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82" r:id="rId2"/>
  </p:sldMasterIdLst>
  <p:notesMasterIdLst>
    <p:notesMasterId r:id="rId22"/>
  </p:notesMasterIdLst>
  <p:handoutMasterIdLst>
    <p:handoutMasterId r:id="rId23"/>
  </p:handoutMasterIdLst>
  <p:sldIdLst>
    <p:sldId id="256" r:id="rId3"/>
    <p:sldId id="259" r:id="rId4"/>
    <p:sldId id="260" r:id="rId5"/>
    <p:sldId id="261" r:id="rId6"/>
    <p:sldId id="283" r:id="rId7"/>
    <p:sldId id="262" r:id="rId8"/>
    <p:sldId id="263" r:id="rId9"/>
    <p:sldId id="287" r:id="rId10"/>
    <p:sldId id="282" r:id="rId11"/>
    <p:sldId id="281" r:id="rId12"/>
    <p:sldId id="284" r:id="rId13"/>
    <p:sldId id="289" r:id="rId14"/>
    <p:sldId id="285" r:id="rId15"/>
    <p:sldId id="269" r:id="rId16"/>
    <p:sldId id="270" r:id="rId17"/>
    <p:sldId id="271" r:id="rId18"/>
    <p:sldId id="272" r:id="rId19"/>
    <p:sldId id="273" r:id="rId20"/>
    <p:sldId id="274" r:id="rId21"/>
  </p:sldIdLst>
  <p:sldSz cx="9144000" cy="5143500" type="screen16x9"/>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127">
          <p15:clr>
            <a:srgbClr val="A4A3A4"/>
          </p15:clr>
        </p15:guide>
        <p15:guide id="4"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67" autoAdjust="0"/>
    <p:restoredTop sz="86419" autoAdjust="0"/>
  </p:normalViewPr>
  <p:slideViewPr>
    <p:cSldViewPr snapToGrid="0" snapToObjects="1">
      <p:cViewPr varScale="1">
        <p:scale>
          <a:sx n="149" d="100"/>
          <a:sy n="149" d="100"/>
        </p:scale>
        <p:origin x="126" y="132"/>
      </p:cViewPr>
      <p:guideLst>
        <p:guide orient="horz" pos="1620"/>
        <p:guide pos="2896"/>
      </p:guideLst>
    </p:cSldViewPr>
  </p:slideViewPr>
  <p:outlineViewPr>
    <p:cViewPr>
      <p:scale>
        <a:sx n="33" d="100"/>
        <a:sy n="33" d="100"/>
      </p:scale>
      <p:origin x="0" y="-6437"/>
    </p:cViewPr>
  </p:outlineViewPr>
  <p:notesTextViewPr>
    <p:cViewPr>
      <p:scale>
        <a:sx n="3" d="2"/>
        <a:sy n="3" d="2"/>
      </p:scale>
      <p:origin x="0" y="0"/>
    </p:cViewPr>
  </p:notesTextViewPr>
  <p:sorterViewPr>
    <p:cViewPr>
      <p:scale>
        <a:sx n="100" d="100"/>
        <a:sy n="100" d="100"/>
      </p:scale>
      <p:origin x="0" y="0"/>
    </p:cViewPr>
  </p:sorterViewPr>
  <p:notesViewPr>
    <p:cSldViewPr snapToGrid="0" snapToObjects="1" showGuides="1">
      <p:cViewPr varScale="1">
        <p:scale>
          <a:sx n="136" d="100"/>
          <a:sy n="136" d="100"/>
        </p:scale>
        <p:origin x="-3872" y="-112"/>
      </p:cViewPr>
      <p:guideLst>
        <p:guide orient="horz" pos="2880"/>
        <p:guide pos="2160"/>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CB68DBA3-3596-4EB5-8D3D-4753582564C8}" type="datetimeFigureOut">
              <a:rPr lang="en-US" smtClean="0"/>
              <a:t>11/7/2018</a:t>
            </a:fld>
            <a:endParaRPr lang="en-US"/>
          </a:p>
        </p:txBody>
      </p:sp>
      <p:sp>
        <p:nvSpPr>
          <p:cNvPr id="4" name="Footer Placeholder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AD4F0D0C-8407-4FC3-88A4-6E093DB0D181}" type="slidenum">
              <a:rPr lang="en-US" smtClean="0"/>
              <a:t>‹#›</a:t>
            </a:fld>
            <a:endParaRPr lang="en-US"/>
          </a:p>
        </p:txBody>
      </p:sp>
    </p:spTree>
    <p:extLst>
      <p:ext uri="{BB962C8B-B14F-4D97-AF65-F5344CB8AC3E}">
        <p14:creationId xmlns:p14="http://schemas.microsoft.com/office/powerpoint/2010/main" val="34504742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F7DA8CDB-4CDB-0047-B0A3-926A8FE44A35}" type="datetimeFigureOut">
              <a:rPr lang="fr-FR" smtClean="0"/>
              <a:t>07/11/2018</a:t>
            </a:fld>
            <a:endParaRPr lang="fr-FR"/>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u pied de page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60EA63-43D2-E842-92EA-B304A8820AD7}" type="slidenum">
              <a:rPr lang="fr-FR" smtClean="0"/>
              <a:t>4</a:t>
            </a:fld>
            <a:endParaRPr lang="fr-FR"/>
          </a:p>
        </p:txBody>
      </p:sp>
    </p:spTree>
    <p:extLst>
      <p:ext uri="{BB962C8B-B14F-4D97-AF65-F5344CB8AC3E}">
        <p14:creationId xmlns:p14="http://schemas.microsoft.com/office/powerpoint/2010/main" val="3067001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0CDEF64-6AD1-4526-A21D-E3632A80A43C}" type="slidenum">
              <a:rPr lang="en-GB" smtClean="0"/>
              <a:t>10</a:t>
            </a:fld>
            <a:endParaRPr lang="en-GB"/>
          </a:p>
        </p:txBody>
      </p:sp>
    </p:spTree>
    <p:extLst>
      <p:ext uri="{BB962C8B-B14F-4D97-AF65-F5344CB8AC3E}">
        <p14:creationId xmlns:p14="http://schemas.microsoft.com/office/powerpoint/2010/main" val="2924612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11</a:t>
            </a:fld>
            <a:endParaRPr lang="fr-FR"/>
          </a:p>
        </p:txBody>
      </p:sp>
    </p:spTree>
    <p:extLst>
      <p:ext uri="{BB962C8B-B14F-4D97-AF65-F5344CB8AC3E}">
        <p14:creationId xmlns:p14="http://schemas.microsoft.com/office/powerpoint/2010/main" val="3369708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0CDEF64-6AD1-4526-A21D-E3632A80A43C}" type="slidenum">
              <a:rPr lang="en-GB" smtClean="0"/>
              <a:t>16</a:t>
            </a:fld>
            <a:endParaRPr lang="en-GB"/>
          </a:p>
        </p:txBody>
      </p:sp>
    </p:spTree>
    <p:extLst>
      <p:ext uri="{BB962C8B-B14F-4D97-AF65-F5344CB8AC3E}">
        <p14:creationId xmlns:p14="http://schemas.microsoft.com/office/powerpoint/2010/main" val="10880380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7109069-6251-40B3-9183-B80E3D72F6C1}" type="datetime1">
              <a:rPr lang="en-GB" smtClean="0"/>
              <a:t>07/11/2018</a:t>
            </a:fld>
            <a:endParaRPr lang="en-GB"/>
          </a:p>
        </p:txBody>
      </p:sp>
      <p:sp>
        <p:nvSpPr>
          <p:cNvPr id="5" name="Footer Placeholder 4"/>
          <p:cNvSpPr>
            <a:spLocks noGrp="1"/>
          </p:cNvSpPr>
          <p:nvPr>
            <p:ph type="ftr" sz="quarter" idx="11"/>
          </p:nvPr>
        </p:nvSpPr>
        <p:spPr/>
        <p:txBody>
          <a:bodyPr/>
          <a:lstStyle/>
          <a:p>
            <a:r>
              <a:rPr lang="en-GB" smtClean="0"/>
              <a:t>CERN Pension Fund - Benefits Service</a:t>
            </a:r>
            <a:endParaRPr lang="en-GB"/>
          </a:p>
        </p:txBody>
      </p:sp>
      <p:sp>
        <p:nvSpPr>
          <p:cNvPr id="6" name="Slide Number Placeholder 5"/>
          <p:cNvSpPr>
            <a:spLocks noGrp="1"/>
          </p:cNvSpPr>
          <p:nvPr>
            <p:ph type="sldNum" sz="quarter" idx="12"/>
          </p:nvPr>
        </p:nvSpPr>
        <p:spPr/>
        <p:txBody>
          <a:bodyPr/>
          <a:lstStyle/>
          <a:p>
            <a:fld id="{805182AC-95E9-45E2-A86B-B133503CD313}" type="slidenum">
              <a:rPr lang="en-GB" smtClean="0"/>
              <a:t>‹#›</a:t>
            </a:fld>
            <a:endParaRPr lang="en-GB"/>
          </a:p>
        </p:txBody>
      </p:sp>
    </p:spTree>
    <p:extLst>
      <p:ext uri="{BB962C8B-B14F-4D97-AF65-F5344CB8AC3E}">
        <p14:creationId xmlns:p14="http://schemas.microsoft.com/office/powerpoint/2010/main" val="2244599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375"/>
            <a:ext cx="6858000" cy="17907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86285422-5A8A-4A2D-AA0C-528D35E3511E}" type="datetime1">
              <a:rPr lang="en-GB" smtClean="0"/>
              <a:t>07/11/2018</a:t>
            </a:fld>
            <a:endParaRPr lang="fr-FR"/>
          </a:p>
        </p:txBody>
      </p:sp>
      <p:sp>
        <p:nvSpPr>
          <p:cNvPr id="5" name="Footer Placeholder 4"/>
          <p:cNvSpPr>
            <a:spLocks noGrp="1"/>
          </p:cNvSpPr>
          <p:nvPr>
            <p:ph type="ftr" sz="quarter" idx="11"/>
          </p:nvPr>
        </p:nvSpPr>
        <p:spPr/>
        <p:txBody>
          <a:bodyPr/>
          <a:lstStyle/>
          <a:p>
            <a:r>
              <a:rPr lang="en-GB" smtClean="0"/>
              <a:t>CERN Pension Fund - Benefits Service</a:t>
            </a:r>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3346519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21E361E0-17E8-41D6-A918-EEC1401F2FB7}" type="datetime1">
              <a:rPr lang="en-GB" smtClean="0"/>
              <a:t>07/11/2018</a:t>
            </a:fld>
            <a:endParaRPr lang="fr-FR"/>
          </a:p>
        </p:txBody>
      </p:sp>
      <p:sp>
        <p:nvSpPr>
          <p:cNvPr id="5" name="Footer Placeholder 4"/>
          <p:cNvSpPr>
            <a:spLocks noGrp="1"/>
          </p:cNvSpPr>
          <p:nvPr>
            <p:ph type="ftr" sz="quarter" idx="11"/>
          </p:nvPr>
        </p:nvSpPr>
        <p:spPr/>
        <p:txBody>
          <a:bodyPr/>
          <a:lstStyle/>
          <a:p>
            <a:r>
              <a:rPr lang="en-GB" smtClean="0"/>
              <a:t>CERN Pension Fund - Benefits Service</a:t>
            </a:r>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12805318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39950"/>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D1366E-0D58-4903-A3AD-F27C4952867C}" type="datetime1">
              <a:rPr lang="en-GB" smtClean="0"/>
              <a:t>07/11/2018</a:t>
            </a:fld>
            <a:endParaRPr lang="fr-FR"/>
          </a:p>
        </p:txBody>
      </p:sp>
      <p:sp>
        <p:nvSpPr>
          <p:cNvPr id="5" name="Footer Placeholder 4"/>
          <p:cNvSpPr>
            <a:spLocks noGrp="1"/>
          </p:cNvSpPr>
          <p:nvPr>
            <p:ph type="ftr" sz="quarter" idx="11"/>
          </p:nvPr>
        </p:nvSpPr>
        <p:spPr/>
        <p:txBody>
          <a:bodyPr/>
          <a:lstStyle/>
          <a:p>
            <a:r>
              <a:rPr lang="en-GB" smtClean="0"/>
              <a:t>CERN Pension Fund - Benefits Service</a:t>
            </a:r>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510199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628650" y="1370013"/>
            <a:ext cx="3867150" cy="3262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370013"/>
            <a:ext cx="3867150" cy="3262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A39ECF05-89C5-4F93-A16C-748668E40DB9}" type="datetime1">
              <a:rPr lang="en-GB" smtClean="0"/>
              <a:t>07/11/2018</a:t>
            </a:fld>
            <a:endParaRPr lang="fr-FR"/>
          </a:p>
        </p:txBody>
      </p:sp>
      <p:sp>
        <p:nvSpPr>
          <p:cNvPr id="6" name="Footer Placeholder 5"/>
          <p:cNvSpPr>
            <a:spLocks noGrp="1"/>
          </p:cNvSpPr>
          <p:nvPr>
            <p:ph type="ftr" sz="quarter" idx="11"/>
          </p:nvPr>
        </p:nvSpPr>
        <p:spPr/>
        <p:txBody>
          <a:bodyPr/>
          <a:lstStyle/>
          <a:p>
            <a:r>
              <a:rPr lang="en-GB" smtClean="0"/>
              <a:t>CERN Pension Fund - Benefits Service</a:t>
            </a:r>
            <a:endParaRPr lang="fr-FR"/>
          </a:p>
        </p:txBody>
      </p:sp>
      <p:sp>
        <p:nvSpPr>
          <p:cNvPr id="7" name="Slide Number Placeholder 6"/>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9746662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274638"/>
            <a:ext cx="7886700" cy="993775"/>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1879600"/>
            <a:ext cx="3868737" cy="2762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1879600"/>
            <a:ext cx="3887788" cy="2762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8C2C075D-C80E-48B0-BE3C-E8BC746B0BB5}" type="datetime1">
              <a:rPr lang="en-GB" smtClean="0"/>
              <a:t>07/11/2018</a:t>
            </a:fld>
            <a:endParaRPr lang="fr-FR"/>
          </a:p>
        </p:txBody>
      </p:sp>
      <p:sp>
        <p:nvSpPr>
          <p:cNvPr id="8" name="Footer Placeholder 7"/>
          <p:cNvSpPr>
            <a:spLocks noGrp="1"/>
          </p:cNvSpPr>
          <p:nvPr>
            <p:ph type="ftr" sz="quarter" idx="11"/>
          </p:nvPr>
        </p:nvSpPr>
        <p:spPr/>
        <p:txBody>
          <a:bodyPr/>
          <a:lstStyle/>
          <a:p>
            <a:r>
              <a:rPr lang="en-GB" smtClean="0"/>
              <a:t>CERN Pension Fund - Benefits Service</a:t>
            </a:r>
            <a:endParaRPr lang="fr-FR"/>
          </a:p>
        </p:txBody>
      </p:sp>
      <p:sp>
        <p:nvSpPr>
          <p:cNvPr id="9" name="Slide Number Placeholder 8"/>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7366740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2777B6F8-1548-4B60-AA25-4F28895FE3AB}" type="datetime1">
              <a:rPr lang="en-GB" smtClean="0"/>
              <a:t>07/11/2018</a:t>
            </a:fld>
            <a:endParaRPr lang="fr-FR"/>
          </a:p>
        </p:txBody>
      </p:sp>
      <p:sp>
        <p:nvSpPr>
          <p:cNvPr id="4" name="Footer Placeholder 3"/>
          <p:cNvSpPr>
            <a:spLocks noGrp="1"/>
          </p:cNvSpPr>
          <p:nvPr>
            <p:ph type="ftr" sz="quarter" idx="11"/>
          </p:nvPr>
        </p:nvSpPr>
        <p:spPr/>
        <p:txBody>
          <a:bodyPr/>
          <a:lstStyle/>
          <a:p>
            <a:r>
              <a:rPr lang="en-GB" smtClean="0"/>
              <a:t>CERN Pension Fund - Benefits Service</a:t>
            </a:r>
            <a:endParaRPr lang="fr-FR"/>
          </a:p>
        </p:txBody>
      </p:sp>
      <p:sp>
        <p:nvSpPr>
          <p:cNvPr id="5" name="Slide Number Placeholder 4"/>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4254651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1C8443-AC1F-44A9-BE1C-301E75E20690}" type="datetime1">
              <a:rPr lang="en-GB" smtClean="0"/>
              <a:t>07/11/2018</a:t>
            </a:fld>
            <a:endParaRPr lang="fr-FR"/>
          </a:p>
        </p:txBody>
      </p:sp>
      <p:sp>
        <p:nvSpPr>
          <p:cNvPr id="3" name="Footer Placeholder 2"/>
          <p:cNvSpPr>
            <a:spLocks noGrp="1"/>
          </p:cNvSpPr>
          <p:nvPr>
            <p:ph type="ftr" sz="quarter" idx="11"/>
          </p:nvPr>
        </p:nvSpPr>
        <p:spPr/>
        <p:txBody>
          <a:bodyPr/>
          <a:lstStyle/>
          <a:p>
            <a:r>
              <a:rPr lang="en-GB" smtClean="0"/>
              <a:t>CERN Pension Fund - Benefits Service</a:t>
            </a:r>
            <a:endParaRPr lang="fr-FR"/>
          </a:p>
        </p:txBody>
      </p:sp>
      <p:sp>
        <p:nvSpPr>
          <p:cNvPr id="4" name="Slide Number Placeholder 3"/>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1220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CE0118-2A4E-476E-981A-CB56F33DCACA}" type="datetime1">
              <a:rPr lang="en-GB" smtClean="0"/>
              <a:t>07/11/2018</a:t>
            </a:fld>
            <a:endParaRPr lang="fr-FR"/>
          </a:p>
        </p:txBody>
      </p:sp>
      <p:sp>
        <p:nvSpPr>
          <p:cNvPr id="6" name="Footer Placeholder 5"/>
          <p:cNvSpPr>
            <a:spLocks noGrp="1"/>
          </p:cNvSpPr>
          <p:nvPr>
            <p:ph type="ftr" sz="quarter" idx="11"/>
          </p:nvPr>
        </p:nvSpPr>
        <p:spPr/>
        <p:txBody>
          <a:bodyPr/>
          <a:lstStyle/>
          <a:p>
            <a:r>
              <a:rPr lang="en-GB" smtClean="0"/>
              <a:t>CERN Pension Fund - Benefits Service</a:t>
            </a:r>
            <a:endParaRPr lang="fr-FR"/>
          </a:p>
        </p:txBody>
      </p:sp>
      <p:sp>
        <p:nvSpPr>
          <p:cNvPr id="7" name="Slide Number Placeholder 6"/>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5839684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96ED34-E727-4747-A7E3-36152DD557ED}" type="datetime1">
              <a:rPr lang="en-GB" smtClean="0"/>
              <a:t>07/11/2018</a:t>
            </a:fld>
            <a:endParaRPr lang="fr-FR"/>
          </a:p>
        </p:txBody>
      </p:sp>
      <p:sp>
        <p:nvSpPr>
          <p:cNvPr id="6" name="Footer Placeholder 5"/>
          <p:cNvSpPr>
            <a:spLocks noGrp="1"/>
          </p:cNvSpPr>
          <p:nvPr>
            <p:ph type="ftr" sz="quarter" idx="11"/>
          </p:nvPr>
        </p:nvSpPr>
        <p:spPr/>
        <p:txBody>
          <a:bodyPr/>
          <a:lstStyle/>
          <a:p>
            <a:r>
              <a:rPr lang="en-GB" smtClean="0"/>
              <a:t>CERN Pension Fund - Benefits Service</a:t>
            </a:r>
            <a:endParaRPr lang="fr-FR"/>
          </a:p>
        </p:txBody>
      </p:sp>
      <p:sp>
        <p:nvSpPr>
          <p:cNvPr id="7" name="Slide Number Placeholder 6"/>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53974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59946" y="3097658"/>
            <a:ext cx="8226854" cy="705332"/>
          </a:xfrm>
        </p:spPr>
        <p:txBody>
          <a:bodyPr/>
          <a:lstStyle>
            <a:lvl1pPr algn="l">
              <a:defRPr baseline="0"/>
            </a:lvl1pPr>
          </a:lstStyle>
          <a:p>
            <a:r>
              <a:rPr kumimoji="0" lang="en-US" dirty="0" smtClean="0"/>
              <a:t>Title presentation (in English)</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26BA5FCD-63D7-4DD9-A86B-C6797CAE7BDC}" type="datetime1">
              <a:rPr lang="en-GB" smtClean="0"/>
              <a:t>07/11/2018</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CERN Pension Fund - Benefits Service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hasCustomPrompt="1"/>
          </p:nvPr>
        </p:nvSpPr>
        <p:spPr>
          <a:xfrm>
            <a:off x="457200" y="3976381"/>
            <a:ext cx="3960891" cy="314740"/>
          </a:xfrm>
        </p:spPr>
        <p:txBody>
          <a:bodyPr lIns="45720" tIns="0" rIns="45720" bIns="0" anchor="b">
            <a:noAutofit/>
          </a:bodyPr>
          <a:lstStyle>
            <a:lvl1pPr marL="0" indent="0" algn="l">
              <a:buNone/>
              <a:defRPr sz="1800" baseline="0"/>
            </a:lvl1pPr>
            <a:lvl2pPr>
              <a:buNone/>
              <a:defRPr sz="1200"/>
            </a:lvl2pPr>
            <a:lvl3pPr>
              <a:buNone/>
              <a:defRPr sz="1000"/>
            </a:lvl3pPr>
            <a:lvl4pPr>
              <a:buNone/>
              <a:defRPr sz="900"/>
            </a:lvl4pPr>
            <a:lvl5pPr>
              <a:buNone/>
              <a:defRPr sz="900"/>
            </a:lvl5pPr>
          </a:lstStyle>
          <a:p>
            <a:pPr lvl="0" eaLnBrk="1" latinLnBrk="0" hangingPunct="1"/>
            <a:r>
              <a:rPr kumimoji="0" lang="en-US" dirty="0" smtClean="0"/>
              <a:t>Title presentation in French</a:t>
            </a:r>
          </a:p>
        </p:txBody>
      </p:sp>
      <p:sp>
        <p:nvSpPr>
          <p:cNvPr id="4" name="Picture Placeholder 3"/>
          <p:cNvSpPr>
            <a:spLocks noGrp="1"/>
          </p:cNvSpPr>
          <p:nvPr>
            <p:ph type="pic" sz="quarter" idx="11" hasCustomPrompt="1"/>
          </p:nvPr>
        </p:nvSpPr>
        <p:spPr>
          <a:xfrm>
            <a:off x="459946" y="542797"/>
            <a:ext cx="8226854" cy="2381471"/>
          </a:xfrm>
        </p:spPr>
        <p:txBody>
          <a:bodyPr/>
          <a:lstStyle>
            <a:lvl1pPr marL="36576" indent="0">
              <a:buNone/>
              <a:defRPr baseline="0"/>
            </a:lvl1pPr>
          </a:lstStyle>
          <a:p>
            <a:r>
              <a:rPr lang="fr-FR" dirty="0" err="1" smtClean="0"/>
              <a:t>Space</a:t>
            </a:r>
            <a:r>
              <a:rPr lang="fr-FR" dirty="0" smtClean="0"/>
              <a:t> for </a:t>
            </a:r>
            <a:r>
              <a:rPr lang="fr-FR" dirty="0" err="1" smtClean="0"/>
              <a:t>picture</a:t>
            </a:r>
            <a:r>
              <a:rPr lang="fr-FR" dirty="0" smtClean="0"/>
              <a:t> (</a:t>
            </a:r>
            <a:r>
              <a:rPr lang="fr-FR" dirty="0" err="1" smtClean="0"/>
              <a:t>optional</a:t>
            </a:r>
            <a:r>
              <a:rPr lang="fr-FR" dirty="0" smtClean="0"/>
              <a:t>) </a:t>
            </a:r>
          </a:p>
          <a:p>
            <a:pPr lvl="1"/>
            <a:r>
              <a:rPr lang="fr-FR" dirty="0" err="1" smtClean="0"/>
              <a:t>Only</a:t>
            </a:r>
            <a:r>
              <a:rPr lang="fr-FR" dirty="0" smtClean="0"/>
              <a:t> 1</a:t>
            </a:r>
          </a:p>
          <a:p>
            <a:pPr lvl="1"/>
            <a:r>
              <a:rPr lang="fr-FR" dirty="0" err="1" smtClean="0"/>
              <a:t>Re-use</a:t>
            </a:r>
            <a:r>
              <a:rPr lang="fr-FR" dirty="0" smtClean="0"/>
              <a:t> in </a:t>
            </a:r>
            <a:r>
              <a:rPr lang="fr-FR" dirty="0" err="1" smtClean="0"/>
              <a:t>small</a:t>
            </a:r>
            <a:r>
              <a:rPr lang="fr-FR" dirty="0" smtClean="0"/>
              <a:t> in all </a:t>
            </a:r>
            <a:r>
              <a:rPr lang="fr-FR" dirty="0" err="1" smtClean="0"/>
              <a:t>other</a:t>
            </a:r>
            <a:r>
              <a:rPr lang="fr-FR" dirty="0" smtClean="0"/>
              <a:t> slides of </a:t>
            </a:r>
            <a:r>
              <a:rPr lang="fr-FR" dirty="0" err="1" smtClean="0"/>
              <a:t>your</a:t>
            </a:r>
            <a:r>
              <a:rPr lang="fr-FR" dirty="0" smtClean="0"/>
              <a:t> </a:t>
            </a:r>
            <a:r>
              <a:rPr lang="fr-FR" dirty="0" err="1" smtClean="0"/>
              <a:t>presentation</a:t>
            </a:r>
            <a:endParaRPr lang="fr-FR" dirty="0" smtClean="0"/>
          </a:p>
        </p:txBody>
      </p:sp>
      <p:sp>
        <p:nvSpPr>
          <p:cNvPr id="10" name="Espace réservé du texte 2"/>
          <p:cNvSpPr>
            <a:spLocks noGrp="1"/>
          </p:cNvSpPr>
          <p:nvPr>
            <p:ph type="body" idx="12" hasCustomPrompt="1"/>
          </p:nvPr>
        </p:nvSpPr>
        <p:spPr>
          <a:xfrm>
            <a:off x="5160475" y="3976380"/>
            <a:ext cx="3526325" cy="314740"/>
          </a:xfrm>
        </p:spPr>
        <p:txBody>
          <a:bodyPr lIns="45720" tIns="0" rIns="45720" bIns="0" anchor="b">
            <a:noAutofit/>
          </a:bodyPr>
          <a:lstStyle>
            <a:lvl1pPr marL="0" indent="0" algn="l">
              <a:buNone/>
              <a:defRPr sz="1800" baseline="0"/>
            </a:lvl1pPr>
            <a:lvl2pPr>
              <a:buNone/>
              <a:defRPr sz="1200"/>
            </a:lvl2pPr>
            <a:lvl3pPr>
              <a:buNone/>
              <a:defRPr sz="1000"/>
            </a:lvl3pPr>
            <a:lvl4pPr>
              <a:buNone/>
              <a:defRPr sz="900"/>
            </a:lvl4pPr>
            <a:lvl5pPr>
              <a:buNone/>
              <a:defRPr sz="900"/>
            </a:lvl5pPr>
          </a:lstStyle>
          <a:p>
            <a:pPr lvl="0" eaLnBrk="1" latinLnBrk="0" hangingPunct="1"/>
            <a:r>
              <a:rPr kumimoji="0" lang="en-US" dirty="0" smtClean="0"/>
              <a:t>Name speaker</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76D7F875-462E-4F6E-A472-5A569A9207D2}" type="datetime1">
              <a:rPr lang="en-GB" smtClean="0"/>
              <a:t>07/11/2018</a:t>
            </a:fld>
            <a:endParaRPr lang="fr-FR"/>
          </a:p>
        </p:txBody>
      </p:sp>
      <p:sp>
        <p:nvSpPr>
          <p:cNvPr id="5" name="Footer Placeholder 4"/>
          <p:cNvSpPr>
            <a:spLocks noGrp="1"/>
          </p:cNvSpPr>
          <p:nvPr>
            <p:ph type="ftr" sz="quarter" idx="11"/>
          </p:nvPr>
        </p:nvSpPr>
        <p:spPr/>
        <p:txBody>
          <a:bodyPr/>
          <a:lstStyle/>
          <a:p>
            <a:r>
              <a:rPr lang="en-GB" smtClean="0"/>
              <a:t>CERN Pension Fund - Benefits Service</a:t>
            </a:r>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0350212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4638"/>
            <a:ext cx="1971675" cy="4357687"/>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628650" y="274638"/>
            <a:ext cx="5762625" cy="4357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B2422EB0-0F62-4554-9184-FB0B8E8B6330}" type="datetime1">
              <a:rPr lang="en-GB" smtClean="0"/>
              <a:t>07/11/2018</a:t>
            </a:fld>
            <a:endParaRPr lang="fr-FR"/>
          </a:p>
        </p:txBody>
      </p:sp>
      <p:sp>
        <p:nvSpPr>
          <p:cNvPr id="5" name="Footer Placeholder 4"/>
          <p:cNvSpPr>
            <a:spLocks noGrp="1"/>
          </p:cNvSpPr>
          <p:nvPr>
            <p:ph type="ftr" sz="quarter" idx="11"/>
          </p:nvPr>
        </p:nvSpPr>
        <p:spPr/>
        <p:txBody>
          <a:bodyPr/>
          <a:lstStyle/>
          <a:p>
            <a:r>
              <a:rPr lang="en-GB" smtClean="0"/>
              <a:t>CERN Pension Fund - Benefits Service</a:t>
            </a:r>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1717372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20" name="Date Placeholder 19"/>
          <p:cNvSpPr>
            <a:spLocks noGrp="1"/>
          </p:cNvSpPr>
          <p:nvPr>
            <p:ph type="dt" sz="half" idx="10"/>
          </p:nvPr>
        </p:nvSpPr>
        <p:spPr/>
        <p:txBody>
          <a:bodyPr/>
          <a:lstStyle/>
          <a:p>
            <a:fld id="{D9301D2A-58C6-4D92-8648-1A543A1E11AA}" type="datetime1">
              <a:rPr lang="en-GB" smtClean="0"/>
              <a:t>07/11/2018</a:t>
            </a:fld>
            <a:endParaRPr lang="en-US" dirty="0"/>
          </a:p>
        </p:txBody>
      </p:sp>
      <p:sp>
        <p:nvSpPr>
          <p:cNvPr id="21" name="Footer Placeholder 20"/>
          <p:cNvSpPr>
            <a:spLocks noGrp="1"/>
          </p:cNvSpPr>
          <p:nvPr>
            <p:ph type="ftr" sz="quarter" idx="11"/>
          </p:nvPr>
        </p:nvSpPr>
        <p:spPr/>
        <p:txBody>
          <a:bodyPr/>
          <a:lstStyle/>
          <a:p>
            <a:r>
              <a:rPr lang="en-GB" smtClean="0"/>
              <a:t>CERN Pension Fund - Benefits Service</a:t>
            </a:r>
            <a:endParaRPr lang="en-US" dirty="0"/>
          </a:p>
        </p:txBody>
      </p:sp>
      <p:sp>
        <p:nvSpPr>
          <p:cNvPr id="22" name="Slide Number Placeholder 21"/>
          <p:cNvSpPr>
            <a:spLocks noGrp="1"/>
          </p:cNvSpPr>
          <p:nvPr>
            <p:ph type="sldNum" sz="quarter" idx="12"/>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EF113E53-8900-438C-9979-3E5FBE31D39A}" type="datetime1">
              <a:rPr lang="en-GB" smtClean="0"/>
              <a:t>07/11/2018</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CERN Pension Fund - Benefits Service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smtClean="0"/>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smtClean="0"/>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640A1DB-59F8-488D-ABC5-11C9DE3005BB}" type="datetime1">
              <a:rPr lang="en-GB" smtClean="0"/>
              <a:t>07/11/2018</a:t>
            </a:fld>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CERN Pension Fund - Benefits Service</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E77CE9D-34F2-486B-A937-AB5F01B51257}" type="datetime1">
              <a:rPr lang="en-GB" smtClean="0"/>
              <a:t>07/11/2018</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CERN Pension Fund - Benefits Service</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E1E10790-27B0-4ACE-849D-9ACFFB46B402}" type="datetime1">
              <a:rPr lang="en-GB" smtClean="0"/>
              <a:t>07/11/2018</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CERN Pension Fund - Benefits Service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2139B5A-E584-4578-ADF2-7EFCB44C286E}" type="datetime1">
              <a:rPr lang="en-GB" smtClean="0"/>
              <a:t>07/11/2018</a:t>
            </a:fld>
            <a:endParaRPr lang="en-GB"/>
          </a:p>
        </p:txBody>
      </p:sp>
      <p:sp>
        <p:nvSpPr>
          <p:cNvPr id="5" name="Footer Placeholder 4"/>
          <p:cNvSpPr>
            <a:spLocks noGrp="1"/>
          </p:cNvSpPr>
          <p:nvPr>
            <p:ph type="ftr" sz="quarter" idx="11"/>
          </p:nvPr>
        </p:nvSpPr>
        <p:spPr/>
        <p:txBody>
          <a:bodyPr/>
          <a:lstStyle/>
          <a:p>
            <a:r>
              <a:rPr lang="en-GB" smtClean="0"/>
              <a:t>CERN Pension Fund - Benefits Service</a:t>
            </a:r>
            <a:endParaRPr lang="en-GB"/>
          </a:p>
        </p:txBody>
      </p:sp>
      <p:sp>
        <p:nvSpPr>
          <p:cNvPr id="6" name="Slide Number Placeholder 5"/>
          <p:cNvSpPr>
            <a:spLocks noGrp="1"/>
          </p:cNvSpPr>
          <p:nvPr>
            <p:ph type="sldNum" sz="quarter" idx="12"/>
          </p:nvPr>
        </p:nvSpPr>
        <p:spPr/>
        <p:txBody>
          <a:bodyPr/>
          <a:lstStyle/>
          <a:p>
            <a:fld id="{805182AC-95E9-45E2-A86B-B133503CD313}" type="slidenum">
              <a:rPr lang="en-GB" smtClean="0"/>
              <a:t>‹#›</a:t>
            </a:fld>
            <a:endParaRPr lang="en-GB"/>
          </a:p>
        </p:txBody>
      </p:sp>
    </p:spTree>
    <p:extLst>
      <p:ext uri="{BB962C8B-B14F-4D97-AF65-F5344CB8AC3E}">
        <p14:creationId xmlns:p14="http://schemas.microsoft.com/office/powerpoint/2010/main" val="707832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5560B36-4918-4A74-A482-242B6F349875}" type="datetime1">
              <a:rPr lang="en-GB" smtClean="0"/>
              <a:t>07/11/2018</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CERN Pension Fund - Benefits Service</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1" name="Image 10" descr="bande-02.eps"/>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70023" y="4527550"/>
            <a:ext cx="8008333" cy="6159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81" r:id="rId2"/>
    <p:sldLayoutId id="2147483679" r:id="rId3"/>
    <p:sldLayoutId id="2147483664" r:id="rId4"/>
    <p:sldLayoutId id="2147483665" r:id="rId5"/>
    <p:sldLayoutId id="2147483667" r:id="rId6"/>
    <p:sldLayoutId id="2147483669" r:id="rId7"/>
    <p:sldLayoutId id="2147483674" r:id="rId8"/>
    <p:sldLayoutId id="2147483694" r:id="rId9"/>
    <p:sldLayoutId id="2147483695" r:id="rId10"/>
  </p:sldLayoutIdLst>
  <p:timing>
    <p:tnLst>
      <p:par>
        <p:cTn id="1" dur="indefinite" restart="never" nodeType="tmRoot"/>
      </p:par>
    </p:tnLst>
  </p:timing>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A738C287-5010-426C-819F-4C9D8C3BCBC5}" type="datetime1">
              <a:rPr lang="en-GB" smtClean="0"/>
              <a:t>07/11/2018</a:t>
            </a:fld>
            <a:endParaRPr lang="fr-FR"/>
          </a:p>
        </p:txBody>
      </p:sp>
      <p:sp>
        <p:nvSpPr>
          <p:cNvPr id="5" name="Footer Placeholder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CERN Pension Fund - Benefits Service</a:t>
            </a:r>
            <a:endParaRPr lang="fr-FR"/>
          </a:p>
        </p:txBody>
      </p:sp>
      <p:sp>
        <p:nvSpPr>
          <p:cNvPr id="6" name="Slide Number Placeholder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84EA762C-9E6A-46AF-BA69-92A8872C4239}" type="slidenum">
              <a:rPr lang="fr-FR" smtClean="0"/>
              <a:t>‹#›</a:t>
            </a:fld>
            <a:endParaRPr lang="fr-FR"/>
          </a:p>
        </p:txBody>
      </p:sp>
    </p:spTree>
    <p:extLst>
      <p:ext uri="{BB962C8B-B14F-4D97-AF65-F5344CB8AC3E}">
        <p14:creationId xmlns:p14="http://schemas.microsoft.com/office/powerpoint/2010/main" val="1782557908"/>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image" Target="../media/image8.png"/><Relationship Id="rId4" Type="http://schemas.openxmlformats.org/officeDocument/2006/relationships/hyperlink" Target="http://www.google.fr/url?sa=i&amp;rct=j&amp;q=&amp;esrc=s&amp;source=images&amp;cd=&amp;cad=rja&amp;uact=8&amp;ved=0ahUKEwjXv8aaiObXAhWD6aQKHf1yBDgQjRwIBw&amp;url=http://desencyclopedie.wikia.com/wiki/Fichier:Image_blanche.png&amp;psig=AOvVaw0nmRp6RNV8Qho4tXk3mAZb&amp;ust=1512123249013774"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google.fr/url?sa=i&amp;rct=j&amp;q=&amp;esrc=s&amp;source=images&amp;cd=&amp;cad=rja&amp;uact=8&amp;ved=0ahUKEwjXv8aaiObXAhWD6aQKHf1yBDgQjRwIBw&amp;url=http://desencyclopedie.wikia.com/wiki/Fichier:Image_blanche.png&amp;psig=AOvVaw0nmRp6RNV8Qho4tXk3mAZb&amp;ust=1512123249013774" TargetMode="External"/><Relationship Id="rId2" Type="http://schemas.openxmlformats.org/officeDocument/2006/relationships/notesSlide" Target="../notesSlides/notesSlide3.xml"/><Relationship Id="rId1" Type="http://schemas.openxmlformats.org/officeDocument/2006/relationships/slideLayout" Target="../slideLayouts/slideLayout10.xml"/><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hyperlink" Target="http://pensionfund.cern.ch/" TargetMode="Externa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0.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48114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9" name="Title 1"/>
          <p:cNvSpPr>
            <a:spLocks noGrp="1"/>
          </p:cNvSpPr>
          <p:nvPr>
            <p:ph type="title"/>
          </p:nvPr>
        </p:nvSpPr>
        <p:spPr>
          <a:xfrm>
            <a:off x="616528" y="482962"/>
            <a:ext cx="3125608" cy="871538"/>
          </a:xfrm>
        </p:spPr>
        <p:txBody>
          <a:bodyPr>
            <a:normAutofit/>
          </a:bodyPr>
          <a:lstStyle/>
          <a:p>
            <a:pPr algn="l"/>
            <a:r>
              <a:rPr lang="fr-CH" sz="1500" b="1" dirty="0" err="1" smtClean="0"/>
              <a:t>Monthly</a:t>
            </a:r>
            <a:r>
              <a:rPr lang="fr-CH" sz="1500" b="1" dirty="0" smtClean="0"/>
              <a:t> breakdown </a:t>
            </a:r>
            <a:r>
              <a:rPr lang="fr-CH" sz="1500" dirty="0" smtClean="0"/>
              <a:t>(</a:t>
            </a:r>
            <a:r>
              <a:rPr lang="fr-CH" sz="1500" dirty="0" err="1" smtClean="0"/>
              <a:t>January</a:t>
            </a:r>
            <a:r>
              <a:rPr lang="fr-CH" sz="1500" dirty="0" smtClean="0"/>
              <a:t>)</a:t>
            </a:r>
            <a:endParaRPr lang="fr-CH" sz="1500" dirty="0"/>
          </a:p>
        </p:txBody>
      </p:sp>
      <p:pic>
        <p:nvPicPr>
          <p:cNvPr id="4" name="Picture 3"/>
          <p:cNvPicPr>
            <a:picLocks noChangeAspect="1"/>
          </p:cNvPicPr>
          <p:nvPr/>
        </p:nvPicPr>
        <p:blipFill rotWithShape="1">
          <a:blip r:embed="rId3"/>
          <a:srcRect t="12804" r="-74"/>
          <a:stretch/>
        </p:blipFill>
        <p:spPr>
          <a:xfrm>
            <a:off x="4632253" y="381000"/>
            <a:ext cx="3635447" cy="4342038"/>
          </a:xfrm>
          <a:prstGeom prst="rect">
            <a:avLst/>
          </a:prstGeom>
          <a:ln>
            <a:noFill/>
          </a:ln>
          <a:effectLst>
            <a:outerShdw blurRad="292100" dist="139700" dir="2700000" algn="tl" rotWithShape="0">
              <a:srgbClr val="333333">
                <a:alpha val="65000"/>
              </a:srgbClr>
            </a:outerShdw>
          </a:effectLst>
        </p:spPr>
      </p:pic>
      <p:pic>
        <p:nvPicPr>
          <p:cNvPr id="5" name="irc_mi" descr="Image result for image blanche">
            <a:hlinkClick r:id="rId4"/>
          </p:cNvPr>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673688" y="777928"/>
            <a:ext cx="517759" cy="308352"/>
          </a:xfrm>
          <a:prstGeom prst="rect">
            <a:avLst/>
          </a:prstGeom>
          <a:noFill/>
          <a:ln>
            <a:noFill/>
          </a:ln>
        </p:spPr>
      </p:pic>
      <p:sp>
        <p:nvSpPr>
          <p:cNvPr id="2" name="Slide Number Placeholder 1"/>
          <p:cNvSpPr>
            <a:spLocks noGrp="1"/>
          </p:cNvSpPr>
          <p:nvPr>
            <p:ph type="sldNum" sz="quarter" idx="12"/>
          </p:nvPr>
        </p:nvSpPr>
        <p:spPr/>
        <p:txBody>
          <a:bodyPr/>
          <a:lstStyle/>
          <a:p>
            <a:fld id="{805182AC-95E9-45E2-A86B-B133503CD313}" type="slidenum">
              <a:rPr lang="en-GB" smtClean="0"/>
              <a:t>10</a:t>
            </a:fld>
            <a:endParaRPr lang="en-GB"/>
          </a:p>
        </p:txBody>
      </p:sp>
    </p:spTree>
    <p:extLst>
      <p:ext uri="{BB962C8B-B14F-4D97-AF65-F5344CB8AC3E}">
        <p14:creationId xmlns:p14="http://schemas.microsoft.com/office/powerpoint/2010/main" val="320340207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16528" y="482962"/>
            <a:ext cx="3125608" cy="871538"/>
          </a:xfrm>
        </p:spPr>
        <p:txBody>
          <a:bodyPr>
            <a:normAutofit/>
          </a:bodyPr>
          <a:lstStyle/>
          <a:p>
            <a:pPr algn="l"/>
            <a:r>
              <a:rPr lang="fr-CH" sz="1500" b="1" dirty="0"/>
              <a:t>Statement for declaration of </a:t>
            </a:r>
            <a:r>
              <a:rPr lang="fr-CH" sz="1500" b="1" dirty="0" err="1" smtClean="0"/>
              <a:t>income</a:t>
            </a:r>
            <a:r>
              <a:rPr lang="fr-CH" sz="1500" b="1" dirty="0" smtClean="0"/>
              <a:t> </a:t>
            </a:r>
            <a:r>
              <a:rPr lang="fr-CH" sz="1500" dirty="0" smtClean="0"/>
              <a:t>(</a:t>
            </a:r>
            <a:r>
              <a:rPr lang="fr-CH" sz="1500" dirty="0" err="1"/>
              <a:t>February</a:t>
            </a:r>
            <a:r>
              <a:rPr lang="fr-CH" sz="1500" dirty="0"/>
              <a:t>)</a:t>
            </a:r>
          </a:p>
        </p:txBody>
      </p:sp>
      <p:sp>
        <p:nvSpPr>
          <p:cNvPr id="8"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pic>
        <p:nvPicPr>
          <p:cNvPr id="5" name="irc_mi" descr="Image result for image blanche">
            <a:hlinkClick r:id="rId3"/>
          </p:cNvPr>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700237" y="137160"/>
            <a:ext cx="746760" cy="480060"/>
          </a:xfrm>
          <a:prstGeom prst="rect">
            <a:avLst/>
          </a:prstGeom>
          <a:noFill/>
          <a:ln>
            <a:noFill/>
          </a:ln>
        </p:spPr>
      </p:pic>
      <p:pic>
        <p:nvPicPr>
          <p:cNvPr id="3" name="Picture 2"/>
          <p:cNvPicPr>
            <a:picLocks noChangeAspect="1"/>
          </p:cNvPicPr>
          <p:nvPr/>
        </p:nvPicPr>
        <p:blipFill>
          <a:blip r:embed="rId5"/>
          <a:stretch>
            <a:fillRect/>
          </a:stretch>
        </p:blipFill>
        <p:spPr>
          <a:xfrm>
            <a:off x="4633201" y="336913"/>
            <a:ext cx="3507499" cy="4448778"/>
          </a:xfrm>
          <a:prstGeom prst="rect">
            <a:avLst/>
          </a:prstGeom>
          <a:ln>
            <a:noFill/>
          </a:ln>
          <a:effectLst>
            <a:outerShdw blurRad="292100" dist="139700" dir="2700000" algn="tl" rotWithShape="0">
              <a:srgbClr val="333333">
                <a:alpha val="65000"/>
              </a:srgbClr>
            </a:outerShdw>
          </a:effectLst>
        </p:spPr>
      </p:pic>
      <p:sp>
        <p:nvSpPr>
          <p:cNvPr id="7" name="Slide Number Placeholder 6"/>
          <p:cNvSpPr>
            <a:spLocks noGrp="1"/>
          </p:cNvSpPr>
          <p:nvPr>
            <p:ph type="sldNum" sz="quarter" idx="12"/>
          </p:nvPr>
        </p:nvSpPr>
        <p:spPr/>
        <p:txBody>
          <a:bodyPr/>
          <a:lstStyle/>
          <a:p>
            <a:fld id="{805182AC-95E9-45E2-A86B-B133503CD313}" type="slidenum">
              <a:rPr lang="en-GB" smtClean="0"/>
              <a:t>11</a:t>
            </a:fld>
            <a:endParaRPr lang="en-GB"/>
          </a:p>
        </p:txBody>
      </p:sp>
    </p:spTree>
    <p:extLst>
      <p:ext uri="{BB962C8B-B14F-4D97-AF65-F5344CB8AC3E}">
        <p14:creationId xmlns:p14="http://schemas.microsoft.com/office/powerpoint/2010/main" val="425436368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16528" y="331787"/>
            <a:ext cx="3125608" cy="871538"/>
          </a:xfrm>
        </p:spPr>
        <p:txBody>
          <a:bodyPr>
            <a:normAutofit/>
          </a:bodyPr>
          <a:lstStyle/>
          <a:p>
            <a:r>
              <a:rPr lang="fr-CH" sz="1500" b="1" dirty="0" smtClean="0"/>
              <a:t>Declaration of </a:t>
            </a:r>
            <a:r>
              <a:rPr lang="fr-CH" sz="1500" b="1" dirty="0" err="1" smtClean="0"/>
              <a:t>intent</a:t>
            </a:r>
            <a:r>
              <a:rPr lang="fr-CH" sz="1500" b="1" dirty="0" smtClean="0"/>
              <a:t> </a:t>
            </a:r>
            <a:r>
              <a:rPr lang="fr-CH" sz="1500" dirty="0" smtClean="0"/>
              <a:t>(</a:t>
            </a:r>
            <a:r>
              <a:rPr lang="fr-CH" sz="1500" dirty="0" err="1" smtClean="0"/>
              <a:t>June</a:t>
            </a:r>
            <a:r>
              <a:rPr lang="fr-CH" sz="1500" dirty="0" smtClean="0"/>
              <a:t>/July)</a:t>
            </a:r>
            <a:endParaRPr lang="fr-CH" sz="1500" dirty="0"/>
          </a:p>
        </p:txBody>
      </p:sp>
      <p:sp>
        <p:nvSpPr>
          <p:cNvPr id="7" name="Text Placeholder 3"/>
          <p:cNvSpPr txBox="1">
            <a:spLocks/>
          </p:cNvSpPr>
          <p:nvPr/>
        </p:nvSpPr>
        <p:spPr>
          <a:xfrm>
            <a:off x="616528" y="997669"/>
            <a:ext cx="3125607" cy="351829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CH" sz="1600" dirty="0"/>
              <a:t>To </a:t>
            </a:r>
            <a:r>
              <a:rPr lang="fr-CH" sz="1600" dirty="0" err="1"/>
              <a:t>ensure</a:t>
            </a:r>
            <a:r>
              <a:rPr lang="fr-CH" sz="1600" dirty="0"/>
              <a:t> </a:t>
            </a:r>
            <a:r>
              <a:rPr lang="fr-CH" sz="1600" dirty="0" err="1"/>
              <a:t>continued</a:t>
            </a:r>
            <a:r>
              <a:rPr lang="fr-CH" sz="1600" dirty="0"/>
              <a:t> </a:t>
            </a:r>
            <a:r>
              <a:rPr lang="fr-CH" sz="1600" dirty="0" err="1"/>
              <a:t>entitlement</a:t>
            </a:r>
            <a:r>
              <a:rPr lang="fr-CH" sz="1600" dirty="0"/>
              <a:t> to a </a:t>
            </a:r>
            <a:r>
              <a:rPr lang="fr-CH" sz="1600" dirty="0" err="1"/>
              <a:t>dependent</a:t>
            </a:r>
            <a:r>
              <a:rPr lang="fr-CH" sz="1600" dirty="0"/>
              <a:t> </a:t>
            </a:r>
            <a:r>
              <a:rPr lang="fr-CH" sz="1600" dirty="0" err="1"/>
              <a:t>child</a:t>
            </a:r>
            <a:r>
              <a:rPr lang="fr-CH" sz="1600" dirty="0"/>
              <a:t> </a:t>
            </a:r>
            <a:r>
              <a:rPr lang="fr-CH" sz="1600" dirty="0" err="1"/>
              <a:t>allowance</a:t>
            </a:r>
            <a:r>
              <a:rPr lang="fr-CH" sz="1600" dirty="0"/>
              <a:t> </a:t>
            </a:r>
            <a:r>
              <a:rPr lang="fr-CH" sz="1600" dirty="0" err="1"/>
              <a:t>you</a:t>
            </a:r>
            <a:r>
              <a:rPr lang="fr-CH" sz="1600" dirty="0"/>
              <a:t> are </a:t>
            </a:r>
            <a:r>
              <a:rPr lang="fr-CH" sz="1600" dirty="0" err="1"/>
              <a:t>required</a:t>
            </a:r>
            <a:r>
              <a:rPr lang="fr-CH" sz="1600" dirty="0"/>
              <a:t> to:</a:t>
            </a:r>
          </a:p>
          <a:p>
            <a:endParaRPr lang="fr-CH" sz="1600" dirty="0"/>
          </a:p>
          <a:p>
            <a:pPr>
              <a:tabLst>
                <a:tab pos="200025" algn="l"/>
              </a:tabLst>
            </a:pPr>
            <a:r>
              <a:rPr lang="fr-CH" sz="1600" dirty="0" err="1" smtClean="0"/>
              <a:t>complete</a:t>
            </a:r>
            <a:r>
              <a:rPr lang="fr-CH" sz="1600" dirty="0" smtClean="0"/>
              <a:t> </a:t>
            </a:r>
            <a:r>
              <a:rPr lang="fr-CH" sz="1600" dirty="0"/>
              <a:t>the «</a:t>
            </a:r>
            <a:r>
              <a:rPr lang="fr-CH" sz="1600" dirty="0" err="1"/>
              <a:t>declaration</a:t>
            </a:r>
            <a:r>
              <a:rPr lang="fr-CH" sz="1600" dirty="0"/>
              <a:t> of </a:t>
            </a:r>
            <a:r>
              <a:rPr lang="fr-CH" sz="1600" dirty="0" err="1"/>
              <a:t>intent</a:t>
            </a:r>
            <a:r>
              <a:rPr lang="fr-CH" sz="1600" dirty="0"/>
              <a:t>» </a:t>
            </a:r>
            <a:r>
              <a:rPr lang="fr-CH" sz="1600" dirty="0" smtClean="0"/>
              <a:t>sent </a:t>
            </a:r>
            <a:r>
              <a:rPr lang="fr-CH" sz="1600" dirty="0"/>
              <a:t>in </a:t>
            </a:r>
            <a:r>
              <a:rPr lang="fr-CH" sz="1600" dirty="0" err="1" smtClean="0"/>
              <a:t>June</a:t>
            </a:r>
            <a:r>
              <a:rPr lang="fr-CH" sz="1600" dirty="0" smtClean="0"/>
              <a:t>/July</a:t>
            </a:r>
            <a:endParaRPr lang="fr-CH" sz="1600" dirty="0"/>
          </a:p>
          <a:p>
            <a:pPr>
              <a:tabLst>
                <a:tab pos="200025" algn="l"/>
              </a:tabLst>
            </a:pPr>
            <a:r>
              <a:rPr lang="fr-CH" sz="1600" dirty="0" err="1" smtClean="0"/>
              <a:t>send</a:t>
            </a:r>
            <a:r>
              <a:rPr lang="fr-CH" sz="1600" dirty="0" smtClean="0"/>
              <a:t> </a:t>
            </a:r>
            <a:r>
              <a:rPr lang="fr-CH" sz="1600" dirty="0"/>
              <a:t>the relevant proof of </a:t>
            </a:r>
            <a:r>
              <a:rPr lang="fr-CH" sz="1600" dirty="0" err="1" smtClean="0"/>
              <a:t>enrollment</a:t>
            </a:r>
            <a:endParaRPr lang="fr-CH" sz="1600" dirty="0" smtClean="0"/>
          </a:p>
          <a:p>
            <a:pPr marL="0" indent="0">
              <a:buNone/>
              <a:tabLst>
                <a:tab pos="200025" algn="l"/>
              </a:tabLst>
            </a:pPr>
            <a:endParaRPr lang="fr-CH" sz="1600" dirty="0"/>
          </a:p>
          <a:p>
            <a:pPr marL="0" indent="0">
              <a:buNone/>
            </a:pPr>
            <a:r>
              <a:rPr lang="fr-CH" sz="1600" b="1" i="1" dirty="0">
                <a:solidFill>
                  <a:srgbClr val="FF0000"/>
                </a:solidFill>
              </a:rPr>
              <a:t>In case of </a:t>
            </a:r>
            <a:r>
              <a:rPr lang="fr-CH" sz="1600" b="1" i="1" dirty="0" err="1">
                <a:solidFill>
                  <a:srgbClr val="FF0000"/>
                </a:solidFill>
              </a:rPr>
              <a:t>failure</a:t>
            </a:r>
            <a:r>
              <a:rPr lang="fr-CH" sz="1600" b="1" i="1" dirty="0">
                <a:solidFill>
                  <a:srgbClr val="FF0000"/>
                </a:solidFill>
              </a:rPr>
              <a:t> to return </a:t>
            </a:r>
            <a:r>
              <a:rPr lang="fr-CH" sz="1600" b="1" i="1" dirty="0" err="1">
                <a:solidFill>
                  <a:srgbClr val="FF0000"/>
                </a:solidFill>
              </a:rPr>
              <a:t>this</a:t>
            </a:r>
            <a:r>
              <a:rPr lang="fr-CH" sz="1600" b="1" i="1" dirty="0">
                <a:solidFill>
                  <a:srgbClr val="FF0000"/>
                </a:solidFill>
              </a:rPr>
              <a:t> </a:t>
            </a:r>
            <a:r>
              <a:rPr lang="fr-CH" sz="1600" b="1" i="1" dirty="0" err="1">
                <a:solidFill>
                  <a:srgbClr val="FF0000"/>
                </a:solidFill>
              </a:rPr>
              <a:t>form</a:t>
            </a:r>
            <a:r>
              <a:rPr lang="fr-CH" sz="1600" b="1" i="1" dirty="0">
                <a:solidFill>
                  <a:srgbClr val="FF0000"/>
                </a:solidFill>
              </a:rPr>
              <a:t>/</a:t>
            </a:r>
            <a:r>
              <a:rPr lang="fr-CH" sz="1600" b="1" i="1" dirty="0" err="1">
                <a:solidFill>
                  <a:srgbClr val="FF0000"/>
                </a:solidFill>
              </a:rPr>
              <a:t>certificate</a:t>
            </a:r>
            <a:r>
              <a:rPr lang="fr-CH" sz="1600" b="1" i="1" dirty="0">
                <a:solidFill>
                  <a:srgbClr val="FF0000"/>
                </a:solidFill>
              </a:rPr>
              <a:t>, </a:t>
            </a:r>
            <a:r>
              <a:rPr lang="fr-CH" sz="1600" b="1" i="1" dirty="0" err="1">
                <a:solidFill>
                  <a:srgbClr val="FF0000"/>
                </a:solidFill>
              </a:rPr>
              <a:t>payment</a:t>
            </a:r>
            <a:r>
              <a:rPr lang="fr-CH" sz="1600" b="1" i="1" dirty="0">
                <a:solidFill>
                  <a:srgbClr val="FF0000"/>
                </a:solidFill>
              </a:rPr>
              <a:t> of </a:t>
            </a:r>
            <a:r>
              <a:rPr lang="fr-CH" sz="1600" b="1" i="1" dirty="0" err="1">
                <a:solidFill>
                  <a:srgbClr val="FF0000"/>
                </a:solidFill>
              </a:rPr>
              <a:t>child</a:t>
            </a:r>
            <a:r>
              <a:rPr lang="fr-CH" sz="1600" b="1" i="1" dirty="0">
                <a:solidFill>
                  <a:srgbClr val="FF0000"/>
                </a:solidFill>
              </a:rPr>
              <a:t> </a:t>
            </a:r>
            <a:r>
              <a:rPr lang="fr-CH" sz="1600" b="1" i="1" dirty="0" err="1">
                <a:solidFill>
                  <a:srgbClr val="FF0000"/>
                </a:solidFill>
              </a:rPr>
              <a:t>allowance</a:t>
            </a:r>
            <a:r>
              <a:rPr lang="fr-CH" sz="1600" b="1" i="1" dirty="0">
                <a:solidFill>
                  <a:srgbClr val="FF0000"/>
                </a:solidFill>
              </a:rPr>
              <a:t> </a:t>
            </a:r>
            <a:r>
              <a:rPr lang="fr-CH" sz="1600" b="1" i="1" dirty="0" err="1">
                <a:solidFill>
                  <a:srgbClr val="FF0000"/>
                </a:solidFill>
              </a:rPr>
              <a:t>will</a:t>
            </a:r>
            <a:r>
              <a:rPr lang="fr-CH" sz="1600" b="1" i="1" dirty="0">
                <a:solidFill>
                  <a:srgbClr val="FF0000"/>
                </a:solidFill>
              </a:rPr>
              <a:t> </a:t>
            </a:r>
            <a:r>
              <a:rPr lang="fr-CH" sz="1600" b="1" i="1" dirty="0" err="1">
                <a:solidFill>
                  <a:srgbClr val="FF0000"/>
                </a:solidFill>
              </a:rPr>
              <a:t>be</a:t>
            </a:r>
            <a:r>
              <a:rPr lang="fr-CH" sz="1600" b="1" i="1" dirty="0">
                <a:solidFill>
                  <a:srgbClr val="FF0000"/>
                </a:solidFill>
              </a:rPr>
              <a:t> </a:t>
            </a:r>
            <a:r>
              <a:rPr lang="fr-CH" sz="1600" b="1" i="1" dirty="0" err="1">
                <a:solidFill>
                  <a:srgbClr val="FF0000"/>
                </a:solidFill>
              </a:rPr>
              <a:t>suspended</a:t>
            </a:r>
            <a:endParaRPr lang="en-GB" sz="1600" b="1" dirty="0"/>
          </a:p>
          <a:p>
            <a:endParaRPr lang="fr-CH" sz="1500" dirty="0"/>
          </a:p>
          <a:p>
            <a:pPr marL="0" indent="0">
              <a:buNone/>
            </a:pPr>
            <a:endParaRPr lang="fr-CH" sz="2400"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pic>
        <p:nvPicPr>
          <p:cNvPr id="12" name="Picture 11"/>
          <p:cNvPicPr>
            <a:picLocks noChangeAspect="1"/>
          </p:cNvPicPr>
          <p:nvPr/>
        </p:nvPicPr>
        <p:blipFill>
          <a:blip r:embed="rId2"/>
          <a:stretch>
            <a:fillRect/>
          </a:stretch>
        </p:blipFill>
        <p:spPr>
          <a:xfrm>
            <a:off x="4633200" y="241900"/>
            <a:ext cx="3856080" cy="4635500"/>
          </a:xfrm>
          <a:prstGeom prst="rect">
            <a:avLst/>
          </a:prstGeom>
          <a:ln>
            <a:noFill/>
          </a:ln>
          <a:effectLst>
            <a:outerShdw blurRad="292100" dist="139700" dir="2700000" algn="tl" rotWithShape="0">
              <a:srgbClr val="333333">
                <a:alpha val="65000"/>
              </a:srgbClr>
            </a:outerShdw>
          </a:effectLst>
        </p:spPr>
      </p:pic>
      <p:sp>
        <p:nvSpPr>
          <p:cNvPr id="13" name="Slide Number Placeholder 12"/>
          <p:cNvSpPr>
            <a:spLocks noGrp="1"/>
          </p:cNvSpPr>
          <p:nvPr>
            <p:ph type="sldNum" sz="quarter" idx="12"/>
          </p:nvPr>
        </p:nvSpPr>
        <p:spPr/>
        <p:txBody>
          <a:bodyPr/>
          <a:lstStyle/>
          <a:p>
            <a:fld id="{805182AC-95E9-45E2-A86B-B133503CD313}" type="slidenum">
              <a:rPr lang="en-GB" smtClean="0"/>
              <a:t>12</a:t>
            </a:fld>
            <a:endParaRPr lang="en-GB"/>
          </a:p>
        </p:txBody>
      </p:sp>
    </p:spTree>
    <p:extLst>
      <p:ext uri="{BB962C8B-B14F-4D97-AF65-F5344CB8AC3E}">
        <p14:creationId xmlns:p14="http://schemas.microsoft.com/office/powerpoint/2010/main" val="38121540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16528" y="204787"/>
            <a:ext cx="3125608" cy="871538"/>
          </a:xfrm>
        </p:spPr>
        <p:txBody>
          <a:bodyPr>
            <a:normAutofit/>
          </a:bodyPr>
          <a:lstStyle/>
          <a:p>
            <a:r>
              <a:rPr lang="fr-CH" sz="1500" b="1" dirty="0" smtClean="0"/>
              <a:t>Life </a:t>
            </a:r>
            <a:r>
              <a:rPr lang="fr-CH" sz="1500" b="1" dirty="0" err="1" smtClean="0"/>
              <a:t>certificate</a:t>
            </a:r>
            <a:r>
              <a:rPr lang="fr-CH" sz="1500" b="1" dirty="0" smtClean="0"/>
              <a:t> </a:t>
            </a:r>
            <a:r>
              <a:rPr lang="fr-CH" sz="1500" dirty="0" smtClean="0"/>
              <a:t>(</a:t>
            </a:r>
            <a:r>
              <a:rPr lang="fr-CH" sz="1500" dirty="0" err="1" smtClean="0"/>
              <a:t>December</a:t>
            </a:r>
            <a:r>
              <a:rPr lang="fr-CH" sz="1500" dirty="0"/>
              <a:t>)</a:t>
            </a:r>
          </a:p>
        </p:txBody>
      </p:sp>
      <p:sp>
        <p:nvSpPr>
          <p:cNvPr id="7" name="Text Placeholder 3"/>
          <p:cNvSpPr txBox="1">
            <a:spLocks/>
          </p:cNvSpPr>
          <p:nvPr/>
        </p:nvSpPr>
        <p:spPr>
          <a:xfrm>
            <a:off x="616528" y="997669"/>
            <a:ext cx="3125607" cy="351829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CH" sz="1500" dirty="0"/>
              <a:t>This questionnaire </a:t>
            </a:r>
            <a:r>
              <a:rPr lang="fr-CH" sz="1500" dirty="0" err="1"/>
              <a:t>is</a:t>
            </a:r>
            <a:r>
              <a:rPr lang="fr-CH" sz="1500" dirty="0"/>
              <a:t> sent </a:t>
            </a:r>
            <a:r>
              <a:rPr lang="fr-CH" sz="1500" dirty="0" err="1"/>
              <a:t>each</a:t>
            </a:r>
            <a:r>
              <a:rPr lang="fr-CH" sz="1500" dirty="0"/>
              <a:t> </a:t>
            </a:r>
            <a:r>
              <a:rPr lang="fr-CH" sz="1500" dirty="0" err="1"/>
              <a:t>year</a:t>
            </a:r>
            <a:r>
              <a:rPr lang="fr-CH" sz="1500" dirty="0"/>
              <a:t> in </a:t>
            </a:r>
            <a:r>
              <a:rPr lang="fr-CH" sz="1500" dirty="0" err="1"/>
              <a:t>December</a:t>
            </a:r>
            <a:r>
              <a:rPr lang="fr-CH" sz="1500" dirty="0"/>
              <a:t> </a:t>
            </a:r>
            <a:r>
              <a:rPr lang="fr-CH" sz="1500" dirty="0" err="1"/>
              <a:t>just</a:t>
            </a:r>
            <a:r>
              <a:rPr lang="fr-CH" sz="1500" dirty="0"/>
              <a:t> </a:t>
            </a:r>
            <a:r>
              <a:rPr lang="fr-CH" sz="1500" dirty="0" err="1"/>
              <a:t>before</a:t>
            </a:r>
            <a:r>
              <a:rPr lang="fr-CH" sz="1500" dirty="0"/>
              <a:t> CERN end-of-</a:t>
            </a:r>
            <a:r>
              <a:rPr lang="fr-CH" sz="1500" dirty="0" err="1"/>
              <a:t>year</a:t>
            </a:r>
            <a:r>
              <a:rPr lang="fr-CH" sz="1500" dirty="0"/>
              <a:t> </a:t>
            </a:r>
            <a:r>
              <a:rPr lang="fr-CH" sz="1500" dirty="0" err="1"/>
              <a:t>closure</a:t>
            </a:r>
            <a:r>
              <a:rPr lang="fr-CH" sz="1500" dirty="0"/>
              <a:t>.</a:t>
            </a:r>
          </a:p>
          <a:p>
            <a:pPr marL="0" indent="0">
              <a:buNone/>
            </a:pPr>
            <a:r>
              <a:rPr lang="fr-CH" sz="1500" dirty="0"/>
              <a:t>It has to </a:t>
            </a:r>
            <a:r>
              <a:rPr lang="fr-CH" sz="1500" dirty="0" err="1"/>
              <a:t>be</a:t>
            </a:r>
            <a:r>
              <a:rPr lang="fr-CH" sz="1500" dirty="0"/>
              <a:t> </a:t>
            </a:r>
            <a:r>
              <a:rPr lang="fr-CH" sz="1500" dirty="0" err="1"/>
              <a:t>returned</a:t>
            </a:r>
            <a:r>
              <a:rPr lang="fr-CH" sz="1500" dirty="0"/>
              <a:t> by </a:t>
            </a:r>
            <a:r>
              <a:rPr lang="fr-CH" sz="1500" dirty="0" smtClean="0"/>
              <a:t>31 </a:t>
            </a:r>
            <a:r>
              <a:rPr lang="fr-CH" sz="1500" dirty="0" err="1" smtClean="0"/>
              <a:t>January</a:t>
            </a:r>
            <a:r>
              <a:rPr lang="fr-CH" sz="1500" dirty="0" smtClean="0"/>
              <a:t> </a:t>
            </a:r>
            <a:r>
              <a:rPr lang="fr-CH" sz="1500" dirty="0"/>
              <a:t>at the </a:t>
            </a:r>
            <a:r>
              <a:rPr lang="fr-CH" sz="1500" dirty="0" err="1"/>
              <a:t>latest</a:t>
            </a:r>
            <a:r>
              <a:rPr lang="fr-CH" sz="1500" dirty="0"/>
              <a:t>. </a:t>
            </a:r>
          </a:p>
          <a:p>
            <a:pPr marL="0" indent="0">
              <a:buNone/>
            </a:pPr>
            <a:r>
              <a:rPr lang="fr-CH" sz="1500" b="1" i="1" dirty="0">
                <a:solidFill>
                  <a:srgbClr val="FF0000"/>
                </a:solidFill>
              </a:rPr>
              <a:t>In case of </a:t>
            </a:r>
            <a:r>
              <a:rPr lang="fr-CH" sz="1500" b="1" i="1" dirty="0" err="1">
                <a:solidFill>
                  <a:srgbClr val="FF0000"/>
                </a:solidFill>
              </a:rPr>
              <a:t>failure</a:t>
            </a:r>
            <a:r>
              <a:rPr lang="fr-CH" sz="1500" b="1" i="1" dirty="0">
                <a:solidFill>
                  <a:srgbClr val="FF0000"/>
                </a:solidFill>
              </a:rPr>
              <a:t> to return </a:t>
            </a:r>
            <a:r>
              <a:rPr lang="fr-CH" sz="1500" b="1" i="1" dirty="0" err="1">
                <a:solidFill>
                  <a:srgbClr val="FF0000"/>
                </a:solidFill>
              </a:rPr>
              <a:t>this</a:t>
            </a:r>
            <a:r>
              <a:rPr lang="fr-CH" sz="1500" b="1" i="1" dirty="0">
                <a:solidFill>
                  <a:srgbClr val="FF0000"/>
                </a:solidFill>
              </a:rPr>
              <a:t> </a:t>
            </a:r>
            <a:r>
              <a:rPr lang="fr-CH" sz="1500" b="1" i="1" dirty="0" err="1">
                <a:solidFill>
                  <a:srgbClr val="FF0000"/>
                </a:solidFill>
              </a:rPr>
              <a:t>form</a:t>
            </a:r>
            <a:r>
              <a:rPr lang="fr-CH" sz="1500" b="1" i="1" dirty="0">
                <a:solidFill>
                  <a:srgbClr val="FF0000"/>
                </a:solidFill>
              </a:rPr>
              <a:t>, </a:t>
            </a:r>
            <a:r>
              <a:rPr lang="fr-CH" sz="1500" b="1" i="1" dirty="0" err="1">
                <a:solidFill>
                  <a:srgbClr val="FF0000"/>
                </a:solidFill>
              </a:rPr>
              <a:t>payments</a:t>
            </a:r>
            <a:r>
              <a:rPr lang="fr-CH" sz="1500" b="1" i="1" dirty="0">
                <a:solidFill>
                  <a:srgbClr val="FF0000"/>
                </a:solidFill>
              </a:rPr>
              <a:t> </a:t>
            </a:r>
            <a:r>
              <a:rPr lang="fr-CH" sz="1500" b="1" i="1" dirty="0" err="1">
                <a:solidFill>
                  <a:srgbClr val="FF0000"/>
                </a:solidFill>
              </a:rPr>
              <a:t>will</a:t>
            </a:r>
            <a:r>
              <a:rPr lang="fr-CH" sz="1500" b="1" i="1" dirty="0">
                <a:solidFill>
                  <a:srgbClr val="FF0000"/>
                </a:solidFill>
              </a:rPr>
              <a:t> </a:t>
            </a:r>
            <a:r>
              <a:rPr lang="fr-CH" sz="1500" b="1" i="1" dirty="0" err="1">
                <a:solidFill>
                  <a:srgbClr val="FF0000"/>
                </a:solidFill>
              </a:rPr>
              <a:t>be</a:t>
            </a:r>
            <a:r>
              <a:rPr lang="fr-CH" sz="1500" b="1" i="1" dirty="0">
                <a:solidFill>
                  <a:srgbClr val="FF0000"/>
                </a:solidFill>
              </a:rPr>
              <a:t> </a:t>
            </a:r>
            <a:r>
              <a:rPr lang="fr-CH" sz="1500" b="1" i="1" dirty="0" err="1">
                <a:solidFill>
                  <a:srgbClr val="FF0000"/>
                </a:solidFill>
              </a:rPr>
              <a:t>suspended</a:t>
            </a:r>
            <a:r>
              <a:rPr lang="fr-CH" sz="1500" b="1" i="1" dirty="0">
                <a:solidFill>
                  <a:srgbClr val="FF0000"/>
                </a:solidFill>
              </a:rPr>
              <a:t>.</a:t>
            </a:r>
          </a:p>
          <a:p>
            <a:endParaRPr lang="fr-CH" sz="1500" dirty="0"/>
          </a:p>
          <a:p>
            <a:pPr marL="0" indent="0">
              <a:buNone/>
            </a:pPr>
            <a:r>
              <a:rPr lang="fr-CH" sz="1500" b="1" dirty="0"/>
              <a:t>IMPORTANT :</a:t>
            </a:r>
            <a:r>
              <a:rPr lang="fr-CH" sz="1500" dirty="0"/>
              <a:t> </a:t>
            </a:r>
          </a:p>
          <a:p>
            <a:pPr marL="0" indent="0">
              <a:buNone/>
            </a:pPr>
            <a:r>
              <a:rPr lang="fr-CH" sz="1500" dirty="0"/>
              <a:t>If absent </a:t>
            </a:r>
            <a:r>
              <a:rPr lang="fr-CH" sz="1500" dirty="0" err="1"/>
              <a:t>during</a:t>
            </a:r>
            <a:r>
              <a:rPr lang="fr-CH" sz="1500" dirty="0"/>
              <a:t> </a:t>
            </a:r>
            <a:r>
              <a:rPr lang="fr-CH" sz="1500" dirty="0" err="1"/>
              <a:t>this</a:t>
            </a:r>
            <a:r>
              <a:rPr lang="fr-CH" sz="1500" dirty="0"/>
              <a:t> </a:t>
            </a:r>
            <a:r>
              <a:rPr lang="fr-CH" sz="1500" dirty="0" err="1"/>
              <a:t>period</a:t>
            </a:r>
            <a:r>
              <a:rPr lang="fr-CH" sz="1500" dirty="0"/>
              <a:t>, </a:t>
            </a:r>
            <a:r>
              <a:rPr lang="fr-CH" sz="1500" dirty="0" err="1"/>
              <a:t>please</a:t>
            </a:r>
            <a:r>
              <a:rPr lang="fr-CH" sz="1500" dirty="0"/>
              <a:t> contact us </a:t>
            </a:r>
            <a:r>
              <a:rPr lang="fr-CH" sz="1500" dirty="0" err="1"/>
              <a:t>before</a:t>
            </a:r>
            <a:r>
              <a:rPr lang="fr-CH" sz="1500" dirty="0"/>
              <a:t> </a:t>
            </a:r>
            <a:r>
              <a:rPr lang="fr-CH" sz="1500" dirty="0" err="1"/>
              <a:t>you</a:t>
            </a:r>
            <a:r>
              <a:rPr lang="fr-CH" sz="1500" dirty="0"/>
              <a:t> go </a:t>
            </a:r>
            <a:r>
              <a:rPr lang="fr-CH" sz="1500" dirty="0" err="1"/>
              <a:t>away</a:t>
            </a:r>
            <a:r>
              <a:rPr lang="fr-CH" sz="1500" dirty="0"/>
              <a:t>. </a:t>
            </a:r>
            <a:endParaRPr lang="fr-CH" sz="1500" dirty="0">
              <a:solidFill>
                <a:srgbClr val="FF0000"/>
              </a:solidFill>
            </a:endParaRPr>
          </a:p>
          <a:p>
            <a:endParaRPr lang="fr-CH" sz="2400" dirty="0"/>
          </a:p>
          <a:p>
            <a:endParaRPr lang="fr-CH" sz="2400" dirty="0"/>
          </a:p>
          <a:p>
            <a:endParaRPr lang="fr-CH" sz="2400" dirty="0"/>
          </a:p>
        </p:txBody>
      </p:sp>
      <p:cxnSp>
        <p:nvCxnSpPr>
          <p:cNvPr id="8" name="Straight Arrow Connector 7"/>
          <p:cNvCxnSpPr/>
          <p:nvPr/>
        </p:nvCxnSpPr>
        <p:spPr>
          <a:xfrm>
            <a:off x="3172691" y="2660073"/>
            <a:ext cx="1683327" cy="165561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645201" y="390128"/>
            <a:ext cx="4006307" cy="4616450"/>
          </a:xfrm>
          <a:prstGeom prst="rect">
            <a:avLst/>
          </a:prstGeom>
          <a:ln>
            <a:noFill/>
          </a:ln>
          <a:effectLst>
            <a:outerShdw blurRad="292100" dist="139700" dir="2700000" algn="tl" rotWithShape="0">
              <a:srgbClr val="333333">
                <a:alpha val="65000"/>
              </a:srgbClr>
            </a:outerShdw>
          </a:effectLst>
        </p:spPr>
      </p:pic>
      <p:sp>
        <p:nvSpPr>
          <p:cNvPr id="4" name="Slide Number Placeholder 3"/>
          <p:cNvSpPr>
            <a:spLocks noGrp="1"/>
          </p:cNvSpPr>
          <p:nvPr>
            <p:ph type="sldNum" sz="quarter" idx="12"/>
          </p:nvPr>
        </p:nvSpPr>
        <p:spPr/>
        <p:txBody>
          <a:bodyPr/>
          <a:lstStyle/>
          <a:p>
            <a:fld id="{805182AC-95E9-45E2-A86B-B133503CD313}" type="slidenum">
              <a:rPr lang="en-GB" smtClean="0"/>
              <a:t>13</a:t>
            </a:fld>
            <a:endParaRPr lang="en-GB"/>
          </a:p>
        </p:txBody>
      </p:sp>
    </p:spTree>
    <p:extLst>
      <p:ext uri="{BB962C8B-B14F-4D97-AF65-F5344CB8AC3E}">
        <p14:creationId xmlns:p14="http://schemas.microsoft.com/office/powerpoint/2010/main" val="413350895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err="1"/>
              <a:t>Duty</a:t>
            </a:r>
            <a:r>
              <a:rPr lang="fr-CH" sz="3300" b="1" dirty="0"/>
              <a:t> to </a:t>
            </a:r>
            <a:r>
              <a:rPr lang="fr-CH" sz="3300" b="1" dirty="0" err="1"/>
              <a:t>provide</a:t>
            </a:r>
            <a:r>
              <a:rPr lang="fr-CH" sz="3300" b="1" dirty="0"/>
              <a:t> information</a:t>
            </a:r>
          </a:p>
        </p:txBody>
      </p:sp>
      <p:sp>
        <p:nvSpPr>
          <p:cNvPr id="6" name="Content Placeholder 2"/>
          <p:cNvSpPr txBox="1">
            <a:spLocks/>
          </p:cNvSpPr>
          <p:nvPr/>
        </p:nvSpPr>
        <p:spPr>
          <a:xfrm>
            <a:off x="1485900" y="1337518"/>
            <a:ext cx="6172200" cy="3394472"/>
          </a:xfrm>
          <a:prstGeom prst="rect">
            <a:avLst/>
          </a:prstGeom>
        </p:spPr>
        <p:txBody>
          <a:bodyPr vert="horz" lIns="68580" tIns="34290" rIns="68580" bIns="3429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fr-CH" sz="2400" b="1" dirty="0"/>
              <a:t>IMPORTANT:</a:t>
            </a:r>
          </a:p>
          <a:p>
            <a:pPr marL="0" indent="0" algn="just">
              <a:buNone/>
            </a:pPr>
            <a:endParaRPr lang="fr-CH" sz="1200" b="1" dirty="0"/>
          </a:p>
          <a:p>
            <a:pPr algn="just"/>
            <a:r>
              <a:rPr lang="fr-CH" sz="2400" dirty="0" err="1"/>
              <a:t>Beneficiaries</a:t>
            </a:r>
            <a:r>
              <a:rPr lang="fr-CH" sz="2400" dirty="0"/>
              <a:t> have to </a:t>
            </a:r>
            <a:r>
              <a:rPr lang="fr-CH" sz="2400" dirty="0" err="1"/>
              <a:t>inform</a:t>
            </a:r>
            <a:r>
              <a:rPr lang="fr-CH" sz="2400" dirty="0"/>
              <a:t> the Benefits Service, </a:t>
            </a:r>
            <a:r>
              <a:rPr lang="fr-CH" sz="2400" dirty="0" err="1"/>
              <a:t>within</a:t>
            </a:r>
            <a:r>
              <a:rPr lang="fr-CH" sz="2400" dirty="0"/>
              <a:t> 30 </a:t>
            </a:r>
            <a:r>
              <a:rPr lang="fr-CH" sz="2400" dirty="0" err="1"/>
              <a:t>calendar</a:t>
            </a:r>
            <a:r>
              <a:rPr lang="fr-CH" sz="2400" dirty="0"/>
              <a:t> </a:t>
            </a:r>
            <a:r>
              <a:rPr lang="fr-CH" sz="2400" dirty="0" err="1"/>
              <a:t>days</a:t>
            </a:r>
            <a:r>
              <a:rPr lang="fr-CH" sz="2400" dirty="0"/>
              <a:t>,  of </a:t>
            </a:r>
            <a:r>
              <a:rPr lang="fr-CH" sz="2400" dirty="0" err="1"/>
              <a:t>any</a:t>
            </a:r>
            <a:r>
              <a:rPr lang="fr-CH" sz="2400" dirty="0"/>
              <a:t> change in </a:t>
            </a:r>
            <a:r>
              <a:rPr lang="fr-CH" sz="2400" dirty="0" err="1"/>
              <a:t>their</a:t>
            </a:r>
            <a:r>
              <a:rPr lang="fr-CH" sz="2400" dirty="0"/>
              <a:t> </a:t>
            </a:r>
            <a:r>
              <a:rPr lang="fr-CH" sz="2400" dirty="0" err="1"/>
              <a:t>personal</a:t>
            </a:r>
            <a:r>
              <a:rPr lang="fr-CH" sz="2400" dirty="0"/>
              <a:t> data (marital </a:t>
            </a:r>
            <a:r>
              <a:rPr lang="fr-CH" sz="2400" dirty="0" err="1"/>
              <a:t>status</a:t>
            </a:r>
            <a:r>
              <a:rPr lang="fr-CH" sz="2400" dirty="0"/>
              <a:t>, </a:t>
            </a:r>
            <a:r>
              <a:rPr lang="fr-CH" sz="2400" dirty="0" err="1"/>
              <a:t>address</a:t>
            </a:r>
            <a:r>
              <a:rPr lang="fr-CH" sz="2400" dirty="0"/>
              <a:t>, </a:t>
            </a:r>
            <a:r>
              <a:rPr lang="fr-CH" sz="2400" dirty="0" err="1"/>
              <a:t>bank</a:t>
            </a:r>
            <a:r>
              <a:rPr lang="fr-CH" sz="2400" dirty="0"/>
              <a:t> </a:t>
            </a:r>
            <a:r>
              <a:rPr lang="fr-CH" sz="2400" dirty="0" err="1"/>
              <a:t>account</a:t>
            </a:r>
            <a:r>
              <a:rPr lang="fr-CH" sz="2400" dirty="0"/>
              <a:t>,…)</a:t>
            </a:r>
          </a:p>
          <a:p>
            <a:pPr marL="0" indent="0" algn="just">
              <a:buNone/>
            </a:pPr>
            <a:endParaRPr lang="fr-CH" sz="1350"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14</a:t>
            </a:fld>
            <a:endParaRPr lang="en-GB"/>
          </a:p>
        </p:txBody>
      </p:sp>
    </p:spTree>
    <p:extLst>
      <p:ext uri="{BB962C8B-B14F-4D97-AF65-F5344CB8AC3E}">
        <p14:creationId xmlns:p14="http://schemas.microsoft.com/office/powerpoint/2010/main" val="229305576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485900" y="205979"/>
            <a:ext cx="6172200" cy="857250"/>
          </a:xfrm>
        </p:spPr>
        <p:txBody>
          <a:bodyPr>
            <a:normAutofit/>
          </a:bodyPr>
          <a:lstStyle/>
          <a:p>
            <a:pPr algn="ctr"/>
            <a:r>
              <a:rPr lang="fr-CH" sz="3300" b="1" dirty="0" smtClean="0"/>
              <a:t>In case of death</a:t>
            </a:r>
            <a:endParaRPr lang="fr-CH" sz="3300" b="1" dirty="0"/>
          </a:p>
        </p:txBody>
      </p:sp>
      <p:sp>
        <p:nvSpPr>
          <p:cNvPr id="7" name="Content Placeholder 2"/>
          <p:cNvSpPr>
            <a:spLocks noGrp="1"/>
          </p:cNvSpPr>
          <p:nvPr>
            <p:ph idx="1"/>
          </p:nvPr>
        </p:nvSpPr>
        <p:spPr>
          <a:xfrm>
            <a:off x="1485900" y="1200151"/>
            <a:ext cx="6172200" cy="3394472"/>
          </a:xfrm>
        </p:spPr>
        <p:txBody>
          <a:bodyPr>
            <a:normAutofit/>
          </a:bodyPr>
          <a:lstStyle/>
          <a:p>
            <a:endParaRPr lang="fr-CH" sz="2300" dirty="0"/>
          </a:p>
          <a:p>
            <a:pPr marL="360363" indent="-323850" algn="just"/>
            <a:r>
              <a:rPr lang="fr-CH" sz="2300" dirty="0" smtClean="0"/>
              <a:t>the Benefits Service of the Pension </a:t>
            </a:r>
            <a:r>
              <a:rPr lang="fr-CH" sz="2300" dirty="0" err="1" smtClean="0"/>
              <a:t>Fund</a:t>
            </a:r>
            <a:r>
              <a:rPr lang="fr-CH" sz="2300" dirty="0" smtClean="0"/>
              <a:t> to </a:t>
            </a:r>
            <a:r>
              <a:rPr lang="fr-CH" sz="2300" dirty="0" err="1" smtClean="0"/>
              <a:t>be</a:t>
            </a:r>
            <a:r>
              <a:rPr lang="fr-CH" sz="2300" dirty="0" smtClean="0"/>
              <a:t> </a:t>
            </a:r>
            <a:r>
              <a:rPr lang="fr-CH" sz="2300" dirty="0" err="1" smtClean="0"/>
              <a:t>contacted</a:t>
            </a:r>
            <a:r>
              <a:rPr lang="fr-CH" sz="2300" dirty="0" smtClean="0"/>
              <a:t> as soon as possible</a:t>
            </a:r>
          </a:p>
          <a:p>
            <a:pPr marL="360363" indent="-323850" algn="just"/>
            <a:endParaRPr lang="fr-CH" sz="2300" dirty="0"/>
          </a:p>
          <a:p>
            <a:pPr marL="360363" indent="-323850" algn="just"/>
            <a:r>
              <a:rPr lang="fr-CH" sz="2300" b="1" dirty="0" smtClean="0"/>
              <a:t>IMPORTANT :</a:t>
            </a:r>
            <a:r>
              <a:rPr lang="fr-CH" sz="2300" dirty="0" smtClean="0"/>
              <a:t> </a:t>
            </a:r>
          </a:p>
          <a:p>
            <a:pPr marL="360363" indent="-323850" algn="just">
              <a:buNone/>
            </a:pPr>
            <a:r>
              <a:rPr lang="fr-CH" sz="2300" dirty="0" smtClean="0"/>
              <a:t>	</a:t>
            </a:r>
            <a:r>
              <a:rPr lang="fr-CH" sz="2300" dirty="0" err="1" smtClean="0"/>
              <a:t>Surviving</a:t>
            </a:r>
            <a:r>
              <a:rPr lang="fr-CH" sz="2300" dirty="0" smtClean="0"/>
              <a:t> </a:t>
            </a:r>
            <a:r>
              <a:rPr lang="fr-CH" sz="2300" dirty="0" err="1" smtClean="0"/>
              <a:t>spouse’s</a:t>
            </a:r>
            <a:r>
              <a:rPr lang="fr-CH" sz="2300" dirty="0" smtClean="0"/>
              <a:t> and/or </a:t>
            </a:r>
            <a:r>
              <a:rPr lang="fr-CH" sz="2300" dirty="0" err="1" smtClean="0"/>
              <a:t>orphan’s</a:t>
            </a:r>
            <a:r>
              <a:rPr lang="fr-CH" sz="2300" dirty="0" smtClean="0"/>
              <a:t> benefits are </a:t>
            </a:r>
            <a:r>
              <a:rPr lang="fr-CH" sz="2300" dirty="0" err="1" smtClean="0"/>
              <a:t>paid</a:t>
            </a:r>
            <a:r>
              <a:rPr lang="fr-CH" sz="2300" dirty="0" smtClean="0"/>
              <a:t> in CHF </a:t>
            </a:r>
            <a:r>
              <a:rPr lang="fr-CH" sz="2300" dirty="0" err="1" smtClean="0"/>
              <a:t>into</a:t>
            </a:r>
            <a:r>
              <a:rPr lang="fr-CH" sz="2300" dirty="0" smtClean="0"/>
              <a:t> </a:t>
            </a:r>
            <a:r>
              <a:rPr lang="fr-CH" sz="2300" dirty="0" err="1" smtClean="0"/>
              <a:t>his</a:t>
            </a:r>
            <a:r>
              <a:rPr lang="fr-CH" sz="2300" dirty="0" smtClean="0"/>
              <a:t>/</a:t>
            </a:r>
            <a:r>
              <a:rPr lang="fr-CH" sz="2300" dirty="0" err="1" smtClean="0"/>
              <a:t>her</a:t>
            </a:r>
            <a:r>
              <a:rPr lang="fr-CH" sz="2300" dirty="0" smtClean="0"/>
              <a:t> </a:t>
            </a:r>
            <a:r>
              <a:rPr lang="fr-CH" sz="2300" dirty="0" err="1" smtClean="0"/>
              <a:t>bank</a:t>
            </a:r>
            <a:r>
              <a:rPr lang="fr-CH" sz="2300" dirty="0" smtClean="0"/>
              <a:t> account in </a:t>
            </a:r>
            <a:r>
              <a:rPr lang="fr-CH" sz="2300" dirty="0" err="1" smtClean="0"/>
              <a:t>Switzerland</a:t>
            </a:r>
            <a:endParaRPr lang="fr-CH" sz="2300"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15</a:t>
            </a:fld>
            <a:endParaRPr lang="en-GB"/>
          </a:p>
        </p:txBody>
      </p:sp>
    </p:spTree>
    <p:extLst>
      <p:ext uri="{BB962C8B-B14F-4D97-AF65-F5344CB8AC3E}">
        <p14:creationId xmlns:p14="http://schemas.microsoft.com/office/powerpoint/2010/main" val="2104552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85900" y="205979"/>
            <a:ext cx="6172200" cy="857250"/>
          </a:xfrm>
        </p:spPr>
        <p:txBody>
          <a:bodyPr>
            <a:normAutofit/>
          </a:bodyPr>
          <a:lstStyle/>
          <a:p>
            <a:pPr algn="ctr"/>
            <a:r>
              <a:rPr lang="fr-CH" sz="3300" b="1" dirty="0" smtClean="0"/>
              <a:t>Pension for Surviving Spouse</a:t>
            </a:r>
            <a:endParaRPr lang="fr-CH" sz="3300" b="1" dirty="0"/>
          </a:p>
        </p:txBody>
      </p:sp>
      <p:sp>
        <p:nvSpPr>
          <p:cNvPr id="6" name="Content Placeholder 2"/>
          <p:cNvSpPr>
            <a:spLocks noGrp="1"/>
          </p:cNvSpPr>
          <p:nvPr>
            <p:ph idx="1"/>
          </p:nvPr>
        </p:nvSpPr>
        <p:spPr>
          <a:xfrm>
            <a:off x="1485900" y="1200151"/>
            <a:ext cx="6172200" cy="3394472"/>
          </a:xfrm>
        </p:spPr>
        <p:txBody>
          <a:bodyPr>
            <a:normAutofit fontScale="77500" lnSpcReduction="20000"/>
          </a:bodyPr>
          <a:lstStyle/>
          <a:p>
            <a:pPr marL="358775" indent="-358775" algn="just">
              <a:tabLst>
                <a:tab pos="358775" algn="l"/>
              </a:tabLst>
            </a:pPr>
            <a:r>
              <a:rPr lang="fr-CH" sz="1950" b="1" dirty="0" err="1"/>
              <a:t>Entitlement</a:t>
            </a:r>
            <a:r>
              <a:rPr lang="fr-CH" sz="1950" b="1" dirty="0"/>
              <a:t> to pension for </a:t>
            </a:r>
            <a:r>
              <a:rPr lang="fr-CH" sz="1950" b="1" dirty="0" err="1"/>
              <a:t>surviving</a:t>
            </a:r>
            <a:r>
              <a:rPr lang="fr-CH" sz="1950" b="1" dirty="0"/>
              <a:t> </a:t>
            </a:r>
            <a:r>
              <a:rPr lang="fr-CH" sz="1950" b="1" dirty="0" err="1"/>
              <a:t>spouse</a:t>
            </a:r>
            <a:r>
              <a:rPr lang="fr-CH" sz="1950" b="1" dirty="0"/>
              <a:t>:</a:t>
            </a:r>
          </a:p>
          <a:p>
            <a:pPr marL="358775" indent="-358775" algn="just">
              <a:buNone/>
              <a:tabLst>
                <a:tab pos="358775" algn="l"/>
              </a:tabLst>
            </a:pPr>
            <a:r>
              <a:rPr lang="fr-CH" sz="1950" b="1" dirty="0"/>
              <a:t>	</a:t>
            </a:r>
            <a:r>
              <a:rPr lang="fr-CH" sz="1950" dirty="0" smtClean="0"/>
              <a:t>the </a:t>
            </a:r>
            <a:r>
              <a:rPr lang="fr-CH" sz="1950" dirty="0" err="1" smtClean="0"/>
              <a:t>spouse</a:t>
            </a:r>
            <a:r>
              <a:rPr lang="fr-CH" sz="1950" dirty="0" smtClean="0"/>
              <a:t>/</a:t>
            </a:r>
            <a:r>
              <a:rPr lang="fr-CH" sz="1950" dirty="0" err="1" smtClean="0"/>
              <a:t>partner</a:t>
            </a:r>
            <a:r>
              <a:rPr lang="fr-CH" sz="1950" dirty="0" smtClean="0"/>
              <a:t> </a:t>
            </a:r>
            <a:r>
              <a:rPr lang="fr-CH" sz="1950" dirty="0"/>
              <a:t>of </a:t>
            </a:r>
            <a:r>
              <a:rPr lang="fr-CH" sz="1950" dirty="0" smtClean="0"/>
              <a:t>a </a:t>
            </a:r>
            <a:r>
              <a:rPr lang="fr-CH" sz="1950" dirty="0" err="1" smtClean="0"/>
              <a:t>beneficiary</a:t>
            </a:r>
            <a:r>
              <a:rPr lang="fr-CH" sz="1950" dirty="0" smtClean="0"/>
              <a:t> </a:t>
            </a:r>
            <a:r>
              <a:rPr lang="fr-CH" sz="1950" dirty="0" err="1"/>
              <a:t>whose</a:t>
            </a:r>
            <a:r>
              <a:rPr lang="fr-CH" sz="1950" dirty="0"/>
              <a:t> </a:t>
            </a:r>
            <a:r>
              <a:rPr lang="fr-CH" sz="1950" dirty="0" err="1" smtClean="0"/>
              <a:t>marriage</a:t>
            </a:r>
            <a:r>
              <a:rPr lang="fr-CH" sz="1950" dirty="0" smtClean="0"/>
              <a:t>/</a:t>
            </a:r>
            <a:r>
              <a:rPr lang="fr-CH" sz="1950" dirty="0" err="1" smtClean="0"/>
              <a:t>partnership</a:t>
            </a:r>
            <a:r>
              <a:rPr lang="fr-CH" sz="1950" dirty="0" smtClean="0"/>
              <a:t> </a:t>
            </a:r>
            <a:r>
              <a:rPr lang="fr-CH" sz="1950" dirty="0"/>
              <a:t>dates </a:t>
            </a:r>
            <a:r>
              <a:rPr lang="fr-CH" sz="1950" dirty="0" err="1"/>
              <a:t>from</a:t>
            </a:r>
            <a:r>
              <a:rPr lang="fr-CH" sz="1950" dirty="0"/>
              <a:t> at least 5 </a:t>
            </a:r>
            <a:r>
              <a:rPr lang="fr-CH" sz="1950" dirty="0" err="1" smtClean="0"/>
              <a:t>years</a:t>
            </a:r>
            <a:r>
              <a:rPr lang="fr-CH" sz="1950" dirty="0"/>
              <a:t> </a:t>
            </a:r>
            <a:r>
              <a:rPr lang="fr-CH" sz="1950" dirty="0" err="1"/>
              <a:t>prior</a:t>
            </a:r>
            <a:r>
              <a:rPr lang="fr-CH" sz="1950" dirty="0"/>
              <a:t> to the </a:t>
            </a:r>
            <a:r>
              <a:rPr lang="fr-CH" sz="1950" dirty="0" err="1" smtClean="0"/>
              <a:t>decease</a:t>
            </a:r>
            <a:r>
              <a:rPr lang="fr-CH" sz="1950" dirty="0" smtClean="0"/>
              <a:t> and </a:t>
            </a:r>
            <a:r>
              <a:rPr lang="fr-CH" sz="1950" dirty="0" err="1" smtClean="0"/>
              <a:t>was</a:t>
            </a:r>
            <a:r>
              <a:rPr lang="fr-CH" sz="1950" dirty="0" smtClean="0"/>
              <a:t> </a:t>
            </a:r>
            <a:r>
              <a:rPr lang="fr-CH" sz="1950" dirty="0" err="1" smtClean="0"/>
              <a:t>married</a:t>
            </a:r>
            <a:r>
              <a:rPr lang="fr-CH" sz="1950" dirty="0" smtClean="0"/>
              <a:t> </a:t>
            </a:r>
            <a:r>
              <a:rPr lang="fr-CH" sz="1950" dirty="0" err="1" smtClean="0"/>
              <a:t>prior</a:t>
            </a:r>
            <a:r>
              <a:rPr lang="fr-CH" sz="1950" dirty="0" smtClean="0"/>
              <a:t> to </a:t>
            </a:r>
            <a:r>
              <a:rPr lang="fr-CH" sz="1950" dirty="0" smtClean="0"/>
              <a:t>retirement</a:t>
            </a:r>
            <a:endParaRPr lang="fr-CH" sz="1950" dirty="0"/>
          </a:p>
          <a:p>
            <a:pPr marL="358775" lvl="1" indent="-358775" algn="just">
              <a:buFont typeface="Wingdings" panose="05000000000000000000" pitchFamily="2" charset="2"/>
              <a:buChar char="ü"/>
              <a:tabLst>
                <a:tab pos="358775" algn="l"/>
              </a:tabLst>
            </a:pPr>
            <a:endParaRPr lang="fr-CH" sz="1200" b="1" dirty="0"/>
          </a:p>
          <a:p>
            <a:pPr marL="358775" indent="-358775" algn="just">
              <a:tabLst>
                <a:tab pos="358775" algn="l"/>
              </a:tabLst>
            </a:pPr>
            <a:r>
              <a:rPr lang="fr-CH" sz="1800" b="1" dirty="0" err="1" smtClean="0"/>
              <a:t>Amount</a:t>
            </a:r>
            <a:r>
              <a:rPr lang="fr-CH" sz="1800" b="1" dirty="0" smtClean="0"/>
              <a:t>:</a:t>
            </a:r>
            <a:endParaRPr lang="fr-CH" sz="1800" b="1" dirty="0"/>
          </a:p>
          <a:p>
            <a:pPr marL="358775" indent="-358775" algn="just">
              <a:buNone/>
              <a:tabLst>
                <a:tab pos="358775" algn="l"/>
              </a:tabLst>
            </a:pPr>
            <a:r>
              <a:rPr lang="fr-CH" sz="1800" dirty="0"/>
              <a:t>	</a:t>
            </a:r>
            <a:r>
              <a:rPr lang="fr-CH" sz="1800" b="1" dirty="0"/>
              <a:t>55%</a:t>
            </a:r>
            <a:r>
              <a:rPr lang="fr-CH" sz="1800" dirty="0"/>
              <a:t> of the pension of the </a:t>
            </a:r>
            <a:r>
              <a:rPr lang="fr-CH" sz="1800" dirty="0" err="1"/>
              <a:t>deceased</a:t>
            </a:r>
            <a:r>
              <a:rPr lang="fr-CH" sz="1800" dirty="0"/>
              <a:t> </a:t>
            </a:r>
            <a:r>
              <a:rPr lang="fr-CH" sz="1800" dirty="0" err="1" smtClean="0"/>
              <a:t>beneficiary</a:t>
            </a:r>
            <a:r>
              <a:rPr lang="fr-CH" sz="1800" dirty="0" smtClean="0"/>
              <a:t> + </a:t>
            </a:r>
            <a:r>
              <a:rPr lang="fr-CH" sz="1800" dirty="0"/>
              <a:t>a fixed sum of 564 </a:t>
            </a:r>
            <a:r>
              <a:rPr lang="fr-CH" sz="1800" dirty="0" smtClean="0"/>
              <a:t>CHF (on the basis </a:t>
            </a:r>
            <a:r>
              <a:rPr lang="fr-CH" sz="1800" dirty="0"/>
              <a:t>of the maximum </a:t>
            </a:r>
            <a:r>
              <a:rPr lang="fr-CH" sz="1800" dirty="0" err="1"/>
              <a:t>years</a:t>
            </a:r>
            <a:r>
              <a:rPr lang="fr-CH" sz="1800" dirty="0"/>
              <a:t> of </a:t>
            </a:r>
            <a:r>
              <a:rPr lang="fr-CH" sz="1800" dirty="0" err="1"/>
              <a:t>membership</a:t>
            </a:r>
            <a:r>
              <a:rPr lang="fr-CH" sz="1800" dirty="0" smtClean="0"/>
              <a:t>).</a:t>
            </a:r>
          </a:p>
          <a:p>
            <a:pPr marL="358775" indent="-358775" algn="just">
              <a:buNone/>
              <a:tabLst>
                <a:tab pos="358775" algn="l"/>
              </a:tabLst>
            </a:pPr>
            <a:endParaRPr lang="fr-CH" sz="1800" dirty="0"/>
          </a:p>
          <a:p>
            <a:pPr marL="358775" indent="-358775" algn="just">
              <a:tabLst>
                <a:tab pos="358775" algn="l"/>
              </a:tabLst>
            </a:pPr>
            <a:endParaRPr lang="fr-CH" sz="1800" b="1" dirty="0"/>
          </a:p>
          <a:p>
            <a:pPr marL="358775" indent="-358775" algn="just">
              <a:tabLst>
                <a:tab pos="358775" algn="l"/>
              </a:tabLst>
            </a:pPr>
            <a:r>
              <a:rPr lang="fr-CH" sz="1800" b="1" dirty="0"/>
              <a:t>NB: </a:t>
            </a:r>
            <a:r>
              <a:rPr lang="fr-CH" sz="1800" dirty="0" smtClean="0"/>
              <a:t>in </a:t>
            </a:r>
            <a:r>
              <a:rPr lang="fr-CH" sz="1800" dirty="0"/>
              <a:t>the case of </a:t>
            </a:r>
            <a:r>
              <a:rPr lang="fr-CH" sz="1800" dirty="0" err="1" smtClean="0"/>
              <a:t>marriage</a:t>
            </a:r>
            <a:r>
              <a:rPr lang="fr-CH" sz="1800" dirty="0" smtClean="0"/>
              <a:t>/</a:t>
            </a:r>
            <a:r>
              <a:rPr lang="fr-CH" sz="1800" dirty="0" err="1" smtClean="0"/>
              <a:t>partnership</a:t>
            </a:r>
            <a:r>
              <a:rPr lang="fr-CH" sz="1800" dirty="0" smtClean="0"/>
              <a:t> </a:t>
            </a:r>
            <a:r>
              <a:rPr lang="fr-CH" sz="1800" dirty="0"/>
              <a:t>to a </a:t>
            </a:r>
            <a:r>
              <a:rPr lang="fr-CH" sz="1800" dirty="0" err="1"/>
              <a:t>beneficiary</a:t>
            </a:r>
            <a:r>
              <a:rPr lang="fr-CH" sz="1800" dirty="0"/>
              <a:t>, the </a:t>
            </a:r>
            <a:r>
              <a:rPr lang="fr-CH" sz="1800" dirty="0" err="1" smtClean="0"/>
              <a:t>spouse</a:t>
            </a:r>
            <a:r>
              <a:rPr lang="fr-CH" sz="1800" dirty="0" smtClean="0"/>
              <a:t>/</a:t>
            </a:r>
            <a:r>
              <a:rPr lang="fr-CH" sz="1800" dirty="0" err="1" smtClean="0"/>
              <a:t>partner</a:t>
            </a:r>
            <a:r>
              <a:rPr lang="fr-CH" sz="1800" dirty="0" smtClean="0"/>
              <a:t> </a:t>
            </a:r>
            <a:r>
              <a:rPr lang="fr-CH" sz="1800" dirty="0"/>
              <a:t>has no entitlement to a surviving spouse’s pension (Art. II 5.08); </a:t>
            </a:r>
            <a:r>
              <a:rPr lang="fr-CH" sz="1800" dirty="0" err="1"/>
              <a:t>however</a:t>
            </a:r>
            <a:r>
              <a:rPr lang="fr-CH" sz="1800" dirty="0"/>
              <a:t>, the beneficiary </a:t>
            </a:r>
            <a:r>
              <a:rPr lang="fr-CH" sz="1800" dirty="0" err="1"/>
              <a:t>can</a:t>
            </a:r>
            <a:r>
              <a:rPr lang="fr-CH" sz="1800" dirty="0"/>
              <a:t> </a:t>
            </a:r>
            <a:r>
              <a:rPr lang="fr-CH" sz="1800" dirty="0" err="1"/>
              <a:t>buy</a:t>
            </a:r>
            <a:r>
              <a:rPr lang="fr-CH" sz="1800" dirty="0"/>
              <a:t> the right (Art. II 5.09</a:t>
            </a:r>
            <a:r>
              <a:rPr lang="fr-CH" sz="1800" dirty="0" smtClean="0"/>
              <a:t>).</a:t>
            </a:r>
          </a:p>
          <a:p>
            <a:pPr marL="358775" indent="-358775" algn="just">
              <a:buNone/>
              <a:tabLst>
                <a:tab pos="358775" algn="l"/>
              </a:tabLst>
            </a:pPr>
            <a:endParaRPr lang="fr-CH" sz="1800" dirty="0"/>
          </a:p>
          <a:p>
            <a:pPr marL="358775" indent="-358775" algn="just">
              <a:buNone/>
              <a:tabLst>
                <a:tab pos="358775" algn="l"/>
              </a:tabLst>
            </a:pPr>
            <a:r>
              <a:rPr lang="fr-CH" sz="1800" dirty="0"/>
              <a:t>	</a:t>
            </a:r>
            <a:r>
              <a:rPr lang="fr-CH" sz="1800" dirty="0" err="1"/>
              <a:t>Family</a:t>
            </a:r>
            <a:r>
              <a:rPr lang="fr-CH" sz="1800" dirty="0"/>
              <a:t> </a:t>
            </a:r>
            <a:r>
              <a:rPr lang="fr-CH" sz="1800" dirty="0" err="1"/>
              <a:t>allowance</a:t>
            </a:r>
            <a:r>
              <a:rPr lang="fr-CH" sz="1800" dirty="0"/>
              <a:t> </a:t>
            </a:r>
            <a:r>
              <a:rPr lang="fr-CH" sz="1800" dirty="0" err="1"/>
              <a:t>is</a:t>
            </a:r>
            <a:r>
              <a:rPr lang="fr-CH" sz="1800" dirty="0"/>
              <a:t> not </a:t>
            </a:r>
            <a:r>
              <a:rPr lang="fr-CH" sz="1800" dirty="0" err="1"/>
              <a:t>covered</a:t>
            </a:r>
            <a:r>
              <a:rPr lang="fr-CH" sz="1800" dirty="0"/>
              <a:t> by the </a:t>
            </a:r>
            <a:r>
              <a:rPr lang="fr-CH" sz="1800" dirty="0" err="1"/>
              <a:t>purchase</a:t>
            </a:r>
            <a:r>
              <a:rPr lang="fr-CH" sz="1800" dirty="0"/>
              <a:t> of </a:t>
            </a:r>
            <a:r>
              <a:rPr lang="fr-CH" sz="1800" dirty="0" err="1"/>
              <a:t>this</a:t>
            </a:r>
            <a:r>
              <a:rPr lang="fr-CH" sz="1800" dirty="0"/>
              <a:t> right, </a:t>
            </a:r>
            <a:r>
              <a:rPr lang="fr-CH" sz="1800" dirty="0" err="1"/>
              <a:t>nor</a:t>
            </a:r>
            <a:r>
              <a:rPr lang="fr-CH" sz="1800" dirty="0"/>
              <a:t> </a:t>
            </a:r>
            <a:r>
              <a:rPr lang="fr-CH" sz="1800" dirty="0" err="1" smtClean="0"/>
              <a:t>can</a:t>
            </a:r>
            <a:r>
              <a:rPr lang="fr-CH" sz="1800" dirty="0" smtClean="0"/>
              <a:t> </a:t>
            </a:r>
            <a:r>
              <a:rPr lang="fr-CH" sz="1800" dirty="0" err="1"/>
              <a:t>it</a:t>
            </a:r>
            <a:r>
              <a:rPr lang="fr-CH" sz="1800" dirty="0"/>
              <a:t> </a:t>
            </a:r>
            <a:r>
              <a:rPr lang="fr-CH" sz="1800" dirty="0" err="1" smtClean="0"/>
              <a:t>be</a:t>
            </a:r>
            <a:r>
              <a:rPr lang="fr-CH" sz="1800" dirty="0" smtClean="0"/>
              <a:t> </a:t>
            </a:r>
            <a:r>
              <a:rPr lang="fr-CH" sz="1800" dirty="0" err="1"/>
              <a:t>bought</a:t>
            </a:r>
            <a:r>
              <a:rPr lang="fr-CH" sz="1800" dirty="0"/>
              <a:t>.</a:t>
            </a:r>
          </a:p>
          <a:p>
            <a:pPr marL="358775" indent="-358775" algn="just">
              <a:buNone/>
              <a:tabLst>
                <a:tab pos="358775" algn="l"/>
              </a:tabLst>
            </a:pPr>
            <a:endParaRPr lang="fr-CH" sz="1800"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16</a:t>
            </a:fld>
            <a:endParaRPr lang="en-GB"/>
          </a:p>
        </p:txBody>
      </p:sp>
    </p:spTree>
    <p:extLst>
      <p:ext uri="{BB962C8B-B14F-4D97-AF65-F5344CB8AC3E}">
        <p14:creationId xmlns:p14="http://schemas.microsoft.com/office/powerpoint/2010/main" val="66145962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485900" y="205979"/>
            <a:ext cx="6172200" cy="857250"/>
          </a:xfrm>
        </p:spPr>
        <p:txBody>
          <a:bodyPr>
            <a:normAutofit/>
          </a:bodyPr>
          <a:lstStyle/>
          <a:p>
            <a:pPr algn="ctr"/>
            <a:r>
              <a:rPr lang="fr-CH" sz="3300" b="1" dirty="0" smtClean="0"/>
              <a:t>Divorced former </a:t>
            </a:r>
            <a:r>
              <a:rPr lang="fr-CH" sz="3300" b="1" dirty="0" err="1" smtClean="0"/>
              <a:t>spouse</a:t>
            </a:r>
            <a:r>
              <a:rPr lang="fr-CH" sz="3300" b="1" dirty="0" smtClean="0"/>
              <a:t>(s)</a:t>
            </a:r>
            <a:endParaRPr lang="fr-CH" sz="3300" b="1" dirty="0"/>
          </a:p>
        </p:txBody>
      </p:sp>
      <p:sp>
        <p:nvSpPr>
          <p:cNvPr id="7" name="Content Placeholder 2"/>
          <p:cNvSpPr>
            <a:spLocks noGrp="1"/>
          </p:cNvSpPr>
          <p:nvPr>
            <p:ph idx="1"/>
          </p:nvPr>
        </p:nvSpPr>
        <p:spPr>
          <a:xfrm>
            <a:off x="1485900" y="1059583"/>
            <a:ext cx="6172200" cy="3535040"/>
          </a:xfrm>
        </p:spPr>
        <p:txBody>
          <a:bodyPr>
            <a:noAutofit/>
          </a:bodyPr>
          <a:lstStyle/>
          <a:p>
            <a:pPr marL="0" indent="0" algn="just">
              <a:buNone/>
            </a:pPr>
            <a:endParaRPr lang="fr-CH" sz="1350" dirty="0"/>
          </a:p>
          <a:p>
            <a:pPr marL="0" indent="0" algn="just">
              <a:buNone/>
            </a:pPr>
            <a:r>
              <a:rPr lang="fr-CH" sz="1350" dirty="0" err="1"/>
              <a:t>Entitled</a:t>
            </a:r>
            <a:r>
              <a:rPr lang="fr-CH" sz="1350" dirty="0"/>
              <a:t> to </a:t>
            </a:r>
            <a:r>
              <a:rPr lang="fr-CH" sz="1350" dirty="0" smtClean="0"/>
              <a:t>pension </a:t>
            </a:r>
            <a:r>
              <a:rPr lang="fr-CH" sz="1350" dirty="0"/>
              <a:t>if:</a:t>
            </a:r>
          </a:p>
          <a:p>
            <a:pPr marL="0" indent="0" algn="just">
              <a:buNone/>
            </a:pPr>
            <a:endParaRPr lang="fr-CH" sz="1350" dirty="0"/>
          </a:p>
          <a:p>
            <a:pPr marL="133350" indent="-133350" algn="just">
              <a:tabLst>
                <a:tab pos="133350" algn="l"/>
              </a:tabLst>
            </a:pPr>
            <a:r>
              <a:rPr lang="en-AU" sz="1350" dirty="0"/>
              <a:t>the marriage had lasted 10 years or more</a:t>
            </a:r>
            <a:endParaRPr lang="fr-CH" sz="1350" dirty="0"/>
          </a:p>
          <a:p>
            <a:pPr algn="just">
              <a:buNone/>
              <a:tabLst>
                <a:tab pos="133350" algn="l"/>
              </a:tabLst>
            </a:pPr>
            <a:r>
              <a:rPr lang="fr-CH" sz="1350" b="1" dirty="0"/>
              <a:t>AND</a:t>
            </a:r>
          </a:p>
          <a:p>
            <a:pPr marL="133350" indent="-133350" algn="just">
              <a:tabLst>
                <a:tab pos="133350" algn="l"/>
              </a:tabLst>
            </a:pPr>
            <a:r>
              <a:rPr lang="en-AU" sz="1350" dirty="0"/>
              <a:t>the ex-spouse was receiving an alimony</a:t>
            </a:r>
            <a:endParaRPr lang="fr-CH" sz="1350" dirty="0"/>
          </a:p>
          <a:p>
            <a:pPr marL="133350" indent="-133350" algn="just">
              <a:buNone/>
              <a:tabLst>
                <a:tab pos="133350" algn="l"/>
              </a:tabLst>
            </a:pPr>
            <a:r>
              <a:rPr lang="fr-CH" sz="1350" b="1" dirty="0"/>
              <a:t>AND</a:t>
            </a:r>
          </a:p>
          <a:p>
            <a:pPr marL="133350" indent="-133350" algn="just">
              <a:tabLst>
                <a:tab pos="133350" algn="l"/>
              </a:tabLst>
            </a:pPr>
            <a:r>
              <a:rPr lang="en-AU" sz="1350" dirty="0"/>
              <a:t>he/she is 45 years of age or more at the time of the death of the former spouse. This age limit shall not apply if the survivor has at least one dependent child at the time of </a:t>
            </a:r>
            <a:r>
              <a:rPr lang="en-AU" sz="1350" dirty="0" smtClean="0"/>
              <a:t>decease.</a:t>
            </a:r>
            <a:endParaRPr lang="fr-CH" sz="1350" dirty="0"/>
          </a:p>
          <a:p>
            <a:pPr algn="just">
              <a:tabLst>
                <a:tab pos="200025" algn="l"/>
              </a:tabLst>
            </a:pPr>
            <a:endParaRPr lang="fr-CH" sz="1350" dirty="0"/>
          </a:p>
          <a:p>
            <a:pPr algn="ctr">
              <a:buNone/>
              <a:tabLst>
                <a:tab pos="200025" algn="l"/>
              </a:tabLst>
            </a:pPr>
            <a:r>
              <a:rPr lang="en-AU" sz="1350" b="1" dirty="0"/>
              <a:t>The amount of the pension for surviving spouse cannot exceed the amount of the alimony</a:t>
            </a:r>
            <a:endParaRPr lang="fr-CH" sz="1350" b="1" dirty="0"/>
          </a:p>
          <a:p>
            <a:pPr marL="0" indent="0" algn="just">
              <a:buNone/>
            </a:pPr>
            <a:endParaRPr lang="fr-CH" sz="1350" dirty="0"/>
          </a:p>
          <a:p>
            <a:pPr algn="just"/>
            <a:endParaRPr lang="fr-CH" sz="1350"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17</a:t>
            </a:fld>
            <a:endParaRPr lang="en-GB"/>
          </a:p>
        </p:txBody>
      </p:sp>
    </p:spTree>
    <p:extLst>
      <p:ext uri="{BB962C8B-B14F-4D97-AF65-F5344CB8AC3E}">
        <p14:creationId xmlns:p14="http://schemas.microsoft.com/office/powerpoint/2010/main" val="77181728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485900" y="205979"/>
            <a:ext cx="6172200" cy="857250"/>
          </a:xfrm>
        </p:spPr>
        <p:txBody>
          <a:bodyPr>
            <a:normAutofit/>
          </a:bodyPr>
          <a:lstStyle/>
          <a:p>
            <a:pPr algn="ctr"/>
            <a:r>
              <a:rPr lang="fr-CH" sz="3300" b="1" dirty="0" smtClean="0"/>
              <a:t>Orphan’s Pension</a:t>
            </a:r>
            <a:endParaRPr lang="fr-CH" sz="3300" b="1" dirty="0"/>
          </a:p>
        </p:txBody>
      </p:sp>
      <p:sp>
        <p:nvSpPr>
          <p:cNvPr id="7" name="Content Placeholder 2"/>
          <p:cNvSpPr>
            <a:spLocks noGrp="1"/>
          </p:cNvSpPr>
          <p:nvPr>
            <p:ph idx="1"/>
          </p:nvPr>
        </p:nvSpPr>
        <p:spPr>
          <a:xfrm>
            <a:off x="1485900" y="1059583"/>
            <a:ext cx="6172200" cy="3394472"/>
          </a:xfrm>
        </p:spPr>
        <p:txBody>
          <a:bodyPr>
            <a:noAutofit/>
          </a:bodyPr>
          <a:lstStyle/>
          <a:p>
            <a:pPr marL="200025" indent="-200025" algn="just"/>
            <a:r>
              <a:rPr lang="fr-CH" sz="1500" dirty="0" smtClean="0"/>
              <a:t>Due </a:t>
            </a:r>
            <a:r>
              <a:rPr lang="fr-CH" sz="1500" dirty="0"/>
              <a:t>to a "dependent child" recognised by CERN before the end of </a:t>
            </a:r>
            <a:r>
              <a:rPr lang="fr-CH" sz="1500" dirty="0" err="1" smtClean="0"/>
              <a:t>contract</a:t>
            </a:r>
            <a:endParaRPr lang="fr-CH" sz="1500" dirty="0" smtClean="0"/>
          </a:p>
          <a:p>
            <a:pPr marL="200025" indent="-200025" algn="just"/>
            <a:endParaRPr lang="fr-CH" sz="1000" dirty="0" smtClean="0"/>
          </a:p>
          <a:p>
            <a:pPr marL="200025" indent="-200025" algn="just"/>
            <a:r>
              <a:rPr lang="fr-CH" sz="1500" dirty="0" smtClean="0"/>
              <a:t>It </a:t>
            </a:r>
            <a:r>
              <a:rPr lang="fr-CH" sz="1500" dirty="0"/>
              <a:t>is paid up to the </a:t>
            </a:r>
            <a:r>
              <a:rPr lang="fr-CH" sz="1500" b="1" dirty="0"/>
              <a:t>age of 20</a:t>
            </a:r>
            <a:r>
              <a:rPr lang="fr-CH" sz="1500" dirty="0"/>
              <a:t> to children who are unmarried and not holders of a </a:t>
            </a:r>
            <a:r>
              <a:rPr lang="en-US" sz="1500" dirty="0"/>
              <a:t>full-time employment</a:t>
            </a:r>
            <a:r>
              <a:rPr lang="fr-CH" sz="1500" dirty="0"/>
              <a:t>.</a:t>
            </a:r>
          </a:p>
          <a:p>
            <a:pPr marL="200025" indent="-200025" algn="just">
              <a:spcBef>
                <a:spcPts val="0"/>
              </a:spcBef>
              <a:buNone/>
            </a:pPr>
            <a:r>
              <a:rPr lang="fr-CH" sz="1500" dirty="0"/>
              <a:t>	It will be paid to children </a:t>
            </a:r>
            <a:r>
              <a:rPr lang="fr-CH" sz="1500" b="1" dirty="0"/>
              <a:t>over 20 and under 25 years of age </a:t>
            </a:r>
            <a:r>
              <a:rPr lang="fr-CH" sz="1500" dirty="0"/>
              <a:t>who are attending an educational establishment full time or are in </a:t>
            </a:r>
            <a:r>
              <a:rPr lang="fr-CH" sz="1500" dirty="0" err="1"/>
              <a:t>vocational</a:t>
            </a:r>
            <a:r>
              <a:rPr lang="fr-CH" sz="1500" dirty="0"/>
              <a:t> </a:t>
            </a:r>
            <a:r>
              <a:rPr lang="fr-CH" sz="1500" dirty="0" smtClean="0"/>
              <a:t>training.</a:t>
            </a:r>
          </a:p>
          <a:p>
            <a:pPr marL="200025" indent="-200025" algn="just">
              <a:spcBef>
                <a:spcPts val="0"/>
              </a:spcBef>
              <a:buNone/>
            </a:pPr>
            <a:endParaRPr lang="fr-CH" sz="1000" dirty="0" smtClean="0"/>
          </a:p>
          <a:p>
            <a:pPr marL="182563" indent="-182563" algn="just">
              <a:spcBef>
                <a:spcPts val="0"/>
              </a:spcBef>
            </a:pPr>
            <a:r>
              <a:rPr lang="fr-CH" sz="1500" dirty="0" err="1" smtClean="0"/>
              <a:t>equal</a:t>
            </a:r>
            <a:r>
              <a:rPr lang="fr-CH" sz="1500" dirty="0" smtClean="0"/>
              <a:t> to: </a:t>
            </a:r>
          </a:p>
          <a:p>
            <a:pPr marL="411480" lvl="1" indent="0" algn="just">
              <a:spcBef>
                <a:spcPts val="0"/>
              </a:spcBef>
              <a:buNone/>
            </a:pPr>
            <a:r>
              <a:rPr lang="fr-CH" sz="1500" dirty="0" smtClean="0"/>
              <a:t>24%* for 1 </a:t>
            </a:r>
            <a:r>
              <a:rPr lang="fr-CH" sz="1500" dirty="0" err="1" smtClean="0"/>
              <a:t>orphan</a:t>
            </a:r>
            <a:endParaRPr lang="fr-CH" sz="1500" dirty="0" smtClean="0"/>
          </a:p>
          <a:p>
            <a:pPr marL="411480" lvl="1" indent="0" algn="just">
              <a:spcBef>
                <a:spcPts val="0"/>
              </a:spcBef>
              <a:buNone/>
            </a:pPr>
            <a:r>
              <a:rPr lang="fr-CH" sz="1500" dirty="0" smtClean="0"/>
              <a:t>34%* for 2 </a:t>
            </a:r>
            <a:r>
              <a:rPr lang="fr-CH" sz="1500" dirty="0" err="1" smtClean="0"/>
              <a:t>orphans</a:t>
            </a:r>
            <a:r>
              <a:rPr lang="fr-CH" sz="1500" dirty="0" smtClean="0"/>
              <a:t>...</a:t>
            </a:r>
            <a:endParaRPr lang="fr-CH" sz="1500" dirty="0"/>
          </a:p>
          <a:p>
            <a:pPr marL="598932" lvl="2" indent="0" algn="just">
              <a:spcBef>
                <a:spcPts val="0"/>
              </a:spcBef>
              <a:buNone/>
            </a:pPr>
            <a:r>
              <a:rPr lang="fr-CH" sz="1500" dirty="0" smtClean="0"/>
              <a:t>*of the last </a:t>
            </a:r>
            <a:r>
              <a:rPr lang="fr-CH" sz="1500" dirty="0" err="1" smtClean="0"/>
              <a:t>reference</a:t>
            </a:r>
            <a:r>
              <a:rPr lang="fr-CH" sz="1500" dirty="0" smtClean="0"/>
              <a:t> </a:t>
            </a:r>
            <a:r>
              <a:rPr lang="fr-CH" sz="1500" dirty="0" err="1" smtClean="0"/>
              <a:t>salary</a:t>
            </a:r>
            <a:endParaRPr lang="fr-CH" sz="1500" dirty="0" smtClean="0"/>
          </a:p>
          <a:p>
            <a:pPr marL="884682" lvl="2" indent="-285750" algn="just">
              <a:spcBef>
                <a:spcPts val="0"/>
              </a:spcBef>
              <a:buFont typeface="Arial" panose="020B0604020202020204" pitchFamily="34" charset="0"/>
              <a:buChar char="•"/>
            </a:pPr>
            <a:endParaRPr lang="fr-CH" sz="1500" dirty="0" smtClean="0"/>
          </a:p>
          <a:p>
            <a:pPr marL="200025" indent="-200025" algn="just"/>
            <a:r>
              <a:rPr lang="fr-CH" sz="1500" b="1" dirty="0" smtClean="0"/>
              <a:t>NB: </a:t>
            </a:r>
            <a:r>
              <a:rPr lang="fr-CH" sz="1500" dirty="0" smtClean="0"/>
              <a:t>Not applicable to </a:t>
            </a:r>
            <a:r>
              <a:rPr lang="fr-CH" sz="1500" dirty="0" err="1"/>
              <a:t>children</a:t>
            </a:r>
            <a:r>
              <a:rPr lang="fr-CH" sz="1500" dirty="0"/>
              <a:t> </a:t>
            </a:r>
            <a:r>
              <a:rPr lang="fr-CH" sz="1500" dirty="0" err="1"/>
              <a:t>born</a:t>
            </a:r>
            <a:r>
              <a:rPr lang="fr-CH" sz="1500" dirty="0"/>
              <a:t> </a:t>
            </a:r>
            <a:r>
              <a:rPr lang="fr-CH" sz="1500" dirty="0" err="1"/>
              <a:t>after</a:t>
            </a:r>
            <a:r>
              <a:rPr lang="fr-CH" sz="1500" dirty="0"/>
              <a:t> the 1st </a:t>
            </a:r>
            <a:r>
              <a:rPr lang="fr-CH" sz="1500" dirty="0" err="1"/>
              <a:t>day</a:t>
            </a:r>
            <a:r>
              <a:rPr lang="fr-CH" sz="1500" dirty="0"/>
              <a:t> of </a:t>
            </a:r>
            <a:r>
              <a:rPr lang="fr-CH" sz="1500" dirty="0" smtClean="0"/>
              <a:t>retirement (Art. II 6.09)</a:t>
            </a:r>
            <a:endParaRPr lang="fr-CH" sz="1500" dirty="0"/>
          </a:p>
          <a:p>
            <a:pPr marL="884682" lvl="2" indent="-285750" algn="just">
              <a:spcBef>
                <a:spcPts val="0"/>
              </a:spcBef>
              <a:buFont typeface="Arial" panose="020B0604020202020204" pitchFamily="34" charset="0"/>
              <a:buChar char="•"/>
            </a:pPr>
            <a:endParaRPr lang="fr-CH" sz="1500" dirty="0"/>
          </a:p>
          <a:p>
            <a:pPr marL="200025" indent="-200025" algn="just">
              <a:spcBef>
                <a:spcPts val="0"/>
              </a:spcBef>
              <a:buNone/>
            </a:pPr>
            <a:endParaRPr lang="fr-CH" sz="1500"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18</a:t>
            </a:fld>
            <a:endParaRPr lang="en-GB"/>
          </a:p>
        </p:txBody>
      </p:sp>
    </p:spTree>
    <p:extLst>
      <p:ext uri="{BB962C8B-B14F-4D97-AF65-F5344CB8AC3E}">
        <p14:creationId xmlns:p14="http://schemas.microsoft.com/office/powerpoint/2010/main" val="67972723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85900" y="205979"/>
            <a:ext cx="6172200" cy="857250"/>
          </a:xfrm>
        </p:spPr>
        <p:txBody>
          <a:bodyPr>
            <a:normAutofit/>
          </a:bodyPr>
          <a:lstStyle/>
          <a:p>
            <a:pPr algn="ctr"/>
            <a:r>
              <a:rPr lang="fr-CH" sz="3300" b="1" dirty="0" smtClean="0"/>
              <a:t>Other information</a:t>
            </a:r>
            <a:endParaRPr lang="fr-CH" sz="3300" b="1" dirty="0"/>
          </a:p>
        </p:txBody>
      </p:sp>
      <p:sp>
        <p:nvSpPr>
          <p:cNvPr id="6" name="Content Placeholder 2"/>
          <p:cNvSpPr>
            <a:spLocks noGrp="1"/>
          </p:cNvSpPr>
          <p:nvPr>
            <p:ph idx="1"/>
          </p:nvPr>
        </p:nvSpPr>
        <p:spPr>
          <a:xfrm>
            <a:off x="1485900" y="1113589"/>
            <a:ext cx="6172200" cy="3394472"/>
          </a:xfrm>
        </p:spPr>
        <p:txBody>
          <a:bodyPr>
            <a:normAutofit/>
          </a:bodyPr>
          <a:lstStyle/>
          <a:p>
            <a:endParaRPr lang="fr-CH" sz="1800" dirty="0">
              <a:hlinkClick r:id=""/>
            </a:endParaRPr>
          </a:p>
          <a:p>
            <a:r>
              <a:rPr lang="fr-CH" sz="1800" dirty="0">
                <a:hlinkClick r:id=""/>
              </a:rPr>
              <a:t>pension-benefits@cern.ch</a:t>
            </a:r>
            <a:endParaRPr lang="fr-CH" sz="1800" dirty="0"/>
          </a:p>
          <a:p>
            <a:endParaRPr lang="fr-CH" sz="1350" dirty="0"/>
          </a:p>
          <a:p>
            <a:r>
              <a:rPr lang="fr-CH" sz="1800" dirty="0"/>
              <a:t>Building 5, 5</a:t>
            </a:r>
            <a:r>
              <a:rPr lang="fr-CH" sz="1800" baseline="30000" dirty="0"/>
              <a:t>th</a:t>
            </a:r>
            <a:r>
              <a:rPr lang="fr-CH" sz="1800" dirty="0"/>
              <a:t> floor</a:t>
            </a:r>
          </a:p>
          <a:p>
            <a:endParaRPr lang="en-GB" sz="1350" dirty="0">
              <a:latin typeface="Calibri" pitchFamily="34" charset="0"/>
            </a:endParaRPr>
          </a:p>
          <a:p>
            <a:r>
              <a:rPr lang="en-GB" sz="1800" dirty="0"/>
              <a:t>Web site: </a:t>
            </a:r>
            <a:r>
              <a:rPr lang="en-GB" sz="1800" dirty="0">
                <a:hlinkClick r:id="rId2"/>
              </a:rPr>
              <a:t>http://pensionfund.cern.ch</a:t>
            </a:r>
            <a:r>
              <a:rPr lang="en-GB" sz="1800" dirty="0"/>
              <a:t>	</a:t>
            </a:r>
          </a:p>
          <a:p>
            <a:pPr>
              <a:buNone/>
            </a:pPr>
            <a:r>
              <a:rPr lang="en-GB" sz="1800" dirty="0"/>
              <a:t>	- Rules and Regulations of the CERN Pension Fund</a:t>
            </a:r>
            <a:endParaRPr lang="en-GB" sz="1800" dirty="0">
              <a:ea typeface="ＭＳ Ｐゴシック" charset="-128"/>
            </a:endParaRPr>
          </a:p>
          <a:p>
            <a:pPr>
              <a:buNone/>
            </a:pPr>
            <a:r>
              <a:rPr lang="en-GB" sz="1800" dirty="0">
                <a:ea typeface="ＭＳ Ｐゴシック" charset="-128"/>
              </a:rPr>
              <a:t>	- </a:t>
            </a:r>
            <a:r>
              <a:rPr lang="en-GB" sz="1800" dirty="0" smtClean="0">
                <a:ea typeface="ＭＳ Ｐゴシック" charset="-128"/>
              </a:rPr>
              <a:t>Annual report and </a:t>
            </a:r>
            <a:r>
              <a:rPr lang="en-GB" sz="1800" dirty="0" smtClean="0"/>
              <a:t>Financial </a:t>
            </a:r>
            <a:r>
              <a:rPr lang="en-GB" sz="1800" dirty="0"/>
              <a:t>statements</a:t>
            </a:r>
          </a:p>
          <a:p>
            <a:pPr>
              <a:buNone/>
            </a:pPr>
            <a:r>
              <a:rPr lang="en-GB" sz="1800" dirty="0"/>
              <a:t>	</a:t>
            </a:r>
            <a:r>
              <a:rPr lang="fr-CH" sz="1800" dirty="0"/>
              <a:t>	</a:t>
            </a:r>
          </a:p>
          <a:p>
            <a:r>
              <a:rPr lang="fr-CH" sz="1800" dirty="0"/>
              <a:t>Annual information </a:t>
            </a:r>
            <a:r>
              <a:rPr lang="fr-CH" sz="1800" dirty="0" smtClean="0"/>
              <a:t>meeting (</a:t>
            </a:r>
            <a:r>
              <a:rPr lang="fr-CH" sz="1800" dirty="0" err="1" smtClean="0"/>
              <a:t>October</a:t>
            </a:r>
            <a:r>
              <a:rPr lang="fr-CH" sz="1800" dirty="0"/>
              <a:t>)</a:t>
            </a:r>
            <a:endParaRPr lang="fr-CH"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19</a:t>
            </a:fld>
            <a:endParaRPr lang="en-GB"/>
          </a:p>
        </p:txBody>
      </p:sp>
    </p:spTree>
    <p:extLst>
      <p:ext uri="{BB962C8B-B14F-4D97-AF65-F5344CB8AC3E}">
        <p14:creationId xmlns:p14="http://schemas.microsoft.com/office/powerpoint/2010/main" val="26579632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ern.ch\dfs\Users\e\eclerc\Desktop\retraite-au-soleil.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705100" y="1950720"/>
            <a:ext cx="3710940" cy="2467775"/>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txBox="1">
            <a:spLocks/>
          </p:cNvSpPr>
          <p:nvPr/>
        </p:nvSpPr>
        <p:spPr>
          <a:xfrm>
            <a:off x="1671638" y="230343"/>
            <a:ext cx="5829300" cy="1102519"/>
          </a:xfrm>
          <a:prstGeom prst="rect">
            <a:avLst/>
          </a:prstGeom>
          <a:noFill/>
          <a:ln>
            <a:noFill/>
          </a:ln>
          <a:effectLst/>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4050" b="1" dirty="0"/>
              <a:t>CERN Pension </a:t>
            </a:r>
            <a:r>
              <a:rPr lang="fr-CH" sz="4050" b="1" dirty="0" err="1"/>
              <a:t>Fund</a:t>
            </a:r>
            <a:endParaRPr lang="fr-CH" sz="4050" b="1" dirty="0"/>
          </a:p>
        </p:txBody>
      </p:sp>
      <p:sp>
        <p:nvSpPr>
          <p:cNvPr id="5" name="Subtitle 2"/>
          <p:cNvSpPr txBox="1">
            <a:spLocks/>
          </p:cNvSpPr>
          <p:nvPr/>
        </p:nvSpPr>
        <p:spPr>
          <a:xfrm>
            <a:off x="1979712" y="1459899"/>
            <a:ext cx="5184576" cy="1314450"/>
          </a:xfrm>
          <a:prstGeom prst="rect">
            <a:avLst/>
          </a:prstGeom>
          <a:effectLst/>
        </p:spPr>
        <p:txBody>
          <a:bodyPr vert="horz" lIns="68580" tIns="34290" rIns="68580" bIns="3429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fr-CH" sz="2400" b="1" dirty="0" err="1">
                <a:solidFill>
                  <a:schemeClr val="tx1"/>
                </a:solidFill>
              </a:rPr>
              <a:t>Preparing</a:t>
            </a:r>
            <a:r>
              <a:rPr lang="fr-CH" sz="2400" b="1" dirty="0">
                <a:solidFill>
                  <a:schemeClr val="tx1"/>
                </a:solidFill>
              </a:rPr>
              <a:t> for retirement</a:t>
            </a:r>
          </a:p>
        </p:txBody>
      </p:sp>
      <p:sp>
        <p:nvSpPr>
          <p:cNvPr id="6" name="TextBox 5"/>
          <p:cNvSpPr txBox="1"/>
          <p:nvPr/>
        </p:nvSpPr>
        <p:spPr>
          <a:xfrm>
            <a:off x="768426" y="4571278"/>
            <a:ext cx="2268252" cy="507831"/>
          </a:xfrm>
          <a:prstGeom prst="rect">
            <a:avLst/>
          </a:prstGeom>
          <a:noFill/>
        </p:spPr>
        <p:txBody>
          <a:bodyPr wrap="square" rtlCol="0">
            <a:spAutoFit/>
          </a:bodyPr>
          <a:lstStyle/>
          <a:p>
            <a:r>
              <a:rPr lang="fr-CH" sz="1350" dirty="0"/>
              <a:t>Emilie Clerc</a:t>
            </a:r>
          </a:p>
          <a:p>
            <a:r>
              <a:rPr lang="fr-CH" sz="1350" dirty="0"/>
              <a:t>Benefits Service</a:t>
            </a:r>
          </a:p>
        </p:txBody>
      </p:sp>
      <p:sp>
        <p:nvSpPr>
          <p:cNvPr id="7" name="TextBox 6"/>
          <p:cNvSpPr txBox="1"/>
          <p:nvPr/>
        </p:nvSpPr>
        <p:spPr>
          <a:xfrm>
            <a:off x="7489577" y="4802111"/>
            <a:ext cx="2436511" cy="276999"/>
          </a:xfrm>
          <a:prstGeom prst="rect">
            <a:avLst/>
          </a:prstGeom>
          <a:noFill/>
        </p:spPr>
        <p:txBody>
          <a:bodyPr wrap="square" rtlCol="0">
            <a:spAutoFit/>
          </a:bodyPr>
          <a:lstStyle/>
          <a:p>
            <a:r>
              <a:rPr lang="fr-CH" sz="1200" dirty="0" smtClean="0"/>
              <a:t>8 </a:t>
            </a:r>
            <a:r>
              <a:rPr lang="fr-CH" sz="1200" dirty="0" err="1" smtClean="0"/>
              <a:t>November</a:t>
            </a:r>
            <a:r>
              <a:rPr lang="fr-CH" sz="1200" dirty="0" smtClean="0"/>
              <a:t> 2018</a:t>
            </a:r>
            <a:endParaRPr lang="fr-CH" sz="1200" dirty="0"/>
          </a:p>
        </p:txBody>
      </p:sp>
      <p:sp>
        <p:nvSpPr>
          <p:cNvPr id="9" name="Rectangle 4"/>
          <p:cNvSpPr>
            <a:spLocks noChangeArrowheads="1"/>
          </p:cNvSpPr>
          <p:nvPr/>
        </p:nvSpPr>
        <p:spPr bwMode="auto">
          <a:xfrm>
            <a:off x="893618" y="1195682"/>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74622353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133148527"/>
              </p:ext>
            </p:extLst>
          </p:nvPr>
        </p:nvGraphicFramePr>
        <p:xfrm>
          <a:off x="853440" y="1545636"/>
          <a:ext cx="7128163" cy="3159926"/>
        </p:xfrm>
        <a:graphic>
          <a:graphicData uri="http://schemas.openxmlformats.org/drawingml/2006/table">
            <a:tbl>
              <a:tblPr firstRow="1" bandRow="1">
                <a:tableStyleId>{073A0DAA-6AF3-43AB-8588-CEC1D06C72B9}</a:tableStyleId>
              </a:tblPr>
              <a:tblGrid>
                <a:gridCol w="2252340">
                  <a:extLst>
                    <a:ext uri="{9D8B030D-6E8A-4147-A177-3AD203B41FA5}">
                      <a16:colId xmlns:a16="http://schemas.microsoft.com/office/drawing/2014/main" val="20000"/>
                    </a:ext>
                  </a:extLst>
                </a:gridCol>
                <a:gridCol w="2304420">
                  <a:extLst>
                    <a:ext uri="{9D8B030D-6E8A-4147-A177-3AD203B41FA5}">
                      <a16:colId xmlns:a16="http://schemas.microsoft.com/office/drawing/2014/main" val="20001"/>
                    </a:ext>
                  </a:extLst>
                </a:gridCol>
                <a:gridCol w="2571403">
                  <a:extLst>
                    <a:ext uri="{9D8B030D-6E8A-4147-A177-3AD203B41FA5}">
                      <a16:colId xmlns:a16="http://schemas.microsoft.com/office/drawing/2014/main" val="20002"/>
                    </a:ext>
                  </a:extLst>
                </a:gridCol>
              </a:tblGrid>
              <a:tr h="515651">
                <a:tc>
                  <a:txBody>
                    <a:bodyPr/>
                    <a:lstStyle/>
                    <a:p>
                      <a:endParaRPr lang="en-GB" sz="1200" b="1" dirty="0"/>
                    </a:p>
                  </a:txBody>
                  <a:tcPr marL="68580" marR="68580" marT="34290" marB="34290" anchor="ctr"/>
                </a:tc>
                <a:tc>
                  <a:txBody>
                    <a:bodyPr/>
                    <a:lstStyle/>
                    <a:p>
                      <a:pPr algn="ctr"/>
                      <a:r>
                        <a:rPr lang="fr-CH" sz="1200" dirty="0" err="1" smtClean="0"/>
                        <a:t>Member</a:t>
                      </a:r>
                      <a:r>
                        <a:rPr lang="fr-CH" sz="1200" baseline="0" dirty="0" smtClean="0"/>
                        <a:t> </a:t>
                      </a:r>
                      <a:r>
                        <a:rPr lang="fr-CH" sz="1200" baseline="0" dirty="0" err="1" smtClean="0"/>
                        <a:t>before</a:t>
                      </a:r>
                      <a:r>
                        <a:rPr lang="fr-CH" sz="1200" baseline="0" dirty="0" smtClean="0"/>
                        <a:t> 01.01.12</a:t>
                      </a:r>
                      <a:endParaRPr lang="en-GB" sz="1200" b="1" dirty="0"/>
                    </a:p>
                  </a:txBody>
                  <a:tcPr marL="68580" marR="68580" marT="34290" marB="34290" anchor="ctr"/>
                </a:tc>
                <a:tc>
                  <a:txBody>
                    <a:bodyPr/>
                    <a:lstStyle/>
                    <a:p>
                      <a:pPr algn="ctr"/>
                      <a:r>
                        <a:rPr lang="fr-CH" sz="1200" dirty="0" err="1" smtClean="0"/>
                        <a:t>Member</a:t>
                      </a:r>
                      <a:r>
                        <a:rPr lang="fr-CH" sz="1200" dirty="0" smtClean="0"/>
                        <a:t> on or </a:t>
                      </a:r>
                      <a:r>
                        <a:rPr lang="fr-CH" sz="1200" dirty="0" err="1" smtClean="0"/>
                        <a:t>after</a:t>
                      </a:r>
                      <a:r>
                        <a:rPr lang="fr-CH" sz="1200" dirty="0" smtClean="0"/>
                        <a:t> 01.01.12</a:t>
                      </a:r>
                      <a:endParaRPr lang="en-GB" sz="1200" b="1" dirty="0"/>
                    </a:p>
                  </a:txBody>
                  <a:tcPr marL="68580" marR="68580" marT="34290" marB="34290" anchor="ctr"/>
                </a:tc>
                <a:extLst>
                  <a:ext uri="{0D108BD9-81ED-4DB2-BD59-A6C34878D82A}">
                    <a16:rowId xmlns:a16="http://schemas.microsoft.com/office/drawing/2014/main" val="10000"/>
                  </a:ext>
                </a:extLst>
              </a:tr>
              <a:tr h="434340">
                <a:tc>
                  <a:txBody>
                    <a:bodyPr/>
                    <a:lstStyle/>
                    <a:p>
                      <a:pPr algn="l"/>
                      <a:r>
                        <a:rPr lang="fr-CH" sz="1200" b="1" dirty="0" smtClean="0"/>
                        <a:t>Official retirement </a:t>
                      </a:r>
                      <a:r>
                        <a:rPr lang="fr-CH" sz="1200" b="1" dirty="0" err="1" smtClean="0"/>
                        <a:t>age</a:t>
                      </a:r>
                      <a:endParaRPr lang="en-GB" sz="1200" b="1" dirty="0"/>
                    </a:p>
                  </a:txBody>
                  <a:tcPr marL="68580" marR="68580" marT="34290" marB="34290" anchor="ctr"/>
                </a:tc>
                <a:tc>
                  <a:txBody>
                    <a:bodyPr/>
                    <a:lstStyle/>
                    <a:p>
                      <a:pPr algn="l"/>
                      <a:r>
                        <a:rPr lang="fr-CH" sz="1200" dirty="0" smtClean="0"/>
                        <a:t>65</a:t>
                      </a:r>
                      <a:endParaRPr lang="en-GB" sz="1200" b="0" dirty="0"/>
                    </a:p>
                  </a:txBody>
                  <a:tcPr marL="68580" marR="68580" marT="34290" marB="34290" anchor="ctr"/>
                </a:tc>
                <a:tc>
                  <a:txBody>
                    <a:bodyPr/>
                    <a:lstStyle/>
                    <a:p>
                      <a:pPr algn="l"/>
                      <a:r>
                        <a:rPr lang="fr-CH" sz="1200" dirty="0" smtClean="0"/>
                        <a:t>67</a:t>
                      </a:r>
                      <a:endParaRPr lang="en-GB" sz="1200" b="0" dirty="0"/>
                    </a:p>
                  </a:txBody>
                  <a:tcPr marL="68580" marR="68580" marT="34290" marB="34290" anchor="ctr"/>
                </a:tc>
                <a:extLst>
                  <a:ext uri="{0D108BD9-81ED-4DB2-BD59-A6C34878D82A}">
                    <a16:rowId xmlns:a16="http://schemas.microsoft.com/office/drawing/2014/main" val="10001"/>
                  </a:ext>
                </a:extLst>
              </a:tr>
              <a:tr h="736645">
                <a:tc>
                  <a:txBody>
                    <a:bodyPr/>
                    <a:lstStyle/>
                    <a:p>
                      <a:pPr algn="l"/>
                      <a:r>
                        <a:rPr lang="fr-CH" sz="1200" b="1" dirty="0" err="1" smtClean="0"/>
                        <a:t>Amount</a:t>
                      </a:r>
                      <a:r>
                        <a:rPr lang="fr-CH" sz="1200" b="1" dirty="0" smtClean="0"/>
                        <a:t> of retirement pension</a:t>
                      </a:r>
                      <a:endParaRPr lang="en-GB" sz="1200" b="1" dirty="0"/>
                    </a:p>
                  </a:txBody>
                  <a:tcPr marL="68580" marR="68580" marT="34290" marB="34290" anchor="ctr"/>
                </a:tc>
                <a:tc>
                  <a:txBody>
                    <a:bodyPr/>
                    <a:lstStyle/>
                    <a:p>
                      <a:pPr algn="l"/>
                      <a:r>
                        <a:rPr lang="fr-CH" sz="1200" dirty="0" smtClean="0"/>
                        <a:t>2%</a:t>
                      </a:r>
                    </a:p>
                    <a:p>
                      <a:pPr algn="l"/>
                      <a:r>
                        <a:rPr lang="fr-CH" sz="1200" dirty="0" smtClean="0"/>
                        <a:t>last</a:t>
                      </a:r>
                      <a:r>
                        <a:rPr lang="fr-CH" sz="1200" baseline="0" dirty="0" smtClean="0"/>
                        <a:t> </a:t>
                      </a:r>
                      <a:r>
                        <a:rPr lang="fr-CH" sz="1200" baseline="0" dirty="0" err="1" smtClean="0"/>
                        <a:t>reference</a:t>
                      </a:r>
                      <a:r>
                        <a:rPr lang="fr-CH" sz="1200" baseline="0" dirty="0" smtClean="0"/>
                        <a:t> </a:t>
                      </a:r>
                      <a:r>
                        <a:rPr lang="fr-CH" sz="1200" baseline="0" dirty="0" err="1" smtClean="0"/>
                        <a:t>salary</a:t>
                      </a:r>
                      <a:endParaRPr lang="en-GB" sz="1200" b="0" dirty="0"/>
                    </a:p>
                  </a:txBody>
                  <a:tcPr marL="68580" marR="68580" marT="34290" marB="34290" anchor="ctr"/>
                </a:tc>
                <a:tc>
                  <a:txBody>
                    <a:bodyPr/>
                    <a:lstStyle/>
                    <a:p>
                      <a:pPr algn="l"/>
                      <a:r>
                        <a:rPr lang="fr-CH" sz="1200" dirty="0" smtClean="0"/>
                        <a:t>1.85%</a:t>
                      </a:r>
                    </a:p>
                    <a:p>
                      <a:pPr algn="l"/>
                      <a:r>
                        <a:rPr lang="fr-CH" sz="1200" baseline="0" dirty="0" err="1" smtClean="0"/>
                        <a:t>average</a:t>
                      </a:r>
                      <a:r>
                        <a:rPr lang="fr-CH" sz="1200" baseline="0" dirty="0" smtClean="0"/>
                        <a:t> of the last 36 </a:t>
                      </a:r>
                      <a:r>
                        <a:rPr lang="fr-CH" sz="1200" baseline="0" dirty="0" err="1" smtClean="0"/>
                        <a:t>months</a:t>
                      </a:r>
                      <a:r>
                        <a:rPr lang="fr-CH" sz="1200" baseline="0" dirty="0" smtClean="0"/>
                        <a:t> of </a:t>
                      </a:r>
                      <a:r>
                        <a:rPr lang="fr-CH" sz="1200" baseline="0" dirty="0" err="1" smtClean="0"/>
                        <a:t>reference</a:t>
                      </a:r>
                      <a:r>
                        <a:rPr lang="fr-CH" sz="1200" baseline="0" dirty="0" smtClean="0"/>
                        <a:t> </a:t>
                      </a:r>
                      <a:r>
                        <a:rPr lang="fr-CH" sz="1200" baseline="0" dirty="0" err="1" smtClean="0"/>
                        <a:t>salary</a:t>
                      </a:r>
                      <a:endParaRPr lang="en-GB" sz="1200" b="0" dirty="0">
                        <a:solidFill>
                          <a:schemeClr val="tx1"/>
                        </a:solidFill>
                      </a:endParaRPr>
                    </a:p>
                  </a:txBody>
                  <a:tcPr marL="68580" marR="68580" marT="34290" marB="34290" anchor="ctr"/>
                </a:tc>
                <a:extLst>
                  <a:ext uri="{0D108BD9-81ED-4DB2-BD59-A6C34878D82A}">
                    <a16:rowId xmlns:a16="http://schemas.microsoft.com/office/drawing/2014/main" val="10002"/>
                  </a:ext>
                </a:extLst>
              </a:tr>
              <a:tr h="736645">
                <a:tc>
                  <a:txBody>
                    <a:bodyPr/>
                    <a:lstStyle/>
                    <a:p>
                      <a:pPr algn="l"/>
                      <a:r>
                        <a:rPr lang="fr-CH" sz="1200" b="1" dirty="0" smtClean="0"/>
                        <a:t>Minimum </a:t>
                      </a:r>
                      <a:r>
                        <a:rPr lang="fr-CH" sz="1200" b="1" dirty="0" err="1" smtClean="0"/>
                        <a:t>years</a:t>
                      </a:r>
                      <a:r>
                        <a:rPr lang="fr-CH" sz="1200" b="1" dirty="0" smtClean="0"/>
                        <a:t> of </a:t>
                      </a:r>
                      <a:r>
                        <a:rPr lang="fr-CH" sz="1200" b="1" dirty="0" err="1" smtClean="0"/>
                        <a:t>membership</a:t>
                      </a:r>
                      <a:endParaRPr lang="en-GB" sz="1200" b="1" dirty="0"/>
                    </a:p>
                  </a:txBody>
                  <a:tcPr marL="68580" marR="68580" marT="34290" marB="34290" anchor="ctr"/>
                </a:tc>
                <a:tc>
                  <a:txBody>
                    <a:bodyPr/>
                    <a:lstStyle/>
                    <a:p>
                      <a:pPr algn="l"/>
                      <a:r>
                        <a:rPr lang="fr-CH" sz="1200" dirty="0" smtClean="0"/>
                        <a:t>5</a:t>
                      </a:r>
                      <a:endParaRPr lang="en-GB" sz="1200" b="0" dirty="0"/>
                    </a:p>
                  </a:txBody>
                  <a:tcPr marL="68580" marR="68580" marT="34290" marB="34290" anchor="ctr"/>
                </a:tc>
                <a:tc>
                  <a:txBody>
                    <a:bodyPr/>
                    <a:lstStyle/>
                    <a:p>
                      <a:pPr algn="l"/>
                      <a:r>
                        <a:rPr lang="fr-CH" sz="1200" dirty="0" smtClean="0"/>
                        <a:t>5</a:t>
                      </a:r>
                      <a:endParaRPr lang="en-GB" sz="1200" b="0" dirty="0"/>
                    </a:p>
                  </a:txBody>
                  <a:tcPr marL="68580" marR="68580" marT="34290" marB="34290" anchor="ctr"/>
                </a:tc>
                <a:extLst>
                  <a:ext uri="{0D108BD9-81ED-4DB2-BD59-A6C34878D82A}">
                    <a16:rowId xmlns:a16="http://schemas.microsoft.com/office/drawing/2014/main" val="10003"/>
                  </a:ext>
                </a:extLst>
              </a:tr>
              <a:tr h="736645">
                <a:tc>
                  <a:txBody>
                    <a:bodyPr/>
                    <a:lstStyle/>
                    <a:p>
                      <a:pPr algn="l"/>
                      <a:r>
                        <a:rPr lang="fr-CH" sz="1200" b="1" dirty="0" smtClean="0"/>
                        <a:t>Maximum </a:t>
                      </a:r>
                      <a:r>
                        <a:rPr lang="fr-CH" sz="1200" b="1" dirty="0" err="1" smtClean="0"/>
                        <a:t>years</a:t>
                      </a:r>
                      <a:r>
                        <a:rPr lang="fr-CH" sz="1200" b="1" dirty="0" smtClean="0"/>
                        <a:t> of </a:t>
                      </a:r>
                      <a:r>
                        <a:rPr lang="fr-CH" sz="1200" b="1" dirty="0" err="1" smtClean="0"/>
                        <a:t>membership</a:t>
                      </a:r>
                      <a:endParaRPr lang="en-GB" sz="1200" b="1" dirty="0"/>
                    </a:p>
                  </a:txBody>
                  <a:tcPr marL="68580" marR="68580" marT="34290" marB="34290" anchor="ctr"/>
                </a:tc>
                <a:tc>
                  <a:txBody>
                    <a:bodyPr/>
                    <a:lstStyle/>
                    <a:p>
                      <a:pPr algn="l"/>
                      <a:r>
                        <a:rPr lang="fr-CH" sz="1200" dirty="0" smtClean="0"/>
                        <a:t>35</a:t>
                      </a:r>
                      <a:endParaRPr lang="en-GB" sz="1200" b="0" dirty="0"/>
                    </a:p>
                  </a:txBody>
                  <a:tcPr marL="68580" marR="68580" marT="34290" marB="34290" anchor="ctr"/>
                </a:tc>
                <a:tc>
                  <a:txBody>
                    <a:bodyPr/>
                    <a:lstStyle/>
                    <a:p>
                      <a:pPr algn="l"/>
                      <a:r>
                        <a:rPr lang="fr-CH" sz="1200" dirty="0" smtClean="0"/>
                        <a:t>37 </a:t>
                      </a:r>
                      <a:r>
                        <a:rPr lang="en-GB" sz="1200" noProof="0" dirty="0" smtClean="0"/>
                        <a:t>years</a:t>
                      </a:r>
                      <a:r>
                        <a:rPr lang="fr-CH" sz="1200" dirty="0" smtClean="0"/>
                        <a:t> and 10 </a:t>
                      </a:r>
                      <a:r>
                        <a:rPr lang="fr-CH" sz="1200" dirty="0" err="1" smtClean="0"/>
                        <a:t>months</a:t>
                      </a:r>
                      <a:endParaRPr lang="en-GB" sz="1200" b="0" dirty="0"/>
                    </a:p>
                  </a:txBody>
                  <a:tcPr marL="68580" marR="68580" marT="34290" marB="34290" anchor="ctr"/>
                </a:tc>
                <a:extLst>
                  <a:ext uri="{0D108BD9-81ED-4DB2-BD59-A6C34878D82A}">
                    <a16:rowId xmlns:a16="http://schemas.microsoft.com/office/drawing/2014/main" val="10004"/>
                  </a:ext>
                </a:extLst>
              </a:tr>
            </a:tbl>
          </a:graphicData>
        </a:graphic>
      </p:graphicFrame>
      <p:sp>
        <p:nvSpPr>
          <p:cNvPr id="6"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a:t>Retirement</a:t>
            </a:r>
            <a:r>
              <a:rPr lang="fr-CH" sz="3300" b="1" dirty="0">
                <a:effectLst>
                  <a:outerShdw blurRad="38100" dist="38100" dir="2700000" algn="tl">
                    <a:srgbClr val="000000">
                      <a:alpha val="43137"/>
                    </a:srgbClr>
                  </a:outerShdw>
                </a:effectLst>
              </a:rPr>
              <a:t> </a:t>
            </a:r>
            <a:r>
              <a:rPr lang="fr-CH" sz="3300" b="1" dirty="0"/>
              <a:t>Pension</a:t>
            </a:r>
          </a:p>
        </p:txBody>
      </p:sp>
      <p:sp>
        <p:nvSpPr>
          <p:cNvPr id="8" name="TextBox 7"/>
          <p:cNvSpPr txBox="1"/>
          <p:nvPr/>
        </p:nvSpPr>
        <p:spPr>
          <a:xfrm>
            <a:off x="816099" y="1160625"/>
            <a:ext cx="4590510" cy="300082"/>
          </a:xfrm>
          <a:prstGeom prst="rect">
            <a:avLst/>
          </a:prstGeom>
          <a:noFill/>
        </p:spPr>
        <p:txBody>
          <a:bodyPr wrap="square" rtlCol="0">
            <a:spAutoFit/>
          </a:bodyPr>
          <a:lstStyle/>
          <a:p>
            <a:r>
              <a:rPr lang="fr-CH" sz="1350" b="1" dirty="0"/>
              <a:t>REMINDER:</a:t>
            </a:r>
            <a:endParaRPr lang="en-GB" sz="1350" b="1"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53440" y="896802"/>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3</a:t>
            </a:fld>
            <a:endParaRPr lang="en-GB"/>
          </a:p>
        </p:txBody>
      </p:sp>
    </p:spTree>
    <p:extLst>
      <p:ext uri="{BB962C8B-B14F-4D97-AF65-F5344CB8AC3E}">
        <p14:creationId xmlns:p14="http://schemas.microsoft.com/office/powerpoint/2010/main" val="125619182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50274" y="404068"/>
            <a:ext cx="3035876" cy="871538"/>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CH" sz="1500" b="1" dirty="0" err="1"/>
              <a:t>Anticipated</a:t>
            </a:r>
            <a:r>
              <a:rPr lang="fr-CH" sz="1500" b="1" dirty="0"/>
              <a:t> Retirement Pension</a:t>
            </a:r>
          </a:p>
          <a:p>
            <a:pPr algn="l"/>
            <a:r>
              <a:rPr lang="fr-CH" sz="1500" b="1" dirty="0"/>
              <a:t>(Art. II 2.05)</a:t>
            </a:r>
          </a:p>
        </p:txBody>
      </p:sp>
      <p:sp>
        <p:nvSpPr>
          <p:cNvPr id="8"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2" name="Slide Number Placeholder 1"/>
          <p:cNvSpPr>
            <a:spLocks noGrp="1"/>
          </p:cNvSpPr>
          <p:nvPr>
            <p:ph type="sldNum" sz="quarter" idx="12"/>
          </p:nvPr>
        </p:nvSpPr>
        <p:spPr/>
        <p:txBody>
          <a:bodyPr/>
          <a:lstStyle/>
          <a:p>
            <a:fld id="{805182AC-95E9-45E2-A86B-B133503CD313}" type="slidenum">
              <a:rPr lang="en-GB" smtClean="0"/>
              <a:t>4</a:t>
            </a:fld>
            <a:endParaRPr lang="en-GB"/>
          </a:p>
        </p:txBody>
      </p:sp>
      <p:graphicFrame>
        <p:nvGraphicFramePr>
          <p:cNvPr id="12" name="Object 11"/>
          <p:cNvGraphicFramePr>
            <a:graphicFrameLocks noChangeAspect="1"/>
          </p:cNvGraphicFramePr>
          <p:nvPr>
            <p:extLst>
              <p:ext uri="{D42A27DB-BD31-4B8C-83A1-F6EECF244321}">
                <p14:modId xmlns:p14="http://schemas.microsoft.com/office/powerpoint/2010/main" val="2335503277"/>
              </p:ext>
            </p:extLst>
          </p:nvPr>
        </p:nvGraphicFramePr>
        <p:xfrm>
          <a:off x="4635499" y="254000"/>
          <a:ext cx="4044171" cy="4457700"/>
        </p:xfrm>
        <a:graphic>
          <a:graphicData uri="http://schemas.openxmlformats.org/presentationml/2006/ole">
            <mc:AlternateContent xmlns:mc="http://schemas.openxmlformats.org/markup-compatibility/2006">
              <mc:Choice xmlns:v="urn:schemas-microsoft-com:vml" Requires="v">
                <p:oleObj spid="_x0000_s1097" name="Document" r:id="rId4" imgW="6947192" imgH="7654778" progId="Word.Document.12">
                  <p:embed/>
                </p:oleObj>
              </mc:Choice>
              <mc:Fallback>
                <p:oleObj name="Document" r:id="rId4" imgW="6947192" imgH="7654778" progId="Word.Document.12">
                  <p:embed/>
                  <p:pic>
                    <p:nvPicPr>
                      <p:cNvPr id="0" name=""/>
                      <p:cNvPicPr/>
                      <p:nvPr/>
                    </p:nvPicPr>
                    <p:blipFill>
                      <a:blip r:embed="rId5"/>
                      <a:stretch>
                        <a:fillRect/>
                      </a:stretch>
                    </p:blipFill>
                    <p:spPr>
                      <a:xfrm>
                        <a:off x="4635499" y="254000"/>
                        <a:ext cx="4044171" cy="4457700"/>
                      </a:xfrm>
                      <a:prstGeom prst="rect">
                        <a:avLst/>
                      </a:prstGeom>
                    </p:spPr>
                  </p:pic>
                </p:oleObj>
              </mc:Fallback>
            </mc:AlternateContent>
          </a:graphicData>
        </a:graphic>
      </p:graphicFrame>
      <p:sp>
        <p:nvSpPr>
          <p:cNvPr id="13" name="Rectangle 12"/>
          <p:cNvSpPr/>
          <p:nvPr/>
        </p:nvSpPr>
        <p:spPr>
          <a:xfrm>
            <a:off x="5759450" y="2032000"/>
            <a:ext cx="1968500" cy="7620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624604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8"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err="1" smtClean="0"/>
              <a:t>Deferred</a:t>
            </a:r>
            <a:r>
              <a:rPr lang="fr-CH" sz="3300" b="1" dirty="0" smtClean="0"/>
              <a:t> Retirement</a:t>
            </a:r>
            <a:r>
              <a:rPr lang="fr-CH" sz="3300" b="1" dirty="0" smtClean="0">
                <a:effectLst>
                  <a:outerShdw blurRad="38100" dist="38100" dir="2700000" algn="tl">
                    <a:srgbClr val="000000">
                      <a:alpha val="43137"/>
                    </a:srgbClr>
                  </a:outerShdw>
                </a:effectLst>
              </a:rPr>
              <a:t> </a:t>
            </a:r>
            <a:r>
              <a:rPr lang="fr-CH" sz="3300" b="1" dirty="0"/>
              <a:t>Pension</a:t>
            </a:r>
          </a:p>
        </p:txBody>
      </p:sp>
      <p:sp>
        <p:nvSpPr>
          <p:cNvPr id="9" name="Rectangle 4"/>
          <p:cNvSpPr>
            <a:spLocks noChangeArrowheads="1"/>
          </p:cNvSpPr>
          <p:nvPr/>
        </p:nvSpPr>
        <p:spPr bwMode="auto">
          <a:xfrm>
            <a:off x="853440" y="896802"/>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10" name="Content Placeholder 2"/>
          <p:cNvSpPr txBox="1">
            <a:spLocks/>
          </p:cNvSpPr>
          <p:nvPr/>
        </p:nvSpPr>
        <p:spPr>
          <a:xfrm>
            <a:off x="1485900" y="1148224"/>
            <a:ext cx="6370320" cy="3394472"/>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58775" indent="-322263"/>
            <a:r>
              <a:rPr lang="fr-CH" sz="2250" dirty="0" smtClean="0"/>
              <a:t>End of </a:t>
            </a:r>
            <a:r>
              <a:rPr lang="fr-CH" sz="2250" dirty="0" err="1" smtClean="0"/>
              <a:t>contract</a:t>
            </a:r>
            <a:r>
              <a:rPr lang="fr-CH" sz="2250" dirty="0"/>
              <a:t> </a:t>
            </a:r>
            <a:r>
              <a:rPr lang="fr-CH" sz="2250" dirty="0" err="1" smtClean="0"/>
              <a:t>before</a:t>
            </a:r>
            <a:r>
              <a:rPr lang="fr-CH" sz="2250" dirty="0" smtClean="0"/>
              <a:t> the</a:t>
            </a:r>
            <a:r>
              <a:rPr lang="fr-CH" sz="2250" dirty="0"/>
              <a:t> applicable retirement </a:t>
            </a:r>
            <a:r>
              <a:rPr lang="fr-CH" sz="2250" dirty="0" err="1"/>
              <a:t>age</a:t>
            </a:r>
            <a:r>
              <a:rPr lang="fr-CH" sz="2250" dirty="0"/>
              <a:t> </a:t>
            </a:r>
            <a:endParaRPr lang="fr-CH" sz="2250" dirty="0" smtClean="0"/>
          </a:p>
          <a:p>
            <a:pPr marL="358775" indent="-322263"/>
            <a:endParaRPr lang="fr-CH" sz="2250" dirty="0" smtClean="0"/>
          </a:p>
          <a:p>
            <a:pPr marL="358775" indent="-322263"/>
            <a:r>
              <a:rPr lang="fr-CH" sz="2250" dirty="0"/>
              <a:t>R</a:t>
            </a:r>
            <a:r>
              <a:rPr lang="fr-CH" sz="2250" dirty="0" smtClean="0"/>
              <a:t>etirement pension </a:t>
            </a:r>
            <a:r>
              <a:rPr lang="fr-CH" sz="2250" dirty="0" err="1" smtClean="0"/>
              <a:t>deferred</a:t>
            </a:r>
            <a:r>
              <a:rPr lang="fr-CH" sz="2250" dirty="0" smtClean="0"/>
              <a:t> to 65/67 </a:t>
            </a:r>
            <a:r>
              <a:rPr lang="fr-CH" sz="2250" dirty="0" err="1" smtClean="0"/>
              <a:t>years</a:t>
            </a:r>
            <a:r>
              <a:rPr lang="fr-CH" sz="2250" dirty="0" smtClean="0"/>
              <a:t> of </a:t>
            </a:r>
            <a:r>
              <a:rPr lang="fr-CH" sz="2250" dirty="0" err="1" smtClean="0"/>
              <a:t>age</a:t>
            </a:r>
            <a:endParaRPr lang="fr-CH" sz="2250" dirty="0" smtClean="0"/>
          </a:p>
          <a:p>
            <a:endParaRPr lang="fr-CH" sz="2250" dirty="0" smtClean="0"/>
          </a:p>
          <a:p>
            <a:pPr marL="360363" indent="-323850"/>
            <a:r>
              <a:rPr lang="fr-CH" sz="2250" dirty="0" err="1"/>
              <a:t>A</a:t>
            </a:r>
            <a:r>
              <a:rPr lang="fr-CH" sz="2250" dirty="0" err="1" smtClean="0"/>
              <a:t>nticipated</a:t>
            </a:r>
            <a:r>
              <a:rPr lang="fr-CH" sz="2250" dirty="0" smtClean="0"/>
              <a:t> retirement pension </a:t>
            </a:r>
            <a:r>
              <a:rPr lang="fr-CH" sz="2250" dirty="0" err="1" smtClean="0"/>
              <a:t>from</a:t>
            </a:r>
            <a:r>
              <a:rPr lang="fr-CH" sz="2250" dirty="0" smtClean="0"/>
              <a:t> the </a:t>
            </a:r>
            <a:r>
              <a:rPr lang="fr-CH" sz="2250" dirty="0" err="1" smtClean="0"/>
              <a:t>age</a:t>
            </a:r>
            <a:r>
              <a:rPr lang="fr-CH" sz="2250" dirty="0" smtClean="0"/>
              <a:t> of 50/52 </a:t>
            </a:r>
            <a:r>
              <a:rPr lang="fr-CH" sz="2250" dirty="0" err="1" smtClean="0"/>
              <a:t>onwards</a:t>
            </a:r>
            <a:endParaRPr lang="fr-CH" sz="2250" dirty="0" smtClean="0"/>
          </a:p>
          <a:p>
            <a:endParaRPr lang="fr-CH" sz="2250" dirty="0" smtClean="0"/>
          </a:p>
        </p:txBody>
      </p:sp>
      <p:sp>
        <p:nvSpPr>
          <p:cNvPr id="2" name="Slide Number Placeholder 1"/>
          <p:cNvSpPr>
            <a:spLocks noGrp="1"/>
          </p:cNvSpPr>
          <p:nvPr>
            <p:ph type="sldNum" sz="quarter" idx="12"/>
          </p:nvPr>
        </p:nvSpPr>
        <p:spPr/>
        <p:txBody>
          <a:bodyPr/>
          <a:lstStyle/>
          <a:p>
            <a:fld id="{805182AC-95E9-45E2-A86B-B133503CD313}" type="slidenum">
              <a:rPr lang="en-GB" smtClean="0"/>
              <a:t>5</a:t>
            </a:fld>
            <a:endParaRPr lang="en-GB"/>
          </a:p>
        </p:txBody>
      </p:sp>
    </p:spTree>
    <p:extLst>
      <p:ext uri="{BB962C8B-B14F-4D97-AF65-F5344CB8AC3E}">
        <p14:creationId xmlns:p14="http://schemas.microsoft.com/office/powerpoint/2010/main" val="42687040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439652"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smtClean="0"/>
              <a:t>Benefits / Contributions</a:t>
            </a:r>
            <a:endParaRPr lang="fr-CH" sz="3300" b="1" dirty="0"/>
          </a:p>
        </p:txBody>
      </p:sp>
      <p:sp>
        <p:nvSpPr>
          <p:cNvPr id="8" name="TextBox 7"/>
          <p:cNvSpPr txBox="1"/>
          <p:nvPr/>
        </p:nvSpPr>
        <p:spPr>
          <a:xfrm>
            <a:off x="893618" y="1156438"/>
            <a:ext cx="7638490" cy="3693319"/>
          </a:xfrm>
          <a:prstGeom prst="rect">
            <a:avLst/>
          </a:prstGeom>
          <a:noFill/>
        </p:spPr>
        <p:txBody>
          <a:bodyPr wrap="square" rtlCol="0">
            <a:spAutoFit/>
          </a:bodyPr>
          <a:lstStyle/>
          <a:p>
            <a:r>
              <a:rPr lang="fr-CH" b="1" dirty="0"/>
              <a:t>Benefits </a:t>
            </a:r>
            <a:r>
              <a:rPr lang="fr-CH" b="1" dirty="0" err="1"/>
              <a:t>that</a:t>
            </a:r>
            <a:r>
              <a:rPr lang="fr-CH" b="1" dirty="0"/>
              <a:t> </a:t>
            </a:r>
            <a:r>
              <a:rPr lang="fr-CH" b="1" dirty="0" err="1" smtClean="0"/>
              <a:t>may</a:t>
            </a:r>
            <a:r>
              <a:rPr lang="fr-CH" b="1" dirty="0" smtClean="0"/>
              <a:t> </a:t>
            </a:r>
            <a:r>
              <a:rPr lang="fr-CH" b="1" dirty="0" err="1" smtClean="0"/>
              <a:t>be</a:t>
            </a:r>
            <a:r>
              <a:rPr lang="fr-CH" b="1" dirty="0" smtClean="0"/>
              <a:t> </a:t>
            </a:r>
            <a:r>
              <a:rPr lang="fr-CH" b="1" dirty="0" err="1"/>
              <a:t>added</a:t>
            </a:r>
            <a:r>
              <a:rPr lang="fr-CH" b="1" dirty="0"/>
              <a:t> to the basic </a:t>
            </a:r>
            <a:r>
              <a:rPr lang="fr-CH" b="1" dirty="0" smtClean="0"/>
              <a:t>pension (if applicable):</a:t>
            </a:r>
            <a:endParaRPr lang="fr-CH" b="1" dirty="0"/>
          </a:p>
          <a:p>
            <a:endParaRPr lang="fr-CH" dirty="0"/>
          </a:p>
          <a:p>
            <a:pPr>
              <a:tabLst>
                <a:tab pos="200025" algn="l"/>
              </a:tabLst>
            </a:pPr>
            <a:r>
              <a:rPr lang="fr-CH" dirty="0"/>
              <a:t>+	</a:t>
            </a:r>
            <a:r>
              <a:rPr lang="fr-CH" dirty="0" err="1"/>
              <a:t>family</a:t>
            </a:r>
            <a:r>
              <a:rPr lang="fr-CH" dirty="0"/>
              <a:t> </a:t>
            </a:r>
            <a:r>
              <a:rPr lang="fr-CH" dirty="0" err="1"/>
              <a:t>allowance</a:t>
            </a:r>
            <a:endParaRPr lang="fr-CH" dirty="0"/>
          </a:p>
          <a:p>
            <a:pPr>
              <a:tabLst>
                <a:tab pos="200025" algn="l"/>
              </a:tabLst>
            </a:pPr>
            <a:r>
              <a:rPr lang="fr-CH" dirty="0"/>
              <a:t>+ 	</a:t>
            </a:r>
            <a:r>
              <a:rPr lang="fr-CH" dirty="0" err="1"/>
              <a:t>child</a:t>
            </a:r>
            <a:r>
              <a:rPr lang="fr-CH" dirty="0"/>
              <a:t> </a:t>
            </a:r>
            <a:r>
              <a:rPr lang="fr-CH" dirty="0" err="1"/>
              <a:t>allowance</a:t>
            </a:r>
            <a:endParaRPr lang="fr-CH" dirty="0"/>
          </a:p>
          <a:p>
            <a:pPr marL="214313" indent="-214313">
              <a:buFontTx/>
              <a:buChar char="-"/>
            </a:pPr>
            <a:endParaRPr lang="fr-CH" dirty="0"/>
          </a:p>
          <a:p>
            <a:r>
              <a:rPr lang="fr-CH" b="1" dirty="0"/>
              <a:t>Contributions </a:t>
            </a:r>
            <a:r>
              <a:rPr lang="fr-CH" b="1" dirty="0" err="1" smtClean="0"/>
              <a:t>deducted</a:t>
            </a:r>
            <a:r>
              <a:rPr lang="fr-CH" b="1" dirty="0" smtClean="0"/>
              <a:t> </a:t>
            </a:r>
            <a:r>
              <a:rPr lang="fr-CH" b="1" dirty="0" err="1"/>
              <a:t>from</a:t>
            </a:r>
            <a:r>
              <a:rPr lang="fr-CH" b="1" dirty="0"/>
              <a:t> the basic </a:t>
            </a:r>
            <a:r>
              <a:rPr lang="fr-CH" b="1" dirty="0" smtClean="0"/>
              <a:t>pension (</a:t>
            </a:r>
            <a:r>
              <a:rPr lang="fr-CH" b="1" dirty="0" err="1" smtClean="0"/>
              <a:t>optional</a:t>
            </a:r>
            <a:r>
              <a:rPr lang="fr-CH" b="1" dirty="0" smtClean="0"/>
              <a:t>):</a:t>
            </a:r>
            <a:endParaRPr lang="fr-CH" b="1" dirty="0"/>
          </a:p>
          <a:p>
            <a:endParaRPr lang="fr-CH" dirty="0"/>
          </a:p>
          <a:p>
            <a:pPr marL="214313" indent="-214313">
              <a:buFontTx/>
              <a:buChar char="-"/>
            </a:pPr>
            <a:r>
              <a:rPr lang="fr-CH" dirty="0" err="1"/>
              <a:t>health</a:t>
            </a:r>
            <a:r>
              <a:rPr lang="fr-CH" dirty="0"/>
              <a:t> </a:t>
            </a:r>
            <a:r>
              <a:rPr lang="fr-CH" dirty="0" err="1" smtClean="0"/>
              <a:t>insurance</a:t>
            </a:r>
            <a:r>
              <a:rPr lang="fr-CH" dirty="0" smtClean="0"/>
              <a:t> </a:t>
            </a:r>
            <a:r>
              <a:rPr lang="fr-CH" sz="1600" dirty="0" smtClean="0"/>
              <a:t>(main premium + </a:t>
            </a:r>
            <a:r>
              <a:rPr lang="fr-CH" sz="1600" dirty="0" err="1" smtClean="0"/>
              <a:t>complementary</a:t>
            </a:r>
            <a:r>
              <a:rPr lang="fr-CH" sz="1600" dirty="0" smtClean="0"/>
              <a:t> for </a:t>
            </a:r>
            <a:r>
              <a:rPr lang="fr-CH" sz="1600" dirty="0" err="1" smtClean="0"/>
              <a:t>spouse</a:t>
            </a:r>
            <a:r>
              <a:rPr lang="fr-CH" sz="1600" dirty="0" smtClean="0"/>
              <a:t>)</a:t>
            </a:r>
            <a:endParaRPr lang="fr-CH" sz="1600" dirty="0"/>
          </a:p>
          <a:p>
            <a:pPr marL="214313" indent="-214313">
              <a:buFontTx/>
              <a:buChar char="-"/>
            </a:pPr>
            <a:r>
              <a:rPr lang="fr-CH" dirty="0"/>
              <a:t>life </a:t>
            </a:r>
            <a:r>
              <a:rPr lang="fr-CH" dirty="0" err="1" smtClean="0"/>
              <a:t>insurance</a:t>
            </a:r>
            <a:endParaRPr lang="fr-CH" dirty="0"/>
          </a:p>
          <a:p>
            <a:pPr marL="214313" indent="-214313">
              <a:buFontTx/>
              <a:buChar char="-"/>
            </a:pPr>
            <a:endParaRPr lang="fr-CH" dirty="0"/>
          </a:p>
          <a:p>
            <a:r>
              <a:rPr lang="fr-CH" b="1" dirty="0" err="1"/>
              <a:t>Reminder</a:t>
            </a:r>
            <a:r>
              <a:rPr lang="fr-CH" b="1" dirty="0"/>
              <a:t>:</a:t>
            </a:r>
          </a:p>
          <a:p>
            <a:r>
              <a:rPr lang="fr-CH" dirty="0" err="1"/>
              <a:t>Educational</a:t>
            </a:r>
            <a:r>
              <a:rPr lang="fr-CH" dirty="0"/>
              <a:t> </a:t>
            </a:r>
            <a:r>
              <a:rPr lang="fr-CH" dirty="0" err="1"/>
              <a:t>fees</a:t>
            </a:r>
            <a:r>
              <a:rPr lang="fr-CH" dirty="0"/>
              <a:t> are not </a:t>
            </a:r>
            <a:r>
              <a:rPr lang="fr-CH" dirty="0" err="1"/>
              <a:t>reimbursed</a:t>
            </a:r>
            <a:r>
              <a:rPr lang="fr-CH" dirty="0"/>
              <a:t> to </a:t>
            </a:r>
            <a:r>
              <a:rPr lang="fr-CH" dirty="0" err="1"/>
              <a:t>beneficiaries</a:t>
            </a:r>
            <a:endParaRPr lang="en-GB" dirty="0"/>
          </a:p>
          <a:p>
            <a:pPr marL="214313" indent="-214313">
              <a:buFontTx/>
              <a:buChar char="-"/>
            </a:pPr>
            <a:endParaRPr lang="en-GB"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6</a:t>
            </a:fld>
            <a:endParaRPr lang="en-GB"/>
          </a:p>
        </p:txBody>
      </p:sp>
    </p:spTree>
    <p:extLst>
      <p:ext uri="{BB962C8B-B14F-4D97-AF65-F5344CB8AC3E}">
        <p14:creationId xmlns:p14="http://schemas.microsoft.com/office/powerpoint/2010/main" val="80311282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85900" y="205979"/>
            <a:ext cx="6172200" cy="857250"/>
          </a:xfrm>
        </p:spPr>
        <p:txBody>
          <a:bodyPr>
            <a:normAutofit/>
          </a:bodyPr>
          <a:lstStyle/>
          <a:p>
            <a:pPr algn="ctr"/>
            <a:r>
              <a:rPr lang="fr-CH" sz="3300" b="1" dirty="0" smtClean="0"/>
              <a:t>Pensions </a:t>
            </a:r>
            <a:r>
              <a:rPr lang="fr-CH" sz="3300" b="1" dirty="0" err="1" smtClean="0"/>
              <a:t>payment</a:t>
            </a:r>
            <a:endParaRPr lang="fr-CH" sz="3300" b="1" dirty="0"/>
          </a:p>
        </p:txBody>
      </p:sp>
      <p:sp>
        <p:nvSpPr>
          <p:cNvPr id="6" name="Content Placeholder 2"/>
          <p:cNvSpPr>
            <a:spLocks noGrp="1"/>
          </p:cNvSpPr>
          <p:nvPr>
            <p:ph idx="1"/>
          </p:nvPr>
        </p:nvSpPr>
        <p:spPr>
          <a:xfrm>
            <a:off x="1485900" y="1148224"/>
            <a:ext cx="6172200" cy="3394472"/>
          </a:xfrm>
        </p:spPr>
        <p:txBody>
          <a:bodyPr>
            <a:normAutofit/>
          </a:bodyPr>
          <a:lstStyle/>
          <a:p>
            <a:endParaRPr lang="fr-CH" sz="1800" dirty="0" smtClean="0"/>
          </a:p>
          <a:p>
            <a:pPr marL="360363" indent="-323850"/>
            <a:r>
              <a:rPr lang="fr-CH" sz="2250" dirty="0"/>
              <a:t>P</a:t>
            </a:r>
            <a:r>
              <a:rPr lang="fr-CH" sz="2250" dirty="0" smtClean="0"/>
              <a:t>ensions </a:t>
            </a:r>
            <a:r>
              <a:rPr lang="fr-CH" sz="2250" dirty="0"/>
              <a:t>are </a:t>
            </a:r>
            <a:r>
              <a:rPr lang="fr-CH" sz="2250" dirty="0" err="1"/>
              <a:t>paid</a:t>
            </a:r>
            <a:r>
              <a:rPr lang="fr-CH" sz="2250" dirty="0"/>
              <a:t> in CHF in </a:t>
            </a:r>
            <a:r>
              <a:rPr lang="fr-CH" sz="2250" dirty="0" err="1"/>
              <a:t>Switzerland</a:t>
            </a:r>
            <a:endParaRPr lang="fr-CH" sz="2250" dirty="0"/>
          </a:p>
          <a:p>
            <a:endParaRPr lang="fr-CH" sz="2250" dirty="0"/>
          </a:p>
          <a:p>
            <a:pPr marL="360363" indent="-323850"/>
            <a:r>
              <a:rPr lang="fr-CH" sz="2250" dirty="0" err="1"/>
              <a:t>B</a:t>
            </a:r>
            <a:r>
              <a:rPr lang="fr-CH" sz="2250" dirty="0" err="1" smtClean="0"/>
              <a:t>etween</a:t>
            </a:r>
            <a:r>
              <a:rPr lang="fr-CH" sz="2250" dirty="0" smtClean="0"/>
              <a:t> </a:t>
            </a:r>
            <a:r>
              <a:rPr lang="fr-CH" sz="2250" dirty="0"/>
              <a:t>the </a:t>
            </a:r>
            <a:r>
              <a:rPr lang="fr-CH" sz="2250" dirty="0" smtClean="0"/>
              <a:t>6</a:t>
            </a:r>
            <a:r>
              <a:rPr lang="fr-CH" sz="2250" baseline="30000" dirty="0" smtClean="0"/>
              <a:t>th</a:t>
            </a:r>
            <a:r>
              <a:rPr lang="fr-CH" sz="2250" dirty="0" smtClean="0"/>
              <a:t> </a:t>
            </a:r>
            <a:r>
              <a:rPr lang="fr-CH" sz="2250" dirty="0"/>
              <a:t>and the </a:t>
            </a:r>
            <a:r>
              <a:rPr lang="fr-CH" sz="2250" dirty="0" smtClean="0"/>
              <a:t>8</a:t>
            </a:r>
            <a:r>
              <a:rPr lang="fr-CH" sz="2250" baseline="30000" dirty="0" smtClean="0"/>
              <a:t>th</a:t>
            </a:r>
            <a:r>
              <a:rPr lang="fr-CH" sz="2250" dirty="0" smtClean="0"/>
              <a:t> </a:t>
            </a:r>
            <a:r>
              <a:rPr lang="fr-CH" sz="2250" dirty="0"/>
              <a:t>of </a:t>
            </a:r>
            <a:r>
              <a:rPr lang="fr-CH" sz="2250" dirty="0" err="1"/>
              <a:t>each</a:t>
            </a:r>
            <a:r>
              <a:rPr lang="fr-CH" sz="2250" dirty="0"/>
              <a:t> </a:t>
            </a:r>
            <a:r>
              <a:rPr lang="fr-CH" sz="2250" dirty="0" err="1"/>
              <a:t>month</a:t>
            </a:r>
            <a:r>
              <a:rPr lang="fr-CH" sz="2250" dirty="0"/>
              <a:t> </a:t>
            </a:r>
          </a:p>
          <a:p>
            <a:endParaRPr lang="fr-CH" sz="2250" dirty="0"/>
          </a:p>
          <a:p>
            <a:pPr marL="360363" indent="-323850"/>
            <a:r>
              <a:rPr lang="fr-CH" sz="2250" dirty="0" err="1"/>
              <a:t>P</a:t>
            </a:r>
            <a:r>
              <a:rPr lang="fr-CH" sz="2250" dirty="0" err="1" smtClean="0"/>
              <a:t>ayment</a:t>
            </a:r>
            <a:r>
              <a:rPr lang="fr-CH" sz="2250" dirty="0" smtClean="0"/>
              <a:t> </a:t>
            </a:r>
            <a:r>
              <a:rPr lang="fr-CH" sz="2250" dirty="0"/>
              <a:t>dates </a:t>
            </a:r>
            <a:r>
              <a:rPr lang="fr-CH" sz="2250" dirty="0" err="1"/>
              <a:t>can</a:t>
            </a:r>
            <a:r>
              <a:rPr lang="fr-CH" sz="2250" dirty="0"/>
              <a:t> </a:t>
            </a:r>
            <a:r>
              <a:rPr lang="fr-CH" sz="2250" dirty="0" err="1"/>
              <a:t>be</a:t>
            </a:r>
            <a:r>
              <a:rPr lang="fr-CH" sz="2250" dirty="0"/>
              <a:t> </a:t>
            </a:r>
            <a:r>
              <a:rPr lang="fr-CH" sz="2250" dirty="0" err="1"/>
              <a:t>found</a:t>
            </a:r>
            <a:r>
              <a:rPr lang="fr-CH" sz="2250" dirty="0"/>
              <a:t> on </a:t>
            </a:r>
            <a:r>
              <a:rPr lang="fr-CH" sz="2250" dirty="0" err="1"/>
              <a:t>our</a:t>
            </a:r>
            <a:r>
              <a:rPr lang="fr-CH" sz="2250" dirty="0"/>
              <a:t> </a:t>
            </a:r>
            <a:r>
              <a:rPr lang="fr-CH" sz="2250" dirty="0" err="1" smtClean="0"/>
              <a:t>website</a:t>
            </a:r>
            <a:r>
              <a:rPr lang="fr-CH" sz="2250" dirty="0" smtClean="0"/>
              <a:t> </a:t>
            </a:r>
            <a:r>
              <a:rPr lang="fr-CH" sz="2250" dirty="0"/>
              <a:t>and in the CERN Bulletin in </a:t>
            </a:r>
            <a:r>
              <a:rPr lang="fr-CH" sz="2250" dirty="0" err="1"/>
              <a:t>December</a:t>
            </a:r>
            <a:endParaRPr lang="fr-CH" sz="2250"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7565"/>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7</a:t>
            </a:fld>
            <a:endParaRPr lang="en-GB"/>
          </a:p>
        </p:txBody>
      </p:sp>
    </p:spTree>
    <p:extLst>
      <p:ext uri="{BB962C8B-B14F-4D97-AF65-F5344CB8AC3E}">
        <p14:creationId xmlns:p14="http://schemas.microsoft.com/office/powerpoint/2010/main" val="53120165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85900" y="205979"/>
            <a:ext cx="6172200" cy="857250"/>
          </a:xfrm>
        </p:spPr>
        <p:txBody>
          <a:bodyPr>
            <a:normAutofit/>
          </a:bodyPr>
          <a:lstStyle/>
          <a:p>
            <a:pPr algn="ctr"/>
            <a:r>
              <a:rPr lang="fr-CH" sz="3300" b="1" dirty="0" err="1"/>
              <a:t>Departure</a:t>
            </a:r>
            <a:r>
              <a:rPr lang="fr-CH" sz="3300" b="1" dirty="0"/>
              <a:t> </a:t>
            </a:r>
            <a:r>
              <a:rPr lang="fr-CH" sz="3300" b="1" dirty="0" err="1"/>
              <a:t>formalities</a:t>
            </a:r>
            <a:endParaRPr lang="fr-CH" sz="3300" b="1" dirty="0"/>
          </a:p>
        </p:txBody>
      </p:sp>
      <p:sp>
        <p:nvSpPr>
          <p:cNvPr id="6" name="Content Placeholder 2"/>
          <p:cNvSpPr>
            <a:spLocks noGrp="1"/>
          </p:cNvSpPr>
          <p:nvPr>
            <p:ph idx="1"/>
          </p:nvPr>
        </p:nvSpPr>
        <p:spPr>
          <a:xfrm>
            <a:off x="1485900" y="1148224"/>
            <a:ext cx="6172200" cy="3394472"/>
          </a:xfrm>
        </p:spPr>
        <p:txBody>
          <a:bodyPr>
            <a:normAutofit/>
          </a:bodyPr>
          <a:lstStyle/>
          <a:p>
            <a:endParaRPr lang="fr-CH" sz="1800" dirty="0" smtClean="0"/>
          </a:p>
          <a:p>
            <a:pPr marL="360363" indent="-323850"/>
            <a:r>
              <a:rPr lang="fr-CH" sz="2250" dirty="0" smtClean="0"/>
              <a:t>Application for a pension</a:t>
            </a:r>
            <a:endParaRPr lang="fr-CH" sz="2250" dirty="0"/>
          </a:p>
          <a:p>
            <a:pPr marL="360363" indent="-323850"/>
            <a:endParaRPr lang="fr-CH" sz="2250" dirty="0"/>
          </a:p>
          <a:p>
            <a:pPr marL="360363" indent="-323850"/>
            <a:r>
              <a:rPr lang="en-GB" sz="2300" dirty="0" smtClean="0"/>
              <a:t>Spouse </a:t>
            </a:r>
            <a:r>
              <a:rPr lang="en-GB" sz="2300" dirty="0"/>
              <a:t>Health Insurance &amp; Professional Income </a:t>
            </a:r>
            <a:r>
              <a:rPr lang="en-GB" sz="2300" dirty="0" smtClean="0"/>
              <a:t>Declaration (SHIPID</a:t>
            </a:r>
            <a:r>
              <a:rPr lang="en-GB" sz="2300" dirty="0" smtClean="0"/>
              <a:t>) (if applicable)</a:t>
            </a:r>
            <a:endParaRPr lang="en-GB" sz="2300" dirty="0"/>
          </a:p>
          <a:p>
            <a:endParaRPr lang="fr-CH" sz="2250" dirty="0"/>
          </a:p>
          <a:p>
            <a:pPr marL="360363" indent="-323850"/>
            <a:r>
              <a:rPr lang="fr-CH" sz="2250" dirty="0" smtClean="0"/>
              <a:t>Life </a:t>
            </a:r>
            <a:r>
              <a:rPr lang="fr-CH" sz="2250" dirty="0" err="1" smtClean="0"/>
              <a:t>insurance</a:t>
            </a:r>
            <a:r>
              <a:rPr lang="fr-CH" sz="2250" dirty="0" smtClean="0"/>
              <a:t> (if </a:t>
            </a:r>
            <a:r>
              <a:rPr lang="fr-CH" sz="2250" dirty="0" smtClean="0"/>
              <a:t>applicable)</a:t>
            </a:r>
            <a:endParaRPr lang="fr-CH" sz="2250"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7565"/>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8</a:t>
            </a:fld>
            <a:endParaRPr lang="en-GB"/>
          </a:p>
        </p:txBody>
      </p:sp>
    </p:spTree>
    <p:extLst>
      <p:ext uri="{BB962C8B-B14F-4D97-AF65-F5344CB8AC3E}">
        <p14:creationId xmlns:p14="http://schemas.microsoft.com/office/powerpoint/2010/main" val="362869015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err="1"/>
              <a:t>Annual</a:t>
            </a:r>
            <a:r>
              <a:rPr lang="fr-CH" sz="3300" b="1" dirty="0"/>
              <a:t> </a:t>
            </a:r>
            <a:r>
              <a:rPr lang="fr-CH" sz="3300" b="1" dirty="0" smtClean="0"/>
              <a:t>communications</a:t>
            </a:r>
            <a:endParaRPr lang="fr-CH" sz="3300" b="1" dirty="0"/>
          </a:p>
        </p:txBody>
      </p:sp>
      <p:pic>
        <p:nvPicPr>
          <p:cNvPr id="8194" name="Picture 2" descr="Afficher l'image d'origin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988033" y="1167983"/>
            <a:ext cx="2886277" cy="3371081"/>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9</a:t>
            </a:fld>
            <a:endParaRPr lang="en-GB"/>
          </a:p>
        </p:txBody>
      </p:sp>
    </p:spTree>
    <p:extLst>
      <p:ext uri="{BB962C8B-B14F-4D97-AF65-F5344CB8AC3E}">
        <p14:creationId xmlns:p14="http://schemas.microsoft.com/office/powerpoint/2010/main" val="390664535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CERNcobrandi16-9</Template>
  <TotalTime>1216</TotalTime>
  <Words>629</Words>
  <Application>Microsoft Office PowerPoint</Application>
  <PresentationFormat>On-screen Show (16:9)</PresentationFormat>
  <Paragraphs>169</Paragraphs>
  <Slides>19</Slides>
  <Notes>4</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19</vt:i4>
      </vt:variant>
    </vt:vector>
  </HeadingPairs>
  <TitlesOfParts>
    <vt:vector size="27" baseType="lpstr">
      <vt:lpstr>ＭＳ Ｐゴシック</vt:lpstr>
      <vt:lpstr>Arial</vt:lpstr>
      <vt:lpstr>Calibri</vt:lpstr>
      <vt:lpstr>Calibri Light</vt:lpstr>
      <vt:lpstr>Wingdings</vt:lpstr>
      <vt:lpstr>CERN2Corporate16-9</vt:lpstr>
      <vt:lpstr>Custom Design</vt:lpstr>
      <vt:lpstr>Document</vt:lpstr>
      <vt:lpstr>PowerPoint Presentation</vt:lpstr>
      <vt:lpstr>PowerPoint Presentation</vt:lpstr>
      <vt:lpstr>PowerPoint Presentation</vt:lpstr>
      <vt:lpstr>PowerPoint Presentation</vt:lpstr>
      <vt:lpstr>PowerPoint Presentation</vt:lpstr>
      <vt:lpstr>PowerPoint Presentation</vt:lpstr>
      <vt:lpstr>Pensions payment</vt:lpstr>
      <vt:lpstr>Departure formalities</vt:lpstr>
      <vt:lpstr>PowerPoint Presentation</vt:lpstr>
      <vt:lpstr>Monthly breakdown (January)</vt:lpstr>
      <vt:lpstr>Statement for declaration of income (February)</vt:lpstr>
      <vt:lpstr>Declaration of intent (June/July)</vt:lpstr>
      <vt:lpstr>Life certificate (December)</vt:lpstr>
      <vt:lpstr>PowerPoint Presentation</vt:lpstr>
      <vt:lpstr>In case of death</vt:lpstr>
      <vt:lpstr>Pension for Surviving Spouse</vt:lpstr>
      <vt:lpstr>Divorced former spouse(s)</vt:lpstr>
      <vt:lpstr>Orphan’s Pension</vt:lpstr>
      <vt:lpstr>Other information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Erwin Mosselmans</dc:creator>
  <cp:lastModifiedBy>Emilie Clerc</cp:lastModifiedBy>
  <cp:revision>92</cp:revision>
  <cp:lastPrinted>2018-11-06T15:24:56Z</cp:lastPrinted>
  <dcterms:created xsi:type="dcterms:W3CDTF">2015-08-13T15:06:22Z</dcterms:created>
  <dcterms:modified xsi:type="dcterms:W3CDTF">2018-11-07T09:53:09Z</dcterms:modified>
</cp:coreProperties>
</file>