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22"/>
  </p:notesMasterIdLst>
  <p:handoutMasterIdLst>
    <p:handoutMasterId r:id="rId23"/>
  </p:handoutMasterIdLst>
  <p:sldIdLst>
    <p:sldId id="256" r:id="rId3"/>
    <p:sldId id="259" r:id="rId4"/>
    <p:sldId id="260" r:id="rId5"/>
    <p:sldId id="261" r:id="rId6"/>
    <p:sldId id="283" r:id="rId7"/>
    <p:sldId id="262" r:id="rId8"/>
    <p:sldId id="263" r:id="rId9"/>
    <p:sldId id="287" r:id="rId10"/>
    <p:sldId id="282" r:id="rId11"/>
    <p:sldId id="281" r:id="rId12"/>
    <p:sldId id="284" r:id="rId13"/>
    <p:sldId id="289" r:id="rId14"/>
    <p:sldId id="285" r:id="rId15"/>
    <p:sldId id="269" r:id="rId16"/>
    <p:sldId id="270" r:id="rId17"/>
    <p:sldId id="271" r:id="rId18"/>
    <p:sldId id="272" r:id="rId19"/>
    <p:sldId id="273" r:id="rId20"/>
    <p:sldId id="274" r:id="rId21"/>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19" autoAdjust="0"/>
  </p:normalViewPr>
  <p:slideViewPr>
    <p:cSldViewPr snapToGrid="0" snapToObjects="1">
      <p:cViewPr varScale="1">
        <p:scale>
          <a:sx n="120" d="100"/>
          <a:sy n="120" d="100"/>
        </p:scale>
        <p:origin x="114" y="600"/>
      </p:cViewPr>
      <p:guideLst>
        <p:guide orient="horz" pos="1620"/>
        <p:guide pos="2896"/>
      </p:guideLst>
    </p:cSldViewPr>
  </p:slideViewPr>
  <p:outlineViewPr>
    <p:cViewPr>
      <p:scale>
        <a:sx n="33" d="100"/>
        <a:sy n="33" d="100"/>
      </p:scale>
      <p:origin x="0" y="-6437"/>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36" d="100"/>
          <a:sy n="136" d="100"/>
        </p:scale>
        <p:origin x="-3872"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CB68DBA3-3596-4EB5-8D3D-4753582564C8}" type="datetimeFigureOut">
              <a:rPr lang="en-US" smtClean="0"/>
              <a:t>11/7/2018</a:t>
            </a:fld>
            <a:endParaRPr lang="en-US"/>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AD4F0D0C-8407-4FC3-88A4-6E093DB0D181}" type="slidenum">
              <a:rPr lang="en-US" smtClean="0"/>
              <a:t>‹#›</a:t>
            </a:fld>
            <a:endParaRPr lang="en-US"/>
          </a:p>
        </p:txBody>
      </p:sp>
    </p:spTree>
    <p:extLst>
      <p:ext uri="{BB962C8B-B14F-4D97-AF65-F5344CB8AC3E}">
        <p14:creationId xmlns:p14="http://schemas.microsoft.com/office/powerpoint/2010/main" val="345047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7DA8CDB-4CDB-0047-B0A3-926A8FE44A35}" type="datetimeFigureOut">
              <a:rPr lang="fr-FR" smtClean="0"/>
              <a:t>07/11/2018</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06700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10</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336970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12</a:t>
            </a:fld>
            <a:endParaRPr lang="fr-FR"/>
          </a:p>
        </p:txBody>
      </p:sp>
    </p:spTree>
    <p:extLst>
      <p:ext uri="{BB962C8B-B14F-4D97-AF65-F5344CB8AC3E}">
        <p14:creationId xmlns:p14="http://schemas.microsoft.com/office/powerpoint/2010/main" val="377552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16</a:t>
            </a:fld>
            <a:endParaRPr lang="en-GB"/>
          </a:p>
        </p:txBody>
      </p:sp>
    </p:spTree>
    <p:extLst>
      <p:ext uri="{BB962C8B-B14F-4D97-AF65-F5344CB8AC3E}">
        <p14:creationId xmlns:p14="http://schemas.microsoft.com/office/powerpoint/2010/main" val="10880380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231FBC-8847-4A76-AD28-857B94124F0B}" type="datetime1">
              <a:rPr lang="en-GB" smtClean="0"/>
              <a:t>07/11/2018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224459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2F36EBF1-DB99-4EFB-9E95-93C7ED20FD87}" type="datetime1">
              <a:rPr lang="en-GB" smtClean="0"/>
              <a:t>07/11/2018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33465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C17CB4C-AB21-456E-90A9-F2267D615DF9}" type="datetime1">
              <a:rPr lang="en-GB" smtClean="0"/>
              <a:t>07/11/2018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280531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DDB88E-A6C7-4EC1-86C1-4EBD551B3754}" type="datetime1">
              <a:rPr lang="en-GB" smtClean="0"/>
              <a:t>07/11/2018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1019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FEC77507-73E5-497D-B259-6186C6C8B441}" type="datetime1">
              <a:rPr lang="en-GB" smtClean="0"/>
              <a:t>07/11/2018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97466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1F58C9D0-A7D4-4A7A-98AC-A128AA7F6E1D}" type="datetime1">
              <a:rPr lang="en-GB" smtClean="0"/>
              <a:t>07/11/2018</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73667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31D99604-1484-44E5-9953-298E1D5801F8}" type="datetime1">
              <a:rPr lang="en-GB" smtClean="0"/>
              <a:t>07/11/2018</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4254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97541-7B7C-4FC1-B9AE-FD6DE7387AA2}" type="datetime1">
              <a:rPr lang="en-GB" smtClean="0"/>
              <a:t>07/11/2018</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122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FCC219-64FB-423B-B2FE-CA865E3000A0}" type="datetime1">
              <a:rPr lang="en-GB" smtClean="0"/>
              <a:t>07/11/2018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83968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241C9B-D368-43BA-B852-46A131211580}" type="datetime1">
              <a:rPr lang="en-GB" smtClean="0"/>
              <a:t>07/11/2018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5397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3097658"/>
            <a:ext cx="8226854" cy="705332"/>
          </a:xfrm>
        </p:spPr>
        <p:txBody>
          <a:bodyPr/>
          <a:lstStyle>
            <a:lvl1pPr algn="l">
              <a:defRPr baseline="0"/>
            </a:lvl1pPr>
          </a:lstStyle>
          <a:p>
            <a:r>
              <a:rPr kumimoji="0" lang="en-US" dirty="0" smtClean="0"/>
              <a:t>Title presentation (in English)</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0B8A4E7-DF88-439E-AEDF-D396C09CFEDC}" type="datetime1">
              <a:rPr lang="en-GB" smtClean="0"/>
              <a:t>07/11/2018</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976381"/>
            <a:ext cx="3960891"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Title presentation in French</a:t>
            </a:r>
          </a:p>
        </p:txBody>
      </p:sp>
      <p:sp>
        <p:nvSpPr>
          <p:cNvPr id="4" name="Picture Placeholder 3"/>
          <p:cNvSpPr>
            <a:spLocks noGrp="1"/>
          </p:cNvSpPr>
          <p:nvPr>
            <p:ph type="pic" sz="quarter" idx="11" hasCustomPrompt="1"/>
          </p:nvPr>
        </p:nvSpPr>
        <p:spPr>
          <a:xfrm>
            <a:off x="459946" y="542797"/>
            <a:ext cx="8226854" cy="2381471"/>
          </a:xfrm>
        </p:spPr>
        <p:txBody>
          <a:bodyPr/>
          <a:lstStyle>
            <a:lvl1pPr marL="36576" indent="0">
              <a:buNone/>
              <a:defRPr baseline="0"/>
            </a:lvl1pPr>
          </a:lstStyle>
          <a:p>
            <a:r>
              <a:rPr lang="fr-FR" dirty="0" err="1" smtClean="0"/>
              <a:t>Space</a:t>
            </a:r>
            <a:r>
              <a:rPr lang="fr-FR" dirty="0" smtClean="0"/>
              <a:t> for </a:t>
            </a:r>
            <a:r>
              <a:rPr lang="fr-FR" dirty="0" err="1" smtClean="0"/>
              <a:t>picture</a:t>
            </a:r>
            <a:r>
              <a:rPr lang="fr-FR" dirty="0" smtClean="0"/>
              <a:t> (</a:t>
            </a:r>
            <a:r>
              <a:rPr lang="fr-FR" dirty="0" err="1" smtClean="0"/>
              <a:t>optional</a:t>
            </a:r>
            <a:r>
              <a:rPr lang="fr-FR" dirty="0" smtClean="0"/>
              <a:t>) </a:t>
            </a:r>
          </a:p>
          <a:p>
            <a:pPr lvl="1"/>
            <a:r>
              <a:rPr lang="fr-FR" dirty="0" err="1" smtClean="0"/>
              <a:t>Only</a:t>
            </a:r>
            <a:r>
              <a:rPr lang="fr-FR" dirty="0" smtClean="0"/>
              <a:t> 1</a:t>
            </a:r>
          </a:p>
          <a:p>
            <a:pPr lvl="1"/>
            <a:r>
              <a:rPr lang="fr-FR" dirty="0" err="1" smtClean="0"/>
              <a:t>Re-use</a:t>
            </a:r>
            <a:r>
              <a:rPr lang="fr-FR" dirty="0" smtClean="0"/>
              <a:t> in </a:t>
            </a:r>
            <a:r>
              <a:rPr lang="fr-FR" dirty="0" err="1" smtClean="0"/>
              <a:t>small</a:t>
            </a:r>
            <a:r>
              <a:rPr lang="fr-FR" dirty="0" smtClean="0"/>
              <a:t> in all </a:t>
            </a:r>
            <a:r>
              <a:rPr lang="fr-FR" dirty="0" err="1" smtClean="0"/>
              <a:t>other</a:t>
            </a:r>
            <a:r>
              <a:rPr lang="fr-FR" dirty="0" smtClean="0"/>
              <a:t> slides of </a:t>
            </a:r>
            <a:r>
              <a:rPr lang="fr-FR" dirty="0" err="1" smtClean="0"/>
              <a:t>your</a:t>
            </a:r>
            <a:r>
              <a:rPr lang="fr-FR" dirty="0" smtClean="0"/>
              <a:t> </a:t>
            </a:r>
            <a:r>
              <a:rPr lang="fr-FR" dirty="0" err="1" smtClean="0"/>
              <a:t>presentation</a:t>
            </a:r>
            <a:endParaRPr lang="fr-FR" dirty="0" smtClean="0"/>
          </a:p>
        </p:txBody>
      </p:sp>
      <p:sp>
        <p:nvSpPr>
          <p:cNvPr id="10" name="Espace réservé du texte 2"/>
          <p:cNvSpPr>
            <a:spLocks noGrp="1"/>
          </p:cNvSpPr>
          <p:nvPr>
            <p:ph type="body" idx="12" hasCustomPrompt="1"/>
          </p:nvPr>
        </p:nvSpPr>
        <p:spPr>
          <a:xfrm>
            <a:off x="5160475" y="3976380"/>
            <a:ext cx="3526325"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Name speaker</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33B9F25-8236-42CC-A328-B6D19DFFC25D}" type="datetime1">
              <a:rPr lang="en-GB" smtClean="0"/>
              <a:t>07/11/2018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03502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321630-1922-462B-867B-7FAAACE19E32}" type="datetime1">
              <a:rPr lang="en-GB" smtClean="0"/>
              <a:t>07/11/2018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71737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0" name="Date Placeholder 19"/>
          <p:cNvSpPr>
            <a:spLocks noGrp="1"/>
          </p:cNvSpPr>
          <p:nvPr>
            <p:ph type="dt" sz="half" idx="10"/>
          </p:nvPr>
        </p:nvSpPr>
        <p:spPr/>
        <p:txBody>
          <a:bodyPr/>
          <a:lstStyle/>
          <a:p>
            <a:fld id="{8B789943-0C46-4571-8669-87D49E55E7DA}" type="datetime1">
              <a:rPr lang="en-GB" smtClean="0"/>
              <a:t>07/11/2018</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22" name="Slide Number Placeholder 21"/>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AEF698F-4B10-43AB-8493-85943C82CDF6}" type="datetime1">
              <a:rPr lang="en-GB" smtClean="0"/>
              <a:t>07/11/2018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05491D5-1904-4D12-875D-BA11AF100768}" type="datetime1">
              <a:rPr lang="en-GB" smtClean="0"/>
              <a:t>07/11/2018</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40B987D-DE8B-439F-A507-3E269EFB8A7D}" type="datetime1">
              <a:rPr lang="en-GB" smtClean="0"/>
              <a:t>07/11/2018</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5ACE6A5-5542-4F18-BBAC-67CD32AB0390}" type="datetime1">
              <a:rPr lang="en-GB" smtClean="0"/>
              <a:t>07/11/2018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8BB7997-6C35-45D5-8448-A4352573B379}" type="datetime1">
              <a:rPr lang="en-GB" smtClean="0"/>
              <a:t>07/11/2018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70783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15B3D46-898A-4E5F-ACC2-789954149455}" type="datetime1">
              <a:rPr lang="en-GB" smtClean="0"/>
              <a:t>07/11/2018</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0023" y="4527550"/>
            <a:ext cx="800833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64" r:id="rId4"/>
    <p:sldLayoutId id="2147483665" r:id="rId5"/>
    <p:sldLayoutId id="2147483667" r:id="rId6"/>
    <p:sldLayoutId id="2147483669" r:id="rId7"/>
    <p:sldLayoutId id="2147483674" r:id="rId8"/>
    <p:sldLayoutId id="2147483694" r:id="rId9"/>
    <p:sldLayoutId id="2147483695" r:id="rId10"/>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F375969-FDA5-4AFD-BB06-A84D7442DF59}" type="datetime1">
              <a:rPr lang="en-GB" smtClean="0"/>
              <a:t>07/11/2018</a:t>
            </a:fld>
            <a:endParaRPr lang="fr-FR"/>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4EA762C-9E6A-46AF-BA69-92A8872C4239}" type="slidenum">
              <a:rPr lang="fr-FR" smtClean="0"/>
              <a:t>‹#›</a:t>
            </a:fld>
            <a:endParaRPr lang="fr-FR"/>
          </a:p>
        </p:txBody>
      </p:sp>
    </p:spTree>
    <p:extLst>
      <p:ext uri="{BB962C8B-B14F-4D97-AF65-F5344CB8AC3E}">
        <p14:creationId xmlns:p14="http://schemas.microsoft.com/office/powerpoint/2010/main" val="178255790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hyperlink" Target="http://pensionfund.cern.ch/"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616528" y="482962"/>
            <a:ext cx="3125608" cy="871538"/>
          </a:xfrm>
        </p:spPr>
        <p:txBody>
          <a:bodyPr>
            <a:normAutofit/>
          </a:bodyPr>
          <a:lstStyle/>
          <a:p>
            <a:pPr algn="l"/>
            <a:r>
              <a:rPr lang="fr-CH" sz="1500" b="1" dirty="0" smtClean="0"/>
              <a:t>Décompte mensuel </a:t>
            </a:r>
            <a:r>
              <a:rPr lang="fr-CH" sz="1500" dirty="0" smtClean="0"/>
              <a:t>(janvier)</a:t>
            </a:r>
            <a:endParaRPr lang="fr-CH" sz="15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73688" y="777928"/>
            <a:ext cx="517759" cy="308352"/>
          </a:xfrm>
          <a:prstGeom prst="rect">
            <a:avLst/>
          </a:prstGeom>
          <a:noFill/>
          <a:ln>
            <a:noFill/>
          </a:ln>
        </p:spPr>
      </p:pic>
      <p:sp>
        <p:nvSpPr>
          <p:cNvPr id="2" name="Slide Number Placeholder 1"/>
          <p:cNvSpPr>
            <a:spLocks noGrp="1"/>
          </p:cNvSpPr>
          <p:nvPr>
            <p:ph type="sldNum" sz="quarter" idx="12"/>
          </p:nvPr>
        </p:nvSpPr>
        <p:spPr/>
        <p:txBody>
          <a:bodyPr/>
          <a:lstStyle/>
          <a:p>
            <a:fld id="{805182AC-95E9-45E2-A86B-B133503CD313}" type="slidenum">
              <a:rPr lang="en-GB" smtClean="0"/>
              <a:t>10</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633201" y="242924"/>
            <a:ext cx="3552176" cy="44343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3402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482962"/>
            <a:ext cx="3125608" cy="871538"/>
          </a:xfrm>
        </p:spPr>
        <p:txBody>
          <a:bodyPr>
            <a:normAutofit/>
          </a:bodyPr>
          <a:lstStyle/>
          <a:p>
            <a:pPr algn="l"/>
            <a:r>
              <a:rPr lang="fr-CH" sz="1500" b="1" dirty="0" smtClean="0"/>
              <a:t>Attestation pour la déclaration de revenus </a:t>
            </a:r>
            <a:r>
              <a:rPr lang="fr-CH" sz="1500" dirty="0" smtClean="0"/>
              <a:t>(février)</a:t>
            </a:r>
            <a:endParaRPr lang="fr-CH" sz="15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00237" y="137160"/>
            <a:ext cx="746760" cy="480060"/>
          </a:xfrm>
          <a:prstGeom prst="rect">
            <a:avLst/>
          </a:prstGeom>
          <a:noFill/>
          <a:ln>
            <a:noFill/>
          </a:ln>
        </p:spPr>
      </p:pic>
      <p:pic>
        <p:nvPicPr>
          <p:cNvPr id="3" name="Picture 2"/>
          <p:cNvPicPr>
            <a:picLocks noChangeAspect="1"/>
          </p:cNvPicPr>
          <p:nvPr/>
        </p:nvPicPr>
        <p:blipFill>
          <a:blip r:embed="rId5"/>
          <a:stretch>
            <a:fillRect/>
          </a:stretch>
        </p:blipFill>
        <p:spPr>
          <a:xfrm>
            <a:off x="4633201" y="336913"/>
            <a:ext cx="3507499" cy="4448778"/>
          </a:xfrm>
          <a:prstGeom prst="rect">
            <a:avLst/>
          </a:prstGeom>
          <a:ln>
            <a:no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12"/>
          </p:nvPr>
        </p:nvSpPr>
        <p:spPr/>
        <p:txBody>
          <a:bodyPr/>
          <a:lstStyle/>
          <a:p>
            <a:fld id="{805182AC-95E9-45E2-A86B-B133503CD313}" type="slidenum">
              <a:rPr lang="en-GB" smtClean="0"/>
              <a:t>11</a:t>
            </a:fld>
            <a:endParaRPr lang="en-GB"/>
          </a:p>
        </p:txBody>
      </p:sp>
      <p:sp>
        <p:nvSpPr>
          <p:cNvPr id="2" name="Footer Placeholder 1"/>
          <p:cNvSpPr>
            <a:spLocks noGrp="1"/>
          </p:cNvSpPr>
          <p:nvPr>
            <p:ph type="ftr" sz="quarter" idx="11"/>
          </p:nvPr>
        </p:nvSpPr>
        <p:spPr/>
        <p:txBody>
          <a:bodyPr/>
          <a:lstStyle/>
          <a:p>
            <a:endParaRPr lang="en-GB"/>
          </a:p>
        </p:txBody>
      </p:sp>
      <p:sp>
        <p:nvSpPr>
          <p:cNvPr id="9"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4254363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331787"/>
            <a:ext cx="3332902" cy="871538"/>
          </a:xfrm>
        </p:spPr>
        <p:txBody>
          <a:bodyPr>
            <a:normAutofit/>
          </a:bodyPr>
          <a:lstStyle/>
          <a:p>
            <a:r>
              <a:rPr lang="fr-CH" sz="1500" b="1" dirty="0" smtClean="0"/>
              <a:t>Déclaration d’intention </a:t>
            </a:r>
            <a:r>
              <a:rPr lang="fr-CH" sz="1500" dirty="0" smtClean="0"/>
              <a:t>(juin/juillet)</a:t>
            </a:r>
            <a:endParaRPr lang="fr-CH" sz="1500" dirty="0"/>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dirty="0" smtClean="0"/>
              <a:t>Afin de pouvoir prétendre au versement de l’allocation pour enfant à charge, vous devez :</a:t>
            </a:r>
            <a:endParaRPr lang="fr-CH" sz="1600" dirty="0"/>
          </a:p>
          <a:p>
            <a:endParaRPr lang="fr-CH" sz="1200" dirty="0"/>
          </a:p>
          <a:p>
            <a:pPr>
              <a:tabLst>
                <a:tab pos="200025" algn="l"/>
              </a:tabLst>
            </a:pPr>
            <a:r>
              <a:rPr lang="fr-CH" sz="1600" dirty="0"/>
              <a:t>r</a:t>
            </a:r>
            <a:r>
              <a:rPr lang="fr-CH" sz="1600" dirty="0" smtClean="0"/>
              <a:t>emplir le formulaire «</a:t>
            </a:r>
            <a:r>
              <a:rPr lang="fr-CH" sz="1600" b="1" dirty="0"/>
              <a:t>Déclaration </a:t>
            </a:r>
            <a:r>
              <a:rPr lang="fr-CH" sz="1600" b="1" dirty="0" smtClean="0"/>
              <a:t>d’intention»</a:t>
            </a:r>
            <a:r>
              <a:rPr lang="fr-CH" sz="1600" dirty="0" smtClean="0"/>
              <a:t> envoyé en juin/juillet</a:t>
            </a:r>
            <a:endParaRPr lang="fr-CH" sz="1600" dirty="0"/>
          </a:p>
          <a:p>
            <a:pPr>
              <a:tabLst>
                <a:tab pos="200025" algn="l"/>
              </a:tabLst>
            </a:pPr>
            <a:r>
              <a:rPr lang="fr-CH" sz="1600" dirty="0"/>
              <a:t>e</a:t>
            </a:r>
            <a:r>
              <a:rPr lang="fr-CH" sz="1600" dirty="0" smtClean="0"/>
              <a:t>nvoyer les certificats de scolarité correspondants</a:t>
            </a:r>
          </a:p>
          <a:p>
            <a:pPr>
              <a:tabLst>
                <a:tab pos="200025" algn="l"/>
              </a:tabLst>
            </a:pPr>
            <a:endParaRPr lang="fr-CH" sz="1200" dirty="0" smtClean="0"/>
          </a:p>
          <a:p>
            <a:pPr marL="0" indent="0">
              <a:buNone/>
            </a:pPr>
            <a:r>
              <a:rPr lang="fr-CH" sz="1600" b="1" i="1" dirty="0" smtClean="0">
                <a:solidFill>
                  <a:srgbClr val="FF0000"/>
                </a:solidFill>
              </a:rPr>
              <a:t>En cas de non retour de ce formulaire/certificat, le versement de l’allocation sera suspendue</a:t>
            </a:r>
            <a:endParaRPr lang="en-GB" sz="1600" b="1" dirty="0"/>
          </a:p>
          <a:p>
            <a:endParaRPr lang="fr-CH" sz="1500" dirty="0"/>
          </a:p>
          <a:p>
            <a:pPr marL="0" indent="0">
              <a:buNone/>
            </a:pPr>
            <a:endParaRPr lang="fr-CH" sz="2400" dirty="0"/>
          </a:p>
        </p:txBody>
      </p:sp>
      <p:sp>
        <p:nvSpPr>
          <p:cNvPr id="13" name="Slide Number Placeholder 12"/>
          <p:cNvSpPr>
            <a:spLocks noGrp="1"/>
          </p:cNvSpPr>
          <p:nvPr>
            <p:ph type="sldNum" sz="quarter" idx="12"/>
          </p:nvPr>
        </p:nvSpPr>
        <p:spPr/>
        <p:txBody>
          <a:bodyPr/>
          <a:lstStyle/>
          <a:p>
            <a:fld id="{805182AC-95E9-45E2-A86B-B133503CD313}" type="slidenum">
              <a:rPr lang="en-GB" smtClean="0"/>
              <a:t>12</a:t>
            </a:fld>
            <a:endParaRPr lang="en-GB"/>
          </a:p>
        </p:txBody>
      </p:sp>
      <p:sp>
        <p:nvSpPr>
          <p:cNvPr id="2" name="Footer Placeholder 1"/>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33200" y="166973"/>
            <a:ext cx="3827857" cy="47116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21540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204787"/>
            <a:ext cx="3125608" cy="871538"/>
          </a:xfrm>
        </p:spPr>
        <p:txBody>
          <a:bodyPr>
            <a:normAutofit/>
          </a:bodyPr>
          <a:lstStyle/>
          <a:p>
            <a:r>
              <a:rPr lang="fr-CH" sz="1500" b="1" dirty="0" smtClean="0"/>
              <a:t>Certificat de vie </a:t>
            </a:r>
            <a:r>
              <a:rPr lang="fr-CH" sz="1500" dirty="0" smtClean="0"/>
              <a:t>(décembre)</a:t>
            </a:r>
            <a:endParaRPr lang="fr-CH" sz="1500" dirty="0"/>
          </a:p>
        </p:txBody>
      </p:sp>
      <p:sp>
        <p:nvSpPr>
          <p:cNvPr id="7" name="Text Placeholder 3"/>
          <p:cNvSpPr txBox="1">
            <a:spLocks/>
          </p:cNvSpPr>
          <p:nvPr/>
        </p:nvSpPr>
        <p:spPr>
          <a:xfrm>
            <a:off x="616528" y="842021"/>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500" dirty="0" smtClean="0"/>
              <a:t>Ce questionnaire est envoyé chaque année à la fermeture du CERN en décembre et est à retourner au plus tard le 31 janvier. </a:t>
            </a:r>
          </a:p>
          <a:p>
            <a:pPr marL="0" indent="0">
              <a:buNone/>
            </a:pPr>
            <a:endParaRPr lang="fr-CH" sz="1200" dirty="0"/>
          </a:p>
          <a:p>
            <a:pPr marL="0" indent="0">
              <a:buNone/>
            </a:pPr>
            <a:r>
              <a:rPr lang="fr-CH" sz="1500" b="1" i="1" dirty="0" smtClean="0">
                <a:solidFill>
                  <a:srgbClr val="FF0000"/>
                </a:solidFill>
              </a:rPr>
              <a:t>En cas de non retour de ce formulaire, le versement des prestations sera suspendu.</a:t>
            </a:r>
            <a:endParaRPr lang="fr-CH" sz="1500" b="1" i="1" dirty="0">
              <a:solidFill>
                <a:srgbClr val="FF0000"/>
              </a:solidFill>
            </a:endParaRPr>
          </a:p>
          <a:p>
            <a:endParaRPr lang="fr-CH" sz="1200" dirty="0"/>
          </a:p>
          <a:p>
            <a:pPr marL="0" indent="0">
              <a:buNone/>
            </a:pPr>
            <a:r>
              <a:rPr lang="fr-CH" sz="1500" b="1" dirty="0"/>
              <a:t>IMPORTANT :</a:t>
            </a:r>
            <a:r>
              <a:rPr lang="fr-CH" sz="1500" dirty="0"/>
              <a:t> </a:t>
            </a:r>
          </a:p>
          <a:p>
            <a:pPr marL="0" indent="0">
              <a:buNone/>
            </a:pPr>
            <a:r>
              <a:rPr lang="fr-CH" sz="1500" dirty="0" smtClean="0"/>
              <a:t>En cas d’absence pendant cette période, merci de prendre contact avec le </a:t>
            </a:r>
            <a:r>
              <a:rPr lang="fr-CH" sz="1500" dirty="0" smtClean="0"/>
              <a:t>Service </a:t>
            </a:r>
            <a:r>
              <a:rPr lang="fr-CH" sz="1500" dirty="0" smtClean="0"/>
              <a:t>des prestations. </a:t>
            </a:r>
            <a:endParaRPr lang="fr-CH" sz="1500" dirty="0">
              <a:solidFill>
                <a:srgbClr val="FF0000"/>
              </a:solidFill>
            </a:endParaRPr>
          </a:p>
          <a:p>
            <a:endParaRPr lang="fr-CH" sz="2400" dirty="0"/>
          </a:p>
          <a:p>
            <a:endParaRPr lang="fr-CH" sz="2400" dirty="0"/>
          </a:p>
          <a:p>
            <a:endParaRPr lang="fr-CH" sz="2400" dirty="0"/>
          </a:p>
        </p:txBody>
      </p:sp>
      <p:cxnSp>
        <p:nvCxnSpPr>
          <p:cNvPr id="8" name="Straight Arrow Connector 7"/>
          <p:cNvCxnSpPr/>
          <p:nvPr/>
        </p:nvCxnSpPr>
        <p:spPr>
          <a:xfrm>
            <a:off x="3172691" y="2660073"/>
            <a:ext cx="1683327" cy="165561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45201" y="390128"/>
            <a:ext cx="4006307" cy="4616450"/>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805182AC-95E9-45E2-A86B-B133503CD313}" type="slidenum">
              <a:rPr lang="en-GB" smtClean="0"/>
              <a:t>13</a:t>
            </a:fld>
            <a:endParaRPr lang="en-GB"/>
          </a:p>
        </p:txBody>
      </p:sp>
      <p:sp>
        <p:nvSpPr>
          <p:cNvPr id="2" name="Footer Placeholder 1"/>
          <p:cNvSpPr>
            <a:spLocks noGrp="1"/>
          </p:cNvSpPr>
          <p:nvPr>
            <p:ph type="ftr" sz="quarter" idx="11"/>
          </p:nvPr>
        </p:nvSpPr>
        <p:spPr/>
        <p:txBody>
          <a:bodyPr/>
          <a:lstStyle/>
          <a:p>
            <a:endParaRPr lang="en-GB"/>
          </a:p>
        </p:txBody>
      </p:sp>
      <p:sp>
        <p:nvSpPr>
          <p:cNvPr id="9"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41335089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Obligation de renseigner </a:t>
            </a:r>
            <a:endParaRPr lang="fr-CH" sz="3300" b="1" dirty="0"/>
          </a:p>
        </p:txBody>
      </p:sp>
      <p:sp>
        <p:nvSpPr>
          <p:cNvPr id="6" name="Content Placeholder 2"/>
          <p:cNvSpPr txBox="1">
            <a:spLocks/>
          </p:cNvSpPr>
          <p:nvPr/>
        </p:nvSpPr>
        <p:spPr>
          <a:xfrm>
            <a:off x="1485900" y="1337518"/>
            <a:ext cx="6172200" cy="3394472"/>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CH" sz="2400" b="1" dirty="0"/>
              <a:t>IMPORTANT:</a:t>
            </a:r>
          </a:p>
          <a:p>
            <a:pPr marL="0" indent="0" algn="just">
              <a:buNone/>
            </a:pPr>
            <a:endParaRPr lang="fr-CH" sz="1200" b="1" dirty="0"/>
          </a:p>
          <a:p>
            <a:pPr algn="just"/>
            <a:r>
              <a:rPr lang="fr-CH" sz="2400" dirty="0" smtClean="0"/>
              <a:t>En tant que bénéficiaires, vous devez informer le Service des prestations de tout changement dans votre situation personnelle (état civil, adresse, compte bancaire…) dans les 30 jours suivants la survenance de celui-ci.</a:t>
            </a:r>
            <a:endParaRPr lang="fr-CH" sz="135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14</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22930557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En cas de décès</a:t>
            </a:r>
            <a:endParaRPr lang="fr-CH" sz="3300" b="1" dirty="0"/>
          </a:p>
        </p:txBody>
      </p:sp>
      <p:sp>
        <p:nvSpPr>
          <p:cNvPr id="7" name="Content Placeholder 2"/>
          <p:cNvSpPr>
            <a:spLocks noGrp="1"/>
          </p:cNvSpPr>
          <p:nvPr>
            <p:ph idx="1"/>
          </p:nvPr>
        </p:nvSpPr>
        <p:spPr>
          <a:xfrm>
            <a:off x="1485900" y="1110635"/>
            <a:ext cx="6172200" cy="3394472"/>
          </a:xfrm>
        </p:spPr>
        <p:txBody>
          <a:bodyPr>
            <a:normAutofit/>
          </a:bodyPr>
          <a:lstStyle/>
          <a:p>
            <a:endParaRPr lang="fr-CH" sz="2300" dirty="0"/>
          </a:p>
          <a:p>
            <a:pPr marL="360363" indent="-323850" algn="just"/>
            <a:r>
              <a:rPr lang="fr-CH" sz="2300" dirty="0" smtClean="0"/>
              <a:t>Le </a:t>
            </a:r>
            <a:r>
              <a:rPr lang="fr-CH" sz="2300" dirty="0"/>
              <a:t>S</a:t>
            </a:r>
            <a:r>
              <a:rPr lang="fr-CH" sz="2300" dirty="0" smtClean="0"/>
              <a:t>ervice des </a:t>
            </a:r>
            <a:r>
              <a:rPr lang="fr-CH" sz="2300" dirty="0" smtClean="0"/>
              <a:t>prestations doit être informé dans les plus brefs délais. </a:t>
            </a:r>
          </a:p>
          <a:p>
            <a:pPr marL="360363" indent="-323850" algn="just"/>
            <a:endParaRPr lang="fr-CH" sz="2300" dirty="0"/>
          </a:p>
          <a:p>
            <a:pPr marL="360363" indent="-323850" algn="just"/>
            <a:r>
              <a:rPr lang="fr-CH" sz="2300" b="1" dirty="0" smtClean="0"/>
              <a:t>IMPORTANT :</a:t>
            </a:r>
            <a:r>
              <a:rPr lang="fr-CH" sz="2300" dirty="0" smtClean="0"/>
              <a:t> </a:t>
            </a:r>
          </a:p>
          <a:p>
            <a:pPr marL="360363" indent="-323850" algn="just">
              <a:buNone/>
            </a:pPr>
            <a:r>
              <a:rPr lang="fr-CH" sz="2300" dirty="0" smtClean="0"/>
              <a:t>	</a:t>
            </a:r>
            <a:r>
              <a:rPr lang="fr-CH" sz="2300" dirty="0" smtClean="0"/>
              <a:t>Les </a:t>
            </a:r>
            <a:r>
              <a:rPr lang="fr-CH" sz="2300" dirty="0" smtClean="0"/>
              <a:t>pensions de conjoint survivant et/ou d’orphelin sont versées en francs suisses en Suisse</a:t>
            </a:r>
          </a:p>
          <a:p>
            <a:pPr marL="360363" indent="-323850">
              <a:buNone/>
            </a:pPr>
            <a:endParaRPr lang="fr-CH" sz="23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15</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21045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 de conjoint survivant</a:t>
            </a:r>
            <a:endParaRPr lang="fr-CH" sz="3300" b="1" dirty="0"/>
          </a:p>
        </p:txBody>
      </p:sp>
      <p:sp>
        <p:nvSpPr>
          <p:cNvPr id="6" name="Content Placeholder 2"/>
          <p:cNvSpPr>
            <a:spLocks noGrp="1"/>
          </p:cNvSpPr>
          <p:nvPr>
            <p:ph idx="1"/>
          </p:nvPr>
        </p:nvSpPr>
        <p:spPr>
          <a:xfrm>
            <a:off x="1485900" y="1200151"/>
            <a:ext cx="6172200" cy="3394472"/>
          </a:xfrm>
        </p:spPr>
        <p:txBody>
          <a:bodyPr>
            <a:normAutofit fontScale="77500" lnSpcReduction="20000"/>
          </a:bodyPr>
          <a:lstStyle/>
          <a:p>
            <a:pPr marL="358775" indent="-358775" algn="just">
              <a:tabLst>
                <a:tab pos="358775" algn="l"/>
              </a:tabLst>
            </a:pPr>
            <a:r>
              <a:rPr lang="fr-CH" sz="1950" b="1" dirty="0" smtClean="0"/>
              <a:t>Droit à la pension de conjoint survivant :</a:t>
            </a:r>
            <a:endParaRPr lang="fr-CH" sz="1950" b="1" dirty="0"/>
          </a:p>
          <a:p>
            <a:pPr marL="358775" indent="-358775" algn="just">
              <a:buNone/>
              <a:tabLst>
                <a:tab pos="358775" algn="l"/>
              </a:tabLst>
            </a:pPr>
            <a:r>
              <a:rPr lang="fr-CH" sz="1950" b="1" dirty="0"/>
              <a:t>	</a:t>
            </a:r>
            <a:r>
              <a:rPr lang="fr-CH" sz="1950" dirty="0" smtClean="0"/>
              <a:t>le conjoint/partenaire dont le mariage/partenariat durait depuis au moins 5 ans avant le décès et était marié avant le départ à la retraite</a:t>
            </a:r>
            <a:endParaRPr lang="fr-CH" sz="1950" dirty="0"/>
          </a:p>
          <a:p>
            <a:pPr marL="358775" lvl="1" indent="-358775" algn="just">
              <a:buFont typeface="Wingdings" panose="05000000000000000000" pitchFamily="2" charset="2"/>
              <a:buChar char="ü"/>
              <a:tabLst>
                <a:tab pos="358775" algn="l"/>
              </a:tabLst>
            </a:pPr>
            <a:endParaRPr lang="fr-CH" sz="1200" b="1" dirty="0"/>
          </a:p>
          <a:p>
            <a:pPr marL="358775" indent="-358775" algn="just">
              <a:tabLst>
                <a:tab pos="358775" algn="l"/>
              </a:tabLst>
            </a:pPr>
            <a:r>
              <a:rPr lang="fr-CH" sz="1800" b="1" dirty="0" smtClean="0"/>
              <a:t>Montant :</a:t>
            </a:r>
            <a:endParaRPr lang="fr-CH" sz="1800" b="1" dirty="0"/>
          </a:p>
          <a:p>
            <a:pPr marL="358775" indent="-358775" algn="just">
              <a:buNone/>
              <a:tabLst>
                <a:tab pos="358775" algn="l"/>
              </a:tabLst>
            </a:pPr>
            <a:r>
              <a:rPr lang="fr-CH" sz="1800" dirty="0"/>
              <a:t>	</a:t>
            </a:r>
            <a:r>
              <a:rPr lang="fr-CH" sz="1800" b="1" dirty="0"/>
              <a:t>55%</a:t>
            </a:r>
            <a:r>
              <a:rPr lang="fr-CH" sz="1800" dirty="0"/>
              <a:t> </a:t>
            </a:r>
            <a:r>
              <a:rPr lang="fr-CH" sz="1800" dirty="0" smtClean="0"/>
              <a:t>de la pension du bénéficiaire décédé + une somme fixe de 564 CHF (sur la base de la période maximum d’affiliation).</a:t>
            </a:r>
          </a:p>
          <a:p>
            <a:pPr marL="358775" indent="-358775" algn="just">
              <a:buNone/>
              <a:tabLst>
                <a:tab pos="358775" algn="l"/>
              </a:tabLst>
            </a:pPr>
            <a:endParaRPr lang="fr-CH" sz="1800" dirty="0"/>
          </a:p>
          <a:p>
            <a:pPr marL="358775" indent="-358775" algn="just">
              <a:tabLst>
                <a:tab pos="358775" algn="l"/>
              </a:tabLst>
            </a:pPr>
            <a:r>
              <a:rPr lang="fr-CH" sz="1800" b="1" dirty="0" smtClean="0"/>
              <a:t>NB : </a:t>
            </a:r>
            <a:r>
              <a:rPr lang="fr-CH" sz="1800" dirty="0" smtClean="0"/>
              <a:t>dans le cas d’un mariage/partenariat d’un bénéficiaire, le conjoint/partenaire n’a pas de droit à la pension de conjoint survivant (</a:t>
            </a:r>
            <a:r>
              <a:rPr lang="fr-CH" sz="1800" dirty="0"/>
              <a:t>Art. II 5.08); </a:t>
            </a:r>
            <a:r>
              <a:rPr lang="fr-CH" sz="1800" dirty="0" smtClean="0"/>
              <a:t>cependant le bénéficiaire peut en acquérir le droit </a:t>
            </a:r>
            <a:r>
              <a:rPr lang="fr-CH" sz="1800" dirty="0"/>
              <a:t>(Art. II 5.09</a:t>
            </a:r>
            <a:r>
              <a:rPr lang="fr-CH" sz="1800" dirty="0" smtClean="0"/>
              <a:t>).</a:t>
            </a:r>
          </a:p>
          <a:p>
            <a:pPr marL="358775" indent="-358775" algn="just">
              <a:buNone/>
              <a:tabLst>
                <a:tab pos="358775" algn="l"/>
              </a:tabLst>
            </a:pPr>
            <a:endParaRPr lang="fr-CH" sz="1800" dirty="0"/>
          </a:p>
          <a:p>
            <a:pPr marL="358775" indent="-358775" algn="just">
              <a:buNone/>
              <a:tabLst>
                <a:tab pos="358775" algn="l"/>
              </a:tabLst>
            </a:pPr>
            <a:r>
              <a:rPr lang="fr-CH" sz="1800" dirty="0"/>
              <a:t>	</a:t>
            </a:r>
            <a:r>
              <a:rPr lang="fr-CH" sz="1800" dirty="0" smtClean="0"/>
              <a:t>L’allocation de famille n’est pas </a:t>
            </a:r>
            <a:r>
              <a:rPr lang="fr-CH" sz="1800" dirty="0" smtClean="0"/>
              <a:t>due </a:t>
            </a:r>
            <a:r>
              <a:rPr lang="fr-CH" sz="1800" dirty="0" smtClean="0"/>
              <a:t>pour les mariages/partenariats conclus après la retraite.</a:t>
            </a:r>
            <a:endParaRPr lang="fr-CH" sz="1800" dirty="0"/>
          </a:p>
          <a:p>
            <a:pPr marL="358775" indent="-358775" algn="just">
              <a:buNone/>
              <a:tabLst>
                <a:tab pos="358775" algn="l"/>
              </a:tabLst>
            </a:pPr>
            <a:endParaRPr lang="fr-CH" sz="18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16</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6614596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Ex-conjoint(s)</a:t>
            </a:r>
            <a:endParaRPr lang="fr-CH" sz="3300" b="1" dirty="0"/>
          </a:p>
        </p:txBody>
      </p:sp>
      <p:sp>
        <p:nvSpPr>
          <p:cNvPr id="7" name="Content Placeholder 2"/>
          <p:cNvSpPr>
            <a:spLocks noGrp="1"/>
          </p:cNvSpPr>
          <p:nvPr>
            <p:ph idx="1"/>
          </p:nvPr>
        </p:nvSpPr>
        <p:spPr>
          <a:xfrm>
            <a:off x="1485900" y="1059583"/>
            <a:ext cx="6172200" cy="3535040"/>
          </a:xfrm>
        </p:spPr>
        <p:txBody>
          <a:bodyPr>
            <a:noAutofit/>
          </a:bodyPr>
          <a:lstStyle/>
          <a:p>
            <a:pPr marL="0" indent="0" algn="just">
              <a:buNone/>
            </a:pPr>
            <a:endParaRPr lang="fr-CH" sz="1350" dirty="0"/>
          </a:p>
          <a:p>
            <a:pPr marL="0" indent="0" algn="just">
              <a:buNone/>
            </a:pPr>
            <a:r>
              <a:rPr lang="fr-CH" sz="1350" dirty="0" smtClean="0"/>
              <a:t>L’ex-conjoint divorcé a droit à une </a:t>
            </a:r>
            <a:r>
              <a:rPr lang="fr-CH" sz="1350" dirty="0" smtClean="0"/>
              <a:t>pension :</a:t>
            </a:r>
            <a:endParaRPr lang="fr-CH" sz="1350" dirty="0" smtClean="0"/>
          </a:p>
          <a:p>
            <a:pPr marL="0" indent="0" algn="just">
              <a:buNone/>
            </a:pPr>
            <a:endParaRPr lang="fr-CH" sz="1350" dirty="0"/>
          </a:p>
          <a:p>
            <a:pPr marL="133350" indent="-133350" algn="just">
              <a:tabLst>
                <a:tab pos="133350" algn="l"/>
              </a:tabLst>
            </a:pPr>
            <a:r>
              <a:rPr lang="fr-CH" sz="1350" dirty="0"/>
              <a:t>s</a:t>
            </a:r>
            <a:r>
              <a:rPr lang="fr-CH" sz="1350" dirty="0" smtClean="0"/>
              <a:t>i l</a:t>
            </a:r>
            <a:r>
              <a:rPr lang="fr-CH" sz="1350" dirty="0" smtClean="0"/>
              <a:t>e </a:t>
            </a:r>
            <a:r>
              <a:rPr lang="fr-CH" sz="1350" dirty="0" smtClean="0"/>
              <a:t>mariage a duré au moins 10 ans</a:t>
            </a:r>
            <a:endParaRPr lang="fr-CH" sz="1350" dirty="0"/>
          </a:p>
          <a:p>
            <a:pPr algn="just">
              <a:buNone/>
              <a:tabLst>
                <a:tab pos="133350" algn="l"/>
              </a:tabLst>
            </a:pPr>
            <a:r>
              <a:rPr lang="fr-CH" sz="1350" b="1" dirty="0" smtClean="0"/>
              <a:t>ET</a:t>
            </a:r>
            <a:endParaRPr lang="fr-CH" sz="1350" b="1" dirty="0"/>
          </a:p>
          <a:p>
            <a:pPr marL="133350" indent="-133350" algn="just">
              <a:tabLst>
                <a:tab pos="133350" algn="l"/>
              </a:tabLst>
            </a:pPr>
            <a:r>
              <a:rPr lang="fr-CH" sz="1350" dirty="0"/>
              <a:t>s</a:t>
            </a:r>
            <a:r>
              <a:rPr lang="fr-CH" sz="1350" dirty="0" smtClean="0"/>
              <a:t>’il </a:t>
            </a:r>
            <a:r>
              <a:rPr lang="fr-CH" sz="1350" dirty="0" smtClean="0"/>
              <a:t>recevait </a:t>
            </a:r>
            <a:r>
              <a:rPr lang="fr-CH" sz="1350" dirty="0" smtClean="0"/>
              <a:t>une pension alimentaire</a:t>
            </a:r>
            <a:endParaRPr lang="fr-CH" sz="1350" dirty="0"/>
          </a:p>
          <a:p>
            <a:pPr marL="133350" indent="-133350" algn="just">
              <a:buNone/>
              <a:tabLst>
                <a:tab pos="133350" algn="l"/>
              </a:tabLst>
            </a:pPr>
            <a:r>
              <a:rPr lang="fr-CH" sz="1350" b="1" dirty="0" smtClean="0"/>
              <a:t> ET</a:t>
            </a:r>
            <a:endParaRPr lang="fr-CH" sz="1350" b="1" dirty="0"/>
          </a:p>
          <a:p>
            <a:pPr marL="133350" indent="-133350" algn="just">
              <a:tabLst>
                <a:tab pos="133350" algn="l"/>
              </a:tabLst>
            </a:pPr>
            <a:r>
              <a:rPr lang="fr-FR" sz="1350" dirty="0"/>
              <a:t>s'il est âgé de plus de 45 ans au moment du décès de son ex-conjoint. Cette limite d'âge est </a:t>
            </a:r>
            <a:r>
              <a:rPr lang="fr-FR" sz="1350" dirty="0" smtClean="0"/>
              <a:t>supprimée </a:t>
            </a:r>
            <a:r>
              <a:rPr lang="fr-FR" sz="1350" dirty="0"/>
              <a:t>si le conjoint survivant a au moins un enfant à charge au moment du décès. </a:t>
            </a:r>
            <a:endParaRPr lang="fr-FR" sz="1350" dirty="0" smtClean="0"/>
          </a:p>
          <a:p>
            <a:pPr marL="0" indent="0" algn="just">
              <a:buNone/>
              <a:tabLst>
                <a:tab pos="133350" algn="l"/>
              </a:tabLst>
            </a:pPr>
            <a:endParaRPr lang="fr-CH" sz="1350" dirty="0"/>
          </a:p>
          <a:p>
            <a:pPr algn="ctr">
              <a:buNone/>
              <a:tabLst>
                <a:tab pos="200025" algn="l"/>
              </a:tabLst>
            </a:pPr>
            <a:r>
              <a:rPr lang="fr-CH" sz="1350" b="1" dirty="0" smtClean="0"/>
              <a:t>Le montant de la pension ne peut pas dépasser le montant </a:t>
            </a:r>
          </a:p>
          <a:p>
            <a:pPr algn="ctr">
              <a:buNone/>
              <a:tabLst>
                <a:tab pos="200025" algn="l"/>
              </a:tabLst>
            </a:pPr>
            <a:r>
              <a:rPr lang="fr-CH" sz="1350" b="1" dirty="0" smtClean="0"/>
              <a:t>de la pension </a:t>
            </a:r>
            <a:r>
              <a:rPr lang="fr-CH" sz="1350" b="1" dirty="0" smtClean="0"/>
              <a:t>alimentaire</a:t>
            </a:r>
            <a:endParaRPr lang="fr-CH" sz="1350" b="1" dirty="0"/>
          </a:p>
          <a:p>
            <a:pPr marL="0" indent="0" algn="just">
              <a:buNone/>
            </a:pPr>
            <a:endParaRPr lang="fr-CH" sz="1350" dirty="0"/>
          </a:p>
          <a:p>
            <a:pPr algn="just"/>
            <a:endParaRPr lang="fr-CH" sz="135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17</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771817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Pension d’orphelin</a:t>
            </a:r>
            <a:endParaRPr lang="fr-CH" sz="3300" b="1" dirty="0"/>
          </a:p>
        </p:txBody>
      </p:sp>
      <p:sp>
        <p:nvSpPr>
          <p:cNvPr id="7" name="Content Placeholder 2"/>
          <p:cNvSpPr>
            <a:spLocks noGrp="1"/>
          </p:cNvSpPr>
          <p:nvPr>
            <p:ph idx="1"/>
          </p:nvPr>
        </p:nvSpPr>
        <p:spPr>
          <a:xfrm>
            <a:off x="1485900" y="1059583"/>
            <a:ext cx="6172200" cy="3590808"/>
          </a:xfrm>
        </p:spPr>
        <p:txBody>
          <a:bodyPr>
            <a:noAutofit/>
          </a:bodyPr>
          <a:lstStyle/>
          <a:p>
            <a:pPr marL="200025" indent="-200025" algn="just"/>
            <a:r>
              <a:rPr lang="fr-CH" sz="1500" dirty="0" smtClean="0"/>
              <a:t>Due à l’enfant à charge reconnu par le CERN avant la fin du contrat</a:t>
            </a:r>
            <a:endParaRPr lang="fr-CH" sz="1500" dirty="0" smtClean="0"/>
          </a:p>
          <a:p>
            <a:pPr marL="200025" indent="-200025" algn="just"/>
            <a:endParaRPr lang="fr-CH" sz="1000" dirty="0" smtClean="0"/>
          </a:p>
          <a:p>
            <a:pPr marL="200025" indent="-200025" algn="just"/>
            <a:r>
              <a:rPr lang="fr-CH" sz="1500" dirty="0" smtClean="0"/>
              <a:t>Versée jusqu’à </a:t>
            </a:r>
            <a:r>
              <a:rPr lang="fr-CH" sz="1500" b="1" dirty="0" smtClean="0"/>
              <a:t>20 ans </a:t>
            </a:r>
            <a:r>
              <a:rPr lang="fr-CH" sz="1500" dirty="0"/>
              <a:t>à</a:t>
            </a:r>
            <a:r>
              <a:rPr lang="fr-CH" sz="1500" dirty="0" smtClean="0"/>
              <a:t> l’enfant célibataire </a:t>
            </a:r>
            <a:r>
              <a:rPr lang="fr-FR" sz="1500" dirty="0" smtClean="0"/>
              <a:t>n’exerçant </a:t>
            </a:r>
            <a:r>
              <a:rPr lang="fr-FR" sz="1500" dirty="0"/>
              <a:t>pas une activité rémunérée à plein temps, puis </a:t>
            </a:r>
            <a:r>
              <a:rPr lang="fr-FR" sz="1500" dirty="0" smtClean="0"/>
              <a:t>jusqu’à</a:t>
            </a:r>
            <a:r>
              <a:rPr lang="fr-FR" sz="1500" b="1" dirty="0" smtClean="0"/>
              <a:t> </a:t>
            </a:r>
            <a:r>
              <a:rPr lang="fr-FR" sz="1500" b="1" dirty="0"/>
              <a:t>25 ans </a:t>
            </a:r>
            <a:r>
              <a:rPr lang="fr-FR" sz="1500" dirty="0" smtClean="0"/>
              <a:t>s’il fréquente, </a:t>
            </a:r>
            <a:r>
              <a:rPr lang="fr-FR" sz="1500" dirty="0"/>
              <a:t>au moins 20h par </a:t>
            </a:r>
            <a:r>
              <a:rPr lang="fr-FR" sz="1500" dirty="0" smtClean="0"/>
              <a:t>semaine, un </a:t>
            </a:r>
            <a:r>
              <a:rPr lang="fr-FR" sz="1500" dirty="0"/>
              <a:t>établissement d’enseignement </a:t>
            </a:r>
            <a:r>
              <a:rPr lang="fr-FR" sz="1500" dirty="0" smtClean="0"/>
              <a:t>ou suit </a:t>
            </a:r>
            <a:r>
              <a:rPr lang="fr-FR" sz="1500" dirty="0"/>
              <a:t>une formation professionnelle </a:t>
            </a:r>
            <a:endParaRPr lang="fr-FR" sz="1500" dirty="0" smtClean="0"/>
          </a:p>
          <a:p>
            <a:pPr marL="0" indent="0" algn="just">
              <a:buNone/>
            </a:pPr>
            <a:r>
              <a:rPr lang="fr-CH" sz="1000" dirty="0"/>
              <a:t>	</a:t>
            </a:r>
            <a:endParaRPr lang="fr-CH" sz="1000" dirty="0"/>
          </a:p>
          <a:p>
            <a:pPr marL="182563" indent="-182563" algn="just">
              <a:spcBef>
                <a:spcPts val="0"/>
              </a:spcBef>
            </a:pPr>
            <a:r>
              <a:rPr lang="fr-CH" sz="1500" b="1" dirty="0" smtClean="0"/>
              <a:t>Montant</a:t>
            </a:r>
            <a:r>
              <a:rPr lang="fr-CH" sz="1500" dirty="0" smtClean="0"/>
              <a:t> : </a:t>
            </a:r>
            <a:endParaRPr lang="fr-CH" sz="1500" dirty="0" smtClean="0"/>
          </a:p>
          <a:p>
            <a:pPr marL="411480" lvl="1" indent="0" algn="just">
              <a:spcBef>
                <a:spcPts val="0"/>
              </a:spcBef>
              <a:buNone/>
            </a:pPr>
            <a:r>
              <a:rPr lang="fr-CH" sz="1500" dirty="0" smtClean="0"/>
              <a:t>24%* </a:t>
            </a:r>
            <a:r>
              <a:rPr lang="fr-CH" sz="1500" dirty="0" smtClean="0"/>
              <a:t>pour 1 orphelin</a:t>
            </a:r>
            <a:endParaRPr lang="fr-CH" sz="1500" dirty="0" smtClean="0"/>
          </a:p>
          <a:p>
            <a:pPr marL="411480" lvl="1" indent="0" algn="just">
              <a:spcBef>
                <a:spcPts val="0"/>
              </a:spcBef>
              <a:buNone/>
            </a:pPr>
            <a:r>
              <a:rPr lang="fr-CH" sz="1500" dirty="0" smtClean="0"/>
              <a:t>34%* </a:t>
            </a:r>
            <a:r>
              <a:rPr lang="fr-CH" sz="1500" dirty="0" smtClean="0"/>
              <a:t>pour 2 orphelins...</a:t>
            </a:r>
            <a:endParaRPr lang="fr-CH" sz="1500" dirty="0"/>
          </a:p>
          <a:p>
            <a:pPr marL="598932" lvl="2" indent="0" algn="just">
              <a:spcBef>
                <a:spcPts val="0"/>
              </a:spcBef>
              <a:buNone/>
            </a:pPr>
            <a:r>
              <a:rPr lang="fr-CH" sz="1500" dirty="0" smtClean="0"/>
              <a:t>*du dernier salaire de référence</a:t>
            </a:r>
            <a:endParaRPr lang="fr-CH" sz="1500" dirty="0" smtClean="0"/>
          </a:p>
          <a:p>
            <a:pPr marL="884682" lvl="2" indent="-285750" algn="just">
              <a:spcBef>
                <a:spcPts val="0"/>
              </a:spcBef>
              <a:buFont typeface="Arial" panose="020B0604020202020204" pitchFamily="34" charset="0"/>
              <a:buChar char="•"/>
            </a:pPr>
            <a:endParaRPr lang="fr-CH" sz="1000" dirty="0" smtClean="0"/>
          </a:p>
          <a:p>
            <a:pPr marL="200025" indent="-200025" algn="just"/>
            <a:r>
              <a:rPr lang="fr-CH" sz="1500" b="1" dirty="0" smtClean="0"/>
              <a:t>NB: </a:t>
            </a:r>
            <a:r>
              <a:rPr lang="fr-CH" sz="1500" dirty="0" smtClean="0"/>
              <a:t>les enfants nés après le départ à la retraite n’ont pas de droit à la pension d’orphelin (Art. II 6.09) </a:t>
            </a:r>
            <a:endParaRPr lang="fr-CH" sz="1500" dirty="0"/>
          </a:p>
          <a:p>
            <a:pPr marL="884682" lvl="2" indent="-285750" algn="just">
              <a:spcBef>
                <a:spcPts val="0"/>
              </a:spcBef>
              <a:buFont typeface="Arial" panose="020B0604020202020204" pitchFamily="34" charset="0"/>
              <a:buChar char="•"/>
            </a:pPr>
            <a:endParaRPr lang="fr-CH" sz="1500" dirty="0"/>
          </a:p>
          <a:p>
            <a:pPr marL="200025" indent="-200025" algn="just">
              <a:spcBef>
                <a:spcPts val="0"/>
              </a:spcBef>
              <a:buNone/>
            </a:pPr>
            <a:endParaRPr lang="fr-CH" sz="15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18</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6797272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fontScale="90000"/>
          </a:bodyPr>
          <a:lstStyle/>
          <a:p>
            <a:pPr algn="ctr"/>
            <a:r>
              <a:rPr lang="fr-CH" sz="3300" b="1" dirty="0" smtClean="0"/>
              <a:t>Informations complémentaires</a:t>
            </a:r>
            <a:endParaRPr lang="fr-CH" sz="3300" b="1" dirty="0"/>
          </a:p>
        </p:txBody>
      </p:sp>
      <p:sp>
        <p:nvSpPr>
          <p:cNvPr id="6" name="Content Placeholder 2"/>
          <p:cNvSpPr>
            <a:spLocks noGrp="1"/>
          </p:cNvSpPr>
          <p:nvPr>
            <p:ph idx="1"/>
          </p:nvPr>
        </p:nvSpPr>
        <p:spPr>
          <a:xfrm>
            <a:off x="1485900" y="1113589"/>
            <a:ext cx="6172200" cy="3394472"/>
          </a:xfrm>
        </p:spPr>
        <p:txBody>
          <a:bodyPr>
            <a:normAutofit/>
          </a:bodyPr>
          <a:lstStyle/>
          <a:p>
            <a:endParaRPr lang="fr-CH" sz="1800" dirty="0">
              <a:hlinkClick r:id=""/>
            </a:endParaRPr>
          </a:p>
          <a:p>
            <a:r>
              <a:rPr lang="fr-CH" sz="1800" dirty="0">
                <a:hlinkClick r:id=""/>
              </a:rPr>
              <a:t>pension-benefits@cern.ch</a:t>
            </a:r>
            <a:endParaRPr lang="fr-CH" sz="1800" dirty="0"/>
          </a:p>
          <a:p>
            <a:endParaRPr lang="fr-CH" sz="1350" dirty="0"/>
          </a:p>
          <a:p>
            <a:r>
              <a:rPr lang="fr-CH" sz="1800" dirty="0" smtClean="0"/>
              <a:t>Service des prestations : 5/5-019-021-023</a:t>
            </a:r>
            <a:endParaRPr lang="fr-CH" sz="1800" dirty="0"/>
          </a:p>
          <a:p>
            <a:endParaRPr lang="en-GB" sz="1350" dirty="0">
              <a:latin typeface="Calibri" pitchFamily="34" charset="0"/>
            </a:endParaRPr>
          </a:p>
          <a:p>
            <a:r>
              <a:rPr lang="en-GB" sz="1800" dirty="0" smtClean="0"/>
              <a:t>Site internet : </a:t>
            </a:r>
            <a:r>
              <a:rPr lang="en-GB" sz="1800" dirty="0">
                <a:hlinkClick r:id="rId2"/>
              </a:rPr>
              <a:t>http://pensionfund.cern.ch</a:t>
            </a:r>
            <a:r>
              <a:rPr lang="en-GB" sz="1800" dirty="0"/>
              <a:t>	</a:t>
            </a:r>
          </a:p>
          <a:p>
            <a:pPr>
              <a:buNone/>
            </a:pPr>
            <a:r>
              <a:rPr lang="en-GB" sz="1800" dirty="0"/>
              <a:t>	- </a:t>
            </a:r>
            <a:r>
              <a:rPr lang="en-GB" sz="1800" dirty="0" err="1" smtClean="0"/>
              <a:t>Statuts</a:t>
            </a:r>
            <a:r>
              <a:rPr lang="en-GB" sz="1800" dirty="0" smtClean="0"/>
              <a:t> et </a:t>
            </a:r>
            <a:r>
              <a:rPr lang="en-GB" sz="1800" dirty="0" err="1" smtClean="0"/>
              <a:t>Règlements</a:t>
            </a:r>
            <a:r>
              <a:rPr lang="en-GB" sz="1800" dirty="0" smtClean="0"/>
              <a:t> de la </a:t>
            </a:r>
            <a:r>
              <a:rPr lang="en-GB" sz="1800" dirty="0" err="1" smtClean="0"/>
              <a:t>Caisse</a:t>
            </a:r>
            <a:endParaRPr lang="en-GB" sz="1800" dirty="0">
              <a:ea typeface="ＭＳ Ｐゴシック" charset="-128"/>
            </a:endParaRPr>
          </a:p>
          <a:p>
            <a:pPr>
              <a:buNone/>
            </a:pPr>
            <a:r>
              <a:rPr lang="en-GB" sz="1800" dirty="0">
                <a:ea typeface="ＭＳ Ｐゴシック" charset="-128"/>
              </a:rPr>
              <a:t>	- </a:t>
            </a:r>
            <a:r>
              <a:rPr lang="en-GB" sz="1800" dirty="0" smtClean="0">
                <a:ea typeface="ＭＳ Ｐゴシック" charset="-128"/>
              </a:rPr>
              <a:t>Rapports </a:t>
            </a:r>
            <a:r>
              <a:rPr lang="en-GB" sz="1800" dirty="0" err="1" smtClean="0">
                <a:ea typeface="ＭＳ Ｐゴシック" charset="-128"/>
              </a:rPr>
              <a:t>annuels</a:t>
            </a:r>
            <a:r>
              <a:rPr lang="en-GB" sz="1800" dirty="0" smtClean="0">
                <a:ea typeface="ＭＳ Ｐゴシック" charset="-128"/>
              </a:rPr>
              <a:t> et </a:t>
            </a:r>
            <a:r>
              <a:rPr lang="en-GB" sz="1800" dirty="0" err="1" smtClean="0">
                <a:ea typeface="ＭＳ Ｐゴシック" charset="-128"/>
              </a:rPr>
              <a:t>états</a:t>
            </a:r>
            <a:r>
              <a:rPr lang="en-GB" sz="1800" dirty="0" smtClean="0">
                <a:ea typeface="ＭＳ Ｐゴシック" charset="-128"/>
              </a:rPr>
              <a:t> financiers</a:t>
            </a:r>
            <a:endParaRPr lang="en-GB" sz="1800" dirty="0"/>
          </a:p>
          <a:p>
            <a:pPr>
              <a:buNone/>
            </a:pPr>
            <a:r>
              <a:rPr lang="en-GB" sz="1800" dirty="0"/>
              <a:t>	</a:t>
            </a:r>
            <a:r>
              <a:rPr lang="fr-CH" sz="1800" dirty="0"/>
              <a:t>	</a:t>
            </a:r>
          </a:p>
          <a:p>
            <a:r>
              <a:rPr lang="fr-CH" sz="1800" dirty="0" smtClean="0"/>
              <a:t>Réunion d’information annuelle (octobre)</a:t>
            </a:r>
            <a:endParaRPr lang="fr-CH"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19</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2657963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ern.ch\dfs\Users\e\eclerc\Desktop\retraite-au-solei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05100" y="1950720"/>
            <a:ext cx="3710940" cy="246777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1671638" y="230343"/>
            <a:ext cx="5829300" cy="1102519"/>
          </a:xfrm>
          <a:prstGeom prst="rect">
            <a:avLst/>
          </a:prstGeom>
          <a:noFill/>
          <a:ln>
            <a:noFill/>
          </a:ln>
          <a:effectLst/>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4050" b="1" dirty="0" smtClean="0"/>
              <a:t>Caisse de pensions</a:t>
            </a:r>
            <a:endParaRPr lang="fr-CH" sz="4050" b="1" dirty="0"/>
          </a:p>
        </p:txBody>
      </p:sp>
      <p:sp>
        <p:nvSpPr>
          <p:cNvPr id="5" name="Subtitle 2"/>
          <p:cNvSpPr txBox="1">
            <a:spLocks/>
          </p:cNvSpPr>
          <p:nvPr/>
        </p:nvSpPr>
        <p:spPr>
          <a:xfrm>
            <a:off x="1979712" y="1459899"/>
            <a:ext cx="5184576" cy="1314450"/>
          </a:xfrm>
          <a:prstGeom prst="rect">
            <a:avLst/>
          </a:prstGeom>
          <a:effectLst/>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CH" sz="2400" b="1" dirty="0" smtClean="0">
                <a:solidFill>
                  <a:schemeClr val="tx1"/>
                </a:solidFill>
              </a:rPr>
              <a:t>Préparation à la retraite</a:t>
            </a:r>
            <a:endParaRPr lang="fr-CH" sz="2400" b="1" dirty="0">
              <a:solidFill>
                <a:schemeClr val="tx1"/>
              </a:solidFill>
            </a:endParaRPr>
          </a:p>
        </p:txBody>
      </p:sp>
      <p:sp>
        <p:nvSpPr>
          <p:cNvPr id="6" name="TextBox 5"/>
          <p:cNvSpPr txBox="1"/>
          <p:nvPr/>
        </p:nvSpPr>
        <p:spPr>
          <a:xfrm>
            <a:off x="768426" y="4571278"/>
            <a:ext cx="2268252" cy="507831"/>
          </a:xfrm>
          <a:prstGeom prst="rect">
            <a:avLst/>
          </a:prstGeom>
          <a:noFill/>
        </p:spPr>
        <p:txBody>
          <a:bodyPr wrap="square" rtlCol="0">
            <a:spAutoFit/>
          </a:bodyPr>
          <a:lstStyle/>
          <a:p>
            <a:r>
              <a:rPr lang="fr-CH" sz="1350" dirty="0"/>
              <a:t>Emilie Clerc</a:t>
            </a:r>
          </a:p>
          <a:p>
            <a:r>
              <a:rPr lang="fr-CH" sz="1350" dirty="0" smtClean="0"/>
              <a:t>Service des prestations</a:t>
            </a:r>
            <a:endParaRPr lang="fr-CH" sz="1350" dirty="0"/>
          </a:p>
        </p:txBody>
      </p:sp>
      <p:sp>
        <p:nvSpPr>
          <p:cNvPr id="7" name="TextBox 6"/>
          <p:cNvSpPr txBox="1"/>
          <p:nvPr/>
        </p:nvSpPr>
        <p:spPr>
          <a:xfrm>
            <a:off x="7489577" y="4802111"/>
            <a:ext cx="2436511" cy="276999"/>
          </a:xfrm>
          <a:prstGeom prst="rect">
            <a:avLst/>
          </a:prstGeom>
          <a:noFill/>
        </p:spPr>
        <p:txBody>
          <a:bodyPr wrap="square" rtlCol="0">
            <a:spAutoFit/>
          </a:bodyPr>
          <a:lstStyle/>
          <a:p>
            <a:r>
              <a:rPr lang="fr-CH" sz="1200" dirty="0" smtClean="0"/>
              <a:t>8 novembre 2018</a:t>
            </a:r>
            <a:endParaRPr lang="fr-CH" sz="1200" dirty="0"/>
          </a:p>
        </p:txBody>
      </p:sp>
      <p:sp>
        <p:nvSpPr>
          <p:cNvPr id="9" name="Rectangle 4"/>
          <p:cNvSpPr>
            <a:spLocks noChangeArrowheads="1"/>
          </p:cNvSpPr>
          <p:nvPr/>
        </p:nvSpPr>
        <p:spPr bwMode="auto">
          <a:xfrm>
            <a:off x="893618" y="119568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Footer Placeholder 1"/>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7462235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872342543"/>
              </p:ext>
            </p:extLst>
          </p:nvPr>
        </p:nvGraphicFramePr>
        <p:xfrm>
          <a:off x="853440" y="1545636"/>
          <a:ext cx="7913346" cy="3159926"/>
        </p:xfrm>
        <a:graphic>
          <a:graphicData uri="http://schemas.openxmlformats.org/drawingml/2006/table">
            <a:tbl>
              <a:tblPr firstRow="1" bandRow="1">
                <a:tableStyleId>{073A0DAA-6AF3-43AB-8588-CEC1D06C72B9}</a:tableStyleId>
              </a:tblPr>
              <a:tblGrid>
                <a:gridCol w="3037523">
                  <a:extLst>
                    <a:ext uri="{9D8B030D-6E8A-4147-A177-3AD203B41FA5}">
                      <a16:colId xmlns:a16="http://schemas.microsoft.com/office/drawing/2014/main" val="20000"/>
                    </a:ext>
                  </a:extLst>
                </a:gridCol>
                <a:gridCol w="2304420">
                  <a:extLst>
                    <a:ext uri="{9D8B030D-6E8A-4147-A177-3AD203B41FA5}">
                      <a16:colId xmlns:a16="http://schemas.microsoft.com/office/drawing/2014/main" val="20001"/>
                    </a:ext>
                  </a:extLst>
                </a:gridCol>
                <a:gridCol w="2571403">
                  <a:extLst>
                    <a:ext uri="{9D8B030D-6E8A-4147-A177-3AD203B41FA5}">
                      <a16:colId xmlns:a16="http://schemas.microsoft.com/office/drawing/2014/main" val="20002"/>
                    </a:ext>
                  </a:extLst>
                </a:gridCol>
              </a:tblGrid>
              <a:tr h="515651">
                <a:tc>
                  <a:txBody>
                    <a:bodyPr/>
                    <a:lstStyle/>
                    <a:p>
                      <a:endParaRPr lang="en-GB" sz="1200" b="1" dirty="0"/>
                    </a:p>
                  </a:txBody>
                  <a:tcPr marL="68580" marR="68580" marT="34290" marB="34290" anchor="ctr"/>
                </a:tc>
                <a:tc>
                  <a:txBody>
                    <a:bodyPr/>
                    <a:lstStyle/>
                    <a:p>
                      <a:pPr algn="ctr"/>
                      <a:r>
                        <a:rPr lang="fr-CH" sz="1200" dirty="0" smtClean="0"/>
                        <a:t>Membre</a:t>
                      </a:r>
                      <a:r>
                        <a:rPr lang="fr-CH" sz="1200" baseline="0" dirty="0" smtClean="0"/>
                        <a:t> avant le 01.01.12</a:t>
                      </a:r>
                      <a:endParaRPr lang="en-GB" sz="1200" b="1" dirty="0"/>
                    </a:p>
                  </a:txBody>
                  <a:tcPr marL="68580" marR="68580" marT="34290" marB="34290" anchor="ctr"/>
                </a:tc>
                <a:tc>
                  <a:txBody>
                    <a:bodyPr/>
                    <a:lstStyle/>
                    <a:p>
                      <a:pPr algn="ctr"/>
                      <a:r>
                        <a:rPr lang="fr-CH" sz="1200" dirty="0" smtClean="0"/>
                        <a:t>Membre depuis le 01.01.12</a:t>
                      </a:r>
                      <a:endParaRPr lang="en-GB" sz="1200" b="1" dirty="0"/>
                    </a:p>
                  </a:txBody>
                  <a:tcPr marL="68580" marR="68580" marT="34290" marB="34290" anchor="ctr"/>
                </a:tc>
                <a:extLst>
                  <a:ext uri="{0D108BD9-81ED-4DB2-BD59-A6C34878D82A}">
                    <a16:rowId xmlns:a16="http://schemas.microsoft.com/office/drawing/2014/main" val="10000"/>
                  </a:ext>
                </a:extLst>
              </a:tr>
              <a:tr h="434340">
                <a:tc>
                  <a:txBody>
                    <a:bodyPr/>
                    <a:lstStyle/>
                    <a:p>
                      <a:pPr algn="l"/>
                      <a:r>
                        <a:rPr lang="fr-CH" sz="1200" b="1" dirty="0" smtClean="0"/>
                        <a:t>Age officiel</a:t>
                      </a:r>
                      <a:endParaRPr lang="en-GB" sz="1200" b="1" dirty="0"/>
                    </a:p>
                  </a:txBody>
                  <a:tcPr marL="68580" marR="68580" marT="34290" marB="34290" anchor="ctr"/>
                </a:tc>
                <a:tc>
                  <a:txBody>
                    <a:bodyPr/>
                    <a:lstStyle/>
                    <a:p>
                      <a:pPr algn="l"/>
                      <a:r>
                        <a:rPr lang="fr-CH" sz="1200" dirty="0" smtClean="0"/>
                        <a:t> 65</a:t>
                      </a:r>
                      <a:endParaRPr lang="en-GB" sz="1200" b="0" dirty="0"/>
                    </a:p>
                  </a:txBody>
                  <a:tcPr marL="68580" marR="68580" marT="34290" marB="34290" anchor="ctr"/>
                </a:tc>
                <a:tc>
                  <a:txBody>
                    <a:bodyPr/>
                    <a:lstStyle/>
                    <a:p>
                      <a:pPr algn="l"/>
                      <a:r>
                        <a:rPr lang="fr-CH" sz="1200" dirty="0" smtClean="0"/>
                        <a:t>67</a:t>
                      </a:r>
                      <a:endParaRPr lang="en-GB" sz="1200" b="0" dirty="0"/>
                    </a:p>
                  </a:txBody>
                  <a:tcPr marL="68580" marR="68580" marT="34290" marB="34290" anchor="ctr"/>
                </a:tc>
                <a:extLst>
                  <a:ext uri="{0D108BD9-81ED-4DB2-BD59-A6C34878D82A}">
                    <a16:rowId xmlns:a16="http://schemas.microsoft.com/office/drawing/2014/main" val="10001"/>
                  </a:ext>
                </a:extLst>
              </a:tr>
              <a:tr h="736645">
                <a:tc>
                  <a:txBody>
                    <a:bodyPr/>
                    <a:lstStyle/>
                    <a:p>
                      <a:pPr algn="l"/>
                      <a:r>
                        <a:rPr lang="fr-CH" sz="1200" b="1" dirty="0" smtClean="0"/>
                        <a:t>Montant</a:t>
                      </a:r>
                      <a:r>
                        <a:rPr lang="fr-CH" sz="1200" b="1" baseline="0" dirty="0" smtClean="0"/>
                        <a:t> de la pension de retraite</a:t>
                      </a:r>
                      <a:endParaRPr lang="en-GB" sz="1200" b="1" dirty="0"/>
                    </a:p>
                  </a:txBody>
                  <a:tcPr marL="68580" marR="68580" marT="34290" marB="34290" anchor="ctr"/>
                </a:tc>
                <a:tc>
                  <a:txBody>
                    <a:bodyPr/>
                    <a:lstStyle/>
                    <a:p>
                      <a:pPr algn="l"/>
                      <a:r>
                        <a:rPr lang="fr-CH" sz="1200" dirty="0" smtClean="0"/>
                        <a:t>2%</a:t>
                      </a:r>
                    </a:p>
                    <a:p>
                      <a:pPr algn="l"/>
                      <a:r>
                        <a:rPr lang="fr-CH" sz="1200" dirty="0" smtClean="0"/>
                        <a:t>du dernier salaire de référence</a:t>
                      </a:r>
                      <a:endParaRPr lang="en-GB" sz="1200" b="0" dirty="0"/>
                    </a:p>
                  </a:txBody>
                  <a:tcPr marL="68580" marR="68580" marT="34290" marB="34290" anchor="ctr"/>
                </a:tc>
                <a:tc>
                  <a:txBody>
                    <a:bodyPr/>
                    <a:lstStyle/>
                    <a:p>
                      <a:pPr algn="l"/>
                      <a:r>
                        <a:rPr lang="fr-CH" sz="1200" dirty="0" smtClean="0"/>
                        <a:t>1.85%</a:t>
                      </a:r>
                    </a:p>
                    <a:p>
                      <a:pPr algn="l"/>
                      <a:r>
                        <a:rPr lang="fr-CH" sz="1200" baseline="0" dirty="0" smtClean="0"/>
                        <a:t>de la moyenne des salaires de référence des 36 derniers mois</a:t>
                      </a:r>
                      <a:endParaRPr lang="en-GB" sz="1200" b="0" dirty="0">
                        <a:solidFill>
                          <a:schemeClr val="tx1"/>
                        </a:solidFill>
                      </a:endParaRPr>
                    </a:p>
                  </a:txBody>
                  <a:tcPr marL="68580" marR="68580" marT="34290" marB="34290" anchor="ctr"/>
                </a:tc>
                <a:extLst>
                  <a:ext uri="{0D108BD9-81ED-4DB2-BD59-A6C34878D82A}">
                    <a16:rowId xmlns:a16="http://schemas.microsoft.com/office/drawing/2014/main" val="10002"/>
                  </a:ext>
                </a:extLst>
              </a:tr>
              <a:tr h="736645">
                <a:tc>
                  <a:txBody>
                    <a:bodyPr/>
                    <a:lstStyle/>
                    <a:p>
                      <a:pPr algn="l"/>
                      <a:r>
                        <a:rPr lang="fr-CH" sz="1200" b="1" dirty="0" smtClean="0"/>
                        <a:t>Nombre d’années minimum</a:t>
                      </a:r>
                      <a:r>
                        <a:rPr lang="fr-CH" sz="1200" b="1" baseline="0" dirty="0" smtClean="0"/>
                        <a:t> d’affiliation</a:t>
                      </a:r>
                      <a:endParaRPr lang="en-GB" sz="1200" b="1"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extLst>
                  <a:ext uri="{0D108BD9-81ED-4DB2-BD59-A6C34878D82A}">
                    <a16:rowId xmlns:a16="http://schemas.microsoft.com/office/drawing/2014/main" val="10003"/>
                  </a:ext>
                </a:extLst>
              </a:tr>
              <a:tr h="736645">
                <a:tc>
                  <a:txBody>
                    <a:bodyPr/>
                    <a:lstStyle/>
                    <a:p>
                      <a:pPr algn="l"/>
                      <a:r>
                        <a:rPr lang="fr-CH" sz="1200" b="1" dirty="0" smtClean="0"/>
                        <a:t>Nombre d’années maximum d’affiliation</a:t>
                      </a:r>
                      <a:endParaRPr lang="en-GB" sz="1200" b="1" dirty="0"/>
                    </a:p>
                  </a:txBody>
                  <a:tcPr marL="68580" marR="68580" marT="34290" marB="34290" anchor="ctr"/>
                </a:tc>
                <a:tc>
                  <a:txBody>
                    <a:bodyPr/>
                    <a:lstStyle/>
                    <a:p>
                      <a:pPr algn="l"/>
                      <a:r>
                        <a:rPr lang="fr-CH" sz="1200" dirty="0" smtClean="0"/>
                        <a:t>35</a:t>
                      </a:r>
                      <a:endParaRPr lang="en-GB" sz="1200" b="0" dirty="0"/>
                    </a:p>
                  </a:txBody>
                  <a:tcPr marL="68580" marR="68580" marT="34290" marB="34290" anchor="ctr"/>
                </a:tc>
                <a:tc>
                  <a:txBody>
                    <a:bodyPr/>
                    <a:lstStyle/>
                    <a:p>
                      <a:pPr algn="l"/>
                      <a:r>
                        <a:rPr lang="fr-CH" sz="1200" dirty="0" smtClean="0"/>
                        <a:t>37 </a:t>
                      </a:r>
                      <a:r>
                        <a:rPr lang="fr-CH" sz="1200" noProof="0" dirty="0" smtClean="0"/>
                        <a:t>ans et</a:t>
                      </a:r>
                      <a:r>
                        <a:rPr lang="fr-CH" sz="1200" baseline="0" noProof="0" dirty="0" smtClean="0"/>
                        <a:t> 10 mois</a:t>
                      </a:r>
                      <a:endParaRPr lang="en-GB" sz="1200" b="0" dirty="0"/>
                    </a:p>
                  </a:txBody>
                  <a:tcPr marL="68580" marR="68580" marT="34290" marB="34290" anchor="ctr"/>
                </a:tc>
                <a:extLst>
                  <a:ext uri="{0D108BD9-81ED-4DB2-BD59-A6C34878D82A}">
                    <a16:rowId xmlns:a16="http://schemas.microsoft.com/office/drawing/2014/main" val="10004"/>
                  </a:ext>
                </a:extLst>
              </a:tr>
            </a:tbl>
          </a:graphicData>
        </a:graphic>
      </p:graphicFrame>
      <p:sp>
        <p:nvSpPr>
          <p:cNvPr id="6"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Pension de retraite</a:t>
            </a:r>
            <a:endParaRPr lang="fr-CH" sz="3300" b="1" dirty="0"/>
          </a:p>
        </p:txBody>
      </p:sp>
      <p:sp>
        <p:nvSpPr>
          <p:cNvPr id="8" name="TextBox 7"/>
          <p:cNvSpPr txBox="1"/>
          <p:nvPr/>
        </p:nvSpPr>
        <p:spPr>
          <a:xfrm>
            <a:off x="816099" y="1160625"/>
            <a:ext cx="4590510" cy="300082"/>
          </a:xfrm>
          <a:prstGeom prst="rect">
            <a:avLst/>
          </a:prstGeom>
          <a:noFill/>
        </p:spPr>
        <p:txBody>
          <a:bodyPr wrap="square" rtlCol="0">
            <a:spAutoFit/>
          </a:bodyPr>
          <a:lstStyle/>
          <a:p>
            <a:r>
              <a:rPr lang="fr-CH" sz="1350" b="1" dirty="0" smtClean="0"/>
              <a:t>RAPPEL :</a:t>
            </a:r>
            <a:endParaRPr lang="en-GB" sz="1350" b="1" dirty="0"/>
          </a:p>
        </p:txBody>
      </p:sp>
      <p:sp>
        <p:nvSpPr>
          <p:cNvPr id="9"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
        <p:nvSpPr>
          <p:cNvPr id="10"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3</a:t>
            </a:fld>
            <a:endParaRPr lang="en-GB"/>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256191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274" y="404068"/>
            <a:ext cx="3035876" cy="871538"/>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1500" b="1" dirty="0" smtClean="0"/>
              <a:t>Pension de retraite anticipée</a:t>
            </a:r>
            <a:endParaRPr lang="fr-CH" sz="1500" b="1" dirty="0"/>
          </a:p>
          <a:p>
            <a:pPr algn="l"/>
            <a:r>
              <a:rPr lang="fr-CH" sz="1500" b="1" dirty="0"/>
              <a:t>(Art. II 2.05)</a:t>
            </a:r>
          </a:p>
        </p:txBody>
      </p:sp>
      <p:sp>
        <p:nvSpPr>
          <p:cNvPr id="8" name="Footer Placeholder 3"/>
          <p:cNvSpPr txBox="1">
            <a:spLocks/>
          </p:cNvSpPr>
          <p:nvPr/>
        </p:nvSpPr>
        <p:spPr>
          <a:xfrm>
            <a:off x="590224" y="4869656"/>
            <a:ext cx="3621853"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a:t>Caisse</a:t>
            </a:r>
            <a:r>
              <a:rPr lang="en-GB" sz="1000" dirty="0"/>
              <a:t> de pensions du CERN – Service des </a:t>
            </a:r>
            <a:r>
              <a:rPr lang="en-GB" sz="1000" dirty="0" err="1"/>
              <a:t>prestations</a:t>
            </a:r>
            <a:endParaRPr lang="en-GB" sz="1000" dirty="0"/>
          </a:p>
        </p:txBody>
      </p:sp>
      <p:sp>
        <p:nvSpPr>
          <p:cNvPr id="2" name="Slide Number Placeholder 1"/>
          <p:cNvSpPr>
            <a:spLocks noGrp="1"/>
          </p:cNvSpPr>
          <p:nvPr>
            <p:ph type="sldNum" sz="quarter" idx="12"/>
          </p:nvPr>
        </p:nvSpPr>
        <p:spPr/>
        <p:txBody>
          <a:bodyPr/>
          <a:lstStyle/>
          <a:p>
            <a:fld id="{805182AC-95E9-45E2-A86B-B133503CD313}" type="slidenum">
              <a:rPr lang="en-GB" smtClean="0"/>
              <a:t>4</a:t>
            </a:fld>
            <a:endParaRPr lang="en-GB"/>
          </a:p>
        </p:txBody>
      </p:sp>
      <p:sp>
        <p:nvSpPr>
          <p:cNvPr id="13" name="Rectangle 12"/>
          <p:cNvSpPr/>
          <p:nvPr/>
        </p:nvSpPr>
        <p:spPr>
          <a:xfrm>
            <a:off x="5759450" y="2032000"/>
            <a:ext cx="1968500" cy="762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Footer Placeholder 3"/>
          <p:cNvSpPr>
            <a:spLocks noGrp="1"/>
          </p:cNvSpPr>
          <p:nvPr>
            <p:ph type="ftr" sz="quarter" idx="11"/>
          </p:nvPr>
        </p:nvSpPr>
        <p:spPr/>
        <p:txBody>
          <a:bodyPr/>
          <a:lstStyle/>
          <a:p>
            <a:endParaRPr lang="en-GB"/>
          </a:p>
        </p:txBody>
      </p:sp>
      <p:graphicFrame>
        <p:nvGraphicFramePr>
          <p:cNvPr id="7" name="Object 6"/>
          <p:cNvGraphicFramePr>
            <a:graphicFrameLocks noChangeAspect="1"/>
          </p:cNvGraphicFramePr>
          <p:nvPr>
            <p:extLst>
              <p:ext uri="{D42A27DB-BD31-4B8C-83A1-F6EECF244321}">
                <p14:modId xmlns:p14="http://schemas.microsoft.com/office/powerpoint/2010/main" val="339655292"/>
              </p:ext>
            </p:extLst>
          </p:nvPr>
        </p:nvGraphicFramePr>
        <p:xfrm>
          <a:off x="4633200" y="370865"/>
          <a:ext cx="3775075" cy="4338916"/>
        </p:xfrm>
        <a:graphic>
          <a:graphicData uri="http://schemas.openxmlformats.org/presentationml/2006/ole">
            <mc:AlternateContent xmlns:mc="http://schemas.openxmlformats.org/markup-compatibility/2006">
              <mc:Choice xmlns:v="urn:schemas-microsoft-com:vml" Requires="v">
                <p:oleObj spid="_x0000_s1111" name="Document" r:id="rId4" imgW="6929480" imgH="7459828" progId="Word.Document.12">
                  <p:embed/>
                </p:oleObj>
              </mc:Choice>
              <mc:Fallback>
                <p:oleObj name="Document" r:id="rId4" imgW="6929480" imgH="7459828" progId="Word.Document.12">
                  <p:embed/>
                  <p:pic>
                    <p:nvPicPr>
                      <p:cNvPr id="0" name=""/>
                      <p:cNvPicPr/>
                      <p:nvPr/>
                    </p:nvPicPr>
                    <p:blipFill>
                      <a:blip r:embed="rId5"/>
                      <a:stretch>
                        <a:fillRect/>
                      </a:stretch>
                    </p:blipFill>
                    <p:spPr>
                      <a:xfrm>
                        <a:off x="4633200" y="370865"/>
                        <a:ext cx="3775075" cy="4338916"/>
                      </a:xfrm>
                      <a:prstGeom prst="rect">
                        <a:avLst/>
                      </a:prstGeom>
                    </p:spPr>
                  </p:pic>
                </p:oleObj>
              </mc:Fallback>
            </mc:AlternateContent>
          </a:graphicData>
        </a:graphic>
      </p:graphicFrame>
    </p:spTree>
    <p:extLst>
      <p:ext uri="{BB962C8B-B14F-4D97-AF65-F5344CB8AC3E}">
        <p14:creationId xmlns:p14="http://schemas.microsoft.com/office/powerpoint/2010/main" val="1762460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Pension de retraite différée</a:t>
            </a:r>
            <a:endParaRPr lang="fr-CH" sz="3300" b="1" dirty="0"/>
          </a:p>
        </p:txBody>
      </p:sp>
      <p:sp>
        <p:nvSpPr>
          <p:cNvPr id="9"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10" name="Content Placeholder 2"/>
          <p:cNvSpPr txBox="1">
            <a:spLocks/>
          </p:cNvSpPr>
          <p:nvPr/>
        </p:nvSpPr>
        <p:spPr>
          <a:xfrm>
            <a:off x="1485900" y="1148224"/>
            <a:ext cx="6370320" cy="339447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22263"/>
            <a:r>
              <a:rPr lang="fr-CH" sz="2250" dirty="0" smtClean="0"/>
              <a:t>Fin de contrat avant l’âge applicable à la retraite</a:t>
            </a:r>
          </a:p>
          <a:p>
            <a:pPr marL="358775" indent="-322263"/>
            <a:endParaRPr lang="fr-CH" sz="2250" dirty="0" smtClean="0"/>
          </a:p>
          <a:p>
            <a:pPr marL="358775" indent="-322263"/>
            <a:r>
              <a:rPr lang="fr-CH" sz="2250" dirty="0" smtClean="0"/>
              <a:t>Pension de retraite différée au plus tard jusqu’à l’âge de 65 ou 67 ans</a:t>
            </a:r>
          </a:p>
          <a:p>
            <a:endParaRPr lang="fr-CH" sz="2250" dirty="0" smtClean="0"/>
          </a:p>
          <a:p>
            <a:pPr marL="360363" indent="-323850"/>
            <a:r>
              <a:rPr lang="fr-CH" sz="2250" dirty="0" smtClean="0"/>
              <a:t>Pension de retraite anticipée à partir de 50 ou 52 ans</a:t>
            </a:r>
          </a:p>
          <a:p>
            <a:endParaRPr lang="fr-CH" sz="2250" dirty="0" smtClean="0"/>
          </a:p>
        </p:txBody>
      </p:sp>
      <p:sp>
        <p:nvSpPr>
          <p:cNvPr id="2" name="Slide Number Placeholder 1"/>
          <p:cNvSpPr>
            <a:spLocks noGrp="1"/>
          </p:cNvSpPr>
          <p:nvPr>
            <p:ph type="sldNum" sz="quarter" idx="12"/>
          </p:nvPr>
        </p:nvSpPr>
        <p:spPr/>
        <p:txBody>
          <a:bodyPr/>
          <a:lstStyle/>
          <a:p>
            <a:fld id="{805182AC-95E9-45E2-A86B-B133503CD313}" type="slidenum">
              <a:rPr lang="en-GB" smtClean="0"/>
              <a:t>5</a:t>
            </a:fld>
            <a:endParaRPr lang="en-GB"/>
          </a:p>
        </p:txBody>
      </p:sp>
      <p:sp>
        <p:nvSpPr>
          <p:cNvPr id="3" name="Footer Placeholder 2"/>
          <p:cNvSpPr>
            <a:spLocks noGrp="1"/>
          </p:cNvSpPr>
          <p:nvPr>
            <p:ph type="ftr" sz="quarter" idx="11"/>
          </p:nvPr>
        </p:nvSpPr>
        <p:spPr/>
        <p:txBody>
          <a:bodyPr/>
          <a:lstStyle/>
          <a:p>
            <a:endParaRPr lang="en-GB"/>
          </a:p>
        </p:txBody>
      </p:sp>
      <p:sp>
        <p:nvSpPr>
          <p:cNvPr id="12"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426870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Prestations / Cotisations</a:t>
            </a:r>
            <a:endParaRPr lang="fr-CH" sz="3300" b="1" dirty="0"/>
          </a:p>
        </p:txBody>
      </p:sp>
      <p:sp>
        <p:nvSpPr>
          <p:cNvPr id="8" name="TextBox 7"/>
          <p:cNvSpPr txBox="1"/>
          <p:nvPr/>
        </p:nvSpPr>
        <p:spPr>
          <a:xfrm>
            <a:off x="893618" y="1156438"/>
            <a:ext cx="7793182" cy="3693319"/>
          </a:xfrm>
          <a:prstGeom prst="rect">
            <a:avLst/>
          </a:prstGeom>
          <a:noFill/>
        </p:spPr>
        <p:txBody>
          <a:bodyPr wrap="square" rtlCol="0">
            <a:spAutoFit/>
          </a:bodyPr>
          <a:lstStyle/>
          <a:p>
            <a:r>
              <a:rPr lang="fr-CH" b="1" dirty="0" smtClean="0"/>
              <a:t>Prestations pouvant être ajoutées à la pension de base </a:t>
            </a:r>
            <a:r>
              <a:rPr lang="fr-CH" sz="1600" b="1" dirty="0" smtClean="0"/>
              <a:t>(si applicable) :</a:t>
            </a:r>
            <a:endParaRPr lang="fr-CH" sz="1600" b="1" dirty="0"/>
          </a:p>
          <a:p>
            <a:endParaRPr lang="fr-CH" dirty="0"/>
          </a:p>
          <a:p>
            <a:pPr>
              <a:tabLst>
                <a:tab pos="200025" algn="l"/>
              </a:tabLst>
            </a:pPr>
            <a:r>
              <a:rPr lang="fr-CH" dirty="0"/>
              <a:t>+	</a:t>
            </a:r>
            <a:r>
              <a:rPr lang="fr-CH" dirty="0" smtClean="0"/>
              <a:t>allocation de famille</a:t>
            </a:r>
            <a:endParaRPr lang="fr-CH" dirty="0"/>
          </a:p>
          <a:p>
            <a:pPr>
              <a:tabLst>
                <a:tab pos="200025" algn="l"/>
              </a:tabLst>
            </a:pPr>
            <a:r>
              <a:rPr lang="fr-CH" dirty="0"/>
              <a:t>+ 	</a:t>
            </a:r>
            <a:r>
              <a:rPr lang="fr-CH" dirty="0" smtClean="0"/>
              <a:t>allocation pour enfant à charge</a:t>
            </a:r>
            <a:endParaRPr lang="fr-CH" dirty="0"/>
          </a:p>
          <a:p>
            <a:pPr marL="214313" indent="-214313">
              <a:buFontTx/>
              <a:buChar char="-"/>
            </a:pPr>
            <a:endParaRPr lang="fr-CH" dirty="0"/>
          </a:p>
          <a:p>
            <a:r>
              <a:rPr lang="fr-CH" b="1" dirty="0" smtClean="0"/>
              <a:t>Cotisations pouvant être déduites de la pension </a:t>
            </a:r>
            <a:r>
              <a:rPr lang="fr-CH" sz="1600" b="1" dirty="0" smtClean="0"/>
              <a:t>(facultatif)</a:t>
            </a:r>
            <a:r>
              <a:rPr lang="fr-CH" b="1" dirty="0" smtClean="0"/>
              <a:t> :</a:t>
            </a:r>
            <a:endParaRPr lang="fr-CH" b="1" dirty="0"/>
          </a:p>
          <a:p>
            <a:endParaRPr lang="fr-CH" dirty="0"/>
          </a:p>
          <a:p>
            <a:pPr marL="214313" indent="-214313">
              <a:buFontTx/>
              <a:buChar char="-"/>
            </a:pPr>
            <a:r>
              <a:rPr lang="fr-CH" dirty="0" smtClean="0"/>
              <a:t>assurance maladie </a:t>
            </a:r>
            <a:r>
              <a:rPr lang="fr-CH" sz="1600" dirty="0" smtClean="0"/>
              <a:t>(cotisation principale + complémentaire conjoint)</a:t>
            </a:r>
            <a:endParaRPr lang="fr-CH" sz="1600" dirty="0"/>
          </a:p>
          <a:p>
            <a:pPr marL="214313" indent="-214313">
              <a:buFontTx/>
              <a:buChar char="-"/>
            </a:pPr>
            <a:r>
              <a:rPr lang="fr-CH" dirty="0"/>
              <a:t>a</a:t>
            </a:r>
            <a:r>
              <a:rPr lang="fr-CH" dirty="0" smtClean="0"/>
              <a:t>ssurance décès</a:t>
            </a:r>
            <a:endParaRPr lang="fr-CH" dirty="0"/>
          </a:p>
          <a:p>
            <a:pPr marL="214313" indent="-214313">
              <a:buFontTx/>
              <a:buChar char="-"/>
            </a:pPr>
            <a:endParaRPr lang="fr-CH" dirty="0"/>
          </a:p>
          <a:p>
            <a:r>
              <a:rPr lang="fr-CH" b="1" dirty="0" smtClean="0"/>
              <a:t>Rappel :</a:t>
            </a:r>
            <a:endParaRPr lang="fr-CH" b="1" dirty="0"/>
          </a:p>
          <a:p>
            <a:r>
              <a:rPr lang="fr-CH" dirty="0" smtClean="0"/>
              <a:t>Les frais scolaires ne sont pas remboursés</a:t>
            </a:r>
            <a:endParaRPr lang="en-GB" dirty="0"/>
          </a:p>
          <a:p>
            <a:pPr marL="214313" indent="-214313">
              <a:buFontTx/>
              <a:buChar char="-"/>
            </a:pPr>
            <a:endParaRPr lang="en-GB"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6</a:t>
            </a:fld>
            <a:endParaRPr lang="en-GB"/>
          </a:p>
        </p:txBody>
      </p:sp>
      <p:sp>
        <p:nvSpPr>
          <p:cNvPr id="3" name="Footer Placeholder 2"/>
          <p:cNvSpPr>
            <a:spLocks noGrp="1"/>
          </p:cNvSpPr>
          <p:nvPr>
            <p:ph type="ftr" sz="quarter" idx="11"/>
          </p:nvPr>
        </p:nvSpPr>
        <p:spPr/>
        <p:txBody>
          <a:bodyPr/>
          <a:lstStyle/>
          <a:p>
            <a:endParaRPr lang="en-GB"/>
          </a:p>
        </p:txBody>
      </p:sp>
      <p:sp>
        <p:nvSpPr>
          <p:cNvPr id="9"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8031128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Paiement des pensions</a:t>
            </a:r>
            <a:endParaRPr lang="fr-CH" sz="3300" b="1" dirty="0"/>
          </a:p>
        </p:txBody>
      </p:sp>
      <p:sp>
        <p:nvSpPr>
          <p:cNvPr id="6" name="Content Placeholder 2"/>
          <p:cNvSpPr>
            <a:spLocks noGrp="1"/>
          </p:cNvSpPr>
          <p:nvPr>
            <p:ph idx="1"/>
          </p:nvPr>
        </p:nvSpPr>
        <p:spPr>
          <a:xfrm>
            <a:off x="1485900" y="1148224"/>
            <a:ext cx="6172200" cy="3394472"/>
          </a:xfrm>
        </p:spPr>
        <p:txBody>
          <a:bodyPr>
            <a:normAutofit lnSpcReduction="10000"/>
          </a:bodyPr>
          <a:lstStyle/>
          <a:p>
            <a:endParaRPr lang="fr-CH" sz="1800" dirty="0" smtClean="0"/>
          </a:p>
          <a:p>
            <a:pPr marL="360363" indent="-323850"/>
            <a:r>
              <a:rPr lang="fr-CH" sz="2250" dirty="0" smtClean="0"/>
              <a:t>Les pensions sont payées en Suisse en francs suisses</a:t>
            </a:r>
            <a:endParaRPr lang="fr-CH" sz="2250" dirty="0"/>
          </a:p>
          <a:p>
            <a:endParaRPr lang="fr-CH" sz="2250" dirty="0"/>
          </a:p>
          <a:p>
            <a:pPr marL="360363" indent="-323850"/>
            <a:r>
              <a:rPr lang="fr-CH" sz="2250" dirty="0" smtClean="0"/>
              <a:t>Elles sont payées d’avance entre le 6 et le 8 de chaque mois</a:t>
            </a:r>
            <a:endParaRPr lang="fr-CH" sz="2250" dirty="0"/>
          </a:p>
          <a:p>
            <a:endParaRPr lang="fr-CH" sz="2250" dirty="0"/>
          </a:p>
          <a:p>
            <a:pPr marL="360363" indent="-323850"/>
            <a:r>
              <a:rPr lang="fr-CH" sz="2250" dirty="0" smtClean="0"/>
              <a:t>Les dates de paiement sont disponibles dans le bulletin du CERN en décembre</a:t>
            </a:r>
            <a:endParaRPr lang="fr-CH" sz="225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7</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5312016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Formalités de départ</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smtClean="0"/>
              <a:t>Demande d’attribution d’une pension</a:t>
            </a:r>
            <a:endParaRPr lang="fr-CH" sz="2250" dirty="0"/>
          </a:p>
          <a:p>
            <a:pPr marL="360363" indent="-323850"/>
            <a:endParaRPr lang="fr-CH" sz="2250" dirty="0"/>
          </a:p>
          <a:p>
            <a:pPr marL="360363" indent="-323850"/>
            <a:r>
              <a:rPr lang="fr-FR" sz="2300" dirty="0"/>
              <a:t>Déclaration d’assurance maladie et de revenus du </a:t>
            </a:r>
            <a:r>
              <a:rPr lang="fr-FR" sz="2300" dirty="0" smtClean="0"/>
              <a:t>conjoint (si applicable)</a:t>
            </a:r>
          </a:p>
          <a:p>
            <a:pPr marL="36513" indent="0">
              <a:buNone/>
            </a:pPr>
            <a:endParaRPr lang="fr-CH" sz="2250" dirty="0"/>
          </a:p>
          <a:p>
            <a:pPr marL="360363" indent="-323850"/>
            <a:r>
              <a:rPr lang="fr-CH" sz="2250" dirty="0" smtClean="0"/>
              <a:t>Assurance décès (si applicable)</a:t>
            </a:r>
            <a:endParaRPr lang="fr-CH" sz="225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8</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36286901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Communications annuelles</a:t>
            </a:r>
            <a:endParaRPr lang="fr-CH" sz="3300" b="1" dirty="0"/>
          </a:p>
        </p:txBody>
      </p:sp>
      <p:pic>
        <p:nvPicPr>
          <p:cNvPr id="8194"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8033" y="1167983"/>
            <a:ext cx="2886277" cy="337108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9</a:t>
            </a:fld>
            <a:endParaRPr lang="en-GB"/>
          </a:p>
        </p:txBody>
      </p:sp>
      <p:sp>
        <p:nvSpPr>
          <p:cNvPr id="3" name="Footer Placeholder 2"/>
          <p:cNvSpPr>
            <a:spLocks noGrp="1"/>
          </p:cNvSpPr>
          <p:nvPr>
            <p:ph type="ftr" sz="quarter" idx="11"/>
          </p:nvPr>
        </p:nvSpPr>
        <p:spPr/>
        <p:txBody>
          <a:bodyPr/>
          <a:lstStyle/>
          <a:p>
            <a:endParaRPr lang="en-GB"/>
          </a:p>
        </p:txBody>
      </p:sp>
      <p:sp>
        <p:nvSpPr>
          <p:cNvPr id="8" name="Footer Placeholder 3"/>
          <p:cNvSpPr txBox="1">
            <a:spLocks/>
          </p:cNvSpPr>
          <p:nvPr/>
        </p:nvSpPr>
        <p:spPr>
          <a:xfrm>
            <a:off x="590225" y="4869656"/>
            <a:ext cx="3621852"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err="1" smtClean="0"/>
              <a:t>Caisse</a:t>
            </a:r>
            <a:r>
              <a:rPr lang="en-GB" sz="1000" dirty="0" smtClean="0"/>
              <a:t> de pensions du CERN – Service des </a:t>
            </a:r>
            <a:r>
              <a:rPr lang="en-GB" sz="1000" dirty="0" err="1" smtClean="0"/>
              <a:t>prestations</a:t>
            </a:r>
            <a:endParaRPr lang="en-GB" sz="1000" dirty="0"/>
          </a:p>
        </p:txBody>
      </p:sp>
    </p:spTree>
    <p:extLst>
      <p:ext uri="{BB962C8B-B14F-4D97-AF65-F5344CB8AC3E}">
        <p14:creationId xmlns:p14="http://schemas.microsoft.com/office/powerpoint/2010/main" val="3906645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1383</TotalTime>
  <Words>732</Words>
  <Application>Microsoft Office PowerPoint</Application>
  <PresentationFormat>On-screen Show (16:9)</PresentationFormat>
  <Paragraphs>169</Paragraphs>
  <Slides>19</Slides>
  <Notes>5</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19</vt:i4>
      </vt:variant>
    </vt:vector>
  </HeadingPairs>
  <TitlesOfParts>
    <vt:vector size="27" baseType="lpstr">
      <vt:lpstr>ＭＳ Ｐゴシック</vt:lpstr>
      <vt:lpstr>Arial</vt:lpstr>
      <vt:lpstr>Calibri</vt:lpstr>
      <vt:lpstr>Calibri Light</vt:lpstr>
      <vt:lpstr>Wingdings</vt:lpstr>
      <vt:lpstr>CERN2Corporate16-9</vt:lpstr>
      <vt:lpstr>Custom Design</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Paiement des pensions</vt:lpstr>
      <vt:lpstr>Formalités de départ</vt:lpstr>
      <vt:lpstr>PowerPoint Presentation</vt:lpstr>
      <vt:lpstr>Décompte mensuel (janvier)</vt:lpstr>
      <vt:lpstr>Attestation pour la déclaration de revenus (février)</vt:lpstr>
      <vt:lpstr>Déclaration d’intention (juin/juillet)</vt:lpstr>
      <vt:lpstr>Certificat de vie (décembre)</vt:lpstr>
      <vt:lpstr>PowerPoint Presentation</vt:lpstr>
      <vt:lpstr>En cas de décès</vt:lpstr>
      <vt:lpstr>Pension de conjoint survivant</vt:lpstr>
      <vt:lpstr>Ex-conjoint(s)</vt:lpstr>
      <vt:lpstr>Pension d’orphelin</vt:lpstr>
      <vt:lpstr>Informations complémentaires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Emilie Clerc</cp:lastModifiedBy>
  <cp:revision>106</cp:revision>
  <cp:lastPrinted>2018-11-06T15:24:56Z</cp:lastPrinted>
  <dcterms:created xsi:type="dcterms:W3CDTF">2015-08-13T15:06:22Z</dcterms:created>
  <dcterms:modified xsi:type="dcterms:W3CDTF">2018-11-07T11:21:34Z</dcterms:modified>
</cp:coreProperties>
</file>