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8.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1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notesSlides/notesSlide11.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notesSlides/notesSlide12.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notesSlides/notesSlide1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0.xml" ContentType="application/vnd.openxmlformats-officedocument.themeOverride+xml"/>
  <Override PartName="/ppt/notesSlides/notesSlide14.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1.xml" ContentType="application/vnd.openxmlformats-officedocument.themeOverride+xml"/>
  <Override PartName="/ppt/notesSlides/notesSlide15.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2.xml" ContentType="application/vnd.openxmlformats-officedocument.themeOverride+xml"/>
  <Override PartName="/ppt/notesSlides/notesSlide16.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3.xml" ContentType="application/vnd.openxmlformats-officedocument.themeOverride+xml"/>
  <Override PartName="/ppt/notesSlides/notesSlide17.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4.xml" ContentType="application/vnd.openxmlformats-officedocument.themeOverride+xml"/>
  <Override PartName="/ppt/notesSlides/notesSlide18.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5.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7.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18.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18.xml" ContentType="application/vnd.openxmlformats-officedocument.themeOverride+xml"/>
  <Override PartName="/ppt/notesSlides/notesSlide4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5"/>
  </p:notesMasterIdLst>
  <p:sldIdLst>
    <p:sldId id="256" r:id="rId2"/>
    <p:sldId id="258" r:id="rId3"/>
    <p:sldId id="259" r:id="rId4"/>
    <p:sldId id="309" r:id="rId5"/>
    <p:sldId id="306" r:id="rId6"/>
    <p:sldId id="294" r:id="rId7"/>
    <p:sldId id="261" r:id="rId8"/>
    <p:sldId id="263" r:id="rId9"/>
    <p:sldId id="295" r:id="rId10"/>
    <p:sldId id="296" r:id="rId11"/>
    <p:sldId id="297" r:id="rId12"/>
    <p:sldId id="298" r:id="rId13"/>
    <p:sldId id="314" r:id="rId14"/>
    <p:sldId id="299" r:id="rId15"/>
    <p:sldId id="304" r:id="rId16"/>
    <p:sldId id="305" r:id="rId17"/>
    <p:sldId id="269" r:id="rId18"/>
    <p:sldId id="302" r:id="rId19"/>
    <p:sldId id="292" r:id="rId20"/>
    <p:sldId id="278" r:id="rId21"/>
    <p:sldId id="273" r:id="rId22"/>
    <p:sldId id="310" r:id="rId23"/>
    <p:sldId id="311" r:id="rId24"/>
    <p:sldId id="267" r:id="rId25"/>
    <p:sldId id="272" r:id="rId26"/>
    <p:sldId id="313" r:id="rId27"/>
    <p:sldId id="280" r:id="rId28"/>
    <p:sldId id="319" r:id="rId29"/>
    <p:sldId id="322" r:id="rId30"/>
    <p:sldId id="323" r:id="rId31"/>
    <p:sldId id="324" r:id="rId32"/>
    <p:sldId id="325" r:id="rId33"/>
    <p:sldId id="312" r:id="rId34"/>
    <p:sldId id="288" r:id="rId35"/>
    <p:sldId id="283" r:id="rId36"/>
    <p:sldId id="287" r:id="rId37"/>
    <p:sldId id="290" r:id="rId38"/>
    <p:sldId id="320" r:id="rId39"/>
    <p:sldId id="321" r:id="rId40"/>
    <p:sldId id="286" r:id="rId41"/>
    <p:sldId id="303" r:id="rId42"/>
    <p:sldId id="307" r:id="rId43"/>
    <p:sldId id="308" r:id="rId44"/>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304" autoAdjust="0"/>
  </p:normalViewPr>
  <p:slideViewPr>
    <p:cSldViewPr snapToGrid="0" snapToObjects="1">
      <p:cViewPr varScale="1">
        <p:scale>
          <a:sx n="57" d="100"/>
          <a:sy n="57" d="100"/>
        </p:scale>
        <p:origin x="1468" y="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3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package" Target="../embeddings/Microsoft_Excel_Worksheet1.xlsx"/></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ern.ch\dfs\Users\a\aaeby\Documents\_aaeby\5_stats_reports\5.2_Personnel_Statistics\edition_2017\statistical_analysis\presentation_base_graphs_v2.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ern.ch\dfs\Users\a\aaeby\Documents\_aaeby\5_stats_reports\5.2_Personnel_Statistics\edition_2017\statistical_analysis\presentation_draft.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ern.ch\dfs\Users\a\aaeby\Documents\_aaeby\5_stats_reports\5.2_Personnel_Statistics\edition_2017\statistical_analysis\presentation_draft.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cern.ch\dfs\Users\a\aaeby\Documents\_aaeby\5_stats_reports\5.2_Personnel_Statistics\edition_2017\statistical_analysis\presentation_draft.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cern.ch\dfs\Users\a\aaeby\Documents\_aaeby\5_stats_reports\5.2_Personnel_Statistics\edition_2017\statistical_analysis\presentation_draft.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cern.ch\dfs\Users\a\aaeby\Documents\_aaeby\5_stats_reports\5.2_Personnel_Statistics\edition_2017\statistical_analysis\presentation_base_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chemeClr val="accent1"/>
          </a:solidFill>
          <a:ln>
            <a:noFill/>
          </a:ln>
          <a:effectLst/>
        </c:spPr>
        <c:marker>
          <c:symbol val="none"/>
        </c:marker>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13"/>
        <c:spPr>
          <a:solidFill>
            <a:schemeClr val="accent1"/>
          </a:solidFill>
          <a:ln>
            <a:noFill/>
          </a:ln>
          <a:effectLst/>
        </c:spPr>
      </c:pivotFmt>
      <c:pivotFmt>
        <c:idx val="14"/>
        <c:spPr>
          <a:solidFill>
            <a:schemeClr val="accent1"/>
          </a:solidFill>
          <a:ln>
            <a:noFill/>
          </a:ln>
          <a:effectLst/>
        </c:spPr>
      </c:pivotFmt>
      <c:pivotFmt>
        <c:idx val="15"/>
        <c:spPr>
          <a:solidFill>
            <a:schemeClr val="accent1"/>
          </a:solidFill>
          <a:ln>
            <a:noFill/>
          </a:ln>
          <a:effectLst/>
        </c:spPr>
      </c:pivotFmt>
      <c:pivotFmt>
        <c:idx val="16"/>
        <c:spPr>
          <a:solidFill>
            <a:schemeClr val="accent1"/>
          </a:solidFill>
          <a:ln>
            <a:noFill/>
          </a:ln>
          <a:effectLst/>
        </c:spPr>
      </c:pivotFmt>
      <c:pivotFmt>
        <c:idx val="17"/>
        <c:spPr>
          <a:solidFill>
            <a:schemeClr val="accent1"/>
          </a:solidFill>
          <a:ln>
            <a:noFill/>
          </a:ln>
          <a:effectLst/>
        </c:spPr>
      </c:pivotFmt>
      <c:pivotFmt>
        <c:idx val="18"/>
        <c:spPr>
          <a:solidFill>
            <a:schemeClr val="accent1"/>
          </a:solidFill>
          <a:ln>
            <a:noFill/>
          </a:ln>
          <a:effectLst/>
        </c:spPr>
        <c:marker>
          <c:symbol val="none"/>
        </c:marker>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19"/>
        <c:spPr>
          <a:solidFill>
            <a:schemeClr val="accent1"/>
          </a:solidFill>
          <a:ln>
            <a:noFill/>
          </a:ln>
          <a:effectLst/>
        </c:spPr>
      </c:pivotFmt>
      <c:pivotFmt>
        <c:idx val="20"/>
        <c:spPr>
          <a:solidFill>
            <a:schemeClr val="accent1"/>
          </a:solidFill>
          <a:ln>
            <a:noFill/>
          </a:ln>
          <a:effectLst/>
        </c:spPr>
      </c:pivotFmt>
      <c:pivotFmt>
        <c:idx val="21"/>
        <c:spPr>
          <a:solidFill>
            <a:schemeClr val="accent1"/>
          </a:solidFill>
          <a:ln>
            <a:noFill/>
          </a:ln>
          <a:effectLst/>
        </c:spPr>
      </c:pivotFmt>
      <c:pivotFmt>
        <c:idx val="22"/>
        <c:spPr>
          <a:solidFill>
            <a:schemeClr val="accent1"/>
          </a:solidFill>
          <a:ln>
            <a:noFill/>
          </a:ln>
          <a:effectLst/>
        </c:spPr>
      </c:pivotFmt>
      <c:pivotFmt>
        <c:idx val="23"/>
        <c:spPr>
          <a:solidFill>
            <a:schemeClr val="accent1"/>
          </a:solidFill>
          <a:ln>
            <a:noFill/>
          </a:ln>
          <a:effectLst/>
        </c:spPr>
      </c:pivotFmt>
      <c:pivotFmt>
        <c:idx val="24"/>
        <c:spPr>
          <a:solidFill>
            <a:schemeClr val="accent1"/>
          </a:solidFill>
          <a:ln>
            <a:noFill/>
          </a:ln>
          <a:effectLst/>
        </c:spPr>
        <c:marker>
          <c:symbol val="none"/>
        </c:marker>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25"/>
        <c:spPr>
          <a:solidFill>
            <a:schemeClr val="accent1"/>
          </a:solidFill>
          <a:ln>
            <a:noFill/>
          </a:ln>
          <a:effectLst/>
        </c:spPr>
      </c:pivotFmt>
      <c:pivotFmt>
        <c:idx val="26"/>
        <c:spPr>
          <a:solidFill>
            <a:schemeClr val="accent1"/>
          </a:solidFill>
          <a:ln>
            <a:noFill/>
          </a:ln>
          <a:effectLst/>
        </c:spPr>
      </c:pivotFmt>
      <c:pivotFmt>
        <c:idx val="27"/>
        <c:spPr>
          <a:solidFill>
            <a:schemeClr val="accent1"/>
          </a:solidFill>
          <a:ln>
            <a:noFill/>
          </a:ln>
          <a:effectLst/>
        </c:spPr>
      </c:pivotFmt>
      <c:pivotFmt>
        <c:idx val="28"/>
        <c:spPr>
          <a:solidFill>
            <a:schemeClr val="accent1"/>
          </a:solidFill>
          <a:ln>
            <a:noFill/>
          </a:ln>
          <a:effectLst/>
        </c:spPr>
      </c:pivotFmt>
      <c:pivotFmt>
        <c:idx val="29"/>
        <c:spPr>
          <a:solidFill>
            <a:schemeClr val="accent1"/>
          </a:solidFill>
          <a:ln>
            <a:noFill/>
          </a:ln>
          <a:effectLst/>
        </c:spPr>
      </c:pivotFmt>
    </c:pivotFmts>
    <c:plotArea>
      <c:layout>
        <c:manualLayout>
          <c:layoutTarget val="inner"/>
          <c:xMode val="edge"/>
          <c:yMode val="edge"/>
          <c:x val="7.7034883720930231E-2"/>
          <c:y val="0.15597484276729559"/>
          <c:w val="0.78266666666666662"/>
          <c:h val="0.73836477987421378"/>
        </c:manualLayout>
      </c:layout>
      <c:pieChart>
        <c:varyColors val="1"/>
        <c:ser>
          <c:idx val="0"/>
          <c:order val="0"/>
          <c:tx>
            <c:v>Total</c:v>
          </c:tx>
          <c:dPt>
            <c:idx val="0"/>
            <c:bubble3D val="0"/>
            <c:spPr>
              <a:solidFill>
                <a:schemeClr val="accent1"/>
              </a:solidFill>
              <a:ln>
                <a:noFill/>
              </a:ln>
              <a:effectLst/>
            </c:spPr>
            <c:extLst>
              <c:ext xmlns:c16="http://schemas.microsoft.com/office/drawing/2014/chart" uri="{C3380CC4-5D6E-409C-BE32-E72D297353CC}">
                <c16:uniqueId val="{00000001-40AF-4A75-8700-949051161BAF}"/>
              </c:ext>
            </c:extLst>
          </c:dPt>
          <c:dPt>
            <c:idx val="1"/>
            <c:bubble3D val="0"/>
            <c:spPr>
              <a:solidFill>
                <a:schemeClr val="accent2"/>
              </a:solidFill>
              <a:ln>
                <a:noFill/>
              </a:ln>
              <a:effectLst/>
            </c:spPr>
            <c:extLst>
              <c:ext xmlns:c16="http://schemas.microsoft.com/office/drawing/2014/chart" uri="{C3380CC4-5D6E-409C-BE32-E72D297353CC}">
                <c16:uniqueId val="{00000003-40AF-4A75-8700-949051161BAF}"/>
              </c:ext>
            </c:extLst>
          </c:dPt>
          <c:dPt>
            <c:idx val="2"/>
            <c:bubble3D val="0"/>
            <c:spPr>
              <a:solidFill>
                <a:schemeClr val="accent3"/>
              </a:solidFill>
              <a:ln>
                <a:noFill/>
              </a:ln>
              <a:effectLst/>
            </c:spPr>
            <c:extLst>
              <c:ext xmlns:c16="http://schemas.microsoft.com/office/drawing/2014/chart" uri="{C3380CC4-5D6E-409C-BE32-E72D297353CC}">
                <c16:uniqueId val="{00000005-40AF-4A75-8700-949051161BAF}"/>
              </c:ext>
            </c:extLst>
          </c:dPt>
          <c:dPt>
            <c:idx val="3"/>
            <c:bubble3D val="0"/>
            <c:spPr>
              <a:solidFill>
                <a:schemeClr val="accent4"/>
              </a:solidFill>
              <a:ln>
                <a:noFill/>
              </a:ln>
              <a:effectLst/>
            </c:spPr>
            <c:extLst>
              <c:ext xmlns:c16="http://schemas.microsoft.com/office/drawing/2014/chart" uri="{C3380CC4-5D6E-409C-BE32-E72D297353CC}">
                <c16:uniqueId val="{00000007-40AF-4A75-8700-949051161BAF}"/>
              </c:ext>
            </c:extLst>
          </c:dPt>
          <c:dPt>
            <c:idx val="4"/>
            <c:bubble3D val="0"/>
            <c:spPr>
              <a:solidFill>
                <a:schemeClr val="accent5"/>
              </a:solidFill>
              <a:ln>
                <a:noFill/>
              </a:ln>
              <a:effectLst/>
            </c:spPr>
            <c:extLst>
              <c:ext xmlns:c16="http://schemas.microsoft.com/office/drawing/2014/chart" uri="{C3380CC4-5D6E-409C-BE32-E72D297353CC}">
                <c16:uniqueId val="{00000009-40AF-4A75-8700-949051161BAF}"/>
              </c:ext>
            </c:extLst>
          </c:dPt>
          <c:dLbls>
            <c:dLbl>
              <c:idx val="0"/>
              <c:layout>
                <c:manualLayout>
                  <c:x val="-0.12513569553805781"/>
                  <c:y val="-2.5157232704402517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40AF-4A75-8700-949051161BAF}"/>
                </c:ext>
              </c:extLst>
            </c:dLbl>
            <c:dLbl>
              <c:idx val="1"/>
              <c:layout>
                <c:manualLayout>
                  <c:x val="-2.0736351706036747E-2"/>
                  <c:y val="-3.3018867924528308E-2"/>
                </c:manualLayout>
              </c:layout>
              <c:numFmt formatCode="0.0%" sourceLinked="0"/>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8483333333333325"/>
                      <c:h val="0.14858490566037735"/>
                    </c:manualLayout>
                  </c15:layout>
                </c:ext>
                <c:ext xmlns:c16="http://schemas.microsoft.com/office/drawing/2014/chart" uri="{C3380CC4-5D6E-409C-BE32-E72D297353CC}">
                  <c16:uniqueId val="{00000003-40AF-4A75-8700-949051161BAF}"/>
                </c:ext>
              </c:extLst>
            </c:dLbl>
            <c:dLbl>
              <c:idx val="2"/>
              <c:layout>
                <c:manualLayout>
                  <c:x val="5.273254593175853E-2"/>
                  <c:y val="6.9182389937106917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5-40AF-4A75-8700-949051161BAF}"/>
                </c:ext>
              </c:extLst>
            </c:dLbl>
            <c:dLbl>
              <c:idx val="3"/>
              <c:layout>
                <c:manualLayout>
                  <c:x val="-0.03"/>
                  <c:y val="4.7169811320754658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7-40AF-4A75-8700-949051161BAF}"/>
                </c:ext>
              </c:extLst>
            </c:dLbl>
            <c:dLbl>
              <c:idx val="4"/>
              <c:layout>
                <c:manualLayout>
                  <c:x val="0.12"/>
                  <c:y val="8.1761006289308061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9-40AF-4A75-8700-949051161BAF}"/>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807</c:v>
              </c:pt>
              <c:pt idx="1">
                <c:v>1277</c:v>
              </c:pt>
              <c:pt idx="2">
                <c:v>579</c:v>
              </c:pt>
              <c:pt idx="3">
                <c:v>2633</c:v>
              </c:pt>
              <c:pt idx="4">
                <c:v>12236</c:v>
              </c:pt>
            </c:numLit>
          </c:val>
          <c:extLst>
            <c:ext xmlns:c16="http://schemas.microsoft.com/office/drawing/2014/chart" uri="{C3380CC4-5D6E-409C-BE32-E72D297353CC}">
              <c16:uniqueId val="{0000000A-40AF-4A75-8700-949051161BA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[presentation_base_graphs.xlsx]PivotChartTable28</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Distribution</a:t>
            </a:r>
            <a:r>
              <a:rPr lang="en-US" baseline="0"/>
              <a:t> of Staff Members by Age Range over the last 10 years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pPr>
            <a:solidFill>
              <a:schemeClr val="accent1"/>
            </a:solidFill>
            <a:ln w="9525">
              <a:solidFill>
                <a:schemeClr val="accent1"/>
              </a:solidFill>
            </a:ln>
            <a:effectLst/>
          </c:spPr>
        </c:marker>
      </c:pivotFmt>
      <c:pivotFmt>
        <c:idx val="1"/>
        <c:spPr>
          <a:solidFill>
            <a:schemeClr val="accent1"/>
          </a:solidFill>
          <a:ln>
            <a:noFill/>
          </a:ln>
          <a:effectLst/>
        </c:spPr>
        <c:marker>
          <c:symbol val="none"/>
        </c:marker>
      </c:pivotFmt>
      <c:pivotFmt>
        <c:idx val="2"/>
        <c:spPr>
          <a:solidFill>
            <a:schemeClr val="accent1"/>
          </a:solidFill>
          <a:ln w="28575" cap="rnd">
            <a:solidFill>
              <a:schemeClr val="accent1"/>
            </a:solidFill>
            <a:round/>
          </a:ln>
          <a:effectLst/>
        </c:spPr>
      </c:pivotFmt>
      <c:pivotFmt>
        <c:idx val="3"/>
        <c:spPr>
          <a:solidFill>
            <a:schemeClr val="accent1"/>
          </a:solidFill>
          <a:ln w="28575" cap="rnd">
            <a:noFill/>
            <a:round/>
          </a:ln>
          <a:effectLst/>
        </c:spPr>
        <c:marker>
          <c:symbol val="circle"/>
          <c:size val="5"/>
          <c:spPr>
            <a:solidFill>
              <a:schemeClr val="accent1"/>
            </a:solidFill>
            <a:ln w="9525">
              <a:solidFill>
                <a:schemeClr val="accent1"/>
              </a:solidFill>
            </a:ln>
            <a:effectLst/>
          </c:spPr>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2007</c:v>
          </c:tx>
          <c:spPr>
            <a:solidFill>
              <a:schemeClr val="accent1"/>
            </a:solidFill>
            <a:ln>
              <a:noFill/>
            </a:ln>
            <a:effectLst/>
          </c:spPr>
          <c:invertIfNegative val="0"/>
          <c:dLbls>
            <c:dLbl>
              <c:idx val="0"/>
              <c:layout>
                <c:manualLayout>
                  <c:x val="0"/>
                  <c:y val="8.689193758755511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C41-450E-8D1D-C05E3C33AF0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9"/>
              <c:pt idx="0">
                <c:v>&lt;=25</c:v>
              </c:pt>
              <c:pt idx="1">
                <c:v>26-30</c:v>
              </c:pt>
              <c:pt idx="2">
                <c:v>31-35</c:v>
              </c:pt>
              <c:pt idx="3">
                <c:v>36-40</c:v>
              </c:pt>
              <c:pt idx="4">
                <c:v>41-45</c:v>
              </c:pt>
              <c:pt idx="5">
                <c:v>46-50</c:v>
              </c:pt>
              <c:pt idx="6">
                <c:v>51-55</c:v>
              </c:pt>
              <c:pt idx="7">
                <c:v>56-60</c:v>
              </c:pt>
              <c:pt idx="8">
                <c:v>61-65</c:v>
              </c:pt>
            </c:strLit>
          </c:cat>
          <c:val>
            <c:numLit>
              <c:formatCode>General</c:formatCode>
              <c:ptCount val="9"/>
              <c:pt idx="0">
                <c:v>28</c:v>
              </c:pt>
              <c:pt idx="1">
                <c:v>214</c:v>
              </c:pt>
              <c:pt idx="2">
                <c:v>342</c:v>
              </c:pt>
              <c:pt idx="3">
                <c:v>437</c:v>
              </c:pt>
              <c:pt idx="4">
                <c:v>403</c:v>
              </c:pt>
              <c:pt idx="5">
                <c:v>312</c:v>
              </c:pt>
              <c:pt idx="6">
                <c:v>248</c:v>
              </c:pt>
              <c:pt idx="7">
                <c:v>354</c:v>
              </c:pt>
              <c:pt idx="8">
                <c:v>206</c:v>
              </c:pt>
            </c:numLit>
          </c:val>
          <c:extLst>
            <c:ext xmlns:c16="http://schemas.microsoft.com/office/drawing/2014/chart" uri="{C3380CC4-5D6E-409C-BE32-E72D297353CC}">
              <c16:uniqueId val="{00000001-9C41-450E-8D1D-C05E3C33AF0E}"/>
            </c:ext>
          </c:extLst>
        </c:ser>
        <c:ser>
          <c:idx val="1"/>
          <c:order val="1"/>
          <c:tx>
            <c:v>2012</c:v>
          </c:tx>
          <c:spPr>
            <a:solidFill>
              <a:schemeClr val="accent2"/>
            </a:solidFill>
            <a:ln>
              <a:noFill/>
            </a:ln>
            <a:effectLst/>
          </c:spPr>
          <c:invertIfNegative val="0"/>
          <c:dLbls>
            <c:dLbl>
              <c:idx val="0"/>
              <c:layout>
                <c:manualLayout>
                  <c:x val="-7.0753244087554504E-18"/>
                  <c:y val="1.174437806726091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C41-450E-8D1D-C05E3C33AF0E}"/>
                </c:ext>
              </c:extLst>
            </c:dLbl>
            <c:dLbl>
              <c:idx val="1"/>
              <c:layout>
                <c:manualLayout>
                  <c:x val="0"/>
                  <c:y val="9.841513292433537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C41-450E-8D1D-C05E3C33AF0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9"/>
              <c:pt idx="0">
                <c:v>&lt;=25</c:v>
              </c:pt>
              <c:pt idx="1">
                <c:v>26-30</c:v>
              </c:pt>
              <c:pt idx="2">
                <c:v>31-35</c:v>
              </c:pt>
              <c:pt idx="3">
                <c:v>36-40</c:v>
              </c:pt>
              <c:pt idx="4">
                <c:v>41-45</c:v>
              </c:pt>
              <c:pt idx="5">
                <c:v>46-50</c:v>
              </c:pt>
              <c:pt idx="6">
                <c:v>51-55</c:v>
              </c:pt>
              <c:pt idx="7">
                <c:v>56-60</c:v>
              </c:pt>
              <c:pt idx="8">
                <c:v>61-65</c:v>
              </c:pt>
            </c:strLit>
          </c:cat>
          <c:val>
            <c:numLit>
              <c:formatCode>General</c:formatCode>
              <c:ptCount val="9"/>
              <c:pt idx="0">
                <c:v>30</c:v>
              </c:pt>
              <c:pt idx="1">
                <c:v>146</c:v>
              </c:pt>
              <c:pt idx="2">
                <c:v>410</c:v>
              </c:pt>
              <c:pt idx="3">
                <c:v>424</c:v>
              </c:pt>
              <c:pt idx="4">
                <c:v>439</c:v>
              </c:pt>
              <c:pt idx="5">
                <c:v>406</c:v>
              </c:pt>
              <c:pt idx="6">
                <c:v>307</c:v>
              </c:pt>
              <c:pt idx="7">
                <c:v>228</c:v>
              </c:pt>
              <c:pt idx="8">
                <c:v>122</c:v>
              </c:pt>
            </c:numLit>
          </c:val>
          <c:extLst>
            <c:ext xmlns:c16="http://schemas.microsoft.com/office/drawing/2014/chart" uri="{C3380CC4-5D6E-409C-BE32-E72D297353CC}">
              <c16:uniqueId val="{00000004-9C41-450E-8D1D-C05E3C33AF0E}"/>
            </c:ext>
          </c:extLst>
        </c:ser>
        <c:ser>
          <c:idx val="2"/>
          <c:order val="2"/>
          <c:tx>
            <c:v>2017</c:v>
          </c:tx>
          <c:spPr>
            <a:solidFill>
              <a:schemeClr val="accent3"/>
            </a:solidFill>
            <a:ln>
              <a:noFill/>
            </a:ln>
            <a:effectLst/>
          </c:spPr>
          <c:invertIfNegative val="0"/>
          <c:dLbls>
            <c:dLbl>
              <c:idx val="0"/>
              <c:layout>
                <c:manualLayout>
                  <c:x val="0"/>
                  <c:y val="1.4392979763010197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C41-450E-8D1D-C05E3C33AF0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9"/>
              <c:pt idx="0">
                <c:v>&lt;=25</c:v>
              </c:pt>
              <c:pt idx="1">
                <c:v>26-30</c:v>
              </c:pt>
              <c:pt idx="2">
                <c:v>31-35</c:v>
              </c:pt>
              <c:pt idx="3">
                <c:v>36-40</c:v>
              </c:pt>
              <c:pt idx="4">
                <c:v>41-45</c:v>
              </c:pt>
              <c:pt idx="5">
                <c:v>46-50</c:v>
              </c:pt>
              <c:pt idx="6">
                <c:v>51-55</c:v>
              </c:pt>
              <c:pt idx="7">
                <c:v>56-60</c:v>
              </c:pt>
              <c:pt idx="8">
                <c:v>61-65</c:v>
              </c:pt>
            </c:strLit>
          </c:cat>
          <c:val>
            <c:numLit>
              <c:formatCode>General</c:formatCode>
              <c:ptCount val="9"/>
              <c:pt idx="0">
                <c:v>15</c:v>
              </c:pt>
              <c:pt idx="1">
                <c:v>150</c:v>
              </c:pt>
              <c:pt idx="2">
                <c:v>336</c:v>
              </c:pt>
              <c:pt idx="3">
                <c:v>466</c:v>
              </c:pt>
              <c:pt idx="4">
                <c:v>417</c:v>
              </c:pt>
              <c:pt idx="5">
                <c:v>427</c:v>
              </c:pt>
              <c:pt idx="6">
                <c:v>397</c:v>
              </c:pt>
              <c:pt idx="7">
                <c:v>289</c:v>
              </c:pt>
              <c:pt idx="8">
                <c:v>136</c:v>
              </c:pt>
            </c:numLit>
          </c:val>
          <c:extLst>
            <c:ext xmlns:c16="http://schemas.microsoft.com/office/drawing/2014/chart" uri="{C3380CC4-5D6E-409C-BE32-E72D297353CC}">
              <c16:uniqueId val="{00000006-9C41-450E-8D1D-C05E3C33AF0E}"/>
            </c:ext>
          </c:extLst>
        </c:ser>
        <c:dLbls>
          <c:showLegendKey val="0"/>
          <c:showVal val="0"/>
          <c:showCatName val="0"/>
          <c:showSerName val="0"/>
          <c:showPercent val="0"/>
          <c:showBubbleSize val="0"/>
        </c:dLbls>
        <c:gapWidth val="100"/>
        <c:axId val="935178360"/>
        <c:axId val="935179672"/>
      </c:barChart>
      <c:catAx>
        <c:axId val="935178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35179672"/>
        <c:crosses val="autoZero"/>
        <c:auto val="1"/>
        <c:lblAlgn val="ctr"/>
        <c:lblOffset val="100"/>
        <c:noMultiLvlLbl val="0"/>
        <c:extLst/>
      </c:catAx>
      <c:valAx>
        <c:axId val="93517967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935178360"/>
        <c:crosses val="autoZero"/>
        <c:crossBetween val="between"/>
        <c:extLs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Evolution of</a:t>
            </a:r>
            <a:r>
              <a:rPr lang="en-US" baseline="0"/>
              <a:t> the Average Age and Average Years of Service of Staff Members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pPr>
            <a:solidFill>
              <a:schemeClr val="accent1"/>
            </a:solidFill>
            <a:ln w="9525">
              <a:solidFill>
                <a:schemeClr val="accent1"/>
              </a:solidFill>
            </a:ln>
            <a:effectLst/>
          </c:spPr>
        </c:marker>
      </c:pivotFmt>
      <c:pivotFmt>
        <c:idx val="1"/>
        <c:spPr>
          <a:solidFill>
            <a:schemeClr val="accent1"/>
          </a:solidFill>
          <a:ln w="28575" cap="rnd">
            <a:solidFill>
              <a:schemeClr val="accent1"/>
            </a:solidFill>
            <a:round/>
          </a:ln>
          <a:effectLst/>
        </c:spPr>
      </c:pivotFmt>
      <c:pivotFmt>
        <c:idx val="2"/>
        <c:spPr>
          <a:solidFill>
            <a:schemeClr val="accent1"/>
          </a:solidFill>
          <a:ln w="28575" cap="rnd">
            <a:solidFill>
              <a:schemeClr val="accent1"/>
            </a:solidFill>
            <a:round/>
          </a:ln>
          <a:effectLst/>
        </c:spPr>
      </c:pivotFmt>
      <c:pivotFmt>
        <c:idx val="3"/>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4"/>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5"/>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pivotFmt>
      <c:pivotFmt>
        <c:idx val="6"/>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7"/>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pivotFmt>
      <c:pivotFmt>
        <c:idx val="8"/>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9"/>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pivotFmt>
    </c:pivotFmts>
    <c:plotArea>
      <c:layout/>
      <c:lineChart>
        <c:grouping val="standard"/>
        <c:varyColors val="0"/>
        <c:ser>
          <c:idx val="0"/>
          <c:order val="0"/>
          <c:tx>
            <c:v>Avg Age</c:v>
          </c:tx>
          <c:spPr>
            <a:ln w="28575" cap="rnd">
              <a:solidFill>
                <a:schemeClr val="accent1"/>
              </a:solidFill>
              <a:round/>
            </a:ln>
            <a:effectLst/>
          </c:spPr>
          <c:marker>
            <c:symbol val="circle"/>
            <c:size val="5"/>
            <c:spPr>
              <a:solidFill>
                <a:schemeClr val="accent1"/>
              </a:solidFill>
              <a:ln w="9525">
                <a:solidFill>
                  <a:schemeClr val="accent1"/>
                </a:solidFill>
              </a:ln>
              <a:effectLst/>
            </c:spPr>
          </c:marker>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89B7E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11"/>
              <c:pt idx="0">
                <c:v>2007</c:v>
              </c:pt>
              <c:pt idx="1">
                <c:v>2008</c:v>
              </c:pt>
              <c:pt idx="2">
                <c:v>2009</c:v>
              </c:pt>
              <c:pt idx="3">
                <c:v>2010</c:v>
              </c:pt>
              <c:pt idx="4">
                <c:v>2011</c:v>
              </c:pt>
              <c:pt idx="5">
                <c:v>2012</c:v>
              </c:pt>
              <c:pt idx="6">
                <c:v>2013</c:v>
              </c:pt>
              <c:pt idx="7">
                <c:v>2014</c:v>
              </c:pt>
              <c:pt idx="8">
                <c:v>2015</c:v>
              </c:pt>
              <c:pt idx="9">
                <c:v>2016</c:v>
              </c:pt>
              <c:pt idx="10">
                <c:v>2017</c:v>
              </c:pt>
            </c:strLit>
          </c:cat>
          <c:val>
            <c:numLit>
              <c:formatCode>General</c:formatCode>
              <c:ptCount val="11"/>
              <c:pt idx="0">
                <c:v>44.65</c:v>
              </c:pt>
              <c:pt idx="1">
                <c:v>44.78</c:v>
              </c:pt>
              <c:pt idx="2">
                <c:v>44.42</c:v>
              </c:pt>
              <c:pt idx="3">
                <c:v>43.99</c:v>
              </c:pt>
              <c:pt idx="4">
                <c:v>43.9</c:v>
              </c:pt>
              <c:pt idx="5">
                <c:v>43.79</c:v>
              </c:pt>
              <c:pt idx="6">
                <c:v>44.06</c:v>
              </c:pt>
              <c:pt idx="7">
                <c:v>44.31</c:v>
              </c:pt>
              <c:pt idx="8">
                <c:v>44.51</c:v>
              </c:pt>
              <c:pt idx="9">
                <c:v>44.75</c:v>
              </c:pt>
              <c:pt idx="10">
                <c:v>44.88</c:v>
              </c:pt>
            </c:numLit>
          </c:val>
          <c:smooth val="0"/>
          <c:extLst>
            <c:ext xmlns:c16="http://schemas.microsoft.com/office/drawing/2014/chart" uri="{C3380CC4-5D6E-409C-BE32-E72D297353CC}">
              <c16:uniqueId val="{00000000-46F2-4074-B7C0-F87359A15E0A}"/>
            </c:ext>
          </c:extLst>
        </c:ser>
        <c:dLbls>
          <c:showLegendKey val="0"/>
          <c:showVal val="0"/>
          <c:showCatName val="0"/>
          <c:showSerName val="0"/>
          <c:showPercent val="0"/>
          <c:showBubbleSize val="0"/>
        </c:dLbls>
        <c:marker val="1"/>
        <c:smooth val="0"/>
        <c:axId val="936250704"/>
        <c:axId val="936246768"/>
      </c:lineChart>
      <c:lineChart>
        <c:grouping val="standard"/>
        <c:varyColors val="0"/>
        <c:ser>
          <c:idx val="1"/>
          <c:order val="1"/>
          <c:tx>
            <c:v>Avg Years of Service</c:v>
          </c:tx>
          <c:spPr>
            <a:ln w="28575" cap="rnd">
              <a:solidFill>
                <a:schemeClr val="accent2"/>
              </a:solidFill>
              <a:round/>
            </a:ln>
            <a:effectLst/>
          </c:spPr>
          <c:marker>
            <c:symbol val="circle"/>
            <c:size val="5"/>
            <c:spPr>
              <a:solidFill>
                <a:schemeClr val="accent2"/>
              </a:solidFill>
              <a:ln w="9525">
                <a:solidFill>
                  <a:schemeClr val="accent2"/>
                </a:solidFill>
              </a:ln>
              <a:effectLst/>
            </c:spPr>
          </c:marker>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ED7D3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11"/>
              <c:pt idx="0">
                <c:v>2007</c:v>
              </c:pt>
              <c:pt idx="1">
                <c:v>2008</c:v>
              </c:pt>
              <c:pt idx="2">
                <c:v>2009</c:v>
              </c:pt>
              <c:pt idx="3">
                <c:v>2010</c:v>
              </c:pt>
              <c:pt idx="4">
                <c:v>2011</c:v>
              </c:pt>
              <c:pt idx="5">
                <c:v>2012</c:v>
              </c:pt>
              <c:pt idx="6">
                <c:v>2013</c:v>
              </c:pt>
              <c:pt idx="7">
                <c:v>2014</c:v>
              </c:pt>
              <c:pt idx="8">
                <c:v>2015</c:v>
              </c:pt>
              <c:pt idx="9">
                <c:v>2016</c:v>
              </c:pt>
              <c:pt idx="10">
                <c:v>2017</c:v>
              </c:pt>
            </c:strLit>
          </c:cat>
          <c:val>
            <c:numLit>
              <c:formatCode>General</c:formatCode>
              <c:ptCount val="11"/>
              <c:pt idx="0">
                <c:v>13.73</c:v>
              </c:pt>
              <c:pt idx="1">
                <c:v>13.72</c:v>
              </c:pt>
              <c:pt idx="2">
                <c:v>13.14</c:v>
              </c:pt>
              <c:pt idx="3">
                <c:v>12.3</c:v>
              </c:pt>
              <c:pt idx="4">
                <c:v>11.96</c:v>
              </c:pt>
              <c:pt idx="5">
                <c:v>11.71</c:v>
              </c:pt>
              <c:pt idx="6">
                <c:v>11.88</c:v>
              </c:pt>
              <c:pt idx="7">
                <c:v>12.08</c:v>
              </c:pt>
              <c:pt idx="8">
                <c:v>12.28</c:v>
              </c:pt>
              <c:pt idx="9">
                <c:v>12.46</c:v>
              </c:pt>
              <c:pt idx="10">
                <c:v>12.48</c:v>
              </c:pt>
            </c:numLit>
          </c:val>
          <c:smooth val="0"/>
          <c:extLst>
            <c:ext xmlns:c16="http://schemas.microsoft.com/office/drawing/2014/chart" uri="{C3380CC4-5D6E-409C-BE32-E72D297353CC}">
              <c16:uniqueId val="{00000001-46F2-4074-B7C0-F87359A15E0A}"/>
            </c:ext>
          </c:extLst>
        </c:ser>
        <c:dLbls>
          <c:showLegendKey val="0"/>
          <c:showVal val="0"/>
          <c:showCatName val="0"/>
          <c:showSerName val="0"/>
          <c:showPercent val="0"/>
          <c:showBubbleSize val="0"/>
        </c:dLbls>
        <c:marker val="1"/>
        <c:smooth val="0"/>
        <c:axId val="651433896"/>
        <c:axId val="651437176"/>
      </c:lineChart>
      <c:catAx>
        <c:axId val="93625070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936246768"/>
        <c:crosses val="autoZero"/>
        <c:auto val="1"/>
        <c:lblAlgn val="ctr"/>
        <c:lblOffset val="100"/>
        <c:noMultiLvlLbl val="0"/>
        <c:extLst/>
      </c:catAx>
      <c:valAx>
        <c:axId val="936246768"/>
        <c:scaling>
          <c:orientation val="minMax"/>
          <c:max val="45.5"/>
          <c:min val="43"/>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36250704"/>
        <c:crosses val="autoZero"/>
        <c:crossBetween val="between"/>
        <c:majorUnit val="0.5"/>
      </c:valAx>
      <c:valAx>
        <c:axId val="651437176"/>
        <c:scaling>
          <c:orientation val="minMax"/>
          <c:max val="15"/>
          <c:min val="11"/>
        </c:scaling>
        <c:delete val="0"/>
        <c:axPos val="r"/>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1433896"/>
        <c:crosses val="max"/>
        <c:crossBetween val="between"/>
      </c:valAx>
      <c:catAx>
        <c:axId val="651433896"/>
        <c:scaling>
          <c:orientation val="minMax"/>
        </c:scaling>
        <c:delete val="1"/>
        <c:axPos val="b"/>
        <c:numFmt formatCode="General" sourceLinked="0"/>
        <c:majorTickMark val="out"/>
        <c:minorTickMark val="none"/>
        <c:tickLblPos val="nextTo"/>
        <c:crossAx val="651437176"/>
        <c:crosses val="autoZero"/>
        <c:auto val="1"/>
        <c:lblAlgn val="ctr"/>
        <c:lblOffset val="100"/>
        <c:noMultiLvlLbl val="0"/>
        <c:extLst/>
      </c:cat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[presentation_base_graphs.xlsx]PivotChartTable29</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Arrivals and Departures of Staff Members</a:t>
            </a:r>
            <a:r>
              <a:rPr lang="en-US" baseline="0"/>
              <a:t> by Professional Category - 31.12.2017</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Arrivals</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6"/>
              <c:pt idx="0">
                <c:v>1</c:v>
              </c:pt>
              <c:pt idx="1">
                <c:v>2</c:v>
              </c:pt>
              <c:pt idx="2">
                <c:v>3</c:v>
              </c:pt>
              <c:pt idx="3">
                <c:v>4</c:v>
              </c:pt>
              <c:pt idx="4">
                <c:v>5a</c:v>
              </c:pt>
              <c:pt idx="5">
                <c:v>5b &amp; 5c</c:v>
              </c:pt>
            </c:strLit>
          </c:cat>
          <c:val>
            <c:numLit>
              <c:formatCode>General</c:formatCode>
              <c:ptCount val="6"/>
              <c:pt idx="0">
                <c:v>12</c:v>
              </c:pt>
              <c:pt idx="1">
                <c:v>79</c:v>
              </c:pt>
              <c:pt idx="2">
                <c:v>62</c:v>
              </c:pt>
              <c:pt idx="3">
                <c:v>3</c:v>
              </c:pt>
              <c:pt idx="4">
                <c:v>16</c:v>
              </c:pt>
              <c:pt idx="5">
                <c:v>18</c:v>
              </c:pt>
            </c:numLit>
          </c:val>
          <c:extLst>
            <c:ext xmlns:c16="http://schemas.microsoft.com/office/drawing/2014/chart" uri="{C3380CC4-5D6E-409C-BE32-E72D297353CC}">
              <c16:uniqueId val="{00000000-E15D-4AE8-AAB2-0D017AB5B9A8}"/>
            </c:ext>
          </c:extLst>
        </c:ser>
        <c:ser>
          <c:idx val="1"/>
          <c:order val="1"/>
          <c:tx>
            <c:v>Departures</c:v>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6"/>
              <c:pt idx="0">
                <c:v>1</c:v>
              </c:pt>
              <c:pt idx="1">
                <c:v>2</c:v>
              </c:pt>
              <c:pt idx="2">
                <c:v>3</c:v>
              </c:pt>
              <c:pt idx="3">
                <c:v>4</c:v>
              </c:pt>
              <c:pt idx="4">
                <c:v>5a</c:v>
              </c:pt>
              <c:pt idx="5">
                <c:v>5b &amp; 5c</c:v>
              </c:pt>
            </c:strLit>
          </c:cat>
          <c:val>
            <c:numLit>
              <c:formatCode>General</c:formatCode>
              <c:ptCount val="6"/>
              <c:pt idx="0">
                <c:v>-8</c:v>
              </c:pt>
              <c:pt idx="1">
                <c:v>-33</c:v>
              </c:pt>
              <c:pt idx="2">
                <c:v>-59</c:v>
              </c:pt>
              <c:pt idx="3">
                <c:v>-2</c:v>
              </c:pt>
              <c:pt idx="4">
                <c:v>-7</c:v>
              </c:pt>
              <c:pt idx="5">
                <c:v>-13</c:v>
              </c:pt>
            </c:numLit>
          </c:val>
          <c:extLst>
            <c:ext xmlns:c16="http://schemas.microsoft.com/office/drawing/2014/chart" uri="{C3380CC4-5D6E-409C-BE32-E72D297353CC}">
              <c16:uniqueId val="{00000001-E15D-4AE8-AAB2-0D017AB5B9A8}"/>
            </c:ext>
          </c:extLst>
        </c:ser>
        <c:dLbls>
          <c:dLblPos val="outEnd"/>
          <c:showLegendKey val="0"/>
          <c:showVal val="1"/>
          <c:showCatName val="0"/>
          <c:showSerName val="0"/>
          <c:showPercent val="0"/>
          <c:showBubbleSize val="0"/>
        </c:dLbls>
        <c:gapWidth val="219"/>
        <c:overlap val="100"/>
        <c:axId val="651476536"/>
        <c:axId val="651475224"/>
      </c:barChart>
      <c:catAx>
        <c:axId val="651476536"/>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1475224"/>
        <c:crosses val="autoZero"/>
        <c:auto val="1"/>
        <c:lblAlgn val="ctr"/>
        <c:lblOffset val="100"/>
        <c:noMultiLvlLbl val="0"/>
        <c:extLst/>
      </c:catAx>
      <c:valAx>
        <c:axId val="651475224"/>
        <c:scaling>
          <c:orientation val="minMax"/>
          <c:max val="80"/>
          <c:min val="-8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1476536"/>
        <c:crosses val="autoZero"/>
        <c:crossBetween val="between"/>
        <c:majorUnit val="20"/>
        <c:minorUnit val="5"/>
        <c:extLs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Arrivals and Departures of Staff Members by Nationality - 31.12.2017</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s>
    <c:plotArea>
      <c:layout/>
      <c:barChart>
        <c:barDir val="col"/>
        <c:grouping val="clustered"/>
        <c:varyColors val="0"/>
        <c:ser>
          <c:idx val="0"/>
          <c:order val="0"/>
          <c:tx>
            <c:v>Arrivals</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5B9BD5"/>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23"/>
              <c:pt idx="0">
                <c:v>AT</c:v>
              </c:pt>
              <c:pt idx="1">
                <c:v>BE</c:v>
              </c:pt>
              <c:pt idx="2">
                <c:v>BG</c:v>
              </c:pt>
              <c:pt idx="3">
                <c:v>CH</c:v>
              </c:pt>
              <c:pt idx="4">
                <c:v>CY</c:v>
              </c:pt>
              <c:pt idx="5">
                <c:v>CZ</c:v>
              </c:pt>
              <c:pt idx="6">
                <c:v>DE</c:v>
              </c:pt>
              <c:pt idx="7">
                <c:v>ES</c:v>
              </c:pt>
              <c:pt idx="8">
                <c:v>FI</c:v>
              </c:pt>
              <c:pt idx="9">
                <c:v>FR</c:v>
              </c:pt>
              <c:pt idx="10">
                <c:v>GB</c:v>
              </c:pt>
              <c:pt idx="11">
                <c:v>GR</c:v>
              </c:pt>
              <c:pt idx="12">
                <c:v>HU</c:v>
              </c:pt>
              <c:pt idx="13">
                <c:v>IL</c:v>
              </c:pt>
              <c:pt idx="14">
                <c:v>IT</c:v>
              </c:pt>
              <c:pt idx="15">
                <c:v>NL</c:v>
              </c:pt>
              <c:pt idx="16">
                <c:v>NMS</c:v>
              </c:pt>
              <c:pt idx="17">
                <c:v>NO</c:v>
              </c:pt>
              <c:pt idx="18">
                <c:v>PL</c:v>
              </c:pt>
              <c:pt idx="19">
                <c:v>PT</c:v>
              </c:pt>
              <c:pt idx="20">
                <c:v>RO</c:v>
              </c:pt>
              <c:pt idx="21">
                <c:v>SE</c:v>
              </c:pt>
              <c:pt idx="22">
                <c:v>SK</c:v>
              </c:pt>
            </c:strLit>
          </c:cat>
          <c:val>
            <c:numLit>
              <c:formatCode>General</c:formatCode>
              <c:ptCount val="23"/>
              <c:pt idx="0">
                <c:v>6</c:v>
              </c:pt>
              <c:pt idx="1">
                <c:v>3</c:v>
              </c:pt>
              <c:pt idx="2">
                <c:v>3</c:v>
              </c:pt>
              <c:pt idx="3">
                <c:v>8</c:v>
              </c:pt>
              <c:pt idx="4">
                <c:v>1</c:v>
              </c:pt>
              <c:pt idx="6">
                <c:v>8</c:v>
              </c:pt>
              <c:pt idx="7">
                <c:v>14</c:v>
              </c:pt>
              <c:pt idx="8">
                <c:v>2</c:v>
              </c:pt>
              <c:pt idx="9">
                <c:v>53</c:v>
              </c:pt>
              <c:pt idx="10">
                <c:v>20</c:v>
              </c:pt>
              <c:pt idx="11">
                <c:v>9</c:v>
              </c:pt>
              <c:pt idx="12">
                <c:v>3</c:v>
              </c:pt>
              <c:pt idx="13">
                <c:v>2</c:v>
              </c:pt>
              <c:pt idx="14">
                <c:v>26</c:v>
              </c:pt>
              <c:pt idx="15">
                <c:v>4</c:v>
              </c:pt>
              <c:pt idx="16">
                <c:v>2</c:v>
              </c:pt>
              <c:pt idx="17">
                <c:v>4</c:v>
              </c:pt>
              <c:pt idx="18">
                <c:v>12</c:v>
              </c:pt>
              <c:pt idx="19">
                <c:v>4</c:v>
              </c:pt>
              <c:pt idx="20">
                <c:v>4</c:v>
              </c:pt>
              <c:pt idx="21">
                <c:v>2</c:v>
              </c:pt>
            </c:numLit>
          </c:val>
          <c:extLst>
            <c:ext xmlns:c16="http://schemas.microsoft.com/office/drawing/2014/chart" uri="{C3380CC4-5D6E-409C-BE32-E72D297353CC}">
              <c16:uniqueId val="{00000000-649C-45BC-9CDF-58413B34F86E}"/>
            </c:ext>
          </c:extLst>
        </c:ser>
        <c:ser>
          <c:idx val="1"/>
          <c:order val="1"/>
          <c:tx>
            <c:v>Departures</c:v>
          </c:tx>
          <c:spPr>
            <a:solidFill>
              <a:schemeClr val="accent2"/>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1-649C-45BC-9CDF-58413B34F86E}"/>
                </c:ext>
              </c:extLst>
            </c:dLbl>
            <c:dLbl>
              <c:idx val="4"/>
              <c:delete val="1"/>
              <c:extLst>
                <c:ext xmlns:c15="http://schemas.microsoft.com/office/drawing/2012/chart" uri="{CE6537A1-D6FC-4f65-9D91-7224C49458BB}"/>
                <c:ext xmlns:c16="http://schemas.microsoft.com/office/drawing/2014/chart" uri="{C3380CC4-5D6E-409C-BE32-E72D297353CC}">
                  <c16:uniqueId val="{00000002-649C-45BC-9CDF-58413B34F86E}"/>
                </c:ext>
              </c:extLst>
            </c:dLbl>
            <c:dLbl>
              <c:idx val="8"/>
              <c:delete val="1"/>
              <c:extLst>
                <c:ext xmlns:c15="http://schemas.microsoft.com/office/drawing/2012/chart" uri="{CE6537A1-D6FC-4f65-9D91-7224C49458BB}"/>
                <c:ext xmlns:c16="http://schemas.microsoft.com/office/drawing/2014/chart" uri="{C3380CC4-5D6E-409C-BE32-E72D297353CC}">
                  <c16:uniqueId val="{00000003-649C-45BC-9CDF-58413B34F86E}"/>
                </c:ext>
              </c:extLst>
            </c:dLbl>
            <c:dLbl>
              <c:idx val="13"/>
              <c:delete val="1"/>
              <c:extLst>
                <c:ext xmlns:c15="http://schemas.microsoft.com/office/drawing/2012/chart" uri="{CE6537A1-D6FC-4f65-9D91-7224C49458BB}"/>
                <c:ext xmlns:c16="http://schemas.microsoft.com/office/drawing/2014/chart" uri="{C3380CC4-5D6E-409C-BE32-E72D297353CC}">
                  <c16:uniqueId val="{00000004-649C-45BC-9CDF-58413B34F86E}"/>
                </c:ext>
              </c:extLst>
            </c:dLbl>
            <c:dLbl>
              <c:idx val="15"/>
              <c:delete val="1"/>
              <c:extLst>
                <c:ext xmlns:c15="http://schemas.microsoft.com/office/drawing/2012/chart" uri="{CE6537A1-D6FC-4f65-9D91-7224C49458BB}"/>
                <c:ext xmlns:c16="http://schemas.microsoft.com/office/drawing/2014/chart" uri="{C3380CC4-5D6E-409C-BE32-E72D297353CC}">
                  <c16:uniqueId val="{00000005-649C-45BC-9CDF-58413B34F86E}"/>
                </c:ext>
              </c:extLst>
            </c:dLbl>
            <c:dLbl>
              <c:idx val="17"/>
              <c:delete val="1"/>
              <c:extLst>
                <c:ext xmlns:c15="http://schemas.microsoft.com/office/drawing/2012/chart" uri="{CE6537A1-D6FC-4f65-9D91-7224C49458BB}"/>
                <c:ext xmlns:c16="http://schemas.microsoft.com/office/drawing/2014/chart" uri="{C3380CC4-5D6E-409C-BE32-E72D297353CC}">
                  <c16:uniqueId val="{00000006-649C-45BC-9CDF-58413B34F86E}"/>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ED7D3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23"/>
              <c:pt idx="0">
                <c:v>AT</c:v>
              </c:pt>
              <c:pt idx="1">
                <c:v>BE</c:v>
              </c:pt>
              <c:pt idx="2">
                <c:v>BG</c:v>
              </c:pt>
              <c:pt idx="3">
                <c:v>CH</c:v>
              </c:pt>
              <c:pt idx="4">
                <c:v>CY</c:v>
              </c:pt>
              <c:pt idx="5">
                <c:v>CZ</c:v>
              </c:pt>
              <c:pt idx="6">
                <c:v>DE</c:v>
              </c:pt>
              <c:pt idx="7">
                <c:v>ES</c:v>
              </c:pt>
              <c:pt idx="8">
                <c:v>FI</c:v>
              </c:pt>
              <c:pt idx="9">
                <c:v>FR</c:v>
              </c:pt>
              <c:pt idx="10">
                <c:v>GB</c:v>
              </c:pt>
              <c:pt idx="11">
                <c:v>GR</c:v>
              </c:pt>
              <c:pt idx="12">
                <c:v>HU</c:v>
              </c:pt>
              <c:pt idx="13">
                <c:v>IL</c:v>
              </c:pt>
              <c:pt idx="14">
                <c:v>IT</c:v>
              </c:pt>
              <c:pt idx="15">
                <c:v>NL</c:v>
              </c:pt>
              <c:pt idx="16">
                <c:v>NMS</c:v>
              </c:pt>
              <c:pt idx="17">
                <c:v>NO</c:v>
              </c:pt>
              <c:pt idx="18">
                <c:v>PL</c:v>
              </c:pt>
              <c:pt idx="19">
                <c:v>PT</c:v>
              </c:pt>
              <c:pt idx="20">
                <c:v>RO</c:v>
              </c:pt>
              <c:pt idx="21">
                <c:v>SE</c:v>
              </c:pt>
              <c:pt idx="22">
                <c:v>SK</c:v>
              </c:pt>
            </c:strLit>
          </c:cat>
          <c:val>
            <c:numLit>
              <c:formatCode>General</c:formatCode>
              <c:ptCount val="23"/>
              <c:pt idx="0">
                <c:v>-1</c:v>
              </c:pt>
              <c:pt idx="1">
                <c:v>-5</c:v>
              </c:pt>
              <c:pt idx="2">
                <c:v>0</c:v>
              </c:pt>
              <c:pt idx="3">
                <c:v>-11</c:v>
              </c:pt>
              <c:pt idx="4">
                <c:v>0</c:v>
              </c:pt>
              <c:pt idx="5">
                <c:v>-2</c:v>
              </c:pt>
              <c:pt idx="6">
                <c:v>-7</c:v>
              </c:pt>
              <c:pt idx="7">
                <c:v>-6</c:v>
              </c:pt>
              <c:pt idx="8">
                <c:v>0</c:v>
              </c:pt>
              <c:pt idx="9">
                <c:v>-52</c:v>
              </c:pt>
              <c:pt idx="10">
                <c:v>-8</c:v>
              </c:pt>
              <c:pt idx="11">
                <c:v>-1</c:v>
              </c:pt>
              <c:pt idx="12">
                <c:v>-3</c:v>
              </c:pt>
              <c:pt idx="13">
                <c:v>0</c:v>
              </c:pt>
              <c:pt idx="14">
                <c:v>-16</c:v>
              </c:pt>
              <c:pt idx="15">
                <c:v>0</c:v>
              </c:pt>
              <c:pt idx="16">
                <c:v>-2</c:v>
              </c:pt>
              <c:pt idx="17">
                <c:v>0</c:v>
              </c:pt>
              <c:pt idx="18">
                <c:v>-1</c:v>
              </c:pt>
              <c:pt idx="19">
                <c:v>-3</c:v>
              </c:pt>
              <c:pt idx="20">
                <c:v>-1</c:v>
              </c:pt>
              <c:pt idx="21">
                <c:v>-2</c:v>
              </c:pt>
              <c:pt idx="22">
                <c:v>-1</c:v>
              </c:pt>
            </c:numLit>
          </c:val>
          <c:extLst>
            <c:ext xmlns:c16="http://schemas.microsoft.com/office/drawing/2014/chart" uri="{C3380CC4-5D6E-409C-BE32-E72D297353CC}">
              <c16:uniqueId val="{00000007-649C-45BC-9CDF-58413B34F86E}"/>
            </c:ext>
          </c:extLst>
        </c:ser>
        <c:dLbls>
          <c:showLegendKey val="0"/>
          <c:showVal val="0"/>
          <c:showCatName val="0"/>
          <c:showSerName val="0"/>
          <c:showPercent val="0"/>
          <c:showBubbleSize val="0"/>
        </c:dLbls>
        <c:gapWidth val="54"/>
        <c:overlap val="100"/>
        <c:axId val="651472272"/>
        <c:axId val="651478832"/>
      </c:barChart>
      <c:catAx>
        <c:axId val="651472272"/>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51478832"/>
        <c:crosses val="autoZero"/>
        <c:auto val="1"/>
        <c:lblAlgn val="ctr"/>
        <c:lblOffset val="100"/>
        <c:noMultiLvlLbl val="0"/>
        <c:extLst/>
      </c:catAx>
      <c:valAx>
        <c:axId val="6514788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1472272"/>
        <c:crosses val="autoZero"/>
        <c:crossBetween val="between"/>
        <c:extLs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[presentation_base_graphs.xlsx]PivotChartTable21</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Evolution of LD and IC contracts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2"/>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v>IC</c:v>
          </c:tx>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6"/>
              <c:pt idx="0">
                <c:v>2012</c:v>
              </c:pt>
              <c:pt idx="1">
                <c:v>2013</c:v>
              </c:pt>
              <c:pt idx="2">
                <c:v>2014</c:v>
              </c:pt>
              <c:pt idx="3">
                <c:v>2015</c:v>
              </c:pt>
              <c:pt idx="4">
                <c:v>2016</c:v>
              </c:pt>
              <c:pt idx="5">
                <c:v>2017</c:v>
              </c:pt>
            </c:strLit>
          </c:cat>
          <c:val>
            <c:numLit>
              <c:formatCode>General</c:formatCode>
              <c:ptCount val="6"/>
              <c:pt idx="0">
                <c:v>0.69705414012738853</c:v>
              </c:pt>
              <c:pt idx="1">
                <c:v>0.69836848388380424</c:v>
              </c:pt>
              <c:pt idx="2">
                <c:v>0.69770206022187009</c:v>
              </c:pt>
              <c:pt idx="3">
                <c:v>0.70406953773212166</c:v>
              </c:pt>
              <c:pt idx="4">
                <c:v>0.69453125000000004</c:v>
              </c:pt>
              <c:pt idx="5">
                <c:v>0.67413596657804786</c:v>
              </c:pt>
            </c:numLit>
          </c:val>
          <c:extLst>
            <c:ext xmlns:c16="http://schemas.microsoft.com/office/drawing/2014/chart" uri="{C3380CC4-5D6E-409C-BE32-E72D297353CC}">
              <c16:uniqueId val="{00000000-360C-4CBD-AD12-E19A4574F397}"/>
            </c:ext>
          </c:extLst>
        </c:ser>
        <c:ser>
          <c:idx val="1"/>
          <c:order val="1"/>
          <c:tx>
            <c:v>LD</c:v>
          </c:tx>
          <c:spPr>
            <a:solidFill>
              <a:schemeClr val="accent2"/>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6"/>
              <c:pt idx="0">
                <c:v>2012</c:v>
              </c:pt>
              <c:pt idx="1">
                <c:v>2013</c:v>
              </c:pt>
              <c:pt idx="2">
                <c:v>2014</c:v>
              </c:pt>
              <c:pt idx="3">
                <c:v>2015</c:v>
              </c:pt>
              <c:pt idx="4">
                <c:v>2016</c:v>
              </c:pt>
              <c:pt idx="5">
                <c:v>2017</c:v>
              </c:pt>
            </c:strLit>
          </c:cat>
          <c:val>
            <c:numLit>
              <c:formatCode>General</c:formatCode>
              <c:ptCount val="6"/>
              <c:pt idx="0">
                <c:v>0.30294585987261147</c:v>
              </c:pt>
              <c:pt idx="1">
                <c:v>0.30163151611619576</c:v>
              </c:pt>
              <c:pt idx="2">
                <c:v>0.30229793977812996</c:v>
              </c:pt>
              <c:pt idx="3">
                <c:v>0.29593046226787834</c:v>
              </c:pt>
              <c:pt idx="4">
                <c:v>0.30546875000000001</c:v>
              </c:pt>
              <c:pt idx="5">
                <c:v>0.32586403342195214</c:v>
              </c:pt>
            </c:numLit>
          </c:val>
          <c:extLst>
            <c:ext xmlns:c16="http://schemas.microsoft.com/office/drawing/2014/chart" uri="{C3380CC4-5D6E-409C-BE32-E72D297353CC}">
              <c16:uniqueId val="{00000001-360C-4CBD-AD12-E19A4574F397}"/>
            </c:ext>
          </c:extLst>
        </c:ser>
        <c:dLbls>
          <c:showLegendKey val="0"/>
          <c:showVal val="0"/>
          <c:showCatName val="0"/>
          <c:showSerName val="0"/>
          <c:showPercent val="0"/>
          <c:showBubbleSize val="0"/>
        </c:dLbls>
        <c:gapWidth val="103"/>
        <c:overlap val="100"/>
        <c:axId val="527982224"/>
        <c:axId val="527976976"/>
      </c:barChart>
      <c:catAx>
        <c:axId val="527982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27976976"/>
        <c:crosses val="autoZero"/>
        <c:auto val="1"/>
        <c:lblAlgn val="ctr"/>
        <c:lblOffset val="100"/>
        <c:noMultiLvlLbl val="0"/>
        <c:extLst/>
      </c:catAx>
      <c:valAx>
        <c:axId val="52797697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27982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[presentation_base_graphs.xlsx]PivotChartTable22</c:name>
    <c:fmtId val="5"/>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Proportion of LD and IC contracts by Professional Category,</a:t>
            </a:r>
            <a:r>
              <a:rPr lang="en-US" baseline="0"/>
              <a:t> 31.12.2017</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pivotFmt>
      <c:pivotFmt>
        <c:idx val="16"/>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8"/>
        <c:spPr>
          <a:solidFill>
            <a:schemeClr val="accent2"/>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9"/>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1"/>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v>IC</c:v>
          </c:tx>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6"/>
              <c:pt idx="0">
                <c:v>1</c:v>
              </c:pt>
              <c:pt idx="1">
                <c:v>2</c:v>
              </c:pt>
              <c:pt idx="2">
                <c:v>3</c:v>
              </c:pt>
              <c:pt idx="3">
                <c:v>4</c:v>
              </c:pt>
              <c:pt idx="4">
                <c:v>5a</c:v>
              </c:pt>
              <c:pt idx="5">
                <c:v>5b &amp; 5c</c:v>
              </c:pt>
            </c:strLit>
          </c:cat>
          <c:val>
            <c:numLit>
              <c:formatCode>General</c:formatCode>
              <c:ptCount val="6"/>
              <c:pt idx="0">
                <c:v>0.5</c:v>
              </c:pt>
              <c:pt idx="1">
                <c:v>0.69991251093613294</c:v>
              </c:pt>
              <c:pt idx="2">
                <c:v>0.69213483146067412</c:v>
              </c:pt>
              <c:pt idx="3">
                <c:v>0.38596491228070173</c:v>
              </c:pt>
              <c:pt idx="4">
                <c:v>0.67428571428571427</c:v>
              </c:pt>
              <c:pt idx="5">
                <c:v>0.62411347517730498</c:v>
              </c:pt>
            </c:numLit>
          </c:val>
          <c:extLst>
            <c:ext xmlns:c16="http://schemas.microsoft.com/office/drawing/2014/chart" uri="{C3380CC4-5D6E-409C-BE32-E72D297353CC}">
              <c16:uniqueId val="{00000000-C4F5-47B2-8869-5D44CFECF6BE}"/>
            </c:ext>
          </c:extLst>
        </c:ser>
        <c:ser>
          <c:idx val="1"/>
          <c:order val="1"/>
          <c:tx>
            <c:v>LD</c:v>
          </c:tx>
          <c:spPr>
            <a:solidFill>
              <a:schemeClr val="accent2"/>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6"/>
              <c:pt idx="0">
                <c:v>1</c:v>
              </c:pt>
              <c:pt idx="1">
                <c:v>2</c:v>
              </c:pt>
              <c:pt idx="2">
                <c:v>3</c:v>
              </c:pt>
              <c:pt idx="3">
                <c:v>4</c:v>
              </c:pt>
              <c:pt idx="4">
                <c:v>5a</c:v>
              </c:pt>
              <c:pt idx="5">
                <c:v>5b &amp; 5c</c:v>
              </c:pt>
            </c:strLit>
          </c:cat>
          <c:val>
            <c:numLit>
              <c:formatCode>General</c:formatCode>
              <c:ptCount val="6"/>
              <c:pt idx="0">
                <c:v>0.5</c:v>
              </c:pt>
              <c:pt idx="1">
                <c:v>0.30008748906386701</c:v>
              </c:pt>
              <c:pt idx="2">
                <c:v>0.30786516853932583</c:v>
              </c:pt>
              <c:pt idx="3">
                <c:v>0.61403508771929827</c:v>
              </c:pt>
              <c:pt idx="4">
                <c:v>0.32571428571428573</c:v>
              </c:pt>
              <c:pt idx="5">
                <c:v>0.37588652482269502</c:v>
              </c:pt>
            </c:numLit>
          </c:val>
          <c:extLst>
            <c:ext xmlns:c16="http://schemas.microsoft.com/office/drawing/2014/chart" uri="{C3380CC4-5D6E-409C-BE32-E72D297353CC}">
              <c16:uniqueId val="{00000001-C4F5-47B2-8869-5D44CFECF6BE}"/>
            </c:ext>
          </c:extLst>
        </c:ser>
        <c:dLbls>
          <c:dLblPos val="ctr"/>
          <c:showLegendKey val="0"/>
          <c:showVal val="1"/>
          <c:showCatName val="0"/>
          <c:showSerName val="0"/>
          <c:showPercent val="0"/>
          <c:showBubbleSize val="0"/>
        </c:dLbls>
        <c:gapWidth val="103"/>
        <c:overlap val="100"/>
        <c:axId val="527961560"/>
        <c:axId val="527956312"/>
      </c:barChart>
      <c:catAx>
        <c:axId val="527961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27956312"/>
        <c:crosses val="autoZero"/>
        <c:auto val="1"/>
        <c:lblAlgn val="ctr"/>
        <c:lblOffset val="100"/>
        <c:noMultiLvlLbl val="0"/>
        <c:extLst/>
      </c:catAx>
      <c:valAx>
        <c:axId val="52795631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279615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D6E4-4414-9F47-034333B3C9FF}"/>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D6E4-4414-9F47-034333B3C9FF}"/>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D6E4-4414-9F47-034333B3C9FF}"/>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D6E4-4414-9F47-034333B3C9FF}"/>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D6E4-4414-9F47-034333B3C9FF}"/>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D6E4-4414-9F47-034333B3C9FF}"/>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D6E4-4414-9F47-034333B3C9FF}"/>
              </c:ext>
            </c:extLst>
          </c:dPt>
          <c:dLbls>
            <c:dLbl>
              <c:idx val="1"/>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3-D6E4-4414-9F47-034333B3C9FF}"/>
                </c:ext>
              </c:extLst>
            </c:dLbl>
            <c:dLbl>
              <c:idx val="2"/>
              <c:layout>
                <c:manualLayout>
                  <c:x val="-2.9434501014786067E-2"/>
                  <c:y val="-4.670523030685704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3"/>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6E4-4414-9F47-034333B3C9FF}"/>
                </c:ext>
              </c:extLst>
            </c:dLbl>
            <c:dLbl>
              <c:idx val="3"/>
              <c:spPr>
                <a:noFill/>
                <a:ln>
                  <a:noFill/>
                </a:ln>
                <a:effectLst/>
              </c:spPr>
              <c:txPr>
                <a:bodyPr rot="0" spcFirstLastPara="1" vertOverflow="ellipsis" vert="horz" wrap="square" lIns="38100" tIns="19050" rIns="38100" bIns="19050" anchor="ctr" anchorCtr="1">
                  <a:noAutofit/>
                </a:bodyPr>
                <a:lstStyle/>
                <a:p>
                  <a:pPr>
                    <a:defRPr sz="1100" b="1" i="0" u="none" strike="noStrike" kern="1200" spc="0" baseline="0">
                      <a:solidFill>
                        <a:schemeClr val="accent4"/>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6E4-4414-9F47-034333B3C9FF}"/>
                </c:ext>
              </c:extLst>
            </c:dLbl>
            <c:dLbl>
              <c:idx val="4"/>
              <c:layout>
                <c:manualLayout>
                  <c:x val="0"/>
                  <c:y val="0.12933756084975795"/>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5"/>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D6E4-4414-9F47-034333B3C9FF}"/>
                </c:ext>
              </c:extLst>
            </c:dLbl>
            <c:dLbl>
              <c:idx val="5"/>
              <c:layout>
                <c:manualLayout>
                  <c:x val="4.5283847715056318E-3"/>
                  <c:y val="-4.670523030685704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6"/>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D6E4-4414-9F47-034333B3C9FF}"/>
                </c:ext>
              </c:extLst>
            </c:dLbl>
            <c:dLbl>
              <c:idx val="6"/>
              <c:layout>
                <c:manualLayout>
                  <c:x val="0"/>
                  <c:y val="-0.17834745215389727"/>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1">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D6E4-4414-9F47-034333B3C9FF}"/>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'2017 APR DATA'!$I$2:$I$8</c:f>
              <c:strCache>
                <c:ptCount val="7"/>
                <c:pt idx="0">
                  <c:v>Administrative students</c:v>
                </c:pt>
                <c:pt idx="1">
                  <c:v>Doctoral students</c:v>
                </c:pt>
                <c:pt idx="2">
                  <c:v>Technical students</c:v>
                </c:pt>
                <c:pt idx="3">
                  <c:v>Apprentices</c:v>
                </c:pt>
                <c:pt idx="4">
                  <c:v>Trainees</c:v>
                </c:pt>
                <c:pt idx="5">
                  <c:v>Summer students</c:v>
                </c:pt>
                <c:pt idx="6">
                  <c:v>Fellows and TTE (Technician Training Experience)</c:v>
                </c:pt>
              </c:strCache>
            </c:strRef>
          </c:cat>
          <c:val>
            <c:numRef>
              <c:f>'2017 APR DATA'!$J$2:$J$8</c:f>
              <c:numCache>
                <c:formatCode>General</c:formatCode>
                <c:ptCount val="7"/>
                <c:pt idx="0">
                  <c:v>30</c:v>
                </c:pt>
                <c:pt idx="1">
                  <c:v>204</c:v>
                </c:pt>
                <c:pt idx="2">
                  <c:v>182</c:v>
                </c:pt>
                <c:pt idx="3">
                  <c:v>22</c:v>
                </c:pt>
                <c:pt idx="4">
                  <c:v>141</c:v>
                </c:pt>
                <c:pt idx="5">
                  <c:v>295</c:v>
                </c:pt>
                <c:pt idx="6">
                  <c:v>807</c:v>
                </c:pt>
              </c:numCache>
            </c:numRef>
          </c:val>
          <c:extLst>
            <c:ext xmlns:c16="http://schemas.microsoft.com/office/drawing/2014/chart" uri="{C3380CC4-5D6E-409C-BE32-E72D297353CC}">
              <c16:uniqueId val="{0000000E-D6E4-4414-9F47-034333B3C9FF}"/>
            </c:ext>
          </c:extLst>
        </c:ser>
        <c:dLbls>
          <c:dLblPos val="outEnd"/>
          <c:showLegendKey val="0"/>
          <c:showVal val="1"/>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[Chart in Microsoft Word]Pivot!PivotTable5</c:name>
    <c:fmtId val="-1"/>
  </c:pivotSource>
  <c:chart>
    <c:autoTitleDeleted val="1"/>
    <c:pivotFmts>
      <c:pivotFmt>
        <c:idx val="0"/>
        <c:spPr>
          <a:solidFill>
            <a:schemeClr val="accent1"/>
          </a:solidFill>
          <a:ln w="25400">
            <a:solidFill>
              <a:schemeClr val="lt1"/>
            </a:solidFill>
          </a:ln>
          <a:effectLst/>
          <a:sp3d contourW="25400">
            <a:contourClr>
              <a:schemeClr val="lt1"/>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w="25400">
            <a:solidFill>
              <a:schemeClr val="lt1"/>
            </a:solidFill>
          </a:ln>
          <a:effectLst/>
          <a:sp3d contourW="25400">
            <a:contourClr>
              <a:schemeClr val="lt1"/>
            </a:contourClr>
          </a:sp3d>
        </c:spPr>
      </c:pivotFmt>
      <c:pivotFmt>
        <c:idx val="2"/>
        <c:spPr>
          <a:solidFill>
            <a:schemeClr val="accent1"/>
          </a:solidFill>
          <a:ln w="25400">
            <a:solidFill>
              <a:schemeClr val="lt1"/>
            </a:solidFill>
          </a:ln>
          <a:effectLst/>
          <a:sp3d contourW="25400">
            <a:contourClr>
              <a:schemeClr val="lt1"/>
            </a:contourClr>
          </a:sp3d>
        </c:spPr>
      </c:pivotFmt>
      <c:pivotFmt>
        <c:idx val="3"/>
        <c:spPr>
          <a:solidFill>
            <a:schemeClr val="accent1"/>
          </a:solidFill>
          <a:ln w="25400">
            <a:solidFill>
              <a:schemeClr val="lt1"/>
            </a:solidFill>
          </a:ln>
          <a:effectLst/>
          <a:sp3d contourW="25400">
            <a:contourClr>
              <a:schemeClr val="lt1"/>
            </a:contourClr>
          </a:sp3d>
        </c:spPr>
      </c:pivotFmt>
      <c:pivotFmt>
        <c:idx val="4"/>
        <c:spPr>
          <a:solidFill>
            <a:schemeClr val="accent1"/>
          </a:solidFill>
          <a:ln w="25400">
            <a:solidFill>
              <a:schemeClr val="lt1"/>
            </a:solidFill>
          </a:ln>
          <a:effectLst/>
          <a:sp3d contourW="25400">
            <a:contourClr>
              <a:schemeClr val="lt1"/>
            </a:contourClr>
          </a:sp3d>
        </c:spPr>
      </c:pivotFmt>
      <c:pivotFmt>
        <c:idx val="5"/>
        <c:spPr>
          <a:solidFill>
            <a:schemeClr val="accent1"/>
          </a:solidFill>
          <a:ln w="25400">
            <a:solidFill>
              <a:schemeClr val="lt1"/>
            </a:solidFill>
          </a:ln>
          <a:effectLst/>
          <a:sp3d contourW="25400">
            <a:contourClr>
              <a:schemeClr val="lt1"/>
            </a:contourClr>
          </a:sp3d>
        </c:spPr>
      </c:pivotFmt>
      <c:pivotFmt>
        <c:idx val="6"/>
        <c:spPr>
          <a:solidFill>
            <a:schemeClr val="accent1"/>
          </a:solidFill>
          <a:ln w="25400">
            <a:solidFill>
              <a:schemeClr val="lt1"/>
            </a:solidFill>
          </a:ln>
          <a:effectLst/>
          <a:sp3d contourW="25400">
            <a:contourClr>
              <a:schemeClr val="lt1"/>
            </a:contourClr>
          </a:sp3d>
        </c:spPr>
      </c:pivotFmt>
      <c:pivotFmt>
        <c:idx val="7"/>
        <c:spPr>
          <a:solidFill>
            <a:schemeClr val="accent1"/>
          </a:solidFill>
          <a:ln w="25400">
            <a:solidFill>
              <a:schemeClr val="lt1"/>
            </a:solidFill>
          </a:ln>
          <a:effectLst/>
          <a:sp3d contourW="25400">
            <a:contourClr>
              <a:schemeClr val="lt1"/>
            </a:contourClr>
          </a:sp3d>
        </c:spPr>
      </c:pivotFmt>
      <c:pivotFmt>
        <c:idx val="8"/>
        <c:spPr>
          <a:solidFill>
            <a:schemeClr val="accent1"/>
          </a:solidFill>
          <a:ln w="25400">
            <a:solidFill>
              <a:schemeClr val="lt1"/>
            </a:solidFill>
          </a:ln>
          <a:effectLst/>
          <a:sp3d contourW="25400">
            <a:contourClr>
              <a:schemeClr val="lt1"/>
            </a:contourClr>
          </a:sp3d>
        </c:spPr>
      </c:pivotFmt>
      <c:pivotFmt>
        <c:idx val="9"/>
        <c:spPr>
          <a:solidFill>
            <a:schemeClr val="accent1"/>
          </a:solidFill>
          <a:ln w="25400">
            <a:solidFill>
              <a:schemeClr val="lt1"/>
            </a:solidFill>
          </a:ln>
          <a:effectLst/>
          <a:sp3d contourW="25400">
            <a:contourClr>
              <a:schemeClr val="lt1"/>
            </a:contourClr>
          </a:sp3d>
        </c:spPr>
      </c:pivotFmt>
      <c:pivotFmt>
        <c:idx val="10"/>
        <c:spPr>
          <a:solidFill>
            <a:schemeClr val="accent1"/>
          </a:solidFill>
          <a:ln w="25400">
            <a:solidFill>
              <a:schemeClr val="lt1"/>
            </a:solidFill>
          </a:ln>
          <a:effectLst/>
          <a:sp3d contourW="25400">
            <a:contourClr>
              <a:schemeClr val="lt1"/>
            </a:contourClr>
          </a:sp3d>
        </c:spPr>
      </c:pivotFmt>
      <c:pivotFmt>
        <c:idx val="11"/>
        <c:spPr>
          <a:solidFill>
            <a:schemeClr val="accent1"/>
          </a:solidFill>
          <a:ln w="25400">
            <a:solidFill>
              <a:schemeClr val="lt1"/>
            </a:solidFill>
          </a:ln>
          <a:effectLst/>
          <a:sp3d contourW="25400">
            <a:contourClr>
              <a:schemeClr val="lt1"/>
            </a:contourClr>
          </a:sp3d>
        </c:spPr>
      </c:pivotFmt>
      <c:pivotFmt>
        <c:idx val="12"/>
        <c:spPr>
          <a:solidFill>
            <a:schemeClr val="accent1"/>
          </a:solidFill>
          <a:ln w="25400">
            <a:solidFill>
              <a:schemeClr val="lt1"/>
            </a:solidFill>
          </a:ln>
          <a:effectLst/>
          <a:sp3d contourW="25400">
            <a:contourClr>
              <a:schemeClr val="lt1"/>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3"/>
        <c:spPr>
          <a:solidFill>
            <a:schemeClr val="accent1"/>
          </a:solidFill>
          <a:ln w="25400">
            <a:solidFill>
              <a:schemeClr val="lt1"/>
            </a:solidFill>
          </a:ln>
          <a:effectLst/>
          <a:sp3d contourW="25400">
            <a:contourClr>
              <a:schemeClr val="lt1"/>
            </a:contourClr>
          </a:sp3d>
        </c:spPr>
      </c:pivotFmt>
      <c:pivotFmt>
        <c:idx val="14"/>
        <c:spPr>
          <a:solidFill>
            <a:schemeClr val="accent1"/>
          </a:solidFill>
          <a:ln w="25400">
            <a:solidFill>
              <a:schemeClr val="lt1"/>
            </a:solidFill>
          </a:ln>
          <a:effectLst/>
          <a:sp3d contourW="25400">
            <a:contourClr>
              <a:schemeClr val="lt1"/>
            </a:contourClr>
          </a:sp3d>
        </c:spPr>
      </c:pivotFmt>
      <c:pivotFmt>
        <c:idx val="15"/>
        <c:spPr>
          <a:solidFill>
            <a:schemeClr val="accent1"/>
          </a:solidFill>
          <a:ln w="25400">
            <a:solidFill>
              <a:schemeClr val="lt1"/>
            </a:solidFill>
          </a:ln>
          <a:effectLst/>
          <a:sp3d contourW="25400">
            <a:contourClr>
              <a:schemeClr val="lt1"/>
            </a:contourClr>
          </a:sp3d>
        </c:spPr>
      </c:pivotFmt>
      <c:pivotFmt>
        <c:idx val="16"/>
        <c:spPr>
          <a:solidFill>
            <a:schemeClr val="accent1"/>
          </a:solidFill>
          <a:ln w="25400">
            <a:solidFill>
              <a:schemeClr val="lt1"/>
            </a:solidFill>
          </a:ln>
          <a:effectLst/>
          <a:sp3d contourW="25400">
            <a:contourClr>
              <a:schemeClr val="lt1"/>
            </a:contourClr>
          </a:sp3d>
        </c:spPr>
      </c:pivotFmt>
      <c:pivotFmt>
        <c:idx val="17"/>
        <c:spPr>
          <a:solidFill>
            <a:schemeClr val="accent1"/>
          </a:solidFill>
          <a:ln w="25400">
            <a:solidFill>
              <a:schemeClr val="lt1"/>
            </a:solidFill>
          </a:ln>
          <a:effectLst/>
          <a:sp3d contourW="25400">
            <a:contourClr>
              <a:schemeClr val="lt1"/>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8"/>
        <c:spPr>
          <a:solidFill>
            <a:schemeClr val="accent1"/>
          </a:solidFill>
          <a:ln w="25400">
            <a:solidFill>
              <a:schemeClr val="lt1"/>
            </a:solidFill>
          </a:ln>
          <a:effectLst/>
          <a:sp3d contourW="25400">
            <a:contourClr>
              <a:schemeClr val="lt1"/>
            </a:contourClr>
          </a:sp3d>
        </c:spPr>
      </c:pivotFmt>
      <c:pivotFmt>
        <c:idx val="19"/>
        <c:spPr>
          <a:solidFill>
            <a:schemeClr val="accent1"/>
          </a:solidFill>
          <a:ln w="25400">
            <a:solidFill>
              <a:schemeClr val="lt1"/>
            </a:solidFill>
          </a:ln>
          <a:effectLst/>
          <a:sp3d contourW="25400">
            <a:contourClr>
              <a:schemeClr val="lt1"/>
            </a:contourClr>
          </a:sp3d>
        </c:spPr>
      </c:pivotFmt>
      <c:pivotFmt>
        <c:idx val="20"/>
        <c:spPr>
          <a:solidFill>
            <a:schemeClr val="accent1"/>
          </a:solidFill>
          <a:ln w="25400">
            <a:solidFill>
              <a:schemeClr val="lt1"/>
            </a:solidFill>
          </a:ln>
          <a:effectLst/>
          <a:sp3d contourW="25400">
            <a:contourClr>
              <a:schemeClr val="lt1"/>
            </a:contourClr>
          </a:sp3d>
        </c:spPr>
      </c:pivotFmt>
      <c:pivotFmt>
        <c:idx val="21"/>
        <c:spPr>
          <a:solidFill>
            <a:schemeClr val="accent1"/>
          </a:solidFill>
          <a:ln w="25400">
            <a:solidFill>
              <a:schemeClr val="lt1"/>
            </a:solidFill>
          </a:ln>
          <a:effectLst/>
          <a:sp3d contourW="25400">
            <a:contourClr>
              <a:schemeClr val="lt1"/>
            </a:contourClr>
          </a:sp3d>
        </c:spPr>
      </c:pivotFmt>
    </c:pivotFmts>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Pivot!$J$6</c:f>
              <c:strCache>
                <c:ptCount val="1"/>
                <c:pt idx="0">
                  <c:v>Total</c:v>
                </c:pt>
              </c:strCache>
            </c:strRef>
          </c:tx>
          <c:explosion val="8"/>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8558-4219-B076-7983D0F1B3F9}"/>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8558-4219-B076-7983D0F1B3F9}"/>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8558-4219-B076-7983D0F1B3F9}"/>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8558-4219-B076-7983D0F1B3F9}"/>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8558-4219-B076-7983D0F1B3F9}"/>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8558-4219-B076-7983D0F1B3F9}"/>
              </c:ext>
            </c:extLst>
          </c:dPt>
          <c:dLbls>
            <c:dLbl>
              <c:idx val="0"/>
              <c:layout>
                <c:manualLayout>
                  <c:x val="-2.0999690108739716E-3"/>
                  <c:y val="0.25855425966491019"/>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558-4219-B076-7983D0F1B3F9}"/>
                </c:ext>
              </c:extLst>
            </c:dLbl>
            <c:dLbl>
              <c:idx val="1"/>
              <c:layout>
                <c:manualLayout>
                  <c:x val="1.2126557160180734E-3"/>
                  <c:y val="-0.11808951512639869"/>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8558-4219-B076-7983D0F1B3F9}"/>
                </c:ext>
              </c:extLst>
            </c:dLbl>
            <c:dLbl>
              <c:idx val="2"/>
              <c:layout>
                <c:manualLayout>
                  <c:x val="-4.4096571491566532E-3"/>
                  <c:y val="2.819548872180451E-3"/>
                </c:manualLayout>
              </c:layout>
              <c:showLegendKey val="0"/>
              <c:showVal val="0"/>
              <c:showCatName val="1"/>
              <c:showSerName val="0"/>
              <c:showPercent val="1"/>
              <c:showBubbleSize val="0"/>
              <c:extLst>
                <c:ext xmlns:c15="http://schemas.microsoft.com/office/drawing/2012/chart" uri="{CE6537A1-D6FC-4f65-9D91-7224C49458BB}">
                  <c15:layout>
                    <c:manualLayout>
                      <c:w val="0.23867269319810386"/>
                      <c:h val="0.19454887218045114"/>
                    </c:manualLayout>
                  </c15:layout>
                </c:ext>
                <c:ext xmlns:c16="http://schemas.microsoft.com/office/drawing/2014/chart" uri="{C3380CC4-5D6E-409C-BE32-E72D297353CC}">
                  <c16:uniqueId val="{00000005-8558-4219-B076-7983D0F1B3F9}"/>
                </c:ext>
              </c:extLst>
            </c:dLbl>
            <c:dLbl>
              <c:idx val="3"/>
              <c:layout>
                <c:manualLayout>
                  <c:x val="0.21819530440957036"/>
                  <c:y val="-1.295453199928956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8558-4219-B076-7983D0F1B3F9}"/>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Pivot!$I$7:$I$11</c:f>
              <c:strCache>
                <c:ptCount val="4"/>
                <c:pt idx="0">
                  <c:v>2: Applied physicists and engineers</c:v>
                </c:pt>
                <c:pt idx="1">
                  <c:v>3: Technicians and technical engineers</c:v>
                </c:pt>
                <c:pt idx="2">
                  <c:v>5B: Administrative support and assistants</c:v>
                </c:pt>
                <c:pt idx="3">
                  <c:v>5A: Professional administrators</c:v>
                </c:pt>
              </c:strCache>
            </c:strRef>
          </c:cat>
          <c:val>
            <c:numRef>
              <c:f>Pivot!$J$7:$J$11</c:f>
              <c:numCache>
                <c:formatCode>General</c:formatCode>
                <c:ptCount val="4"/>
                <c:pt idx="0">
                  <c:v>48</c:v>
                </c:pt>
                <c:pt idx="1">
                  <c:v>27</c:v>
                </c:pt>
                <c:pt idx="2">
                  <c:v>2</c:v>
                </c:pt>
                <c:pt idx="3">
                  <c:v>3</c:v>
                </c:pt>
              </c:numCache>
            </c:numRef>
          </c:val>
          <c:extLst>
            <c:ext xmlns:c16="http://schemas.microsoft.com/office/drawing/2014/chart" uri="{C3380CC4-5D6E-409C-BE32-E72D297353CC}">
              <c16:uniqueId val="{0000000C-8558-4219-B076-7983D0F1B3F9}"/>
            </c:ext>
          </c:extLst>
        </c:ser>
        <c:dLbls>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Data val="1"/>
        <c14:dropZoneSeries val="1"/>
        <c14:dropZonesVisible val="1"/>
      </c14:pivotOptions>
    </c:ext>
  </c:extLst>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[presentation_base_graphs.xlsx]PivotChartTable22</c:name>
    <c:fmtId val="3"/>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Proportion of LD and IC contracts by Professional Category,</a:t>
            </a:r>
            <a:r>
              <a:rPr lang="en-US" baseline="0"/>
              <a:t> 31.12.2017</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v>IC</c:v>
          </c:tx>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7"/>
              <c:pt idx="0">
                <c:v>1</c:v>
              </c:pt>
              <c:pt idx="1">
                <c:v>2</c:v>
              </c:pt>
              <c:pt idx="2">
                <c:v>3</c:v>
              </c:pt>
              <c:pt idx="3">
                <c:v>4</c:v>
              </c:pt>
              <c:pt idx="4">
                <c:v>5a</c:v>
              </c:pt>
              <c:pt idx="5">
                <c:v>5b</c:v>
              </c:pt>
              <c:pt idx="6">
                <c:v>5c</c:v>
              </c:pt>
            </c:strLit>
          </c:cat>
          <c:val>
            <c:numLit>
              <c:formatCode>General</c:formatCode>
              <c:ptCount val="7"/>
              <c:pt idx="0">
                <c:v>0.5</c:v>
              </c:pt>
              <c:pt idx="1">
                <c:v>0.69991251093613294</c:v>
              </c:pt>
              <c:pt idx="2">
                <c:v>0.69213483146067412</c:v>
              </c:pt>
              <c:pt idx="3">
                <c:v>0.38596491228070173</c:v>
              </c:pt>
              <c:pt idx="4">
                <c:v>0.67428571428571427</c:v>
              </c:pt>
              <c:pt idx="5">
                <c:v>0.625</c:v>
              </c:pt>
              <c:pt idx="6">
                <c:v>0.5</c:v>
              </c:pt>
            </c:numLit>
          </c:val>
          <c:extLst>
            <c:ext xmlns:c16="http://schemas.microsoft.com/office/drawing/2014/chart" uri="{C3380CC4-5D6E-409C-BE32-E72D297353CC}">
              <c16:uniqueId val="{00000000-B225-43E9-82C7-777593078A84}"/>
            </c:ext>
          </c:extLst>
        </c:ser>
        <c:ser>
          <c:idx val="1"/>
          <c:order val="1"/>
          <c:tx>
            <c:v>LD</c:v>
          </c:tx>
          <c:spPr>
            <a:solidFill>
              <a:schemeClr val="accent2"/>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7"/>
              <c:pt idx="0">
                <c:v>1</c:v>
              </c:pt>
              <c:pt idx="1">
                <c:v>2</c:v>
              </c:pt>
              <c:pt idx="2">
                <c:v>3</c:v>
              </c:pt>
              <c:pt idx="3">
                <c:v>4</c:v>
              </c:pt>
              <c:pt idx="4">
                <c:v>5a</c:v>
              </c:pt>
              <c:pt idx="5">
                <c:v>5b</c:v>
              </c:pt>
              <c:pt idx="6">
                <c:v>5c</c:v>
              </c:pt>
            </c:strLit>
          </c:cat>
          <c:val>
            <c:numLit>
              <c:formatCode>General</c:formatCode>
              <c:ptCount val="7"/>
              <c:pt idx="0">
                <c:v>0.5</c:v>
              </c:pt>
              <c:pt idx="1">
                <c:v>0.30008748906386701</c:v>
              </c:pt>
              <c:pt idx="2">
                <c:v>0.30786516853932583</c:v>
              </c:pt>
              <c:pt idx="3">
                <c:v>0.61403508771929827</c:v>
              </c:pt>
              <c:pt idx="4">
                <c:v>0.32571428571428573</c:v>
              </c:pt>
              <c:pt idx="5">
                <c:v>0.375</c:v>
              </c:pt>
              <c:pt idx="6">
                <c:v>0.5</c:v>
              </c:pt>
            </c:numLit>
          </c:val>
          <c:extLst>
            <c:ext xmlns:c16="http://schemas.microsoft.com/office/drawing/2014/chart" uri="{C3380CC4-5D6E-409C-BE32-E72D297353CC}">
              <c16:uniqueId val="{00000001-B225-43E9-82C7-777593078A84}"/>
            </c:ext>
          </c:extLst>
        </c:ser>
        <c:dLbls>
          <c:dLblPos val="ctr"/>
          <c:showLegendKey val="0"/>
          <c:showVal val="1"/>
          <c:showCatName val="0"/>
          <c:showSerName val="0"/>
          <c:showPercent val="0"/>
          <c:showBubbleSize val="0"/>
        </c:dLbls>
        <c:gapWidth val="103"/>
        <c:overlap val="100"/>
        <c:axId val="527961560"/>
        <c:axId val="527956312"/>
      </c:barChart>
      <c:catAx>
        <c:axId val="527961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27956312"/>
        <c:crosses val="autoZero"/>
        <c:auto val="1"/>
        <c:lblAlgn val="ctr"/>
        <c:lblOffset val="100"/>
        <c:noMultiLvlLbl val="0"/>
        <c:extLst/>
      </c:catAx>
      <c:valAx>
        <c:axId val="52795631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279615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[presentation_base_graphs_v2.xlsx]PivotChartTable15</c:name>
    <c:fmtId val="8"/>
  </c:pivotSource>
  <c:chart>
    <c:title>
      <c:tx>
        <c:rich>
          <a:bodyPr rot="0" spcFirstLastPara="1" vertOverflow="ellipsis" vert="horz" wrap="square" anchor="ctr" anchorCtr="1"/>
          <a:lstStyle/>
          <a:p>
            <a:pPr algn="ctr">
              <a:defRPr sz="1400" b="0" i="0" u="none" strike="noStrike" kern="1200" spc="0" baseline="0">
                <a:solidFill>
                  <a:schemeClr val="tx1">
                    <a:lumMod val="65000"/>
                    <a:lumOff val="35000"/>
                  </a:schemeClr>
                </a:solidFill>
                <a:latin typeface="+mn-lt"/>
                <a:ea typeface="+mn-ea"/>
                <a:cs typeface="+mn-cs"/>
              </a:defRPr>
            </a:pPr>
            <a:r>
              <a:rPr lang="en-US" dirty="0"/>
              <a:t>Members of Personnel by status </a:t>
            </a:r>
            <a:r>
              <a:rPr lang="en-US" dirty="0" smtClean="0"/>
              <a:t>and </a:t>
            </a:r>
            <a:r>
              <a:rPr lang="en-US" dirty="0"/>
              <a:t>ratio staff : non-staff, 31.12.2017</a:t>
            </a:r>
          </a:p>
        </c:rich>
      </c:tx>
      <c:layout/>
      <c:overlay val="0"/>
      <c:spPr>
        <a:noFill/>
        <a:ln>
          <a:noFill/>
        </a:ln>
        <a:effectLst/>
      </c:spPr>
      <c:txPr>
        <a:bodyPr rot="0" spcFirstLastPara="1" vertOverflow="ellipsis" vert="horz" wrap="square" anchor="ctr" anchorCtr="1"/>
        <a:lstStyle/>
        <a:p>
          <a:pPr algn="ct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w="28575" cap="rnd">
            <a:solidFill>
              <a:schemeClr val="accent1"/>
            </a:solidFill>
            <a:round/>
          </a:ln>
          <a:effectLst/>
        </c:spPr>
      </c:pivotFmt>
      <c:pivotFmt>
        <c:idx val="2"/>
        <c:spPr>
          <a:solidFill>
            <a:schemeClr val="accent1"/>
          </a:solidFill>
          <a:ln w="28575" cap="rnd">
            <a:no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dLbl>
          <c:idx val="0"/>
          <c:layout>
            <c:manualLayout>
              <c:x val="3.0303030303030339E-2"/>
              <c:y val="4.8183727034120737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dLbl>
          <c:idx val="0"/>
          <c:layout>
            <c:manualLayout>
              <c:x val="3.2323232323232247E-2"/>
              <c:y val="5.1423807318202869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dLbl>
          <c:idx val="0"/>
          <c:layout>
            <c:manualLayout>
              <c:x val="3.4343434343434343E-2"/>
              <c:y val="2.3316041377180793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dLbl>
          <c:idx val="0"/>
          <c:layout>
            <c:manualLayout>
              <c:x val="3.0303030303030339E-2"/>
              <c:y val="4.8183727034120737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dLbl>
          <c:idx val="0"/>
          <c:layout>
            <c:manualLayout>
              <c:x val="3.2323232323232247E-2"/>
              <c:y val="5.1423807318202869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dLbl>
          <c:idx val="0"/>
          <c:layout>
            <c:manualLayout>
              <c:x val="3.4343434343434343E-2"/>
              <c:y val="2.3316041377180793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w="28575" cap="rnd">
            <a:no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3"/>
        <c:dLbl>
          <c:idx val="0"/>
          <c:layout>
            <c:manualLayout>
              <c:x val="3.0303030303030339E-2"/>
              <c:y val="4.8183727034120737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4"/>
        <c:dLbl>
          <c:idx val="0"/>
          <c:layout>
            <c:manualLayout>
              <c:x val="3.2323232323232247E-2"/>
              <c:y val="5.1423807318202869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5"/>
        <c:dLbl>
          <c:idx val="0"/>
          <c:layout>
            <c:manualLayout>
              <c:x val="3.4343434343434343E-2"/>
              <c:y val="2.3316041377180793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circle"/>
          <c:size val="5"/>
          <c:spPr>
            <a:solidFill>
              <a:schemeClr val="accent1"/>
            </a:solidFill>
            <a:ln w="9525">
              <a:solidFill>
                <a:schemeClr val="accent1"/>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1"/>
          </a:solidFill>
          <a:ln w="28575" cap="rnd">
            <a:solidFill>
              <a:schemeClr val="accent1"/>
            </a:solidFill>
            <a:round/>
          </a:ln>
          <a:effectLst/>
        </c:spPr>
      </c:pivotFmt>
      <c:pivotFmt>
        <c:idx val="18"/>
        <c:spPr>
          <a:solidFill>
            <a:schemeClr val="accent1"/>
          </a:solidFill>
          <a:ln w="28575" cap="rnd">
            <a:no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9"/>
        <c:spPr>
          <a:solidFill>
            <a:schemeClr val="accent1"/>
          </a:solidFill>
          <a:ln>
            <a:noFill/>
          </a:ln>
          <a:effectLst/>
        </c:spPr>
      </c:pivotFmt>
      <c:pivotFmt>
        <c:idx val="20"/>
        <c:spPr>
          <a:solidFill>
            <a:schemeClr val="accent1"/>
          </a:solidFill>
          <a:ln>
            <a:noFill/>
          </a:ln>
          <a:effectLst/>
        </c:spPr>
      </c:pivotFmt>
      <c:pivotFmt>
        <c:idx val="21"/>
        <c:spPr>
          <a:solidFill>
            <a:schemeClr val="accent1"/>
          </a:solidFill>
          <a:ln>
            <a:noFill/>
          </a:ln>
          <a:effectLst/>
        </c:spPr>
      </c:pivotFmt>
      <c:pivotFmt>
        <c:idx val="2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3"/>
        <c:spPr>
          <a:solidFill>
            <a:schemeClr val="accent1"/>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5"/>
        <c:spPr>
          <a:solidFill>
            <a:schemeClr val="accent1"/>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6"/>
        <c:spPr>
          <a:solidFill>
            <a:schemeClr val="accent1"/>
          </a:solidFill>
          <a:ln w="28575" cap="rnd">
            <a:no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2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8"/>
        <c:spPr>
          <a:solidFill>
            <a:schemeClr val="accent4"/>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9"/>
        <c:spPr>
          <a:solidFill>
            <a:schemeClr val="accent1"/>
          </a:solidFill>
          <a:ln w="28575" cap="rnd">
            <a:noFill/>
            <a:round/>
          </a:ln>
          <a:effectLst/>
        </c:spPr>
        <c:marker>
          <c:symbol val="circle"/>
          <c:size val="7"/>
          <c:spPr>
            <a:solidFill>
              <a:schemeClr val="tx1"/>
            </a:solidFill>
            <a:ln w="6350">
              <a:solidFill>
                <a:schemeClr val="bg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30"/>
        <c:spPr>
          <a:solidFill>
            <a:schemeClr val="accent2"/>
          </a:solidFill>
          <a:ln>
            <a:noFill/>
          </a:ln>
          <a:effectLst/>
        </c:spPr>
      </c:pivotFmt>
      <c:pivotFmt>
        <c:idx val="31"/>
        <c:spPr>
          <a:solidFill>
            <a:schemeClr val="accent3"/>
          </a:solidFill>
          <a:ln>
            <a:noFill/>
          </a:ln>
          <a:effectLst/>
        </c:spPr>
      </c:pivotFmt>
      <c:pivotFmt>
        <c:idx val="32"/>
        <c:spPr>
          <a:solidFill>
            <a:schemeClr val="accent5"/>
          </a:solidFill>
          <a:ln>
            <a:noFill/>
          </a:ln>
          <a:effectLst/>
        </c:spPr>
      </c:pivotFmt>
      <c:pivotFmt>
        <c:idx val="33"/>
        <c:spPr>
          <a:solidFill>
            <a:schemeClr val="accent1"/>
          </a:solidFill>
          <a:ln w="28575" cap="rnd">
            <a:noFill/>
            <a:round/>
          </a:ln>
          <a:effectLst/>
        </c:spPr>
        <c:marker>
          <c:symbol val="circle"/>
          <c:size val="7"/>
          <c:spPr>
            <a:solidFill>
              <a:schemeClr val="tx1"/>
            </a:solidFill>
            <a:ln w="6350">
              <a:solidFill>
                <a:schemeClr val="bg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5"/>
        <c:spPr>
          <a:solidFill>
            <a:schemeClr val="accent2"/>
          </a:solidFill>
          <a:ln>
            <a:noFill/>
          </a:ln>
          <a:effectLst/>
        </c:spPr>
      </c:pivotFmt>
      <c:pivotFmt>
        <c:idx val="36"/>
        <c:spPr>
          <a:solidFill>
            <a:schemeClr val="accent3"/>
          </a:solidFill>
          <a:ln>
            <a:noFill/>
          </a:ln>
          <a:effectLst/>
        </c:spPr>
      </c:pivotFmt>
      <c:pivotFmt>
        <c:idx val="37"/>
        <c:spPr>
          <a:solidFill>
            <a:schemeClr val="accent4"/>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38"/>
        <c:spPr>
          <a:solidFill>
            <a:schemeClr val="accent5"/>
          </a:solidFill>
          <a:ln>
            <a:noFill/>
          </a:ln>
          <a:effectLst/>
        </c:spPr>
      </c:pivotFmt>
      <c:pivotFmt>
        <c:idx val="39"/>
        <c:spPr>
          <a:solidFill>
            <a:schemeClr val="accent1"/>
          </a:solidFill>
          <a:ln w="28575" cap="rnd">
            <a:noFill/>
            <a:round/>
          </a:ln>
          <a:effectLst/>
        </c:spPr>
        <c:marker>
          <c:symbol val="circle"/>
          <c:size val="7"/>
          <c:spPr>
            <a:solidFill>
              <a:schemeClr val="tx1"/>
            </a:solidFill>
            <a:ln w="6350">
              <a:solidFill>
                <a:schemeClr val="bg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40"/>
        <c:spPr>
          <a:solidFill>
            <a:schemeClr val="accent1"/>
          </a:solidFill>
          <a:ln w="28575" cap="rnd">
            <a:noFill/>
            <a:round/>
          </a:ln>
          <a:effectLst/>
        </c:spPr>
        <c:marker>
          <c:symbol val="circle"/>
          <c:size val="7"/>
          <c:spPr>
            <a:solidFill>
              <a:schemeClr val="tx1"/>
            </a:solidFill>
            <a:ln w="6350">
              <a:solidFill>
                <a:schemeClr val="bg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4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2"/>
        <c:spPr>
          <a:solidFill>
            <a:schemeClr val="accent2"/>
          </a:solidFill>
          <a:ln>
            <a:noFill/>
          </a:ln>
          <a:effectLst/>
        </c:spPr>
      </c:pivotFmt>
      <c:pivotFmt>
        <c:idx val="43"/>
        <c:spPr>
          <a:solidFill>
            <a:schemeClr val="accent3"/>
          </a:solidFill>
          <a:ln>
            <a:noFill/>
          </a:ln>
          <a:effectLst/>
        </c:spPr>
      </c:pivotFmt>
      <c:pivotFmt>
        <c:idx val="44"/>
        <c:spPr>
          <a:solidFill>
            <a:schemeClr val="accent4"/>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5"/>
        <c:spPr>
          <a:solidFill>
            <a:schemeClr val="accent5"/>
          </a:solidFill>
          <a:ln>
            <a:noFill/>
          </a:ln>
          <a:effectLst/>
        </c:spPr>
      </c:pivotFmt>
      <c:pivotFmt>
        <c:idx val="46"/>
        <c:spPr>
          <a:solidFill>
            <a:schemeClr val="accent1"/>
          </a:solidFill>
          <a:ln w="28575" cap="rnd">
            <a:noFill/>
            <a:round/>
          </a:ln>
          <a:effectLst/>
        </c:spPr>
        <c:marker>
          <c:symbol val="circle"/>
          <c:size val="7"/>
          <c:spPr>
            <a:solidFill>
              <a:schemeClr val="tx1"/>
            </a:solidFill>
            <a:ln w="6350">
              <a:solidFill>
                <a:schemeClr val="bg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47"/>
        <c:spPr>
          <a:solidFill>
            <a:schemeClr val="accent1"/>
          </a:solidFill>
          <a:ln w="28575" cap="rnd">
            <a:noFill/>
            <a:round/>
          </a:ln>
          <a:effectLst/>
        </c:spPr>
        <c:marker>
          <c:symbol val="circle"/>
          <c:size val="7"/>
          <c:spPr>
            <a:solidFill>
              <a:schemeClr val="tx1"/>
            </a:solidFill>
            <a:ln w="6350">
              <a:solidFill>
                <a:schemeClr val="bg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headcount</c:v>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01-4C55-47C2-8D01-BE9BB743C155}"/>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3-4C55-47C2-8D01-BE9BB743C155}"/>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5-4C55-47C2-8D01-BE9BB743C155}"/>
              </c:ext>
            </c:extLst>
          </c:dPt>
          <c:dPt>
            <c:idx val="4"/>
            <c:invertIfNegative val="0"/>
            <c:bubble3D val="0"/>
            <c:spPr>
              <a:solidFill>
                <a:schemeClr val="accent5"/>
              </a:solidFill>
              <a:ln>
                <a:noFill/>
              </a:ln>
              <a:effectLst/>
            </c:spPr>
            <c:extLst>
              <c:ext xmlns:c16="http://schemas.microsoft.com/office/drawing/2014/chart" uri="{C3380CC4-5D6E-409C-BE32-E72D297353CC}">
                <c16:uniqueId val="{00000007-4C55-47C2-8D01-BE9BB743C155}"/>
              </c:ext>
            </c:extLst>
          </c:dPt>
          <c:dLbls>
            <c:dLbl>
              <c:idx val="3"/>
              <c:layout/>
              <c:dLblPos val="in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4C55-47C2-8D01-BE9BB743C15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807</c:v>
              </c:pt>
              <c:pt idx="1">
                <c:v>1277</c:v>
              </c:pt>
              <c:pt idx="2">
                <c:v>579</c:v>
              </c:pt>
              <c:pt idx="3">
                <c:v>2633</c:v>
              </c:pt>
              <c:pt idx="4">
                <c:v>12236</c:v>
              </c:pt>
            </c:numLit>
          </c:val>
          <c:extLst>
            <c:ext xmlns:c16="http://schemas.microsoft.com/office/drawing/2014/chart" uri="{C3380CC4-5D6E-409C-BE32-E72D297353CC}">
              <c16:uniqueId val="{00000008-4C55-47C2-8D01-BE9BB743C155}"/>
            </c:ext>
          </c:extLst>
        </c:ser>
        <c:dLbls>
          <c:showLegendKey val="0"/>
          <c:showVal val="0"/>
          <c:showCatName val="0"/>
          <c:showSerName val="0"/>
          <c:showPercent val="0"/>
          <c:showBubbleSize val="0"/>
        </c:dLbls>
        <c:gapWidth val="219"/>
        <c:axId val="772734096"/>
        <c:axId val="772734424"/>
      </c:barChart>
      <c:lineChart>
        <c:grouping val="standard"/>
        <c:varyColors val="0"/>
        <c:ser>
          <c:idx val="1"/>
          <c:order val="1"/>
          <c:tx>
            <c:v>ratio staff : non-staff</c:v>
          </c:tx>
          <c:spPr>
            <a:ln w="28575" cap="rnd">
              <a:noFill/>
              <a:round/>
            </a:ln>
            <a:effectLst/>
          </c:spPr>
          <c:marker>
            <c:symbol val="circle"/>
            <c:size val="7"/>
            <c:spPr>
              <a:solidFill>
                <a:schemeClr val="tx1"/>
              </a:solidFill>
              <a:ln w="6350">
                <a:solidFill>
                  <a:schemeClr val="bg2"/>
                </a:solidFill>
              </a:ln>
              <a:effectLst/>
            </c:spPr>
          </c:marker>
          <c:dLbls>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2"/>
                      </a:solidFill>
                      <a:latin typeface="+mn-lt"/>
                      <a:ea typeface="+mn-ea"/>
                      <a:cs typeface="+mn-cs"/>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9-4C55-47C2-8D01-BE9BB743C155}"/>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3.2627013630731101</c:v>
              </c:pt>
              <c:pt idx="1">
                <c:v>2.0618637431480029</c:v>
              </c:pt>
              <c:pt idx="2">
                <c:v>4.547495682210708</c:v>
              </c:pt>
              <c:pt idx="3">
                <c:v>1</c:v>
              </c:pt>
              <c:pt idx="4">
                <c:v>0.21518470088264138</c:v>
              </c:pt>
            </c:numLit>
          </c:val>
          <c:smooth val="0"/>
          <c:extLst>
            <c:ext xmlns:c16="http://schemas.microsoft.com/office/drawing/2014/chart" uri="{C3380CC4-5D6E-409C-BE32-E72D297353CC}">
              <c16:uniqueId val="{0000000A-4C55-47C2-8D01-BE9BB743C155}"/>
            </c:ext>
          </c:extLst>
        </c:ser>
        <c:dLbls>
          <c:showLegendKey val="0"/>
          <c:showVal val="0"/>
          <c:showCatName val="0"/>
          <c:showSerName val="0"/>
          <c:showPercent val="0"/>
          <c:showBubbleSize val="0"/>
        </c:dLbls>
        <c:marker val="1"/>
        <c:smooth val="0"/>
        <c:axId val="785536816"/>
        <c:axId val="774929376"/>
      </c:lineChart>
      <c:catAx>
        <c:axId val="772734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72734424"/>
        <c:crosses val="autoZero"/>
        <c:auto val="1"/>
        <c:lblAlgn val="ctr"/>
        <c:lblOffset val="100"/>
        <c:noMultiLvlLbl val="0"/>
        <c:extLst/>
      </c:catAx>
      <c:valAx>
        <c:axId val="772734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2734096"/>
        <c:crosses val="autoZero"/>
        <c:crossBetween val="between"/>
        <c:extLst/>
      </c:valAx>
      <c:valAx>
        <c:axId val="774929376"/>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5536816"/>
        <c:crosses val="max"/>
        <c:crossBetween val="between"/>
        <c:extLst/>
      </c:valAx>
      <c:catAx>
        <c:axId val="785536816"/>
        <c:scaling>
          <c:orientation val="minMax"/>
        </c:scaling>
        <c:delete val="1"/>
        <c:axPos val="b"/>
        <c:numFmt formatCode="General" sourceLinked="1"/>
        <c:majorTickMark val="out"/>
        <c:minorTickMark val="none"/>
        <c:tickLblPos val="nextTo"/>
        <c:crossAx val="774929376"/>
        <c:crosses val="autoZero"/>
        <c:auto val="1"/>
        <c:lblAlgn val="ctr"/>
        <c:lblOffset val="100"/>
        <c:noMultiLvlLbl val="0"/>
        <c:extLst/>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[presentation_draft.xlsx]PivotChartTable7</c:name>
    <c:fmtId val="-1"/>
  </c:pivotSource>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b="0" dirty="0"/>
              <a:t>Evolution of the Members of the Personnel</a:t>
            </a: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w="28575" cap="rnd">
            <a:solidFill>
              <a:schemeClr val="accent1"/>
            </a:solidFill>
            <a:round/>
          </a:ln>
          <a:effectLst/>
        </c:spPr>
      </c:pivotFmt>
      <c:pivotFmt>
        <c:idx val="3"/>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w="28575" cap="rnd">
            <a:solidFill>
              <a:schemeClr val="accent1"/>
            </a:solidFill>
            <a:round/>
          </a:ln>
          <a:effectLst/>
        </c:spPr>
        <c:marker>
          <c:spPr>
            <a:solidFill>
              <a:schemeClr val="accent1"/>
            </a:solidFill>
            <a:ln w="9525">
              <a:solidFill>
                <a:schemeClr val="accent1"/>
              </a:solidFill>
            </a:ln>
            <a:effectLst/>
          </c:spPr>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w="28575" cap="rnd">
            <a:solidFill>
              <a:schemeClr val="accent2"/>
            </a:solidFill>
            <a:round/>
          </a:ln>
          <a:effectLst/>
        </c:spPr>
      </c:pivotFmt>
      <c:pivotFmt>
        <c:idx val="6"/>
        <c:spPr>
          <a:solidFill>
            <a:schemeClr val="accent1">
              <a:lumMod val="60000"/>
              <a:lumOff val="40000"/>
            </a:schemeClr>
          </a:solidFill>
          <a:ln>
            <a:noFill/>
          </a:ln>
          <a:effectLst/>
        </c:spPr>
      </c:pivotFmt>
      <c:pivotFmt>
        <c:idx val="7"/>
        <c:spPr>
          <a:solidFill>
            <a:schemeClr val="accent1">
              <a:lumMod val="60000"/>
              <a:lumOff val="40000"/>
            </a:schemeClr>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pivotFmt>
      <c:pivotFmt>
        <c:idx val="10"/>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relative evolution</c:v>
          </c:tx>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6"/>
              <c:pt idx="0">
                <c:v>2012</c:v>
              </c:pt>
              <c:pt idx="1">
                <c:v>2013</c:v>
              </c:pt>
              <c:pt idx="2">
                <c:v>2014</c:v>
              </c:pt>
              <c:pt idx="3">
                <c:v>2015</c:v>
              </c:pt>
              <c:pt idx="4">
                <c:v>2016</c:v>
              </c:pt>
              <c:pt idx="5">
                <c:v>2017</c:v>
              </c:pt>
            </c:strLit>
          </c:cat>
          <c:val>
            <c:numLit>
              <c:formatCode>General</c:formatCode>
              <c:ptCount val="6"/>
              <c:pt idx="1">
                <c:v>1.6687268232385661E-2</c:v>
              </c:pt>
              <c:pt idx="2">
                <c:v>5.6670043904086455E-2</c:v>
              </c:pt>
              <c:pt idx="3">
                <c:v>4.2188698542572234E-2</c:v>
              </c:pt>
              <c:pt idx="4">
                <c:v>3.4592737978410205E-2</c:v>
              </c:pt>
              <c:pt idx="5">
                <c:v>3.9364477116433483E-2</c:v>
              </c:pt>
            </c:numLit>
          </c:val>
          <c:extLst>
            <c:ext xmlns:c16="http://schemas.microsoft.com/office/drawing/2014/chart" uri="{C3380CC4-5D6E-409C-BE32-E72D297353CC}">
              <c16:uniqueId val="{00000000-8E06-4717-98AC-6021BB8C87CD}"/>
            </c:ext>
          </c:extLst>
        </c:ser>
        <c:dLbls>
          <c:showLegendKey val="0"/>
          <c:showVal val="0"/>
          <c:showCatName val="0"/>
          <c:showSerName val="0"/>
          <c:showPercent val="0"/>
          <c:showBubbleSize val="0"/>
        </c:dLbls>
        <c:gapWidth val="219"/>
        <c:axId val="857690144"/>
        <c:axId val="857692768"/>
      </c:barChart>
      <c:lineChart>
        <c:grouping val="standard"/>
        <c:varyColors val="0"/>
        <c:ser>
          <c:idx val="1"/>
          <c:order val="1"/>
          <c:tx>
            <c:v>Headcount</c:v>
          </c:tx>
          <c:spPr>
            <a:ln w="28575" cap="rnd">
              <a:solidFill>
                <a:schemeClr val="accent2"/>
              </a:solidFill>
              <a:round/>
            </a:ln>
            <a:effectLst/>
          </c:spPr>
          <c:marker>
            <c:symbol val="circle"/>
            <c:size val="5"/>
            <c:spPr>
              <a:solidFill>
                <a:schemeClr val="accent2"/>
              </a:solidFill>
              <a:ln w="9525">
                <a:solidFill>
                  <a:schemeClr val="accent2"/>
                </a:solidFill>
              </a:ln>
              <a:effectLst/>
            </c:spPr>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6"/>
              <c:pt idx="0">
                <c:v>2012</c:v>
              </c:pt>
              <c:pt idx="1">
                <c:v>2013</c:v>
              </c:pt>
              <c:pt idx="2">
                <c:v>2014</c:v>
              </c:pt>
              <c:pt idx="3">
                <c:v>2015</c:v>
              </c:pt>
              <c:pt idx="4">
                <c:v>2016</c:v>
              </c:pt>
              <c:pt idx="5">
                <c:v>2017</c:v>
              </c:pt>
            </c:strLit>
          </c:cat>
          <c:val>
            <c:numLit>
              <c:formatCode>General</c:formatCode>
              <c:ptCount val="6"/>
              <c:pt idx="0">
                <c:v>14562</c:v>
              </c:pt>
              <c:pt idx="1">
                <c:v>14805</c:v>
              </c:pt>
              <c:pt idx="2">
                <c:v>15644</c:v>
              </c:pt>
              <c:pt idx="3">
                <c:v>16304</c:v>
              </c:pt>
              <c:pt idx="4">
                <c:v>16868</c:v>
              </c:pt>
              <c:pt idx="5">
                <c:v>17532</c:v>
              </c:pt>
            </c:numLit>
          </c:val>
          <c:smooth val="0"/>
          <c:extLst>
            <c:ext xmlns:c16="http://schemas.microsoft.com/office/drawing/2014/chart" uri="{C3380CC4-5D6E-409C-BE32-E72D297353CC}">
              <c16:uniqueId val="{00000001-8E06-4717-98AC-6021BB8C87CD}"/>
            </c:ext>
          </c:extLst>
        </c:ser>
        <c:dLbls>
          <c:showLegendKey val="0"/>
          <c:showVal val="0"/>
          <c:showCatName val="0"/>
          <c:showSerName val="0"/>
          <c:showPercent val="0"/>
          <c:showBubbleSize val="0"/>
        </c:dLbls>
        <c:marker val="1"/>
        <c:smooth val="0"/>
        <c:axId val="867671536"/>
        <c:axId val="867667272"/>
      </c:lineChart>
      <c:catAx>
        <c:axId val="867671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867667272"/>
        <c:crosses val="autoZero"/>
        <c:auto val="1"/>
        <c:lblAlgn val="ctr"/>
        <c:lblOffset val="100"/>
        <c:noMultiLvlLbl val="0"/>
        <c:extLst/>
      </c:catAx>
      <c:valAx>
        <c:axId val="867667272"/>
        <c:scaling>
          <c:orientation val="minMax"/>
          <c:max val="20000"/>
          <c:min val="10000"/>
        </c:scaling>
        <c:delete val="0"/>
        <c:axPos val="l"/>
        <c:majorGridlines>
          <c:spPr>
            <a:ln w="9525" cap="flat" cmpd="sng" algn="ctr">
              <a:solidFill>
                <a:schemeClr val="tx1">
                  <a:lumMod val="15000"/>
                  <a:lumOff val="85000"/>
                </a:schemeClr>
              </a:solidFill>
              <a:round/>
            </a:ln>
            <a:effectLst/>
          </c:spPr>
        </c:majorGridlines>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67671536"/>
        <c:crosses val="autoZero"/>
        <c:crossBetween val="between"/>
      </c:valAx>
      <c:valAx>
        <c:axId val="857692768"/>
        <c:scaling>
          <c:orientation val="minMax"/>
          <c:max val="0.11000000000000001"/>
          <c:min val="0"/>
        </c:scaling>
        <c:delete val="0"/>
        <c:axPos val="r"/>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7690144"/>
        <c:crosses val="max"/>
        <c:crossBetween val="between"/>
        <c:majorUnit val="2.0000000000000004E-2"/>
      </c:valAx>
      <c:catAx>
        <c:axId val="857690144"/>
        <c:scaling>
          <c:orientation val="minMax"/>
        </c:scaling>
        <c:delete val="1"/>
        <c:axPos val="b"/>
        <c:numFmt formatCode="General" sourceLinked="1"/>
        <c:majorTickMark val="out"/>
        <c:minorTickMark val="none"/>
        <c:tickLblPos val="nextTo"/>
        <c:crossAx val="857692768"/>
        <c:crossesAt val="0"/>
        <c:auto val="1"/>
        <c:lblAlgn val="ctr"/>
        <c:lblOffset val="100"/>
        <c:noMultiLvlLbl val="0"/>
        <c:extLst/>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[presentation_draft.xlsx]PivotChartTable8</c:name>
    <c:fmtId val="-1"/>
  </c:pivotSource>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b="0" dirty="0"/>
              <a:t>Relative</a:t>
            </a:r>
            <a:r>
              <a:rPr lang="en-US" sz="1600" b="0" baseline="0" dirty="0"/>
              <a:t> E</a:t>
            </a:r>
            <a:r>
              <a:rPr lang="en-US" sz="1600" b="0" dirty="0"/>
              <a:t>volution</a:t>
            </a:r>
            <a:r>
              <a:rPr lang="en-US" sz="1600" b="0" baseline="0" dirty="0"/>
              <a:t> </a:t>
            </a:r>
            <a:r>
              <a:rPr lang="en-US" sz="1600" b="0" baseline="0" dirty="0" smtClean="0"/>
              <a:t>of the </a:t>
            </a:r>
            <a:r>
              <a:rPr lang="en-US" sz="1600" b="0" baseline="0" dirty="0"/>
              <a:t>Members of </a:t>
            </a:r>
            <a:r>
              <a:rPr lang="en-US" sz="1600" b="0" baseline="0" dirty="0" smtClean="0"/>
              <a:t>the Personnel</a:t>
            </a:r>
            <a:r>
              <a:rPr lang="en-US" sz="1600" b="0" baseline="0" dirty="0"/>
              <a:t>, by Status</a:t>
            </a:r>
            <a:endParaRPr lang="en-US" sz="1600" b="0" dirty="0"/>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7"/>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8"/>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3"/>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6"/>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5"/>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pivotFmt>
      <c:pivotFmt>
        <c:idx val="13"/>
        <c:spPr>
          <a:solidFill>
            <a:schemeClr val="accent1"/>
          </a:solidFill>
          <a:ln>
            <a:noFill/>
          </a:ln>
          <a:effectLst/>
        </c:spPr>
        <c:marker>
          <c:symbol val="none"/>
        </c:marker>
      </c:pivotFmt>
      <c:pivotFmt>
        <c:idx val="14"/>
        <c:spPr>
          <a:solidFill>
            <a:schemeClr val="accent3"/>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6"/>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accent5"/>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3"/>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8"/>
        <c:spPr>
          <a:solidFill>
            <a:schemeClr val="accent6"/>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9"/>
        <c:spPr>
          <a:solidFill>
            <a:schemeClr val="accent5"/>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2015</c:v>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4.5380875202593193E-2</c:v>
              </c:pt>
              <c:pt idx="1">
                <c:v>2.9385574354407838E-2</c:v>
              </c:pt>
              <c:pt idx="2">
                <c:v>4.6464646464646465E-2</c:v>
              </c:pt>
              <c:pt idx="3">
                <c:v>2.7733755942947703E-3</c:v>
              </c:pt>
              <c:pt idx="4">
                <c:v>5.2273771244832339E-2</c:v>
              </c:pt>
            </c:numLit>
          </c:val>
          <c:extLst>
            <c:ext xmlns:c16="http://schemas.microsoft.com/office/drawing/2014/chart" uri="{C3380CC4-5D6E-409C-BE32-E72D297353CC}">
              <c16:uniqueId val="{00000000-BB16-423B-BA2D-1D7AC3343D6D}"/>
            </c:ext>
          </c:extLst>
        </c:ser>
        <c:ser>
          <c:idx val="1"/>
          <c:order val="1"/>
          <c:tx>
            <c:v>2016</c:v>
          </c:tx>
          <c:spPr>
            <a:solidFill>
              <a:schemeClr val="accent6"/>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0.16279069767441862</c:v>
              </c:pt>
              <c:pt idx="1">
                <c:v>2.5086505190311418E-2</c:v>
              </c:pt>
              <c:pt idx="2">
                <c:v>6.5637065637065631E-2</c:v>
              </c:pt>
              <c:pt idx="3">
                <c:v>1.1457921770051362E-2</c:v>
              </c:pt>
              <c:pt idx="4">
                <c:v>3.2041208311506898E-2</c:v>
              </c:pt>
            </c:numLit>
          </c:val>
          <c:extLst>
            <c:ext xmlns:c16="http://schemas.microsoft.com/office/drawing/2014/chart" uri="{C3380CC4-5D6E-409C-BE32-E72D297353CC}">
              <c16:uniqueId val="{00000001-BB16-423B-BA2D-1D7AC3343D6D}"/>
            </c:ext>
          </c:extLst>
        </c:ser>
        <c:ser>
          <c:idx val="2"/>
          <c:order val="2"/>
          <c:tx>
            <c:v>2017</c:v>
          </c:tx>
          <c:spPr>
            <a:solidFill>
              <a:schemeClr val="accent5"/>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7.5999999999999998E-2</c:v>
              </c:pt>
              <c:pt idx="1">
                <c:v>7.763713080168777E-2</c:v>
              </c:pt>
              <c:pt idx="2">
                <c:v>4.8913043478260872E-2</c:v>
              </c:pt>
              <c:pt idx="3">
                <c:v>2.8515624999999999E-2</c:v>
              </c:pt>
              <c:pt idx="4">
                <c:v>3.5107012943067423E-2</c:v>
              </c:pt>
            </c:numLit>
          </c:val>
          <c:extLst>
            <c:ext xmlns:c16="http://schemas.microsoft.com/office/drawing/2014/chart" uri="{C3380CC4-5D6E-409C-BE32-E72D297353CC}">
              <c16:uniqueId val="{00000002-BB16-423B-BA2D-1D7AC3343D6D}"/>
            </c:ext>
          </c:extLst>
        </c:ser>
        <c:dLbls>
          <c:showLegendKey val="0"/>
          <c:showVal val="0"/>
          <c:showCatName val="0"/>
          <c:showSerName val="0"/>
          <c:showPercent val="0"/>
          <c:showBubbleSize val="0"/>
        </c:dLbls>
        <c:gapWidth val="219"/>
        <c:overlap val="-27"/>
        <c:axId val="298972216"/>
        <c:axId val="447353984"/>
      </c:barChart>
      <c:catAx>
        <c:axId val="298972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47353984"/>
        <c:crosses val="autoZero"/>
        <c:auto val="1"/>
        <c:lblAlgn val="ctr"/>
        <c:lblOffset val="100"/>
        <c:noMultiLvlLbl val="0"/>
        <c:extLst/>
      </c:catAx>
      <c:valAx>
        <c:axId val="447353984"/>
        <c:scaling>
          <c:orientation val="minMax"/>
          <c:max val="0.17"/>
          <c:min val="0"/>
        </c:scaling>
        <c:delete val="1"/>
        <c:axPos val="l"/>
        <c:majorGridlines>
          <c:spPr>
            <a:ln w="9525" cap="flat" cmpd="sng" algn="ctr">
              <a:solidFill>
                <a:schemeClr val="tx1">
                  <a:lumMod val="15000"/>
                  <a:lumOff val="85000"/>
                </a:schemeClr>
              </a:solidFill>
              <a:round/>
            </a:ln>
            <a:effectLst/>
          </c:spPr>
        </c:majorGridlines>
        <c:numFmt formatCode="0.0%" sourceLinked="0"/>
        <c:majorTickMark val="out"/>
        <c:minorTickMark val="none"/>
        <c:tickLblPos val="nextTo"/>
        <c:crossAx val="2989722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[presentation_base_graphs.xlsx]PivotChartTable19</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Evolution of Staff Members by Professional Category</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pivotFmt>
      <c:pivotFmt>
        <c:idx val="6"/>
        <c:spPr>
          <a:solidFill>
            <a:schemeClr val="accent1"/>
          </a:solidFill>
          <a:ln>
            <a:noFill/>
          </a:ln>
          <a:effectLst/>
        </c:spPr>
      </c:pivotFmt>
      <c:pivotFmt>
        <c:idx val="7"/>
        <c:spPr>
          <a:solidFill>
            <a:schemeClr val="accent1"/>
          </a:solidFill>
          <a:ln>
            <a:noFill/>
          </a:ln>
          <a:effectLst/>
        </c:spPr>
      </c:pivotFmt>
      <c:pivotFmt>
        <c:idx val="8"/>
        <c:spPr>
          <a:solidFill>
            <a:schemeClr val="accent1"/>
          </a:solidFill>
          <a:ln>
            <a:noFill/>
          </a:ln>
          <a:effectLst/>
        </c:spPr>
      </c:pivotFmt>
      <c:pivotFmt>
        <c:idx val="9"/>
        <c:spPr>
          <a:solidFill>
            <a:schemeClr val="accent1"/>
          </a:solidFill>
          <a:ln>
            <a:noFill/>
          </a:ln>
          <a:effectLst/>
        </c:spPr>
      </c:pivotFmt>
      <c:pivotFmt>
        <c:idx val="10"/>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pivotFmt>
      <c:pivotFmt>
        <c:idx val="12"/>
        <c:spPr>
          <a:solidFill>
            <a:schemeClr val="accent1"/>
          </a:solidFill>
          <a:ln>
            <a:noFill/>
          </a:ln>
          <a:effectLst/>
        </c:spPr>
      </c:pivotFmt>
      <c:pivotFmt>
        <c:idx val="13"/>
        <c:spPr>
          <a:solidFill>
            <a:schemeClr val="accent1"/>
          </a:solidFill>
          <a:ln>
            <a:noFill/>
          </a:ln>
          <a:effectLst/>
        </c:spPr>
      </c:pivotFmt>
      <c:pivotFmt>
        <c:idx val="14"/>
        <c:spPr>
          <a:solidFill>
            <a:schemeClr val="accent1"/>
          </a:solidFill>
          <a:ln>
            <a:noFill/>
          </a:ln>
          <a:effectLst/>
        </c:spPr>
      </c:pivotFmt>
      <c:pivotFmt>
        <c:idx val="15"/>
        <c:spPr>
          <a:solidFill>
            <a:schemeClr val="accent1"/>
          </a:solidFill>
          <a:ln>
            <a:noFill/>
          </a:ln>
          <a:effectLst/>
        </c:spPr>
      </c:pivotFmt>
      <c:pivotFmt>
        <c:idx val="16"/>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pivotFmt>
      <c:pivotFmt>
        <c:idx val="18"/>
        <c:spPr>
          <a:solidFill>
            <a:schemeClr val="accent1"/>
          </a:solidFill>
          <a:ln>
            <a:noFill/>
          </a:ln>
          <a:effectLst/>
        </c:spPr>
      </c:pivotFmt>
      <c:pivotFmt>
        <c:idx val="19"/>
        <c:spPr>
          <a:solidFill>
            <a:schemeClr val="accent1"/>
          </a:solidFill>
          <a:ln>
            <a:noFill/>
          </a:ln>
          <a:effectLst/>
        </c:spPr>
      </c:pivotFmt>
      <c:pivotFmt>
        <c:idx val="20"/>
        <c:spPr>
          <a:solidFill>
            <a:schemeClr val="accent1"/>
          </a:solidFill>
          <a:ln>
            <a:noFill/>
          </a:ln>
          <a:effectLst/>
        </c:spPr>
      </c:pivotFmt>
      <c:pivotFmt>
        <c:idx val="21"/>
        <c:spPr>
          <a:solidFill>
            <a:schemeClr val="accent1"/>
          </a:solidFill>
          <a:ln>
            <a:noFill/>
          </a:ln>
          <a:effectLst/>
        </c:spPr>
      </c:pivotFmt>
      <c:pivotFmt>
        <c:idx val="22"/>
        <c:spPr>
          <a:solidFill>
            <a:schemeClr val="accent1"/>
          </a:solidFill>
          <a:ln>
            <a:noFill/>
          </a:ln>
          <a:effectLst/>
        </c:spPr>
        <c:marker>
          <c:symbol val="none"/>
        </c:marker>
      </c:pivotFmt>
      <c:pivotFmt>
        <c:idx val="23"/>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5"/>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6"/>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7"/>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8"/>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9"/>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0"/>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1"/>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2"/>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3"/>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4"/>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5"/>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6"/>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7"/>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bar"/>
        <c:grouping val="percentStacked"/>
        <c:varyColors val="0"/>
        <c:ser>
          <c:idx val="0"/>
          <c:order val="0"/>
          <c:tx>
            <c:v>1. Research Physicists</c:v>
          </c:tx>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2013</c:v>
              </c:pt>
              <c:pt idx="1">
                <c:v>2014</c:v>
              </c:pt>
              <c:pt idx="2">
                <c:v>2015</c:v>
              </c:pt>
              <c:pt idx="3">
                <c:v>2016</c:v>
              </c:pt>
              <c:pt idx="4">
                <c:v>2017</c:v>
              </c:pt>
            </c:strLit>
          </c:cat>
          <c:val>
            <c:numLit>
              <c:formatCode>General</c:formatCode>
              <c:ptCount val="5"/>
              <c:pt idx="0">
                <c:v>3.0640668523676879E-2</c:v>
              </c:pt>
              <c:pt idx="1">
                <c:v>3.1299524564183834E-2</c:v>
              </c:pt>
              <c:pt idx="2">
                <c:v>3.2398261556696957E-2</c:v>
              </c:pt>
              <c:pt idx="3">
                <c:v>3.1640624999999999E-2</c:v>
              </c:pt>
              <c:pt idx="4">
                <c:v>3.2662362324344857E-2</c:v>
              </c:pt>
            </c:numLit>
          </c:val>
          <c:extLst>
            <c:ext xmlns:c16="http://schemas.microsoft.com/office/drawing/2014/chart" uri="{C3380CC4-5D6E-409C-BE32-E72D297353CC}">
              <c16:uniqueId val="{00000000-A0B1-471C-980C-33B9DF169FA9}"/>
            </c:ext>
          </c:extLst>
        </c:ser>
        <c:ser>
          <c:idx val="1"/>
          <c:order val="1"/>
          <c:tx>
            <c:v>2. Scientific &amp; Eng. work</c:v>
          </c:tx>
          <c:spPr>
            <a:solidFill>
              <a:schemeClr val="accent2"/>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2013</c:v>
              </c:pt>
              <c:pt idx="1">
                <c:v>2014</c:v>
              </c:pt>
              <c:pt idx="2">
                <c:v>2015</c:v>
              </c:pt>
              <c:pt idx="3">
                <c:v>2016</c:v>
              </c:pt>
              <c:pt idx="4">
                <c:v>2017</c:v>
              </c:pt>
            </c:strLit>
          </c:cat>
          <c:val>
            <c:numLit>
              <c:formatCode>General</c:formatCode>
              <c:ptCount val="5"/>
              <c:pt idx="0">
                <c:v>0.41106247512932748</c:v>
              </c:pt>
              <c:pt idx="1">
                <c:v>0.41481774960380347</c:v>
              </c:pt>
              <c:pt idx="2">
                <c:v>0.42433820624259189</c:v>
              </c:pt>
              <c:pt idx="3">
                <c:v>0.42578125</c:v>
              </c:pt>
              <c:pt idx="4">
                <c:v>0.43410558298518798</c:v>
              </c:pt>
            </c:numLit>
          </c:val>
          <c:extLst>
            <c:ext xmlns:c16="http://schemas.microsoft.com/office/drawing/2014/chart" uri="{C3380CC4-5D6E-409C-BE32-E72D297353CC}">
              <c16:uniqueId val="{00000001-A0B1-471C-980C-33B9DF169FA9}"/>
            </c:ext>
          </c:extLst>
        </c:ser>
        <c:ser>
          <c:idx val="2"/>
          <c:order val="2"/>
          <c:tx>
            <c:v>3. Technical work</c:v>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2013</c:v>
              </c:pt>
              <c:pt idx="1">
                <c:v>2014</c:v>
              </c:pt>
              <c:pt idx="2">
                <c:v>2015</c:v>
              </c:pt>
              <c:pt idx="3">
                <c:v>2016</c:v>
              </c:pt>
              <c:pt idx="4">
                <c:v>2017</c:v>
              </c:pt>
            </c:strLit>
          </c:cat>
          <c:val>
            <c:numLit>
              <c:formatCode>General</c:formatCode>
              <c:ptCount val="5"/>
              <c:pt idx="0">
                <c:v>0.35216872264226023</c:v>
              </c:pt>
              <c:pt idx="1">
                <c:v>0.34865293185419971</c:v>
              </c:pt>
              <c:pt idx="2">
                <c:v>0.34492295535361517</c:v>
              </c:pt>
              <c:pt idx="3">
                <c:v>0.34726562500000002</c:v>
              </c:pt>
              <c:pt idx="4">
                <c:v>0.33801747056589443</c:v>
              </c:pt>
            </c:numLit>
          </c:val>
          <c:extLst>
            <c:ext xmlns:c16="http://schemas.microsoft.com/office/drawing/2014/chart" uri="{C3380CC4-5D6E-409C-BE32-E72D297353CC}">
              <c16:uniqueId val="{00000002-A0B1-471C-980C-33B9DF169FA9}"/>
            </c:ext>
          </c:extLst>
        </c:ser>
        <c:ser>
          <c:idx val="3"/>
          <c:order val="3"/>
          <c:tx>
            <c:v>4. Manual work</c:v>
          </c:tx>
          <c:spPr>
            <a:solidFill>
              <a:schemeClr val="accent4"/>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2013</c:v>
              </c:pt>
              <c:pt idx="1">
                <c:v>2014</c:v>
              </c:pt>
              <c:pt idx="2">
                <c:v>2015</c:v>
              </c:pt>
              <c:pt idx="3">
                <c:v>2016</c:v>
              </c:pt>
              <c:pt idx="4">
                <c:v>2017</c:v>
              </c:pt>
            </c:strLit>
          </c:cat>
          <c:val>
            <c:numLit>
              <c:formatCode>General</c:formatCode>
              <c:ptCount val="5"/>
              <c:pt idx="0">
                <c:v>4.6557898925586948E-2</c:v>
              </c:pt>
              <c:pt idx="1">
                <c:v>4.5958795562599047E-2</c:v>
              </c:pt>
              <c:pt idx="2">
                <c:v>4.0300276570525484E-2</c:v>
              </c:pt>
              <c:pt idx="3">
                <c:v>2.3828124999999999E-2</c:v>
              </c:pt>
              <c:pt idx="4">
                <c:v>2.1648309912647171E-2</c:v>
              </c:pt>
            </c:numLit>
          </c:val>
          <c:extLst>
            <c:ext xmlns:c16="http://schemas.microsoft.com/office/drawing/2014/chart" uri="{C3380CC4-5D6E-409C-BE32-E72D297353CC}">
              <c16:uniqueId val="{00000003-A0B1-471C-980C-33B9DF169FA9}"/>
            </c:ext>
          </c:extLst>
        </c:ser>
        <c:ser>
          <c:idx val="4"/>
          <c:order val="4"/>
          <c:tx>
            <c:v>5. Admin &amp; Office</c:v>
          </c:tx>
          <c:spPr>
            <a:solidFill>
              <a:schemeClr val="accent5"/>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Lit>
              <c:ptCount val="5"/>
              <c:pt idx="0">
                <c:v>2013</c:v>
              </c:pt>
              <c:pt idx="1">
                <c:v>2014</c:v>
              </c:pt>
              <c:pt idx="2">
                <c:v>2015</c:v>
              </c:pt>
              <c:pt idx="3">
                <c:v>2016</c:v>
              </c:pt>
              <c:pt idx="4">
                <c:v>2017</c:v>
              </c:pt>
            </c:strLit>
          </c:cat>
          <c:val>
            <c:numLit>
              <c:formatCode>General</c:formatCode>
              <c:ptCount val="5"/>
              <c:pt idx="0">
                <c:v>0.15957023477914842</c:v>
              </c:pt>
              <c:pt idx="1">
                <c:v>0.15927099841521394</c:v>
              </c:pt>
              <c:pt idx="2">
                <c:v>0.15804030027657054</c:v>
              </c:pt>
              <c:pt idx="3">
                <c:v>0.17148437499999999</c:v>
              </c:pt>
              <c:pt idx="4">
                <c:v>0.17356627421192555</c:v>
              </c:pt>
            </c:numLit>
          </c:val>
          <c:extLst>
            <c:ext xmlns:c16="http://schemas.microsoft.com/office/drawing/2014/chart" uri="{C3380CC4-5D6E-409C-BE32-E72D297353CC}">
              <c16:uniqueId val="{00000004-A0B1-471C-980C-33B9DF169FA9}"/>
            </c:ext>
          </c:extLst>
        </c:ser>
        <c:dLbls>
          <c:dLblPos val="ctr"/>
          <c:showLegendKey val="0"/>
          <c:showVal val="1"/>
          <c:showCatName val="0"/>
          <c:showSerName val="0"/>
          <c:showPercent val="0"/>
          <c:showBubbleSize val="0"/>
        </c:dLbls>
        <c:gapWidth val="100"/>
        <c:overlap val="100"/>
        <c:axId val="556862048"/>
        <c:axId val="556868280"/>
      </c:barChart>
      <c:valAx>
        <c:axId val="556868280"/>
        <c:scaling>
          <c:orientation val="minMax"/>
        </c:scaling>
        <c:delete val="1"/>
        <c:axPos val="b"/>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556862048"/>
        <c:crosses val="autoZero"/>
        <c:crossBetween val="between"/>
        <c:extLst/>
      </c:valAx>
      <c:catAx>
        <c:axId val="556862048"/>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56868280"/>
        <c:crosses val="autoZero"/>
        <c:auto val="1"/>
        <c:lblAlgn val="ctr"/>
        <c:lblOffset val="100"/>
        <c:noMultiLvlLbl val="0"/>
        <c:extLst/>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[presentation_base_graphs.xlsx]PivotChartTable8</c:name>
    <c:fmtId val="-1"/>
  </c:pivotSource>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dirty="0"/>
              <a:t>Proportion of Female Members of</a:t>
            </a:r>
            <a:r>
              <a:rPr lang="en-US" sz="1600" baseline="0" dirty="0"/>
              <a:t> </a:t>
            </a:r>
            <a:r>
              <a:rPr lang="en-US" sz="1600" baseline="0" dirty="0" smtClean="0"/>
              <a:t>the Personnel </a:t>
            </a:r>
            <a:r>
              <a:rPr lang="en-US" sz="1600" baseline="0" dirty="0"/>
              <a:t>by Status - 31.12.2017</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w="28575" cap="rnd">
            <a:solidFill>
              <a:schemeClr val="accent1"/>
            </a:solidFill>
            <a:round/>
          </a:ln>
          <a:effectLst/>
        </c:spP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6"/>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layout>
            <c:manualLayout>
              <c:x val="-5.1030930758212628E-3"/>
              <c:y val="-4.9972295129775482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2"/>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dLbl>
          <c:idx val="0"/>
          <c:layout>
            <c:manualLayout>
              <c:x val="-1.3898598572528966E-16"/>
              <c:y val="8.1481481481481419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dLbl>
          <c:idx val="0"/>
          <c:layout>
            <c:manualLayout>
              <c:x val="-3.4746496431322415E-17"/>
              <c:y val="7.7777777777777779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dLbl>
          <c:idx val="0"/>
          <c:layout>
            <c:manualLayout>
              <c:x val="-3.4746496431322415E-17"/>
              <c:y val="7.7777777777777779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dLbl>
          <c:idx val="0"/>
          <c:layout>
            <c:manualLayout>
              <c:x val="-1.3898598572528966E-16"/>
              <c:y val="8.1481481481481419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9"/>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20"/>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layout>
            <c:manualLayout>
              <c:x val="-5.1030930758212628E-3"/>
              <c:y val="-4.9972295129775482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2"/>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25"/>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6"/>
        <c:spPr>
          <a:solidFill>
            <a:schemeClr val="accent1"/>
          </a:solidFill>
          <a:ln>
            <a:noFill/>
          </a:ln>
          <a:effectLst/>
        </c:spPr>
        <c:dLbl>
          <c:idx val="0"/>
          <c:layout>
            <c:manualLayout>
              <c:x val="-3.4746496431322415E-17"/>
              <c:y val="7.7777777777777779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7"/>
        <c:spPr>
          <a:solidFill>
            <a:schemeClr val="accent1"/>
          </a:solidFill>
          <a:ln>
            <a:noFill/>
          </a:ln>
          <a:effectLst/>
        </c:spPr>
        <c:dLbl>
          <c:idx val="0"/>
          <c:layout>
            <c:manualLayout>
              <c:x val="-1.3898598572528966E-16"/>
              <c:y val="8.1481481481481419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8"/>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29"/>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0"/>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1"/>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2"/>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3"/>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layout>
            <c:manualLayout>
              <c:x val="-5.1030930758212628E-3"/>
              <c:y val="-4.9972295129775482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2"/>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Prop. of Female</c:v>
          </c:tx>
          <c:spPr>
            <a:solidFill>
              <a:schemeClr val="accent1"/>
            </a:solidFill>
            <a:ln>
              <a:noFill/>
            </a:ln>
            <a:effectLst/>
          </c:spPr>
          <c:invertIfNegative val="0"/>
          <c:dLbls>
            <c:dLbl>
              <c:idx val="1"/>
              <c:layout>
                <c:manualLayout>
                  <c:x val="-3.4746496431322415E-17"/>
                  <c:y val="7.777777777777777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EFE-4C4C-AB8D-FD084F64746C}"/>
                </c:ext>
              </c:extLst>
            </c:dLbl>
            <c:dLbl>
              <c:idx val="4"/>
              <c:layout>
                <c:manualLayout>
                  <c:x val="-1.3898598572528966E-16"/>
                  <c:y val="8.148148148148141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EFE-4C4C-AB8D-FD084F64746C}"/>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0.2342007434944238</c:v>
              </c:pt>
              <c:pt idx="1">
                <c:v>0.15740015661707127</c:v>
              </c:pt>
              <c:pt idx="2">
                <c:v>0.26424870466321243</c:v>
              </c:pt>
              <c:pt idx="3">
                <c:v>0.207368021268515</c:v>
              </c:pt>
              <c:pt idx="4">
                <c:v>0.18151356652500816</c:v>
              </c:pt>
            </c:numLit>
          </c:val>
          <c:extLst>
            <c:ext xmlns:c16="http://schemas.microsoft.com/office/drawing/2014/chart" uri="{C3380CC4-5D6E-409C-BE32-E72D297353CC}">
              <c16:uniqueId val="{00000002-DEFE-4C4C-AB8D-FD084F64746C}"/>
            </c:ext>
          </c:extLst>
        </c:ser>
        <c:dLbls>
          <c:showLegendKey val="0"/>
          <c:showVal val="0"/>
          <c:showCatName val="0"/>
          <c:showSerName val="0"/>
          <c:showPercent val="0"/>
          <c:showBubbleSize val="0"/>
        </c:dLbls>
        <c:gapWidth val="219"/>
        <c:axId val="571839240"/>
        <c:axId val="571838912"/>
      </c:barChart>
      <c:lineChart>
        <c:grouping val="standard"/>
        <c:varyColors val="0"/>
        <c:ser>
          <c:idx val="1"/>
          <c:order val="1"/>
          <c:tx>
            <c:v>Prop. of Female (all MP)</c:v>
          </c:tx>
          <c:spPr>
            <a:ln w="28575" cap="rnd">
              <a:solidFill>
                <a:schemeClr val="accent2"/>
              </a:solidFill>
              <a:round/>
            </a:ln>
            <a:effectLst/>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03-DEFE-4C4C-AB8D-FD084F64746C}"/>
                </c:ext>
              </c:extLst>
            </c:dLbl>
            <c:dLbl>
              <c:idx val="1"/>
              <c:delete val="1"/>
              <c:extLst>
                <c:ext xmlns:c15="http://schemas.microsoft.com/office/drawing/2012/chart" uri="{CE6537A1-D6FC-4f65-9D91-7224C49458BB}"/>
                <c:ext xmlns:c16="http://schemas.microsoft.com/office/drawing/2014/chart" uri="{C3380CC4-5D6E-409C-BE32-E72D297353CC}">
                  <c16:uniqueId val="{00000004-DEFE-4C4C-AB8D-FD084F64746C}"/>
                </c:ext>
              </c:extLst>
            </c:dLbl>
            <c:dLbl>
              <c:idx val="2"/>
              <c:delete val="1"/>
              <c:extLst>
                <c:ext xmlns:c15="http://schemas.microsoft.com/office/drawing/2012/chart" uri="{CE6537A1-D6FC-4f65-9D91-7224C49458BB}"/>
                <c:ext xmlns:c16="http://schemas.microsoft.com/office/drawing/2014/chart" uri="{C3380CC4-5D6E-409C-BE32-E72D297353CC}">
                  <c16:uniqueId val="{00000005-DEFE-4C4C-AB8D-FD084F64746C}"/>
                </c:ext>
              </c:extLst>
            </c:dLbl>
            <c:dLbl>
              <c:idx val="3"/>
              <c:delete val="1"/>
              <c:extLst>
                <c:ext xmlns:c15="http://schemas.microsoft.com/office/drawing/2012/chart" uri="{CE6537A1-D6FC-4f65-9D91-7224C49458BB}"/>
                <c:ext xmlns:c16="http://schemas.microsoft.com/office/drawing/2014/chart" uri="{C3380CC4-5D6E-409C-BE32-E72D297353CC}">
                  <c16:uniqueId val="{00000006-DEFE-4C4C-AB8D-FD084F64746C}"/>
                </c:ext>
              </c:extLst>
            </c:dLbl>
            <c:dLbl>
              <c:idx val="4"/>
              <c:layout>
                <c:manualLayout>
                  <c:x val="-5.1030930758212628E-3"/>
                  <c:y val="-4.9972295129775482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2"/>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EFE-4C4C-AB8D-FD084F64746C}"/>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Fellows</c:v>
              </c:pt>
              <c:pt idx="1">
                <c:v>MPA (excl. Users and MPA Training)</c:v>
              </c:pt>
              <c:pt idx="2">
                <c:v>MPA training</c:v>
              </c:pt>
              <c:pt idx="3">
                <c:v>Staff Members</c:v>
              </c:pt>
              <c:pt idx="4">
                <c:v>Users</c:v>
              </c:pt>
            </c:strLit>
          </c:cat>
          <c:val>
            <c:numLit>
              <c:formatCode>General</c:formatCode>
              <c:ptCount val="5"/>
              <c:pt idx="0">
                <c:v>0.18879762719598447</c:v>
              </c:pt>
              <c:pt idx="1">
                <c:v>0.18879762719598447</c:v>
              </c:pt>
              <c:pt idx="2">
                <c:v>0.18879762719598447</c:v>
              </c:pt>
              <c:pt idx="3">
                <c:v>0.18879762719598447</c:v>
              </c:pt>
              <c:pt idx="4">
                <c:v>0.18879762719598447</c:v>
              </c:pt>
            </c:numLit>
          </c:val>
          <c:smooth val="0"/>
          <c:extLst>
            <c:ext xmlns:c16="http://schemas.microsoft.com/office/drawing/2014/chart" uri="{C3380CC4-5D6E-409C-BE32-E72D297353CC}">
              <c16:uniqueId val="{00000008-DEFE-4C4C-AB8D-FD084F64746C}"/>
            </c:ext>
          </c:extLst>
        </c:ser>
        <c:dLbls>
          <c:showLegendKey val="0"/>
          <c:showVal val="0"/>
          <c:showCatName val="0"/>
          <c:showSerName val="0"/>
          <c:showPercent val="0"/>
          <c:showBubbleSize val="0"/>
        </c:dLbls>
        <c:marker val="1"/>
        <c:smooth val="0"/>
        <c:axId val="571839240"/>
        <c:axId val="571838912"/>
      </c:lineChart>
      <c:catAx>
        <c:axId val="571839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71838912"/>
        <c:crosses val="autoZero"/>
        <c:auto val="1"/>
        <c:lblAlgn val="ctr"/>
        <c:lblOffset val="100"/>
        <c:noMultiLvlLbl val="0"/>
        <c:extLst/>
      </c:catAx>
      <c:valAx>
        <c:axId val="57183891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crossAx val="5718392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[presentation_draft.xlsx]PivotChartTable11</c:name>
    <c:fmtId val="2"/>
  </c:pivotSource>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b="0" dirty="0"/>
              <a:t>Evolution of the proportion of Female </a:t>
            </a:r>
            <a:r>
              <a:rPr lang="en-US" sz="1600" b="0" baseline="0" dirty="0"/>
              <a:t>Members of Personnel</a:t>
            </a:r>
            <a:endParaRPr lang="en-US" sz="1600" b="0" dirty="0"/>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w="28575" cap="rnd">
            <a:solidFill>
              <a:schemeClr val="accent1"/>
            </a:solidFill>
            <a:round/>
          </a:ln>
          <a:effectLst/>
        </c:spPr>
        <c:marker>
          <c:spPr>
            <a:solidFill>
              <a:schemeClr val="accent1"/>
            </a:solidFill>
            <a:ln w="9525">
              <a:solidFill>
                <a:schemeClr val="accent1"/>
              </a:solidFill>
            </a:ln>
            <a:effectLst/>
          </c:spPr>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2"/>
        <c:dLbl>
          <c:idx val="0"/>
          <c:layout>
            <c:manualLayout>
              <c:x val="-3.7374442473375861E-3"/>
              <c:y val="-2.2160664819944598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3"/>
        <c:dLbl>
          <c:idx val="0"/>
          <c:layout>
            <c:manualLayout>
              <c:x val="-5.6061663710063794E-3"/>
              <c:y val="1.8467220683287166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4"/>
        <c:dLbl>
          <c:idx val="0"/>
          <c:layout>
            <c:manualLayout>
              <c:x val="-3.7374442473375861E-3"/>
              <c:y val="1.8467220683287166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numFmt formatCode="#,##0.0" sourceLinked="0"/>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dLbl>
          <c:idx val="0"/>
          <c:layout>
            <c:manualLayout>
              <c:x val="0"/>
              <c:y val="0.161535542129256"/>
            </c:manualLayout>
          </c:layout>
          <c:numFmt formatCode="#,##0.0" sourceLinked="0"/>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numFmt formatCode="#,##0.0" sourceLinked="0"/>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dLbl>
          <c:idx val="0"/>
          <c:layout>
            <c:manualLayout>
              <c:x val="0"/>
              <c:y val="0.161535542129256"/>
            </c:manualLayout>
          </c:layout>
          <c:numFmt formatCode="#,##0.0" sourceLinked="0"/>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numFmt formatCode="#,##0.0" sourceLinked="0"/>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dLbl>
          <c:idx val="0"/>
          <c:layout>
            <c:manualLayout>
              <c:x val="0"/>
              <c:y val="0.161535542129256"/>
            </c:manualLayout>
          </c:layout>
          <c:numFmt formatCode="#,##0.0" sourceLinked="0"/>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Total</c:v>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6A76-4807-8BE9-37E5F0261114}"/>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Lit>
                <c:formatCode>General</c:formatCode>
                <c:ptCount val="10"/>
                <c:pt idx="0">
                  <c:v>0.32591454867854702</c:v>
                </c:pt>
                <c:pt idx="1">
                  <c:v>0.32247284605961801</c:v>
                </c:pt>
                <c:pt idx="2">
                  <c:v>0.30992125808610299</c:v>
                </c:pt>
                <c:pt idx="3">
                  <c:v>0.30649765900741999</c:v>
                </c:pt>
                <c:pt idx="4">
                  <c:v>0.30133319598956398</c:v>
                </c:pt>
                <c:pt idx="5">
                  <c:v>0.300659574468085</c:v>
                </c:pt>
                <c:pt idx="6">
                  <c:v>0.29526949629250898</c:v>
                </c:pt>
                <c:pt idx="7">
                  <c:v>0.29133660451423199</c:v>
                </c:pt>
                <c:pt idx="8">
                  <c:v>0.28859734408347398</c:v>
                </c:pt>
                <c:pt idx="9">
                  <c:v>0.28223728040155599</c:v>
                </c:pt>
              </c:numLit>
            </c:plus>
            <c:minus>
              <c:numLit>
                <c:formatCode>General</c:formatCode>
                <c:ptCount val="10"/>
                <c:pt idx="0">
                  <c:v>0.324085451321455</c:v>
                </c:pt>
                <c:pt idx="1">
                  <c:v>0.32052715394037901</c:v>
                </c:pt>
                <c:pt idx="2">
                  <c:v>0.308078741913896</c:v>
                </c:pt>
                <c:pt idx="3">
                  <c:v>0.304502340992578</c:v>
                </c:pt>
                <c:pt idx="4">
                  <c:v>0.29866680401043799</c:v>
                </c:pt>
                <c:pt idx="5">
                  <c:v>0.29934042553191298</c:v>
                </c:pt>
                <c:pt idx="6">
                  <c:v>0.29373050370748999</c:v>
                </c:pt>
                <c:pt idx="7">
                  <c:v>0.28966339548576803</c:v>
                </c:pt>
                <c:pt idx="8">
                  <c:v>0.28640265591652903</c:v>
                </c:pt>
                <c:pt idx="9">
                  <c:v>0.28076271959844601</c:v>
                </c:pt>
              </c:numLit>
            </c:minus>
            <c:spPr>
              <a:noFill/>
              <a:ln w="19050" cap="flat" cmpd="sng" algn="ctr">
                <a:solidFill>
                  <a:schemeClr val="accent1">
                    <a:lumMod val="60000"/>
                    <a:lumOff val="40000"/>
                  </a:schemeClr>
                </a:solidFill>
                <a:round/>
              </a:ln>
              <a:effectLst/>
            </c:spPr>
          </c:errBars>
          <c:cat>
            <c:strLit>
              <c:ptCount val="10"/>
              <c:pt idx="0">
                <c:v>2008</c:v>
              </c:pt>
              <c:pt idx="1">
                <c:v>2009</c:v>
              </c:pt>
              <c:pt idx="2">
                <c:v>2010</c:v>
              </c:pt>
              <c:pt idx="3">
                <c:v>2011</c:v>
              </c:pt>
              <c:pt idx="4">
                <c:v>2012</c:v>
              </c:pt>
              <c:pt idx="5">
                <c:v>2013</c:v>
              </c:pt>
              <c:pt idx="6">
                <c:v>2014</c:v>
              </c:pt>
              <c:pt idx="7">
                <c:v>2015</c:v>
              </c:pt>
              <c:pt idx="8">
                <c:v>2016</c:v>
              </c:pt>
              <c:pt idx="9">
                <c:v>2017</c:v>
              </c:pt>
            </c:strLit>
          </c:cat>
          <c:val>
            <c:numLit>
              <c:formatCode>General</c:formatCode>
              <c:ptCount val="10"/>
              <c:pt idx="0">
                <c:v>16.516085451321501</c:v>
              </c:pt>
              <c:pt idx="1">
                <c:v>16.7415271539404</c:v>
              </c:pt>
              <c:pt idx="2">
                <c:v>17.109078741913901</c:v>
              </c:pt>
              <c:pt idx="3">
                <c:v>17.222502340992602</c:v>
              </c:pt>
              <c:pt idx="4">
                <c:v>17.545666804010398</c:v>
              </c:pt>
              <c:pt idx="5">
                <c:v>17.872340425531899</c:v>
              </c:pt>
              <c:pt idx="6">
                <c:v>18.3137305037075</c:v>
              </c:pt>
              <c:pt idx="7">
                <c:v>18.596663395485798</c:v>
              </c:pt>
              <c:pt idx="8">
                <c:v>19.006402655916499</c:v>
              </c:pt>
              <c:pt idx="9">
                <c:v>18.8797627195984</c:v>
              </c:pt>
            </c:numLit>
          </c:val>
          <c:extLst>
            <c:ext xmlns:c16="http://schemas.microsoft.com/office/drawing/2014/chart" uri="{C3380CC4-5D6E-409C-BE32-E72D297353CC}">
              <c16:uniqueId val="{00000001-6A76-4807-8BE9-37E5F0261114}"/>
            </c:ext>
          </c:extLst>
        </c:ser>
        <c:dLbls>
          <c:showLegendKey val="0"/>
          <c:showVal val="0"/>
          <c:showCatName val="0"/>
          <c:showSerName val="0"/>
          <c:showPercent val="0"/>
          <c:showBubbleSize val="0"/>
        </c:dLbls>
        <c:gapWidth val="120"/>
        <c:axId val="805223360"/>
        <c:axId val="805222704"/>
      </c:barChart>
      <c:catAx>
        <c:axId val="805223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805222704"/>
        <c:crosses val="autoZero"/>
        <c:auto val="1"/>
        <c:lblAlgn val="ctr"/>
        <c:lblOffset val="100"/>
        <c:noMultiLvlLbl val="0"/>
        <c:extLst/>
      </c:catAx>
      <c:valAx>
        <c:axId val="805222704"/>
        <c:scaling>
          <c:orientation val="minMax"/>
          <c:max val="20"/>
          <c:min val="15"/>
        </c:scaling>
        <c:delete val="0"/>
        <c:axPos val="l"/>
        <c:majorGridlines>
          <c:spPr>
            <a:ln w="9525" cap="flat" cmpd="sng" algn="ctr">
              <a:solidFill>
                <a:schemeClr val="tx1">
                  <a:lumMod val="15000"/>
                  <a:lumOff val="85000"/>
                </a:schemeClr>
              </a:solidFill>
              <a:round/>
            </a:ln>
            <a:effectLst/>
          </c:spPr>
        </c:majorGridlines>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05223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0" dirty="0"/>
              <a:t>Evolution of the proportion of Female </a:t>
            </a:r>
            <a:r>
              <a:rPr lang="en-US" b="0" dirty="0" smtClean="0"/>
              <a:t>Fellows and MPA training</a:t>
            </a:r>
            <a:endParaRPr lang="en-US" b="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dLbl>
          <c:idx val="0"/>
          <c:numFmt formatCode="#,##0.0" sourceLinked="0"/>
          <c:spPr>
            <a:noFill/>
            <a:ln>
              <a:noFill/>
            </a:ln>
            <a:effectLst/>
          </c:spPr>
          <c:txPr>
            <a:bodyPr rot="-540000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numFmt formatCode="#,##0.0" sourceLinked="0"/>
          <c:spPr>
            <a:noFill/>
            <a:ln>
              <a:noFill/>
            </a:ln>
            <a:effectLst/>
          </c:spPr>
          <c:txPr>
            <a:bodyPr rot="-540000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numFmt formatCode="#,##0.0" sourceLinked="0"/>
          <c:spPr>
            <a:noFill/>
            <a:ln>
              <a:noFill/>
            </a:ln>
            <a:effectLst/>
          </c:spPr>
          <c:txPr>
            <a:bodyPr rot="-540000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numFmt formatCode="#,##0.0" sourceLinked="0"/>
          <c:spPr>
            <a:noFill/>
            <a:ln>
              <a:noFill/>
            </a:ln>
            <a:effectLst/>
          </c:spPr>
          <c:txPr>
            <a:bodyPr rot="-540000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numFmt formatCode="#,##0.0" sourceLinked="0"/>
          <c:spPr>
            <a:noFill/>
            <a:ln>
              <a:noFill/>
            </a:ln>
            <a:effectLst/>
          </c:spPr>
          <c:txPr>
            <a:bodyPr rot="-5400000" spcFirstLastPara="1" vertOverflow="ellipsis" vert="horz" wrap="square" lIns="38100" tIns="19050" rIns="38100" bIns="19050" anchor="ctr" anchorCtr="1">
              <a:spAutoFit/>
            </a:bodyPr>
            <a:lstStyle/>
            <a:p>
              <a:pPr>
                <a:defRPr sz="900" b="0" i="0" u="none" strike="noStrike" kern="1200" baseline="0">
                  <a:solidFill>
                    <a:schemeClr val="bg1">
                      <a:lumMod val="9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tx2"/>
          </a:solidFill>
          <a:ln>
            <a:noFill/>
          </a:ln>
          <a:effectLst/>
        </c:spPr>
        <c:marker>
          <c:symbol val="none"/>
        </c:marker>
      </c:pivotFmt>
      <c:pivotFmt>
        <c:idx val="17"/>
        <c:spPr>
          <a:solidFill>
            <a:schemeClr val="accent1"/>
          </a:solidFill>
          <a:ln>
            <a:noFill/>
          </a:ln>
          <a:effectLst/>
        </c:spPr>
        <c:marker>
          <c:symbol val="none"/>
        </c:marker>
      </c:pivotFmt>
      <c:pivotFmt>
        <c:idx val="18"/>
        <c:spPr>
          <a:solidFill>
            <a:schemeClr val="accent1"/>
          </a:solidFill>
          <a:ln>
            <a:noFill/>
          </a:ln>
          <a:effectLst/>
        </c:spPr>
        <c:marker>
          <c:symbol val="none"/>
        </c:marker>
      </c:pivotFmt>
      <c:pivotFmt>
        <c:idx val="19"/>
        <c:spPr>
          <a:solidFill>
            <a:schemeClr val="accent6"/>
          </a:solidFill>
          <a:ln>
            <a:noFill/>
          </a:ln>
          <a:effectLst/>
        </c:spPr>
        <c:marker>
          <c:symbol val="none"/>
        </c:marker>
      </c:pivotFmt>
      <c:pivotFmt>
        <c:idx val="20"/>
        <c:spPr>
          <a:solidFill>
            <a:schemeClr val="accent1"/>
          </a:solidFill>
          <a:ln>
            <a:noFill/>
          </a:ln>
          <a:effectLst/>
        </c:spPr>
        <c:marker>
          <c:symbol val="none"/>
        </c:marker>
      </c:pivotFmt>
      <c:pivotFmt>
        <c:idx val="21"/>
        <c:spPr>
          <a:solidFill>
            <a:schemeClr val="tx2"/>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3"/>
        <c:spPr>
          <a:solidFill>
            <a:schemeClr val="accent3"/>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4"/>
        <c:spPr>
          <a:solidFill>
            <a:schemeClr val="accent6"/>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5"/>
        <c:spPr>
          <a:solidFill>
            <a:schemeClr val="accent5"/>
          </a:solidFill>
          <a:ln>
            <a:noFill/>
          </a:ln>
          <a:effectLst/>
        </c:spP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6"/>
        <c:spPr>
          <a:solidFill>
            <a:schemeClr val="tx2"/>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7"/>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8"/>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9"/>
        <c:spPr>
          <a:solidFill>
            <a:schemeClr val="accent6"/>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0"/>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1"/>
        <c:spPr>
          <a:solidFill>
            <a:schemeClr val="tx2"/>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2"/>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3"/>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4"/>
        <c:spPr>
          <a:solidFill>
            <a:schemeClr val="accent6"/>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5"/>
        <c:spPr>
          <a:solidFill>
            <a:schemeClr val="accent1"/>
          </a:solidFill>
          <a:ln>
            <a:noFill/>
          </a:ln>
          <a:effectLst/>
        </c:spPr>
        <c:marker>
          <c:symbol val="none"/>
        </c:marker>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2013</c:v>
          </c:tx>
          <c:spPr>
            <a:solidFill>
              <a:schemeClr val="tx2"/>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Lit>
                <c:formatCode>General</c:formatCode>
                <c:ptCount val="5"/>
                <c:pt idx="0">
                  <c:v>1.60504946996466</c:v>
                </c:pt>
                <c:pt idx="1">
                  <c:v>1.0289585492227999</c:v>
                </c:pt>
                <c:pt idx="2">
                  <c:v>1.8285779625779599</c:v>
                </c:pt>
                <c:pt idx="3">
                  <c:v>0.77235893354556096</c:v>
                </c:pt>
                <c:pt idx="4">
                  <c:v>0.35981560424308501</c:v>
                </c:pt>
              </c:numLit>
            </c:plus>
            <c:minus>
              <c:numLit>
                <c:formatCode>General</c:formatCode>
                <c:ptCount val="5"/>
                <c:pt idx="0">
                  <c:v>1.55595053003534</c:v>
                </c:pt>
                <c:pt idx="1">
                  <c:v>1.0020414507772</c:v>
                </c:pt>
                <c:pt idx="2">
                  <c:v>1.77542203742204</c:v>
                </c:pt>
                <c:pt idx="3">
                  <c:v>0.76164106645443796</c:v>
                </c:pt>
                <c:pt idx="4">
                  <c:v>0.35618439575691602</c:v>
                </c:pt>
              </c:numLit>
            </c:minus>
            <c:spPr>
              <a:noFill/>
              <a:ln w="19050" cap="flat" cmpd="sng" algn="ctr">
                <a:solidFill>
                  <a:schemeClr val="tx2">
                    <a:lumMod val="60000"/>
                    <a:lumOff val="40000"/>
                  </a:schemeClr>
                </a:solidFill>
                <a:round/>
              </a:ln>
              <a:effectLst/>
            </c:spPr>
          </c:errBars>
          <c:cat>
            <c:strLit>
              <c:ptCount val="2"/>
              <c:pt idx="0">
                <c:v>Fellows</c:v>
              </c:pt>
              <c:pt idx="1">
                <c:v>MPA training</c:v>
              </c:pt>
            </c:strLit>
          </c:cat>
          <c:val>
            <c:numLit>
              <c:formatCode>General</c:formatCode>
              <c:ptCount val="2"/>
              <c:pt idx="0">
                <c:v>19.257950530035298</c:v>
              </c:pt>
              <c:pt idx="1">
                <c:v>22.037422037422001</c:v>
              </c:pt>
            </c:numLit>
          </c:val>
          <c:extLst>
            <c:ext xmlns:c16="http://schemas.microsoft.com/office/drawing/2014/chart" uri="{C3380CC4-5D6E-409C-BE32-E72D297353CC}">
              <c16:uniqueId val="{00000000-2CF8-4AE7-B52C-7E0FD25FA955}"/>
            </c:ext>
          </c:extLst>
        </c:ser>
        <c:ser>
          <c:idx val="1"/>
          <c:order val="1"/>
          <c:tx>
            <c:v>2014</c:v>
          </c:tx>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Lit>
                <c:formatCode>General</c:formatCode>
                <c:ptCount val="5"/>
                <c:pt idx="0">
                  <c:v>1.5371280388978901</c:v>
                </c:pt>
                <c:pt idx="1">
                  <c:v>1.00844879786287</c:v>
                </c:pt>
                <c:pt idx="2">
                  <c:v>1.9163333333333299</c:v>
                </c:pt>
                <c:pt idx="3">
                  <c:v>0.77240095087163096</c:v>
                </c:pt>
                <c:pt idx="4">
                  <c:v>0.35024299494717698</c:v>
                </c:pt>
              </c:numLit>
            </c:plus>
            <c:minus>
              <c:numLit>
                <c:formatCode>General</c:formatCode>
                <c:ptCount val="5"/>
                <c:pt idx="0">
                  <c:v>1.4918719611021101</c:v>
                </c:pt>
                <c:pt idx="1">
                  <c:v>0.97955120213712898</c:v>
                </c:pt>
                <c:pt idx="2">
                  <c:v>1.8736666666666699</c:v>
                </c:pt>
                <c:pt idx="3">
                  <c:v>0.76159904912836796</c:v>
                </c:pt>
                <c:pt idx="4">
                  <c:v>0.34775700505282697</c:v>
                </c:pt>
              </c:numLit>
            </c:minus>
            <c:spPr>
              <a:noFill/>
              <a:ln w="19050" cap="flat" cmpd="sng" algn="ctr">
                <a:solidFill>
                  <a:schemeClr val="accent1">
                    <a:lumMod val="60000"/>
                    <a:lumOff val="40000"/>
                  </a:schemeClr>
                </a:solidFill>
                <a:round/>
              </a:ln>
              <a:effectLst/>
            </c:spPr>
          </c:errBars>
          <c:cat>
            <c:strLit>
              <c:ptCount val="2"/>
              <c:pt idx="0">
                <c:v>Fellows</c:v>
              </c:pt>
              <c:pt idx="1">
                <c:v>MPA training</c:v>
              </c:pt>
            </c:strLit>
          </c:cat>
          <c:val>
            <c:numLit>
              <c:formatCode>General</c:formatCode>
              <c:ptCount val="2"/>
              <c:pt idx="0">
                <c:v>19.286871961102101</c:v>
              </c:pt>
              <c:pt idx="1">
                <c:v>26.6666666666667</c:v>
              </c:pt>
            </c:numLit>
          </c:val>
          <c:extLst>
            <c:ext xmlns:c16="http://schemas.microsoft.com/office/drawing/2014/chart" uri="{C3380CC4-5D6E-409C-BE32-E72D297353CC}">
              <c16:uniqueId val="{00000001-2CF8-4AE7-B52C-7E0FD25FA955}"/>
            </c:ext>
          </c:extLst>
        </c:ser>
        <c:ser>
          <c:idx val="2"/>
          <c:order val="2"/>
          <c:tx>
            <c:v>2015</c:v>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Lit>
                <c:formatCode>General</c:formatCode>
                <c:ptCount val="5"/>
                <c:pt idx="0">
                  <c:v>1.5824186046511599</c:v>
                </c:pt>
                <c:pt idx="1">
                  <c:v>1.0260761245674801</c:v>
                </c:pt>
                <c:pt idx="2">
                  <c:v>1.8997220077220101</c:v>
                </c:pt>
                <c:pt idx="3">
                  <c:v>0.76929118925325901</c:v>
                </c:pt>
                <c:pt idx="4">
                  <c:v>0.34278348175309897</c:v>
                </c:pt>
              </c:numLit>
            </c:plus>
            <c:minus>
              <c:numLit>
                <c:formatCode>General</c:formatCode>
                <c:ptCount val="6"/>
                <c:pt idx="0">
                  <c:v>1.54358139534884</c:v>
                </c:pt>
                <c:pt idx="1">
                  <c:v>0.99892387543252403</c:v>
                </c:pt>
                <c:pt idx="2">
                  <c:v>1.8612779922779901</c:v>
                </c:pt>
                <c:pt idx="3">
                  <c:v>0.75870881074673902</c:v>
                </c:pt>
                <c:pt idx="4">
                  <c:v>0.34021651824689803</c:v>
                </c:pt>
                <c:pt idx="5">
                  <c:v>1.4743333333333299</c:v>
                </c:pt>
              </c:numLit>
            </c:minus>
            <c:spPr>
              <a:noFill/>
              <a:ln w="19050" cap="flat" cmpd="sng" algn="ctr">
                <a:solidFill>
                  <a:schemeClr val="accent3">
                    <a:lumMod val="60000"/>
                    <a:lumOff val="40000"/>
                  </a:schemeClr>
                </a:solidFill>
                <a:round/>
              </a:ln>
              <a:effectLst/>
            </c:spPr>
          </c:errBars>
          <c:cat>
            <c:strLit>
              <c:ptCount val="2"/>
              <c:pt idx="0">
                <c:v>Fellows</c:v>
              </c:pt>
              <c:pt idx="1">
                <c:v>MPA training</c:v>
              </c:pt>
            </c:strLit>
          </c:cat>
          <c:val>
            <c:numLit>
              <c:formatCode>General</c:formatCode>
              <c:ptCount val="2"/>
              <c:pt idx="0">
                <c:v>22.325581395348799</c:v>
              </c:pt>
              <c:pt idx="1">
                <c:v>27.992277992278002</c:v>
              </c:pt>
            </c:numLit>
          </c:val>
          <c:extLst>
            <c:ext xmlns:c16="http://schemas.microsoft.com/office/drawing/2014/chart" uri="{C3380CC4-5D6E-409C-BE32-E72D297353CC}">
              <c16:uniqueId val="{00000002-2CF8-4AE7-B52C-7E0FD25FA955}"/>
            </c:ext>
          </c:extLst>
        </c:ser>
        <c:ser>
          <c:idx val="3"/>
          <c:order val="3"/>
          <c:tx>
            <c:v>2016</c:v>
          </c:tx>
          <c:spPr>
            <a:solidFill>
              <a:schemeClr val="accent6"/>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Lit>
                <c:formatCode>General</c:formatCode>
                <c:ptCount val="5"/>
                <c:pt idx="0">
                  <c:v>1.50566666666667</c:v>
                </c:pt>
                <c:pt idx="1">
                  <c:v>1.0477510548523199</c:v>
                </c:pt>
                <c:pt idx="2">
                  <c:v>1.8384492753623201</c:v>
                </c:pt>
                <c:pt idx="3">
                  <c:v>0.76793750000000205</c:v>
                </c:pt>
                <c:pt idx="4">
                  <c:v>0.33824608747145002</c:v>
                </c:pt>
              </c:numLit>
            </c:plus>
            <c:minus>
              <c:numLit>
                <c:formatCode>General</c:formatCode>
                <c:ptCount val="5"/>
                <c:pt idx="0">
                  <c:v>1.4743333333333299</c:v>
                </c:pt>
                <c:pt idx="1">
                  <c:v>1.0222489451476799</c:v>
                </c:pt>
                <c:pt idx="2">
                  <c:v>1.8015507246376801</c:v>
                </c:pt>
                <c:pt idx="3">
                  <c:v>0.75806249999999797</c:v>
                </c:pt>
                <c:pt idx="4">
                  <c:v>0.33675391252855003</c:v>
                </c:pt>
              </c:numLit>
            </c:minus>
            <c:spPr>
              <a:noFill/>
              <a:ln w="19050" cap="flat" cmpd="sng" algn="ctr">
                <a:solidFill>
                  <a:schemeClr val="accent6">
                    <a:lumMod val="60000"/>
                    <a:lumOff val="40000"/>
                  </a:schemeClr>
                </a:solidFill>
                <a:round/>
              </a:ln>
              <a:effectLst/>
            </c:spPr>
          </c:errBars>
          <c:cat>
            <c:strLit>
              <c:ptCount val="2"/>
              <c:pt idx="0">
                <c:v>Fellows</c:v>
              </c:pt>
              <c:pt idx="1">
                <c:v>MPA training</c:v>
              </c:pt>
            </c:strLit>
          </c:cat>
          <c:val>
            <c:numLit>
              <c:formatCode>General</c:formatCode>
              <c:ptCount val="2"/>
              <c:pt idx="0">
                <c:v>24.133333333333301</c:v>
              </c:pt>
              <c:pt idx="1">
                <c:v>27.898550724637701</c:v>
              </c:pt>
            </c:numLit>
          </c:val>
          <c:extLst>
            <c:ext xmlns:c16="http://schemas.microsoft.com/office/drawing/2014/chart" uri="{C3380CC4-5D6E-409C-BE32-E72D297353CC}">
              <c16:uniqueId val="{00000003-2CF8-4AE7-B52C-7E0FD25FA955}"/>
            </c:ext>
          </c:extLst>
        </c:ser>
        <c:ser>
          <c:idx val="4"/>
          <c:order val="4"/>
          <c:tx>
            <c:v>2017</c:v>
          </c:tx>
          <c:spPr>
            <a:solidFill>
              <a:schemeClr val="accent5"/>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lumMod val="8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Lit>
                <c:formatCode>General</c:formatCode>
                <c:ptCount val="5"/>
                <c:pt idx="0">
                  <c:v>1.4359256505576199</c:v>
                </c:pt>
                <c:pt idx="1">
                  <c:v>0.98398433829287801</c:v>
                </c:pt>
                <c:pt idx="2">
                  <c:v>1.7661295336787599</c:v>
                </c:pt>
                <c:pt idx="3">
                  <c:v>0.75819787314850395</c:v>
                </c:pt>
                <c:pt idx="4">
                  <c:v>0.332643347499186</c:v>
                </c:pt>
              </c:numLit>
            </c:plus>
            <c:minus>
              <c:numLit>
                <c:formatCode>General</c:formatCode>
                <c:ptCount val="5"/>
                <c:pt idx="0">
                  <c:v>1.40607434944238</c:v>
                </c:pt>
                <c:pt idx="1">
                  <c:v>0.95901566170712405</c:v>
                </c:pt>
                <c:pt idx="2">
                  <c:v>1.72887046632124</c:v>
                </c:pt>
                <c:pt idx="3">
                  <c:v>0.74780212685150005</c:v>
                </c:pt>
                <c:pt idx="4">
                  <c:v>0.33035665250081397</c:v>
                </c:pt>
              </c:numLit>
            </c:minus>
            <c:spPr>
              <a:noFill/>
              <a:ln w="19050" cap="flat" cmpd="sng" algn="ctr">
                <a:solidFill>
                  <a:schemeClr val="accent5">
                    <a:lumMod val="60000"/>
                    <a:lumOff val="40000"/>
                  </a:schemeClr>
                </a:solidFill>
                <a:round/>
              </a:ln>
              <a:effectLst/>
            </c:spPr>
          </c:errBars>
          <c:cat>
            <c:strLit>
              <c:ptCount val="2"/>
              <c:pt idx="0">
                <c:v>Fellows</c:v>
              </c:pt>
              <c:pt idx="1">
                <c:v>MPA training</c:v>
              </c:pt>
            </c:strLit>
          </c:cat>
          <c:val>
            <c:numLit>
              <c:formatCode>General</c:formatCode>
              <c:ptCount val="2"/>
              <c:pt idx="0">
                <c:v>23.420074349442402</c:v>
              </c:pt>
              <c:pt idx="1">
                <c:v>26.424870466321199</c:v>
              </c:pt>
            </c:numLit>
          </c:val>
          <c:extLst>
            <c:ext xmlns:c16="http://schemas.microsoft.com/office/drawing/2014/chart" uri="{C3380CC4-5D6E-409C-BE32-E72D297353CC}">
              <c16:uniqueId val="{00000004-2CF8-4AE7-B52C-7E0FD25FA955}"/>
            </c:ext>
          </c:extLst>
        </c:ser>
        <c:dLbls>
          <c:dLblPos val="ctr"/>
          <c:showLegendKey val="0"/>
          <c:showVal val="1"/>
          <c:showCatName val="0"/>
          <c:showSerName val="0"/>
          <c:showPercent val="0"/>
          <c:showBubbleSize val="0"/>
        </c:dLbls>
        <c:gapWidth val="325"/>
        <c:overlap val="-27"/>
        <c:axId val="755585584"/>
        <c:axId val="755583288"/>
      </c:barChart>
      <c:catAx>
        <c:axId val="75558558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55583288"/>
        <c:crosses val="autoZero"/>
        <c:auto val="1"/>
        <c:lblAlgn val="ctr"/>
        <c:lblOffset val="100"/>
        <c:noMultiLvlLbl val="0"/>
        <c:extLst/>
      </c:catAx>
      <c:valAx>
        <c:axId val="755583288"/>
        <c:scaling>
          <c:orientation val="minMax"/>
          <c:max val="32"/>
          <c:min val="1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5585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Distribution</a:t>
            </a:r>
            <a:r>
              <a:rPr lang="en-US" baseline="0"/>
              <a:t> of Staff Members by Age Range, 31.12.2017</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pPr>
            <a:solidFill>
              <a:schemeClr val="accent1"/>
            </a:solidFill>
            <a:ln w="9525">
              <a:solidFill>
                <a:schemeClr val="accent1"/>
              </a:solidFill>
            </a:ln>
            <a:effectLst/>
          </c:spPr>
        </c:marker>
      </c:pivotFmt>
      <c:pivotFmt>
        <c:idx val="1"/>
        <c:spPr>
          <a:solidFill>
            <a:schemeClr val="accent1"/>
          </a:solidFill>
          <a:ln>
            <a:noFill/>
          </a:ln>
          <a:effectLst/>
        </c:spPr>
        <c:marker>
          <c:symbol val="none"/>
        </c:marker>
      </c:pivotFmt>
      <c:pivotFmt>
        <c:idx val="2"/>
        <c:spPr>
          <a:solidFill>
            <a:schemeClr val="accent1"/>
          </a:solidFill>
          <a:ln w="28575" cap="rnd">
            <a:solidFill>
              <a:schemeClr val="accent1"/>
            </a:solidFill>
            <a:round/>
          </a:ln>
          <a:effectLst/>
        </c:spPr>
      </c:pivotFmt>
      <c:pivotFmt>
        <c:idx val="3"/>
        <c:spPr>
          <a:solidFill>
            <a:schemeClr val="accent1"/>
          </a:solidFill>
          <a:ln w="28575" cap="rnd">
            <a:noFill/>
            <a:round/>
          </a:ln>
          <a:effectLst/>
        </c:spPr>
        <c:marker>
          <c:symbol val="circle"/>
          <c:size val="5"/>
          <c:spPr>
            <a:solidFill>
              <a:schemeClr val="accent1"/>
            </a:solidFill>
            <a:ln w="9525">
              <a:solidFill>
                <a:schemeClr val="accent1"/>
              </a:solidFill>
            </a:ln>
            <a:effectLst/>
          </c:spPr>
        </c:marker>
      </c:pivotFmt>
      <c:pivotFmt>
        <c:idx val="4"/>
        <c:spPr>
          <a:solidFill>
            <a:schemeClr val="accent1"/>
          </a:solidFill>
          <a:ln>
            <a:noFill/>
          </a:ln>
          <a:effectLst/>
        </c:spPr>
        <c:marker>
          <c:symbol val="none"/>
        </c:marker>
      </c:pivotFmt>
      <c:pivotFmt>
        <c:idx val="5"/>
        <c:spPr>
          <a:solidFill>
            <a:schemeClr val="accent1"/>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Total</c:v>
          </c:tx>
          <c:spPr>
            <a:solidFill>
              <a:schemeClr val="accent1"/>
            </a:solidFill>
            <a:ln>
              <a:noFill/>
            </a:ln>
            <a:effectLst/>
          </c:spPr>
          <c:invertIfNegative val="0"/>
          <c:dLbls>
            <c:dLbl>
              <c:idx val="0"/>
              <c:layout>
                <c:manualLayout>
                  <c:x val="-7.0753244087554504E-18"/>
                  <c:y val="1.0345045059551606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51F-4B96-B3C1-8D8460D100B4}"/>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9"/>
              <c:pt idx="0">
                <c:v>&lt;=25</c:v>
              </c:pt>
              <c:pt idx="1">
                <c:v>26-30</c:v>
              </c:pt>
              <c:pt idx="2">
                <c:v>31-35</c:v>
              </c:pt>
              <c:pt idx="3">
                <c:v>36-40</c:v>
              </c:pt>
              <c:pt idx="4">
                <c:v>41-45</c:v>
              </c:pt>
              <c:pt idx="5">
                <c:v>46-50</c:v>
              </c:pt>
              <c:pt idx="6">
                <c:v>51-55</c:v>
              </c:pt>
              <c:pt idx="7">
                <c:v>56-60</c:v>
              </c:pt>
              <c:pt idx="8">
                <c:v>61-65</c:v>
              </c:pt>
            </c:strLit>
          </c:cat>
          <c:val>
            <c:numLit>
              <c:formatCode>General</c:formatCode>
              <c:ptCount val="9"/>
              <c:pt idx="0">
                <c:v>15</c:v>
              </c:pt>
              <c:pt idx="1">
                <c:v>150</c:v>
              </c:pt>
              <c:pt idx="2">
                <c:v>336</c:v>
              </c:pt>
              <c:pt idx="3">
                <c:v>466</c:v>
              </c:pt>
              <c:pt idx="4">
                <c:v>417</c:v>
              </c:pt>
              <c:pt idx="5">
                <c:v>427</c:v>
              </c:pt>
              <c:pt idx="6">
                <c:v>397</c:v>
              </c:pt>
              <c:pt idx="7">
                <c:v>289</c:v>
              </c:pt>
              <c:pt idx="8">
                <c:v>136</c:v>
              </c:pt>
            </c:numLit>
          </c:val>
          <c:extLst>
            <c:ext xmlns:c16="http://schemas.microsoft.com/office/drawing/2014/chart" uri="{C3380CC4-5D6E-409C-BE32-E72D297353CC}">
              <c16:uniqueId val="{00000001-F51F-4B96-B3C1-8D8460D100B4}"/>
            </c:ext>
          </c:extLst>
        </c:ser>
        <c:dLbls>
          <c:showLegendKey val="0"/>
          <c:showVal val="0"/>
          <c:showCatName val="0"/>
          <c:showSerName val="0"/>
          <c:showPercent val="0"/>
          <c:showBubbleSize val="0"/>
        </c:dLbls>
        <c:gapWidth val="219"/>
        <c:axId val="935178360"/>
        <c:axId val="935179672"/>
      </c:barChart>
      <c:catAx>
        <c:axId val="935178360"/>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935179672"/>
        <c:crosses val="autoZero"/>
        <c:auto val="1"/>
        <c:lblAlgn val="ctr"/>
        <c:lblOffset val="100"/>
        <c:noMultiLvlLbl val="0"/>
        <c:extLst/>
      </c:catAx>
      <c:valAx>
        <c:axId val="93517967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crossAx val="935178360"/>
        <c:crosses val="autoZero"/>
        <c:crossBetween val="between"/>
        <c:extLst/>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96E233-28B4-4464-8C08-ABC73ED959C3}" type="doc">
      <dgm:prSet loTypeId="urn:microsoft.com/office/officeart/2009/3/layout/StepUpProcess" loCatId="process" qsTypeId="urn:microsoft.com/office/officeart/2005/8/quickstyle/simple1" qsCatId="simple" csTypeId="urn:microsoft.com/office/officeart/2005/8/colors/accent0_3" csCatId="mainScheme" phldr="1"/>
      <dgm:spPr/>
      <dgm:t>
        <a:bodyPr/>
        <a:lstStyle/>
        <a:p>
          <a:endParaRPr lang="en-US"/>
        </a:p>
      </dgm:t>
    </dgm:pt>
    <dgm:pt modelId="{7C450BCF-4A1F-4E18-A353-D317D8C8A052}">
      <dgm:prSet phldrT="[Text]"/>
      <dgm:spPr/>
      <dgm:t>
        <a:bodyPr/>
        <a:lstStyle/>
        <a:p>
          <a:r>
            <a:rPr lang="en-GB" b="1" dirty="0" smtClean="0"/>
            <a:t>PHASE 1.</a:t>
          </a:r>
          <a:r>
            <a:rPr lang="en-GB" dirty="0" smtClean="0"/>
            <a:t> </a:t>
          </a:r>
        </a:p>
        <a:p>
          <a:r>
            <a:rPr lang="en-GB" dirty="0" smtClean="0"/>
            <a:t>Understand what exists outside CERN and analyse what exists at CERN </a:t>
          </a:r>
        </a:p>
      </dgm:t>
    </dgm:pt>
    <dgm:pt modelId="{7CF18DF8-5DB6-40C6-AE03-9D95FC22F329}" type="parTrans" cxnId="{8960D60F-4C08-45E4-AD83-94267D43E07E}">
      <dgm:prSet/>
      <dgm:spPr/>
      <dgm:t>
        <a:bodyPr/>
        <a:lstStyle/>
        <a:p>
          <a:endParaRPr lang="en-US"/>
        </a:p>
      </dgm:t>
    </dgm:pt>
    <dgm:pt modelId="{4954ADFB-7C69-4D64-90A2-F0885FBDDF7F}" type="sibTrans" cxnId="{8960D60F-4C08-45E4-AD83-94267D43E07E}">
      <dgm:prSet/>
      <dgm:spPr/>
      <dgm:t>
        <a:bodyPr/>
        <a:lstStyle/>
        <a:p>
          <a:endParaRPr lang="en-US"/>
        </a:p>
      </dgm:t>
    </dgm:pt>
    <dgm:pt modelId="{5DF3A055-AA60-4AC7-8DDF-C0C66C6CD284}">
      <dgm:prSet phldrT="[Text]"/>
      <dgm:spPr/>
      <dgm:t>
        <a:bodyPr/>
        <a:lstStyle/>
        <a:p>
          <a:r>
            <a:rPr lang="en-GB" b="1" dirty="0" smtClean="0"/>
            <a:t>PHASE 2.</a:t>
          </a:r>
          <a:r>
            <a:rPr lang="en-GB" dirty="0" smtClean="0"/>
            <a:t> </a:t>
          </a:r>
        </a:p>
        <a:p>
          <a:r>
            <a:rPr lang="en-GB" dirty="0" smtClean="0"/>
            <a:t>Define the scope and methodology for diagnosis</a:t>
          </a:r>
        </a:p>
        <a:p>
          <a:r>
            <a:rPr lang="en-GB" dirty="0" smtClean="0"/>
            <a:t>Raise awareness</a:t>
          </a:r>
        </a:p>
        <a:p>
          <a:r>
            <a:rPr lang="fr-CH" dirty="0" err="1" smtClean="0"/>
            <a:t>Launch</a:t>
          </a:r>
          <a:r>
            <a:rPr lang="fr-CH" dirty="0" smtClean="0"/>
            <a:t> Survey and Focus groups</a:t>
          </a:r>
          <a:endParaRPr lang="en-GB" dirty="0" smtClean="0"/>
        </a:p>
      </dgm:t>
    </dgm:pt>
    <dgm:pt modelId="{5A826415-4545-43A9-8B9F-6F058F904FE9}" type="parTrans" cxnId="{8BE5249E-6147-409F-A9DC-190118BDFC27}">
      <dgm:prSet/>
      <dgm:spPr/>
      <dgm:t>
        <a:bodyPr/>
        <a:lstStyle/>
        <a:p>
          <a:endParaRPr lang="en-US"/>
        </a:p>
      </dgm:t>
    </dgm:pt>
    <dgm:pt modelId="{9F56F50F-096F-4E86-BC5B-B4041D934093}" type="sibTrans" cxnId="{8BE5249E-6147-409F-A9DC-190118BDFC27}">
      <dgm:prSet/>
      <dgm:spPr/>
      <dgm:t>
        <a:bodyPr/>
        <a:lstStyle/>
        <a:p>
          <a:endParaRPr lang="en-US"/>
        </a:p>
      </dgm:t>
    </dgm:pt>
    <dgm:pt modelId="{D7643006-67B4-44DD-9B82-BD9476498A6F}">
      <dgm:prSet phldrT="[Text]"/>
      <dgm:spPr/>
      <dgm:t>
        <a:bodyPr/>
        <a:lstStyle/>
        <a:p>
          <a:pPr algn="l"/>
          <a:r>
            <a:rPr lang="en-GB" b="1" dirty="0" smtClean="0"/>
            <a:t>PHASE 3.</a:t>
          </a:r>
          <a:r>
            <a:rPr lang="en-GB" dirty="0" smtClean="0"/>
            <a:t> </a:t>
          </a:r>
        </a:p>
        <a:p>
          <a:pPr algn="l"/>
          <a:r>
            <a:rPr lang="en-GB" dirty="0" smtClean="0"/>
            <a:t>Design stress prevention programme</a:t>
          </a:r>
        </a:p>
        <a:p>
          <a:pPr algn="l"/>
          <a:r>
            <a:rPr lang="fr-CH" dirty="0" smtClean="0"/>
            <a:t>Analyse </a:t>
          </a:r>
          <a:r>
            <a:rPr lang="fr-CH" dirty="0" err="1" smtClean="0"/>
            <a:t>diagnosis</a:t>
          </a:r>
          <a:r>
            <a:rPr lang="fr-CH" dirty="0" smtClean="0"/>
            <a:t>            </a:t>
          </a:r>
          <a:r>
            <a:rPr lang="fr-CH" dirty="0" err="1" smtClean="0"/>
            <a:t>results</a:t>
          </a:r>
          <a:endParaRPr lang="fr-CH" dirty="0" smtClean="0"/>
        </a:p>
        <a:p>
          <a:pPr algn="l"/>
          <a:r>
            <a:rPr lang="fr-CH" dirty="0" smtClean="0"/>
            <a:t>Propose interventions</a:t>
          </a:r>
          <a:r>
            <a:rPr lang="en-GB" dirty="0" smtClean="0"/>
            <a:t> </a:t>
          </a:r>
        </a:p>
        <a:p>
          <a:pPr algn="l"/>
          <a:r>
            <a:rPr lang="fr-CH" dirty="0" smtClean="0"/>
            <a:t>     </a:t>
          </a:r>
          <a:endParaRPr lang="en-US" dirty="0"/>
        </a:p>
      </dgm:t>
    </dgm:pt>
    <dgm:pt modelId="{99D61D5E-112C-41F5-9CEF-C830F5447758}" type="parTrans" cxnId="{F1A7A1C5-68FD-42A0-9A5A-2F17E0802502}">
      <dgm:prSet/>
      <dgm:spPr/>
      <dgm:t>
        <a:bodyPr/>
        <a:lstStyle/>
        <a:p>
          <a:endParaRPr lang="en-US"/>
        </a:p>
      </dgm:t>
    </dgm:pt>
    <dgm:pt modelId="{05125F78-4B8D-439C-BF21-B90B812DD30C}" type="sibTrans" cxnId="{F1A7A1C5-68FD-42A0-9A5A-2F17E0802502}">
      <dgm:prSet/>
      <dgm:spPr/>
      <dgm:t>
        <a:bodyPr/>
        <a:lstStyle/>
        <a:p>
          <a:endParaRPr lang="en-US"/>
        </a:p>
      </dgm:t>
    </dgm:pt>
    <dgm:pt modelId="{C77A9169-2444-463E-B672-4DFA3AA16F4D}">
      <dgm:prSet/>
      <dgm:spPr/>
      <dgm:t>
        <a:bodyPr/>
        <a:lstStyle/>
        <a:p>
          <a:r>
            <a:rPr lang="en-GB" b="1" dirty="0" smtClean="0"/>
            <a:t>PHASE 4.</a:t>
          </a:r>
          <a:r>
            <a:rPr lang="en-GB" dirty="0" smtClean="0"/>
            <a:t> </a:t>
          </a:r>
        </a:p>
        <a:p>
          <a:r>
            <a:rPr lang="en-GB" dirty="0" smtClean="0"/>
            <a:t>Implementation (roles and responsibilities matrix)</a:t>
          </a:r>
        </a:p>
        <a:p>
          <a:r>
            <a:rPr lang="en-GB" dirty="0" smtClean="0"/>
            <a:t>Define monitoring measures / KPIs </a:t>
          </a:r>
        </a:p>
      </dgm:t>
    </dgm:pt>
    <dgm:pt modelId="{5A74899E-01B3-4862-99D6-C4E1D941130E}" type="parTrans" cxnId="{9C963FD7-903D-4C9A-9F24-CEA57282DBE4}">
      <dgm:prSet/>
      <dgm:spPr/>
      <dgm:t>
        <a:bodyPr/>
        <a:lstStyle/>
        <a:p>
          <a:endParaRPr lang="en-US"/>
        </a:p>
      </dgm:t>
    </dgm:pt>
    <dgm:pt modelId="{B4D21460-2F17-4ECE-B5EB-7D9E50710700}" type="sibTrans" cxnId="{9C963FD7-903D-4C9A-9F24-CEA57282DBE4}">
      <dgm:prSet/>
      <dgm:spPr/>
      <dgm:t>
        <a:bodyPr/>
        <a:lstStyle/>
        <a:p>
          <a:endParaRPr lang="en-US"/>
        </a:p>
      </dgm:t>
    </dgm:pt>
    <dgm:pt modelId="{FD007731-4A0B-4F80-98C6-D24C8206E8EB}">
      <dgm:prSet/>
      <dgm:spPr/>
      <dgm:t>
        <a:bodyPr/>
        <a:lstStyle/>
        <a:p>
          <a:r>
            <a:rPr lang="en-GB" b="1" dirty="0" smtClean="0"/>
            <a:t>PHASE 5. </a:t>
          </a:r>
        </a:p>
        <a:p>
          <a:r>
            <a:rPr lang="en-GB" b="0" dirty="0" smtClean="0"/>
            <a:t>Project closure</a:t>
          </a:r>
        </a:p>
        <a:p>
          <a:r>
            <a:rPr lang="en-GB" b="0" dirty="0" smtClean="0"/>
            <a:t> </a:t>
          </a:r>
        </a:p>
      </dgm:t>
    </dgm:pt>
    <dgm:pt modelId="{68092320-732B-4724-96A6-98E0B60F0C43}" type="parTrans" cxnId="{47EA35CB-BAB0-41FF-97CA-FCA4D2EB27FC}">
      <dgm:prSet/>
      <dgm:spPr/>
      <dgm:t>
        <a:bodyPr/>
        <a:lstStyle/>
        <a:p>
          <a:endParaRPr lang="en-US"/>
        </a:p>
      </dgm:t>
    </dgm:pt>
    <dgm:pt modelId="{8F363F74-9E47-4AD5-B939-89F74D4BE857}" type="sibTrans" cxnId="{47EA35CB-BAB0-41FF-97CA-FCA4D2EB27FC}">
      <dgm:prSet/>
      <dgm:spPr/>
      <dgm:t>
        <a:bodyPr/>
        <a:lstStyle/>
        <a:p>
          <a:endParaRPr lang="en-US"/>
        </a:p>
      </dgm:t>
    </dgm:pt>
    <dgm:pt modelId="{D03C6500-E16A-4291-A680-D2D036FF34D0}" type="pres">
      <dgm:prSet presAssocID="{6196E233-28B4-4464-8C08-ABC73ED959C3}" presName="rootnode" presStyleCnt="0">
        <dgm:presLayoutVars>
          <dgm:chMax/>
          <dgm:chPref/>
          <dgm:dir/>
          <dgm:animLvl val="lvl"/>
        </dgm:presLayoutVars>
      </dgm:prSet>
      <dgm:spPr/>
      <dgm:t>
        <a:bodyPr/>
        <a:lstStyle/>
        <a:p>
          <a:endParaRPr lang="en-US"/>
        </a:p>
      </dgm:t>
    </dgm:pt>
    <dgm:pt modelId="{7648401B-D6A5-4B96-A79B-9D92735E0728}" type="pres">
      <dgm:prSet presAssocID="{7C450BCF-4A1F-4E18-A353-D317D8C8A052}" presName="composite" presStyleCnt="0"/>
      <dgm:spPr/>
    </dgm:pt>
    <dgm:pt modelId="{453E4310-A92D-46C2-A4FE-8EEC1944206B}" type="pres">
      <dgm:prSet presAssocID="{7C450BCF-4A1F-4E18-A353-D317D8C8A052}" presName="LShape" presStyleLbl="alignNode1" presStyleIdx="0" presStyleCnt="9"/>
      <dgm:spPr/>
    </dgm:pt>
    <dgm:pt modelId="{E8628A2C-7235-428D-BF5D-C623A5C58A96}" type="pres">
      <dgm:prSet presAssocID="{7C450BCF-4A1F-4E18-A353-D317D8C8A052}" presName="ParentText" presStyleLbl="revTx" presStyleIdx="0" presStyleCnt="5">
        <dgm:presLayoutVars>
          <dgm:chMax val="0"/>
          <dgm:chPref val="0"/>
          <dgm:bulletEnabled val="1"/>
        </dgm:presLayoutVars>
      </dgm:prSet>
      <dgm:spPr/>
      <dgm:t>
        <a:bodyPr/>
        <a:lstStyle/>
        <a:p>
          <a:endParaRPr lang="en-US"/>
        </a:p>
      </dgm:t>
    </dgm:pt>
    <dgm:pt modelId="{F86BF3DD-0D87-4E73-8130-422197C6BA8B}" type="pres">
      <dgm:prSet presAssocID="{7C450BCF-4A1F-4E18-A353-D317D8C8A052}" presName="Triangle" presStyleLbl="alignNode1" presStyleIdx="1" presStyleCnt="9"/>
      <dgm:spPr/>
    </dgm:pt>
    <dgm:pt modelId="{5C9994FF-053B-4433-B369-FE0721FE6B6B}" type="pres">
      <dgm:prSet presAssocID="{4954ADFB-7C69-4D64-90A2-F0885FBDDF7F}" presName="sibTrans" presStyleCnt="0"/>
      <dgm:spPr/>
    </dgm:pt>
    <dgm:pt modelId="{3D2FE32B-CEDE-45D4-B3FC-B6BC4F902962}" type="pres">
      <dgm:prSet presAssocID="{4954ADFB-7C69-4D64-90A2-F0885FBDDF7F}" presName="space" presStyleCnt="0"/>
      <dgm:spPr/>
    </dgm:pt>
    <dgm:pt modelId="{603ED6B5-124D-44FD-90FE-4580AB9BC08D}" type="pres">
      <dgm:prSet presAssocID="{5DF3A055-AA60-4AC7-8DDF-C0C66C6CD284}" presName="composite" presStyleCnt="0"/>
      <dgm:spPr/>
    </dgm:pt>
    <dgm:pt modelId="{2823828E-DD96-4DEA-B564-A8E09A343BB9}" type="pres">
      <dgm:prSet presAssocID="{5DF3A055-AA60-4AC7-8DDF-C0C66C6CD284}" presName="LShape" presStyleLbl="alignNode1" presStyleIdx="2" presStyleCnt="9"/>
      <dgm:spPr/>
      <dgm:t>
        <a:bodyPr/>
        <a:lstStyle/>
        <a:p>
          <a:endParaRPr lang="en-US"/>
        </a:p>
      </dgm:t>
    </dgm:pt>
    <dgm:pt modelId="{3DE439DB-9188-4DE4-954D-16E39930A5AD}" type="pres">
      <dgm:prSet presAssocID="{5DF3A055-AA60-4AC7-8DDF-C0C66C6CD284}" presName="ParentText" presStyleLbl="revTx" presStyleIdx="1" presStyleCnt="5">
        <dgm:presLayoutVars>
          <dgm:chMax val="0"/>
          <dgm:chPref val="0"/>
          <dgm:bulletEnabled val="1"/>
        </dgm:presLayoutVars>
      </dgm:prSet>
      <dgm:spPr/>
      <dgm:t>
        <a:bodyPr/>
        <a:lstStyle/>
        <a:p>
          <a:endParaRPr lang="en-US"/>
        </a:p>
      </dgm:t>
    </dgm:pt>
    <dgm:pt modelId="{15CE50CE-344B-46BF-8214-569047D5CBB5}" type="pres">
      <dgm:prSet presAssocID="{5DF3A055-AA60-4AC7-8DDF-C0C66C6CD284}" presName="Triangle" presStyleLbl="alignNode1" presStyleIdx="3" presStyleCnt="9"/>
      <dgm:spPr/>
    </dgm:pt>
    <dgm:pt modelId="{65B1DBA1-9C6A-4A0E-938E-A2E0268C0738}" type="pres">
      <dgm:prSet presAssocID="{9F56F50F-096F-4E86-BC5B-B4041D934093}" presName="sibTrans" presStyleCnt="0"/>
      <dgm:spPr/>
    </dgm:pt>
    <dgm:pt modelId="{96A08900-F0E3-4FF1-9C78-9BFBD7A5FEAF}" type="pres">
      <dgm:prSet presAssocID="{9F56F50F-096F-4E86-BC5B-B4041D934093}" presName="space" presStyleCnt="0"/>
      <dgm:spPr/>
    </dgm:pt>
    <dgm:pt modelId="{576A8D91-BC10-40CE-A975-3D53A3FA0E41}" type="pres">
      <dgm:prSet presAssocID="{D7643006-67B4-44DD-9B82-BD9476498A6F}" presName="composite" presStyleCnt="0"/>
      <dgm:spPr/>
    </dgm:pt>
    <dgm:pt modelId="{9CFF146B-9869-4090-AB19-DAB29E0E855E}" type="pres">
      <dgm:prSet presAssocID="{D7643006-67B4-44DD-9B82-BD9476498A6F}" presName="LShape" presStyleLbl="alignNode1" presStyleIdx="4" presStyleCnt="9"/>
      <dgm:spPr/>
    </dgm:pt>
    <dgm:pt modelId="{8C2949C8-F354-45DE-B4B1-B4A30014C28A}" type="pres">
      <dgm:prSet presAssocID="{D7643006-67B4-44DD-9B82-BD9476498A6F}" presName="ParentText" presStyleLbl="revTx" presStyleIdx="2" presStyleCnt="5" custLinFactNeighborX="298" custLinFactNeighborY="908">
        <dgm:presLayoutVars>
          <dgm:chMax val="0"/>
          <dgm:chPref val="0"/>
          <dgm:bulletEnabled val="1"/>
        </dgm:presLayoutVars>
      </dgm:prSet>
      <dgm:spPr/>
      <dgm:t>
        <a:bodyPr/>
        <a:lstStyle/>
        <a:p>
          <a:endParaRPr lang="en-US"/>
        </a:p>
      </dgm:t>
    </dgm:pt>
    <dgm:pt modelId="{46C02856-D4F6-402F-8D90-9EB8CB714A27}" type="pres">
      <dgm:prSet presAssocID="{D7643006-67B4-44DD-9B82-BD9476498A6F}" presName="Triangle" presStyleLbl="alignNode1" presStyleIdx="5" presStyleCnt="9"/>
      <dgm:spPr/>
    </dgm:pt>
    <dgm:pt modelId="{BE9B62E0-3A35-4066-AD25-FA26DCBB67C9}" type="pres">
      <dgm:prSet presAssocID="{05125F78-4B8D-439C-BF21-B90B812DD30C}" presName="sibTrans" presStyleCnt="0"/>
      <dgm:spPr/>
    </dgm:pt>
    <dgm:pt modelId="{178D8C90-F65F-450B-AAE5-F596E76B6322}" type="pres">
      <dgm:prSet presAssocID="{05125F78-4B8D-439C-BF21-B90B812DD30C}" presName="space" presStyleCnt="0"/>
      <dgm:spPr/>
    </dgm:pt>
    <dgm:pt modelId="{713AA2DA-B234-4A69-941F-D1D99267C63B}" type="pres">
      <dgm:prSet presAssocID="{C77A9169-2444-463E-B672-4DFA3AA16F4D}" presName="composite" presStyleCnt="0"/>
      <dgm:spPr/>
    </dgm:pt>
    <dgm:pt modelId="{E6DC2C05-4A47-40A3-81EA-D7362D2AFACD}" type="pres">
      <dgm:prSet presAssocID="{C77A9169-2444-463E-B672-4DFA3AA16F4D}" presName="LShape" presStyleLbl="alignNode1" presStyleIdx="6" presStyleCnt="9"/>
      <dgm:spPr/>
    </dgm:pt>
    <dgm:pt modelId="{1E5BA3B2-3CA1-49B1-9F7B-E7AC48A9F20D}" type="pres">
      <dgm:prSet presAssocID="{C77A9169-2444-463E-B672-4DFA3AA16F4D}" presName="ParentText" presStyleLbl="revTx" presStyleIdx="3" presStyleCnt="5" custLinFactNeighborX="1386" custLinFactNeighborY="497">
        <dgm:presLayoutVars>
          <dgm:chMax val="0"/>
          <dgm:chPref val="0"/>
          <dgm:bulletEnabled val="1"/>
        </dgm:presLayoutVars>
      </dgm:prSet>
      <dgm:spPr/>
      <dgm:t>
        <a:bodyPr/>
        <a:lstStyle/>
        <a:p>
          <a:endParaRPr lang="en-US"/>
        </a:p>
      </dgm:t>
    </dgm:pt>
    <dgm:pt modelId="{FBAE0113-30F7-4CC5-AAC2-5CDF7C355CA5}" type="pres">
      <dgm:prSet presAssocID="{C77A9169-2444-463E-B672-4DFA3AA16F4D}" presName="Triangle" presStyleLbl="alignNode1" presStyleIdx="7" presStyleCnt="9"/>
      <dgm:spPr/>
    </dgm:pt>
    <dgm:pt modelId="{5D523848-A051-41F8-89CB-B82D596AE3FA}" type="pres">
      <dgm:prSet presAssocID="{B4D21460-2F17-4ECE-B5EB-7D9E50710700}" presName="sibTrans" presStyleCnt="0"/>
      <dgm:spPr/>
    </dgm:pt>
    <dgm:pt modelId="{97B5D59B-4A71-460F-9E20-ABAAD87D3C32}" type="pres">
      <dgm:prSet presAssocID="{B4D21460-2F17-4ECE-B5EB-7D9E50710700}" presName="space" presStyleCnt="0"/>
      <dgm:spPr/>
    </dgm:pt>
    <dgm:pt modelId="{1BF25641-1293-4F0F-A9A9-77066265B37C}" type="pres">
      <dgm:prSet presAssocID="{FD007731-4A0B-4F80-98C6-D24C8206E8EB}" presName="composite" presStyleCnt="0"/>
      <dgm:spPr/>
    </dgm:pt>
    <dgm:pt modelId="{AE4E1C83-337F-41FB-9FBB-327E8A03854E}" type="pres">
      <dgm:prSet presAssocID="{FD007731-4A0B-4F80-98C6-D24C8206E8EB}" presName="LShape" presStyleLbl="alignNode1" presStyleIdx="8" presStyleCnt="9" custLinFactNeighborX="-4018" custLinFactNeighborY="-3049"/>
      <dgm:spPr/>
      <dgm:t>
        <a:bodyPr/>
        <a:lstStyle/>
        <a:p>
          <a:endParaRPr lang="en-US"/>
        </a:p>
      </dgm:t>
    </dgm:pt>
    <dgm:pt modelId="{4687D958-A088-4E64-9E93-2EFF9E84C28A}" type="pres">
      <dgm:prSet presAssocID="{FD007731-4A0B-4F80-98C6-D24C8206E8EB}" presName="ParentText" presStyleLbl="revTx" presStyleIdx="4" presStyleCnt="5" custLinFactNeighborX="61" custLinFactNeighborY="-425">
        <dgm:presLayoutVars>
          <dgm:chMax val="0"/>
          <dgm:chPref val="0"/>
          <dgm:bulletEnabled val="1"/>
        </dgm:presLayoutVars>
      </dgm:prSet>
      <dgm:spPr/>
      <dgm:t>
        <a:bodyPr/>
        <a:lstStyle/>
        <a:p>
          <a:endParaRPr lang="en-US"/>
        </a:p>
      </dgm:t>
    </dgm:pt>
  </dgm:ptLst>
  <dgm:cxnLst>
    <dgm:cxn modelId="{9C963FD7-903D-4C9A-9F24-CEA57282DBE4}" srcId="{6196E233-28B4-4464-8C08-ABC73ED959C3}" destId="{C77A9169-2444-463E-B672-4DFA3AA16F4D}" srcOrd="3" destOrd="0" parTransId="{5A74899E-01B3-4862-99D6-C4E1D941130E}" sibTransId="{B4D21460-2F17-4ECE-B5EB-7D9E50710700}"/>
    <dgm:cxn modelId="{999EE89C-0916-43E1-B1FD-D803D56435D2}" type="presOf" srcId="{C77A9169-2444-463E-B672-4DFA3AA16F4D}" destId="{1E5BA3B2-3CA1-49B1-9F7B-E7AC48A9F20D}" srcOrd="0" destOrd="0" presId="urn:microsoft.com/office/officeart/2009/3/layout/StepUpProcess"/>
    <dgm:cxn modelId="{29571AFF-8CB6-4932-87BF-F55AEB4CD680}" type="presOf" srcId="{6196E233-28B4-4464-8C08-ABC73ED959C3}" destId="{D03C6500-E16A-4291-A680-D2D036FF34D0}" srcOrd="0" destOrd="0" presId="urn:microsoft.com/office/officeart/2009/3/layout/StepUpProcess"/>
    <dgm:cxn modelId="{4A030426-9BE5-459D-8936-1065308298B0}" type="presOf" srcId="{7C450BCF-4A1F-4E18-A353-D317D8C8A052}" destId="{E8628A2C-7235-428D-BF5D-C623A5C58A96}" srcOrd="0" destOrd="0" presId="urn:microsoft.com/office/officeart/2009/3/layout/StepUpProcess"/>
    <dgm:cxn modelId="{E03524CC-E033-4A99-94B7-F90BB4DA9438}" type="presOf" srcId="{FD007731-4A0B-4F80-98C6-D24C8206E8EB}" destId="{4687D958-A088-4E64-9E93-2EFF9E84C28A}" srcOrd="0" destOrd="0" presId="urn:microsoft.com/office/officeart/2009/3/layout/StepUpProcess"/>
    <dgm:cxn modelId="{2B1176E5-F7F1-48C7-BF0C-3AA166FBD0A0}" type="presOf" srcId="{5DF3A055-AA60-4AC7-8DDF-C0C66C6CD284}" destId="{3DE439DB-9188-4DE4-954D-16E39930A5AD}" srcOrd="0" destOrd="0" presId="urn:microsoft.com/office/officeart/2009/3/layout/StepUpProcess"/>
    <dgm:cxn modelId="{8BE5249E-6147-409F-A9DC-190118BDFC27}" srcId="{6196E233-28B4-4464-8C08-ABC73ED959C3}" destId="{5DF3A055-AA60-4AC7-8DDF-C0C66C6CD284}" srcOrd="1" destOrd="0" parTransId="{5A826415-4545-43A9-8B9F-6F058F904FE9}" sibTransId="{9F56F50F-096F-4E86-BC5B-B4041D934093}"/>
    <dgm:cxn modelId="{E575A9AE-217F-47A8-B608-A7150B1497B6}" type="presOf" srcId="{D7643006-67B4-44DD-9B82-BD9476498A6F}" destId="{8C2949C8-F354-45DE-B4B1-B4A30014C28A}" srcOrd="0" destOrd="0" presId="urn:microsoft.com/office/officeart/2009/3/layout/StepUpProcess"/>
    <dgm:cxn modelId="{F1A7A1C5-68FD-42A0-9A5A-2F17E0802502}" srcId="{6196E233-28B4-4464-8C08-ABC73ED959C3}" destId="{D7643006-67B4-44DD-9B82-BD9476498A6F}" srcOrd="2" destOrd="0" parTransId="{99D61D5E-112C-41F5-9CEF-C830F5447758}" sibTransId="{05125F78-4B8D-439C-BF21-B90B812DD30C}"/>
    <dgm:cxn modelId="{47EA35CB-BAB0-41FF-97CA-FCA4D2EB27FC}" srcId="{6196E233-28B4-4464-8C08-ABC73ED959C3}" destId="{FD007731-4A0B-4F80-98C6-D24C8206E8EB}" srcOrd="4" destOrd="0" parTransId="{68092320-732B-4724-96A6-98E0B60F0C43}" sibTransId="{8F363F74-9E47-4AD5-B939-89F74D4BE857}"/>
    <dgm:cxn modelId="{8960D60F-4C08-45E4-AD83-94267D43E07E}" srcId="{6196E233-28B4-4464-8C08-ABC73ED959C3}" destId="{7C450BCF-4A1F-4E18-A353-D317D8C8A052}" srcOrd="0" destOrd="0" parTransId="{7CF18DF8-5DB6-40C6-AE03-9D95FC22F329}" sibTransId="{4954ADFB-7C69-4D64-90A2-F0885FBDDF7F}"/>
    <dgm:cxn modelId="{DD5224D5-6A8C-4429-A6D4-32769391CF0F}" type="presParOf" srcId="{D03C6500-E16A-4291-A680-D2D036FF34D0}" destId="{7648401B-D6A5-4B96-A79B-9D92735E0728}" srcOrd="0" destOrd="0" presId="urn:microsoft.com/office/officeart/2009/3/layout/StepUpProcess"/>
    <dgm:cxn modelId="{A9FCEE61-09FB-4503-9EEF-DB9BF713908E}" type="presParOf" srcId="{7648401B-D6A5-4B96-A79B-9D92735E0728}" destId="{453E4310-A92D-46C2-A4FE-8EEC1944206B}" srcOrd="0" destOrd="0" presId="urn:microsoft.com/office/officeart/2009/3/layout/StepUpProcess"/>
    <dgm:cxn modelId="{75DE3495-2713-4884-9C8C-1D242DE4F6DD}" type="presParOf" srcId="{7648401B-D6A5-4B96-A79B-9D92735E0728}" destId="{E8628A2C-7235-428D-BF5D-C623A5C58A96}" srcOrd="1" destOrd="0" presId="urn:microsoft.com/office/officeart/2009/3/layout/StepUpProcess"/>
    <dgm:cxn modelId="{497E0A1D-D7A1-47A0-B2FA-64BBEFB74B7A}" type="presParOf" srcId="{7648401B-D6A5-4B96-A79B-9D92735E0728}" destId="{F86BF3DD-0D87-4E73-8130-422197C6BA8B}" srcOrd="2" destOrd="0" presId="urn:microsoft.com/office/officeart/2009/3/layout/StepUpProcess"/>
    <dgm:cxn modelId="{78B85937-2FFD-4629-9732-C55BD060C8CA}" type="presParOf" srcId="{D03C6500-E16A-4291-A680-D2D036FF34D0}" destId="{5C9994FF-053B-4433-B369-FE0721FE6B6B}" srcOrd="1" destOrd="0" presId="urn:microsoft.com/office/officeart/2009/3/layout/StepUpProcess"/>
    <dgm:cxn modelId="{3EBA077C-BA97-4F47-9F77-3C268CB80CB4}" type="presParOf" srcId="{5C9994FF-053B-4433-B369-FE0721FE6B6B}" destId="{3D2FE32B-CEDE-45D4-B3FC-B6BC4F902962}" srcOrd="0" destOrd="0" presId="urn:microsoft.com/office/officeart/2009/3/layout/StepUpProcess"/>
    <dgm:cxn modelId="{3E86B98E-7549-40A9-9482-5C2567A51994}" type="presParOf" srcId="{D03C6500-E16A-4291-A680-D2D036FF34D0}" destId="{603ED6B5-124D-44FD-90FE-4580AB9BC08D}" srcOrd="2" destOrd="0" presId="urn:microsoft.com/office/officeart/2009/3/layout/StepUpProcess"/>
    <dgm:cxn modelId="{2FD58764-BFE1-4A84-BA4A-53BC2240BFF1}" type="presParOf" srcId="{603ED6B5-124D-44FD-90FE-4580AB9BC08D}" destId="{2823828E-DD96-4DEA-B564-A8E09A343BB9}" srcOrd="0" destOrd="0" presId="urn:microsoft.com/office/officeart/2009/3/layout/StepUpProcess"/>
    <dgm:cxn modelId="{A8439B0C-EB8D-4C8D-9883-A8DAF6E17B73}" type="presParOf" srcId="{603ED6B5-124D-44FD-90FE-4580AB9BC08D}" destId="{3DE439DB-9188-4DE4-954D-16E39930A5AD}" srcOrd="1" destOrd="0" presId="urn:microsoft.com/office/officeart/2009/3/layout/StepUpProcess"/>
    <dgm:cxn modelId="{997ED169-933C-4D49-AF5A-0A78DCAE4E89}" type="presParOf" srcId="{603ED6B5-124D-44FD-90FE-4580AB9BC08D}" destId="{15CE50CE-344B-46BF-8214-569047D5CBB5}" srcOrd="2" destOrd="0" presId="urn:microsoft.com/office/officeart/2009/3/layout/StepUpProcess"/>
    <dgm:cxn modelId="{C1EF8AF8-5DD2-4222-A2B0-DB1919BA1800}" type="presParOf" srcId="{D03C6500-E16A-4291-A680-D2D036FF34D0}" destId="{65B1DBA1-9C6A-4A0E-938E-A2E0268C0738}" srcOrd="3" destOrd="0" presId="urn:microsoft.com/office/officeart/2009/3/layout/StepUpProcess"/>
    <dgm:cxn modelId="{66946147-10AA-4643-B651-9FB65123D222}" type="presParOf" srcId="{65B1DBA1-9C6A-4A0E-938E-A2E0268C0738}" destId="{96A08900-F0E3-4FF1-9C78-9BFBD7A5FEAF}" srcOrd="0" destOrd="0" presId="urn:microsoft.com/office/officeart/2009/3/layout/StepUpProcess"/>
    <dgm:cxn modelId="{E026A6A3-E752-4C32-9AE5-55B913DD10B0}" type="presParOf" srcId="{D03C6500-E16A-4291-A680-D2D036FF34D0}" destId="{576A8D91-BC10-40CE-A975-3D53A3FA0E41}" srcOrd="4" destOrd="0" presId="urn:microsoft.com/office/officeart/2009/3/layout/StepUpProcess"/>
    <dgm:cxn modelId="{A7ADBDA4-2A97-48B3-B6DE-96B6B7778B6E}" type="presParOf" srcId="{576A8D91-BC10-40CE-A975-3D53A3FA0E41}" destId="{9CFF146B-9869-4090-AB19-DAB29E0E855E}" srcOrd="0" destOrd="0" presId="urn:microsoft.com/office/officeart/2009/3/layout/StepUpProcess"/>
    <dgm:cxn modelId="{DC042A65-C2F6-4CA3-BC61-94EB5BE6D072}" type="presParOf" srcId="{576A8D91-BC10-40CE-A975-3D53A3FA0E41}" destId="{8C2949C8-F354-45DE-B4B1-B4A30014C28A}" srcOrd="1" destOrd="0" presId="urn:microsoft.com/office/officeart/2009/3/layout/StepUpProcess"/>
    <dgm:cxn modelId="{D4A94730-EF46-4014-BE19-02D1FE1568B7}" type="presParOf" srcId="{576A8D91-BC10-40CE-A975-3D53A3FA0E41}" destId="{46C02856-D4F6-402F-8D90-9EB8CB714A27}" srcOrd="2" destOrd="0" presId="urn:microsoft.com/office/officeart/2009/3/layout/StepUpProcess"/>
    <dgm:cxn modelId="{ACE22594-5E23-433E-A5D9-C37C4CF3627E}" type="presParOf" srcId="{D03C6500-E16A-4291-A680-D2D036FF34D0}" destId="{BE9B62E0-3A35-4066-AD25-FA26DCBB67C9}" srcOrd="5" destOrd="0" presId="urn:microsoft.com/office/officeart/2009/3/layout/StepUpProcess"/>
    <dgm:cxn modelId="{A611F47E-8C46-4940-9C38-45958D50197B}" type="presParOf" srcId="{BE9B62E0-3A35-4066-AD25-FA26DCBB67C9}" destId="{178D8C90-F65F-450B-AAE5-F596E76B6322}" srcOrd="0" destOrd="0" presId="urn:microsoft.com/office/officeart/2009/3/layout/StepUpProcess"/>
    <dgm:cxn modelId="{B0683CF4-7776-41A3-921B-753CC668D498}" type="presParOf" srcId="{D03C6500-E16A-4291-A680-D2D036FF34D0}" destId="{713AA2DA-B234-4A69-941F-D1D99267C63B}" srcOrd="6" destOrd="0" presId="urn:microsoft.com/office/officeart/2009/3/layout/StepUpProcess"/>
    <dgm:cxn modelId="{886E465C-E7FC-4617-BDBB-8FD7B027DE44}" type="presParOf" srcId="{713AA2DA-B234-4A69-941F-D1D99267C63B}" destId="{E6DC2C05-4A47-40A3-81EA-D7362D2AFACD}" srcOrd="0" destOrd="0" presId="urn:microsoft.com/office/officeart/2009/3/layout/StepUpProcess"/>
    <dgm:cxn modelId="{7BA599FD-3462-4781-91F3-0286DD7AEFAC}" type="presParOf" srcId="{713AA2DA-B234-4A69-941F-D1D99267C63B}" destId="{1E5BA3B2-3CA1-49B1-9F7B-E7AC48A9F20D}" srcOrd="1" destOrd="0" presId="urn:microsoft.com/office/officeart/2009/3/layout/StepUpProcess"/>
    <dgm:cxn modelId="{A8FA9847-C9BF-4601-8B37-DC55B7B21265}" type="presParOf" srcId="{713AA2DA-B234-4A69-941F-D1D99267C63B}" destId="{FBAE0113-30F7-4CC5-AAC2-5CDF7C355CA5}" srcOrd="2" destOrd="0" presId="urn:microsoft.com/office/officeart/2009/3/layout/StepUpProcess"/>
    <dgm:cxn modelId="{A66FB2EA-3D69-42C7-BF2B-AA16E3E3AE7D}" type="presParOf" srcId="{D03C6500-E16A-4291-A680-D2D036FF34D0}" destId="{5D523848-A051-41F8-89CB-B82D596AE3FA}" srcOrd="7" destOrd="0" presId="urn:microsoft.com/office/officeart/2009/3/layout/StepUpProcess"/>
    <dgm:cxn modelId="{EEB205D4-A47B-4361-BDED-A8669D272E4D}" type="presParOf" srcId="{5D523848-A051-41F8-89CB-B82D596AE3FA}" destId="{97B5D59B-4A71-460F-9E20-ABAAD87D3C32}" srcOrd="0" destOrd="0" presId="urn:microsoft.com/office/officeart/2009/3/layout/StepUpProcess"/>
    <dgm:cxn modelId="{BE3AA394-0593-48F5-AAF4-EAA0E28906FB}" type="presParOf" srcId="{D03C6500-E16A-4291-A680-D2D036FF34D0}" destId="{1BF25641-1293-4F0F-A9A9-77066265B37C}" srcOrd="8" destOrd="0" presId="urn:microsoft.com/office/officeart/2009/3/layout/StepUpProcess"/>
    <dgm:cxn modelId="{4CE836DA-E572-46FA-ACBA-18F19F336772}" type="presParOf" srcId="{1BF25641-1293-4F0F-A9A9-77066265B37C}" destId="{AE4E1C83-337F-41FB-9FBB-327E8A03854E}" srcOrd="0" destOrd="0" presId="urn:microsoft.com/office/officeart/2009/3/layout/StepUpProcess"/>
    <dgm:cxn modelId="{DD0C30D3-5B42-43AB-91F5-FA81E01B3B25}" type="presParOf" srcId="{1BF25641-1293-4F0F-A9A9-77066265B37C}" destId="{4687D958-A088-4E64-9E93-2EFF9E84C28A}"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3E4310-A92D-46C2-A4FE-8EEC1944206B}">
      <dsp:nvSpPr>
        <dsp:cNvPr id="0" name=""/>
        <dsp:cNvSpPr/>
      </dsp:nvSpPr>
      <dsp:spPr>
        <a:xfrm rot="5400000">
          <a:off x="331871" y="2422798"/>
          <a:ext cx="997337" cy="1659547"/>
        </a:xfrm>
        <a:prstGeom prst="corner">
          <a:avLst>
            <a:gd name="adj1" fmla="val 16120"/>
            <a:gd name="adj2" fmla="val 1611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628A2C-7235-428D-BF5D-C623A5C58A96}">
      <dsp:nvSpPr>
        <dsp:cNvPr id="0" name=""/>
        <dsp:cNvSpPr/>
      </dsp:nvSpPr>
      <dsp:spPr>
        <a:xfrm>
          <a:off x="165390" y="2918645"/>
          <a:ext cx="1498248" cy="13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b="1" kern="1200" dirty="0" smtClean="0"/>
            <a:t>PHASE 1.</a:t>
          </a:r>
          <a:r>
            <a:rPr lang="en-GB" sz="1000" kern="1200" dirty="0" smtClean="0"/>
            <a:t> </a:t>
          </a:r>
        </a:p>
        <a:p>
          <a:pPr lvl="0" algn="l" defTabSz="444500">
            <a:lnSpc>
              <a:spcPct val="90000"/>
            </a:lnSpc>
            <a:spcBef>
              <a:spcPct val="0"/>
            </a:spcBef>
            <a:spcAft>
              <a:spcPct val="35000"/>
            </a:spcAft>
          </a:pPr>
          <a:r>
            <a:rPr lang="en-GB" sz="1000" kern="1200" dirty="0" smtClean="0"/>
            <a:t>Understand what exists outside CERN and analyse what exists at CERN </a:t>
          </a:r>
        </a:p>
      </dsp:txBody>
      <dsp:txXfrm>
        <a:off x="165390" y="2918645"/>
        <a:ext cx="1498248" cy="1313302"/>
      </dsp:txXfrm>
    </dsp:sp>
    <dsp:sp modelId="{F86BF3DD-0D87-4E73-8130-422197C6BA8B}">
      <dsp:nvSpPr>
        <dsp:cNvPr id="0" name=""/>
        <dsp:cNvSpPr/>
      </dsp:nvSpPr>
      <dsp:spPr>
        <a:xfrm>
          <a:off x="1380950" y="2300620"/>
          <a:ext cx="282688" cy="282688"/>
        </a:xfrm>
        <a:prstGeom prst="triangle">
          <a:avLst>
            <a:gd name="adj" fmla="val 10000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23828E-DD96-4DEA-B564-A8E09A343BB9}">
      <dsp:nvSpPr>
        <dsp:cNvPr id="0" name=""/>
        <dsp:cNvSpPr/>
      </dsp:nvSpPr>
      <dsp:spPr>
        <a:xfrm rot="5400000">
          <a:off x="2166019" y="1968936"/>
          <a:ext cx="997337" cy="1659547"/>
        </a:xfrm>
        <a:prstGeom prst="corner">
          <a:avLst>
            <a:gd name="adj1" fmla="val 16120"/>
            <a:gd name="adj2" fmla="val 1611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E439DB-9188-4DE4-954D-16E39930A5AD}">
      <dsp:nvSpPr>
        <dsp:cNvPr id="0" name=""/>
        <dsp:cNvSpPr/>
      </dsp:nvSpPr>
      <dsp:spPr>
        <a:xfrm>
          <a:off x="1999539" y="2464783"/>
          <a:ext cx="1498248" cy="13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b="1" kern="1200" dirty="0" smtClean="0"/>
            <a:t>PHASE 2.</a:t>
          </a:r>
          <a:r>
            <a:rPr lang="en-GB" sz="1000" kern="1200" dirty="0" smtClean="0"/>
            <a:t> </a:t>
          </a:r>
        </a:p>
        <a:p>
          <a:pPr lvl="0" algn="l" defTabSz="444500">
            <a:lnSpc>
              <a:spcPct val="90000"/>
            </a:lnSpc>
            <a:spcBef>
              <a:spcPct val="0"/>
            </a:spcBef>
            <a:spcAft>
              <a:spcPct val="35000"/>
            </a:spcAft>
          </a:pPr>
          <a:r>
            <a:rPr lang="en-GB" sz="1000" kern="1200" dirty="0" smtClean="0"/>
            <a:t>Define the scope and methodology for diagnosis</a:t>
          </a:r>
        </a:p>
        <a:p>
          <a:pPr lvl="0" algn="l" defTabSz="444500">
            <a:lnSpc>
              <a:spcPct val="90000"/>
            </a:lnSpc>
            <a:spcBef>
              <a:spcPct val="0"/>
            </a:spcBef>
            <a:spcAft>
              <a:spcPct val="35000"/>
            </a:spcAft>
          </a:pPr>
          <a:r>
            <a:rPr lang="en-GB" sz="1000" kern="1200" dirty="0" smtClean="0"/>
            <a:t>Raise awareness</a:t>
          </a:r>
        </a:p>
        <a:p>
          <a:pPr lvl="0" algn="l" defTabSz="444500">
            <a:lnSpc>
              <a:spcPct val="90000"/>
            </a:lnSpc>
            <a:spcBef>
              <a:spcPct val="0"/>
            </a:spcBef>
            <a:spcAft>
              <a:spcPct val="35000"/>
            </a:spcAft>
          </a:pPr>
          <a:r>
            <a:rPr lang="fr-CH" sz="1000" kern="1200" dirty="0" err="1" smtClean="0"/>
            <a:t>Launch</a:t>
          </a:r>
          <a:r>
            <a:rPr lang="fr-CH" sz="1000" kern="1200" dirty="0" smtClean="0"/>
            <a:t> Survey and Focus groups</a:t>
          </a:r>
          <a:endParaRPr lang="en-GB" sz="1000" kern="1200" dirty="0" smtClean="0"/>
        </a:p>
      </dsp:txBody>
      <dsp:txXfrm>
        <a:off x="1999539" y="2464783"/>
        <a:ext cx="1498248" cy="1313302"/>
      </dsp:txXfrm>
    </dsp:sp>
    <dsp:sp modelId="{15CE50CE-344B-46BF-8214-569047D5CBB5}">
      <dsp:nvSpPr>
        <dsp:cNvPr id="0" name=""/>
        <dsp:cNvSpPr/>
      </dsp:nvSpPr>
      <dsp:spPr>
        <a:xfrm>
          <a:off x="3215099" y="1846758"/>
          <a:ext cx="282688" cy="282688"/>
        </a:xfrm>
        <a:prstGeom prst="triangle">
          <a:avLst>
            <a:gd name="adj" fmla="val 10000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FF146B-9869-4090-AB19-DAB29E0E855E}">
      <dsp:nvSpPr>
        <dsp:cNvPr id="0" name=""/>
        <dsp:cNvSpPr/>
      </dsp:nvSpPr>
      <dsp:spPr>
        <a:xfrm rot="5400000">
          <a:off x="4000168" y="1515074"/>
          <a:ext cx="997337" cy="1659547"/>
        </a:xfrm>
        <a:prstGeom prst="corner">
          <a:avLst>
            <a:gd name="adj1" fmla="val 16120"/>
            <a:gd name="adj2" fmla="val 1611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2949C8-F354-45DE-B4B1-B4A30014C28A}">
      <dsp:nvSpPr>
        <dsp:cNvPr id="0" name=""/>
        <dsp:cNvSpPr/>
      </dsp:nvSpPr>
      <dsp:spPr>
        <a:xfrm>
          <a:off x="3838152" y="2022846"/>
          <a:ext cx="1498248" cy="13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b="1" kern="1200" dirty="0" smtClean="0"/>
            <a:t>PHASE 3.</a:t>
          </a:r>
          <a:r>
            <a:rPr lang="en-GB" sz="1000" kern="1200" dirty="0" smtClean="0"/>
            <a:t> </a:t>
          </a:r>
        </a:p>
        <a:p>
          <a:pPr lvl="0" algn="l" defTabSz="444500">
            <a:lnSpc>
              <a:spcPct val="90000"/>
            </a:lnSpc>
            <a:spcBef>
              <a:spcPct val="0"/>
            </a:spcBef>
            <a:spcAft>
              <a:spcPct val="35000"/>
            </a:spcAft>
          </a:pPr>
          <a:r>
            <a:rPr lang="en-GB" sz="1000" kern="1200" dirty="0" smtClean="0"/>
            <a:t>Design stress prevention programme</a:t>
          </a:r>
        </a:p>
        <a:p>
          <a:pPr lvl="0" algn="l" defTabSz="444500">
            <a:lnSpc>
              <a:spcPct val="90000"/>
            </a:lnSpc>
            <a:spcBef>
              <a:spcPct val="0"/>
            </a:spcBef>
            <a:spcAft>
              <a:spcPct val="35000"/>
            </a:spcAft>
          </a:pPr>
          <a:r>
            <a:rPr lang="fr-CH" sz="1000" kern="1200" dirty="0" smtClean="0"/>
            <a:t>Analyse </a:t>
          </a:r>
          <a:r>
            <a:rPr lang="fr-CH" sz="1000" kern="1200" dirty="0" err="1" smtClean="0"/>
            <a:t>diagnosis</a:t>
          </a:r>
          <a:r>
            <a:rPr lang="fr-CH" sz="1000" kern="1200" dirty="0" smtClean="0"/>
            <a:t>            </a:t>
          </a:r>
          <a:r>
            <a:rPr lang="fr-CH" sz="1000" kern="1200" dirty="0" err="1" smtClean="0"/>
            <a:t>results</a:t>
          </a:r>
          <a:endParaRPr lang="fr-CH" sz="1000" kern="1200" dirty="0" smtClean="0"/>
        </a:p>
        <a:p>
          <a:pPr lvl="0" algn="l" defTabSz="444500">
            <a:lnSpc>
              <a:spcPct val="90000"/>
            </a:lnSpc>
            <a:spcBef>
              <a:spcPct val="0"/>
            </a:spcBef>
            <a:spcAft>
              <a:spcPct val="35000"/>
            </a:spcAft>
          </a:pPr>
          <a:r>
            <a:rPr lang="fr-CH" sz="1000" kern="1200" dirty="0" smtClean="0"/>
            <a:t>Propose interventions</a:t>
          </a:r>
          <a:r>
            <a:rPr lang="en-GB" sz="1000" kern="1200" dirty="0" smtClean="0"/>
            <a:t> </a:t>
          </a:r>
        </a:p>
        <a:p>
          <a:pPr lvl="0" algn="l" defTabSz="444500">
            <a:lnSpc>
              <a:spcPct val="90000"/>
            </a:lnSpc>
            <a:spcBef>
              <a:spcPct val="0"/>
            </a:spcBef>
            <a:spcAft>
              <a:spcPct val="35000"/>
            </a:spcAft>
          </a:pPr>
          <a:r>
            <a:rPr lang="fr-CH" sz="1000" kern="1200" dirty="0" smtClean="0"/>
            <a:t>     </a:t>
          </a:r>
          <a:endParaRPr lang="en-US" sz="1000" kern="1200" dirty="0"/>
        </a:p>
      </dsp:txBody>
      <dsp:txXfrm>
        <a:off x="3838152" y="2022846"/>
        <a:ext cx="1498248" cy="1313302"/>
      </dsp:txXfrm>
    </dsp:sp>
    <dsp:sp modelId="{46C02856-D4F6-402F-8D90-9EB8CB714A27}">
      <dsp:nvSpPr>
        <dsp:cNvPr id="0" name=""/>
        <dsp:cNvSpPr/>
      </dsp:nvSpPr>
      <dsp:spPr>
        <a:xfrm>
          <a:off x="5049248" y="1392896"/>
          <a:ext cx="282688" cy="282688"/>
        </a:xfrm>
        <a:prstGeom prst="triangle">
          <a:avLst>
            <a:gd name="adj" fmla="val 10000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DC2C05-4A47-40A3-81EA-D7362D2AFACD}">
      <dsp:nvSpPr>
        <dsp:cNvPr id="0" name=""/>
        <dsp:cNvSpPr/>
      </dsp:nvSpPr>
      <dsp:spPr>
        <a:xfrm rot="5400000">
          <a:off x="5834317" y="1061212"/>
          <a:ext cx="997337" cy="1659547"/>
        </a:xfrm>
        <a:prstGeom prst="corner">
          <a:avLst>
            <a:gd name="adj1" fmla="val 16120"/>
            <a:gd name="adj2" fmla="val 1611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5BA3B2-3CA1-49B1-9F7B-E7AC48A9F20D}">
      <dsp:nvSpPr>
        <dsp:cNvPr id="0" name=""/>
        <dsp:cNvSpPr/>
      </dsp:nvSpPr>
      <dsp:spPr>
        <a:xfrm>
          <a:off x="5688602" y="1563586"/>
          <a:ext cx="1498248" cy="13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b="1" kern="1200" dirty="0" smtClean="0"/>
            <a:t>PHASE 4.</a:t>
          </a:r>
          <a:r>
            <a:rPr lang="en-GB" sz="1000" kern="1200" dirty="0" smtClean="0"/>
            <a:t> </a:t>
          </a:r>
        </a:p>
        <a:p>
          <a:pPr lvl="0" algn="l" defTabSz="444500">
            <a:lnSpc>
              <a:spcPct val="90000"/>
            </a:lnSpc>
            <a:spcBef>
              <a:spcPct val="0"/>
            </a:spcBef>
            <a:spcAft>
              <a:spcPct val="35000"/>
            </a:spcAft>
          </a:pPr>
          <a:r>
            <a:rPr lang="en-GB" sz="1000" kern="1200" dirty="0" smtClean="0"/>
            <a:t>Implementation (roles and responsibilities matrix)</a:t>
          </a:r>
        </a:p>
        <a:p>
          <a:pPr lvl="0" algn="l" defTabSz="444500">
            <a:lnSpc>
              <a:spcPct val="90000"/>
            </a:lnSpc>
            <a:spcBef>
              <a:spcPct val="0"/>
            </a:spcBef>
            <a:spcAft>
              <a:spcPct val="35000"/>
            </a:spcAft>
          </a:pPr>
          <a:r>
            <a:rPr lang="en-GB" sz="1000" kern="1200" dirty="0" smtClean="0"/>
            <a:t>Define monitoring measures / KPIs </a:t>
          </a:r>
        </a:p>
      </dsp:txBody>
      <dsp:txXfrm>
        <a:off x="5688602" y="1563586"/>
        <a:ext cx="1498248" cy="1313302"/>
      </dsp:txXfrm>
    </dsp:sp>
    <dsp:sp modelId="{FBAE0113-30F7-4CC5-AAC2-5CDF7C355CA5}">
      <dsp:nvSpPr>
        <dsp:cNvPr id="0" name=""/>
        <dsp:cNvSpPr/>
      </dsp:nvSpPr>
      <dsp:spPr>
        <a:xfrm>
          <a:off x="6883396" y="939034"/>
          <a:ext cx="282688" cy="282688"/>
        </a:xfrm>
        <a:prstGeom prst="triangle">
          <a:avLst>
            <a:gd name="adj" fmla="val 10000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4E1C83-337F-41FB-9FBB-327E8A03854E}">
      <dsp:nvSpPr>
        <dsp:cNvPr id="0" name=""/>
        <dsp:cNvSpPr/>
      </dsp:nvSpPr>
      <dsp:spPr>
        <a:xfrm rot="5400000">
          <a:off x="7601785" y="576941"/>
          <a:ext cx="997337" cy="1659547"/>
        </a:xfrm>
        <a:prstGeom prst="corner">
          <a:avLst>
            <a:gd name="adj1" fmla="val 16120"/>
            <a:gd name="adj2" fmla="val 16110"/>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7D958-A088-4E64-9E93-2EFF9E84C28A}">
      <dsp:nvSpPr>
        <dsp:cNvPr id="0" name=""/>
        <dsp:cNvSpPr/>
      </dsp:nvSpPr>
      <dsp:spPr>
        <a:xfrm>
          <a:off x="7502751" y="1097615"/>
          <a:ext cx="1498248" cy="13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b="1" kern="1200" dirty="0" smtClean="0"/>
            <a:t>PHASE 5. </a:t>
          </a:r>
        </a:p>
        <a:p>
          <a:pPr lvl="0" algn="l" defTabSz="444500">
            <a:lnSpc>
              <a:spcPct val="90000"/>
            </a:lnSpc>
            <a:spcBef>
              <a:spcPct val="0"/>
            </a:spcBef>
            <a:spcAft>
              <a:spcPct val="35000"/>
            </a:spcAft>
          </a:pPr>
          <a:r>
            <a:rPr lang="en-GB" sz="1000" b="0" kern="1200" dirty="0" smtClean="0"/>
            <a:t>Project closure</a:t>
          </a:r>
        </a:p>
        <a:p>
          <a:pPr lvl="0" algn="l" defTabSz="444500">
            <a:lnSpc>
              <a:spcPct val="90000"/>
            </a:lnSpc>
            <a:spcBef>
              <a:spcPct val="0"/>
            </a:spcBef>
            <a:spcAft>
              <a:spcPct val="35000"/>
            </a:spcAft>
          </a:pPr>
          <a:r>
            <a:rPr lang="en-GB" sz="1000" b="0" kern="1200" dirty="0" smtClean="0"/>
            <a:t> </a:t>
          </a:r>
        </a:p>
      </dsp:txBody>
      <dsp:txXfrm>
        <a:off x="7502751" y="1097615"/>
        <a:ext cx="1498248" cy="1313302"/>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FAD328-2336-44E5-9C90-A7156F1B7628}" type="datetimeFigureOut">
              <a:rPr lang="en-GB" smtClean="0"/>
              <a:t>06/05/2018</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a:t>
            </a:fld>
            <a:endParaRPr lang="en-GB"/>
          </a:p>
        </p:txBody>
      </p:sp>
    </p:spTree>
    <p:extLst>
      <p:ext uri="{BB962C8B-B14F-4D97-AF65-F5344CB8AC3E}">
        <p14:creationId xmlns:p14="http://schemas.microsoft.com/office/powerpoint/2010/main" val="1702723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65A43B-65B2-49E6-8F57-9A2320FF352D}" type="slidenum">
              <a:rPr lang="en-US" smtClean="0"/>
              <a:t>10</a:t>
            </a:fld>
            <a:endParaRPr lang="en-US"/>
          </a:p>
        </p:txBody>
      </p:sp>
    </p:spTree>
    <p:extLst>
      <p:ext uri="{BB962C8B-B14F-4D97-AF65-F5344CB8AC3E}">
        <p14:creationId xmlns:p14="http://schemas.microsoft.com/office/powerpoint/2010/main" val="136076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3F65A43B-65B2-49E6-8F57-9A2320FF352D}" type="slidenum">
              <a:rPr lang="en-US" smtClean="0"/>
              <a:t>11</a:t>
            </a:fld>
            <a:endParaRPr lang="en-US"/>
          </a:p>
        </p:txBody>
      </p:sp>
    </p:spTree>
    <p:extLst>
      <p:ext uri="{BB962C8B-B14F-4D97-AF65-F5344CB8AC3E}">
        <p14:creationId xmlns:p14="http://schemas.microsoft.com/office/powerpoint/2010/main" val="3535418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12</a:t>
            </a:fld>
            <a:endParaRPr lang="en-GB"/>
          </a:p>
        </p:txBody>
      </p:sp>
    </p:spTree>
    <p:extLst>
      <p:ext uri="{BB962C8B-B14F-4D97-AF65-F5344CB8AC3E}">
        <p14:creationId xmlns:p14="http://schemas.microsoft.com/office/powerpoint/2010/main" val="2256501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13</a:t>
            </a:fld>
            <a:endParaRPr lang="en-GB"/>
          </a:p>
        </p:txBody>
      </p:sp>
    </p:spTree>
    <p:extLst>
      <p:ext uri="{BB962C8B-B14F-4D97-AF65-F5344CB8AC3E}">
        <p14:creationId xmlns:p14="http://schemas.microsoft.com/office/powerpoint/2010/main" val="1131796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14</a:t>
            </a:fld>
            <a:endParaRPr lang="en-GB"/>
          </a:p>
        </p:txBody>
      </p:sp>
    </p:spTree>
    <p:extLst>
      <p:ext uri="{BB962C8B-B14F-4D97-AF65-F5344CB8AC3E}">
        <p14:creationId xmlns:p14="http://schemas.microsoft.com/office/powerpoint/2010/main" val="90828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B20FC4B-508F-471A-A16E-47CC971FE331}" type="slidenum">
              <a:rPr lang="en-GB" smtClean="0"/>
              <a:t>15</a:t>
            </a:fld>
            <a:endParaRPr lang="en-GB"/>
          </a:p>
        </p:txBody>
      </p:sp>
    </p:spTree>
    <p:extLst>
      <p:ext uri="{BB962C8B-B14F-4D97-AF65-F5344CB8AC3E}">
        <p14:creationId xmlns:p14="http://schemas.microsoft.com/office/powerpoint/2010/main" val="2823669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16</a:t>
            </a:fld>
            <a:endParaRPr lang="en-GB"/>
          </a:p>
        </p:txBody>
      </p:sp>
    </p:spTree>
    <p:extLst>
      <p:ext uri="{BB962C8B-B14F-4D97-AF65-F5344CB8AC3E}">
        <p14:creationId xmlns:p14="http://schemas.microsoft.com/office/powerpoint/2010/main" val="32319391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17</a:t>
            </a:fld>
            <a:endParaRPr lang="en-GB"/>
          </a:p>
        </p:txBody>
      </p:sp>
    </p:spTree>
    <p:extLst>
      <p:ext uri="{BB962C8B-B14F-4D97-AF65-F5344CB8AC3E}">
        <p14:creationId xmlns:p14="http://schemas.microsoft.com/office/powerpoint/2010/main" val="14960684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65A43B-65B2-49E6-8F57-9A2320FF352D}" type="slidenum">
              <a:rPr lang="en-US" smtClean="0"/>
              <a:t>18</a:t>
            </a:fld>
            <a:endParaRPr lang="en-US"/>
          </a:p>
        </p:txBody>
      </p:sp>
    </p:spTree>
    <p:extLst>
      <p:ext uri="{BB962C8B-B14F-4D97-AF65-F5344CB8AC3E}">
        <p14:creationId xmlns:p14="http://schemas.microsoft.com/office/powerpoint/2010/main" val="30225470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r>
              <a:rPr lang="en-GB" dirty="0" smtClean="0"/>
              <a:t>AC 2 Extension of a limited-duration contract </a:t>
            </a:r>
          </a:p>
          <a:p>
            <a:r>
              <a:rPr lang="en-GB" dirty="0" smtClean="0"/>
              <a:t>a. Procedure and criteria </a:t>
            </a:r>
          </a:p>
          <a:p>
            <a:r>
              <a:rPr lang="en-GB" dirty="0" smtClean="0"/>
              <a:t>47. In determining whether the extension of a limited-duration contract is in the interests of the Organization, the respective Head of Department shall hold a  discussion with representatives of: the staff member’s hierarchy, the department in question, and the Human Resources Department, to consider the following:       47.1   The nature of the activities, in particular: </a:t>
            </a:r>
            <a:r>
              <a:rPr lang="en-GB" dirty="0" err="1" smtClean="0"/>
              <a:t>i</a:t>
            </a:r>
            <a:r>
              <a:rPr lang="en-GB" dirty="0" smtClean="0"/>
              <a:t>) ongoing need for the functions; ii) availability of budget resources in the short to medium term; iii) required team competencies; and iv) duration and complexity of training required for a new staff member to the position, and </a:t>
            </a:r>
          </a:p>
          <a:p>
            <a:r>
              <a:rPr lang="en-GB" dirty="0" smtClean="0"/>
              <a:t>47.2   Elements relating to the staff member, in particular: </a:t>
            </a:r>
            <a:r>
              <a:rPr lang="en-GB" dirty="0" err="1" smtClean="0"/>
              <a:t>i</a:t>
            </a:r>
            <a:r>
              <a:rPr lang="en-GB" dirty="0" smtClean="0"/>
              <a:t>) their overall proven performance record; ii) their professional potential and versatility. </a:t>
            </a: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19</a:t>
            </a:fld>
            <a:endParaRPr lang="en-GB"/>
          </a:p>
        </p:txBody>
      </p:sp>
    </p:spTree>
    <p:extLst>
      <p:ext uri="{BB962C8B-B14F-4D97-AF65-F5344CB8AC3E}">
        <p14:creationId xmlns:p14="http://schemas.microsoft.com/office/powerpoint/2010/main" val="451632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a:t>
            </a:fld>
            <a:endParaRPr lang="en-GB"/>
          </a:p>
        </p:txBody>
      </p:sp>
    </p:spTree>
    <p:extLst>
      <p:ext uri="{BB962C8B-B14F-4D97-AF65-F5344CB8AC3E}">
        <p14:creationId xmlns:p14="http://schemas.microsoft.com/office/powerpoint/2010/main" val="25291860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20</a:t>
            </a:fld>
            <a:endParaRPr lang="en-GB"/>
          </a:p>
        </p:txBody>
      </p:sp>
    </p:spTree>
    <p:extLst>
      <p:ext uri="{BB962C8B-B14F-4D97-AF65-F5344CB8AC3E}">
        <p14:creationId xmlns:p14="http://schemas.microsoft.com/office/powerpoint/2010/main" val="21638392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21</a:t>
            </a:fld>
            <a:endParaRPr lang="en-GB"/>
          </a:p>
        </p:txBody>
      </p:sp>
    </p:spTree>
    <p:extLst>
      <p:ext uri="{BB962C8B-B14F-4D97-AF65-F5344CB8AC3E}">
        <p14:creationId xmlns:p14="http://schemas.microsoft.com/office/powerpoint/2010/main" val="2460859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22</a:t>
            </a:fld>
            <a:endParaRPr lang="en-GB"/>
          </a:p>
        </p:txBody>
      </p:sp>
    </p:spTree>
    <p:extLst>
      <p:ext uri="{BB962C8B-B14F-4D97-AF65-F5344CB8AC3E}">
        <p14:creationId xmlns:p14="http://schemas.microsoft.com/office/powerpoint/2010/main" val="1567349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tx2"/>
              </a:solidFill>
            </a:endParaRPr>
          </a:p>
        </p:txBody>
      </p:sp>
      <p:sp>
        <p:nvSpPr>
          <p:cNvPr id="4" name="Slide Number Placeholder 3"/>
          <p:cNvSpPr>
            <a:spLocks noGrp="1"/>
          </p:cNvSpPr>
          <p:nvPr>
            <p:ph type="sldNum" sz="quarter" idx="10"/>
          </p:nvPr>
        </p:nvSpPr>
        <p:spPr/>
        <p:txBody>
          <a:bodyPr/>
          <a:lstStyle/>
          <a:p>
            <a:fld id="{FB20FC4B-508F-471A-A16E-47CC971FE331}" type="slidenum">
              <a:rPr lang="en-GB" smtClean="0"/>
              <a:t>23</a:t>
            </a:fld>
            <a:endParaRPr lang="en-GB"/>
          </a:p>
        </p:txBody>
      </p:sp>
    </p:spTree>
    <p:extLst>
      <p:ext uri="{BB962C8B-B14F-4D97-AF65-F5344CB8AC3E}">
        <p14:creationId xmlns:p14="http://schemas.microsoft.com/office/powerpoint/2010/main" val="29790967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24</a:t>
            </a:fld>
            <a:endParaRPr lang="en-GB"/>
          </a:p>
        </p:txBody>
      </p:sp>
    </p:spTree>
    <p:extLst>
      <p:ext uri="{BB962C8B-B14F-4D97-AF65-F5344CB8AC3E}">
        <p14:creationId xmlns:p14="http://schemas.microsoft.com/office/powerpoint/2010/main" val="39744600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25</a:t>
            </a:fld>
            <a:endParaRPr lang="en-GB"/>
          </a:p>
        </p:txBody>
      </p:sp>
    </p:spTree>
    <p:extLst>
      <p:ext uri="{BB962C8B-B14F-4D97-AF65-F5344CB8AC3E}">
        <p14:creationId xmlns:p14="http://schemas.microsoft.com/office/powerpoint/2010/main" val="16873012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26</a:t>
            </a:fld>
            <a:endParaRPr lang="en-GB"/>
          </a:p>
        </p:txBody>
      </p:sp>
    </p:spTree>
    <p:extLst>
      <p:ext uri="{BB962C8B-B14F-4D97-AF65-F5344CB8AC3E}">
        <p14:creationId xmlns:p14="http://schemas.microsoft.com/office/powerpoint/2010/main" val="21746888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27</a:t>
            </a:fld>
            <a:endParaRPr lang="en-GB"/>
          </a:p>
        </p:txBody>
      </p:sp>
    </p:spTree>
    <p:extLst>
      <p:ext uri="{BB962C8B-B14F-4D97-AF65-F5344CB8AC3E}">
        <p14:creationId xmlns:p14="http://schemas.microsoft.com/office/powerpoint/2010/main" val="6184923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28</a:t>
            </a:fld>
            <a:endParaRPr lang="en-GB"/>
          </a:p>
        </p:txBody>
      </p:sp>
    </p:spTree>
    <p:extLst>
      <p:ext uri="{BB962C8B-B14F-4D97-AF65-F5344CB8AC3E}">
        <p14:creationId xmlns:p14="http://schemas.microsoft.com/office/powerpoint/2010/main" val="37720587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Personnel Statistics document is based on a census (</a:t>
            </a:r>
            <a:r>
              <a:rPr lang="en-US" sz="1100" dirty="0" err="1"/>
              <a:t>recensement</a:t>
            </a:r>
            <a:r>
              <a:rPr lang="en-US" sz="1100" dirty="0"/>
              <a:t>) and not on a sample, i.e. there is no error based on the fact that the data collected may not be representative of the whole population (we are considering the whole population).</a:t>
            </a:r>
            <a:endParaRPr lang="en-US" dirty="0"/>
          </a:p>
        </p:txBody>
      </p:sp>
      <p:sp>
        <p:nvSpPr>
          <p:cNvPr id="4" name="Slide Number Placeholder 3"/>
          <p:cNvSpPr>
            <a:spLocks noGrp="1"/>
          </p:cNvSpPr>
          <p:nvPr>
            <p:ph type="sldNum" sz="quarter" idx="10"/>
          </p:nvPr>
        </p:nvSpPr>
        <p:spPr/>
        <p:txBody>
          <a:bodyPr/>
          <a:lstStyle/>
          <a:p>
            <a:fld id="{A8978C13-D88E-4B13-8ACE-5F9F6FE9C81A}" type="slidenum">
              <a:rPr lang="en-US" smtClean="0"/>
              <a:t>29</a:t>
            </a:fld>
            <a:endParaRPr lang="en-US"/>
          </a:p>
        </p:txBody>
      </p:sp>
    </p:spTree>
    <p:extLst>
      <p:ext uri="{BB962C8B-B14F-4D97-AF65-F5344CB8AC3E}">
        <p14:creationId xmlns:p14="http://schemas.microsoft.com/office/powerpoint/2010/main" val="3367971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a:t>
            </a:fld>
            <a:endParaRPr lang="en-GB"/>
          </a:p>
        </p:txBody>
      </p:sp>
    </p:spTree>
    <p:extLst>
      <p:ext uri="{BB962C8B-B14F-4D97-AF65-F5344CB8AC3E}">
        <p14:creationId xmlns:p14="http://schemas.microsoft.com/office/powerpoint/2010/main" val="29689208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One tool often used in statistics for human and social sciences is called “tests of hypothesis”. This allows to check the statistical significance of an observation.</a:t>
            </a:r>
          </a:p>
          <a:p>
            <a:r>
              <a:rPr lang="en-US" sz="1100" dirty="0"/>
              <a:t>In the context of PS, we had computed proportions over n years and wanted to make sure that the observed evolution was significant.</a:t>
            </a:r>
            <a:endParaRPr lang="en-US" dirty="0"/>
          </a:p>
        </p:txBody>
      </p:sp>
      <p:sp>
        <p:nvSpPr>
          <p:cNvPr id="4" name="Slide Number Placeholder 3"/>
          <p:cNvSpPr>
            <a:spLocks noGrp="1"/>
          </p:cNvSpPr>
          <p:nvPr>
            <p:ph type="sldNum" sz="quarter" idx="10"/>
          </p:nvPr>
        </p:nvSpPr>
        <p:spPr/>
        <p:txBody>
          <a:bodyPr/>
          <a:lstStyle/>
          <a:p>
            <a:fld id="{A8978C13-D88E-4B13-8ACE-5F9F6FE9C81A}" type="slidenum">
              <a:rPr lang="en-US" smtClean="0"/>
              <a:t>30</a:t>
            </a:fld>
            <a:endParaRPr lang="en-US"/>
          </a:p>
        </p:txBody>
      </p:sp>
    </p:spTree>
    <p:extLst>
      <p:ext uri="{BB962C8B-B14F-4D97-AF65-F5344CB8AC3E}">
        <p14:creationId xmlns:p14="http://schemas.microsoft.com/office/powerpoint/2010/main" val="12157653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We implemented two slightly different approach and finally choose the one that seems the more relevant in our context. It is based on the test of proportion, that is used to compare proportions in two different populations, taking into account not only the proportions themselves, but also the average proportion and the size of the populations.</a:t>
            </a:r>
          </a:p>
          <a:p>
            <a:r>
              <a:rPr lang="en-US" sz="1100" dirty="0"/>
              <a:t>What we did here is to compare the observed proportions with all possible proportions that could have been observed. Then we draw a confidence interval on the graph, showing that inside this interval, if we accept 5% of error, there is no statistical difference.</a:t>
            </a:r>
          </a:p>
        </p:txBody>
      </p:sp>
      <p:sp>
        <p:nvSpPr>
          <p:cNvPr id="4" name="Slide Number Placeholder 3"/>
          <p:cNvSpPr>
            <a:spLocks noGrp="1"/>
          </p:cNvSpPr>
          <p:nvPr>
            <p:ph type="sldNum" sz="quarter" idx="10"/>
          </p:nvPr>
        </p:nvSpPr>
        <p:spPr/>
        <p:txBody>
          <a:bodyPr/>
          <a:lstStyle/>
          <a:p>
            <a:fld id="{A8978C13-D88E-4B13-8ACE-5F9F6FE9C81A}" type="slidenum">
              <a:rPr lang="en-US" smtClean="0"/>
              <a:t>31</a:t>
            </a:fld>
            <a:endParaRPr lang="en-US"/>
          </a:p>
        </p:txBody>
      </p:sp>
    </p:spTree>
    <p:extLst>
      <p:ext uri="{BB962C8B-B14F-4D97-AF65-F5344CB8AC3E}">
        <p14:creationId xmlns:p14="http://schemas.microsoft.com/office/powerpoint/2010/main" val="25502187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65A43B-65B2-49E6-8F57-9A2320FF352D}" type="slidenum">
              <a:rPr lang="en-US" smtClean="0"/>
              <a:t>32</a:t>
            </a:fld>
            <a:endParaRPr lang="en-US"/>
          </a:p>
        </p:txBody>
      </p:sp>
    </p:spTree>
    <p:extLst>
      <p:ext uri="{BB962C8B-B14F-4D97-AF65-F5344CB8AC3E}">
        <p14:creationId xmlns:p14="http://schemas.microsoft.com/office/powerpoint/2010/main" val="33065186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600" dirty="0" smtClean="0"/>
              <a:t>To ensure:</a:t>
            </a:r>
          </a:p>
          <a:p>
            <a:r>
              <a:rPr lang="en-GB" sz="1600" dirty="0" smtClean="0"/>
              <a:t>the successful implementation of CERN’s scientific programme</a:t>
            </a:r>
          </a:p>
          <a:p>
            <a:r>
              <a:rPr lang="en-GB" sz="1600" dirty="0" smtClean="0"/>
              <a:t>including the reliable and effective operation of the LHC,</a:t>
            </a:r>
          </a:p>
          <a:p>
            <a:r>
              <a:rPr lang="en-GB" sz="1600" dirty="0" smtClean="0"/>
              <a:t>the timely completion of the LHC upgrade</a:t>
            </a:r>
          </a:p>
          <a:p>
            <a:r>
              <a:rPr lang="en-GB" sz="1600" dirty="0" smtClean="0"/>
              <a:t>the continuation of a moderate but compelling scientific diversity programme</a:t>
            </a:r>
          </a:p>
          <a:p>
            <a:r>
              <a:rPr lang="en-GB" sz="1600" dirty="0" smtClean="0"/>
              <a:t>the preparation of the future through R&amp;D efforts and design studies, </a:t>
            </a:r>
          </a:p>
          <a:p>
            <a:r>
              <a:rPr lang="en-GB" sz="1600" dirty="0" smtClean="0"/>
              <a:t>continuous engagement in other strategic goals (e.g. education and training)</a:t>
            </a:r>
          </a:p>
          <a:p>
            <a:pPr marL="0" indent="0">
              <a:buNone/>
            </a:pPr>
            <a:r>
              <a:rPr lang="en-GB" sz="1600" dirty="0" smtClean="0"/>
              <a:t>a modest increase of 80 FTE (~ 3%) in the number of staff on LD contracts is required.</a:t>
            </a:r>
          </a:p>
          <a:p>
            <a:pPr marL="0" indent="0">
              <a:buNone/>
            </a:pPr>
            <a:r>
              <a:rPr lang="en-GB" sz="1600" dirty="0" smtClean="0"/>
              <a:t>This additional staff will be assigned to key technical areas where crucial needs have been identified following a comprehensive resources analysis, conducted in the second half of 2016. </a:t>
            </a:r>
          </a:p>
          <a:p>
            <a:pPr marL="0" indent="0">
              <a:buNone/>
            </a:pPr>
            <a:r>
              <a:rPr lang="en-GB" sz="1600" dirty="0" smtClean="0"/>
              <a:t>The posts in question will be financed, within the existing Budget, by reallocating 2% of the materials budget to the personnel budget, </a:t>
            </a:r>
            <a:r>
              <a:rPr lang="en-GB" sz="1600" b="1" u="sng" dirty="0" smtClean="0"/>
              <a:t>without any additional contributions from the Member and Associate Member States or any increase in the peak cumulative budget deficit.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33</a:t>
            </a:fld>
            <a:endParaRPr lang="en-GB"/>
          </a:p>
        </p:txBody>
      </p:sp>
    </p:spTree>
    <p:extLst>
      <p:ext uri="{BB962C8B-B14F-4D97-AF65-F5344CB8AC3E}">
        <p14:creationId xmlns:p14="http://schemas.microsoft.com/office/powerpoint/2010/main" val="42103361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34</a:t>
            </a:fld>
            <a:endParaRPr lang="en-GB"/>
          </a:p>
        </p:txBody>
      </p:sp>
    </p:spTree>
    <p:extLst>
      <p:ext uri="{BB962C8B-B14F-4D97-AF65-F5344CB8AC3E}">
        <p14:creationId xmlns:p14="http://schemas.microsoft.com/office/powerpoint/2010/main" val="386651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35</a:t>
            </a:fld>
            <a:endParaRPr lang="en-GB"/>
          </a:p>
        </p:txBody>
      </p:sp>
    </p:spTree>
    <p:extLst>
      <p:ext uri="{BB962C8B-B14F-4D97-AF65-F5344CB8AC3E}">
        <p14:creationId xmlns:p14="http://schemas.microsoft.com/office/powerpoint/2010/main" val="33752891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36</a:t>
            </a:fld>
            <a:endParaRPr lang="en-GB"/>
          </a:p>
        </p:txBody>
      </p:sp>
    </p:spTree>
    <p:extLst>
      <p:ext uri="{BB962C8B-B14F-4D97-AF65-F5344CB8AC3E}">
        <p14:creationId xmlns:p14="http://schemas.microsoft.com/office/powerpoint/2010/main" val="5025486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37</a:t>
            </a:fld>
            <a:endParaRPr lang="en-GB"/>
          </a:p>
        </p:txBody>
      </p:sp>
    </p:spTree>
    <p:extLst>
      <p:ext uri="{BB962C8B-B14F-4D97-AF65-F5344CB8AC3E}">
        <p14:creationId xmlns:p14="http://schemas.microsoft.com/office/powerpoint/2010/main" val="32229603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38</a:t>
            </a:fld>
            <a:endParaRPr lang="en-GB"/>
          </a:p>
        </p:txBody>
      </p:sp>
    </p:spTree>
    <p:extLst>
      <p:ext uri="{BB962C8B-B14F-4D97-AF65-F5344CB8AC3E}">
        <p14:creationId xmlns:p14="http://schemas.microsoft.com/office/powerpoint/2010/main" val="17457414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39</a:t>
            </a:fld>
            <a:endParaRPr lang="en-GB"/>
          </a:p>
        </p:txBody>
      </p:sp>
    </p:spTree>
    <p:extLst>
      <p:ext uri="{BB962C8B-B14F-4D97-AF65-F5344CB8AC3E}">
        <p14:creationId xmlns:p14="http://schemas.microsoft.com/office/powerpoint/2010/main" val="3818196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a:t>
            </a:fld>
            <a:endParaRPr lang="en-GB"/>
          </a:p>
        </p:txBody>
      </p:sp>
    </p:spTree>
    <p:extLst>
      <p:ext uri="{BB962C8B-B14F-4D97-AF65-F5344CB8AC3E}">
        <p14:creationId xmlns:p14="http://schemas.microsoft.com/office/powerpoint/2010/main" val="1278738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Registered throughout the year – increased visibility of the programme</a:t>
            </a:r>
          </a:p>
          <a:p>
            <a:r>
              <a:rPr lang="en-GB" dirty="0" smtClean="0"/>
              <a:t>Saved leave: cost reduction</a:t>
            </a:r>
          </a:p>
          <a:p>
            <a:r>
              <a:rPr lang="en-GB" dirty="0" smtClean="0"/>
              <a:t>Increase in 2-3 slices</a:t>
            </a: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40</a:t>
            </a:fld>
            <a:endParaRPr lang="en-GB"/>
          </a:p>
        </p:txBody>
      </p:sp>
    </p:spTree>
    <p:extLst>
      <p:ext uri="{BB962C8B-B14F-4D97-AF65-F5344CB8AC3E}">
        <p14:creationId xmlns:p14="http://schemas.microsoft.com/office/powerpoint/2010/main" val="13577428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65A43B-65B2-49E6-8F57-9A2320FF352D}" type="slidenum">
              <a:rPr lang="en-US" smtClean="0"/>
              <a:t>41</a:t>
            </a:fld>
            <a:endParaRPr lang="en-US"/>
          </a:p>
        </p:txBody>
      </p:sp>
    </p:spTree>
    <p:extLst>
      <p:ext uri="{BB962C8B-B14F-4D97-AF65-F5344CB8AC3E}">
        <p14:creationId xmlns:p14="http://schemas.microsoft.com/office/powerpoint/2010/main" val="37053252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6" name="Slide Number Placeholder 5"/>
          <p:cNvSpPr>
            <a:spLocks noGrp="1"/>
          </p:cNvSpPr>
          <p:nvPr>
            <p:ph type="sldNum" sz="quarter" idx="10"/>
          </p:nvPr>
        </p:nvSpPr>
        <p:spPr/>
        <p:txBody>
          <a:bodyPr/>
          <a:lstStyle/>
          <a:p>
            <a:fld id="{6FCA74A4-F605-41B5-921E-61A9A8B92EE3}" type="slidenum">
              <a:rPr lang="en-US" smtClean="0"/>
              <a:pPr/>
              <a:t>42</a:t>
            </a:fld>
            <a:endParaRPr lang="en-US"/>
          </a:p>
        </p:txBody>
      </p:sp>
    </p:spTree>
    <p:extLst>
      <p:ext uri="{BB962C8B-B14F-4D97-AF65-F5344CB8AC3E}">
        <p14:creationId xmlns:p14="http://schemas.microsoft.com/office/powerpoint/2010/main" val="38353358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p:txBody>
      </p:sp>
      <p:sp>
        <p:nvSpPr>
          <p:cNvPr id="6" name="Slide Number Placeholder 5"/>
          <p:cNvSpPr>
            <a:spLocks noGrp="1"/>
          </p:cNvSpPr>
          <p:nvPr>
            <p:ph type="sldNum" sz="quarter" idx="10"/>
          </p:nvPr>
        </p:nvSpPr>
        <p:spPr/>
        <p:txBody>
          <a:bodyPr/>
          <a:lstStyle/>
          <a:p>
            <a:fld id="{6FCA74A4-F605-41B5-921E-61A9A8B92EE3}" type="slidenum">
              <a:rPr lang="en-US" smtClean="0"/>
              <a:pPr/>
              <a:t>43</a:t>
            </a:fld>
            <a:endParaRPr lang="en-US"/>
          </a:p>
        </p:txBody>
      </p:sp>
    </p:spTree>
    <p:extLst>
      <p:ext uri="{BB962C8B-B14F-4D97-AF65-F5344CB8AC3E}">
        <p14:creationId xmlns:p14="http://schemas.microsoft.com/office/powerpoint/2010/main" val="1617523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sz="1200" kern="1200" dirty="0" smtClean="0">
              <a:solidFill>
                <a:schemeClr val="tx1"/>
              </a:solidFill>
              <a:effectLst/>
              <a:latin typeface="+mn-lt"/>
              <a:ea typeface="+mn-ea"/>
              <a:cs typeface="+mn-cs"/>
            </a:endParaRP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3F65A43B-65B2-49E6-8F57-9A2320FF352D}" type="slidenum">
              <a:rPr lang="en-US" smtClean="0"/>
              <a:t>5</a:t>
            </a:fld>
            <a:endParaRPr lang="en-US"/>
          </a:p>
        </p:txBody>
      </p:sp>
    </p:spTree>
    <p:extLst>
      <p:ext uri="{BB962C8B-B14F-4D97-AF65-F5344CB8AC3E}">
        <p14:creationId xmlns:p14="http://schemas.microsoft.com/office/powerpoint/2010/main" val="4272690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6</a:t>
            </a:fld>
            <a:endParaRPr lang="en-GB"/>
          </a:p>
        </p:txBody>
      </p:sp>
    </p:spTree>
    <p:extLst>
      <p:ext uri="{BB962C8B-B14F-4D97-AF65-F5344CB8AC3E}">
        <p14:creationId xmlns:p14="http://schemas.microsoft.com/office/powerpoint/2010/main" val="1764120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7</a:t>
            </a:fld>
            <a:endParaRPr lang="en-GB"/>
          </a:p>
        </p:txBody>
      </p:sp>
    </p:spTree>
    <p:extLst>
      <p:ext uri="{BB962C8B-B14F-4D97-AF65-F5344CB8AC3E}">
        <p14:creationId xmlns:p14="http://schemas.microsoft.com/office/powerpoint/2010/main" val="112231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8</a:t>
            </a:fld>
            <a:endParaRPr lang="en-GB"/>
          </a:p>
        </p:txBody>
      </p:sp>
    </p:spTree>
    <p:extLst>
      <p:ext uri="{BB962C8B-B14F-4D97-AF65-F5344CB8AC3E}">
        <p14:creationId xmlns:p14="http://schemas.microsoft.com/office/powerpoint/2010/main" val="1281078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9</a:t>
            </a:fld>
            <a:endParaRPr lang="en-GB"/>
          </a:p>
        </p:txBody>
      </p:sp>
    </p:spTree>
    <p:extLst>
      <p:ext uri="{BB962C8B-B14F-4D97-AF65-F5344CB8AC3E}">
        <p14:creationId xmlns:p14="http://schemas.microsoft.com/office/powerpoint/2010/main" val="31051991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D861F3-4B52-49B9-98C5-FE195C159071}" type="datetime1">
              <a:rPr lang="en-US" smtClean="0"/>
              <a:t>5/6/2018</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459B4-F5B2-4DFA-AD09-DFB524CBF579}" type="datetime1">
              <a:rPr lang="en-US" smtClean="0"/>
              <a:t>5/6/2018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39E140-6A57-4822-80BF-5274A7A25F6C}" type="datetime1">
              <a:rPr lang="en-US" smtClean="0"/>
              <a:t>5/6/2018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8051E-0655-4736-BF6C-4564820D1CF8}" type="datetime1">
              <a:rPr lang="en-US" smtClean="0"/>
              <a:t>5/6/2018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22C76-E328-4A4E-B34F-3AF7F8A25234}" type="datetime1">
              <a:rPr lang="en-US" smtClean="0"/>
              <a:t>5/6/2018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31E6B1-8CAA-481D-B234-56BA25558E59}" type="datetime1">
              <a:rPr lang="en-US" smtClean="0"/>
              <a:t>5/6/2018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4CCCE-943A-4F29-BBF1-927B536CAC96}" type="datetime1">
              <a:rPr lang="en-US" smtClean="0"/>
              <a:t>5/6/2018</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HR Department</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chart" Target="../charts/char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aistools-prod.cern.ch/docs/display/TPRDOC/HR+Dashboards"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jpe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Gender</a:t>
            </a:r>
            <a:r>
              <a:rPr lang="fr-CH" dirty="0" smtClean="0"/>
              <a:t> (2)</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graphicFrame>
        <p:nvGraphicFramePr>
          <p:cNvPr id="7" name="Chart 6"/>
          <p:cNvGraphicFramePr>
            <a:graphicFrameLocks/>
          </p:cNvGraphicFramePr>
          <p:nvPr>
            <p:extLst/>
          </p:nvPr>
        </p:nvGraphicFramePr>
        <p:xfrm>
          <a:off x="478415" y="1523093"/>
          <a:ext cx="8229600" cy="4471416"/>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p:cNvGrpSpPr/>
          <p:nvPr/>
        </p:nvGrpSpPr>
        <p:grpSpPr>
          <a:xfrm>
            <a:off x="3278460" y="2119147"/>
            <a:ext cx="5157628" cy="1205419"/>
            <a:chOff x="3278460" y="2119147"/>
            <a:chExt cx="5157628" cy="1205419"/>
          </a:xfrm>
        </p:grpSpPr>
        <p:grpSp>
          <p:nvGrpSpPr>
            <p:cNvPr id="11" name="Group 10"/>
            <p:cNvGrpSpPr/>
            <p:nvPr/>
          </p:nvGrpSpPr>
          <p:grpSpPr>
            <a:xfrm>
              <a:off x="3278460" y="2119147"/>
              <a:ext cx="2743199" cy="1114707"/>
              <a:chOff x="3278460" y="2119147"/>
              <a:chExt cx="2743199" cy="1114707"/>
            </a:xfrm>
          </p:grpSpPr>
          <p:sp>
            <p:nvSpPr>
              <p:cNvPr id="8" name="TextBox 7"/>
              <p:cNvSpPr txBox="1"/>
              <p:nvPr/>
            </p:nvSpPr>
            <p:spPr>
              <a:xfrm>
                <a:off x="3278460" y="2119147"/>
                <a:ext cx="2743199" cy="523220"/>
              </a:xfrm>
              <a:prstGeom prst="rect">
                <a:avLst/>
              </a:prstGeom>
              <a:noFill/>
            </p:spPr>
            <p:txBody>
              <a:bodyPr wrap="square" rtlCol="0">
                <a:spAutoFit/>
              </a:bodyPr>
              <a:lstStyle/>
              <a:p>
                <a:pPr algn="ctr"/>
                <a:r>
                  <a:rPr lang="fr-CH" sz="1400" dirty="0" err="1" smtClean="0">
                    <a:solidFill>
                      <a:srgbClr val="ED7D31"/>
                    </a:solidFill>
                  </a:rPr>
                  <a:t>Significant</a:t>
                </a:r>
                <a:r>
                  <a:rPr lang="fr-CH" sz="1400" dirty="0" smtClean="0">
                    <a:solidFill>
                      <a:srgbClr val="ED7D31"/>
                    </a:solidFill>
                  </a:rPr>
                  <a:t> </a:t>
                </a:r>
                <a:r>
                  <a:rPr lang="fr-CH" sz="1400" dirty="0" err="1" smtClean="0">
                    <a:solidFill>
                      <a:srgbClr val="ED7D31"/>
                    </a:solidFill>
                  </a:rPr>
                  <a:t>increase</a:t>
                </a:r>
                <a:r>
                  <a:rPr lang="fr-CH" sz="1400" dirty="0" smtClean="0">
                    <a:solidFill>
                      <a:srgbClr val="ED7D31"/>
                    </a:solidFill>
                  </a:rPr>
                  <a:t> </a:t>
                </a:r>
                <a:r>
                  <a:rPr lang="fr-CH" sz="1400" dirty="0" err="1" smtClean="0">
                    <a:solidFill>
                      <a:srgbClr val="ED7D31"/>
                    </a:solidFill>
                  </a:rPr>
                  <a:t>between</a:t>
                </a:r>
                <a:r>
                  <a:rPr lang="fr-CH" sz="1400" dirty="0" smtClean="0">
                    <a:solidFill>
                      <a:srgbClr val="ED7D31"/>
                    </a:solidFill>
                  </a:rPr>
                  <a:t> 2013 and 2016/2017.</a:t>
                </a:r>
                <a:endParaRPr lang="en-US" sz="1400" dirty="0">
                  <a:solidFill>
                    <a:srgbClr val="ED7D31"/>
                  </a:solidFill>
                </a:endParaRPr>
              </a:p>
            </p:txBody>
          </p:sp>
          <p:cxnSp>
            <p:nvCxnSpPr>
              <p:cNvPr id="10" name="Straight Arrow Connector 9"/>
              <p:cNvCxnSpPr/>
              <p:nvPr/>
            </p:nvCxnSpPr>
            <p:spPr>
              <a:xfrm>
                <a:off x="4638907" y="2642367"/>
                <a:ext cx="543849" cy="591487"/>
              </a:xfrm>
              <a:prstGeom prst="straightConnector1">
                <a:avLst/>
              </a:prstGeom>
              <a:ln>
                <a:solidFill>
                  <a:srgbClr val="ED7D3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 name="Straight Connector 11"/>
            <p:cNvCxnSpPr/>
            <p:nvPr/>
          </p:nvCxnSpPr>
          <p:spPr>
            <a:xfrm flipV="1">
              <a:off x="4914402" y="3309935"/>
              <a:ext cx="3521686" cy="14631"/>
            </a:xfrm>
            <a:prstGeom prst="line">
              <a:avLst/>
            </a:prstGeom>
            <a:ln w="19050">
              <a:solidFill>
                <a:srgbClr val="ED7D31"/>
              </a:solidFill>
              <a:prstDash val="dash"/>
            </a:ln>
          </p:spPr>
          <p:style>
            <a:lnRef idx="1">
              <a:schemeClr val="accent1"/>
            </a:lnRef>
            <a:fillRef idx="0">
              <a:schemeClr val="accent1"/>
            </a:fillRef>
            <a:effectRef idx="0">
              <a:schemeClr val="accent1"/>
            </a:effectRef>
            <a:fontRef idx="minor">
              <a:schemeClr val="tx1"/>
            </a:fontRef>
          </p:style>
        </p:cxnSp>
      </p:grpSp>
      <p:sp>
        <p:nvSpPr>
          <p:cNvPr id="14" name="Footer Placeholder 1"/>
          <p:cNvSpPr>
            <a:spLocks noGrp="1"/>
          </p:cNvSpPr>
          <p:nvPr>
            <p:ph type="ftr" sz="quarter" idx="3"/>
          </p:nvPr>
        </p:nvSpPr>
        <p:spPr>
          <a:xfrm>
            <a:off x="5182756" y="6356350"/>
            <a:ext cx="2895600" cy="365125"/>
          </a:xfrm>
        </p:spPr>
        <p:txBody>
          <a:bodyPr/>
          <a:lstStyle/>
          <a:p>
            <a:r>
              <a:rPr lang="en-US" dirty="0" smtClean="0"/>
              <a:t>HR Department</a:t>
            </a:r>
            <a:endParaRPr lang="en-US" dirty="0"/>
          </a:p>
        </p:txBody>
      </p:sp>
      <p:sp>
        <p:nvSpPr>
          <p:cNvPr id="15" name="TextBox 14"/>
          <p:cNvSpPr txBox="1"/>
          <p:nvPr/>
        </p:nvSpPr>
        <p:spPr>
          <a:xfrm>
            <a:off x="7403752" y="256672"/>
            <a:ext cx="1563248" cy="276999"/>
          </a:xfrm>
          <a:prstGeom prst="rect">
            <a:avLst/>
          </a:prstGeom>
          <a:noFill/>
        </p:spPr>
        <p:txBody>
          <a:bodyPr wrap="none" rtlCol="0">
            <a:spAutoFit/>
          </a:bodyPr>
          <a:lstStyle/>
          <a:p>
            <a:r>
              <a:rPr lang="en-GB" sz="1200" b="1" i="1" dirty="0" smtClean="0">
                <a:solidFill>
                  <a:schemeClr val="accent2"/>
                </a:solidFill>
              </a:rPr>
              <a:t>Cf. figure 3, page 6</a:t>
            </a:r>
            <a:endParaRPr lang="en-GB" sz="1200" b="1" i="1" dirty="0">
              <a:solidFill>
                <a:schemeClr val="accent2"/>
              </a:solidFill>
            </a:endParaRPr>
          </a:p>
        </p:txBody>
      </p:sp>
    </p:spTree>
    <p:extLst>
      <p:ext uri="{BB962C8B-B14F-4D97-AF65-F5344CB8AC3E}">
        <p14:creationId xmlns:p14="http://schemas.microsoft.com/office/powerpoint/2010/main" val="3787687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Gender</a:t>
            </a:r>
            <a:r>
              <a:rPr lang="fr-CH" dirty="0" smtClean="0"/>
              <a:t> (3)</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graphicFrame>
        <p:nvGraphicFramePr>
          <p:cNvPr id="8" name="Chart 7"/>
          <p:cNvGraphicFramePr>
            <a:graphicFrameLocks/>
          </p:cNvGraphicFramePr>
          <p:nvPr>
            <p:extLst/>
          </p:nvPr>
        </p:nvGraphicFramePr>
        <p:xfrm>
          <a:off x="457200" y="1519237"/>
          <a:ext cx="8250816" cy="3819525"/>
        </p:xfrm>
        <a:graphic>
          <a:graphicData uri="http://schemas.openxmlformats.org/drawingml/2006/chart">
            <c:chart xmlns:c="http://schemas.openxmlformats.org/drawingml/2006/chart" xmlns:r="http://schemas.openxmlformats.org/officeDocument/2006/relationships" r:id="rId3"/>
          </a:graphicData>
        </a:graphic>
      </p:graphicFrame>
      <p:grpSp>
        <p:nvGrpSpPr>
          <p:cNvPr id="23" name="Group 22"/>
          <p:cNvGrpSpPr/>
          <p:nvPr/>
        </p:nvGrpSpPr>
        <p:grpSpPr>
          <a:xfrm>
            <a:off x="740085" y="2102452"/>
            <a:ext cx="3347255" cy="1222116"/>
            <a:chOff x="740085" y="2102452"/>
            <a:chExt cx="3347255" cy="1222116"/>
          </a:xfrm>
        </p:grpSpPr>
        <p:cxnSp>
          <p:nvCxnSpPr>
            <p:cNvPr id="13" name="Straight Arrow Connector 12"/>
            <p:cNvCxnSpPr>
              <a:stCxn id="12" idx="2"/>
            </p:cNvCxnSpPr>
            <p:nvPr/>
          </p:nvCxnSpPr>
          <p:spPr>
            <a:xfrm>
              <a:off x="2111685" y="2625672"/>
              <a:ext cx="229179" cy="590316"/>
            </a:xfrm>
            <a:prstGeom prst="straightConnector1">
              <a:avLst/>
            </a:prstGeom>
            <a:ln>
              <a:solidFill>
                <a:srgbClr val="ED7D3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40085" y="2102452"/>
              <a:ext cx="2743199" cy="523220"/>
            </a:xfrm>
            <a:prstGeom prst="rect">
              <a:avLst/>
            </a:prstGeom>
            <a:noFill/>
          </p:spPr>
          <p:txBody>
            <a:bodyPr wrap="square" rtlCol="0">
              <a:spAutoFit/>
            </a:bodyPr>
            <a:lstStyle/>
            <a:p>
              <a:pPr algn="ctr"/>
              <a:r>
                <a:rPr lang="fr-CH" sz="1400" dirty="0" err="1" smtClean="0">
                  <a:solidFill>
                    <a:srgbClr val="ED7D31"/>
                  </a:solidFill>
                </a:rPr>
                <a:t>Significant</a:t>
              </a:r>
              <a:r>
                <a:rPr lang="fr-CH" sz="1400" dirty="0" smtClean="0">
                  <a:solidFill>
                    <a:srgbClr val="ED7D31"/>
                  </a:solidFill>
                </a:rPr>
                <a:t> </a:t>
              </a:r>
              <a:r>
                <a:rPr lang="fr-CH" sz="1400" dirty="0" err="1" smtClean="0">
                  <a:solidFill>
                    <a:srgbClr val="ED7D31"/>
                  </a:solidFill>
                </a:rPr>
                <a:t>increase</a:t>
              </a:r>
              <a:r>
                <a:rPr lang="fr-CH" sz="1400" dirty="0" smtClean="0">
                  <a:solidFill>
                    <a:srgbClr val="ED7D31"/>
                  </a:solidFill>
                </a:rPr>
                <a:t> </a:t>
              </a:r>
              <a:r>
                <a:rPr lang="fr-CH" sz="1400" dirty="0" err="1" smtClean="0">
                  <a:solidFill>
                    <a:srgbClr val="ED7D31"/>
                  </a:solidFill>
                </a:rPr>
                <a:t>between</a:t>
              </a:r>
              <a:r>
                <a:rPr lang="fr-CH" sz="1400" dirty="0" smtClean="0">
                  <a:solidFill>
                    <a:srgbClr val="ED7D31"/>
                  </a:solidFill>
                </a:rPr>
                <a:t> 2013/2014 and 2016/2017.</a:t>
              </a:r>
              <a:endParaRPr lang="en-US" sz="1400" dirty="0">
                <a:solidFill>
                  <a:srgbClr val="ED7D31"/>
                </a:solidFill>
              </a:endParaRPr>
            </a:p>
          </p:txBody>
        </p:sp>
        <p:cxnSp>
          <p:nvCxnSpPr>
            <p:cNvPr id="11" name="Straight Connector 10"/>
            <p:cNvCxnSpPr/>
            <p:nvPr/>
          </p:nvCxnSpPr>
          <p:spPr>
            <a:xfrm flipV="1">
              <a:off x="1443921" y="3324567"/>
              <a:ext cx="2643419" cy="1"/>
            </a:xfrm>
            <a:prstGeom prst="line">
              <a:avLst/>
            </a:prstGeom>
            <a:ln w="19050">
              <a:solidFill>
                <a:srgbClr val="ED7D31"/>
              </a:solidFill>
              <a:prstDash val="dash"/>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5314099" y="1363788"/>
            <a:ext cx="3818397" cy="1695450"/>
            <a:chOff x="5161699" y="1211388"/>
            <a:chExt cx="3818397" cy="1695450"/>
          </a:xfrm>
        </p:grpSpPr>
        <p:cxnSp>
          <p:nvCxnSpPr>
            <p:cNvPr id="25" name="Straight Arrow Connector 24"/>
            <p:cNvCxnSpPr>
              <a:stCxn id="26" idx="2"/>
            </p:cNvCxnSpPr>
            <p:nvPr/>
          </p:nvCxnSpPr>
          <p:spPr>
            <a:xfrm flipH="1">
              <a:off x="7805118" y="1950052"/>
              <a:ext cx="227858" cy="926099"/>
            </a:xfrm>
            <a:prstGeom prst="straightConnector1">
              <a:avLst/>
            </a:prstGeom>
            <a:ln>
              <a:solidFill>
                <a:srgbClr val="ED7D3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085856" y="1211388"/>
              <a:ext cx="1894240" cy="738664"/>
            </a:xfrm>
            <a:prstGeom prst="rect">
              <a:avLst/>
            </a:prstGeom>
            <a:noFill/>
          </p:spPr>
          <p:txBody>
            <a:bodyPr wrap="square" rtlCol="0">
              <a:spAutoFit/>
            </a:bodyPr>
            <a:lstStyle/>
            <a:p>
              <a:pPr algn="ctr"/>
              <a:r>
                <a:rPr lang="fr-CH" sz="1400" dirty="0" err="1" smtClean="0">
                  <a:solidFill>
                    <a:srgbClr val="ED7D31"/>
                  </a:solidFill>
                </a:rPr>
                <a:t>Significant</a:t>
              </a:r>
              <a:r>
                <a:rPr lang="fr-CH" sz="1400" dirty="0" smtClean="0">
                  <a:solidFill>
                    <a:srgbClr val="ED7D31"/>
                  </a:solidFill>
                </a:rPr>
                <a:t> </a:t>
              </a:r>
              <a:r>
                <a:rPr lang="fr-CH" sz="1400" dirty="0" err="1" smtClean="0">
                  <a:solidFill>
                    <a:srgbClr val="ED7D31"/>
                  </a:solidFill>
                </a:rPr>
                <a:t>increase</a:t>
              </a:r>
              <a:r>
                <a:rPr lang="fr-CH" sz="1400" dirty="0" smtClean="0">
                  <a:solidFill>
                    <a:srgbClr val="ED7D31"/>
                  </a:solidFill>
                </a:rPr>
                <a:t> </a:t>
              </a:r>
              <a:r>
                <a:rPr lang="fr-CH" sz="1400" dirty="0" err="1" smtClean="0">
                  <a:solidFill>
                    <a:srgbClr val="ED7D31"/>
                  </a:solidFill>
                </a:rPr>
                <a:t>between</a:t>
              </a:r>
              <a:r>
                <a:rPr lang="fr-CH" sz="1400" dirty="0" smtClean="0">
                  <a:solidFill>
                    <a:srgbClr val="ED7D31"/>
                  </a:solidFill>
                </a:rPr>
                <a:t> 2013 and 2014-2017.</a:t>
              </a:r>
              <a:endParaRPr lang="en-US" sz="1400" dirty="0">
                <a:solidFill>
                  <a:srgbClr val="ED7D31"/>
                </a:solidFill>
              </a:endParaRPr>
            </a:p>
          </p:txBody>
        </p:sp>
        <p:cxnSp>
          <p:nvCxnSpPr>
            <p:cNvPr id="27" name="Straight Connector 26"/>
            <p:cNvCxnSpPr/>
            <p:nvPr/>
          </p:nvCxnSpPr>
          <p:spPr>
            <a:xfrm flipV="1">
              <a:off x="5161699" y="2906837"/>
              <a:ext cx="2643419" cy="1"/>
            </a:xfrm>
            <a:prstGeom prst="line">
              <a:avLst/>
            </a:prstGeom>
            <a:ln w="19050">
              <a:solidFill>
                <a:srgbClr val="ED7D31"/>
              </a:solidFill>
              <a:prstDash val="dash"/>
            </a:ln>
          </p:spPr>
          <p:style>
            <a:lnRef idx="1">
              <a:schemeClr val="accent1"/>
            </a:lnRef>
            <a:fillRef idx="0">
              <a:schemeClr val="accent1"/>
            </a:fillRef>
            <a:effectRef idx="0">
              <a:schemeClr val="accent1"/>
            </a:effectRef>
            <a:fontRef idx="minor">
              <a:schemeClr val="tx1"/>
            </a:fontRef>
          </p:style>
        </p:cxnSp>
      </p:grpSp>
      <p:sp>
        <p:nvSpPr>
          <p:cNvPr id="16" name="Footer Placeholder 1"/>
          <p:cNvSpPr>
            <a:spLocks noGrp="1"/>
          </p:cNvSpPr>
          <p:nvPr>
            <p:ph type="ftr" sz="quarter" idx="3"/>
          </p:nvPr>
        </p:nvSpPr>
        <p:spPr>
          <a:xfrm>
            <a:off x="5182756" y="6356350"/>
            <a:ext cx="2895600" cy="365125"/>
          </a:xfrm>
        </p:spPr>
        <p:txBody>
          <a:bodyPr/>
          <a:lstStyle/>
          <a:p>
            <a:r>
              <a:rPr lang="en-US" dirty="0" smtClean="0"/>
              <a:t>HR Department</a:t>
            </a:r>
            <a:endParaRPr lang="en-US" dirty="0"/>
          </a:p>
        </p:txBody>
      </p:sp>
      <p:sp>
        <p:nvSpPr>
          <p:cNvPr id="7" name="Rectangle 6"/>
          <p:cNvSpPr/>
          <p:nvPr/>
        </p:nvSpPr>
        <p:spPr>
          <a:xfrm>
            <a:off x="1018258" y="5329942"/>
            <a:ext cx="7350379" cy="923330"/>
          </a:xfrm>
          <a:prstGeom prst="rect">
            <a:avLst/>
          </a:prstGeom>
        </p:spPr>
        <p:txBody>
          <a:bodyPr wrap="square">
            <a:spAutoFit/>
          </a:bodyPr>
          <a:lstStyle/>
          <a:p>
            <a:pPr algn="ctr"/>
            <a:r>
              <a:rPr lang="en-GB" dirty="0" smtClean="0">
                <a:solidFill>
                  <a:schemeClr val="tx2"/>
                </a:solidFill>
              </a:rPr>
              <a:t>Over </a:t>
            </a:r>
            <a:r>
              <a:rPr lang="en-GB" dirty="0">
                <a:solidFill>
                  <a:schemeClr val="tx2"/>
                </a:solidFill>
              </a:rPr>
              <a:t>the past 5 </a:t>
            </a:r>
            <a:r>
              <a:rPr lang="en-GB" dirty="0" smtClean="0">
                <a:solidFill>
                  <a:schemeClr val="tx2"/>
                </a:solidFill>
              </a:rPr>
              <a:t>years, increase </a:t>
            </a:r>
            <a:r>
              <a:rPr lang="en-GB" dirty="0">
                <a:solidFill>
                  <a:schemeClr val="tx2"/>
                </a:solidFill>
              </a:rPr>
              <a:t>in % female students &amp; trainees, and % of female Fellows</a:t>
            </a:r>
          </a:p>
          <a:p>
            <a:pPr algn="ctr"/>
            <a:endParaRPr lang="en-GB" dirty="0"/>
          </a:p>
        </p:txBody>
      </p:sp>
      <p:sp>
        <p:nvSpPr>
          <p:cNvPr id="18" name="TextBox 17"/>
          <p:cNvSpPr txBox="1"/>
          <p:nvPr/>
        </p:nvSpPr>
        <p:spPr>
          <a:xfrm>
            <a:off x="7403752" y="256672"/>
            <a:ext cx="1563248" cy="276999"/>
          </a:xfrm>
          <a:prstGeom prst="rect">
            <a:avLst/>
          </a:prstGeom>
          <a:noFill/>
        </p:spPr>
        <p:txBody>
          <a:bodyPr wrap="none" rtlCol="0">
            <a:spAutoFit/>
          </a:bodyPr>
          <a:lstStyle/>
          <a:p>
            <a:r>
              <a:rPr lang="en-GB" sz="1200" b="1" i="1" dirty="0" smtClean="0">
                <a:solidFill>
                  <a:schemeClr val="accent2"/>
                </a:solidFill>
              </a:rPr>
              <a:t>Cf. figure 3, page 6</a:t>
            </a:r>
            <a:endParaRPr lang="en-GB" sz="1200" b="1" i="1" dirty="0">
              <a:solidFill>
                <a:schemeClr val="accent2"/>
              </a:solidFill>
            </a:endParaRPr>
          </a:p>
        </p:txBody>
      </p:sp>
    </p:spTree>
    <p:extLst>
      <p:ext uri="{BB962C8B-B14F-4D97-AF65-F5344CB8AC3E}">
        <p14:creationId xmlns:p14="http://schemas.microsoft.com/office/powerpoint/2010/main" val="827354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Age &amp; Seniority</a:t>
            </a:r>
            <a:endParaRPr lang="en-GB" dirty="0"/>
          </a:p>
        </p:txBody>
      </p:sp>
      <p:sp>
        <p:nvSpPr>
          <p:cNvPr id="13" name="TextBox 12"/>
          <p:cNvSpPr txBox="1"/>
          <p:nvPr/>
        </p:nvSpPr>
        <p:spPr>
          <a:xfrm>
            <a:off x="7246237" y="229240"/>
            <a:ext cx="1664238" cy="276999"/>
          </a:xfrm>
          <a:prstGeom prst="rect">
            <a:avLst/>
          </a:prstGeom>
          <a:noFill/>
        </p:spPr>
        <p:txBody>
          <a:bodyPr wrap="none" rtlCol="0">
            <a:spAutoFit/>
          </a:bodyPr>
          <a:lstStyle/>
          <a:p>
            <a:r>
              <a:rPr lang="en-GB" sz="1200" b="1" i="1" dirty="0" smtClean="0">
                <a:solidFill>
                  <a:schemeClr val="accent2"/>
                </a:solidFill>
              </a:rPr>
              <a:t>Cf. table 25, page 22</a:t>
            </a:r>
            <a:endParaRPr lang="en-GB" sz="1200" b="1" i="1" dirty="0">
              <a:solidFill>
                <a:schemeClr val="accent2"/>
              </a:solidFill>
            </a:endParaRPr>
          </a:p>
        </p:txBody>
      </p:sp>
      <p:graphicFrame>
        <p:nvGraphicFramePr>
          <p:cNvPr id="12" name="Chart 11"/>
          <p:cNvGraphicFramePr>
            <a:graphicFrameLocks/>
          </p:cNvGraphicFramePr>
          <p:nvPr>
            <p:extLst>
              <p:ext uri="{D42A27DB-BD31-4B8C-83A1-F6EECF244321}">
                <p14:modId xmlns:p14="http://schemas.microsoft.com/office/powerpoint/2010/main" val="2794453414"/>
              </p:ext>
            </p:extLst>
          </p:nvPr>
        </p:nvGraphicFramePr>
        <p:xfrm>
          <a:off x="946736" y="1069847"/>
          <a:ext cx="6848856" cy="3510669"/>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118872" y="4702909"/>
            <a:ext cx="4572000" cy="1292662"/>
          </a:xfrm>
          <a:prstGeom prst="rect">
            <a:avLst/>
          </a:prstGeom>
        </p:spPr>
        <p:txBody>
          <a:bodyPr>
            <a:spAutoFit/>
          </a:bodyPr>
          <a:lstStyle/>
          <a:p>
            <a:pPr marL="285750" indent="-285750">
              <a:buFont typeface="Wingdings" panose="05000000000000000000" pitchFamily="2" charset="2"/>
              <a:buChar char="v"/>
            </a:pPr>
            <a:r>
              <a:rPr lang="en-GB" dirty="0" smtClean="0">
                <a:solidFill>
                  <a:schemeClr val="tx2"/>
                </a:solidFill>
              </a:rPr>
              <a:t> Steady </a:t>
            </a:r>
            <a:r>
              <a:rPr lang="en-GB" dirty="0">
                <a:solidFill>
                  <a:schemeClr val="tx2"/>
                </a:solidFill>
              </a:rPr>
              <a:t>but stable </a:t>
            </a:r>
            <a:r>
              <a:rPr lang="en-GB" dirty="0" smtClean="0">
                <a:solidFill>
                  <a:schemeClr val="tx2"/>
                </a:solidFill>
              </a:rPr>
              <a:t>rise </a:t>
            </a:r>
            <a:r>
              <a:rPr lang="en-GB" dirty="0">
                <a:solidFill>
                  <a:schemeClr val="tx2"/>
                </a:solidFill>
              </a:rPr>
              <a:t>in average age and seniority since </a:t>
            </a:r>
            <a:r>
              <a:rPr lang="en-GB" dirty="0" smtClean="0">
                <a:solidFill>
                  <a:schemeClr val="tx2"/>
                </a:solidFill>
              </a:rPr>
              <a:t>2012</a:t>
            </a:r>
          </a:p>
          <a:p>
            <a:pPr marL="742950" lvl="1" indent="-285750">
              <a:buFont typeface="Wingdings" panose="05000000000000000000" pitchFamily="2" charset="2"/>
              <a:buChar char="v"/>
            </a:pPr>
            <a:r>
              <a:rPr lang="en-GB" sz="1400" dirty="0" err="1" smtClean="0">
                <a:solidFill>
                  <a:schemeClr val="tx2"/>
                </a:solidFill>
              </a:rPr>
              <a:t>Avg</a:t>
            </a:r>
            <a:r>
              <a:rPr lang="en-GB" sz="1400" dirty="0" smtClean="0">
                <a:solidFill>
                  <a:schemeClr val="tx2"/>
                </a:solidFill>
              </a:rPr>
              <a:t> </a:t>
            </a:r>
            <a:r>
              <a:rPr lang="en-GB" sz="1400" dirty="0">
                <a:solidFill>
                  <a:schemeClr val="tx2"/>
                </a:solidFill>
              </a:rPr>
              <a:t>age increase  2013 44.1 to 44.9 in </a:t>
            </a:r>
            <a:r>
              <a:rPr lang="en-GB" sz="1400" dirty="0" smtClean="0">
                <a:solidFill>
                  <a:schemeClr val="tx2"/>
                </a:solidFill>
              </a:rPr>
              <a:t>2017</a:t>
            </a:r>
          </a:p>
          <a:p>
            <a:pPr marL="742950" lvl="1" indent="-285750">
              <a:buFont typeface="Wingdings" panose="05000000000000000000" pitchFamily="2" charset="2"/>
              <a:buChar char="v"/>
            </a:pPr>
            <a:r>
              <a:rPr lang="en-GB" sz="1400" dirty="0" err="1" smtClean="0">
                <a:solidFill>
                  <a:schemeClr val="tx2"/>
                </a:solidFill>
              </a:rPr>
              <a:t>Avg</a:t>
            </a:r>
            <a:r>
              <a:rPr lang="en-GB" sz="1400" dirty="0" smtClean="0">
                <a:solidFill>
                  <a:schemeClr val="tx2"/>
                </a:solidFill>
              </a:rPr>
              <a:t> </a:t>
            </a:r>
            <a:r>
              <a:rPr lang="en-GB" sz="1400" dirty="0">
                <a:solidFill>
                  <a:schemeClr val="tx2"/>
                </a:solidFill>
              </a:rPr>
              <a:t>seniority increase 2013 11.9 to 12.5 </a:t>
            </a:r>
            <a:r>
              <a:rPr lang="en-GB" sz="1400" dirty="0" err="1">
                <a:solidFill>
                  <a:schemeClr val="tx2"/>
                </a:solidFill>
              </a:rPr>
              <a:t>yrs</a:t>
            </a:r>
            <a:r>
              <a:rPr lang="en-GB" sz="1400" dirty="0">
                <a:solidFill>
                  <a:schemeClr val="tx2"/>
                </a:solidFill>
              </a:rPr>
              <a:t> in 2017</a:t>
            </a:r>
          </a:p>
        </p:txBody>
      </p:sp>
      <p:sp>
        <p:nvSpPr>
          <p:cNvPr id="3" name="Rectangle 2"/>
          <p:cNvSpPr/>
          <p:nvPr/>
        </p:nvSpPr>
        <p:spPr>
          <a:xfrm>
            <a:off x="4690872" y="4448089"/>
            <a:ext cx="4270248" cy="1415772"/>
          </a:xfrm>
          <a:prstGeom prst="rect">
            <a:avLst/>
          </a:prstGeom>
        </p:spPr>
        <p:txBody>
          <a:bodyPr wrap="square">
            <a:spAutoFit/>
          </a:bodyPr>
          <a:lstStyle/>
          <a:p>
            <a:endParaRPr lang="en-GB" dirty="0">
              <a:solidFill>
                <a:schemeClr val="tx2"/>
              </a:solidFill>
            </a:endParaRPr>
          </a:p>
          <a:p>
            <a:pPr marL="285750" indent="-285750">
              <a:buFont typeface="Wingdings" panose="05000000000000000000" pitchFamily="2" charset="2"/>
              <a:buChar char="v"/>
            </a:pPr>
            <a:r>
              <a:rPr lang="en-GB" dirty="0">
                <a:solidFill>
                  <a:schemeClr val="tx2"/>
                </a:solidFill>
              </a:rPr>
              <a:t>56-65 age bracket still low = </a:t>
            </a:r>
            <a:r>
              <a:rPr lang="en-GB" dirty="0" smtClean="0">
                <a:solidFill>
                  <a:schemeClr val="tx2"/>
                </a:solidFill>
              </a:rPr>
              <a:t>low </a:t>
            </a:r>
            <a:r>
              <a:rPr lang="en-GB" dirty="0">
                <a:solidFill>
                  <a:schemeClr val="tx2"/>
                </a:solidFill>
              </a:rPr>
              <a:t>numbers of departures due to </a:t>
            </a:r>
            <a:r>
              <a:rPr lang="en-GB" dirty="0" smtClean="0">
                <a:solidFill>
                  <a:schemeClr val="tx2"/>
                </a:solidFill>
              </a:rPr>
              <a:t>retirement foreseen </a:t>
            </a:r>
            <a:r>
              <a:rPr lang="en-GB" dirty="0">
                <a:solidFill>
                  <a:schemeClr val="tx2"/>
                </a:solidFill>
              </a:rPr>
              <a:t>in coming </a:t>
            </a:r>
            <a:r>
              <a:rPr lang="en-GB" dirty="0" smtClean="0">
                <a:solidFill>
                  <a:schemeClr val="tx2"/>
                </a:solidFill>
              </a:rPr>
              <a:t>years</a:t>
            </a:r>
          </a:p>
          <a:p>
            <a:pPr marL="742950" lvl="1" indent="-285750">
              <a:buFont typeface="Wingdings" panose="05000000000000000000" pitchFamily="2" charset="2"/>
              <a:buChar char="v"/>
            </a:pPr>
            <a:r>
              <a:rPr lang="en-GB" sz="1400" dirty="0" smtClean="0">
                <a:solidFill>
                  <a:schemeClr val="tx2"/>
                </a:solidFill>
              </a:rPr>
              <a:t>41 retirements in </a:t>
            </a:r>
            <a:r>
              <a:rPr lang="en-GB" sz="1400" dirty="0">
                <a:solidFill>
                  <a:schemeClr val="tx2"/>
                </a:solidFill>
              </a:rPr>
              <a:t>2016 vs </a:t>
            </a:r>
            <a:r>
              <a:rPr lang="en-GB" sz="1400" dirty="0" smtClean="0">
                <a:solidFill>
                  <a:schemeClr val="tx2"/>
                </a:solidFill>
              </a:rPr>
              <a:t>44 </a:t>
            </a:r>
            <a:r>
              <a:rPr lang="en-GB" sz="1400" dirty="0">
                <a:solidFill>
                  <a:schemeClr val="tx2"/>
                </a:solidFill>
              </a:rPr>
              <a:t>in 2017</a:t>
            </a:r>
            <a:endParaRPr lang="en-GB" sz="1400" dirty="0">
              <a:solidFill>
                <a:schemeClr val="accent2"/>
              </a:solidFill>
            </a:endParaRPr>
          </a:p>
        </p:txBody>
      </p:sp>
    </p:spTree>
    <p:extLst>
      <p:ext uri="{BB962C8B-B14F-4D97-AF65-F5344CB8AC3E}">
        <p14:creationId xmlns:p14="http://schemas.microsoft.com/office/powerpoint/2010/main" val="17989884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Age &amp; Seniority</a:t>
            </a:r>
            <a:endParaRPr lang="en-GB" dirty="0"/>
          </a:p>
        </p:txBody>
      </p:sp>
      <p:sp>
        <p:nvSpPr>
          <p:cNvPr id="13" name="TextBox 12"/>
          <p:cNvSpPr txBox="1"/>
          <p:nvPr/>
        </p:nvSpPr>
        <p:spPr>
          <a:xfrm>
            <a:off x="7246237" y="229240"/>
            <a:ext cx="1648208" cy="276999"/>
          </a:xfrm>
          <a:prstGeom prst="rect">
            <a:avLst/>
          </a:prstGeom>
          <a:noFill/>
        </p:spPr>
        <p:txBody>
          <a:bodyPr wrap="none" rtlCol="0">
            <a:spAutoFit/>
          </a:bodyPr>
          <a:lstStyle/>
          <a:p>
            <a:r>
              <a:rPr lang="en-GB" sz="1200" b="1" i="1" dirty="0" smtClean="0">
                <a:solidFill>
                  <a:schemeClr val="accent2"/>
                </a:solidFill>
              </a:rPr>
              <a:t>Cf. figure 9, page 22</a:t>
            </a:r>
            <a:endParaRPr lang="en-GB" sz="1200" b="1" i="1" dirty="0">
              <a:solidFill>
                <a:schemeClr val="accent2"/>
              </a:solidFill>
            </a:endParaRPr>
          </a:p>
        </p:txBody>
      </p:sp>
      <p:graphicFrame>
        <p:nvGraphicFramePr>
          <p:cNvPr id="9" name="Chart 8"/>
          <p:cNvGraphicFramePr>
            <a:graphicFrameLocks/>
          </p:cNvGraphicFramePr>
          <p:nvPr>
            <p:extLst>
              <p:ext uri="{D42A27DB-BD31-4B8C-83A1-F6EECF244321}">
                <p14:modId xmlns:p14="http://schemas.microsoft.com/office/powerpoint/2010/main" val="1649107836"/>
              </p:ext>
            </p:extLst>
          </p:nvPr>
        </p:nvGraphicFramePr>
        <p:xfrm>
          <a:off x="459946" y="1526421"/>
          <a:ext cx="8226854" cy="44714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34235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Age &amp; Seniority</a:t>
            </a:r>
            <a:endParaRPr lang="en-GB" dirty="0"/>
          </a:p>
        </p:txBody>
      </p:sp>
      <p:sp>
        <p:nvSpPr>
          <p:cNvPr id="13" name="TextBox 12"/>
          <p:cNvSpPr txBox="1"/>
          <p:nvPr/>
        </p:nvSpPr>
        <p:spPr>
          <a:xfrm>
            <a:off x="7087539" y="220096"/>
            <a:ext cx="1965603" cy="461665"/>
          </a:xfrm>
          <a:prstGeom prst="rect">
            <a:avLst/>
          </a:prstGeom>
          <a:noFill/>
        </p:spPr>
        <p:txBody>
          <a:bodyPr wrap="none" rtlCol="0">
            <a:spAutoFit/>
          </a:bodyPr>
          <a:lstStyle/>
          <a:p>
            <a:r>
              <a:rPr lang="en-GB" sz="1200" b="1" i="1" dirty="0" smtClean="0">
                <a:solidFill>
                  <a:schemeClr val="accent2"/>
                </a:solidFill>
              </a:rPr>
              <a:t>Cf. figure 7, page 13 and</a:t>
            </a:r>
          </a:p>
          <a:p>
            <a:r>
              <a:rPr lang="en-GB" sz="1200" b="1" i="1" dirty="0" smtClean="0">
                <a:solidFill>
                  <a:schemeClr val="accent2"/>
                </a:solidFill>
              </a:rPr>
              <a:t>table 26, page 23</a:t>
            </a:r>
            <a:endParaRPr lang="en-GB" sz="1200" b="1" i="1" dirty="0">
              <a:solidFill>
                <a:schemeClr val="accent2"/>
              </a:solidFill>
            </a:endParaRPr>
          </a:p>
        </p:txBody>
      </p:sp>
      <p:graphicFrame>
        <p:nvGraphicFramePr>
          <p:cNvPr id="8" name="Chart 7"/>
          <p:cNvGraphicFramePr>
            <a:graphicFrameLocks/>
          </p:cNvGraphicFramePr>
          <p:nvPr>
            <p:extLst>
              <p:ext uri="{D42A27DB-BD31-4B8C-83A1-F6EECF244321}">
                <p14:modId xmlns:p14="http://schemas.microsoft.com/office/powerpoint/2010/main" val="3938985611"/>
              </p:ext>
            </p:extLst>
          </p:nvPr>
        </p:nvGraphicFramePr>
        <p:xfrm>
          <a:off x="459946" y="1526421"/>
          <a:ext cx="8226854" cy="44714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65013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smtClean="0"/>
              <a:t>HR Department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
        <p:nvSpPr>
          <p:cNvPr id="5"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Arrivals and Departures</a:t>
            </a:r>
            <a:endParaRPr lang="en-GB" dirty="0"/>
          </a:p>
        </p:txBody>
      </p:sp>
      <p:sp>
        <p:nvSpPr>
          <p:cNvPr id="6" name="TextBox 5"/>
          <p:cNvSpPr txBox="1"/>
          <p:nvPr/>
        </p:nvSpPr>
        <p:spPr>
          <a:xfrm>
            <a:off x="7353257" y="288215"/>
            <a:ext cx="1664238" cy="276999"/>
          </a:xfrm>
          <a:prstGeom prst="rect">
            <a:avLst/>
          </a:prstGeom>
          <a:noFill/>
        </p:spPr>
        <p:txBody>
          <a:bodyPr wrap="none" rtlCol="0">
            <a:spAutoFit/>
          </a:bodyPr>
          <a:lstStyle/>
          <a:p>
            <a:r>
              <a:rPr lang="en-GB" sz="1200" b="1" i="1" dirty="0" smtClean="0">
                <a:solidFill>
                  <a:schemeClr val="accent2"/>
                </a:solidFill>
              </a:rPr>
              <a:t>Cf. table 30, page 27</a:t>
            </a:r>
            <a:endParaRPr lang="en-GB" sz="1200" b="1" i="1" dirty="0">
              <a:solidFill>
                <a:schemeClr val="accent2"/>
              </a:solidFill>
            </a:endParaRPr>
          </a:p>
        </p:txBody>
      </p:sp>
      <p:sp>
        <p:nvSpPr>
          <p:cNvPr id="7" name="TextBox 6"/>
          <p:cNvSpPr txBox="1"/>
          <p:nvPr/>
        </p:nvSpPr>
        <p:spPr>
          <a:xfrm>
            <a:off x="566929" y="4809744"/>
            <a:ext cx="3163824" cy="1200329"/>
          </a:xfrm>
          <a:prstGeom prst="rect">
            <a:avLst/>
          </a:prstGeom>
          <a:noFill/>
        </p:spPr>
        <p:txBody>
          <a:bodyPr wrap="square" rtlCol="0">
            <a:spAutoFit/>
          </a:bodyPr>
          <a:lstStyle/>
          <a:p>
            <a:pPr marL="342900" indent="-342900">
              <a:buFont typeface="Wingdings" panose="05000000000000000000" pitchFamily="2" charset="2"/>
              <a:buChar char="v"/>
            </a:pPr>
            <a:r>
              <a:rPr lang="en-US" dirty="0" smtClean="0"/>
              <a:t>4.71% turnover (was 5.76% in 2014, 5.74% in 2015, 4.01% In 2016 (contract extensions))</a:t>
            </a:r>
            <a:endParaRPr lang="en-GB" dirty="0"/>
          </a:p>
        </p:txBody>
      </p:sp>
      <p:sp>
        <p:nvSpPr>
          <p:cNvPr id="8" name="TextBox 7"/>
          <p:cNvSpPr txBox="1"/>
          <p:nvPr/>
        </p:nvSpPr>
        <p:spPr>
          <a:xfrm>
            <a:off x="5684521" y="4809743"/>
            <a:ext cx="3163824" cy="1477328"/>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t>190 arrivals vs 122 departures</a:t>
            </a:r>
          </a:p>
          <a:p>
            <a:pPr marL="285750" indent="-285750">
              <a:buFont typeface="Wingdings" panose="05000000000000000000" pitchFamily="2" charset="2"/>
              <a:buChar char="v"/>
            </a:pPr>
            <a:r>
              <a:rPr lang="en-US" dirty="0"/>
              <a:t>80 posts impact categories 2, 3 and 5</a:t>
            </a:r>
          </a:p>
          <a:p>
            <a:endParaRPr lang="en-GB" dirty="0"/>
          </a:p>
        </p:txBody>
      </p:sp>
      <p:graphicFrame>
        <p:nvGraphicFramePr>
          <p:cNvPr id="9" name="Chart 8"/>
          <p:cNvGraphicFramePr>
            <a:graphicFrameLocks/>
          </p:cNvGraphicFramePr>
          <p:nvPr>
            <p:extLst>
              <p:ext uri="{D42A27DB-BD31-4B8C-83A1-F6EECF244321}">
                <p14:modId xmlns:p14="http://schemas.microsoft.com/office/powerpoint/2010/main" val="851535128"/>
              </p:ext>
            </p:extLst>
          </p:nvPr>
        </p:nvGraphicFramePr>
        <p:xfrm>
          <a:off x="760049" y="979939"/>
          <a:ext cx="7621156" cy="40238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98227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smtClean="0"/>
              <a:t>HR Department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16</a:t>
            </a:fld>
            <a:endParaRPr lang="en-US" dirty="0"/>
          </a:p>
        </p:txBody>
      </p:sp>
      <p:sp>
        <p:nvSpPr>
          <p:cNvPr id="5"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Arrivals and Departures</a:t>
            </a:r>
            <a:endParaRPr lang="en-GB" dirty="0"/>
          </a:p>
        </p:txBody>
      </p:sp>
      <p:graphicFrame>
        <p:nvGraphicFramePr>
          <p:cNvPr id="6" name="Chart 5"/>
          <p:cNvGraphicFramePr>
            <a:graphicFrameLocks/>
          </p:cNvGraphicFramePr>
          <p:nvPr>
            <p:extLst>
              <p:ext uri="{D42A27DB-BD31-4B8C-83A1-F6EECF244321}">
                <p14:modId xmlns:p14="http://schemas.microsoft.com/office/powerpoint/2010/main" val="2527756215"/>
              </p:ext>
            </p:extLst>
          </p:nvPr>
        </p:nvGraphicFramePr>
        <p:xfrm>
          <a:off x="459946" y="1482547"/>
          <a:ext cx="8226854" cy="447141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7517494" y="233492"/>
            <a:ext cx="1664238" cy="276999"/>
          </a:xfrm>
          <a:prstGeom prst="rect">
            <a:avLst/>
          </a:prstGeom>
          <a:noFill/>
        </p:spPr>
        <p:txBody>
          <a:bodyPr wrap="none" rtlCol="0">
            <a:spAutoFit/>
          </a:bodyPr>
          <a:lstStyle/>
          <a:p>
            <a:r>
              <a:rPr lang="en-GB" sz="1200" b="1" i="1" dirty="0" smtClean="0">
                <a:solidFill>
                  <a:schemeClr val="accent2"/>
                </a:solidFill>
              </a:rPr>
              <a:t>Cf. table 29, page 26</a:t>
            </a:r>
            <a:endParaRPr lang="en-GB" sz="1200" b="1" i="1" dirty="0">
              <a:solidFill>
                <a:schemeClr val="accent2"/>
              </a:solidFill>
            </a:endParaRPr>
          </a:p>
        </p:txBody>
      </p:sp>
      <p:sp>
        <p:nvSpPr>
          <p:cNvPr id="4" name="Oval 3"/>
          <p:cNvSpPr/>
          <p:nvPr/>
        </p:nvSpPr>
        <p:spPr>
          <a:xfrm>
            <a:off x="749808" y="3136392"/>
            <a:ext cx="438912" cy="758952"/>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p:cNvSpPr/>
          <p:nvPr/>
        </p:nvSpPr>
        <p:spPr>
          <a:xfrm>
            <a:off x="6489192" y="3136392"/>
            <a:ext cx="438912" cy="758952"/>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1409700" y="3145536"/>
            <a:ext cx="438912" cy="758952"/>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3502152" y="3136392"/>
            <a:ext cx="336804" cy="758952"/>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2428494" y="3338779"/>
            <a:ext cx="438912" cy="75895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12" name="TextBox 11"/>
          <p:cNvSpPr txBox="1"/>
          <p:nvPr/>
        </p:nvSpPr>
        <p:spPr>
          <a:xfrm>
            <a:off x="6630556" y="5549189"/>
            <a:ext cx="2551176" cy="584775"/>
          </a:xfrm>
          <a:prstGeom prst="rect">
            <a:avLst/>
          </a:prstGeom>
          <a:noFill/>
        </p:spPr>
        <p:txBody>
          <a:bodyPr wrap="square" rtlCol="0">
            <a:spAutoFit/>
          </a:bodyPr>
          <a:lstStyle/>
          <a:p>
            <a:r>
              <a:rPr lang="en-US" sz="1600" dirty="0" smtClean="0"/>
              <a:t>SK: 1 person selected, but refused offer)</a:t>
            </a:r>
            <a:endParaRPr lang="en-GB" sz="1600" dirty="0"/>
          </a:p>
        </p:txBody>
      </p:sp>
      <p:sp>
        <p:nvSpPr>
          <p:cNvPr id="13" name="Oval 12"/>
          <p:cNvSpPr/>
          <p:nvPr/>
        </p:nvSpPr>
        <p:spPr>
          <a:xfrm>
            <a:off x="5182756" y="3145536"/>
            <a:ext cx="336804" cy="758952"/>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5864393" y="3136392"/>
            <a:ext cx="336804" cy="758952"/>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29091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LD and IC contracts</a:t>
            </a:r>
            <a:endParaRPr lang="en-GB" dirty="0"/>
          </a:p>
        </p:txBody>
      </p:sp>
      <p:sp>
        <p:nvSpPr>
          <p:cNvPr id="9" name="Content Placeholder 2"/>
          <p:cNvSpPr>
            <a:spLocks noGrp="1"/>
          </p:cNvSpPr>
          <p:nvPr>
            <p:ph idx="1"/>
          </p:nvPr>
        </p:nvSpPr>
        <p:spPr>
          <a:xfrm>
            <a:off x="214281" y="1428736"/>
            <a:ext cx="3329019" cy="4525963"/>
          </a:xfrm>
        </p:spPr>
        <p:txBody>
          <a:bodyPr>
            <a:normAutofit/>
          </a:bodyPr>
          <a:lstStyle/>
          <a:p>
            <a:pPr>
              <a:lnSpc>
                <a:spcPct val="80000"/>
              </a:lnSpc>
              <a:buClr>
                <a:schemeClr val="tx1"/>
              </a:buClr>
            </a:pPr>
            <a:r>
              <a:rPr lang="en-GB" sz="1900" dirty="0" smtClean="0">
                <a:solidFill>
                  <a:schemeClr val="tx2"/>
                </a:solidFill>
              </a:rPr>
              <a:t>Slight increase in LD-IC ratio 32.6 : 67.4 (impact of additional 80 posts)</a:t>
            </a:r>
          </a:p>
          <a:p>
            <a:pPr>
              <a:lnSpc>
                <a:spcPct val="80000"/>
              </a:lnSpc>
              <a:buClr>
                <a:schemeClr val="tx1"/>
              </a:buClr>
            </a:pPr>
            <a:endParaRPr lang="en-GB" sz="1900" dirty="0">
              <a:solidFill>
                <a:schemeClr val="tx2"/>
              </a:solidFill>
            </a:endParaRPr>
          </a:p>
          <a:p>
            <a:pPr>
              <a:lnSpc>
                <a:spcPct val="80000"/>
              </a:lnSpc>
              <a:buClr>
                <a:schemeClr val="tx1"/>
              </a:buClr>
            </a:pPr>
            <a:r>
              <a:rPr lang="en-GB" sz="1900" dirty="0" smtClean="0">
                <a:solidFill>
                  <a:schemeClr val="tx2"/>
                </a:solidFill>
              </a:rPr>
              <a:t>Continued monitoring of succession planning: skills retention remain a challenge</a:t>
            </a:r>
            <a:r>
              <a:rPr lang="en-GB" sz="1800" dirty="0" smtClean="0">
                <a:solidFill>
                  <a:schemeClr val="tx2"/>
                </a:solidFill>
              </a:rPr>
              <a:t> </a:t>
            </a:r>
          </a:p>
          <a:p>
            <a:pPr marL="36576" indent="0">
              <a:lnSpc>
                <a:spcPct val="80000"/>
              </a:lnSpc>
              <a:buClr>
                <a:schemeClr val="tx1"/>
              </a:buClr>
              <a:buNone/>
            </a:pPr>
            <a:endParaRPr lang="en-GB" sz="1800" dirty="0" smtClean="0">
              <a:solidFill>
                <a:schemeClr val="tx2"/>
              </a:solidFill>
            </a:endParaRPr>
          </a:p>
          <a:p>
            <a:pPr>
              <a:lnSpc>
                <a:spcPct val="80000"/>
              </a:lnSpc>
              <a:buClr>
                <a:schemeClr val="tx1"/>
              </a:buClr>
            </a:pPr>
            <a:r>
              <a:rPr lang="en-GB" sz="1800" dirty="0" smtClean="0">
                <a:solidFill>
                  <a:schemeClr val="tx2"/>
                </a:solidFill>
              </a:rPr>
              <a:t>Contract extensions advantage for LS2 skill retention (2012 ‘flexibility posts’ and 2017 80 posts)</a:t>
            </a:r>
          </a:p>
          <a:p>
            <a:pPr>
              <a:lnSpc>
                <a:spcPct val="80000"/>
              </a:lnSpc>
              <a:buClr>
                <a:schemeClr val="tx1"/>
              </a:buClr>
            </a:pPr>
            <a:endParaRPr lang="en-GB" sz="1600" dirty="0"/>
          </a:p>
          <a:p>
            <a:pPr>
              <a:lnSpc>
                <a:spcPct val="80000"/>
              </a:lnSpc>
              <a:buClr>
                <a:schemeClr val="tx1"/>
              </a:buClr>
            </a:pPr>
            <a:r>
              <a:rPr lang="en-GB" sz="1900" dirty="0" smtClean="0">
                <a:solidFill>
                  <a:schemeClr val="tx2"/>
                </a:solidFill>
              </a:rPr>
              <a:t>2017:</a:t>
            </a:r>
          </a:p>
          <a:p>
            <a:pPr lvl="1">
              <a:lnSpc>
                <a:spcPct val="80000"/>
              </a:lnSpc>
            </a:pPr>
            <a:r>
              <a:rPr lang="en-GB" sz="1500" dirty="0" smtClean="0">
                <a:solidFill>
                  <a:schemeClr val="tx2"/>
                </a:solidFill>
              </a:rPr>
              <a:t>44 Retirements vs 42 IC awards </a:t>
            </a:r>
          </a:p>
          <a:p>
            <a:pPr lvl="1">
              <a:lnSpc>
                <a:spcPct val="80000"/>
              </a:lnSpc>
            </a:pPr>
            <a:r>
              <a:rPr lang="en-US" sz="1500" dirty="0" smtClean="0">
                <a:solidFill>
                  <a:schemeClr val="tx2"/>
                </a:solidFill>
              </a:rPr>
              <a:t>49 LD contract expirations </a:t>
            </a:r>
          </a:p>
          <a:p>
            <a:pPr>
              <a:lnSpc>
                <a:spcPct val="80000"/>
              </a:lnSpc>
              <a:buClr>
                <a:schemeClr val="tx1"/>
              </a:buClr>
            </a:pPr>
            <a:endParaRPr lang="en-GB" sz="1900" dirty="0">
              <a:solidFill>
                <a:schemeClr val="tx2"/>
              </a:solidFill>
            </a:endParaRPr>
          </a:p>
          <a:p>
            <a:pPr>
              <a:lnSpc>
                <a:spcPct val="80000"/>
              </a:lnSpc>
              <a:buClr>
                <a:schemeClr val="tx1"/>
              </a:buClr>
            </a:pPr>
            <a:endParaRPr lang="en-GB" sz="1600" dirty="0">
              <a:solidFill>
                <a:schemeClr val="tx2"/>
              </a:solidFill>
            </a:endParaRPr>
          </a:p>
          <a:p>
            <a:pPr>
              <a:lnSpc>
                <a:spcPct val="80000"/>
              </a:lnSpc>
              <a:buClr>
                <a:schemeClr val="tx1"/>
              </a:buClr>
            </a:pPr>
            <a:endParaRPr lang="en-GB" sz="1600" dirty="0" smtClean="0">
              <a:solidFill>
                <a:schemeClr val="accent2"/>
              </a:solidFill>
            </a:endParaRPr>
          </a:p>
          <a:p>
            <a:endParaRPr lang="en-GB" sz="1800" dirty="0" smtClean="0">
              <a:solidFill>
                <a:schemeClr val="accent2"/>
              </a:solidFill>
            </a:endParaRPr>
          </a:p>
        </p:txBody>
      </p:sp>
      <p:sp>
        <p:nvSpPr>
          <p:cNvPr id="11" name="TextBox 10"/>
          <p:cNvSpPr txBox="1"/>
          <p:nvPr/>
        </p:nvSpPr>
        <p:spPr>
          <a:xfrm>
            <a:off x="7495792" y="233492"/>
            <a:ext cx="1648208" cy="276999"/>
          </a:xfrm>
          <a:prstGeom prst="rect">
            <a:avLst/>
          </a:prstGeom>
          <a:noFill/>
        </p:spPr>
        <p:txBody>
          <a:bodyPr wrap="none" rtlCol="0">
            <a:spAutoFit/>
          </a:bodyPr>
          <a:lstStyle/>
          <a:p>
            <a:r>
              <a:rPr lang="en-GB" sz="1200" b="1" i="1" dirty="0" smtClean="0">
                <a:solidFill>
                  <a:schemeClr val="accent2"/>
                </a:solidFill>
              </a:rPr>
              <a:t>Cf. figure 8, page 15</a:t>
            </a:r>
            <a:endParaRPr lang="en-GB" sz="1200" b="1" i="1" dirty="0">
              <a:solidFill>
                <a:schemeClr val="accent2"/>
              </a:solidFill>
            </a:endParaRPr>
          </a:p>
        </p:txBody>
      </p:sp>
      <p:graphicFrame>
        <p:nvGraphicFramePr>
          <p:cNvPr id="12" name="Chart 11"/>
          <p:cNvGraphicFramePr>
            <a:graphicFrameLocks/>
          </p:cNvGraphicFramePr>
          <p:nvPr>
            <p:extLst>
              <p:ext uri="{D42A27DB-BD31-4B8C-83A1-F6EECF244321}">
                <p14:modId xmlns:p14="http://schemas.microsoft.com/office/powerpoint/2010/main" val="2207958004"/>
              </p:ext>
            </p:extLst>
          </p:nvPr>
        </p:nvGraphicFramePr>
        <p:xfrm>
          <a:off x="3844610" y="1428736"/>
          <a:ext cx="4873083" cy="37564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397479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LD and IC </a:t>
            </a:r>
            <a:r>
              <a:rPr lang="fr-CH" dirty="0" err="1" smtClean="0"/>
              <a:t>contracts</a:t>
            </a:r>
            <a:r>
              <a:rPr lang="fr-CH" dirty="0" smtClean="0"/>
              <a:t> </a:t>
            </a:r>
            <a:endParaRPr lang="en-US" dirty="0"/>
          </a:p>
        </p:txBody>
      </p:sp>
      <p:sp>
        <p:nvSpPr>
          <p:cNvPr id="4" name="Date Placeholder 3"/>
          <p:cNvSpPr>
            <a:spLocks noGrp="1"/>
          </p:cNvSpPr>
          <p:nvPr>
            <p:ph type="dt" sz="half" idx="2"/>
          </p:nvPr>
        </p:nvSpPr>
        <p:spPr/>
        <p:txBody>
          <a:bodyPr/>
          <a:lstStyle/>
          <a:p>
            <a:fld id="{6AC40E54-50AB-43FD-95DD-B28F50C6DBA3}" type="datetime1">
              <a:rPr lang="en-US" smtClean="0"/>
              <a:t>5/6/2018</a:t>
            </a:fld>
            <a:endParaRPr lang="en-US" dirty="0"/>
          </a:p>
        </p:txBody>
      </p:sp>
      <p:sp>
        <p:nvSpPr>
          <p:cNvPr id="5" name="Footer Placeholder 4"/>
          <p:cNvSpPr>
            <a:spLocks noGrp="1"/>
          </p:cNvSpPr>
          <p:nvPr>
            <p:ph type="ftr" sz="quarter" idx="3"/>
          </p:nvPr>
        </p:nvSpPr>
        <p:spPr/>
        <p:txBody>
          <a:bodyPr/>
          <a:lstStyle/>
          <a:p>
            <a:r>
              <a:rPr lang="en-US" smtClean="0"/>
              <a:t>CERN Personnel Statistics 2017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graphicFrame>
        <p:nvGraphicFramePr>
          <p:cNvPr id="7" name="Chart 6"/>
          <p:cNvGraphicFramePr>
            <a:graphicFrameLocks/>
          </p:cNvGraphicFramePr>
          <p:nvPr>
            <p:extLst/>
          </p:nvPr>
        </p:nvGraphicFramePr>
        <p:xfrm>
          <a:off x="459946" y="1526421"/>
          <a:ext cx="8226854" cy="447141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7495792" y="233492"/>
            <a:ext cx="1664238" cy="276999"/>
          </a:xfrm>
          <a:prstGeom prst="rect">
            <a:avLst/>
          </a:prstGeom>
          <a:noFill/>
        </p:spPr>
        <p:txBody>
          <a:bodyPr wrap="none" rtlCol="0">
            <a:spAutoFit/>
          </a:bodyPr>
          <a:lstStyle/>
          <a:p>
            <a:r>
              <a:rPr lang="en-GB" sz="1200" b="1" i="1" dirty="0" smtClean="0">
                <a:solidFill>
                  <a:schemeClr val="accent2"/>
                </a:solidFill>
              </a:rPr>
              <a:t>Cf. table 18, page 15</a:t>
            </a:r>
            <a:endParaRPr lang="en-GB" sz="1200" b="1" i="1" dirty="0">
              <a:solidFill>
                <a:schemeClr val="accent2"/>
              </a:solidFill>
            </a:endParaRPr>
          </a:p>
        </p:txBody>
      </p:sp>
    </p:spTree>
    <p:extLst>
      <p:ext uri="{BB962C8B-B14F-4D97-AF65-F5344CB8AC3E}">
        <p14:creationId xmlns:p14="http://schemas.microsoft.com/office/powerpoint/2010/main" val="29958004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LD contract extensions</a:t>
            </a:r>
            <a:endParaRPr lang="en-GB" dirty="0"/>
          </a:p>
        </p:txBody>
      </p:sp>
      <p:sp>
        <p:nvSpPr>
          <p:cNvPr id="9" name="Content Placeholder 2"/>
          <p:cNvSpPr>
            <a:spLocks noGrp="1"/>
          </p:cNvSpPr>
          <p:nvPr>
            <p:ph idx="1"/>
          </p:nvPr>
        </p:nvSpPr>
        <p:spPr>
          <a:xfrm>
            <a:off x="660631" y="5046674"/>
            <a:ext cx="8026169" cy="2984476"/>
          </a:xfrm>
        </p:spPr>
        <p:txBody>
          <a:bodyPr>
            <a:normAutofit/>
          </a:bodyPr>
          <a:lstStyle/>
          <a:p>
            <a:pPr>
              <a:lnSpc>
                <a:spcPct val="80000"/>
              </a:lnSpc>
              <a:buClr>
                <a:schemeClr val="tx1"/>
              </a:buClr>
            </a:pPr>
            <a:r>
              <a:rPr lang="en-GB" sz="1900" dirty="0" smtClean="0">
                <a:solidFill>
                  <a:schemeClr val="tx2"/>
                </a:solidFill>
              </a:rPr>
              <a:t>Contract policy 2015</a:t>
            </a:r>
          </a:p>
          <a:p>
            <a:pPr>
              <a:lnSpc>
                <a:spcPct val="80000"/>
              </a:lnSpc>
              <a:buClr>
                <a:schemeClr val="tx1"/>
              </a:buClr>
            </a:pPr>
            <a:r>
              <a:rPr lang="en-GB" sz="1900" dirty="0" smtClean="0">
                <a:solidFill>
                  <a:schemeClr val="tx2"/>
                </a:solidFill>
              </a:rPr>
              <a:t>Standard contract duration is 5 years, extensions up to max </a:t>
            </a:r>
            <a:r>
              <a:rPr lang="en-GB" sz="1900" dirty="0">
                <a:solidFill>
                  <a:schemeClr val="tx2"/>
                </a:solidFill>
              </a:rPr>
              <a:t> </a:t>
            </a:r>
            <a:r>
              <a:rPr lang="en-US" sz="1900" dirty="0" smtClean="0">
                <a:solidFill>
                  <a:schemeClr val="tx2"/>
                </a:solidFill>
              </a:rPr>
              <a:t>8 years</a:t>
            </a:r>
          </a:p>
          <a:p>
            <a:pPr>
              <a:lnSpc>
                <a:spcPct val="80000"/>
              </a:lnSpc>
              <a:buClr>
                <a:schemeClr val="tx1"/>
              </a:buClr>
            </a:pPr>
            <a:r>
              <a:rPr lang="en-US" sz="1900" dirty="0" smtClean="0">
                <a:solidFill>
                  <a:schemeClr val="tx2"/>
                </a:solidFill>
              </a:rPr>
              <a:t>Clear predominance in categories 2 and 3</a:t>
            </a:r>
          </a:p>
          <a:p>
            <a:pPr>
              <a:lnSpc>
                <a:spcPct val="80000"/>
              </a:lnSpc>
              <a:buClr>
                <a:schemeClr val="tx1"/>
              </a:buClr>
            </a:pPr>
            <a:endParaRPr lang="en-GB" sz="900" dirty="0">
              <a:solidFill>
                <a:schemeClr val="accent2"/>
              </a:solidFill>
            </a:endParaRPr>
          </a:p>
          <a:p>
            <a:pPr>
              <a:lnSpc>
                <a:spcPct val="80000"/>
              </a:lnSpc>
              <a:buClr>
                <a:schemeClr val="tx1"/>
              </a:buClr>
            </a:pPr>
            <a:endParaRPr lang="en-GB" sz="1600" dirty="0" smtClean="0">
              <a:solidFill>
                <a:schemeClr val="accent2"/>
              </a:solidFill>
            </a:endParaRPr>
          </a:p>
          <a:p>
            <a:endParaRPr lang="en-GB" sz="1800" dirty="0" smtClean="0">
              <a:solidFill>
                <a:schemeClr val="accent2"/>
              </a:solidFill>
            </a:endParaRPr>
          </a:p>
        </p:txBody>
      </p:sp>
      <p:grpSp>
        <p:nvGrpSpPr>
          <p:cNvPr id="8" name="Group 7"/>
          <p:cNvGrpSpPr/>
          <p:nvPr/>
        </p:nvGrpSpPr>
        <p:grpSpPr>
          <a:xfrm>
            <a:off x="1189088" y="1025923"/>
            <a:ext cx="6923172" cy="4020751"/>
            <a:chOff x="3650562" y="1305623"/>
            <a:chExt cx="5357338" cy="2736774"/>
          </a:xfrm>
        </p:grpSpPr>
        <p:pic>
          <p:nvPicPr>
            <p:cNvPr id="4" name="Picture 3"/>
            <p:cNvPicPr>
              <a:picLocks noChangeAspect="1"/>
            </p:cNvPicPr>
            <p:nvPr/>
          </p:nvPicPr>
          <p:blipFill>
            <a:blip r:embed="rId3"/>
            <a:stretch>
              <a:fillRect/>
            </a:stretch>
          </p:blipFill>
          <p:spPr>
            <a:xfrm>
              <a:off x="3650562" y="1305623"/>
              <a:ext cx="5357338" cy="2736774"/>
            </a:xfrm>
            <a:prstGeom prst="rect">
              <a:avLst/>
            </a:prstGeom>
          </p:spPr>
        </p:pic>
        <p:sp>
          <p:nvSpPr>
            <p:cNvPr id="12" name="Rectangle 11"/>
            <p:cNvSpPr/>
            <p:nvPr/>
          </p:nvSpPr>
          <p:spPr>
            <a:xfrm>
              <a:off x="5182756" y="3255768"/>
              <a:ext cx="693937" cy="483719"/>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extBox 12"/>
          <p:cNvSpPr txBox="1"/>
          <p:nvPr/>
        </p:nvSpPr>
        <p:spPr>
          <a:xfrm>
            <a:off x="7040251" y="229240"/>
            <a:ext cx="2076209" cy="461665"/>
          </a:xfrm>
          <a:prstGeom prst="rect">
            <a:avLst/>
          </a:prstGeom>
          <a:noFill/>
        </p:spPr>
        <p:txBody>
          <a:bodyPr wrap="none" rtlCol="0">
            <a:spAutoFit/>
          </a:bodyPr>
          <a:lstStyle/>
          <a:p>
            <a:r>
              <a:rPr lang="en-GB" sz="1200" b="1" i="1" dirty="0" smtClean="0">
                <a:solidFill>
                  <a:schemeClr val="accent2"/>
                </a:solidFill>
              </a:rPr>
              <a:t>Cf. table 14b, page 12 and</a:t>
            </a:r>
          </a:p>
          <a:p>
            <a:r>
              <a:rPr lang="en-GB" sz="1200" b="1" i="1" dirty="0" smtClean="0">
                <a:solidFill>
                  <a:schemeClr val="accent2"/>
                </a:solidFill>
              </a:rPr>
              <a:t>table 43, page 42</a:t>
            </a:r>
            <a:endParaRPr lang="en-GB" sz="1200" b="1" i="1" dirty="0">
              <a:solidFill>
                <a:schemeClr val="accent2"/>
              </a:solidFill>
            </a:endParaRPr>
          </a:p>
        </p:txBody>
      </p:sp>
    </p:spTree>
    <p:extLst>
      <p:ext uri="{BB962C8B-B14F-4D97-AF65-F5344CB8AC3E}">
        <p14:creationId xmlns:p14="http://schemas.microsoft.com/office/powerpoint/2010/main" val="2638287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2017 Personnel Statistics</a:t>
            </a:r>
            <a:endParaRPr lang="en-GB" dirty="0"/>
          </a:p>
        </p:txBody>
      </p:sp>
      <p:sp>
        <p:nvSpPr>
          <p:cNvPr id="4" name="Footer Placeholder 3"/>
          <p:cNvSpPr>
            <a:spLocks noGrp="1"/>
          </p:cNvSpPr>
          <p:nvPr>
            <p:ph type="ftr" sz="quarter" idx="3"/>
          </p:nvPr>
        </p:nvSpPr>
        <p:spPr/>
        <p:txBody>
          <a:bodyPr/>
          <a:lstStyle/>
          <a:p>
            <a:r>
              <a:rPr lang="en-US" smtClean="0"/>
              <a:t>HR Department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457200" y="3205984"/>
            <a:ext cx="2966089" cy="809834"/>
          </a:xfrm>
        </p:spPr>
        <p:txBody>
          <a:bodyPr>
            <a:normAutofit/>
          </a:bodyPr>
          <a:lstStyle/>
          <a:p>
            <a:r>
              <a:rPr lang="en-GB" sz="1600" dirty="0" smtClean="0"/>
              <a:t>Anna Cook, HR Department</a:t>
            </a:r>
          </a:p>
          <a:p>
            <a:r>
              <a:rPr lang="en-GB" sz="1600" dirty="0" smtClean="0"/>
              <a:t>TREF, 8</a:t>
            </a:r>
            <a:r>
              <a:rPr lang="en-GB" sz="1600" baseline="30000" dirty="0" smtClean="0"/>
              <a:t>th</a:t>
            </a:r>
            <a:r>
              <a:rPr lang="en-GB" sz="1600" dirty="0" smtClean="0"/>
              <a:t> May 2018</a:t>
            </a:r>
            <a:endParaRPr lang="en-GB" sz="1600" dirty="0"/>
          </a:p>
        </p:txBody>
      </p:sp>
    </p:spTree>
    <p:extLst>
      <p:ext uri="{BB962C8B-B14F-4D97-AF65-F5344CB8AC3E}">
        <p14:creationId xmlns:p14="http://schemas.microsoft.com/office/powerpoint/2010/main" val="16513015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219"/>
            <a:ext cx="8226854" cy="940443"/>
          </a:xfrm>
        </p:spPr>
        <p:txBody>
          <a:bodyPr>
            <a:normAutofit/>
          </a:bodyPr>
          <a:lstStyle/>
          <a:p>
            <a:r>
              <a:rPr lang="en-GB" dirty="0" smtClean="0"/>
              <a:t>Telework and saved leave</a:t>
            </a:r>
            <a:endParaRPr lang="en-GB" dirty="0"/>
          </a:p>
        </p:txBody>
      </p:sp>
      <p:sp>
        <p:nvSpPr>
          <p:cNvPr id="3" name="Content Placeholder 2"/>
          <p:cNvSpPr>
            <a:spLocks noGrp="1"/>
          </p:cNvSpPr>
          <p:nvPr>
            <p:ph idx="1"/>
          </p:nvPr>
        </p:nvSpPr>
        <p:spPr>
          <a:xfrm>
            <a:off x="391335" y="1141662"/>
            <a:ext cx="3403566" cy="4667421"/>
          </a:xfrm>
        </p:spPr>
        <p:txBody>
          <a:bodyPr>
            <a:normAutofit/>
          </a:bodyPr>
          <a:lstStyle/>
          <a:p>
            <a:r>
              <a:rPr lang="en-GB" sz="2000" dirty="0" smtClean="0"/>
              <a:t>122 Staff members on regular telework</a:t>
            </a:r>
          </a:p>
          <a:p>
            <a:pPr lvl="1"/>
            <a:r>
              <a:rPr lang="en-GB" sz="1600" dirty="0" smtClean="0"/>
              <a:t>592 ad hoc (up from resp. 97 and 461 2016) </a:t>
            </a:r>
          </a:p>
          <a:p>
            <a:r>
              <a:rPr lang="en-US" sz="2000" dirty="0"/>
              <a:t>Saved leave taken by </a:t>
            </a:r>
            <a:r>
              <a:rPr lang="en-US" sz="2000" dirty="0" smtClean="0"/>
              <a:t>48.6% of staff members (44% M </a:t>
            </a:r>
            <a:r>
              <a:rPr lang="en-US" sz="2000" dirty="0"/>
              <a:t>and 6</a:t>
            </a:r>
            <a:r>
              <a:rPr lang="en-US" sz="2000" dirty="0" smtClean="0"/>
              <a:t>3% F)</a:t>
            </a:r>
            <a:endParaRPr lang="en-GB" sz="2000" dirty="0"/>
          </a:p>
          <a:p>
            <a:r>
              <a:rPr lang="en-US" sz="2000" dirty="0" smtClean="0"/>
              <a:t>Fellows’ uptake of ad hoc telework </a:t>
            </a:r>
            <a:r>
              <a:rPr lang="en-US" sz="2000" dirty="0" err="1" smtClean="0"/>
              <a:t>cca</a:t>
            </a:r>
            <a:r>
              <a:rPr lang="en-US" sz="2000" dirty="0" smtClean="0"/>
              <a:t> 16%</a:t>
            </a:r>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9" name="Picture 8"/>
          <p:cNvPicPr>
            <a:picLocks noChangeAspect="1"/>
          </p:cNvPicPr>
          <p:nvPr/>
        </p:nvPicPr>
        <p:blipFill>
          <a:blip r:embed="rId3"/>
          <a:stretch>
            <a:fillRect/>
          </a:stretch>
        </p:blipFill>
        <p:spPr>
          <a:xfrm>
            <a:off x="4088197" y="1173935"/>
            <a:ext cx="4947344" cy="3935388"/>
          </a:xfrm>
          <a:prstGeom prst="rect">
            <a:avLst/>
          </a:prstGeom>
        </p:spPr>
      </p:pic>
      <p:sp>
        <p:nvSpPr>
          <p:cNvPr id="10" name="TextBox 9"/>
          <p:cNvSpPr txBox="1"/>
          <p:nvPr/>
        </p:nvSpPr>
        <p:spPr>
          <a:xfrm>
            <a:off x="7326807" y="218970"/>
            <a:ext cx="1717137" cy="461665"/>
          </a:xfrm>
          <a:prstGeom prst="rect">
            <a:avLst/>
          </a:prstGeom>
          <a:noFill/>
        </p:spPr>
        <p:txBody>
          <a:bodyPr wrap="none" rtlCol="0">
            <a:spAutoFit/>
          </a:bodyPr>
          <a:lstStyle/>
          <a:p>
            <a:r>
              <a:rPr lang="en-GB" sz="1200" b="1" i="1" dirty="0" smtClean="0">
                <a:solidFill>
                  <a:schemeClr val="accent2"/>
                </a:solidFill>
              </a:rPr>
              <a:t>Cf. tables 12a and b, </a:t>
            </a:r>
          </a:p>
          <a:p>
            <a:r>
              <a:rPr lang="en-GB" sz="1200" b="1" i="1" dirty="0" smtClean="0">
                <a:solidFill>
                  <a:schemeClr val="accent2"/>
                </a:solidFill>
              </a:rPr>
              <a:t>Page 10 </a:t>
            </a:r>
            <a:endParaRPr lang="en-GB" sz="1200" b="1" i="1" dirty="0">
              <a:solidFill>
                <a:schemeClr val="accent2"/>
              </a:solidFill>
            </a:endParaRPr>
          </a:p>
        </p:txBody>
      </p:sp>
      <p:pic>
        <p:nvPicPr>
          <p:cNvPr id="4" name="Picture 3"/>
          <p:cNvPicPr>
            <a:picLocks noChangeAspect="1"/>
          </p:cNvPicPr>
          <p:nvPr/>
        </p:nvPicPr>
        <p:blipFill>
          <a:blip r:embed="rId4"/>
          <a:stretch>
            <a:fillRect/>
          </a:stretch>
        </p:blipFill>
        <p:spPr>
          <a:xfrm>
            <a:off x="209326" y="4640536"/>
            <a:ext cx="3816812" cy="1392330"/>
          </a:xfrm>
          <a:prstGeom prst="rect">
            <a:avLst/>
          </a:prstGeom>
        </p:spPr>
      </p:pic>
      <p:sp>
        <p:nvSpPr>
          <p:cNvPr id="13" name="Rectangle 12"/>
          <p:cNvSpPr/>
          <p:nvPr/>
        </p:nvSpPr>
        <p:spPr>
          <a:xfrm>
            <a:off x="8078356" y="2899733"/>
            <a:ext cx="791324" cy="146303"/>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p:cNvSpPr/>
          <p:nvPr/>
        </p:nvSpPr>
        <p:spPr>
          <a:xfrm>
            <a:off x="8078356" y="2494860"/>
            <a:ext cx="791324" cy="146303"/>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3119196" y="5662780"/>
            <a:ext cx="791324" cy="146303"/>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8078356" y="3832286"/>
            <a:ext cx="791324" cy="921554"/>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28148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sz="2800" dirty="0" smtClean="0"/>
              <a:t>2016: Full </a:t>
            </a:r>
            <a:r>
              <a:rPr lang="en-GB" sz="2800" dirty="0"/>
              <a:t>recognition of registered Partnerships</a:t>
            </a:r>
          </a:p>
          <a:p>
            <a:pPr lvl="1"/>
            <a:r>
              <a:rPr lang="en-GB" sz="2400" dirty="0"/>
              <a:t>Equal benefits for married and partnered couples during employment or association contract.</a:t>
            </a:r>
          </a:p>
          <a:p>
            <a:pPr lvl="1"/>
            <a:r>
              <a:rPr lang="en-GB" sz="2400" dirty="0"/>
              <a:t>Equal provisions regarding pension benefits, including survivor’s pension, for employed members of personnel.</a:t>
            </a:r>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5-YR: Partnerships</a:t>
            </a:r>
            <a:endParaRPr lang="en-GB" dirty="0"/>
          </a:p>
        </p:txBody>
      </p:sp>
      <p:sp>
        <p:nvSpPr>
          <p:cNvPr id="9" name="TextBox 8"/>
          <p:cNvSpPr txBox="1"/>
          <p:nvPr/>
        </p:nvSpPr>
        <p:spPr>
          <a:xfrm>
            <a:off x="7649680" y="265816"/>
            <a:ext cx="1494320" cy="276999"/>
          </a:xfrm>
          <a:prstGeom prst="rect">
            <a:avLst/>
          </a:prstGeom>
          <a:noFill/>
        </p:spPr>
        <p:txBody>
          <a:bodyPr wrap="none" rtlCol="0">
            <a:spAutoFit/>
          </a:bodyPr>
          <a:lstStyle/>
          <a:p>
            <a:r>
              <a:rPr lang="en-GB" sz="1200" b="1" i="1" dirty="0" smtClean="0">
                <a:solidFill>
                  <a:schemeClr val="accent2"/>
                </a:solidFill>
              </a:rPr>
              <a:t>Cf. table 7, page 6</a:t>
            </a:r>
            <a:endParaRPr lang="en-GB" sz="1200" b="1" i="1" dirty="0">
              <a:solidFill>
                <a:schemeClr val="accent2"/>
              </a:solidFill>
            </a:endParaRPr>
          </a:p>
        </p:txBody>
      </p:sp>
      <p:pic>
        <p:nvPicPr>
          <p:cNvPr id="4" name="Picture 3"/>
          <p:cNvPicPr>
            <a:picLocks noChangeAspect="1"/>
          </p:cNvPicPr>
          <p:nvPr/>
        </p:nvPicPr>
        <p:blipFill>
          <a:blip r:embed="rId3"/>
          <a:stretch>
            <a:fillRect/>
          </a:stretch>
        </p:blipFill>
        <p:spPr>
          <a:xfrm>
            <a:off x="457200" y="4431464"/>
            <a:ext cx="8199577" cy="1713233"/>
          </a:xfrm>
          <a:prstGeom prst="rect">
            <a:avLst/>
          </a:prstGeom>
        </p:spPr>
      </p:pic>
    </p:spTree>
    <p:extLst>
      <p:ext uri="{BB962C8B-B14F-4D97-AF65-F5344CB8AC3E}">
        <p14:creationId xmlns:p14="http://schemas.microsoft.com/office/powerpoint/2010/main" val="42335461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22</a:t>
            </a:fld>
            <a:endParaRPr lang="en-US" dirty="0"/>
          </a:p>
        </p:txBody>
      </p:sp>
      <p:sp>
        <p:nvSpPr>
          <p:cNvPr id="6" name="Title 1"/>
          <p:cNvSpPr txBox="1">
            <a:spLocks/>
          </p:cNvSpPr>
          <p:nvPr/>
        </p:nvSpPr>
        <p:spPr>
          <a:xfrm>
            <a:off x="209234" y="213410"/>
            <a:ext cx="8226854" cy="940443"/>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smtClean="0"/>
              <a:t>Investing in future generations</a:t>
            </a:r>
            <a:endParaRPr lang="en-GB" sz="3600" dirty="0"/>
          </a:p>
        </p:txBody>
      </p:sp>
      <p:graphicFrame>
        <p:nvGraphicFramePr>
          <p:cNvPr id="11" name="Table 10"/>
          <p:cNvGraphicFramePr>
            <a:graphicFrameLocks noGrp="1"/>
          </p:cNvGraphicFramePr>
          <p:nvPr>
            <p:extLst/>
          </p:nvPr>
        </p:nvGraphicFramePr>
        <p:xfrm>
          <a:off x="5872702" y="826744"/>
          <a:ext cx="3172692" cy="3173871"/>
        </p:xfrm>
        <a:graphic>
          <a:graphicData uri="http://schemas.openxmlformats.org/drawingml/2006/table">
            <a:tbl>
              <a:tblPr firstRow="1" bandRow="1">
                <a:tableStyleId>{7DF18680-E054-41AD-8BC1-D1AEF772440D}</a:tableStyleId>
              </a:tblPr>
              <a:tblGrid>
                <a:gridCol w="1829166">
                  <a:extLst>
                    <a:ext uri="{9D8B030D-6E8A-4147-A177-3AD203B41FA5}">
                      <a16:colId xmlns:a16="http://schemas.microsoft.com/office/drawing/2014/main" val="20000"/>
                    </a:ext>
                  </a:extLst>
                </a:gridCol>
                <a:gridCol w="1343526">
                  <a:extLst>
                    <a:ext uri="{9D8B030D-6E8A-4147-A177-3AD203B41FA5}">
                      <a16:colId xmlns:a16="http://schemas.microsoft.com/office/drawing/2014/main" val="20001"/>
                    </a:ext>
                  </a:extLst>
                </a:gridCol>
              </a:tblGrid>
              <a:tr h="474606">
                <a:tc>
                  <a:txBody>
                    <a:bodyPr/>
                    <a:lstStyle/>
                    <a:p>
                      <a:r>
                        <a:rPr lang="en-GB" sz="1400" dirty="0" smtClean="0"/>
                        <a:t>Status</a:t>
                      </a:r>
                      <a:endParaRPr lang="en-GB" sz="1400" dirty="0"/>
                    </a:p>
                  </a:txBody>
                  <a:tcPr/>
                </a:tc>
                <a:tc>
                  <a:txBody>
                    <a:bodyPr/>
                    <a:lstStyle/>
                    <a:p>
                      <a:r>
                        <a:rPr lang="en-GB" sz="1400" dirty="0" smtClean="0"/>
                        <a:t>Typical</a:t>
                      </a:r>
                      <a:r>
                        <a:rPr lang="en-GB" sz="1400" baseline="0" dirty="0" smtClean="0"/>
                        <a:t> s</a:t>
                      </a:r>
                      <a:r>
                        <a:rPr lang="en-GB" sz="1400" dirty="0" smtClean="0"/>
                        <a:t>tay </a:t>
                      </a:r>
                      <a:endParaRPr lang="en-GB" sz="1400" dirty="0"/>
                    </a:p>
                  </a:txBody>
                  <a:tcPr/>
                </a:tc>
                <a:extLst>
                  <a:ext uri="{0D108BD9-81ED-4DB2-BD59-A6C34878D82A}">
                    <a16:rowId xmlns:a16="http://schemas.microsoft.com/office/drawing/2014/main" val="10000"/>
                  </a:ext>
                </a:extLst>
              </a:tr>
              <a:tr h="349373">
                <a:tc>
                  <a:txBody>
                    <a:bodyPr/>
                    <a:lstStyle/>
                    <a:p>
                      <a:r>
                        <a:rPr lang="en-GB" sz="1400" dirty="0" smtClean="0"/>
                        <a:t>Doctoral</a:t>
                      </a:r>
                      <a:r>
                        <a:rPr lang="en-GB" sz="1400" baseline="0" dirty="0" smtClean="0"/>
                        <a:t> students</a:t>
                      </a:r>
                      <a:endParaRPr lang="en-GB" sz="1400" dirty="0"/>
                    </a:p>
                  </a:txBody>
                  <a:tcPr/>
                </a:tc>
                <a:tc>
                  <a:txBody>
                    <a:bodyPr/>
                    <a:lstStyle/>
                    <a:p>
                      <a:r>
                        <a:rPr lang="fr-CH" sz="1400" dirty="0" smtClean="0"/>
                        <a:t>3</a:t>
                      </a:r>
                      <a:r>
                        <a:rPr lang="fr-CH" sz="1400" baseline="0" dirty="0" smtClean="0"/>
                        <a:t> </a:t>
                      </a:r>
                      <a:r>
                        <a:rPr lang="fr-CH" sz="1400" baseline="0" dirty="0" err="1" smtClean="0"/>
                        <a:t>years</a:t>
                      </a:r>
                      <a:endParaRPr lang="en-GB" sz="1400" dirty="0"/>
                    </a:p>
                  </a:txBody>
                  <a:tcPr/>
                </a:tc>
                <a:extLst>
                  <a:ext uri="{0D108BD9-81ED-4DB2-BD59-A6C34878D82A}">
                    <a16:rowId xmlns:a16="http://schemas.microsoft.com/office/drawing/2014/main" val="10001"/>
                  </a:ext>
                </a:extLst>
              </a:tr>
              <a:tr h="349373">
                <a:tc>
                  <a:txBody>
                    <a:bodyPr/>
                    <a:lstStyle/>
                    <a:p>
                      <a:r>
                        <a:rPr lang="en-GB" sz="1400" dirty="0" smtClean="0"/>
                        <a:t>Technical</a:t>
                      </a:r>
                      <a:r>
                        <a:rPr lang="en-GB" sz="1400" baseline="0" dirty="0" smtClean="0"/>
                        <a:t> students</a:t>
                      </a:r>
                      <a:endParaRPr lang="en-GB" sz="1400" dirty="0"/>
                    </a:p>
                  </a:txBody>
                  <a:tcPr/>
                </a:tc>
                <a:tc>
                  <a:txBody>
                    <a:bodyPr/>
                    <a:lstStyle/>
                    <a:p>
                      <a:r>
                        <a:rPr lang="fr-CH" sz="1400" baseline="0" dirty="0" smtClean="0"/>
                        <a:t>1 </a:t>
                      </a:r>
                      <a:r>
                        <a:rPr lang="fr-CH" sz="1400" baseline="0" dirty="0" err="1" smtClean="0"/>
                        <a:t>year</a:t>
                      </a:r>
                      <a:endParaRPr lang="en-GB" sz="1400" dirty="0"/>
                    </a:p>
                  </a:txBody>
                  <a:tcPr/>
                </a:tc>
                <a:extLst>
                  <a:ext uri="{0D108BD9-81ED-4DB2-BD59-A6C34878D82A}">
                    <a16:rowId xmlns:a16="http://schemas.microsoft.com/office/drawing/2014/main" val="10002"/>
                  </a:ext>
                </a:extLst>
              </a:tr>
              <a:tr h="349373">
                <a:tc>
                  <a:txBody>
                    <a:bodyPr/>
                    <a:lstStyle/>
                    <a:p>
                      <a:r>
                        <a:rPr lang="en-GB" sz="1400" dirty="0" smtClean="0"/>
                        <a:t>Admin students</a:t>
                      </a:r>
                      <a:endParaRPr lang="en-GB" sz="1400" dirty="0"/>
                    </a:p>
                  </a:txBody>
                  <a:tcPr/>
                </a:tc>
                <a:tc>
                  <a:txBody>
                    <a:bodyPr/>
                    <a:lstStyle/>
                    <a:p>
                      <a:r>
                        <a:rPr lang="fr-CH" sz="1400" dirty="0" smtClean="0"/>
                        <a:t>1</a:t>
                      </a:r>
                      <a:r>
                        <a:rPr lang="fr-CH" sz="1400" baseline="0" dirty="0" smtClean="0"/>
                        <a:t> </a:t>
                      </a:r>
                      <a:r>
                        <a:rPr lang="fr-CH" sz="1400" baseline="0" dirty="0" err="1" smtClean="0"/>
                        <a:t>year</a:t>
                      </a:r>
                      <a:endParaRPr lang="en-GB" sz="1400" dirty="0"/>
                    </a:p>
                  </a:txBody>
                  <a:tcPr/>
                </a:tc>
                <a:extLst>
                  <a:ext uri="{0D108BD9-81ED-4DB2-BD59-A6C34878D82A}">
                    <a16:rowId xmlns:a16="http://schemas.microsoft.com/office/drawing/2014/main" val="10003"/>
                  </a:ext>
                </a:extLst>
              </a:tr>
              <a:tr h="349373">
                <a:tc>
                  <a:txBody>
                    <a:bodyPr/>
                    <a:lstStyle/>
                    <a:p>
                      <a:r>
                        <a:rPr lang="en-GB" sz="1400" dirty="0" smtClean="0"/>
                        <a:t>Apprentices</a:t>
                      </a:r>
                      <a:endParaRPr lang="en-GB" sz="1400" dirty="0"/>
                    </a:p>
                  </a:txBody>
                  <a:tcPr/>
                </a:tc>
                <a:tc>
                  <a:txBody>
                    <a:bodyPr/>
                    <a:lstStyle/>
                    <a:p>
                      <a:r>
                        <a:rPr lang="en-GB" sz="1400" dirty="0" smtClean="0"/>
                        <a:t>4 years</a:t>
                      </a:r>
                      <a:endParaRPr lang="en-GB" sz="1400" dirty="0"/>
                    </a:p>
                  </a:txBody>
                  <a:tcPr/>
                </a:tc>
                <a:extLst>
                  <a:ext uri="{0D108BD9-81ED-4DB2-BD59-A6C34878D82A}">
                    <a16:rowId xmlns:a16="http://schemas.microsoft.com/office/drawing/2014/main" val="10004"/>
                  </a:ext>
                </a:extLst>
              </a:tr>
              <a:tr h="603027">
                <a:tc>
                  <a:txBody>
                    <a:bodyPr/>
                    <a:lstStyle/>
                    <a:p>
                      <a:r>
                        <a:rPr lang="en-GB" sz="1400" dirty="0" smtClean="0"/>
                        <a:t>Trainees</a:t>
                      </a:r>
                      <a:endParaRPr lang="en-GB" sz="1400" dirty="0"/>
                    </a:p>
                  </a:txBody>
                  <a:tcPr/>
                </a:tc>
                <a:tc>
                  <a:txBody>
                    <a:bodyPr/>
                    <a:lstStyle/>
                    <a:p>
                      <a:r>
                        <a:rPr lang="fr-CH" sz="1400" dirty="0" smtClean="0"/>
                        <a:t>5</a:t>
                      </a:r>
                      <a:r>
                        <a:rPr lang="fr-CH" sz="1400" baseline="0" dirty="0" smtClean="0"/>
                        <a:t> </a:t>
                      </a:r>
                      <a:r>
                        <a:rPr lang="fr-CH" sz="1400" baseline="0" dirty="0" err="1" smtClean="0"/>
                        <a:t>months</a:t>
                      </a:r>
                      <a:r>
                        <a:rPr lang="fr-CH" sz="1400" baseline="0" dirty="0" smtClean="0"/>
                        <a:t> to 2 </a:t>
                      </a:r>
                      <a:r>
                        <a:rPr lang="fr-CH" sz="1400" baseline="0" dirty="0" err="1" smtClean="0"/>
                        <a:t>years</a:t>
                      </a:r>
                      <a:endParaRPr lang="en-GB" sz="1400" dirty="0"/>
                    </a:p>
                  </a:txBody>
                  <a:tcPr/>
                </a:tc>
                <a:extLst>
                  <a:ext uri="{0D108BD9-81ED-4DB2-BD59-A6C34878D82A}">
                    <a16:rowId xmlns:a16="http://schemas.microsoft.com/office/drawing/2014/main" val="10005"/>
                  </a:ext>
                </a:extLst>
              </a:tr>
              <a:tr h="349373">
                <a:tc>
                  <a:txBody>
                    <a:bodyPr/>
                    <a:lstStyle/>
                    <a:p>
                      <a:r>
                        <a:rPr lang="en-GB" sz="1400" dirty="0" smtClean="0"/>
                        <a:t>Fellows</a:t>
                      </a:r>
                      <a:endParaRPr lang="en-GB" sz="1400" dirty="0"/>
                    </a:p>
                  </a:txBody>
                  <a:tcPr/>
                </a:tc>
                <a:tc>
                  <a:txBody>
                    <a:bodyPr/>
                    <a:lstStyle/>
                    <a:p>
                      <a:r>
                        <a:rPr lang="en-GB" sz="1400" dirty="0" smtClean="0"/>
                        <a:t>2 to 3 years</a:t>
                      </a:r>
                      <a:endParaRPr lang="en-GB" sz="1400" dirty="0"/>
                    </a:p>
                  </a:txBody>
                  <a:tcPr/>
                </a:tc>
                <a:extLst>
                  <a:ext uri="{0D108BD9-81ED-4DB2-BD59-A6C34878D82A}">
                    <a16:rowId xmlns:a16="http://schemas.microsoft.com/office/drawing/2014/main" val="10006"/>
                  </a:ext>
                </a:extLst>
              </a:tr>
              <a:tr h="349373">
                <a:tc>
                  <a:txBody>
                    <a:bodyPr/>
                    <a:lstStyle/>
                    <a:p>
                      <a:r>
                        <a:rPr lang="en-GB" sz="1400" dirty="0" smtClean="0"/>
                        <a:t>Summer students</a:t>
                      </a:r>
                      <a:endParaRPr lang="en-GB" sz="1400" dirty="0"/>
                    </a:p>
                  </a:txBody>
                  <a:tcPr/>
                </a:tc>
                <a:tc>
                  <a:txBody>
                    <a:bodyPr/>
                    <a:lstStyle/>
                    <a:p>
                      <a:r>
                        <a:rPr lang="en-GB" sz="1400" dirty="0" smtClean="0"/>
                        <a:t>8</a:t>
                      </a:r>
                      <a:r>
                        <a:rPr lang="en-GB" sz="1400" baseline="0" dirty="0" smtClean="0"/>
                        <a:t> – 13 weeks</a:t>
                      </a:r>
                      <a:endParaRPr lang="en-GB" sz="1400" dirty="0"/>
                    </a:p>
                  </a:txBody>
                  <a:tcPr/>
                </a:tc>
                <a:extLst>
                  <a:ext uri="{0D108BD9-81ED-4DB2-BD59-A6C34878D82A}">
                    <a16:rowId xmlns:a16="http://schemas.microsoft.com/office/drawing/2014/main" val="10007"/>
                  </a:ext>
                </a:extLst>
              </a:tr>
            </a:tbl>
          </a:graphicData>
        </a:graphic>
      </p:graphicFrame>
      <p:pic>
        <p:nvPicPr>
          <p:cNvPr id="2" name="Picture 1"/>
          <p:cNvPicPr>
            <a:picLocks noChangeAspect="1"/>
          </p:cNvPicPr>
          <p:nvPr/>
        </p:nvPicPr>
        <p:blipFill>
          <a:blip r:embed="rId3"/>
          <a:stretch>
            <a:fillRect/>
          </a:stretch>
        </p:blipFill>
        <p:spPr>
          <a:xfrm>
            <a:off x="866480" y="825967"/>
            <a:ext cx="3545430" cy="2261356"/>
          </a:xfrm>
          <a:prstGeom prst="rect">
            <a:avLst/>
          </a:prstGeom>
        </p:spPr>
      </p:pic>
      <p:graphicFrame>
        <p:nvGraphicFramePr>
          <p:cNvPr id="9" name="Chart 8"/>
          <p:cNvGraphicFramePr>
            <a:graphicFrameLocks/>
          </p:cNvGraphicFramePr>
          <p:nvPr>
            <p:extLst/>
          </p:nvPr>
        </p:nvGraphicFramePr>
        <p:xfrm>
          <a:off x="312234" y="3053870"/>
          <a:ext cx="5241073" cy="366189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906965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Staff recruitment</a:t>
            </a:r>
            <a:endParaRPr lang="en-GB" dirty="0"/>
          </a:p>
        </p:txBody>
      </p:sp>
      <p:sp>
        <p:nvSpPr>
          <p:cNvPr id="9" name="Content Placeholder 2"/>
          <p:cNvSpPr>
            <a:spLocks noGrp="1"/>
          </p:cNvSpPr>
          <p:nvPr>
            <p:ph idx="1"/>
          </p:nvPr>
        </p:nvSpPr>
        <p:spPr>
          <a:xfrm>
            <a:off x="182980" y="836712"/>
            <a:ext cx="4073948" cy="5203993"/>
          </a:xfrm>
        </p:spPr>
        <p:txBody>
          <a:bodyPr>
            <a:normAutofit lnSpcReduction="10000"/>
          </a:bodyPr>
          <a:lstStyle/>
          <a:p>
            <a:pPr marL="0" indent="0">
              <a:buNone/>
            </a:pPr>
            <a:endParaRPr lang="en-GB" sz="1800" dirty="0" smtClean="0">
              <a:solidFill>
                <a:schemeClr val="accent2"/>
              </a:solidFill>
            </a:endParaRPr>
          </a:p>
          <a:p>
            <a:pPr>
              <a:spcBef>
                <a:spcPts val="800"/>
              </a:spcBef>
              <a:buClr>
                <a:schemeClr val="tx1"/>
              </a:buClr>
            </a:pPr>
            <a:r>
              <a:rPr lang="en-GB" sz="1900" dirty="0">
                <a:solidFill>
                  <a:schemeClr val="tx2"/>
                </a:solidFill>
              </a:rPr>
              <a:t>Average age of a new recruit </a:t>
            </a:r>
            <a:r>
              <a:rPr lang="en-GB" sz="1900" dirty="0" smtClean="0">
                <a:solidFill>
                  <a:schemeClr val="tx2"/>
                </a:solidFill>
              </a:rPr>
              <a:t>stable at </a:t>
            </a:r>
            <a:r>
              <a:rPr lang="en-GB" sz="1900" dirty="0" err="1" smtClean="0">
                <a:solidFill>
                  <a:schemeClr val="tx2"/>
                </a:solidFill>
              </a:rPr>
              <a:t>cca</a:t>
            </a:r>
            <a:r>
              <a:rPr lang="en-GB" sz="1900" dirty="0" smtClean="0">
                <a:solidFill>
                  <a:schemeClr val="tx2"/>
                </a:solidFill>
              </a:rPr>
              <a:t>. 34</a:t>
            </a:r>
          </a:p>
          <a:p>
            <a:pPr>
              <a:spcBef>
                <a:spcPts val="800"/>
              </a:spcBef>
              <a:buClr>
                <a:schemeClr val="tx1"/>
              </a:buClr>
            </a:pPr>
            <a:r>
              <a:rPr lang="en-GB" sz="1900" dirty="0" smtClean="0">
                <a:solidFill>
                  <a:schemeClr val="tx2"/>
                </a:solidFill>
              </a:rPr>
              <a:t>Country and domain specific challenges persist (RF, electricity, electronics</a:t>
            </a:r>
            <a:r>
              <a:rPr lang="en-GB" sz="1900" dirty="0">
                <a:solidFill>
                  <a:schemeClr val="tx2"/>
                </a:solidFill>
              </a:rPr>
              <a:t> </a:t>
            </a:r>
            <a:r>
              <a:rPr lang="en-GB" sz="1900" dirty="0" smtClean="0">
                <a:solidFill>
                  <a:schemeClr val="tx2"/>
                </a:solidFill>
              </a:rPr>
              <a:t>…)</a:t>
            </a:r>
          </a:p>
          <a:p>
            <a:pPr lvl="1">
              <a:spcBef>
                <a:spcPts val="800"/>
              </a:spcBef>
            </a:pPr>
            <a:r>
              <a:rPr lang="en-GB" sz="1500" dirty="0" smtClean="0">
                <a:solidFill>
                  <a:schemeClr val="tx2"/>
                </a:solidFill>
              </a:rPr>
              <a:t>11 </a:t>
            </a:r>
            <a:r>
              <a:rPr lang="en-GB" sz="1500" dirty="0">
                <a:solidFill>
                  <a:schemeClr val="tx2"/>
                </a:solidFill>
              </a:rPr>
              <a:t>republications owing to </a:t>
            </a:r>
            <a:r>
              <a:rPr lang="en-GB" sz="1500" dirty="0" smtClean="0">
                <a:solidFill>
                  <a:schemeClr val="tx2"/>
                </a:solidFill>
              </a:rPr>
              <a:t>sourcing challenges (out of 184 vacancies)</a:t>
            </a:r>
            <a:endParaRPr lang="en-GB" sz="1500" dirty="0">
              <a:solidFill>
                <a:schemeClr val="tx2"/>
              </a:solidFill>
            </a:endParaRPr>
          </a:p>
          <a:p>
            <a:pPr lvl="1">
              <a:spcBef>
                <a:spcPts val="800"/>
              </a:spcBef>
            </a:pPr>
            <a:r>
              <a:rPr lang="en-GB" sz="1500" dirty="0" smtClean="0">
                <a:solidFill>
                  <a:schemeClr val="tx2"/>
                </a:solidFill>
              </a:rPr>
              <a:t>No selections for CZ, DK and IL: require specific action (outreach</a:t>
            </a:r>
            <a:r>
              <a:rPr lang="en-GB" sz="1500" dirty="0">
                <a:solidFill>
                  <a:schemeClr val="tx2"/>
                </a:solidFill>
              </a:rPr>
              <a:t>, targeted publicity</a:t>
            </a:r>
            <a:r>
              <a:rPr lang="en-GB" sz="1500" dirty="0" smtClean="0">
                <a:solidFill>
                  <a:schemeClr val="tx2"/>
                </a:solidFill>
              </a:rPr>
              <a:t>)</a:t>
            </a:r>
          </a:p>
          <a:p>
            <a:pPr>
              <a:spcBef>
                <a:spcPts val="800"/>
              </a:spcBef>
            </a:pPr>
            <a:r>
              <a:rPr lang="en-GB" sz="1900" dirty="0" smtClean="0">
                <a:solidFill>
                  <a:schemeClr val="tx2"/>
                </a:solidFill>
              </a:rPr>
              <a:t>32 </a:t>
            </a:r>
            <a:r>
              <a:rPr lang="en-GB" sz="1900" dirty="0">
                <a:solidFill>
                  <a:schemeClr val="tx2"/>
                </a:solidFill>
              </a:rPr>
              <a:t>not attended </a:t>
            </a:r>
            <a:r>
              <a:rPr lang="en-GB" sz="1900" dirty="0" smtClean="0">
                <a:solidFill>
                  <a:schemeClr val="tx2"/>
                </a:solidFill>
              </a:rPr>
              <a:t>interview/738 </a:t>
            </a:r>
            <a:r>
              <a:rPr lang="en-GB" sz="1900" dirty="0">
                <a:solidFill>
                  <a:schemeClr val="tx2"/>
                </a:solidFill>
              </a:rPr>
              <a:t>invited </a:t>
            </a:r>
            <a:r>
              <a:rPr lang="en-GB" sz="1900" dirty="0" smtClean="0">
                <a:solidFill>
                  <a:schemeClr val="tx2"/>
                </a:solidFill>
              </a:rPr>
              <a:t>(4.3%) </a:t>
            </a:r>
            <a:r>
              <a:rPr lang="en-GB" sz="1900" dirty="0">
                <a:solidFill>
                  <a:schemeClr val="tx2"/>
                </a:solidFill>
              </a:rPr>
              <a:t>vs </a:t>
            </a:r>
            <a:r>
              <a:rPr lang="en-GB" sz="1900" dirty="0" smtClean="0">
                <a:solidFill>
                  <a:schemeClr val="tx2"/>
                </a:solidFill>
              </a:rPr>
              <a:t>2.7% in 2016 and </a:t>
            </a:r>
            <a:r>
              <a:rPr lang="en-GB" sz="1900" dirty="0">
                <a:solidFill>
                  <a:schemeClr val="tx2"/>
                </a:solidFill>
              </a:rPr>
              <a:t>5.3</a:t>
            </a:r>
            <a:r>
              <a:rPr lang="en-GB" sz="1900" dirty="0" smtClean="0">
                <a:solidFill>
                  <a:schemeClr val="tx2"/>
                </a:solidFill>
              </a:rPr>
              <a:t>% in 2015)</a:t>
            </a:r>
            <a:endParaRPr lang="en-GB" sz="1900" dirty="0">
              <a:solidFill>
                <a:schemeClr val="tx2"/>
              </a:solidFill>
            </a:endParaRPr>
          </a:p>
          <a:p>
            <a:pPr>
              <a:spcBef>
                <a:spcPts val="800"/>
              </a:spcBef>
              <a:buClr>
                <a:schemeClr val="tx1"/>
              </a:buClr>
            </a:pPr>
            <a:r>
              <a:rPr lang="en-GB" sz="1900" dirty="0" smtClean="0">
                <a:solidFill>
                  <a:schemeClr val="tx2"/>
                </a:solidFill>
              </a:rPr>
              <a:t>6.2% refused offer rate (was 6% in 2016, 5% in 2015, 11% in 2014)</a:t>
            </a:r>
          </a:p>
        </p:txBody>
      </p:sp>
      <p:sp>
        <p:nvSpPr>
          <p:cNvPr id="11" name="TextBox 10"/>
          <p:cNvSpPr txBox="1"/>
          <p:nvPr/>
        </p:nvSpPr>
        <p:spPr>
          <a:xfrm>
            <a:off x="4128671" y="1266174"/>
            <a:ext cx="3949685" cy="307777"/>
          </a:xfrm>
          <a:prstGeom prst="rect">
            <a:avLst/>
          </a:prstGeom>
          <a:noFill/>
        </p:spPr>
        <p:txBody>
          <a:bodyPr wrap="square" rtlCol="0">
            <a:spAutoFit/>
          </a:bodyPr>
          <a:lstStyle/>
          <a:p>
            <a:r>
              <a:rPr lang="en-GB" sz="1400" dirty="0" smtClean="0"/>
              <a:t>Staff Return on Applicants by Nationality</a:t>
            </a:r>
            <a:endParaRPr lang="en-GB" sz="1400" dirty="0"/>
          </a:p>
        </p:txBody>
      </p:sp>
      <p:sp>
        <p:nvSpPr>
          <p:cNvPr id="14" name="TextBox 13"/>
          <p:cNvSpPr txBox="1"/>
          <p:nvPr/>
        </p:nvSpPr>
        <p:spPr>
          <a:xfrm>
            <a:off x="7795592" y="233492"/>
            <a:ext cx="1208985" cy="276999"/>
          </a:xfrm>
          <a:prstGeom prst="rect">
            <a:avLst/>
          </a:prstGeom>
          <a:noFill/>
        </p:spPr>
        <p:txBody>
          <a:bodyPr wrap="none" rtlCol="0">
            <a:spAutoFit/>
          </a:bodyPr>
          <a:lstStyle/>
          <a:p>
            <a:r>
              <a:rPr lang="en-GB" sz="1200" b="1" i="1" dirty="0" smtClean="0">
                <a:solidFill>
                  <a:schemeClr val="accent2"/>
                </a:solidFill>
              </a:rPr>
              <a:t>Pages: 37 - 43</a:t>
            </a:r>
            <a:endParaRPr lang="en-GB" sz="1200" b="1" i="1" dirty="0">
              <a:solidFill>
                <a:schemeClr val="accent2"/>
              </a:solidFill>
            </a:endParaRPr>
          </a:p>
        </p:txBody>
      </p:sp>
      <p:pic>
        <p:nvPicPr>
          <p:cNvPr id="3" name="Picture 2"/>
          <p:cNvPicPr>
            <a:picLocks noChangeAspect="1"/>
          </p:cNvPicPr>
          <p:nvPr/>
        </p:nvPicPr>
        <p:blipFill>
          <a:blip r:embed="rId3"/>
          <a:stretch>
            <a:fillRect/>
          </a:stretch>
        </p:blipFill>
        <p:spPr>
          <a:xfrm>
            <a:off x="4238258" y="1666190"/>
            <a:ext cx="4801585" cy="3950153"/>
          </a:xfrm>
          <a:prstGeom prst="rect">
            <a:avLst/>
          </a:prstGeom>
        </p:spPr>
      </p:pic>
    </p:spTree>
    <p:extLst>
      <p:ext uri="{BB962C8B-B14F-4D97-AF65-F5344CB8AC3E}">
        <p14:creationId xmlns:p14="http://schemas.microsoft.com/office/powerpoint/2010/main" val="29893360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Fellows &amp; Students recruitment</a:t>
            </a:r>
            <a:endParaRPr lang="en-GB" dirty="0"/>
          </a:p>
        </p:txBody>
      </p:sp>
      <p:sp>
        <p:nvSpPr>
          <p:cNvPr id="9" name="Content Placeholder 2"/>
          <p:cNvSpPr>
            <a:spLocks noGrp="1"/>
          </p:cNvSpPr>
          <p:nvPr>
            <p:ph idx="1"/>
          </p:nvPr>
        </p:nvSpPr>
        <p:spPr>
          <a:xfrm>
            <a:off x="214282" y="1428736"/>
            <a:ext cx="3787563" cy="4525963"/>
          </a:xfrm>
        </p:spPr>
        <p:txBody>
          <a:bodyPr>
            <a:normAutofit fontScale="70000" lnSpcReduction="20000"/>
          </a:bodyPr>
          <a:lstStyle/>
          <a:p>
            <a:pPr>
              <a:buClr>
                <a:schemeClr val="tx1"/>
              </a:buClr>
            </a:pPr>
            <a:r>
              <a:rPr lang="en-GB" sz="1900" dirty="0" smtClean="0">
                <a:solidFill>
                  <a:srgbClr val="00B050"/>
                </a:solidFill>
              </a:rPr>
              <a:t>Fellows</a:t>
            </a:r>
          </a:p>
          <a:p>
            <a:pPr lvl="1"/>
            <a:r>
              <a:rPr lang="en-GB" sz="1900" dirty="0" smtClean="0">
                <a:solidFill>
                  <a:schemeClr val="tx2"/>
                </a:solidFill>
              </a:rPr>
              <a:t>Applications highest </a:t>
            </a:r>
            <a:r>
              <a:rPr lang="en-GB" sz="1900" dirty="0">
                <a:solidFill>
                  <a:schemeClr val="tx2"/>
                </a:solidFill>
              </a:rPr>
              <a:t>from IT, GR, ES and FR</a:t>
            </a:r>
            <a:r>
              <a:rPr lang="en-GB" sz="1900" dirty="0" smtClean="0">
                <a:solidFill>
                  <a:schemeClr val="tx2"/>
                </a:solidFill>
              </a:rPr>
              <a:t>.</a:t>
            </a:r>
          </a:p>
          <a:p>
            <a:pPr lvl="1"/>
            <a:r>
              <a:rPr lang="en-US" sz="1900" dirty="0" smtClean="0">
                <a:solidFill>
                  <a:schemeClr val="tx2"/>
                </a:solidFill>
              </a:rPr>
              <a:t>High applications from IN and PK</a:t>
            </a:r>
            <a:endParaRPr lang="en-GB" sz="1900" dirty="0">
              <a:solidFill>
                <a:schemeClr val="tx2"/>
              </a:solidFill>
            </a:endParaRPr>
          </a:p>
          <a:p>
            <a:pPr lvl="1"/>
            <a:r>
              <a:rPr lang="en-US" sz="1900" dirty="0" smtClean="0">
                <a:solidFill>
                  <a:schemeClr val="tx2"/>
                </a:solidFill>
              </a:rPr>
              <a:t>Selections highest for </a:t>
            </a:r>
            <a:r>
              <a:rPr lang="en-US" sz="1900" dirty="0">
                <a:solidFill>
                  <a:schemeClr val="tx2"/>
                </a:solidFill>
              </a:rPr>
              <a:t>IT (incl. 19 females), </a:t>
            </a:r>
            <a:r>
              <a:rPr lang="en-US" sz="1900" dirty="0" smtClean="0">
                <a:solidFill>
                  <a:schemeClr val="tx2"/>
                </a:solidFill>
              </a:rPr>
              <a:t>ES, FR </a:t>
            </a:r>
            <a:r>
              <a:rPr lang="en-US" sz="1900" dirty="0">
                <a:solidFill>
                  <a:schemeClr val="tx2"/>
                </a:solidFill>
              </a:rPr>
              <a:t>and </a:t>
            </a:r>
            <a:r>
              <a:rPr lang="en-US" sz="1900" dirty="0" smtClean="0">
                <a:solidFill>
                  <a:schemeClr val="tx2"/>
                </a:solidFill>
              </a:rPr>
              <a:t>PL, Further increase in e.g. NO </a:t>
            </a:r>
            <a:r>
              <a:rPr lang="en-US" sz="1900" dirty="0">
                <a:solidFill>
                  <a:schemeClr val="tx2"/>
                </a:solidFill>
              </a:rPr>
              <a:t>with </a:t>
            </a:r>
            <a:r>
              <a:rPr lang="en-US" sz="1900" dirty="0" smtClean="0">
                <a:solidFill>
                  <a:schemeClr val="tx2"/>
                </a:solidFill>
              </a:rPr>
              <a:t>14 fellows selected (3 females - only 6 selections in 2016)</a:t>
            </a:r>
            <a:r>
              <a:rPr lang="en-US" sz="1500" dirty="0" smtClean="0">
                <a:solidFill>
                  <a:schemeClr val="tx2"/>
                </a:solidFill>
              </a:rPr>
              <a:t/>
            </a:r>
            <a:br>
              <a:rPr lang="en-US" sz="1500" dirty="0" smtClean="0">
                <a:solidFill>
                  <a:schemeClr val="tx2"/>
                </a:solidFill>
              </a:rPr>
            </a:br>
            <a:endParaRPr lang="en-US" sz="1500" dirty="0" smtClean="0">
              <a:solidFill>
                <a:schemeClr val="tx2"/>
              </a:solidFill>
            </a:endParaRPr>
          </a:p>
          <a:p>
            <a:pPr>
              <a:buClr>
                <a:schemeClr val="tx1"/>
              </a:buClr>
            </a:pPr>
            <a:r>
              <a:rPr lang="en-US" sz="1900" dirty="0" smtClean="0">
                <a:solidFill>
                  <a:srgbClr val="00B050"/>
                </a:solidFill>
              </a:rPr>
              <a:t>Students:</a:t>
            </a:r>
            <a:r>
              <a:rPr lang="en-US" sz="1900" dirty="0" smtClean="0">
                <a:solidFill>
                  <a:schemeClr val="tx2"/>
                </a:solidFill>
              </a:rPr>
              <a:t> </a:t>
            </a:r>
          </a:p>
          <a:p>
            <a:pPr lvl="1"/>
            <a:r>
              <a:rPr lang="en-US" sz="1900" dirty="0" smtClean="0">
                <a:solidFill>
                  <a:schemeClr val="tx2"/>
                </a:solidFill>
              </a:rPr>
              <a:t>TECH &amp; DOCT:</a:t>
            </a:r>
          </a:p>
          <a:p>
            <a:pPr lvl="2"/>
            <a:r>
              <a:rPr lang="en-US" sz="1700" dirty="0" smtClean="0">
                <a:solidFill>
                  <a:schemeClr val="tx2"/>
                </a:solidFill>
              </a:rPr>
              <a:t>Continued Improvements seen for Scandinavia (NO &amp; FI)</a:t>
            </a:r>
          </a:p>
          <a:p>
            <a:pPr lvl="2"/>
            <a:r>
              <a:rPr lang="en-US" sz="1700" dirty="0" smtClean="0">
                <a:solidFill>
                  <a:schemeClr val="tx2"/>
                </a:solidFill>
              </a:rPr>
              <a:t>Positive selection rate for DE (44%)</a:t>
            </a:r>
          </a:p>
          <a:p>
            <a:pPr marL="36576" indent="0">
              <a:buClr>
                <a:schemeClr val="tx1"/>
              </a:buClr>
              <a:buNone/>
            </a:pPr>
            <a:endParaRPr lang="en-GB" sz="1900" dirty="0">
              <a:solidFill>
                <a:schemeClr val="tx2"/>
              </a:solidFill>
            </a:endParaRPr>
          </a:p>
          <a:p>
            <a:pPr>
              <a:buClr>
                <a:schemeClr val="tx1"/>
              </a:buClr>
            </a:pPr>
            <a:r>
              <a:rPr lang="en-GB" sz="1900" dirty="0" smtClean="0">
                <a:solidFill>
                  <a:schemeClr val="tx2"/>
                </a:solidFill>
              </a:rPr>
              <a:t>Continuous efforts to attract fellows &amp; students from under-represented countries:</a:t>
            </a:r>
          </a:p>
          <a:p>
            <a:pPr lvl="1"/>
            <a:r>
              <a:rPr lang="en-GB" sz="1500" dirty="0" smtClean="0">
                <a:solidFill>
                  <a:schemeClr val="tx2"/>
                </a:solidFill>
              </a:rPr>
              <a:t>Career fairs, university visits, advertising</a:t>
            </a:r>
            <a:r>
              <a:rPr lang="en-GB" sz="1200" dirty="0" smtClean="0">
                <a:solidFill>
                  <a:schemeClr val="tx2"/>
                </a:solidFill>
              </a:rPr>
              <a:t/>
            </a:r>
            <a:br>
              <a:rPr lang="en-GB" sz="1200" dirty="0" smtClean="0">
                <a:solidFill>
                  <a:schemeClr val="tx2"/>
                </a:solidFill>
              </a:rPr>
            </a:br>
            <a:endParaRPr lang="en-GB" sz="1200" dirty="0" smtClean="0">
              <a:solidFill>
                <a:schemeClr val="tx2"/>
              </a:solidFill>
            </a:endParaRPr>
          </a:p>
        </p:txBody>
      </p:sp>
      <p:sp>
        <p:nvSpPr>
          <p:cNvPr id="23" name="TextBox 22"/>
          <p:cNvSpPr txBox="1"/>
          <p:nvPr/>
        </p:nvSpPr>
        <p:spPr>
          <a:xfrm>
            <a:off x="4128671" y="1377249"/>
            <a:ext cx="4265521" cy="307777"/>
          </a:xfrm>
          <a:prstGeom prst="rect">
            <a:avLst/>
          </a:prstGeom>
          <a:noFill/>
        </p:spPr>
        <p:txBody>
          <a:bodyPr wrap="square" rtlCol="0">
            <a:spAutoFit/>
          </a:bodyPr>
          <a:lstStyle/>
          <a:p>
            <a:r>
              <a:rPr lang="en-GB" sz="1400" dirty="0" smtClean="0"/>
              <a:t>Fellows return on Applicants by Nationality</a:t>
            </a:r>
            <a:endParaRPr lang="en-GB" sz="1400" dirty="0"/>
          </a:p>
        </p:txBody>
      </p:sp>
      <p:pic>
        <p:nvPicPr>
          <p:cNvPr id="2" name="Picture 1"/>
          <p:cNvPicPr>
            <a:picLocks noChangeAspect="1"/>
          </p:cNvPicPr>
          <p:nvPr/>
        </p:nvPicPr>
        <p:blipFill>
          <a:blip r:embed="rId3"/>
          <a:stretch>
            <a:fillRect/>
          </a:stretch>
        </p:blipFill>
        <p:spPr>
          <a:xfrm>
            <a:off x="4198327" y="1741490"/>
            <a:ext cx="4841516" cy="3900454"/>
          </a:xfrm>
          <a:prstGeom prst="rect">
            <a:avLst/>
          </a:prstGeom>
        </p:spPr>
      </p:pic>
      <p:sp>
        <p:nvSpPr>
          <p:cNvPr id="10" name="TextBox 9"/>
          <p:cNvSpPr txBox="1"/>
          <p:nvPr/>
        </p:nvSpPr>
        <p:spPr>
          <a:xfrm>
            <a:off x="7778800" y="94992"/>
            <a:ext cx="1208985" cy="276999"/>
          </a:xfrm>
          <a:prstGeom prst="rect">
            <a:avLst/>
          </a:prstGeom>
          <a:noFill/>
        </p:spPr>
        <p:txBody>
          <a:bodyPr wrap="none" rtlCol="0">
            <a:spAutoFit/>
          </a:bodyPr>
          <a:lstStyle/>
          <a:p>
            <a:r>
              <a:rPr lang="en-GB" sz="1200" b="1" i="1" dirty="0" smtClean="0">
                <a:solidFill>
                  <a:schemeClr val="accent2"/>
                </a:solidFill>
              </a:rPr>
              <a:t>Pages: 44 - 47</a:t>
            </a:r>
            <a:endParaRPr lang="en-GB" sz="1200" b="1" i="1" dirty="0">
              <a:solidFill>
                <a:schemeClr val="accent2"/>
              </a:solidFill>
            </a:endParaRPr>
          </a:p>
        </p:txBody>
      </p:sp>
    </p:spTree>
    <p:extLst>
      <p:ext uri="{BB962C8B-B14F-4D97-AF65-F5344CB8AC3E}">
        <p14:creationId xmlns:p14="http://schemas.microsoft.com/office/powerpoint/2010/main" val="136482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fr-CH" dirty="0" smtClean="0"/>
              <a:t>Stable staff </a:t>
            </a:r>
            <a:r>
              <a:rPr lang="fr-CH" dirty="0" err="1" smtClean="0"/>
              <a:t>resources</a:t>
            </a:r>
            <a:r>
              <a:rPr lang="fr-CH" dirty="0"/>
              <a:t> (</a:t>
            </a:r>
            <a:r>
              <a:rPr lang="fr-CH" dirty="0" err="1"/>
              <a:t>small</a:t>
            </a:r>
            <a:r>
              <a:rPr lang="fr-CH" dirty="0"/>
              <a:t> </a:t>
            </a:r>
            <a:r>
              <a:rPr lang="fr-CH" dirty="0" err="1"/>
              <a:t>increase</a:t>
            </a:r>
            <a:r>
              <a:rPr lang="fr-CH" dirty="0" smtClean="0"/>
              <a:t>); </a:t>
            </a:r>
            <a:r>
              <a:rPr lang="fr-CH" dirty="0" err="1"/>
              <a:t>i</a:t>
            </a:r>
            <a:r>
              <a:rPr lang="fr-CH" dirty="0" err="1" smtClean="0"/>
              <a:t>ncrease</a:t>
            </a:r>
            <a:r>
              <a:rPr lang="fr-CH" dirty="0" smtClean="0"/>
              <a:t> in </a:t>
            </a:r>
            <a:r>
              <a:rPr lang="fr-CH" dirty="0" err="1" smtClean="0"/>
              <a:t>fellows</a:t>
            </a:r>
            <a:r>
              <a:rPr lang="fr-CH" dirty="0" smtClean="0"/>
              <a:t> &amp; </a:t>
            </a:r>
            <a:r>
              <a:rPr lang="fr-CH" dirty="0" err="1" smtClean="0"/>
              <a:t>MPAs</a:t>
            </a:r>
            <a:r>
              <a:rPr lang="fr-CH" dirty="0" smtClean="0"/>
              <a:t>.</a:t>
            </a:r>
          </a:p>
          <a:p>
            <a:pPr lvl="1"/>
            <a:r>
              <a:rPr lang="fr-CH" dirty="0" smtClean="0"/>
              <a:t>80 </a:t>
            </a:r>
            <a:r>
              <a:rPr lang="fr-CH" dirty="0" err="1" smtClean="0"/>
              <a:t>additional</a:t>
            </a:r>
            <a:r>
              <a:rPr lang="fr-CH" dirty="0" smtClean="0"/>
              <a:t> LD staff </a:t>
            </a:r>
            <a:r>
              <a:rPr lang="fr-CH" dirty="0" err="1" smtClean="0"/>
              <a:t>posts</a:t>
            </a:r>
            <a:r>
              <a:rPr lang="fr-CH" dirty="0" smtClean="0"/>
              <a:t> </a:t>
            </a:r>
            <a:r>
              <a:rPr lang="fr-CH" dirty="0" err="1" smtClean="0"/>
              <a:t>reflected</a:t>
            </a:r>
            <a:r>
              <a:rPr lang="fr-CH" dirty="0" smtClean="0"/>
              <a:t> </a:t>
            </a:r>
            <a:r>
              <a:rPr lang="fr-CH" dirty="0" err="1" smtClean="0"/>
              <a:t>predominantly</a:t>
            </a:r>
            <a:r>
              <a:rPr lang="fr-CH" dirty="0" smtClean="0"/>
              <a:t> in staff cats 2,3 and </a:t>
            </a:r>
            <a:r>
              <a:rPr lang="fr-CH" dirty="0" err="1" smtClean="0"/>
              <a:t>some</a:t>
            </a:r>
            <a:r>
              <a:rPr lang="fr-CH" dirty="0" smtClean="0"/>
              <a:t> 5. </a:t>
            </a:r>
          </a:p>
          <a:p>
            <a:r>
              <a:rPr lang="fr-CH" dirty="0" err="1" smtClean="0"/>
              <a:t>Workforce</a:t>
            </a:r>
            <a:r>
              <a:rPr lang="fr-CH" dirty="0" smtClean="0"/>
              <a:t> planning </a:t>
            </a:r>
            <a:r>
              <a:rPr lang="fr-CH" dirty="0" err="1" smtClean="0"/>
              <a:t>is</a:t>
            </a:r>
            <a:r>
              <a:rPr lang="fr-CH" dirty="0" smtClean="0"/>
              <a:t> key (succession, extensions, LS2 </a:t>
            </a:r>
            <a:r>
              <a:rPr lang="fr-CH" dirty="0" err="1" smtClean="0"/>
              <a:t>around</a:t>
            </a:r>
            <a:r>
              <a:rPr lang="fr-CH" dirty="0" smtClean="0"/>
              <a:t> the corner).</a:t>
            </a:r>
          </a:p>
          <a:p>
            <a:r>
              <a:rPr lang="fr-CH" dirty="0" err="1" smtClean="0"/>
              <a:t>Aim</a:t>
            </a:r>
            <a:r>
              <a:rPr lang="fr-CH" dirty="0" smtClean="0"/>
              <a:t> to </a:t>
            </a:r>
            <a:r>
              <a:rPr lang="fr-CH" dirty="0" err="1" smtClean="0"/>
              <a:t>maintain</a:t>
            </a:r>
            <a:r>
              <a:rPr lang="fr-CH" dirty="0" smtClean="0"/>
              <a:t> a stable LD:IC ratio.</a:t>
            </a:r>
          </a:p>
          <a:p>
            <a:r>
              <a:rPr lang="fr-CH" dirty="0" err="1" smtClean="0"/>
              <a:t>Continued</a:t>
            </a:r>
            <a:r>
              <a:rPr lang="fr-CH" dirty="0" smtClean="0"/>
              <a:t> </a:t>
            </a:r>
            <a:r>
              <a:rPr lang="fr-CH" dirty="0" err="1" smtClean="0"/>
              <a:t>take</a:t>
            </a:r>
            <a:r>
              <a:rPr lang="fr-CH" dirty="0" smtClean="0"/>
              <a:t> up of new </a:t>
            </a:r>
            <a:r>
              <a:rPr lang="fr-CH" dirty="0" err="1" smtClean="0"/>
              <a:t>diversity</a:t>
            </a:r>
            <a:r>
              <a:rPr lang="fr-CH" dirty="0" smtClean="0"/>
              <a:t> </a:t>
            </a:r>
            <a:r>
              <a:rPr lang="fr-CH" dirty="0" err="1" smtClean="0"/>
              <a:t>measures</a:t>
            </a:r>
            <a:r>
              <a:rPr lang="fr-CH" dirty="0" smtClean="0"/>
              <a:t> </a:t>
            </a:r>
            <a:r>
              <a:rPr lang="fr-CH" dirty="0" err="1" smtClean="0"/>
              <a:t>observed</a:t>
            </a:r>
            <a:r>
              <a:rPr lang="fr-CH" dirty="0" smtClean="0"/>
              <a:t>.</a:t>
            </a:r>
          </a:p>
          <a:p>
            <a:r>
              <a:rPr lang="fr-CH" dirty="0" err="1" smtClean="0"/>
              <a:t>Dedicated</a:t>
            </a:r>
            <a:r>
              <a:rPr lang="fr-CH" dirty="0" smtClean="0"/>
              <a:t> </a:t>
            </a:r>
            <a:r>
              <a:rPr lang="fr-CH" dirty="0" err="1" smtClean="0"/>
              <a:t>focused</a:t>
            </a:r>
            <a:r>
              <a:rPr lang="fr-CH" dirty="0" smtClean="0"/>
              <a:t> </a:t>
            </a:r>
            <a:r>
              <a:rPr lang="fr-CH" dirty="0" err="1" smtClean="0"/>
              <a:t>outreach</a:t>
            </a:r>
            <a:r>
              <a:rPr lang="fr-CH" dirty="0" smtClean="0"/>
              <a:t> in </a:t>
            </a:r>
            <a:r>
              <a:rPr lang="fr-CH" dirty="0" err="1" smtClean="0"/>
              <a:t>under-represented</a:t>
            </a:r>
            <a:r>
              <a:rPr lang="fr-CH" dirty="0" smtClean="0"/>
              <a:t> MS for Staff, </a:t>
            </a:r>
            <a:r>
              <a:rPr lang="fr-CH" dirty="0" err="1" smtClean="0"/>
              <a:t>Fellow</a:t>
            </a:r>
            <a:r>
              <a:rPr lang="fr-CH" dirty="0" smtClean="0"/>
              <a:t> and Student programmes.</a:t>
            </a:r>
            <a:endParaRPr lang="fr-CH" dirty="0"/>
          </a:p>
          <a:p>
            <a:endParaRPr lang="fr-CH" dirty="0" smtClean="0"/>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Conclusions</a:t>
            </a:r>
            <a:endParaRPr lang="en-GB" dirty="0"/>
          </a:p>
        </p:txBody>
      </p:sp>
    </p:spTree>
    <p:extLst>
      <p:ext uri="{BB962C8B-B14F-4D97-AF65-F5344CB8AC3E}">
        <p14:creationId xmlns:p14="http://schemas.microsoft.com/office/powerpoint/2010/main" val="39455260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Personnel Statistics Dashboard</a:t>
            </a:r>
            <a:endParaRPr lang="en-GB" dirty="0"/>
          </a:p>
        </p:txBody>
      </p:sp>
      <p:sp>
        <p:nvSpPr>
          <p:cNvPr id="2" name="Content Placeholder 1"/>
          <p:cNvSpPr>
            <a:spLocks noGrp="1"/>
          </p:cNvSpPr>
          <p:nvPr>
            <p:ph idx="1"/>
          </p:nvPr>
        </p:nvSpPr>
        <p:spPr/>
        <p:txBody>
          <a:bodyPr/>
          <a:lstStyle/>
          <a:p>
            <a:r>
              <a:rPr lang="en-GB" u="sng" dirty="0">
                <a:hlinkClick r:id="rId3"/>
              </a:rPr>
              <a:t>https://aistools-prod.cern.ch/docs/display/TPRDOC/HR+Dashboards</a:t>
            </a:r>
            <a:endParaRPr lang="en-GB" dirty="0"/>
          </a:p>
          <a:p>
            <a:endParaRPr lang="en-GB" dirty="0"/>
          </a:p>
        </p:txBody>
      </p:sp>
    </p:spTree>
    <p:extLst>
      <p:ext uri="{BB962C8B-B14F-4D97-AF65-F5344CB8AC3E}">
        <p14:creationId xmlns:p14="http://schemas.microsoft.com/office/powerpoint/2010/main" val="1919801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Tree>
    <p:extLst>
      <p:ext uri="{BB962C8B-B14F-4D97-AF65-F5344CB8AC3E}">
        <p14:creationId xmlns:p14="http://schemas.microsoft.com/office/powerpoint/2010/main" val="8450268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up slides</a:t>
            </a:r>
            <a:endParaRPr lang="en-GB"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28</a:t>
            </a:fld>
            <a:endParaRPr lang="en-US" dirty="0"/>
          </a:p>
        </p:txBody>
      </p:sp>
      <p:sp>
        <p:nvSpPr>
          <p:cNvPr id="5" name="Text Placeholder 4"/>
          <p:cNvSpPr>
            <a:spLocks noGrp="1"/>
          </p:cNvSpPr>
          <p:nvPr>
            <p:ph type="body" idx="10"/>
          </p:nvPr>
        </p:nvSpPr>
        <p:spPr/>
        <p:txBody>
          <a:bodyPr/>
          <a:lstStyle/>
          <a:p>
            <a:r>
              <a:rPr lang="en-US" dirty="0" smtClean="0"/>
              <a:t>TREF 8</a:t>
            </a:r>
            <a:r>
              <a:rPr lang="en-US" baseline="30000" dirty="0" smtClean="0"/>
              <a:t>th</a:t>
            </a:r>
            <a:r>
              <a:rPr lang="en-US" dirty="0" smtClean="0"/>
              <a:t> May 2018</a:t>
            </a:r>
            <a:endParaRPr lang="en-GB" dirty="0"/>
          </a:p>
        </p:txBody>
      </p:sp>
    </p:spTree>
    <p:extLst>
      <p:ext uri="{BB962C8B-B14F-4D97-AF65-F5344CB8AC3E}">
        <p14:creationId xmlns:p14="http://schemas.microsoft.com/office/powerpoint/2010/main" val="20017745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Methodology</a:t>
            </a:r>
            <a:endParaRPr lang="en-US" dirty="0"/>
          </a:p>
        </p:txBody>
      </p:sp>
      <p:sp>
        <p:nvSpPr>
          <p:cNvPr id="4" name="Date Placeholder 3"/>
          <p:cNvSpPr>
            <a:spLocks noGrp="1"/>
          </p:cNvSpPr>
          <p:nvPr>
            <p:ph type="dt" sz="half" idx="2"/>
          </p:nvPr>
        </p:nvSpPr>
        <p:spPr/>
        <p:txBody>
          <a:bodyPr/>
          <a:lstStyle/>
          <a:p>
            <a:fld id="{B4BFD808-6B56-4447-9401-2398D08EE3C0}" type="datetime1">
              <a:rPr lang="en-US" smtClean="0"/>
              <a:pPr/>
              <a:t>5/6/2018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8" name="Picture 7"/>
          <p:cNvPicPr>
            <a:picLocks noChangeAspect="1"/>
          </p:cNvPicPr>
          <p:nvPr/>
        </p:nvPicPr>
        <p:blipFill>
          <a:blip r:embed="rId3"/>
          <a:stretch>
            <a:fillRect/>
          </a:stretch>
        </p:blipFill>
        <p:spPr>
          <a:xfrm>
            <a:off x="531609" y="2489746"/>
            <a:ext cx="3184513" cy="1521916"/>
          </a:xfrm>
          <a:prstGeom prst="rect">
            <a:avLst/>
          </a:prstGeom>
        </p:spPr>
      </p:pic>
      <p:grpSp>
        <p:nvGrpSpPr>
          <p:cNvPr id="36" name="Group 35"/>
          <p:cNvGrpSpPr/>
          <p:nvPr/>
        </p:nvGrpSpPr>
        <p:grpSpPr>
          <a:xfrm>
            <a:off x="701562" y="1676457"/>
            <a:ext cx="2385452" cy="1574247"/>
            <a:chOff x="701562" y="1676457"/>
            <a:chExt cx="2385452" cy="1574247"/>
          </a:xfrm>
        </p:grpSpPr>
        <p:sp>
          <p:nvSpPr>
            <p:cNvPr id="14" name="Rounded Rectangle 13"/>
            <p:cNvSpPr/>
            <p:nvPr/>
          </p:nvSpPr>
          <p:spPr>
            <a:xfrm>
              <a:off x="1653235" y="2414016"/>
              <a:ext cx="1433779" cy="836688"/>
            </a:xfrm>
            <a:prstGeom prst="roundRect">
              <a:avLst/>
            </a:prstGeom>
            <a:noFill/>
            <a:ln w="28575">
              <a:solidFill>
                <a:srgbClr val="5B9BD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701562" y="1676457"/>
              <a:ext cx="1120820" cy="369332"/>
            </a:xfrm>
            <a:prstGeom prst="rect">
              <a:avLst/>
            </a:prstGeom>
            <a:noFill/>
          </p:spPr>
          <p:txBody>
            <a:bodyPr wrap="none" rtlCol="0">
              <a:spAutoFit/>
            </a:bodyPr>
            <a:lstStyle/>
            <a:p>
              <a:r>
                <a:rPr lang="fr-CH" dirty="0" smtClean="0">
                  <a:solidFill>
                    <a:srgbClr val="89B7E1"/>
                  </a:solidFill>
                </a:rPr>
                <a:t>SAMPLE</a:t>
              </a:r>
              <a:endParaRPr lang="en-US" dirty="0">
                <a:solidFill>
                  <a:srgbClr val="89B7E1"/>
                </a:solidFill>
              </a:endParaRPr>
            </a:p>
          </p:txBody>
        </p:sp>
        <p:cxnSp>
          <p:nvCxnSpPr>
            <p:cNvPr id="19" name="Straight Arrow Connector 18"/>
            <p:cNvCxnSpPr>
              <a:stCxn id="15" idx="2"/>
            </p:cNvCxnSpPr>
            <p:nvPr/>
          </p:nvCxnSpPr>
          <p:spPr>
            <a:xfrm>
              <a:off x="1261972" y="2045789"/>
              <a:ext cx="391263" cy="440397"/>
            </a:xfrm>
            <a:prstGeom prst="straightConnector1">
              <a:avLst/>
            </a:prstGeom>
            <a:ln>
              <a:solidFill>
                <a:srgbClr val="89B7E1"/>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a:off x="434035" y="1682490"/>
            <a:ext cx="3377184" cy="2406707"/>
            <a:chOff x="434035" y="1682490"/>
            <a:chExt cx="3377184" cy="2406707"/>
          </a:xfrm>
        </p:grpSpPr>
        <p:sp>
          <p:nvSpPr>
            <p:cNvPr id="16" name="Rounded Rectangle 15"/>
            <p:cNvSpPr/>
            <p:nvPr/>
          </p:nvSpPr>
          <p:spPr>
            <a:xfrm>
              <a:off x="434035" y="2343215"/>
              <a:ext cx="3377184" cy="1745982"/>
            </a:xfrm>
            <a:prstGeom prst="roundRect">
              <a:avLst/>
            </a:prstGeom>
            <a:noFill/>
            <a:ln w="28575">
              <a:solidFill>
                <a:srgbClr val="ED7D3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640792" y="1682490"/>
              <a:ext cx="1146468" cy="369332"/>
            </a:xfrm>
            <a:prstGeom prst="rect">
              <a:avLst/>
            </a:prstGeom>
            <a:noFill/>
          </p:spPr>
          <p:txBody>
            <a:bodyPr wrap="none" rtlCol="0">
              <a:spAutoFit/>
            </a:bodyPr>
            <a:lstStyle/>
            <a:p>
              <a:r>
                <a:rPr lang="fr-CH" dirty="0" smtClean="0">
                  <a:solidFill>
                    <a:srgbClr val="ED7D31"/>
                  </a:solidFill>
                </a:rPr>
                <a:t>CENSUS</a:t>
              </a:r>
              <a:endParaRPr lang="en-US" dirty="0">
                <a:solidFill>
                  <a:srgbClr val="ED7D31"/>
                </a:solidFill>
              </a:endParaRPr>
            </a:p>
          </p:txBody>
        </p:sp>
        <p:cxnSp>
          <p:nvCxnSpPr>
            <p:cNvPr id="20" name="Straight Arrow Connector 19"/>
            <p:cNvCxnSpPr>
              <a:stCxn id="17" idx="2"/>
            </p:cNvCxnSpPr>
            <p:nvPr/>
          </p:nvCxnSpPr>
          <p:spPr>
            <a:xfrm flipH="1">
              <a:off x="2386000" y="2051822"/>
              <a:ext cx="828026" cy="284659"/>
            </a:xfrm>
            <a:prstGeom prst="straightConnector1">
              <a:avLst/>
            </a:prstGeom>
            <a:ln>
              <a:solidFill>
                <a:srgbClr val="ED7D31"/>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4326673" y="2343215"/>
            <a:ext cx="3992475" cy="646331"/>
            <a:chOff x="4326673" y="2343215"/>
            <a:chExt cx="3992475" cy="646331"/>
          </a:xfrm>
        </p:grpSpPr>
        <p:sp>
          <p:nvSpPr>
            <p:cNvPr id="32" name="TextBox 31"/>
            <p:cNvSpPr txBox="1"/>
            <p:nvPr/>
          </p:nvSpPr>
          <p:spPr>
            <a:xfrm>
              <a:off x="4941964" y="2343215"/>
              <a:ext cx="3377184" cy="646331"/>
            </a:xfrm>
            <a:prstGeom prst="rect">
              <a:avLst/>
            </a:prstGeom>
            <a:noFill/>
          </p:spPr>
          <p:txBody>
            <a:bodyPr wrap="square" rtlCol="0">
              <a:spAutoFit/>
            </a:bodyPr>
            <a:lstStyle/>
            <a:p>
              <a:pPr algn="ctr"/>
              <a:r>
                <a:rPr lang="fr-CH" dirty="0" smtClean="0"/>
                <a:t>Personnel </a:t>
              </a:r>
              <a:r>
                <a:rPr lang="fr-CH" dirty="0" err="1" smtClean="0"/>
                <a:t>Statistics</a:t>
              </a:r>
              <a:r>
                <a:rPr lang="fr-CH" dirty="0" smtClean="0"/>
                <a:t> </a:t>
              </a:r>
              <a:r>
                <a:rPr lang="fr-CH" dirty="0" err="1" smtClean="0"/>
                <a:t>is</a:t>
              </a:r>
              <a:r>
                <a:rPr lang="fr-CH" dirty="0" smtClean="0"/>
                <a:t> </a:t>
              </a:r>
              <a:r>
                <a:rPr lang="fr-CH" dirty="0" err="1" smtClean="0"/>
                <a:t>based</a:t>
              </a:r>
              <a:r>
                <a:rPr lang="fr-CH" dirty="0" smtClean="0"/>
                <a:t> on a </a:t>
              </a:r>
              <a:r>
                <a:rPr lang="fr-CH" dirty="0" err="1" smtClean="0"/>
                <a:t>census</a:t>
              </a:r>
              <a:endParaRPr lang="en-US" dirty="0"/>
            </a:p>
          </p:txBody>
        </p:sp>
        <p:sp>
          <p:nvSpPr>
            <p:cNvPr id="33" name="Right Arrow 32"/>
            <p:cNvSpPr/>
            <p:nvPr/>
          </p:nvSpPr>
          <p:spPr>
            <a:xfrm>
              <a:off x="4326673" y="2414016"/>
              <a:ext cx="535259" cy="252364"/>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nvGrpSpPr>
          <p:cNvPr id="39" name="Group 38"/>
          <p:cNvGrpSpPr/>
          <p:nvPr/>
        </p:nvGrpSpPr>
        <p:grpSpPr>
          <a:xfrm>
            <a:off x="4941964" y="3262255"/>
            <a:ext cx="3377184" cy="2096900"/>
            <a:chOff x="4941964" y="3262255"/>
            <a:chExt cx="3377184" cy="2096900"/>
          </a:xfrm>
        </p:grpSpPr>
        <p:sp>
          <p:nvSpPr>
            <p:cNvPr id="31" name="TextBox 30"/>
            <p:cNvSpPr txBox="1"/>
            <p:nvPr/>
          </p:nvSpPr>
          <p:spPr>
            <a:xfrm>
              <a:off x="4941964" y="4158826"/>
              <a:ext cx="3377184" cy="1200329"/>
            </a:xfrm>
            <a:prstGeom prst="rect">
              <a:avLst/>
            </a:prstGeom>
            <a:noFill/>
          </p:spPr>
          <p:txBody>
            <a:bodyPr wrap="square" rtlCol="0">
              <a:spAutoFit/>
            </a:bodyPr>
            <a:lstStyle/>
            <a:p>
              <a:pPr algn="ctr"/>
              <a:r>
                <a:rPr lang="fr-CH" dirty="0" smtClean="0"/>
                <a:t>No </a:t>
              </a:r>
              <a:r>
                <a:rPr lang="fr-CH" dirty="0" err="1" smtClean="0"/>
                <a:t>error</a:t>
              </a:r>
              <a:r>
                <a:rPr lang="fr-CH" dirty="0" smtClean="0"/>
                <a:t> </a:t>
              </a:r>
              <a:r>
                <a:rPr lang="fr-CH" dirty="0" err="1" smtClean="0"/>
                <a:t>based</a:t>
              </a:r>
              <a:r>
                <a:rPr lang="fr-CH" dirty="0" smtClean="0"/>
                <a:t> on the </a:t>
              </a:r>
              <a:r>
                <a:rPr lang="fr-CH" dirty="0" err="1" smtClean="0"/>
                <a:t>fact</a:t>
              </a:r>
              <a:r>
                <a:rPr lang="fr-CH" dirty="0" smtClean="0"/>
                <a:t> </a:t>
              </a:r>
              <a:r>
                <a:rPr lang="fr-CH" dirty="0" err="1" smtClean="0"/>
                <a:t>that</a:t>
              </a:r>
              <a:r>
                <a:rPr lang="fr-CH" dirty="0" smtClean="0"/>
                <a:t> the data </a:t>
              </a:r>
              <a:r>
                <a:rPr lang="fr-CH" dirty="0" err="1" smtClean="0"/>
                <a:t>collected</a:t>
              </a:r>
              <a:r>
                <a:rPr lang="fr-CH" dirty="0" smtClean="0"/>
                <a:t> </a:t>
              </a:r>
              <a:r>
                <a:rPr lang="fr-CH" dirty="0" err="1" smtClean="0"/>
                <a:t>may</a:t>
              </a:r>
              <a:r>
                <a:rPr lang="fr-CH" dirty="0" smtClean="0"/>
                <a:t> not </a:t>
              </a:r>
              <a:r>
                <a:rPr lang="fr-CH" dirty="0" err="1" smtClean="0"/>
                <a:t>be</a:t>
              </a:r>
              <a:r>
                <a:rPr lang="fr-CH" dirty="0" smtClean="0"/>
                <a:t> </a:t>
              </a:r>
              <a:r>
                <a:rPr lang="fr-CH" dirty="0" err="1" smtClean="0"/>
                <a:t>representative</a:t>
              </a:r>
              <a:r>
                <a:rPr lang="fr-CH" dirty="0" smtClean="0"/>
                <a:t> of the </a:t>
              </a:r>
              <a:r>
                <a:rPr lang="fr-CH" dirty="0" err="1" smtClean="0"/>
                <a:t>whole</a:t>
              </a:r>
              <a:r>
                <a:rPr lang="fr-CH" dirty="0" smtClean="0"/>
                <a:t> population</a:t>
              </a:r>
              <a:endParaRPr lang="en-US" dirty="0"/>
            </a:p>
          </p:txBody>
        </p:sp>
        <p:sp>
          <p:nvSpPr>
            <p:cNvPr id="34" name="Right Arrow 33"/>
            <p:cNvSpPr/>
            <p:nvPr/>
          </p:nvSpPr>
          <p:spPr>
            <a:xfrm rot="5400000">
              <a:off x="6318625" y="3448004"/>
              <a:ext cx="623862" cy="252364"/>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90128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2017 Context</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First full year </a:t>
            </a:r>
            <a:r>
              <a:rPr lang="en-GB" dirty="0"/>
              <a:t>after </a:t>
            </a:r>
            <a:r>
              <a:rPr lang="en-GB" dirty="0" smtClean="0"/>
              <a:t>implementation of the five-yearly’s new career structure and diversity measures, and after introduction of Benchmark Jobs.</a:t>
            </a:r>
          </a:p>
          <a:p>
            <a:r>
              <a:rPr lang="en-GB" dirty="0" smtClean="0"/>
              <a:t>Recruitment of ~ 80 additional LD staff posts. </a:t>
            </a:r>
            <a:br>
              <a:rPr lang="en-GB" dirty="0" smtClean="0"/>
            </a:br>
            <a:endParaRPr lang="en-GB" dirty="0" smtClean="0"/>
          </a:p>
          <a:p>
            <a:r>
              <a:rPr lang="en-US" dirty="0" smtClean="0"/>
              <a:t>New Associate Member States joining in 2017:</a:t>
            </a:r>
          </a:p>
          <a:p>
            <a:pPr lvl="1"/>
            <a:r>
              <a:rPr lang="en-GB" dirty="0" smtClean="0"/>
              <a:t>16</a:t>
            </a:r>
            <a:r>
              <a:rPr lang="en-GB" baseline="30000" dirty="0" smtClean="0"/>
              <a:t>th</a:t>
            </a:r>
            <a:r>
              <a:rPr lang="en-GB" dirty="0" smtClean="0"/>
              <a:t> January: India (Associate </a:t>
            </a:r>
            <a:r>
              <a:rPr lang="en-GB" dirty="0"/>
              <a:t>Member </a:t>
            </a:r>
            <a:r>
              <a:rPr lang="en-GB" dirty="0" smtClean="0"/>
              <a:t>State).</a:t>
            </a:r>
            <a:endParaRPr lang="en-GB" dirty="0"/>
          </a:p>
          <a:p>
            <a:pPr lvl="1"/>
            <a:r>
              <a:rPr lang="en-GB" dirty="0" smtClean="0"/>
              <a:t>4</a:t>
            </a:r>
            <a:r>
              <a:rPr lang="en-GB" baseline="30000" dirty="0" smtClean="0"/>
              <a:t>th</a:t>
            </a:r>
            <a:r>
              <a:rPr lang="en-GB" dirty="0" smtClean="0"/>
              <a:t> July: </a:t>
            </a:r>
            <a:r>
              <a:rPr lang="en-GB" dirty="0"/>
              <a:t>Slovenia </a:t>
            </a:r>
            <a:r>
              <a:rPr lang="en-GB" dirty="0" smtClean="0"/>
              <a:t>(Associate </a:t>
            </a:r>
            <a:r>
              <a:rPr lang="en-GB" dirty="0"/>
              <a:t>Member in the pre-stage to Membership of CERN for a minimum period of 24 </a:t>
            </a:r>
            <a:r>
              <a:rPr lang="en-GB" dirty="0" smtClean="0"/>
              <a:t>months).</a:t>
            </a:r>
            <a:br>
              <a:rPr lang="en-GB" dirty="0" smtClean="0"/>
            </a:br>
            <a:endParaRPr lang="en-GB" dirty="0" smtClean="0"/>
          </a:p>
          <a:p>
            <a:r>
              <a:rPr lang="en-GB" dirty="0" smtClean="0"/>
              <a:t>Improvements: </a:t>
            </a:r>
          </a:p>
          <a:p>
            <a:pPr lvl="1"/>
            <a:r>
              <a:rPr lang="fr-CH" dirty="0" err="1" smtClean="0"/>
              <a:t>Additional</a:t>
            </a:r>
            <a:r>
              <a:rPr lang="fr-CH" dirty="0" smtClean="0"/>
              <a:t> </a:t>
            </a:r>
            <a:r>
              <a:rPr lang="fr-CH" dirty="0" err="1" smtClean="0"/>
              <a:t>details</a:t>
            </a:r>
            <a:r>
              <a:rPr lang="fr-CH" dirty="0" smtClean="0"/>
              <a:t> and </a:t>
            </a:r>
            <a:r>
              <a:rPr lang="fr-CH" dirty="0" err="1" smtClean="0"/>
              <a:t>improved</a:t>
            </a:r>
            <a:r>
              <a:rPr lang="fr-CH" dirty="0" smtClean="0"/>
              <a:t> </a:t>
            </a:r>
            <a:r>
              <a:rPr lang="fr-CH" dirty="0" err="1" smtClean="0"/>
              <a:t>readability</a:t>
            </a:r>
            <a:r>
              <a:rPr lang="fr-CH" dirty="0" smtClean="0"/>
              <a:t> of the document.</a:t>
            </a:r>
          </a:p>
          <a:p>
            <a:pPr lvl="1"/>
            <a:r>
              <a:rPr lang="fr-CH" dirty="0" smtClean="0"/>
              <a:t>Confidence </a:t>
            </a:r>
            <a:r>
              <a:rPr lang="fr-CH" dirty="0" err="1" smtClean="0"/>
              <a:t>intervals</a:t>
            </a:r>
            <a:r>
              <a:rPr lang="fr-CH" dirty="0" smtClean="0"/>
              <a:t> </a:t>
            </a:r>
            <a:r>
              <a:rPr lang="fr-CH" dirty="0" err="1" smtClean="0"/>
              <a:t>added</a:t>
            </a:r>
            <a:r>
              <a:rPr lang="fr-CH" dirty="0" smtClean="0"/>
              <a:t> to the </a:t>
            </a:r>
            <a:r>
              <a:rPr lang="fr-CH" dirty="0" err="1" smtClean="0"/>
              <a:t>presentation</a:t>
            </a:r>
            <a:r>
              <a:rPr lang="fr-CH" dirty="0" smtClean="0"/>
              <a:t> on certain topics.</a:t>
            </a:r>
          </a:p>
          <a:p>
            <a:pPr lvl="1"/>
            <a:r>
              <a:rPr lang="fr-CH" dirty="0" smtClean="0"/>
              <a:t>No more Flash animation in </a:t>
            </a:r>
            <a:r>
              <a:rPr lang="fr-CH" dirty="0" err="1" smtClean="0"/>
              <a:t>presentation</a:t>
            </a:r>
            <a:r>
              <a:rPr lang="fr-CH" dirty="0" smtClean="0"/>
              <a:t>.</a:t>
            </a:r>
          </a:p>
          <a:p>
            <a:pPr lvl="1"/>
            <a:r>
              <a:rPr lang="fr-CH" dirty="0" smtClean="0"/>
              <a:t>New Personnel </a:t>
            </a:r>
            <a:r>
              <a:rPr lang="fr-CH" dirty="0" err="1" smtClean="0"/>
              <a:t>Statistics</a:t>
            </a:r>
            <a:r>
              <a:rPr lang="fr-CH" dirty="0" smtClean="0"/>
              <a:t> «Dashboard» </a:t>
            </a:r>
            <a:r>
              <a:rPr lang="fr-CH" dirty="0" err="1" smtClean="0"/>
              <a:t>available</a:t>
            </a:r>
            <a:r>
              <a:rPr lang="fr-CH" dirty="0" smtClean="0"/>
              <a:t> online. </a:t>
            </a:r>
            <a:br>
              <a:rPr lang="fr-CH" dirty="0" smtClean="0"/>
            </a:br>
            <a:endParaRPr lang="en-GB" dirty="0" smtClean="0"/>
          </a:p>
          <a:p>
            <a:pPr marL="36576" indent="0">
              <a:buNone/>
            </a:pPr>
            <a:endParaRPr lang="en-GB" dirty="0"/>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35442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Methodology</a:t>
            </a:r>
            <a:r>
              <a:rPr lang="fr-CH" dirty="0" smtClean="0"/>
              <a:t> (2)</a:t>
            </a:r>
            <a:endParaRPr lang="en-US" dirty="0"/>
          </a:p>
        </p:txBody>
      </p:sp>
      <p:sp>
        <p:nvSpPr>
          <p:cNvPr id="4" name="Date Placeholder 3"/>
          <p:cNvSpPr>
            <a:spLocks noGrp="1"/>
          </p:cNvSpPr>
          <p:nvPr>
            <p:ph type="dt" sz="half" idx="2"/>
          </p:nvPr>
        </p:nvSpPr>
        <p:spPr/>
        <p:txBody>
          <a:bodyPr/>
          <a:lstStyle/>
          <a:p>
            <a:fld id="{B4BFD808-6B56-4447-9401-2398D08EE3C0}" type="datetime1">
              <a:rPr lang="en-US" smtClean="0"/>
              <a:pPr/>
              <a:t>5/6/2018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grpSp>
        <p:nvGrpSpPr>
          <p:cNvPr id="79" name="Group 78"/>
          <p:cNvGrpSpPr/>
          <p:nvPr/>
        </p:nvGrpSpPr>
        <p:grpSpPr>
          <a:xfrm>
            <a:off x="7506443" y="1652675"/>
            <a:ext cx="1432935" cy="2267308"/>
            <a:chOff x="7506443" y="1652675"/>
            <a:chExt cx="1432935" cy="2267308"/>
          </a:xfrm>
        </p:grpSpPr>
        <p:pic>
          <p:nvPicPr>
            <p:cNvPr id="18" name="Picture 17"/>
            <p:cNvPicPr>
              <a:picLocks noChangeAspect="1"/>
            </p:cNvPicPr>
            <p:nvPr/>
          </p:nvPicPr>
          <p:blipFill rotWithShape="1">
            <a:blip r:embed="rId3" cstate="email">
              <a:extLst>
                <a:ext uri="{28A0092B-C50C-407E-A947-70E740481C1C}">
                  <a14:useLocalDpi xmlns:a14="http://schemas.microsoft.com/office/drawing/2010/main" val="0"/>
                </a:ext>
              </a:extLst>
            </a:blip>
            <a:srcRect l="4560" t="4280" r="71248" b="70800"/>
            <a:stretch/>
          </p:blipFill>
          <p:spPr>
            <a:xfrm>
              <a:off x="7932797" y="1652675"/>
              <a:ext cx="1006581" cy="974625"/>
            </a:xfrm>
            <a:prstGeom prst="rect">
              <a:avLst/>
            </a:prstGeom>
          </p:spPr>
        </p:pic>
        <p:pic>
          <p:nvPicPr>
            <p:cNvPr id="19" name="Picture 18"/>
            <p:cNvPicPr>
              <a:picLocks noChangeAspect="1"/>
            </p:cNvPicPr>
            <p:nvPr/>
          </p:nvPicPr>
          <p:blipFill rotWithShape="1">
            <a:blip r:embed="rId3" cstate="email">
              <a:extLst>
                <a:ext uri="{28A0092B-C50C-407E-A947-70E740481C1C}">
                  <a14:useLocalDpi xmlns:a14="http://schemas.microsoft.com/office/drawing/2010/main" val="0"/>
                </a:ext>
              </a:extLst>
            </a:blip>
            <a:srcRect l="71653" t="4304" r="5307" b="70640"/>
            <a:stretch/>
          </p:blipFill>
          <p:spPr>
            <a:xfrm>
              <a:off x="7959370" y="2945358"/>
              <a:ext cx="953436" cy="974625"/>
            </a:xfrm>
            <a:prstGeom prst="rect">
              <a:avLst/>
            </a:prstGeom>
          </p:spPr>
        </p:pic>
        <p:cxnSp>
          <p:nvCxnSpPr>
            <p:cNvPr id="37" name="Straight Arrow Connector 36"/>
            <p:cNvCxnSpPr>
              <a:stCxn id="18" idx="1"/>
            </p:cNvCxnSpPr>
            <p:nvPr/>
          </p:nvCxnSpPr>
          <p:spPr>
            <a:xfrm flipH="1">
              <a:off x="7506443" y="2139988"/>
              <a:ext cx="426354" cy="668151"/>
            </a:xfrm>
            <a:prstGeom prst="straightConnector1">
              <a:avLst/>
            </a:prstGeom>
            <a:ln>
              <a:solidFill>
                <a:srgbClr val="89B7E1"/>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stCxn id="19" idx="1"/>
            </p:cNvCxnSpPr>
            <p:nvPr/>
          </p:nvCxnSpPr>
          <p:spPr>
            <a:xfrm flipH="1" flipV="1">
              <a:off x="7518282" y="2930199"/>
              <a:ext cx="441088" cy="502472"/>
            </a:xfrm>
            <a:prstGeom prst="straightConnector1">
              <a:avLst/>
            </a:prstGeom>
            <a:ln>
              <a:solidFill>
                <a:srgbClr val="89B7E1"/>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76" name="Group 75"/>
          <p:cNvGrpSpPr/>
          <p:nvPr/>
        </p:nvGrpSpPr>
        <p:grpSpPr>
          <a:xfrm>
            <a:off x="1697471" y="2225431"/>
            <a:ext cx="1629201" cy="2607351"/>
            <a:chOff x="1697471" y="2225431"/>
            <a:chExt cx="1629201" cy="2607351"/>
          </a:xfrm>
        </p:grpSpPr>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37533" t="3880" r="38403" b="69295"/>
            <a:stretch/>
          </p:blipFill>
          <p:spPr>
            <a:xfrm>
              <a:off x="1951414" y="2225431"/>
              <a:ext cx="1375258" cy="1441095"/>
            </a:xfrm>
            <a:prstGeom prst="rect">
              <a:avLst/>
            </a:prstGeom>
          </p:spPr>
        </p:pic>
        <p:cxnSp>
          <p:nvCxnSpPr>
            <p:cNvPr id="24" name="Straight Arrow Connector 23"/>
            <p:cNvCxnSpPr>
              <a:stCxn id="11" idx="1"/>
              <a:endCxn id="10" idx="3"/>
            </p:cNvCxnSpPr>
            <p:nvPr/>
          </p:nvCxnSpPr>
          <p:spPr>
            <a:xfrm flipH="1">
              <a:off x="1697471" y="2945979"/>
              <a:ext cx="253943" cy="0"/>
            </a:xfrm>
            <a:prstGeom prst="straightConnector1">
              <a:avLst/>
            </a:prstGeom>
            <a:ln>
              <a:solidFill>
                <a:srgbClr val="89B7E1"/>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1736381" y="3909452"/>
              <a:ext cx="1590291" cy="923330"/>
            </a:xfrm>
            <a:prstGeom prst="rect">
              <a:avLst/>
            </a:prstGeom>
            <a:noFill/>
          </p:spPr>
          <p:txBody>
            <a:bodyPr wrap="square" rtlCol="0">
              <a:spAutoFit/>
            </a:bodyPr>
            <a:lstStyle/>
            <a:p>
              <a:pPr algn="ctr"/>
              <a:r>
                <a:rPr lang="fr-CH" dirty="0" smtClean="0">
                  <a:solidFill>
                    <a:srgbClr val="ED7D31"/>
                  </a:solidFill>
                </a:rPr>
                <a:t>proportion of </a:t>
              </a:r>
              <a:r>
                <a:rPr lang="fr-CH" dirty="0" err="1" smtClean="0">
                  <a:solidFill>
                    <a:srgbClr val="ED7D31"/>
                  </a:solidFill>
                </a:rPr>
                <a:t>women</a:t>
              </a:r>
              <a:r>
                <a:rPr lang="fr-CH" dirty="0" smtClean="0">
                  <a:solidFill>
                    <a:srgbClr val="ED7D31"/>
                  </a:solidFill>
                </a:rPr>
                <a:t> over n </a:t>
              </a:r>
              <a:r>
                <a:rPr lang="fr-CH" dirty="0" err="1" smtClean="0">
                  <a:solidFill>
                    <a:srgbClr val="ED7D31"/>
                  </a:solidFill>
                </a:rPr>
                <a:t>years</a:t>
              </a:r>
              <a:endParaRPr lang="en-US" dirty="0">
                <a:solidFill>
                  <a:srgbClr val="ED7D31"/>
                </a:solidFill>
              </a:endParaRPr>
            </a:p>
          </p:txBody>
        </p:sp>
      </p:grpSp>
      <p:grpSp>
        <p:nvGrpSpPr>
          <p:cNvPr id="75" name="Group 74"/>
          <p:cNvGrpSpPr/>
          <p:nvPr/>
        </p:nvGrpSpPr>
        <p:grpSpPr>
          <a:xfrm>
            <a:off x="0" y="2232746"/>
            <a:ext cx="1697471" cy="2601231"/>
            <a:chOff x="0" y="2232746"/>
            <a:chExt cx="1697471" cy="2601231"/>
          </a:xfrm>
        </p:grpSpPr>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3429" t="69997" r="69819" b="3450"/>
            <a:stretch/>
          </p:blipFill>
          <p:spPr>
            <a:xfrm>
              <a:off x="168594" y="2232746"/>
              <a:ext cx="1528877" cy="1426465"/>
            </a:xfrm>
            <a:prstGeom prst="rect">
              <a:avLst/>
            </a:prstGeom>
          </p:spPr>
        </p:pic>
        <p:sp>
          <p:nvSpPr>
            <p:cNvPr id="60" name="TextBox 59"/>
            <p:cNvSpPr txBox="1"/>
            <p:nvPr/>
          </p:nvSpPr>
          <p:spPr>
            <a:xfrm>
              <a:off x="0" y="3910647"/>
              <a:ext cx="1590291" cy="923330"/>
            </a:xfrm>
            <a:prstGeom prst="rect">
              <a:avLst/>
            </a:prstGeom>
            <a:noFill/>
          </p:spPr>
          <p:txBody>
            <a:bodyPr wrap="square" rtlCol="0">
              <a:spAutoFit/>
            </a:bodyPr>
            <a:lstStyle/>
            <a:p>
              <a:pPr algn="ctr"/>
              <a:r>
                <a:rPr lang="fr-CH" dirty="0" smtClean="0">
                  <a:solidFill>
                    <a:srgbClr val="ED7D31"/>
                  </a:solidFill>
                </a:rPr>
                <a:t>MP by </a:t>
              </a:r>
              <a:r>
                <a:rPr lang="fr-CH" dirty="0" err="1" smtClean="0">
                  <a:solidFill>
                    <a:srgbClr val="ED7D31"/>
                  </a:solidFill>
                </a:rPr>
                <a:t>gender</a:t>
              </a:r>
              <a:r>
                <a:rPr lang="fr-CH" dirty="0">
                  <a:solidFill>
                    <a:srgbClr val="ED7D31"/>
                  </a:solidFill>
                </a:rPr>
                <a:t> </a:t>
              </a:r>
              <a:r>
                <a:rPr lang="fr-CH" dirty="0" smtClean="0">
                  <a:solidFill>
                    <a:srgbClr val="ED7D31"/>
                  </a:solidFill>
                </a:rPr>
                <a:t>and </a:t>
              </a:r>
              <a:r>
                <a:rPr lang="fr-CH" dirty="0" err="1" smtClean="0">
                  <a:solidFill>
                    <a:srgbClr val="ED7D31"/>
                  </a:solidFill>
                </a:rPr>
                <a:t>year</a:t>
              </a:r>
              <a:endParaRPr lang="fr-CH" dirty="0" smtClean="0">
                <a:solidFill>
                  <a:srgbClr val="ED7D31"/>
                </a:solidFill>
              </a:endParaRPr>
            </a:p>
          </p:txBody>
        </p:sp>
      </p:grpSp>
      <p:grpSp>
        <p:nvGrpSpPr>
          <p:cNvPr id="77" name="Group 76"/>
          <p:cNvGrpSpPr/>
          <p:nvPr/>
        </p:nvGrpSpPr>
        <p:grpSpPr>
          <a:xfrm>
            <a:off x="3326672" y="2254134"/>
            <a:ext cx="1907328" cy="2844618"/>
            <a:chOff x="3326672" y="2254134"/>
            <a:chExt cx="1907328" cy="2844618"/>
          </a:xfrm>
        </p:grpSpPr>
        <p:grpSp>
          <p:nvGrpSpPr>
            <p:cNvPr id="63" name="Group 62"/>
            <p:cNvGrpSpPr/>
            <p:nvPr/>
          </p:nvGrpSpPr>
          <p:grpSpPr>
            <a:xfrm>
              <a:off x="3788708" y="2254134"/>
              <a:ext cx="1445292" cy="1189316"/>
              <a:chOff x="3934529" y="2757830"/>
              <a:chExt cx="1445292" cy="1189316"/>
            </a:xfrm>
          </p:grpSpPr>
          <p:sp>
            <p:nvSpPr>
              <p:cNvPr id="16" name="Cloud Callout 15"/>
              <p:cNvSpPr/>
              <p:nvPr/>
            </p:nvSpPr>
            <p:spPr>
              <a:xfrm>
                <a:off x="3934529" y="2757830"/>
                <a:ext cx="1445292" cy="1189316"/>
              </a:xfrm>
              <a:prstGeom prst="cloudCallou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TextBox 13"/>
              <p:cNvSpPr txBox="1"/>
              <p:nvPr/>
            </p:nvSpPr>
            <p:spPr>
              <a:xfrm>
                <a:off x="4323399" y="2862175"/>
                <a:ext cx="360282" cy="1015663"/>
              </a:xfrm>
              <a:prstGeom prst="rect">
                <a:avLst/>
              </a:prstGeom>
              <a:noFill/>
            </p:spPr>
            <p:txBody>
              <a:bodyPr wrap="square" rtlCol="0">
                <a:spAutoFit/>
              </a:bodyPr>
              <a:lstStyle/>
              <a:p>
                <a:r>
                  <a:rPr lang="fr-CH" sz="6000" b="1" dirty="0" smtClean="0">
                    <a:solidFill>
                      <a:schemeClr val="bg2">
                        <a:lumMod val="10000"/>
                      </a:schemeClr>
                    </a:solidFill>
                  </a:rPr>
                  <a:t>?</a:t>
                </a:r>
                <a:endParaRPr lang="en-US" sz="6000" b="1" dirty="0">
                  <a:solidFill>
                    <a:schemeClr val="bg2">
                      <a:lumMod val="10000"/>
                    </a:schemeClr>
                  </a:solidFill>
                </a:endParaRPr>
              </a:p>
            </p:txBody>
          </p:sp>
        </p:grpSp>
        <p:cxnSp>
          <p:nvCxnSpPr>
            <p:cNvPr id="31" name="Straight Arrow Connector 30"/>
            <p:cNvCxnSpPr>
              <a:endCxn id="11" idx="3"/>
            </p:cNvCxnSpPr>
            <p:nvPr/>
          </p:nvCxnSpPr>
          <p:spPr>
            <a:xfrm flipH="1">
              <a:off x="3326672" y="2945979"/>
              <a:ext cx="316810" cy="0"/>
            </a:xfrm>
            <a:prstGeom prst="straightConnector1">
              <a:avLst/>
            </a:prstGeom>
            <a:ln>
              <a:solidFill>
                <a:srgbClr val="89B7E1"/>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3641524" y="3898423"/>
              <a:ext cx="1590291" cy="1200329"/>
            </a:xfrm>
            <a:prstGeom prst="rect">
              <a:avLst/>
            </a:prstGeom>
            <a:noFill/>
          </p:spPr>
          <p:txBody>
            <a:bodyPr wrap="square" rtlCol="0">
              <a:spAutoFit/>
            </a:bodyPr>
            <a:lstStyle/>
            <a:p>
              <a:pPr algn="ctr"/>
              <a:r>
                <a:rPr lang="fr-CH" dirty="0" smtClean="0">
                  <a:solidFill>
                    <a:srgbClr val="ED7D31"/>
                  </a:solidFill>
                </a:rPr>
                <a:t>proportion </a:t>
              </a:r>
              <a:r>
                <a:rPr lang="fr-CH" dirty="0" err="1" smtClean="0">
                  <a:solidFill>
                    <a:srgbClr val="ED7D31"/>
                  </a:solidFill>
                </a:rPr>
                <a:t>is</a:t>
              </a:r>
              <a:r>
                <a:rPr lang="fr-CH" dirty="0" smtClean="0">
                  <a:solidFill>
                    <a:srgbClr val="ED7D31"/>
                  </a:solidFill>
                </a:rPr>
                <a:t> </a:t>
              </a:r>
              <a:r>
                <a:rPr lang="fr-CH" dirty="0" err="1" smtClean="0">
                  <a:solidFill>
                    <a:srgbClr val="ED7D31"/>
                  </a:solidFill>
                </a:rPr>
                <a:t>higher</a:t>
              </a:r>
              <a:r>
                <a:rPr lang="fr-CH" dirty="0" smtClean="0">
                  <a:solidFill>
                    <a:srgbClr val="ED7D31"/>
                  </a:solidFill>
                </a:rPr>
                <a:t>/</a:t>
              </a:r>
              <a:r>
                <a:rPr lang="fr-CH" dirty="0" err="1" smtClean="0">
                  <a:solidFill>
                    <a:srgbClr val="ED7D31"/>
                  </a:solidFill>
                </a:rPr>
                <a:t>lower</a:t>
              </a:r>
              <a:r>
                <a:rPr lang="fr-CH" dirty="0" smtClean="0">
                  <a:solidFill>
                    <a:srgbClr val="ED7D31"/>
                  </a:solidFill>
                </a:rPr>
                <a:t> </a:t>
              </a:r>
              <a:r>
                <a:rPr lang="fr-CH" dirty="0" err="1" smtClean="0">
                  <a:solidFill>
                    <a:srgbClr val="ED7D31"/>
                  </a:solidFill>
                </a:rPr>
                <a:t>than</a:t>
              </a:r>
              <a:r>
                <a:rPr lang="fr-CH" dirty="0" smtClean="0">
                  <a:solidFill>
                    <a:srgbClr val="ED7D31"/>
                  </a:solidFill>
                </a:rPr>
                <a:t> </a:t>
              </a:r>
              <a:r>
                <a:rPr lang="fr-CH" dirty="0" err="1" smtClean="0">
                  <a:solidFill>
                    <a:srgbClr val="ED7D31"/>
                  </a:solidFill>
                </a:rPr>
                <a:t>previous</a:t>
              </a:r>
              <a:r>
                <a:rPr lang="fr-CH" dirty="0" smtClean="0">
                  <a:solidFill>
                    <a:srgbClr val="ED7D31"/>
                  </a:solidFill>
                </a:rPr>
                <a:t> </a:t>
              </a:r>
              <a:r>
                <a:rPr lang="fr-CH" dirty="0" err="1" smtClean="0">
                  <a:solidFill>
                    <a:srgbClr val="ED7D31"/>
                  </a:solidFill>
                </a:rPr>
                <a:t>year</a:t>
              </a:r>
              <a:endParaRPr lang="en-US" dirty="0">
                <a:solidFill>
                  <a:srgbClr val="ED7D31"/>
                </a:solidFill>
              </a:endParaRPr>
            </a:p>
          </p:txBody>
        </p:sp>
      </p:grpSp>
      <p:grpSp>
        <p:nvGrpSpPr>
          <p:cNvPr id="78" name="Group 77"/>
          <p:cNvGrpSpPr/>
          <p:nvPr/>
        </p:nvGrpSpPr>
        <p:grpSpPr>
          <a:xfrm>
            <a:off x="5355228" y="2358479"/>
            <a:ext cx="2098047" cy="2297128"/>
            <a:chOff x="5355228" y="2358479"/>
            <a:chExt cx="2098047" cy="2297128"/>
          </a:xfrm>
        </p:grpSpPr>
        <p:pic>
          <p:nvPicPr>
            <p:cNvPr id="21" name="Picture 2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696036" y="2358479"/>
              <a:ext cx="1680075" cy="1178916"/>
            </a:xfrm>
            <a:prstGeom prst="rect">
              <a:avLst/>
            </a:prstGeom>
          </p:spPr>
        </p:pic>
        <p:cxnSp>
          <p:nvCxnSpPr>
            <p:cNvPr id="52" name="Straight Arrow Connector 51"/>
            <p:cNvCxnSpPr/>
            <p:nvPr/>
          </p:nvCxnSpPr>
          <p:spPr>
            <a:xfrm flipH="1">
              <a:off x="5355228" y="2930199"/>
              <a:ext cx="316810" cy="0"/>
            </a:xfrm>
            <a:prstGeom prst="straightConnector1">
              <a:avLst/>
            </a:prstGeom>
            <a:ln>
              <a:solidFill>
                <a:srgbClr val="89B7E1"/>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4" name="TextBox 73"/>
            <p:cNvSpPr txBox="1"/>
            <p:nvPr/>
          </p:nvSpPr>
          <p:spPr>
            <a:xfrm>
              <a:off x="5618870" y="4009276"/>
              <a:ext cx="1834405" cy="646331"/>
            </a:xfrm>
            <a:prstGeom prst="rect">
              <a:avLst/>
            </a:prstGeom>
            <a:noFill/>
          </p:spPr>
          <p:txBody>
            <a:bodyPr wrap="square" rtlCol="0">
              <a:spAutoFit/>
            </a:bodyPr>
            <a:lstStyle/>
            <a:p>
              <a:pPr algn="ctr"/>
              <a:r>
                <a:rPr lang="fr-CH" b="1" dirty="0" smtClean="0">
                  <a:solidFill>
                    <a:srgbClr val="ED7D31"/>
                  </a:solidFill>
                </a:rPr>
                <a:t>TEST OF PROPORTION</a:t>
              </a:r>
              <a:endParaRPr lang="en-US" b="1" dirty="0">
                <a:solidFill>
                  <a:srgbClr val="ED7D31"/>
                </a:solidFill>
              </a:endParaRPr>
            </a:p>
          </p:txBody>
        </p:sp>
      </p:grpSp>
    </p:spTree>
    <p:extLst>
      <p:ext uri="{BB962C8B-B14F-4D97-AF65-F5344CB8AC3E}">
        <p14:creationId xmlns:p14="http://schemas.microsoft.com/office/powerpoint/2010/main" val="419393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Methodology</a:t>
            </a:r>
            <a:r>
              <a:rPr lang="fr-CH" dirty="0" smtClean="0"/>
              <a:t> (3)</a:t>
            </a:r>
            <a:endParaRPr lang="en-US" dirty="0"/>
          </a:p>
        </p:txBody>
      </p:sp>
      <p:sp>
        <p:nvSpPr>
          <p:cNvPr id="4" name="Date Placeholder 3"/>
          <p:cNvSpPr>
            <a:spLocks noGrp="1"/>
          </p:cNvSpPr>
          <p:nvPr>
            <p:ph type="dt" sz="half" idx="2"/>
          </p:nvPr>
        </p:nvSpPr>
        <p:spPr/>
        <p:txBody>
          <a:bodyPr/>
          <a:lstStyle/>
          <a:p>
            <a:fld id="{B4BFD808-6B56-4447-9401-2398D08EE3C0}" type="datetime1">
              <a:rPr lang="en-US" smtClean="0"/>
              <a:pPr/>
              <a:t>5/6/2018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grpSp>
        <p:nvGrpSpPr>
          <p:cNvPr id="22" name="Group 21"/>
          <p:cNvGrpSpPr/>
          <p:nvPr/>
        </p:nvGrpSpPr>
        <p:grpSpPr>
          <a:xfrm>
            <a:off x="457200" y="1345651"/>
            <a:ext cx="3184513" cy="1570883"/>
            <a:chOff x="457200" y="1345651"/>
            <a:chExt cx="3184513" cy="1570883"/>
          </a:xfrm>
        </p:grpSpPr>
        <p:pic>
          <p:nvPicPr>
            <p:cNvPr id="8" name="Picture 7"/>
            <p:cNvPicPr>
              <a:picLocks noChangeAspect="1"/>
            </p:cNvPicPr>
            <p:nvPr/>
          </p:nvPicPr>
          <p:blipFill rotWithShape="1">
            <a:blip r:embed="rId3"/>
            <a:srcRect b="49967"/>
            <a:stretch/>
          </p:blipFill>
          <p:spPr>
            <a:xfrm>
              <a:off x="457200" y="2155080"/>
              <a:ext cx="3184513" cy="761454"/>
            </a:xfrm>
            <a:prstGeom prst="rect">
              <a:avLst/>
            </a:prstGeom>
          </p:spPr>
        </p:pic>
        <p:sp>
          <p:nvSpPr>
            <p:cNvPr id="9" name="TextBox 8"/>
            <p:cNvSpPr txBox="1"/>
            <p:nvPr/>
          </p:nvSpPr>
          <p:spPr>
            <a:xfrm>
              <a:off x="1194077" y="1345651"/>
              <a:ext cx="1541043" cy="369332"/>
            </a:xfrm>
            <a:prstGeom prst="rect">
              <a:avLst/>
            </a:prstGeom>
            <a:noFill/>
          </p:spPr>
          <p:txBody>
            <a:bodyPr wrap="square" rtlCol="0">
              <a:spAutoFit/>
            </a:bodyPr>
            <a:lstStyle/>
            <a:p>
              <a:r>
                <a:rPr lang="fr-CH" dirty="0" smtClean="0"/>
                <a:t>Population A</a:t>
              </a:r>
              <a:endParaRPr lang="en-US" dirty="0"/>
            </a:p>
          </p:txBody>
        </p:sp>
        <p:sp>
          <p:nvSpPr>
            <p:cNvPr id="11" name="TextBox 10"/>
            <p:cNvSpPr txBox="1"/>
            <p:nvPr/>
          </p:nvSpPr>
          <p:spPr>
            <a:xfrm>
              <a:off x="1596436" y="1750365"/>
              <a:ext cx="736323" cy="369332"/>
            </a:xfrm>
            <a:prstGeom prst="rect">
              <a:avLst/>
            </a:prstGeom>
            <a:noFill/>
          </p:spPr>
          <p:txBody>
            <a:bodyPr wrap="square" rtlCol="0">
              <a:spAutoFit/>
            </a:bodyPr>
            <a:lstStyle/>
            <a:p>
              <a:pPr algn="ctr"/>
              <a:r>
                <a:rPr lang="fr-CH" dirty="0" smtClean="0">
                  <a:solidFill>
                    <a:srgbClr val="ED7D31"/>
                  </a:solidFill>
                </a:rPr>
                <a:t>34 %</a:t>
              </a:r>
            </a:p>
          </p:txBody>
        </p:sp>
      </p:grpSp>
      <p:grpSp>
        <p:nvGrpSpPr>
          <p:cNvPr id="23" name="Group 22"/>
          <p:cNvGrpSpPr/>
          <p:nvPr/>
        </p:nvGrpSpPr>
        <p:grpSpPr>
          <a:xfrm>
            <a:off x="5323794" y="1368742"/>
            <a:ext cx="3188484" cy="1564692"/>
            <a:chOff x="5323794" y="1368742"/>
            <a:chExt cx="3188484" cy="1564692"/>
          </a:xfrm>
        </p:grpSpPr>
        <p:pic>
          <p:nvPicPr>
            <p:cNvPr id="7" name="Picture 6"/>
            <p:cNvPicPr>
              <a:picLocks noChangeAspect="1"/>
            </p:cNvPicPr>
            <p:nvPr/>
          </p:nvPicPr>
          <p:blipFill rotWithShape="1">
            <a:blip r:embed="rId4"/>
            <a:srcRect t="47424"/>
            <a:stretch/>
          </p:blipFill>
          <p:spPr>
            <a:xfrm>
              <a:off x="5323794" y="2132113"/>
              <a:ext cx="3188484" cy="801321"/>
            </a:xfrm>
            <a:prstGeom prst="rect">
              <a:avLst/>
            </a:prstGeom>
          </p:spPr>
        </p:pic>
        <p:sp>
          <p:nvSpPr>
            <p:cNvPr id="10" name="TextBox 9"/>
            <p:cNvSpPr txBox="1"/>
            <p:nvPr/>
          </p:nvSpPr>
          <p:spPr>
            <a:xfrm>
              <a:off x="6057022" y="1368742"/>
              <a:ext cx="1541043" cy="369332"/>
            </a:xfrm>
            <a:prstGeom prst="rect">
              <a:avLst/>
            </a:prstGeom>
            <a:noFill/>
          </p:spPr>
          <p:txBody>
            <a:bodyPr wrap="square" rtlCol="0">
              <a:spAutoFit/>
            </a:bodyPr>
            <a:lstStyle/>
            <a:p>
              <a:r>
                <a:rPr lang="fr-CH" dirty="0" smtClean="0"/>
                <a:t>Population B</a:t>
              </a:r>
              <a:endParaRPr lang="en-US" dirty="0"/>
            </a:p>
          </p:txBody>
        </p:sp>
        <p:sp>
          <p:nvSpPr>
            <p:cNvPr id="12" name="TextBox 11"/>
            <p:cNvSpPr txBox="1"/>
            <p:nvPr/>
          </p:nvSpPr>
          <p:spPr>
            <a:xfrm>
              <a:off x="6549874" y="1722215"/>
              <a:ext cx="736323" cy="369332"/>
            </a:xfrm>
            <a:prstGeom prst="rect">
              <a:avLst/>
            </a:prstGeom>
            <a:noFill/>
          </p:spPr>
          <p:txBody>
            <a:bodyPr wrap="square" rtlCol="0">
              <a:spAutoFit/>
            </a:bodyPr>
            <a:lstStyle/>
            <a:p>
              <a:pPr algn="ctr"/>
              <a:r>
                <a:rPr lang="fr-CH" dirty="0" smtClean="0">
                  <a:solidFill>
                    <a:srgbClr val="ED7D31"/>
                  </a:solidFill>
                </a:rPr>
                <a:t>36 %</a:t>
              </a:r>
            </a:p>
          </p:txBody>
        </p:sp>
      </p:grpSp>
      <p:sp>
        <p:nvSpPr>
          <p:cNvPr id="13" name="TextBox 12"/>
          <p:cNvSpPr txBox="1"/>
          <p:nvPr/>
        </p:nvSpPr>
        <p:spPr>
          <a:xfrm>
            <a:off x="3896354" y="1427199"/>
            <a:ext cx="1541043" cy="1015663"/>
          </a:xfrm>
          <a:prstGeom prst="rect">
            <a:avLst/>
          </a:prstGeom>
          <a:noFill/>
        </p:spPr>
        <p:txBody>
          <a:bodyPr wrap="square" rtlCol="0">
            <a:spAutoFit/>
          </a:bodyPr>
          <a:lstStyle/>
          <a:p>
            <a:r>
              <a:rPr lang="fr-CH" sz="6000" dirty="0" smtClean="0"/>
              <a:t>= ?</a:t>
            </a:r>
            <a:endParaRPr lang="en-US" sz="6000" dirty="0"/>
          </a:p>
        </p:txBody>
      </p:sp>
      <p:grpSp>
        <p:nvGrpSpPr>
          <p:cNvPr id="24" name="Group 23"/>
          <p:cNvGrpSpPr/>
          <p:nvPr/>
        </p:nvGrpSpPr>
        <p:grpSpPr>
          <a:xfrm>
            <a:off x="457199" y="3749005"/>
            <a:ext cx="3184513" cy="2290207"/>
            <a:chOff x="457199" y="3749005"/>
            <a:chExt cx="3184513" cy="2290207"/>
          </a:xfrm>
        </p:grpSpPr>
        <p:pic>
          <p:nvPicPr>
            <p:cNvPr id="14" name="Picture 13"/>
            <p:cNvPicPr>
              <a:picLocks noChangeAspect="1"/>
            </p:cNvPicPr>
            <p:nvPr/>
          </p:nvPicPr>
          <p:blipFill rotWithShape="1">
            <a:blip r:embed="rId3"/>
            <a:srcRect t="606" b="-140"/>
            <a:stretch/>
          </p:blipFill>
          <p:spPr>
            <a:xfrm>
              <a:off x="457199" y="4524409"/>
              <a:ext cx="3184513" cy="1514803"/>
            </a:xfrm>
            <a:prstGeom prst="rect">
              <a:avLst/>
            </a:prstGeom>
          </p:spPr>
        </p:pic>
        <p:sp>
          <p:nvSpPr>
            <p:cNvPr id="15" name="TextBox 14"/>
            <p:cNvSpPr txBox="1"/>
            <p:nvPr/>
          </p:nvSpPr>
          <p:spPr>
            <a:xfrm>
              <a:off x="1319343" y="3749005"/>
              <a:ext cx="1290507" cy="369332"/>
            </a:xfrm>
            <a:prstGeom prst="rect">
              <a:avLst/>
            </a:prstGeom>
            <a:noFill/>
          </p:spPr>
          <p:txBody>
            <a:bodyPr wrap="square" rtlCol="0">
              <a:spAutoFit/>
            </a:bodyPr>
            <a:lstStyle/>
            <a:p>
              <a:r>
                <a:rPr lang="fr-CH" dirty="0" smtClean="0"/>
                <a:t>CERN MP</a:t>
              </a:r>
              <a:endParaRPr lang="en-US" dirty="0"/>
            </a:p>
          </p:txBody>
        </p:sp>
        <p:sp>
          <p:nvSpPr>
            <p:cNvPr id="16" name="TextBox 15"/>
            <p:cNvSpPr txBox="1"/>
            <p:nvPr/>
          </p:nvSpPr>
          <p:spPr>
            <a:xfrm>
              <a:off x="1610868" y="4118337"/>
              <a:ext cx="736323" cy="369332"/>
            </a:xfrm>
            <a:prstGeom prst="rect">
              <a:avLst/>
            </a:prstGeom>
            <a:noFill/>
          </p:spPr>
          <p:txBody>
            <a:bodyPr wrap="square" rtlCol="0">
              <a:spAutoFit/>
            </a:bodyPr>
            <a:lstStyle/>
            <a:p>
              <a:pPr algn="ctr"/>
              <a:r>
                <a:rPr lang="fr-CH" dirty="0" smtClean="0">
                  <a:solidFill>
                    <a:srgbClr val="ED7D31"/>
                  </a:solidFill>
                </a:rPr>
                <a:t>19 %</a:t>
              </a:r>
            </a:p>
          </p:txBody>
        </p:sp>
      </p:grpSp>
      <p:grpSp>
        <p:nvGrpSpPr>
          <p:cNvPr id="25" name="Group 24"/>
          <p:cNvGrpSpPr/>
          <p:nvPr/>
        </p:nvGrpSpPr>
        <p:grpSpPr>
          <a:xfrm>
            <a:off x="3896353" y="3795171"/>
            <a:ext cx="4790447" cy="1015663"/>
            <a:chOff x="3896353" y="3795171"/>
            <a:chExt cx="4790447" cy="1015663"/>
          </a:xfrm>
        </p:grpSpPr>
        <p:sp>
          <p:nvSpPr>
            <p:cNvPr id="17" name="TextBox 16"/>
            <p:cNvSpPr txBox="1"/>
            <p:nvPr/>
          </p:nvSpPr>
          <p:spPr>
            <a:xfrm>
              <a:off x="3896353" y="3795171"/>
              <a:ext cx="1541043" cy="1015663"/>
            </a:xfrm>
            <a:prstGeom prst="rect">
              <a:avLst/>
            </a:prstGeom>
            <a:noFill/>
          </p:spPr>
          <p:txBody>
            <a:bodyPr wrap="square" rtlCol="0">
              <a:spAutoFit/>
            </a:bodyPr>
            <a:lstStyle/>
            <a:p>
              <a:r>
                <a:rPr lang="fr-CH" sz="6000" dirty="0" smtClean="0"/>
                <a:t>= ?</a:t>
              </a:r>
              <a:endParaRPr lang="en-US" sz="6000" dirty="0"/>
            </a:p>
          </p:txBody>
        </p:sp>
        <p:sp>
          <p:nvSpPr>
            <p:cNvPr id="18" name="TextBox 17"/>
            <p:cNvSpPr txBox="1"/>
            <p:nvPr/>
          </p:nvSpPr>
          <p:spPr>
            <a:xfrm>
              <a:off x="5232655" y="4118337"/>
              <a:ext cx="3454145" cy="369332"/>
            </a:xfrm>
            <a:prstGeom prst="rect">
              <a:avLst/>
            </a:prstGeom>
            <a:noFill/>
          </p:spPr>
          <p:txBody>
            <a:bodyPr wrap="square" rtlCol="0">
              <a:spAutoFit/>
            </a:bodyPr>
            <a:lstStyle/>
            <a:p>
              <a:pPr algn="r"/>
              <a:r>
                <a:rPr lang="fr-CH" dirty="0" smtClean="0">
                  <a:solidFill>
                    <a:srgbClr val="ED7D31"/>
                  </a:solidFill>
                </a:rPr>
                <a:t>0.00 %  …</a:t>
              </a:r>
              <a:r>
                <a:rPr lang="fr-CH" dirty="0">
                  <a:solidFill>
                    <a:srgbClr val="ED7D31"/>
                  </a:solidFill>
                </a:rPr>
                <a:t> </a:t>
              </a:r>
              <a:r>
                <a:rPr lang="fr-CH" dirty="0" smtClean="0">
                  <a:solidFill>
                    <a:srgbClr val="ED7D31"/>
                  </a:solidFill>
                </a:rPr>
                <a:t>50.00% … 100.00 %</a:t>
              </a:r>
            </a:p>
          </p:txBody>
        </p:sp>
      </p:grpSp>
    </p:spTree>
    <p:extLst>
      <p:ext uri="{BB962C8B-B14F-4D97-AF65-F5344CB8AC3E}">
        <p14:creationId xmlns:p14="http://schemas.microsoft.com/office/powerpoint/2010/main" val="77812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Methodology</a:t>
            </a:r>
            <a:r>
              <a:rPr lang="fr-CH" dirty="0" smtClean="0"/>
              <a:t> (4)</a:t>
            </a:r>
            <a:endParaRPr lang="en-US" dirty="0"/>
          </a:p>
        </p:txBody>
      </p:sp>
      <p:sp>
        <p:nvSpPr>
          <p:cNvPr id="4" name="Date Placeholder 3"/>
          <p:cNvSpPr>
            <a:spLocks noGrp="1"/>
          </p:cNvSpPr>
          <p:nvPr>
            <p:ph type="dt" sz="half" idx="2"/>
          </p:nvPr>
        </p:nvSpPr>
        <p:spPr/>
        <p:txBody>
          <a:bodyPr/>
          <a:lstStyle/>
          <a:p>
            <a:fld id="{6AC40E54-50AB-43FD-95DD-B28F50C6DBA3}" type="datetime1">
              <a:rPr lang="en-US" smtClean="0"/>
              <a:t>5/6/2018</a:t>
            </a:fld>
            <a:endParaRPr lang="en-US" dirty="0"/>
          </a:p>
        </p:txBody>
      </p:sp>
      <p:sp>
        <p:nvSpPr>
          <p:cNvPr id="5" name="Footer Placeholder 4"/>
          <p:cNvSpPr>
            <a:spLocks noGrp="1"/>
          </p:cNvSpPr>
          <p:nvPr>
            <p:ph type="ftr" sz="quarter" idx="3"/>
          </p:nvPr>
        </p:nvSpPr>
        <p:spPr/>
        <p:txBody>
          <a:bodyPr/>
          <a:lstStyle/>
          <a:p>
            <a:r>
              <a:rPr lang="en-US" smtClean="0"/>
              <a:t>CERN Personnel Statistics 2017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
        <p:nvSpPr>
          <p:cNvPr id="20" name="TextBox 19"/>
          <p:cNvSpPr txBox="1"/>
          <p:nvPr/>
        </p:nvSpPr>
        <p:spPr>
          <a:xfrm>
            <a:off x="1784928" y="2506894"/>
            <a:ext cx="1039152" cy="369332"/>
          </a:xfrm>
          <a:prstGeom prst="rect">
            <a:avLst/>
          </a:prstGeom>
          <a:noFill/>
        </p:spPr>
        <p:txBody>
          <a:bodyPr wrap="square" rtlCol="0">
            <a:spAutoFit/>
          </a:bodyPr>
          <a:lstStyle/>
          <a:p>
            <a:pPr algn="ctr"/>
            <a:r>
              <a:rPr lang="fr-CH" b="1" dirty="0" smtClean="0">
                <a:solidFill>
                  <a:srgbClr val="ED7D31"/>
                </a:solidFill>
              </a:rPr>
              <a:t>19.00 %</a:t>
            </a:r>
          </a:p>
        </p:txBody>
      </p:sp>
      <p:grpSp>
        <p:nvGrpSpPr>
          <p:cNvPr id="45" name="Group 44"/>
          <p:cNvGrpSpPr/>
          <p:nvPr/>
        </p:nvGrpSpPr>
        <p:grpSpPr>
          <a:xfrm>
            <a:off x="1862921" y="2232891"/>
            <a:ext cx="883167" cy="926574"/>
            <a:chOff x="1862921" y="2232891"/>
            <a:chExt cx="883167" cy="926574"/>
          </a:xfrm>
        </p:grpSpPr>
        <p:sp>
          <p:nvSpPr>
            <p:cNvPr id="23" name="TextBox 22"/>
            <p:cNvSpPr txBox="1"/>
            <p:nvPr/>
          </p:nvSpPr>
          <p:spPr>
            <a:xfrm>
              <a:off x="1862921" y="2232891"/>
              <a:ext cx="883167" cy="307777"/>
            </a:xfrm>
            <a:prstGeom prst="rect">
              <a:avLst/>
            </a:prstGeom>
            <a:noFill/>
          </p:spPr>
          <p:txBody>
            <a:bodyPr wrap="square" rtlCol="0">
              <a:spAutoFit/>
            </a:bodyPr>
            <a:lstStyle/>
            <a:p>
              <a:pPr algn="ctr"/>
              <a:r>
                <a:rPr lang="fr-CH" sz="1400" dirty="0" smtClean="0">
                  <a:solidFill>
                    <a:srgbClr val="ED7D31"/>
                  </a:solidFill>
                </a:rPr>
                <a:t>19.23 %</a:t>
              </a:r>
            </a:p>
          </p:txBody>
        </p:sp>
        <p:sp>
          <p:nvSpPr>
            <p:cNvPr id="24" name="TextBox 23"/>
            <p:cNvSpPr txBox="1"/>
            <p:nvPr/>
          </p:nvSpPr>
          <p:spPr>
            <a:xfrm>
              <a:off x="1862921" y="2851688"/>
              <a:ext cx="883167" cy="307777"/>
            </a:xfrm>
            <a:prstGeom prst="rect">
              <a:avLst/>
            </a:prstGeom>
            <a:noFill/>
          </p:spPr>
          <p:txBody>
            <a:bodyPr wrap="square" rtlCol="0">
              <a:spAutoFit/>
            </a:bodyPr>
            <a:lstStyle/>
            <a:p>
              <a:pPr algn="ctr"/>
              <a:r>
                <a:rPr lang="fr-CH" sz="1400" dirty="0" smtClean="0">
                  <a:solidFill>
                    <a:srgbClr val="ED7D31"/>
                  </a:solidFill>
                </a:rPr>
                <a:t>18.95 %</a:t>
              </a:r>
            </a:p>
          </p:txBody>
        </p:sp>
      </p:grpSp>
      <p:pic>
        <p:nvPicPr>
          <p:cNvPr id="27" name="Picture 26"/>
          <p:cNvPicPr>
            <a:picLocks noChangeAspect="1"/>
          </p:cNvPicPr>
          <p:nvPr/>
        </p:nvPicPr>
        <p:blipFill rotWithShape="1">
          <a:blip r:embed="rId3"/>
          <a:srcRect t="606" b="-140"/>
          <a:stretch/>
        </p:blipFill>
        <p:spPr>
          <a:xfrm>
            <a:off x="5334998" y="4071137"/>
            <a:ext cx="2044002" cy="972286"/>
          </a:xfrm>
          <a:prstGeom prst="rect">
            <a:avLst/>
          </a:prstGeom>
        </p:spPr>
      </p:pic>
      <p:grpSp>
        <p:nvGrpSpPr>
          <p:cNvPr id="35" name="Group 34"/>
          <p:cNvGrpSpPr/>
          <p:nvPr/>
        </p:nvGrpSpPr>
        <p:grpSpPr>
          <a:xfrm>
            <a:off x="4164866" y="4071137"/>
            <a:ext cx="949582" cy="949571"/>
            <a:chOff x="3495352" y="3422640"/>
            <a:chExt cx="949582" cy="949571"/>
          </a:xfrm>
        </p:grpSpPr>
        <p:pic>
          <p:nvPicPr>
            <p:cNvPr id="28" name="Picture 2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495352" y="3422640"/>
              <a:ext cx="949582" cy="949571"/>
            </a:xfrm>
            <a:prstGeom prst="rect">
              <a:avLst/>
            </a:prstGeom>
          </p:spPr>
        </p:pic>
        <p:sp>
          <p:nvSpPr>
            <p:cNvPr id="30" name="TextBox 29"/>
            <p:cNvSpPr txBox="1"/>
            <p:nvPr/>
          </p:nvSpPr>
          <p:spPr>
            <a:xfrm>
              <a:off x="3694573" y="3624164"/>
              <a:ext cx="412292" cy="400110"/>
            </a:xfrm>
            <a:prstGeom prst="rect">
              <a:avLst/>
            </a:prstGeom>
            <a:noFill/>
          </p:spPr>
          <p:txBody>
            <a:bodyPr wrap="none" rtlCol="0">
              <a:spAutoFit/>
            </a:bodyPr>
            <a:lstStyle/>
            <a:p>
              <a:r>
                <a:rPr lang="fr-CH" sz="2000" b="1" dirty="0" smtClean="0">
                  <a:solidFill>
                    <a:schemeClr val="accent5"/>
                  </a:solidFill>
                </a:rPr>
                <a:t>%</a:t>
              </a:r>
              <a:endParaRPr lang="en-US" sz="2000" b="1" dirty="0">
                <a:solidFill>
                  <a:schemeClr val="accent5"/>
                </a:solidFill>
              </a:endParaRPr>
            </a:p>
          </p:txBody>
        </p:sp>
      </p:grpSp>
      <p:grpSp>
        <p:nvGrpSpPr>
          <p:cNvPr id="44" name="Group 43"/>
          <p:cNvGrpSpPr/>
          <p:nvPr/>
        </p:nvGrpSpPr>
        <p:grpSpPr>
          <a:xfrm>
            <a:off x="457200" y="1565868"/>
            <a:ext cx="2882071" cy="4123732"/>
            <a:chOff x="457200" y="1565868"/>
            <a:chExt cx="2882071" cy="4123732"/>
          </a:xfrm>
        </p:grpSpPr>
        <p:sp>
          <p:nvSpPr>
            <p:cNvPr id="9" name="Rectangle 8"/>
            <p:cNvSpPr/>
            <p:nvPr/>
          </p:nvSpPr>
          <p:spPr>
            <a:xfrm>
              <a:off x="1117600" y="2632364"/>
              <a:ext cx="609600" cy="3057236"/>
            </a:xfrm>
            <a:prstGeom prst="rect">
              <a:avLst/>
            </a:prstGeom>
            <a:solidFill>
              <a:srgbClr val="89B7E1"/>
            </a:solidFill>
            <a:ln>
              <a:solidFill>
                <a:srgbClr val="89B7E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nvGrpSpPr>
            <p:cNvPr id="19" name="Group 18"/>
            <p:cNvGrpSpPr/>
            <p:nvPr/>
          </p:nvGrpSpPr>
          <p:grpSpPr>
            <a:xfrm>
              <a:off x="1273464" y="2232891"/>
              <a:ext cx="302491" cy="798945"/>
              <a:chOff x="3622964" y="1985818"/>
              <a:chExt cx="198581" cy="489527"/>
            </a:xfrm>
          </p:grpSpPr>
          <p:cxnSp>
            <p:nvCxnSpPr>
              <p:cNvPr id="15" name="Straight Connector 14"/>
              <p:cNvCxnSpPr/>
              <p:nvPr/>
            </p:nvCxnSpPr>
            <p:spPr>
              <a:xfrm>
                <a:off x="3722255" y="1985818"/>
                <a:ext cx="0" cy="489527"/>
              </a:xfrm>
              <a:prstGeom prst="line">
                <a:avLst/>
              </a:prstGeom>
              <a:ln w="28575" cap="flat" cmpd="sng" algn="ctr">
                <a:solidFill>
                  <a:schemeClr val="tx2"/>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6" name="Straight Connector 15"/>
              <p:cNvCxnSpPr/>
              <p:nvPr/>
            </p:nvCxnSpPr>
            <p:spPr>
              <a:xfrm flipH="1" flipV="1">
                <a:off x="3622964" y="1985818"/>
                <a:ext cx="198581" cy="4619"/>
              </a:xfrm>
              <a:prstGeom prst="line">
                <a:avLst/>
              </a:prstGeom>
              <a:ln w="28575" cap="flat" cmpd="sng" algn="ctr">
                <a:solidFill>
                  <a:schemeClr val="tx2"/>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Straight Connector 17"/>
              <p:cNvCxnSpPr/>
              <p:nvPr/>
            </p:nvCxnSpPr>
            <p:spPr>
              <a:xfrm flipH="1" flipV="1">
                <a:off x="3622964" y="2470726"/>
                <a:ext cx="198581" cy="4619"/>
              </a:xfrm>
              <a:prstGeom prst="line">
                <a:avLst/>
              </a:prstGeom>
              <a:ln w="28575" cap="flat" cmpd="sng" algn="ctr">
                <a:solidFill>
                  <a:schemeClr val="tx2"/>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
          <p:nvSpPr>
            <p:cNvPr id="31" name="TextBox 30"/>
            <p:cNvSpPr txBox="1"/>
            <p:nvPr/>
          </p:nvSpPr>
          <p:spPr>
            <a:xfrm>
              <a:off x="457200" y="1565868"/>
              <a:ext cx="2882071" cy="369332"/>
            </a:xfrm>
            <a:prstGeom prst="rect">
              <a:avLst/>
            </a:prstGeom>
            <a:noFill/>
          </p:spPr>
          <p:txBody>
            <a:bodyPr wrap="none" rtlCol="0">
              <a:spAutoFit/>
            </a:bodyPr>
            <a:lstStyle/>
            <a:p>
              <a:r>
                <a:rPr lang="fr-CH" b="1" dirty="0" smtClean="0"/>
                <a:t>CONFIDENCE INTERVAL</a:t>
              </a:r>
            </a:p>
          </p:txBody>
        </p:sp>
      </p:grpSp>
      <p:sp>
        <p:nvSpPr>
          <p:cNvPr id="32" name="TextBox 31"/>
          <p:cNvSpPr txBox="1"/>
          <p:nvPr/>
        </p:nvSpPr>
        <p:spPr>
          <a:xfrm>
            <a:off x="4128612" y="3494537"/>
            <a:ext cx="3262432" cy="369332"/>
          </a:xfrm>
          <a:prstGeom prst="rect">
            <a:avLst/>
          </a:prstGeom>
          <a:noFill/>
        </p:spPr>
        <p:txBody>
          <a:bodyPr wrap="none" rtlCol="0">
            <a:spAutoFit/>
          </a:bodyPr>
          <a:lstStyle/>
          <a:p>
            <a:r>
              <a:rPr lang="fr-CH" dirty="0" smtClean="0"/>
              <a:t>Size of </a:t>
            </a:r>
            <a:r>
              <a:rPr lang="fr-CH" dirty="0" err="1" smtClean="0"/>
              <a:t>interval</a:t>
            </a:r>
            <a:r>
              <a:rPr lang="fr-CH" dirty="0" smtClean="0"/>
              <a:t> </a:t>
            </a:r>
            <a:r>
              <a:rPr lang="fr-CH" dirty="0" err="1" smtClean="0"/>
              <a:t>depends</a:t>
            </a:r>
            <a:r>
              <a:rPr lang="fr-CH" dirty="0" smtClean="0"/>
              <a:t> on …</a:t>
            </a:r>
            <a:endParaRPr lang="en-US" dirty="0"/>
          </a:p>
        </p:txBody>
      </p:sp>
      <p:grpSp>
        <p:nvGrpSpPr>
          <p:cNvPr id="46" name="Group 45"/>
          <p:cNvGrpSpPr/>
          <p:nvPr/>
        </p:nvGrpSpPr>
        <p:grpSpPr>
          <a:xfrm>
            <a:off x="7599550" y="4116531"/>
            <a:ext cx="957538" cy="802251"/>
            <a:chOff x="7599550" y="4116531"/>
            <a:chExt cx="957538" cy="802251"/>
          </a:xfrm>
        </p:grpSpPr>
        <p:pic>
          <p:nvPicPr>
            <p:cNvPr id="34" name="Picture 3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599550" y="4116531"/>
              <a:ext cx="708156" cy="708156"/>
            </a:xfrm>
            <a:prstGeom prst="rect">
              <a:avLst/>
            </a:prstGeom>
          </p:spPr>
        </p:pic>
        <p:grpSp>
          <p:nvGrpSpPr>
            <p:cNvPr id="43" name="Group 42"/>
            <p:cNvGrpSpPr/>
            <p:nvPr/>
          </p:nvGrpSpPr>
          <p:grpSpPr>
            <a:xfrm>
              <a:off x="8058323" y="4470609"/>
              <a:ext cx="498765" cy="448173"/>
              <a:chOff x="6834909" y="4622591"/>
              <a:chExt cx="498765" cy="448173"/>
            </a:xfrm>
          </p:grpSpPr>
          <p:cxnSp>
            <p:nvCxnSpPr>
              <p:cNvPr id="38" name="Straight Connector 37"/>
              <p:cNvCxnSpPr/>
              <p:nvPr/>
            </p:nvCxnSpPr>
            <p:spPr>
              <a:xfrm>
                <a:off x="6834909" y="4883727"/>
                <a:ext cx="147782" cy="187037"/>
              </a:xfrm>
              <a:prstGeom prst="line">
                <a:avLst/>
              </a:prstGeom>
              <a:ln w="762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Straight Connector 38"/>
              <p:cNvCxnSpPr/>
              <p:nvPr/>
            </p:nvCxnSpPr>
            <p:spPr>
              <a:xfrm flipH="1">
                <a:off x="6954983" y="4622591"/>
                <a:ext cx="378691" cy="438937"/>
              </a:xfrm>
              <a:prstGeom prst="line">
                <a:avLst/>
              </a:prstGeom>
              <a:ln w="762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spTree>
    <p:extLst>
      <p:ext uri="{BB962C8B-B14F-4D97-AF65-F5344CB8AC3E}">
        <p14:creationId xmlns:p14="http://schemas.microsoft.com/office/powerpoint/2010/main" val="933220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80 additional staff LD posts</a:t>
            </a:r>
            <a:endParaRPr lang="en-GB" dirty="0"/>
          </a:p>
        </p:txBody>
      </p:sp>
      <p:sp>
        <p:nvSpPr>
          <p:cNvPr id="9" name="Content Placeholder 2"/>
          <p:cNvSpPr>
            <a:spLocks noGrp="1"/>
          </p:cNvSpPr>
          <p:nvPr>
            <p:ph idx="1"/>
          </p:nvPr>
        </p:nvSpPr>
        <p:spPr>
          <a:xfrm>
            <a:off x="214281" y="1428736"/>
            <a:ext cx="3658471" cy="4525963"/>
          </a:xfrm>
        </p:spPr>
        <p:txBody>
          <a:bodyPr>
            <a:normAutofit/>
          </a:bodyPr>
          <a:lstStyle/>
          <a:p>
            <a:pPr>
              <a:buClr>
                <a:schemeClr val="tx1"/>
              </a:buClr>
            </a:pPr>
            <a:r>
              <a:rPr lang="en-GB" sz="1800" dirty="0">
                <a:solidFill>
                  <a:schemeClr val="tx2"/>
                </a:solidFill>
              </a:rPr>
              <a:t>80 additional staff on limited-duration </a:t>
            </a:r>
            <a:r>
              <a:rPr lang="en-GB" sz="1800" dirty="0" smtClean="0">
                <a:solidFill>
                  <a:schemeClr val="tx2"/>
                </a:solidFill>
              </a:rPr>
              <a:t>contracts.</a:t>
            </a:r>
          </a:p>
          <a:p>
            <a:r>
              <a:rPr lang="en-GB" sz="1800" dirty="0" smtClean="0">
                <a:solidFill>
                  <a:schemeClr val="tx2"/>
                </a:solidFill>
              </a:rPr>
              <a:t>Presented in a Green Paper to Council in December 2016. </a:t>
            </a:r>
            <a:endParaRPr lang="en-GB" sz="1800" dirty="0">
              <a:solidFill>
                <a:schemeClr val="tx2"/>
              </a:solidFill>
            </a:endParaRPr>
          </a:p>
          <a:p>
            <a:pPr>
              <a:buClr>
                <a:schemeClr val="tx1"/>
              </a:buClr>
            </a:pPr>
            <a:r>
              <a:rPr lang="en-GB" sz="1800" dirty="0">
                <a:solidFill>
                  <a:schemeClr val="tx2"/>
                </a:solidFill>
              </a:rPr>
              <a:t>Overall increase in staff complement of 3</a:t>
            </a:r>
            <a:r>
              <a:rPr lang="en-GB" sz="1800" dirty="0" smtClean="0">
                <a:solidFill>
                  <a:schemeClr val="tx2"/>
                </a:solidFill>
              </a:rPr>
              <a:t>%.</a:t>
            </a:r>
          </a:p>
          <a:p>
            <a:pPr>
              <a:buClr>
                <a:schemeClr val="tx1"/>
              </a:buClr>
            </a:pPr>
            <a:r>
              <a:rPr lang="en-US" sz="1800" dirty="0" smtClean="0">
                <a:solidFill>
                  <a:schemeClr val="tx2"/>
                </a:solidFill>
              </a:rPr>
              <a:t>Visible in the personnel statistics in terms of the LD:IC ratio impact and Staff Members by professional category</a:t>
            </a:r>
            <a:endParaRPr lang="en-GB" sz="1800" dirty="0">
              <a:solidFill>
                <a:schemeClr val="tx2"/>
              </a:solidFill>
            </a:endParaRPr>
          </a:p>
        </p:txBody>
      </p:sp>
      <p:graphicFrame>
        <p:nvGraphicFramePr>
          <p:cNvPr id="11" name="Chart 10"/>
          <p:cNvGraphicFramePr/>
          <p:nvPr>
            <p:extLst/>
          </p:nvPr>
        </p:nvGraphicFramePr>
        <p:xfrm>
          <a:off x="3727786" y="2192037"/>
          <a:ext cx="5271248" cy="31377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749299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smtClean="0"/>
              <a:t>HR Department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5" name="Picture 4"/>
          <p:cNvPicPr>
            <a:picLocks noChangeAspect="1"/>
          </p:cNvPicPr>
          <p:nvPr/>
        </p:nvPicPr>
        <p:blipFill>
          <a:blip r:embed="rId3"/>
          <a:stretch>
            <a:fillRect/>
          </a:stretch>
        </p:blipFill>
        <p:spPr>
          <a:xfrm>
            <a:off x="625920" y="477743"/>
            <a:ext cx="7904579" cy="5243906"/>
          </a:xfrm>
          <a:prstGeom prst="rect">
            <a:avLst/>
          </a:prstGeom>
        </p:spPr>
      </p:pic>
    </p:spTree>
    <p:extLst>
      <p:ext uri="{BB962C8B-B14F-4D97-AF65-F5344CB8AC3E}">
        <p14:creationId xmlns:p14="http://schemas.microsoft.com/office/powerpoint/2010/main" val="38209661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2017 outreach </a:t>
            </a:r>
            <a:endParaRPr lang="en-GB" dirty="0"/>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626486793"/>
              </p:ext>
            </p:extLst>
          </p:nvPr>
        </p:nvGraphicFramePr>
        <p:xfrm>
          <a:off x="457200" y="1173930"/>
          <a:ext cx="7991856" cy="4760532"/>
        </p:xfrm>
        <a:graphic>
          <a:graphicData uri="http://schemas.openxmlformats.org/drawingml/2006/table">
            <a:tbl>
              <a:tblPr/>
              <a:tblGrid>
                <a:gridCol w="5226742">
                  <a:extLst>
                    <a:ext uri="{9D8B030D-6E8A-4147-A177-3AD203B41FA5}">
                      <a16:colId xmlns:a16="http://schemas.microsoft.com/office/drawing/2014/main" val="20000"/>
                    </a:ext>
                  </a:extLst>
                </a:gridCol>
                <a:gridCol w="1568022">
                  <a:extLst>
                    <a:ext uri="{9D8B030D-6E8A-4147-A177-3AD203B41FA5}">
                      <a16:colId xmlns:a16="http://schemas.microsoft.com/office/drawing/2014/main" val="20001"/>
                    </a:ext>
                  </a:extLst>
                </a:gridCol>
                <a:gridCol w="1197092">
                  <a:extLst>
                    <a:ext uri="{9D8B030D-6E8A-4147-A177-3AD203B41FA5}">
                      <a16:colId xmlns:a16="http://schemas.microsoft.com/office/drawing/2014/main" val="20002"/>
                    </a:ext>
                  </a:extLst>
                </a:gridCol>
              </a:tblGrid>
              <a:tr h="242061">
                <a:tc>
                  <a:txBody>
                    <a:bodyPr/>
                    <a:lstStyle/>
                    <a:p>
                      <a:pPr algn="l" fontAlgn="b"/>
                      <a:r>
                        <a:rPr lang="en-GB" sz="1100" b="1" i="0" u="none" strike="noStrike" dirty="0">
                          <a:solidFill>
                            <a:srgbClr val="FFFFFF"/>
                          </a:solidFill>
                          <a:effectLst/>
                          <a:latin typeface="Calibri" panose="020F0502020204030204" pitchFamily="34" charset="0"/>
                        </a:rPr>
                        <a:t>Title</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100" b="1" i="0" u="none" strike="noStrike">
                          <a:solidFill>
                            <a:srgbClr val="FFFFFF"/>
                          </a:solidFill>
                          <a:effectLst/>
                          <a:latin typeface="Calibri" panose="020F0502020204030204" pitchFamily="34" charset="0"/>
                        </a:rPr>
                        <a:t>Country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100" b="1" i="0" u="none" strike="noStrike">
                          <a:solidFill>
                            <a:srgbClr val="FFFFFF"/>
                          </a:solidFill>
                          <a:effectLst/>
                          <a:latin typeface="Calibri" panose="020F0502020204030204" pitchFamily="34" charset="0"/>
                        </a:rPr>
                        <a:t>City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10000"/>
                  </a:ext>
                </a:extLst>
              </a:tr>
              <a:tr h="242061">
                <a:tc>
                  <a:txBody>
                    <a:bodyPr/>
                    <a:lstStyle/>
                    <a:p>
                      <a:pPr algn="l" fontAlgn="b"/>
                      <a:r>
                        <a:rPr lang="en-GB" sz="1100" b="0" i="0" u="none" strike="noStrike">
                          <a:solidFill>
                            <a:srgbClr val="000000"/>
                          </a:solidFill>
                          <a:effectLst/>
                          <a:latin typeface="Calibri" panose="020F0502020204030204" pitchFamily="34" charset="0"/>
                        </a:rPr>
                        <a:t>Teconomy Linz / IAESTE / Johannes Kepler University</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Austria</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Linz</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01"/>
                  </a:ext>
                </a:extLst>
              </a:tr>
              <a:tr h="242061">
                <a:tc>
                  <a:txBody>
                    <a:bodyPr/>
                    <a:lstStyle/>
                    <a:p>
                      <a:pPr algn="l" fontAlgn="b"/>
                      <a:r>
                        <a:rPr lang="en-GB" sz="1100" b="0" i="0" u="none" strike="noStrike">
                          <a:solidFill>
                            <a:srgbClr val="000000"/>
                          </a:solidFill>
                          <a:effectLst/>
                          <a:latin typeface="Calibri" panose="020F0502020204030204" pitchFamily="34" charset="0"/>
                        </a:rPr>
                        <a:t>Danish Technological Institute Danes@cern</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Denmark</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Taastrup</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02"/>
                  </a:ext>
                </a:extLst>
              </a:tr>
              <a:tr h="242061">
                <a:tc>
                  <a:txBody>
                    <a:bodyPr/>
                    <a:lstStyle/>
                    <a:p>
                      <a:pPr algn="l" fontAlgn="b"/>
                      <a:r>
                        <a:rPr lang="en-GB" sz="1100" b="0" i="0" u="none" strike="noStrike">
                          <a:solidFill>
                            <a:srgbClr val="000000"/>
                          </a:solidFill>
                          <a:effectLst/>
                          <a:latin typeface="Calibri" panose="020F0502020204030204" pitchFamily="34" charset="0"/>
                        </a:rPr>
                        <a:t>Career Fair Oulu</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Finland</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Oulu</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03"/>
                  </a:ext>
                </a:extLst>
              </a:tr>
              <a:tr h="242061">
                <a:tc>
                  <a:txBody>
                    <a:bodyPr/>
                    <a:lstStyle/>
                    <a:p>
                      <a:pPr algn="l" fontAlgn="b"/>
                      <a:r>
                        <a:rPr lang="en-GB" sz="1100" b="0" i="0" u="none" strike="noStrike">
                          <a:solidFill>
                            <a:srgbClr val="000000"/>
                          </a:solidFill>
                          <a:effectLst/>
                          <a:latin typeface="Calibri" panose="020F0502020204030204" pitchFamily="34" charset="0"/>
                        </a:rPr>
                        <a:t>Finland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Finland</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Helsinki/Espoo</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04"/>
                  </a:ext>
                </a:extLst>
              </a:tr>
              <a:tr h="242061">
                <a:tc>
                  <a:txBody>
                    <a:bodyPr/>
                    <a:lstStyle/>
                    <a:p>
                      <a:pPr algn="l" fontAlgn="b"/>
                      <a:r>
                        <a:rPr lang="en-GB" sz="1100" b="0" i="0" u="none" strike="noStrike">
                          <a:solidFill>
                            <a:srgbClr val="000000"/>
                          </a:solidFill>
                          <a:effectLst/>
                          <a:latin typeface="Calibri" panose="020F0502020204030204" pitchFamily="34" charset="0"/>
                        </a:rPr>
                        <a:t>Tag des Technikers</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Germany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Erlangen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05"/>
                  </a:ext>
                </a:extLst>
              </a:tr>
              <a:tr h="242061">
                <a:tc>
                  <a:txBody>
                    <a:bodyPr/>
                    <a:lstStyle/>
                    <a:p>
                      <a:pPr algn="l" fontAlgn="b"/>
                      <a:r>
                        <a:rPr lang="en-GB" sz="1100" b="0" i="0" u="none" strike="noStrike">
                          <a:solidFill>
                            <a:srgbClr val="000000"/>
                          </a:solidFill>
                          <a:effectLst/>
                          <a:latin typeface="Calibri" panose="020F0502020204030204" pitchFamily="34" charset="0"/>
                        </a:rPr>
                        <a:t>Rome International careers festival</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Italy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Rome-Skype</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06"/>
                  </a:ext>
                </a:extLst>
              </a:tr>
              <a:tr h="242061">
                <a:tc>
                  <a:txBody>
                    <a:bodyPr/>
                    <a:lstStyle/>
                    <a:p>
                      <a:pPr algn="l" fontAlgn="b"/>
                      <a:r>
                        <a:rPr lang="en-GB" sz="1100" b="0" i="0" u="none" strike="noStrike">
                          <a:solidFill>
                            <a:srgbClr val="000000"/>
                          </a:solidFill>
                          <a:effectLst/>
                          <a:latin typeface="Calibri" panose="020F0502020204030204" pitchFamily="34" charset="0"/>
                        </a:rPr>
                        <a:t>Iaeste Trondheim &amp; Nabla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Norway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Trondheim </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07"/>
                  </a:ext>
                </a:extLst>
              </a:tr>
              <a:tr h="242061">
                <a:tc>
                  <a:txBody>
                    <a:bodyPr/>
                    <a:lstStyle/>
                    <a:p>
                      <a:pPr algn="l" fontAlgn="b"/>
                      <a:r>
                        <a:rPr lang="en-GB" sz="1100" b="0" i="0" u="none" strike="noStrike" dirty="0">
                          <a:solidFill>
                            <a:srgbClr val="000000"/>
                          </a:solidFill>
                          <a:effectLst/>
                          <a:latin typeface="Calibri" panose="020F0502020204030204" pitchFamily="34" charset="0"/>
                        </a:rPr>
                        <a:t>ANSA - Association of Norwegian Students Abroad</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Norway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OSLO</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08"/>
                  </a:ext>
                </a:extLst>
              </a:tr>
              <a:tr h="242061">
                <a:tc>
                  <a:txBody>
                    <a:bodyPr/>
                    <a:lstStyle/>
                    <a:p>
                      <a:pPr algn="l" fontAlgn="b"/>
                      <a:r>
                        <a:rPr lang="en-GB" sz="1100" b="0" i="0" u="none" strike="noStrike">
                          <a:solidFill>
                            <a:srgbClr val="000000"/>
                          </a:solidFill>
                          <a:effectLst/>
                          <a:latin typeface="Calibri" panose="020F0502020204030204" pitchFamily="34" charset="0"/>
                        </a:rPr>
                        <a:t>Charm Career fair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Sweden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Goteborg</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09"/>
                  </a:ext>
                </a:extLst>
              </a:tr>
              <a:tr h="242061">
                <a:tc>
                  <a:txBody>
                    <a:bodyPr/>
                    <a:lstStyle/>
                    <a:p>
                      <a:pPr algn="l" fontAlgn="b"/>
                      <a:r>
                        <a:rPr lang="en-GB" sz="1100" b="0" i="0" u="none" strike="noStrike">
                          <a:solidFill>
                            <a:srgbClr val="000000"/>
                          </a:solidFill>
                          <a:effectLst/>
                          <a:latin typeface="Calibri" panose="020F0502020204030204" pitchFamily="34" charset="0"/>
                        </a:rPr>
                        <a:t>HES-SO Forum Montreux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Switzerland</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Montreux</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10"/>
                  </a:ext>
                </a:extLst>
              </a:tr>
              <a:tr h="242061">
                <a:tc>
                  <a:txBody>
                    <a:bodyPr/>
                    <a:lstStyle/>
                    <a:p>
                      <a:pPr algn="l" fontAlgn="b"/>
                      <a:r>
                        <a:rPr lang="en-GB" sz="1100" b="0" i="0" u="none" strike="noStrike">
                          <a:solidFill>
                            <a:srgbClr val="000000"/>
                          </a:solidFill>
                          <a:effectLst/>
                          <a:latin typeface="Calibri" panose="020F0502020204030204" pitchFamily="34" charset="0"/>
                        </a:rPr>
                        <a:t>International Career Day in Bern</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Switzerland</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BERN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11"/>
                  </a:ext>
                </a:extLst>
              </a:tr>
              <a:tr h="242061">
                <a:tc>
                  <a:txBody>
                    <a:bodyPr/>
                    <a:lstStyle/>
                    <a:p>
                      <a:pPr algn="l" fontAlgn="b"/>
                      <a:r>
                        <a:rPr lang="en-GB" sz="1100" b="0" i="0" u="none" strike="noStrike">
                          <a:solidFill>
                            <a:srgbClr val="000000"/>
                          </a:solidFill>
                          <a:effectLst/>
                          <a:latin typeface="Calibri" panose="020F0502020204030204" pitchFamily="34" charset="0"/>
                        </a:rPr>
                        <a:t>Czech Technical University Careers Fair / IAESTE</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the Czech Republic</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Prague</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12"/>
                  </a:ext>
                </a:extLst>
              </a:tr>
              <a:tr h="242061">
                <a:tc>
                  <a:txBody>
                    <a:bodyPr/>
                    <a:lstStyle/>
                    <a:p>
                      <a:pPr algn="l" fontAlgn="b"/>
                      <a:r>
                        <a:rPr lang="en-GB" sz="1100" b="0" i="0" u="none" strike="noStrike">
                          <a:solidFill>
                            <a:srgbClr val="000000"/>
                          </a:solidFill>
                          <a:effectLst/>
                          <a:latin typeface="Calibri" panose="020F0502020204030204" pitchFamily="34" charset="0"/>
                        </a:rPr>
                        <a:t>The Delftse Bedrijvendagen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the Netherlands</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Delftse </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13"/>
                  </a:ext>
                </a:extLst>
              </a:tr>
              <a:tr h="453864">
                <a:tc>
                  <a:txBody>
                    <a:bodyPr/>
                    <a:lstStyle/>
                    <a:p>
                      <a:pPr algn="l" fontAlgn="b"/>
                      <a:r>
                        <a:rPr lang="en-GB" sz="1100" b="0" i="0" u="none" strike="noStrike">
                          <a:solidFill>
                            <a:srgbClr val="000000"/>
                          </a:solidFill>
                          <a:effectLst/>
                          <a:latin typeface="Calibri" panose="020F0502020204030204" pitchFamily="34" charset="0"/>
                        </a:rPr>
                        <a:t>‘Return Day’ at ‘Tool makers School’ / Leidse instrumentmakers School Netherlands - http://www.lis.nl/</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the Netherlands</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Leiden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14"/>
                  </a:ext>
                </a:extLst>
              </a:tr>
              <a:tr h="675753">
                <a:tc>
                  <a:txBody>
                    <a:bodyPr/>
                    <a:lstStyle/>
                    <a:p>
                      <a:pPr algn="l" fontAlgn="b"/>
                      <a:r>
                        <a:rPr lang="en-GB" sz="1100" b="0" i="0" u="none" strike="noStrike">
                          <a:solidFill>
                            <a:srgbClr val="000000"/>
                          </a:solidFill>
                          <a:effectLst/>
                          <a:latin typeface="Calibri" panose="020F0502020204030204" pitchFamily="34" charset="0"/>
                        </a:rPr>
                        <a:t>ROC ICT and Technical education / ROC Leiden (Regional Education Centre) - https://www.rocleiden.nl/opleidingen/mbo-opleidingen/techniek/</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the Netherlands</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Leiden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015"/>
                  </a:ext>
                </a:extLst>
              </a:tr>
              <a:tr h="242061">
                <a:tc>
                  <a:txBody>
                    <a:bodyPr/>
                    <a:lstStyle/>
                    <a:p>
                      <a:pPr algn="l" fontAlgn="b"/>
                      <a:r>
                        <a:rPr lang="en-GB" sz="1100" b="0" i="0" u="none" strike="noStrike">
                          <a:solidFill>
                            <a:srgbClr val="000000"/>
                          </a:solidFill>
                          <a:effectLst/>
                          <a:latin typeface="Calibri" panose="020F0502020204030204" pitchFamily="34" charset="0"/>
                        </a:rPr>
                        <a:t>University of Bath</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the United Kingdom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Bath</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22975916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smtClean="0"/>
              <a:t>HR Department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4" name="Picture 3"/>
          <p:cNvPicPr>
            <a:picLocks noChangeAspect="1"/>
          </p:cNvPicPr>
          <p:nvPr/>
        </p:nvPicPr>
        <p:blipFill>
          <a:blip r:embed="rId3"/>
          <a:stretch>
            <a:fillRect/>
          </a:stretch>
        </p:blipFill>
        <p:spPr>
          <a:xfrm>
            <a:off x="539496" y="256222"/>
            <a:ext cx="8229600" cy="5705475"/>
          </a:xfrm>
          <a:prstGeom prst="rect">
            <a:avLst/>
          </a:prstGeom>
        </p:spPr>
      </p:pic>
    </p:spTree>
    <p:extLst>
      <p:ext uri="{BB962C8B-B14F-4D97-AF65-F5344CB8AC3E}">
        <p14:creationId xmlns:p14="http://schemas.microsoft.com/office/powerpoint/2010/main" val="32107173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2018 outreach </a:t>
            </a:r>
            <a:endParaRPr lang="en-GB" dirty="0"/>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696308488"/>
              </p:ext>
            </p:extLst>
          </p:nvPr>
        </p:nvGraphicFramePr>
        <p:xfrm>
          <a:off x="814039" y="1173938"/>
          <a:ext cx="7538224" cy="4725056"/>
        </p:xfrm>
        <a:graphic>
          <a:graphicData uri="http://schemas.openxmlformats.org/drawingml/2006/table">
            <a:tbl>
              <a:tblPr/>
              <a:tblGrid>
                <a:gridCol w="4565677">
                  <a:extLst>
                    <a:ext uri="{9D8B030D-6E8A-4147-A177-3AD203B41FA5}">
                      <a16:colId xmlns:a16="http://schemas.microsoft.com/office/drawing/2014/main" val="876004841"/>
                    </a:ext>
                  </a:extLst>
                </a:gridCol>
                <a:gridCol w="1826271">
                  <a:extLst>
                    <a:ext uri="{9D8B030D-6E8A-4147-A177-3AD203B41FA5}">
                      <a16:colId xmlns:a16="http://schemas.microsoft.com/office/drawing/2014/main" val="4104922940"/>
                    </a:ext>
                  </a:extLst>
                </a:gridCol>
                <a:gridCol w="1146276">
                  <a:extLst>
                    <a:ext uri="{9D8B030D-6E8A-4147-A177-3AD203B41FA5}">
                      <a16:colId xmlns:a16="http://schemas.microsoft.com/office/drawing/2014/main" val="1256579720"/>
                    </a:ext>
                  </a:extLst>
                </a:gridCol>
              </a:tblGrid>
              <a:tr h="219770">
                <a:tc>
                  <a:txBody>
                    <a:bodyPr/>
                    <a:lstStyle/>
                    <a:p>
                      <a:pPr algn="l" fontAlgn="b"/>
                      <a:r>
                        <a:rPr lang="en-GB" sz="1100" b="1" i="0" u="none" strike="noStrike">
                          <a:solidFill>
                            <a:srgbClr val="FFFFFF"/>
                          </a:solidFill>
                          <a:effectLst/>
                          <a:latin typeface="Calibri" panose="020F0502020204030204" pitchFamily="34" charset="0"/>
                        </a:rPr>
                        <a:t>Title</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100" b="1" i="0" u="none" strike="noStrike">
                          <a:solidFill>
                            <a:srgbClr val="FFFFFF"/>
                          </a:solidFill>
                          <a:effectLst/>
                          <a:latin typeface="Calibri" panose="020F0502020204030204" pitchFamily="34" charset="0"/>
                        </a:rPr>
                        <a:t>Country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100" b="1" i="0" u="none" strike="noStrike">
                          <a:solidFill>
                            <a:srgbClr val="FFFFFF"/>
                          </a:solidFill>
                          <a:effectLst/>
                          <a:latin typeface="Calibri" panose="020F0502020204030204" pitchFamily="34" charset="0"/>
                        </a:rPr>
                        <a:t>City</a:t>
                      </a:r>
                    </a:p>
                  </a:txBody>
                  <a:tcPr marL="7620" marR="7620" marT="7620"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462241054"/>
                  </a:ext>
                </a:extLst>
              </a:tr>
              <a:tr h="219770">
                <a:tc>
                  <a:txBody>
                    <a:bodyPr/>
                    <a:lstStyle/>
                    <a:p>
                      <a:pPr algn="l" fontAlgn="b"/>
                      <a:r>
                        <a:rPr lang="en-GB" sz="1100" b="0" i="0" u="none" strike="noStrike">
                          <a:solidFill>
                            <a:srgbClr val="000000"/>
                          </a:solidFill>
                          <a:effectLst/>
                          <a:latin typeface="Calibri" panose="020F0502020204030204" pitchFamily="34" charset="0"/>
                        </a:rPr>
                        <a:t>Lyngby Fair</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Denmark</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Lyngby</a:t>
                      </a:r>
                    </a:p>
                  </a:txBody>
                  <a:tcPr marL="7620" marR="7620" marT="7620"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371855912"/>
                  </a:ext>
                </a:extLst>
              </a:tr>
              <a:tr h="412069">
                <a:tc>
                  <a:txBody>
                    <a:bodyPr/>
                    <a:lstStyle/>
                    <a:p>
                      <a:pPr algn="l" fontAlgn="b"/>
                      <a:r>
                        <a:rPr lang="en-GB" sz="1100" b="0" i="0" u="none" strike="noStrike">
                          <a:solidFill>
                            <a:srgbClr val="000000"/>
                          </a:solidFill>
                          <a:effectLst/>
                          <a:latin typeface="Calibri" panose="020F0502020204030204" pitchFamily="34" charset="0"/>
                        </a:rPr>
                        <a:t>5th Physics Industry Recruitment and Placement Fair</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the United Kingdom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York</a:t>
                      </a:r>
                    </a:p>
                  </a:txBody>
                  <a:tcPr marL="7620" marR="7620" marT="7620"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411489329"/>
                  </a:ext>
                </a:extLst>
              </a:tr>
              <a:tr h="219770">
                <a:tc>
                  <a:txBody>
                    <a:bodyPr/>
                    <a:lstStyle/>
                    <a:p>
                      <a:pPr algn="l" fontAlgn="b"/>
                      <a:r>
                        <a:rPr lang="en-GB" sz="1100" b="0" i="0" u="none" strike="noStrike">
                          <a:solidFill>
                            <a:srgbClr val="000000"/>
                          </a:solidFill>
                          <a:effectLst/>
                          <a:latin typeface="Calibri" panose="020F0502020204030204" pitchFamily="34" charset="0"/>
                        </a:rPr>
                        <a:t>Luleå University of Technology’s careers fair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Sweden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lulea</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45191239"/>
                  </a:ext>
                </a:extLst>
              </a:tr>
              <a:tr h="219770">
                <a:tc>
                  <a:txBody>
                    <a:bodyPr/>
                    <a:lstStyle/>
                    <a:p>
                      <a:pPr algn="l" fontAlgn="b"/>
                      <a:r>
                        <a:rPr lang="en-GB" sz="1100" b="0" i="0" u="none" strike="noStrike">
                          <a:solidFill>
                            <a:srgbClr val="000000"/>
                          </a:solidFill>
                          <a:effectLst/>
                          <a:latin typeface="Calibri" panose="020F0502020204030204" pitchFamily="34" charset="0"/>
                        </a:rPr>
                        <a:t>The Delftse Bedrijvendagen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the Netherlands</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Delft</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2033478594"/>
                  </a:ext>
                </a:extLst>
              </a:tr>
              <a:tr h="219770">
                <a:tc>
                  <a:txBody>
                    <a:bodyPr/>
                    <a:lstStyle/>
                    <a:p>
                      <a:pPr algn="l" fontAlgn="b"/>
                      <a:r>
                        <a:rPr lang="en-GB" sz="1100" b="0" i="0" u="none" strike="noStrike">
                          <a:solidFill>
                            <a:srgbClr val="000000"/>
                          </a:solidFill>
                          <a:effectLst/>
                          <a:latin typeface="Calibri" panose="020F0502020204030204" pitchFamily="34" charset="0"/>
                        </a:rPr>
                        <a:t>IAESTE Norway trondheim</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Norway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trondheim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278853372"/>
                  </a:ext>
                </a:extLst>
              </a:tr>
              <a:tr h="219770">
                <a:tc>
                  <a:txBody>
                    <a:bodyPr/>
                    <a:lstStyle/>
                    <a:p>
                      <a:pPr algn="l" fontAlgn="b"/>
                      <a:r>
                        <a:rPr lang="en-GB" sz="1100" b="0" i="0" u="none" strike="noStrike">
                          <a:solidFill>
                            <a:srgbClr val="000000"/>
                          </a:solidFill>
                          <a:effectLst/>
                          <a:latin typeface="Calibri" panose="020F0502020204030204" pitchFamily="34" charset="0"/>
                        </a:rPr>
                        <a:t>offenburg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Germany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Offenburg</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711357318"/>
                  </a:ext>
                </a:extLst>
              </a:tr>
              <a:tr h="219770">
                <a:tc>
                  <a:txBody>
                    <a:bodyPr/>
                    <a:lstStyle/>
                    <a:p>
                      <a:pPr algn="l" fontAlgn="b"/>
                      <a:r>
                        <a:rPr lang="en-GB" sz="1100" b="0" i="0" u="none" strike="noStrike">
                          <a:solidFill>
                            <a:srgbClr val="000000"/>
                          </a:solidFill>
                          <a:effectLst/>
                          <a:latin typeface="Calibri" panose="020F0502020204030204" pitchFamily="34" charset="0"/>
                        </a:rPr>
                        <a:t>Strathclyde University</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the United Kingdom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Glasgow</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4254235685"/>
                  </a:ext>
                </a:extLst>
              </a:tr>
              <a:tr h="219770">
                <a:tc>
                  <a:txBody>
                    <a:bodyPr/>
                    <a:lstStyle/>
                    <a:p>
                      <a:pPr algn="l" fontAlgn="b"/>
                      <a:r>
                        <a:rPr lang="en-GB" sz="1100" b="0" i="0" u="none" strike="noStrike">
                          <a:solidFill>
                            <a:srgbClr val="000000"/>
                          </a:solidFill>
                          <a:effectLst/>
                          <a:latin typeface="Calibri" panose="020F0502020204030204" pitchFamily="34" charset="0"/>
                        </a:rPr>
                        <a:t>Technikerschule Erlangen</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Germany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Erlangen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083624112"/>
                  </a:ext>
                </a:extLst>
              </a:tr>
              <a:tr h="412069">
                <a:tc>
                  <a:txBody>
                    <a:bodyPr/>
                    <a:lstStyle/>
                    <a:p>
                      <a:pPr algn="l" fontAlgn="b"/>
                      <a:r>
                        <a:rPr lang="fr-FR" sz="1100" b="0" i="0" u="none" strike="noStrike">
                          <a:solidFill>
                            <a:srgbClr val="000000"/>
                          </a:solidFill>
                          <a:effectLst/>
                          <a:latin typeface="Calibri" panose="020F0502020204030204" pitchFamily="34" charset="0"/>
                        </a:rPr>
                        <a:t>Universite de Haute Alsace, Mulhouse / presentation</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France</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Mulhouse</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233606566"/>
                  </a:ext>
                </a:extLst>
              </a:tr>
              <a:tr h="219770">
                <a:tc>
                  <a:txBody>
                    <a:bodyPr/>
                    <a:lstStyle/>
                    <a:p>
                      <a:pPr algn="l" fontAlgn="b"/>
                      <a:r>
                        <a:rPr lang="en-GB" sz="1100" b="0" i="0" u="none" strike="noStrike">
                          <a:solidFill>
                            <a:srgbClr val="000000"/>
                          </a:solidFill>
                          <a:effectLst/>
                          <a:latin typeface="Calibri" panose="020F0502020204030204" pitchFamily="34" charset="0"/>
                        </a:rPr>
                        <a:t>Karlsruhe</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Germany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Karlsruhe</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813571634"/>
                  </a:ext>
                </a:extLst>
              </a:tr>
              <a:tr h="219770">
                <a:tc>
                  <a:txBody>
                    <a:bodyPr/>
                    <a:lstStyle/>
                    <a:p>
                      <a:pPr algn="l" fontAlgn="b"/>
                      <a:r>
                        <a:rPr lang="en-GB" sz="1100" b="0" i="0" u="none" strike="noStrike">
                          <a:solidFill>
                            <a:srgbClr val="000000"/>
                          </a:solidFill>
                          <a:effectLst/>
                          <a:latin typeface="Calibri" panose="020F0502020204030204" pitchFamily="34" charset="0"/>
                        </a:rPr>
                        <a:t>Big Bang Fair the NEC in Birmingham</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the United Kingdom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Birmingham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699457455"/>
                  </a:ext>
                </a:extLst>
              </a:tr>
              <a:tr h="219770">
                <a:tc>
                  <a:txBody>
                    <a:bodyPr/>
                    <a:lstStyle/>
                    <a:p>
                      <a:pPr algn="l" fontAlgn="b"/>
                      <a:r>
                        <a:rPr lang="en-GB" sz="1100" b="0" i="0" u="none" strike="noStrike">
                          <a:solidFill>
                            <a:srgbClr val="000000"/>
                          </a:solidFill>
                          <a:effectLst/>
                          <a:latin typeface="Calibri" panose="020F0502020204030204" pitchFamily="34" charset="0"/>
                        </a:rPr>
                        <a:t>BBB careereventbeurs</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the Netherlands</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Nijmegen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04506015"/>
                  </a:ext>
                </a:extLst>
              </a:tr>
              <a:tr h="219770">
                <a:tc>
                  <a:txBody>
                    <a:bodyPr/>
                    <a:lstStyle/>
                    <a:p>
                      <a:pPr algn="l" fontAlgn="b"/>
                      <a:r>
                        <a:rPr lang="en-GB" sz="1100" b="0" i="0" u="none" strike="noStrike">
                          <a:solidFill>
                            <a:srgbClr val="000000"/>
                          </a:solidFill>
                          <a:effectLst/>
                          <a:latin typeface="Calibri" panose="020F0502020204030204" pitchFamily="34" charset="0"/>
                        </a:rPr>
                        <a:t>HOCHSCHULKONTAKTMESSE career fair Munich</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Germany</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Munich</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686536433"/>
                  </a:ext>
                </a:extLst>
              </a:tr>
              <a:tr h="412069">
                <a:tc>
                  <a:txBody>
                    <a:bodyPr/>
                    <a:lstStyle/>
                    <a:p>
                      <a:pPr algn="l" fontAlgn="b"/>
                      <a:r>
                        <a:rPr lang="en-GB" sz="1100" b="0" i="0" u="none" strike="noStrike">
                          <a:solidFill>
                            <a:srgbClr val="000000"/>
                          </a:solidFill>
                          <a:effectLst/>
                          <a:latin typeface="Calibri" panose="020F0502020204030204" pitchFamily="34" charset="0"/>
                        </a:rPr>
                        <a:t>Center "Career and Alumni" - Technical University - Sofia </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Bulgaria</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Sofia</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1352555132"/>
                  </a:ext>
                </a:extLst>
              </a:tr>
              <a:tr h="219770">
                <a:tc>
                  <a:txBody>
                    <a:bodyPr/>
                    <a:lstStyle/>
                    <a:p>
                      <a:pPr algn="l" fontAlgn="b"/>
                      <a:r>
                        <a:rPr lang="en-GB" sz="1100" b="0" i="0" u="none" strike="noStrike">
                          <a:solidFill>
                            <a:srgbClr val="000000"/>
                          </a:solidFill>
                          <a:effectLst/>
                          <a:latin typeface="Calibri" panose="020F0502020204030204" pitchFamily="34" charset="0"/>
                        </a:rPr>
                        <a:t>IST conference Newcastle</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the United Kingdom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newcastle</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081995054"/>
                  </a:ext>
                </a:extLst>
              </a:tr>
              <a:tr h="219770">
                <a:tc>
                  <a:txBody>
                    <a:bodyPr/>
                    <a:lstStyle/>
                    <a:p>
                      <a:pPr algn="l" fontAlgn="b"/>
                      <a:r>
                        <a:rPr lang="en-GB" sz="1100" b="0" i="0" u="none" strike="noStrike">
                          <a:solidFill>
                            <a:srgbClr val="000000"/>
                          </a:solidFill>
                          <a:effectLst/>
                          <a:latin typeface="Calibri" panose="020F0502020204030204" pitchFamily="34" charset="0"/>
                        </a:rPr>
                        <a:t>Jobfair of University of West Bohemia Pilsen CZ</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the Czech Republic</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Pilsen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621923293"/>
                  </a:ext>
                </a:extLst>
              </a:tr>
              <a:tr h="412069">
                <a:tc>
                  <a:txBody>
                    <a:bodyPr/>
                    <a:lstStyle/>
                    <a:p>
                      <a:pPr algn="l" fontAlgn="b"/>
                      <a:r>
                        <a:rPr lang="en-GB" sz="1100" b="0" i="0" u="none" strike="noStrike">
                          <a:solidFill>
                            <a:srgbClr val="000000"/>
                          </a:solidFill>
                          <a:effectLst/>
                          <a:latin typeface="Calibri" panose="020F0502020204030204" pitchFamily="34" charset="0"/>
                        </a:rPr>
                        <a:t>IOP Accelerator Open Day/STFC - material only provided</a:t>
                      </a:r>
                    </a:p>
                  </a:txBody>
                  <a:tcPr marL="7620" marR="7620" marT="762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a:solidFill>
                            <a:srgbClr val="000000"/>
                          </a:solidFill>
                          <a:effectLst/>
                          <a:latin typeface="Calibri" panose="020F0502020204030204" pitchFamily="34" charset="0"/>
                        </a:rPr>
                        <a:t>the United Kingdom</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100" b="0" i="0" u="none" strike="noStrike" dirty="0">
                          <a:solidFill>
                            <a:srgbClr val="000000"/>
                          </a:solidFill>
                          <a:effectLst/>
                          <a:latin typeface="Calibri" panose="020F0502020204030204" pitchFamily="34" charset="0"/>
                        </a:rPr>
                        <a:t>Warrington</a:t>
                      </a:r>
                    </a:p>
                  </a:txBody>
                  <a:tcPr marL="7620" marR="7620" marT="762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420137826"/>
                  </a:ext>
                </a:extLst>
              </a:tr>
            </a:tbl>
          </a:graphicData>
        </a:graphic>
      </p:graphicFrame>
    </p:spTree>
    <p:extLst>
      <p:ext uri="{BB962C8B-B14F-4D97-AF65-F5344CB8AC3E}">
        <p14:creationId xmlns:p14="http://schemas.microsoft.com/office/powerpoint/2010/main" val="26555817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 Charter</a:t>
            </a:r>
            <a:endParaRPr lang="en-GB" dirty="0"/>
          </a:p>
        </p:txBody>
      </p:sp>
      <p:sp>
        <p:nvSpPr>
          <p:cNvPr id="3" name="Content Placeholder 2"/>
          <p:cNvSpPr>
            <a:spLocks noGrp="1"/>
          </p:cNvSpPr>
          <p:nvPr>
            <p:ph idx="1"/>
          </p:nvPr>
        </p:nvSpPr>
        <p:spPr/>
        <p:txBody>
          <a:bodyPr>
            <a:normAutofit fontScale="77500" lnSpcReduction="20000"/>
          </a:bodyPr>
          <a:lstStyle/>
          <a:p>
            <a:r>
              <a:rPr lang="en-GB" dirty="0"/>
              <a:t>As part of our collaboration with the European Commission, CERN subscribes to the principles of the European Commission’s European Charter of Researchers and Code of Conduct for the Recruitment of </a:t>
            </a:r>
            <a:r>
              <a:rPr lang="en-GB" dirty="0" smtClean="0"/>
              <a:t>Researchers (EU C&amp;C)</a:t>
            </a:r>
            <a:endParaRPr lang="en-GB" dirty="0"/>
          </a:p>
          <a:p>
            <a:r>
              <a:rPr lang="en-GB" dirty="0" smtClean="0"/>
              <a:t>Principles = </a:t>
            </a:r>
            <a:r>
              <a:rPr lang="en-GB" dirty="0"/>
              <a:t>best practice guidelines, </a:t>
            </a:r>
            <a:r>
              <a:rPr lang="en-GB" dirty="0" smtClean="0"/>
              <a:t>to </a:t>
            </a:r>
            <a:r>
              <a:rPr lang="en-GB" dirty="0"/>
              <a:t>promote equal rights and obligations for individual researchers throughout Europe by specifying the roles, responsibilities and entitlements of researchers, as well as those of funders and/or employers of researchers. </a:t>
            </a:r>
            <a:endParaRPr lang="en-GB" dirty="0" smtClean="0"/>
          </a:p>
          <a:p>
            <a:r>
              <a:rPr lang="en-GB" dirty="0" smtClean="0"/>
              <a:t>They </a:t>
            </a:r>
            <a:r>
              <a:rPr lang="en-GB" dirty="0"/>
              <a:t>promote attractive research careers and boost employment and working conditions for European </a:t>
            </a:r>
            <a:r>
              <a:rPr lang="en-GB" dirty="0" smtClean="0"/>
              <a:t>researchers</a:t>
            </a:r>
          </a:p>
          <a:p>
            <a:r>
              <a:rPr lang="en-US" dirty="0"/>
              <a:t>Introduced in 2010 </a:t>
            </a:r>
          </a:p>
          <a:p>
            <a:pPr lvl="1"/>
            <a:r>
              <a:rPr lang="en-US" dirty="0"/>
              <a:t>410 </a:t>
            </a:r>
            <a:r>
              <a:rPr lang="en-US" dirty="0" err="1"/>
              <a:t>organisations</a:t>
            </a:r>
            <a:r>
              <a:rPr lang="en-US" dirty="0"/>
              <a:t> have received the Award</a:t>
            </a:r>
          </a:p>
          <a:p>
            <a:endParaRPr lang="en-GB" dirty="0" smtClean="0"/>
          </a:p>
          <a:p>
            <a:endParaRPr lang="en-GB" dirty="0"/>
          </a:p>
        </p:txBody>
      </p:sp>
      <p:sp>
        <p:nvSpPr>
          <p:cNvPr id="4" name="Footer Placeholder 3"/>
          <p:cNvSpPr>
            <a:spLocks noGrp="1"/>
          </p:cNvSpPr>
          <p:nvPr>
            <p:ph type="ftr" sz="quarter" idx="3"/>
          </p:nvPr>
        </p:nvSpPr>
        <p:spPr/>
        <p:txBody>
          <a:bodyPr/>
          <a:lstStyle/>
          <a:p>
            <a:r>
              <a:rPr lang="en-US" smtClean="0"/>
              <a:t>HR Department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70755" y="233492"/>
            <a:ext cx="2402144" cy="1034580"/>
          </a:xfrm>
          <a:prstGeom prst="rect">
            <a:avLst/>
          </a:prstGeom>
        </p:spPr>
      </p:pic>
    </p:spTree>
    <p:extLst>
      <p:ext uri="{BB962C8B-B14F-4D97-AF65-F5344CB8AC3E}">
        <p14:creationId xmlns:p14="http://schemas.microsoft.com/office/powerpoint/2010/main" val="10228948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EU C&amp;C:</a:t>
            </a:r>
            <a:br>
              <a:rPr lang="en-US" dirty="0" smtClean="0"/>
            </a:br>
            <a:r>
              <a:rPr lang="en-US" dirty="0" smtClean="0"/>
              <a:t>CERN’s Application</a:t>
            </a:r>
            <a:endParaRPr lang="en-GB" dirty="0"/>
          </a:p>
        </p:txBody>
      </p:sp>
      <p:sp>
        <p:nvSpPr>
          <p:cNvPr id="3" name="Content Placeholder 2"/>
          <p:cNvSpPr>
            <a:spLocks noGrp="1"/>
          </p:cNvSpPr>
          <p:nvPr>
            <p:ph idx="1"/>
          </p:nvPr>
        </p:nvSpPr>
        <p:spPr>
          <a:xfrm>
            <a:off x="359764" y="1492467"/>
            <a:ext cx="8226854" cy="4667421"/>
          </a:xfrm>
        </p:spPr>
        <p:txBody>
          <a:bodyPr>
            <a:normAutofit fontScale="70000" lnSpcReduction="20000"/>
          </a:bodyPr>
          <a:lstStyle/>
          <a:p>
            <a:r>
              <a:rPr lang="en-US" dirty="0" smtClean="0"/>
              <a:t>CERN’s application for the award comprises a gap analysis of the 40 points of the EU C&amp;C, as well as an associated action plan on 20 of these.</a:t>
            </a:r>
          </a:p>
          <a:p>
            <a:r>
              <a:rPr lang="en-US" dirty="0"/>
              <a:t>R</a:t>
            </a:r>
            <a:r>
              <a:rPr lang="en-US" dirty="0" smtClean="0"/>
              <a:t>egarding Diversity, the following points will be addressed:</a:t>
            </a:r>
          </a:p>
          <a:p>
            <a:pPr lvl="1"/>
            <a:r>
              <a:rPr lang="en-US" dirty="0" smtClean="0"/>
              <a:t>Working conditions:</a:t>
            </a:r>
          </a:p>
          <a:p>
            <a:pPr lvl="2"/>
            <a:r>
              <a:rPr lang="en-GB" dirty="0" smtClean="0"/>
              <a:t>Exchange </a:t>
            </a:r>
            <a:r>
              <a:rPr lang="en-GB" dirty="0"/>
              <a:t>of information between CERN and the EC relevant to gender in science and research</a:t>
            </a:r>
            <a:r>
              <a:rPr lang="en-GB" dirty="0" smtClean="0"/>
              <a:t>.</a:t>
            </a:r>
          </a:p>
          <a:p>
            <a:pPr lvl="2"/>
            <a:r>
              <a:rPr lang="en-GB" dirty="0"/>
              <a:t>Offer internship opportunities to STEM students with disabilities/special needs with a view to increasing their inclusion in the High-Energy Physics and related fields</a:t>
            </a:r>
            <a:r>
              <a:rPr lang="en-GB" dirty="0" smtClean="0"/>
              <a:t>.</a:t>
            </a:r>
          </a:p>
          <a:p>
            <a:pPr lvl="1"/>
            <a:r>
              <a:rPr lang="en-US" dirty="0" smtClean="0"/>
              <a:t>Gender balance:</a:t>
            </a:r>
          </a:p>
          <a:p>
            <a:pPr lvl="2"/>
            <a:r>
              <a:rPr lang="en-GB" dirty="0"/>
              <a:t>Further study the leaky pipeline of early career researchers to increase the pool of women candidates to Staff member positions</a:t>
            </a:r>
            <a:r>
              <a:rPr lang="en-GB" dirty="0" smtClean="0"/>
              <a:t>.</a:t>
            </a:r>
          </a:p>
          <a:p>
            <a:pPr lvl="2"/>
            <a:r>
              <a:rPr lang="en-GB" dirty="0" smtClean="0"/>
              <a:t>Set </a:t>
            </a:r>
            <a:r>
              <a:rPr lang="en-GB" dirty="0"/>
              <a:t>up a dedicated communication channel between CERN LGBTQ Informal Network and the Diversity Office to ensure inclusive practices for trans-gender people.</a:t>
            </a:r>
          </a:p>
          <a:p>
            <a:pPr lvl="1"/>
            <a:endParaRPr lang="en-GB" dirty="0"/>
          </a:p>
          <a:p>
            <a:pPr lvl="1"/>
            <a:endParaRPr lang="en-US" dirty="0" smtClean="0"/>
          </a:p>
          <a:p>
            <a:endParaRPr lang="en-US" dirty="0" smtClean="0"/>
          </a:p>
          <a:p>
            <a:endParaRPr lang="en-US" dirty="0"/>
          </a:p>
          <a:p>
            <a:endParaRPr lang="en-GB" dirty="0"/>
          </a:p>
        </p:txBody>
      </p:sp>
      <p:sp>
        <p:nvSpPr>
          <p:cNvPr id="4" name="Footer Placeholder 3"/>
          <p:cNvSpPr>
            <a:spLocks noGrp="1"/>
          </p:cNvSpPr>
          <p:nvPr>
            <p:ph type="ftr" sz="quarter" idx="3"/>
          </p:nvPr>
        </p:nvSpPr>
        <p:spPr/>
        <p:txBody>
          <a:bodyPr/>
          <a:lstStyle/>
          <a:p>
            <a:r>
              <a:rPr lang="en-US" smtClean="0"/>
              <a:t>HR Department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30556" y="261425"/>
            <a:ext cx="2402144" cy="1034580"/>
          </a:xfrm>
          <a:prstGeom prst="rect">
            <a:avLst/>
          </a:prstGeom>
        </p:spPr>
      </p:pic>
    </p:spTree>
    <p:extLst>
      <p:ext uri="{BB962C8B-B14F-4D97-AF65-F5344CB8AC3E}">
        <p14:creationId xmlns:p14="http://schemas.microsoft.com/office/powerpoint/2010/main" val="2823449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smtClean="0"/>
              <a:t>HR Department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Members of Personnel</a:t>
            </a:r>
            <a:endParaRPr lang="en-GB" dirty="0"/>
          </a:p>
        </p:txBody>
      </p:sp>
      <p:pic>
        <p:nvPicPr>
          <p:cNvPr id="9" name="Picture 8"/>
          <p:cNvPicPr>
            <a:picLocks noChangeAspect="1"/>
          </p:cNvPicPr>
          <p:nvPr/>
        </p:nvPicPr>
        <p:blipFill>
          <a:blip r:embed="rId3"/>
          <a:stretch>
            <a:fillRect/>
          </a:stretch>
        </p:blipFill>
        <p:spPr>
          <a:xfrm>
            <a:off x="0" y="1577403"/>
            <a:ext cx="9202376" cy="3191510"/>
          </a:xfrm>
          <a:prstGeom prst="rect">
            <a:avLst/>
          </a:prstGeom>
        </p:spPr>
      </p:pic>
      <p:sp>
        <p:nvSpPr>
          <p:cNvPr id="10" name="Rectangle 9"/>
          <p:cNvSpPr/>
          <p:nvPr/>
        </p:nvSpPr>
        <p:spPr>
          <a:xfrm>
            <a:off x="219457" y="4151377"/>
            <a:ext cx="8823959" cy="338328"/>
          </a:xfrm>
          <a:prstGeom prst="rect">
            <a:avLst/>
          </a:prstGeom>
          <a:solidFill>
            <a:srgbClr val="FF0000">
              <a:alpha val="0"/>
            </a:srgbClr>
          </a:solidFill>
          <a:ln w="38100">
            <a:solidFill>
              <a:srgbClr val="FF0000"/>
            </a:solidFill>
          </a:ln>
          <a:effectLst>
            <a:glow rad="70000">
              <a:schemeClr val="accent1">
                <a:tint val="30000"/>
                <a:shade val="95000"/>
                <a:satMod val="300000"/>
                <a:alpha val="50000"/>
              </a:schemeClr>
            </a:glo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7649680" y="247528"/>
            <a:ext cx="1494320" cy="276999"/>
          </a:xfrm>
          <a:prstGeom prst="rect">
            <a:avLst/>
          </a:prstGeom>
          <a:noFill/>
        </p:spPr>
        <p:txBody>
          <a:bodyPr wrap="none" rtlCol="0">
            <a:spAutoFit/>
          </a:bodyPr>
          <a:lstStyle/>
          <a:p>
            <a:r>
              <a:rPr lang="en-GB" sz="1200" b="1" i="1" dirty="0" smtClean="0">
                <a:solidFill>
                  <a:schemeClr val="accent2"/>
                </a:solidFill>
              </a:rPr>
              <a:t>Cf. table 2, page 3</a:t>
            </a:r>
            <a:endParaRPr lang="en-GB" sz="1200" b="1" i="1" dirty="0">
              <a:solidFill>
                <a:schemeClr val="accent2"/>
              </a:solidFill>
            </a:endParaRPr>
          </a:p>
        </p:txBody>
      </p:sp>
    </p:spTree>
    <p:extLst>
      <p:ext uri="{BB962C8B-B14F-4D97-AF65-F5344CB8AC3E}">
        <p14:creationId xmlns:p14="http://schemas.microsoft.com/office/powerpoint/2010/main" val="41117351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fontAlgn="base"/>
            <a:r>
              <a:rPr lang="en-GB" dirty="0"/>
              <a:t>Exceptional second day of teleworking under certain conditions (health condition, family circumstances).</a:t>
            </a:r>
          </a:p>
          <a:p>
            <a:pPr fontAlgn="base"/>
            <a:r>
              <a:rPr lang="en-GB" dirty="0"/>
              <a:t>Introduction of teleworking for fellows.</a:t>
            </a:r>
          </a:p>
          <a:p>
            <a:pPr fontAlgn="base"/>
            <a:r>
              <a:rPr lang="en-GB" dirty="0"/>
              <a:t>Possibility of occasional teleworking if approved by the hierarchy.</a:t>
            </a:r>
          </a:p>
          <a:p>
            <a:pPr fontAlgn="base"/>
            <a:r>
              <a:rPr lang="en-GB" dirty="0"/>
              <a:t>Possibility of teleworking from another location than home.</a:t>
            </a:r>
          </a:p>
          <a:p>
            <a:endParaRPr lang="en-GB" dirty="0"/>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40</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5-YR: Telework (formerly WFH)</a:t>
            </a:r>
            <a:endParaRPr lang="en-GB" dirty="0"/>
          </a:p>
        </p:txBody>
      </p:sp>
    </p:spTree>
    <p:extLst>
      <p:ext uri="{BB962C8B-B14F-4D97-AF65-F5344CB8AC3E}">
        <p14:creationId xmlns:p14="http://schemas.microsoft.com/office/powerpoint/2010/main" val="335391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LD and IC </a:t>
            </a:r>
            <a:r>
              <a:rPr lang="fr-CH" dirty="0" err="1" smtClean="0"/>
              <a:t>contracts</a:t>
            </a:r>
            <a:r>
              <a:rPr lang="fr-CH" dirty="0" smtClean="0"/>
              <a:t> (2)</a:t>
            </a:r>
            <a:endParaRPr lang="en-US" dirty="0"/>
          </a:p>
        </p:txBody>
      </p:sp>
      <p:sp>
        <p:nvSpPr>
          <p:cNvPr id="4" name="Date Placeholder 3"/>
          <p:cNvSpPr>
            <a:spLocks noGrp="1"/>
          </p:cNvSpPr>
          <p:nvPr>
            <p:ph type="dt" sz="half" idx="2"/>
          </p:nvPr>
        </p:nvSpPr>
        <p:spPr/>
        <p:txBody>
          <a:bodyPr/>
          <a:lstStyle/>
          <a:p>
            <a:fld id="{6AC40E54-50AB-43FD-95DD-B28F50C6DBA3}" type="datetime1">
              <a:rPr lang="en-US" smtClean="0"/>
              <a:t>5/6/2018</a:t>
            </a:fld>
            <a:endParaRPr lang="en-US" dirty="0"/>
          </a:p>
        </p:txBody>
      </p:sp>
      <p:sp>
        <p:nvSpPr>
          <p:cNvPr id="5" name="Footer Placeholder 4"/>
          <p:cNvSpPr>
            <a:spLocks noGrp="1"/>
          </p:cNvSpPr>
          <p:nvPr>
            <p:ph type="ftr" sz="quarter" idx="3"/>
          </p:nvPr>
        </p:nvSpPr>
        <p:spPr/>
        <p:txBody>
          <a:bodyPr/>
          <a:lstStyle/>
          <a:p>
            <a:r>
              <a:rPr lang="en-US" smtClean="0"/>
              <a:t>CERN Personnel Statistics 2017</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41</a:t>
            </a:fld>
            <a:endParaRPr lang="en-US" dirty="0"/>
          </a:p>
        </p:txBody>
      </p:sp>
      <p:graphicFrame>
        <p:nvGraphicFramePr>
          <p:cNvPr id="8" name="Chart 7"/>
          <p:cNvGraphicFramePr>
            <a:graphicFrameLocks/>
          </p:cNvGraphicFramePr>
          <p:nvPr>
            <p:extLst/>
          </p:nvPr>
        </p:nvGraphicFramePr>
        <p:xfrm>
          <a:off x="459946" y="1526421"/>
          <a:ext cx="8226854" cy="44714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228644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71500" y="1921598"/>
          <a:ext cx="9001000" cy="5170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8" descr="Bildergebnis für tick icon"/>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l="10438" t="10647" r="15240" b="14815"/>
          <a:stretch/>
        </p:blipFill>
        <p:spPr bwMode="auto">
          <a:xfrm>
            <a:off x="1331640" y="4014711"/>
            <a:ext cx="504056" cy="50405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979712" y="3322675"/>
            <a:ext cx="1656184" cy="400110"/>
          </a:xfrm>
          <a:prstGeom prst="rect">
            <a:avLst/>
          </a:prstGeom>
          <a:noFill/>
        </p:spPr>
        <p:txBody>
          <a:bodyPr wrap="square" rtlCol="0">
            <a:spAutoFit/>
          </a:bodyPr>
          <a:lstStyle/>
          <a:p>
            <a:r>
              <a:rPr lang="en-US" sz="2000" b="1" dirty="0" smtClean="0">
                <a:solidFill>
                  <a:schemeClr val="tx2"/>
                </a:solidFill>
              </a:rPr>
              <a:t>TODAY</a:t>
            </a:r>
            <a:endParaRPr lang="en-GB" sz="2000" b="1" dirty="0">
              <a:solidFill>
                <a:schemeClr val="tx2"/>
              </a:solidFill>
            </a:endParaRPr>
          </a:p>
        </p:txBody>
      </p:sp>
      <p:sp>
        <p:nvSpPr>
          <p:cNvPr id="3" name="TextBox 2"/>
          <p:cNvSpPr txBox="1"/>
          <p:nvPr/>
        </p:nvSpPr>
        <p:spPr>
          <a:xfrm>
            <a:off x="107504" y="4168245"/>
            <a:ext cx="1368152" cy="677108"/>
          </a:xfrm>
          <a:prstGeom prst="rect">
            <a:avLst/>
          </a:prstGeom>
          <a:noFill/>
        </p:spPr>
        <p:txBody>
          <a:bodyPr wrap="square" rtlCol="0">
            <a:spAutoFit/>
          </a:bodyPr>
          <a:lstStyle/>
          <a:p>
            <a:r>
              <a:rPr lang="en-GB" sz="1200" b="1" dirty="0" smtClean="0"/>
              <a:t>September </a:t>
            </a:r>
            <a:r>
              <a:rPr lang="en-GB" sz="1200" b="1" dirty="0"/>
              <a:t>December </a:t>
            </a:r>
            <a:r>
              <a:rPr lang="en-GB" sz="1200" b="1" dirty="0" smtClean="0"/>
              <a:t>2017</a:t>
            </a:r>
            <a:endParaRPr lang="en-US" sz="1200" dirty="0"/>
          </a:p>
          <a:p>
            <a:endParaRPr lang="en-GB" sz="1400" dirty="0"/>
          </a:p>
        </p:txBody>
      </p:sp>
      <p:sp>
        <p:nvSpPr>
          <p:cNvPr id="4" name="TextBox 3"/>
          <p:cNvSpPr txBox="1"/>
          <p:nvPr/>
        </p:nvSpPr>
        <p:spPr>
          <a:xfrm>
            <a:off x="1944722" y="3722785"/>
            <a:ext cx="1440160" cy="646331"/>
          </a:xfrm>
          <a:prstGeom prst="rect">
            <a:avLst/>
          </a:prstGeom>
          <a:noFill/>
        </p:spPr>
        <p:txBody>
          <a:bodyPr wrap="square" rtlCol="0">
            <a:spAutoFit/>
          </a:bodyPr>
          <a:lstStyle/>
          <a:p>
            <a:r>
              <a:rPr lang="en-GB" sz="1200" b="1" dirty="0" smtClean="0"/>
              <a:t>January </a:t>
            </a:r>
            <a:r>
              <a:rPr lang="en-GB" sz="1200" b="1" dirty="0"/>
              <a:t>– May  </a:t>
            </a:r>
            <a:r>
              <a:rPr lang="en-GB" sz="1200" b="1" dirty="0" smtClean="0"/>
              <a:t>2018</a:t>
            </a:r>
            <a:endParaRPr lang="en-US" sz="1200" dirty="0"/>
          </a:p>
          <a:p>
            <a:endParaRPr lang="en-GB" sz="1200" dirty="0"/>
          </a:p>
        </p:txBody>
      </p:sp>
      <p:sp>
        <p:nvSpPr>
          <p:cNvPr id="7" name="TextBox 6"/>
          <p:cNvSpPr txBox="1"/>
          <p:nvPr/>
        </p:nvSpPr>
        <p:spPr>
          <a:xfrm>
            <a:off x="3779912" y="3260834"/>
            <a:ext cx="1296144" cy="738664"/>
          </a:xfrm>
          <a:prstGeom prst="rect">
            <a:avLst/>
          </a:prstGeom>
          <a:noFill/>
        </p:spPr>
        <p:txBody>
          <a:bodyPr wrap="square" rtlCol="0">
            <a:spAutoFit/>
          </a:bodyPr>
          <a:lstStyle/>
          <a:p>
            <a:r>
              <a:rPr lang="en-GB" sz="1200" b="1" dirty="0" smtClean="0"/>
              <a:t>June – </a:t>
            </a:r>
            <a:r>
              <a:rPr lang="en-GB" sz="1200" b="1" dirty="0"/>
              <a:t>October </a:t>
            </a:r>
            <a:r>
              <a:rPr lang="en-GB" sz="1200" b="1" dirty="0" smtClean="0"/>
              <a:t>2018</a:t>
            </a:r>
            <a:endParaRPr lang="en-US" sz="1200" dirty="0"/>
          </a:p>
          <a:p>
            <a:endParaRPr lang="en-GB" dirty="0"/>
          </a:p>
        </p:txBody>
      </p:sp>
      <p:sp>
        <p:nvSpPr>
          <p:cNvPr id="9" name="TextBox 8"/>
          <p:cNvSpPr txBox="1"/>
          <p:nvPr/>
        </p:nvSpPr>
        <p:spPr>
          <a:xfrm>
            <a:off x="5597100" y="2831623"/>
            <a:ext cx="1477178" cy="461665"/>
          </a:xfrm>
          <a:prstGeom prst="rect">
            <a:avLst/>
          </a:prstGeom>
          <a:noFill/>
        </p:spPr>
        <p:txBody>
          <a:bodyPr wrap="square" rtlCol="0">
            <a:spAutoFit/>
          </a:bodyPr>
          <a:lstStyle/>
          <a:p>
            <a:r>
              <a:rPr lang="en-GB" sz="1200" b="1" dirty="0" smtClean="0"/>
              <a:t>End </a:t>
            </a:r>
            <a:r>
              <a:rPr lang="en-GB" sz="1200" b="1" dirty="0"/>
              <a:t>of </a:t>
            </a:r>
            <a:r>
              <a:rPr lang="en-GB" sz="1200" b="1" dirty="0" smtClean="0"/>
              <a:t>2018</a:t>
            </a:r>
            <a:endParaRPr lang="en-GB" sz="1200" dirty="0"/>
          </a:p>
          <a:p>
            <a:endParaRPr lang="en-GB" sz="1200" dirty="0"/>
          </a:p>
        </p:txBody>
      </p:sp>
      <p:sp>
        <p:nvSpPr>
          <p:cNvPr id="10" name="TextBox 9"/>
          <p:cNvSpPr txBox="1"/>
          <p:nvPr/>
        </p:nvSpPr>
        <p:spPr>
          <a:xfrm>
            <a:off x="7334800" y="2369958"/>
            <a:ext cx="1477178" cy="461665"/>
          </a:xfrm>
          <a:prstGeom prst="rect">
            <a:avLst/>
          </a:prstGeom>
          <a:noFill/>
        </p:spPr>
        <p:txBody>
          <a:bodyPr wrap="square" rtlCol="0">
            <a:spAutoFit/>
          </a:bodyPr>
          <a:lstStyle/>
          <a:p>
            <a:r>
              <a:rPr lang="en-GB" sz="1200" b="1" dirty="0" smtClean="0"/>
              <a:t>End </a:t>
            </a:r>
            <a:r>
              <a:rPr lang="en-GB" sz="1200" b="1" dirty="0"/>
              <a:t>of </a:t>
            </a:r>
            <a:r>
              <a:rPr lang="en-GB" sz="1200" b="1" dirty="0" smtClean="0"/>
              <a:t>2018</a:t>
            </a:r>
            <a:endParaRPr lang="en-GB" sz="1200" dirty="0"/>
          </a:p>
          <a:p>
            <a:endParaRPr lang="en-GB" sz="1200" dirty="0"/>
          </a:p>
        </p:txBody>
      </p:sp>
      <p:sp>
        <p:nvSpPr>
          <p:cNvPr id="12" name="Title 1"/>
          <p:cNvSpPr>
            <a:spLocks noGrp="1"/>
          </p:cNvSpPr>
          <p:nvPr>
            <p:ph type="title"/>
          </p:nvPr>
        </p:nvSpPr>
        <p:spPr/>
        <p:txBody>
          <a:bodyPr>
            <a:noAutofit/>
          </a:bodyPr>
          <a:lstStyle/>
          <a:p>
            <a:pPr algn="ctr"/>
            <a:r>
              <a:rPr lang="en-GB" sz="2800" dirty="0" smtClean="0"/>
              <a:t>Stress Management @ CERN</a:t>
            </a:r>
            <a:br>
              <a:rPr lang="en-GB" sz="2800" dirty="0" smtClean="0"/>
            </a:br>
            <a:r>
              <a:rPr lang="en-GB" sz="2800" dirty="0" smtClean="0"/>
              <a:t>Project objectives</a:t>
            </a:r>
            <a:endParaRPr lang="en-GB" sz="2800" dirty="0"/>
          </a:p>
        </p:txBody>
      </p:sp>
      <p:sp>
        <p:nvSpPr>
          <p:cNvPr id="13" name="Rounded Rectangle 12"/>
          <p:cNvSpPr/>
          <p:nvPr/>
        </p:nvSpPr>
        <p:spPr>
          <a:xfrm>
            <a:off x="2231740" y="1124744"/>
            <a:ext cx="4680520" cy="1566529"/>
          </a:xfrm>
          <a:prstGeom prst="roundRect">
            <a:avLst/>
          </a:prstGeom>
          <a:solidFill>
            <a:srgbClr val="FFCC66"/>
          </a:solidFill>
          <a:ln>
            <a:solidFill>
              <a:srgbClr val="864D2A"/>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en-GB" dirty="0" smtClean="0">
                <a:ln w="0"/>
                <a:solidFill>
                  <a:schemeClr val="tx2"/>
                </a:solidFill>
                <a:effectLst>
                  <a:outerShdw blurRad="38100" dist="19050" dir="2700000" algn="tl" rotWithShape="0">
                    <a:schemeClr val="dk1">
                      <a:alpha val="40000"/>
                    </a:schemeClr>
                  </a:outerShdw>
                </a:effectLst>
                <a:latin typeface="Calibri (Headings)"/>
              </a:rPr>
              <a:t>Identify </a:t>
            </a:r>
            <a:r>
              <a:rPr lang="en-GB" dirty="0">
                <a:ln w="0"/>
                <a:solidFill>
                  <a:schemeClr val="tx2"/>
                </a:solidFill>
                <a:effectLst>
                  <a:outerShdw blurRad="38100" dist="19050" dir="2700000" algn="tl" rotWithShape="0">
                    <a:schemeClr val="dk1">
                      <a:alpha val="40000"/>
                    </a:schemeClr>
                  </a:outerShdw>
                </a:effectLst>
                <a:latin typeface="Calibri (Headings)"/>
              </a:rPr>
              <a:t>and </a:t>
            </a:r>
            <a:r>
              <a:rPr lang="en-GB" dirty="0" smtClean="0">
                <a:ln w="0"/>
                <a:solidFill>
                  <a:schemeClr val="tx2"/>
                </a:solidFill>
                <a:effectLst>
                  <a:outerShdw blurRad="38100" dist="19050" dir="2700000" algn="tl" rotWithShape="0">
                    <a:schemeClr val="dk1">
                      <a:alpha val="40000"/>
                    </a:schemeClr>
                  </a:outerShdw>
                </a:effectLst>
                <a:latin typeface="Calibri (Headings)"/>
              </a:rPr>
              <a:t>act </a:t>
            </a:r>
            <a:r>
              <a:rPr lang="en-GB" dirty="0">
                <a:ln w="0"/>
                <a:solidFill>
                  <a:schemeClr val="tx2"/>
                </a:solidFill>
                <a:effectLst>
                  <a:outerShdw blurRad="38100" dist="19050" dir="2700000" algn="tl" rotWithShape="0">
                    <a:schemeClr val="dk1">
                      <a:alpha val="40000"/>
                    </a:schemeClr>
                  </a:outerShdw>
                </a:effectLst>
                <a:latin typeface="Calibri (Headings)"/>
              </a:rPr>
              <a:t>on causes of </a:t>
            </a:r>
            <a:r>
              <a:rPr lang="en-GB" dirty="0" smtClean="0">
                <a:ln w="0"/>
                <a:solidFill>
                  <a:schemeClr val="tx2"/>
                </a:solidFill>
                <a:effectLst>
                  <a:outerShdw blurRad="38100" dist="19050" dir="2700000" algn="tl" rotWithShape="0">
                    <a:schemeClr val="dk1">
                      <a:alpha val="40000"/>
                    </a:schemeClr>
                  </a:outerShdw>
                </a:effectLst>
                <a:latin typeface="Calibri (Headings)"/>
              </a:rPr>
              <a:t>stress</a:t>
            </a:r>
          </a:p>
          <a:p>
            <a:pPr marL="285750" indent="-285750">
              <a:buFont typeface="Arial" panose="020B0604020202020204" pitchFamily="34" charset="0"/>
              <a:buChar char="•"/>
            </a:pPr>
            <a:r>
              <a:rPr lang="en-GB" dirty="0" smtClean="0">
                <a:ln w="0"/>
                <a:solidFill>
                  <a:schemeClr val="tx2"/>
                </a:solidFill>
                <a:effectLst>
                  <a:outerShdw blurRad="38100" dist="19050" dir="2700000" algn="tl" rotWithShape="0">
                    <a:schemeClr val="dk1">
                      <a:alpha val="40000"/>
                    </a:schemeClr>
                  </a:outerShdw>
                </a:effectLst>
                <a:latin typeface="Calibri (Headings)"/>
              </a:rPr>
              <a:t>Increase people’s coping abilities</a:t>
            </a:r>
          </a:p>
          <a:p>
            <a:pPr marL="285750" indent="-285750">
              <a:buFont typeface="Arial" panose="020B0604020202020204" pitchFamily="34" charset="0"/>
              <a:buChar char="•"/>
            </a:pPr>
            <a:r>
              <a:rPr lang="en-GB" dirty="0">
                <a:ln w="0"/>
                <a:solidFill>
                  <a:schemeClr val="tx2"/>
                </a:solidFill>
                <a:effectLst>
                  <a:outerShdw blurRad="38100" dist="19050" dir="2700000" algn="tl" rotWithShape="0">
                    <a:schemeClr val="dk1">
                      <a:alpha val="40000"/>
                    </a:schemeClr>
                  </a:outerShdw>
                </a:effectLst>
                <a:latin typeface="Calibri (Headings)"/>
              </a:rPr>
              <a:t>P</a:t>
            </a:r>
            <a:r>
              <a:rPr lang="en-GB" dirty="0" smtClean="0">
                <a:ln w="0"/>
                <a:solidFill>
                  <a:schemeClr val="tx2"/>
                </a:solidFill>
                <a:effectLst>
                  <a:outerShdw blurRad="38100" dist="19050" dir="2700000" algn="tl" rotWithShape="0">
                    <a:schemeClr val="dk1">
                      <a:alpha val="40000"/>
                    </a:schemeClr>
                  </a:outerShdw>
                </a:effectLst>
                <a:latin typeface="Calibri (Headings)"/>
              </a:rPr>
              <a:t>rovide structured and holistic support systems</a:t>
            </a:r>
          </a:p>
        </p:txBody>
      </p:sp>
      <p:sp>
        <p:nvSpPr>
          <p:cNvPr id="15" name="TextBox 14"/>
          <p:cNvSpPr txBox="1"/>
          <p:nvPr/>
        </p:nvSpPr>
        <p:spPr>
          <a:xfrm>
            <a:off x="8684054" y="6309320"/>
            <a:ext cx="288032" cy="369332"/>
          </a:xfrm>
          <a:prstGeom prst="rect">
            <a:avLst/>
          </a:prstGeom>
          <a:noFill/>
        </p:spPr>
        <p:txBody>
          <a:bodyPr wrap="square" rtlCol="0">
            <a:spAutoFit/>
          </a:bodyPr>
          <a:lstStyle/>
          <a:p>
            <a:fld id="{51A647C8-4508-4F2B-94F3-3E446DCC0671}" type="slidenum">
              <a:rPr lang="en-GB">
                <a:solidFill>
                  <a:schemeClr val="bg1"/>
                </a:solidFill>
              </a:rPr>
              <a:t>42</a:t>
            </a:fld>
            <a:endParaRPr lang="en-GB" dirty="0">
              <a:solidFill>
                <a:schemeClr val="bg1"/>
              </a:solidFill>
            </a:endParaRPr>
          </a:p>
        </p:txBody>
      </p:sp>
    </p:spTree>
    <p:extLst>
      <p:ext uri="{BB962C8B-B14F-4D97-AF65-F5344CB8AC3E}">
        <p14:creationId xmlns:p14="http://schemas.microsoft.com/office/powerpoint/2010/main" val="33273367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79388" y="974921"/>
            <a:ext cx="5989191"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fr-CH" sz="1600" dirty="0" err="1" smtClean="0"/>
              <a:t>Comprehensive</a:t>
            </a:r>
            <a:r>
              <a:rPr lang="fr-CH" sz="1600" dirty="0" smtClean="0"/>
              <a:t> Stress </a:t>
            </a:r>
            <a:r>
              <a:rPr lang="fr-CH" sz="1600" dirty="0" err="1"/>
              <a:t>P</a:t>
            </a:r>
            <a:r>
              <a:rPr lang="fr-CH" sz="1600" dirty="0" err="1" smtClean="0"/>
              <a:t>revention</a:t>
            </a:r>
            <a:r>
              <a:rPr lang="fr-CH" sz="1600" dirty="0" smtClean="0"/>
              <a:t> &amp; Management Programme  </a:t>
            </a:r>
            <a:endParaRPr lang="fr-CH" sz="1600" dirty="0"/>
          </a:p>
        </p:txBody>
      </p:sp>
      <p:sp>
        <p:nvSpPr>
          <p:cNvPr id="6" name="Title 1"/>
          <p:cNvSpPr txBox="1">
            <a:spLocks/>
          </p:cNvSpPr>
          <p:nvPr/>
        </p:nvSpPr>
        <p:spPr>
          <a:xfrm>
            <a:off x="1" y="155852"/>
            <a:ext cx="9144000"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fr-CH" sz="4000" dirty="0" err="1"/>
              <a:t>Proposed</a:t>
            </a:r>
            <a:r>
              <a:rPr lang="fr-CH" sz="4000" dirty="0"/>
              <a:t> scope to </a:t>
            </a:r>
            <a:r>
              <a:rPr lang="fr-CH" sz="4000" dirty="0" err="1"/>
              <a:t>prevent</a:t>
            </a:r>
            <a:r>
              <a:rPr lang="fr-CH" sz="4000" dirty="0"/>
              <a:t> stress</a:t>
            </a:r>
            <a:endParaRPr lang="en-GB" sz="4000" dirty="0"/>
          </a:p>
        </p:txBody>
      </p:sp>
      <p:grpSp>
        <p:nvGrpSpPr>
          <p:cNvPr id="26" name="Group 25"/>
          <p:cNvGrpSpPr/>
          <p:nvPr/>
        </p:nvGrpSpPr>
        <p:grpSpPr>
          <a:xfrm>
            <a:off x="1404332" y="1628800"/>
            <a:ext cx="6539301" cy="4371058"/>
            <a:chOff x="1404332" y="1628800"/>
            <a:chExt cx="6539301" cy="4371058"/>
          </a:xfrm>
        </p:grpSpPr>
        <p:sp>
          <p:nvSpPr>
            <p:cNvPr id="12" name="Freeform 11"/>
            <p:cNvSpPr/>
            <p:nvPr/>
          </p:nvSpPr>
          <p:spPr>
            <a:xfrm>
              <a:off x="1404332" y="1628800"/>
              <a:ext cx="2136577" cy="4371058"/>
            </a:xfrm>
            <a:custGeom>
              <a:avLst/>
              <a:gdLst>
                <a:gd name="connsiteX0" fmla="*/ 0 w 2136577"/>
                <a:gd name="connsiteY0" fmla="*/ 213658 h 4371058"/>
                <a:gd name="connsiteX1" fmla="*/ 213658 w 2136577"/>
                <a:gd name="connsiteY1" fmla="*/ 0 h 4371058"/>
                <a:gd name="connsiteX2" fmla="*/ 1922919 w 2136577"/>
                <a:gd name="connsiteY2" fmla="*/ 0 h 4371058"/>
                <a:gd name="connsiteX3" fmla="*/ 2136577 w 2136577"/>
                <a:gd name="connsiteY3" fmla="*/ 213658 h 4371058"/>
                <a:gd name="connsiteX4" fmla="*/ 2136577 w 2136577"/>
                <a:gd name="connsiteY4" fmla="*/ 4157400 h 4371058"/>
                <a:gd name="connsiteX5" fmla="*/ 1922919 w 2136577"/>
                <a:gd name="connsiteY5" fmla="*/ 4371058 h 4371058"/>
                <a:gd name="connsiteX6" fmla="*/ 213658 w 2136577"/>
                <a:gd name="connsiteY6" fmla="*/ 4371058 h 4371058"/>
                <a:gd name="connsiteX7" fmla="*/ 0 w 2136577"/>
                <a:gd name="connsiteY7" fmla="*/ 4157400 h 4371058"/>
                <a:gd name="connsiteX8" fmla="*/ 0 w 2136577"/>
                <a:gd name="connsiteY8" fmla="*/ 213658 h 437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6577" h="4371058">
                  <a:moveTo>
                    <a:pt x="0" y="213658"/>
                  </a:moveTo>
                  <a:cubicBezTo>
                    <a:pt x="0" y="95658"/>
                    <a:pt x="95658" y="0"/>
                    <a:pt x="213658" y="0"/>
                  </a:cubicBezTo>
                  <a:lnTo>
                    <a:pt x="1922919" y="0"/>
                  </a:lnTo>
                  <a:cubicBezTo>
                    <a:pt x="2040919" y="0"/>
                    <a:pt x="2136577" y="95658"/>
                    <a:pt x="2136577" y="213658"/>
                  </a:cubicBezTo>
                  <a:lnTo>
                    <a:pt x="2136577" y="4157400"/>
                  </a:lnTo>
                  <a:cubicBezTo>
                    <a:pt x="2136577" y="4275400"/>
                    <a:pt x="2040919" y="4371058"/>
                    <a:pt x="1922919" y="4371058"/>
                  </a:cubicBezTo>
                  <a:lnTo>
                    <a:pt x="213658" y="4371058"/>
                  </a:lnTo>
                  <a:cubicBezTo>
                    <a:pt x="95658" y="4371058"/>
                    <a:pt x="0" y="4275400"/>
                    <a:pt x="0" y="4157400"/>
                  </a:cubicBezTo>
                  <a:lnTo>
                    <a:pt x="0" y="213658"/>
                  </a:lnTo>
                  <a:close/>
                </a:path>
              </a:pathLst>
            </a:custGeom>
          </p:spPr>
          <p:style>
            <a:lnRef idx="3">
              <a:schemeClr val="lt1"/>
            </a:lnRef>
            <a:fillRef idx="1">
              <a:schemeClr val="dk1"/>
            </a:fillRef>
            <a:effectRef idx="1">
              <a:schemeClr val="dk1"/>
            </a:effectRef>
            <a:fontRef idx="minor">
              <a:schemeClr val="lt1"/>
            </a:fontRef>
          </p:style>
          <p:txBody>
            <a:bodyPr spcFirstLastPara="0" vert="horz" wrap="square" lIns="120904" tIns="1869327" rIns="120904" bIns="995116" numCol="1" spcCol="1270" anchor="ctr" anchorCtr="0">
              <a:noAutofit/>
            </a:bodyPr>
            <a:lstStyle/>
            <a:p>
              <a:pPr lvl="0" algn="ctr" defTabSz="755650">
                <a:lnSpc>
                  <a:spcPct val="90000"/>
                </a:lnSpc>
                <a:spcBef>
                  <a:spcPct val="0"/>
                </a:spcBef>
                <a:spcAft>
                  <a:spcPct val="35000"/>
                </a:spcAft>
              </a:pPr>
              <a:endParaRPr lang="fr-CH" sz="1700" kern="1200" dirty="0" smtClean="0"/>
            </a:p>
            <a:p>
              <a:pPr lvl="0" algn="ctr" defTabSz="755650">
                <a:lnSpc>
                  <a:spcPct val="90000"/>
                </a:lnSpc>
                <a:spcBef>
                  <a:spcPct val="0"/>
                </a:spcBef>
                <a:spcAft>
                  <a:spcPct val="35000"/>
                </a:spcAft>
              </a:pPr>
              <a:endParaRPr lang="fr-CH" sz="1700" kern="1200" dirty="0" smtClean="0"/>
            </a:p>
            <a:p>
              <a:pPr lvl="0" algn="ctr" defTabSz="755650">
                <a:lnSpc>
                  <a:spcPct val="90000"/>
                </a:lnSpc>
                <a:spcBef>
                  <a:spcPct val="0"/>
                </a:spcBef>
                <a:spcAft>
                  <a:spcPct val="35000"/>
                </a:spcAft>
              </a:pPr>
              <a:endParaRPr lang="fr-CH" sz="1700" kern="1200" dirty="0" smtClean="0"/>
            </a:p>
            <a:p>
              <a:pPr lvl="0" algn="ctr" defTabSz="755650">
                <a:lnSpc>
                  <a:spcPct val="90000"/>
                </a:lnSpc>
                <a:spcBef>
                  <a:spcPct val="0"/>
                </a:spcBef>
                <a:spcAft>
                  <a:spcPct val="35000"/>
                </a:spcAft>
              </a:pPr>
              <a:endParaRPr lang="fr-CH" sz="1800" kern="1200" dirty="0" smtClean="0"/>
            </a:p>
            <a:p>
              <a:pPr lvl="0" algn="ctr" defTabSz="755650">
                <a:lnSpc>
                  <a:spcPct val="90000"/>
                </a:lnSpc>
                <a:spcBef>
                  <a:spcPct val="0"/>
                </a:spcBef>
                <a:spcAft>
                  <a:spcPct val="35000"/>
                </a:spcAft>
              </a:pPr>
              <a:r>
                <a:rPr lang="fr-CH" sz="1500" kern="1200" dirty="0" err="1" smtClean="0"/>
                <a:t>Reducing</a:t>
              </a:r>
              <a:r>
                <a:rPr lang="fr-CH" sz="1500" kern="1200" dirty="0" smtClean="0"/>
                <a:t> </a:t>
              </a:r>
              <a:r>
                <a:rPr lang="fr-CH" sz="1500" kern="1200" dirty="0" err="1" smtClean="0"/>
                <a:t>workplace</a:t>
              </a:r>
              <a:r>
                <a:rPr lang="fr-CH" sz="1500" kern="1200" dirty="0" smtClean="0"/>
                <a:t> </a:t>
              </a:r>
              <a:r>
                <a:rPr lang="fr-CH" sz="1500" kern="1200" dirty="0" err="1" smtClean="0"/>
                <a:t>stressors</a:t>
              </a:r>
              <a:r>
                <a:rPr lang="fr-CH" sz="1500" kern="1200" dirty="0" smtClean="0"/>
                <a:t> &amp; </a:t>
              </a:r>
              <a:r>
                <a:rPr lang="fr-CH" sz="1500" kern="1200" dirty="0" err="1" smtClean="0"/>
                <a:t>reinforcing</a:t>
              </a:r>
              <a:r>
                <a:rPr lang="fr-CH" sz="1500" kern="1200" dirty="0" smtClean="0"/>
                <a:t> </a:t>
              </a:r>
              <a:r>
                <a:rPr lang="fr-CH" sz="1500" kern="1200" dirty="0" err="1" smtClean="0"/>
                <a:t>moderators</a:t>
              </a:r>
              <a:endParaRPr lang="fr-CH" sz="1500" kern="1200" dirty="0" smtClean="0"/>
            </a:p>
          </p:txBody>
        </p:sp>
        <p:sp>
          <p:nvSpPr>
            <p:cNvPr id="14" name="Freeform 13"/>
            <p:cNvSpPr/>
            <p:nvPr/>
          </p:nvSpPr>
          <p:spPr>
            <a:xfrm>
              <a:off x="3605007" y="1628800"/>
              <a:ext cx="2136577" cy="4371058"/>
            </a:xfrm>
            <a:custGeom>
              <a:avLst/>
              <a:gdLst>
                <a:gd name="connsiteX0" fmla="*/ 0 w 2136577"/>
                <a:gd name="connsiteY0" fmla="*/ 213658 h 4371058"/>
                <a:gd name="connsiteX1" fmla="*/ 213658 w 2136577"/>
                <a:gd name="connsiteY1" fmla="*/ 0 h 4371058"/>
                <a:gd name="connsiteX2" fmla="*/ 1922919 w 2136577"/>
                <a:gd name="connsiteY2" fmla="*/ 0 h 4371058"/>
                <a:gd name="connsiteX3" fmla="*/ 2136577 w 2136577"/>
                <a:gd name="connsiteY3" fmla="*/ 213658 h 4371058"/>
                <a:gd name="connsiteX4" fmla="*/ 2136577 w 2136577"/>
                <a:gd name="connsiteY4" fmla="*/ 4157400 h 4371058"/>
                <a:gd name="connsiteX5" fmla="*/ 1922919 w 2136577"/>
                <a:gd name="connsiteY5" fmla="*/ 4371058 h 4371058"/>
                <a:gd name="connsiteX6" fmla="*/ 213658 w 2136577"/>
                <a:gd name="connsiteY6" fmla="*/ 4371058 h 4371058"/>
                <a:gd name="connsiteX7" fmla="*/ 0 w 2136577"/>
                <a:gd name="connsiteY7" fmla="*/ 4157400 h 4371058"/>
                <a:gd name="connsiteX8" fmla="*/ 0 w 2136577"/>
                <a:gd name="connsiteY8" fmla="*/ 213658 h 437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6577" h="4371058">
                  <a:moveTo>
                    <a:pt x="0" y="213658"/>
                  </a:moveTo>
                  <a:cubicBezTo>
                    <a:pt x="0" y="95658"/>
                    <a:pt x="95658" y="0"/>
                    <a:pt x="213658" y="0"/>
                  </a:cubicBezTo>
                  <a:lnTo>
                    <a:pt x="1922919" y="0"/>
                  </a:lnTo>
                  <a:cubicBezTo>
                    <a:pt x="2040919" y="0"/>
                    <a:pt x="2136577" y="95658"/>
                    <a:pt x="2136577" y="213658"/>
                  </a:cubicBezTo>
                  <a:lnTo>
                    <a:pt x="2136577" y="4157400"/>
                  </a:lnTo>
                  <a:cubicBezTo>
                    <a:pt x="2136577" y="4275400"/>
                    <a:pt x="2040919" y="4371058"/>
                    <a:pt x="1922919" y="4371058"/>
                  </a:cubicBezTo>
                  <a:lnTo>
                    <a:pt x="213658" y="4371058"/>
                  </a:lnTo>
                  <a:cubicBezTo>
                    <a:pt x="95658" y="4371058"/>
                    <a:pt x="0" y="4275400"/>
                    <a:pt x="0" y="4157400"/>
                  </a:cubicBezTo>
                  <a:lnTo>
                    <a:pt x="0" y="213658"/>
                  </a:lnTo>
                  <a:close/>
                </a:path>
              </a:pathLst>
            </a:custGeom>
          </p:spPr>
          <p:style>
            <a:lnRef idx="3">
              <a:schemeClr val="lt1"/>
            </a:lnRef>
            <a:fillRef idx="1">
              <a:schemeClr val="dk1"/>
            </a:fillRef>
            <a:effectRef idx="1">
              <a:schemeClr val="dk1"/>
            </a:effectRef>
            <a:fontRef idx="minor">
              <a:schemeClr val="lt1"/>
            </a:fontRef>
          </p:style>
          <p:txBody>
            <a:bodyPr spcFirstLastPara="0" vert="horz" wrap="square" lIns="120904" tIns="1869327" rIns="120904" bIns="995116" numCol="1" spcCol="1270" anchor="ctr" anchorCtr="0">
              <a:noAutofit/>
            </a:bodyPr>
            <a:lstStyle/>
            <a:p>
              <a:pPr lvl="0" algn="ctr" defTabSz="755650">
                <a:lnSpc>
                  <a:spcPct val="90000"/>
                </a:lnSpc>
                <a:spcBef>
                  <a:spcPct val="0"/>
                </a:spcBef>
                <a:spcAft>
                  <a:spcPct val="35000"/>
                </a:spcAft>
              </a:pPr>
              <a:endParaRPr lang="fr-CH" sz="1700" kern="1200" dirty="0" smtClean="0"/>
            </a:p>
            <a:p>
              <a:pPr lvl="0" algn="ctr" defTabSz="755650">
                <a:lnSpc>
                  <a:spcPct val="90000"/>
                </a:lnSpc>
                <a:spcBef>
                  <a:spcPct val="0"/>
                </a:spcBef>
                <a:spcAft>
                  <a:spcPct val="35000"/>
                </a:spcAft>
              </a:pPr>
              <a:endParaRPr lang="fr-CH" sz="1700" kern="1200" dirty="0" smtClean="0"/>
            </a:p>
            <a:p>
              <a:pPr lvl="0" algn="ctr" defTabSz="755650">
                <a:lnSpc>
                  <a:spcPct val="90000"/>
                </a:lnSpc>
                <a:spcBef>
                  <a:spcPct val="0"/>
                </a:spcBef>
                <a:spcAft>
                  <a:spcPct val="35000"/>
                </a:spcAft>
              </a:pPr>
              <a:endParaRPr lang="fr-CH" sz="1700" kern="1200" dirty="0" smtClean="0"/>
            </a:p>
            <a:p>
              <a:pPr lvl="0" algn="ctr" defTabSz="755650">
                <a:lnSpc>
                  <a:spcPct val="90000"/>
                </a:lnSpc>
                <a:spcBef>
                  <a:spcPct val="0"/>
                </a:spcBef>
                <a:spcAft>
                  <a:spcPct val="35000"/>
                </a:spcAft>
              </a:pPr>
              <a:endParaRPr lang="fr-CH" sz="1800" kern="1200" dirty="0" smtClean="0"/>
            </a:p>
            <a:p>
              <a:pPr lvl="0" algn="ctr" defTabSz="755650">
                <a:lnSpc>
                  <a:spcPct val="90000"/>
                </a:lnSpc>
                <a:spcBef>
                  <a:spcPct val="0"/>
                </a:spcBef>
                <a:spcAft>
                  <a:spcPct val="35000"/>
                </a:spcAft>
              </a:pPr>
              <a:r>
                <a:rPr lang="en-US" sz="1500" kern="1200" dirty="0" smtClean="0"/>
                <a:t>Helping individuals to identify stress symptoms &amp; improve their coping skills</a:t>
              </a:r>
              <a:endParaRPr lang="en-US" sz="1500" kern="1200" dirty="0"/>
            </a:p>
          </p:txBody>
        </p:sp>
        <p:sp>
          <p:nvSpPr>
            <p:cNvPr id="15" name="Oval 14"/>
            <p:cNvSpPr/>
            <p:nvPr/>
          </p:nvSpPr>
          <p:spPr>
            <a:xfrm>
              <a:off x="4014762" y="3055747"/>
              <a:ext cx="1317065" cy="1329103"/>
            </a:xfrm>
            <a:prstGeom prst="ellipse">
              <a:avLst/>
            </a:prstGeom>
            <a:blipFill dpi="0" rotWithShape="1">
              <a:blip r:embed="rId3" cstate="email">
                <a:extLst>
                  <a:ext uri="{28A0092B-C50C-407E-A947-70E740481C1C}">
                    <a14:useLocalDpi xmlns:a14="http://schemas.microsoft.com/office/drawing/2010/main" val="0"/>
                  </a:ext>
                </a:extLst>
              </a:blip>
              <a:srcRect/>
              <a:stretch>
                <a:fillRect l="-26001" r="-18798" b="4737"/>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Freeform 15"/>
            <p:cNvSpPr/>
            <p:nvPr/>
          </p:nvSpPr>
          <p:spPr>
            <a:xfrm>
              <a:off x="5807056" y="1628800"/>
              <a:ext cx="2136577" cy="4371058"/>
            </a:xfrm>
            <a:custGeom>
              <a:avLst/>
              <a:gdLst>
                <a:gd name="connsiteX0" fmla="*/ 0 w 2136577"/>
                <a:gd name="connsiteY0" fmla="*/ 213658 h 4371058"/>
                <a:gd name="connsiteX1" fmla="*/ 213658 w 2136577"/>
                <a:gd name="connsiteY1" fmla="*/ 0 h 4371058"/>
                <a:gd name="connsiteX2" fmla="*/ 1922919 w 2136577"/>
                <a:gd name="connsiteY2" fmla="*/ 0 h 4371058"/>
                <a:gd name="connsiteX3" fmla="*/ 2136577 w 2136577"/>
                <a:gd name="connsiteY3" fmla="*/ 213658 h 4371058"/>
                <a:gd name="connsiteX4" fmla="*/ 2136577 w 2136577"/>
                <a:gd name="connsiteY4" fmla="*/ 4157400 h 4371058"/>
                <a:gd name="connsiteX5" fmla="*/ 1922919 w 2136577"/>
                <a:gd name="connsiteY5" fmla="*/ 4371058 h 4371058"/>
                <a:gd name="connsiteX6" fmla="*/ 213658 w 2136577"/>
                <a:gd name="connsiteY6" fmla="*/ 4371058 h 4371058"/>
                <a:gd name="connsiteX7" fmla="*/ 0 w 2136577"/>
                <a:gd name="connsiteY7" fmla="*/ 4157400 h 4371058"/>
                <a:gd name="connsiteX8" fmla="*/ 0 w 2136577"/>
                <a:gd name="connsiteY8" fmla="*/ 213658 h 437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6577" h="4371058">
                  <a:moveTo>
                    <a:pt x="0" y="213658"/>
                  </a:moveTo>
                  <a:cubicBezTo>
                    <a:pt x="0" y="95658"/>
                    <a:pt x="95658" y="0"/>
                    <a:pt x="213658" y="0"/>
                  </a:cubicBezTo>
                  <a:lnTo>
                    <a:pt x="1922919" y="0"/>
                  </a:lnTo>
                  <a:cubicBezTo>
                    <a:pt x="2040919" y="0"/>
                    <a:pt x="2136577" y="95658"/>
                    <a:pt x="2136577" y="213658"/>
                  </a:cubicBezTo>
                  <a:lnTo>
                    <a:pt x="2136577" y="4157400"/>
                  </a:lnTo>
                  <a:cubicBezTo>
                    <a:pt x="2136577" y="4275400"/>
                    <a:pt x="2040919" y="4371058"/>
                    <a:pt x="1922919" y="4371058"/>
                  </a:cubicBezTo>
                  <a:lnTo>
                    <a:pt x="213658" y="4371058"/>
                  </a:lnTo>
                  <a:cubicBezTo>
                    <a:pt x="95658" y="4371058"/>
                    <a:pt x="0" y="4275400"/>
                    <a:pt x="0" y="4157400"/>
                  </a:cubicBezTo>
                  <a:lnTo>
                    <a:pt x="0" y="213658"/>
                  </a:lnTo>
                  <a:close/>
                </a:path>
              </a:pathLst>
            </a:custGeom>
          </p:spPr>
          <p:style>
            <a:lnRef idx="3">
              <a:schemeClr val="lt1"/>
            </a:lnRef>
            <a:fillRef idx="1">
              <a:schemeClr val="dk1"/>
            </a:fillRef>
            <a:effectRef idx="1">
              <a:schemeClr val="dk1"/>
            </a:effectRef>
            <a:fontRef idx="minor">
              <a:schemeClr val="lt1"/>
            </a:fontRef>
          </p:style>
          <p:txBody>
            <a:bodyPr spcFirstLastPara="0" vert="horz" wrap="square" lIns="64008" tIns="1812431" rIns="64008" bIns="938220" numCol="1" spcCol="1270" anchor="ctr" anchorCtr="0">
              <a:noAutofit/>
            </a:bodyPr>
            <a:lstStyle/>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endParaRPr lang="fr-CH" sz="900" kern="1200" dirty="0" smtClean="0"/>
            </a:p>
            <a:p>
              <a:pPr lvl="0" algn="ctr" defTabSz="400050">
                <a:lnSpc>
                  <a:spcPct val="90000"/>
                </a:lnSpc>
                <a:spcBef>
                  <a:spcPct val="0"/>
                </a:spcBef>
                <a:spcAft>
                  <a:spcPct val="35000"/>
                </a:spcAft>
              </a:pPr>
              <a:r>
                <a:rPr lang="en-US" sz="1500" kern="1200" dirty="0" smtClean="0"/>
                <a:t>Assisting individuals experiencing on-going </a:t>
              </a:r>
              <a:r>
                <a:rPr lang="en-US" sz="1500" dirty="0" smtClean="0"/>
                <a:t>difficulties</a:t>
              </a:r>
              <a:r>
                <a:rPr lang="en-US" sz="1500" kern="1200" dirty="0" smtClean="0"/>
                <a:t> in the workplace </a:t>
              </a:r>
              <a:endParaRPr lang="en-US" sz="1500" kern="1200" dirty="0"/>
            </a:p>
          </p:txBody>
        </p:sp>
        <p:sp>
          <p:nvSpPr>
            <p:cNvPr id="17" name="Oval 16"/>
            <p:cNvSpPr/>
            <p:nvPr/>
          </p:nvSpPr>
          <p:spPr>
            <a:xfrm>
              <a:off x="6289966" y="3045380"/>
              <a:ext cx="1317065" cy="1329103"/>
            </a:xfrm>
            <a:prstGeom prst="ellipse">
              <a:avLst/>
            </a:prstGeom>
            <a:blipFill dpi="0" rotWithShape="1">
              <a:blip r:embed="rId4" cstate="email">
                <a:extLst>
                  <a:ext uri="{28A0092B-C50C-407E-A947-70E740481C1C}">
                    <a14:useLocalDpi xmlns:a14="http://schemas.microsoft.com/office/drawing/2010/main" val="0"/>
                  </a:ext>
                </a:extLst>
              </a:blip>
              <a:srcRect/>
              <a:stretch>
                <a:fillRect l="-15487" t="416" r="-36513" b="-416"/>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Left-Right Arrow 17"/>
            <p:cNvSpPr/>
            <p:nvPr/>
          </p:nvSpPr>
          <p:spPr>
            <a:xfrm>
              <a:off x="1686488" y="1628800"/>
              <a:ext cx="5920543" cy="844855"/>
            </a:xfrm>
            <a:prstGeom prst="leftRight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 name="Flowchart: Alternate Process 1"/>
            <p:cNvSpPr/>
            <p:nvPr/>
          </p:nvSpPr>
          <p:spPr>
            <a:xfrm>
              <a:off x="1679388" y="5473915"/>
              <a:ext cx="1584176" cy="410618"/>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Primary</a:t>
              </a:r>
              <a:endParaRPr lang="en-GB" sz="1600" dirty="0"/>
            </a:p>
          </p:txBody>
        </p:sp>
        <p:sp>
          <p:nvSpPr>
            <p:cNvPr id="7" name="Flowchart: Alternate Process 6"/>
            <p:cNvSpPr/>
            <p:nvPr/>
          </p:nvSpPr>
          <p:spPr>
            <a:xfrm>
              <a:off x="3840490" y="5486146"/>
              <a:ext cx="1728192" cy="410618"/>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Secondary</a:t>
              </a:r>
              <a:endParaRPr lang="en-GB" sz="1600" dirty="0"/>
            </a:p>
          </p:txBody>
        </p:sp>
        <p:sp>
          <p:nvSpPr>
            <p:cNvPr id="8" name="Flowchart: Alternate Process 7"/>
            <p:cNvSpPr/>
            <p:nvPr/>
          </p:nvSpPr>
          <p:spPr>
            <a:xfrm>
              <a:off x="6245780" y="5469108"/>
              <a:ext cx="1440160" cy="410618"/>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Tertiary</a:t>
              </a:r>
              <a:endParaRPr lang="en-GB" sz="1600" dirty="0"/>
            </a:p>
          </p:txBody>
        </p:sp>
        <p:sp>
          <p:nvSpPr>
            <p:cNvPr id="9" name="Flowchart: Alternate Process 8"/>
            <p:cNvSpPr/>
            <p:nvPr/>
          </p:nvSpPr>
          <p:spPr>
            <a:xfrm>
              <a:off x="1686488" y="2511420"/>
              <a:ext cx="1440000" cy="468000"/>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Stress reduction </a:t>
              </a:r>
              <a:endParaRPr lang="en-GB" sz="1600" dirty="0"/>
            </a:p>
          </p:txBody>
        </p:sp>
        <p:sp>
          <p:nvSpPr>
            <p:cNvPr id="10" name="Flowchart: Alternate Process 9"/>
            <p:cNvSpPr/>
            <p:nvPr/>
          </p:nvSpPr>
          <p:spPr>
            <a:xfrm>
              <a:off x="3851920" y="2565354"/>
              <a:ext cx="1440000" cy="468000"/>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Stress management</a:t>
              </a:r>
              <a:endParaRPr lang="en-GB" sz="1600" dirty="0"/>
            </a:p>
          </p:txBody>
        </p:sp>
        <p:sp>
          <p:nvSpPr>
            <p:cNvPr id="11" name="Flowchart: Alternate Process 10"/>
            <p:cNvSpPr/>
            <p:nvPr/>
          </p:nvSpPr>
          <p:spPr>
            <a:xfrm>
              <a:off x="6233679" y="2548631"/>
              <a:ext cx="1440000" cy="468000"/>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Remedial assistance</a:t>
              </a:r>
              <a:endParaRPr lang="en-GB" sz="1600" dirty="0"/>
            </a:p>
          </p:txBody>
        </p:sp>
        <p:sp>
          <p:nvSpPr>
            <p:cNvPr id="19" name="TextBox 18"/>
            <p:cNvSpPr txBox="1"/>
            <p:nvPr/>
          </p:nvSpPr>
          <p:spPr>
            <a:xfrm>
              <a:off x="1950922" y="1633949"/>
              <a:ext cx="5648807" cy="569387"/>
            </a:xfrm>
            <a:prstGeom prst="rect">
              <a:avLst/>
            </a:prstGeom>
            <a:noFill/>
          </p:spPr>
          <p:txBody>
            <a:bodyPr wrap="square" rtlCol="0">
              <a:spAutoFit/>
            </a:bodyPr>
            <a:lstStyle/>
            <a:p>
              <a:pPr algn="ctr"/>
              <a:endParaRPr lang="fr-CH" sz="1600" dirty="0" smtClean="0"/>
            </a:p>
            <a:p>
              <a:r>
                <a:rPr lang="en-GB" sz="1500" dirty="0" smtClean="0"/>
                <a:t>Interventions at the individual, teams and organisational levels</a:t>
              </a:r>
              <a:endParaRPr lang="en-GB" sz="1500" dirty="0"/>
            </a:p>
          </p:txBody>
        </p:sp>
        <p:grpSp>
          <p:nvGrpSpPr>
            <p:cNvPr id="22" name="Group 21"/>
            <p:cNvGrpSpPr/>
            <p:nvPr/>
          </p:nvGrpSpPr>
          <p:grpSpPr>
            <a:xfrm>
              <a:off x="1763688" y="3055746"/>
              <a:ext cx="1317065" cy="1329103"/>
              <a:chOff x="1814777" y="2834433"/>
              <a:chExt cx="1317065" cy="1329103"/>
            </a:xfrm>
          </p:grpSpPr>
          <p:sp>
            <p:nvSpPr>
              <p:cNvPr id="23" name="Oval 22"/>
              <p:cNvSpPr/>
              <p:nvPr/>
            </p:nvSpPr>
            <p:spPr>
              <a:xfrm>
                <a:off x="1814777" y="2834433"/>
                <a:ext cx="1317065" cy="1329103"/>
              </a:xfrm>
              <a:prstGeom prst="ellipse">
                <a:avLst/>
              </a:prstGeom>
              <a:blipFill>
                <a:blip r:embed="rId5" cstate="email">
                  <a:extLst>
                    <a:ext uri="{28A0092B-C50C-407E-A947-70E740481C1C}">
                      <a14:useLocalDpi xmlns:a14="http://schemas.microsoft.com/office/drawing/2010/main" val="0"/>
                    </a:ext>
                  </a:extLst>
                </a:blip>
                <a:srcRect/>
                <a:stretch>
                  <a:fillRect l="-40000" r="-4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4" name="TextBox 23"/>
              <p:cNvSpPr txBox="1"/>
              <p:nvPr/>
            </p:nvSpPr>
            <p:spPr>
              <a:xfrm>
                <a:off x="1835696" y="2996952"/>
                <a:ext cx="1008112" cy="307777"/>
              </a:xfrm>
              <a:prstGeom prst="rect">
                <a:avLst/>
              </a:prstGeom>
              <a:noFill/>
            </p:spPr>
            <p:txBody>
              <a:bodyPr wrap="square" rtlCol="0">
                <a:spAutoFit/>
              </a:bodyPr>
              <a:lstStyle/>
              <a:p>
                <a:r>
                  <a:rPr lang="en-US" sz="1400" dirty="0" smtClean="0">
                    <a:solidFill>
                      <a:schemeClr val="accent6">
                        <a:lumMod val="50000"/>
                      </a:schemeClr>
                    </a:solidFill>
                  </a:rPr>
                  <a:t>Causes</a:t>
                </a:r>
                <a:endParaRPr lang="en-GB" sz="1400" dirty="0">
                  <a:solidFill>
                    <a:schemeClr val="accent6">
                      <a:lumMod val="50000"/>
                    </a:schemeClr>
                  </a:solidFill>
                </a:endParaRPr>
              </a:p>
            </p:txBody>
          </p:sp>
          <p:sp>
            <p:nvSpPr>
              <p:cNvPr id="25" name="TextBox 24"/>
              <p:cNvSpPr txBox="1"/>
              <p:nvPr/>
            </p:nvSpPr>
            <p:spPr>
              <a:xfrm>
                <a:off x="2267744" y="3831174"/>
                <a:ext cx="807388" cy="307777"/>
              </a:xfrm>
              <a:prstGeom prst="rect">
                <a:avLst/>
              </a:prstGeom>
              <a:noFill/>
            </p:spPr>
            <p:txBody>
              <a:bodyPr wrap="square" rtlCol="0">
                <a:spAutoFit/>
              </a:bodyPr>
              <a:lstStyle/>
              <a:p>
                <a:r>
                  <a:rPr lang="en-US" sz="1400" dirty="0" smtClean="0">
                    <a:solidFill>
                      <a:schemeClr val="accent6">
                        <a:lumMod val="50000"/>
                      </a:schemeClr>
                    </a:solidFill>
                  </a:rPr>
                  <a:t>Effect</a:t>
                </a:r>
                <a:endParaRPr lang="en-GB" sz="1400" dirty="0">
                  <a:solidFill>
                    <a:schemeClr val="accent6">
                      <a:lumMod val="50000"/>
                    </a:schemeClr>
                  </a:solidFill>
                </a:endParaRPr>
              </a:p>
            </p:txBody>
          </p:sp>
        </p:grpSp>
      </p:grpSp>
      <p:sp>
        <p:nvSpPr>
          <p:cNvPr id="27" name="TextBox 26"/>
          <p:cNvSpPr txBox="1"/>
          <p:nvPr/>
        </p:nvSpPr>
        <p:spPr>
          <a:xfrm>
            <a:off x="8684054" y="6309320"/>
            <a:ext cx="288032" cy="369332"/>
          </a:xfrm>
          <a:prstGeom prst="rect">
            <a:avLst/>
          </a:prstGeom>
          <a:noFill/>
        </p:spPr>
        <p:txBody>
          <a:bodyPr wrap="square" rtlCol="0">
            <a:spAutoFit/>
          </a:bodyPr>
          <a:lstStyle/>
          <a:p>
            <a:fld id="{3E802E6B-11E8-42CC-8F21-B7045DA4C55E}" type="slidenum">
              <a:rPr lang="en-GB">
                <a:solidFill>
                  <a:schemeClr val="bg1"/>
                </a:solidFill>
              </a:rPr>
              <a:t>43</a:t>
            </a:fld>
            <a:endParaRPr lang="en-GB" dirty="0">
              <a:solidFill>
                <a:schemeClr val="bg1"/>
              </a:solidFill>
            </a:endParaRPr>
          </a:p>
        </p:txBody>
      </p:sp>
    </p:spTree>
    <p:extLst>
      <p:ext uri="{BB962C8B-B14F-4D97-AF65-F5344CB8AC3E}">
        <p14:creationId xmlns:p14="http://schemas.microsoft.com/office/powerpoint/2010/main" val="25829818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err="1" smtClean="0"/>
              <a:t>Members</a:t>
            </a:r>
            <a:r>
              <a:rPr lang="fr-CH" dirty="0" smtClean="0"/>
              <a:t> of Personnel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graphicFrame>
        <p:nvGraphicFramePr>
          <p:cNvPr id="9" name="Chart 8"/>
          <p:cNvGraphicFramePr>
            <a:graphicFrameLocks/>
          </p:cNvGraphicFramePr>
          <p:nvPr>
            <p:extLst/>
          </p:nvPr>
        </p:nvGraphicFramePr>
        <p:xfrm>
          <a:off x="5334000" y="1714500"/>
          <a:ext cx="38100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7372576" y="288000"/>
            <a:ext cx="1625600" cy="307777"/>
          </a:xfrm>
          <a:prstGeom prst="rect">
            <a:avLst/>
          </a:prstGeom>
          <a:noFill/>
        </p:spPr>
        <p:txBody>
          <a:bodyPr wrap="square" rtlCol="0">
            <a:spAutoFit/>
          </a:bodyPr>
          <a:lstStyle/>
          <a:p>
            <a:r>
              <a:rPr lang="fr-CH" sz="1400" dirty="0">
                <a:solidFill>
                  <a:schemeClr val="accent6"/>
                </a:solidFill>
                <a:latin typeface="Calibri" panose="020F0502020204030204" pitchFamily="34" charset="0"/>
                <a:cs typeface="Calibri" panose="020F0502020204030204" pitchFamily="34" charset="0"/>
              </a:rPr>
              <a:t>Total MP : </a:t>
            </a:r>
            <a:r>
              <a:rPr lang="fr-CH" sz="1400" dirty="0" smtClean="0">
                <a:solidFill>
                  <a:schemeClr val="accent6"/>
                </a:solidFill>
                <a:latin typeface="Calibri" panose="020F0502020204030204" pitchFamily="34" charset="0"/>
                <a:cs typeface="Calibri" panose="020F0502020204030204" pitchFamily="34" charset="0"/>
              </a:rPr>
              <a:t>17,532</a:t>
            </a:r>
            <a:endParaRPr lang="en-US" sz="1400" dirty="0">
              <a:solidFill>
                <a:schemeClr val="accent6"/>
              </a:solidFill>
              <a:latin typeface="Calibri" panose="020F0502020204030204" pitchFamily="34" charset="0"/>
              <a:cs typeface="Calibri" panose="020F0502020204030204" pitchFamily="34" charset="0"/>
            </a:endParaRPr>
          </a:p>
        </p:txBody>
      </p:sp>
      <p:graphicFrame>
        <p:nvGraphicFramePr>
          <p:cNvPr id="10" name="Chart 9"/>
          <p:cNvGraphicFramePr>
            <a:graphicFrameLocks/>
          </p:cNvGraphicFramePr>
          <p:nvPr>
            <p:extLst/>
          </p:nvPr>
        </p:nvGraphicFramePr>
        <p:xfrm>
          <a:off x="308756" y="1281684"/>
          <a:ext cx="5130964" cy="4471416"/>
        </p:xfrm>
        <a:graphic>
          <a:graphicData uri="http://schemas.openxmlformats.org/drawingml/2006/chart">
            <c:chart xmlns:c="http://schemas.openxmlformats.org/drawingml/2006/chart" xmlns:r="http://schemas.openxmlformats.org/officeDocument/2006/relationships" r:id="rId4"/>
          </a:graphicData>
        </a:graphic>
      </p:graphicFrame>
      <p:sp>
        <p:nvSpPr>
          <p:cNvPr id="11" name="Footer Placeholder 1"/>
          <p:cNvSpPr>
            <a:spLocks noGrp="1"/>
          </p:cNvSpPr>
          <p:nvPr>
            <p:ph type="ftr" sz="quarter" idx="3"/>
          </p:nvPr>
        </p:nvSpPr>
        <p:spPr>
          <a:xfrm>
            <a:off x="5182756" y="6356350"/>
            <a:ext cx="2895600" cy="365125"/>
          </a:xfrm>
        </p:spPr>
        <p:txBody>
          <a:bodyPr/>
          <a:lstStyle/>
          <a:p>
            <a:r>
              <a:rPr lang="en-US" dirty="0" smtClean="0"/>
              <a:t>HR Department</a:t>
            </a:r>
            <a:endParaRPr lang="en-US" dirty="0"/>
          </a:p>
        </p:txBody>
      </p:sp>
    </p:spTree>
    <p:extLst>
      <p:ext uri="{BB962C8B-B14F-4D97-AF65-F5344CB8AC3E}">
        <p14:creationId xmlns:p14="http://schemas.microsoft.com/office/powerpoint/2010/main" val="3918975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smtClean="0"/>
              <a:t>HR Department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4" name="Chart 3"/>
          <p:cNvGraphicFramePr>
            <a:graphicFrameLocks/>
          </p:cNvGraphicFramePr>
          <p:nvPr>
            <p:extLst>
              <p:ext uri="{D42A27DB-BD31-4B8C-83A1-F6EECF244321}">
                <p14:modId xmlns:p14="http://schemas.microsoft.com/office/powerpoint/2010/main" val="2911057722"/>
              </p:ext>
            </p:extLst>
          </p:nvPr>
        </p:nvGraphicFramePr>
        <p:xfrm>
          <a:off x="617520" y="954049"/>
          <a:ext cx="7906214" cy="4934687"/>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Personnel evolution</a:t>
            </a:r>
            <a:endParaRPr lang="en-GB" dirty="0"/>
          </a:p>
        </p:txBody>
      </p:sp>
      <p:sp>
        <p:nvSpPr>
          <p:cNvPr id="6" name="TextBox 5"/>
          <p:cNvSpPr txBox="1"/>
          <p:nvPr/>
        </p:nvSpPr>
        <p:spPr>
          <a:xfrm>
            <a:off x="7649680" y="247528"/>
            <a:ext cx="1494320" cy="276999"/>
          </a:xfrm>
          <a:prstGeom prst="rect">
            <a:avLst/>
          </a:prstGeom>
          <a:noFill/>
        </p:spPr>
        <p:txBody>
          <a:bodyPr wrap="none" rtlCol="0">
            <a:spAutoFit/>
          </a:bodyPr>
          <a:lstStyle/>
          <a:p>
            <a:r>
              <a:rPr lang="en-GB" sz="1200" b="1" i="1" dirty="0" smtClean="0">
                <a:solidFill>
                  <a:schemeClr val="accent2"/>
                </a:solidFill>
              </a:rPr>
              <a:t>Cf. table 2, page 3</a:t>
            </a:r>
            <a:endParaRPr lang="en-GB" sz="1200" b="1" i="1" dirty="0">
              <a:solidFill>
                <a:schemeClr val="accent2"/>
              </a:solidFill>
            </a:endParaRPr>
          </a:p>
        </p:txBody>
      </p:sp>
    </p:spTree>
    <p:extLst>
      <p:ext uri="{BB962C8B-B14F-4D97-AF65-F5344CB8AC3E}">
        <p14:creationId xmlns:p14="http://schemas.microsoft.com/office/powerpoint/2010/main" val="2225475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Members of Personnel</a:t>
            </a:r>
            <a:endParaRPr lang="en-GB" dirty="0"/>
          </a:p>
        </p:txBody>
      </p:sp>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graphicFrame>
        <p:nvGraphicFramePr>
          <p:cNvPr id="9" name="Chart 8"/>
          <p:cNvGraphicFramePr>
            <a:graphicFrameLocks/>
          </p:cNvGraphicFramePr>
          <p:nvPr>
            <p:extLst>
              <p:ext uri="{D42A27DB-BD31-4B8C-83A1-F6EECF244321}">
                <p14:modId xmlns:p14="http://schemas.microsoft.com/office/powerpoint/2010/main" val="2561028810"/>
              </p:ext>
            </p:extLst>
          </p:nvPr>
        </p:nvGraphicFramePr>
        <p:xfrm>
          <a:off x="2118731" y="1561171"/>
          <a:ext cx="7025269" cy="4461480"/>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p:cNvSpPr>
            <a:spLocks noGrp="1"/>
          </p:cNvSpPr>
          <p:nvPr>
            <p:ph idx="1"/>
          </p:nvPr>
        </p:nvSpPr>
        <p:spPr>
          <a:xfrm>
            <a:off x="0" y="1561171"/>
            <a:ext cx="2341756" cy="4634380"/>
          </a:xfrm>
        </p:spPr>
        <p:txBody>
          <a:bodyPr>
            <a:normAutofit fontScale="92500"/>
          </a:bodyPr>
          <a:lstStyle/>
          <a:p>
            <a:pPr>
              <a:buFont typeface="Wingdings" panose="05000000000000000000" pitchFamily="2" charset="2"/>
              <a:buChar char="v"/>
            </a:pPr>
            <a:r>
              <a:rPr lang="en-GB" sz="1600" dirty="0" smtClean="0">
                <a:solidFill>
                  <a:schemeClr val="tx2"/>
                </a:solidFill>
              </a:rPr>
              <a:t>Staff members 2633 </a:t>
            </a:r>
            <a:r>
              <a:rPr lang="en-GB" sz="1600" dirty="0">
                <a:solidFill>
                  <a:schemeClr val="tx2"/>
                </a:solidFill>
              </a:rPr>
              <a:t>in "headcount" - 2556.4 FTEs</a:t>
            </a:r>
          </a:p>
          <a:p>
            <a:pPr>
              <a:buFont typeface="Wingdings" panose="05000000000000000000" pitchFamily="2" charset="2"/>
              <a:buChar char="v"/>
            </a:pPr>
            <a:endParaRPr lang="en-GB" sz="1600" dirty="0" smtClean="0">
              <a:solidFill>
                <a:schemeClr val="tx2"/>
              </a:solidFill>
            </a:endParaRPr>
          </a:p>
          <a:p>
            <a:pPr>
              <a:buFont typeface="Wingdings" panose="05000000000000000000" pitchFamily="2" charset="2"/>
              <a:buChar char="v"/>
            </a:pPr>
            <a:r>
              <a:rPr lang="en-GB" sz="1600" dirty="0" smtClean="0">
                <a:solidFill>
                  <a:schemeClr val="tx2"/>
                </a:solidFill>
              </a:rPr>
              <a:t>Fellow </a:t>
            </a:r>
            <a:r>
              <a:rPr lang="en-GB" sz="1600" dirty="0">
                <a:solidFill>
                  <a:schemeClr val="tx2"/>
                </a:solidFill>
              </a:rPr>
              <a:t>numbers overtook 800 for the </a:t>
            </a:r>
            <a:r>
              <a:rPr lang="en-GB" sz="1600" dirty="0" smtClean="0">
                <a:solidFill>
                  <a:schemeClr val="tx2"/>
                </a:solidFill>
              </a:rPr>
              <a:t>1</a:t>
            </a:r>
            <a:r>
              <a:rPr lang="en-GB" sz="1600" baseline="30000" dirty="0" smtClean="0">
                <a:solidFill>
                  <a:schemeClr val="tx2"/>
                </a:solidFill>
              </a:rPr>
              <a:t>st</a:t>
            </a:r>
            <a:r>
              <a:rPr lang="en-GB" sz="1600" dirty="0" smtClean="0">
                <a:solidFill>
                  <a:schemeClr val="tx2"/>
                </a:solidFill>
              </a:rPr>
              <a:t> time </a:t>
            </a:r>
            <a:r>
              <a:rPr lang="en-GB" sz="1600" dirty="0">
                <a:solidFill>
                  <a:schemeClr val="tx2"/>
                </a:solidFill>
              </a:rPr>
              <a:t>in 2017 (807</a:t>
            </a:r>
            <a:r>
              <a:rPr lang="en-GB" sz="1600" dirty="0" smtClean="0">
                <a:solidFill>
                  <a:schemeClr val="tx2"/>
                </a:solidFill>
              </a:rPr>
              <a:t>)</a:t>
            </a:r>
          </a:p>
          <a:p>
            <a:pPr lvl="1">
              <a:buFont typeface="Wingdings" panose="05000000000000000000" pitchFamily="2" charset="2"/>
              <a:buChar char="v"/>
            </a:pPr>
            <a:r>
              <a:rPr lang="en-GB" sz="1200" dirty="0" smtClean="0">
                <a:solidFill>
                  <a:schemeClr val="tx2"/>
                </a:solidFill>
              </a:rPr>
              <a:t>79 on TTE programme</a:t>
            </a:r>
          </a:p>
          <a:p>
            <a:pPr lvl="1">
              <a:buFont typeface="Wingdings" panose="05000000000000000000" pitchFamily="2" charset="2"/>
              <a:buChar char="v"/>
            </a:pPr>
            <a:r>
              <a:rPr lang="en-GB" sz="1200" dirty="0" smtClean="0">
                <a:solidFill>
                  <a:schemeClr val="tx2"/>
                </a:solidFill>
              </a:rPr>
              <a:t>122 Marie Curie fellows</a:t>
            </a:r>
            <a:r>
              <a:rPr lang="en-GB" sz="1200" dirty="0">
                <a:solidFill>
                  <a:schemeClr val="tx2"/>
                </a:solidFill>
              </a:rPr>
              <a:t/>
            </a:r>
            <a:br>
              <a:rPr lang="en-GB" sz="1200" dirty="0">
                <a:solidFill>
                  <a:schemeClr val="tx2"/>
                </a:solidFill>
              </a:rPr>
            </a:br>
            <a:endParaRPr lang="en-GB" sz="1200" dirty="0" smtClean="0">
              <a:solidFill>
                <a:schemeClr val="tx2"/>
              </a:solidFill>
            </a:endParaRPr>
          </a:p>
          <a:p>
            <a:pPr>
              <a:buFont typeface="Wingdings" panose="05000000000000000000" pitchFamily="2" charset="2"/>
              <a:buChar char="v"/>
            </a:pPr>
            <a:r>
              <a:rPr lang="en-GB" sz="1600" dirty="0" smtClean="0">
                <a:solidFill>
                  <a:schemeClr val="tx2"/>
                </a:solidFill>
              </a:rPr>
              <a:t>Continued increase in number of users (now over 12,200) and in  </a:t>
            </a:r>
            <a:br>
              <a:rPr lang="en-GB" sz="1600" dirty="0" smtClean="0">
                <a:solidFill>
                  <a:schemeClr val="tx2"/>
                </a:solidFill>
              </a:rPr>
            </a:br>
            <a:r>
              <a:rPr lang="en-GB" sz="1600" dirty="0" smtClean="0">
                <a:solidFill>
                  <a:schemeClr val="tx2"/>
                </a:solidFill>
              </a:rPr>
              <a:t>ratio of MPA to staff</a:t>
            </a:r>
          </a:p>
        </p:txBody>
      </p:sp>
      <p:sp>
        <p:nvSpPr>
          <p:cNvPr id="11" name="TextBox 10"/>
          <p:cNvSpPr txBox="1"/>
          <p:nvPr/>
        </p:nvSpPr>
        <p:spPr>
          <a:xfrm>
            <a:off x="7649680" y="247528"/>
            <a:ext cx="1494320" cy="276999"/>
          </a:xfrm>
          <a:prstGeom prst="rect">
            <a:avLst/>
          </a:prstGeom>
          <a:noFill/>
        </p:spPr>
        <p:txBody>
          <a:bodyPr wrap="none" rtlCol="0">
            <a:spAutoFit/>
          </a:bodyPr>
          <a:lstStyle/>
          <a:p>
            <a:r>
              <a:rPr lang="en-GB" sz="1200" b="1" i="1" dirty="0" smtClean="0">
                <a:solidFill>
                  <a:schemeClr val="accent2"/>
                </a:solidFill>
              </a:rPr>
              <a:t>Cf. table 2, page 3</a:t>
            </a:r>
            <a:endParaRPr lang="en-GB" sz="1200" b="1" i="1" dirty="0">
              <a:solidFill>
                <a:schemeClr val="accent2"/>
              </a:solidFill>
            </a:endParaRPr>
          </a:p>
        </p:txBody>
      </p:sp>
    </p:spTree>
    <p:extLst>
      <p:ext uri="{BB962C8B-B14F-4D97-AF65-F5344CB8AC3E}">
        <p14:creationId xmlns:p14="http://schemas.microsoft.com/office/powerpoint/2010/main" val="917606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HR Department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a:t>C</a:t>
            </a:r>
            <a:r>
              <a:rPr lang="en-GB" dirty="0" smtClean="0"/>
              <a:t>ategory evolution</a:t>
            </a:r>
            <a:endParaRPr lang="en-GB" dirty="0"/>
          </a:p>
        </p:txBody>
      </p:sp>
      <p:sp>
        <p:nvSpPr>
          <p:cNvPr id="9" name="Content Placeholder 2"/>
          <p:cNvSpPr>
            <a:spLocks noGrp="1"/>
          </p:cNvSpPr>
          <p:nvPr>
            <p:ph idx="1"/>
          </p:nvPr>
        </p:nvSpPr>
        <p:spPr>
          <a:xfrm>
            <a:off x="142805" y="1603348"/>
            <a:ext cx="2551221" cy="4525963"/>
          </a:xfrm>
        </p:spPr>
        <p:txBody>
          <a:bodyPr>
            <a:normAutofit/>
          </a:bodyPr>
          <a:lstStyle/>
          <a:p>
            <a:pPr marL="36576" indent="0">
              <a:buClr>
                <a:schemeClr val="tx1"/>
              </a:buClr>
              <a:buNone/>
            </a:pPr>
            <a:r>
              <a:rPr lang="en-GB" sz="1800" dirty="0" smtClean="0">
                <a:solidFill>
                  <a:schemeClr val="tx2"/>
                </a:solidFill>
              </a:rPr>
              <a:t>Proportion of Cat </a:t>
            </a:r>
            <a:r>
              <a:rPr lang="en-GB" sz="1800" dirty="0" smtClean="0">
                <a:solidFill>
                  <a:schemeClr val="tx2"/>
                </a:solidFill>
              </a:rPr>
              <a:t>2</a:t>
            </a:r>
            <a:r>
              <a:rPr lang="en-GB" sz="1800" dirty="0" smtClean="0">
                <a:solidFill>
                  <a:schemeClr val="tx2"/>
                </a:solidFill>
              </a:rPr>
              <a:t>. increase </a:t>
            </a:r>
            <a:r>
              <a:rPr lang="en-GB" sz="1800" dirty="0" smtClean="0">
                <a:solidFill>
                  <a:schemeClr val="tx2"/>
                </a:solidFill>
              </a:rPr>
              <a:t>(80 additional posts): now over 43% total. </a:t>
            </a:r>
          </a:p>
          <a:p>
            <a:pPr marL="36576" indent="0">
              <a:buNone/>
            </a:pPr>
            <a:r>
              <a:rPr lang="en-GB" sz="1800" dirty="0" smtClean="0">
                <a:solidFill>
                  <a:schemeClr val="tx2"/>
                </a:solidFill>
              </a:rPr>
              <a:t>Increase </a:t>
            </a:r>
            <a:r>
              <a:rPr lang="en-GB" sz="1800" dirty="0">
                <a:solidFill>
                  <a:schemeClr val="tx2"/>
                </a:solidFill>
              </a:rPr>
              <a:t>in </a:t>
            </a:r>
            <a:r>
              <a:rPr lang="en-GB" sz="1800" dirty="0" smtClean="0">
                <a:solidFill>
                  <a:schemeClr val="tx2"/>
                </a:solidFill>
              </a:rPr>
              <a:t>proportion of Cat</a:t>
            </a:r>
            <a:r>
              <a:rPr lang="en-GB" sz="1800" dirty="0">
                <a:solidFill>
                  <a:schemeClr val="tx2"/>
                </a:solidFill>
              </a:rPr>
              <a:t>. 5 (NB: also result of “mapping” to BMJ in 2016</a:t>
            </a:r>
            <a:r>
              <a:rPr lang="en-GB" sz="1800" dirty="0" smtClean="0">
                <a:solidFill>
                  <a:schemeClr val="tx2"/>
                </a:solidFill>
              </a:rPr>
              <a:t>).</a:t>
            </a:r>
            <a:endParaRPr lang="en-GB" sz="1800" dirty="0" smtClean="0">
              <a:solidFill>
                <a:schemeClr val="tx2"/>
              </a:solidFill>
            </a:endParaRPr>
          </a:p>
          <a:p>
            <a:pPr marL="36576" indent="0">
              <a:buNone/>
            </a:pPr>
            <a:endParaRPr lang="en-GB" sz="1800" dirty="0">
              <a:solidFill>
                <a:schemeClr val="tx2"/>
              </a:solidFill>
            </a:endParaRPr>
          </a:p>
          <a:p>
            <a:pPr marL="36576" indent="0">
              <a:buClr>
                <a:schemeClr val="tx1"/>
              </a:buClr>
              <a:buNone/>
            </a:pPr>
            <a:r>
              <a:rPr lang="en-GB" sz="1800" dirty="0" smtClean="0">
                <a:solidFill>
                  <a:schemeClr val="tx2"/>
                </a:solidFill>
              </a:rPr>
              <a:t>Slight </a:t>
            </a:r>
            <a:r>
              <a:rPr lang="en-GB" sz="1800" dirty="0" smtClean="0">
                <a:solidFill>
                  <a:schemeClr val="tx2"/>
                </a:solidFill>
              </a:rPr>
              <a:t>decrease in Cat. 3 Technical &amp; Cat. 4 </a:t>
            </a:r>
            <a:r>
              <a:rPr lang="en-GB" sz="1800" smtClean="0">
                <a:solidFill>
                  <a:schemeClr val="tx2"/>
                </a:solidFill>
              </a:rPr>
              <a:t>Manual </a:t>
            </a:r>
            <a:r>
              <a:rPr lang="en-GB" sz="1800" smtClean="0">
                <a:solidFill>
                  <a:schemeClr val="tx2"/>
                </a:solidFill>
              </a:rPr>
              <a:t>work.</a:t>
            </a:r>
            <a:r>
              <a:rPr lang="en-GB" sz="1800" dirty="0" smtClean="0">
                <a:solidFill>
                  <a:schemeClr val="tx2"/>
                </a:solidFill>
              </a:rPr>
              <a:t/>
            </a:r>
            <a:br>
              <a:rPr lang="en-GB" sz="1800" dirty="0" smtClean="0">
                <a:solidFill>
                  <a:schemeClr val="tx2"/>
                </a:solidFill>
              </a:rPr>
            </a:br>
            <a:endParaRPr lang="en-GB" sz="1800" dirty="0" smtClean="0">
              <a:solidFill>
                <a:schemeClr val="tx2"/>
              </a:solidFill>
            </a:endParaRPr>
          </a:p>
        </p:txBody>
      </p:sp>
      <p:graphicFrame>
        <p:nvGraphicFramePr>
          <p:cNvPr id="11" name="Chart 10"/>
          <p:cNvGraphicFramePr>
            <a:graphicFrameLocks/>
          </p:cNvGraphicFramePr>
          <p:nvPr>
            <p:extLst>
              <p:ext uri="{D42A27DB-BD31-4B8C-83A1-F6EECF244321}">
                <p14:modId xmlns:p14="http://schemas.microsoft.com/office/powerpoint/2010/main" val="1075576548"/>
              </p:ext>
            </p:extLst>
          </p:nvPr>
        </p:nvGraphicFramePr>
        <p:xfrm>
          <a:off x="2662099" y="1473120"/>
          <a:ext cx="6236093" cy="367708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7795592" y="233492"/>
            <a:ext cx="928459" cy="276999"/>
          </a:xfrm>
          <a:prstGeom prst="rect">
            <a:avLst/>
          </a:prstGeom>
          <a:noFill/>
        </p:spPr>
        <p:txBody>
          <a:bodyPr wrap="none" rtlCol="0">
            <a:spAutoFit/>
          </a:bodyPr>
          <a:lstStyle/>
          <a:p>
            <a:r>
              <a:rPr lang="en-GB" sz="1200" b="1" i="1" dirty="0" smtClean="0">
                <a:solidFill>
                  <a:schemeClr val="accent2"/>
                </a:solidFill>
              </a:rPr>
              <a:t>Cf. Page 8</a:t>
            </a:r>
            <a:endParaRPr lang="en-GB" sz="1200" b="1" i="1" dirty="0">
              <a:solidFill>
                <a:schemeClr val="accent2"/>
              </a:solidFill>
            </a:endParaRPr>
          </a:p>
        </p:txBody>
      </p:sp>
    </p:spTree>
    <p:extLst>
      <p:ext uri="{BB962C8B-B14F-4D97-AF65-F5344CB8AC3E}">
        <p14:creationId xmlns:p14="http://schemas.microsoft.com/office/powerpoint/2010/main" val="40610541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dirty="0" smtClean="0"/>
              <a:t>HR Department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9</a:t>
            </a:fld>
            <a:endParaRPr lang="en-US" dirty="0"/>
          </a:p>
        </p:txBody>
      </p:sp>
      <p:graphicFrame>
        <p:nvGraphicFramePr>
          <p:cNvPr id="4" name="Chart 3"/>
          <p:cNvGraphicFramePr>
            <a:graphicFrameLocks/>
          </p:cNvGraphicFramePr>
          <p:nvPr/>
        </p:nvGraphicFramePr>
        <p:xfrm>
          <a:off x="457200" y="1526421"/>
          <a:ext cx="8229600" cy="4471416"/>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Gender</a:t>
            </a:r>
            <a:endParaRPr lang="en-GB" dirty="0"/>
          </a:p>
        </p:txBody>
      </p:sp>
      <p:sp>
        <p:nvSpPr>
          <p:cNvPr id="6" name="Rectangle 5"/>
          <p:cNvSpPr/>
          <p:nvPr/>
        </p:nvSpPr>
        <p:spPr>
          <a:xfrm>
            <a:off x="0" y="5479187"/>
            <a:ext cx="3344742" cy="1754326"/>
          </a:xfrm>
          <a:prstGeom prst="rect">
            <a:avLst/>
          </a:prstGeom>
        </p:spPr>
        <p:txBody>
          <a:bodyPr wrap="square">
            <a:spAutoFit/>
          </a:bodyPr>
          <a:lstStyle/>
          <a:p>
            <a:pPr>
              <a:buClr>
                <a:schemeClr val="tx1"/>
              </a:buClr>
            </a:pPr>
            <a:r>
              <a:rPr lang="en-GB" dirty="0">
                <a:solidFill>
                  <a:schemeClr val="tx2"/>
                </a:solidFill>
              </a:rPr>
              <a:t>Staff member </a:t>
            </a:r>
            <a:r>
              <a:rPr lang="en-GB" dirty="0" smtClean="0">
                <a:solidFill>
                  <a:schemeClr val="tx2"/>
                </a:solidFill>
              </a:rPr>
              <a:t> female percentage </a:t>
            </a:r>
            <a:r>
              <a:rPr lang="en-GB" dirty="0">
                <a:solidFill>
                  <a:schemeClr val="tx2"/>
                </a:solidFill>
              </a:rPr>
              <a:t>stable (</a:t>
            </a:r>
            <a:r>
              <a:rPr lang="en-GB" dirty="0" err="1">
                <a:solidFill>
                  <a:schemeClr val="tx2"/>
                </a:solidFill>
              </a:rPr>
              <a:t>cca</a:t>
            </a:r>
            <a:r>
              <a:rPr lang="en-GB" dirty="0">
                <a:solidFill>
                  <a:schemeClr val="tx2"/>
                </a:solidFill>
              </a:rPr>
              <a:t>. 20</a:t>
            </a:r>
            <a:r>
              <a:rPr lang="en-GB" dirty="0" smtClean="0">
                <a:solidFill>
                  <a:schemeClr val="tx2"/>
                </a:solidFill>
              </a:rPr>
              <a:t>%)</a:t>
            </a:r>
            <a:endParaRPr lang="en-GB" dirty="0">
              <a:solidFill>
                <a:schemeClr val="tx2"/>
              </a:solidFill>
            </a:endParaRPr>
          </a:p>
          <a:p>
            <a:pPr>
              <a:buClr>
                <a:schemeClr val="tx1"/>
              </a:buClr>
            </a:pPr>
            <a:r>
              <a:rPr lang="en-GB" dirty="0">
                <a:solidFill>
                  <a:schemeClr val="tx2"/>
                </a:solidFill>
              </a:rPr>
              <a:t/>
            </a:r>
            <a:br>
              <a:rPr lang="en-GB" dirty="0">
                <a:solidFill>
                  <a:schemeClr val="tx2"/>
                </a:solidFill>
              </a:rPr>
            </a:br>
            <a:endParaRPr lang="en-GB" dirty="0">
              <a:solidFill>
                <a:schemeClr val="tx2"/>
              </a:solidFill>
            </a:endParaRPr>
          </a:p>
          <a:p>
            <a:r>
              <a:rPr lang="en-GB" dirty="0">
                <a:solidFill>
                  <a:schemeClr val="tx2"/>
                </a:solidFill>
              </a:rPr>
              <a:t/>
            </a:r>
            <a:br>
              <a:rPr lang="en-GB" dirty="0">
                <a:solidFill>
                  <a:schemeClr val="tx2"/>
                </a:solidFill>
              </a:rPr>
            </a:br>
            <a:endParaRPr lang="en-GB" dirty="0">
              <a:solidFill>
                <a:schemeClr val="tx2"/>
              </a:solidFill>
            </a:endParaRPr>
          </a:p>
        </p:txBody>
      </p:sp>
      <p:sp>
        <p:nvSpPr>
          <p:cNvPr id="7" name="TextBox 6"/>
          <p:cNvSpPr txBox="1"/>
          <p:nvPr/>
        </p:nvSpPr>
        <p:spPr>
          <a:xfrm>
            <a:off x="7403752" y="256672"/>
            <a:ext cx="1563248" cy="276999"/>
          </a:xfrm>
          <a:prstGeom prst="rect">
            <a:avLst/>
          </a:prstGeom>
          <a:noFill/>
        </p:spPr>
        <p:txBody>
          <a:bodyPr wrap="none" rtlCol="0">
            <a:spAutoFit/>
          </a:bodyPr>
          <a:lstStyle/>
          <a:p>
            <a:r>
              <a:rPr lang="en-GB" sz="1200" b="1" i="1" dirty="0" smtClean="0">
                <a:solidFill>
                  <a:schemeClr val="accent2"/>
                </a:solidFill>
              </a:rPr>
              <a:t>Cf. figure 3, page 6</a:t>
            </a:r>
            <a:endParaRPr lang="en-GB" sz="1200" b="1" i="1" dirty="0">
              <a:solidFill>
                <a:schemeClr val="accent2"/>
              </a:solidFill>
            </a:endParaRPr>
          </a:p>
        </p:txBody>
      </p:sp>
    </p:spTree>
    <p:extLst>
      <p:ext uri="{BB962C8B-B14F-4D97-AF65-F5344CB8AC3E}">
        <p14:creationId xmlns:p14="http://schemas.microsoft.com/office/powerpoint/2010/main" val="407870796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CERNCorporate4-3.potx</Template>
  <TotalTime>16348</TotalTime>
  <Words>2606</Words>
  <Application>Microsoft Office PowerPoint</Application>
  <PresentationFormat>On-screen Show (4:3)</PresentationFormat>
  <Paragraphs>554</Paragraphs>
  <Slides>43</Slides>
  <Notes>43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Calibri (Headings)</vt:lpstr>
      <vt:lpstr>Optima</vt:lpstr>
      <vt:lpstr>Wingdings</vt:lpstr>
      <vt:lpstr>CERNCorporate4-3</vt:lpstr>
      <vt:lpstr>PowerPoint Presentation</vt:lpstr>
      <vt:lpstr>2017 Personnel Statistics</vt:lpstr>
      <vt:lpstr>2017 Context</vt:lpstr>
      <vt:lpstr>PowerPoint Presentation</vt:lpstr>
      <vt:lpstr>Members of Personnel</vt:lpstr>
      <vt:lpstr>PowerPoint Presentation</vt:lpstr>
      <vt:lpstr>Members of Personnel</vt:lpstr>
      <vt:lpstr>PowerPoint Presentation</vt:lpstr>
      <vt:lpstr>PowerPoint Presentation</vt:lpstr>
      <vt:lpstr>Gender (2)</vt:lpstr>
      <vt:lpstr>Gender (3)</vt:lpstr>
      <vt:lpstr>PowerPoint Presentation</vt:lpstr>
      <vt:lpstr>PowerPoint Presentation</vt:lpstr>
      <vt:lpstr>PowerPoint Presentation</vt:lpstr>
      <vt:lpstr>PowerPoint Presentation</vt:lpstr>
      <vt:lpstr>PowerPoint Presentation</vt:lpstr>
      <vt:lpstr>PowerPoint Presentation</vt:lpstr>
      <vt:lpstr>LD and IC contracts </vt:lpstr>
      <vt:lpstr>PowerPoint Presentation</vt:lpstr>
      <vt:lpstr>Telework and saved leave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 up slides</vt:lpstr>
      <vt:lpstr>Methodology</vt:lpstr>
      <vt:lpstr>Methodology (2)</vt:lpstr>
      <vt:lpstr>Methodology (3)</vt:lpstr>
      <vt:lpstr>Methodology (4)</vt:lpstr>
      <vt:lpstr>PowerPoint Presentation</vt:lpstr>
      <vt:lpstr>PowerPoint Presentation</vt:lpstr>
      <vt:lpstr>2017 outreach </vt:lpstr>
      <vt:lpstr>PowerPoint Presentation</vt:lpstr>
      <vt:lpstr>2018 outreach </vt:lpstr>
      <vt:lpstr>EU Charter</vt:lpstr>
      <vt:lpstr>EU C&amp;C: CERN’s Application</vt:lpstr>
      <vt:lpstr>PowerPoint Presentation</vt:lpstr>
      <vt:lpstr>LD and IC contracts (2)</vt:lpstr>
      <vt:lpstr>Stress Management @ CERN Project objectives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Anna Cook</cp:lastModifiedBy>
  <cp:revision>261</cp:revision>
  <cp:lastPrinted>2018-04-17T05:49:41Z</cp:lastPrinted>
  <dcterms:created xsi:type="dcterms:W3CDTF">2012-11-30T11:04:26Z</dcterms:created>
  <dcterms:modified xsi:type="dcterms:W3CDTF">2018-05-06T08:42:15Z</dcterms:modified>
</cp:coreProperties>
</file>