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74" r:id="rId1"/>
  </p:sldMasterIdLst>
  <p:notesMasterIdLst>
    <p:notesMasterId r:id="rId19"/>
  </p:notesMasterIdLst>
  <p:sldIdLst>
    <p:sldId id="256" r:id="rId2"/>
    <p:sldId id="288" r:id="rId3"/>
    <p:sldId id="285" r:id="rId4"/>
    <p:sldId id="286" r:id="rId5"/>
    <p:sldId id="290" r:id="rId6"/>
    <p:sldId id="287" r:id="rId7"/>
    <p:sldId id="291" r:id="rId8"/>
    <p:sldId id="289" r:id="rId9"/>
    <p:sldId id="296" r:id="rId10"/>
    <p:sldId id="294" r:id="rId11"/>
    <p:sldId id="295" r:id="rId12"/>
    <p:sldId id="297" r:id="rId13"/>
    <p:sldId id="281" r:id="rId14"/>
    <p:sldId id="282" r:id="rId15"/>
    <p:sldId id="283" r:id="rId16"/>
    <p:sldId id="264" r:id="rId17"/>
    <p:sldId id="284"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F9900"/>
    <a:srgbClr val="FFFF99"/>
    <a:srgbClr val="3399FF"/>
    <a:srgbClr val="00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5" autoAdjust="0"/>
    <p:restoredTop sz="94660"/>
  </p:normalViewPr>
  <p:slideViewPr>
    <p:cSldViewPr snapToGrid="0">
      <p:cViewPr varScale="1">
        <p:scale>
          <a:sx n="119" d="100"/>
          <a:sy n="119" d="100"/>
        </p:scale>
        <p:origin x="96" y="3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27765A-F7B9-419D-84AD-4A7CBD056F14}" type="datetimeFigureOut">
              <a:rPr lang="en-GB" smtClean="0"/>
              <a:t>28/11/2018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138BE96-F435-4FC2-9533-8EBE041B49CF}" type="slidenum">
              <a:rPr lang="en-GB" smtClean="0"/>
              <a:t>‹#›</a:t>
            </a:fld>
            <a:endParaRPr lang="en-GB"/>
          </a:p>
        </p:txBody>
      </p:sp>
    </p:spTree>
    <p:extLst>
      <p:ext uri="{BB962C8B-B14F-4D97-AF65-F5344CB8AC3E}">
        <p14:creationId xmlns:p14="http://schemas.microsoft.com/office/powerpoint/2010/main" val="14553204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138BE96-F435-4FC2-9533-8EBE041B49CF}" type="slidenum">
              <a:rPr lang="en-GB" smtClean="0"/>
              <a:t>1</a:t>
            </a:fld>
            <a:endParaRPr lang="en-GB" dirty="0"/>
          </a:p>
        </p:txBody>
      </p:sp>
    </p:spTree>
    <p:extLst>
      <p:ext uri="{BB962C8B-B14F-4D97-AF65-F5344CB8AC3E}">
        <p14:creationId xmlns:p14="http://schemas.microsoft.com/office/powerpoint/2010/main" val="39106063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fld id="{3D4770E1-9F2F-4041-B6CC-48F25841CB47}" type="slidenum">
              <a:rPr lang="en-US" smtClean="0"/>
              <a:pPr>
                <a:defRPr/>
              </a:pPr>
              <a:t>10</a:t>
            </a:fld>
            <a:endParaRPr lang="en-US"/>
          </a:p>
        </p:txBody>
      </p:sp>
    </p:spTree>
    <p:extLst>
      <p:ext uri="{BB962C8B-B14F-4D97-AF65-F5344CB8AC3E}">
        <p14:creationId xmlns:p14="http://schemas.microsoft.com/office/powerpoint/2010/main" val="28962372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-LHC experiments will enter the LS 2</a:t>
            </a:r>
          </a:p>
          <a:p>
            <a:r>
              <a:rPr lang="en-US" baseline="0" dirty="0"/>
              <a:t>-</a:t>
            </a:r>
            <a:r>
              <a:rPr lang="en-US" baseline="0" dirty="0" err="1"/>
              <a:t>LHCb</a:t>
            </a:r>
            <a:r>
              <a:rPr lang="en-US" baseline="0" dirty="0"/>
              <a:t> will use this LS 2 to upgrade the detector together with ALICE</a:t>
            </a:r>
          </a:p>
          <a:p>
            <a:r>
              <a:rPr lang="en-US" baseline="0" dirty="0"/>
              <a:t>-For Run 3 </a:t>
            </a:r>
            <a:r>
              <a:rPr lang="en-US" baseline="0" dirty="0" err="1"/>
              <a:t>LHCb</a:t>
            </a:r>
            <a:r>
              <a:rPr lang="en-US" baseline="0" dirty="0"/>
              <a:t> will perform 30MHz readout without hardware trigger</a:t>
            </a:r>
          </a:p>
          <a:p>
            <a:r>
              <a:rPr lang="en-US" baseline="0" dirty="0"/>
              <a:t>-All detector electronics are going to be refurbished to handle the new readout rate</a:t>
            </a:r>
          </a:p>
          <a:p>
            <a:r>
              <a:rPr lang="en-US" baseline="0" dirty="0"/>
              <a:t>-For readout, TFC and slow control ECS the detector electronics will be connected through optical links to the off detector electronics</a:t>
            </a:r>
            <a:endParaRPr lang="en-GB" dirty="0"/>
          </a:p>
        </p:txBody>
      </p:sp>
      <p:sp>
        <p:nvSpPr>
          <p:cNvPr id="4" name="Slide Number Placeholder 3"/>
          <p:cNvSpPr>
            <a:spLocks noGrp="1"/>
          </p:cNvSpPr>
          <p:nvPr>
            <p:ph type="sldNum" sz="quarter" idx="10"/>
          </p:nvPr>
        </p:nvSpPr>
        <p:spPr/>
        <p:txBody>
          <a:bodyPr/>
          <a:lstStyle/>
          <a:p>
            <a:fld id="{7138BE96-F435-4FC2-9533-8EBE041B49CF}" type="slidenum">
              <a:rPr lang="en-GB" smtClean="0"/>
              <a:t>13</a:t>
            </a:fld>
            <a:endParaRPr lang="en-GB"/>
          </a:p>
        </p:txBody>
      </p:sp>
    </p:spTree>
    <p:extLst>
      <p:ext uri="{BB962C8B-B14F-4D97-AF65-F5344CB8AC3E}">
        <p14:creationId xmlns:p14="http://schemas.microsoft.com/office/powerpoint/2010/main" val="14372427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a:t>
            </a:r>
            <a:r>
              <a:rPr lang="en-US" baseline="0" dirty="0"/>
              <a:t> the SOL40 firmware we try to have as little firmware replicated as we can (not always easy)</a:t>
            </a:r>
          </a:p>
          <a:p>
            <a:endParaRPr lang="en-US" dirty="0"/>
          </a:p>
          <a:p>
            <a:r>
              <a:rPr lang="en-US" dirty="0"/>
              <a:t>Avalon slave</a:t>
            </a:r>
            <a:r>
              <a:rPr lang="en-US" baseline="0" dirty="0"/>
              <a:t> interfaces the user logic with the </a:t>
            </a:r>
            <a:r>
              <a:rPr lang="en-US" baseline="0" dirty="0" err="1"/>
              <a:t>PCIe</a:t>
            </a:r>
            <a:r>
              <a:rPr lang="en-US" baseline="0" dirty="0"/>
              <a:t> interface.</a:t>
            </a:r>
          </a:p>
          <a:p>
            <a:r>
              <a:rPr lang="en-US" baseline="0" dirty="0"/>
              <a:t>The SOL40_SCA is the block that decodes ECS commands (meant for the GBT-SCA) into actual SCA commands. There is only one block for all the links and the block is configurable to serve as many SCAs as needed. </a:t>
            </a:r>
          </a:p>
          <a:p>
            <a:r>
              <a:rPr lang="en-US" baseline="0" dirty="0"/>
              <a:t>Same goes for the GBT Internal Control Manager (configuring the </a:t>
            </a:r>
            <a:r>
              <a:rPr lang="en-US" baseline="0" dirty="0" err="1"/>
              <a:t>GBTx</a:t>
            </a:r>
            <a:r>
              <a:rPr lang="en-US" baseline="0" dirty="0"/>
              <a:t> </a:t>
            </a:r>
            <a:r>
              <a:rPr lang="en-US" baseline="0" dirty="0" err="1"/>
              <a:t>throught</a:t>
            </a:r>
            <a:r>
              <a:rPr lang="en-US" baseline="0" dirty="0"/>
              <a:t> the IC field in the fiber).</a:t>
            </a:r>
          </a:p>
          <a:p>
            <a:endParaRPr lang="en-US" baseline="0" dirty="0"/>
          </a:p>
          <a:p>
            <a:r>
              <a:rPr lang="en-US" baseline="0" dirty="0"/>
              <a:t>These two blocks will output a serialized pair of bits (</a:t>
            </a:r>
            <a:r>
              <a:rPr lang="en-US" baseline="0" dirty="0" err="1"/>
              <a:t>elinks</a:t>
            </a:r>
            <a:r>
              <a:rPr lang="en-US" baseline="0" dirty="0"/>
              <a:t>) that will be routed to the actual physical </a:t>
            </a:r>
            <a:r>
              <a:rPr lang="en-US" baseline="0" dirty="0" err="1"/>
              <a:t>elink</a:t>
            </a:r>
            <a:r>
              <a:rPr lang="en-US" baseline="0" dirty="0"/>
              <a:t> through the mapping implemented in the SOL40_link_cores.</a:t>
            </a:r>
          </a:p>
          <a:p>
            <a:r>
              <a:rPr lang="en-US" baseline="0" dirty="0"/>
              <a:t>Inside these cores the necessary delays are applied to the TFC commands and mixed with the GBT-SCA commands to then be sent through a GBT word to the GBT-FPGA core later on.</a:t>
            </a:r>
            <a:endParaRPr lang="en-GB" dirty="0"/>
          </a:p>
        </p:txBody>
      </p:sp>
      <p:sp>
        <p:nvSpPr>
          <p:cNvPr id="4" name="Slide Number Placeholder 3"/>
          <p:cNvSpPr>
            <a:spLocks noGrp="1"/>
          </p:cNvSpPr>
          <p:nvPr>
            <p:ph type="sldNum" sz="quarter" idx="10"/>
          </p:nvPr>
        </p:nvSpPr>
        <p:spPr/>
        <p:txBody>
          <a:bodyPr/>
          <a:lstStyle/>
          <a:p>
            <a:fld id="{7138BE96-F435-4FC2-9533-8EBE041B49CF}" type="slidenum">
              <a:rPr lang="en-GB" smtClean="0"/>
              <a:t>14</a:t>
            </a:fld>
            <a:endParaRPr lang="en-GB"/>
          </a:p>
        </p:txBody>
      </p:sp>
    </p:spTree>
    <p:extLst>
      <p:ext uri="{BB962C8B-B14F-4D97-AF65-F5344CB8AC3E}">
        <p14:creationId xmlns:p14="http://schemas.microsoft.com/office/powerpoint/2010/main" val="34725272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SOL40_SCA is responsible for decoding the commands sent by the </a:t>
            </a:r>
            <a:r>
              <a:rPr lang="en-US" dirty="0" err="1"/>
              <a:t>GBTserver</a:t>
            </a:r>
            <a:r>
              <a:rPr lang="en-US" dirty="0"/>
              <a:t> units through the driver and unfold these into as many GBT-SCA commands necessary to do the task.</a:t>
            </a:r>
          </a:p>
          <a:p>
            <a:endParaRPr lang="en-US" dirty="0"/>
          </a:p>
          <a:p>
            <a:r>
              <a:rPr lang="en-US" dirty="0"/>
              <a:t>SOL40_SCA</a:t>
            </a:r>
            <a:r>
              <a:rPr lang="en-US" baseline="0" dirty="0"/>
              <a:t> firmware core was designed to be able to operate the SCAs in parallel and to accept ECS commands that send many bytes to the SCA</a:t>
            </a:r>
          </a:p>
          <a:p>
            <a:endParaRPr lang="en-US" baseline="0" dirty="0"/>
          </a:p>
          <a:p>
            <a:r>
              <a:rPr lang="en-US" baseline="0" dirty="0"/>
              <a:t>It does so by having memories in the buffer layer that hold the data to be sent to the front-ends while the SCA agents go through that data and send the necessary micro commands to the chips through the GBT-SC</a:t>
            </a:r>
          </a:p>
          <a:p>
            <a:endParaRPr lang="en-US" baseline="0" dirty="0"/>
          </a:p>
          <a:p>
            <a:r>
              <a:rPr lang="en-US" baseline="0" dirty="0"/>
              <a:t>There are also several FIFOs instantiated with the command specifications that are picked up by the SCA agents. The fact that there are several </a:t>
            </a:r>
            <a:r>
              <a:rPr lang="en-US" baseline="0" dirty="0" err="1"/>
              <a:t>fifo</a:t>
            </a:r>
            <a:r>
              <a:rPr lang="en-US" baseline="0" dirty="0"/>
              <a:t> units prevents clogging of the stream of commands if a GBT-SCA suddenly goes unresponsive.</a:t>
            </a:r>
          </a:p>
          <a:p>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Once the SCA agent is active with an ECS command, it will unroll as many SCA commands as necessary to fulfill the ECS request, by configuring all the register necessary and fetching the data words from memory to be sent to the GBT-SCA</a:t>
            </a:r>
          </a:p>
          <a:p>
            <a:r>
              <a:rPr lang="en-US" baseline="0" dirty="0"/>
              <a:t>The SCA agent is the one handling the send-wait cycle of the micro commands to the GBT-</a:t>
            </a:r>
            <a:r>
              <a:rPr lang="en-US" baseline="0" dirty="0" err="1"/>
              <a:t>Sca</a:t>
            </a:r>
            <a:r>
              <a:rPr lang="en-US" baseline="0" dirty="0"/>
              <a:t> and summarizes the result of these operations to the </a:t>
            </a:r>
            <a:r>
              <a:rPr lang="en-US" baseline="0" dirty="0" err="1"/>
              <a:t>GbtServer</a:t>
            </a:r>
            <a:r>
              <a:rPr lang="en-US" baseline="0" dirty="0"/>
              <a:t> through the ECS reply FIFO (which can be only one for all the SCAs)</a:t>
            </a:r>
          </a:p>
          <a:p>
            <a:endParaRPr lang="en-US" baseline="0" dirty="0"/>
          </a:p>
          <a:p>
            <a:endParaRPr lang="en-US" baseline="0" dirty="0"/>
          </a:p>
          <a:p>
            <a:r>
              <a:rPr lang="en-US" baseline="0" dirty="0"/>
              <a:t>GBT-SC is responsible for the encoding of these commands in the serialized pair of bits of the </a:t>
            </a:r>
            <a:r>
              <a:rPr lang="en-US" baseline="0" dirty="0" err="1"/>
              <a:t>elink</a:t>
            </a:r>
            <a:r>
              <a:rPr lang="en-US" baseline="0" dirty="0"/>
              <a:t>.</a:t>
            </a:r>
          </a:p>
          <a:p>
            <a:endParaRPr lang="en-US" baseline="0" dirty="0"/>
          </a:p>
          <a:p>
            <a:r>
              <a:rPr lang="en-US" baseline="0" dirty="0"/>
              <a:t>This module is shared between all the links and is configurable in the sense that the memories can be bigger if there is memory to eb used in the FPGA. Some parts like the SCA agent and the GBT-SC will scale linearly with the number of SCAs served by the block. However others like the protocol driver or the buffers layers will rather scale with the number of GBT links.</a:t>
            </a:r>
          </a:p>
        </p:txBody>
      </p:sp>
      <p:sp>
        <p:nvSpPr>
          <p:cNvPr id="4" name="Slide Number Placeholder 3"/>
          <p:cNvSpPr>
            <a:spLocks noGrp="1"/>
          </p:cNvSpPr>
          <p:nvPr>
            <p:ph type="sldNum" sz="quarter" idx="10"/>
          </p:nvPr>
        </p:nvSpPr>
        <p:spPr/>
        <p:txBody>
          <a:bodyPr/>
          <a:lstStyle/>
          <a:p>
            <a:fld id="{7138BE96-F435-4FC2-9533-8EBE041B49CF}" type="slidenum">
              <a:rPr lang="en-GB" smtClean="0"/>
              <a:t>15</a:t>
            </a:fld>
            <a:endParaRPr lang="en-GB"/>
          </a:p>
        </p:txBody>
      </p:sp>
    </p:spTree>
    <p:extLst>
      <p:ext uri="{BB962C8B-B14F-4D97-AF65-F5344CB8AC3E}">
        <p14:creationId xmlns:p14="http://schemas.microsoft.com/office/powerpoint/2010/main" val="28585134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US" smtClean="0"/>
              <a:t>29/11/2018</a:t>
            </a:r>
            <a:endParaRPr lang="en-GB"/>
          </a:p>
        </p:txBody>
      </p:sp>
      <p:sp>
        <p:nvSpPr>
          <p:cNvPr id="5" name="Footer Placeholder 4"/>
          <p:cNvSpPr>
            <a:spLocks noGrp="1"/>
          </p:cNvSpPr>
          <p:nvPr>
            <p:ph type="ftr" sz="quarter" idx="11"/>
          </p:nvPr>
        </p:nvSpPr>
        <p:spPr/>
        <p:txBody>
          <a:bodyPr/>
          <a:lstStyle/>
          <a:p>
            <a:r>
              <a:rPr lang="en-GB"/>
              <a:t>ECS Workshop</a:t>
            </a:r>
          </a:p>
        </p:txBody>
      </p:sp>
      <p:sp>
        <p:nvSpPr>
          <p:cNvPr id="6" name="Slide Number Placeholder 5"/>
          <p:cNvSpPr>
            <a:spLocks noGrp="1"/>
          </p:cNvSpPr>
          <p:nvPr>
            <p:ph type="sldNum" sz="quarter" idx="12"/>
          </p:nvPr>
        </p:nvSpPr>
        <p:spPr/>
        <p:txBody>
          <a:bodyPr/>
          <a:lstStyle/>
          <a:p>
            <a:fld id="{E4DF715D-0C5C-49B9-94A1-D679940DD55B}" type="slidenum">
              <a:rPr lang="en-GB" smtClean="0"/>
              <a:t>‹#›</a:t>
            </a:fld>
            <a:endParaRPr lang="en-GB"/>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946218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smtClean="0"/>
              <a:t>29/11/2018</a:t>
            </a:r>
            <a:endParaRPr lang="en-GB"/>
          </a:p>
        </p:txBody>
      </p:sp>
      <p:sp>
        <p:nvSpPr>
          <p:cNvPr id="5" name="Footer Placeholder 4"/>
          <p:cNvSpPr>
            <a:spLocks noGrp="1"/>
          </p:cNvSpPr>
          <p:nvPr>
            <p:ph type="ftr" sz="quarter" idx="11"/>
          </p:nvPr>
        </p:nvSpPr>
        <p:spPr/>
        <p:txBody>
          <a:bodyPr/>
          <a:lstStyle/>
          <a:p>
            <a:r>
              <a:rPr lang="en-GB"/>
              <a:t>ECS Workshop</a:t>
            </a:r>
          </a:p>
        </p:txBody>
      </p:sp>
      <p:sp>
        <p:nvSpPr>
          <p:cNvPr id="6" name="Slide Number Placeholder 5"/>
          <p:cNvSpPr>
            <a:spLocks noGrp="1"/>
          </p:cNvSpPr>
          <p:nvPr>
            <p:ph type="sldNum" sz="quarter" idx="12"/>
          </p:nvPr>
        </p:nvSpPr>
        <p:spPr/>
        <p:txBody>
          <a:bodyPr/>
          <a:lstStyle/>
          <a:p>
            <a:fld id="{E4DF715D-0C5C-49B9-94A1-D679940DD55B}" type="slidenum">
              <a:rPr lang="en-GB" smtClean="0"/>
              <a:t>‹#›</a:t>
            </a:fld>
            <a:endParaRPr lang="en-GB"/>
          </a:p>
        </p:txBody>
      </p:sp>
    </p:spTree>
    <p:extLst>
      <p:ext uri="{BB962C8B-B14F-4D97-AF65-F5344CB8AC3E}">
        <p14:creationId xmlns:p14="http://schemas.microsoft.com/office/powerpoint/2010/main" val="32163742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smtClean="0"/>
              <a:t>29/11/2018</a:t>
            </a:r>
            <a:endParaRPr lang="en-GB"/>
          </a:p>
        </p:txBody>
      </p:sp>
      <p:sp>
        <p:nvSpPr>
          <p:cNvPr id="5" name="Footer Placeholder 4"/>
          <p:cNvSpPr>
            <a:spLocks noGrp="1"/>
          </p:cNvSpPr>
          <p:nvPr>
            <p:ph type="ftr" sz="quarter" idx="11"/>
          </p:nvPr>
        </p:nvSpPr>
        <p:spPr/>
        <p:txBody>
          <a:bodyPr/>
          <a:lstStyle/>
          <a:p>
            <a:r>
              <a:rPr lang="en-GB"/>
              <a:t>ECS Workshop</a:t>
            </a:r>
          </a:p>
        </p:txBody>
      </p:sp>
      <p:sp>
        <p:nvSpPr>
          <p:cNvPr id="6" name="Slide Number Placeholder 5"/>
          <p:cNvSpPr>
            <a:spLocks noGrp="1"/>
          </p:cNvSpPr>
          <p:nvPr>
            <p:ph type="sldNum" sz="quarter" idx="12"/>
          </p:nvPr>
        </p:nvSpPr>
        <p:spPr/>
        <p:txBody>
          <a:bodyPr/>
          <a:lstStyle/>
          <a:p>
            <a:fld id="{E4DF715D-0C5C-49B9-94A1-D679940DD55B}" type="slidenum">
              <a:rPr lang="en-GB" smtClean="0"/>
              <a:t>‹#›</a:t>
            </a:fld>
            <a:endParaRPr lang="en-GB"/>
          </a:p>
        </p:txBody>
      </p:sp>
    </p:spTree>
    <p:extLst>
      <p:ext uri="{BB962C8B-B14F-4D97-AF65-F5344CB8AC3E}">
        <p14:creationId xmlns:p14="http://schemas.microsoft.com/office/powerpoint/2010/main" val="3167181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smtClean="0"/>
              <a:t>29/11/2018</a:t>
            </a:r>
            <a:endParaRPr lang="en-GB"/>
          </a:p>
        </p:txBody>
      </p:sp>
      <p:sp>
        <p:nvSpPr>
          <p:cNvPr id="5" name="Footer Placeholder 4"/>
          <p:cNvSpPr>
            <a:spLocks noGrp="1"/>
          </p:cNvSpPr>
          <p:nvPr>
            <p:ph type="ftr" sz="quarter" idx="11"/>
          </p:nvPr>
        </p:nvSpPr>
        <p:spPr/>
        <p:txBody>
          <a:bodyPr/>
          <a:lstStyle/>
          <a:p>
            <a:r>
              <a:rPr lang="en-GB"/>
              <a:t>ECS Workshop</a:t>
            </a:r>
          </a:p>
        </p:txBody>
      </p:sp>
      <p:sp>
        <p:nvSpPr>
          <p:cNvPr id="6" name="Slide Number Placeholder 5"/>
          <p:cNvSpPr>
            <a:spLocks noGrp="1"/>
          </p:cNvSpPr>
          <p:nvPr>
            <p:ph type="sldNum" sz="quarter" idx="12"/>
          </p:nvPr>
        </p:nvSpPr>
        <p:spPr/>
        <p:txBody>
          <a:bodyPr/>
          <a:lstStyle/>
          <a:p>
            <a:fld id="{E4DF715D-0C5C-49B9-94A1-D679940DD55B}" type="slidenum">
              <a:rPr lang="en-GB" smtClean="0"/>
              <a:t>‹#›</a:t>
            </a:fld>
            <a:endParaRPr lang="en-GB"/>
          </a:p>
        </p:txBody>
      </p:sp>
    </p:spTree>
    <p:extLst>
      <p:ext uri="{BB962C8B-B14F-4D97-AF65-F5344CB8AC3E}">
        <p14:creationId xmlns:p14="http://schemas.microsoft.com/office/powerpoint/2010/main" val="23792162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smtClean="0"/>
              <a:t>29/11/2018</a:t>
            </a:r>
            <a:endParaRPr lang="en-GB"/>
          </a:p>
        </p:txBody>
      </p:sp>
      <p:sp>
        <p:nvSpPr>
          <p:cNvPr id="5" name="Footer Placeholder 4"/>
          <p:cNvSpPr>
            <a:spLocks noGrp="1"/>
          </p:cNvSpPr>
          <p:nvPr>
            <p:ph type="ftr" sz="quarter" idx="11"/>
          </p:nvPr>
        </p:nvSpPr>
        <p:spPr/>
        <p:txBody>
          <a:bodyPr/>
          <a:lstStyle/>
          <a:p>
            <a:r>
              <a:rPr lang="en-GB"/>
              <a:t>ECS Workshop</a:t>
            </a:r>
          </a:p>
        </p:txBody>
      </p:sp>
      <p:sp>
        <p:nvSpPr>
          <p:cNvPr id="6" name="Slide Number Placeholder 5"/>
          <p:cNvSpPr>
            <a:spLocks noGrp="1"/>
          </p:cNvSpPr>
          <p:nvPr>
            <p:ph type="sldNum" sz="quarter" idx="12"/>
          </p:nvPr>
        </p:nvSpPr>
        <p:spPr/>
        <p:txBody>
          <a:bodyPr/>
          <a:lstStyle/>
          <a:p>
            <a:fld id="{E4DF715D-0C5C-49B9-94A1-D679940DD55B}" type="slidenum">
              <a:rPr lang="en-GB" smtClean="0"/>
              <a:t>‹#›</a:t>
            </a:fld>
            <a:endParaRPr lang="en-GB"/>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26028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smtClean="0"/>
              <a:t>29/11/2018</a:t>
            </a:r>
            <a:endParaRPr lang="en-GB"/>
          </a:p>
        </p:txBody>
      </p:sp>
      <p:sp>
        <p:nvSpPr>
          <p:cNvPr id="6" name="Footer Placeholder 5"/>
          <p:cNvSpPr>
            <a:spLocks noGrp="1"/>
          </p:cNvSpPr>
          <p:nvPr>
            <p:ph type="ftr" sz="quarter" idx="11"/>
          </p:nvPr>
        </p:nvSpPr>
        <p:spPr/>
        <p:txBody>
          <a:bodyPr/>
          <a:lstStyle/>
          <a:p>
            <a:r>
              <a:rPr lang="en-GB"/>
              <a:t>ECS Workshop</a:t>
            </a:r>
          </a:p>
        </p:txBody>
      </p:sp>
      <p:sp>
        <p:nvSpPr>
          <p:cNvPr id="7" name="Slide Number Placeholder 6"/>
          <p:cNvSpPr>
            <a:spLocks noGrp="1"/>
          </p:cNvSpPr>
          <p:nvPr>
            <p:ph type="sldNum" sz="quarter" idx="12"/>
          </p:nvPr>
        </p:nvSpPr>
        <p:spPr/>
        <p:txBody>
          <a:bodyPr/>
          <a:lstStyle/>
          <a:p>
            <a:fld id="{E4DF715D-0C5C-49B9-94A1-D679940DD55B}" type="slidenum">
              <a:rPr lang="en-GB" smtClean="0"/>
              <a:t>‹#›</a:t>
            </a:fld>
            <a:endParaRPr lang="en-GB"/>
          </a:p>
        </p:txBody>
      </p:sp>
    </p:spTree>
    <p:extLst>
      <p:ext uri="{BB962C8B-B14F-4D97-AF65-F5344CB8AC3E}">
        <p14:creationId xmlns:p14="http://schemas.microsoft.com/office/powerpoint/2010/main" val="4133758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smtClean="0"/>
              <a:t>29/11/2018</a:t>
            </a:r>
            <a:endParaRPr lang="en-GB"/>
          </a:p>
        </p:txBody>
      </p:sp>
      <p:sp>
        <p:nvSpPr>
          <p:cNvPr id="8" name="Footer Placeholder 7"/>
          <p:cNvSpPr>
            <a:spLocks noGrp="1"/>
          </p:cNvSpPr>
          <p:nvPr>
            <p:ph type="ftr" sz="quarter" idx="11"/>
          </p:nvPr>
        </p:nvSpPr>
        <p:spPr/>
        <p:txBody>
          <a:bodyPr/>
          <a:lstStyle/>
          <a:p>
            <a:r>
              <a:rPr lang="en-GB"/>
              <a:t>ECS Workshop</a:t>
            </a:r>
          </a:p>
        </p:txBody>
      </p:sp>
      <p:sp>
        <p:nvSpPr>
          <p:cNvPr id="9" name="Slide Number Placeholder 8"/>
          <p:cNvSpPr>
            <a:spLocks noGrp="1"/>
          </p:cNvSpPr>
          <p:nvPr>
            <p:ph type="sldNum" sz="quarter" idx="12"/>
          </p:nvPr>
        </p:nvSpPr>
        <p:spPr/>
        <p:txBody>
          <a:bodyPr/>
          <a:lstStyle/>
          <a:p>
            <a:fld id="{E4DF715D-0C5C-49B9-94A1-D679940DD55B}" type="slidenum">
              <a:rPr lang="en-GB" smtClean="0"/>
              <a:t>‹#›</a:t>
            </a:fld>
            <a:endParaRPr lang="en-GB"/>
          </a:p>
        </p:txBody>
      </p:sp>
    </p:spTree>
    <p:extLst>
      <p:ext uri="{BB962C8B-B14F-4D97-AF65-F5344CB8AC3E}">
        <p14:creationId xmlns:p14="http://schemas.microsoft.com/office/powerpoint/2010/main" val="5230371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smtClean="0"/>
              <a:t>29/11/2018</a:t>
            </a:r>
            <a:endParaRPr lang="en-GB"/>
          </a:p>
        </p:txBody>
      </p:sp>
      <p:sp>
        <p:nvSpPr>
          <p:cNvPr id="4" name="Footer Placeholder 3"/>
          <p:cNvSpPr>
            <a:spLocks noGrp="1"/>
          </p:cNvSpPr>
          <p:nvPr>
            <p:ph type="ftr" sz="quarter" idx="11"/>
          </p:nvPr>
        </p:nvSpPr>
        <p:spPr/>
        <p:txBody>
          <a:bodyPr/>
          <a:lstStyle/>
          <a:p>
            <a:r>
              <a:rPr lang="en-GB"/>
              <a:t>ECS Workshop</a:t>
            </a:r>
          </a:p>
        </p:txBody>
      </p:sp>
      <p:sp>
        <p:nvSpPr>
          <p:cNvPr id="5" name="Slide Number Placeholder 4"/>
          <p:cNvSpPr>
            <a:spLocks noGrp="1"/>
          </p:cNvSpPr>
          <p:nvPr>
            <p:ph type="sldNum" sz="quarter" idx="12"/>
          </p:nvPr>
        </p:nvSpPr>
        <p:spPr/>
        <p:txBody>
          <a:bodyPr/>
          <a:lstStyle/>
          <a:p>
            <a:fld id="{E4DF715D-0C5C-49B9-94A1-D679940DD55B}" type="slidenum">
              <a:rPr lang="en-GB" smtClean="0"/>
              <a:t>‹#›</a:t>
            </a:fld>
            <a:endParaRPr lang="en-GB"/>
          </a:p>
        </p:txBody>
      </p:sp>
    </p:spTree>
    <p:extLst>
      <p:ext uri="{BB962C8B-B14F-4D97-AF65-F5344CB8AC3E}">
        <p14:creationId xmlns:p14="http://schemas.microsoft.com/office/powerpoint/2010/main" val="24122205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r>
              <a:rPr lang="en-US" smtClean="0"/>
              <a:t>29/11/2018</a:t>
            </a:r>
            <a:endParaRPr lang="en-GB"/>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GB"/>
              <a:t>ECS Workshop</a:t>
            </a:r>
          </a:p>
        </p:txBody>
      </p:sp>
      <p:sp>
        <p:nvSpPr>
          <p:cNvPr id="9" name="Slide Number Placeholder 8"/>
          <p:cNvSpPr>
            <a:spLocks noGrp="1"/>
          </p:cNvSpPr>
          <p:nvPr>
            <p:ph type="sldNum" sz="quarter" idx="12"/>
          </p:nvPr>
        </p:nvSpPr>
        <p:spPr/>
        <p:txBody>
          <a:bodyPr/>
          <a:lstStyle/>
          <a:p>
            <a:fld id="{E4DF715D-0C5C-49B9-94A1-D679940DD55B}" type="slidenum">
              <a:rPr lang="en-GB" smtClean="0"/>
              <a:t>‹#›</a:t>
            </a:fld>
            <a:endParaRPr lang="en-GB"/>
          </a:p>
        </p:txBody>
      </p:sp>
    </p:spTree>
    <p:extLst>
      <p:ext uri="{BB962C8B-B14F-4D97-AF65-F5344CB8AC3E}">
        <p14:creationId xmlns:p14="http://schemas.microsoft.com/office/powerpoint/2010/main" val="26083899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r>
              <a:rPr lang="en-US" smtClean="0"/>
              <a:t>29/11/2018</a:t>
            </a:r>
            <a:endParaRPr lang="en-GB"/>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GB"/>
              <a:t>ECS Workshop</a:t>
            </a: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E4DF715D-0C5C-49B9-94A1-D679940DD55B}" type="slidenum">
              <a:rPr lang="en-GB" smtClean="0"/>
              <a:t>‹#›</a:t>
            </a:fld>
            <a:endParaRPr lang="en-GB"/>
          </a:p>
        </p:txBody>
      </p:sp>
    </p:spTree>
    <p:extLst>
      <p:ext uri="{BB962C8B-B14F-4D97-AF65-F5344CB8AC3E}">
        <p14:creationId xmlns:p14="http://schemas.microsoft.com/office/powerpoint/2010/main" val="31395618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smtClean="0"/>
              <a:t>29/11/2018</a:t>
            </a:r>
            <a:endParaRPr lang="en-GB"/>
          </a:p>
        </p:txBody>
      </p:sp>
      <p:sp>
        <p:nvSpPr>
          <p:cNvPr id="6" name="Footer Placeholder 5"/>
          <p:cNvSpPr>
            <a:spLocks noGrp="1"/>
          </p:cNvSpPr>
          <p:nvPr>
            <p:ph type="ftr" sz="quarter" idx="11"/>
          </p:nvPr>
        </p:nvSpPr>
        <p:spPr/>
        <p:txBody>
          <a:bodyPr/>
          <a:lstStyle/>
          <a:p>
            <a:r>
              <a:rPr lang="en-GB"/>
              <a:t>ECS Workshop</a:t>
            </a:r>
            <a:endParaRPr lang="en-US" dirty="0"/>
          </a:p>
        </p:txBody>
      </p:sp>
      <p:sp>
        <p:nvSpPr>
          <p:cNvPr id="7" name="Slide Number Placeholder 6"/>
          <p:cNvSpPr>
            <a:spLocks noGrp="1"/>
          </p:cNvSpPr>
          <p:nvPr>
            <p:ph type="sldNum" sz="quarter" idx="12"/>
          </p:nvPr>
        </p:nvSpPr>
        <p:spPr/>
        <p:txBody>
          <a:bodyPr/>
          <a:lstStyle/>
          <a:p>
            <a:fld id="{E4DF715D-0C5C-49B9-94A1-D679940DD55B}" type="slidenum">
              <a:rPr lang="en-GB" smtClean="0"/>
              <a:t>‹#›</a:t>
            </a:fld>
            <a:endParaRPr lang="en-GB"/>
          </a:p>
        </p:txBody>
      </p:sp>
    </p:spTree>
    <p:extLst>
      <p:ext uri="{BB962C8B-B14F-4D97-AF65-F5344CB8AC3E}">
        <p14:creationId xmlns:p14="http://schemas.microsoft.com/office/powerpoint/2010/main" val="31313687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r>
              <a:rPr lang="en-US" smtClean="0"/>
              <a:t>29/11/2018</a:t>
            </a:r>
            <a:endParaRPr lang="en-GB"/>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GB"/>
              <a:t>ECS Workshop</a:t>
            </a:r>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E4DF715D-0C5C-49B9-94A1-D679940DD55B}" type="slidenum">
              <a:rPr lang="en-GB" smtClean="0"/>
              <a:t>‹#›</a:t>
            </a:fld>
            <a:endParaRPr lang="en-GB"/>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19161931"/>
      </p:ext>
    </p:extLst>
  </p:cSld>
  <p:clrMap bg1="lt1" tx1="dk1" bg2="lt2" tx2="dk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Lst>
  <p:hf hdr="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8" Type="http://schemas.openxmlformats.org/officeDocument/2006/relationships/image" Target="../media/image14.jpg"/><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 Id="rId9" Type="http://schemas.openxmlformats.org/officeDocument/2006/relationships/image" Target="../media/image15.jpg"/></Relationships>
</file>

<file path=ppt/slides/_rels/slide11.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lhcb-online.web.cern.ch/lhcb-online/ecs/fw/FSMConfig.pdf" TargetMode="External"/><Relationship Id="rId2" Type="http://schemas.openxmlformats.org/officeDocument/2006/relationships/hyperlink" Target="https://gitlab.cern.ch/lhcb-readout40/readout40-docs/raw/master/WinCC_panels/Control_System_for_the_MiniDAQ.pdf?inline=false" TargetMode="External"/><Relationship Id="rId1" Type="http://schemas.openxmlformats.org/officeDocument/2006/relationships/slideLayout" Target="../slideLayouts/slideLayout2.xml"/><Relationship Id="rId5" Type="http://schemas.openxmlformats.org/officeDocument/2006/relationships/hyperlink" Target="http://lhcb-online.web.cern.ch/lhcb-online/ecs/fwhw/default.html" TargetMode="External"/><Relationship Id="rId4" Type="http://schemas.openxmlformats.org/officeDocument/2006/relationships/hyperlink" Target="https://edms.cern.ch/ui/file/1100577/1.3/jcopFrameworkGuidelines.pdf"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lhcb-online.web.cern.ch/lhcb-online/ecs/fwhw/default.html"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pt-PT" dirty="0"/>
              <a:t>Electronics setup and configuration</a:t>
            </a:r>
            <a:endParaRPr lang="en-GB" dirty="0"/>
          </a:p>
        </p:txBody>
      </p:sp>
      <p:sp>
        <p:nvSpPr>
          <p:cNvPr id="3" name="Subtitle 2"/>
          <p:cNvSpPr>
            <a:spLocks noGrp="1"/>
          </p:cNvSpPr>
          <p:nvPr>
            <p:ph type="subTitle" idx="1"/>
          </p:nvPr>
        </p:nvSpPr>
        <p:spPr/>
        <p:txBody>
          <a:bodyPr/>
          <a:lstStyle/>
          <a:p>
            <a:pPr algn="ctr"/>
            <a:r>
              <a:rPr lang="en-US" dirty="0"/>
              <a:t>ECS WORKSHOP</a:t>
            </a:r>
            <a:endParaRPr lang="en-GB" dirty="0"/>
          </a:p>
        </p:txBody>
      </p:sp>
      <p:pic>
        <p:nvPicPr>
          <p:cNvPr id="4" name="Picture 4" descr="\\cern.ch\dfs\Users\j\jvianaba\Documents\CERN log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584176" cy="158417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5" descr="\\cern.ch\dfs\Users\j\jvianaba\Documents\logo-300dpi.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21051" y="290050"/>
            <a:ext cx="1469257" cy="10040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22417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Rectangle 3"/>
          <p:cNvSpPr>
            <a:spLocks noGrp="1" noChangeArrowheads="1"/>
          </p:cNvSpPr>
          <p:nvPr>
            <p:ph type="title"/>
          </p:nvPr>
        </p:nvSpPr>
        <p:spPr/>
        <p:txBody>
          <a:bodyPr/>
          <a:lstStyle/>
          <a:p>
            <a:r>
              <a:rPr lang="en-GB" dirty="0" smtClean="0"/>
              <a:t>Generic user interface</a:t>
            </a:r>
            <a:endParaRPr lang="en-US" dirty="0" smtClean="0"/>
          </a:p>
        </p:txBody>
      </p:sp>
      <p:pic>
        <p:nvPicPr>
          <p:cNvPr id="21507" name="Picture 18" descr="CU_excluded"/>
          <p:cNvPicPr>
            <a:picLocks noChangeAspect="1" noChangeArrowheads="1"/>
          </p:cNvPicPr>
          <p:nvPr/>
        </p:nvPicPr>
        <p:blipFill>
          <a:blip r:embed="rId3" cstate="print"/>
          <a:srcRect/>
          <a:stretch>
            <a:fillRect/>
          </a:stretch>
        </p:blipFill>
        <p:spPr bwMode="auto">
          <a:xfrm>
            <a:off x="2552700" y="2392208"/>
            <a:ext cx="5486400" cy="3503767"/>
          </a:xfrm>
          <a:prstGeom prst="rect">
            <a:avLst/>
          </a:prstGeom>
          <a:noFill/>
          <a:ln w="9525">
            <a:noFill/>
            <a:miter lim="800000"/>
            <a:headEnd/>
            <a:tailEnd/>
          </a:ln>
        </p:spPr>
      </p:pic>
      <p:pic>
        <p:nvPicPr>
          <p:cNvPr id="450579" name="Picture 19" descr="CU_Included"/>
          <p:cNvPicPr>
            <a:picLocks noChangeAspect="1" noChangeArrowheads="1"/>
          </p:cNvPicPr>
          <p:nvPr/>
        </p:nvPicPr>
        <p:blipFill>
          <a:blip r:embed="rId4" cstate="print"/>
          <a:srcRect/>
          <a:stretch>
            <a:fillRect/>
          </a:stretch>
        </p:blipFill>
        <p:spPr bwMode="auto">
          <a:xfrm>
            <a:off x="2552700" y="2390775"/>
            <a:ext cx="5486400" cy="3505114"/>
          </a:xfrm>
          <a:prstGeom prst="rect">
            <a:avLst/>
          </a:prstGeom>
          <a:noFill/>
          <a:ln w="9525">
            <a:noFill/>
            <a:miter lim="800000"/>
            <a:headEnd/>
            <a:tailEnd/>
          </a:ln>
        </p:spPr>
      </p:pic>
      <p:pic>
        <p:nvPicPr>
          <p:cNvPr id="450577" name="Picture 17" descr="CU_commands"/>
          <p:cNvPicPr>
            <a:picLocks noChangeAspect="1" noChangeArrowheads="1"/>
          </p:cNvPicPr>
          <p:nvPr/>
        </p:nvPicPr>
        <p:blipFill>
          <a:blip r:embed="rId5" cstate="print"/>
          <a:srcRect/>
          <a:stretch>
            <a:fillRect/>
          </a:stretch>
        </p:blipFill>
        <p:spPr bwMode="auto">
          <a:xfrm>
            <a:off x="4379448" y="2871869"/>
            <a:ext cx="661012" cy="439149"/>
          </a:xfrm>
          <a:prstGeom prst="rect">
            <a:avLst/>
          </a:prstGeom>
          <a:noFill/>
          <a:ln w="9525">
            <a:noFill/>
            <a:miter lim="800000"/>
            <a:headEnd/>
            <a:tailEnd/>
          </a:ln>
        </p:spPr>
      </p:pic>
      <p:pic>
        <p:nvPicPr>
          <p:cNvPr id="450575" name="Picture 15" descr="CU_exclude"/>
          <p:cNvPicPr>
            <a:picLocks noChangeAspect="1" noChangeArrowheads="1"/>
          </p:cNvPicPr>
          <p:nvPr/>
        </p:nvPicPr>
        <p:blipFill>
          <a:blip r:embed="rId6" cstate="print"/>
          <a:srcRect/>
          <a:stretch>
            <a:fillRect/>
          </a:stretch>
        </p:blipFill>
        <p:spPr bwMode="auto">
          <a:xfrm>
            <a:off x="4519967" y="3421691"/>
            <a:ext cx="1388126" cy="1149063"/>
          </a:xfrm>
          <a:prstGeom prst="rect">
            <a:avLst/>
          </a:prstGeom>
          <a:noFill/>
          <a:ln w="9525">
            <a:noFill/>
            <a:miter lim="800000"/>
            <a:headEnd/>
            <a:tailEnd/>
          </a:ln>
        </p:spPr>
      </p:pic>
      <p:pic>
        <p:nvPicPr>
          <p:cNvPr id="450573" name="Picture 13" descr="CU_take"/>
          <p:cNvPicPr>
            <a:picLocks noChangeAspect="1" noChangeArrowheads="1"/>
          </p:cNvPicPr>
          <p:nvPr/>
        </p:nvPicPr>
        <p:blipFill>
          <a:blip r:embed="rId7" cstate="print"/>
          <a:srcRect/>
          <a:stretch>
            <a:fillRect/>
          </a:stretch>
        </p:blipFill>
        <p:spPr bwMode="auto">
          <a:xfrm>
            <a:off x="5239627" y="2764483"/>
            <a:ext cx="1388126" cy="775921"/>
          </a:xfrm>
          <a:prstGeom prst="rect">
            <a:avLst/>
          </a:prstGeom>
          <a:noFill/>
          <a:ln w="9525">
            <a:noFill/>
            <a:miter lim="800000"/>
            <a:headEnd/>
            <a:tailEnd/>
          </a:ln>
        </p:spPr>
      </p:pic>
      <p:sp>
        <p:nvSpPr>
          <p:cNvPr id="30" name="Rectangle 9"/>
          <p:cNvSpPr>
            <a:spLocks noChangeArrowheads="1"/>
          </p:cNvSpPr>
          <p:nvPr/>
        </p:nvSpPr>
        <p:spPr bwMode="auto">
          <a:xfrm>
            <a:off x="7962900" y="2314575"/>
            <a:ext cx="2286000" cy="3048000"/>
          </a:xfrm>
          <a:prstGeom prst="rect">
            <a:avLst/>
          </a:prstGeom>
          <a:noFill/>
          <a:ln w="9525">
            <a:noFill/>
            <a:miter lim="800000"/>
            <a:headEnd/>
            <a:tailEnd/>
          </a:ln>
        </p:spPr>
        <p:txBody>
          <a:bodyPr/>
          <a:lstStyle/>
          <a:p>
            <a:pPr marL="342900" indent="-342900">
              <a:spcBef>
                <a:spcPct val="20000"/>
              </a:spcBef>
              <a:buClr>
                <a:srgbClr val="0000FF"/>
              </a:buClr>
              <a:buFont typeface="Arial Unicode MS" pitchFamily="34" charset="-128"/>
              <a:buChar char="❚"/>
            </a:pPr>
            <a:r>
              <a:rPr lang="en-US" dirty="0">
                <a:latin typeface="Arial" panose="020B0604020202020204" pitchFamily="34" charset="0"/>
                <a:cs typeface="Arial" panose="020B0604020202020204" pitchFamily="34" charset="0"/>
              </a:rPr>
              <a:t>“Embedded” partitioning rules:</a:t>
            </a:r>
          </a:p>
          <a:p>
            <a:pPr marL="742950" lvl="1" indent="-285750">
              <a:spcBef>
                <a:spcPct val="20000"/>
              </a:spcBef>
              <a:buClr>
                <a:srgbClr val="0000FF"/>
              </a:buClr>
              <a:buFont typeface="Arial Unicode MS" pitchFamily="34" charset="-128"/>
              <a:buChar char="❙"/>
            </a:pPr>
            <a:r>
              <a:rPr lang="en-US" sz="2000" b="1" dirty="0">
                <a:latin typeface="Arial" panose="020B0604020202020204" pitchFamily="34" charset="0"/>
                <a:cs typeface="Arial" panose="020B0604020202020204" pitchFamily="34" charset="0"/>
              </a:rPr>
              <a:t>Take</a:t>
            </a:r>
          </a:p>
          <a:p>
            <a:pPr marL="742950" lvl="1" indent="-285750">
              <a:spcBef>
                <a:spcPct val="20000"/>
              </a:spcBef>
              <a:buClr>
                <a:srgbClr val="0000FF"/>
              </a:buClr>
              <a:buFont typeface="Arial Unicode MS" pitchFamily="34" charset="-128"/>
              <a:buChar char="❙"/>
            </a:pPr>
            <a:r>
              <a:rPr lang="en-US" sz="2000" b="1" dirty="0">
                <a:latin typeface="Arial" panose="020B0604020202020204" pitchFamily="34" charset="0"/>
                <a:cs typeface="Arial" panose="020B0604020202020204" pitchFamily="34" charset="0"/>
              </a:rPr>
              <a:t>Include</a:t>
            </a:r>
          </a:p>
          <a:p>
            <a:pPr marL="742950" lvl="1" indent="-285750">
              <a:spcBef>
                <a:spcPct val="20000"/>
              </a:spcBef>
              <a:buClr>
                <a:srgbClr val="0000FF"/>
              </a:buClr>
              <a:buFont typeface="Arial Unicode MS" pitchFamily="34" charset="-128"/>
              <a:buChar char="❙"/>
            </a:pPr>
            <a:r>
              <a:rPr lang="en-US" sz="2000" b="1" dirty="0">
                <a:latin typeface="Arial" panose="020B0604020202020204" pitchFamily="34" charset="0"/>
                <a:cs typeface="Arial" panose="020B0604020202020204" pitchFamily="34" charset="0"/>
              </a:rPr>
              <a:t>Exclude</a:t>
            </a:r>
          </a:p>
          <a:p>
            <a:pPr marL="742950" lvl="1" indent="-285750">
              <a:spcBef>
                <a:spcPct val="20000"/>
              </a:spcBef>
              <a:buClr>
                <a:srgbClr val="0000FF"/>
              </a:buClr>
              <a:buFont typeface="Arial Unicode MS" pitchFamily="34" charset="-128"/>
              <a:buChar char="❙"/>
            </a:pPr>
            <a:r>
              <a:rPr lang="en-US" sz="2000" b="1" dirty="0">
                <a:latin typeface="Arial" panose="020B0604020202020204" pitchFamily="34" charset="0"/>
                <a:cs typeface="Arial" panose="020B0604020202020204" pitchFamily="34" charset="0"/>
              </a:rPr>
              <a:t>Ignore</a:t>
            </a:r>
          </a:p>
          <a:p>
            <a:pPr marL="742950" lvl="1" indent="-285750">
              <a:spcBef>
                <a:spcPct val="20000"/>
              </a:spcBef>
              <a:buClr>
                <a:srgbClr val="0000FF"/>
              </a:buClr>
              <a:buFont typeface="Arial Unicode MS" pitchFamily="34" charset="-128"/>
              <a:buChar char="❙"/>
            </a:pPr>
            <a:r>
              <a:rPr lang="en-US" sz="2000" b="1" dirty="0">
                <a:latin typeface="Arial" panose="020B0604020202020204" pitchFamily="34" charset="0"/>
                <a:cs typeface="Arial" panose="020B0604020202020204" pitchFamily="34" charset="0"/>
              </a:rPr>
              <a:t>Etc.</a:t>
            </a:r>
          </a:p>
        </p:txBody>
      </p:sp>
      <p:pic>
        <p:nvPicPr>
          <p:cNvPr id="4" name="Picture 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88374" y="2390775"/>
            <a:ext cx="1366345" cy="3505200"/>
          </a:xfrm>
          <a:prstGeom prst="rect">
            <a:avLst/>
          </a:prstGeom>
        </p:spPr>
      </p:pic>
      <p:pic>
        <p:nvPicPr>
          <p:cNvPr id="7" name="Picture 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81101" y="2392207"/>
            <a:ext cx="1365753" cy="3503682"/>
          </a:xfrm>
          <a:prstGeom prst="rect">
            <a:avLst/>
          </a:prstGeom>
        </p:spPr>
      </p:pic>
      <p:sp>
        <p:nvSpPr>
          <p:cNvPr id="2" name="Date Placeholder 1"/>
          <p:cNvSpPr>
            <a:spLocks noGrp="1"/>
          </p:cNvSpPr>
          <p:nvPr>
            <p:ph type="dt" sz="half" idx="10"/>
          </p:nvPr>
        </p:nvSpPr>
        <p:spPr/>
        <p:txBody>
          <a:bodyPr/>
          <a:lstStyle/>
          <a:p>
            <a:r>
              <a:rPr lang="en-US" smtClean="0"/>
              <a:t>29/11/2018</a:t>
            </a:r>
            <a:endParaRPr lang="en-GB"/>
          </a:p>
        </p:txBody>
      </p:sp>
      <p:sp>
        <p:nvSpPr>
          <p:cNvPr id="3" name="Footer Placeholder 2"/>
          <p:cNvSpPr>
            <a:spLocks noGrp="1"/>
          </p:cNvSpPr>
          <p:nvPr>
            <p:ph type="ftr" sz="quarter" idx="11"/>
          </p:nvPr>
        </p:nvSpPr>
        <p:spPr/>
        <p:txBody>
          <a:bodyPr/>
          <a:lstStyle/>
          <a:p>
            <a:r>
              <a:rPr lang="en-GB" smtClean="0"/>
              <a:t>ECS Workshop</a:t>
            </a:r>
            <a:endParaRPr lang="en-GB"/>
          </a:p>
        </p:txBody>
      </p:sp>
      <p:sp>
        <p:nvSpPr>
          <p:cNvPr id="5" name="Slide Number Placeholder 4"/>
          <p:cNvSpPr>
            <a:spLocks noGrp="1"/>
          </p:cNvSpPr>
          <p:nvPr>
            <p:ph type="sldNum" sz="quarter" idx="12"/>
          </p:nvPr>
        </p:nvSpPr>
        <p:spPr/>
        <p:txBody>
          <a:bodyPr/>
          <a:lstStyle/>
          <a:p>
            <a:fld id="{E4DF715D-0C5C-49B9-94A1-D679940DD55B}" type="slidenum">
              <a:rPr lang="en-GB" smtClean="0"/>
              <a:t>10</a:t>
            </a:fld>
            <a:endParaRPr lang="en-GB"/>
          </a:p>
        </p:txBody>
      </p:sp>
    </p:spTree>
    <p:extLst>
      <p:ext uri="{BB962C8B-B14F-4D97-AF65-F5344CB8AC3E}">
        <p14:creationId xmlns:p14="http://schemas.microsoft.com/office/powerpoint/2010/main" val="13634216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5057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50579"/>
                                        </p:tgtEl>
                                        <p:attrNameLst>
                                          <p:attrName>style.visibility</p:attrName>
                                        </p:attrNameLst>
                                      </p:cBhvr>
                                      <p:to>
                                        <p:strVal val="visible"/>
                                      </p:to>
                                    </p:set>
                                  </p:childTnLst>
                                </p:cTn>
                              </p:par>
                              <p:par>
                                <p:cTn id="11" presetID="1" presetClass="exit" presetSubtype="0" fill="hold" nodeType="withEffect">
                                  <p:stCondLst>
                                    <p:cond delay="0"/>
                                  </p:stCondLst>
                                  <p:childTnLst>
                                    <p:set>
                                      <p:cBhvr>
                                        <p:cTn id="12" dur="1" fill="hold">
                                          <p:stCondLst>
                                            <p:cond delay="0"/>
                                          </p:stCondLst>
                                        </p:cTn>
                                        <p:tgtEl>
                                          <p:spTgt spid="450573"/>
                                        </p:tgtEl>
                                        <p:attrNameLst>
                                          <p:attrName>style.visibility</p:attrName>
                                        </p:attrNameLst>
                                      </p:cBhvr>
                                      <p:to>
                                        <p:strVal val="hidden"/>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5057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450575"/>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5057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Generic interface symbols</a:t>
            </a:r>
            <a:endParaRPr lang="en-GB" dirty="0"/>
          </a:p>
        </p:txBody>
      </p:sp>
      <p:sp>
        <p:nvSpPr>
          <p:cNvPr id="4" name="Slide Number Placeholder 3"/>
          <p:cNvSpPr>
            <a:spLocks noGrp="1"/>
          </p:cNvSpPr>
          <p:nvPr>
            <p:ph type="sldNum" sz="quarter" idx="10"/>
          </p:nvPr>
        </p:nvSpPr>
        <p:spPr/>
        <p:txBody>
          <a:bodyPr/>
          <a:lstStyle/>
          <a:p>
            <a:pPr>
              <a:defRPr/>
            </a:pPr>
            <a:fld id="{873E23BB-1CA6-49B2-BE3C-96FEA4166F8F}" type="slidenum">
              <a:rPr lang="en-US" smtClean="0"/>
              <a:pPr>
                <a:defRPr/>
              </a:pPr>
              <a:t>11</a:t>
            </a:fld>
            <a:endParaRPr lang="en-US" sz="2400" b="1"/>
          </a:p>
        </p:txBody>
      </p:sp>
      <p:pic>
        <p:nvPicPr>
          <p:cNvPr id="7" name="Picture 6" descr="locks1"/>
          <p:cNvPicPr>
            <a:picLocks noChangeAspect="1" noChangeArrowheads="1"/>
          </p:cNvPicPr>
          <p:nvPr/>
        </p:nvPicPr>
        <p:blipFill rotWithShape="1">
          <a:blip r:embed="rId2" cstate="print"/>
          <a:srcRect l="34882" t="31898" r="62521" b="65233"/>
          <a:stretch/>
        </p:blipFill>
        <p:spPr bwMode="auto">
          <a:xfrm>
            <a:off x="1837218" y="2082323"/>
            <a:ext cx="457200" cy="512928"/>
          </a:xfrm>
          <a:prstGeom prst="rect">
            <a:avLst/>
          </a:prstGeom>
          <a:noFill/>
        </p:spPr>
      </p:pic>
      <p:sp>
        <p:nvSpPr>
          <p:cNvPr id="8" name="TextBox 7"/>
          <p:cNvSpPr txBox="1"/>
          <p:nvPr/>
        </p:nvSpPr>
        <p:spPr>
          <a:xfrm>
            <a:off x="1685468" y="1725755"/>
            <a:ext cx="2198038" cy="369332"/>
          </a:xfrm>
          <a:prstGeom prst="rect">
            <a:avLst/>
          </a:prstGeom>
          <a:noFill/>
        </p:spPr>
        <p:txBody>
          <a:bodyPr wrap="none" rtlCol="0">
            <a:spAutoFit/>
          </a:bodyPr>
          <a:lstStyle/>
          <a:p>
            <a:r>
              <a:rPr lang="en-GB" b="1" dirty="0">
                <a:latin typeface="Arial" panose="020B0604020202020204" pitchFamily="34" charset="0"/>
                <a:cs typeface="Arial" panose="020B0604020202020204" pitchFamily="34" charset="0"/>
              </a:rPr>
              <a:t>Control Units (CU)</a:t>
            </a:r>
          </a:p>
        </p:txBody>
      </p:sp>
      <p:sp>
        <p:nvSpPr>
          <p:cNvPr id="10" name="TextBox 9"/>
          <p:cNvSpPr txBox="1"/>
          <p:nvPr/>
        </p:nvSpPr>
        <p:spPr>
          <a:xfrm>
            <a:off x="2370618" y="2180497"/>
            <a:ext cx="1095172" cy="338554"/>
          </a:xfrm>
          <a:prstGeom prst="rect">
            <a:avLst/>
          </a:prstGeom>
          <a:noFill/>
        </p:spPr>
        <p:txBody>
          <a:bodyPr wrap="none" rtlCol="0">
            <a:spAutoFit/>
          </a:bodyPr>
          <a:lstStyle/>
          <a:p>
            <a:pPr algn="l"/>
            <a:r>
              <a:rPr lang="en-GB" sz="1600" b="1" dirty="0">
                <a:latin typeface="Arial" panose="020B0604020202020204" pitchFamily="34" charset="0"/>
                <a:cs typeface="Arial" panose="020B0604020202020204" pitchFamily="34" charset="0"/>
              </a:rPr>
              <a:t>Excluded</a:t>
            </a:r>
          </a:p>
        </p:txBody>
      </p:sp>
      <p:pic>
        <p:nvPicPr>
          <p:cNvPr id="11" name="Picture 4" descr="Take"/>
          <p:cNvPicPr>
            <a:picLocks noChangeAspect="1" noChangeArrowheads="1"/>
          </p:cNvPicPr>
          <p:nvPr/>
        </p:nvPicPr>
        <p:blipFill>
          <a:blip r:embed="rId3" cstate="print"/>
          <a:srcRect l="40918" t="15991" r="57196" b="81258"/>
          <a:stretch>
            <a:fillRect/>
          </a:stretch>
        </p:blipFill>
        <p:spPr bwMode="auto">
          <a:xfrm>
            <a:off x="1837218" y="2595251"/>
            <a:ext cx="457200" cy="533400"/>
          </a:xfrm>
          <a:prstGeom prst="rect">
            <a:avLst/>
          </a:prstGeom>
          <a:noFill/>
        </p:spPr>
      </p:pic>
      <p:sp>
        <p:nvSpPr>
          <p:cNvPr id="13" name="TextBox 12"/>
          <p:cNvSpPr txBox="1"/>
          <p:nvPr/>
        </p:nvSpPr>
        <p:spPr>
          <a:xfrm>
            <a:off x="2370618" y="2713897"/>
            <a:ext cx="2428870" cy="338554"/>
          </a:xfrm>
          <a:prstGeom prst="rect">
            <a:avLst/>
          </a:prstGeom>
          <a:noFill/>
        </p:spPr>
        <p:txBody>
          <a:bodyPr wrap="none" rtlCol="0">
            <a:spAutoFit/>
          </a:bodyPr>
          <a:lstStyle/>
          <a:p>
            <a:pPr algn="l"/>
            <a:r>
              <a:rPr lang="en-GB" sz="1600" b="1" dirty="0">
                <a:latin typeface="Arial" panose="020B0604020202020204" pitchFamily="34" charset="0"/>
                <a:cs typeface="Arial" panose="020B0604020202020204" pitchFamily="34" charset="0"/>
              </a:rPr>
              <a:t>Excluded &amp; </a:t>
            </a:r>
            <a:r>
              <a:rPr lang="en-GB" sz="1600" b="1" dirty="0" err="1">
                <a:latin typeface="Arial" panose="020B0604020202020204" pitchFamily="34" charset="0"/>
                <a:cs typeface="Arial" panose="020B0604020202020204" pitchFamily="34" charset="0"/>
              </a:rPr>
              <a:t>LockedOut</a:t>
            </a:r>
            <a:endParaRPr lang="en-GB" sz="1600" b="1" dirty="0">
              <a:latin typeface="Arial" panose="020B0604020202020204" pitchFamily="34" charset="0"/>
              <a:cs typeface="Arial" panose="020B0604020202020204" pitchFamily="34" charset="0"/>
            </a:endParaRPr>
          </a:p>
        </p:txBody>
      </p:sp>
      <p:pic>
        <p:nvPicPr>
          <p:cNvPr id="14" name="Picture 9" descr="locks2"/>
          <p:cNvPicPr>
            <a:picLocks noChangeAspect="1" noChangeArrowheads="1"/>
          </p:cNvPicPr>
          <p:nvPr/>
        </p:nvPicPr>
        <p:blipFill>
          <a:blip r:embed="rId4" cstate="print"/>
          <a:srcRect l="34900" t="14043" r="62503" b="82976"/>
          <a:stretch>
            <a:fillRect/>
          </a:stretch>
        </p:blipFill>
        <p:spPr bwMode="auto">
          <a:xfrm>
            <a:off x="1837218" y="3662051"/>
            <a:ext cx="457200" cy="533400"/>
          </a:xfrm>
          <a:prstGeom prst="rect">
            <a:avLst/>
          </a:prstGeom>
          <a:noFill/>
        </p:spPr>
      </p:pic>
      <p:pic>
        <p:nvPicPr>
          <p:cNvPr id="15" name="Picture 7" descr="locks1"/>
          <p:cNvPicPr>
            <a:picLocks noChangeAspect="1" noChangeArrowheads="1"/>
          </p:cNvPicPr>
          <p:nvPr/>
        </p:nvPicPr>
        <p:blipFill>
          <a:blip r:embed="rId2" cstate="print"/>
          <a:srcRect l="34909" t="14053" r="62436" b="82893"/>
          <a:stretch>
            <a:fillRect/>
          </a:stretch>
        </p:blipFill>
        <p:spPr bwMode="auto">
          <a:xfrm>
            <a:off x="1837218" y="4195451"/>
            <a:ext cx="457200" cy="533400"/>
          </a:xfrm>
          <a:prstGeom prst="rect">
            <a:avLst/>
          </a:prstGeom>
          <a:noFill/>
        </p:spPr>
      </p:pic>
      <p:pic>
        <p:nvPicPr>
          <p:cNvPr id="16" name="Picture 8" descr="locks1"/>
          <p:cNvPicPr>
            <a:picLocks noChangeAspect="1" noChangeArrowheads="1"/>
          </p:cNvPicPr>
          <p:nvPr/>
        </p:nvPicPr>
        <p:blipFill>
          <a:blip r:embed="rId2" cstate="print"/>
          <a:srcRect l="34900" t="19586" r="62503" b="77023"/>
          <a:stretch>
            <a:fillRect/>
          </a:stretch>
        </p:blipFill>
        <p:spPr bwMode="auto">
          <a:xfrm>
            <a:off x="1837218" y="5189227"/>
            <a:ext cx="457200" cy="606425"/>
          </a:xfrm>
          <a:prstGeom prst="rect">
            <a:avLst/>
          </a:prstGeom>
          <a:noFill/>
        </p:spPr>
      </p:pic>
      <p:sp>
        <p:nvSpPr>
          <p:cNvPr id="17" name="TextBox 16"/>
          <p:cNvSpPr txBox="1"/>
          <p:nvPr/>
        </p:nvSpPr>
        <p:spPr>
          <a:xfrm>
            <a:off x="2370619" y="3780697"/>
            <a:ext cx="2170787" cy="338554"/>
          </a:xfrm>
          <a:prstGeom prst="rect">
            <a:avLst/>
          </a:prstGeom>
          <a:noFill/>
        </p:spPr>
        <p:txBody>
          <a:bodyPr wrap="none" rtlCol="0">
            <a:spAutoFit/>
          </a:bodyPr>
          <a:lstStyle/>
          <a:p>
            <a:pPr algn="l"/>
            <a:r>
              <a:rPr lang="en-GB" sz="1600" b="1" dirty="0">
                <a:latin typeface="Arial" panose="020B0604020202020204" pitchFamily="34" charset="0"/>
                <a:cs typeface="Arial" panose="020B0604020202020204" pitchFamily="34" charset="0"/>
              </a:rPr>
              <a:t>Included / No Owner</a:t>
            </a:r>
          </a:p>
        </p:txBody>
      </p:sp>
      <p:sp>
        <p:nvSpPr>
          <p:cNvPr id="18" name="TextBox 17"/>
          <p:cNvSpPr txBox="1"/>
          <p:nvPr/>
        </p:nvSpPr>
        <p:spPr>
          <a:xfrm>
            <a:off x="2370618" y="4314097"/>
            <a:ext cx="4115486" cy="338554"/>
          </a:xfrm>
          <a:prstGeom prst="rect">
            <a:avLst/>
          </a:prstGeom>
          <a:noFill/>
        </p:spPr>
        <p:txBody>
          <a:bodyPr wrap="none" rtlCol="0">
            <a:spAutoFit/>
          </a:bodyPr>
          <a:lstStyle/>
          <a:p>
            <a:pPr algn="l"/>
            <a:r>
              <a:rPr lang="en-GB" sz="1600" b="1" dirty="0">
                <a:latin typeface="Arial" panose="020B0604020202020204" pitchFamily="34" charset="0"/>
                <a:cs typeface="Arial" panose="020B0604020202020204" pitchFamily="34" charset="0"/>
              </a:rPr>
              <a:t>Included / You are the Owner / Exclusive</a:t>
            </a:r>
          </a:p>
        </p:txBody>
      </p:sp>
      <p:sp>
        <p:nvSpPr>
          <p:cNvPr id="19" name="TextBox 18"/>
          <p:cNvSpPr txBox="1"/>
          <p:nvPr/>
        </p:nvSpPr>
        <p:spPr>
          <a:xfrm>
            <a:off x="2370618" y="5338451"/>
            <a:ext cx="4886274" cy="338554"/>
          </a:xfrm>
          <a:prstGeom prst="rect">
            <a:avLst/>
          </a:prstGeom>
          <a:noFill/>
        </p:spPr>
        <p:txBody>
          <a:bodyPr wrap="none" rtlCol="0">
            <a:spAutoFit/>
          </a:bodyPr>
          <a:lstStyle/>
          <a:p>
            <a:pPr algn="l"/>
            <a:r>
              <a:rPr lang="en-GB" sz="1600" b="1" dirty="0">
                <a:latin typeface="Arial" panose="020B0604020202020204" pitchFamily="34" charset="0"/>
                <a:cs typeface="Arial" panose="020B0604020202020204" pitchFamily="34" charset="0"/>
              </a:rPr>
              <a:t>Included / Owned by someone else / Exclusive</a:t>
            </a:r>
          </a:p>
        </p:txBody>
      </p:sp>
      <p:pic>
        <p:nvPicPr>
          <p:cNvPr id="20" name="Picture 17" descr="shared1"/>
          <p:cNvPicPr>
            <a:picLocks noChangeAspect="1" noChangeArrowheads="1"/>
          </p:cNvPicPr>
          <p:nvPr/>
        </p:nvPicPr>
        <p:blipFill>
          <a:blip r:embed="rId5" cstate="print"/>
          <a:srcRect l="40459" t="33163" r="56558" b="61932"/>
          <a:stretch>
            <a:fillRect/>
          </a:stretch>
        </p:blipFill>
        <p:spPr bwMode="auto">
          <a:xfrm>
            <a:off x="1837218" y="4728851"/>
            <a:ext cx="457200" cy="533400"/>
          </a:xfrm>
          <a:prstGeom prst="rect">
            <a:avLst/>
          </a:prstGeom>
          <a:noFill/>
        </p:spPr>
      </p:pic>
      <p:sp>
        <p:nvSpPr>
          <p:cNvPr id="21" name="TextBox 20"/>
          <p:cNvSpPr txBox="1"/>
          <p:nvPr/>
        </p:nvSpPr>
        <p:spPr>
          <a:xfrm>
            <a:off x="2370619" y="4847497"/>
            <a:ext cx="3863815" cy="338554"/>
          </a:xfrm>
          <a:prstGeom prst="rect">
            <a:avLst/>
          </a:prstGeom>
          <a:noFill/>
        </p:spPr>
        <p:txBody>
          <a:bodyPr wrap="none" rtlCol="0">
            <a:spAutoFit/>
          </a:bodyPr>
          <a:lstStyle/>
          <a:p>
            <a:pPr algn="l"/>
            <a:r>
              <a:rPr lang="en-GB" sz="1600" b="1" dirty="0">
                <a:latin typeface="Arial" panose="020B0604020202020204" pitchFamily="34" charset="0"/>
                <a:cs typeface="Arial" panose="020B0604020202020204" pitchFamily="34" charset="0"/>
              </a:rPr>
              <a:t>Included / You are the Owner / Shared</a:t>
            </a:r>
          </a:p>
        </p:txBody>
      </p:sp>
      <p:pic>
        <p:nvPicPr>
          <p:cNvPr id="22" name="Picture 16" descr="shared2"/>
          <p:cNvPicPr>
            <a:picLocks noChangeAspect="1" noChangeArrowheads="1"/>
          </p:cNvPicPr>
          <p:nvPr/>
        </p:nvPicPr>
        <p:blipFill>
          <a:blip r:embed="rId6" cstate="print"/>
          <a:srcRect l="40506" t="33163" r="56511" b="61938"/>
          <a:stretch>
            <a:fillRect/>
          </a:stretch>
        </p:blipFill>
        <p:spPr bwMode="auto">
          <a:xfrm>
            <a:off x="1837218" y="5795651"/>
            <a:ext cx="457200" cy="533400"/>
          </a:xfrm>
          <a:prstGeom prst="rect">
            <a:avLst/>
          </a:prstGeom>
          <a:noFill/>
        </p:spPr>
      </p:pic>
      <p:sp>
        <p:nvSpPr>
          <p:cNvPr id="23" name="TextBox 22"/>
          <p:cNvSpPr txBox="1"/>
          <p:nvPr/>
        </p:nvSpPr>
        <p:spPr>
          <a:xfrm>
            <a:off x="2370619" y="5838097"/>
            <a:ext cx="4463081" cy="338554"/>
          </a:xfrm>
          <a:prstGeom prst="rect">
            <a:avLst/>
          </a:prstGeom>
          <a:noFill/>
        </p:spPr>
        <p:txBody>
          <a:bodyPr wrap="none" rtlCol="0">
            <a:spAutoFit/>
          </a:bodyPr>
          <a:lstStyle/>
          <a:p>
            <a:pPr algn="l"/>
            <a:r>
              <a:rPr lang="en-GB" sz="1600" b="1" dirty="0">
                <a:latin typeface="Arial" panose="020B0604020202020204" pitchFamily="34" charset="0"/>
                <a:cs typeface="Arial" panose="020B0604020202020204" pitchFamily="34" charset="0"/>
              </a:rPr>
              <a:t>Included / Owned by someone else / Shared</a:t>
            </a:r>
          </a:p>
        </p:txBody>
      </p:sp>
      <p:pic>
        <p:nvPicPr>
          <p:cNvPr id="24" name="Picture 7" descr="locks1"/>
          <p:cNvPicPr>
            <a:picLocks noChangeAspect="1" noChangeArrowheads="1"/>
          </p:cNvPicPr>
          <p:nvPr/>
        </p:nvPicPr>
        <p:blipFill>
          <a:blip r:embed="rId2" cstate="print"/>
          <a:srcRect l="34909" t="14053" r="62436" b="82893"/>
          <a:stretch>
            <a:fillRect/>
          </a:stretch>
        </p:blipFill>
        <p:spPr bwMode="auto">
          <a:xfrm>
            <a:off x="7323618" y="2061851"/>
            <a:ext cx="457200" cy="533400"/>
          </a:xfrm>
          <a:prstGeom prst="rect">
            <a:avLst/>
          </a:prstGeom>
          <a:noFill/>
        </p:spPr>
      </p:pic>
      <p:sp>
        <p:nvSpPr>
          <p:cNvPr id="25" name="TextBox 24"/>
          <p:cNvSpPr txBox="1"/>
          <p:nvPr/>
        </p:nvSpPr>
        <p:spPr>
          <a:xfrm>
            <a:off x="7857019" y="2180497"/>
            <a:ext cx="2237985" cy="338554"/>
          </a:xfrm>
          <a:prstGeom prst="rect">
            <a:avLst/>
          </a:prstGeom>
          <a:noFill/>
        </p:spPr>
        <p:txBody>
          <a:bodyPr wrap="none" rtlCol="0">
            <a:spAutoFit/>
          </a:bodyPr>
          <a:lstStyle/>
          <a:p>
            <a:pPr algn="l"/>
            <a:r>
              <a:rPr lang="en-GB" sz="1600" b="1" dirty="0">
                <a:latin typeface="Arial" panose="020B0604020202020204" pitchFamily="34" charset="0"/>
                <a:cs typeface="Arial" panose="020B0604020202020204" pitchFamily="34" charset="0"/>
              </a:rPr>
              <a:t>Complete Tree below</a:t>
            </a:r>
          </a:p>
        </p:txBody>
      </p:sp>
      <p:pic>
        <p:nvPicPr>
          <p:cNvPr id="26" name="Picture 12" descr="dev_locks"/>
          <p:cNvPicPr>
            <a:picLocks noChangeAspect="1" noChangeArrowheads="1"/>
          </p:cNvPicPr>
          <p:nvPr/>
        </p:nvPicPr>
        <p:blipFill>
          <a:blip r:embed="rId7" cstate="print"/>
          <a:srcRect l="60046" t="14389" r="36836" b="79115"/>
          <a:stretch>
            <a:fillRect/>
          </a:stretch>
        </p:blipFill>
        <p:spPr bwMode="auto">
          <a:xfrm>
            <a:off x="7325206" y="2519051"/>
            <a:ext cx="455613" cy="533400"/>
          </a:xfrm>
          <a:prstGeom prst="rect">
            <a:avLst/>
          </a:prstGeom>
          <a:noFill/>
        </p:spPr>
      </p:pic>
      <p:pic>
        <p:nvPicPr>
          <p:cNvPr id="27" name="Picture 11" descr="CALO"/>
          <p:cNvPicPr>
            <a:picLocks noChangeAspect="1" noChangeArrowheads="1"/>
          </p:cNvPicPr>
          <p:nvPr/>
        </p:nvPicPr>
        <p:blipFill>
          <a:blip r:embed="rId8" cstate="print"/>
          <a:srcRect l="46609" t="8186" r="51524" b="89063"/>
          <a:stretch>
            <a:fillRect/>
          </a:stretch>
        </p:blipFill>
        <p:spPr bwMode="auto">
          <a:xfrm>
            <a:off x="7323618" y="3046101"/>
            <a:ext cx="457200" cy="539750"/>
          </a:xfrm>
          <a:prstGeom prst="rect">
            <a:avLst/>
          </a:prstGeom>
          <a:noFill/>
        </p:spPr>
      </p:pic>
      <p:pic>
        <p:nvPicPr>
          <p:cNvPr id="29" name="Picture 12" descr="dev_locks"/>
          <p:cNvPicPr>
            <a:picLocks noChangeAspect="1" noChangeArrowheads="1"/>
          </p:cNvPicPr>
          <p:nvPr/>
        </p:nvPicPr>
        <p:blipFill>
          <a:blip r:embed="rId7" cstate="print"/>
          <a:srcRect l="60046" t="14389" r="36836" b="79115"/>
          <a:stretch>
            <a:fillRect/>
          </a:stretch>
        </p:blipFill>
        <p:spPr bwMode="auto">
          <a:xfrm>
            <a:off x="7325206" y="3585851"/>
            <a:ext cx="455613" cy="533400"/>
          </a:xfrm>
          <a:prstGeom prst="rect">
            <a:avLst/>
          </a:prstGeom>
          <a:noFill/>
        </p:spPr>
      </p:pic>
      <p:sp>
        <p:nvSpPr>
          <p:cNvPr id="30" name="Rectangle 29"/>
          <p:cNvSpPr/>
          <p:nvPr/>
        </p:nvSpPr>
        <p:spPr>
          <a:xfrm>
            <a:off x="7340211" y="3626717"/>
            <a:ext cx="401444" cy="446049"/>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p:cNvSpPr txBox="1"/>
          <p:nvPr/>
        </p:nvSpPr>
        <p:spPr>
          <a:xfrm>
            <a:off x="7847544" y="3162405"/>
            <a:ext cx="2374368" cy="338554"/>
          </a:xfrm>
          <a:prstGeom prst="rect">
            <a:avLst/>
          </a:prstGeom>
          <a:noFill/>
        </p:spPr>
        <p:txBody>
          <a:bodyPr wrap="none" rtlCol="0">
            <a:spAutoFit/>
          </a:bodyPr>
          <a:lstStyle/>
          <a:p>
            <a:pPr algn="l"/>
            <a:r>
              <a:rPr lang="en-GB" sz="1600" b="1" dirty="0">
                <a:latin typeface="Arial" panose="020B0604020202020204" pitchFamily="34" charset="0"/>
                <a:cs typeface="Arial" panose="020B0604020202020204" pitchFamily="34" charset="0"/>
              </a:rPr>
              <a:t>CU(s) excluded below </a:t>
            </a:r>
          </a:p>
        </p:txBody>
      </p:sp>
      <p:sp>
        <p:nvSpPr>
          <p:cNvPr id="32" name="TextBox 31"/>
          <p:cNvSpPr txBox="1"/>
          <p:nvPr/>
        </p:nvSpPr>
        <p:spPr>
          <a:xfrm>
            <a:off x="7847544" y="2671451"/>
            <a:ext cx="2626040" cy="338554"/>
          </a:xfrm>
          <a:prstGeom prst="rect">
            <a:avLst/>
          </a:prstGeom>
          <a:noFill/>
        </p:spPr>
        <p:txBody>
          <a:bodyPr wrap="none" rtlCol="0">
            <a:spAutoFit/>
          </a:bodyPr>
          <a:lstStyle/>
          <a:p>
            <a:pPr algn="l"/>
            <a:r>
              <a:rPr lang="en-GB" sz="1600" b="1" dirty="0">
                <a:latin typeface="Arial" panose="020B0604020202020204" pitchFamily="34" charset="0"/>
                <a:cs typeface="Arial" panose="020B0604020202020204" pitchFamily="34" charset="0"/>
              </a:rPr>
              <a:t>Device(s) disabled below</a:t>
            </a:r>
          </a:p>
        </p:txBody>
      </p:sp>
      <p:sp>
        <p:nvSpPr>
          <p:cNvPr id="33" name="TextBox 32"/>
          <p:cNvSpPr txBox="1"/>
          <p:nvPr/>
        </p:nvSpPr>
        <p:spPr>
          <a:xfrm>
            <a:off x="7847544" y="3662051"/>
            <a:ext cx="1814920" cy="338554"/>
          </a:xfrm>
          <a:prstGeom prst="rect">
            <a:avLst/>
          </a:prstGeom>
          <a:noFill/>
        </p:spPr>
        <p:txBody>
          <a:bodyPr wrap="none" rtlCol="0">
            <a:spAutoFit/>
          </a:bodyPr>
          <a:lstStyle/>
          <a:p>
            <a:pPr algn="l"/>
            <a:r>
              <a:rPr lang="en-GB" sz="1600" b="1" dirty="0">
                <a:latin typeface="Arial" panose="020B0604020202020204" pitchFamily="34" charset="0"/>
                <a:cs typeface="Arial" panose="020B0604020202020204" pitchFamily="34" charset="0"/>
              </a:rPr>
              <a:t>FSM Dead below</a:t>
            </a:r>
          </a:p>
        </p:txBody>
      </p:sp>
      <p:sp>
        <p:nvSpPr>
          <p:cNvPr id="34" name="TextBox 33"/>
          <p:cNvSpPr txBox="1"/>
          <p:nvPr/>
        </p:nvSpPr>
        <p:spPr>
          <a:xfrm>
            <a:off x="7370650" y="4580172"/>
            <a:ext cx="2121093" cy="369332"/>
          </a:xfrm>
          <a:prstGeom prst="rect">
            <a:avLst/>
          </a:prstGeom>
          <a:noFill/>
        </p:spPr>
        <p:txBody>
          <a:bodyPr wrap="none" rtlCol="0">
            <a:spAutoFit/>
          </a:bodyPr>
          <a:lstStyle/>
          <a:p>
            <a:r>
              <a:rPr lang="en-GB" b="1" dirty="0">
                <a:latin typeface="Arial" panose="020B0604020202020204" pitchFamily="34" charset="0"/>
                <a:cs typeface="Arial" panose="020B0604020202020204" pitchFamily="34" charset="0"/>
              </a:rPr>
              <a:t>Device Units (DU)</a:t>
            </a:r>
          </a:p>
        </p:txBody>
      </p:sp>
      <p:pic>
        <p:nvPicPr>
          <p:cNvPr id="35" name="Picture 14" descr="dev_locks"/>
          <p:cNvPicPr>
            <a:picLocks noChangeAspect="1" noChangeArrowheads="1"/>
          </p:cNvPicPr>
          <p:nvPr/>
        </p:nvPicPr>
        <p:blipFill>
          <a:blip r:embed="rId7" cstate="print"/>
          <a:srcRect l="42842" t="37587" r="54030" b="55917"/>
          <a:stretch>
            <a:fillRect/>
          </a:stretch>
        </p:blipFill>
        <p:spPr bwMode="auto">
          <a:xfrm>
            <a:off x="7323618" y="5186051"/>
            <a:ext cx="457200" cy="533400"/>
          </a:xfrm>
          <a:prstGeom prst="rect">
            <a:avLst/>
          </a:prstGeom>
          <a:noFill/>
        </p:spPr>
      </p:pic>
      <p:sp>
        <p:nvSpPr>
          <p:cNvPr id="36" name="TextBox 35"/>
          <p:cNvSpPr txBox="1"/>
          <p:nvPr/>
        </p:nvSpPr>
        <p:spPr>
          <a:xfrm>
            <a:off x="7847545" y="5338451"/>
            <a:ext cx="981359" cy="338554"/>
          </a:xfrm>
          <a:prstGeom prst="rect">
            <a:avLst/>
          </a:prstGeom>
          <a:noFill/>
        </p:spPr>
        <p:txBody>
          <a:bodyPr wrap="none" rtlCol="0">
            <a:spAutoFit/>
          </a:bodyPr>
          <a:lstStyle/>
          <a:p>
            <a:pPr algn="l"/>
            <a:r>
              <a:rPr lang="en-GB" sz="1600" b="1" dirty="0">
                <a:latin typeface="Arial" panose="020B0604020202020204" pitchFamily="34" charset="0"/>
                <a:cs typeface="Arial" panose="020B0604020202020204" pitchFamily="34" charset="0"/>
              </a:rPr>
              <a:t>Enabled</a:t>
            </a:r>
          </a:p>
        </p:txBody>
      </p:sp>
      <p:sp>
        <p:nvSpPr>
          <p:cNvPr id="37" name="TextBox 36"/>
          <p:cNvSpPr txBox="1"/>
          <p:nvPr/>
        </p:nvSpPr>
        <p:spPr>
          <a:xfrm>
            <a:off x="7847545" y="5838097"/>
            <a:ext cx="1039067" cy="338554"/>
          </a:xfrm>
          <a:prstGeom prst="rect">
            <a:avLst/>
          </a:prstGeom>
          <a:noFill/>
        </p:spPr>
        <p:txBody>
          <a:bodyPr wrap="none" rtlCol="0">
            <a:spAutoFit/>
          </a:bodyPr>
          <a:lstStyle/>
          <a:p>
            <a:pPr algn="l"/>
            <a:r>
              <a:rPr lang="en-GB" sz="1600" b="1" dirty="0">
                <a:latin typeface="Arial" panose="020B0604020202020204" pitchFamily="34" charset="0"/>
                <a:cs typeface="Arial" panose="020B0604020202020204" pitchFamily="34" charset="0"/>
              </a:rPr>
              <a:t>Disabled</a:t>
            </a:r>
          </a:p>
        </p:txBody>
      </p:sp>
      <p:pic>
        <p:nvPicPr>
          <p:cNvPr id="38" name="Picture 13" descr="dev_locks"/>
          <p:cNvPicPr>
            <a:picLocks noChangeAspect="1" noChangeArrowheads="1"/>
          </p:cNvPicPr>
          <p:nvPr/>
        </p:nvPicPr>
        <p:blipFill>
          <a:blip r:embed="rId7" cstate="print"/>
          <a:srcRect l="42842" t="31091" r="54030" b="62413"/>
          <a:stretch>
            <a:fillRect/>
          </a:stretch>
        </p:blipFill>
        <p:spPr bwMode="auto">
          <a:xfrm>
            <a:off x="7323618" y="5719451"/>
            <a:ext cx="457200" cy="533400"/>
          </a:xfrm>
          <a:prstGeom prst="rect">
            <a:avLst/>
          </a:prstGeom>
          <a:noFill/>
        </p:spPr>
      </p:pic>
      <p:sp>
        <p:nvSpPr>
          <p:cNvPr id="3" name="Date Placeholder 2"/>
          <p:cNvSpPr>
            <a:spLocks noGrp="1"/>
          </p:cNvSpPr>
          <p:nvPr>
            <p:ph type="dt" sz="half" idx="10"/>
          </p:nvPr>
        </p:nvSpPr>
        <p:spPr/>
        <p:txBody>
          <a:bodyPr/>
          <a:lstStyle/>
          <a:p>
            <a:r>
              <a:rPr lang="en-US" smtClean="0"/>
              <a:t>29/11/2018</a:t>
            </a:r>
            <a:endParaRPr lang="en-GB"/>
          </a:p>
        </p:txBody>
      </p:sp>
      <p:sp>
        <p:nvSpPr>
          <p:cNvPr id="5" name="Footer Placeholder 4"/>
          <p:cNvSpPr>
            <a:spLocks noGrp="1"/>
          </p:cNvSpPr>
          <p:nvPr>
            <p:ph type="ftr" sz="quarter" idx="11"/>
          </p:nvPr>
        </p:nvSpPr>
        <p:spPr/>
        <p:txBody>
          <a:bodyPr/>
          <a:lstStyle/>
          <a:p>
            <a:r>
              <a:rPr lang="en-GB" smtClean="0"/>
              <a:t>ECS Workshop</a:t>
            </a:r>
            <a:endParaRPr lang="en-GB"/>
          </a:p>
        </p:txBody>
      </p:sp>
    </p:spTree>
    <p:extLst>
      <p:ext uri="{BB962C8B-B14F-4D97-AF65-F5344CB8AC3E}">
        <p14:creationId xmlns:p14="http://schemas.microsoft.com/office/powerpoint/2010/main" val="27583811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GB" dirty="0"/>
          </a:p>
        </p:txBody>
      </p:sp>
      <p:sp>
        <p:nvSpPr>
          <p:cNvPr id="3" name="Content Placeholder 2"/>
          <p:cNvSpPr>
            <a:spLocks noGrp="1"/>
          </p:cNvSpPr>
          <p:nvPr>
            <p:ph idx="1"/>
          </p:nvPr>
        </p:nvSpPr>
        <p:spPr/>
        <p:txBody>
          <a:bodyPr/>
          <a:lstStyle/>
          <a:p>
            <a:endParaRPr lang="en-GB"/>
          </a:p>
        </p:txBody>
      </p:sp>
      <p:sp>
        <p:nvSpPr>
          <p:cNvPr id="4" name="Date Placeholder 3"/>
          <p:cNvSpPr>
            <a:spLocks noGrp="1"/>
          </p:cNvSpPr>
          <p:nvPr>
            <p:ph type="dt" sz="half" idx="10"/>
          </p:nvPr>
        </p:nvSpPr>
        <p:spPr/>
        <p:txBody>
          <a:bodyPr/>
          <a:lstStyle/>
          <a:p>
            <a:r>
              <a:rPr lang="en-US" smtClean="0"/>
              <a:t>29/11/2018</a:t>
            </a:r>
            <a:endParaRPr lang="en-GB"/>
          </a:p>
        </p:txBody>
      </p:sp>
      <p:sp>
        <p:nvSpPr>
          <p:cNvPr id="5" name="Footer Placeholder 4"/>
          <p:cNvSpPr>
            <a:spLocks noGrp="1"/>
          </p:cNvSpPr>
          <p:nvPr>
            <p:ph type="ftr" sz="quarter" idx="11"/>
          </p:nvPr>
        </p:nvSpPr>
        <p:spPr/>
        <p:txBody>
          <a:bodyPr/>
          <a:lstStyle/>
          <a:p>
            <a:r>
              <a:rPr lang="en-GB" smtClean="0"/>
              <a:t>ECS Workshop</a:t>
            </a:r>
            <a:endParaRPr lang="en-GB"/>
          </a:p>
        </p:txBody>
      </p:sp>
      <p:sp>
        <p:nvSpPr>
          <p:cNvPr id="6" name="Slide Number Placeholder 5"/>
          <p:cNvSpPr>
            <a:spLocks noGrp="1"/>
          </p:cNvSpPr>
          <p:nvPr>
            <p:ph type="sldNum" sz="quarter" idx="12"/>
          </p:nvPr>
        </p:nvSpPr>
        <p:spPr/>
        <p:txBody>
          <a:bodyPr/>
          <a:lstStyle/>
          <a:p>
            <a:fld id="{E4DF715D-0C5C-49B9-94A1-D679940DD55B}" type="slidenum">
              <a:rPr lang="en-GB" smtClean="0"/>
              <a:t>12</a:t>
            </a:fld>
            <a:endParaRPr lang="en-GB"/>
          </a:p>
        </p:txBody>
      </p:sp>
    </p:spTree>
    <p:extLst>
      <p:ext uri="{BB962C8B-B14F-4D97-AF65-F5344CB8AC3E}">
        <p14:creationId xmlns:p14="http://schemas.microsoft.com/office/powerpoint/2010/main" val="18456857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a need for a new SOL40_SCA?</a:t>
            </a:r>
            <a:endParaRPr lang="en-GB" dirty="0"/>
          </a:p>
        </p:txBody>
      </p:sp>
      <p:sp>
        <p:nvSpPr>
          <p:cNvPr id="100" name="Date Placeholder 99">
            <a:extLst>
              <a:ext uri="{FF2B5EF4-FFF2-40B4-BE49-F238E27FC236}">
                <a16:creationId xmlns:a16="http://schemas.microsoft.com/office/drawing/2014/main" id="{AF55C852-FF93-48EF-B49F-6585E9518AFA}"/>
              </a:ext>
            </a:extLst>
          </p:cNvPr>
          <p:cNvSpPr>
            <a:spLocks noGrp="1"/>
          </p:cNvSpPr>
          <p:nvPr>
            <p:ph type="dt" sz="half" idx="10"/>
          </p:nvPr>
        </p:nvSpPr>
        <p:spPr/>
        <p:txBody>
          <a:bodyPr/>
          <a:lstStyle/>
          <a:p>
            <a:r>
              <a:rPr lang="en-US" smtClean="0"/>
              <a:t>29/11/2018</a:t>
            </a:r>
            <a:endParaRPr lang="en-GB"/>
          </a:p>
        </p:txBody>
      </p:sp>
      <p:sp>
        <p:nvSpPr>
          <p:cNvPr id="101" name="TextBox 100">
            <a:extLst>
              <a:ext uri="{FF2B5EF4-FFF2-40B4-BE49-F238E27FC236}">
                <a16:creationId xmlns:a16="http://schemas.microsoft.com/office/drawing/2014/main" id="{A972A0FB-8AF9-4C92-BD79-14C576AB94E2}"/>
              </a:ext>
            </a:extLst>
          </p:cNvPr>
          <p:cNvSpPr txBox="1"/>
          <p:nvPr/>
        </p:nvSpPr>
        <p:spPr>
          <a:xfrm>
            <a:off x="1256145" y="1939636"/>
            <a:ext cx="9541164" cy="3970318"/>
          </a:xfrm>
          <a:prstGeom prst="rect">
            <a:avLst/>
          </a:prstGeom>
          <a:noFill/>
        </p:spPr>
        <p:txBody>
          <a:bodyPr wrap="square" rtlCol="0">
            <a:spAutoFit/>
          </a:bodyPr>
          <a:lstStyle/>
          <a:p>
            <a:pPr marL="285750" indent="-285750">
              <a:buFont typeface="Arial" panose="020B0604020202020204" pitchFamily="34" charset="0"/>
              <a:buChar char="•"/>
            </a:pPr>
            <a:r>
              <a:rPr lang="pt-PT" dirty="0"/>
              <a:t>Resource Usage</a:t>
            </a:r>
          </a:p>
          <a:p>
            <a:pPr marL="742950" lvl="1" indent="-285750">
              <a:buFont typeface="Arial" panose="020B0604020202020204" pitchFamily="34" charset="0"/>
              <a:buChar char="•"/>
            </a:pPr>
            <a:r>
              <a:rPr lang="pt-PT" dirty="0"/>
              <a:t>Right now we cannot fit 48 links of SOL40</a:t>
            </a:r>
          </a:p>
          <a:p>
            <a:pPr marL="742950" lvl="1" indent="-285750">
              <a:buFont typeface="Arial" panose="020B0604020202020204" pitchFamily="34" charset="0"/>
              <a:buChar char="•"/>
            </a:pPr>
            <a:r>
              <a:rPr lang="pt-PT" dirty="0"/>
              <a:t>Need more sharing between the SCAs and several links</a:t>
            </a:r>
          </a:p>
          <a:p>
            <a:pPr marL="742950" lvl="1" indent="-285750">
              <a:buFont typeface="Arial" panose="020B0604020202020204" pitchFamily="34" charset="0"/>
              <a:buChar char="•"/>
            </a:pPr>
            <a:r>
              <a:rPr lang="pt-PT" dirty="0"/>
              <a:t>Transfer some ALMs usage to memory usage</a:t>
            </a:r>
          </a:p>
          <a:p>
            <a:pPr marL="742950" lvl="1" indent="-285750">
              <a:buFont typeface="Arial" panose="020B0604020202020204" pitchFamily="34" charset="0"/>
              <a:buChar char="•"/>
            </a:pPr>
            <a:endParaRPr lang="en-US" dirty="0"/>
          </a:p>
          <a:p>
            <a:pPr marL="285750" indent="-285750">
              <a:buFont typeface="Arial" panose="020B0604020202020204" pitchFamily="34" charset="0"/>
              <a:buChar char="•"/>
            </a:pPr>
            <a:r>
              <a:rPr lang="pt-PT" dirty="0"/>
              <a:t>Release CPU of some painfull tasks</a:t>
            </a:r>
          </a:p>
          <a:p>
            <a:pPr marL="742950" lvl="1" indent="-285750">
              <a:buFont typeface="Arial" panose="020B0604020202020204" pitchFamily="34" charset="0"/>
              <a:buChar char="•"/>
            </a:pPr>
            <a:r>
              <a:rPr lang="pt-PT" dirty="0"/>
              <a:t>Avoid or reduce SCA protocol micromanaging</a:t>
            </a:r>
            <a:endParaRPr lang="en-US" dirty="0"/>
          </a:p>
          <a:p>
            <a:pPr marL="742950" lvl="1" indent="-285750">
              <a:buFont typeface="Arial" panose="020B0604020202020204" pitchFamily="34" charset="0"/>
              <a:buChar char="•"/>
            </a:pPr>
            <a:r>
              <a:rPr lang="en-US" dirty="0"/>
              <a:t>Bit swapping and </a:t>
            </a:r>
            <a:r>
              <a:rPr lang="en-US" dirty="0" err="1"/>
              <a:t>alikes</a:t>
            </a:r>
            <a:endParaRPr lang="en-US" dirty="0"/>
          </a:p>
          <a:p>
            <a:pPr marL="742950" lvl="1" indent="-285750">
              <a:buFont typeface="Arial" panose="020B0604020202020204" pitchFamily="34" charset="0"/>
              <a:buChar char="•"/>
            </a:pPr>
            <a:r>
              <a:rPr lang="en-US" dirty="0"/>
              <a:t>Avoid memory copies</a:t>
            </a:r>
          </a:p>
          <a:p>
            <a:pPr marL="742950" lvl="1" indent="-285750">
              <a:buFont typeface="Arial" panose="020B0604020202020204" pitchFamily="34" charset="0"/>
              <a:buChar char="•"/>
            </a:pPr>
            <a:r>
              <a:rPr lang="en-US" dirty="0"/>
              <a:t>Ideally </a:t>
            </a:r>
            <a:r>
              <a:rPr lang="en-US" dirty="0" err="1"/>
              <a:t>GbtServer</a:t>
            </a:r>
            <a:r>
              <a:rPr lang="en-US" dirty="0"/>
              <a:t> does not touch the data between getting it from DIM and sending it to the SOL40.</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In general speed up the configuration and monitoring process</a:t>
            </a:r>
          </a:p>
          <a:p>
            <a:pPr marL="742950" lvl="1" indent="-285750">
              <a:buFont typeface="Arial" panose="020B0604020202020204" pitchFamily="34" charset="0"/>
              <a:buChar char="•"/>
            </a:pPr>
            <a:endParaRPr lang="pt-PT" dirty="0"/>
          </a:p>
        </p:txBody>
      </p:sp>
      <p:sp>
        <p:nvSpPr>
          <p:cNvPr id="3" name="Footer Placeholder 2"/>
          <p:cNvSpPr>
            <a:spLocks noGrp="1"/>
          </p:cNvSpPr>
          <p:nvPr>
            <p:ph type="ftr" sz="quarter" idx="11"/>
          </p:nvPr>
        </p:nvSpPr>
        <p:spPr/>
        <p:txBody>
          <a:bodyPr/>
          <a:lstStyle/>
          <a:p>
            <a:r>
              <a:rPr lang="en-GB"/>
              <a:t>ECS Workshop</a:t>
            </a:r>
          </a:p>
        </p:txBody>
      </p:sp>
      <p:sp>
        <p:nvSpPr>
          <p:cNvPr id="4" name="Slide Number Placeholder 3"/>
          <p:cNvSpPr>
            <a:spLocks noGrp="1"/>
          </p:cNvSpPr>
          <p:nvPr>
            <p:ph type="sldNum" sz="quarter" idx="12"/>
          </p:nvPr>
        </p:nvSpPr>
        <p:spPr/>
        <p:txBody>
          <a:bodyPr/>
          <a:lstStyle/>
          <a:p>
            <a:fld id="{E4DF715D-0C5C-49B9-94A1-D679940DD55B}" type="slidenum">
              <a:rPr lang="en-GB" smtClean="0"/>
              <a:t>13</a:t>
            </a:fld>
            <a:endParaRPr lang="en-GB"/>
          </a:p>
        </p:txBody>
      </p:sp>
    </p:spTree>
    <p:extLst>
      <p:ext uri="{BB962C8B-B14F-4D97-AF65-F5344CB8AC3E}">
        <p14:creationId xmlns:p14="http://schemas.microsoft.com/office/powerpoint/2010/main" val="39505134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changes for the SOL40</a:t>
            </a:r>
            <a:endParaRPr lang="en-GB" dirty="0"/>
          </a:p>
        </p:txBody>
      </p:sp>
      <p:pic>
        <p:nvPicPr>
          <p:cNvPr id="10" name="Picture 9"/>
          <p:cNvPicPr>
            <a:picLocks noChangeAspect="1"/>
          </p:cNvPicPr>
          <p:nvPr/>
        </p:nvPicPr>
        <p:blipFill>
          <a:blip r:embed="rId3"/>
          <a:stretch>
            <a:fillRect/>
          </a:stretch>
        </p:blipFill>
        <p:spPr>
          <a:xfrm>
            <a:off x="4939379" y="1737360"/>
            <a:ext cx="6570944" cy="4455584"/>
          </a:xfrm>
          <a:prstGeom prst="rect">
            <a:avLst/>
          </a:prstGeom>
        </p:spPr>
      </p:pic>
      <p:sp>
        <p:nvSpPr>
          <p:cNvPr id="11" name="TextBox 10"/>
          <p:cNvSpPr txBox="1"/>
          <p:nvPr/>
        </p:nvSpPr>
        <p:spPr>
          <a:xfrm>
            <a:off x="738045" y="1854299"/>
            <a:ext cx="4084320" cy="3219343"/>
          </a:xfrm>
          <a:prstGeom prst="rect">
            <a:avLst/>
          </a:prstGeom>
          <a:noFill/>
        </p:spPr>
        <p:txBody>
          <a:bodyPr wrap="square" rtlCol="0">
            <a:spAutoFit/>
          </a:bodyPr>
          <a:lstStyle/>
          <a:p>
            <a:pPr marL="384048" lvl="1" indent="-182880">
              <a:lnSpc>
                <a:spcPct val="90000"/>
              </a:lnSpc>
              <a:spcBef>
                <a:spcPts val="200"/>
              </a:spcBef>
              <a:spcAft>
                <a:spcPts val="400"/>
              </a:spcAft>
              <a:buClr>
                <a:schemeClr val="accent1"/>
              </a:buClr>
              <a:buFont typeface="Calibri" pitchFamily="34" charset="0"/>
              <a:buChar char="◦"/>
            </a:pPr>
            <a:r>
              <a:rPr lang="en-US" dirty="0">
                <a:solidFill>
                  <a:schemeClr val="tx1">
                    <a:lumMod val="75000"/>
                    <a:lumOff val="25000"/>
                  </a:schemeClr>
                </a:solidFill>
              </a:rPr>
              <a:t>SOL40_SCA:</a:t>
            </a:r>
          </a:p>
          <a:p>
            <a:pPr marL="841248" lvl="2" indent="-182880">
              <a:lnSpc>
                <a:spcPct val="90000"/>
              </a:lnSpc>
              <a:spcBef>
                <a:spcPts val="200"/>
              </a:spcBef>
              <a:spcAft>
                <a:spcPts val="400"/>
              </a:spcAft>
              <a:buClr>
                <a:schemeClr val="accent1"/>
              </a:buClr>
              <a:buFont typeface="Calibri" pitchFamily="34" charset="0"/>
              <a:buChar char="◦"/>
            </a:pPr>
            <a:r>
              <a:rPr lang="en-US" dirty="0">
                <a:solidFill>
                  <a:schemeClr val="tx1">
                    <a:lumMod val="75000"/>
                    <a:lumOff val="25000"/>
                  </a:schemeClr>
                </a:solidFill>
              </a:rPr>
              <a:t>One core per for all the links (resource usage scales with link number and SCAs per link still)</a:t>
            </a:r>
          </a:p>
          <a:p>
            <a:pPr marL="384048" lvl="1" indent="-182880">
              <a:lnSpc>
                <a:spcPct val="90000"/>
              </a:lnSpc>
              <a:spcBef>
                <a:spcPts val="200"/>
              </a:spcBef>
              <a:spcAft>
                <a:spcPts val="400"/>
              </a:spcAft>
              <a:buClr>
                <a:schemeClr val="accent1"/>
              </a:buClr>
              <a:buFont typeface="Calibri" pitchFamily="34" charset="0"/>
              <a:buChar char="◦"/>
            </a:pPr>
            <a:r>
              <a:rPr lang="en-US" dirty="0">
                <a:solidFill>
                  <a:schemeClr val="tx1">
                    <a:lumMod val="75000"/>
                    <a:lumOff val="25000"/>
                  </a:schemeClr>
                </a:solidFill>
              </a:rPr>
              <a:t>GBT Internal Control Manager:</a:t>
            </a:r>
          </a:p>
          <a:p>
            <a:pPr marL="841248" lvl="2" indent="-182880">
              <a:lnSpc>
                <a:spcPct val="90000"/>
              </a:lnSpc>
              <a:spcBef>
                <a:spcPts val="200"/>
              </a:spcBef>
              <a:spcAft>
                <a:spcPts val="400"/>
              </a:spcAft>
              <a:buClr>
                <a:schemeClr val="accent1"/>
              </a:buClr>
              <a:buFont typeface="Calibri" pitchFamily="34" charset="0"/>
              <a:buChar char="◦"/>
            </a:pPr>
            <a:r>
              <a:rPr lang="en-US" dirty="0">
                <a:solidFill>
                  <a:schemeClr val="tx1">
                    <a:lumMod val="75000"/>
                    <a:lumOff val="25000"/>
                  </a:schemeClr>
                </a:solidFill>
              </a:rPr>
              <a:t>One SC_IC core for all the links</a:t>
            </a:r>
          </a:p>
          <a:p>
            <a:pPr marL="384048" lvl="1" indent="-182880">
              <a:lnSpc>
                <a:spcPct val="90000"/>
              </a:lnSpc>
              <a:spcBef>
                <a:spcPts val="200"/>
              </a:spcBef>
              <a:spcAft>
                <a:spcPts val="400"/>
              </a:spcAft>
              <a:buClr>
                <a:schemeClr val="accent1"/>
              </a:buClr>
              <a:buFont typeface="Calibri" pitchFamily="34" charset="0"/>
              <a:buChar char="◦"/>
            </a:pPr>
            <a:r>
              <a:rPr lang="en-US" dirty="0">
                <a:solidFill>
                  <a:schemeClr val="tx1">
                    <a:lumMod val="75000"/>
                    <a:lumOff val="25000"/>
                  </a:schemeClr>
                </a:solidFill>
              </a:rPr>
              <a:t>SOL40_link_core</a:t>
            </a:r>
          </a:p>
          <a:p>
            <a:pPr marL="841248" lvl="2" indent="-182880">
              <a:lnSpc>
                <a:spcPct val="90000"/>
              </a:lnSpc>
              <a:spcBef>
                <a:spcPts val="200"/>
              </a:spcBef>
              <a:spcAft>
                <a:spcPts val="400"/>
              </a:spcAft>
              <a:buClr>
                <a:schemeClr val="accent1"/>
              </a:buClr>
              <a:buFont typeface="Calibri" pitchFamily="34" charset="0"/>
              <a:buChar char="◦"/>
            </a:pPr>
            <a:r>
              <a:rPr lang="en-US" dirty="0">
                <a:solidFill>
                  <a:schemeClr val="tx1">
                    <a:lumMod val="75000"/>
                    <a:lumOff val="25000"/>
                  </a:schemeClr>
                </a:solidFill>
              </a:rPr>
              <a:t>Gets the data from the SOl40_SCA </a:t>
            </a:r>
            <a:r>
              <a:rPr lang="en-US" dirty="0" err="1">
                <a:solidFill>
                  <a:schemeClr val="tx1">
                    <a:lumMod val="75000"/>
                    <a:lumOff val="25000"/>
                  </a:schemeClr>
                </a:solidFill>
              </a:rPr>
              <a:t>elinks</a:t>
            </a:r>
            <a:r>
              <a:rPr lang="en-US" dirty="0">
                <a:solidFill>
                  <a:schemeClr val="tx1">
                    <a:lumMod val="75000"/>
                    <a:lumOff val="25000"/>
                  </a:schemeClr>
                </a:solidFill>
              </a:rPr>
              <a:t> and maps it according to every subdetector mapping</a:t>
            </a:r>
          </a:p>
        </p:txBody>
      </p:sp>
      <p:sp>
        <p:nvSpPr>
          <p:cNvPr id="3" name="Date Placeholder 2">
            <a:extLst>
              <a:ext uri="{FF2B5EF4-FFF2-40B4-BE49-F238E27FC236}">
                <a16:creationId xmlns:a16="http://schemas.microsoft.com/office/drawing/2014/main" id="{7619BD3C-FC6C-4B9E-824F-19ACA04538F1}"/>
              </a:ext>
            </a:extLst>
          </p:cNvPr>
          <p:cNvSpPr>
            <a:spLocks noGrp="1"/>
          </p:cNvSpPr>
          <p:nvPr>
            <p:ph type="dt" sz="half" idx="10"/>
          </p:nvPr>
        </p:nvSpPr>
        <p:spPr/>
        <p:txBody>
          <a:bodyPr/>
          <a:lstStyle/>
          <a:p>
            <a:r>
              <a:rPr lang="en-US" smtClean="0"/>
              <a:t>29/11/2018</a:t>
            </a:r>
            <a:endParaRPr lang="en-GB"/>
          </a:p>
        </p:txBody>
      </p:sp>
      <p:sp>
        <p:nvSpPr>
          <p:cNvPr id="4" name="Footer Placeholder 3"/>
          <p:cNvSpPr>
            <a:spLocks noGrp="1"/>
          </p:cNvSpPr>
          <p:nvPr>
            <p:ph type="ftr" sz="quarter" idx="11"/>
          </p:nvPr>
        </p:nvSpPr>
        <p:spPr/>
        <p:txBody>
          <a:bodyPr/>
          <a:lstStyle/>
          <a:p>
            <a:r>
              <a:rPr lang="en-GB"/>
              <a:t>ECS Workshop</a:t>
            </a:r>
          </a:p>
        </p:txBody>
      </p:sp>
      <p:sp>
        <p:nvSpPr>
          <p:cNvPr id="5" name="Slide Number Placeholder 4"/>
          <p:cNvSpPr>
            <a:spLocks noGrp="1"/>
          </p:cNvSpPr>
          <p:nvPr>
            <p:ph type="sldNum" sz="quarter" idx="12"/>
          </p:nvPr>
        </p:nvSpPr>
        <p:spPr/>
        <p:txBody>
          <a:bodyPr/>
          <a:lstStyle/>
          <a:p>
            <a:fld id="{E4DF715D-0C5C-49B9-94A1-D679940DD55B}" type="slidenum">
              <a:rPr lang="en-GB" smtClean="0"/>
              <a:t>14</a:t>
            </a:fld>
            <a:endParaRPr lang="en-GB"/>
          </a:p>
        </p:txBody>
      </p:sp>
    </p:spTree>
    <p:extLst>
      <p:ext uri="{BB962C8B-B14F-4D97-AF65-F5344CB8AC3E}">
        <p14:creationId xmlns:p14="http://schemas.microsoft.com/office/powerpoint/2010/main" val="17769631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changes in the SOL40_SCA</a:t>
            </a:r>
            <a:endParaRPr lang="en-GB" dirty="0"/>
          </a:p>
        </p:txBody>
      </p:sp>
      <p:sp>
        <p:nvSpPr>
          <p:cNvPr id="5" name="TextBox 4"/>
          <p:cNvSpPr txBox="1"/>
          <p:nvPr/>
        </p:nvSpPr>
        <p:spPr>
          <a:xfrm>
            <a:off x="402962" y="1975814"/>
            <a:ext cx="3860906" cy="4025717"/>
          </a:xfrm>
          <a:prstGeom prst="rect">
            <a:avLst/>
          </a:prstGeom>
          <a:noFill/>
        </p:spPr>
        <p:txBody>
          <a:bodyPr wrap="square" rtlCol="0">
            <a:spAutoFit/>
          </a:bodyPr>
          <a:lstStyle/>
          <a:p>
            <a:pPr marL="388620" indent="-182880">
              <a:lnSpc>
                <a:spcPct val="90000"/>
              </a:lnSpc>
              <a:spcBef>
                <a:spcPts val="200"/>
              </a:spcBef>
              <a:spcAft>
                <a:spcPts val="400"/>
              </a:spcAft>
              <a:buClr>
                <a:schemeClr val="accent1"/>
              </a:buClr>
              <a:buFont typeface="Calibri" pitchFamily="34" charset="0"/>
              <a:buChar char="◦"/>
            </a:pPr>
            <a:r>
              <a:rPr lang="en-US" dirty="0">
                <a:solidFill>
                  <a:schemeClr val="tx1">
                    <a:lumMod val="75000"/>
                    <a:lumOff val="25000"/>
                  </a:schemeClr>
                </a:solidFill>
              </a:rPr>
              <a:t>2 memories per link</a:t>
            </a:r>
          </a:p>
          <a:p>
            <a:pPr marL="845820" lvl="1" indent="-182880">
              <a:lnSpc>
                <a:spcPct val="90000"/>
              </a:lnSpc>
              <a:spcBef>
                <a:spcPts val="200"/>
              </a:spcBef>
              <a:spcAft>
                <a:spcPts val="400"/>
              </a:spcAft>
              <a:buClr>
                <a:schemeClr val="accent1"/>
              </a:buClr>
              <a:buFont typeface="Calibri" pitchFamily="34" charset="0"/>
              <a:buChar char="◦"/>
            </a:pPr>
            <a:r>
              <a:rPr lang="en-US" dirty="0">
                <a:solidFill>
                  <a:schemeClr val="tx1">
                    <a:lumMod val="75000"/>
                    <a:lumOff val="25000"/>
                  </a:schemeClr>
                </a:solidFill>
              </a:rPr>
              <a:t>One </a:t>
            </a:r>
            <a:r>
              <a:rPr lang="en-US" dirty="0" err="1">
                <a:solidFill>
                  <a:schemeClr val="tx1">
                    <a:lumMod val="75000"/>
                    <a:lumOff val="25000"/>
                  </a:schemeClr>
                </a:solidFill>
              </a:rPr>
              <a:t>tx</a:t>
            </a:r>
            <a:r>
              <a:rPr lang="en-US" dirty="0">
                <a:solidFill>
                  <a:schemeClr val="tx1">
                    <a:lumMod val="75000"/>
                    <a:lumOff val="25000"/>
                  </a:schemeClr>
                </a:solidFill>
              </a:rPr>
              <a:t> data</a:t>
            </a:r>
          </a:p>
          <a:p>
            <a:pPr marL="845820" lvl="1" indent="-182880">
              <a:lnSpc>
                <a:spcPct val="90000"/>
              </a:lnSpc>
              <a:spcBef>
                <a:spcPts val="200"/>
              </a:spcBef>
              <a:spcAft>
                <a:spcPts val="400"/>
              </a:spcAft>
              <a:buClr>
                <a:schemeClr val="accent1"/>
              </a:buClr>
              <a:buFont typeface="Calibri" pitchFamily="34" charset="0"/>
              <a:buChar char="◦"/>
            </a:pPr>
            <a:r>
              <a:rPr lang="en-US" dirty="0">
                <a:solidFill>
                  <a:schemeClr val="tx1">
                    <a:lumMod val="75000"/>
                    <a:lumOff val="25000"/>
                  </a:schemeClr>
                </a:solidFill>
              </a:rPr>
              <a:t>One </a:t>
            </a:r>
            <a:r>
              <a:rPr lang="en-US" dirty="0" err="1">
                <a:solidFill>
                  <a:schemeClr val="tx1">
                    <a:lumMod val="75000"/>
                    <a:lumOff val="25000"/>
                  </a:schemeClr>
                </a:solidFill>
              </a:rPr>
              <a:t>rx</a:t>
            </a:r>
            <a:r>
              <a:rPr lang="en-US" dirty="0">
                <a:solidFill>
                  <a:schemeClr val="tx1">
                    <a:lumMod val="75000"/>
                    <a:lumOff val="25000"/>
                  </a:schemeClr>
                </a:solidFill>
              </a:rPr>
              <a:t> data</a:t>
            </a:r>
          </a:p>
          <a:p>
            <a:pPr marL="388620" indent="-182880">
              <a:lnSpc>
                <a:spcPct val="90000"/>
              </a:lnSpc>
              <a:spcBef>
                <a:spcPts val="200"/>
              </a:spcBef>
              <a:spcAft>
                <a:spcPts val="400"/>
              </a:spcAft>
              <a:buClr>
                <a:schemeClr val="accent1"/>
              </a:buClr>
              <a:buFont typeface="Calibri" pitchFamily="34" charset="0"/>
              <a:buChar char="◦"/>
            </a:pPr>
            <a:r>
              <a:rPr lang="en-US" dirty="0">
                <a:solidFill>
                  <a:schemeClr val="tx1">
                    <a:lumMod val="75000"/>
                    <a:lumOff val="25000"/>
                  </a:schemeClr>
                </a:solidFill>
              </a:rPr>
              <a:t>1 command FIFO per link</a:t>
            </a:r>
          </a:p>
          <a:p>
            <a:pPr marL="388620" indent="-182880">
              <a:lnSpc>
                <a:spcPct val="90000"/>
              </a:lnSpc>
              <a:spcBef>
                <a:spcPts val="200"/>
              </a:spcBef>
              <a:spcAft>
                <a:spcPts val="400"/>
              </a:spcAft>
              <a:buClr>
                <a:schemeClr val="accent1"/>
              </a:buClr>
              <a:buFont typeface="Calibri" pitchFamily="34" charset="0"/>
              <a:buChar char="◦"/>
            </a:pPr>
            <a:r>
              <a:rPr lang="en-US" dirty="0">
                <a:solidFill>
                  <a:schemeClr val="tx1">
                    <a:lumMod val="75000"/>
                    <a:lumOff val="25000"/>
                  </a:schemeClr>
                </a:solidFill>
              </a:rPr>
              <a:t>1 Reply FIFO for all the links</a:t>
            </a:r>
          </a:p>
          <a:p>
            <a:pPr marL="388620" indent="-182880">
              <a:lnSpc>
                <a:spcPct val="90000"/>
              </a:lnSpc>
              <a:spcBef>
                <a:spcPts val="200"/>
              </a:spcBef>
              <a:spcAft>
                <a:spcPts val="400"/>
              </a:spcAft>
              <a:buClr>
                <a:schemeClr val="accent1"/>
              </a:buClr>
              <a:buFont typeface="Calibri" pitchFamily="34" charset="0"/>
              <a:buChar char="◦"/>
            </a:pPr>
            <a:r>
              <a:rPr lang="en-US" dirty="0">
                <a:solidFill>
                  <a:schemeClr val="tx1">
                    <a:lumMod val="75000"/>
                    <a:lumOff val="25000"/>
                  </a:schemeClr>
                </a:solidFill>
              </a:rPr>
              <a:t>Ideally 1 SCA agent per SCA</a:t>
            </a:r>
          </a:p>
          <a:p>
            <a:pPr marL="388620" indent="-182880">
              <a:lnSpc>
                <a:spcPct val="90000"/>
              </a:lnSpc>
              <a:spcBef>
                <a:spcPts val="200"/>
              </a:spcBef>
              <a:spcAft>
                <a:spcPts val="400"/>
              </a:spcAft>
              <a:buClr>
                <a:schemeClr val="accent1"/>
              </a:buClr>
              <a:buFont typeface="Calibri" pitchFamily="34" charset="0"/>
              <a:buChar char="◦"/>
            </a:pPr>
            <a:r>
              <a:rPr lang="en-US" dirty="0">
                <a:solidFill>
                  <a:schemeClr val="tx1">
                    <a:lumMod val="75000"/>
                    <a:lumOff val="25000"/>
                  </a:schemeClr>
                </a:solidFill>
              </a:rPr>
              <a:t>1 Protocol decoder for all the links</a:t>
            </a:r>
          </a:p>
          <a:p>
            <a:pPr marL="388620" indent="-182880">
              <a:lnSpc>
                <a:spcPct val="90000"/>
              </a:lnSpc>
              <a:spcBef>
                <a:spcPts val="200"/>
              </a:spcBef>
              <a:spcAft>
                <a:spcPts val="400"/>
              </a:spcAft>
              <a:buClr>
                <a:schemeClr val="accent1"/>
              </a:buClr>
              <a:buFont typeface="Calibri" pitchFamily="34" charset="0"/>
              <a:buChar char="◦"/>
            </a:pPr>
            <a:r>
              <a:rPr lang="en-US" dirty="0">
                <a:solidFill>
                  <a:schemeClr val="tx1">
                    <a:lumMod val="75000"/>
                    <a:lumOff val="25000"/>
                  </a:schemeClr>
                </a:solidFill>
              </a:rPr>
              <a:t>Commands are uniquely identified</a:t>
            </a:r>
          </a:p>
          <a:p>
            <a:pPr marL="388620" indent="-182880">
              <a:lnSpc>
                <a:spcPct val="90000"/>
              </a:lnSpc>
              <a:spcBef>
                <a:spcPts val="200"/>
              </a:spcBef>
              <a:spcAft>
                <a:spcPts val="400"/>
              </a:spcAft>
              <a:buClr>
                <a:schemeClr val="accent1"/>
              </a:buClr>
              <a:buFont typeface="Calibri" pitchFamily="34" charset="0"/>
              <a:buChar char="◦"/>
            </a:pPr>
            <a:r>
              <a:rPr lang="en-US" dirty="0">
                <a:solidFill>
                  <a:schemeClr val="tx1">
                    <a:lumMod val="75000"/>
                    <a:lumOff val="25000"/>
                  </a:schemeClr>
                </a:solidFill>
              </a:rPr>
              <a:t>GBT-SC (EP-ESE) used for </a:t>
            </a:r>
            <a:r>
              <a:rPr lang="en-US" dirty="0" err="1">
                <a:solidFill>
                  <a:schemeClr val="tx1">
                    <a:lumMod val="75000"/>
                    <a:lumOff val="25000"/>
                  </a:schemeClr>
                </a:solidFill>
              </a:rPr>
              <a:t>hdlc</a:t>
            </a:r>
            <a:r>
              <a:rPr lang="en-US" dirty="0">
                <a:solidFill>
                  <a:schemeClr val="tx1">
                    <a:lumMod val="75000"/>
                    <a:lumOff val="25000"/>
                  </a:schemeClr>
                </a:solidFill>
              </a:rPr>
              <a:t> encoding</a:t>
            </a:r>
          </a:p>
          <a:p>
            <a:pPr marL="388620" indent="-182880">
              <a:lnSpc>
                <a:spcPct val="90000"/>
              </a:lnSpc>
              <a:spcBef>
                <a:spcPts val="200"/>
              </a:spcBef>
              <a:spcAft>
                <a:spcPts val="400"/>
              </a:spcAft>
              <a:buClr>
                <a:schemeClr val="accent1"/>
              </a:buClr>
              <a:buFont typeface="Calibri" pitchFamily="34" charset="0"/>
              <a:buChar char="◦"/>
            </a:pPr>
            <a:r>
              <a:rPr lang="en-US" dirty="0">
                <a:solidFill>
                  <a:schemeClr val="tx1">
                    <a:lumMod val="75000"/>
                    <a:lumOff val="25000"/>
                  </a:schemeClr>
                </a:solidFill>
              </a:rPr>
              <a:t>Command data size now depends on the memory sizes, no longer restricted to 128 bit per command</a:t>
            </a:r>
          </a:p>
        </p:txBody>
      </p:sp>
      <p:pic>
        <p:nvPicPr>
          <p:cNvPr id="9" name="Picture 8"/>
          <p:cNvPicPr>
            <a:picLocks noChangeAspect="1"/>
          </p:cNvPicPr>
          <p:nvPr/>
        </p:nvPicPr>
        <p:blipFill>
          <a:blip r:embed="rId3"/>
          <a:stretch>
            <a:fillRect/>
          </a:stretch>
        </p:blipFill>
        <p:spPr>
          <a:xfrm>
            <a:off x="4360194" y="1699104"/>
            <a:ext cx="7212682" cy="3631337"/>
          </a:xfrm>
          <a:prstGeom prst="rect">
            <a:avLst/>
          </a:prstGeom>
        </p:spPr>
      </p:pic>
      <p:graphicFrame>
        <p:nvGraphicFramePr>
          <p:cNvPr id="4" name="Table 3"/>
          <p:cNvGraphicFramePr>
            <a:graphicFrameLocks noGrp="1"/>
          </p:cNvGraphicFramePr>
          <p:nvPr>
            <p:extLst/>
          </p:nvPr>
        </p:nvGraphicFramePr>
        <p:xfrm>
          <a:off x="4080495" y="5441865"/>
          <a:ext cx="6330905" cy="792480"/>
        </p:xfrm>
        <a:graphic>
          <a:graphicData uri="http://schemas.openxmlformats.org/drawingml/2006/table">
            <a:tbl>
              <a:tblPr firstRow="1" bandRow="1">
                <a:tableStyleId>{2D5ABB26-0587-4C30-8999-92F81FD0307C}</a:tableStyleId>
              </a:tblPr>
              <a:tblGrid>
                <a:gridCol w="1266181">
                  <a:extLst>
                    <a:ext uri="{9D8B030D-6E8A-4147-A177-3AD203B41FA5}">
                      <a16:colId xmlns:a16="http://schemas.microsoft.com/office/drawing/2014/main" val="2872543424"/>
                    </a:ext>
                  </a:extLst>
                </a:gridCol>
                <a:gridCol w="1266181">
                  <a:extLst>
                    <a:ext uri="{9D8B030D-6E8A-4147-A177-3AD203B41FA5}">
                      <a16:colId xmlns:a16="http://schemas.microsoft.com/office/drawing/2014/main" val="2961068194"/>
                    </a:ext>
                  </a:extLst>
                </a:gridCol>
                <a:gridCol w="1266181">
                  <a:extLst>
                    <a:ext uri="{9D8B030D-6E8A-4147-A177-3AD203B41FA5}">
                      <a16:colId xmlns:a16="http://schemas.microsoft.com/office/drawing/2014/main" val="92920166"/>
                    </a:ext>
                  </a:extLst>
                </a:gridCol>
                <a:gridCol w="1266181">
                  <a:extLst>
                    <a:ext uri="{9D8B030D-6E8A-4147-A177-3AD203B41FA5}">
                      <a16:colId xmlns:a16="http://schemas.microsoft.com/office/drawing/2014/main" val="1657581680"/>
                    </a:ext>
                  </a:extLst>
                </a:gridCol>
                <a:gridCol w="1266181">
                  <a:extLst>
                    <a:ext uri="{9D8B030D-6E8A-4147-A177-3AD203B41FA5}">
                      <a16:colId xmlns:a16="http://schemas.microsoft.com/office/drawing/2014/main" val="3103249221"/>
                    </a:ext>
                  </a:extLst>
                </a:gridCol>
              </a:tblGrid>
              <a:tr h="0">
                <a:tc>
                  <a:txBody>
                    <a:bodyPr/>
                    <a:lstStyle/>
                    <a:p>
                      <a:pPr algn="ctr"/>
                      <a:r>
                        <a:rPr lang="en-US" sz="700" dirty="0"/>
                        <a:t>Command</a:t>
                      </a:r>
                      <a:r>
                        <a:rPr lang="en-US" sz="700" baseline="0" dirty="0"/>
                        <a:t> word 0</a:t>
                      </a:r>
                      <a:endParaRPr lang="en-GB" sz="700"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a:r>
                        <a:rPr lang="en-US" sz="700" dirty="0" err="1"/>
                        <a:t>Gbt</a:t>
                      </a:r>
                      <a:r>
                        <a:rPr lang="en-US" sz="700" dirty="0"/>
                        <a:t> Link [31:24]</a:t>
                      </a:r>
                      <a:endParaRPr lang="en-GB" sz="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700" dirty="0"/>
                        <a:t>SCA </a:t>
                      </a:r>
                      <a:r>
                        <a:rPr lang="en-US" sz="700" dirty="0" err="1"/>
                        <a:t>elink</a:t>
                      </a:r>
                      <a:r>
                        <a:rPr lang="en-US" sz="700" dirty="0"/>
                        <a:t> index [23:16]</a:t>
                      </a:r>
                      <a:endParaRPr lang="en-GB" sz="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700" dirty="0"/>
                        <a:t>SCA channel number [15:8]</a:t>
                      </a:r>
                      <a:endParaRPr lang="en-GB" sz="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700" dirty="0" err="1"/>
                        <a:t>Cmd</a:t>
                      </a:r>
                      <a:r>
                        <a:rPr lang="en-US" sz="700" dirty="0"/>
                        <a:t> code [7:0]</a:t>
                      </a:r>
                      <a:endParaRPr lang="en-GB" sz="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45233778"/>
                  </a:ext>
                </a:extLst>
              </a:tr>
              <a:tr h="0">
                <a:tc>
                  <a:txBody>
                    <a:bodyPr/>
                    <a:lstStyle/>
                    <a:p>
                      <a:pPr algn="ctr"/>
                      <a:r>
                        <a:rPr lang="en-US" sz="700" dirty="0"/>
                        <a:t>Command word 1</a:t>
                      </a:r>
                      <a:endParaRPr lang="en-GB" sz="700"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gridSpan="4">
                  <a:txBody>
                    <a:bodyPr/>
                    <a:lstStyle/>
                    <a:p>
                      <a:pPr algn="ctr"/>
                      <a:r>
                        <a:rPr lang="en-US" sz="700" dirty="0"/>
                        <a:t>Protocol specific</a:t>
                      </a:r>
                      <a:r>
                        <a:rPr lang="en-US" sz="700" baseline="0" dirty="0"/>
                        <a:t> word [31:0]</a:t>
                      </a:r>
                      <a:endParaRPr lang="en-GB" sz="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sz="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sz="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sz="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25354670"/>
                  </a:ext>
                </a:extLst>
              </a:tr>
              <a:tr h="0">
                <a:tc>
                  <a:txBody>
                    <a:bodyPr/>
                    <a:lstStyle/>
                    <a:p>
                      <a:pPr algn="ctr"/>
                      <a:r>
                        <a:rPr lang="en-US" sz="700" dirty="0"/>
                        <a:t>Command word 2</a:t>
                      </a:r>
                      <a:endParaRPr lang="en-GB" sz="700"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gridSpan="2">
                  <a:txBody>
                    <a:bodyPr/>
                    <a:lstStyle/>
                    <a:p>
                      <a:pPr algn="ctr"/>
                      <a:r>
                        <a:rPr lang="en-US" sz="700" dirty="0"/>
                        <a:t>Data Address [31:16]</a:t>
                      </a:r>
                      <a:endParaRPr lang="en-GB" sz="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GB" sz="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r>
                        <a:rPr lang="en-US" sz="700" dirty="0"/>
                        <a:t>Data length [15:0]</a:t>
                      </a:r>
                      <a:endParaRPr lang="en-GB" sz="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GB" sz="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91671459"/>
                  </a:ext>
                </a:extLst>
              </a:tr>
              <a:tr h="0">
                <a:tc>
                  <a:txBody>
                    <a:bodyPr/>
                    <a:lstStyle/>
                    <a:p>
                      <a:pPr algn="ctr"/>
                      <a:r>
                        <a:rPr lang="en-US" sz="700" dirty="0"/>
                        <a:t>Command word 3</a:t>
                      </a:r>
                      <a:endParaRPr lang="en-GB" sz="700"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gridSpan="4">
                  <a:txBody>
                    <a:bodyPr/>
                    <a:lstStyle/>
                    <a:p>
                      <a:pPr algn="ctr"/>
                      <a:r>
                        <a:rPr lang="en-US" sz="700" dirty="0"/>
                        <a:t>Command Identifier [31:0]</a:t>
                      </a:r>
                      <a:endParaRPr lang="en-GB" sz="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GB" sz="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GB" sz="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GB" sz="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1067728"/>
                  </a:ext>
                </a:extLst>
              </a:tr>
            </a:tbl>
          </a:graphicData>
        </a:graphic>
      </p:graphicFrame>
      <p:sp>
        <p:nvSpPr>
          <p:cNvPr id="3" name="Date Placeholder 2">
            <a:extLst>
              <a:ext uri="{FF2B5EF4-FFF2-40B4-BE49-F238E27FC236}">
                <a16:creationId xmlns:a16="http://schemas.microsoft.com/office/drawing/2014/main" id="{D76CE9E8-DF3F-4812-96F7-17A2A94617EC}"/>
              </a:ext>
            </a:extLst>
          </p:cNvPr>
          <p:cNvSpPr>
            <a:spLocks noGrp="1"/>
          </p:cNvSpPr>
          <p:nvPr>
            <p:ph type="dt" sz="half" idx="10"/>
          </p:nvPr>
        </p:nvSpPr>
        <p:spPr/>
        <p:txBody>
          <a:bodyPr/>
          <a:lstStyle/>
          <a:p>
            <a:r>
              <a:rPr lang="en-US" smtClean="0"/>
              <a:t>29/11/2018</a:t>
            </a:r>
            <a:endParaRPr lang="en-GB"/>
          </a:p>
        </p:txBody>
      </p:sp>
      <p:sp>
        <p:nvSpPr>
          <p:cNvPr id="6" name="Footer Placeholder 5"/>
          <p:cNvSpPr>
            <a:spLocks noGrp="1"/>
          </p:cNvSpPr>
          <p:nvPr>
            <p:ph type="ftr" sz="quarter" idx="11"/>
          </p:nvPr>
        </p:nvSpPr>
        <p:spPr/>
        <p:txBody>
          <a:bodyPr/>
          <a:lstStyle/>
          <a:p>
            <a:r>
              <a:rPr lang="en-GB"/>
              <a:t>ECS Workshop</a:t>
            </a:r>
          </a:p>
        </p:txBody>
      </p:sp>
      <p:sp>
        <p:nvSpPr>
          <p:cNvPr id="7" name="Slide Number Placeholder 6"/>
          <p:cNvSpPr>
            <a:spLocks noGrp="1"/>
          </p:cNvSpPr>
          <p:nvPr>
            <p:ph type="sldNum" sz="quarter" idx="12"/>
          </p:nvPr>
        </p:nvSpPr>
        <p:spPr/>
        <p:txBody>
          <a:bodyPr/>
          <a:lstStyle/>
          <a:p>
            <a:fld id="{E4DF715D-0C5C-49B9-94A1-D679940DD55B}" type="slidenum">
              <a:rPr lang="en-GB" smtClean="0"/>
              <a:t>15</a:t>
            </a:fld>
            <a:endParaRPr lang="en-GB"/>
          </a:p>
        </p:txBody>
      </p:sp>
    </p:spTree>
    <p:extLst>
      <p:ext uri="{BB962C8B-B14F-4D97-AF65-F5344CB8AC3E}">
        <p14:creationId xmlns:p14="http://schemas.microsoft.com/office/powerpoint/2010/main" val="40442251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changes in the </a:t>
            </a:r>
            <a:r>
              <a:rPr lang="en-US" dirty="0" err="1"/>
              <a:t>GbtServer</a:t>
            </a:r>
            <a:endParaRPr lang="en-GB" dirty="0"/>
          </a:p>
        </p:txBody>
      </p:sp>
      <p:sp>
        <p:nvSpPr>
          <p:cNvPr id="4" name="Footer Placeholder 3"/>
          <p:cNvSpPr>
            <a:spLocks noGrp="1"/>
          </p:cNvSpPr>
          <p:nvPr>
            <p:ph type="ftr" sz="quarter" idx="11"/>
          </p:nvPr>
        </p:nvSpPr>
        <p:spPr/>
        <p:txBody>
          <a:bodyPr/>
          <a:lstStyle/>
          <a:p>
            <a:r>
              <a:rPr lang="en-GB"/>
              <a:t>ECS Workshop</a:t>
            </a:r>
          </a:p>
        </p:txBody>
      </p:sp>
      <p:grpSp>
        <p:nvGrpSpPr>
          <p:cNvPr id="15" name="Group 14"/>
          <p:cNvGrpSpPr/>
          <p:nvPr/>
        </p:nvGrpSpPr>
        <p:grpSpPr>
          <a:xfrm>
            <a:off x="2577540" y="2462774"/>
            <a:ext cx="5155660" cy="3686783"/>
            <a:chOff x="3323498" y="2176470"/>
            <a:chExt cx="5155660" cy="3686783"/>
          </a:xfrm>
        </p:grpSpPr>
        <p:sp>
          <p:nvSpPr>
            <p:cNvPr id="5" name="Rectangle 4"/>
            <p:cNvSpPr/>
            <p:nvPr/>
          </p:nvSpPr>
          <p:spPr>
            <a:xfrm>
              <a:off x="3323498" y="2176470"/>
              <a:ext cx="5155660" cy="3686783"/>
            </a:xfrm>
            <a:prstGeom prst="rect">
              <a:avLst/>
            </a:prstGeom>
            <a:solidFill>
              <a:schemeClr val="accent1">
                <a:alpha val="5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397386" y="3449894"/>
              <a:ext cx="1164306" cy="1033610"/>
            </a:xfrm>
            <a:prstGeom prst="rect">
              <a:avLst/>
            </a:prstGeom>
            <a:solidFill>
              <a:srgbClr val="FFC000">
                <a:alpha val="65000"/>
              </a:srgbClr>
            </a:solidFill>
          </p:spPr>
          <p:txBody>
            <a:bodyPr wrap="square" rtlCol="0" anchor="ctr" anchorCtr="0">
              <a:noAutofit/>
            </a:bodyPr>
            <a:lstStyle/>
            <a:p>
              <a:pPr algn="ctr"/>
              <a:r>
                <a:rPr lang="en-US" dirty="0"/>
                <a:t>HW Tool</a:t>
              </a:r>
            </a:p>
            <a:p>
              <a:pPr algn="ctr"/>
              <a:r>
                <a:rPr lang="en-US" dirty="0" err="1"/>
                <a:t>Srvcs</a:t>
              </a:r>
              <a:r>
                <a:rPr lang="en-US" dirty="0"/>
                <a:t> and </a:t>
              </a:r>
              <a:r>
                <a:rPr lang="en-US" dirty="0" err="1"/>
                <a:t>Cmds</a:t>
              </a:r>
              <a:r>
                <a:rPr lang="en-US" dirty="0"/>
                <a:t> </a:t>
              </a:r>
              <a:endParaRPr lang="en-GB" dirty="0"/>
            </a:p>
          </p:txBody>
        </p:sp>
        <p:sp>
          <p:nvSpPr>
            <p:cNvPr id="8" name="TextBox 7"/>
            <p:cNvSpPr txBox="1"/>
            <p:nvPr/>
          </p:nvSpPr>
          <p:spPr>
            <a:xfrm>
              <a:off x="3397385" y="4591915"/>
              <a:ext cx="1164307" cy="1140748"/>
            </a:xfrm>
            <a:prstGeom prst="rect">
              <a:avLst/>
            </a:prstGeom>
            <a:solidFill>
              <a:srgbClr val="FFC000">
                <a:alpha val="65000"/>
              </a:srgbClr>
            </a:solidFill>
          </p:spPr>
          <p:txBody>
            <a:bodyPr wrap="square" rtlCol="0" anchor="ctr" anchorCtr="0">
              <a:noAutofit/>
            </a:bodyPr>
            <a:lstStyle/>
            <a:p>
              <a:pPr algn="ctr"/>
              <a:r>
                <a:rPr lang="en-US" dirty="0" err="1"/>
                <a:t>GbtClient</a:t>
              </a:r>
              <a:endParaRPr lang="en-US" dirty="0"/>
            </a:p>
            <a:p>
              <a:pPr algn="ctr"/>
              <a:r>
                <a:rPr lang="en-US" dirty="0" err="1"/>
                <a:t>Srvcs</a:t>
              </a:r>
              <a:r>
                <a:rPr lang="en-US" dirty="0"/>
                <a:t> and </a:t>
              </a:r>
              <a:r>
                <a:rPr lang="en-US" dirty="0" err="1"/>
                <a:t>Cmds</a:t>
              </a:r>
              <a:endParaRPr lang="en-GB" dirty="0"/>
            </a:p>
          </p:txBody>
        </p:sp>
        <p:sp>
          <p:nvSpPr>
            <p:cNvPr id="10" name="TextBox 9"/>
            <p:cNvSpPr txBox="1"/>
            <p:nvPr/>
          </p:nvSpPr>
          <p:spPr>
            <a:xfrm>
              <a:off x="7387623" y="2190591"/>
              <a:ext cx="1022685" cy="3537284"/>
            </a:xfrm>
            <a:prstGeom prst="rect">
              <a:avLst/>
            </a:prstGeom>
            <a:solidFill>
              <a:srgbClr val="FFC000">
                <a:alpha val="65000"/>
              </a:srgbClr>
            </a:solidFill>
          </p:spPr>
          <p:txBody>
            <a:bodyPr wrap="square" rtlCol="0" anchor="ctr" anchorCtr="0">
              <a:noAutofit/>
            </a:bodyPr>
            <a:lstStyle/>
            <a:p>
              <a:pPr algn="ctr"/>
              <a:r>
                <a:rPr lang="en-US" dirty="0"/>
                <a:t>GBT/SCA</a:t>
              </a:r>
            </a:p>
            <a:p>
              <a:pPr algn="ctr"/>
              <a:r>
                <a:rPr lang="en-US" dirty="0"/>
                <a:t>Low level lib</a:t>
              </a:r>
              <a:endParaRPr lang="en-GB" dirty="0"/>
            </a:p>
          </p:txBody>
        </p:sp>
      </p:grpSp>
      <p:sp>
        <p:nvSpPr>
          <p:cNvPr id="14" name="TextBox 13"/>
          <p:cNvSpPr txBox="1"/>
          <p:nvPr/>
        </p:nvSpPr>
        <p:spPr>
          <a:xfrm>
            <a:off x="7898539" y="2479177"/>
            <a:ext cx="1711944" cy="3537284"/>
          </a:xfrm>
          <a:prstGeom prst="rect">
            <a:avLst/>
          </a:prstGeom>
          <a:solidFill>
            <a:schemeClr val="accent5">
              <a:lumMod val="60000"/>
              <a:lumOff val="40000"/>
              <a:alpha val="65000"/>
            </a:schemeClr>
          </a:solidFill>
        </p:spPr>
        <p:txBody>
          <a:bodyPr wrap="square" rtlCol="0" anchor="ctr" anchorCtr="0">
            <a:noAutofit/>
          </a:bodyPr>
          <a:lstStyle/>
          <a:p>
            <a:pPr algn="ctr"/>
            <a:r>
              <a:rPr lang="en-US" dirty="0"/>
              <a:t>pcie40_ecs</a:t>
            </a:r>
          </a:p>
          <a:p>
            <a:pPr algn="ctr"/>
            <a:r>
              <a:rPr lang="en-US" dirty="0"/>
              <a:t>driver</a:t>
            </a:r>
            <a:endParaRPr lang="en-GB" dirty="0"/>
          </a:p>
        </p:txBody>
      </p:sp>
      <p:sp>
        <p:nvSpPr>
          <p:cNvPr id="16" name="TextBox 15"/>
          <p:cNvSpPr txBox="1"/>
          <p:nvPr/>
        </p:nvSpPr>
        <p:spPr>
          <a:xfrm>
            <a:off x="4131688" y="1784286"/>
            <a:ext cx="2735838" cy="461665"/>
          </a:xfrm>
          <a:prstGeom prst="rect">
            <a:avLst/>
          </a:prstGeom>
          <a:noFill/>
        </p:spPr>
        <p:txBody>
          <a:bodyPr wrap="square" rtlCol="0">
            <a:spAutoFit/>
          </a:bodyPr>
          <a:lstStyle/>
          <a:p>
            <a:r>
              <a:rPr lang="en-US" sz="2400" dirty="0" err="1"/>
              <a:t>GbtServ</a:t>
            </a:r>
            <a:r>
              <a:rPr lang="en-US" sz="2400" dirty="0"/>
              <a:t> of today</a:t>
            </a:r>
            <a:endParaRPr lang="en-GB" sz="2400" dirty="0"/>
          </a:p>
        </p:txBody>
      </p:sp>
      <p:cxnSp>
        <p:nvCxnSpPr>
          <p:cNvPr id="18" name="Straight Arrow Connector 17"/>
          <p:cNvCxnSpPr/>
          <p:nvPr/>
        </p:nvCxnSpPr>
        <p:spPr>
          <a:xfrm>
            <a:off x="1097280" y="2610853"/>
            <a:ext cx="1554147" cy="0"/>
          </a:xfrm>
          <a:prstGeom prst="straightConnector1">
            <a:avLst/>
          </a:prstGeom>
          <a:ln w="3175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1097279" y="3184358"/>
            <a:ext cx="1554147" cy="0"/>
          </a:xfrm>
          <a:prstGeom prst="straightConnector1">
            <a:avLst/>
          </a:prstGeom>
          <a:ln w="3175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1097279" y="3882191"/>
            <a:ext cx="1554147" cy="0"/>
          </a:xfrm>
          <a:prstGeom prst="straightConnector1">
            <a:avLst/>
          </a:prstGeom>
          <a:ln w="317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1097278" y="4567990"/>
            <a:ext cx="1554147" cy="0"/>
          </a:xfrm>
          <a:prstGeom prst="straightConnector1">
            <a:avLst/>
          </a:prstGeom>
          <a:ln w="317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1097277" y="5141495"/>
            <a:ext cx="1554147" cy="0"/>
          </a:xfrm>
          <a:prstGeom prst="straightConnector1">
            <a:avLst/>
          </a:prstGeom>
          <a:ln w="317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1097277" y="5839328"/>
            <a:ext cx="1554147" cy="0"/>
          </a:xfrm>
          <a:prstGeom prst="straightConnector1">
            <a:avLst/>
          </a:prstGeom>
          <a:ln w="317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219159" y="1645898"/>
            <a:ext cx="3051379" cy="830997"/>
          </a:xfrm>
          <a:prstGeom prst="rect">
            <a:avLst/>
          </a:prstGeom>
          <a:noFill/>
        </p:spPr>
        <p:txBody>
          <a:bodyPr wrap="square" rtlCol="0">
            <a:spAutoFit/>
          </a:bodyPr>
          <a:lstStyle/>
          <a:p>
            <a:r>
              <a:rPr lang="en-US" sz="2400" dirty="0"/>
              <a:t>DIM Services/Commands</a:t>
            </a:r>
            <a:endParaRPr lang="en-GB" sz="2400" dirty="0"/>
          </a:p>
        </p:txBody>
      </p:sp>
      <p:cxnSp>
        <p:nvCxnSpPr>
          <p:cNvPr id="25" name="Straight Arrow Connector 24"/>
          <p:cNvCxnSpPr/>
          <p:nvPr/>
        </p:nvCxnSpPr>
        <p:spPr>
          <a:xfrm flipV="1">
            <a:off x="9610483" y="4267871"/>
            <a:ext cx="1193875" cy="1"/>
          </a:xfrm>
          <a:prstGeom prst="straightConnector1">
            <a:avLst/>
          </a:prstGeom>
          <a:ln w="317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10804358" y="3832320"/>
            <a:ext cx="1515979" cy="830997"/>
          </a:xfrm>
          <a:prstGeom prst="rect">
            <a:avLst/>
          </a:prstGeom>
          <a:noFill/>
        </p:spPr>
        <p:txBody>
          <a:bodyPr wrap="square" rtlCol="0">
            <a:spAutoFit/>
          </a:bodyPr>
          <a:lstStyle/>
          <a:p>
            <a:r>
              <a:rPr lang="en-US" sz="2400" dirty="0"/>
              <a:t>BAR registers</a:t>
            </a:r>
            <a:endParaRPr lang="en-GB" sz="2400" dirty="0"/>
          </a:p>
        </p:txBody>
      </p:sp>
      <p:sp>
        <p:nvSpPr>
          <p:cNvPr id="3" name="Date Placeholder 2"/>
          <p:cNvSpPr>
            <a:spLocks noGrp="1"/>
          </p:cNvSpPr>
          <p:nvPr>
            <p:ph type="dt" sz="half" idx="10"/>
          </p:nvPr>
        </p:nvSpPr>
        <p:spPr/>
        <p:txBody>
          <a:bodyPr/>
          <a:lstStyle/>
          <a:p>
            <a:r>
              <a:rPr lang="en-US" smtClean="0"/>
              <a:t>29/11/2018</a:t>
            </a:r>
            <a:endParaRPr lang="en-GB"/>
          </a:p>
        </p:txBody>
      </p:sp>
      <p:sp>
        <p:nvSpPr>
          <p:cNvPr id="6" name="Slide Number Placeholder 5"/>
          <p:cNvSpPr>
            <a:spLocks noGrp="1"/>
          </p:cNvSpPr>
          <p:nvPr>
            <p:ph type="sldNum" sz="quarter" idx="12"/>
          </p:nvPr>
        </p:nvSpPr>
        <p:spPr/>
        <p:txBody>
          <a:bodyPr/>
          <a:lstStyle/>
          <a:p>
            <a:fld id="{E4DF715D-0C5C-49B9-94A1-D679940DD55B}" type="slidenum">
              <a:rPr lang="en-GB" smtClean="0"/>
              <a:t>16</a:t>
            </a:fld>
            <a:endParaRPr lang="en-GB"/>
          </a:p>
        </p:txBody>
      </p:sp>
      <p:sp>
        <p:nvSpPr>
          <p:cNvPr id="26" name="TextBox 25"/>
          <p:cNvSpPr txBox="1"/>
          <p:nvPr/>
        </p:nvSpPr>
        <p:spPr>
          <a:xfrm>
            <a:off x="2666703" y="2516745"/>
            <a:ext cx="1134742" cy="1033610"/>
          </a:xfrm>
          <a:prstGeom prst="rect">
            <a:avLst/>
          </a:prstGeom>
          <a:solidFill>
            <a:srgbClr val="FFC000">
              <a:alpha val="65000"/>
            </a:srgbClr>
          </a:solidFill>
        </p:spPr>
        <p:txBody>
          <a:bodyPr wrap="square" rtlCol="0" anchor="ctr" anchorCtr="0">
            <a:noAutofit/>
          </a:bodyPr>
          <a:lstStyle/>
          <a:p>
            <a:pPr algn="ctr"/>
            <a:r>
              <a:rPr lang="en-US" dirty="0"/>
              <a:t>HW Tool</a:t>
            </a:r>
          </a:p>
          <a:p>
            <a:pPr algn="ctr"/>
            <a:r>
              <a:rPr lang="en-US" dirty="0" err="1"/>
              <a:t>Monit</a:t>
            </a:r>
            <a:r>
              <a:rPr lang="en-US" dirty="0"/>
              <a:t>.</a:t>
            </a:r>
            <a:endParaRPr lang="en-GB" dirty="0"/>
          </a:p>
        </p:txBody>
      </p:sp>
      <p:cxnSp>
        <p:nvCxnSpPr>
          <p:cNvPr id="28" name="Straight Arrow Connector 27"/>
          <p:cNvCxnSpPr>
            <a:stCxn id="26" idx="2"/>
            <a:endCxn id="7" idx="0"/>
          </p:cNvCxnSpPr>
          <p:nvPr/>
        </p:nvCxnSpPr>
        <p:spPr>
          <a:xfrm flipH="1">
            <a:off x="3233581" y="3550355"/>
            <a:ext cx="493" cy="185843"/>
          </a:xfrm>
          <a:prstGeom prst="straightConnector1">
            <a:avLst/>
          </a:prstGeom>
          <a:ln w="3175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H="1">
            <a:off x="3953214" y="4245537"/>
            <a:ext cx="2484005" cy="0"/>
          </a:xfrm>
          <a:prstGeom prst="straightConnector1">
            <a:avLst/>
          </a:prstGeom>
          <a:ln w="5080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83882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changes in the </a:t>
            </a:r>
            <a:r>
              <a:rPr lang="en-US" dirty="0" err="1"/>
              <a:t>GbtServer</a:t>
            </a:r>
            <a:endParaRPr lang="en-GB" dirty="0"/>
          </a:p>
        </p:txBody>
      </p:sp>
      <p:sp>
        <p:nvSpPr>
          <p:cNvPr id="4" name="Footer Placeholder 3"/>
          <p:cNvSpPr>
            <a:spLocks noGrp="1"/>
          </p:cNvSpPr>
          <p:nvPr>
            <p:ph type="ftr" sz="quarter" idx="11"/>
          </p:nvPr>
        </p:nvSpPr>
        <p:spPr/>
        <p:txBody>
          <a:bodyPr/>
          <a:lstStyle/>
          <a:p>
            <a:r>
              <a:rPr lang="en-GB"/>
              <a:t>ECS Workshop</a:t>
            </a:r>
          </a:p>
        </p:txBody>
      </p:sp>
      <p:grpSp>
        <p:nvGrpSpPr>
          <p:cNvPr id="15" name="Group 14"/>
          <p:cNvGrpSpPr/>
          <p:nvPr/>
        </p:nvGrpSpPr>
        <p:grpSpPr>
          <a:xfrm>
            <a:off x="2577540" y="2462774"/>
            <a:ext cx="5155660" cy="3686783"/>
            <a:chOff x="3323498" y="2176470"/>
            <a:chExt cx="5155660" cy="3686783"/>
          </a:xfrm>
        </p:grpSpPr>
        <p:sp>
          <p:nvSpPr>
            <p:cNvPr id="5" name="Rectangle 4"/>
            <p:cNvSpPr/>
            <p:nvPr/>
          </p:nvSpPr>
          <p:spPr>
            <a:xfrm>
              <a:off x="3323498" y="2176470"/>
              <a:ext cx="5155660" cy="3686783"/>
            </a:xfrm>
            <a:prstGeom prst="rect">
              <a:avLst/>
            </a:prstGeom>
            <a:solidFill>
              <a:schemeClr val="accent1">
                <a:alpha val="5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397386" y="3449894"/>
              <a:ext cx="1164306" cy="1033610"/>
            </a:xfrm>
            <a:prstGeom prst="rect">
              <a:avLst/>
            </a:prstGeom>
            <a:solidFill>
              <a:srgbClr val="FFC000">
                <a:alpha val="65000"/>
              </a:srgbClr>
            </a:solidFill>
          </p:spPr>
          <p:txBody>
            <a:bodyPr wrap="square" rtlCol="0" anchor="ctr" anchorCtr="0">
              <a:noAutofit/>
            </a:bodyPr>
            <a:lstStyle/>
            <a:p>
              <a:pPr algn="ctr"/>
              <a:r>
                <a:rPr lang="en-US" dirty="0"/>
                <a:t>HW Tool</a:t>
              </a:r>
            </a:p>
            <a:p>
              <a:pPr algn="ctr"/>
              <a:r>
                <a:rPr lang="en-US" dirty="0" err="1"/>
                <a:t>Srvcs</a:t>
              </a:r>
              <a:r>
                <a:rPr lang="en-US" dirty="0"/>
                <a:t> and </a:t>
              </a:r>
              <a:r>
                <a:rPr lang="en-US" dirty="0" err="1"/>
                <a:t>Cmds</a:t>
              </a:r>
              <a:r>
                <a:rPr lang="en-US" dirty="0"/>
                <a:t> </a:t>
              </a:r>
              <a:endParaRPr lang="en-GB" dirty="0"/>
            </a:p>
          </p:txBody>
        </p:sp>
        <p:sp>
          <p:nvSpPr>
            <p:cNvPr id="8" name="TextBox 7"/>
            <p:cNvSpPr txBox="1"/>
            <p:nvPr/>
          </p:nvSpPr>
          <p:spPr>
            <a:xfrm>
              <a:off x="3397385" y="4591915"/>
              <a:ext cx="1164307" cy="1140748"/>
            </a:xfrm>
            <a:prstGeom prst="rect">
              <a:avLst/>
            </a:prstGeom>
            <a:solidFill>
              <a:srgbClr val="FFC000">
                <a:alpha val="65000"/>
              </a:srgbClr>
            </a:solidFill>
          </p:spPr>
          <p:txBody>
            <a:bodyPr wrap="square" rtlCol="0" anchor="ctr" anchorCtr="0">
              <a:noAutofit/>
            </a:bodyPr>
            <a:lstStyle/>
            <a:p>
              <a:pPr algn="ctr"/>
              <a:r>
                <a:rPr lang="en-US" dirty="0" err="1"/>
                <a:t>GbtClient</a:t>
              </a:r>
              <a:endParaRPr lang="en-US" dirty="0"/>
            </a:p>
            <a:p>
              <a:pPr algn="ctr"/>
              <a:r>
                <a:rPr lang="en-US" dirty="0" err="1"/>
                <a:t>Srvcs</a:t>
              </a:r>
              <a:r>
                <a:rPr lang="en-US" dirty="0"/>
                <a:t> and </a:t>
              </a:r>
              <a:r>
                <a:rPr lang="en-US" dirty="0" err="1"/>
                <a:t>Cmds</a:t>
              </a:r>
              <a:endParaRPr lang="en-GB" dirty="0"/>
            </a:p>
          </p:txBody>
        </p:sp>
        <p:sp>
          <p:nvSpPr>
            <p:cNvPr id="10" name="TextBox 9"/>
            <p:cNvSpPr txBox="1"/>
            <p:nvPr/>
          </p:nvSpPr>
          <p:spPr>
            <a:xfrm>
              <a:off x="7387623" y="2190591"/>
              <a:ext cx="1022685" cy="3537284"/>
            </a:xfrm>
            <a:prstGeom prst="rect">
              <a:avLst/>
            </a:prstGeom>
            <a:solidFill>
              <a:srgbClr val="FFC000">
                <a:alpha val="65000"/>
              </a:srgbClr>
            </a:solidFill>
          </p:spPr>
          <p:txBody>
            <a:bodyPr wrap="square" rtlCol="0" anchor="ctr" anchorCtr="0">
              <a:noAutofit/>
            </a:bodyPr>
            <a:lstStyle/>
            <a:p>
              <a:pPr algn="ctr"/>
              <a:r>
                <a:rPr lang="en-US" dirty="0"/>
                <a:t>GBT/SCA</a:t>
              </a:r>
            </a:p>
            <a:p>
              <a:pPr algn="ctr"/>
              <a:r>
                <a:rPr lang="en-US" dirty="0"/>
                <a:t>Low level lib</a:t>
              </a:r>
              <a:endParaRPr lang="en-GB" dirty="0"/>
            </a:p>
          </p:txBody>
        </p:sp>
      </p:grpSp>
      <p:sp>
        <p:nvSpPr>
          <p:cNvPr id="14" name="TextBox 13"/>
          <p:cNvSpPr txBox="1"/>
          <p:nvPr/>
        </p:nvSpPr>
        <p:spPr>
          <a:xfrm>
            <a:off x="7898539" y="2479177"/>
            <a:ext cx="1711944" cy="3537284"/>
          </a:xfrm>
          <a:prstGeom prst="rect">
            <a:avLst/>
          </a:prstGeom>
          <a:solidFill>
            <a:schemeClr val="accent5">
              <a:lumMod val="60000"/>
              <a:lumOff val="40000"/>
              <a:alpha val="65000"/>
            </a:schemeClr>
          </a:solidFill>
        </p:spPr>
        <p:txBody>
          <a:bodyPr wrap="square" rtlCol="0" anchor="ctr" anchorCtr="0">
            <a:noAutofit/>
          </a:bodyPr>
          <a:lstStyle/>
          <a:p>
            <a:pPr algn="ctr"/>
            <a:r>
              <a:rPr lang="en-US" dirty="0"/>
              <a:t>pcie40_ecs</a:t>
            </a:r>
          </a:p>
          <a:p>
            <a:pPr algn="ctr"/>
            <a:r>
              <a:rPr lang="en-US" dirty="0"/>
              <a:t>driver</a:t>
            </a:r>
            <a:endParaRPr lang="en-GB" dirty="0"/>
          </a:p>
        </p:txBody>
      </p:sp>
      <p:sp>
        <p:nvSpPr>
          <p:cNvPr id="16" name="TextBox 15"/>
          <p:cNvSpPr txBox="1"/>
          <p:nvPr/>
        </p:nvSpPr>
        <p:spPr>
          <a:xfrm>
            <a:off x="3569551" y="1824509"/>
            <a:ext cx="3901162" cy="461665"/>
          </a:xfrm>
          <a:prstGeom prst="rect">
            <a:avLst/>
          </a:prstGeom>
          <a:noFill/>
        </p:spPr>
        <p:txBody>
          <a:bodyPr wrap="square" rtlCol="0">
            <a:spAutoFit/>
          </a:bodyPr>
          <a:lstStyle/>
          <a:p>
            <a:r>
              <a:rPr lang="en-US" sz="2400" dirty="0" err="1"/>
              <a:t>GbtServ</a:t>
            </a:r>
            <a:r>
              <a:rPr lang="en-US" sz="2400" dirty="0"/>
              <a:t> of for SOL40_SCA_V2</a:t>
            </a:r>
            <a:endParaRPr lang="en-GB" sz="2400" dirty="0"/>
          </a:p>
        </p:txBody>
      </p:sp>
      <p:cxnSp>
        <p:nvCxnSpPr>
          <p:cNvPr id="18" name="Straight Arrow Connector 17"/>
          <p:cNvCxnSpPr/>
          <p:nvPr/>
        </p:nvCxnSpPr>
        <p:spPr>
          <a:xfrm>
            <a:off x="1097280" y="2610853"/>
            <a:ext cx="1554147" cy="0"/>
          </a:xfrm>
          <a:prstGeom prst="straightConnector1">
            <a:avLst/>
          </a:prstGeom>
          <a:ln w="3175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1097279" y="3184358"/>
            <a:ext cx="1554147" cy="0"/>
          </a:xfrm>
          <a:prstGeom prst="straightConnector1">
            <a:avLst/>
          </a:prstGeom>
          <a:ln w="3175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1097279" y="3882191"/>
            <a:ext cx="1554147" cy="0"/>
          </a:xfrm>
          <a:prstGeom prst="straightConnector1">
            <a:avLst/>
          </a:prstGeom>
          <a:ln w="317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1097278" y="4567990"/>
            <a:ext cx="1554147" cy="0"/>
          </a:xfrm>
          <a:prstGeom prst="straightConnector1">
            <a:avLst/>
          </a:prstGeom>
          <a:ln w="317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1097277" y="5141495"/>
            <a:ext cx="1554147" cy="0"/>
          </a:xfrm>
          <a:prstGeom prst="straightConnector1">
            <a:avLst/>
          </a:prstGeom>
          <a:ln w="317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1097277" y="5839328"/>
            <a:ext cx="1554147" cy="0"/>
          </a:xfrm>
          <a:prstGeom prst="straightConnector1">
            <a:avLst/>
          </a:prstGeom>
          <a:ln w="317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219159" y="1645898"/>
            <a:ext cx="3051379" cy="830997"/>
          </a:xfrm>
          <a:prstGeom prst="rect">
            <a:avLst/>
          </a:prstGeom>
          <a:noFill/>
        </p:spPr>
        <p:txBody>
          <a:bodyPr wrap="square" rtlCol="0">
            <a:spAutoFit/>
          </a:bodyPr>
          <a:lstStyle/>
          <a:p>
            <a:r>
              <a:rPr lang="en-US" sz="2400" dirty="0"/>
              <a:t>DIM Services/Commands</a:t>
            </a:r>
            <a:endParaRPr lang="en-GB" sz="2400" dirty="0"/>
          </a:p>
        </p:txBody>
      </p:sp>
      <p:cxnSp>
        <p:nvCxnSpPr>
          <p:cNvPr id="25" name="Straight Arrow Connector 24"/>
          <p:cNvCxnSpPr/>
          <p:nvPr/>
        </p:nvCxnSpPr>
        <p:spPr>
          <a:xfrm flipV="1">
            <a:off x="9610483" y="4267871"/>
            <a:ext cx="1193875" cy="1"/>
          </a:xfrm>
          <a:prstGeom prst="straightConnector1">
            <a:avLst/>
          </a:prstGeom>
          <a:ln w="317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10804358" y="3832320"/>
            <a:ext cx="1515979" cy="830997"/>
          </a:xfrm>
          <a:prstGeom prst="rect">
            <a:avLst/>
          </a:prstGeom>
          <a:noFill/>
        </p:spPr>
        <p:txBody>
          <a:bodyPr wrap="square" rtlCol="0">
            <a:spAutoFit/>
          </a:bodyPr>
          <a:lstStyle/>
          <a:p>
            <a:r>
              <a:rPr lang="en-US" sz="2400" dirty="0"/>
              <a:t>BAR registers</a:t>
            </a:r>
            <a:endParaRPr lang="en-GB" sz="2400" dirty="0"/>
          </a:p>
        </p:txBody>
      </p:sp>
      <p:sp>
        <p:nvSpPr>
          <p:cNvPr id="3" name="Date Placeholder 2"/>
          <p:cNvSpPr>
            <a:spLocks noGrp="1"/>
          </p:cNvSpPr>
          <p:nvPr>
            <p:ph type="dt" sz="half" idx="10"/>
          </p:nvPr>
        </p:nvSpPr>
        <p:spPr/>
        <p:txBody>
          <a:bodyPr/>
          <a:lstStyle/>
          <a:p>
            <a:r>
              <a:rPr lang="en-US" smtClean="0"/>
              <a:t>29/11/2018</a:t>
            </a:r>
            <a:endParaRPr lang="en-GB"/>
          </a:p>
        </p:txBody>
      </p:sp>
      <p:sp>
        <p:nvSpPr>
          <p:cNvPr id="6" name="Slide Number Placeholder 5"/>
          <p:cNvSpPr>
            <a:spLocks noGrp="1"/>
          </p:cNvSpPr>
          <p:nvPr>
            <p:ph type="sldNum" sz="quarter" idx="12"/>
          </p:nvPr>
        </p:nvSpPr>
        <p:spPr/>
        <p:txBody>
          <a:bodyPr/>
          <a:lstStyle/>
          <a:p>
            <a:fld id="{E4DF715D-0C5C-49B9-94A1-D679940DD55B}" type="slidenum">
              <a:rPr lang="en-GB" smtClean="0"/>
              <a:t>17</a:t>
            </a:fld>
            <a:endParaRPr lang="en-GB"/>
          </a:p>
        </p:txBody>
      </p:sp>
      <p:sp>
        <p:nvSpPr>
          <p:cNvPr id="26" name="TextBox 25"/>
          <p:cNvSpPr txBox="1"/>
          <p:nvPr/>
        </p:nvSpPr>
        <p:spPr>
          <a:xfrm>
            <a:off x="2666703" y="2516745"/>
            <a:ext cx="1134742" cy="1033610"/>
          </a:xfrm>
          <a:prstGeom prst="rect">
            <a:avLst/>
          </a:prstGeom>
          <a:solidFill>
            <a:srgbClr val="FFC000">
              <a:alpha val="65000"/>
            </a:srgbClr>
          </a:solidFill>
        </p:spPr>
        <p:txBody>
          <a:bodyPr wrap="square" rtlCol="0" anchor="ctr" anchorCtr="0">
            <a:noAutofit/>
          </a:bodyPr>
          <a:lstStyle/>
          <a:p>
            <a:pPr algn="ctr"/>
            <a:r>
              <a:rPr lang="en-US" dirty="0"/>
              <a:t>HW Tool</a:t>
            </a:r>
          </a:p>
          <a:p>
            <a:pPr algn="ctr"/>
            <a:r>
              <a:rPr lang="en-US" dirty="0" err="1"/>
              <a:t>Monit</a:t>
            </a:r>
            <a:r>
              <a:rPr lang="en-US" dirty="0"/>
              <a:t>.</a:t>
            </a:r>
            <a:endParaRPr lang="en-GB" dirty="0"/>
          </a:p>
        </p:txBody>
      </p:sp>
      <p:cxnSp>
        <p:nvCxnSpPr>
          <p:cNvPr id="28" name="Straight Arrow Connector 27"/>
          <p:cNvCxnSpPr>
            <a:stCxn id="26" idx="2"/>
            <a:endCxn id="7" idx="0"/>
          </p:cNvCxnSpPr>
          <p:nvPr/>
        </p:nvCxnSpPr>
        <p:spPr>
          <a:xfrm flipH="1">
            <a:off x="3233581" y="3550355"/>
            <a:ext cx="493" cy="185843"/>
          </a:xfrm>
          <a:prstGeom prst="straightConnector1">
            <a:avLst/>
          </a:prstGeom>
          <a:ln w="3175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4189954" y="3781606"/>
            <a:ext cx="1309085" cy="559765"/>
          </a:xfrm>
          <a:prstGeom prst="rect">
            <a:avLst/>
          </a:prstGeom>
          <a:solidFill>
            <a:schemeClr val="accent1">
              <a:lumMod val="75000"/>
            </a:schemeClr>
          </a:solidFill>
          <a:ln>
            <a:solidFill>
              <a:schemeClr val="tx1"/>
            </a:solidFill>
          </a:ln>
        </p:spPr>
        <p:txBody>
          <a:bodyPr wrap="square" rtlCol="0" anchor="ctr" anchorCtr="0">
            <a:noAutofit/>
          </a:bodyPr>
          <a:lstStyle/>
          <a:p>
            <a:pPr algn="ctr"/>
            <a:endParaRPr lang="en-GB" b="1" dirty="0"/>
          </a:p>
        </p:txBody>
      </p:sp>
      <p:sp>
        <p:nvSpPr>
          <p:cNvPr id="31" name="TextBox 30"/>
          <p:cNvSpPr txBox="1"/>
          <p:nvPr/>
        </p:nvSpPr>
        <p:spPr>
          <a:xfrm>
            <a:off x="4342354" y="3934006"/>
            <a:ext cx="1309085" cy="559765"/>
          </a:xfrm>
          <a:prstGeom prst="rect">
            <a:avLst/>
          </a:prstGeom>
          <a:solidFill>
            <a:schemeClr val="accent1">
              <a:lumMod val="75000"/>
            </a:schemeClr>
          </a:solidFill>
          <a:ln>
            <a:solidFill>
              <a:schemeClr val="tx1"/>
            </a:solidFill>
          </a:ln>
        </p:spPr>
        <p:txBody>
          <a:bodyPr wrap="square" rtlCol="0" anchor="ctr" anchorCtr="0">
            <a:noAutofit/>
          </a:bodyPr>
          <a:lstStyle/>
          <a:p>
            <a:pPr algn="ctr"/>
            <a:endParaRPr lang="en-GB" b="1" dirty="0"/>
          </a:p>
        </p:txBody>
      </p:sp>
      <p:sp>
        <p:nvSpPr>
          <p:cNvPr id="32" name="TextBox 31"/>
          <p:cNvSpPr txBox="1"/>
          <p:nvPr/>
        </p:nvSpPr>
        <p:spPr>
          <a:xfrm>
            <a:off x="4494754" y="4086406"/>
            <a:ext cx="1309085" cy="559765"/>
          </a:xfrm>
          <a:prstGeom prst="rect">
            <a:avLst/>
          </a:prstGeom>
          <a:solidFill>
            <a:schemeClr val="accent1">
              <a:lumMod val="75000"/>
            </a:schemeClr>
          </a:solidFill>
          <a:ln>
            <a:solidFill>
              <a:schemeClr val="tx1"/>
            </a:solidFill>
          </a:ln>
        </p:spPr>
        <p:txBody>
          <a:bodyPr wrap="square" rtlCol="0" anchor="ctr" anchorCtr="0">
            <a:noAutofit/>
          </a:bodyPr>
          <a:lstStyle/>
          <a:p>
            <a:pPr algn="ctr"/>
            <a:endParaRPr lang="en-GB" b="1" dirty="0"/>
          </a:p>
        </p:txBody>
      </p:sp>
      <p:sp>
        <p:nvSpPr>
          <p:cNvPr id="33" name="TextBox 32"/>
          <p:cNvSpPr txBox="1"/>
          <p:nvPr/>
        </p:nvSpPr>
        <p:spPr>
          <a:xfrm>
            <a:off x="4647154" y="4238806"/>
            <a:ext cx="1309085" cy="559765"/>
          </a:xfrm>
          <a:prstGeom prst="rect">
            <a:avLst/>
          </a:prstGeom>
          <a:solidFill>
            <a:schemeClr val="accent1">
              <a:lumMod val="75000"/>
            </a:schemeClr>
          </a:solidFill>
          <a:ln>
            <a:solidFill>
              <a:schemeClr val="tx1"/>
            </a:solidFill>
          </a:ln>
        </p:spPr>
        <p:txBody>
          <a:bodyPr wrap="square" rtlCol="0" anchor="ctr" anchorCtr="0">
            <a:noAutofit/>
          </a:bodyPr>
          <a:lstStyle/>
          <a:p>
            <a:pPr algn="ctr"/>
            <a:endParaRPr lang="en-GB" b="1" dirty="0"/>
          </a:p>
        </p:txBody>
      </p:sp>
      <p:sp>
        <p:nvSpPr>
          <p:cNvPr id="34" name="TextBox 33"/>
          <p:cNvSpPr txBox="1"/>
          <p:nvPr/>
        </p:nvSpPr>
        <p:spPr>
          <a:xfrm>
            <a:off x="4799554" y="4391206"/>
            <a:ext cx="1309085" cy="559765"/>
          </a:xfrm>
          <a:prstGeom prst="rect">
            <a:avLst/>
          </a:prstGeom>
          <a:solidFill>
            <a:schemeClr val="accent1">
              <a:lumMod val="75000"/>
            </a:schemeClr>
          </a:solidFill>
          <a:ln>
            <a:solidFill>
              <a:schemeClr val="tx1"/>
            </a:solidFill>
          </a:ln>
        </p:spPr>
        <p:txBody>
          <a:bodyPr wrap="square" rtlCol="0" anchor="ctr" anchorCtr="0">
            <a:noAutofit/>
          </a:bodyPr>
          <a:lstStyle/>
          <a:p>
            <a:pPr algn="ctr"/>
            <a:endParaRPr lang="en-GB" b="1" dirty="0"/>
          </a:p>
        </p:txBody>
      </p:sp>
      <p:sp>
        <p:nvSpPr>
          <p:cNvPr id="29" name="TextBox 28"/>
          <p:cNvSpPr txBox="1"/>
          <p:nvPr/>
        </p:nvSpPr>
        <p:spPr>
          <a:xfrm>
            <a:off x="4944072" y="4517971"/>
            <a:ext cx="1309085" cy="559765"/>
          </a:xfrm>
          <a:prstGeom prst="rect">
            <a:avLst/>
          </a:prstGeom>
          <a:solidFill>
            <a:schemeClr val="accent1">
              <a:lumMod val="75000"/>
            </a:schemeClr>
          </a:solidFill>
          <a:ln>
            <a:solidFill>
              <a:schemeClr val="tx1"/>
            </a:solidFill>
          </a:ln>
        </p:spPr>
        <p:txBody>
          <a:bodyPr wrap="square" rtlCol="0" anchor="ctr" anchorCtr="0">
            <a:noAutofit/>
          </a:bodyPr>
          <a:lstStyle/>
          <a:p>
            <a:pPr algn="ctr"/>
            <a:r>
              <a:rPr lang="en-US" dirty="0"/>
              <a:t>1 thread per SCA</a:t>
            </a:r>
            <a:endParaRPr lang="en-GB" b="1" dirty="0"/>
          </a:p>
        </p:txBody>
      </p:sp>
    </p:spTree>
    <p:extLst>
      <p:ext uri="{BB962C8B-B14F-4D97-AF65-F5344CB8AC3E}">
        <p14:creationId xmlns:p14="http://schemas.microsoft.com/office/powerpoint/2010/main" val="13073207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1F2702-C8BD-4FB8-A92E-930B727B067C}"/>
              </a:ext>
            </a:extLst>
          </p:cNvPr>
          <p:cNvSpPr>
            <a:spLocks noGrp="1"/>
          </p:cNvSpPr>
          <p:nvPr>
            <p:ph type="title"/>
          </p:nvPr>
        </p:nvSpPr>
        <p:spPr/>
        <p:txBody>
          <a:bodyPr/>
          <a:lstStyle/>
          <a:p>
            <a:r>
              <a:rPr lang="en-US" dirty="0"/>
              <a:t>Documentation</a:t>
            </a:r>
          </a:p>
        </p:txBody>
      </p:sp>
      <p:sp>
        <p:nvSpPr>
          <p:cNvPr id="3" name="Content Placeholder 2">
            <a:extLst>
              <a:ext uri="{FF2B5EF4-FFF2-40B4-BE49-F238E27FC236}">
                <a16:creationId xmlns:a16="http://schemas.microsoft.com/office/drawing/2014/main" id="{F0857532-A805-4E18-BB49-177B407A2800}"/>
              </a:ext>
            </a:extLst>
          </p:cNvPr>
          <p:cNvSpPr>
            <a:spLocks noGrp="1"/>
          </p:cNvSpPr>
          <p:nvPr>
            <p:ph idx="1"/>
          </p:nvPr>
        </p:nvSpPr>
        <p:spPr/>
        <p:txBody>
          <a:bodyPr>
            <a:normAutofit/>
          </a:bodyPr>
          <a:lstStyle/>
          <a:p>
            <a:pPr>
              <a:buClrTx/>
              <a:buFont typeface="Arial" panose="020B0604020202020204" pitchFamily="34" charset="0"/>
              <a:buChar char="•"/>
            </a:pPr>
            <a:r>
              <a:rPr lang="en-US" sz="1800" b="1" dirty="0"/>
              <a:t>Control system manual:</a:t>
            </a:r>
          </a:p>
          <a:p>
            <a:pPr lvl="1">
              <a:buClrTx/>
              <a:buFont typeface="Arial" panose="020B0604020202020204" pitchFamily="34" charset="0"/>
              <a:buChar char="•"/>
            </a:pPr>
            <a:r>
              <a:rPr lang="en-US" dirty="0">
                <a:hlinkClick r:id="rId2"/>
              </a:rPr>
              <a:t>https://gitlab.cern.ch/lhcb-readout40/readout40-docs/raw/master/WinCC_panels/Control_System_for_the_MiniDAQ.pdf?inline=false</a:t>
            </a:r>
            <a:endParaRPr lang="en-US" dirty="0"/>
          </a:p>
          <a:p>
            <a:pPr>
              <a:buClrTx/>
              <a:buFont typeface="Arial" panose="020B0604020202020204" pitchFamily="34" charset="0"/>
              <a:buChar char="•"/>
            </a:pPr>
            <a:r>
              <a:rPr lang="en-US" sz="1800" b="1" dirty="0"/>
              <a:t>ECS guidelines:</a:t>
            </a:r>
          </a:p>
          <a:p>
            <a:pPr lvl="1">
              <a:buClrTx/>
              <a:buFont typeface="Arial" panose="020B0604020202020204" pitchFamily="34" charset="0"/>
              <a:buChar char="•"/>
            </a:pPr>
            <a:r>
              <a:rPr lang="en-US" dirty="0"/>
              <a:t>http://lhcb-online.web.cern.ch/lhcb-online/ecs/default.htm</a:t>
            </a:r>
          </a:p>
          <a:p>
            <a:pPr>
              <a:buClrTx/>
              <a:buFont typeface="Arial" panose="020B0604020202020204" pitchFamily="34" charset="0"/>
              <a:buChar char="•"/>
            </a:pPr>
            <a:r>
              <a:rPr lang="en-US" sz="1800" b="1" dirty="0"/>
              <a:t>Creating Device Units and Control Units</a:t>
            </a:r>
          </a:p>
          <a:p>
            <a:pPr lvl="1">
              <a:buClrTx/>
              <a:buFont typeface="Arial" panose="020B0604020202020204" pitchFamily="34" charset="0"/>
              <a:buChar char="•"/>
            </a:pPr>
            <a:r>
              <a:rPr lang="en-US" dirty="0">
                <a:hlinkClick r:id="rId3"/>
              </a:rPr>
              <a:t>http://lhcb-online.web.cern.ch/lhcb-online/ecs/fw/FSMConfig.pdf</a:t>
            </a:r>
            <a:endParaRPr lang="en-US" dirty="0"/>
          </a:p>
          <a:p>
            <a:pPr>
              <a:buClrTx/>
              <a:buFont typeface="Arial" panose="020B0604020202020204" pitchFamily="34" charset="0"/>
              <a:buChar char="•"/>
            </a:pPr>
            <a:r>
              <a:rPr lang="en-US" sz="1800" b="1" dirty="0"/>
              <a:t>JCOP guidelines:</a:t>
            </a:r>
          </a:p>
          <a:p>
            <a:pPr lvl="1">
              <a:buClrTx/>
              <a:buFont typeface="Arial" panose="020B0604020202020204" pitchFamily="34" charset="0"/>
              <a:buChar char="•"/>
            </a:pPr>
            <a:r>
              <a:rPr lang="en-US" dirty="0"/>
              <a:t> </a:t>
            </a:r>
            <a:r>
              <a:rPr lang="en-US" dirty="0">
                <a:hlinkClick r:id="rId4"/>
              </a:rPr>
              <a:t>https://</a:t>
            </a:r>
            <a:r>
              <a:rPr lang="en-US" dirty="0" smtClean="0">
                <a:hlinkClick r:id="rId4"/>
              </a:rPr>
              <a:t>edms.cern.ch/ui/file/1100577/1.3/jcopFrameworkGuidelines.pdf</a:t>
            </a:r>
            <a:endParaRPr lang="en-US" dirty="0" smtClean="0"/>
          </a:p>
          <a:p>
            <a:pPr>
              <a:buClrTx/>
              <a:buFont typeface="Arial" panose="020B0604020202020204" pitchFamily="34" charset="0"/>
              <a:buChar char="•"/>
            </a:pPr>
            <a:r>
              <a:rPr lang="en-US" sz="1800" b="1" dirty="0" err="1" smtClean="0"/>
              <a:t>FwHw</a:t>
            </a:r>
            <a:r>
              <a:rPr lang="en-US" sz="1800" b="1" dirty="0" smtClean="0"/>
              <a:t> Documentation:</a:t>
            </a:r>
          </a:p>
          <a:p>
            <a:pPr lvl="1">
              <a:buClrTx/>
              <a:buFont typeface="Arial" panose="020B0604020202020204" pitchFamily="34" charset="0"/>
              <a:buChar char="•"/>
            </a:pPr>
            <a:r>
              <a:rPr lang="en-GB" dirty="0">
                <a:hlinkClick r:id="rId5"/>
              </a:rPr>
              <a:t>http://lhcb-online.web.cern.ch/lhcb-online/ecs/fwhw/default.html</a:t>
            </a:r>
            <a:endParaRPr lang="en-US" dirty="0"/>
          </a:p>
          <a:p>
            <a:pPr lvl="1">
              <a:buClrTx/>
              <a:buFont typeface="Arial" panose="020B0604020202020204" pitchFamily="34" charset="0"/>
              <a:buChar char="•"/>
            </a:pPr>
            <a:endParaRPr lang="en-US" dirty="0"/>
          </a:p>
        </p:txBody>
      </p:sp>
      <p:sp>
        <p:nvSpPr>
          <p:cNvPr id="4" name="Date Placeholder 3">
            <a:extLst>
              <a:ext uri="{FF2B5EF4-FFF2-40B4-BE49-F238E27FC236}">
                <a16:creationId xmlns:a16="http://schemas.microsoft.com/office/drawing/2014/main" id="{84AF1705-6CCE-4FBA-B030-7D91B90FA521}"/>
              </a:ext>
            </a:extLst>
          </p:cNvPr>
          <p:cNvSpPr>
            <a:spLocks noGrp="1"/>
          </p:cNvSpPr>
          <p:nvPr>
            <p:ph type="dt" sz="half" idx="10"/>
          </p:nvPr>
        </p:nvSpPr>
        <p:spPr/>
        <p:txBody>
          <a:bodyPr/>
          <a:lstStyle/>
          <a:p>
            <a:r>
              <a:rPr lang="en-US" smtClean="0"/>
              <a:t>29/11/2018</a:t>
            </a:r>
            <a:endParaRPr lang="en-GB"/>
          </a:p>
        </p:txBody>
      </p:sp>
      <p:sp>
        <p:nvSpPr>
          <p:cNvPr id="5" name="Footer Placeholder 4">
            <a:extLst>
              <a:ext uri="{FF2B5EF4-FFF2-40B4-BE49-F238E27FC236}">
                <a16:creationId xmlns:a16="http://schemas.microsoft.com/office/drawing/2014/main" id="{2B70147B-8376-43A9-919E-E635A55EDB38}"/>
              </a:ext>
            </a:extLst>
          </p:cNvPr>
          <p:cNvSpPr>
            <a:spLocks noGrp="1"/>
          </p:cNvSpPr>
          <p:nvPr>
            <p:ph type="ftr" sz="quarter" idx="11"/>
          </p:nvPr>
        </p:nvSpPr>
        <p:spPr/>
        <p:txBody>
          <a:bodyPr/>
          <a:lstStyle/>
          <a:p>
            <a:r>
              <a:rPr lang="en-GB"/>
              <a:t>ECS Workshop</a:t>
            </a:r>
          </a:p>
        </p:txBody>
      </p:sp>
      <p:sp>
        <p:nvSpPr>
          <p:cNvPr id="6" name="Slide Number Placeholder 5">
            <a:extLst>
              <a:ext uri="{FF2B5EF4-FFF2-40B4-BE49-F238E27FC236}">
                <a16:creationId xmlns:a16="http://schemas.microsoft.com/office/drawing/2014/main" id="{552B13FC-E628-4A05-9EDC-E2B0C2473277}"/>
              </a:ext>
            </a:extLst>
          </p:cNvPr>
          <p:cNvSpPr>
            <a:spLocks noGrp="1"/>
          </p:cNvSpPr>
          <p:nvPr>
            <p:ph type="sldNum" sz="quarter" idx="12"/>
          </p:nvPr>
        </p:nvSpPr>
        <p:spPr/>
        <p:txBody>
          <a:bodyPr/>
          <a:lstStyle/>
          <a:p>
            <a:fld id="{E4DF715D-0C5C-49B9-94A1-D679940DD55B}" type="slidenum">
              <a:rPr lang="en-GB" smtClean="0"/>
              <a:t>2</a:t>
            </a:fld>
            <a:endParaRPr lang="en-GB"/>
          </a:p>
        </p:txBody>
      </p:sp>
    </p:spTree>
    <p:extLst>
      <p:ext uri="{BB962C8B-B14F-4D97-AF65-F5344CB8AC3E}">
        <p14:creationId xmlns:p14="http://schemas.microsoft.com/office/powerpoint/2010/main" val="15427580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Front End control architecture</a:t>
            </a:r>
            <a:endParaRPr lang="en-GB" dirty="0"/>
          </a:p>
        </p:txBody>
      </p:sp>
      <p:sp>
        <p:nvSpPr>
          <p:cNvPr id="4" name="Date Placeholder 3"/>
          <p:cNvSpPr>
            <a:spLocks noGrp="1"/>
          </p:cNvSpPr>
          <p:nvPr>
            <p:ph type="dt" sz="half" idx="10"/>
          </p:nvPr>
        </p:nvSpPr>
        <p:spPr/>
        <p:txBody>
          <a:bodyPr/>
          <a:lstStyle/>
          <a:p>
            <a:r>
              <a:rPr lang="en-US" smtClean="0"/>
              <a:t>29/11/2018</a:t>
            </a:r>
            <a:endParaRPr lang="en-GB"/>
          </a:p>
        </p:txBody>
      </p:sp>
      <p:sp>
        <p:nvSpPr>
          <p:cNvPr id="5" name="Footer Placeholder 4"/>
          <p:cNvSpPr>
            <a:spLocks noGrp="1"/>
          </p:cNvSpPr>
          <p:nvPr>
            <p:ph type="ftr" sz="quarter" idx="11"/>
          </p:nvPr>
        </p:nvSpPr>
        <p:spPr/>
        <p:txBody>
          <a:bodyPr/>
          <a:lstStyle/>
          <a:p>
            <a:r>
              <a:rPr lang="en-GB"/>
              <a:t>ECS Workshop</a:t>
            </a:r>
          </a:p>
        </p:txBody>
      </p:sp>
      <p:sp>
        <p:nvSpPr>
          <p:cNvPr id="6" name="Slide Number Placeholder 5"/>
          <p:cNvSpPr>
            <a:spLocks noGrp="1"/>
          </p:cNvSpPr>
          <p:nvPr>
            <p:ph type="sldNum" sz="quarter" idx="12"/>
          </p:nvPr>
        </p:nvSpPr>
        <p:spPr/>
        <p:txBody>
          <a:bodyPr/>
          <a:lstStyle/>
          <a:p>
            <a:fld id="{E4DF715D-0C5C-49B9-94A1-D679940DD55B}" type="slidenum">
              <a:rPr lang="en-GB" smtClean="0"/>
              <a:t>3</a:t>
            </a:fld>
            <a:endParaRPr lang="en-GB"/>
          </a:p>
        </p:txBody>
      </p:sp>
      <p:grpSp>
        <p:nvGrpSpPr>
          <p:cNvPr id="7" name="Group 6"/>
          <p:cNvGrpSpPr/>
          <p:nvPr/>
        </p:nvGrpSpPr>
        <p:grpSpPr>
          <a:xfrm>
            <a:off x="729845" y="2071396"/>
            <a:ext cx="7430810" cy="3572035"/>
            <a:chOff x="1654946" y="1828821"/>
            <a:chExt cx="9610676" cy="4495939"/>
          </a:xfrm>
        </p:grpSpPr>
        <p:sp>
          <p:nvSpPr>
            <p:cNvPr id="8" name="TextBox 7"/>
            <p:cNvSpPr txBox="1"/>
            <p:nvPr/>
          </p:nvSpPr>
          <p:spPr>
            <a:xfrm>
              <a:off x="7550043" y="1828821"/>
              <a:ext cx="1811443" cy="929719"/>
            </a:xfrm>
            <a:prstGeom prst="rect">
              <a:avLst/>
            </a:prstGeom>
            <a:solidFill>
              <a:schemeClr val="accent1">
                <a:alpha val="45000"/>
              </a:schemeClr>
            </a:solidFill>
            <a:ln w="19050" cap="rnd">
              <a:solidFill>
                <a:schemeClr val="accent1">
                  <a:lumMod val="75000"/>
                </a:schemeClr>
              </a:solidFill>
            </a:ln>
          </p:spPr>
          <p:txBody>
            <a:bodyPr wrap="square" rtlCol="0">
              <a:spAutoFit/>
            </a:bodyPr>
            <a:lstStyle/>
            <a:p>
              <a:pPr algn="ctr"/>
              <a:endParaRPr lang="pt-PT" sz="1400" dirty="0"/>
            </a:p>
            <a:p>
              <a:pPr algn="ctr"/>
              <a:endParaRPr lang="pt-PT" sz="1400" dirty="0"/>
            </a:p>
            <a:p>
              <a:pPr algn="ctr"/>
              <a:endParaRPr lang="en-GB" sz="1400" dirty="0"/>
            </a:p>
          </p:txBody>
        </p:sp>
        <p:sp>
          <p:nvSpPr>
            <p:cNvPr id="9" name="Cloud 8"/>
            <p:cNvSpPr/>
            <p:nvPr/>
          </p:nvSpPr>
          <p:spPr bwMode="auto">
            <a:xfrm>
              <a:off x="9530015" y="3358052"/>
              <a:ext cx="363698" cy="707629"/>
            </a:xfrm>
            <a:prstGeom prst="cloud">
              <a:avLst/>
            </a:prstGeom>
            <a:noFill/>
            <a:ln w="12700"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spAutoFit/>
            </a:bodyPr>
            <a:lstStyle/>
            <a:p>
              <a:pPr algn="ctr" defTabSz="914400" eaLnBrk="0" fontAlgn="base" hangingPunct="0">
                <a:spcBef>
                  <a:spcPct val="50000"/>
                </a:spcBef>
                <a:spcAft>
                  <a:spcPct val="0"/>
                </a:spcAft>
              </a:pPr>
              <a:endParaRPr kumimoji="1" lang="en-US">
                <a:latin typeface="Comic Sans MS" pitchFamily="66" charset="0"/>
              </a:endParaRPr>
            </a:p>
          </p:txBody>
        </p:sp>
        <p:sp>
          <p:nvSpPr>
            <p:cNvPr id="10" name="Rectangle 9"/>
            <p:cNvSpPr/>
            <p:nvPr/>
          </p:nvSpPr>
          <p:spPr bwMode="auto">
            <a:xfrm>
              <a:off x="4368800" y="3247572"/>
              <a:ext cx="2667000" cy="1143000"/>
            </a:xfrm>
            <a:prstGeom prst="rect">
              <a:avLst/>
            </a:prstGeom>
            <a:no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algn="ctr" defTabSz="914400" eaLnBrk="0" fontAlgn="base" hangingPunct="0">
                <a:spcBef>
                  <a:spcPct val="50000"/>
                </a:spcBef>
                <a:spcAft>
                  <a:spcPct val="0"/>
                </a:spcAft>
              </a:pPr>
              <a:endParaRPr kumimoji="1" lang="en-US">
                <a:latin typeface="Comic Sans MS" pitchFamily="66" charset="0"/>
              </a:endParaRPr>
            </a:p>
          </p:txBody>
        </p:sp>
        <p:sp>
          <p:nvSpPr>
            <p:cNvPr id="11" name="TextBox 10"/>
            <p:cNvSpPr txBox="1"/>
            <p:nvPr/>
          </p:nvSpPr>
          <p:spPr>
            <a:xfrm>
              <a:off x="4318588" y="4106995"/>
              <a:ext cx="1471237" cy="348645"/>
            </a:xfrm>
            <a:prstGeom prst="rect">
              <a:avLst/>
            </a:prstGeom>
            <a:noFill/>
          </p:spPr>
          <p:txBody>
            <a:bodyPr wrap="square" rtlCol="0">
              <a:spAutoFit/>
            </a:bodyPr>
            <a:lstStyle/>
            <a:p>
              <a:r>
                <a:rPr lang="en-US" sz="1200" dirty="0"/>
                <a:t>Control PC</a:t>
              </a:r>
            </a:p>
          </p:txBody>
        </p:sp>
        <p:cxnSp>
          <p:nvCxnSpPr>
            <p:cNvPr id="12" name="Straight Arrow Connector 11"/>
            <p:cNvCxnSpPr/>
            <p:nvPr/>
          </p:nvCxnSpPr>
          <p:spPr bwMode="auto">
            <a:xfrm>
              <a:off x="5789824" y="2873828"/>
              <a:ext cx="26776" cy="678544"/>
            </a:xfrm>
            <a:prstGeom prst="straightConnector1">
              <a:avLst/>
            </a:prstGeom>
            <a:noFill/>
            <a:ln w="19050" cap="flat" cmpd="sng" algn="ctr">
              <a:solidFill>
                <a:schemeClr val="tx1"/>
              </a:solidFill>
              <a:prstDash val="solid"/>
              <a:round/>
              <a:headEnd type="arrow"/>
              <a:tailEnd type="arrow"/>
            </a:ln>
            <a:effectLst/>
          </p:spPr>
        </p:cxnSp>
        <p:cxnSp>
          <p:nvCxnSpPr>
            <p:cNvPr id="13" name="Straight Arrow Connector 12"/>
            <p:cNvCxnSpPr/>
            <p:nvPr/>
          </p:nvCxnSpPr>
          <p:spPr bwMode="auto">
            <a:xfrm flipH="1">
              <a:off x="6273802" y="3079011"/>
              <a:ext cx="2161108" cy="473361"/>
            </a:xfrm>
            <a:prstGeom prst="straightConnector1">
              <a:avLst/>
            </a:prstGeom>
            <a:noFill/>
            <a:ln w="19050" cap="flat" cmpd="sng" algn="ctr">
              <a:solidFill>
                <a:schemeClr val="tx1"/>
              </a:solidFill>
              <a:prstDash val="solid"/>
              <a:round/>
              <a:headEnd type="arrow"/>
              <a:tailEnd type="arrow"/>
            </a:ln>
            <a:effectLst/>
          </p:spPr>
        </p:cxnSp>
        <p:cxnSp>
          <p:nvCxnSpPr>
            <p:cNvPr id="14" name="Straight Arrow Connector 13"/>
            <p:cNvCxnSpPr/>
            <p:nvPr/>
          </p:nvCxnSpPr>
          <p:spPr bwMode="auto">
            <a:xfrm>
              <a:off x="3004457" y="3003117"/>
              <a:ext cx="2278743" cy="625455"/>
            </a:xfrm>
            <a:prstGeom prst="straightConnector1">
              <a:avLst/>
            </a:prstGeom>
            <a:noFill/>
            <a:ln w="19050" cap="flat" cmpd="sng" algn="ctr">
              <a:solidFill>
                <a:schemeClr val="tx1"/>
              </a:solidFill>
              <a:prstDash val="solid"/>
              <a:round/>
              <a:headEnd type="arrow"/>
              <a:tailEnd type="arrow"/>
            </a:ln>
            <a:effectLst/>
          </p:spPr>
        </p:cxnSp>
        <p:grpSp>
          <p:nvGrpSpPr>
            <p:cNvPr id="15" name="Group 14"/>
            <p:cNvGrpSpPr/>
            <p:nvPr/>
          </p:nvGrpSpPr>
          <p:grpSpPr>
            <a:xfrm>
              <a:off x="6121399" y="4693763"/>
              <a:ext cx="4627022" cy="1372079"/>
              <a:chOff x="4299249" y="5071646"/>
              <a:chExt cx="4822676" cy="1328059"/>
            </a:xfrm>
          </p:grpSpPr>
          <p:sp>
            <p:nvSpPr>
              <p:cNvPr id="27" name="TextBox 26"/>
              <p:cNvSpPr txBox="1"/>
              <p:nvPr/>
            </p:nvSpPr>
            <p:spPr>
              <a:xfrm>
                <a:off x="4473725" y="6062246"/>
                <a:ext cx="1471237" cy="337459"/>
              </a:xfrm>
              <a:prstGeom prst="rect">
                <a:avLst/>
              </a:prstGeom>
              <a:noFill/>
            </p:spPr>
            <p:txBody>
              <a:bodyPr wrap="square" rtlCol="0">
                <a:spAutoFit/>
              </a:bodyPr>
              <a:lstStyle/>
              <a:p>
                <a:r>
                  <a:rPr lang="en-US" sz="1200" dirty="0"/>
                  <a:t>SOL40</a:t>
                </a:r>
              </a:p>
            </p:txBody>
          </p:sp>
          <p:sp>
            <p:nvSpPr>
              <p:cNvPr id="28" name="Rectangle 27"/>
              <p:cNvSpPr/>
              <p:nvPr/>
            </p:nvSpPr>
            <p:spPr bwMode="auto">
              <a:xfrm>
                <a:off x="4299250" y="5071646"/>
                <a:ext cx="4822675" cy="12954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algn="ctr" defTabSz="914400" eaLnBrk="0" fontAlgn="base" hangingPunct="0">
                  <a:spcBef>
                    <a:spcPct val="50000"/>
                  </a:spcBef>
                  <a:spcAft>
                    <a:spcPct val="0"/>
                  </a:spcAft>
                </a:pPr>
                <a:endParaRPr kumimoji="1" lang="en-US">
                  <a:latin typeface="Comic Sans MS" pitchFamily="66" charset="0"/>
                </a:endParaRPr>
              </a:p>
            </p:txBody>
          </p:sp>
          <p:sp>
            <p:nvSpPr>
              <p:cNvPr id="29" name="Rectangle 28"/>
              <p:cNvSpPr/>
              <p:nvPr/>
            </p:nvSpPr>
            <p:spPr bwMode="auto">
              <a:xfrm>
                <a:off x="4451650" y="5224046"/>
                <a:ext cx="1447800" cy="762000"/>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algn="ctr" defTabSz="914400" eaLnBrk="0" fontAlgn="base" hangingPunct="0">
                  <a:spcBef>
                    <a:spcPct val="50000"/>
                  </a:spcBef>
                  <a:spcAft>
                    <a:spcPct val="0"/>
                  </a:spcAft>
                </a:pPr>
                <a:endParaRPr kumimoji="1" lang="en-US">
                  <a:latin typeface="Comic Sans MS" pitchFamily="66" charset="0"/>
                </a:endParaRPr>
              </a:p>
            </p:txBody>
          </p:sp>
          <p:sp>
            <p:nvSpPr>
              <p:cNvPr id="30" name="TextBox 29"/>
              <p:cNvSpPr txBox="1"/>
              <p:nvPr/>
            </p:nvSpPr>
            <p:spPr>
              <a:xfrm>
                <a:off x="4397526" y="5692914"/>
                <a:ext cx="735646" cy="337459"/>
              </a:xfrm>
              <a:prstGeom prst="rect">
                <a:avLst/>
              </a:prstGeom>
              <a:noFill/>
            </p:spPr>
            <p:txBody>
              <a:bodyPr wrap="square" rtlCol="0">
                <a:spAutoFit/>
              </a:bodyPr>
              <a:lstStyle/>
              <a:p>
                <a:r>
                  <a:rPr lang="en-US" sz="1200" dirty="0"/>
                  <a:t>FPGA</a:t>
                </a:r>
              </a:p>
            </p:txBody>
          </p:sp>
          <p:sp>
            <p:nvSpPr>
              <p:cNvPr id="31" name="Rectangle 30"/>
              <p:cNvSpPr/>
              <p:nvPr/>
            </p:nvSpPr>
            <p:spPr bwMode="auto">
              <a:xfrm>
                <a:off x="6227638" y="5224046"/>
                <a:ext cx="2791351" cy="762000"/>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algn="ctr" defTabSz="914400" eaLnBrk="0" fontAlgn="base" hangingPunct="0">
                  <a:spcBef>
                    <a:spcPct val="50000"/>
                  </a:spcBef>
                  <a:spcAft>
                    <a:spcPct val="0"/>
                  </a:spcAft>
                </a:pPr>
                <a:endParaRPr kumimoji="1" lang="en-US">
                  <a:latin typeface="Comic Sans MS" pitchFamily="66" charset="0"/>
                </a:endParaRPr>
              </a:p>
            </p:txBody>
          </p:sp>
          <p:sp>
            <p:nvSpPr>
              <p:cNvPr id="32" name="Oval 31"/>
              <p:cNvSpPr/>
              <p:nvPr/>
            </p:nvSpPr>
            <p:spPr bwMode="auto">
              <a:xfrm>
                <a:off x="4891700" y="5300246"/>
                <a:ext cx="914400" cy="533400"/>
              </a:xfrm>
              <a:prstGeom prst="ellipse">
                <a:avLst/>
              </a:prstGeom>
              <a:noFill/>
              <a:ln w="28575" cap="flat" cmpd="sng" algn="ctr">
                <a:solidFill>
                  <a:srgbClr val="00808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algn="ctr" defTabSz="914400" eaLnBrk="0" fontAlgn="base" hangingPunct="0">
                  <a:spcBef>
                    <a:spcPct val="50000"/>
                  </a:spcBef>
                  <a:spcAft>
                    <a:spcPct val="0"/>
                  </a:spcAft>
                </a:pPr>
                <a:endParaRPr kumimoji="1" lang="en-US">
                  <a:ln w="38100">
                    <a:solidFill>
                      <a:schemeClr val="tx1"/>
                    </a:solidFill>
                  </a:ln>
                  <a:latin typeface="Comic Sans MS" pitchFamily="66" charset="0"/>
                </a:endParaRPr>
              </a:p>
            </p:txBody>
          </p:sp>
          <p:sp>
            <p:nvSpPr>
              <p:cNvPr id="33" name="TextBox 32"/>
              <p:cNvSpPr txBox="1"/>
              <p:nvPr/>
            </p:nvSpPr>
            <p:spPr>
              <a:xfrm>
                <a:off x="4815500" y="5376446"/>
                <a:ext cx="1046319" cy="337459"/>
              </a:xfrm>
              <a:prstGeom prst="rect">
                <a:avLst/>
              </a:prstGeom>
              <a:noFill/>
              <a:ln>
                <a:noFill/>
              </a:ln>
            </p:spPr>
            <p:txBody>
              <a:bodyPr wrap="none" rtlCol="0">
                <a:spAutoFit/>
              </a:bodyPr>
              <a:lstStyle/>
              <a:p>
                <a:r>
                  <a:rPr lang="en-US" sz="1200" dirty="0">
                    <a:solidFill>
                      <a:srgbClr val="006666"/>
                    </a:solidFill>
                  </a:rPr>
                  <a:t>Firmware</a:t>
                </a:r>
              </a:p>
            </p:txBody>
          </p:sp>
          <p:sp>
            <p:nvSpPr>
              <p:cNvPr id="34" name="Oval 33"/>
              <p:cNvSpPr/>
              <p:nvPr/>
            </p:nvSpPr>
            <p:spPr bwMode="auto">
              <a:xfrm>
                <a:off x="6280450" y="5224046"/>
                <a:ext cx="2667000" cy="533400"/>
              </a:xfrm>
              <a:prstGeom prst="ellipse">
                <a:avLst/>
              </a:prstGeom>
              <a:noFill/>
              <a:ln w="28575" cap="flat" cmpd="sng" algn="ctr">
                <a:solidFill>
                  <a:srgbClr val="00808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algn="ctr" defTabSz="914400" eaLnBrk="0" fontAlgn="base" hangingPunct="0">
                  <a:spcBef>
                    <a:spcPct val="50000"/>
                  </a:spcBef>
                  <a:spcAft>
                    <a:spcPct val="0"/>
                  </a:spcAft>
                </a:pPr>
                <a:endParaRPr kumimoji="1" lang="en-US">
                  <a:ln w="38100">
                    <a:solidFill>
                      <a:schemeClr val="tx1"/>
                    </a:solidFill>
                  </a:ln>
                  <a:latin typeface="Comic Sans MS" pitchFamily="66" charset="0"/>
                </a:endParaRPr>
              </a:p>
            </p:txBody>
          </p:sp>
          <p:sp>
            <p:nvSpPr>
              <p:cNvPr id="35" name="TextBox 34"/>
              <p:cNvSpPr txBox="1"/>
              <p:nvPr/>
            </p:nvSpPr>
            <p:spPr>
              <a:xfrm>
                <a:off x="7728250" y="5300246"/>
                <a:ext cx="1143474" cy="337459"/>
              </a:xfrm>
              <a:prstGeom prst="rect">
                <a:avLst/>
              </a:prstGeom>
              <a:noFill/>
              <a:ln>
                <a:noFill/>
              </a:ln>
            </p:spPr>
            <p:txBody>
              <a:bodyPr wrap="none" rtlCol="0">
                <a:spAutoFit/>
              </a:bodyPr>
              <a:lstStyle/>
              <a:p>
                <a:r>
                  <a:rPr lang="en-US" sz="1200" dirty="0" err="1">
                    <a:solidFill>
                      <a:srgbClr val="006666"/>
                    </a:solidFill>
                  </a:rPr>
                  <a:t>DIMServer</a:t>
                </a:r>
                <a:endParaRPr lang="en-US" sz="1200" dirty="0">
                  <a:solidFill>
                    <a:srgbClr val="006666"/>
                  </a:solidFill>
                </a:endParaRPr>
              </a:p>
            </p:txBody>
          </p:sp>
          <p:sp>
            <p:nvSpPr>
              <p:cNvPr id="36" name="TextBox 35"/>
              <p:cNvSpPr txBox="1"/>
              <p:nvPr/>
            </p:nvSpPr>
            <p:spPr>
              <a:xfrm>
                <a:off x="4299249" y="6062246"/>
                <a:ext cx="919532" cy="337459"/>
              </a:xfrm>
              <a:prstGeom prst="rect">
                <a:avLst/>
              </a:prstGeom>
              <a:noFill/>
            </p:spPr>
            <p:txBody>
              <a:bodyPr wrap="square" rtlCol="0">
                <a:spAutoFit/>
              </a:bodyPr>
              <a:lstStyle/>
              <a:p>
                <a:r>
                  <a:rPr lang="en-US" sz="1200" dirty="0"/>
                  <a:t>SOL40</a:t>
                </a:r>
              </a:p>
            </p:txBody>
          </p:sp>
          <p:sp>
            <p:nvSpPr>
              <p:cNvPr id="37" name="TextBox 36"/>
              <p:cNvSpPr txBox="1"/>
              <p:nvPr/>
            </p:nvSpPr>
            <p:spPr>
              <a:xfrm>
                <a:off x="6485612" y="5723439"/>
                <a:ext cx="1318838" cy="220161"/>
              </a:xfrm>
              <a:prstGeom prst="rect">
                <a:avLst/>
              </a:prstGeom>
              <a:noFill/>
              <a:ln>
                <a:solidFill>
                  <a:schemeClr val="tx1"/>
                </a:solidFill>
              </a:ln>
            </p:spPr>
            <p:txBody>
              <a:bodyPr wrap="square" rtlCol="0">
                <a:noAutofit/>
              </a:bodyPr>
              <a:lstStyle/>
              <a:p>
                <a:pPr algn="l"/>
                <a:r>
                  <a:rPr lang="en-GB" sz="1050" dirty="0" err="1"/>
                  <a:t>PCIe</a:t>
                </a:r>
                <a:r>
                  <a:rPr lang="en-GB" sz="1050" dirty="0"/>
                  <a:t> driver   </a:t>
                </a:r>
                <a:r>
                  <a:rPr lang="en-US" sz="1050" b="1" dirty="0">
                    <a:solidFill>
                      <a:srgbClr val="009999"/>
                    </a:solidFill>
                    <a:latin typeface="Wingdings 2" pitchFamily="18" charset="2"/>
                  </a:rPr>
                  <a:t>P</a:t>
                </a:r>
                <a:endParaRPr lang="en-US" sz="1050" dirty="0">
                  <a:latin typeface="Arial" pitchFamily="34" charset="0"/>
                  <a:cs typeface="Arial" pitchFamily="34" charset="0"/>
                </a:endParaRPr>
              </a:p>
              <a:p>
                <a:pPr algn="l"/>
                <a:endParaRPr lang="en-GB" sz="1100" dirty="0"/>
              </a:p>
            </p:txBody>
          </p:sp>
          <p:sp>
            <p:nvSpPr>
              <p:cNvPr id="38" name="TextBox 37"/>
              <p:cNvSpPr txBox="1"/>
              <p:nvPr/>
            </p:nvSpPr>
            <p:spPr>
              <a:xfrm>
                <a:off x="6485612" y="5500300"/>
                <a:ext cx="1318838" cy="223139"/>
              </a:xfrm>
              <a:prstGeom prst="rect">
                <a:avLst/>
              </a:prstGeom>
              <a:noFill/>
              <a:ln>
                <a:solidFill>
                  <a:schemeClr val="tx1"/>
                </a:solidFill>
              </a:ln>
            </p:spPr>
            <p:txBody>
              <a:bodyPr wrap="square" rtlCol="0">
                <a:noAutofit/>
              </a:bodyPr>
              <a:lstStyle/>
              <a:p>
                <a:pPr algn="l"/>
                <a:r>
                  <a:rPr lang="en-GB" sz="1050" dirty="0" err="1"/>
                  <a:t>PCIe</a:t>
                </a:r>
                <a:r>
                  <a:rPr lang="en-GB" sz="1050" dirty="0"/>
                  <a:t> Library </a:t>
                </a:r>
                <a:r>
                  <a:rPr lang="en-US" sz="1050" b="1" dirty="0">
                    <a:solidFill>
                      <a:srgbClr val="009999"/>
                    </a:solidFill>
                    <a:latin typeface="Wingdings 2" pitchFamily="18" charset="2"/>
                  </a:rPr>
                  <a:t>P</a:t>
                </a:r>
                <a:endParaRPr lang="en-US" sz="1050" dirty="0">
                  <a:latin typeface="Arial" pitchFamily="34" charset="0"/>
                  <a:cs typeface="Arial" pitchFamily="34" charset="0"/>
                </a:endParaRPr>
              </a:p>
              <a:p>
                <a:pPr algn="l"/>
                <a:endParaRPr lang="en-GB" sz="1100" dirty="0"/>
              </a:p>
            </p:txBody>
          </p:sp>
          <p:sp>
            <p:nvSpPr>
              <p:cNvPr id="39" name="TextBox 38"/>
              <p:cNvSpPr txBox="1"/>
              <p:nvPr/>
            </p:nvSpPr>
            <p:spPr>
              <a:xfrm>
                <a:off x="6485612" y="5266239"/>
                <a:ext cx="1318837" cy="234061"/>
              </a:xfrm>
              <a:prstGeom prst="rect">
                <a:avLst/>
              </a:prstGeom>
              <a:noFill/>
              <a:ln>
                <a:solidFill>
                  <a:schemeClr val="tx1"/>
                </a:solidFill>
              </a:ln>
            </p:spPr>
            <p:txBody>
              <a:bodyPr wrap="square" rtlCol="0">
                <a:noAutofit/>
              </a:bodyPr>
              <a:lstStyle/>
              <a:p>
                <a:pPr algn="l"/>
                <a:r>
                  <a:rPr lang="en-GB" sz="1050" dirty="0"/>
                  <a:t>      </a:t>
                </a:r>
                <a:r>
                  <a:rPr lang="en-GB" sz="1050" dirty="0" err="1"/>
                  <a:t>GbtServ</a:t>
                </a:r>
                <a:endParaRPr lang="en-GB" sz="1050" dirty="0"/>
              </a:p>
            </p:txBody>
          </p:sp>
          <p:sp>
            <p:nvSpPr>
              <p:cNvPr id="40" name="Left-Right Arrow Callout 39"/>
              <p:cNvSpPr/>
              <p:nvPr/>
            </p:nvSpPr>
            <p:spPr bwMode="auto">
              <a:xfrm>
                <a:off x="5899450" y="5122277"/>
                <a:ext cx="328190" cy="449946"/>
              </a:xfrm>
              <a:prstGeom prst="leftRightArrowCallout">
                <a:avLst>
                  <a:gd name="adj1" fmla="val 8991"/>
                  <a:gd name="adj2" fmla="val 33300"/>
                  <a:gd name="adj3" fmla="val 25827"/>
                  <a:gd name="adj4" fmla="val 22531"/>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algn="ctr" defTabSz="914400" eaLnBrk="0" fontAlgn="base" hangingPunct="0">
                  <a:spcBef>
                    <a:spcPct val="50000"/>
                  </a:spcBef>
                  <a:spcAft>
                    <a:spcPct val="0"/>
                  </a:spcAft>
                </a:pPr>
                <a:endParaRPr kumimoji="1" lang="en-GB">
                  <a:latin typeface="Comic Sans MS" pitchFamily="66" charset="0"/>
                </a:endParaRPr>
              </a:p>
            </p:txBody>
          </p:sp>
          <p:sp>
            <p:nvSpPr>
              <p:cNvPr id="41" name="TextBox 40"/>
              <p:cNvSpPr txBox="1"/>
              <p:nvPr/>
            </p:nvSpPr>
            <p:spPr>
              <a:xfrm>
                <a:off x="6059144" y="6047601"/>
                <a:ext cx="590363" cy="318711"/>
              </a:xfrm>
              <a:prstGeom prst="rect">
                <a:avLst/>
              </a:prstGeom>
              <a:noFill/>
            </p:spPr>
            <p:txBody>
              <a:bodyPr wrap="none" rtlCol="0">
                <a:spAutoFit/>
              </a:bodyPr>
              <a:lstStyle/>
              <a:p>
                <a:r>
                  <a:rPr lang="en-US" sz="1050" dirty="0" err="1"/>
                  <a:t>PCIe</a:t>
                </a:r>
                <a:endParaRPr lang="en-US" sz="1050" dirty="0"/>
              </a:p>
            </p:txBody>
          </p:sp>
          <p:sp>
            <p:nvSpPr>
              <p:cNvPr id="42" name="TextBox 41"/>
              <p:cNvSpPr txBox="1"/>
              <p:nvPr/>
            </p:nvSpPr>
            <p:spPr>
              <a:xfrm>
                <a:off x="8207525" y="6062246"/>
                <a:ext cx="903524" cy="337459"/>
              </a:xfrm>
              <a:prstGeom prst="rect">
                <a:avLst/>
              </a:prstGeom>
              <a:noFill/>
            </p:spPr>
            <p:txBody>
              <a:bodyPr wrap="none" rtlCol="0">
                <a:spAutoFit/>
              </a:bodyPr>
              <a:lstStyle/>
              <a:p>
                <a:r>
                  <a:rPr lang="en-US" sz="1200" dirty="0"/>
                  <a:t>Host PC</a:t>
                </a:r>
              </a:p>
            </p:txBody>
          </p:sp>
        </p:grpSp>
        <p:cxnSp>
          <p:nvCxnSpPr>
            <p:cNvPr id="16" name="Straight Arrow Connector 15"/>
            <p:cNvCxnSpPr/>
            <p:nvPr/>
          </p:nvCxnSpPr>
          <p:spPr>
            <a:xfrm flipH="1" flipV="1">
              <a:off x="4897285" y="5091674"/>
              <a:ext cx="1245582" cy="5611"/>
            </a:xfrm>
            <a:prstGeom prst="straightConnector1">
              <a:avLst/>
            </a:prstGeom>
            <a:ln w="25400">
              <a:solidFill>
                <a:schemeClr val="tx1"/>
              </a:solidFill>
              <a:prstDash val="solid"/>
              <a:headEnd type="arrow"/>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bwMode="auto">
            <a:xfrm flipH="1" flipV="1">
              <a:off x="6273800" y="3933373"/>
              <a:ext cx="2286000" cy="961433"/>
            </a:xfrm>
            <a:prstGeom prst="straightConnector1">
              <a:avLst/>
            </a:prstGeom>
            <a:noFill/>
            <a:ln w="19050" cap="flat" cmpd="sng" algn="ctr">
              <a:solidFill>
                <a:schemeClr val="tx1"/>
              </a:solidFill>
              <a:prstDash val="solid"/>
              <a:round/>
              <a:headEnd type="arrow"/>
              <a:tailEnd type="arrow"/>
            </a:ln>
            <a:effectLst/>
          </p:spPr>
        </p:cxnSp>
        <p:sp>
          <p:nvSpPr>
            <p:cNvPr id="18" name="Cloud 17"/>
            <p:cNvSpPr/>
            <p:nvPr/>
          </p:nvSpPr>
          <p:spPr bwMode="auto">
            <a:xfrm>
              <a:off x="5153448" y="3459206"/>
              <a:ext cx="1272753" cy="707629"/>
            </a:xfrm>
            <a:prstGeom prst="cloud">
              <a:avLst/>
            </a:prstGeom>
            <a:noFill/>
            <a:ln w="28575" cap="flat" cmpd="sng" algn="ctr">
              <a:solidFill>
                <a:srgbClr val="00808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algn="ctr" defTabSz="914400" eaLnBrk="0" fontAlgn="base" hangingPunct="0">
                <a:spcBef>
                  <a:spcPct val="50000"/>
                </a:spcBef>
                <a:spcAft>
                  <a:spcPct val="0"/>
                </a:spcAft>
              </a:pPr>
              <a:endParaRPr kumimoji="1" lang="en-US">
                <a:ln w="38100">
                  <a:solidFill>
                    <a:schemeClr val="tx1"/>
                  </a:solidFill>
                </a:ln>
                <a:latin typeface="Comic Sans MS" pitchFamily="66" charset="0"/>
              </a:endParaRPr>
            </a:p>
          </p:txBody>
        </p:sp>
        <p:pic>
          <p:nvPicPr>
            <p:cNvPr id="19" name="Picture 18" descr="Electronics_architecture.gif"/>
            <p:cNvPicPr>
              <a:picLocks noChangeAspect="1"/>
            </p:cNvPicPr>
            <p:nvPr/>
          </p:nvPicPr>
          <p:blipFill rotWithShape="1">
            <a:blip r:embed="rId2" cstate="print"/>
            <a:srcRect r="37894"/>
            <a:stretch/>
          </p:blipFill>
          <p:spPr bwMode="auto">
            <a:xfrm>
              <a:off x="1654946" y="4408556"/>
              <a:ext cx="3449118" cy="1916204"/>
            </a:xfrm>
            <a:prstGeom prst="rect">
              <a:avLst/>
            </a:prstGeom>
            <a:noFill/>
            <a:ln w="9525">
              <a:noFill/>
              <a:miter lim="800000"/>
              <a:headEnd/>
              <a:tailEnd/>
            </a:ln>
          </p:spPr>
        </p:pic>
        <p:sp>
          <p:nvSpPr>
            <p:cNvPr id="20" name="TextBox 19"/>
            <p:cNvSpPr txBox="1"/>
            <p:nvPr/>
          </p:nvSpPr>
          <p:spPr>
            <a:xfrm>
              <a:off x="5217216" y="3628572"/>
              <a:ext cx="1082486" cy="348645"/>
            </a:xfrm>
            <a:prstGeom prst="rect">
              <a:avLst/>
            </a:prstGeom>
            <a:noFill/>
            <a:ln>
              <a:noFill/>
            </a:ln>
          </p:spPr>
          <p:txBody>
            <a:bodyPr wrap="none" rtlCol="0">
              <a:spAutoFit/>
            </a:bodyPr>
            <a:lstStyle/>
            <a:p>
              <a:r>
                <a:rPr lang="en-US" sz="1200" dirty="0" err="1">
                  <a:solidFill>
                    <a:srgbClr val="006666"/>
                  </a:solidFill>
                </a:rPr>
                <a:t>WinCC</a:t>
              </a:r>
              <a:r>
                <a:rPr lang="en-US" sz="1200" dirty="0">
                  <a:solidFill>
                    <a:srgbClr val="006666"/>
                  </a:solidFill>
                </a:rPr>
                <a:t>-OA</a:t>
              </a:r>
            </a:p>
          </p:txBody>
        </p:sp>
        <p:sp>
          <p:nvSpPr>
            <p:cNvPr id="21" name="Oval 20"/>
            <p:cNvSpPr/>
            <p:nvPr/>
          </p:nvSpPr>
          <p:spPr>
            <a:xfrm>
              <a:off x="5402328" y="4894805"/>
              <a:ext cx="199113" cy="19686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sp>
          <p:nvSpPr>
            <p:cNvPr id="22" name="TextBox 21"/>
            <p:cNvSpPr txBox="1"/>
            <p:nvPr/>
          </p:nvSpPr>
          <p:spPr>
            <a:xfrm>
              <a:off x="1874741" y="1997637"/>
              <a:ext cx="1811443" cy="929719"/>
            </a:xfrm>
            <a:prstGeom prst="rect">
              <a:avLst/>
            </a:prstGeom>
            <a:solidFill>
              <a:schemeClr val="accent1">
                <a:alpha val="45000"/>
              </a:schemeClr>
            </a:solidFill>
            <a:ln w="19050" cap="rnd">
              <a:solidFill>
                <a:schemeClr val="accent1">
                  <a:lumMod val="75000"/>
                </a:schemeClr>
              </a:solidFill>
            </a:ln>
          </p:spPr>
          <p:txBody>
            <a:bodyPr wrap="square" rtlCol="0">
              <a:spAutoFit/>
            </a:bodyPr>
            <a:lstStyle/>
            <a:p>
              <a:pPr algn="ctr"/>
              <a:endParaRPr lang="pt-PT" sz="1400" dirty="0"/>
            </a:p>
            <a:p>
              <a:pPr algn="ctr"/>
              <a:r>
                <a:rPr lang="pt-PT" sz="1400" dirty="0"/>
                <a:t>Gbt Client</a:t>
              </a:r>
            </a:p>
            <a:p>
              <a:pPr algn="ctr"/>
              <a:endParaRPr lang="en-GB" sz="1400" dirty="0"/>
            </a:p>
          </p:txBody>
        </p:sp>
        <p:sp>
          <p:nvSpPr>
            <p:cNvPr id="23" name="TextBox 22"/>
            <p:cNvSpPr txBox="1"/>
            <p:nvPr/>
          </p:nvSpPr>
          <p:spPr>
            <a:xfrm>
              <a:off x="4751069" y="1889287"/>
              <a:ext cx="1811443" cy="929719"/>
            </a:xfrm>
            <a:prstGeom prst="rect">
              <a:avLst/>
            </a:prstGeom>
            <a:solidFill>
              <a:schemeClr val="accent1">
                <a:alpha val="45000"/>
              </a:schemeClr>
            </a:solidFill>
            <a:ln w="19050" cap="rnd">
              <a:solidFill>
                <a:schemeClr val="accent1">
                  <a:lumMod val="75000"/>
                </a:schemeClr>
              </a:solidFill>
            </a:ln>
          </p:spPr>
          <p:txBody>
            <a:bodyPr wrap="square" rtlCol="0">
              <a:spAutoFit/>
            </a:bodyPr>
            <a:lstStyle/>
            <a:p>
              <a:pPr algn="ctr"/>
              <a:endParaRPr lang="pt-PT" sz="1400" dirty="0"/>
            </a:p>
            <a:p>
              <a:pPr algn="ctr"/>
              <a:r>
                <a:rPr lang="pt-PT" sz="1400" dirty="0"/>
                <a:t>HwTool</a:t>
              </a:r>
            </a:p>
            <a:p>
              <a:pPr algn="ctr"/>
              <a:endParaRPr lang="en-GB" sz="1400" dirty="0"/>
            </a:p>
          </p:txBody>
        </p:sp>
        <p:sp>
          <p:nvSpPr>
            <p:cNvPr id="24" name="TextBox 23"/>
            <p:cNvSpPr txBox="1"/>
            <p:nvPr/>
          </p:nvSpPr>
          <p:spPr>
            <a:xfrm>
              <a:off x="7652038" y="1908516"/>
              <a:ext cx="1811443" cy="929719"/>
            </a:xfrm>
            <a:prstGeom prst="rect">
              <a:avLst/>
            </a:prstGeom>
            <a:solidFill>
              <a:schemeClr val="accent1">
                <a:alpha val="45000"/>
              </a:schemeClr>
            </a:solidFill>
            <a:ln w="19050" cap="rnd">
              <a:solidFill>
                <a:schemeClr val="accent1">
                  <a:lumMod val="75000"/>
                </a:schemeClr>
              </a:solidFill>
            </a:ln>
          </p:spPr>
          <p:txBody>
            <a:bodyPr wrap="square" rtlCol="0">
              <a:spAutoFit/>
            </a:bodyPr>
            <a:lstStyle/>
            <a:p>
              <a:pPr algn="ctr"/>
              <a:endParaRPr lang="pt-PT" sz="1400" dirty="0"/>
            </a:p>
            <a:p>
              <a:pPr algn="ctr"/>
              <a:endParaRPr lang="pt-PT" sz="1400" dirty="0"/>
            </a:p>
            <a:p>
              <a:pPr algn="ctr"/>
              <a:endParaRPr lang="en-GB" sz="1400" dirty="0"/>
            </a:p>
          </p:txBody>
        </p:sp>
        <p:sp>
          <p:nvSpPr>
            <p:cNvPr id="25" name="TextBox 24"/>
            <p:cNvSpPr txBox="1"/>
            <p:nvPr/>
          </p:nvSpPr>
          <p:spPr>
            <a:xfrm>
              <a:off x="7760429" y="1998681"/>
              <a:ext cx="1811443" cy="929719"/>
            </a:xfrm>
            <a:prstGeom prst="rect">
              <a:avLst/>
            </a:prstGeom>
            <a:solidFill>
              <a:schemeClr val="accent1">
                <a:alpha val="45000"/>
              </a:schemeClr>
            </a:solidFill>
            <a:ln w="19050" cap="rnd">
              <a:solidFill>
                <a:schemeClr val="accent1">
                  <a:lumMod val="75000"/>
                </a:schemeClr>
              </a:solidFill>
            </a:ln>
          </p:spPr>
          <p:txBody>
            <a:bodyPr wrap="square" rtlCol="0">
              <a:spAutoFit/>
            </a:bodyPr>
            <a:lstStyle/>
            <a:p>
              <a:pPr algn="ctr"/>
              <a:endParaRPr lang="pt-PT" sz="1400" dirty="0"/>
            </a:p>
            <a:p>
              <a:pPr algn="ctr"/>
              <a:r>
                <a:rPr lang="pt-PT" sz="1400" dirty="0"/>
                <a:t>Run Control</a:t>
              </a:r>
            </a:p>
            <a:p>
              <a:pPr algn="ctr"/>
              <a:endParaRPr lang="en-GB" sz="1400" dirty="0"/>
            </a:p>
          </p:txBody>
        </p:sp>
        <p:sp>
          <p:nvSpPr>
            <p:cNvPr id="26" name="TextBox 25"/>
            <p:cNvSpPr txBox="1"/>
            <p:nvPr/>
          </p:nvSpPr>
          <p:spPr>
            <a:xfrm>
              <a:off x="9017722" y="4253809"/>
              <a:ext cx="2247900" cy="387383"/>
            </a:xfrm>
            <a:prstGeom prst="rect">
              <a:avLst/>
            </a:prstGeom>
            <a:noFill/>
          </p:spPr>
          <p:txBody>
            <a:bodyPr wrap="square" rtlCol="0">
              <a:spAutoFit/>
            </a:bodyPr>
            <a:lstStyle/>
            <a:p>
              <a:r>
                <a:rPr lang="en-US" sz="1400" dirty="0" err="1"/>
                <a:t>MiniDAQ</a:t>
              </a:r>
              <a:r>
                <a:rPr lang="en-US" sz="1400" dirty="0"/>
                <a:t> or PCIe40</a:t>
              </a:r>
              <a:endParaRPr lang="en-GB" sz="1400" dirty="0"/>
            </a:p>
          </p:txBody>
        </p:sp>
      </p:grpSp>
      <p:sp>
        <p:nvSpPr>
          <p:cNvPr id="43" name="TextBox 42"/>
          <p:cNvSpPr txBox="1"/>
          <p:nvPr/>
        </p:nvSpPr>
        <p:spPr>
          <a:xfrm>
            <a:off x="7985393" y="2295318"/>
            <a:ext cx="3673642" cy="2677656"/>
          </a:xfrm>
          <a:prstGeom prst="rect">
            <a:avLst/>
          </a:prstGeom>
          <a:noFill/>
        </p:spPr>
        <p:txBody>
          <a:bodyPr wrap="square" rtlCol="0">
            <a:spAutoFit/>
          </a:bodyPr>
          <a:lstStyle/>
          <a:p>
            <a:pPr marL="285750" indent="-285750">
              <a:buFont typeface="Arial" panose="020B0604020202020204" pitchFamily="34" charset="0"/>
              <a:buChar char="•"/>
            </a:pPr>
            <a:r>
              <a:rPr lang="en-US" sz="1400" b="1" dirty="0" err="1"/>
              <a:t>GbtClient</a:t>
            </a:r>
            <a:endParaRPr lang="en-US" sz="1400" b="1" dirty="0"/>
          </a:p>
          <a:p>
            <a:pPr marL="742950" lvl="1" indent="-285750">
              <a:buFont typeface="Arial" panose="020B0604020202020204" pitchFamily="34" charset="0"/>
              <a:buChar char="•"/>
            </a:pPr>
            <a:r>
              <a:rPr lang="en-US" sz="1400" dirty="0"/>
              <a:t>Direct access to the front-end registers through an full address</a:t>
            </a:r>
            <a:endParaRPr lang="en-GB" sz="1400" dirty="0"/>
          </a:p>
          <a:p>
            <a:pPr marL="285750" indent="-285750">
              <a:buFont typeface="Arial" panose="020B0604020202020204" pitchFamily="34" charset="0"/>
              <a:buChar char="•"/>
            </a:pPr>
            <a:r>
              <a:rPr lang="en-US" sz="1400" b="1" dirty="0"/>
              <a:t>Hardware Tool</a:t>
            </a:r>
          </a:p>
          <a:p>
            <a:pPr marL="742950" lvl="1" indent="-285750">
              <a:buFont typeface="Arial" panose="020B0604020202020204" pitchFamily="34" charset="0"/>
              <a:buChar char="•"/>
            </a:pPr>
            <a:r>
              <a:rPr lang="en-US" sz="1400" dirty="0"/>
              <a:t>Access FE registers by name</a:t>
            </a:r>
          </a:p>
          <a:p>
            <a:pPr marL="742950" lvl="1" indent="-285750">
              <a:buFont typeface="Arial" panose="020B0604020202020204" pitchFamily="34" charset="0"/>
              <a:buChar char="•"/>
            </a:pPr>
            <a:r>
              <a:rPr lang="en-US" sz="1400" dirty="0"/>
              <a:t>Monitoring controlled by the </a:t>
            </a:r>
            <a:r>
              <a:rPr lang="en-US" sz="1400" dirty="0" err="1"/>
              <a:t>GbtServ</a:t>
            </a:r>
            <a:endParaRPr lang="en-US" sz="1400" dirty="0"/>
          </a:p>
          <a:p>
            <a:pPr marL="742950" lvl="1" indent="-285750">
              <a:buFont typeface="Arial" panose="020B0604020202020204" pitchFamily="34" charset="0"/>
              <a:buChar char="•"/>
            </a:pPr>
            <a:r>
              <a:rPr lang="en-US" sz="1400" dirty="0"/>
              <a:t>Hardware models in </a:t>
            </a:r>
            <a:r>
              <a:rPr lang="en-US" sz="1400" dirty="0" err="1"/>
              <a:t>dpe</a:t>
            </a:r>
            <a:r>
              <a:rPr lang="en-US" sz="1400" dirty="0"/>
              <a:t> structures</a:t>
            </a:r>
          </a:p>
          <a:p>
            <a:pPr marL="285750" indent="-285750">
              <a:buFont typeface="Arial" panose="020B0604020202020204" pitchFamily="34" charset="0"/>
              <a:buChar char="•"/>
            </a:pPr>
            <a:r>
              <a:rPr lang="en-US" sz="1400" b="1" dirty="0"/>
              <a:t>Run Control</a:t>
            </a:r>
          </a:p>
          <a:p>
            <a:pPr marL="742950" lvl="1" indent="-285750">
              <a:buFont typeface="Arial" panose="020B0604020202020204" pitchFamily="34" charset="0"/>
              <a:buChar char="•"/>
            </a:pPr>
            <a:r>
              <a:rPr lang="en-US" sz="1400" dirty="0"/>
              <a:t>Implementing Device FSMs on top of </a:t>
            </a:r>
            <a:r>
              <a:rPr lang="en-US" sz="1400" dirty="0" err="1"/>
              <a:t>HwTool</a:t>
            </a:r>
            <a:endParaRPr lang="en-US" sz="1400" dirty="0"/>
          </a:p>
          <a:p>
            <a:pPr marL="742950" lvl="1" indent="-285750">
              <a:buFont typeface="Arial" panose="020B0604020202020204" pitchFamily="34" charset="0"/>
              <a:buChar char="•"/>
            </a:pPr>
            <a:r>
              <a:rPr lang="en-US" sz="1400" dirty="0"/>
              <a:t>Configuration of FEs through recipes upon “CONFIGURE”</a:t>
            </a:r>
          </a:p>
        </p:txBody>
      </p:sp>
    </p:spTree>
    <p:extLst>
      <p:ext uri="{BB962C8B-B14F-4D97-AF65-F5344CB8AC3E}">
        <p14:creationId xmlns:p14="http://schemas.microsoft.com/office/powerpoint/2010/main" val="18802513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HwTool</a:t>
            </a:r>
            <a:r>
              <a:rPr lang="en-US" dirty="0"/>
              <a:t> – Creating your models/devices</a:t>
            </a:r>
            <a:endParaRPr lang="en-GB" dirty="0"/>
          </a:p>
        </p:txBody>
      </p:sp>
      <p:sp>
        <p:nvSpPr>
          <p:cNvPr id="3" name="Content Placeholder 2"/>
          <p:cNvSpPr>
            <a:spLocks noGrp="1"/>
          </p:cNvSpPr>
          <p:nvPr>
            <p:ph idx="1"/>
          </p:nvPr>
        </p:nvSpPr>
        <p:spPr/>
        <p:txBody>
          <a:bodyPr>
            <a:normAutofit fontScale="85000" lnSpcReduction="20000"/>
          </a:bodyPr>
          <a:lstStyle/>
          <a:p>
            <a:pPr>
              <a:buClrTx/>
              <a:buFont typeface="Arial" panose="020B0604020202020204" pitchFamily="34" charset="0"/>
              <a:buChar char="•"/>
            </a:pPr>
            <a:r>
              <a:rPr lang="en-US" sz="1900" dirty="0"/>
              <a:t>Create you Hardware types with XML files</a:t>
            </a:r>
          </a:p>
          <a:p>
            <a:pPr lvl="1">
              <a:buClrTx/>
              <a:buFont typeface="Arial" panose="020B0604020202020204" pitchFamily="34" charset="0"/>
              <a:buChar char="•"/>
            </a:pPr>
            <a:r>
              <a:rPr lang="en-US" sz="1600" dirty="0"/>
              <a:t>Build modular models, </a:t>
            </a:r>
            <a:r>
              <a:rPr lang="en-US" sz="1600" dirty="0" smtClean="0"/>
              <a:t>separate by geography or function.</a:t>
            </a:r>
            <a:endParaRPr lang="en-US" sz="1600" dirty="0"/>
          </a:p>
          <a:p>
            <a:pPr lvl="1">
              <a:buClrTx/>
              <a:buFont typeface="Arial" panose="020B0604020202020204" pitchFamily="34" charset="0"/>
              <a:buChar char="•"/>
            </a:pPr>
            <a:r>
              <a:rPr lang="en-US" sz="1600" dirty="0"/>
              <a:t>Bear in mind that </a:t>
            </a:r>
            <a:r>
              <a:rPr lang="en-US" sz="1600" dirty="0" err="1"/>
              <a:t>WinCC</a:t>
            </a:r>
            <a:r>
              <a:rPr lang="en-US" sz="1600" dirty="0"/>
              <a:t> has a limit of </a:t>
            </a:r>
            <a:r>
              <a:rPr lang="en-US" sz="1600" dirty="0" err="1"/>
              <a:t>Datapoint</a:t>
            </a:r>
            <a:r>
              <a:rPr lang="en-US" sz="1600" dirty="0"/>
              <a:t> Elements under the same </a:t>
            </a:r>
            <a:r>
              <a:rPr lang="en-US" sz="1600" dirty="0" err="1"/>
              <a:t>Datapoint</a:t>
            </a:r>
            <a:r>
              <a:rPr lang="en-US" sz="1600" dirty="0"/>
              <a:t> structure. </a:t>
            </a:r>
          </a:p>
          <a:p>
            <a:pPr lvl="1">
              <a:lnSpc>
                <a:spcPct val="100000"/>
              </a:lnSpc>
              <a:buClrTx/>
              <a:buFont typeface="Arial" panose="020B0604020202020204" pitchFamily="34" charset="0"/>
              <a:buChar char="•"/>
            </a:pPr>
            <a:r>
              <a:rPr lang="en-US" sz="1600" dirty="0"/>
              <a:t>Default values of settings are </a:t>
            </a:r>
            <a:r>
              <a:rPr lang="en-US" sz="1600" dirty="0" smtClean="0"/>
              <a:t>useful, they will be the same for all the instances.</a:t>
            </a:r>
          </a:p>
          <a:p>
            <a:pPr lvl="1">
              <a:lnSpc>
                <a:spcPct val="100000"/>
              </a:lnSpc>
              <a:buClrTx/>
              <a:buFont typeface="Arial" panose="020B0604020202020204" pitchFamily="34" charset="0"/>
              <a:buChar char="•"/>
            </a:pPr>
            <a:r>
              <a:rPr lang="en-US" sz="1600" dirty="0" smtClean="0"/>
              <a:t>2 parameters common to all </a:t>
            </a:r>
            <a:r>
              <a:rPr lang="en-US" sz="1600" dirty="0" smtClean="0"/>
              <a:t>registers:</a:t>
            </a:r>
            <a:endParaRPr lang="en-US" sz="1600" dirty="0" smtClean="0"/>
          </a:p>
          <a:p>
            <a:pPr lvl="2">
              <a:lnSpc>
                <a:spcPct val="100000"/>
              </a:lnSpc>
              <a:buClrTx/>
              <a:buFont typeface="Arial" panose="020B0604020202020204" pitchFamily="34" charset="0"/>
              <a:buChar char="•"/>
            </a:pPr>
            <a:r>
              <a:rPr lang="en-US" sz="1200" dirty="0" smtClean="0"/>
              <a:t>“poll” for the monitoring period in seconds</a:t>
            </a:r>
          </a:p>
          <a:p>
            <a:pPr lvl="2">
              <a:lnSpc>
                <a:spcPct val="100000"/>
              </a:lnSpc>
              <a:buClrTx/>
              <a:buFont typeface="Arial" panose="020B0604020202020204" pitchFamily="34" charset="0"/>
              <a:buChar char="•"/>
            </a:pPr>
            <a:r>
              <a:rPr lang="en-US" sz="1200" dirty="0" smtClean="0"/>
              <a:t>“</a:t>
            </a:r>
            <a:r>
              <a:rPr lang="en-US" sz="1200" dirty="0" err="1" smtClean="0"/>
              <a:t>onchange</a:t>
            </a:r>
            <a:r>
              <a:rPr lang="en-US" sz="1200" dirty="0" smtClean="0"/>
              <a:t>” for updating the </a:t>
            </a:r>
            <a:r>
              <a:rPr lang="en-US" sz="1200" dirty="0" err="1" smtClean="0"/>
              <a:t>datapoint</a:t>
            </a:r>
            <a:r>
              <a:rPr lang="en-US" sz="1200" dirty="0" smtClean="0"/>
              <a:t> only when the reading changes</a:t>
            </a:r>
            <a:endParaRPr lang="en-US" sz="1200" dirty="0"/>
          </a:p>
          <a:p>
            <a:pPr lvl="1">
              <a:buClrTx/>
              <a:buFont typeface="Arial" panose="020B0604020202020204" pitchFamily="34" charset="0"/>
              <a:buChar char="•"/>
            </a:pPr>
            <a:r>
              <a:rPr lang="en-US" sz="1600" dirty="0"/>
              <a:t>Import into </a:t>
            </a:r>
            <a:r>
              <a:rPr lang="en-US" sz="1600" dirty="0" err="1"/>
              <a:t>WinCC</a:t>
            </a:r>
            <a:r>
              <a:rPr lang="en-US" sz="1600" dirty="0"/>
              <a:t> and you’re ready to </a:t>
            </a:r>
            <a:r>
              <a:rPr lang="en-US" sz="1600" dirty="0" smtClean="0"/>
              <a:t>instantiate devices!</a:t>
            </a:r>
          </a:p>
          <a:p>
            <a:pPr lvl="1">
              <a:buClrTx/>
              <a:buFont typeface="Arial" panose="020B0604020202020204" pitchFamily="34" charset="0"/>
              <a:buChar char="•"/>
            </a:pPr>
            <a:endParaRPr lang="en-GB" sz="1800" dirty="0"/>
          </a:p>
          <a:p>
            <a:pPr>
              <a:buClrTx/>
              <a:buFont typeface="Arial" panose="020B0604020202020204" pitchFamily="34" charset="0"/>
              <a:buChar char="•"/>
            </a:pPr>
            <a:r>
              <a:rPr lang="en-US" sz="1900" dirty="0" smtClean="0"/>
              <a:t>Instantiate </a:t>
            </a:r>
            <a:r>
              <a:rPr lang="en-US" sz="1900" dirty="0"/>
              <a:t>your devices with </a:t>
            </a:r>
            <a:r>
              <a:rPr lang="en-US" sz="1900" dirty="0" err="1"/>
              <a:t>fwHw_create</a:t>
            </a:r>
            <a:endParaRPr lang="en-US" sz="1900" dirty="0"/>
          </a:p>
          <a:p>
            <a:pPr lvl="1">
              <a:buClrTx/>
              <a:buFont typeface="Arial" panose="020B0604020202020204" pitchFamily="34" charset="0"/>
              <a:buChar char="•"/>
            </a:pPr>
            <a:r>
              <a:rPr lang="en-US" sz="1600" dirty="0"/>
              <a:t>Apply other settings with </a:t>
            </a:r>
            <a:r>
              <a:rPr lang="en-US" sz="1600" dirty="0" err="1" smtClean="0"/>
              <a:t>fwHw_setCommonSettings</a:t>
            </a:r>
            <a:endParaRPr lang="en-US" sz="1600" dirty="0"/>
          </a:p>
          <a:p>
            <a:pPr lvl="1">
              <a:buClrTx/>
              <a:buFont typeface="Arial" panose="020B0604020202020204" pitchFamily="34" charset="0"/>
              <a:buChar char="•"/>
            </a:pPr>
            <a:endParaRPr lang="en-US" sz="1600" dirty="0"/>
          </a:p>
          <a:p>
            <a:pPr>
              <a:buClrTx/>
              <a:buFont typeface="Arial" panose="020B0604020202020204" pitchFamily="34" charset="0"/>
              <a:buChar char="•"/>
            </a:pPr>
            <a:r>
              <a:rPr lang="en-US" sz="1900" dirty="0"/>
              <a:t>Subscribe your devices with </a:t>
            </a:r>
            <a:r>
              <a:rPr lang="en-US" sz="1900" dirty="0" err="1"/>
              <a:t>fwHw_subscribe</a:t>
            </a:r>
            <a:r>
              <a:rPr lang="en-US" sz="1900" dirty="0"/>
              <a:t> (whole device</a:t>
            </a:r>
            <a:r>
              <a:rPr lang="en-US" sz="1900" dirty="0" smtClean="0"/>
              <a:t>)</a:t>
            </a:r>
            <a:endParaRPr lang="en-US" sz="1900" dirty="0"/>
          </a:p>
          <a:p>
            <a:pPr lvl="1">
              <a:buClrTx/>
              <a:buFont typeface="Arial" panose="020B0604020202020204" pitchFamily="34" charset="0"/>
              <a:buChar char="•"/>
            </a:pPr>
            <a:r>
              <a:rPr lang="en-US" sz="1600" dirty="0"/>
              <a:t>This configures the </a:t>
            </a:r>
            <a:r>
              <a:rPr lang="en-US" sz="1600" dirty="0" err="1"/>
              <a:t>GbtServer</a:t>
            </a:r>
            <a:r>
              <a:rPr lang="en-US" sz="1600" dirty="0"/>
              <a:t> to map these devices to their physical address and connect </a:t>
            </a:r>
            <a:r>
              <a:rPr lang="en-US" sz="1600" dirty="0" err="1"/>
              <a:t>datapoints</a:t>
            </a:r>
            <a:r>
              <a:rPr lang="en-US" sz="1600" dirty="0"/>
              <a:t> via </a:t>
            </a:r>
            <a:r>
              <a:rPr lang="en-US" sz="1600" dirty="0" smtClean="0"/>
              <a:t>DIM</a:t>
            </a:r>
          </a:p>
          <a:p>
            <a:pPr>
              <a:buClrTx/>
              <a:buFont typeface="Arial" panose="020B0604020202020204" pitchFamily="34" charset="0"/>
              <a:buChar char="•"/>
            </a:pPr>
            <a:r>
              <a:rPr lang="en-US" sz="2100" dirty="0" smtClean="0"/>
              <a:t>Come to us for a case-by-case Study</a:t>
            </a:r>
            <a:endParaRPr lang="en-US" sz="2100" dirty="0"/>
          </a:p>
          <a:p>
            <a:pPr lvl="1">
              <a:buClrTx/>
              <a:buFont typeface="Arial" panose="020B0604020202020204" pitchFamily="34" charset="0"/>
              <a:buChar char="•"/>
            </a:pPr>
            <a:endParaRPr lang="en-US" sz="1600" dirty="0"/>
          </a:p>
          <a:p>
            <a:pPr lvl="1">
              <a:buClrTx/>
              <a:buFont typeface="Arial" panose="020B0604020202020204" pitchFamily="34" charset="0"/>
              <a:buChar char="•"/>
            </a:pPr>
            <a:endParaRPr lang="en-US" sz="1600" dirty="0"/>
          </a:p>
        </p:txBody>
      </p:sp>
      <p:sp>
        <p:nvSpPr>
          <p:cNvPr id="4" name="Date Placeholder 3"/>
          <p:cNvSpPr>
            <a:spLocks noGrp="1"/>
          </p:cNvSpPr>
          <p:nvPr>
            <p:ph type="dt" sz="half" idx="10"/>
          </p:nvPr>
        </p:nvSpPr>
        <p:spPr/>
        <p:txBody>
          <a:bodyPr/>
          <a:lstStyle/>
          <a:p>
            <a:r>
              <a:rPr lang="en-US" smtClean="0"/>
              <a:t>29/11/2018</a:t>
            </a:r>
            <a:endParaRPr lang="en-GB"/>
          </a:p>
        </p:txBody>
      </p:sp>
      <p:sp>
        <p:nvSpPr>
          <p:cNvPr id="5" name="Footer Placeholder 4"/>
          <p:cNvSpPr>
            <a:spLocks noGrp="1"/>
          </p:cNvSpPr>
          <p:nvPr>
            <p:ph type="ftr" sz="quarter" idx="11"/>
          </p:nvPr>
        </p:nvSpPr>
        <p:spPr/>
        <p:txBody>
          <a:bodyPr/>
          <a:lstStyle/>
          <a:p>
            <a:r>
              <a:rPr lang="en-GB"/>
              <a:t>ECS Workshop</a:t>
            </a:r>
          </a:p>
        </p:txBody>
      </p:sp>
      <p:sp>
        <p:nvSpPr>
          <p:cNvPr id="6" name="Slide Number Placeholder 5"/>
          <p:cNvSpPr>
            <a:spLocks noGrp="1"/>
          </p:cNvSpPr>
          <p:nvPr>
            <p:ph type="sldNum" sz="quarter" idx="12"/>
          </p:nvPr>
        </p:nvSpPr>
        <p:spPr/>
        <p:txBody>
          <a:bodyPr/>
          <a:lstStyle/>
          <a:p>
            <a:fld id="{E4DF715D-0C5C-49B9-94A1-D679940DD55B}" type="slidenum">
              <a:rPr lang="en-GB" smtClean="0"/>
              <a:t>4</a:t>
            </a:fld>
            <a:endParaRPr lang="en-GB"/>
          </a:p>
        </p:txBody>
      </p:sp>
    </p:spTree>
    <p:extLst>
      <p:ext uri="{BB962C8B-B14F-4D97-AF65-F5344CB8AC3E}">
        <p14:creationId xmlns:p14="http://schemas.microsoft.com/office/powerpoint/2010/main" val="12767608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HwTool</a:t>
            </a:r>
            <a:r>
              <a:rPr lang="en-US" dirty="0"/>
              <a:t> – Model guidelines</a:t>
            </a:r>
            <a:endParaRPr lang="en-GB" dirty="0"/>
          </a:p>
        </p:txBody>
      </p:sp>
      <p:sp>
        <p:nvSpPr>
          <p:cNvPr id="3" name="Content Placeholder 2"/>
          <p:cNvSpPr>
            <a:spLocks noGrp="1"/>
          </p:cNvSpPr>
          <p:nvPr>
            <p:ph idx="1"/>
          </p:nvPr>
        </p:nvSpPr>
        <p:spPr/>
        <p:txBody>
          <a:bodyPr>
            <a:normAutofit/>
          </a:bodyPr>
          <a:lstStyle/>
          <a:p>
            <a:pPr lvl="1">
              <a:buClrTx/>
              <a:buFont typeface="Arial" panose="020B0604020202020204" pitchFamily="34" charset="0"/>
              <a:buChar char="•"/>
            </a:pPr>
            <a:endParaRPr lang="en-US" sz="1600" dirty="0"/>
          </a:p>
          <a:p>
            <a:pPr lvl="1">
              <a:buClrTx/>
              <a:buFont typeface="Arial" panose="020B0604020202020204" pitchFamily="34" charset="0"/>
              <a:buChar char="•"/>
            </a:pPr>
            <a:r>
              <a:rPr lang="en-US" dirty="0" smtClean="0"/>
              <a:t>Define the physical model </a:t>
            </a:r>
          </a:p>
          <a:p>
            <a:pPr lvl="1">
              <a:buClrTx/>
              <a:buFont typeface="Arial" panose="020B0604020202020204" pitchFamily="34" charset="0"/>
              <a:buChar char="•"/>
            </a:pPr>
            <a:r>
              <a:rPr lang="en-US" dirty="0" smtClean="0"/>
              <a:t>The </a:t>
            </a:r>
            <a:r>
              <a:rPr lang="en-US" dirty="0"/>
              <a:t>bigger the registers for configuration, the better.</a:t>
            </a:r>
          </a:p>
          <a:p>
            <a:pPr lvl="1">
              <a:buClrTx/>
              <a:buFont typeface="Arial" panose="020B0604020202020204" pitchFamily="34" charset="0"/>
              <a:buChar char="•"/>
            </a:pPr>
            <a:r>
              <a:rPr lang="en-US" dirty="0"/>
              <a:t>Can have overlapping definitions if it helps!</a:t>
            </a:r>
          </a:p>
          <a:p>
            <a:pPr marL="201168" lvl="1" indent="0">
              <a:buClrTx/>
              <a:buNone/>
            </a:pPr>
            <a:endParaRPr lang="en-US" sz="1600" dirty="0"/>
          </a:p>
        </p:txBody>
      </p:sp>
      <p:sp>
        <p:nvSpPr>
          <p:cNvPr id="4" name="Date Placeholder 3"/>
          <p:cNvSpPr>
            <a:spLocks noGrp="1"/>
          </p:cNvSpPr>
          <p:nvPr>
            <p:ph type="dt" sz="half" idx="10"/>
          </p:nvPr>
        </p:nvSpPr>
        <p:spPr/>
        <p:txBody>
          <a:bodyPr/>
          <a:lstStyle/>
          <a:p>
            <a:r>
              <a:rPr lang="en-US" smtClean="0"/>
              <a:t>29/11/2018</a:t>
            </a:r>
            <a:endParaRPr lang="en-GB"/>
          </a:p>
        </p:txBody>
      </p:sp>
      <p:sp>
        <p:nvSpPr>
          <p:cNvPr id="5" name="Footer Placeholder 4"/>
          <p:cNvSpPr>
            <a:spLocks noGrp="1"/>
          </p:cNvSpPr>
          <p:nvPr>
            <p:ph type="ftr" sz="quarter" idx="11"/>
          </p:nvPr>
        </p:nvSpPr>
        <p:spPr/>
        <p:txBody>
          <a:bodyPr/>
          <a:lstStyle/>
          <a:p>
            <a:r>
              <a:rPr lang="en-GB"/>
              <a:t>ECS Workshop</a:t>
            </a:r>
          </a:p>
        </p:txBody>
      </p:sp>
      <p:sp>
        <p:nvSpPr>
          <p:cNvPr id="6" name="Slide Number Placeholder 5"/>
          <p:cNvSpPr>
            <a:spLocks noGrp="1"/>
          </p:cNvSpPr>
          <p:nvPr>
            <p:ph type="sldNum" sz="quarter" idx="12"/>
          </p:nvPr>
        </p:nvSpPr>
        <p:spPr/>
        <p:txBody>
          <a:bodyPr/>
          <a:lstStyle/>
          <a:p>
            <a:fld id="{E4DF715D-0C5C-49B9-94A1-D679940DD55B}" type="slidenum">
              <a:rPr lang="en-GB" smtClean="0"/>
              <a:t>5</a:t>
            </a:fld>
            <a:endParaRPr lang="en-GB"/>
          </a:p>
        </p:txBody>
      </p:sp>
      <p:pic>
        <p:nvPicPr>
          <p:cNvPr id="7" name="Picture 6">
            <a:extLst>
              <a:ext uri="{FF2B5EF4-FFF2-40B4-BE49-F238E27FC236}">
                <a16:creationId xmlns:a16="http://schemas.microsoft.com/office/drawing/2014/main" id="{E3C46570-72F2-471B-821D-3D32C574F2D3}"/>
              </a:ext>
            </a:extLst>
          </p:cNvPr>
          <p:cNvPicPr>
            <a:picLocks noChangeAspect="1"/>
          </p:cNvPicPr>
          <p:nvPr/>
        </p:nvPicPr>
        <p:blipFill>
          <a:blip r:embed="rId2"/>
          <a:stretch>
            <a:fillRect/>
          </a:stretch>
        </p:blipFill>
        <p:spPr>
          <a:xfrm>
            <a:off x="1298909" y="3299404"/>
            <a:ext cx="9035716" cy="1598337"/>
          </a:xfrm>
          <a:prstGeom prst="rect">
            <a:avLst/>
          </a:prstGeom>
        </p:spPr>
      </p:pic>
    </p:spTree>
    <p:extLst>
      <p:ext uri="{BB962C8B-B14F-4D97-AF65-F5344CB8AC3E}">
        <p14:creationId xmlns:p14="http://schemas.microsoft.com/office/powerpoint/2010/main" val="30466530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5443CF-0977-483F-843F-72B9FB0AF077}"/>
              </a:ext>
            </a:extLst>
          </p:cNvPr>
          <p:cNvSpPr>
            <a:spLocks noGrp="1"/>
          </p:cNvSpPr>
          <p:nvPr>
            <p:ph type="title"/>
          </p:nvPr>
        </p:nvSpPr>
        <p:spPr/>
        <p:txBody>
          <a:bodyPr/>
          <a:lstStyle/>
          <a:p>
            <a:r>
              <a:rPr lang="en-US" dirty="0" err="1"/>
              <a:t>HwTool</a:t>
            </a:r>
            <a:r>
              <a:rPr lang="en-US" dirty="0"/>
              <a:t> – Devices FSM</a:t>
            </a:r>
          </a:p>
        </p:txBody>
      </p:sp>
      <p:sp>
        <p:nvSpPr>
          <p:cNvPr id="3" name="Content Placeholder 2">
            <a:extLst>
              <a:ext uri="{FF2B5EF4-FFF2-40B4-BE49-F238E27FC236}">
                <a16:creationId xmlns:a16="http://schemas.microsoft.com/office/drawing/2014/main" id="{EEDA572E-5862-4062-8838-9B8CB8582CF9}"/>
              </a:ext>
            </a:extLst>
          </p:cNvPr>
          <p:cNvSpPr>
            <a:spLocks noGrp="1"/>
          </p:cNvSpPr>
          <p:nvPr>
            <p:ph idx="1"/>
          </p:nvPr>
        </p:nvSpPr>
        <p:spPr>
          <a:xfrm>
            <a:off x="847625" y="1737360"/>
            <a:ext cx="8881912" cy="4023360"/>
          </a:xfrm>
        </p:spPr>
        <p:txBody>
          <a:bodyPr>
            <a:normAutofit/>
          </a:bodyPr>
          <a:lstStyle/>
          <a:p>
            <a:pPr>
              <a:buClrTx/>
              <a:buFont typeface="Arial" panose="020B0604020202020204" pitchFamily="34" charset="0"/>
              <a:buChar char="•"/>
            </a:pPr>
            <a:endParaRPr lang="en-US" dirty="0"/>
          </a:p>
          <a:p>
            <a:pPr>
              <a:buClrTx/>
              <a:buFont typeface="Arial" panose="020B0604020202020204" pitchFamily="34" charset="0"/>
              <a:buChar char="•"/>
            </a:pPr>
            <a:r>
              <a:rPr lang="en-US" sz="1800" dirty="0" smtClean="0"/>
              <a:t>After instantiating your devices…</a:t>
            </a:r>
          </a:p>
          <a:p>
            <a:pPr>
              <a:buClrTx/>
              <a:buFont typeface="Arial" panose="020B0604020202020204" pitchFamily="34" charset="0"/>
              <a:buChar char="•"/>
            </a:pPr>
            <a:r>
              <a:rPr lang="en-US" sz="1800" dirty="0" smtClean="0"/>
              <a:t>Necessary </a:t>
            </a:r>
            <a:r>
              <a:rPr lang="en-US" sz="1800" dirty="0"/>
              <a:t>for controlling FEEs from Run Control (recipes</a:t>
            </a:r>
            <a:r>
              <a:rPr lang="en-US" sz="1800" dirty="0" smtClean="0"/>
              <a:t>).</a:t>
            </a:r>
            <a:endParaRPr lang="en-US" sz="1800" dirty="0"/>
          </a:p>
          <a:p>
            <a:pPr>
              <a:buClrTx/>
              <a:buFont typeface="Arial" panose="020B0604020202020204" pitchFamily="34" charset="0"/>
              <a:buChar char="•"/>
            </a:pPr>
            <a:r>
              <a:rPr lang="en-US" sz="1800" dirty="0"/>
              <a:t> The leaf nodes of the FSM tree (device units) should:</a:t>
            </a:r>
          </a:p>
          <a:p>
            <a:pPr lvl="1">
              <a:buClrTx/>
              <a:buFont typeface="Arial" panose="020B0604020202020204" pitchFamily="34" charset="0"/>
              <a:buChar char="•"/>
            </a:pPr>
            <a:r>
              <a:rPr lang="en-US" sz="1600" dirty="0"/>
              <a:t>Represent the smallest part of the detector you want to </a:t>
            </a:r>
            <a:r>
              <a:rPr lang="en-US" sz="1600" dirty="0" smtClean="0"/>
              <a:t>disable/enable</a:t>
            </a:r>
            <a:endParaRPr lang="en-US" sz="1600" dirty="0"/>
          </a:p>
          <a:p>
            <a:pPr lvl="1">
              <a:buClrTx/>
              <a:buFont typeface="Arial" panose="020B0604020202020204" pitchFamily="34" charset="0"/>
              <a:buChar char="•"/>
            </a:pPr>
            <a:r>
              <a:rPr lang="en-US" sz="1600" dirty="0"/>
              <a:t>Most natural: 1 device unit per hardware device</a:t>
            </a:r>
          </a:p>
          <a:p>
            <a:pPr lvl="1">
              <a:buClrTx/>
              <a:buFont typeface="Arial" panose="020B0604020202020204" pitchFamily="34" charset="0"/>
              <a:buChar char="•"/>
            </a:pPr>
            <a:r>
              <a:rPr lang="en-US" sz="1600" dirty="0"/>
              <a:t>Implement other enable/disable functionalities in user panel (store in datapoints)</a:t>
            </a:r>
          </a:p>
        </p:txBody>
      </p:sp>
      <p:sp>
        <p:nvSpPr>
          <p:cNvPr id="4" name="Date Placeholder 3">
            <a:extLst>
              <a:ext uri="{FF2B5EF4-FFF2-40B4-BE49-F238E27FC236}">
                <a16:creationId xmlns:a16="http://schemas.microsoft.com/office/drawing/2014/main" id="{D59E9881-EF67-42FE-BA97-B629C7E0BB95}"/>
              </a:ext>
            </a:extLst>
          </p:cNvPr>
          <p:cNvSpPr>
            <a:spLocks noGrp="1"/>
          </p:cNvSpPr>
          <p:nvPr>
            <p:ph type="dt" sz="half" idx="10"/>
          </p:nvPr>
        </p:nvSpPr>
        <p:spPr/>
        <p:txBody>
          <a:bodyPr/>
          <a:lstStyle/>
          <a:p>
            <a:r>
              <a:rPr lang="en-US" smtClean="0"/>
              <a:t>29/11/2018</a:t>
            </a:r>
            <a:endParaRPr lang="en-GB"/>
          </a:p>
        </p:txBody>
      </p:sp>
      <p:sp>
        <p:nvSpPr>
          <p:cNvPr id="5" name="Footer Placeholder 4">
            <a:extLst>
              <a:ext uri="{FF2B5EF4-FFF2-40B4-BE49-F238E27FC236}">
                <a16:creationId xmlns:a16="http://schemas.microsoft.com/office/drawing/2014/main" id="{B33EC099-FCC1-4BC7-B01F-6B3CE9F784A3}"/>
              </a:ext>
            </a:extLst>
          </p:cNvPr>
          <p:cNvSpPr>
            <a:spLocks noGrp="1"/>
          </p:cNvSpPr>
          <p:nvPr>
            <p:ph type="ftr" sz="quarter" idx="11"/>
          </p:nvPr>
        </p:nvSpPr>
        <p:spPr/>
        <p:txBody>
          <a:bodyPr/>
          <a:lstStyle/>
          <a:p>
            <a:r>
              <a:rPr lang="en-GB"/>
              <a:t>ECS Workshop</a:t>
            </a:r>
          </a:p>
        </p:txBody>
      </p:sp>
      <p:sp>
        <p:nvSpPr>
          <p:cNvPr id="6" name="Slide Number Placeholder 5">
            <a:extLst>
              <a:ext uri="{FF2B5EF4-FFF2-40B4-BE49-F238E27FC236}">
                <a16:creationId xmlns:a16="http://schemas.microsoft.com/office/drawing/2014/main" id="{622CA62B-8FE8-4FDA-8F70-62335DBCDF00}"/>
              </a:ext>
            </a:extLst>
          </p:cNvPr>
          <p:cNvSpPr>
            <a:spLocks noGrp="1"/>
          </p:cNvSpPr>
          <p:nvPr>
            <p:ph type="sldNum" sz="quarter" idx="12"/>
          </p:nvPr>
        </p:nvSpPr>
        <p:spPr/>
        <p:txBody>
          <a:bodyPr/>
          <a:lstStyle/>
          <a:p>
            <a:fld id="{E4DF715D-0C5C-49B9-94A1-D679940DD55B}" type="slidenum">
              <a:rPr lang="en-GB" smtClean="0"/>
              <a:t>6</a:t>
            </a:fld>
            <a:endParaRPr lang="en-GB"/>
          </a:p>
        </p:txBody>
      </p:sp>
    </p:spTree>
    <p:extLst>
      <p:ext uri="{BB962C8B-B14F-4D97-AF65-F5344CB8AC3E}">
        <p14:creationId xmlns:p14="http://schemas.microsoft.com/office/powerpoint/2010/main" val="39361866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Defining your Device FSM actions</a:t>
            </a:r>
            <a:endParaRPr lang="en-GB" dirty="0"/>
          </a:p>
        </p:txBody>
      </p:sp>
      <p:sp>
        <p:nvSpPr>
          <p:cNvPr id="3" name="Content Placeholder 2"/>
          <p:cNvSpPr>
            <a:spLocks noGrp="1"/>
          </p:cNvSpPr>
          <p:nvPr>
            <p:ph idx="1"/>
          </p:nvPr>
        </p:nvSpPr>
        <p:spPr>
          <a:xfrm>
            <a:off x="1097280" y="1845733"/>
            <a:ext cx="10058400" cy="4514961"/>
          </a:xfrm>
        </p:spPr>
        <p:txBody>
          <a:bodyPr>
            <a:normAutofit fontScale="55000" lnSpcReduction="20000"/>
          </a:bodyPr>
          <a:lstStyle/>
          <a:p>
            <a:pPr>
              <a:buClrTx/>
              <a:buFont typeface="Arial" panose="020B0604020202020204" pitchFamily="34" charset="0"/>
              <a:buChar char="•"/>
            </a:pPr>
            <a:r>
              <a:rPr lang="en-GB" sz="2900" dirty="0" smtClean="0"/>
              <a:t>&lt;</a:t>
            </a:r>
            <a:r>
              <a:rPr lang="en-GB" sz="2900" dirty="0" err="1" smtClean="0"/>
              <a:t>DeviceType</a:t>
            </a:r>
            <a:r>
              <a:rPr lang="en-GB" sz="2900" dirty="0" smtClean="0"/>
              <a:t>&gt;_</a:t>
            </a:r>
            <a:r>
              <a:rPr lang="en-GB" sz="2900" dirty="0" err="1" smtClean="0"/>
              <a:t>DU_initialize</a:t>
            </a:r>
            <a:r>
              <a:rPr lang="en-GB" sz="2900" dirty="0" smtClean="0"/>
              <a:t>()</a:t>
            </a:r>
            <a:endParaRPr lang="en-GB" sz="2900" dirty="0"/>
          </a:p>
          <a:p>
            <a:pPr lvl="1">
              <a:buClrTx/>
              <a:buFont typeface="Arial" panose="020B0604020202020204" pitchFamily="34" charset="0"/>
              <a:buChar char="•"/>
            </a:pPr>
            <a:r>
              <a:rPr lang="en-GB" sz="2500" dirty="0" smtClean="0"/>
              <a:t>Called at FSM </a:t>
            </a:r>
            <a:r>
              <a:rPr lang="en-GB" sz="2500" dirty="0" err="1" smtClean="0"/>
              <a:t>Startup</a:t>
            </a:r>
            <a:r>
              <a:rPr lang="en-GB" sz="2500" dirty="0" smtClean="0"/>
              <a:t>: clear alarms for example</a:t>
            </a:r>
            <a:endParaRPr lang="en-GB" sz="2500" dirty="0" smtClean="0"/>
          </a:p>
          <a:p>
            <a:pPr marL="201168" lvl="1" indent="0">
              <a:buNone/>
            </a:pPr>
            <a:endParaRPr lang="en-GB" dirty="0"/>
          </a:p>
          <a:p>
            <a:pPr marL="91440" lvl="1" indent="-91440">
              <a:spcBef>
                <a:spcPts val="1200"/>
              </a:spcBef>
              <a:spcAft>
                <a:spcPts val="200"/>
              </a:spcAft>
              <a:buClrTx/>
              <a:buSzPct val="100000"/>
              <a:buFont typeface="Arial" panose="020B0604020202020204" pitchFamily="34" charset="0"/>
              <a:buChar char="•"/>
            </a:pPr>
            <a:r>
              <a:rPr lang="en-GB" sz="2900" dirty="0"/>
              <a:t>&lt;</a:t>
            </a:r>
            <a:r>
              <a:rPr lang="en-GB" sz="2900" dirty="0" err="1"/>
              <a:t>DeviceType</a:t>
            </a:r>
            <a:r>
              <a:rPr lang="en-GB" sz="2900" dirty="0"/>
              <a:t>&gt;_</a:t>
            </a:r>
            <a:r>
              <a:rPr lang="en-GB" sz="2900" dirty="0" err="1"/>
              <a:t>valueChanged</a:t>
            </a:r>
            <a:r>
              <a:rPr lang="en-GB" sz="2900" dirty="0" smtClean="0"/>
              <a:t>()</a:t>
            </a:r>
          </a:p>
          <a:p>
            <a:pPr marL="274320" lvl="2" indent="-91440">
              <a:spcBef>
                <a:spcPts val="1200"/>
              </a:spcBef>
              <a:spcAft>
                <a:spcPts val="200"/>
              </a:spcAft>
              <a:buClrTx/>
              <a:buSzPct val="100000"/>
              <a:buFont typeface="Arial" panose="020B0604020202020204" pitchFamily="34" charset="0"/>
              <a:buChar char="•"/>
            </a:pPr>
            <a:r>
              <a:rPr lang="en-GB" sz="2500" dirty="0" smtClean="0"/>
              <a:t>Result </a:t>
            </a:r>
            <a:r>
              <a:rPr lang="en-GB" sz="2500" dirty="0" smtClean="0"/>
              <a:t>of a </a:t>
            </a:r>
            <a:r>
              <a:rPr lang="en-GB" sz="2500" dirty="0" err="1" smtClean="0"/>
              <a:t>dpConnect</a:t>
            </a:r>
            <a:r>
              <a:rPr lang="en-GB" sz="2500" dirty="0" smtClean="0"/>
              <a:t> of important device </a:t>
            </a:r>
            <a:r>
              <a:rPr lang="en-GB" sz="2500" dirty="0" smtClean="0"/>
              <a:t>parameters, return new STATE|</a:t>
            </a:r>
            <a:endParaRPr lang="en-GB" sz="2500" dirty="0" smtClean="0"/>
          </a:p>
          <a:p>
            <a:pPr marL="91440" lvl="1" indent="-91440">
              <a:spcBef>
                <a:spcPts val="1200"/>
              </a:spcBef>
              <a:spcAft>
                <a:spcPts val="200"/>
              </a:spcAft>
              <a:buClrTx/>
              <a:buSzPct val="100000"/>
              <a:buFont typeface="Arial" panose="020B0604020202020204" pitchFamily="34" charset="0"/>
              <a:buChar char="•"/>
            </a:pPr>
            <a:r>
              <a:rPr lang="en-GB" sz="2900" dirty="0"/>
              <a:t>&lt;</a:t>
            </a:r>
            <a:r>
              <a:rPr lang="en-GB" sz="2900" dirty="0" err="1"/>
              <a:t>DeviceType</a:t>
            </a:r>
            <a:r>
              <a:rPr lang="en-GB" sz="2900" dirty="0"/>
              <a:t>&gt;_</a:t>
            </a:r>
            <a:r>
              <a:rPr lang="en-GB" sz="2900" dirty="0" err="1"/>
              <a:t>doCommand</a:t>
            </a:r>
            <a:r>
              <a:rPr lang="en-GB" sz="2900" dirty="0" smtClean="0"/>
              <a:t>()</a:t>
            </a:r>
          </a:p>
          <a:p>
            <a:pPr marL="274320" lvl="2" indent="-91440">
              <a:spcBef>
                <a:spcPts val="1200"/>
              </a:spcBef>
              <a:spcAft>
                <a:spcPts val="200"/>
              </a:spcAft>
              <a:buClrTx/>
              <a:buSzPct val="100000"/>
              <a:buFont typeface="Arial" panose="020B0604020202020204" pitchFamily="34" charset="0"/>
              <a:buChar char="•"/>
            </a:pPr>
            <a:r>
              <a:rPr lang="en-GB" sz="2500" dirty="0" smtClean="0"/>
              <a:t>Command </a:t>
            </a:r>
            <a:r>
              <a:rPr lang="en-GB" sz="2500" dirty="0" smtClean="0"/>
              <a:t>execution (Configure/Start/Stop/etc…)</a:t>
            </a:r>
          </a:p>
          <a:p>
            <a:pPr>
              <a:buClrTx/>
              <a:buFont typeface="Arial" panose="020B0604020202020204" pitchFamily="34" charset="0"/>
              <a:buChar char="•"/>
            </a:pPr>
            <a:r>
              <a:rPr lang="en-GB" sz="2900" dirty="0" err="1"/>
              <a:t>Configure_deviceType</a:t>
            </a:r>
            <a:endParaRPr lang="en-GB" sz="2900" dirty="0"/>
          </a:p>
          <a:p>
            <a:pPr lvl="1">
              <a:buClrTx/>
              <a:buFont typeface="Arial" panose="020B0604020202020204" pitchFamily="34" charset="0"/>
              <a:buChar char="•"/>
            </a:pPr>
            <a:r>
              <a:rPr lang="en-GB" sz="2500" dirty="0" err="1" smtClean="0"/>
              <a:t>Config_GBTx</a:t>
            </a:r>
            <a:r>
              <a:rPr lang="en-GB" sz="2500" dirty="0" smtClean="0"/>
              <a:t>()</a:t>
            </a:r>
          </a:p>
          <a:p>
            <a:pPr lvl="1">
              <a:buClrTx/>
              <a:buFont typeface="Arial" panose="020B0604020202020204" pitchFamily="34" charset="0"/>
              <a:buChar char="•"/>
            </a:pPr>
            <a:r>
              <a:rPr lang="en-GB" sz="2500" dirty="0" err="1"/>
              <a:t>Config_SCA</a:t>
            </a:r>
            <a:r>
              <a:rPr lang="en-GB" sz="2500" dirty="0"/>
              <a:t>()</a:t>
            </a:r>
          </a:p>
          <a:p>
            <a:pPr lvl="1">
              <a:buClrTx/>
              <a:buFont typeface="Arial" panose="020B0604020202020204" pitchFamily="34" charset="0"/>
              <a:buChar char="•"/>
            </a:pPr>
            <a:r>
              <a:rPr lang="en-GB" sz="2500" dirty="0" err="1"/>
              <a:t>Set_GPIOs</a:t>
            </a:r>
            <a:r>
              <a:rPr lang="en-GB" sz="2500" dirty="0" smtClean="0"/>
              <a:t>()</a:t>
            </a:r>
          </a:p>
          <a:p>
            <a:pPr lvl="1">
              <a:buClrTx/>
              <a:buFont typeface="Arial" panose="020B0604020202020204" pitchFamily="34" charset="0"/>
              <a:buChar char="•"/>
            </a:pPr>
            <a:r>
              <a:rPr lang="en-GB" sz="2500" dirty="0" err="1" smtClean="0"/>
              <a:t>fwHw_applyRecipe</a:t>
            </a:r>
            <a:r>
              <a:rPr lang="en-GB" sz="2500" dirty="0"/>
              <a:t>()  </a:t>
            </a:r>
            <a:r>
              <a:rPr lang="en-GB" sz="2500" dirty="0"/>
              <a:t>-&gt; </a:t>
            </a:r>
            <a:r>
              <a:rPr lang="en-GB" sz="2500" dirty="0">
                <a:hlinkClick r:id="rId2"/>
              </a:rPr>
              <a:t>http</a:t>
            </a:r>
            <a:r>
              <a:rPr lang="en-GB" sz="2500" dirty="0" smtClean="0">
                <a:hlinkClick r:id="rId2"/>
              </a:rPr>
              <a:t>://lhcb-online.web.cern.ch/lhcb-online/ecs/fwhw/default.html</a:t>
            </a:r>
            <a:r>
              <a:rPr lang="en-GB" sz="2500" dirty="0" smtClean="0"/>
              <a:t> </a:t>
            </a:r>
            <a:endParaRPr lang="en-GB" sz="2500" dirty="0" smtClean="0"/>
          </a:p>
          <a:p>
            <a:pPr lvl="1">
              <a:buClrTx/>
              <a:buFont typeface="Arial" panose="020B0604020202020204" pitchFamily="34" charset="0"/>
              <a:buChar char="•"/>
            </a:pPr>
            <a:r>
              <a:rPr lang="en-US" sz="2500" dirty="0"/>
              <a:t>post recipe configurations</a:t>
            </a:r>
            <a:endParaRPr lang="en-GB" sz="2500" dirty="0"/>
          </a:p>
          <a:p>
            <a:pPr lvl="1">
              <a:buClrTx/>
              <a:buFont typeface="Arial" panose="020B0604020202020204" pitchFamily="34" charset="0"/>
              <a:buChar char="•"/>
            </a:pPr>
            <a:r>
              <a:rPr lang="en-GB" sz="2500" dirty="0"/>
              <a:t>can </a:t>
            </a:r>
            <a:r>
              <a:rPr lang="en-GB" sz="2500" dirty="0" err="1"/>
              <a:t>startMonitoring</a:t>
            </a:r>
            <a:r>
              <a:rPr lang="en-GB" sz="2500" dirty="0"/>
              <a:t>()</a:t>
            </a:r>
          </a:p>
          <a:p>
            <a:pPr lvl="1"/>
            <a:endParaRPr lang="en-US" dirty="0"/>
          </a:p>
          <a:p>
            <a:pPr lvl="1"/>
            <a:endParaRPr lang="en-US" dirty="0" smtClean="0"/>
          </a:p>
          <a:p>
            <a:pPr marL="201168" lvl="1" indent="0">
              <a:buNone/>
            </a:pPr>
            <a:r>
              <a:rPr lang="en-US" sz="3300" b="1" dirty="0" smtClean="0"/>
              <a:t>Important</a:t>
            </a:r>
            <a:r>
              <a:rPr lang="en-US" sz="3300" dirty="0" smtClean="0"/>
              <a:t>: define functions in libraries </a:t>
            </a:r>
            <a:endParaRPr lang="en-GB" sz="3300" dirty="0"/>
          </a:p>
          <a:p>
            <a:pPr lvl="1"/>
            <a:endParaRPr lang="en-GB" dirty="0"/>
          </a:p>
        </p:txBody>
      </p:sp>
      <p:sp>
        <p:nvSpPr>
          <p:cNvPr id="4" name="Date Placeholder 3"/>
          <p:cNvSpPr>
            <a:spLocks noGrp="1"/>
          </p:cNvSpPr>
          <p:nvPr>
            <p:ph type="dt" sz="half" idx="10"/>
          </p:nvPr>
        </p:nvSpPr>
        <p:spPr/>
        <p:txBody>
          <a:bodyPr/>
          <a:lstStyle/>
          <a:p>
            <a:r>
              <a:rPr lang="en-US" smtClean="0"/>
              <a:t>29/11/2018</a:t>
            </a:r>
            <a:endParaRPr lang="en-GB"/>
          </a:p>
        </p:txBody>
      </p:sp>
      <p:sp>
        <p:nvSpPr>
          <p:cNvPr id="5" name="Footer Placeholder 4"/>
          <p:cNvSpPr>
            <a:spLocks noGrp="1"/>
          </p:cNvSpPr>
          <p:nvPr>
            <p:ph type="ftr" sz="quarter" idx="11"/>
          </p:nvPr>
        </p:nvSpPr>
        <p:spPr/>
        <p:txBody>
          <a:bodyPr/>
          <a:lstStyle/>
          <a:p>
            <a:r>
              <a:rPr lang="en-GB" smtClean="0"/>
              <a:t>ECS Workshop</a:t>
            </a:r>
            <a:endParaRPr lang="en-GB"/>
          </a:p>
        </p:txBody>
      </p:sp>
      <p:sp>
        <p:nvSpPr>
          <p:cNvPr id="6" name="Slide Number Placeholder 5"/>
          <p:cNvSpPr>
            <a:spLocks noGrp="1"/>
          </p:cNvSpPr>
          <p:nvPr>
            <p:ph type="sldNum" sz="quarter" idx="12"/>
          </p:nvPr>
        </p:nvSpPr>
        <p:spPr/>
        <p:txBody>
          <a:bodyPr/>
          <a:lstStyle/>
          <a:p>
            <a:fld id="{E4DF715D-0C5C-49B9-94A1-D679940DD55B}" type="slidenum">
              <a:rPr lang="en-GB" smtClean="0"/>
              <a:t>7</a:t>
            </a:fld>
            <a:endParaRPr lang="en-GB"/>
          </a:p>
        </p:txBody>
      </p:sp>
      <p:pic>
        <p:nvPicPr>
          <p:cNvPr id="8" name="Picture 7"/>
          <p:cNvPicPr>
            <a:picLocks noChangeAspect="1"/>
          </p:cNvPicPr>
          <p:nvPr/>
        </p:nvPicPr>
        <p:blipFill>
          <a:blip r:embed="rId3"/>
          <a:stretch>
            <a:fillRect/>
          </a:stretch>
        </p:blipFill>
        <p:spPr>
          <a:xfrm>
            <a:off x="8281737" y="2111301"/>
            <a:ext cx="3000879" cy="3363889"/>
          </a:xfrm>
          <a:prstGeom prst="rect">
            <a:avLst/>
          </a:prstGeom>
        </p:spPr>
      </p:pic>
    </p:spTree>
    <p:extLst>
      <p:ext uri="{BB962C8B-B14F-4D97-AF65-F5344CB8AC3E}">
        <p14:creationId xmlns:p14="http://schemas.microsoft.com/office/powerpoint/2010/main" val="6693356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FC735-1173-4C4E-AB32-308F721C6A8E}"/>
              </a:ext>
            </a:extLst>
          </p:cNvPr>
          <p:cNvSpPr>
            <a:spLocks noGrp="1"/>
          </p:cNvSpPr>
          <p:nvPr>
            <p:ph type="title"/>
          </p:nvPr>
        </p:nvSpPr>
        <p:spPr/>
        <p:txBody>
          <a:bodyPr/>
          <a:lstStyle/>
          <a:p>
            <a:r>
              <a:rPr lang="en-US" dirty="0" err="1"/>
              <a:t>HwTool</a:t>
            </a:r>
            <a:r>
              <a:rPr lang="en-US" dirty="0"/>
              <a:t> – Devices FSM</a:t>
            </a:r>
          </a:p>
        </p:txBody>
      </p:sp>
      <p:pic>
        <p:nvPicPr>
          <p:cNvPr id="7" name="Content Placeholder 6">
            <a:extLst>
              <a:ext uri="{FF2B5EF4-FFF2-40B4-BE49-F238E27FC236}">
                <a16:creationId xmlns:a16="http://schemas.microsoft.com/office/drawing/2014/main" id="{198B5CE7-D7D8-4104-BCF7-35386EA6DC9B}"/>
              </a:ext>
            </a:extLst>
          </p:cNvPr>
          <p:cNvPicPr>
            <a:picLocks noGrp="1" noChangeAspect="1"/>
          </p:cNvPicPr>
          <p:nvPr>
            <p:ph idx="1"/>
          </p:nvPr>
        </p:nvPicPr>
        <p:blipFill>
          <a:blip r:embed="rId2"/>
          <a:stretch>
            <a:fillRect/>
          </a:stretch>
        </p:blipFill>
        <p:spPr>
          <a:xfrm>
            <a:off x="7647995" y="1918452"/>
            <a:ext cx="2041684" cy="4022725"/>
          </a:xfrm>
          <a:prstGeom prst="rect">
            <a:avLst/>
          </a:prstGeom>
        </p:spPr>
      </p:pic>
      <p:sp>
        <p:nvSpPr>
          <p:cNvPr id="4" name="Date Placeholder 3">
            <a:extLst>
              <a:ext uri="{FF2B5EF4-FFF2-40B4-BE49-F238E27FC236}">
                <a16:creationId xmlns:a16="http://schemas.microsoft.com/office/drawing/2014/main" id="{ECBF9185-D6FD-420A-8EC7-BD3008D103C9}"/>
              </a:ext>
            </a:extLst>
          </p:cNvPr>
          <p:cNvSpPr>
            <a:spLocks noGrp="1"/>
          </p:cNvSpPr>
          <p:nvPr>
            <p:ph type="dt" sz="half" idx="10"/>
          </p:nvPr>
        </p:nvSpPr>
        <p:spPr/>
        <p:txBody>
          <a:bodyPr/>
          <a:lstStyle/>
          <a:p>
            <a:r>
              <a:rPr lang="en-US" smtClean="0"/>
              <a:t>29/11/2018</a:t>
            </a:r>
            <a:endParaRPr lang="en-GB"/>
          </a:p>
        </p:txBody>
      </p:sp>
      <p:sp>
        <p:nvSpPr>
          <p:cNvPr id="5" name="Footer Placeholder 4">
            <a:extLst>
              <a:ext uri="{FF2B5EF4-FFF2-40B4-BE49-F238E27FC236}">
                <a16:creationId xmlns:a16="http://schemas.microsoft.com/office/drawing/2014/main" id="{51D4C234-B09E-42EA-BD88-FFFFC86061C0}"/>
              </a:ext>
            </a:extLst>
          </p:cNvPr>
          <p:cNvSpPr>
            <a:spLocks noGrp="1"/>
          </p:cNvSpPr>
          <p:nvPr>
            <p:ph type="ftr" sz="quarter" idx="11"/>
          </p:nvPr>
        </p:nvSpPr>
        <p:spPr/>
        <p:txBody>
          <a:bodyPr/>
          <a:lstStyle/>
          <a:p>
            <a:r>
              <a:rPr lang="en-GB"/>
              <a:t>ECS Workshop</a:t>
            </a:r>
          </a:p>
        </p:txBody>
      </p:sp>
      <p:sp>
        <p:nvSpPr>
          <p:cNvPr id="6" name="Slide Number Placeholder 5">
            <a:extLst>
              <a:ext uri="{FF2B5EF4-FFF2-40B4-BE49-F238E27FC236}">
                <a16:creationId xmlns:a16="http://schemas.microsoft.com/office/drawing/2014/main" id="{B6E4D23B-A781-4392-A7C1-2720F9360695}"/>
              </a:ext>
            </a:extLst>
          </p:cNvPr>
          <p:cNvSpPr>
            <a:spLocks noGrp="1"/>
          </p:cNvSpPr>
          <p:nvPr>
            <p:ph type="sldNum" sz="quarter" idx="12"/>
          </p:nvPr>
        </p:nvSpPr>
        <p:spPr/>
        <p:txBody>
          <a:bodyPr/>
          <a:lstStyle/>
          <a:p>
            <a:fld id="{E4DF715D-0C5C-49B9-94A1-D679940DD55B}" type="slidenum">
              <a:rPr lang="en-GB" smtClean="0"/>
              <a:t>8</a:t>
            </a:fld>
            <a:endParaRPr lang="en-GB"/>
          </a:p>
        </p:txBody>
      </p:sp>
      <p:pic>
        <p:nvPicPr>
          <p:cNvPr id="8" name="Picture 7">
            <a:extLst>
              <a:ext uri="{FF2B5EF4-FFF2-40B4-BE49-F238E27FC236}">
                <a16:creationId xmlns:a16="http://schemas.microsoft.com/office/drawing/2014/main" id="{520FA238-6B9D-490A-8A30-F7985EAA643F}"/>
              </a:ext>
            </a:extLst>
          </p:cNvPr>
          <p:cNvPicPr>
            <a:picLocks noChangeAspect="1"/>
          </p:cNvPicPr>
          <p:nvPr/>
        </p:nvPicPr>
        <p:blipFill>
          <a:blip r:embed="rId3"/>
          <a:stretch>
            <a:fillRect/>
          </a:stretch>
        </p:blipFill>
        <p:spPr>
          <a:xfrm>
            <a:off x="9689679" y="2546875"/>
            <a:ext cx="2228613" cy="3103395"/>
          </a:xfrm>
          <a:prstGeom prst="rect">
            <a:avLst/>
          </a:prstGeom>
        </p:spPr>
      </p:pic>
      <p:sp>
        <p:nvSpPr>
          <p:cNvPr id="9" name="Content Placeholder 2">
            <a:extLst>
              <a:ext uri="{FF2B5EF4-FFF2-40B4-BE49-F238E27FC236}">
                <a16:creationId xmlns:a16="http://schemas.microsoft.com/office/drawing/2014/main" id="{CFCCC0A6-8899-4A50-BC73-31DE34233C37}"/>
              </a:ext>
            </a:extLst>
          </p:cNvPr>
          <p:cNvSpPr txBox="1">
            <a:spLocks/>
          </p:cNvSpPr>
          <p:nvPr/>
        </p:nvSpPr>
        <p:spPr>
          <a:xfrm>
            <a:off x="1097280" y="2086892"/>
            <a:ext cx="6177815" cy="4023360"/>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buClrTx/>
              <a:buFont typeface="Arial" panose="020B0604020202020204" pitchFamily="34" charset="0"/>
              <a:buChar char="•"/>
            </a:pPr>
            <a:endParaRPr lang="en-US" dirty="0"/>
          </a:p>
          <a:p>
            <a:pPr>
              <a:buClrTx/>
              <a:buFont typeface="Arial" panose="020B0604020202020204" pitchFamily="34" charset="0"/>
              <a:buChar char="•"/>
            </a:pPr>
            <a:r>
              <a:rPr lang="en-US" dirty="0"/>
              <a:t>User panel for devices units and control units</a:t>
            </a:r>
          </a:p>
          <a:p>
            <a:pPr lvl="1">
              <a:buClrTx/>
              <a:buFont typeface="Arial" panose="020B0604020202020204" pitchFamily="34" charset="0"/>
              <a:buChar char="•"/>
            </a:pPr>
            <a:r>
              <a:rPr lang="en-US" dirty="0"/>
              <a:t>Set with </a:t>
            </a:r>
            <a:r>
              <a:rPr lang="en-US" dirty="0" err="1"/>
              <a:t>fwFsmTree_setNodePanel</a:t>
            </a:r>
            <a:r>
              <a:rPr lang="en-US" dirty="0"/>
              <a:t> or through Device Manager</a:t>
            </a:r>
          </a:p>
          <a:p>
            <a:pPr>
              <a:buClrTx/>
              <a:buFont typeface="Arial" panose="020B0604020202020204" pitchFamily="34" charset="0"/>
              <a:buChar char="•"/>
            </a:pPr>
            <a:r>
              <a:rPr lang="en-US" dirty="0"/>
              <a:t>Use the JCOP </a:t>
            </a:r>
            <a:r>
              <a:rPr lang="en-US" dirty="0" smtClean="0"/>
              <a:t>colors </a:t>
            </a:r>
            <a:r>
              <a:rPr lang="en-US" dirty="0"/>
              <a:t>only (avoids confusion</a:t>
            </a:r>
            <a:r>
              <a:rPr lang="en-US" dirty="0" smtClean="0"/>
              <a:t>)</a:t>
            </a:r>
          </a:p>
          <a:p>
            <a:pPr>
              <a:buClrTx/>
              <a:buFont typeface="Arial" panose="020B0604020202020204" pitchFamily="34" charset="0"/>
              <a:buChar char="•"/>
            </a:pPr>
            <a:r>
              <a:rPr lang="en-US" dirty="0" smtClean="0"/>
              <a:t>Colors must indicate a status, not actions (colors on buttons are unadvised)</a:t>
            </a:r>
            <a:endParaRPr lang="en-US" dirty="0"/>
          </a:p>
          <a:p>
            <a:pPr>
              <a:buClrTx/>
              <a:buFont typeface="Arial" panose="020B0604020202020204" pitchFamily="34" charset="0"/>
              <a:buChar char="•"/>
            </a:pPr>
            <a:r>
              <a:rPr lang="en-GB" dirty="0"/>
              <a:t>Default $parameters ($1 -&gt; domain, $2 -&gt; device)</a:t>
            </a:r>
          </a:p>
          <a:p>
            <a:pPr>
              <a:buClrTx/>
              <a:buFont typeface="Arial" panose="020B0604020202020204" pitchFamily="34" charset="0"/>
              <a:buChar char="•"/>
            </a:pPr>
            <a:endParaRPr lang="en-US" dirty="0"/>
          </a:p>
        </p:txBody>
      </p:sp>
    </p:spTree>
    <p:extLst>
      <p:ext uri="{BB962C8B-B14F-4D97-AF65-F5344CB8AC3E}">
        <p14:creationId xmlns:p14="http://schemas.microsoft.com/office/powerpoint/2010/main" val="9402390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device panel</a:t>
            </a:r>
            <a:endParaRPr lang="en-GB" dirty="0"/>
          </a:p>
        </p:txBody>
      </p:sp>
      <p:sp>
        <p:nvSpPr>
          <p:cNvPr id="4" name="Date Placeholder 3"/>
          <p:cNvSpPr>
            <a:spLocks noGrp="1"/>
          </p:cNvSpPr>
          <p:nvPr>
            <p:ph type="dt" sz="half" idx="10"/>
          </p:nvPr>
        </p:nvSpPr>
        <p:spPr/>
        <p:txBody>
          <a:bodyPr/>
          <a:lstStyle/>
          <a:p>
            <a:r>
              <a:rPr lang="en-US" smtClean="0"/>
              <a:t>29/11/2018</a:t>
            </a:r>
            <a:endParaRPr lang="en-GB"/>
          </a:p>
        </p:txBody>
      </p:sp>
      <p:sp>
        <p:nvSpPr>
          <p:cNvPr id="5" name="Footer Placeholder 4"/>
          <p:cNvSpPr>
            <a:spLocks noGrp="1"/>
          </p:cNvSpPr>
          <p:nvPr>
            <p:ph type="ftr" sz="quarter" idx="11"/>
          </p:nvPr>
        </p:nvSpPr>
        <p:spPr/>
        <p:txBody>
          <a:bodyPr/>
          <a:lstStyle/>
          <a:p>
            <a:r>
              <a:rPr lang="en-GB" smtClean="0"/>
              <a:t>ECS Workshop</a:t>
            </a:r>
            <a:endParaRPr lang="en-GB"/>
          </a:p>
        </p:txBody>
      </p:sp>
      <p:sp>
        <p:nvSpPr>
          <p:cNvPr id="6" name="Slide Number Placeholder 5"/>
          <p:cNvSpPr>
            <a:spLocks noGrp="1"/>
          </p:cNvSpPr>
          <p:nvPr>
            <p:ph type="sldNum" sz="quarter" idx="12"/>
          </p:nvPr>
        </p:nvSpPr>
        <p:spPr/>
        <p:txBody>
          <a:bodyPr/>
          <a:lstStyle/>
          <a:p>
            <a:fld id="{E4DF715D-0C5C-49B9-94A1-D679940DD55B}" type="slidenum">
              <a:rPr lang="en-GB" smtClean="0"/>
              <a:t>9</a:t>
            </a:fld>
            <a:endParaRPr lang="en-GB"/>
          </a:p>
        </p:txBody>
      </p:sp>
      <p:pic>
        <p:nvPicPr>
          <p:cNvPr id="7" name="Picture 6"/>
          <p:cNvPicPr>
            <a:picLocks noChangeAspect="1"/>
          </p:cNvPicPr>
          <p:nvPr/>
        </p:nvPicPr>
        <p:blipFill>
          <a:blip r:embed="rId2"/>
          <a:stretch>
            <a:fillRect/>
          </a:stretch>
        </p:blipFill>
        <p:spPr>
          <a:xfrm>
            <a:off x="719138" y="1697188"/>
            <a:ext cx="4395788" cy="4762597"/>
          </a:xfrm>
          <a:prstGeom prst="rect">
            <a:avLst/>
          </a:prstGeom>
        </p:spPr>
      </p:pic>
      <p:graphicFrame>
        <p:nvGraphicFramePr>
          <p:cNvPr id="8" name="Table 7">
            <a:extLst>
              <a:ext uri="{FF2B5EF4-FFF2-40B4-BE49-F238E27FC236}">
                <a16:creationId xmlns:a16="http://schemas.microsoft.com/office/drawing/2014/main" id="{727E7630-BC4D-4874-9ABE-DB2D68B5AC63}"/>
              </a:ext>
            </a:extLst>
          </p:cNvPr>
          <p:cNvGraphicFramePr>
            <a:graphicFrameLocks noGrp="1"/>
          </p:cNvGraphicFramePr>
          <p:nvPr>
            <p:extLst>
              <p:ext uri="{D42A27DB-BD31-4B8C-83A1-F6EECF244321}">
                <p14:modId xmlns:p14="http://schemas.microsoft.com/office/powerpoint/2010/main" val="1738377113"/>
              </p:ext>
            </p:extLst>
          </p:nvPr>
        </p:nvGraphicFramePr>
        <p:xfrm>
          <a:off x="5302288" y="2986839"/>
          <a:ext cx="6181557" cy="1863916"/>
        </p:xfrm>
        <a:graphic>
          <a:graphicData uri="http://schemas.openxmlformats.org/drawingml/2006/table">
            <a:tbl>
              <a:tblPr firstRow="1" bandRow="1">
                <a:tableStyleId>{69CF1AB2-1976-4502-BF36-3FF5EA218861}</a:tableStyleId>
              </a:tblPr>
              <a:tblGrid>
                <a:gridCol w="2060519">
                  <a:extLst>
                    <a:ext uri="{9D8B030D-6E8A-4147-A177-3AD203B41FA5}">
                      <a16:colId xmlns:a16="http://schemas.microsoft.com/office/drawing/2014/main" val="1148641987"/>
                    </a:ext>
                  </a:extLst>
                </a:gridCol>
                <a:gridCol w="2060519">
                  <a:extLst>
                    <a:ext uri="{9D8B030D-6E8A-4147-A177-3AD203B41FA5}">
                      <a16:colId xmlns:a16="http://schemas.microsoft.com/office/drawing/2014/main" val="2625335774"/>
                    </a:ext>
                  </a:extLst>
                </a:gridCol>
                <a:gridCol w="2060519">
                  <a:extLst>
                    <a:ext uri="{9D8B030D-6E8A-4147-A177-3AD203B41FA5}">
                      <a16:colId xmlns:a16="http://schemas.microsoft.com/office/drawing/2014/main" val="1467729399"/>
                    </a:ext>
                  </a:extLst>
                </a:gridCol>
              </a:tblGrid>
              <a:tr h="351679">
                <a:tc>
                  <a:txBody>
                    <a:bodyPr/>
                    <a:lstStyle/>
                    <a:p>
                      <a:pPr algn="l"/>
                      <a:r>
                        <a:rPr lang="en-US" sz="1200" b="1" dirty="0" err="1"/>
                        <a:t>FwStateOkPhysics</a:t>
                      </a:r>
                      <a:endParaRPr lang="en-US" sz="1200" b="1" dirty="0"/>
                    </a:p>
                  </a:txBody>
                  <a:tcPr/>
                </a:tc>
                <a:tc>
                  <a:txBody>
                    <a:bodyPr/>
                    <a:lstStyle/>
                    <a:p>
                      <a:pPr algn="l"/>
                      <a:endParaRPr lang="en-US" sz="1200" b="0" dirty="0"/>
                    </a:p>
                  </a:txBody>
                  <a:tcPr/>
                </a:tc>
                <a:tc>
                  <a:txBody>
                    <a:bodyPr/>
                    <a:lstStyle/>
                    <a:p>
                      <a:pPr algn="l"/>
                      <a:r>
                        <a:rPr lang="en-US" sz="1200" b="0" dirty="0"/>
                        <a:t>Okay and physics data taking</a:t>
                      </a:r>
                    </a:p>
                  </a:txBody>
                  <a:tcPr/>
                </a:tc>
                <a:extLst>
                  <a:ext uri="{0D108BD9-81ED-4DB2-BD59-A6C34878D82A}">
                    <a16:rowId xmlns:a16="http://schemas.microsoft.com/office/drawing/2014/main" val="4107085992"/>
                  </a:ext>
                </a:extLst>
              </a:tr>
              <a:tr h="351679">
                <a:tc>
                  <a:txBody>
                    <a:bodyPr/>
                    <a:lstStyle/>
                    <a:p>
                      <a:pPr algn="l"/>
                      <a:r>
                        <a:rPr lang="en-US" sz="1200" b="1" dirty="0" err="1"/>
                        <a:t>FwStateOkNotPhysics</a:t>
                      </a:r>
                      <a:endParaRPr lang="en-US" sz="1200" b="1" dirty="0"/>
                    </a:p>
                  </a:txBody>
                  <a:tcPr/>
                </a:tc>
                <a:tc>
                  <a:txBody>
                    <a:bodyPr/>
                    <a:lstStyle/>
                    <a:p>
                      <a:pPr algn="l"/>
                      <a:endParaRPr lang="en-US" sz="1200" b="0" dirty="0"/>
                    </a:p>
                  </a:txBody>
                  <a:tcPr/>
                </a:tc>
                <a:tc>
                  <a:txBody>
                    <a:bodyPr/>
                    <a:lstStyle/>
                    <a:p>
                      <a:pPr algn="l"/>
                      <a:r>
                        <a:rPr lang="en-US" sz="1200" b="0" dirty="0"/>
                        <a:t>Okay but not physics data taking</a:t>
                      </a:r>
                    </a:p>
                  </a:txBody>
                  <a:tcPr/>
                </a:tc>
                <a:extLst>
                  <a:ext uri="{0D108BD9-81ED-4DB2-BD59-A6C34878D82A}">
                    <a16:rowId xmlns:a16="http://schemas.microsoft.com/office/drawing/2014/main" val="3319353751"/>
                  </a:ext>
                </a:extLst>
              </a:tr>
              <a:tr h="351679">
                <a:tc>
                  <a:txBody>
                    <a:bodyPr/>
                    <a:lstStyle/>
                    <a:p>
                      <a:pPr algn="l"/>
                      <a:r>
                        <a:rPr lang="en-US" sz="1200" b="1" dirty="0"/>
                        <a:t>FwStateAttention1</a:t>
                      </a:r>
                    </a:p>
                  </a:txBody>
                  <a:tcPr/>
                </a:tc>
                <a:tc>
                  <a:txBody>
                    <a:bodyPr/>
                    <a:lstStyle/>
                    <a:p>
                      <a:pPr algn="l"/>
                      <a:endParaRPr lang="en-US" sz="1200" b="0" dirty="0"/>
                    </a:p>
                  </a:txBody>
                  <a:tcPr/>
                </a:tc>
                <a:tc>
                  <a:txBody>
                    <a:bodyPr/>
                    <a:lstStyle/>
                    <a:p>
                      <a:pPr algn="l"/>
                      <a:r>
                        <a:rPr lang="en-US" sz="1200" b="0" dirty="0" smtClean="0"/>
                        <a:t>Not good, needs attention</a:t>
                      </a:r>
                      <a:endParaRPr lang="en-US" sz="1200" b="0" dirty="0"/>
                    </a:p>
                  </a:txBody>
                  <a:tcPr/>
                </a:tc>
                <a:extLst>
                  <a:ext uri="{0D108BD9-81ED-4DB2-BD59-A6C34878D82A}">
                    <a16:rowId xmlns:a16="http://schemas.microsoft.com/office/drawing/2014/main" val="1689618144"/>
                  </a:ext>
                </a:extLst>
              </a:tr>
              <a:tr h="351679">
                <a:tc>
                  <a:txBody>
                    <a:bodyPr/>
                    <a:lstStyle/>
                    <a:p>
                      <a:pPr algn="l"/>
                      <a:r>
                        <a:rPr lang="en-US" sz="1200" b="1" dirty="0"/>
                        <a:t>FwStateAttention2</a:t>
                      </a:r>
                    </a:p>
                  </a:txBody>
                  <a:tcPr/>
                </a:tc>
                <a:tc>
                  <a:txBody>
                    <a:bodyPr/>
                    <a:lstStyle/>
                    <a:p>
                      <a:pPr algn="l"/>
                      <a:endParaRPr lang="en-US" sz="1200" b="0" dirty="0"/>
                    </a:p>
                  </a:txBody>
                  <a:tcPr/>
                </a:tc>
                <a:tc>
                  <a:txBody>
                    <a:bodyPr/>
                    <a:lstStyle/>
                    <a:p>
                      <a:pPr algn="l"/>
                      <a:r>
                        <a:rPr lang="en-US" sz="1200" b="0" dirty="0" smtClean="0"/>
                        <a:t>Further away from Physics</a:t>
                      </a:r>
                      <a:endParaRPr lang="en-US" sz="1200" b="0" dirty="0"/>
                    </a:p>
                  </a:txBody>
                  <a:tcPr/>
                </a:tc>
                <a:extLst>
                  <a:ext uri="{0D108BD9-81ED-4DB2-BD59-A6C34878D82A}">
                    <a16:rowId xmlns:a16="http://schemas.microsoft.com/office/drawing/2014/main" val="1530640546"/>
                  </a:ext>
                </a:extLst>
              </a:tr>
              <a:tr h="351679">
                <a:tc>
                  <a:txBody>
                    <a:bodyPr/>
                    <a:lstStyle/>
                    <a:p>
                      <a:pPr algn="l"/>
                      <a:r>
                        <a:rPr lang="en-US" sz="1200" b="1" dirty="0"/>
                        <a:t>FwStateAttention3</a:t>
                      </a:r>
                    </a:p>
                  </a:txBody>
                  <a:tcPr/>
                </a:tc>
                <a:tc>
                  <a:txBody>
                    <a:bodyPr/>
                    <a:lstStyle/>
                    <a:p>
                      <a:pPr algn="l"/>
                      <a:endParaRPr lang="en-US" sz="1200" b="0" dirty="0"/>
                    </a:p>
                  </a:txBody>
                  <a:tcPr/>
                </a:tc>
                <a:tc>
                  <a:txBody>
                    <a:bodyPr/>
                    <a:lstStyle/>
                    <a:p>
                      <a:pPr algn="l"/>
                      <a:r>
                        <a:rPr lang="en-US" sz="1200" b="0" dirty="0" smtClean="0"/>
                        <a:t>There is a real problem here!</a:t>
                      </a:r>
                      <a:endParaRPr lang="en-US" sz="1200" b="0" dirty="0"/>
                    </a:p>
                  </a:txBody>
                  <a:tcPr/>
                </a:tc>
                <a:extLst>
                  <a:ext uri="{0D108BD9-81ED-4DB2-BD59-A6C34878D82A}">
                    <a16:rowId xmlns:a16="http://schemas.microsoft.com/office/drawing/2014/main" val="2005199181"/>
                  </a:ext>
                </a:extLst>
              </a:tr>
            </a:tbl>
          </a:graphicData>
        </a:graphic>
      </p:graphicFrame>
      <p:sp>
        <p:nvSpPr>
          <p:cNvPr id="9" name="TextBox 8"/>
          <p:cNvSpPr txBox="1"/>
          <p:nvPr/>
        </p:nvSpPr>
        <p:spPr>
          <a:xfrm>
            <a:off x="7829085" y="3015414"/>
            <a:ext cx="1147011" cy="276999"/>
          </a:xfrm>
          <a:prstGeom prst="rect">
            <a:avLst/>
          </a:prstGeom>
          <a:solidFill>
            <a:srgbClr val="00CC99"/>
          </a:solidFill>
        </p:spPr>
        <p:txBody>
          <a:bodyPr wrap="square" rtlCol="0">
            <a:spAutoFit/>
          </a:bodyPr>
          <a:lstStyle/>
          <a:p>
            <a:pPr algn="ctr"/>
            <a:r>
              <a:rPr lang="en-US" sz="1200" b="1" dirty="0" smtClean="0"/>
              <a:t>RUNNING</a:t>
            </a:r>
            <a:endParaRPr lang="en-GB" sz="1200" b="1" dirty="0"/>
          </a:p>
        </p:txBody>
      </p:sp>
      <p:sp>
        <p:nvSpPr>
          <p:cNvPr id="10" name="TextBox 9"/>
          <p:cNvSpPr txBox="1"/>
          <p:nvPr/>
        </p:nvSpPr>
        <p:spPr>
          <a:xfrm>
            <a:off x="7819560" y="3427749"/>
            <a:ext cx="1147011" cy="276999"/>
          </a:xfrm>
          <a:prstGeom prst="rect">
            <a:avLst/>
          </a:prstGeom>
          <a:solidFill>
            <a:srgbClr val="3399FF"/>
          </a:solidFill>
        </p:spPr>
        <p:txBody>
          <a:bodyPr wrap="square" rtlCol="0">
            <a:spAutoFit/>
          </a:bodyPr>
          <a:lstStyle/>
          <a:p>
            <a:pPr algn="ctr"/>
            <a:r>
              <a:rPr lang="en-US" sz="1200" b="1" dirty="0" smtClean="0"/>
              <a:t>READY</a:t>
            </a:r>
            <a:endParaRPr lang="en-GB" sz="1200" b="1" dirty="0"/>
          </a:p>
        </p:txBody>
      </p:sp>
      <p:sp>
        <p:nvSpPr>
          <p:cNvPr id="11" name="TextBox 10"/>
          <p:cNvSpPr txBox="1"/>
          <p:nvPr/>
        </p:nvSpPr>
        <p:spPr>
          <a:xfrm>
            <a:off x="7829085" y="3828671"/>
            <a:ext cx="1147011" cy="276999"/>
          </a:xfrm>
          <a:prstGeom prst="rect">
            <a:avLst/>
          </a:prstGeom>
          <a:solidFill>
            <a:srgbClr val="FFFF99"/>
          </a:solidFill>
        </p:spPr>
        <p:txBody>
          <a:bodyPr wrap="square" rtlCol="0">
            <a:spAutoFit/>
          </a:bodyPr>
          <a:lstStyle/>
          <a:p>
            <a:pPr algn="ctr"/>
            <a:r>
              <a:rPr lang="en-US" sz="1200" b="1" dirty="0" smtClean="0"/>
              <a:t>NOT READY</a:t>
            </a:r>
            <a:endParaRPr lang="en-GB" sz="1200" b="1" dirty="0"/>
          </a:p>
        </p:txBody>
      </p:sp>
      <p:sp>
        <p:nvSpPr>
          <p:cNvPr id="12" name="TextBox 11"/>
          <p:cNvSpPr txBox="1"/>
          <p:nvPr/>
        </p:nvSpPr>
        <p:spPr>
          <a:xfrm>
            <a:off x="7830625" y="4180148"/>
            <a:ext cx="1147011" cy="276999"/>
          </a:xfrm>
          <a:prstGeom prst="rect">
            <a:avLst/>
          </a:prstGeom>
          <a:solidFill>
            <a:srgbClr val="FF9900"/>
          </a:solidFill>
        </p:spPr>
        <p:txBody>
          <a:bodyPr wrap="square" rtlCol="0">
            <a:spAutoFit/>
          </a:bodyPr>
          <a:lstStyle/>
          <a:p>
            <a:pPr algn="ctr"/>
            <a:r>
              <a:rPr lang="en-US" sz="1200" b="1" dirty="0" smtClean="0"/>
              <a:t>UNKNOWN</a:t>
            </a:r>
            <a:endParaRPr lang="en-GB" sz="1200" b="1" dirty="0"/>
          </a:p>
        </p:txBody>
      </p:sp>
      <p:sp>
        <p:nvSpPr>
          <p:cNvPr id="13" name="TextBox 12"/>
          <p:cNvSpPr txBox="1"/>
          <p:nvPr/>
        </p:nvSpPr>
        <p:spPr>
          <a:xfrm>
            <a:off x="7829085" y="4531852"/>
            <a:ext cx="1147011" cy="276999"/>
          </a:xfrm>
          <a:prstGeom prst="rect">
            <a:avLst/>
          </a:prstGeom>
          <a:solidFill>
            <a:srgbClr val="FF0000"/>
          </a:solidFill>
        </p:spPr>
        <p:txBody>
          <a:bodyPr wrap="square" rtlCol="0">
            <a:spAutoFit/>
          </a:bodyPr>
          <a:lstStyle/>
          <a:p>
            <a:pPr algn="ctr"/>
            <a:r>
              <a:rPr lang="en-US" sz="1200" b="1" dirty="0" smtClean="0"/>
              <a:t>ERROR</a:t>
            </a:r>
            <a:endParaRPr lang="en-GB" sz="1200" b="1" dirty="0"/>
          </a:p>
        </p:txBody>
      </p:sp>
    </p:spTree>
    <p:extLst>
      <p:ext uri="{BB962C8B-B14F-4D97-AF65-F5344CB8AC3E}">
        <p14:creationId xmlns:p14="http://schemas.microsoft.com/office/powerpoint/2010/main" val="4266527571"/>
      </p:ext>
    </p:extLst>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TM02900769[[fn=Retrospect]]</Template>
  <TotalTime>8266</TotalTime>
  <Words>1544</Words>
  <Application>Microsoft Office PowerPoint</Application>
  <PresentationFormat>Widescreen</PresentationFormat>
  <Paragraphs>292</Paragraphs>
  <Slides>17</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 Unicode MS</vt:lpstr>
      <vt:lpstr>Arial</vt:lpstr>
      <vt:lpstr>Calibri</vt:lpstr>
      <vt:lpstr>Calibri Light</vt:lpstr>
      <vt:lpstr>Comic Sans MS</vt:lpstr>
      <vt:lpstr>Wingdings 2</vt:lpstr>
      <vt:lpstr>Retrospect</vt:lpstr>
      <vt:lpstr>Electronics setup and configuration</vt:lpstr>
      <vt:lpstr>Documentation</vt:lpstr>
      <vt:lpstr>Front End control architecture</vt:lpstr>
      <vt:lpstr>HwTool – Creating your models/devices</vt:lpstr>
      <vt:lpstr>HwTool – Model guidelines</vt:lpstr>
      <vt:lpstr>HwTool – Devices FSM</vt:lpstr>
      <vt:lpstr>Defining your Device FSM actions</vt:lpstr>
      <vt:lpstr>HwTool – Devices FSM</vt:lpstr>
      <vt:lpstr>Example device panel</vt:lpstr>
      <vt:lpstr>Generic user interface</vt:lpstr>
      <vt:lpstr>Generic interface symbols</vt:lpstr>
      <vt:lpstr>Questions?</vt:lpstr>
      <vt:lpstr>Why a need for a new SOL40_SCA?</vt:lpstr>
      <vt:lpstr>What changes for the SOL40</vt:lpstr>
      <vt:lpstr>What changes in the SOL40_SCA</vt:lpstr>
      <vt:lpstr>What changes in the GbtServer</vt:lpstr>
      <vt:lpstr>What changes in the GbtServer</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First year of Fellowship</dc:title>
  <dc:creator>Joao Vitor Viana Barbosa</dc:creator>
  <cp:lastModifiedBy>Joao Vitor Viana Barbosa</cp:lastModifiedBy>
  <cp:revision>150</cp:revision>
  <dcterms:created xsi:type="dcterms:W3CDTF">2017-03-07T09:07:04Z</dcterms:created>
  <dcterms:modified xsi:type="dcterms:W3CDTF">2018-11-28T17:27:24Z</dcterms:modified>
</cp:coreProperties>
</file>