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727" r:id="rId2"/>
  </p:sldMasterIdLst>
  <p:notesMasterIdLst>
    <p:notesMasterId r:id="rId27"/>
  </p:notesMasterIdLst>
  <p:handoutMasterIdLst>
    <p:handoutMasterId r:id="rId28"/>
  </p:handoutMasterIdLst>
  <p:sldIdLst>
    <p:sldId id="272" r:id="rId3"/>
    <p:sldId id="390" r:id="rId4"/>
    <p:sldId id="391" r:id="rId5"/>
    <p:sldId id="392" r:id="rId6"/>
    <p:sldId id="394" r:id="rId7"/>
    <p:sldId id="398" r:id="rId8"/>
    <p:sldId id="422" r:id="rId9"/>
    <p:sldId id="400" r:id="rId10"/>
    <p:sldId id="403" r:id="rId11"/>
    <p:sldId id="420" r:id="rId12"/>
    <p:sldId id="423" r:id="rId13"/>
    <p:sldId id="402" r:id="rId14"/>
    <p:sldId id="406" r:id="rId15"/>
    <p:sldId id="426" r:id="rId16"/>
    <p:sldId id="415" r:id="rId17"/>
    <p:sldId id="412" r:id="rId18"/>
    <p:sldId id="421" r:id="rId19"/>
    <p:sldId id="413" r:id="rId20"/>
    <p:sldId id="414" r:id="rId21"/>
    <p:sldId id="418" r:id="rId22"/>
    <p:sldId id="416" r:id="rId23"/>
    <p:sldId id="424" r:id="rId24"/>
    <p:sldId id="419" r:id="rId25"/>
    <p:sldId id="425" r:id="rId26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1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CC99"/>
    <a:srgbClr val="FF9999"/>
    <a:srgbClr val="00589A"/>
    <a:srgbClr val="B5FDE0"/>
    <a:srgbClr val="94FEEC"/>
    <a:srgbClr val="66FFCC"/>
    <a:srgbClr val="99FFCC"/>
    <a:srgbClr val="FFEADD"/>
    <a:srgbClr val="D9FF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69" autoAdjust="0"/>
    <p:restoredTop sz="94660"/>
  </p:normalViewPr>
  <p:slideViewPr>
    <p:cSldViewPr>
      <p:cViewPr varScale="1">
        <p:scale>
          <a:sx n="79" d="100"/>
          <a:sy n="79" d="100"/>
        </p:scale>
        <p:origin x="108" y="228"/>
      </p:cViewPr>
      <p:guideLst>
        <p:guide orient="horz" pos="1872"/>
        <p:guide pos="1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>
        <p:scale>
          <a:sx n="100" d="100"/>
          <a:sy n="100" d="100"/>
        </p:scale>
        <p:origin x="-228" y="12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 descr="Paper bag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2993" cy="53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19" name="Rectangle 3" descr="Paper bag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2276" y="0"/>
            <a:ext cx="2941393" cy="53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 descr="Paper bag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2329"/>
            <a:ext cx="2942993" cy="53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1" name="Rectangle 5" descr="Paper bag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2276" y="9412329"/>
            <a:ext cx="2941393" cy="53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8EF0B535-A0E7-4F8F-9E0F-B6B83C3D6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53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 descr="Paper bag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402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 descr="Paper bag"/>
          <p:cNvSpPr>
            <a:spLocks noGrp="1" noChangeArrowheads="1"/>
          </p:cNvSpPr>
          <p:nvPr>
            <p:ph type="dt" idx="1"/>
          </p:nvPr>
        </p:nvSpPr>
        <p:spPr bwMode="auto">
          <a:xfrm>
            <a:off x="3838687" y="0"/>
            <a:ext cx="2994176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3613" y="766763"/>
            <a:ext cx="49069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3" name="Rectangle 5" descr="Paper bag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1285" y="4753282"/>
            <a:ext cx="4990293" cy="444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8854" name="Rectangle 6" descr="Paper bag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97"/>
            <a:ext cx="2917402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5" name="Rectangle 7" descr="Paper bag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8687" y="9429897"/>
            <a:ext cx="2994176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D4770E1-9F2F-4041-B6CC-48F25841C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855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0"/>
          <p:cNvSpPr>
            <a:spLocks noChangeArrowheads="1"/>
          </p:cNvSpPr>
          <p:nvPr/>
        </p:nvSpPr>
        <p:spPr bwMode="auto">
          <a:xfrm>
            <a:off x="0" y="914400"/>
            <a:ext cx="8915400" cy="76200"/>
          </a:xfrm>
          <a:prstGeom prst="rect">
            <a:avLst/>
          </a:prstGeom>
          <a:gradFill rotWithShape="0">
            <a:gsLst>
              <a:gs pos="0">
                <a:srgbClr val="0000CC"/>
              </a:gs>
              <a:gs pos="100000">
                <a:srgbClr val="99CCFF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5" name="Picture 41" descr="LHC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1143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2"/>
          <p:cNvSpPr>
            <a:spLocks noChangeShapeType="1"/>
          </p:cNvSpPr>
          <p:nvPr/>
        </p:nvSpPr>
        <p:spPr bwMode="auto">
          <a:xfrm>
            <a:off x="0" y="990600"/>
            <a:ext cx="8915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" name="Rectangle 43"/>
          <p:cNvSpPr>
            <a:spLocks noChangeArrowheads="1"/>
          </p:cNvSpPr>
          <p:nvPr/>
        </p:nvSpPr>
        <p:spPr bwMode="auto">
          <a:xfrm>
            <a:off x="4648200" y="5924490"/>
            <a:ext cx="43434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0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</a:t>
            </a:r>
            <a:r>
              <a:rPr lang="en-US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Gaspar</a:t>
            </a:r>
            <a:r>
              <a:rPr lang="en-US" sz="2000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November 2018</a:t>
            </a:r>
            <a:endParaRPr lang="en-US" sz="2000" b="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4" name="Rectangle 36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219200"/>
            <a:ext cx="7772400" cy="3429000"/>
          </a:xfrm>
        </p:spPr>
        <p:txBody>
          <a:bodyPr anchor="ctr"/>
          <a:lstStyle>
            <a:lvl1pPr algn="ctr">
              <a:defRPr>
                <a:solidFill>
                  <a:srgbClr val="FF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1660" name="Rectangle 4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066800"/>
          </a:xfrm>
          <a:ln w="12700"/>
        </p:spPr>
        <p:txBody>
          <a:bodyPr>
            <a:spAutoFit/>
          </a:bodyPr>
          <a:lstStyle>
            <a:lvl1pPr marL="0" indent="0" algn="ctr">
              <a:buFont typeface="Arial Unicode MS" pitchFamily="34" charset="-128"/>
              <a:buNone/>
              <a:defRPr b="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D8865-0720-4316-AF58-540C77104744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28600"/>
            <a:ext cx="21336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2484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66864-5BC3-4965-9AEA-6D149A94120C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418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706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027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693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520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817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6456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584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E23BB-1CA6-49B2-BE3C-96FEA4166F8F}" type="slidenum">
              <a:rPr lang="en-US"/>
              <a:pPr>
                <a:defRPr/>
              </a:pPr>
              <a:t>‹#›</a:t>
            </a:fld>
            <a:endParaRPr lang="en-US" sz="2400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891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9580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39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E2B5-7965-462A-AC52-134C75BDF02A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50E53-A08F-40E4-A723-B1398D09DF8B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BC85B-DD9C-4896-BE2D-355206E0D0D3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B3A27-7B24-4338-B879-E685D8B6A32D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F8E78-5077-4F2C-87C3-D94B7E1EF946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9C0FE-AC25-4D53-9F34-1CF1EC4E9E16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8D192-93DB-4900-8B22-78A37076E6A7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69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</a:t>
            </a:r>
            <a:r>
              <a:rPr lang="en-US" dirty="0" smtClean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2575" name="Freeform 2335"/>
          <p:cNvSpPr>
            <a:spLocks/>
          </p:cNvSpPr>
          <p:nvPr/>
        </p:nvSpPr>
        <p:spPr bwMode="auto">
          <a:xfrm>
            <a:off x="3225800" y="3841750"/>
            <a:ext cx="9525" cy="4763"/>
          </a:xfrm>
          <a:custGeom>
            <a:avLst/>
            <a:gdLst/>
            <a:ahLst/>
            <a:cxnLst>
              <a:cxn ang="0">
                <a:pos x="12" y="5"/>
              </a:cxn>
              <a:cxn ang="0">
                <a:pos x="0" y="0"/>
              </a:cxn>
              <a:cxn ang="0">
                <a:pos x="12" y="3"/>
              </a:cxn>
              <a:cxn ang="0">
                <a:pos x="12" y="5"/>
              </a:cxn>
            </a:cxnLst>
            <a:rect l="0" t="0" r="r" b="b"/>
            <a:pathLst>
              <a:path w="12" h="5">
                <a:moveTo>
                  <a:pt x="12" y="5"/>
                </a:moveTo>
                <a:lnTo>
                  <a:pt x="0" y="0"/>
                </a:lnTo>
                <a:lnTo>
                  <a:pt x="12" y="3"/>
                </a:lnTo>
                <a:lnTo>
                  <a:pt x="12" y="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668" name="Rectangle 3428" descr="Paper bag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770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4D4D4D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800" i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0F9385A-8ED5-4D6C-A063-F85D7CFDB26D}" type="slidenum">
              <a:rPr lang="en-US" smtClean="0"/>
              <a:pPr>
                <a:defRPr/>
              </a:pPr>
              <a:t>‹#›</a:t>
            </a:fld>
            <a:endParaRPr lang="en-US" b="1" dirty="0"/>
          </a:p>
        </p:txBody>
      </p:sp>
      <p:sp>
        <p:nvSpPr>
          <p:cNvPr id="13700" name="Text Box 3460"/>
          <p:cNvSpPr txBox="1">
            <a:spLocks noChangeArrowheads="1"/>
          </p:cNvSpPr>
          <p:nvPr/>
        </p:nvSpPr>
        <p:spPr bwMode="auto">
          <a:xfrm>
            <a:off x="2286000" y="6400800"/>
            <a:ext cx="3276600" cy="338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6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Gaspar, </a:t>
            </a:r>
            <a:r>
              <a:rPr lang="en-US" sz="16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November 2018</a:t>
            </a:r>
            <a:endParaRPr lang="en-US" sz="16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50" name="Rectangle 3810"/>
          <p:cNvSpPr>
            <a:spLocks noChangeArrowheads="1"/>
          </p:cNvSpPr>
          <p:nvPr/>
        </p:nvSpPr>
        <p:spPr bwMode="auto">
          <a:xfrm>
            <a:off x="0" y="914400"/>
            <a:ext cx="8915400" cy="76200"/>
          </a:xfrm>
          <a:prstGeom prst="rect">
            <a:avLst/>
          </a:prstGeom>
          <a:gradFill rotWithShape="0">
            <a:gsLst>
              <a:gs pos="0">
                <a:srgbClr val="0000CC"/>
              </a:gs>
              <a:gs pos="100000">
                <a:srgbClr val="99CCFF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2056" name="Picture 3811" descr="LHC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15888"/>
            <a:ext cx="1143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52" name="Line 3812"/>
          <p:cNvSpPr>
            <a:spLocks noChangeShapeType="1"/>
          </p:cNvSpPr>
          <p:nvPr/>
        </p:nvSpPr>
        <p:spPr bwMode="auto">
          <a:xfrm>
            <a:off x="0" y="990600"/>
            <a:ext cx="8915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>
    <p:strips dir="r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❚"/>
        <a:defRPr kumimoji="1" sz="3200" b="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❙"/>
        <a:defRPr kumimoji="1"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〡"/>
        <a:defRPr kumimoji="1" sz="2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D72A9-75EB-461B-8A18-4F8F451F2DB0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27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752600"/>
            <a:ext cx="6858000" cy="2133600"/>
          </a:xfrm>
        </p:spPr>
        <p:txBody>
          <a:bodyPr/>
          <a:lstStyle/>
          <a:p>
            <a:r>
              <a:rPr lang="en-US" sz="4000" dirty="0" smtClean="0"/>
              <a:t>Experiment Control System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57200" y="3429000"/>
            <a:ext cx="8534400" cy="144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None/>
            </a:pPr>
            <a:r>
              <a:rPr lang="en-US" sz="4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…A </a:t>
            </a:r>
            <a:r>
              <a:rPr lang="en-US" sz="4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Brief </a:t>
            </a:r>
            <a:r>
              <a:rPr lang="en-US" sz="4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  <a:endParaRPr lang="en-US" sz="4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None/>
            </a:pPr>
            <a:r>
              <a:rPr lang="en-US" sz="4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path to </a:t>
            </a:r>
            <a:r>
              <a:rPr lang="en-US" sz="4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Operations…</a:t>
            </a:r>
            <a:endParaRPr lang="en-US" sz="4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Control FSM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888" y="1143000"/>
            <a:ext cx="3871512" cy="5105400"/>
          </a:xfrm>
        </p:spPr>
        <p:txBody>
          <a:bodyPr/>
          <a:lstStyle/>
          <a:p>
            <a:r>
              <a:rPr lang="en-GB" sz="2400" dirty="0" smtClean="0"/>
              <a:t>Steps: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2000" dirty="0" smtClean="0"/>
              <a:t>Allocate resources</a:t>
            </a:r>
          </a:p>
          <a:p>
            <a:pPr lvl="1"/>
            <a:endParaRPr lang="en-GB" sz="2000" dirty="0"/>
          </a:p>
          <a:p>
            <a:pPr marL="457200" lvl="1" indent="0">
              <a:buNone/>
            </a:pPr>
            <a:endParaRPr lang="en-GB" sz="2000" dirty="0"/>
          </a:p>
          <a:p>
            <a:pPr lvl="1"/>
            <a:r>
              <a:rPr lang="en-GB" sz="2000" dirty="0" smtClean="0"/>
              <a:t>Configure Sub-systems:</a:t>
            </a:r>
            <a:br>
              <a:rPr lang="en-GB" sz="2000" dirty="0" smtClean="0"/>
            </a:br>
            <a:r>
              <a:rPr lang="en-GB" sz="2000" dirty="0" smtClean="0"/>
              <a:t>Apply Electronics settings</a:t>
            </a:r>
            <a:br>
              <a:rPr lang="en-GB" sz="2000" dirty="0" smtClean="0"/>
            </a:br>
            <a:r>
              <a:rPr lang="en-GB" sz="2000" dirty="0" smtClean="0"/>
              <a:t>prepare DAQ/HLT jobs</a:t>
            </a:r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Start:</a:t>
            </a:r>
            <a:br>
              <a:rPr lang="en-GB" sz="2000" dirty="0" smtClean="0"/>
            </a:br>
            <a:r>
              <a:rPr lang="en-GB" sz="2000" dirty="0" smtClean="0"/>
              <a:t>Prepare to acquire data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 smtClean="0"/>
              <a:t>Start Trigger:</a:t>
            </a:r>
            <a:br>
              <a:rPr lang="en-GB" sz="2000" dirty="0" smtClean="0"/>
            </a:br>
            <a:r>
              <a:rPr lang="en-GB" sz="2000" dirty="0" smtClean="0"/>
              <a:t>TFC only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10</a:t>
            </a:fld>
            <a:endParaRPr lang="en-US" sz="2400" b="1"/>
          </a:p>
        </p:txBody>
      </p: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76199" y="1219200"/>
            <a:ext cx="4967689" cy="4953000"/>
            <a:chOff x="76200" y="1219200"/>
            <a:chExt cx="4419600" cy="4406532"/>
          </a:xfrm>
        </p:grpSpPr>
        <p:sp>
          <p:nvSpPr>
            <p:cNvPr id="6" name="Rectangle 42"/>
            <p:cNvSpPr>
              <a:spLocks noChangeArrowheads="1"/>
            </p:cNvSpPr>
            <p:nvPr/>
          </p:nvSpPr>
          <p:spPr bwMode="auto">
            <a:xfrm>
              <a:off x="1730210" y="5334000"/>
              <a:ext cx="1137898" cy="291732"/>
            </a:xfrm>
            <a:prstGeom prst="rect">
              <a:avLst/>
            </a:prstGeom>
            <a:solidFill>
              <a:srgbClr val="00CC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000" b="1">
                  <a:latin typeface="Arial" charset="0"/>
                </a:rPr>
                <a:t>RUNNING</a:t>
              </a:r>
            </a:p>
          </p:txBody>
        </p:sp>
        <p:sp>
          <p:nvSpPr>
            <p:cNvPr id="7" name="Rectangle 43"/>
            <p:cNvSpPr>
              <a:spLocks noChangeArrowheads="1"/>
            </p:cNvSpPr>
            <p:nvPr/>
          </p:nvSpPr>
          <p:spPr bwMode="auto">
            <a:xfrm>
              <a:off x="1730210" y="3790646"/>
              <a:ext cx="1137898" cy="291732"/>
            </a:xfrm>
            <a:prstGeom prst="rect">
              <a:avLst/>
            </a:prstGeom>
            <a:solidFill>
              <a:srgbClr val="3399FF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000" b="1">
                  <a:latin typeface="Arial" charset="0"/>
                </a:rPr>
                <a:t>READY</a:t>
              </a:r>
            </a:p>
          </p:txBody>
        </p:sp>
        <p:sp>
          <p:nvSpPr>
            <p:cNvPr id="8" name="Rectangle 44"/>
            <p:cNvSpPr>
              <a:spLocks noChangeArrowheads="1"/>
            </p:cNvSpPr>
            <p:nvPr/>
          </p:nvSpPr>
          <p:spPr bwMode="auto">
            <a:xfrm>
              <a:off x="1730210" y="2525793"/>
              <a:ext cx="1137898" cy="291732"/>
            </a:xfrm>
            <a:prstGeom prst="rect">
              <a:avLst/>
            </a:prstGeom>
            <a:solidFill>
              <a:srgbClr val="FFFF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000" b="1">
                  <a:latin typeface="Arial" charset="0"/>
                </a:rPr>
                <a:t>NOT_READY</a:t>
              </a:r>
            </a:p>
          </p:txBody>
        </p:sp>
        <p:sp>
          <p:nvSpPr>
            <p:cNvPr id="9" name="Line 45"/>
            <p:cNvSpPr>
              <a:spLocks noChangeShapeType="1"/>
            </p:cNvSpPr>
            <p:nvPr/>
          </p:nvSpPr>
          <p:spPr bwMode="auto">
            <a:xfrm>
              <a:off x="2048990" y="4082379"/>
              <a:ext cx="0" cy="48758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 sz="3200"/>
            </a:p>
          </p:txBody>
        </p:sp>
        <p:sp>
          <p:nvSpPr>
            <p:cNvPr id="10" name="Line 46"/>
            <p:cNvSpPr>
              <a:spLocks noChangeShapeType="1"/>
            </p:cNvSpPr>
            <p:nvPr/>
          </p:nvSpPr>
          <p:spPr bwMode="auto">
            <a:xfrm rot="10800000">
              <a:off x="2547216" y="4082379"/>
              <a:ext cx="0" cy="48758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 sz="3200"/>
            </a:p>
          </p:txBody>
        </p:sp>
        <p:sp>
          <p:nvSpPr>
            <p:cNvPr id="11" name="Text Box 47"/>
            <p:cNvSpPr txBox="1">
              <a:spLocks noChangeArrowheads="1"/>
            </p:cNvSpPr>
            <p:nvPr/>
          </p:nvSpPr>
          <p:spPr bwMode="auto">
            <a:xfrm>
              <a:off x="1588764" y="4212944"/>
              <a:ext cx="477115" cy="24685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</a:rPr>
                <a:t>Start</a:t>
              </a:r>
            </a:p>
          </p:txBody>
        </p:sp>
        <p:sp>
          <p:nvSpPr>
            <p:cNvPr id="12" name="Text Box 48"/>
            <p:cNvSpPr txBox="1">
              <a:spLocks noChangeArrowheads="1"/>
            </p:cNvSpPr>
            <p:nvPr/>
          </p:nvSpPr>
          <p:spPr bwMode="auto">
            <a:xfrm>
              <a:off x="2532439" y="4212944"/>
              <a:ext cx="470781" cy="24685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</a:rPr>
                <a:t>Stop</a:t>
              </a:r>
            </a:p>
          </p:txBody>
        </p:sp>
        <p:sp>
          <p:nvSpPr>
            <p:cNvPr id="13" name="Rectangle 49"/>
            <p:cNvSpPr>
              <a:spLocks noChangeArrowheads="1"/>
            </p:cNvSpPr>
            <p:nvPr/>
          </p:nvSpPr>
          <p:spPr bwMode="auto">
            <a:xfrm>
              <a:off x="76200" y="2527833"/>
              <a:ext cx="1135787" cy="289692"/>
            </a:xfrm>
            <a:prstGeom prst="rect">
              <a:avLst/>
            </a:prstGeom>
            <a:solidFill>
              <a:srgbClr val="FF00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000" b="1">
                  <a:latin typeface="Arial" charset="0"/>
                </a:rPr>
                <a:t>ERROR</a:t>
              </a:r>
            </a:p>
          </p:txBody>
        </p:sp>
        <p:sp>
          <p:nvSpPr>
            <p:cNvPr id="14" name="Rectangle 50"/>
            <p:cNvSpPr>
              <a:spLocks noChangeArrowheads="1"/>
            </p:cNvSpPr>
            <p:nvPr/>
          </p:nvSpPr>
          <p:spPr bwMode="auto">
            <a:xfrm>
              <a:off x="3360013" y="2527833"/>
              <a:ext cx="1135787" cy="289692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000" b="1">
                  <a:latin typeface="Arial" charset="0"/>
                </a:rPr>
                <a:t>UNKNOWN</a:t>
              </a:r>
            </a:p>
          </p:txBody>
        </p:sp>
        <p:sp>
          <p:nvSpPr>
            <p:cNvPr id="15" name="Line 51"/>
            <p:cNvSpPr>
              <a:spLocks noChangeShapeType="1"/>
            </p:cNvSpPr>
            <p:nvPr/>
          </p:nvSpPr>
          <p:spPr bwMode="auto">
            <a:xfrm>
              <a:off x="2048990" y="2817525"/>
              <a:ext cx="0" cy="34069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 sz="3200"/>
            </a:p>
          </p:txBody>
        </p:sp>
        <p:sp>
          <p:nvSpPr>
            <p:cNvPr id="16" name="Line 52"/>
            <p:cNvSpPr>
              <a:spLocks noChangeShapeType="1"/>
            </p:cNvSpPr>
            <p:nvPr/>
          </p:nvSpPr>
          <p:spPr bwMode="auto">
            <a:xfrm rot="10800000">
              <a:off x="2547216" y="2817525"/>
              <a:ext cx="0" cy="97312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 sz="3200"/>
            </a:p>
          </p:txBody>
        </p:sp>
        <p:sp>
          <p:nvSpPr>
            <p:cNvPr id="17" name="Text Box 53"/>
            <p:cNvSpPr txBox="1">
              <a:spLocks noChangeArrowheads="1"/>
            </p:cNvSpPr>
            <p:nvPr/>
          </p:nvSpPr>
          <p:spPr bwMode="auto">
            <a:xfrm>
              <a:off x="1263651" y="2862407"/>
              <a:ext cx="789562" cy="24685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</a:rPr>
                <a:t>Configure</a:t>
              </a:r>
            </a:p>
          </p:txBody>
        </p:sp>
        <p:sp>
          <p:nvSpPr>
            <p:cNvPr id="18" name="Text Box 54"/>
            <p:cNvSpPr txBox="1">
              <a:spLocks noChangeArrowheads="1"/>
            </p:cNvSpPr>
            <p:nvPr/>
          </p:nvSpPr>
          <p:spPr bwMode="auto">
            <a:xfrm>
              <a:off x="2545105" y="3200400"/>
              <a:ext cx="532004" cy="24685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charset="0"/>
                </a:rPr>
                <a:t>Reset</a:t>
              </a:r>
            </a:p>
          </p:txBody>
        </p:sp>
        <p:cxnSp>
          <p:nvCxnSpPr>
            <p:cNvPr id="19" name="AutoShape 55"/>
            <p:cNvCxnSpPr>
              <a:cxnSpLocks noChangeShapeType="1"/>
              <a:stCxn id="6" idx="3"/>
              <a:endCxn id="14" idx="2"/>
            </p:cNvCxnSpPr>
            <p:nvPr/>
          </p:nvCxnSpPr>
          <p:spPr bwMode="auto">
            <a:xfrm flipV="1">
              <a:off x="2868108" y="2817525"/>
              <a:ext cx="1059799" cy="2662341"/>
            </a:xfrm>
            <a:prstGeom prst="bentConnector2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/>
              <a:tailEnd type="triangle" w="med" len="med"/>
            </a:ln>
          </p:spPr>
        </p:cxnSp>
        <p:cxnSp>
          <p:nvCxnSpPr>
            <p:cNvPr id="20" name="AutoShape 56"/>
            <p:cNvCxnSpPr>
              <a:cxnSpLocks noChangeShapeType="1"/>
              <a:stCxn id="7" idx="3"/>
              <a:endCxn id="14" idx="2"/>
            </p:cNvCxnSpPr>
            <p:nvPr/>
          </p:nvCxnSpPr>
          <p:spPr bwMode="auto">
            <a:xfrm flipV="1">
              <a:off x="2868108" y="2817525"/>
              <a:ext cx="1059799" cy="1118987"/>
            </a:xfrm>
            <a:prstGeom prst="bentConnector2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/>
              <a:tailEnd type="triangle" w="med" len="med"/>
            </a:ln>
          </p:spPr>
        </p:cxnSp>
        <p:cxnSp>
          <p:nvCxnSpPr>
            <p:cNvPr id="22" name="AutoShape 58"/>
            <p:cNvCxnSpPr>
              <a:cxnSpLocks noChangeShapeType="1"/>
              <a:stCxn id="6" idx="1"/>
              <a:endCxn id="13" idx="2"/>
            </p:cNvCxnSpPr>
            <p:nvPr/>
          </p:nvCxnSpPr>
          <p:spPr bwMode="auto">
            <a:xfrm rot="10800000">
              <a:off x="644094" y="2817526"/>
              <a:ext cx="1086116" cy="2662341"/>
            </a:xfrm>
            <a:prstGeom prst="bentConnector2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/>
              <a:tailEnd type="triangle" w="med" len="med"/>
            </a:ln>
          </p:spPr>
        </p:cxnSp>
        <p:cxnSp>
          <p:nvCxnSpPr>
            <p:cNvPr id="23" name="AutoShape 59"/>
            <p:cNvCxnSpPr>
              <a:cxnSpLocks noChangeShapeType="1"/>
              <a:stCxn id="7" idx="1"/>
              <a:endCxn id="13" idx="2"/>
            </p:cNvCxnSpPr>
            <p:nvPr/>
          </p:nvCxnSpPr>
          <p:spPr bwMode="auto">
            <a:xfrm rot="10800000">
              <a:off x="644094" y="2817526"/>
              <a:ext cx="1086116" cy="1118987"/>
            </a:xfrm>
            <a:prstGeom prst="bentConnector2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/>
              <a:tailEnd type="triangle" w="med" len="med"/>
            </a:ln>
          </p:spPr>
        </p:cxnSp>
        <p:cxnSp>
          <p:nvCxnSpPr>
            <p:cNvPr id="25" name="AutoShape 61"/>
            <p:cNvCxnSpPr>
              <a:cxnSpLocks noChangeShapeType="1"/>
              <a:stCxn id="13" idx="3"/>
              <a:endCxn id="8" idx="1"/>
            </p:cNvCxnSpPr>
            <p:nvPr/>
          </p:nvCxnSpPr>
          <p:spPr bwMode="auto">
            <a:xfrm flipV="1">
              <a:off x="1211987" y="2671659"/>
              <a:ext cx="518223" cy="1020"/>
            </a:xfrm>
            <a:prstGeom prst="bentConnector3">
              <a:avLst>
                <a:gd name="adj1" fmla="val 50000"/>
              </a:avLst>
            </a:prstGeom>
            <a:noFill/>
            <a:ln w="222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6" name="Text Box 62"/>
            <p:cNvSpPr txBox="1">
              <a:spLocks noChangeArrowheads="1"/>
            </p:cNvSpPr>
            <p:nvPr/>
          </p:nvSpPr>
          <p:spPr bwMode="auto">
            <a:xfrm>
              <a:off x="1143000" y="2481241"/>
              <a:ext cx="688228" cy="24685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charset="0"/>
                </a:rPr>
                <a:t>Recover</a:t>
              </a:r>
            </a:p>
          </p:txBody>
        </p:sp>
        <p:sp>
          <p:nvSpPr>
            <p:cNvPr id="27" name="Rectangle 63"/>
            <p:cNvSpPr>
              <a:spLocks noChangeArrowheads="1"/>
            </p:cNvSpPr>
            <p:nvPr/>
          </p:nvSpPr>
          <p:spPr bwMode="auto">
            <a:xfrm>
              <a:off x="1229873" y="3158219"/>
              <a:ext cx="1135787" cy="291732"/>
            </a:xfrm>
            <a:prstGeom prst="rect">
              <a:avLst/>
            </a:prstGeom>
            <a:solidFill>
              <a:srgbClr val="FFFF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000" b="1">
                  <a:latin typeface="Arial" charset="0"/>
                </a:rPr>
                <a:t>CONFIGURING</a:t>
              </a:r>
            </a:p>
          </p:txBody>
        </p:sp>
        <p:sp>
          <p:nvSpPr>
            <p:cNvPr id="28" name="Line 64"/>
            <p:cNvSpPr>
              <a:spLocks noChangeShapeType="1"/>
            </p:cNvSpPr>
            <p:nvPr/>
          </p:nvSpPr>
          <p:spPr bwMode="auto">
            <a:xfrm>
              <a:off x="2048990" y="3449952"/>
              <a:ext cx="0" cy="34069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 sz="3200"/>
            </a:p>
          </p:txBody>
        </p:sp>
        <p:cxnSp>
          <p:nvCxnSpPr>
            <p:cNvPr id="29" name="AutoShape 65"/>
            <p:cNvCxnSpPr>
              <a:cxnSpLocks noChangeShapeType="1"/>
              <a:stCxn id="14" idx="1"/>
              <a:endCxn id="8" idx="3"/>
            </p:cNvCxnSpPr>
            <p:nvPr/>
          </p:nvCxnSpPr>
          <p:spPr bwMode="auto">
            <a:xfrm rot="10800000">
              <a:off x="2868109" y="2671659"/>
              <a:ext cx="491905" cy="102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/>
              <a:tailEnd type="triangle" w="med" len="med"/>
            </a:ln>
          </p:spPr>
        </p:cxnSp>
        <p:sp>
          <p:nvSpPr>
            <p:cNvPr id="30" name="Rectangle 50"/>
            <p:cNvSpPr>
              <a:spLocks noChangeArrowheads="1"/>
            </p:cNvSpPr>
            <p:nvPr/>
          </p:nvSpPr>
          <p:spPr bwMode="auto">
            <a:xfrm>
              <a:off x="1759813" y="1219200"/>
              <a:ext cx="1135787" cy="289692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000" b="1" dirty="0" smtClean="0">
                  <a:latin typeface="Arial" charset="0"/>
                </a:rPr>
                <a:t>NOT_ALLOCATED</a:t>
              </a:r>
              <a:endParaRPr lang="en-US" sz="1000" b="1" dirty="0">
                <a:latin typeface="Arial" charset="0"/>
              </a:endParaRPr>
            </a:p>
          </p:txBody>
        </p:sp>
        <p:sp>
          <p:nvSpPr>
            <p:cNvPr id="32" name="Text Box 53"/>
            <p:cNvSpPr txBox="1">
              <a:spLocks noChangeArrowheads="1"/>
            </p:cNvSpPr>
            <p:nvPr/>
          </p:nvSpPr>
          <p:spPr bwMode="auto">
            <a:xfrm>
              <a:off x="1452003" y="1524000"/>
              <a:ext cx="681597" cy="24622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charset="0"/>
                </a:rPr>
                <a:t>Allocate</a:t>
              </a:r>
              <a:endParaRPr lang="en-US" sz="1000" b="1" dirty="0">
                <a:latin typeface="Arial" charset="0"/>
              </a:endParaRPr>
            </a:p>
          </p:txBody>
        </p:sp>
        <p:sp>
          <p:nvSpPr>
            <p:cNvPr id="38" name="Line 46"/>
            <p:cNvSpPr>
              <a:spLocks noChangeShapeType="1"/>
            </p:cNvSpPr>
            <p:nvPr/>
          </p:nvSpPr>
          <p:spPr bwMode="auto">
            <a:xfrm rot="10800000">
              <a:off x="2547216" y="1523999"/>
              <a:ext cx="0" cy="100587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noAutofit/>
            </a:bodyPr>
            <a:lstStyle/>
            <a:p>
              <a:endParaRPr lang="en-US" sz="3200"/>
            </a:p>
          </p:txBody>
        </p:sp>
        <p:sp>
          <p:nvSpPr>
            <p:cNvPr id="39" name="Text Box 48"/>
            <p:cNvSpPr txBox="1">
              <a:spLocks noChangeArrowheads="1"/>
            </p:cNvSpPr>
            <p:nvPr/>
          </p:nvSpPr>
          <p:spPr bwMode="auto">
            <a:xfrm>
              <a:off x="2514600" y="1887379"/>
              <a:ext cx="822661" cy="24622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charset="0"/>
                </a:rPr>
                <a:t>Deallocate</a:t>
              </a:r>
              <a:endParaRPr lang="en-US" sz="1000" b="1" dirty="0">
                <a:latin typeface="Arial" charset="0"/>
              </a:endParaRPr>
            </a:p>
          </p:txBody>
        </p:sp>
        <p:sp>
          <p:nvSpPr>
            <p:cNvPr id="40" name="Rectangle 43"/>
            <p:cNvSpPr>
              <a:spLocks noChangeArrowheads="1"/>
            </p:cNvSpPr>
            <p:nvPr/>
          </p:nvSpPr>
          <p:spPr bwMode="auto">
            <a:xfrm>
              <a:off x="1741646" y="4572000"/>
              <a:ext cx="1137898" cy="291732"/>
            </a:xfrm>
            <a:prstGeom prst="rect">
              <a:avLst/>
            </a:prstGeom>
            <a:solidFill>
              <a:srgbClr val="3399FF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000" b="1" dirty="0" smtClean="0">
                  <a:latin typeface="Arial" charset="0"/>
                </a:rPr>
                <a:t>ACTIVE</a:t>
              </a:r>
              <a:endParaRPr lang="en-US" sz="1000" b="1" dirty="0">
                <a:latin typeface="Arial" charset="0"/>
              </a:endParaRPr>
            </a:p>
          </p:txBody>
        </p:sp>
        <p:sp>
          <p:nvSpPr>
            <p:cNvPr id="41" name="Line 45"/>
            <p:cNvSpPr>
              <a:spLocks noChangeShapeType="1"/>
            </p:cNvSpPr>
            <p:nvPr/>
          </p:nvSpPr>
          <p:spPr bwMode="auto">
            <a:xfrm>
              <a:off x="2060426" y="4863733"/>
              <a:ext cx="0" cy="48758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 sz="3200"/>
            </a:p>
          </p:txBody>
        </p:sp>
        <p:sp>
          <p:nvSpPr>
            <p:cNvPr id="42" name="Line 46"/>
            <p:cNvSpPr>
              <a:spLocks noChangeShapeType="1"/>
            </p:cNvSpPr>
            <p:nvPr/>
          </p:nvSpPr>
          <p:spPr bwMode="auto">
            <a:xfrm rot="10800000">
              <a:off x="2558652" y="4863733"/>
              <a:ext cx="0" cy="48758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 sz="3200"/>
            </a:p>
          </p:txBody>
        </p:sp>
        <p:sp>
          <p:nvSpPr>
            <p:cNvPr id="43" name="Text Box 47"/>
            <p:cNvSpPr txBox="1">
              <a:spLocks noChangeArrowheads="1"/>
            </p:cNvSpPr>
            <p:nvPr/>
          </p:nvSpPr>
          <p:spPr bwMode="auto">
            <a:xfrm>
              <a:off x="1657457" y="4994298"/>
              <a:ext cx="362600" cy="24622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charset="0"/>
                </a:rPr>
                <a:t>Go</a:t>
              </a:r>
              <a:endParaRPr lang="en-US" sz="1000" b="1" dirty="0">
                <a:latin typeface="Arial" charset="0"/>
              </a:endParaRPr>
            </a:p>
          </p:txBody>
        </p:sp>
        <p:sp>
          <p:nvSpPr>
            <p:cNvPr id="44" name="Text Box 48"/>
            <p:cNvSpPr txBox="1">
              <a:spLocks noChangeArrowheads="1"/>
            </p:cNvSpPr>
            <p:nvPr/>
          </p:nvSpPr>
          <p:spPr bwMode="auto">
            <a:xfrm>
              <a:off x="2514600" y="4994298"/>
              <a:ext cx="981359" cy="24622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charset="0"/>
                </a:rPr>
                <a:t>Stop_Trigger</a:t>
              </a:r>
              <a:endParaRPr lang="en-US" sz="1000" b="1" dirty="0">
                <a:latin typeface="Arial" charset="0"/>
              </a:endParaRPr>
            </a:p>
          </p:txBody>
        </p:sp>
        <p:sp>
          <p:nvSpPr>
            <p:cNvPr id="45" name="Line 51"/>
            <p:cNvSpPr>
              <a:spLocks noChangeShapeType="1"/>
            </p:cNvSpPr>
            <p:nvPr/>
          </p:nvSpPr>
          <p:spPr bwMode="auto">
            <a:xfrm>
              <a:off x="2053177" y="1524000"/>
              <a:ext cx="0" cy="34069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 sz="3200"/>
            </a:p>
          </p:txBody>
        </p:sp>
        <p:sp>
          <p:nvSpPr>
            <p:cNvPr id="47" name="Line 64"/>
            <p:cNvSpPr>
              <a:spLocks noChangeShapeType="1"/>
            </p:cNvSpPr>
            <p:nvPr/>
          </p:nvSpPr>
          <p:spPr bwMode="auto">
            <a:xfrm>
              <a:off x="2053177" y="2156427"/>
              <a:ext cx="0" cy="34069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 sz="3200"/>
            </a:p>
          </p:txBody>
        </p:sp>
        <p:sp>
          <p:nvSpPr>
            <p:cNvPr id="48" name="Rectangle 50"/>
            <p:cNvSpPr>
              <a:spLocks noChangeArrowheads="1"/>
            </p:cNvSpPr>
            <p:nvPr/>
          </p:nvSpPr>
          <p:spPr bwMode="auto">
            <a:xfrm>
              <a:off x="1219200" y="1843908"/>
              <a:ext cx="1135787" cy="289692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000" b="1" dirty="0" smtClean="0">
                  <a:latin typeface="Arial" charset="0"/>
                </a:rPr>
                <a:t>ALLOCATING</a:t>
              </a:r>
              <a:endParaRPr lang="en-US" sz="1000" b="1" dirty="0">
                <a:latin typeface="Arial" charset="0"/>
              </a:endParaRPr>
            </a:p>
          </p:txBody>
        </p:sp>
      </p:grpSp>
      <p:cxnSp>
        <p:nvCxnSpPr>
          <p:cNvPr id="50" name="AutoShape 59"/>
          <p:cNvCxnSpPr>
            <a:cxnSpLocks noChangeShapeType="1"/>
            <a:stCxn id="48" idx="1"/>
            <a:endCxn id="13" idx="0"/>
          </p:cNvCxnSpPr>
          <p:nvPr/>
        </p:nvCxnSpPr>
        <p:spPr bwMode="auto">
          <a:xfrm rot="10800000" flipV="1">
            <a:off x="714520" y="2084189"/>
            <a:ext cx="646427" cy="605932"/>
          </a:xfrm>
          <a:prstGeom prst="bentConnector2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 type="triangle" w="med" len="med"/>
          </a:ln>
        </p:spPr>
      </p:cxnSp>
      <p:cxnSp>
        <p:nvCxnSpPr>
          <p:cNvPr id="54" name="AutoShape 59"/>
          <p:cNvCxnSpPr>
            <a:cxnSpLocks noChangeShapeType="1"/>
            <a:stCxn id="27" idx="1"/>
            <a:endCxn id="13" idx="2"/>
          </p:cNvCxnSpPr>
          <p:nvPr/>
        </p:nvCxnSpPr>
        <p:spPr bwMode="auto">
          <a:xfrm rot="10800000">
            <a:off x="714519" y="3015739"/>
            <a:ext cx="658424" cy="546900"/>
          </a:xfrm>
          <a:prstGeom prst="bentConnector2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 type="triangle" w="med" len="med"/>
          </a:ln>
        </p:spPr>
      </p:cxnSp>
      <p:cxnSp>
        <p:nvCxnSpPr>
          <p:cNvPr id="58" name="AutoShape 58"/>
          <p:cNvCxnSpPr>
            <a:cxnSpLocks noChangeShapeType="1"/>
            <a:stCxn id="40" idx="1"/>
            <a:endCxn id="13" idx="2"/>
          </p:cNvCxnSpPr>
          <p:nvPr/>
        </p:nvCxnSpPr>
        <p:spPr bwMode="auto">
          <a:xfrm rot="10800000">
            <a:off x="714520" y="3015739"/>
            <a:ext cx="1233663" cy="2136008"/>
          </a:xfrm>
          <a:prstGeom prst="bentConnector2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 type="triangle" w="med" len="med"/>
          </a:ln>
        </p:spPr>
      </p:cxnSp>
      <p:cxnSp>
        <p:nvCxnSpPr>
          <p:cNvPr id="61" name="AutoShape 55"/>
          <p:cNvCxnSpPr>
            <a:cxnSpLocks noChangeShapeType="1"/>
            <a:stCxn id="40" idx="3"/>
            <a:endCxn id="14" idx="2"/>
          </p:cNvCxnSpPr>
          <p:nvPr/>
        </p:nvCxnSpPr>
        <p:spPr bwMode="auto">
          <a:xfrm flipV="1">
            <a:off x="3227194" y="3015739"/>
            <a:ext cx="1178374" cy="2136008"/>
          </a:xfrm>
          <a:prstGeom prst="bentConnector2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 type="triangle" w="med" len="med"/>
          </a:ln>
        </p:spPr>
      </p:cxnSp>
      <p:cxnSp>
        <p:nvCxnSpPr>
          <p:cNvPr id="64" name="AutoShape 56"/>
          <p:cNvCxnSpPr>
            <a:cxnSpLocks noChangeShapeType="1"/>
            <a:stCxn id="30" idx="3"/>
            <a:endCxn id="14" idx="0"/>
          </p:cNvCxnSpPr>
          <p:nvPr/>
        </p:nvCxnSpPr>
        <p:spPr bwMode="auto">
          <a:xfrm>
            <a:off x="3245242" y="1382009"/>
            <a:ext cx="1160326" cy="1308112"/>
          </a:xfrm>
          <a:prstGeom prst="bentConnector2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70551967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066799"/>
            <a:ext cx="7010400" cy="575454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11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Control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7195278" y="1143000"/>
            <a:ext cx="1796322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❚"/>
              <a:defRPr kumimoji="1" sz="3200" b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❙"/>
              <a:defRPr kumimoji="1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〡"/>
              <a:defRPr kumimoji="1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/>
              <a:t>Matrix</a:t>
            </a:r>
          </a:p>
          <a:p>
            <a:pPr marL="0" indent="0" algn="ctr">
              <a:buNone/>
            </a:pPr>
            <a:r>
              <a:rPr lang="en-GB" sz="2000" kern="0" dirty="0" smtClean="0"/>
              <a:t>Domain</a:t>
            </a:r>
          </a:p>
          <a:p>
            <a:pPr marL="0" indent="0" algn="ctr">
              <a:buNone/>
            </a:pPr>
            <a:r>
              <a:rPr lang="en-GB" sz="2000" kern="0" dirty="0" smtClean="0"/>
              <a:t>x</a:t>
            </a:r>
          </a:p>
          <a:p>
            <a:pPr marL="0" indent="0" algn="ctr">
              <a:buNone/>
            </a:pPr>
            <a:r>
              <a:rPr lang="en-GB" sz="2000" kern="0" dirty="0" smtClean="0"/>
              <a:t>Sub-detector</a:t>
            </a:r>
          </a:p>
          <a:p>
            <a:pPr marL="0" indent="0" algn="ctr">
              <a:buNone/>
            </a:pPr>
            <a:endParaRPr lang="en-GB" sz="1800" kern="0" dirty="0" smtClean="0"/>
          </a:p>
          <a:p>
            <a:r>
              <a:rPr lang="en-GB" sz="2400" kern="0" dirty="0" smtClean="0"/>
              <a:t>Activity</a:t>
            </a:r>
          </a:p>
          <a:p>
            <a:pPr marL="0" indent="0" algn="ctr">
              <a:buNone/>
            </a:pPr>
            <a:r>
              <a:rPr lang="en-GB" sz="2000" kern="0" dirty="0" smtClean="0"/>
              <a:t>Driven</a:t>
            </a:r>
            <a:endParaRPr lang="en-GB" sz="2000" kern="0" dirty="0"/>
          </a:p>
          <a:p>
            <a:pPr lvl="1"/>
            <a:endParaRPr lang="en-GB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234667593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Control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Activity</a:t>
            </a:r>
          </a:p>
          <a:p>
            <a:pPr lvl="1"/>
            <a:r>
              <a:rPr lang="en-US" sz="2400" dirty="0"/>
              <a:t>“Activity” defines the “recipe” which will be applied by all </a:t>
            </a:r>
            <a:r>
              <a:rPr lang="en-US" sz="2400" dirty="0" smtClean="0"/>
              <a:t>sub-systems </a:t>
            </a:r>
            <a:r>
              <a:rPr lang="en-US" sz="2400" dirty="0"/>
              <a:t>on </a:t>
            </a:r>
            <a:r>
              <a:rPr lang="en-US" sz="2400" dirty="0" smtClean="0"/>
              <a:t>CONFIGURE</a:t>
            </a:r>
          </a:p>
          <a:p>
            <a:pPr lvl="2"/>
            <a:r>
              <a:rPr lang="en-US" sz="2000" dirty="0" smtClean="0"/>
              <a:t>Ex.: PHYSICS|LEAD</a:t>
            </a:r>
            <a:br>
              <a:rPr lang="en-US" sz="2000" dirty="0" smtClean="0"/>
            </a:br>
            <a:r>
              <a:rPr lang="en-US" sz="1800" dirty="0" smtClean="0"/>
              <a:t>Will try to apply “PHYSICS|LEAD” everywhere, if not existing will try “PHYSICS”, if not existing “DEFAULT”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“Activity” also contains </a:t>
            </a:r>
            <a:r>
              <a:rPr lang="en-US" sz="2400" dirty="0">
                <a:sym typeface="Wingdings" pitchFamily="2" charset="2"/>
              </a:rPr>
              <a:t>the global run </a:t>
            </a:r>
            <a:r>
              <a:rPr lang="en-US" sz="2400" dirty="0" smtClean="0">
                <a:sym typeface="Wingdings" pitchFamily="2" charset="2"/>
              </a:rPr>
              <a:t>settings:</a:t>
            </a:r>
          </a:p>
          <a:p>
            <a:pPr lvl="2"/>
            <a:r>
              <a:rPr lang="en-US" sz="2000" dirty="0" smtClean="0">
                <a:sym typeface="Wingdings" pitchFamily="2" charset="2"/>
              </a:rPr>
              <a:t>Architecture for farm nodes -&gt;</a:t>
            </a:r>
          </a:p>
          <a:p>
            <a:pPr lvl="2"/>
            <a:r>
              <a:rPr lang="en-US" sz="2000" dirty="0" smtClean="0">
                <a:sym typeface="Wingdings" pitchFamily="2" charset="2"/>
              </a:rPr>
              <a:t>Nr. Sub-farms</a:t>
            </a:r>
          </a:p>
          <a:p>
            <a:pPr lvl="2"/>
            <a:r>
              <a:rPr lang="en-US" sz="2000" dirty="0" smtClean="0">
                <a:sym typeface="Wingdings" pitchFamily="2" charset="2"/>
              </a:rPr>
              <a:t>Trigger </a:t>
            </a:r>
            <a:r>
              <a:rPr lang="en-US" sz="2000" dirty="0" err="1" smtClean="0">
                <a:sym typeface="Wingdings" pitchFamily="2" charset="2"/>
              </a:rPr>
              <a:t>Config</a:t>
            </a:r>
            <a:r>
              <a:rPr lang="en-US" sz="2000" dirty="0" smtClean="0">
                <a:sym typeface="Wingdings" pitchFamily="2" charset="2"/>
              </a:rPr>
              <a:t>. (TCK)</a:t>
            </a:r>
          </a:p>
          <a:p>
            <a:pPr lvl="2"/>
            <a:r>
              <a:rPr lang="en-US" sz="2000" dirty="0" smtClean="0">
                <a:sym typeface="Wingdings" pitchFamily="2" charset="2"/>
              </a:rPr>
              <a:t>Data Type &amp; Destination:</a:t>
            </a:r>
          </a:p>
          <a:p>
            <a:pPr lvl="3"/>
            <a:r>
              <a:rPr lang="en-US" sz="1600" dirty="0" smtClean="0">
                <a:sym typeface="Wingdings" pitchFamily="2" charset="2"/>
              </a:rPr>
              <a:t>Local, Castor, Offline</a:t>
            </a:r>
          </a:p>
          <a:p>
            <a:pPr lvl="2"/>
            <a:r>
              <a:rPr lang="en-US" sz="2000" dirty="0" smtClean="0">
                <a:sym typeface="Wingdings" pitchFamily="2" charset="2"/>
              </a:rPr>
              <a:t>Calibration “Step Runs”</a:t>
            </a:r>
          </a:p>
          <a:p>
            <a:pPr lvl="3"/>
            <a:r>
              <a:rPr lang="en-US" sz="1600" dirty="0" smtClean="0">
                <a:sym typeface="Wingdings" pitchFamily="2" charset="2"/>
              </a:rPr>
              <a:t>TAE flag, nr. events</a:t>
            </a:r>
            <a:r>
              <a:rPr lang="en-US" sz="1600" dirty="0">
                <a:sym typeface="Wingdings" pitchFamily="2" charset="2"/>
              </a:rPr>
              <a:t>, </a:t>
            </a:r>
            <a:r>
              <a:rPr lang="en-US" sz="1600" dirty="0" smtClean="0">
                <a:sym typeface="Wingdings" pitchFamily="2" charset="2"/>
              </a:rPr>
              <a:t>nr. steps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12</a:t>
            </a:fld>
            <a:endParaRPr lang="en-US" sz="2400" b="1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34" b="29703"/>
          <a:stretch/>
        </p:blipFill>
        <p:spPr>
          <a:xfrm>
            <a:off x="5050311" y="3832960"/>
            <a:ext cx="4093689" cy="256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31027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543799" y="6629400"/>
            <a:ext cx="925513" cy="381000"/>
          </a:xfrm>
        </p:spPr>
        <p:txBody>
          <a:bodyPr/>
          <a:lstStyle/>
          <a:p>
            <a:fld id="{D410F4C7-0A3F-4452-92BA-A219F73E24DE}" type="slidenum">
              <a:rPr lang="en-US" altLang="en-US"/>
              <a:pPr/>
              <a:t>13</a:t>
            </a:fld>
            <a:endParaRPr lang="en-US" altLang="en-US" sz="2400" b="1"/>
          </a:p>
        </p:txBody>
      </p:sp>
      <p:sp>
        <p:nvSpPr>
          <p:cNvPr id="45978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Sub-detector Configuration</a:t>
            </a:r>
            <a:endParaRPr lang="en-US" altLang="en-US" dirty="0"/>
          </a:p>
        </p:txBody>
      </p:sp>
      <p:sp>
        <p:nvSpPr>
          <p:cNvPr id="459787" name="Oval 11"/>
          <p:cNvSpPr>
            <a:spLocks noChangeArrowheads="1"/>
          </p:cNvSpPr>
          <p:nvPr/>
        </p:nvSpPr>
        <p:spPr bwMode="auto">
          <a:xfrm>
            <a:off x="1066800" y="3505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DCS</a:t>
            </a:r>
          </a:p>
        </p:txBody>
      </p:sp>
      <p:sp>
        <p:nvSpPr>
          <p:cNvPr id="459788" name="Oval 12"/>
          <p:cNvSpPr>
            <a:spLocks noChangeArrowheads="1"/>
          </p:cNvSpPr>
          <p:nvPr/>
        </p:nvSpPr>
        <p:spPr bwMode="auto">
          <a:xfrm>
            <a:off x="457200" y="21336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</a:t>
            </a:r>
            <a:endParaRPr lang="en-US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789" name="Oval 13"/>
          <p:cNvSpPr>
            <a:spLocks noChangeArrowheads="1"/>
          </p:cNvSpPr>
          <p:nvPr/>
        </p:nvSpPr>
        <p:spPr bwMode="auto">
          <a:xfrm>
            <a:off x="1400175" y="21336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DCS</a:t>
            </a:r>
          </a:p>
        </p:txBody>
      </p:sp>
      <p:sp>
        <p:nvSpPr>
          <p:cNvPr id="459790" name="Oval 14"/>
          <p:cNvSpPr>
            <a:spLocks noChangeArrowheads="1"/>
          </p:cNvSpPr>
          <p:nvPr/>
        </p:nvSpPr>
        <p:spPr bwMode="auto">
          <a:xfrm>
            <a:off x="2343150" y="21336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HV</a:t>
            </a:r>
          </a:p>
        </p:txBody>
      </p:sp>
      <p:sp>
        <p:nvSpPr>
          <p:cNvPr id="459791" name="Oval 15"/>
          <p:cNvSpPr>
            <a:spLocks noChangeArrowheads="1"/>
          </p:cNvSpPr>
          <p:nvPr/>
        </p:nvSpPr>
        <p:spPr bwMode="auto">
          <a:xfrm>
            <a:off x="3286125" y="21336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DAI</a:t>
            </a:r>
            <a:endParaRPr lang="en-US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792" name="Oval 16"/>
          <p:cNvSpPr>
            <a:spLocks noChangeArrowheads="1"/>
          </p:cNvSpPr>
          <p:nvPr/>
        </p:nvSpPr>
        <p:spPr bwMode="auto">
          <a:xfrm>
            <a:off x="4229100" y="21336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DAQ</a:t>
            </a:r>
          </a:p>
        </p:txBody>
      </p:sp>
      <p:sp>
        <p:nvSpPr>
          <p:cNvPr id="459794" name="Oval 18"/>
          <p:cNvSpPr>
            <a:spLocks noChangeArrowheads="1"/>
          </p:cNvSpPr>
          <p:nvPr/>
        </p:nvSpPr>
        <p:spPr bwMode="auto">
          <a:xfrm>
            <a:off x="5715000" y="21336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TFC</a:t>
            </a:r>
          </a:p>
        </p:txBody>
      </p:sp>
      <p:sp>
        <p:nvSpPr>
          <p:cNvPr id="459795" name="Oval 19"/>
          <p:cNvSpPr>
            <a:spLocks noChangeArrowheads="1"/>
          </p:cNvSpPr>
          <p:nvPr/>
        </p:nvSpPr>
        <p:spPr bwMode="auto">
          <a:xfrm>
            <a:off x="6657975" y="21336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HLT</a:t>
            </a:r>
          </a:p>
        </p:txBody>
      </p:sp>
      <p:sp>
        <p:nvSpPr>
          <p:cNvPr id="459796" name="Oval 20"/>
          <p:cNvSpPr>
            <a:spLocks noChangeArrowheads="1"/>
          </p:cNvSpPr>
          <p:nvPr/>
        </p:nvSpPr>
        <p:spPr bwMode="auto">
          <a:xfrm>
            <a:off x="8001000" y="21336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</a:p>
        </p:txBody>
      </p:sp>
      <p:sp>
        <p:nvSpPr>
          <p:cNvPr id="459797" name="Oval 21"/>
          <p:cNvSpPr>
            <a:spLocks noChangeArrowheads="1"/>
          </p:cNvSpPr>
          <p:nvPr/>
        </p:nvSpPr>
        <p:spPr bwMode="auto">
          <a:xfrm>
            <a:off x="2032000" y="3505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HV</a:t>
            </a:r>
          </a:p>
        </p:txBody>
      </p:sp>
      <p:sp>
        <p:nvSpPr>
          <p:cNvPr id="459798" name="Oval 22"/>
          <p:cNvSpPr>
            <a:spLocks noChangeArrowheads="1"/>
          </p:cNvSpPr>
          <p:nvPr/>
        </p:nvSpPr>
        <p:spPr bwMode="auto">
          <a:xfrm>
            <a:off x="2997200" y="3505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DAI</a:t>
            </a:r>
            <a:endParaRPr lang="en-US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799" name="Oval 23"/>
          <p:cNvSpPr>
            <a:spLocks noChangeArrowheads="1"/>
          </p:cNvSpPr>
          <p:nvPr/>
        </p:nvSpPr>
        <p:spPr bwMode="auto">
          <a:xfrm>
            <a:off x="3962400" y="3505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DAQ</a:t>
            </a:r>
          </a:p>
        </p:txBody>
      </p:sp>
      <p:sp>
        <p:nvSpPr>
          <p:cNvPr id="459800" name="Oval 24"/>
          <p:cNvSpPr>
            <a:spLocks noChangeArrowheads="1"/>
          </p:cNvSpPr>
          <p:nvPr/>
        </p:nvSpPr>
        <p:spPr bwMode="auto">
          <a:xfrm>
            <a:off x="533400" y="4648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DCS_1</a:t>
            </a:r>
          </a:p>
        </p:txBody>
      </p:sp>
      <p:sp>
        <p:nvSpPr>
          <p:cNvPr id="459801" name="Oval 25"/>
          <p:cNvSpPr>
            <a:spLocks noChangeArrowheads="1"/>
          </p:cNvSpPr>
          <p:nvPr/>
        </p:nvSpPr>
        <p:spPr bwMode="auto">
          <a:xfrm>
            <a:off x="1371600" y="4648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DCS_2</a:t>
            </a:r>
          </a:p>
        </p:txBody>
      </p:sp>
      <p:sp>
        <p:nvSpPr>
          <p:cNvPr id="459802" name="Oval 26"/>
          <p:cNvSpPr>
            <a:spLocks noChangeArrowheads="1"/>
          </p:cNvSpPr>
          <p:nvPr/>
        </p:nvSpPr>
        <p:spPr bwMode="auto">
          <a:xfrm>
            <a:off x="3505200" y="4572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DAQ_1</a:t>
            </a:r>
          </a:p>
        </p:txBody>
      </p:sp>
      <p:sp>
        <p:nvSpPr>
          <p:cNvPr id="459803" name="Oval 27"/>
          <p:cNvSpPr>
            <a:spLocks noChangeArrowheads="1"/>
          </p:cNvSpPr>
          <p:nvPr/>
        </p:nvSpPr>
        <p:spPr bwMode="auto">
          <a:xfrm>
            <a:off x="4419600" y="4572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DAQ_2</a:t>
            </a:r>
          </a:p>
        </p:txBody>
      </p:sp>
      <p:cxnSp>
        <p:nvCxnSpPr>
          <p:cNvPr id="459804" name="AutoShape 28"/>
          <p:cNvCxnSpPr>
            <a:cxnSpLocks noChangeShapeType="1"/>
            <a:stCxn id="459818" idx="2"/>
            <a:endCxn id="459788" idx="0"/>
          </p:cNvCxnSpPr>
          <p:nvPr/>
        </p:nvCxnSpPr>
        <p:spPr bwMode="auto">
          <a:xfrm flipH="1">
            <a:off x="838200" y="1412875"/>
            <a:ext cx="3505200" cy="7207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05" name="AutoShape 29"/>
          <p:cNvCxnSpPr>
            <a:cxnSpLocks noChangeShapeType="1"/>
            <a:stCxn id="459818" idx="3"/>
            <a:endCxn id="459790" idx="0"/>
          </p:cNvCxnSpPr>
          <p:nvPr/>
        </p:nvCxnSpPr>
        <p:spPr bwMode="auto">
          <a:xfrm flipH="1">
            <a:off x="2724150" y="1547813"/>
            <a:ext cx="1730375" cy="5857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06" name="AutoShape 30"/>
          <p:cNvCxnSpPr>
            <a:cxnSpLocks noChangeShapeType="1"/>
            <a:stCxn id="459818" idx="4"/>
            <a:endCxn id="459792" idx="0"/>
          </p:cNvCxnSpPr>
          <p:nvPr/>
        </p:nvCxnSpPr>
        <p:spPr bwMode="auto">
          <a:xfrm flipH="1">
            <a:off x="4610100" y="1604963"/>
            <a:ext cx="114300" cy="5286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07" name="AutoShape 31"/>
          <p:cNvCxnSpPr>
            <a:cxnSpLocks noChangeShapeType="1"/>
            <a:stCxn id="459818" idx="5"/>
            <a:endCxn id="459794" idx="0"/>
          </p:cNvCxnSpPr>
          <p:nvPr/>
        </p:nvCxnSpPr>
        <p:spPr bwMode="auto">
          <a:xfrm>
            <a:off x="4993808" y="1548469"/>
            <a:ext cx="1102192" cy="58513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08" name="AutoShape 32"/>
          <p:cNvCxnSpPr>
            <a:cxnSpLocks noChangeShapeType="1"/>
            <a:stCxn id="459818" idx="6"/>
            <a:endCxn id="459796" idx="0"/>
          </p:cNvCxnSpPr>
          <p:nvPr/>
        </p:nvCxnSpPr>
        <p:spPr bwMode="auto">
          <a:xfrm>
            <a:off x="5105400" y="1412875"/>
            <a:ext cx="3276600" cy="7207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09" name="AutoShape 33"/>
          <p:cNvCxnSpPr>
            <a:cxnSpLocks noChangeShapeType="1"/>
            <a:stCxn id="459817" idx="3"/>
            <a:endCxn id="459789" idx="0"/>
          </p:cNvCxnSpPr>
          <p:nvPr/>
        </p:nvCxnSpPr>
        <p:spPr bwMode="auto">
          <a:xfrm flipH="1">
            <a:off x="1781175" y="1436688"/>
            <a:ext cx="2649538" cy="6969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10" name="AutoShape 34"/>
          <p:cNvCxnSpPr>
            <a:cxnSpLocks noChangeShapeType="1"/>
            <a:stCxn id="459816" idx="3"/>
            <a:endCxn id="459791" idx="0"/>
          </p:cNvCxnSpPr>
          <p:nvPr/>
        </p:nvCxnSpPr>
        <p:spPr bwMode="auto">
          <a:xfrm flipH="1">
            <a:off x="3667125" y="1589088"/>
            <a:ext cx="915988" cy="5445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12" name="AutoShape 36"/>
          <p:cNvCxnSpPr>
            <a:cxnSpLocks noChangeShapeType="1"/>
            <a:endCxn id="459795" idx="0"/>
          </p:cNvCxnSpPr>
          <p:nvPr/>
        </p:nvCxnSpPr>
        <p:spPr bwMode="auto">
          <a:xfrm>
            <a:off x="5018088" y="1436688"/>
            <a:ext cx="2020887" cy="6969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459818" name="Oval 42"/>
          <p:cNvSpPr>
            <a:spLocks noChangeArrowheads="1"/>
          </p:cNvSpPr>
          <p:nvPr/>
        </p:nvSpPr>
        <p:spPr bwMode="auto">
          <a:xfrm>
            <a:off x="4343400" y="12192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ECS</a:t>
            </a:r>
          </a:p>
        </p:txBody>
      </p:sp>
      <p:cxnSp>
        <p:nvCxnSpPr>
          <p:cNvPr id="459819" name="AutoShape 43"/>
          <p:cNvCxnSpPr>
            <a:cxnSpLocks noChangeShapeType="1"/>
            <a:stCxn id="459789" idx="4"/>
            <a:endCxn id="459787" idx="0"/>
          </p:cNvCxnSpPr>
          <p:nvPr/>
        </p:nvCxnSpPr>
        <p:spPr bwMode="auto">
          <a:xfrm flipH="1">
            <a:off x="1447800" y="2519363"/>
            <a:ext cx="333375" cy="9858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20" name="AutoShape 44"/>
          <p:cNvCxnSpPr>
            <a:cxnSpLocks noChangeShapeType="1"/>
            <a:stCxn id="459790" idx="4"/>
            <a:endCxn id="459797" idx="0"/>
          </p:cNvCxnSpPr>
          <p:nvPr/>
        </p:nvCxnSpPr>
        <p:spPr bwMode="auto">
          <a:xfrm flipH="1">
            <a:off x="2413000" y="2519363"/>
            <a:ext cx="311150" cy="9858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21" name="AutoShape 45"/>
          <p:cNvCxnSpPr>
            <a:cxnSpLocks noChangeShapeType="1"/>
            <a:stCxn id="459791" idx="4"/>
            <a:endCxn id="459798" idx="0"/>
          </p:cNvCxnSpPr>
          <p:nvPr/>
        </p:nvCxnSpPr>
        <p:spPr bwMode="auto">
          <a:xfrm flipH="1">
            <a:off x="3378200" y="2519363"/>
            <a:ext cx="288925" cy="9858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22" name="AutoShape 46"/>
          <p:cNvCxnSpPr>
            <a:cxnSpLocks noChangeShapeType="1"/>
            <a:stCxn id="459792" idx="4"/>
            <a:endCxn id="459799" idx="0"/>
          </p:cNvCxnSpPr>
          <p:nvPr/>
        </p:nvCxnSpPr>
        <p:spPr bwMode="auto">
          <a:xfrm flipH="1">
            <a:off x="4343400" y="2519363"/>
            <a:ext cx="266700" cy="9858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23" name="AutoShape 47"/>
          <p:cNvCxnSpPr>
            <a:cxnSpLocks noChangeShapeType="1"/>
            <a:stCxn id="459787" idx="4"/>
            <a:endCxn id="459800" idx="0"/>
          </p:cNvCxnSpPr>
          <p:nvPr/>
        </p:nvCxnSpPr>
        <p:spPr bwMode="auto">
          <a:xfrm flipH="1">
            <a:off x="914400" y="3890963"/>
            <a:ext cx="533400" cy="7572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24" name="AutoShape 48"/>
          <p:cNvCxnSpPr>
            <a:cxnSpLocks noChangeShapeType="1"/>
            <a:stCxn id="459787" idx="4"/>
            <a:endCxn id="459801" idx="0"/>
          </p:cNvCxnSpPr>
          <p:nvPr/>
        </p:nvCxnSpPr>
        <p:spPr bwMode="auto">
          <a:xfrm>
            <a:off x="1447800" y="3890963"/>
            <a:ext cx="304800" cy="7572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25" name="AutoShape 49"/>
          <p:cNvCxnSpPr>
            <a:cxnSpLocks noChangeShapeType="1"/>
            <a:stCxn id="459799" idx="4"/>
            <a:endCxn id="459802" idx="0"/>
          </p:cNvCxnSpPr>
          <p:nvPr/>
        </p:nvCxnSpPr>
        <p:spPr bwMode="auto">
          <a:xfrm flipH="1">
            <a:off x="3886200" y="3890963"/>
            <a:ext cx="4572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26" name="AutoShape 50"/>
          <p:cNvCxnSpPr>
            <a:cxnSpLocks noChangeShapeType="1"/>
            <a:stCxn id="459799" idx="4"/>
            <a:endCxn id="459803" idx="0"/>
          </p:cNvCxnSpPr>
          <p:nvPr/>
        </p:nvCxnSpPr>
        <p:spPr bwMode="auto">
          <a:xfrm>
            <a:off x="4343400" y="3890963"/>
            <a:ext cx="4572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459848" name="Rectangle 72"/>
          <p:cNvSpPr>
            <a:spLocks noChangeArrowheads="1"/>
          </p:cNvSpPr>
          <p:nvPr/>
        </p:nvSpPr>
        <p:spPr bwMode="auto">
          <a:xfrm>
            <a:off x="8181975" y="3932237"/>
            <a:ext cx="6016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49" name="Rectangle 73"/>
          <p:cNvSpPr>
            <a:spLocks noChangeArrowheads="1"/>
          </p:cNvSpPr>
          <p:nvPr/>
        </p:nvSpPr>
        <p:spPr bwMode="auto">
          <a:xfrm>
            <a:off x="8181975" y="3932237"/>
            <a:ext cx="6016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9850" name="Group 74"/>
          <p:cNvGrpSpPr>
            <a:grpSpLocks/>
          </p:cNvGrpSpPr>
          <p:nvPr/>
        </p:nvGrpSpPr>
        <p:grpSpPr bwMode="auto">
          <a:xfrm>
            <a:off x="8224838" y="3463925"/>
            <a:ext cx="579437" cy="804862"/>
            <a:chOff x="2589" y="793"/>
            <a:chExt cx="365" cy="507"/>
          </a:xfrm>
        </p:grpSpPr>
        <p:sp>
          <p:nvSpPr>
            <p:cNvPr id="459851" name="Freeform 75"/>
            <p:cNvSpPr>
              <a:spLocks/>
            </p:cNvSpPr>
            <p:nvPr/>
          </p:nvSpPr>
          <p:spPr bwMode="auto">
            <a:xfrm>
              <a:off x="2589" y="793"/>
              <a:ext cx="365" cy="117"/>
            </a:xfrm>
            <a:custGeom>
              <a:avLst/>
              <a:gdLst>
                <a:gd name="T0" fmla="*/ 361 w 365"/>
                <a:gd name="T1" fmla="*/ 112 h 117"/>
                <a:gd name="T2" fmla="*/ 359 w 365"/>
                <a:gd name="T3" fmla="*/ 101 h 117"/>
                <a:gd name="T4" fmla="*/ 353 w 365"/>
                <a:gd name="T5" fmla="*/ 85 h 117"/>
                <a:gd name="T6" fmla="*/ 342 w 365"/>
                <a:gd name="T7" fmla="*/ 69 h 117"/>
                <a:gd name="T8" fmla="*/ 328 w 365"/>
                <a:gd name="T9" fmla="*/ 54 h 117"/>
                <a:gd name="T10" fmla="*/ 311 w 365"/>
                <a:gd name="T11" fmla="*/ 41 h 117"/>
                <a:gd name="T12" fmla="*/ 291 w 365"/>
                <a:gd name="T13" fmla="*/ 29 h 117"/>
                <a:gd name="T14" fmla="*/ 268 w 365"/>
                <a:gd name="T15" fmla="*/ 20 h 117"/>
                <a:gd name="T16" fmla="*/ 243 w 365"/>
                <a:gd name="T17" fmla="*/ 13 h 117"/>
                <a:gd name="T18" fmla="*/ 217 w 365"/>
                <a:gd name="T19" fmla="*/ 8 h 117"/>
                <a:gd name="T20" fmla="*/ 190 w 365"/>
                <a:gd name="T21" fmla="*/ 6 h 117"/>
                <a:gd name="T22" fmla="*/ 163 w 365"/>
                <a:gd name="T23" fmla="*/ 7 h 117"/>
                <a:gd name="T24" fmla="*/ 137 w 365"/>
                <a:gd name="T25" fmla="*/ 10 h 117"/>
                <a:gd name="T26" fmla="*/ 111 w 365"/>
                <a:gd name="T27" fmla="*/ 15 h 117"/>
                <a:gd name="T28" fmla="*/ 87 w 365"/>
                <a:gd name="T29" fmla="*/ 23 h 117"/>
                <a:gd name="T30" fmla="*/ 65 w 365"/>
                <a:gd name="T31" fmla="*/ 34 h 117"/>
                <a:gd name="T32" fmla="*/ 46 w 365"/>
                <a:gd name="T33" fmla="*/ 46 h 117"/>
                <a:gd name="T34" fmla="*/ 30 w 365"/>
                <a:gd name="T35" fmla="*/ 60 h 117"/>
                <a:gd name="T36" fmla="*/ 18 w 365"/>
                <a:gd name="T37" fmla="*/ 75 h 117"/>
                <a:gd name="T38" fmla="*/ 9 w 365"/>
                <a:gd name="T39" fmla="*/ 91 h 117"/>
                <a:gd name="T40" fmla="*/ 4 w 365"/>
                <a:gd name="T41" fmla="*/ 107 h 117"/>
                <a:gd name="T42" fmla="*/ 3 w 365"/>
                <a:gd name="T43" fmla="*/ 117 h 117"/>
                <a:gd name="T44" fmla="*/ 0 w 365"/>
                <a:gd name="T45" fmla="*/ 109 h 117"/>
                <a:gd name="T46" fmla="*/ 4 w 365"/>
                <a:gd name="T47" fmla="*/ 92 h 117"/>
                <a:gd name="T48" fmla="*/ 12 w 365"/>
                <a:gd name="T49" fmla="*/ 75 h 117"/>
                <a:gd name="T50" fmla="*/ 24 w 365"/>
                <a:gd name="T51" fmla="*/ 59 h 117"/>
                <a:gd name="T52" fmla="*/ 39 w 365"/>
                <a:gd name="T53" fmla="*/ 45 h 117"/>
                <a:gd name="T54" fmla="*/ 58 w 365"/>
                <a:gd name="T55" fmla="*/ 32 h 117"/>
                <a:gd name="T56" fmla="*/ 79 w 365"/>
                <a:gd name="T57" fmla="*/ 21 h 117"/>
                <a:gd name="T58" fmla="*/ 102 w 365"/>
                <a:gd name="T59" fmla="*/ 12 h 117"/>
                <a:gd name="T60" fmla="*/ 128 w 365"/>
                <a:gd name="T61" fmla="*/ 6 h 117"/>
                <a:gd name="T62" fmla="*/ 154 w 365"/>
                <a:gd name="T63" fmla="*/ 2 h 117"/>
                <a:gd name="T64" fmla="*/ 181 w 365"/>
                <a:gd name="T65" fmla="*/ 0 h 117"/>
                <a:gd name="T66" fmla="*/ 208 w 365"/>
                <a:gd name="T67" fmla="*/ 1 h 117"/>
                <a:gd name="T68" fmla="*/ 235 w 365"/>
                <a:gd name="T69" fmla="*/ 5 h 117"/>
                <a:gd name="T70" fmla="*/ 260 w 365"/>
                <a:gd name="T71" fmla="*/ 12 h 117"/>
                <a:gd name="T72" fmla="*/ 284 w 365"/>
                <a:gd name="T73" fmla="*/ 20 h 117"/>
                <a:gd name="T74" fmla="*/ 305 w 365"/>
                <a:gd name="T75" fmla="*/ 31 h 117"/>
                <a:gd name="T76" fmla="*/ 324 w 365"/>
                <a:gd name="T77" fmla="*/ 44 h 117"/>
                <a:gd name="T78" fmla="*/ 340 w 365"/>
                <a:gd name="T79" fmla="*/ 58 h 117"/>
                <a:gd name="T80" fmla="*/ 352 w 365"/>
                <a:gd name="T81" fmla="*/ 74 h 117"/>
                <a:gd name="T82" fmla="*/ 360 w 365"/>
                <a:gd name="T83" fmla="*/ 91 h 117"/>
                <a:gd name="T84" fmla="*/ 364 w 365"/>
                <a:gd name="T85" fmla="*/ 106 h 117"/>
                <a:gd name="T86" fmla="*/ 365 w 365"/>
                <a:gd name="T87" fmla="*/ 11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5" h="117">
                  <a:moveTo>
                    <a:pt x="361" y="116"/>
                  </a:moveTo>
                  <a:lnTo>
                    <a:pt x="361" y="112"/>
                  </a:lnTo>
                  <a:lnTo>
                    <a:pt x="361" y="107"/>
                  </a:lnTo>
                  <a:lnTo>
                    <a:pt x="359" y="101"/>
                  </a:lnTo>
                  <a:lnTo>
                    <a:pt x="357" y="93"/>
                  </a:lnTo>
                  <a:lnTo>
                    <a:pt x="353" y="85"/>
                  </a:lnTo>
                  <a:lnTo>
                    <a:pt x="348" y="77"/>
                  </a:lnTo>
                  <a:lnTo>
                    <a:pt x="342" y="69"/>
                  </a:lnTo>
                  <a:lnTo>
                    <a:pt x="336" y="61"/>
                  </a:lnTo>
                  <a:lnTo>
                    <a:pt x="328" y="54"/>
                  </a:lnTo>
                  <a:lnTo>
                    <a:pt x="320" y="47"/>
                  </a:lnTo>
                  <a:lnTo>
                    <a:pt x="311" y="41"/>
                  </a:lnTo>
                  <a:lnTo>
                    <a:pt x="301" y="35"/>
                  </a:lnTo>
                  <a:lnTo>
                    <a:pt x="291" y="29"/>
                  </a:lnTo>
                  <a:lnTo>
                    <a:pt x="280" y="25"/>
                  </a:lnTo>
                  <a:lnTo>
                    <a:pt x="268" y="20"/>
                  </a:lnTo>
                  <a:lnTo>
                    <a:pt x="256" y="16"/>
                  </a:lnTo>
                  <a:lnTo>
                    <a:pt x="243" y="13"/>
                  </a:lnTo>
                  <a:lnTo>
                    <a:pt x="230" y="10"/>
                  </a:lnTo>
                  <a:lnTo>
                    <a:pt x="217" y="8"/>
                  </a:lnTo>
                  <a:lnTo>
                    <a:pt x="204" y="7"/>
                  </a:lnTo>
                  <a:lnTo>
                    <a:pt x="190" y="6"/>
                  </a:lnTo>
                  <a:lnTo>
                    <a:pt x="177" y="6"/>
                  </a:lnTo>
                  <a:lnTo>
                    <a:pt x="163" y="7"/>
                  </a:lnTo>
                  <a:lnTo>
                    <a:pt x="150" y="8"/>
                  </a:lnTo>
                  <a:lnTo>
                    <a:pt x="137" y="10"/>
                  </a:lnTo>
                  <a:lnTo>
                    <a:pt x="124" y="12"/>
                  </a:lnTo>
                  <a:lnTo>
                    <a:pt x="111" y="15"/>
                  </a:lnTo>
                  <a:lnTo>
                    <a:pt x="99" y="19"/>
                  </a:lnTo>
                  <a:lnTo>
                    <a:pt x="87" y="23"/>
                  </a:lnTo>
                  <a:lnTo>
                    <a:pt x="76" y="28"/>
                  </a:lnTo>
                  <a:lnTo>
                    <a:pt x="65" y="34"/>
                  </a:lnTo>
                  <a:lnTo>
                    <a:pt x="55" y="40"/>
                  </a:lnTo>
                  <a:lnTo>
                    <a:pt x="46" y="46"/>
                  </a:lnTo>
                  <a:lnTo>
                    <a:pt x="38" y="53"/>
                  </a:lnTo>
                  <a:lnTo>
                    <a:pt x="30" y="60"/>
                  </a:lnTo>
                  <a:lnTo>
                    <a:pt x="23" y="67"/>
                  </a:lnTo>
                  <a:lnTo>
                    <a:pt x="18" y="75"/>
                  </a:lnTo>
                  <a:lnTo>
                    <a:pt x="13" y="83"/>
                  </a:lnTo>
                  <a:lnTo>
                    <a:pt x="9" y="91"/>
                  </a:lnTo>
                  <a:lnTo>
                    <a:pt x="6" y="100"/>
                  </a:lnTo>
                  <a:lnTo>
                    <a:pt x="4" y="107"/>
                  </a:lnTo>
                  <a:lnTo>
                    <a:pt x="3" y="113"/>
                  </a:lnTo>
                  <a:lnTo>
                    <a:pt x="3" y="117"/>
                  </a:lnTo>
                  <a:lnTo>
                    <a:pt x="0" y="117"/>
                  </a:lnTo>
                  <a:lnTo>
                    <a:pt x="0" y="109"/>
                  </a:lnTo>
                  <a:lnTo>
                    <a:pt x="2" y="101"/>
                  </a:lnTo>
                  <a:lnTo>
                    <a:pt x="4" y="92"/>
                  </a:lnTo>
                  <a:lnTo>
                    <a:pt x="8" y="84"/>
                  </a:lnTo>
                  <a:lnTo>
                    <a:pt x="12" y="75"/>
                  </a:lnTo>
                  <a:lnTo>
                    <a:pt x="18" y="67"/>
                  </a:lnTo>
                  <a:lnTo>
                    <a:pt x="24" y="59"/>
                  </a:lnTo>
                  <a:lnTo>
                    <a:pt x="31" y="52"/>
                  </a:lnTo>
                  <a:lnTo>
                    <a:pt x="39" y="45"/>
                  </a:lnTo>
                  <a:lnTo>
                    <a:pt x="48" y="38"/>
                  </a:lnTo>
                  <a:lnTo>
                    <a:pt x="58" y="32"/>
                  </a:lnTo>
                  <a:lnTo>
                    <a:pt x="68" y="26"/>
                  </a:lnTo>
                  <a:lnTo>
                    <a:pt x="79" y="21"/>
                  </a:lnTo>
                  <a:lnTo>
                    <a:pt x="90" y="16"/>
                  </a:lnTo>
                  <a:lnTo>
                    <a:pt x="102" y="12"/>
                  </a:lnTo>
                  <a:lnTo>
                    <a:pt x="115" y="9"/>
                  </a:lnTo>
                  <a:lnTo>
                    <a:pt x="128" y="6"/>
                  </a:lnTo>
                  <a:lnTo>
                    <a:pt x="141" y="3"/>
                  </a:lnTo>
                  <a:lnTo>
                    <a:pt x="154" y="2"/>
                  </a:lnTo>
                  <a:lnTo>
                    <a:pt x="168" y="1"/>
                  </a:lnTo>
                  <a:lnTo>
                    <a:pt x="181" y="0"/>
                  </a:lnTo>
                  <a:lnTo>
                    <a:pt x="195" y="1"/>
                  </a:lnTo>
                  <a:lnTo>
                    <a:pt x="208" y="1"/>
                  </a:lnTo>
                  <a:lnTo>
                    <a:pt x="222" y="3"/>
                  </a:lnTo>
                  <a:lnTo>
                    <a:pt x="235" y="5"/>
                  </a:lnTo>
                  <a:lnTo>
                    <a:pt x="248" y="8"/>
                  </a:lnTo>
                  <a:lnTo>
                    <a:pt x="260" y="12"/>
                  </a:lnTo>
                  <a:lnTo>
                    <a:pt x="272" y="15"/>
                  </a:lnTo>
                  <a:lnTo>
                    <a:pt x="284" y="20"/>
                  </a:lnTo>
                  <a:lnTo>
                    <a:pt x="295" y="25"/>
                  </a:lnTo>
                  <a:lnTo>
                    <a:pt x="305" y="31"/>
                  </a:lnTo>
                  <a:lnTo>
                    <a:pt x="315" y="37"/>
                  </a:lnTo>
                  <a:lnTo>
                    <a:pt x="324" y="44"/>
                  </a:lnTo>
                  <a:lnTo>
                    <a:pt x="332" y="51"/>
                  </a:lnTo>
                  <a:lnTo>
                    <a:pt x="340" y="58"/>
                  </a:lnTo>
                  <a:lnTo>
                    <a:pt x="346" y="66"/>
                  </a:lnTo>
                  <a:lnTo>
                    <a:pt x="352" y="74"/>
                  </a:lnTo>
                  <a:lnTo>
                    <a:pt x="356" y="82"/>
                  </a:lnTo>
                  <a:lnTo>
                    <a:pt x="360" y="91"/>
                  </a:lnTo>
                  <a:lnTo>
                    <a:pt x="362" y="99"/>
                  </a:lnTo>
                  <a:lnTo>
                    <a:pt x="364" y="106"/>
                  </a:lnTo>
                  <a:lnTo>
                    <a:pt x="365" y="112"/>
                  </a:lnTo>
                  <a:lnTo>
                    <a:pt x="365" y="116"/>
                  </a:lnTo>
                  <a:lnTo>
                    <a:pt x="361" y="11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852" name="Freeform 76"/>
            <p:cNvSpPr>
              <a:spLocks/>
            </p:cNvSpPr>
            <p:nvPr/>
          </p:nvSpPr>
          <p:spPr bwMode="auto">
            <a:xfrm>
              <a:off x="2589" y="909"/>
              <a:ext cx="365" cy="119"/>
            </a:xfrm>
            <a:custGeom>
              <a:avLst/>
              <a:gdLst>
                <a:gd name="T0" fmla="*/ 365 w 365"/>
                <a:gd name="T1" fmla="*/ 0 h 119"/>
                <a:gd name="T2" fmla="*/ 361 w 365"/>
                <a:gd name="T3" fmla="*/ 5 h 119"/>
                <a:gd name="T4" fmla="*/ 360 w 365"/>
                <a:gd name="T5" fmla="*/ 16 h 119"/>
                <a:gd name="T6" fmla="*/ 357 w 365"/>
                <a:gd name="T7" fmla="*/ 26 h 119"/>
                <a:gd name="T8" fmla="*/ 348 w 365"/>
                <a:gd name="T9" fmla="*/ 42 h 119"/>
                <a:gd name="T10" fmla="*/ 336 w 365"/>
                <a:gd name="T11" fmla="*/ 58 h 119"/>
                <a:gd name="T12" fmla="*/ 320 w 365"/>
                <a:gd name="T13" fmla="*/ 72 h 119"/>
                <a:gd name="T14" fmla="*/ 301 w 365"/>
                <a:gd name="T15" fmla="*/ 84 h 119"/>
                <a:gd name="T16" fmla="*/ 280 w 365"/>
                <a:gd name="T17" fmla="*/ 95 h 119"/>
                <a:gd name="T18" fmla="*/ 256 w 365"/>
                <a:gd name="T19" fmla="*/ 103 h 119"/>
                <a:gd name="T20" fmla="*/ 230 w 365"/>
                <a:gd name="T21" fmla="*/ 109 h 119"/>
                <a:gd name="T22" fmla="*/ 204 w 365"/>
                <a:gd name="T23" fmla="*/ 112 h 119"/>
                <a:gd name="T24" fmla="*/ 177 w 365"/>
                <a:gd name="T25" fmla="*/ 113 h 119"/>
                <a:gd name="T26" fmla="*/ 150 w 365"/>
                <a:gd name="T27" fmla="*/ 111 h 119"/>
                <a:gd name="T28" fmla="*/ 124 w 365"/>
                <a:gd name="T29" fmla="*/ 107 h 119"/>
                <a:gd name="T30" fmla="*/ 99 w 365"/>
                <a:gd name="T31" fmla="*/ 100 h 119"/>
                <a:gd name="T32" fmla="*/ 76 w 365"/>
                <a:gd name="T33" fmla="*/ 91 h 119"/>
                <a:gd name="T34" fmla="*/ 55 w 365"/>
                <a:gd name="T35" fmla="*/ 79 h 119"/>
                <a:gd name="T36" fmla="*/ 38 w 365"/>
                <a:gd name="T37" fmla="*/ 66 h 119"/>
                <a:gd name="T38" fmla="*/ 23 w 365"/>
                <a:gd name="T39" fmla="*/ 52 h 119"/>
                <a:gd name="T40" fmla="*/ 13 w 365"/>
                <a:gd name="T41" fmla="*/ 36 h 119"/>
                <a:gd name="T42" fmla="*/ 6 w 365"/>
                <a:gd name="T43" fmla="*/ 19 h 119"/>
                <a:gd name="T44" fmla="*/ 3 w 365"/>
                <a:gd name="T45" fmla="*/ 6 h 119"/>
                <a:gd name="T46" fmla="*/ 0 w 365"/>
                <a:gd name="T47" fmla="*/ 1 h 119"/>
                <a:gd name="T48" fmla="*/ 2 w 365"/>
                <a:gd name="T49" fmla="*/ 16 h 119"/>
                <a:gd name="T50" fmla="*/ 4 w 365"/>
                <a:gd name="T51" fmla="*/ 27 h 119"/>
                <a:gd name="T52" fmla="*/ 12 w 365"/>
                <a:gd name="T53" fmla="*/ 44 h 119"/>
                <a:gd name="T54" fmla="*/ 24 w 365"/>
                <a:gd name="T55" fmla="*/ 60 h 119"/>
                <a:gd name="T56" fmla="*/ 39 w 365"/>
                <a:gd name="T57" fmla="*/ 74 h 119"/>
                <a:gd name="T58" fmla="*/ 58 w 365"/>
                <a:gd name="T59" fmla="*/ 87 h 119"/>
                <a:gd name="T60" fmla="*/ 79 w 365"/>
                <a:gd name="T61" fmla="*/ 98 h 119"/>
                <a:gd name="T62" fmla="*/ 102 w 365"/>
                <a:gd name="T63" fmla="*/ 107 h 119"/>
                <a:gd name="T64" fmla="*/ 128 w 365"/>
                <a:gd name="T65" fmla="*/ 113 h 119"/>
                <a:gd name="T66" fmla="*/ 154 w 365"/>
                <a:gd name="T67" fmla="*/ 117 h 119"/>
                <a:gd name="T68" fmla="*/ 181 w 365"/>
                <a:gd name="T69" fmla="*/ 119 h 119"/>
                <a:gd name="T70" fmla="*/ 208 w 365"/>
                <a:gd name="T71" fmla="*/ 117 h 119"/>
                <a:gd name="T72" fmla="*/ 235 w 365"/>
                <a:gd name="T73" fmla="*/ 114 h 119"/>
                <a:gd name="T74" fmla="*/ 260 w 365"/>
                <a:gd name="T75" fmla="*/ 107 h 119"/>
                <a:gd name="T76" fmla="*/ 284 w 365"/>
                <a:gd name="T77" fmla="*/ 99 h 119"/>
                <a:gd name="T78" fmla="*/ 305 w 365"/>
                <a:gd name="T79" fmla="*/ 88 h 119"/>
                <a:gd name="T80" fmla="*/ 324 w 365"/>
                <a:gd name="T81" fmla="*/ 75 h 119"/>
                <a:gd name="T82" fmla="*/ 340 w 365"/>
                <a:gd name="T83" fmla="*/ 61 h 119"/>
                <a:gd name="T84" fmla="*/ 352 w 365"/>
                <a:gd name="T85" fmla="*/ 45 h 119"/>
                <a:gd name="T86" fmla="*/ 360 w 365"/>
                <a:gd name="T87" fmla="*/ 29 h 119"/>
                <a:gd name="T88" fmla="*/ 363 w 365"/>
                <a:gd name="T89" fmla="*/ 1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5" h="119">
                  <a:moveTo>
                    <a:pt x="364" y="9"/>
                  </a:moveTo>
                  <a:lnTo>
                    <a:pt x="365" y="0"/>
                  </a:lnTo>
                  <a:lnTo>
                    <a:pt x="361" y="0"/>
                  </a:lnTo>
                  <a:lnTo>
                    <a:pt x="361" y="5"/>
                  </a:lnTo>
                  <a:lnTo>
                    <a:pt x="361" y="11"/>
                  </a:lnTo>
                  <a:lnTo>
                    <a:pt x="360" y="16"/>
                  </a:lnTo>
                  <a:lnTo>
                    <a:pt x="358" y="22"/>
                  </a:lnTo>
                  <a:lnTo>
                    <a:pt x="357" y="26"/>
                  </a:lnTo>
                  <a:lnTo>
                    <a:pt x="353" y="34"/>
                  </a:lnTo>
                  <a:lnTo>
                    <a:pt x="348" y="42"/>
                  </a:lnTo>
                  <a:lnTo>
                    <a:pt x="342" y="50"/>
                  </a:lnTo>
                  <a:lnTo>
                    <a:pt x="336" y="58"/>
                  </a:lnTo>
                  <a:lnTo>
                    <a:pt x="328" y="65"/>
                  </a:lnTo>
                  <a:lnTo>
                    <a:pt x="320" y="72"/>
                  </a:lnTo>
                  <a:lnTo>
                    <a:pt x="311" y="78"/>
                  </a:lnTo>
                  <a:lnTo>
                    <a:pt x="301" y="84"/>
                  </a:lnTo>
                  <a:lnTo>
                    <a:pt x="291" y="90"/>
                  </a:lnTo>
                  <a:lnTo>
                    <a:pt x="280" y="95"/>
                  </a:lnTo>
                  <a:lnTo>
                    <a:pt x="268" y="99"/>
                  </a:lnTo>
                  <a:lnTo>
                    <a:pt x="256" y="103"/>
                  </a:lnTo>
                  <a:lnTo>
                    <a:pt x="243" y="106"/>
                  </a:lnTo>
                  <a:lnTo>
                    <a:pt x="230" y="109"/>
                  </a:lnTo>
                  <a:lnTo>
                    <a:pt x="217" y="111"/>
                  </a:lnTo>
                  <a:lnTo>
                    <a:pt x="204" y="112"/>
                  </a:lnTo>
                  <a:lnTo>
                    <a:pt x="190" y="113"/>
                  </a:lnTo>
                  <a:lnTo>
                    <a:pt x="177" y="113"/>
                  </a:lnTo>
                  <a:lnTo>
                    <a:pt x="163" y="112"/>
                  </a:lnTo>
                  <a:lnTo>
                    <a:pt x="150" y="111"/>
                  </a:lnTo>
                  <a:lnTo>
                    <a:pt x="137" y="109"/>
                  </a:lnTo>
                  <a:lnTo>
                    <a:pt x="124" y="107"/>
                  </a:lnTo>
                  <a:lnTo>
                    <a:pt x="111" y="103"/>
                  </a:lnTo>
                  <a:lnTo>
                    <a:pt x="99" y="100"/>
                  </a:lnTo>
                  <a:lnTo>
                    <a:pt x="87" y="95"/>
                  </a:lnTo>
                  <a:lnTo>
                    <a:pt x="76" y="91"/>
                  </a:lnTo>
                  <a:lnTo>
                    <a:pt x="65" y="85"/>
                  </a:lnTo>
                  <a:lnTo>
                    <a:pt x="55" y="79"/>
                  </a:lnTo>
                  <a:lnTo>
                    <a:pt x="46" y="73"/>
                  </a:lnTo>
                  <a:lnTo>
                    <a:pt x="38" y="66"/>
                  </a:lnTo>
                  <a:lnTo>
                    <a:pt x="30" y="59"/>
                  </a:lnTo>
                  <a:lnTo>
                    <a:pt x="23" y="52"/>
                  </a:lnTo>
                  <a:lnTo>
                    <a:pt x="18" y="44"/>
                  </a:lnTo>
                  <a:lnTo>
                    <a:pt x="13" y="36"/>
                  </a:lnTo>
                  <a:lnTo>
                    <a:pt x="9" y="27"/>
                  </a:lnTo>
                  <a:lnTo>
                    <a:pt x="6" y="19"/>
                  </a:lnTo>
                  <a:lnTo>
                    <a:pt x="4" y="12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lnTo>
                    <a:pt x="1" y="10"/>
                  </a:lnTo>
                  <a:lnTo>
                    <a:pt x="2" y="16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8" y="36"/>
                  </a:lnTo>
                  <a:lnTo>
                    <a:pt x="12" y="44"/>
                  </a:lnTo>
                  <a:lnTo>
                    <a:pt x="18" y="52"/>
                  </a:lnTo>
                  <a:lnTo>
                    <a:pt x="24" y="60"/>
                  </a:lnTo>
                  <a:lnTo>
                    <a:pt x="31" y="67"/>
                  </a:lnTo>
                  <a:lnTo>
                    <a:pt x="39" y="74"/>
                  </a:lnTo>
                  <a:lnTo>
                    <a:pt x="48" y="81"/>
                  </a:lnTo>
                  <a:lnTo>
                    <a:pt x="58" y="87"/>
                  </a:lnTo>
                  <a:lnTo>
                    <a:pt x="68" y="93"/>
                  </a:lnTo>
                  <a:lnTo>
                    <a:pt x="79" y="98"/>
                  </a:lnTo>
                  <a:lnTo>
                    <a:pt x="90" y="103"/>
                  </a:lnTo>
                  <a:lnTo>
                    <a:pt x="102" y="107"/>
                  </a:lnTo>
                  <a:lnTo>
                    <a:pt x="115" y="110"/>
                  </a:lnTo>
                  <a:lnTo>
                    <a:pt x="128" y="113"/>
                  </a:lnTo>
                  <a:lnTo>
                    <a:pt x="141" y="116"/>
                  </a:lnTo>
                  <a:lnTo>
                    <a:pt x="154" y="117"/>
                  </a:lnTo>
                  <a:lnTo>
                    <a:pt x="168" y="118"/>
                  </a:lnTo>
                  <a:lnTo>
                    <a:pt x="181" y="119"/>
                  </a:lnTo>
                  <a:lnTo>
                    <a:pt x="195" y="118"/>
                  </a:lnTo>
                  <a:lnTo>
                    <a:pt x="208" y="117"/>
                  </a:lnTo>
                  <a:lnTo>
                    <a:pt x="222" y="116"/>
                  </a:lnTo>
                  <a:lnTo>
                    <a:pt x="235" y="114"/>
                  </a:lnTo>
                  <a:lnTo>
                    <a:pt x="248" y="111"/>
                  </a:lnTo>
                  <a:lnTo>
                    <a:pt x="260" y="107"/>
                  </a:lnTo>
                  <a:lnTo>
                    <a:pt x="272" y="103"/>
                  </a:lnTo>
                  <a:lnTo>
                    <a:pt x="284" y="99"/>
                  </a:lnTo>
                  <a:lnTo>
                    <a:pt x="295" y="94"/>
                  </a:lnTo>
                  <a:lnTo>
                    <a:pt x="305" y="88"/>
                  </a:lnTo>
                  <a:lnTo>
                    <a:pt x="315" y="82"/>
                  </a:lnTo>
                  <a:lnTo>
                    <a:pt x="324" y="75"/>
                  </a:lnTo>
                  <a:lnTo>
                    <a:pt x="332" y="68"/>
                  </a:lnTo>
                  <a:lnTo>
                    <a:pt x="340" y="61"/>
                  </a:lnTo>
                  <a:lnTo>
                    <a:pt x="346" y="53"/>
                  </a:lnTo>
                  <a:lnTo>
                    <a:pt x="352" y="45"/>
                  </a:lnTo>
                  <a:lnTo>
                    <a:pt x="356" y="37"/>
                  </a:lnTo>
                  <a:lnTo>
                    <a:pt x="360" y="29"/>
                  </a:lnTo>
                  <a:lnTo>
                    <a:pt x="361" y="24"/>
                  </a:lnTo>
                  <a:lnTo>
                    <a:pt x="363" y="17"/>
                  </a:lnTo>
                  <a:lnTo>
                    <a:pt x="364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853" name="Freeform 77"/>
            <p:cNvSpPr>
              <a:spLocks/>
            </p:cNvSpPr>
            <p:nvPr/>
          </p:nvSpPr>
          <p:spPr bwMode="auto">
            <a:xfrm>
              <a:off x="2589" y="909"/>
              <a:ext cx="365" cy="391"/>
            </a:xfrm>
            <a:custGeom>
              <a:avLst/>
              <a:gdLst>
                <a:gd name="T0" fmla="*/ 364 w 365"/>
                <a:gd name="T1" fmla="*/ 9 h 391"/>
                <a:gd name="T2" fmla="*/ 361 w 365"/>
                <a:gd name="T3" fmla="*/ 24 h 391"/>
                <a:gd name="T4" fmla="*/ 361 w 365"/>
                <a:gd name="T5" fmla="*/ 281 h 391"/>
                <a:gd name="T6" fmla="*/ 359 w 365"/>
                <a:gd name="T7" fmla="*/ 291 h 391"/>
                <a:gd name="T8" fmla="*/ 353 w 365"/>
                <a:gd name="T9" fmla="*/ 307 h 391"/>
                <a:gd name="T10" fmla="*/ 342 w 365"/>
                <a:gd name="T11" fmla="*/ 323 h 391"/>
                <a:gd name="T12" fmla="*/ 328 w 365"/>
                <a:gd name="T13" fmla="*/ 338 h 391"/>
                <a:gd name="T14" fmla="*/ 311 w 365"/>
                <a:gd name="T15" fmla="*/ 351 h 391"/>
                <a:gd name="T16" fmla="*/ 291 w 365"/>
                <a:gd name="T17" fmla="*/ 362 h 391"/>
                <a:gd name="T18" fmla="*/ 268 w 365"/>
                <a:gd name="T19" fmla="*/ 371 h 391"/>
                <a:gd name="T20" fmla="*/ 243 w 365"/>
                <a:gd name="T21" fmla="*/ 379 h 391"/>
                <a:gd name="T22" fmla="*/ 217 w 365"/>
                <a:gd name="T23" fmla="*/ 383 h 391"/>
                <a:gd name="T24" fmla="*/ 190 w 365"/>
                <a:gd name="T25" fmla="*/ 385 h 391"/>
                <a:gd name="T26" fmla="*/ 163 w 365"/>
                <a:gd name="T27" fmla="*/ 385 h 391"/>
                <a:gd name="T28" fmla="*/ 137 w 365"/>
                <a:gd name="T29" fmla="*/ 382 h 391"/>
                <a:gd name="T30" fmla="*/ 111 w 365"/>
                <a:gd name="T31" fmla="*/ 376 h 391"/>
                <a:gd name="T32" fmla="*/ 87 w 365"/>
                <a:gd name="T33" fmla="*/ 368 h 391"/>
                <a:gd name="T34" fmla="*/ 65 w 365"/>
                <a:gd name="T35" fmla="*/ 358 h 391"/>
                <a:gd name="T36" fmla="*/ 46 w 365"/>
                <a:gd name="T37" fmla="*/ 346 h 391"/>
                <a:gd name="T38" fmla="*/ 30 w 365"/>
                <a:gd name="T39" fmla="*/ 332 h 391"/>
                <a:gd name="T40" fmla="*/ 18 w 365"/>
                <a:gd name="T41" fmla="*/ 316 h 391"/>
                <a:gd name="T42" fmla="*/ 9 w 365"/>
                <a:gd name="T43" fmla="*/ 300 h 391"/>
                <a:gd name="T44" fmla="*/ 5 w 365"/>
                <a:gd name="T45" fmla="*/ 290 h 391"/>
                <a:gd name="T46" fmla="*/ 3 w 365"/>
                <a:gd name="T47" fmla="*/ 280 h 391"/>
                <a:gd name="T48" fmla="*/ 3 w 365"/>
                <a:gd name="T49" fmla="*/ 23 h 391"/>
                <a:gd name="T50" fmla="*/ 1 w 365"/>
                <a:gd name="T51" fmla="*/ 10 h 391"/>
                <a:gd name="T52" fmla="*/ 0 w 365"/>
                <a:gd name="T53" fmla="*/ 274 h 391"/>
                <a:gd name="T54" fmla="*/ 1 w 365"/>
                <a:gd name="T55" fmla="*/ 284 h 391"/>
                <a:gd name="T56" fmla="*/ 2 w 365"/>
                <a:gd name="T57" fmla="*/ 291 h 391"/>
                <a:gd name="T58" fmla="*/ 4 w 365"/>
                <a:gd name="T59" fmla="*/ 300 h 391"/>
                <a:gd name="T60" fmla="*/ 12 w 365"/>
                <a:gd name="T61" fmla="*/ 316 h 391"/>
                <a:gd name="T62" fmla="*/ 24 w 365"/>
                <a:gd name="T63" fmla="*/ 332 h 391"/>
                <a:gd name="T64" fmla="*/ 39 w 365"/>
                <a:gd name="T65" fmla="*/ 346 h 391"/>
                <a:gd name="T66" fmla="*/ 58 w 365"/>
                <a:gd name="T67" fmla="*/ 359 h 391"/>
                <a:gd name="T68" fmla="*/ 79 w 365"/>
                <a:gd name="T69" fmla="*/ 370 h 391"/>
                <a:gd name="T70" fmla="*/ 102 w 365"/>
                <a:gd name="T71" fmla="*/ 379 h 391"/>
                <a:gd name="T72" fmla="*/ 128 w 365"/>
                <a:gd name="T73" fmla="*/ 386 h 391"/>
                <a:gd name="T74" fmla="*/ 154 w 365"/>
                <a:gd name="T75" fmla="*/ 390 h 391"/>
                <a:gd name="T76" fmla="*/ 181 w 365"/>
                <a:gd name="T77" fmla="*/ 391 h 391"/>
                <a:gd name="T78" fmla="*/ 208 w 365"/>
                <a:gd name="T79" fmla="*/ 390 h 391"/>
                <a:gd name="T80" fmla="*/ 235 w 365"/>
                <a:gd name="T81" fmla="*/ 386 h 391"/>
                <a:gd name="T82" fmla="*/ 260 w 365"/>
                <a:gd name="T83" fmla="*/ 380 h 391"/>
                <a:gd name="T84" fmla="*/ 284 w 365"/>
                <a:gd name="T85" fmla="*/ 371 h 391"/>
                <a:gd name="T86" fmla="*/ 305 w 365"/>
                <a:gd name="T87" fmla="*/ 361 h 391"/>
                <a:gd name="T88" fmla="*/ 324 w 365"/>
                <a:gd name="T89" fmla="*/ 348 h 391"/>
                <a:gd name="T90" fmla="*/ 340 w 365"/>
                <a:gd name="T91" fmla="*/ 334 h 391"/>
                <a:gd name="T92" fmla="*/ 352 w 365"/>
                <a:gd name="T93" fmla="*/ 318 h 391"/>
                <a:gd name="T94" fmla="*/ 360 w 365"/>
                <a:gd name="T95" fmla="*/ 301 h 391"/>
                <a:gd name="T96" fmla="*/ 363 w 365"/>
                <a:gd name="T97" fmla="*/ 289 h 391"/>
                <a:gd name="T98" fmla="*/ 365 w 365"/>
                <a:gd name="T99" fmla="*/ 27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5" h="391">
                  <a:moveTo>
                    <a:pt x="365" y="0"/>
                  </a:moveTo>
                  <a:lnTo>
                    <a:pt x="364" y="9"/>
                  </a:lnTo>
                  <a:lnTo>
                    <a:pt x="363" y="17"/>
                  </a:lnTo>
                  <a:lnTo>
                    <a:pt x="361" y="24"/>
                  </a:lnTo>
                  <a:lnTo>
                    <a:pt x="361" y="278"/>
                  </a:lnTo>
                  <a:lnTo>
                    <a:pt x="361" y="281"/>
                  </a:lnTo>
                  <a:lnTo>
                    <a:pt x="361" y="284"/>
                  </a:lnTo>
                  <a:lnTo>
                    <a:pt x="359" y="291"/>
                  </a:lnTo>
                  <a:lnTo>
                    <a:pt x="357" y="299"/>
                  </a:lnTo>
                  <a:lnTo>
                    <a:pt x="353" y="307"/>
                  </a:lnTo>
                  <a:lnTo>
                    <a:pt x="348" y="315"/>
                  </a:lnTo>
                  <a:lnTo>
                    <a:pt x="342" y="323"/>
                  </a:lnTo>
                  <a:lnTo>
                    <a:pt x="336" y="331"/>
                  </a:lnTo>
                  <a:lnTo>
                    <a:pt x="328" y="338"/>
                  </a:lnTo>
                  <a:lnTo>
                    <a:pt x="320" y="344"/>
                  </a:lnTo>
                  <a:lnTo>
                    <a:pt x="311" y="351"/>
                  </a:lnTo>
                  <a:lnTo>
                    <a:pt x="301" y="357"/>
                  </a:lnTo>
                  <a:lnTo>
                    <a:pt x="291" y="362"/>
                  </a:lnTo>
                  <a:lnTo>
                    <a:pt x="280" y="367"/>
                  </a:lnTo>
                  <a:lnTo>
                    <a:pt x="268" y="371"/>
                  </a:lnTo>
                  <a:lnTo>
                    <a:pt x="256" y="375"/>
                  </a:lnTo>
                  <a:lnTo>
                    <a:pt x="243" y="379"/>
                  </a:lnTo>
                  <a:lnTo>
                    <a:pt x="230" y="381"/>
                  </a:lnTo>
                  <a:lnTo>
                    <a:pt x="217" y="383"/>
                  </a:lnTo>
                  <a:lnTo>
                    <a:pt x="204" y="385"/>
                  </a:lnTo>
                  <a:lnTo>
                    <a:pt x="190" y="385"/>
                  </a:lnTo>
                  <a:lnTo>
                    <a:pt x="177" y="385"/>
                  </a:lnTo>
                  <a:lnTo>
                    <a:pt x="163" y="385"/>
                  </a:lnTo>
                  <a:lnTo>
                    <a:pt x="150" y="383"/>
                  </a:lnTo>
                  <a:lnTo>
                    <a:pt x="137" y="382"/>
                  </a:lnTo>
                  <a:lnTo>
                    <a:pt x="124" y="379"/>
                  </a:lnTo>
                  <a:lnTo>
                    <a:pt x="111" y="376"/>
                  </a:lnTo>
                  <a:lnTo>
                    <a:pt x="99" y="372"/>
                  </a:lnTo>
                  <a:lnTo>
                    <a:pt x="87" y="368"/>
                  </a:lnTo>
                  <a:lnTo>
                    <a:pt x="76" y="363"/>
                  </a:lnTo>
                  <a:lnTo>
                    <a:pt x="65" y="358"/>
                  </a:lnTo>
                  <a:lnTo>
                    <a:pt x="55" y="352"/>
                  </a:lnTo>
                  <a:lnTo>
                    <a:pt x="46" y="346"/>
                  </a:lnTo>
                  <a:lnTo>
                    <a:pt x="38" y="339"/>
                  </a:lnTo>
                  <a:lnTo>
                    <a:pt x="30" y="332"/>
                  </a:lnTo>
                  <a:lnTo>
                    <a:pt x="23" y="324"/>
                  </a:lnTo>
                  <a:lnTo>
                    <a:pt x="18" y="316"/>
                  </a:lnTo>
                  <a:lnTo>
                    <a:pt x="13" y="308"/>
                  </a:lnTo>
                  <a:lnTo>
                    <a:pt x="9" y="300"/>
                  </a:lnTo>
                  <a:lnTo>
                    <a:pt x="7" y="294"/>
                  </a:lnTo>
                  <a:lnTo>
                    <a:pt x="5" y="290"/>
                  </a:lnTo>
                  <a:lnTo>
                    <a:pt x="4" y="285"/>
                  </a:lnTo>
                  <a:lnTo>
                    <a:pt x="3" y="280"/>
                  </a:lnTo>
                  <a:lnTo>
                    <a:pt x="3" y="276"/>
                  </a:lnTo>
                  <a:lnTo>
                    <a:pt x="3" y="23"/>
                  </a:lnTo>
                  <a:lnTo>
                    <a:pt x="2" y="16"/>
                  </a:lnTo>
                  <a:lnTo>
                    <a:pt x="1" y="10"/>
                  </a:lnTo>
                  <a:lnTo>
                    <a:pt x="0" y="1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4"/>
                  </a:lnTo>
                  <a:lnTo>
                    <a:pt x="1" y="287"/>
                  </a:lnTo>
                  <a:lnTo>
                    <a:pt x="2" y="291"/>
                  </a:lnTo>
                  <a:lnTo>
                    <a:pt x="3" y="296"/>
                  </a:lnTo>
                  <a:lnTo>
                    <a:pt x="4" y="300"/>
                  </a:lnTo>
                  <a:lnTo>
                    <a:pt x="8" y="308"/>
                  </a:lnTo>
                  <a:lnTo>
                    <a:pt x="12" y="316"/>
                  </a:lnTo>
                  <a:lnTo>
                    <a:pt x="18" y="324"/>
                  </a:lnTo>
                  <a:lnTo>
                    <a:pt x="24" y="332"/>
                  </a:lnTo>
                  <a:lnTo>
                    <a:pt x="31" y="340"/>
                  </a:lnTo>
                  <a:lnTo>
                    <a:pt x="39" y="346"/>
                  </a:lnTo>
                  <a:lnTo>
                    <a:pt x="48" y="353"/>
                  </a:lnTo>
                  <a:lnTo>
                    <a:pt x="58" y="359"/>
                  </a:lnTo>
                  <a:lnTo>
                    <a:pt x="68" y="365"/>
                  </a:lnTo>
                  <a:lnTo>
                    <a:pt x="79" y="370"/>
                  </a:lnTo>
                  <a:lnTo>
                    <a:pt x="90" y="375"/>
                  </a:lnTo>
                  <a:lnTo>
                    <a:pt x="102" y="379"/>
                  </a:lnTo>
                  <a:lnTo>
                    <a:pt x="115" y="383"/>
                  </a:lnTo>
                  <a:lnTo>
                    <a:pt x="128" y="386"/>
                  </a:lnTo>
                  <a:lnTo>
                    <a:pt x="141" y="388"/>
                  </a:lnTo>
                  <a:lnTo>
                    <a:pt x="154" y="390"/>
                  </a:lnTo>
                  <a:lnTo>
                    <a:pt x="168" y="391"/>
                  </a:lnTo>
                  <a:lnTo>
                    <a:pt x="181" y="391"/>
                  </a:lnTo>
                  <a:lnTo>
                    <a:pt x="195" y="391"/>
                  </a:lnTo>
                  <a:lnTo>
                    <a:pt x="208" y="390"/>
                  </a:lnTo>
                  <a:lnTo>
                    <a:pt x="222" y="388"/>
                  </a:lnTo>
                  <a:lnTo>
                    <a:pt x="235" y="386"/>
                  </a:lnTo>
                  <a:lnTo>
                    <a:pt x="248" y="383"/>
                  </a:lnTo>
                  <a:lnTo>
                    <a:pt x="260" y="380"/>
                  </a:lnTo>
                  <a:lnTo>
                    <a:pt x="272" y="376"/>
                  </a:lnTo>
                  <a:lnTo>
                    <a:pt x="284" y="371"/>
                  </a:lnTo>
                  <a:lnTo>
                    <a:pt x="295" y="366"/>
                  </a:lnTo>
                  <a:lnTo>
                    <a:pt x="305" y="361"/>
                  </a:lnTo>
                  <a:lnTo>
                    <a:pt x="315" y="354"/>
                  </a:lnTo>
                  <a:lnTo>
                    <a:pt x="324" y="348"/>
                  </a:lnTo>
                  <a:lnTo>
                    <a:pt x="332" y="341"/>
                  </a:lnTo>
                  <a:lnTo>
                    <a:pt x="340" y="334"/>
                  </a:lnTo>
                  <a:lnTo>
                    <a:pt x="346" y="326"/>
                  </a:lnTo>
                  <a:lnTo>
                    <a:pt x="352" y="318"/>
                  </a:lnTo>
                  <a:lnTo>
                    <a:pt x="356" y="309"/>
                  </a:lnTo>
                  <a:lnTo>
                    <a:pt x="360" y="301"/>
                  </a:lnTo>
                  <a:lnTo>
                    <a:pt x="362" y="295"/>
                  </a:lnTo>
                  <a:lnTo>
                    <a:pt x="363" y="289"/>
                  </a:lnTo>
                  <a:lnTo>
                    <a:pt x="364" y="284"/>
                  </a:lnTo>
                  <a:lnTo>
                    <a:pt x="365" y="278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854" name="Freeform 78"/>
            <p:cNvSpPr>
              <a:spLocks/>
            </p:cNvSpPr>
            <p:nvPr/>
          </p:nvSpPr>
          <p:spPr bwMode="auto">
            <a:xfrm>
              <a:off x="2592" y="799"/>
              <a:ext cx="358" cy="223"/>
            </a:xfrm>
            <a:custGeom>
              <a:avLst/>
              <a:gdLst>
                <a:gd name="T0" fmla="*/ 1 w 358"/>
                <a:gd name="T1" fmla="*/ 122 h 223"/>
                <a:gd name="T2" fmla="*/ 6 w 358"/>
                <a:gd name="T3" fmla="*/ 137 h 223"/>
                <a:gd name="T4" fmla="*/ 15 w 358"/>
                <a:gd name="T5" fmla="*/ 154 h 223"/>
                <a:gd name="T6" fmla="*/ 27 w 358"/>
                <a:gd name="T7" fmla="*/ 169 h 223"/>
                <a:gd name="T8" fmla="*/ 43 w 358"/>
                <a:gd name="T9" fmla="*/ 183 h 223"/>
                <a:gd name="T10" fmla="*/ 62 w 358"/>
                <a:gd name="T11" fmla="*/ 195 h 223"/>
                <a:gd name="T12" fmla="*/ 84 w 358"/>
                <a:gd name="T13" fmla="*/ 205 h 223"/>
                <a:gd name="T14" fmla="*/ 108 w 358"/>
                <a:gd name="T15" fmla="*/ 213 h 223"/>
                <a:gd name="T16" fmla="*/ 134 w 358"/>
                <a:gd name="T17" fmla="*/ 219 h 223"/>
                <a:gd name="T18" fmla="*/ 160 w 358"/>
                <a:gd name="T19" fmla="*/ 222 h 223"/>
                <a:gd name="T20" fmla="*/ 187 w 358"/>
                <a:gd name="T21" fmla="*/ 223 h 223"/>
                <a:gd name="T22" fmla="*/ 214 w 358"/>
                <a:gd name="T23" fmla="*/ 221 h 223"/>
                <a:gd name="T24" fmla="*/ 240 w 358"/>
                <a:gd name="T25" fmla="*/ 216 h 223"/>
                <a:gd name="T26" fmla="*/ 265 w 358"/>
                <a:gd name="T27" fmla="*/ 209 h 223"/>
                <a:gd name="T28" fmla="*/ 288 w 358"/>
                <a:gd name="T29" fmla="*/ 200 h 223"/>
                <a:gd name="T30" fmla="*/ 308 w 358"/>
                <a:gd name="T31" fmla="*/ 188 h 223"/>
                <a:gd name="T32" fmla="*/ 325 w 358"/>
                <a:gd name="T33" fmla="*/ 175 h 223"/>
                <a:gd name="T34" fmla="*/ 339 w 358"/>
                <a:gd name="T35" fmla="*/ 160 h 223"/>
                <a:gd name="T36" fmla="*/ 350 w 358"/>
                <a:gd name="T37" fmla="*/ 144 h 223"/>
                <a:gd name="T38" fmla="*/ 355 w 358"/>
                <a:gd name="T39" fmla="*/ 132 h 223"/>
                <a:gd name="T40" fmla="*/ 358 w 358"/>
                <a:gd name="T41" fmla="*/ 121 h 223"/>
                <a:gd name="T42" fmla="*/ 358 w 358"/>
                <a:gd name="T43" fmla="*/ 110 h 223"/>
                <a:gd name="T44" fmla="*/ 358 w 358"/>
                <a:gd name="T45" fmla="*/ 101 h 223"/>
                <a:gd name="T46" fmla="*/ 354 w 358"/>
                <a:gd name="T47" fmla="*/ 87 h 223"/>
                <a:gd name="T48" fmla="*/ 345 w 358"/>
                <a:gd name="T49" fmla="*/ 71 h 223"/>
                <a:gd name="T50" fmla="*/ 333 w 358"/>
                <a:gd name="T51" fmla="*/ 55 h 223"/>
                <a:gd name="T52" fmla="*/ 317 w 358"/>
                <a:gd name="T53" fmla="*/ 41 h 223"/>
                <a:gd name="T54" fmla="*/ 298 w 358"/>
                <a:gd name="T55" fmla="*/ 29 h 223"/>
                <a:gd name="T56" fmla="*/ 277 w 358"/>
                <a:gd name="T57" fmla="*/ 19 h 223"/>
                <a:gd name="T58" fmla="*/ 253 w 358"/>
                <a:gd name="T59" fmla="*/ 10 h 223"/>
                <a:gd name="T60" fmla="*/ 227 w 358"/>
                <a:gd name="T61" fmla="*/ 4 h 223"/>
                <a:gd name="T62" fmla="*/ 201 w 358"/>
                <a:gd name="T63" fmla="*/ 1 h 223"/>
                <a:gd name="T64" fmla="*/ 174 w 358"/>
                <a:gd name="T65" fmla="*/ 0 h 223"/>
                <a:gd name="T66" fmla="*/ 147 w 358"/>
                <a:gd name="T67" fmla="*/ 2 h 223"/>
                <a:gd name="T68" fmla="*/ 121 w 358"/>
                <a:gd name="T69" fmla="*/ 6 h 223"/>
                <a:gd name="T70" fmla="*/ 96 w 358"/>
                <a:gd name="T71" fmla="*/ 13 h 223"/>
                <a:gd name="T72" fmla="*/ 73 w 358"/>
                <a:gd name="T73" fmla="*/ 22 h 223"/>
                <a:gd name="T74" fmla="*/ 52 w 358"/>
                <a:gd name="T75" fmla="*/ 34 h 223"/>
                <a:gd name="T76" fmla="*/ 35 w 358"/>
                <a:gd name="T77" fmla="*/ 47 h 223"/>
                <a:gd name="T78" fmla="*/ 20 w 358"/>
                <a:gd name="T79" fmla="*/ 61 h 223"/>
                <a:gd name="T80" fmla="*/ 10 w 358"/>
                <a:gd name="T81" fmla="*/ 77 h 223"/>
                <a:gd name="T82" fmla="*/ 3 w 358"/>
                <a:gd name="T83" fmla="*/ 94 h 223"/>
                <a:gd name="T84" fmla="*/ 0 w 358"/>
                <a:gd name="T85" fmla="*/ 107 h 223"/>
                <a:gd name="T86" fmla="*/ 0 w 358"/>
                <a:gd name="T87" fmla="*/ 11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8" h="223">
                  <a:moveTo>
                    <a:pt x="0" y="116"/>
                  </a:moveTo>
                  <a:lnTo>
                    <a:pt x="1" y="122"/>
                  </a:lnTo>
                  <a:lnTo>
                    <a:pt x="3" y="129"/>
                  </a:lnTo>
                  <a:lnTo>
                    <a:pt x="6" y="137"/>
                  </a:lnTo>
                  <a:lnTo>
                    <a:pt x="10" y="146"/>
                  </a:lnTo>
                  <a:lnTo>
                    <a:pt x="15" y="154"/>
                  </a:lnTo>
                  <a:lnTo>
                    <a:pt x="20" y="162"/>
                  </a:lnTo>
                  <a:lnTo>
                    <a:pt x="27" y="169"/>
                  </a:lnTo>
                  <a:lnTo>
                    <a:pt x="35" y="176"/>
                  </a:lnTo>
                  <a:lnTo>
                    <a:pt x="43" y="183"/>
                  </a:lnTo>
                  <a:lnTo>
                    <a:pt x="52" y="189"/>
                  </a:lnTo>
                  <a:lnTo>
                    <a:pt x="62" y="195"/>
                  </a:lnTo>
                  <a:lnTo>
                    <a:pt x="73" y="201"/>
                  </a:lnTo>
                  <a:lnTo>
                    <a:pt x="84" y="205"/>
                  </a:lnTo>
                  <a:lnTo>
                    <a:pt x="96" y="210"/>
                  </a:lnTo>
                  <a:lnTo>
                    <a:pt x="108" y="213"/>
                  </a:lnTo>
                  <a:lnTo>
                    <a:pt x="121" y="217"/>
                  </a:lnTo>
                  <a:lnTo>
                    <a:pt x="134" y="219"/>
                  </a:lnTo>
                  <a:lnTo>
                    <a:pt x="147" y="221"/>
                  </a:lnTo>
                  <a:lnTo>
                    <a:pt x="160" y="222"/>
                  </a:lnTo>
                  <a:lnTo>
                    <a:pt x="174" y="223"/>
                  </a:lnTo>
                  <a:lnTo>
                    <a:pt x="187" y="223"/>
                  </a:lnTo>
                  <a:lnTo>
                    <a:pt x="201" y="222"/>
                  </a:lnTo>
                  <a:lnTo>
                    <a:pt x="214" y="221"/>
                  </a:lnTo>
                  <a:lnTo>
                    <a:pt x="227" y="219"/>
                  </a:lnTo>
                  <a:lnTo>
                    <a:pt x="240" y="216"/>
                  </a:lnTo>
                  <a:lnTo>
                    <a:pt x="253" y="213"/>
                  </a:lnTo>
                  <a:lnTo>
                    <a:pt x="265" y="209"/>
                  </a:lnTo>
                  <a:lnTo>
                    <a:pt x="277" y="205"/>
                  </a:lnTo>
                  <a:lnTo>
                    <a:pt x="288" y="200"/>
                  </a:lnTo>
                  <a:lnTo>
                    <a:pt x="298" y="194"/>
                  </a:lnTo>
                  <a:lnTo>
                    <a:pt x="308" y="188"/>
                  </a:lnTo>
                  <a:lnTo>
                    <a:pt x="317" y="182"/>
                  </a:lnTo>
                  <a:lnTo>
                    <a:pt x="325" y="175"/>
                  </a:lnTo>
                  <a:lnTo>
                    <a:pt x="333" y="168"/>
                  </a:lnTo>
                  <a:lnTo>
                    <a:pt x="339" y="160"/>
                  </a:lnTo>
                  <a:lnTo>
                    <a:pt x="345" y="152"/>
                  </a:lnTo>
                  <a:lnTo>
                    <a:pt x="350" y="144"/>
                  </a:lnTo>
                  <a:lnTo>
                    <a:pt x="354" y="136"/>
                  </a:lnTo>
                  <a:lnTo>
                    <a:pt x="355" y="132"/>
                  </a:lnTo>
                  <a:lnTo>
                    <a:pt x="357" y="126"/>
                  </a:lnTo>
                  <a:lnTo>
                    <a:pt x="358" y="121"/>
                  </a:lnTo>
                  <a:lnTo>
                    <a:pt x="358" y="115"/>
                  </a:lnTo>
                  <a:lnTo>
                    <a:pt x="358" y="110"/>
                  </a:lnTo>
                  <a:lnTo>
                    <a:pt x="358" y="106"/>
                  </a:lnTo>
                  <a:lnTo>
                    <a:pt x="358" y="101"/>
                  </a:lnTo>
                  <a:lnTo>
                    <a:pt x="356" y="95"/>
                  </a:lnTo>
                  <a:lnTo>
                    <a:pt x="354" y="87"/>
                  </a:lnTo>
                  <a:lnTo>
                    <a:pt x="350" y="79"/>
                  </a:lnTo>
                  <a:lnTo>
                    <a:pt x="345" y="71"/>
                  </a:lnTo>
                  <a:lnTo>
                    <a:pt x="339" y="63"/>
                  </a:lnTo>
                  <a:lnTo>
                    <a:pt x="333" y="55"/>
                  </a:lnTo>
                  <a:lnTo>
                    <a:pt x="325" y="48"/>
                  </a:lnTo>
                  <a:lnTo>
                    <a:pt x="317" y="41"/>
                  </a:lnTo>
                  <a:lnTo>
                    <a:pt x="308" y="35"/>
                  </a:lnTo>
                  <a:lnTo>
                    <a:pt x="298" y="29"/>
                  </a:lnTo>
                  <a:lnTo>
                    <a:pt x="288" y="23"/>
                  </a:lnTo>
                  <a:lnTo>
                    <a:pt x="277" y="19"/>
                  </a:lnTo>
                  <a:lnTo>
                    <a:pt x="265" y="14"/>
                  </a:lnTo>
                  <a:lnTo>
                    <a:pt x="253" y="10"/>
                  </a:lnTo>
                  <a:lnTo>
                    <a:pt x="240" y="7"/>
                  </a:lnTo>
                  <a:lnTo>
                    <a:pt x="227" y="4"/>
                  </a:lnTo>
                  <a:lnTo>
                    <a:pt x="214" y="2"/>
                  </a:lnTo>
                  <a:lnTo>
                    <a:pt x="201" y="1"/>
                  </a:lnTo>
                  <a:lnTo>
                    <a:pt x="187" y="0"/>
                  </a:lnTo>
                  <a:lnTo>
                    <a:pt x="174" y="0"/>
                  </a:lnTo>
                  <a:lnTo>
                    <a:pt x="160" y="1"/>
                  </a:lnTo>
                  <a:lnTo>
                    <a:pt x="147" y="2"/>
                  </a:lnTo>
                  <a:lnTo>
                    <a:pt x="134" y="4"/>
                  </a:lnTo>
                  <a:lnTo>
                    <a:pt x="121" y="6"/>
                  </a:lnTo>
                  <a:lnTo>
                    <a:pt x="108" y="9"/>
                  </a:lnTo>
                  <a:lnTo>
                    <a:pt x="96" y="13"/>
                  </a:lnTo>
                  <a:lnTo>
                    <a:pt x="84" y="17"/>
                  </a:lnTo>
                  <a:lnTo>
                    <a:pt x="73" y="22"/>
                  </a:lnTo>
                  <a:lnTo>
                    <a:pt x="62" y="28"/>
                  </a:lnTo>
                  <a:lnTo>
                    <a:pt x="52" y="34"/>
                  </a:lnTo>
                  <a:lnTo>
                    <a:pt x="43" y="40"/>
                  </a:lnTo>
                  <a:lnTo>
                    <a:pt x="35" y="47"/>
                  </a:lnTo>
                  <a:lnTo>
                    <a:pt x="27" y="54"/>
                  </a:lnTo>
                  <a:lnTo>
                    <a:pt x="20" y="61"/>
                  </a:lnTo>
                  <a:lnTo>
                    <a:pt x="15" y="69"/>
                  </a:lnTo>
                  <a:lnTo>
                    <a:pt x="10" y="77"/>
                  </a:lnTo>
                  <a:lnTo>
                    <a:pt x="6" y="85"/>
                  </a:lnTo>
                  <a:lnTo>
                    <a:pt x="3" y="94"/>
                  </a:lnTo>
                  <a:lnTo>
                    <a:pt x="1" y="101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855" name="Freeform 79"/>
            <p:cNvSpPr>
              <a:spLocks/>
            </p:cNvSpPr>
            <p:nvPr/>
          </p:nvSpPr>
          <p:spPr bwMode="auto">
            <a:xfrm>
              <a:off x="2592" y="932"/>
              <a:ext cx="358" cy="362"/>
            </a:xfrm>
            <a:custGeom>
              <a:avLst/>
              <a:gdLst>
                <a:gd name="T0" fmla="*/ 353 w 358"/>
                <a:gd name="T1" fmla="*/ 14 h 362"/>
                <a:gd name="T2" fmla="*/ 343 w 358"/>
                <a:gd name="T3" fmla="*/ 30 h 362"/>
                <a:gd name="T4" fmla="*/ 329 w 358"/>
                <a:gd name="T5" fmla="*/ 45 h 362"/>
                <a:gd name="T6" fmla="*/ 312 w 358"/>
                <a:gd name="T7" fmla="*/ 59 h 362"/>
                <a:gd name="T8" fmla="*/ 292 w 358"/>
                <a:gd name="T9" fmla="*/ 71 h 362"/>
                <a:gd name="T10" fmla="*/ 269 w 358"/>
                <a:gd name="T11" fmla="*/ 80 h 362"/>
                <a:gd name="T12" fmla="*/ 245 w 358"/>
                <a:gd name="T13" fmla="*/ 88 h 362"/>
                <a:gd name="T14" fmla="*/ 219 w 358"/>
                <a:gd name="T15" fmla="*/ 93 h 362"/>
                <a:gd name="T16" fmla="*/ 192 w 358"/>
                <a:gd name="T17" fmla="*/ 95 h 362"/>
                <a:gd name="T18" fmla="*/ 165 w 358"/>
                <a:gd name="T19" fmla="*/ 95 h 362"/>
                <a:gd name="T20" fmla="*/ 138 w 358"/>
                <a:gd name="T21" fmla="*/ 93 h 362"/>
                <a:gd name="T22" fmla="*/ 112 w 358"/>
                <a:gd name="T23" fmla="*/ 87 h 362"/>
                <a:gd name="T24" fmla="*/ 87 w 358"/>
                <a:gd name="T25" fmla="*/ 80 h 362"/>
                <a:gd name="T26" fmla="*/ 65 w 358"/>
                <a:gd name="T27" fmla="*/ 70 h 362"/>
                <a:gd name="T28" fmla="*/ 45 w 358"/>
                <a:gd name="T29" fmla="*/ 58 h 362"/>
                <a:gd name="T30" fmla="*/ 28 w 358"/>
                <a:gd name="T31" fmla="*/ 44 h 362"/>
                <a:gd name="T32" fmla="*/ 15 w 358"/>
                <a:gd name="T33" fmla="*/ 29 h 362"/>
                <a:gd name="T34" fmla="*/ 5 w 358"/>
                <a:gd name="T35" fmla="*/ 13 h 362"/>
                <a:gd name="T36" fmla="*/ 0 w 358"/>
                <a:gd name="T37" fmla="*/ 0 h 362"/>
                <a:gd name="T38" fmla="*/ 0 w 358"/>
                <a:gd name="T39" fmla="*/ 257 h 362"/>
                <a:gd name="T40" fmla="*/ 2 w 358"/>
                <a:gd name="T41" fmla="*/ 267 h 362"/>
                <a:gd name="T42" fmla="*/ 6 w 358"/>
                <a:gd name="T43" fmla="*/ 277 h 362"/>
                <a:gd name="T44" fmla="*/ 15 w 358"/>
                <a:gd name="T45" fmla="*/ 293 h 362"/>
                <a:gd name="T46" fmla="*/ 27 w 358"/>
                <a:gd name="T47" fmla="*/ 309 h 362"/>
                <a:gd name="T48" fmla="*/ 43 w 358"/>
                <a:gd name="T49" fmla="*/ 323 h 362"/>
                <a:gd name="T50" fmla="*/ 62 w 358"/>
                <a:gd name="T51" fmla="*/ 335 h 362"/>
                <a:gd name="T52" fmla="*/ 84 w 358"/>
                <a:gd name="T53" fmla="*/ 345 h 362"/>
                <a:gd name="T54" fmla="*/ 108 w 358"/>
                <a:gd name="T55" fmla="*/ 353 h 362"/>
                <a:gd name="T56" fmla="*/ 134 w 358"/>
                <a:gd name="T57" fmla="*/ 359 h 362"/>
                <a:gd name="T58" fmla="*/ 160 w 358"/>
                <a:gd name="T59" fmla="*/ 362 h 362"/>
                <a:gd name="T60" fmla="*/ 187 w 358"/>
                <a:gd name="T61" fmla="*/ 362 h 362"/>
                <a:gd name="T62" fmla="*/ 214 w 358"/>
                <a:gd name="T63" fmla="*/ 360 h 362"/>
                <a:gd name="T64" fmla="*/ 240 w 358"/>
                <a:gd name="T65" fmla="*/ 356 h 362"/>
                <a:gd name="T66" fmla="*/ 265 w 358"/>
                <a:gd name="T67" fmla="*/ 348 h 362"/>
                <a:gd name="T68" fmla="*/ 288 w 358"/>
                <a:gd name="T69" fmla="*/ 339 h 362"/>
                <a:gd name="T70" fmla="*/ 308 w 358"/>
                <a:gd name="T71" fmla="*/ 328 h 362"/>
                <a:gd name="T72" fmla="*/ 325 w 358"/>
                <a:gd name="T73" fmla="*/ 315 h 362"/>
                <a:gd name="T74" fmla="*/ 339 w 358"/>
                <a:gd name="T75" fmla="*/ 300 h 362"/>
                <a:gd name="T76" fmla="*/ 350 w 358"/>
                <a:gd name="T77" fmla="*/ 284 h 362"/>
                <a:gd name="T78" fmla="*/ 356 w 358"/>
                <a:gd name="T79" fmla="*/ 268 h 362"/>
                <a:gd name="T80" fmla="*/ 358 w 358"/>
                <a:gd name="T81" fmla="*/ 258 h 362"/>
                <a:gd name="T82" fmla="*/ 358 w 358"/>
                <a:gd name="T83" fmla="*/ 1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8" h="362">
                  <a:moveTo>
                    <a:pt x="357" y="6"/>
                  </a:moveTo>
                  <a:lnTo>
                    <a:pt x="353" y="14"/>
                  </a:lnTo>
                  <a:lnTo>
                    <a:pt x="349" y="22"/>
                  </a:lnTo>
                  <a:lnTo>
                    <a:pt x="343" y="30"/>
                  </a:lnTo>
                  <a:lnTo>
                    <a:pt x="337" y="38"/>
                  </a:lnTo>
                  <a:lnTo>
                    <a:pt x="329" y="45"/>
                  </a:lnTo>
                  <a:lnTo>
                    <a:pt x="321" y="52"/>
                  </a:lnTo>
                  <a:lnTo>
                    <a:pt x="312" y="59"/>
                  </a:lnTo>
                  <a:lnTo>
                    <a:pt x="302" y="65"/>
                  </a:lnTo>
                  <a:lnTo>
                    <a:pt x="292" y="71"/>
                  </a:lnTo>
                  <a:lnTo>
                    <a:pt x="281" y="76"/>
                  </a:lnTo>
                  <a:lnTo>
                    <a:pt x="269" y="80"/>
                  </a:lnTo>
                  <a:lnTo>
                    <a:pt x="257" y="84"/>
                  </a:lnTo>
                  <a:lnTo>
                    <a:pt x="245" y="88"/>
                  </a:lnTo>
                  <a:lnTo>
                    <a:pt x="232" y="91"/>
                  </a:lnTo>
                  <a:lnTo>
                    <a:pt x="219" y="93"/>
                  </a:lnTo>
                  <a:lnTo>
                    <a:pt x="205" y="94"/>
                  </a:lnTo>
                  <a:lnTo>
                    <a:pt x="192" y="95"/>
                  </a:lnTo>
                  <a:lnTo>
                    <a:pt x="178" y="96"/>
                  </a:lnTo>
                  <a:lnTo>
                    <a:pt x="165" y="95"/>
                  </a:lnTo>
                  <a:lnTo>
                    <a:pt x="151" y="94"/>
                  </a:lnTo>
                  <a:lnTo>
                    <a:pt x="138" y="93"/>
                  </a:lnTo>
                  <a:lnTo>
                    <a:pt x="125" y="90"/>
                  </a:lnTo>
                  <a:lnTo>
                    <a:pt x="112" y="87"/>
                  </a:lnTo>
                  <a:lnTo>
                    <a:pt x="99" y="84"/>
                  </a:lnTo>
                  <a:lnTo>
                    <a:pt x="87" y="80"/>
                  </a:lnTo>
                  <a:lnTo>
                    <a:pt x="76" y="75"/>
                  </a:lnTo>
                  <a:lnTo>
                    <a:pt x="65" y="70"/>
                  </a:lnTo>
                  <a:lnTo>
                    <a:pt x="55" y="64"/>
                  </a:lnTo>
                  <a:lnTo>
                    <a:pt x="45" y="58"/>
                  </a:lnTo>
                  <a:lnTo>
                    <a:pt x="36" y="51"/>
                  </a:lnTo>
                  <a:lnTo>
                    <a:pt x="28" y="44"/>
                  </a:lnTo>
                  <a:lnTo>
                    <a:pt x="21" y="37"/>
                  </a:lnTo>
                  <a:lnTo>
                    <a:pt x="15" y="29"/>
                  </a:lnTo>
                  <a:lnTo>
                    <a:pt x="9" y="21"/>
                  </a:lnTo>
                  <a:lnTo>
                    <a:pt x="5" y="13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253"/>
                  </a:lnTo>
                  <a:lnTo>
                    <a:pt x="0" y="257"/>
                  </a:lnTo>
                  <a:lnTo>
                    <a:pt x="1" y="262"/>
                  </a:lnTo>
                  <a:lnTo>
                    <a:pt x="2" y="267"/>
                  </a:lnTo>
                  <a:lnTo>
                    <a:pt x="4" y="271"/>
                  </a:lnTo>
                  <a:lnTo>
                    <a:pt x="6" y="277"/>
                  </a:lnTo>
                  <a:lnTo>
                    <a:pt x="10" y="285"/>
                  </a:lnTo>
                  <a:lnTo>
                    <a:pt x="15" y="293"/>
                  </a:lnTo>
                  <a:lnTo>
                    <a:pt x="20" y="301"/>
                  </a:lnTo>
                  <a:lnTo>
                    <a:pt x="27" y="309"/>
                  </a:lnTo>
                  <a:lnTo>
                    <a:pt x="35" y="316"/>
                  </a:lnTo>
                  <a:lnTo>
                    <a:pt x="43" y="323"/>
                  </a:lnTo>
                  <a:lnTo>
                    <a:pt x="52" y="329"/>
                  </a:lnTo>
                  <a:lnTo>
                    <a:pt x="62" y="335"/>
                  </a:lnTo>
                  <a:lnTo>
                    <a:pt x="73" y="340"/>
                  </a:lnTo>
                  <a:lnTo>
                    <a:pt x="84" y="345"/>
                  </a:lnTo>
                  <a:lnTo>
                    <a:pt x="96" y="349"/>
                  </a:lnTo>
                  <a:lnTo>
                    <a:pt x="108" y="353"/>
                  </a:lnTo>
                  <a:lnTo>
                    <a:pt x="121" y="356"/>
                  </a:lnTo>
                  <a:lnTo>
                    <a:pt x="134" y="359"/>
                  </a:lnTo>
                  <a:lnTo>
                    <a:pt x="147" y="360"/>
                  </a:lnTo>
                  <a:lnTo>
                    <a:pt x="160" y="362"/>
                  </a:lnTo>
                  <a:lnTo>
                    <a:pt x="174" y="362"/>
                  </a:lnTo>
                  <a:lnTo>
                    <a:pt x="187" y="362"/>
                  </a:lnTo>
                  <a:lnTo>
                    <a:pt x="201" y="362"/>
                  </a:lnTo>
                  <a:lnTo>
                    <a:pt x="214" y="360"/>
                  </a:lnTo>
                  <a:lnTo>
                    <a:pt x="227" y="358"/>
                  </a:lnTo>
                  <a:lnTo>
                    <a:pt x="240" y="356"/>
                  </a:lnTo>
                  <a:lnTo>
                    <a:pt x="253" y="352"/>
                  </a:lnTo>
                  <a:lnTo>
                    <a:pt x="265" y="348"/>
                  </a:lnTo>
                  <a:lnTo>
                    <a:pt x="277" y="344"/>
                  </a:lnTo>
                  <a:lnTo>
                    <a:pt x="288" y="339"/>
                  </a:lnTo>
                  <a:lnTo>
                    <a:pt x="298" y="334"/>
                  </a:lnTo>
                  <a:lnTo>
                    <a:pt x="308" y="328"/>
                  </a:lnTo>
                  <a:lnTo>
                    <a:pt x="317" y="321"/>
                  </a:lnTo>
                  <a:lnTo>
                    <a:pt x="325" y="315"/>
                  </a:lnTo>
                  <a:lnTo>
                    <a:pt x="333" y="308"/>
                  </a:lnTo>
                  <a:lnTo>
                    <a:pt x="339" y="300"/>
                  </a:lnTo>
                  <a:lnTo>
                    <a:pt x="345" y="292"/>
                  </a:lnTo>
                  <a:lnTo>
                    <a:pt x="350" y="284"/>
                  </a:lnTo>
                  <a:lnTo>
                    <a:pt x="354" y="276"/>
                  </a:lnTo>
                  <a:lnTo>
                    <a:pt x="356" y="268"/>
                  </a:lnTo>
                  <a:lnTo>
                    <a:pt x="358" y="261"/>
                  </a:lnTo>
                  <a:lnTo>
                    <a:pt x="358" y="258"/>
                  </a:lnTo>
                  <a:lnTo>
                    <a:pt x="358" y="255"/>
                  </a:lnTo>
                  <a:lnTo>
                    <a:pt x="358" y="1"/>
                  </a:lnTo>
                  <a:lnTo>
                    <a:pt x="357" y="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9856" name="Rectangle 80"/>
          <p:cNvSpPr>
            <a:spLocks noChangeArrowheads="1"/>
          </p:cNvSpPr>
          <p:nvPr/>
        </p:nvSpPr>
        <p:spPr bwMode="auto">
          <a:xfrm>
            <a:off x="8213725" y="3849687"/>
            <a:ext cx="6191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9857" name="Group 81"/>
          <p:cNvGrpSpPr>
            <a:grpSpLocks/>
          </p:cNvGrpSpPr>
          <p:nvPr/>
        </p:nvGrpSpPr>
        <p:grpSpPr bwMode="auto">
          <a:xfrm>
            <a:off x="8224838" y="3463925"/>
            <a:ext cx="579437" cy="804862"/>
            <a:chOff x="2589" y="793"/>
            <a:chExt cx="365" cy="507"/>
          </a:xfrm>
        </p:grpSpPr>
        <p:sp>
          <p:nvSpPr>
            <p:cNvPr id="459858" name="Freeform 82"/>
            <p:cNvSpPr>
              <a:spLocks/>
            </p:cNvSpPr>
            <p:nvPr/>
          </p:nvSpPr>
          <p:spPr bwMode="auto">
            <a:xfrm>
              <a:off x="2589" y="793"/>
              <a:ext cx="365" cy="117"/>
            </a:xfrm>
            <a:custGeom>
              <a:avLst/>
              <a:gdLst>
                <a:gd name="T0" fmla="*/ 361 w 365"/>
                <a:gd name="T1" fmla="*/ 112 h 117"/>
                <a:gd name="T2" fmla="*/ 359 w 365"/>
                <a:gd name="T3" fmla="*/ 101 h 117"/>
                <a:gd name="T4" fmla="*/ 353 w 365"/>
                <a:gd name="T5" fmla="*/ 85 h 117"/>
                <a:gd name="T6" fmla="*/ 342 w 365"/>
                <a:gd name="T7" fmla="*/ 69 h 117"/>
                <a:gd name="T8" fmla="*/ 328 w 365"/>
                <a:gd name="T9" fmla="*/ 54 h 117"/>
                <a:gd name="T10" fmla="*/ 311 w 365"/>
                <a:gd name="T11" fmla="*/ 41 h 117"/>
                <a:gd name="T12" fmla="*/ 291 w 365"/>
                <a:gd name="T13" fmla="*/ 29 h 117"/>
                <a:gd name="T14" fmla="*/ 268 w 365"/>
                <a:gd name="T15" fmla="*/ 20 h 117"/>
                <a:gd name="T16" fmla="*/ 243 w 365"/>
                <a:gd name="T17" fmla="*/ 13 h 117"/>
                <a:gd name="T18" fmla="*/ 217 w 365"/>
                <a:gd name="T19" fmla="*/ 8 h 117"/>
                <a:gd name="T20" fmla="*/ 190 w 365"/>
                <a:gd name="T21" fmla="*/ 6 h 117"/>
                <a:gd name="T22" fmla="*/ 163 w 365"/>
                <a:gd name="T23" fmla="*/ 7 h 117"/>
                <a:gd name="T24" fmla="*/ 137 w 365"/>
                <a:gd name="T25" fmla="*/ 10 h 117"/>
                <a:gd name="T26" fmla="*/ 111 w 365"/>
                <a:gd name="T27" fmla="*/ 15 h 117"/>
                <a:gd name="T28" fmla="*/ 87 w 365"/>
                <a:gd name="T29" fmla="*/ 23 h 117"/>
                <a:gd name="T30" fmla="*/ 65 w 365"/>
                <a:gd name="T31" fmla="*/ 34 h 117"/>
                <a:gd name="T32" fmla="*/ 46 w 365"/>
                <a:gd name="T33" fmla="*/ 46 h 117"/>
                <a:gd name="T34" fmla="*/ 30 w 365"/>
                <a:gd name="T35" fmla="*/ 60 h 117"/>
                <a:gd name="T36" fmla="*/ 18 w 365"/>
                <a:gd name="T37" fmla="*/ 75 h 117"/>
                <a:gd name="T38" fmla="*/ 9 w 365"/>
                <a:gd name="T39" fmla="*/ 91 h 117"/>
                <a:gd name="T40" fmla="*/ 4 w 365"/>
                <a:gd name="T41" fmla="*/ 107 h 117"/>
                <a:gd name="T42" fmla="*/ 3 w 365"/>
                <a:gd name="T43" fmla="*/ 117 h 117"/>
                <a:gd name="T44" fmla="*/ 0 w 365"/>
                <a:gd name="T45" fmla="*/ 109 h 117"/>
                <a:gd name="T46" fmla="*/ 4 w 365"/>
                <a:gd name="T47" fmla="*/ 92 h 117"/>
                <a:gd name="T48" fmla="*/ 12 w 365"/>
                <a:gd name="T49" fmla="*/ 75 h 117"/>
                <a:gd name="T50" fmla="*/ 24 w 365"/>
                <a:gd name="T51" fmla="*/ 59 h 117"/>
                <a:gd name="T52" fmla="*/ 39 w 365"/>
                <a:gd name="T53" fmla="*/ 45 h 117"/>
                <a:gd name="T54" fmla="*/ 58 w 365"/>
                <a:gd name="T55" fmla="*/ 32 h 117"/>
                <a:gd name="T56" fmla="*/ 79 w 365"/>
                <a:gd name="T57" fmla="*/ 21 h 117"/>
                <a:gd name="T58" fmla="*/ 102 w 365"/>
                <a:gd name="T59" fmla="*/ 12 h 117"/>
                <a:gd name="T60" fmla="*/ 128 w 365"/>
                <a:gd name="T61" fmla="*/ 6 h 117"/>
                <a:gd name="T62" fmla="*/ 154 w 365"/>
                <a:gd name="T63" fmla="*/ 2 h 117"/>
                <a:gd name="T64" fmla="*/ 181 w 365"/>
                <a:gd name="T65" fmla="*/ 0 h 117"/>
                <a:gd name="T66" fmla="*/ 208 w 365"/>
                <a:gd name="T67" fmla="*/ 1 h 117"/>
                <a:gd name="T68" fmla="*/ 235 w 365"/>
                <a:gd name="T69" fmla="*/ 5 h 117"/>
                <a:gd name="T70" fmla="*/ 260 w 365"/>
                <a:gd name="T71" fmla="*/ 12 h 117"/>
                <a:gd name="T72" fmla="*/ 284 w 365"/>
                <a:gd name="T73" fmla="*/ 20 h 117"/>
                <a:gd name="T74" fmla="*/ 305 w 365"/>
                <a:gd name="T75" fmla="*/ 31 h 117"/>
                <a:gd name="T76" fmla="*/ 324 w 365"/>
                <a:gd name="T77" fmla="*/ 44 h 117"/>
                <a:gd name="T78" fmla="*/ 340 w 365"/>
                <a:gd name="T79" fmla="*/ 58 h 117"/>
                <a:gd name="T80" fmla="*/ 352 w 365"/>
                <a:gd name="T81" fmla="*/ 74 h 117"/>
                <a:gd name="T82" fmla="*/ 360 w 365"/>
                <a:gd name="T83" fmla="*/ 91 h 117"/>
                <a:gd name="T84" fmla="*/ 364 w 365"/>
                <a:gd name="T85" fmla="*/ 106 h 117"/>
                <a:gd name="T86" fmla="*/ 365 w 365"/>
                <a:gd name="T87" fmla="*/ 11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5" h="117">
                  <a:moveTo>
                    <a:pt x="361" y="116"/>
                  </a:moveTo>
                  <a:lnTo>
                    <a:pt x="361" y="112"/>
                  </a:lnTo>
                  <a:lnTo>
                    <a:pt x="361" y="107"/>
                  </a:lnTo>
                  <a:lnTo>
                    <a:pt x="359" y="101"/>
                  </a:lnTo>
                  <a:lnTo>
                    <a:pt x="357" y="93"/>
                  </a:lnTo>
                  <a:lnTo>
                    <a:pt x="353" y="85"/>
                  </a:lnTo>
                  <a:lnTo>
                    <a:pt x="348" y="77"/>
                  </a:lnTo>
                  <a:lnTo>
                    <a:pt x="342" y="69"/>
                  </a:lnTo>
                  <a:lnTo>
                    <a:pt x="336" y="61"/>
                  </a:lnTo>
                  <a:lnTo>
                    <a:pt x="328" y="54"/>
                  </a:lnTo>
                  <a:lnTo>
                    <a:pt x="320" y="47"/>
                  </a:lnTo>
                  <a:lnTo>
                    <a:pt x="311" y="41"/>
                  </a:lnTo>
                  <a:lnTo>
                    <a:pt x="301" y="35"/>
                  </a:lnTo>
                  <a:lnTo>
                    <a:pt x="291" y="29"/>
                  </a:lnTo>
                  <a:lnTo>
                    <a:pt x="280" y="25"/>
                  </a:lnTo>
                  <a:lnTo>
                    <a:pt x="268" y="20"/>
                  </a:lnTo>
                  <a:lnTo>
                    <a:pt x="256" y="16"/>
                  </a:lnTo>
                  <a:lnTo>
                    <a:pt x="243" y="13"/>
                  </a:lnTo>
                  <a:lnTo>
                    <a:pt x="230" y="10"/>
                  </a:lnTo>
                  <a:lnTo>
                    <a:pt x="217" y="8"/>
                  </a:lnTo>
                  <a:lnTo>
                    <a:pt x="204" y="7"/>
                  </a:lnTo>
                  <a:lnTo>
                    <a:pt x="190" y="6"/>
                  </a:lnTo>
                  <a:lnTo>
                    <a:pt x="177" y="6"/>
                  </a:lnTo>
                  <a:lnTo>
                    <a:pt x="163" y="7"/>
                  </a:lnTo>
                  <a:lnTo>
                    <a:pt x="150" y="8"/>
                  </a:lnTo>
                  <a:lnTo>
                    <a:pt x="137" y="10"/>
                  </a:lnTo>
                  <a:lnTo>
                    <a:pt x="124" y="12"/>
                  </a:lnTo>
                  <a:lnTo>
                    <a:pt x="111" y="15"/>
                  </a:lnTo>
                  <a:lnTo>
                    <a:pt x="99" y="19"/>
                  </a:lnTo>
                  <a:lnTo>
                    <a:pt x="87" y="23"/>
                  </a:lnTo>
                  <a:lnTo>
                    <a:pt x="76" y="28"/>
                  </a:lnTo>
                  <a:lnTo>
                    <a:pt x="65" y="34"/>
                  </a:lnTo>
                  <a:lnTo>
                    <a:pt x="55" y="40"/>
                  </a:lnTo>
                  <a:lnTo>
                    <a:pt x="46" y="46"/>
                  </a:lnTo>
                  <a:lnTo>
                    <a:pt x="38" y="53"/>
                  </a:lnTo>
                  <a:lnTo>
                    <a:pt x="30" y="60"/>
                  </a:lnTo>
                  <a:lnTo>
                    <a:pt x="23" y="67"/>
                  </a:lnTo>
                  <a:lnTo>
                    <a:pt x="18" y="75"/>
                  </a:lnTo>
                  <a:lnTo>
                    <a:pt x="13" y="83"/>
                  </a:lnTo>
                  <a:lnTo>
                    <a:pt x="9" y="91"/>
                  </a:lnTo>
                  <a:lnTo>
                    <a:pt x="6" y="100"/>
                  </a:lnTo>
                  <a:lnTo>
                    <a:pt x="4" y="107"/>
                  </a:lnTo>
                  <a:lnTo>
                    <a:pt x="3" y="113"/>
                  </a:lnTo>
                  <a:lnTo>
                    <a:pt x="3" y="117"/>
                  </a:lnTo>
                  <a:lnTo>
                    <a:pt x="0" y="117"/>
                  </a:lnTo>
                  <a:lnTo>
                    <a:pt x="0" y="109"/>
                  </a:lnTo>
                  <a:lnTo>
                    <a:pt x="2" y="101"/>
                  </a:lnTo>
                  <a:lnTo>
                    <a:pt x="4" y="92"/>
                  </a:lnTo>
                  <a:lnTo>
                    <a:pt x="8" y="84"/>
                  </a:lnTo>
                  <a:lnTo>
                    <a:pt x="12" y="75"/>
                  </a:lnTo>
                  <a:lnTo>
                    <a:pt x="18" y="67"/>
                  </a:lnTo>
                  <a:lnTo>
                    <a:pt x="24" y="59"/>
                  </a:lnTo>
                  <a:lnTo>
                    <a:pt x="31" y="52"/>
                  </a:lnTo>
                  <a:lnTo>
                    <a:pt x="39" y="45"/>
                  </a:lnTo>
                  <a:lnTo>
                    <a:pt x="48" y="38"/>
                  </a:lnTo>
                  <a:lnTo>
                    <a:pt x="58" y="32"/>
                  </a:lnTo>
                  <a:lnTo>
                    <a:pt x="68" y="26"/>
                  </a:lnTo>
                  <a:lnTo>
                    <a:pt x="79" y="21"/>
                  </a:lnTo>
                  <a:lnTo>
                    <a:pt x="90" y="16"/>
                  </a:lnTo>
                  <a:lnTo>
                    <a:pt x="102" y="12"/>
                  </a:lnTo>
                  <a:lnTo>
                    <a:pt x="115" y="9"/>
                  </a:lnTo>
                  <a:lnTo>
                    <a:pt x="128" y="6"/>
                  </a:lnTo>
                  <a:lnTo>
                    <a:pt x="141" y="3"/>
                  </a:lnTo>
                  <a:lnTo>
                    <a:pt x="154" y="2"/>
                  </a:lnTo>
                  <a:lnTo>
                    <a:pt x="168" y="1"/>
                  </a:lnTo>
                  <a:lnTo>
                    <a:pt x="181" y="0"/>
                  </a:lnTo>
                  <a:lnTo>
                    <a:pt x="195" y="1"/>
                  </a:lnTo>
                  <a:lnTo>
                    <a:pt x="208" y="1"/>
                  </a:lnTo>
                  <a:lnTo>
                    <a:pt x="222" y="3"/>
                  </a:lnTo>
                  <a:lnTo>
                    <a:pt x="235" y="5"/>
                  </a:lnTo>
                  <a:lnTo>
                    <a:pt x="248" y="8"/>
                  </a:lnTo>
                  <a:lnTo>
                    <a:pt x="260" y="12"/>
                  </a:lnTo>
                  <a:lnTo>
                    <a:pt x="272" y="15"/>
                  </a:lnTo>
                  <a:lnTo>
                    <a:pt x="284" y="20"/>
                  </a:lnTo>
                  <a:lnTo>
                    <a:pt x="295" y="25"/>
                  </a:lnTo>
                  <a:lnTo>
                    <a:pt x="305" y="31"/>
                  </a:lnTo>
                  <a:lnTo>
                    <a:pt x="315" y="37"/>
                  </a:lnTo>
                  <a:lnTo>
                    <a:pt x="324" y="44"/>
                  </a:lnTo>
                  <a:lnTo>
                    <a:pt x="332" y="51"/>
                  </a:lnTo>
                  <a:lnTo>
                    <a:pt x="340" y="58"/>
                  </a:lnTo>
                  <a:lnTo>
                    <a:pt x="346" y="66"/>
                  </a:lnTo>
                  <a:lnTo>
                    <a:pt x="352" y="74"/>
                  </a:lnTo>
                  <a:lnTo>
                    <a:pt x="356" y="82"/>
                  </a:lnTo>
                  <a:lnTo>
                    <a:pt x="360" y="91"/>
                  </a:lnTo>
                  <a:lnTo>
                    <a:pt x="362" y="99"/>
                  </a:lnTo>
                  <a:lnTo>
                    <a:pt x="364" y="106"/>
                  </a:lnTo>
                  <a:lnTo>
                    <a:pt x="365" y="112"/>
                  </a:lnTo>
                  <a:lnTo>
                    <a:pt x="365" y="116"/>
                  </a:lnTo>
                  <a:lnTo>
                    <a:pt x="361" y="11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859" name="Freeform 83"/>
            <p:cNvSpPr>
              <a:spLocks/>
            </p:cNvSpPr>
            <p:nvPr/>
          </p:nvSpPr>
          <p:spPr bwMode="auto">
            <a:xfrm>
              <a:off x="2589" y="909"/>
              <a:ext cx="365" cy="119"/>
            </a:xfrm>
            <a:custGeom>
              <a:avLst/>
              <a:gdLst>
                <a:gd name="T0" fmla="*/ 365 w 365"/>
                <a:gd name="T1" fmla="*/ 0 h 119"/>
                <a:gd name="T2" fmla="*/ 361 w 365"/>
                <a:gd name="T3" fmla="*/ 5 h 119"/>
                <a:gd name="T4" fmla="*/ 360 w 365"/>
                <a:gd name="T5" fmla="*/ 16 h 119"/>
                <a:gd name="T6" fmla="*/ 357 w 365"/>
                <a:gd name="T7" fmla="*/ 26 h 119"/>
                <a:gd name="T8" fmla="*/ 348 w 365"/>
                <a:gd name="T9" fmla="*/ 42 h 119"/>
                <a:gd name="T10" fmla="*/ 336 w 365"/>
                <a:gd name="T11" fmla="*/ 58 h 119"/>
                <a:gd name="T12" fmla="*/ 320 w 365"/>
                <a:gd name="T13" fmla="*/ 72 h 119"/>
                <a:gd name="T14" fmla="*/ 301 w 365"/>
                <a:gd name="T15" fmla="*/ 84 h 119"/>
                <a:gd name="T16" fmla="*/ 280 w 365"/>
                <a:gd name="T17" fmla="*/ 95 h 119"/>
                <a:gd name="T18" fmla="*/ 256 w 365"/>
                <a:gd name="T19" fmla="*/ 103 h 119"/>
                <a:gd name="T20" fmla="*/ 230 w 365"/>
                <a:gd name="T21" fmla="*/ 109 h 119"/>
                <a:gd name="T22" fmla="*/ 204 w 365"/>
                <a:gd name="T23" fmla="*/ 112 h 119"/>
                <a:gd name="T24" fmla="*/ 177 w 365"/>
                <a:gd name="T25" fmla="*/ 113 h 119"/>
                <a:gd name="T26" fmla="*/ 150 w 365"/>
                <a:gd name="T27" fmla="*/ 111 h 119"/>
                <a:gd name="T28" fmla="*/ 124 w 365"/>
                <a:gd name="T29" fmla="*/ 107 h 119"/>
                <a:gd name="T30" fmla="*/ 99 w 365"/>
                <a:gd name="T31" fmla="*/ 100 h 119"/>
                <a:gd name="T32" fmla="*/ 76 w 365"/>
                <a:gd name="T33" fmla="*/ 91 h 119"/>
                <a:gd name="T34" fmla="*/ 55 w 365"/>
                <a:gd name="T35" fmla="*/ 79 h 119"/>
                <a:gd name="T36" fmla="*/ 38 w 365"/>
                <a:gd name="T37" fmla="*/ 66 h 119"/>
                <a:gd name="T38" fmla="*/ 23 w 365"/>
                <a:gd name="T39" fmla="*/ 52 h 119"/>
                <a:gd name="T40" fmla="*/ 13 w 365"/>
                <a:gd name="T41" fmla="*/ 36 h 119"/>
                <a:gd name="T42" fmla="*/ 6 w 365"/>
                <a:gd name="T43" fmla="*/ 19 h 119"/>
                <a:gd name="T44" fmla="*/ 3 w 365"/>
                <a:gd name="T45" fmla="*/ 6 h 119"/>
                <a:gd name="T46" fmla="*/ 0 w 365"/>
                <a:gd name="T47" fmla="*/ 1 h 119"/>
                <a:gd name="T48" fmla="*/ 2 w 365"/>
                <a:gd name="T49" fmla="*/ 16 h 119"/>
                <a:gd name="T50" fmla="*/ 4 w 365"/>
                <a:gd name="T51" fmla="*/ 27 h 119"/>
                <a:gd name="T52" fmla="*/ 12 w 365"/>
                <a:gd name="T53" fmla="*/ 44 h 119"/>
                <a:gd name="T54" fmla="*/ 24 w 365"/>
                <a:gd name="T55" fmla="*/ 60 h 119"/>
                <a:gd name="T56" fmla="*/ 39 w 365"/>
                <a:gd name="T57" fmla="*/ 74 h 119"/>
                <a:gd name="T58" fmla="*/ 58 w 365"/>
                <a:gd name="T59" fmla="*/ 87 h 119"/>
                <a:gd name="T60" fmla="*/ 79 w 365"/>
                <a:gd name="T61" fmla="*/ 98 h 119"/>
                <a:gd name="T62" fmla="*/ 102 w 365"/>
                <a:gd name="T63" fmla="*/ 107 h 119"/>
                <a:gd name="T64" fmla="*/ 128 w 365"/>
                <a:gd name="T65" fmla="*/ 113 h 119"/>
                <a:gd name="T66" fmla="*/ 154 w 365"/>
                <a:gd name="T67" fmla="*/ 117 h 119"/>
                <a:gd name="T68" fmla="*/ 181 w 365"/>
                <a:gd name="T69" fmla="*/ 119 h 119"/>
                <a:gd name="T70" fmla="*/ 208 w 365"/>
                <a:gd name="T71" fmla="*/ 117 h 119"/>
                <a:gd name="T72" fmla="*/ 235 w 365"/>
                <a:gd name="T73" fmla="*/ 114 h 119"/>
                <a:gd name="T74" fmla="*/ 260 w 365"/>
                <a:gd name="T75" fmla="*/ 107 h 119"/>
                <a:gd name="T76" fmla="*/ 284 w 365"/>
                <a:gd name="T77" fmla="*/ 99 h 119"/>
                <a:gd name="T78" fmla="*/ 305 w 365"/>
                <a:gd name="T79" fmla="*/ 88 h 119"/>
                <a:gd name="T80" fmla="*/ 324 w 365"/>
                <a:gd name="T81" fmla="*/ 75 h 119"/>
                <a:gd name="T82" fmla="*/ 340 w 365"/>
                <a:gd name="T83" fmla="*/ 61 h 119"/>
                <a:gd name="T84" fmla="*/ 352 w 365"/>
                <a:gd name="T85" fmla="*/ 45 h 119"/>
                <a:gd name="T86" fmla="*/ 360 w 365"/>
                <a:gd name="T87" fmla="*/ 29 h 119"/>
                <a:gd name="T88" fmla="*/ 363 w 365"/>
                <a:gd name="T89" fmla="*/ 1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5" h="119">
                  <a:moveTo>
                    <a:pt x="364" y="9"/>
                  </a:moveTo>
                  <a:lnTo>
                    <a:pt x="365" y="0"/>
                  </a:lnTo>
                  <a:lnTo>
                    <a:pt x="361" y="0"/>
                  </a:lnTo>
                  <a:lnTo>
                    <a:pt x="361" y="5"/>
                  </a:lnTo>
                  <a:lnTo>
                    <a:pt x="361" y="11"/>
                  </a:lnTo>
                  <a:lnTo>
                    <a:pt x="360" y="16"/>
                  </a:lnTo>
                  <a:lnTo>
                    <a:pt x="358" y="22"/>
                  </a:lnTo>
                  <a:lnTo>
                    <a:pt x="357" y="26"/>
                  </a:lnTo>
                  <a:lnTo>
                    <a:pt x="353" y="34"/>
                  </a:lnTo>
                  <a:lnTo>
                    <a:pt x="348" y="42"/>
                  </a:lnTo>
                  <a:lnTo>
                    <a:pt x="342" y="50"/>
                  </a:lnTo>
                  <a:lnTo>
                    <a:pt x="336" y="58"/>
                  </a:lnTo>
                  <a:lnTo>
                    <a:pt x="328" y="65"/>
                  </a:lnTo>
                  <a:lnTo>
                    <a:pt x="320" y="72"/>
                  </a:lnTo>
                  <a:lnTo>
                    <a:pt x="311" y="78"/>
                  </a:lnTo>
                  <a:lnTo>
                    <a:pt x="301" y="84"/>
                  </a:lnTo>
                  <a:lnTo>
                    <a:pt x="291" y="90"/>
                  </a:lnTo>
                  <a:lnTo>
                    <a:pt x="280" y="95"/>
                  </a:lnTo>
                  <a:lnTo>
                    <a:pt x="268" y="99"/>
                  </a:lnTo>
                  <a:lnTo>
                    <a:pt x="256" y="103"/>
                  </a:lnTo>
                  <a:lnTo>
                    <a:pt x="243" y="106"/>
                  </a:lnTo>
                  <a:lnTo>
                    <a:pt x="230" y="109"/>
                  </a:lnTo>
                  <a:lnTo>
                    <a:pt x="217" y="111"/>
                  </a:lnTo>
                  <a:lnTo>
                    <a:pt x="204" y="112"/>
                  </a:lnTo>
                  <a:lnTo>
                    <a:pt x="190" y="113"/>
                  </a:lnTo>
                  <a:lnTo>
                    <a:pt x="177" y="113"/>
                  </a:lnTo>
                  <a:lnTo>
                    <a:pt x="163" y="112"/>
                  </a:lnTo>
                  <a:lnTo>
                    <a:pt x="150" y="111"/>
                  </a:lnTo>
                  <a:lnTo>
                    <a:pt x="137" y="109"/>
                  </a:lnTo>
                  <a:lnTo>
                    <a:pt x="124" y="107"/>
                  </a:lnTo>
                  <a:lnTo>
                    <a:pt x="111" y="103"/>
                  </a:lnTo>
                  <a:lnTo>
                    <a:pt x="99" y="100"/>
                  </a:lnTo>
                  <a:lnTo>
                    <a:pt x="87" y="95"/>
                  </a:lnTo>
                  <a:lnTo>
                    <a:pt x="76" y="91"/>
                  </a:lnTo>
                  <a:lnTo>
                    <a:pt x="65" y="85"/>
                  </a:lnTo>
                  <a:lnTo>
                    <a:pt x="55" y="79"/>
                  </a:lnTo>
                  <a:lnTo>
                    <a:pt x="46" y="73"/>
                  </a:lnTo>
                  <a:lnTo>
                    <a:pt x="38" y="66"/>
                  </a:lnTo>
                  <a:lnTo>
                    <a:pt x="30" y="59"/>
                  </a:lnTo>
                  <a:lnTo>
                    <a:pt x="23" y="52"/>
                  </a:lnTo>
                  <a:lnTo>
                    <a:pt x="18" y="44"/>
                  </a:lnTo>
                  <a:lnTo>
                    <a:pt x="13" y="36"/>
                  </a:lnTo>
                  <a:lnTo>
                    <a:pt x="9" y="27"/>
                  </a:lnTo>
                  <a:lnTo>
                    <a:pt x="6" y="19"/>
                  </a:lnTo>
                  <a:lnTo>
                    <a:pt x="4" y="12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lnTo>
                    <a:pt x="1" y="10"/>
                  </a:lnTo>
                  <a:lnTo>
                    <a:pt x="2" y="16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8" y="36"/>
                  </a:lnTo>
                  <a:lnTo>
                    <a:pt x="12" y="44"/>
                  </a:lnTo>
                  <a:lnTo>
                    <a:pt x="18" y="52"/>
                  </a:lnTo>
                  <a:lnTo>
                    <a:pt x="24" y="60"/>
                  </a:lnTo>
                  <a:lnTo>
                    <a:pt x="31" y="67"/>
                  </a:lnTo>
                  <a:lnTo>
                    <a:pt x="39" y="74"/>
                  </a:lnTo>
                  <a:lnTo>
                    <a:pt x="48" y="81"/>
                  </a:lnTo>
                  <a:lnTo>
                    <a:pt x="58" y="87"/>
                  </a:lnTo>
                  <a:lnTo>
                    <a:pt x="68" y="93"/>
                  </a:lnTo>
                  <a:lnTo>
                    <a:pt x="79" y="98"/>
                  </a:lnTo>
                  <a:lnTo>
                    <a:pt x="90" y="103"/>
                  </a:lnTo>
                  <a:lnTo>
                    <a:pt x="102" y="107"/>
                  </a:lnTo>
                  <a:lnTo>
                    <a:pt x="115" y="110"/>
                  </a:lnTo>
                  <a:lnTo>
                    <a:pt x="128" y="113"/>
                  </a:lnTo>
                  <a:lnTo>
                    <a:pt x="141" y="116"/>
                  </a:lnTo>
                  <a:lnTo>
                    <a:pt x="154" y="117"/>
                  </a:lnTo>
                  <a:lnTo>
                    <a:pt x="168" y="118"/>
                  </a:lnTo>
                  <a:lnTo>
                    <a:pt x="181" y="119"/>
                  </a:lnTo>
                  <a:lnTo>
                    <a:pt x="195" y="118"/>
                  </a:lnTo>
                  <a:lnTo>
                    <a:pt x="208" y="117"/>
                  </a:lnTo>
                  <a:lnTo>
                    <a:pt x="222" y="116"/>
                  </a:lnTo>
                  <a:lnTo>
                    <a:pt x="235" y="114"/>
                  </a:lnTo>
                  <a:lnTo>
                    <a:pt x="248" y="111"/>
                  </a:lnTo>
                  <a:lnTo>
                    <a:pt x="260" y="107"/>
                  </a:lnTo>
                  <a:lnTo>
                    <a:pt x="272" y="103"/>
                  </a:lnTo>
                  <a:lnTo>
                    <a:pt x="284" y="99"/>
                  </a:lnTo>
                  <a:lnTo>
                    <a:pt x="295" y="94"/>
                  </a:lnTo>
                  <a:lnTo>
                    <a:pt x="305" y="88"/>
                  </a:lnTo>
                  <a:lnTo>
                    <a:pt x="315" y="82"/>
                  </a:lnTo>
                  <a:lnTo>
                    <a:pt x="324" y="75"/>
                  </a:lnTo>
                  <a:lnTo>
                    <a:pt x="332" y="68"/>
                  </a:lnTo>
                  <a:lnTo>
                    <a:pt x="340" y="61"/>
                  </a:lnTo>
                  <a:lnTo>
                    <a:pt x="346" y="53"/>
                  </a:lnTo>
                  <a:lnTo>
                    <a:pt x="352" y="45"/>
                  </a:lnTo>
                  <a:lnTo>
                    <a:pt x="356" y="37"/>
                  </a:lnTo>
                  <a:lnTo>
                    <a:pt x="360" y="29"/>
                  </a:lnTo>
                  <a:lnTo>
                    <a:pt x="361" y="24"/>
                  </a:lnTo>
                  <a:lnTo>
                    <a:pt x="363" y="17"/>
                  </a:lnTo>
                  <a:lnTo>
                    <a:pt x="364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860" name="Freeform 84"/>
            <p:cNvSpPr>
              <a:spLocks/>
            </p:cNvSpPr>
            <p:nvPr/>
          </p:nvSpPr>
          <p:spPr bwMode="auto">
            <a:xfrm>
              <a:off x="2589" y="909"/>
              <a:ext cx="365" cy="391"/>
            </a:xfrm>
            <a:custGeom>
              <a:avLst/>
              <a:gdLst>
                <a:gd name="T0" fmla="*/ 364 w 365"/>
                <a:gd name="T1" fmla="*/ 9 h 391"/>
                <a:gd name="T2" fmla="*/ 361 w 365"/>
                <a:gd name="T3" fmla="*/ 24 h 391"/>
                <a:gd name="T4" fmla="*/ 361 w 365"/>
                <a:gd name="T5" fmla="*/ 281 h 391"/>
                <a:gd name="T6" fmla="*/ 359 w 365"/>
                <a:gd name="T7" fmla="*/ 291 h 391"/>
                <a:gd name="T8" fmla="*/ 353 w 365"/>
                <a:gd name="T9" fmla="*/ 307 h 391"/>
                <a:gd name="T10" fmla="*/ 342 w 365"/>
                <a:gd name="T11" fmla="*/ 323 h 391"/>
                <a:gd name="T12" fmla="*/ 328 w 365"/>
                <a:gd name="T13" fmla="*/ 338 h 391"/>
                <a:gd name="T14" fmla="*/ 311 w 365"/>
                <a:gd name="T15" fmla="*/ 351 h 391"/>
                <a:gd name="T16" fmla="*/ 291 w 365"/>
                <a:gd name="T17" fmla="*/ 362 h 391"/>
                <a:gd name="T18" fmla="*/ 268 w 365"/>
                <a:gd name="T19" fmla="*/ 371 h 391"/>
                <a:gd name="T20" fmla="*/ 243 w 365"/>
                <a:gd name="T21" fmla="*/ 379 h 391"/>
                <a:gd name="T22" fmla="*/ 217 w 365"/>
                <a:gd name="T23" fmla="*/ 383 h 391"/>
                <a:gd name="T24" fmla="*/ 190 w 365"/>
                <a:gd name="T25" fmla="*/ 385 h 391"/>
                <a:gd name="T26" fmla="*/ 163 w 365"/>
                <a:gd name="T27" fmla="*/ 385 h 391"/>
                <a:gd name="T28" fmla="*/ 137 w 365"/>
                <a:gd name="T29" fmla="*/ 382 h 391"/>
                <a:gd name="T30" fmla="*/ 111 w 365"/>
                <a:gd name="T31" fmla="*/ 376 h 391"/>
                <a:gd name="T32" fmla="*/ 87 w 365"/>
                <a:gd name="T33" fmla="*/ 368 h 391"/>
                <a:gd name="T34" fmla="*/ 65 w 365"/>
                <a:gd name="T35" fmla="*/ 358 h 391"/>
                <a:gd name="T36" fmla="*/ 46 w 365"/>
                <a:gd name="T37" fmla="*/ 346 h 391"/>
                <a:gd name="T38" fmla="*/ 30 w 365"/>
                <a:gd name="T39" fmla="*/ 332 h 391"/>
                <a:gd name="T40" fmla="*/ 18 w 365"/>
                <a:gd name="T41" fmla="*/ 316 h 391"/>
                <a:gd name="T42" fmla="*/ 9 w 365"/>
                <a:gd name="T43" fmla="*/ 300 h 391"/>
                <a:gd name="T44" fmla="*/ 5 w 365"/>
                <a:gd name="T45" fmla="*/ 290 h 391"/>
                <a:gd name="T46" fmla="*/ 3 w 365"/>
                <a:gd name="T47" fmla="*/ 280 h 391"/>
                <a:gd name="T48" fmla="*/ 3 w 365"/>
                <a:gd name="T49" fmla="*/ 23 h 391"/>
                <a:gd name="T50" fmla="*/ 1 w 365"/>
                <a:gd name="T51" fmla="*/ 10 h 391"/>
                <a:gd name="T52" fmla="*/ 0 w 365"/>
                <a:gd name="T53" fmla="*/ 274 h 391"/>
                <a:gd name="T54" fmla="*/ 1 w 365"/>
                <a:gd name="T55" fmla="*/ 284 h 391"/>
                <a:gd name="T56" fmla="*/ 2 w 365"/>
                <a:gd name="T57" fmla="*/ 291 h 391"/>
                <a:gd name="T58" fmla="*/ 4 w 365"/>
                <a:gd name="T59" fmla="*/ 300 h 391"/>
                <a:gd name="T60" fmla="*/ 12 w 365"/>
                <a:gd name="T61" fmla="*/ 316 h 391"/>
                <a:gd name="T62" fmla="*/ 24 w 365"/>
                <a:gd name="T63" fmla="*/ 332 h 391"/>
                <a:gd name="T64" fmla="*/ 39 w 365"/>
                <a:gd name="T65" fmla="*/ 346 h 391"/>
                <a:gd name="T66" fmla="*/ 58 w 365"/>
                <a:gd name="T67" fmla="*/ 359 h 391"/>
                <a:gd name="T68" fmla="*/ 79 w 365"/>
                <a:gd name="T69" fmla="*/ 370 h 391"/>
                <a:gd name="T70" fmla="*/ 102 w 365"/>
                <a:gd name="T71" fmla="*/ 379 h 391"/>
                <a:gd name="T72" fmla="*/ 128 w 365"/>
                <a:gd name="T73" fmla="*/ 386 h 391"/>
                <a:gd name="T74" fmla="*/ 154 w 365"/>
                <a:gd name="T75" fmla="*/ 390 h 391"/>
                <a:gd name="T76" fmla="*/ 181 w 365"/>
                <a:gd name="T77" fmla="*/ 391 h 391"/>
                <a:gd name="T78" fmla="*/ 208 w 365"/>
                <a:gd name="T79" fmla="*/ 390 h 391"/>
                <a:gd name="T80" fmla="*/ 235 w 365"/>
                <a:gd name="T81" fmla="*/ 386 h 391"/>
                <a:gd name="T82" fmla="*/ 260 w 365"/>
                <a:gd name="T83" fmla="*/ 380 h 391"/>
                <a:gd name="T84" fmla="*/ 284 w 365"/>
                <a:gd name="T85" fmla="*/ 371 h 391"/>
                <a:gd name="T86" fmla="*/ 305 w 365"/>
                <a:gd name="T87" fmla="*/ 361 h 391"/>
                <a:gd name="T88" fmla="*/ 324 w 365"/>
                <a:gd name="T89" fmla="*/ 348 h 391"/>
                <a:gd name="T90" fmla="*/ 340 w 365"/>
                <a:gd name="T91" fmla="*/ 334 h 391"/>
                <a:gd name="T92" fmla="*/ 352 w 365"/>
                <a:gd name="T93" fmla="*/ 318 h 391"/>
                <a:gd name="T94" fmla="*/ 360 w 365"/>
                <a:gd name="T95" fmla="*/ 301 h 391"/>
                <a:gd name="T96" fmla="*/ 363 w 365"/>
                <a:gd name="T97" fmla="*/ 289 h 391"/>
                <a:gd name="T98" fmla="*/ 365 w 365"/>
                <a:gd name="T99" fmla="*/ 278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5" h="391">
                  <a:moveTo>
                    <a:pt x="365" y="0"/>
                  </a:moveTo>
                  <a:lnTo>
                    <a:pt x="364" y="9"/>
                  </a:lnTo>
                  <a:lnTo>
                    <a:pt x="363" y="17"/>
                  </a:lnTo>
                  <a:lnTo>
                    <a:pt x="361" y="24"/>
                  </a:lnTo>
                  <a:lnTo>
                    <a:pt x="361" y="278"/>
                  </a:lnTo>
                  <a:lnTo>
                    <a:pt x="361" y="281"/>
                  </a:lnTo>
                  <a:lnTo>
                    <a:pt x="361" y="284"/>
                  </a:lnTo>
                  <a:lnTo>
                    <a:pt x="359" y="291"/>
                  </a:lnTo>
                  <a:lnTo>
                    <a:pt x="357" y="299"/>
                  </a:lnTo>
                  <a:lnTo>
                    <a:pt x="353" y="307"/>
                  </a:lnTo>
                  <a:lnTo>
                    <a:pt x="348" y="315"/>
                  </a:lnTo>
                  <a:lnTo>
                    <a:pt x="342" y="323"/>
                  </a:lnTo>
                  <a:lnTo>
                    <a:pt x="336" y="331"/>
                  </a:lnTo>
                  <a:lnTo>
                    <a:pt x="328" y="338"/>
                  </a:lnTo>
                  <a:lnTo>
                    <a:pt x="320" y="344"/>
                  </a:lnTo>
                  <a:lnTo>
                    <a:pt x="311" y="351"/>
                  </a:lnTo>
                  <a:lnTo>
                    <a:pt x="301" y="357"/>
                  </a:lnTo>
                  <a:lnTo>
                    <a:pt x="291" y="362"/>
                  </a:lnTo>
                  <a:lnTo>
                    <a:pt x="280" y="367"/>
                  </a:lnTo>
                  <a:lnTo>
                    <a:pt x="268" y="371"/>
                  </a:lnTo>
                  <a:lnTo>
                    <a:pt x="256" y="375"/>
                  </a:lnTo>
                  <a:lnTo>
                    <a:pt x="243" y="379"/>
                  </a:lnTo>
                  <a:lnTo>
                    <a:pt x="230" y="381"/>
                  </a:lnTo>
                  <a:lnTo>
                    <a:pt x="217" y="383"/>
                  </a:lnTo>
                  <a:lnTo>
                    <a:pt x="204" y="385"/>
                  </a:lnTo>
                  <a:lnTo>
                    <a:pt x="190" y="385"/>
                  </a:lnTo>
                  <a:lnTo>
                    <a:pt x="177" y="385"/>
                  </a:lnTo>
                  <a:lnTo>
                    <a:pt x="163" y="385"/>
                  </a:lnTo>
                  <a:lnTo>
                    <a:pt x="150" y="383"/>
                  </a:lnTo>
                  <a:lnTo>
                    <a:pt x="137" y="382"/>
                  </a:lnTo>
                  <a:lnTo>
                    <a:pt x="124" y="379"/>
                  </a:lnTo>
                  <a:lnTo>
                    <a:pt x="111" y="376"/>
                  </a:lnTo>
                  <a:lnTo>
                    <a:pt x="99" y="372"/>
                  </a:lnTo>
                  <a:lnTo>
                    <a:pt x="87" y="368"/>
                  </a:lnTo>
                  <a:lnTo>
                    <a:pt x="76" y="363"/>
                  </a:lnTo>
                  <a:lnTo>
                    <a:pt x="65" y="358"/>
                  </a:lnTo>
                  <a:lnTo>
                    <a:pt x="55" y="352"/>
                  </a:lnTo>
                  <a:lnTo>
                    <a:pt x="46" y="346"/>
                  </a:lnTo>
                  <a:lnTo>
                    <a:pt x="38" y="339"/>
                  </a:lnTo>
                  <a:lnTo>
                    <a:pt x="30" y="332"/>
                  </a:lnTo>
                  <a:lnTo>
                    <a:pt x="23" y="324"/>
                  </a:lnTo>
                  <a:lnTo>
                    <a:pt x="18" y="316"/>
                  </a:lnTo>
                  <a:lnTo>
                    <a:pt x="13" y="308"/>
                  </a:lnTo>
                  <a:lnTo>
                    <a:pt x="9" y="300"/>
                  </a:lnTo>
                  <a:lnTo>
                    <a:pt x="7" y="294"/>
                  </a:lnTo>
                  <a:lnTo>
                    <a:pt x="5" y="290"/>
                  </a:lnTo>
                  <a:lnTo>
                    <a:pt x="4" y="285"/>
                  </a:lnTo>
                  <a:lnTo>
                    <a:pt x="3" y="280"/>
                  </a:lnTo>
                  <a:lnTo>
                    <a:pt x="3" y="276"/>
                  </a:lnTo>
                  <a:lnTo>
                    <a:pt x="3" y="23"/>
                  </a:lnTo>
                  <a:lnTo>
                    <a:pt x="2" y="16"/>
                  </a:lnTo>
                  <a:lnTo>
                    <a:pt x="1" y="10"/>
                  </a:lnTo>
                  <a:lnTo>
                    <a:pt x="0" y="1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4"/>
                  </a:lnTo>
                  <a:lnTo>
                    <a:pt x="1" y="287"/>
                  </a:lnTo>
                  <a:lnTo>
                    <a:pt x="2" y="291"/>
                  </a:lnTo>
                  <a:lnTo>
                    <a:pt x="3" y="296"/>
                  </a:lnTo>
                  <a:lnTo>
                    <a:pt x="4" y="300"/>
                  </a:lnTo>
                  <a:lnTo>
                    <a:pt x="8" y="308"/>
                  </a:lnTo>
                  <a:lnTo>
                    <a:pt x="12" y="316"/>
                  </a:lnTo>
                  <a:lnTo>
                    <a:pt x="18" y="324"/>
                  </a:lnTo>
                  <a:lnTo>
                    <a:pt x="24" y="332"/>
                  </a:lnTo>
                  <a:lnTo>
                    <a:pt x="31" y="340"/>
                  </a:lnTo>
                  <a:lnTo>
                    <a:pt x="39" y="346"/>
                  </a:lnTo>
                  <a:lnTo>
                    <a:pt x="48" y="353"/>
                  </a:lnTo>
                  <a:lnTo>
                    <a:pt x="58" y="359"/>
                  </a:lnTo>
                  <a:lnTo>
                    <a:pt x="68" y="365"/>
                  </a:lnTo>
                  <a:lnTo>
                    <a:pt x="79" y="370"/>
                  </a:lnTo>
                  <a:lnTo>
                    <a:pt x="90" y="375"/>
                  </a:lnTo>
                  <a:lnTo>
                    <a:pt x="102" y="379"/>
                  </a:lnTo>
                  <a:lnTo>
                    <a:pt x="115" y="383"/>
                  </a:lnTo>
                  <a:lnTo>
                    <a:pt x="128" y="386"/>
                  </a:lnTo>
                  <a:lnTo>
                    <a:pt x="141" y="388"/>
                  </a:lnTo>
                  <a:lnTo>
                    <a:pt x="154" y="390"/>
                  </a:lnTo>
                  <a:lnTo>
                    <a:pt x="168" y="391"/>
                  </a:lnTo>
                  <a:lnTo>
                    <a:pt x="181" y="391"/>
                  </a:lnTo>
                  <a:lnTo>
                    <a:pt x="195" y="391"/>
                  </a:lnTo>
                  <a:lnTo>
                    <a:pt x="208" y="390"/>
                  </a:lnTo>
                  <a:lnTo>
                    <a:pt x="222" y="388"/>
                  </a:lnTo>
                  <a:lnTo>
                    <a:pt x="235" y="386"/>
                  </a:lnTo>
                  <a:lnTo>
                    <a:pt x="248" y="383"/>
                  </a:lnTo>
                  <a:lnTo>
                    <a:pt x="260" y="380"/>
                  </a:lnTo>
                  <a:lnTo>
                    <a:pt x="272" y="376"/>
                  </a:lnTo>
                  <a:lnTo>
                    <a:pt x="284" y="371"/>
                  </a:lnTo>
                  <a:lnTo>
                    <a:pt x="295" y="366"/>
                  </a:lnTo>
                  <a:lnTo>
                    <a:pt x="305" y="361"/>
                  </a:lnTo>
                  <a:lnTo>
                    <a:pt x="315" y="354"/>
                  </a:lnTo>
                  <a:lnTo>
                    <a:pt x="324" y="348"/>
                  </a:lnTo>
                  <a:lnTo>
                    <a:pt x="332" y="341"/>
                  </a:lnTo>
                  <a:lnTo>
                    <a:pt x="340" y="334"/>
                  </a:lnTo>
                  <a:lnTo>
                    <a:pt x="346" y="326"/>
                  </a:lnTo>
                  <a:lnTo>
                    <a:pt x="352" y="318"/>
                  </a:lnTo>
                  <a:lnTo>
                    <a:pt x="356" y="309"/>
                  </a:lnTo>
                  <a:lnTo>
                    <a:pt x="360" y="301"/>
                  </a:lnTo>
                  <a:lnTo>
                    <a:pt x="362" y="295"/>
                  </a:lnTo>
                  <a:lnTo>
                    <a:pt x="363" y="289"/>
                  </a:lnTo>
                  <a:lnTo>
                    <a:pt x="364" y="284"/>
                  </a:lnTo>
                  <a:lnTo>
                    <a:pt x="365" y="278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861" name="Freeform 85"/>
            <p:cNvSpPr>
              <a:spLocks/>
            </p:cNvSpPr>
            <p:nvPr/>
          </p:nvSpPr>
          <p:spPr bwMode="auto">
            <a:xfrm>
              <a:off x="2592" y="799"/>
              <a:ext cx="358" cy="223"/>
            </a:xfrm>
            <a:custGeom>
              <a:avLst/>
              <a:gdLst>
                <a:gd name="T0" fmla="*/ 1 w 358"/>
                <a:gd name="T1" fmla="*/ 122 h 223"/>
                <a:gd name="T2" fmla="*/ 6 w 358"/>
                <a:gd name="T3" fmla="*/ 137 h 223"/>
                <a:gd name="T4" fmla="*/ 15 w 358"/>
                <a:gd name="T5" fmla="*/ 154 h 223"/>
                <a:gd name="T6" fmla="*/ 27 w 358"/>
                <a:gd name="T7" fmla="*/ 169 h 223"/>
                <a:gd name="T8" fmla="*/ 43 w 358"/>
                <a:gd name="T9" fmla="*/ 183 h 223"/>
                <a:gd name="T10" fmla="*/ 62 w 358"/>
                <a:gd name="T11" fmla="*/ 195 h 223"/>
                <a:gd name="T12" fmla="*/ 84 w 358"/>
                <a:gd name="T13" fmla="*/ 205 h 223"/>
                <a:gd name="T14" fmla="*/ 108 w 358"/>
                <a:gd name="T15" fmla="*/ 213 h 223"/>
                <a:gd name="T16" fmla="*/ 134 w 358"/>
                <a:gd name="T17" fmla="*/ 219 h 223"/>
                <a:gd name="T18" fmla="*/ 160 w 358"/>
                <a:gd name="T19" fmla="*/ 222 h 223"/>
                <a:gd name="T20" fmla="*/ 187 w 358"/>
                <a:gd name="T21" fmla="*/ 223 h 223"/>
                <a:gd name="T22" fmla="*/ 214 w 358"/>
                <a:gd name="T23" fmla="*/ 221 h 223"/>
                <a:gd name="T24" fmla="*/ 240 w 358"/>
                <a:gd name="T25" fmla="*/ 216 h 223"/>
                <a:gd name="T26" fmla="*/ 265 w 358"/>
                <a:gd name="T27" fmla="*/ 209 h 223"/>
                <a:gd name="T28" fmla="*/ 288 w 358"/>
                <a:gd name="T29" fmla="*/ 200 h 223"/>
                <a:gd name="T30" fmla="*/ 308 w 358"/>
                <a:gd name="T31" fmla="*/ 188 h 223"/>
                <a:gd name="T32" fmla="*/ 325 w 358"/>
                <a:gd name="T33" fmla="*/ 175 h 223"/>
                <a:gd name="T34" fmla="*/ 339 w 358"/>
                <a:gd name="T35" fmla="*/ 160 h 223"/>
                <a:gd name="T36" fmla="*/ 350 w 358"/>
                <a:gd name="T37" fmla="*/ 144 h 223"/>
                <a:gd name="T38" fmla="*/ 355 w 358"/>
                <a:gd name="T39" fmla="*/ 132 h 223"/>
                <a:gd name="T40" fmla="*/ 358 w 358"/>
                <a:gd name="T41" fmla="*/ 121 h 223"/>
                <a:gd name="T42" fmla="*/ 358 w 358"/>
                <a:gd name="T43" fmla="*/ 110 h 223"/>
                <a:gd name="T44" fmla="*/ 358 w 358"/>
                <a:gd name="T45" fmla="*/ 101 h 223"/>
                <a:gd name="T46" fmla="*/ 354 w 358"/>
                <a:gd name="T47" fmla="*/ 87 h 223"/>
                <a:gd name="T48" fmla="*/ 345 w 358"/>
                <a:gd name="T49" fmla="*/ 71 h 223"/>
                <a:gd name="T50" fmla="*/ 333 w 358"/>
                <a:gd name="T51" fmla="*/ 55 h 223"/>
                <a:gd name="T52" fmla="*/ 317 w 358"/>
                <a:gd name="T53" fmla="*/ 41 h 223"/>
                <a:gd name="T54" fmla="*/ 298 w 358"/>
                <a:gd name="T55" fmla="*/ 29 h 223"/>
                <a:gd name="T56" fmla="*/ 277 w 358"/>
                <a:gd name="T57" fmla="*/ 19 h 223"/>
                <a:gd name="T58" fmla="*/ 253 w 358"/>
                <a:gd name="T59" fmla="*/ 10 h 223"/>
                <a:gd name="T60" fmla="*/ 227 w 358"/>
                <a:gd name="T61" fmla="*/ 4 h 223"/>
                <a:gd name="T62" fmla="*/ 201 w 358"/>
                <a:gd name="T63" fmla="*/ 1 h 223"/>
                <a:gd name="T64" fmla="*/ 174 w 358"/>
                <a:gd name="T65" fmla="*/ 0 h 223"/>
                <a:gd name="T66" fmla="*/ 147 w 358"/>
                <a:gd name="T67" fmla="*/ 2 h 223"/>
                <a:gd name="T68" fmla="*/ 121 w 358"/>
                <a:gd name="T69" fmla="*/ 6 h 223"/>
                <a:gd name="T70" fmla="*/ 96 w 358"/>
                <a:gd name="T71" fmla="*/ 13 h 223"/>
                <a:gd name="T72" fmla="*/ 73 w 358"/>
                <a:gd name="T73" fmla="*/ 22 h 223"/>
                <a:gd name="T74" fmla="*/ 52 w 358"/>
                <a:gd name="T75" fmla="*/ 34 h 223"/>
                <a:gd name="T76" fmla="*/ 35 w 358"/>
                <a:gd name="T77" fmla="*/ 47 h 223"/>
                <a:gd name="T78" fmla="*/ 20 w 358"/>
                <a:gd name="T79" fmla="*/ 61 h 223"/>
                <a:gd name="T80" fmla="*/ 10 w 358"/>
                <a:gd name="T81" fmla="*/ 77 h 223"/>
                <a:gd name="T82" fmla="*/ 3 w 358"/>
                <a:gd name="T83" fmla="*/ 94 h 223"/>
                <a:gd name="T84" fmla="*/ 0 w 358"/>
                <a:gd name="T85" fmla="*/ 107 h 223"/>
                <a:gd name="T86" fmla="*/ 0 w 358"/>
                <a:gd name="T87" fmla="*/ 11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8" h="223">
                  <a:moveTo>
                    <a:pt x="0" y="116"/>
                  </a:moveTo>
                  <a:lnTo>
                    <a:pt x="1" y="122"/>
                  </a:lnTo>
                  <a:lnTo>
                    <a:pt x="3" y="129"/>
                  </a:lnTo>
                  <a:lnTo>
                    <a:pt x="6" y="137"/>
                  </a:lnTo>
                  <a:lnTo>
                    <a:pt x="10" y="146"/>
                  </a:lnTo>
                  <a:lnTo>
                    <a:pt x="15" y="154"/>
                  </a:lnTo>
                  <a:lnTo>
                    <a:pt x="20" y="162"/>
                  </a:lnTo>
                  <a:lnTo>
                    <a:pt x="27" y="169"/>
                  </a:lnTo>
                  <a:lnTo>
                    <a:pt x="35" y="176"/>
                  </a:lnTo>
                  <a:lnTo>
                    <a:pt x="43" y="183"/>
                  </a:lnTo>
                  <a:lnTo>
                    <a:pt x="52" y="189"/>
                  </a:lnTo>
                  <a:lnTo>
                    <a:pt x="62" y="195"/>
                  </a:lnTo>
                  <a:lnTo>
                    <a:pt x="73" y="201"/>
                  </a:lnTo>
                  <a:lnTo>
                    <a:pt x="84" y="205"/>
                  </a:lnTo>
                  <a:lnTo>
                    <a:pt x="96" y="210"/>
                  </a:lnTo>
                  <a:lnTo>
                    <a:pt x="108" y="213"/>
                  </a:lnTo>
                  <a:lnTo>
                    <a:pt x="121" y="217"/>
                  </a:lnTo>
                  <a:lnTo>
                    <a:pt x="134" y="219"/>
                  </a:lnTo>
                  <a:lnTo>
                    <a:pt x="147" y="221"/>
                  </a:lnTo>
                  <a:lnTo>
                    <a:pt x="160" y="222"/>
                  </a:lnTo>
                  <a:lnTo>
                    <a:pt x="174" y="223"/>
                  </a:lnTo>
                  <a:lnTo>
                    <a:pt x="187" y="223"/>
                  </a:lnTo>
                  <a:lnTo>
                    <a:pt x="201" y="222"/>
                  </a:lnTo>
                  <a:lnTo>
                    <a:pt x="214" y="221"/>
                  </a:lnTo>
                  <a:lnTo>
                    <a:pt x="227" y="219"/>
                  </a:lnTo>
                  <a:lnTo>
                    <a:pt x="240" y="216"/>
                  </a:lnTo>
                  <a:lnTo>
                    <a:pt x="253" y="213"/>
                  </a:lnTo>
                  <a:lnTo>
                    <a:pt x="265" y="209"/>
                  </a:lnTo>
                  <a:lnTo>
                    <a:pt x="277" y="205"/>
                  </a:lnTo>
                  <a:lnTo>
                    <a:pt x="288" y="200"/>
                  </a:lnTo>
                  <a:lnTo>
                    <a:pt x="298" y="194"/>
                  </a:lnTo>
                  <a:lnTo>
                    <a:pt x="308" y="188"/>
                  </a:lnTo>
                  <a:lnTo>
                    <a:pt x="317" y="182"/>
                  </a:lnTo>
                  <a:lnTo>
                    <a:pt x="325" y="175"/>
                  </a:lnTo>
                  <a:lnTo>
                    <a:pt x="333" y="168"/>
                  </a:lnTo>
                  <a:lnTo>
                    <a:pt x="339" y="160"/>
                  </a:lnTo>
                  <a:lnTo>
                    <a:pt x="345" y="152"/>
                  </a:lnTo>
                  <a:lnTo>
                    <a:pt x="350" y="144"/>
                  </a:lnTo>
                  <a:lnTo>
                    <a:pt x="354" y="136"/>
                  </a:lnTo>
                  <a:lnTo>
                    <a:pt x="355" y="132"/>
                  </a:lnTo>
                  <a:lnTo>
                    <a:pt x="357" y="126"/>
                  </a:lnTo>
                  <a:lnTo>
                    <a:pt x="358" y="121"/>
                  </a:lnTo>
                  <a:lnTo>
                    <a:pt x="358" y="115"/>
                  </a:lnTo>
                  <a:lnTo>
                    <a:pt x="358" y="110"/>
                  </a:lnTo>
                  <a:lnTo>
                    <a:pt x="358" y="106"/>
                  </a:lnTo>
                  <a:lnTo>
                    <a:pt x="358" y="101"/>
                  </a:lnTo>
                  <a:lnTo>
                    <a:pt x="356" y="95"/>
                  </a:lnTo>
                  <a:lnTo>
                    <a:pt x="354" y="87"/>
                  </a:lnTo>
                  <a:lnTo>
                    <a:pt x="350" y="79"/>
                  </a:lnTo>
                  <a:lnTo>
                    <a:pt x="345" y="71"/>
                  </a:lnTo>
                  <a:lnTo>
                    <a:pt x="339" y="63"/>
                  </a:lnTo>
                  <a:lnTo>
                    <a:pt x="333" y="55"/>
                  </a:lnTo>
                  <a:lnTo>
                    <a:pt x="325" y="48"/>
                  </a:lnTo>
                  <a:lnTo>
                    <a:pt x="317" y="41"/>
                  </a:lnTo>
                  <a:lnTo>
                    <a:pt x="308" y="35"/>
                  </a:lnTo>
                  <a:lnTo>
                    <a:pt x="298" y="29"/>
                  </a:lnTo>
                  <a:lnTo>
                    <a:pt x="288" y="23"/>
                  </a:lnTo>
                  <a:lnTo>
                    <a:pt x="277" y="19"/>
                  </a:lnTo>
                  <a:lnTo>
                    <a:pt x="265" y="14"/>
                  </a:lnTo>
                  <a:lnTo>
                    <a:pt x="253" y="10"/>
                  </a:lnTo>
                  <a:lnTo>
                    <a:pt x="240" y="7"/>
                  </a:lnTo>
                  <a:lnTo>
                    <a:pt x="227" y="4"/>
                  </a:lnTo>
                  <a:lnTo>
                    <a:pt x="214" y="2"/>
                  </a:lnTo>
                  <a:lnTo>
                    <a:pt x="201" y="1"/>
                  </a:lnTo>
                  <a:lnTo>
                    <a:pt x="187" y="0"/>
                  </a:lnTo>
                  <a:lnTo>
                    <a:pt x="174" y="0"/>
                  </a:lnTo>
                  <a:lnTo>
                    <a:pt x="160" y="1"/>
                  </a:lnTo>
                  <a:lnTo>
                    <a:pt x="147" y="2"/>
                  </a:lnTo>
                  <a:lnTo>
                    <a:pt x="134" y="4"/>
                  </a:lnTo>
                  <a:lnTo>
                    <a:pt x="121" y="6"/>
                  </a:lnTo>
                  <a:lnTo>
                    <a:pt x="108" y="9"/>
                  </a:lnTo>
                  <a:lnTo>
                    <a:pt x="96" y="13"/>
                  </a:lnTo>
                  <a:lnTo>
                    <a:pt x="84" y="17"/>
                  </a:lnTo>
                  <a:lnTo>
                    <a:pt x="73" y="22"/>
                  </a:lnTo>
                  <a:lnTo>
                    <a:pt x="62" y="28"/>
                  </a:lnTo>
                  <a:lnTo>
                    <a:pt x="52" y="34"/>
                  </a:lnTo>
                  <a:lnTo>
                    <a:pt x="43" y="40"/>
                  </a:lnTo>
                  <a:lnTo>
                    <a:pt x="35" y="47"/>
                  </a:lnTo>
                  <a:lnTo>
                    <a:pt x="27" y="54"/>
                  </a:lnTo>
                  <a:lnTo>
                    <a:pt x="20" y="61"/>
                  </a:lnTo>
                  <a:lnTo>
                    <a:pt x="15" y="69"/>
                  </a:lnTo>
                  <a:lnTo>
                    <a:pt x="10" y="77"/>
                  </a:lnTo>
                  <a:lnTo>
                    <a:pt x="6" y="85"/>
                  </a:lnTo>
                  <a:lnTo>
                    <a:pt x="3" y="94"/>
                  </a:lnTo>
                  <a:lnTo>
                    <a:pt x="1" y="101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862" name="Freeform 86"/>
            <p:cNvSpPr>
              <a:spLocks/>
            </p:cNvSpPr>
            <p:nvPr/>
          </p:nvSpPr>
          <p:spPr bwMode="auto">
            <a:xfrm>
              <a:off x="2592" y="932"/>
              <a:ext cx="358" cy="362"/>
            </a:xfrm>
            <a:custGeom>
              <a:avLst/>
              <a:gdLst>
                <a:gd name="T0" fmla="*/ 353 w 358"/>
                <a:gd name="T1" fmla="*/ 14 h 362"/>
                <a:gd name="T2" fmla="*/ 343 w 358"/>
                <a:gd name="T3" fmla="*/ 30 h 362"/>
                <a:gd name="T4" fmla="*/ 329 w 358"/>
                <a:gd name="T5" fmla="*/ 45 h 362"/>
                <a:gd name="T6" fmla="*/ 312 w 358"/>
                <a:gd name="T7" fmla="*/ 59 h 362"/>
                <a:gd name="T8" fmla="*/ 292 w 358"/>
                <a:gd name="T9" fmla="*/ 71 h 362"/>
                <a:gd name="T10" fmla="*/ 269 w 358"/>
                <a:gd name="T11" fmla="*/ 80 h 362"/>
                <a:gd name="T12" fmla="*/ 245 w 358"/>
                <a:gd name="T13" fmla="*/ 88 h 362"/>
                <a:gd name="T14" fmla="*/ 219 w 358"/>
                <a:gd name="T15" fmla="*/ 93 h 362"/>
                <a:gd name="T16" fmla="*/ 192 w 358"/>
                <a:gd name="T17" fmla="*/ 95 h 362"/>
                <a:gd name="T18" fmla="*/ 165 w 358"/>
                <a:gd name="T19" fmla="*/ 95 h 362"/>
                <a:gd name="T20" fmla="*/ 138 w 358"/>
                <a:gd name="T21" fmla="*/ 93 h 362"/>
                <a:gd name="T22" fmla="*/ 112 w 358"/>
                <a:gd name="T23" fmla="*/ 87 h 362"/>
                <a:gd name="T24" fmla="*/ 87 w 358"/>
                <a:gd name="T25" fmla="*/ 80 h 362"/>
                <a:gd name="T26" fmla="*/ 65 w 358"/>
                <a:gd name="T27" fmla="*/ 70 h 362"/>
                <a:gd name="T28" fmla="*/ 45 w 358"/>
                <a:gd name="T29" fmla="*/ 58 h 362"/>
                <a:gd name="T30" fmla="*/ 28 w 358"/>
                <a:gd name="T31" fmla="*/ 44 h 362"/>
                <a:gd name="T32" fmla="*/ 15 w 358"/>
                <a:gd name="T33" fmla="*/ 29 h 362"/>
                <a:gd name="T34" fmla="*/ 5 w 358"/>
                <a:gd name="T35" fmla="*/ 13 h 362"/>
                <a:gd name="T36" fmla="*/ 0 w 358"/>
                <a:gd name="T37" fmla="*/ 0 h 362"/>
                <a:gd name="T38" fmla="*/ 0 w 358"/>
                <a:gd name="T39" fmla="*/ 257 h 362"/>
                <a:gd name="T40" fmla="*/ 2 w 358"/>
                <a:gd name="T41" fmla="*/ 267 h 362"/>
                <a:gd name="T42" fmla="*/ 6 w 358"/>
                <a:gd name="T43" fmla="*/ 277 h 362"/>
                <a:gd name="T44" fmla="*/ 15 w 358"/>
                <a:gd name="T45" fmla="*/ 293 h 362"/>
                <a:gd name="T46" fmla="*/ 27 w 358"/>
                <a:gd name="T47" fmla="*/ 309 h 362"/>
                <a:gd name="T48" fmla="*/ 43 w 358"/>
                <a:gd name="T49" fmla="*/ 323 h 362"/>
                <a:gd name="T50" fmla="*/ 62 w 358"/>
                <a:gd name="T51" fmla="*/ 335 h 362"/>
                <a:gd name="T52" fmla="*/ 84 w 358"/>
                <a:gd name="T53" fmla="*/ 345 h 362"/>
                <a:gd name="T54" fmla="*/ 108 w 358"/>
                <a:gd name="T55" fmla="*/ 353 h 362"/>
                <a:gd name="T56" fmla="*/ 134 w 358"/>
                <a:gd name="T57" fmla="*/ 359 h 362"/>
                <a:gd name="T58" fmla="*/ 160 w 358"/>
                <a:gd name="T59" fmla="*/ 362 h 362"/>
                <a:gd name="T60" fmla="*/ 187 w 358"/>
                <a:gd name="T61" fmla="*/ 362 h 362"/>
                <a:gd name="T62" fmla="*/ 214 w 358"/>
                <a:gd name="T63" fmla="*/ 360 h 362"/>
                <a:gd name="T64" fmla="*/ 240 w 358"/>
                <a:gd name="T65" fmla="*/ 356 h 362"/>
                <a:gd name="T66" fmla="*/ 265 w 358"/>
                <a:gd name="T67" fmla="*/ 348 h 362"/>
                <a:gd name="T68" fmla="*/ 288 w 358"/>
                <a:gd name="T69" fmla="*/ 339 h 362"/>
                <a:gd name="T70" fmla="*/ 308 w 358"/>
                <a:gd name="T71" fmla="*/ 328 h 362"/>
                <a:gd name="T72" fmla="*/ 325 w 358"/>
                <a:gd name="T73" fmla="*/ 315 h 362"/>
                <a:gd name="T74" fmla="*/ 339 w 358"/>
                <a:gd name="T75" fmla="*/ 300 h 362"/>
                <a:gd name="T76" fmla="*/ 350 w 358"/>
                <a:gd name="T77" fmla="*/ 284 h 362"/>
                <a:gd name="T78" fmla="*/ 356 w 358"/>
                <a:gd name="T79" fmla="*/ 268 h 362"/>
                <a:gd name="T80" fmla="*/ 358 w 358"/>
                <a:gd name="T81" fmla="*/ 258 h 362"/>
                <a:gd name="T82" fmla="*/ 358 w 358"/>
                <a:gd name="T83" fmla="*/ 1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8" h="362">
                  <a:moveTo>
                    <a:pt x="357" y="6"/>
                  </a:moveTo>
                  <a:lnTo>
                    <a:pt x="353" y="14"/>
                  </a:lnTo>
                  <a:lnTo>
                    <a:pt x="349" y="22"/>
                  </a:lnTo>
                  <a:lnTo>
                    <a:pt x="343" y="30"/>
                  </a:lnTo>
                  <a:lnTo>
                    <a:pt x="337" y="38"/>
                  </a:lnTo>
                  <a:lnTo>
                    <a:pt x="329" y="45"/>
                  </a:lnTo>
                  <a:lnTo>
                    <a:pt x="321" y="52"/>
                  </a:lnTo>
                  <a:lnTo>
                    <a:pt x="312" y="59"/>
                  </a:lnTo>
                  <a:lnTo>
                    <a:pt x="302" y="65"/>
                  </a:lnTo>
                  <a:lnTo>
                    <a:pt x="292" y="71"/>
                  </a:lnTo>
                  <a:lnTo>
                    <a:pt x="281" y="76"/>
                  </a:lnTo>
                  <a:lnTo>
                    <a:pt x="269" y="80"/>
                  </a:lnTo>
                  <a:lnTo>
                    <a:pt x="257" y="84"/>
                  </a:lnTo>
                  <a:lnTo>
                    <a:pt x="245" y="88"/>
                  </a:lnTo>
                  <a:lnTo>
                    <a:pt x="232" y="91"/>
                  </a:lnTo>
                  <a:lnTo>
                    <a:pt x="219" y="93"/>
                  </a:lnTo>
                  <a:lnTo>
                    <a:pt x="205" y="94"/>
                  </a:lnTo>
                  <a:lnTo>
                    <a:pt x="192" y="95"/>
                  </a:lnTo>
                  <a:lnTo>
                    <a:pt x="178" y="96"/>
                  </a:lnTo>
                  <a:lnTo>
                    <a:pt x="165" y="95"/>
                  </a:lnTo>
                  <a:lnTo>
                    <a:pt x="151" y="94"/>
                  </a:lnTo>
                  <a:lnTo>
                    <a:pt x="138" y="93"/>
                  </a:lnTo>
                  <a:lnTo>
                    <a:pt x="125" y="90"/>
                  </a:lnTo>
                  <a:lnTo>
                    <a:pt x="112" y="87"/>
                  </a:lnTo>
                  <a:lnTo>
                    <a:pt x="99" y="84"/>
                  </a:lnTo>
                  <a:lnTo>
                    <a:pt x="87" y="80"/>
                  </a:lnTo>
                  <a:lnTo>
                    <a:pt x="76" y="75"/>
                  </a:lnTo>
                  <a:lnTo>
                    <a:pt x="65" y="70"/>
                  </a:lnTo>
                  <a:lnTo>
                    <a:pt x="55" y="64"/>
                  </a:lnTo>
                  <a:lnTo>
                    <a:pt x="45" y="58"/>
                  </a:lnTo>
                  <a:lnTo>
                    <a:pt x="36" y="51"/>
                  </a:lnTo>
                  <a:lnTo>
                    <a:pt x="28" y="44"/>
                  </a:lnTo>
                  <a:lnTo>
                    <a:pt x="21" y="37"/>
                  </a:lnTo>
                  <a:lnTo>
                    <a:pt x="15" y="29"/>
                  </a:lnTo>
                  <a:lnTo>
                    <a:pt x="9" y="21"/>
                  </a:lnTo>
                  <a:lnTo>
                    <a:pt x="5" y="13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253"/>
                  </a:lnTo>
                  <a:lnTo>
                    <a:pt x="0" y="257"/>
                  </a:lnTo>
                  <a:lnTo>
                    <a:pt x="1" y="262"/>
                  </a:lnTo>
                  <a:lnTo>
                    <a:pt x="2" y="267"/>
                  </a:lnTo>
                  <a:lnTo>
                    <a:pt x="4" y="271"/>
                  </a:lnTo>
                  <a:lnTo>
                    <a:pt x="6" y="277"/>
                  </a:lnTo>
                  <a:lnTo>
                    <a:pt x="10" y="285"/>
                  </a:lnTo>
                  <a:lnTo>
                    <a:pt x="15" y="293"/>
                  </a:lnTo>
                  <a:lnTo>
                    <a:pt x="20" y="301"/>
                  </a:lnTo>
                  <a:lnTo>
                    <a:pt x="27" y="309"/>
                  </a:lnTo>
                  <a:lnTo>
                    <a:pt x="35" y="316"/>
                  </a:lnTo>
                  <a:lnTo>
                    <a:pt x="43" y="323"/>
                  </a:lnTo>
                  <a:lnTo>
                    <a:pt x="52" y="329"/>
                  </a:lnTo>
                  <a:lnTo>
                    <a:pt x="62" y="335"/>
                  </a:lnTo>
                  <a:lnTo>
                    <a:pt x="73" y="340"/>
                  </a:lnTo>
                  <a:lnTo>
                    <a:pt x="84" y="345"/>
                  </a:lnTo>
                  <a:lnTo>
                    <a:pt x="96" y="349"/>
                  </a:lnTo>
                  <a:lnTo>
                    <a:pt x="108" y="353"/>
                  </a:lnTo>
                  <a:lnTo>
                    <a:pt x="121" y="356"/>
                  </a:lnTo>
                  <a:lnTo>
                    <a:pt x="134" y="359"/>
                  </a:lnTo>
                  <a:lnTo>
                    <a:pt x="147" y="360"/>
                  </a:lnTo>
                  <a:lnTo>
                    <a:pt x="160" y="362"/>
                  </a:lnTo>
                  <a:lnTo>
                    <a:pt x="174" y="362"/>
                  </a:lnTo>
                  <a:lnTo>
                    <a:pt x="187" y="362"/>
                  </a:lnTo>
                  <a:lnTo>
                    <a:pt x="201" y="362"/>
                  </a:lnTo>
                  <a:lnTo>
                    <a:pt x="214" y="360"/>
                  </a:lnTo>
                  <a:lnTo>
                    <a:pt x="227" y="358"/>
                  </a:lnTo>
                  <a:lnTo>
                    <a:pt x="240" y="356"/>
                  </a:lnTo>
                  <a:lnTo>
                    <a:pt x="253" y="352"/>
                  </a:lnTo>
                  <a:lnTo>
                    <a:pt x="265" y="348"/>
                  </a:lnTo>
                  <a:lnTo>
                    <a:pt x="277" y="344"/>
                  </a:lnTo>
                  <a:lnTo>
                    <a:pt x="288" y="339"/>
                  </a:lnTo>
                  <a:lnTo>
                    <a:pt x="298" y="334"/>
                  </a:lnTo>
                  <a:lnTo>
                    <a:pt x="308" y="328"/>
                  </a:lnTo>
                  <a:lnTo>
                    <a:pt x="317" y="321"/>
                  </a:lnTo>
                  <a:lnTo>
                    <a:pt x="325" y="315"/>
                  </a:lnTo>
                  <a:lnTo>
                    <a:pt x="333" y="308"/>
                  </a:lnTo>
                  <a:lnTo>
                    <a:pt x="339" y="300"/>
                  </a:lnTo>
                  <a:lnTo>
                    <a:pt x="345" y="292"/>
                  </a:lnTo>
                  <a:lnTo>
                    <a:pt x="350" y="284"/>
                  </a:lnTo>
                  <a:lnTo>
                    <a:pt x="354" y="276"/>
                  </a:lnTo>
                  <a:lnTo>
                    <a:pt x="356" y="268"/>
                  </a:lnTo>
                  <a:lnTo>
                    <a:pt x="358" y="261"/>
                  </a:lnTo>
                  <a:lnTo>
                    <a:pt x="358" y="258"/>
                  </a:lnTo>
                  <a:lnTo>
                    <a:pt x="358" y="255"/>
                  </a:lnTo>
                  <a:lnTo>
                    <a:pt x="358" y="1"/>
                  </a:lnTo>
                  <a:lnTo>
                    <a:pt x="357" y="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9863" name="Rectangle 87"/>
          <p:cNvSpPr>
            <a:spLocks noChangeArrowheads="1"/>
          </p:cNvSpPr>
          <p:nvPr/>
        </p:nvSpPr>
        <p:spPr bwMode="auto">
          <a:xfrm>
            <a:off x="8213725" y="3849687"/>
            <a:ext cx="6191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64" name="Rectangle 88"/>
          <p:cNvSpPr>
            <a:spLocks noChangeArrowheads="1"/>
          </p:cNvSpPr>
          <p:nvPr/>
        </p:nvSpPr>
        <p:spPr bwMode="auto">
          <a:xfrm>
            <a:off x="8285965" y="3805237"/>
            <a:ext cx="49052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5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Conf.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65" name="Rectangle 89"/>
          <p:cNvSpPr>
            <a:spLocks noChangeArrowheads="1"/>
          </p:cNvSpPr>
          <p:nvPr/>
        </p:nvSpPr>
        <p:spPr bwMode="auto">
          <a:xfrm>
            <a:off x="8391763" y="3999705"/>
            <a:ext cx="2789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5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68" name="Line 92"/>
          <p:cNvSpPr>
            <a:spLocks noChangeShapeType="1"/>
          </p:cNvSpPr>
          <p:nvPr/>
        </p:nvSpPr>
        <p:spPr bwMode="auto">
          <a:xfrm flipH="1">
            <a:off x="4572000" y="1676400"/>
            <a:ext cx="76200" cy="304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70" name="Oval 94"/>
          <p:cNvSpPr>
            <a:spLocks noChangeArrowheads="1"/>
          </p:cNvSpPr>
          <p:nvPr/>
        </p:nvSpPr>
        <p:spPr bwMode="auto">
          <a:xfrm>
            <a:off x="4343400" y="1676400"/>
            <a:ext cx="169863" cy="271463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72" name="Oval 96"/>
          <p:cNvSpPr>
            <a:spLocks noChangeArrowheads="1"/>
          </p:cNvSpPr>
          <p:nvPr/>
        </p:nvSpPr>
        <p:spPr bwMode="auto">
          <a:xfrm>
            <a:off x="4572000" y="5198313"/>
            <a:ext cx="187557" cy="238036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altLang="en-US" sz="11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59873" name="Rectangle 97"/>
          <p:cNvSpPr>
            <a:spLocks noChangeArrowheads="1"/>
          </p:cNvSpPr>
          <p:nvPr/>
        </p:nvSpPr>
        <p:spPr bwMode="auto">
          <a:xfrm>
            <a:off x="4724400" y="5124450"/>
            <a:ext cx="44196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anose="020B0604020202020204" pitchFamily="34" charset="-128"/>
              <a:buChar char="❚"/>
              <a:defRPr kumimoji="1" sz="3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l">
              <a:spcBef>
                <a:spcPct val="20000"/>
              </a:spcBef>
              <a:buClr>
                <a:srgbClr val="0000FF"/>
              </a:buClr>
              <a:buFont typeface="Arial Unicode MS" panose="020B0604020202020204" pitchFamily="34" charset="-128"/>
              <a:buChar char="❙"/>
              <a:defRPr kumimoji="1"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l">
              <a:spcBef>
                <a:spcPct val="20000"/>
              </a:spcBef>
              <a:buClr>
                <a:srgbClr val="0000FF"/>
              </a:buClr>
              <a:buFont typeface="Arial Unicode MS" panose="020B0604020202020204" pitchFamily="34" charset="-128"/>
              <a:buChar char="❘"/>
              <a:defRPr kumimoji="1"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l">
              <a:spcBef>
                <a:spcPct val="20000"/>
              </a:spcBef>
              <a:buClr>
                <a:srgbClr val="0000FF"/>
              </a:buClr>
              <a:buFont typeface="Arial Unicode MS" panose="020B0604020202020204" pitchFamily="34" charset="-128"/>
              <a:buChar char="〡"/>
              <a:defRPr kumimoji="1"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l">
              <a:spcBef>
                <a:spcPct val="20000"/>
              </a:spcBef>
              <a:buClr>
                <a:srgbClr val="0000FF"/>
              </a:buClr>
              <a:buFont typeface="Arial Unicode MS" panose="020B0604020202020204" pitchFamily="34" charset="-128"/>
              <a:buChar char="❘"/>
              <a:defRPr kumimoji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anose="020B0604020202020204" pitchFamily="34" charset="-128"/>
              <a:buChar char="❘"/>
              <a:defRPr kumimoji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anose="020B0604020202020204" pitchFamily="34" charset="-128"/>
              <a:buChar char="❘"/>
              <a:defRPr kumimoji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anose="020B0604020202020204" pitchFamily="34" charset="-128"/>
              <a:buChar char="❘"/>
              <a:defRPr kumimoji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anose="020B0604020202020204" pitchFamily="34" charset="-128"/>
              <a:buChar char="❘"/>
              <a:defRPr kumimoji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lnSpc>
                <a:spcPct val="90000"/>
              </a:lnSpc>
              <a:buFont typeface="Arial Unicode MS" panose="020B0604020202020204" pitchFamily="34" charset="-128"/>
              <a:buNone/>
            </a:pPr>
            <a:r>
              <a:rPr lang="en-US" alt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Configure/mode</a:t>
            </a:r>
            <a:r>
              <a:rPr lang="en-US" alt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=“</a:t>
            </a:r>
            <a:r>
              <a:rPr lang="en-US" alt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PHYSICS|LEAD”</a:t>
            </a:r>
            <a:endParaRPr lang="en-US" alt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 Unicode MS" panose="020B0604020202020204" pitchFamily="34" charset="-128"/>
              <a:buNone/>
            </a:pPr>
            <a:r>
              <a:rPr lang="en-US" alt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Check… Ex: Get </a:t>
            </a:r>
            <a:r>
              <a:rPr lang="en-US" alt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“PHYSICS” </a:t>
            </a:r>
            <a:r>
              <a:rPr lang="en-US" alt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Settings</a:t>
            </a:r>
            <a:endParaRPr lang="en-US" alt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 Unicode MS" panose="020B0604020202020204" pitchFamily="34" charset="-128"/>
              <a:buNone/>
            </a:pPr>
            <a:r>
              <a:rPr lang="en-US" alt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Apply Settings</a:t>
            </a:r>
          </a:p>
        </p:txBody>
      </p:sp>
      <p:sp>
        <p:nvSpPr>
          <p:cNvPr id="459874" name="Line 98"/>
          <p:cNvSpPr>
            <a:spLocks noChangeShapeType="1"/>
          </p:cNvSpPr>
          <p:nvPr/>
        </p:nvSpPr>
        <p:spPr bwMode="auto">
          <a:xfrm flipH="1">
            <a:off x="4267200" y="2590800"/>
            <a:ext cx="228600" cy="838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75" name="Oval 99"/>
          <p:cNvSpPr>
            <a:spLocks noChangeArrowheads="1"/>
          </p:cNvSpPr>
          <p:nvPr/>
        </p:nvSpPr>
        <p:spPr bwMode="auto">
          <a:xfrm>
            <a:off x="4191000" y="2743200"/>
            <a:ext cx="169863" cy="271463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76" name="Oval 100"/>
          <p:cNvSpPr>
            <a:spLocks noChangeArrowheads="1"/>
          </p:cNvSpPr>
          <p:nvPr/>
        </p:nvSpPr>
        <p:spPr bwMode="auto">
          <a:xfrm>
            <a:off x="2819400" y="5029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Dev1</a:t>
            </a:r>
          </a:p>
        </p:txBody>
      </p:sp>
      <p:sp>
        <p:nvSpPr>
          <p:cNvPr id="459877" name="Oval 101"/>
          <p:cNvSpPr>
            <a:spLocks noChangeArrowheads="1"/>
          </p:cNvSpPr>
          <p:nvPr/>
        </p:nvSpPr>
        <p:spPr bwMode="auto">
          <a:xfrm>
            <a:off x="2971800" y="51816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Dev1</a:t>
            </a:r>
          </a:p>
        </p:txBody>
      </p:sp>
      <p:sp>
        <p:nvSpPr>
          <p:cNvPr id="459878" name="Oval 102"/>
          <p:cNvSpPr>
            <a:spLocks noChangeArrowheads="1"/>
          </p:cNvSpPr>
          <p:nvPr/>
        </p:nvSpPr>
        <p:spPr bwMode="auto">
          <a:xfrm>
            <a:off x="3124200" y="5334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Dev1</a:t>
            </a:r>
          </a:p>
        </p:txBody>
      </p:sp>
      <p:sp>
        <p:nvSpPr>
          <p:cNvPr id="459879" name="Oval 103"/>
          <p:cNvSpPr>
            <a:spLocks noChangeArrowheads="1"/>
          </p:cNvSpPr>
          <p:nvPr/>
        </p:nvSpPr>
        <p:spPr bwMode="auto">
          <a:xfrm>
            <a:off x="3276600" y="54864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DevN</a:t>
            </a:r>
            <a:endParaRPr lang="en-US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9880" name="AutoShape 104"/>
          <p:cNvCxnSpPr>
            <a:cxnSpLocks noChangeShapeType="1"/>
            <a:stCxn id="459802" idx="4"/>
            <a:endCxn id="459876" idx="7"/>
          </p:cNvCxnSpPr>
          <p:nvPr/>
        </p:nvCxnSpPr>
        <p:spPr bwMode="auto">
          <a:xfrm flipH="1">
            <a:off x="3470275" y="4957763"/>
            <a:ext cx="415925" cy="1285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81" name="AutoShape 105"/>
          <p:cNvCxnSpPr>
            <a:cxnSpLocks noChangeShapeType="1"/>
            <a:stCxn id="459802" idx="4"/>
            <a:endCxn id="459877" idx="7"/>
          </p:cNvCxnSpPr>
          <p:nvPr/>
        </p:nvCxnSpPr>
        <p:spPr bwMode="auto">
          <a:xfrm flipH="1">
            <a:off x="3622675" y="4957763"/>
            <a:ext cx="263525" cy="2809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82" name="AutoShape 106"/>
          <p:cNvCxnSpPr>
            <a:cxnSpLocks noChangeShapeType="1"/>
            <a:stCxn id="459802" idx="4"/>
            <a:endCxn id="459878" idx="7"/>
          </p:cNvCxnSpPr>
          <p:nvPr/>
        </p:nvCxnSpPr>
        <p:spPr bwMode="auto">
          <a:xfrm flipH="1">
            <a:off x="3775075" y="4957763"/>
            <a:ext cx="111125" cy="4333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59883" name="AutoShape 107"/>
          <p:cNvCxnSpPr>
            <a:cxnSpLocks noChangeShapeType="1"/>
            <a:stCxn id="459802" idx="4"/>
            <a:endCxn id="459879" idx="7"/>
          </p:cNvCxnSpPr>
          <p:nvPr/>
        </p:nvCxnSpPr>
        <p:spPr bwMode="auto">
          <a:xfrm>
            <a:off x="3886200" y="4957763"/>
            <a:ext cx="41275" cy="5857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459886" name="Line 110"/>
          <p:cNvSpPr>
            <a:spLocks noChangeShapeType="1"/>
          </p:cNvSpPr>
          <p:nvPr/>
        </p:nvSpPr>
        <p:spPr bwMode="auto">
          <a:xfrm flipH="1">
            <a:off x="3886200" y="4038600"/>
            <a:ext cx="228600" cy="3810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87" name="Oval 111"/>
          <p:cNvSpPr>
            <a:spLocks noChangeArrowheads="1"/>
          </p:cNvSpPr>
          <p:nvPr/>
        </p:nvSpPr>
        <p:spPr bwMode="auto">
          <a:xfrm>
            <a:off x="3810000" y="3979113"/>
            <a:ext cx="169863" cy="238036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alt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88" name="Line 112"/>
          <p:cNvSpPr>
            <a:spLocks noChangeShapeType="1"/>
          </p:cNvSpPr>
          <p:nvPr/>
        </p:nvSpPr>
        <p:spPr bwMode="auto">
          <a:xfrm>
            <a:off x="4572000" y="4038600"/>
            <a:ext cx="304800" cy="3810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89" name="Oval 113"/>
          <p:cNvSpPr>
            <a:spLocks noChangeArrowheads="1"/>
          </p:cNvSpPr>
          <p:nvPr/>
        </p:nvSpPr>
        <p:spPr bwMode="auto">
          <a:xfrm>
            <a:off x="4724400" y="3979113"/>
            <a:ext cx="169863" cy="238036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alt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90" name="Line 114"/>
          <p:cNvSpPr>
            <a:spLocks noChangeShapeType="1"/>
          </p:cNvSpPr>
          <p:nvPr/>
        </p:nvSpPr>
        <p:spPr bwMode="auto">
          <a:xfrm flipH="1">
            <a:off x="4251325" y="3881436"/>
            <a:ext cx="3853655" cy="72866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91" name="Oval 115"/>
          <p:cNvSpPr>
            <a:spLocks noChangeArrowheads="1"/>
          </p:cNvSpPr>
          <p:nvPr/>
        </p:nvSpPr>
        <p:spPr bwMode="auto">
          <a:xfrm>
            <a:off x="6611937" y="4296324"/>
            <a:ext cx="169863" cy="271463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892" name="Oval 116"/>
          <p:cNvSpPr>
            <a:spLocks noChangeArrowheads="1"/>
          </p:cNvSpPr>
          <p:nvPr/>
        </p:nvSpPr>
        <p:spPr bwMode="auto">
          <a:xfrm>
            <a:off x="4572000" y="5522163"/>
            <a:ext cx="187557" cy="238036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altLang="en-US" sz="11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59893" name="Oval 117"/>
          <p:cNvSpPr>
            <a:spLocks noChangeArrowheads="1"/>
          </p:cNvSpPr>
          <p:nvPr/>
        </p:nvSpPr>
        <p:spPr bwMode="auto">
          <a:xfrm>
            <a:off x="4572000" y="5824537"/>
            <a:ext cx="187557" cy="271463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59895" name="Oval 119"/>
          <p:cNvSpPr>
            <a:spLocks noChangeArrowheads="1"/>
          </p:cNvSpPr>
          <p:nvPr/>
        </p:nvSpPr>
        <p:spPr bwMode="auto">
          <a:xfrm>
            <a:off x="3962400" y="5045913"/>
            <a:ext cx="169863" cy="238036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alt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Oval 115"/>
          <p:cNvSpPr>
            <a:spLocks noChangeArrowheads="1"/>
          </p:cNvSpPr>
          <p:nvPr/>
        </p:nvSpPr>
        <p:spPr bwMode="auto">
          <a:xfrm>
            <a:off x="6400800" y="3843337"/>
            <a:ext cx="169863" cy="271463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Line 114"/>
          <p:cNvSpPr>
            <a:spLocks noChangeShapeType="1"/>
          </p:cNvSpPr>
          <p:nvPr/>
        </p:nvSpPr>
        <p:spPr bwMode="auto">
          <a:xfrm flipH="1">
            <a:off x="5192713" y="3900196"/>
            <a:ext cx="2896928" cy="70990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01992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870" grpId="0" animBg="1"/>
      <p:bldP spid="459872" grpId="0" animBg="1"/>
      <p:bldP spid="459875" grpId="0" animBg="1"/>
      <p:bldP spid="459887" grpId="0" animBg="1"/>
      <p:bldP spid="459889" grpId="0" animBg="1"/>
      <p:bldP spid="459891" grpId="0" animBg="1"/>
      <p:bldP spid="459892" grpId="0" animBg="1"/>
      <p:bldP spid="459893" grpId="0" animBg="1"/>
      <p:bldP spid="459895" grpId="0" animBg="1"/>
      <p:bldP spid="9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WinCC</a:t>
            </a:r>
            <a:r>
              <a:rPr lang="en-GB" dirty="0" smtClean="0"/>
              <a:t>-OA (Project) Data Base Context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14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ECS Databases</a:t>
            </a:r>
            <a:endParaRPr lang="en-GB" dirty="0"/>
          </a:p>
        </p:txBody>
      </p:sp>
      <p:grpSp>
        <p:nvGrpSpPr>
          <p:cNvPr id="72" name="Group 71"/>
          <p:cNvGrpSpPr/>
          <p:nvPr/>
        </p:nvGrpSpPr>
        <p:grpSpPr>
          <a:xfrm>
            <a:off x="729167" y="1828800"/>
            <a:ext cx="6158367" cy="4038600"/>
            <a:chOff x="729167" y="1828800"/>
            <a:chExt cx="6158367" cy="3885264"/>
          </a:xfrm>
        </p:grpSpPr>
        <p:grpSp>
          <p:nvGrpSpPr>
            <p:cNvPr id="5" name="Group 4"/>
            <p:cNvGrpSpPr/>
            <p:nvPr/>
          </p:nvGrpSpPr>
          <p:grpSpPr>
            <a:xfrm>
              <a:off x="729167" y="1828800"/>
              <a:ext cx="6158367" cy="3885264"/>
              <a:chOff x="1069994" y="1624074"/>
              <a:chExt cx="3290283" cy="2316240"/>
            </a:xfrm>
          </p:grpSpPr>
          <p:grpSp>
            <p:nvGrpSpPr>
              <p:cNvPr id="6" name="Group 81"/>
              <p:cNvGrpSpPr>
                <a:grpSpLocks/>
              </p:cNvGrpSpPr>
              <p:nvPr/>
            </p:nvGrpSpPr>
            <p:grpSpPr bwMode="auto">
              <a:xfrm>
                <a:off x="2542052" y="3511492"/>
                <a:ext cx="411564" cy="414970"/>
                <a:chOff x="2645" y="3425"/>
                <a:chExt cx="364" cy="507"/>
              </a:xfrm>
            </p:grpSpPr>
            <p:sp>
              <p:nvSpPr>
                <p:cNvPr id="65" name="Freeform 82"/>
                <p:cNvSpPr>
                  <a:spLocks/>
                </p:cNvSpPr>
                <p:nvPr/>
              </p:nvSpPr>
              <p:spPr bwMode="auto">
                <a:xfrm>
                  <a:off x="2645" y="3425"/>
                  <a:ext cx="364" cy="116"/>
                </a:xfrm>
                <a:custGeom>
                  <a:avLst/>
                  <a:gdLst>
                    <a:gd name="T0" fmla="*/ 361 w 364"/>
                    <a:gd name="T1" fmla="*/ 111 h 116"/>
                    <a:gd name="T2" fmla="*/ 359 w 364"/>
                    <a:gd name="T3" fmla="*/ 101 h 116"/>
                    <a:gd name="T4" fmla="*/ 353 w 364"/>
                    <a:gd name="T5" fmla="*/ 84 h 116"/>
                    <a:gd name="T6" fmla="*/ 342 w 364"/>
                    <a:gd name="T7" fmla="*/ 68 h 116"/>
                    <a:gd name="T8" fmla="*/ 328 w 364"/>
                    <a:gd name="T9" fmla="*/ 54 h 116"/>
                    <a:gd name="T10" fmla="*/ 311 w 364"/>
                    <a:gd name="T11" fmla="*/ 40 h 116"/>
                    <a:gd name="T12" fmla="*/ 290 w 364"/>
                    <a:gd name="T13" fmla="*/ 29 h 116"/>
                    <a:gd name="T14" fmla="*/ 268 w 364"/>
                    <a:gd name="T15" fmla="*/ 19 h 116"/>
                    <a:gd name="T16" fmla="*/ 243 w 364"/>
                    <a:gd name="T17" fmla="*/ 12 h 116"/>
                    <a:gd name="T18" fmla="*/ 217 w 364"/>
                    <a:gd name="T19" fmla="*/ 8 h 116"/>
                    <a:gd name="T20" fmla="*/ 190 w 364"/>
                    <a:gd name="T21" fmla="*/ 5 h 116"/>
                    <a:gd name="T22" fmla="*/ 163 w 364"/>
                    <a:gd name="T23" fmla="*/ 6 h 116"/>
                    <a:gd name="T24" fmla="*/ 136 w 364"/>
                    <a:gd name="T25" fmla="*/ 9 h 116"/>
                    <a:gd name="T26" fmla="*/ 111 w 364"/>
                    <a:gd name="T27" fmla="*/ 15 h 116"/>
                    <a:gd name="T28" fmla="*/ 87 w 364"/>
                    <a:gd name="T29" fmla="*/ 23 h 116"/>
                    <a:gd name="T30" fmla="*/ 65 w 364"/>
                    <a:gd name="T31" fmla="*/ 33 h 116"/>
                    <a:gd name="T32" fmla="*/ 46 w 364"/>
                    <a:gd name="T33" fmla="*/ 45 h 116"/>
                    <a:gd name="T34" fmla="*/ 30 w 364"/>
                    <a:gd name="T35" fmla="*/ 59 h 116"/>
                    <a:gd name="T36" fmla="*/ 17 w 364"/>
                    <a:gd name="T37" fmla="*/ 74 h 116"/>
                    <a:gd name="T38" fmla="*/ 8 w 364"/>
                    <a:gd name="T39" fmla="*/ 91 h 116"/>
                    <a:gd name="T40" fmla="*/ 4 w 364"/>
                    <a:gd name="T41" fmla="*/ 107 h 116"/>
                    <a:gd name="T42" fmla="*/ 3 w 364"/>
                    <a:gd name="T43" fmla="*/ 116 h 116"/>
                    <a:gd name="T44" fmla="*/ 0 w 364"/>
                    <a:gd name="T45" fmla="*/ 109 h 116"/>
                    <a:gd name="T46" fmla="*/ 4 w 364"/>
                    <a:gd name="T47" fmla="*/ 91 h 116"/>
                    <a:gd name="T48" fmla="*/ 12 w 364"/>
                    <a:gd name="T49" fmla="*/ 75 h 116"/>
                    <a:gd name="T50" fmla="*/ 24 w 364"/>
                    <a:gd name="T51" fmla="*/ 59 h 116"/>
                    <a:gd name="T52" fmla="*/ 39 w 364"/>
                    <a:gd name="T53" fmla="*/ 44 h 116"/>
                    <a:gd name="T54" fmla="*/ 57 w 364"/>
                    <a:gd name="T55" fmla="*/ 31 h 116"/>
                    <a:gd name="T56" fmla="*/ 79 w 364"/>
                    <a:gd name="T57" fmla="*/ 20 h 116"/>
                    <a:gd name="T58" fmla="*/ 102 w 364"/>
                    <a:gd name="T59" fmla="*/ 12 h 116"/>
                    <a:gd name="T60" fmla="*/ 127 w 364"/>
                    <a:gd name="T61" fmla="*/ 5 h 116"/>
                    <a:gd name="T62" fmla="*/ 154 w 364"/>
                    <a:gd name="T63" fmla="*/ 1 h 116"/>
                    <a:gd name="T64" fmla="*/ 181 w 364"/>
                    <a:gd name="T65" fmla="*/ 0 h 116"/>
                    <a:gd name="T66" fmla="*/ 208 w 364"/>
                    <a:gd name="T67" fmla="*/ 1 h 116"/>
                    <a:gd name="T68" fmla="*/ 235 w 364"/>
                    <a:gd name="T69" fmla="*/ 5 h 116"/>
                    <a:gd name="T70" fmla="*/ 260 w 364"/>
                    <a:gd name="T71" fmla="*/ 11 h 116"/>
                    <a:gd name="T72" fmla="*/ 284 w 364"/>
                    <a:gd name="T73" fmla="*/ 20 h 116"/>
                    <a:gd name="T74" fmla="*/ 305 w 364"/>
                    <a:gd name="T75" fmla="*/ 30 h 116"/>
                    <a:gd name="T76" fmla="*/ 324 w 364"/>
                    <a:gd name="T77" fmla="*/ 43 h 116"/>
                    <a:gd name="T78" fmla="*/ 339 w 364"/>
                    <a:gd name="T79" fmla="*/ 58 h 116"/>
                    <a:gd name="T80" fmla="*/ 351 w 364"/>
                    <a:gd name="T81" fmla="*/ 73 h 116"/>
                    <a:gd name="T82" fmla="*/ 359 w 364"/>
                    <a:gd name="T83" fmla="*/ 90 h 116"/>
                    <a:gd name="T84" fmla="*/ 364 w 364"/>
                    <a:gd name="T85" fmla="*/ 106 h 116"/>
                    <a:gd name="T86" fmla="*/ 364 w 364"/>
                    <a:gd name="T87" fmla="*/ 116 h 11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64" h="116">
                      <a:moveTo>
                        <a:pt x="361" y="116"/>
                      </a:moveTo>
                      <a:lnTo>
                        <a:pt x="361" y="111"/>
                      </a:lnTo>
                      <a:lnTo>
                        <a:pt x="360" y="107"/>
                      </a:lnTo>
                      <a:lnTo>
                        <a:pt x="359" y="101"/>
                      </a:lnTo>
                      <a:lnTo>
                        <a:pt x="356" y="92"/>
                      </a:lnTo>
                      <a:lnTo>
                        <a:pt x="353" y="84"/>
                      </a:lnTo>
                      <a:lnTo>
                        <a:pt x="348" y="76"/>
                      </a:lnTo>
                      <a:lnTo>
                        <a:pt x="342" y="68"/>
                      </a:lnTo>
                      <a:lnTo>
                        <a:pt x="336" y="61"/>
                      </a:lnTo>
                      <a:lnTo>
                        <a:pt x="328" y="54"/>
                      </a:lnTo>
                      <a:lnTo>
                        <a:pt x="320" y="47"/>
                      </a:lnTo>
                      <a:lnTo>
                        <a:pt x="311" y="40"/>
                      </a:lnTo>
                      <a:lnTo>
                        <a:pt x="301" y="34"/>
                      </a:lnTo>
                      <a:lnTo>
                        <a:pt x="290" y="29"/>
                      </a:lnTo>
                      <a:lnTo>
                        <a:pt x="279" y="24"/>
                      </a:lnTo>
                      <a:lnTo>
                        <a:pt x="268" y="19"/>
                      </a:lnTo>
                      <a:lnTo>
                        <a:pt x="256" y="16"/>
                      </a:lnTo>
                      <a:lnTo>
                        <a:pt x="243" y="12"/>
                      </a:lnTo>
                      <a:lnTo>
                        <a:pt x="230" y="10"/>
                      </a:lnTo>
                      <a:lnTo>
                        <a:pt x="217" y="8"/>
                      </a:lnTo>
                      <a:lnTo>
                        <a:pt x="203" y="6"/>
                      </a:lnTo>
                      <a:lnTo>
                        <a:pt x="190" y="5"/>
                      </a:lnTo>
                      <a:lnTo>
                        <a:pt x="176" y="5"/>
                      </a:lnTo>
                      <a:lnTo>
                        <a:pt x="163" y="6"/>
                      </a:lnTo>
                      <a:lnTo>
                        <a:pt x="150" y="7"/>
                      </a:lnTo>
                      <a:lnTo>
                        <a:pt x="136" y="9"/>
                      </a:lnTo>
                      <a:lnTo>
                        <a:pt x="123" y="12"/>
                      </a:lnTo>
                      <a:lnTo>
                        <a:pt x="111" y="15"/>
                      </a:lnTo>
                      <a:lnTo>
                        <a:pt x="98" y="19"/>
                      </a:lnTo>
                      <a:lnTo>
                        <a:pt x="87" y="23"/>
                      </a:lnTo>
                      <a:lnTo>
                        <a:pt x="75" y="28"/>
                      </a:lnTo>
                      <a:lnTo>
                        <a:pt x="65" y="33"/>
                      </a:lnTo>
                      <a:lnTo>
                        <a:pt x="55" y="39"/>
                      </a:lnTo>
                      <a:lnTo>
                        <a:pt x="46" y="45"/>
                      </a:lnTo>
                      <a:lnTo>
                        <a:pt x="37" y="52"/>
                      </a:lnTo>
                      <a:lnTo>
                        <a:pt x="30" y="59"/>
                      </a:lnTo>
                      <a:lnTo>
                        <a:pt x="23" y="67"/>
                      </a:lnTo>
                      <a:lnTo>
                        <a:pt x="17" y="74"/>
                      </a:lnTo>
                      <a:lnTo>
                        <a:pt x="12" y="83"/>
                      </a:lnTo>
                      <a:lnTo>
                        <a:pt x="8" y="91"/>
                      </a:lnTo>
                      <a:lnTo>
                        <a:pt x="5" y="99"/>
                      </a:lnTo>
                      <a:lnTo>
                        <a:pt x="4" y="107"/>
                      </a:lnTo>
                      <a:lnTo>
                        <a:pt x="3" y="112"/>
                      </a:lnTo>
                      <a:lnTo>
                        <a:pt x="3" y="116"/>
                      </a:lnTo>
                      <a:lnTo>
                        <a:pt x="0" y="116"/>
                      </a:lnTo>
                      <a:lnTo>
                        <a:pt x="0" y="109"/>
                      </a:lnTo>
                      <a:lnTo>
                        <a:pt x="2" y="100"/>
                      </a:lnTo>
                      <a:lnTo>
                        <a:pt x="4" y="91"/>
                      </a:lnTo>
                      <a:lnTo>
                        <a:pt x="8" y="83"/>
                      </a:lnTo>
                      <a:lnTo>
                        <a:pt x="12" y="75"/>
                      </a:lnTo>
                      <a:lnTo>
                        <a:pt x="17" y="66"/>
                      </a:lnTo>
                      <a:lnTo>
                        <a:pt x="24" y="59"/>
                      </a:lnTo>
                      <a:lnTo>
                        <a:pt x="31" y="52"/>
                      </a:lnTo>
                      <a:lnTo>
                        <a:pt x="39" y="44"/>
                      </a:lnTo>
                      <a:lnTo>
                        <a:pt x="48" y="38"/>
                      </a:lnTo>
                      <a:lnTo>
                        <a:pt x="57" y="31"/>
                      </a:lnTo>
                      <a:lnTo>
                        <a:pt x="68" y="26"/>
                      </a:lnTo>
                      <a:lnTo>
                        <a:pt x="79" y="20"/>
                      </a:lnTo>
                      <a:lnTo>
                        <a:pt x="90" y="16"/>
                      </a:lnTo>
                      <a:lnTo>
                        <a:pt x="102" y="12"/>
                      </a:lnTo>
                      <a:lnTo>
                        <a:pt x="114" y="8"/>
                      </a:lnTo>
                      <a:lnTo>
                        <a:pt x="127" y="5"/>
                      </a:lnTo>
                      <a:lnTo>
                        <a:pt x="140" y="3"/>
                      </a:lnTo>
                      <a:lnTo>
                        <a:pt x="154" y="1"/>
                      </a:lnTo>
                      <a:lnTo>
                        <a:pt x="167" y="0"/>
                      </a:lnTo>
                      <a:lnTo>
                        <a:pt x="181" y="0"/>
                      </a:lnTo>
                      <a:lnTo>
                        <a:pt x="194" y="0"/>
                      </a:lnTo>
                      <a:lnTo>
                        <a:pt x="208" y="1"/>
                      </a:lnTo>
                      <a:lnTo>
                        <a:pt x="221" y="3"/>
                      </a:lnTo>
                      <a:lnTo>
                        <a:pt x="235" y="5"/>
                      </a:lnTo>
                      <a:lnTo>
                        <a:pt x="248" y="8"/>
                      </a:lnTo>
                      <a:lnTo>
                        <a:pt x="260" y="11"/>
                      </a:lnTo>
                      <a:lnTo>
                        <a:pt x="272" y="15"/>
                      </a:lnTo>
                      <a:lnTo>
                        <a:pt x="284" y="20"/>
                      </a:lnTo>
                      <a:lnTo>
                        <a:pt x="295" y="25"/>
                      </a:lnTo>
                      <a:lnTo>
                        <a:pt x="305" y="30"/>
                      </a:lnTo>
                      <a:lnTo>
                        <a:pt x="315" y="37"/>
                      </a:lnTo>
                      <a:lnTo>
                        <a:pt x="324" y="43"/>
                      </a:lnTo>
                      <a:lnTo>
                        <a:pt x="332" y="50"/>
                      </a:lnTo>
                      <a:lnTo>
                        <a:pt x="339" y="58"/>
                      </a:lnTo>
                      <a:lnTo>
                        <a:pt x="346" y="65"/>
                      </a:lnTo>
                      <a:lnTo>
                        <a:pt x="351" y="73"/>
                      </a:lnTo>
                      <a:lnTo>
                        <a:pt x="356" y="81"/>
                      </a:lnTo>
                      <a:lnTo>
                        <a:pt x="359" y="90"/>
                      </a:lnTo>
                      <a:lnTo>
                        <a:pt x="362" y="98"/>
                      </a:lnTo>
                      <a:lnTo>
                        <a:pt x="364" y="106"/>
                      </a:lnTo>
                      <a:lnTo>
                        <a:pt x="364" y="111"/>
                      </a:lnTo>
                      <a:lnTo>
                        <a:pt x="364" y="116"/>
                      </a:lnTo>
                      <a:lnTo>
                        <a:pt x="361" y="1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" name="Freeform 83"/>
                <p:cNvSpPr>
                  <a:spLocks/>
                </p:cNvSpPr>
                <p:nvPr/>
              </p:nvSpPr>
              <p:spPr bwMode="auto">
                <a:xfrm>
                  <a:off x="2645" y="3541"/>
                  <a:ext cx="364" cy="118"/>
                </a:xfrm>
                <a:custGeom>
                  <a:avLst/>
                  <a:gdLst>
                    <a:gd name="T0" fmla="*/ 364 w 364"/>
                    <a:gd name="T1" fmla="*/ 0 h 118"/>
                    <a:gd name="T2" fmla="*/ 361 w 364"/>
                    <a:gd name="T3" fmla="*/ 5 h 118"/>
                    <a:gd name="T4" fmla="*/ 359 w 364"/>
                    <a:gd name="T5" fmla="*/ 15 h 118"/>
                    <a:gd name="T6" fmla="*/ 356 w 364"/>
                    <a:gd name="T7" fmla="*/ 25 h 118"/>
                    <a:gd name="T8" fmla="*/ 348 w 364"/>
                    <a:gd name="T9" fmla="*/ 42 h 118"/>
                    <a:gd name="T10" fmla="*/ 336 w 364"/>
                    <a:gd name="T11" fmla="*/ 57 h 118"/>
                    <a:gd name="T12" fmla="*/ 320 w 364"/>
                    <a:gd name="T13" fmla="*/ 71 h 118"/>
                    <a:gd name="T14" fmla="*/ 301 w 364"/>
                    <a:gd name="T15" fmla="*/ 84 h 118"/>
                    <a:gd name="T16" fmla="*/ 279 w 364"/>
                    <a:gd name="T17" fmla="*/ 94 h 118"/>
                    <a:gd name="T18" fmla="*/ 256 w 364"/>
                    <a:gd name="T19" fmla="*/ 102 h 118"/>
                    <a:gd name="T20" fmla="*/ 230 w 364"/>
                    <a:gd name="T21" fmla="*/ 108 h 118"/>
                    <a:gd name="T22" fmla="*/ 203 w 364"/>
                    <a:gd name="T23" fmla="*/ 111 h 118"/>
                    <a:gd name="T24" fmla="*/ 176 w 364"/>
                    <a:gd name="T25" fmla="*/ 112 h 118"/>
                    <a:gd name="T26" fmla="*/ 150 w 364"/>
                    <a:gd name="T27" fmla="*/ 110 h 118"/>
                    <a:gd name="T28" fmla="*/ 123 w 364"/>
                    <a:gd name="T29" fmla="*/ 106 h 118"/>
                    <a:gd name="T30" fmla="*/ 98 w 364"/>
                    <a:gd name="T31" fmla="*/ 99 h 118"/>
                    <a:gd name="T32" fmla="*/ 75 w 364"/>
                    <a:gd name="T33" fmla="*/ 90 h 118"/>
                    <a:gd name="T34" fmla="*/ 55 w 364"/>
                    <a:gd name="T35" fmla="*/ 79 h 118"/>
                    <a:gd name="T36" fmla="*/ 37 w 364"/>
                    <a:gd name="T37" fmla="*/ 66 h 118"/>
                    <a:gd name="T38" fmla="*/ 23 w 364"/>
                    <a:gd name="T39" fmla="*/ 51 h 118"/>
                    <a:gd name="T40" fmla="*/ 12 w 364"/>
                    <a:gd name="T41" fmla="*/ 35 h 118"/>
                    <a:gd name="T42" fmla="*/ 5 w 364"/>
                    <a:gd name="T43" fmla="*/ 18 h 118"/>
                    <a:gd name="T44" fmla="*/ 3 w 364"/>
                    <a:gd name="T45" fmla="*/ 5 h 118"/>
                    <a:gd name="T46" fmla="*/ 0 w 364"/>
                    <a:gd name="T47" fmla="*/ 0 h 118"/>
                    <a:gd name="T48" fmla="*/ 1 w 364"/>
                    <a:gd name="T49" fmla="*/ 15 h 118"/>
                    <a:gd name="T50" fmla="*/ 4 w 364"/>
                    <a:gd name="T51" fmla="*/ 27 h 118"/>
                    <a:gd name="T52" fmla="*/ 12 w 364"/>
                    <a:gd name="T53" fmla="*/ 43 h 118"/>
                    <a:gd name="T54" fmla="*/ 24 w 364"/>
                    <a:gd name="T55" fmla="*/ 59 h 118"/>
                    <a:gd name="T56" fmla="*/ 39 w 364"/>
                    <a:gd name="T57" fmla="*/ 73 h 118"/>
                    <a:gd name="T58" fmla="*/ 57 w 364"/>
                    <a:gd name="T59" fmla="*/ 86 h 118"/>
                    <a:gd name="T60" fmla="*/ 79 w 364"/>
                    <a:gd name="T61" fmla="*/ 97 h 118"/>
                    <a:gd name="T62" fmla="*/ 102 w 364"/>
                    <a:gd name="T63" fmla="*/ 106 h 118"/>
                    <a:gd name="T64" fmla="*/ 127 w 364"/>
                    <a:gd name="T65" fmla="*/ 113 h 118"/>
                    <a:gd name="T66" fmla="*/ 154 w 364"/>
                    <a:gd name="T67" fmla="*/ 117 h 118"/>
                    <a:gd name="T68" fmla="*/ 181 w 364"/>
                    <a:gd name="T69" fmla="*/ 118 h 118"/>
                    <a:gd name="T70" fmla="*/ 208 w 364"/>
                    <a:gd name="T71" fmla="*/ 117 h 118"/>
                    <a:gd name="T72" fmla="*/ 235 w 364"/>
                    <a:gd name="T73" fmla="*/ 113 h 118"/>
                    <a:gd name="T74" fmla="*/ 260 w 364"/>
                    <a:gd name="T75" fmla="*/ 107 h 118"/>
                    <a:gd name="T76" fmla="*/ 284 w 364"/>
                    <a:gd name="T77" fmla="*/ 98 h 118"/>
                    <a:gd name="T78" fmla="*/ 305 w 364"/>
                    <a:gd name="T79" fmla="*/ 87 h 118"/>
                    <a:gd name="T80" fmla="*/ 324 w 364"/>
                    <a:gd name="T81" fmla="*/ 75 h 118"/>
                    <a:gd name="T82" fmla="*/ 339 w 364"/>
                    <a:gd name="T83" fmla="*/ 60 h 118"/>
                    <a:gd name="T84" fmla="*/ 351 w 364"/>
                    <a:gd name="T85" fmla="*/ 45 h 118"/>
                    <a:gd name="T86" fmla="*/ 359 w 364"/>
                    <a:gd name="T87" fmla="*/ 28 h 118"/>
                    <a:gd name="T88" fmla="*/ 363 w 364"/>
                    <a:gd name="T89" fmla="*/ 16 h 118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364" h="118">
                      <a:moveTo>
                        <a:pt x="364" y="8"/>
                      </a:moveTo>
                      <a:lnTo>
                        <a:pt x="364" y="0"/>
                      </a:lnTo>
                      <a:lnTo>
                        <a:pt x="361" y="0"/>
                      </a:lnTo>
                      <a:lnTo>
                        <a:pt x="361" y="5"/>
                      </a:lnTo>
                      <a:lnTo>
                        <a:pt x="360" y="10"/>
                      </a:lnTo>
                      <a:lnTo>
                        <a:pt x="359" y="15"/>
                      </a:lnTo>
                      <a:lnTo>
                        <a:pt x="358" y="21"/>
                      </a:lnTo>
                      <a:lnTo>
                        <a:pt x="356" y="25"/>
                      </a:lnTo>
                      <a:lnTo>
                        <a:pt x="353" y="34"/>
                      </a:lnTo>
                      <a:lnTo>
                        <a:pt x="348" y="42"/>
                      </a:lnTo>
                      <a:lnTo>
                        <a:pt x="342" y="50"/>
                      </a:lnTo>
                      <a:lnTo>
                        <a:pt x="336" y="57"/>
                      </a:lnTo>
                      <a:lnTo>
                        <a:pt x="328" y="64"/>
                      </a:lnTo>
                      <a:lnTo>
                        <a:pt x="320" y="71"/>
                      </a:lnTo>
                      <a:lnTo>
                        <a:pt x="311" y="78"/>
                      </a:lnTo>
                      <a:lnTo>
                        <a:pt x="301" y="84"/>
                      </a:lnTo>
                      <a:lnTo>
                        <a:pt x="290" y="89"/>
                      </a:lnTo>
                      <a:lnTo>
                        <a:pt x="279" y="94"/>
                      </a:lnTo>
                      <a:lnTo>
                        <a:pt x="268" y="98"/>
                      </a:lnTo>
                      <a:lnTo>
                        <a:pt x="256" y="102"/>
                      </a:lnTo>
                      <a:lnTo>
                        <a:pt x="243" y="105"/>
                      </a:lnTo>
                      <a:lnTo>
                        <a:pt x="230" y="108"/>
                      </a:lnTo>
                      <a:lnTo>
                        <a:pt x="217" y="110"/>
                      </a:lnTo>
                      <a:lnTo>
                        <a:pt x="203" y="111"/>
                      </a:lnTo>
                      <a:lnTo>
                        <a:pt x="190" y="112"/>
                      </a:lnTo>
                      <a:lnTo>
                        <a:pt x="176" y="112"/>
                      </a:lnTo>
                      <a:lnTo>
                        <a:pt x="163" y="112"/>
                      </a:lnTo>
                      <a:lnTo>
                        <a:pt x="150" y="110"/>
                      </a:lnTo>
                      <a:lnTo>
                        <a:pt x="136" y="109"/>
                      </a:lnTo>
                      <a:lnTo>
                        <a:pt x="123" y="106"/>
                      </a:lnTo>
                      <a:lnTo>
                        <a:pt x="111" y="103"/>
                      </a:lnTo>
                      <a:lnTo>
                        <a:pt x="98" y="99"/>
                      </a:lnTo>
                      <a:lnTo>
                        <a:pt x="87" y="95"/>
                      </a:lnTo>
                      <a:lnTo>
                        <a:pt x="75" y="90"/>
                      </a:lnTo>
                      <a:lnTo>
                        <a:pt x="65" y="85"/>
                      </a:lnTo>
                      <a:lnTo>
                        <a:pt x="55" y="79"/>
                      </a:lnTo>
                      <a:lnTo>
                        <a:pt x="46" y="72"/>
                      </a:lnTo>
                      <a:lnTo>
                        <a:pt x="37" y="66"/>
                      </a:lnTo>
                      <a:lnTo>
                        <a:pt x="30" y="59"/>
                      </a:lnTo>
                      <a:lnTo>
                        <a:pt x="23" y="51"/>
                      </a:lnTo>
                      <a:lnTo>
                        <a:pt x="17" y="43"/>
                      </a:lnTo>
                      <a:lnTo>
                        <a:pt x="12" y="35"/>
                      </a:lnTo>
                      <a:lnTo>
                        <a:pt x="8" y="27"/>
                      </a:lnTo>
                      <a:lnTo>
                        <a:pt x="5" y="18"/>
                      </a:lnTo>
                      <a:lnTo>
                        <a:pt x="4" y="12"/>
                      </a:lnTo>
                      <a:lnTo>
                        <a:pt x="3" y="5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9"/>
                      </a:lnTo>
                      <a:lnTo>
                        <a:pt x="1" y="15"/>
                      </a:lnTo>
                      <a:lnTo>
                        <a:pt x="3" y="23"/>
                      </a:lnTo>
                      <a:lnTo>
                        <a:pt x="4" y="27"/>
                      </a:lnTo>
                      <a:lnTo>
                        <a:pt x="8" y="35"/>
                      </a:lnTo>
                      <a:lnTo>
                        <a:pt x="12" y="43"/>
                      </a:lnTo>
                      <a:lnTo>
                        <a:pt x="17" y="51"/>
                      </a:lnTo>
                      <a:lnTo>
                        <a:pt x="24" y="59"/>
                      </a:lnTo>
                      <a:lnTo>
                        <a:pt x="31" y="66"/>
                      </a:lnTo>
                      <a:lnTo>
                        <a:pt x="39" y="73"/>
                      </a:lnTo>
                      <a:lnTo>
                        <a:pt x="48" y="80"/>
                      </a:lnTo>
                      <a:lnTo>
                        <a:pt x="57" y="86"/>
                      </a:lnTo>
                      <a:lnTo>
                        <a:pt x="68" y="92"/>
                      </a:lnTo>
                      <a:lnTo>
                        <a:pt x="79" y="97"/>
                      </a:lnTo>
                      <a:lnTo>
                        <a:pt x="90" y="102"/>
                      </a:lnTo>
                      <a:lnTo>
                        <a:pt x="102" y="106"/>
                      </a:lnTo>
                      <a:lnTo>
                        <a:pt x="114" y="110"/>
                      </a:lnTo>
                      <a:lnTo>
                        <a:pt x="127" y="113"/>
                      </a:lnTo>
                      <a:lnTo>
                        <a:pt x="140" y="115"/>
                      </a:lnTo>
                      <a:lnTo>
                        <a:pt x="154" y="117"/>
                      </a:lnTo>
                      <a:lnTo>
                        <a:pt x="167" y="117"/>
                      </a:lnTo>
                      <a:lnTo>
                        <a:pt x="181" y="118"/>
                      </a:lnTo>
                      <a:lnTo>
                        <a:pt x="194" y="118"/>
                      </a:lnTo>
                      <a:lnTo>
                        <a:pt x="208" y="117"/>
                      </a:lnTo>
                      <a:lnTo>
                        <a:pt x="221" y="115"/>
                      </a:lnTo>
                      <a:lnTo>
                        <a:pt x="235" y="113"/>
                      </a:lnTo>
                      <a:lnTo>
                        <a:pt x="248" y="110"/>
                      </a:lnTo>
                      <a:lnTo>
                        <a:pt x="260" y="107"/>
                      </a:lnTo>
                      <a:lnTo>
                        <a:pt x="272" y="103"/>
                      </a:lnTo>
                      <a:lnTo>
                        <a:pt x="284" y="98"/>
                      </a:lnTo>
                      <a:lnTo>
                        <a:pt x="295" y="93"/>
                      </a:lnTo>
                      <a:lnTo>
                        <a:pt x="305" y="87"/>
                      </a:lnTo>
                      <a:lnTo>
                        <a:pt x="315" y="81"/>
                      </a:lnTo>
                      <a:lnTo>
                        <a:pt x="324" y="75"/>
                      </a:lnTo>
                      <a:lnTo>
                        <a:pt x="332" y="68"/>
                      </a:lnTo>
                      <a:lnTo>
                        <a:pt x="339" y="60"/>
                      </a:lnTo>
                      <a:lnTo>
                        <a:pt x="346" y="53"/>
                      </a:lnTo>
                      <a:lnTo>
                        <a:pt x="351" y="45"/>
                      </a:lnTo>
                      <a:lnTo>
                        <a:pt x="356" y="36"/>
                      </a:lnTo>
                      <a:lnTo>
                        <a:pt x="359" y="28"/>
                      </a:lnTo>
                      <a:lnTo>
                        <a:pt x="361" y="23"/>
                      </a:lnTo>
                      <a:lnTo>
                        <a:pt x="363" y="16"/>
                      </a:lnTo>
                      <a:lnTo>
                        <a:pt x="364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" name="Freeform 84"/>
                <p:cNvSpPr>
                  <a:spLocks/>
                </p:cNvSpPr>
                <p:nvPr/>
              </p:nvSpPr>
              <p:spPr bwMode="auto">
                <a:xfrm>
                  <a:off x="2645" y="3541"/>
                  <a:ext cx="364" cy="391"/>
                </a:xfrm>
                <a:custGeom>
                  <a:avLst/>
                  <a:gdLst>
                    <a:gd name="T0" fmla="*/ 364 w 364"/>
                    <a:gd name="T1" fmla="*/ 9 h 391"/>
                    <a:gd name="T2" fmla="*/ 361 w 364"/>
                    <a:gd name="T3" fmla="*/ 23 h 391"/>
                    <a:gd name="T4" fmla="*/ 361 w 364"/>
                    <a:gd name="T5" fmla="*/ 281 h 391"/>
                    <a:gd name="T6" fmla="*/ 359 w 364"/>
                    <a:gd name="T7" fmla="*/ 290 h 391"/>
                    <a:gd name="T8" fmla="*/ 353 w 364"/>
                    <a:gd name="T9" fmla="*/ 306 h 391"/>
                    <a:gd name="T10" fmla="*/ 342 w 364"/>
                    <a:gd name="T11" fmla="*/ 322 h 391"/>
                    <a:gd name="T12" fmla="*/ 328 w 364"/>
                    <a:gd name="T13" fmla="*/ 337 h 391"/>
                    <a:gd name="T14" fmla="*/ 311 w 364"/>
                    <a:gd name="T15" fmla="*/ 350 h 391"/>
                    <a:gd name="T16" fmla="*/ 290 w 364"/>
                    <a:gd name="T17" fmla="*/ 361 h 391"/>
                    <a:gd name="T18" fmla="*/ 268 w 364"/>
                    <a:gd name="T19" fmla="*/ 371 h 391"/>
                    <a:gd name="T20" fmla="*/ 243 w 364"/>
                    <a:gd name="T21" fmla="*/ 378 h 391"/>
                    <a:gd name="T22" fmla="*/ 217 w 364"/>
                    <a:gd name="T23" fmla="*/ 383 h 391"/>
                    <a:gd name="T24" fmla="*/ 190 w 364"/>
                    <a:gd name="T25" fmla="*/ 385 h 391"/>
                    <a:gd name="T26" fmla="*/ 163 w 364"/>
                    <a:gd name="T27" fmla="*/ 384 h 391"/>
                    <a:gd name="T28" fmla="*/ 136 w 364"/>
                    <a:gd name="T29" fmla="*/ 381 h 391"/>
                    <a:gd name="T30" fmla="*/ 111 w 364"/>
                    <a:gd name="T31" fmla="*/ 375 h 391"/>
                    <a:gd name="T32" fmla="*/ 87 w 364"/>
                    <a:gd name="T33" fmla="*/ 367 h 391"/>
                    <a:gd name="T34" fmla="*/ 65 w 364"/>
                    <a:gd name="T35" fmla="*/ 357 h 391"/>
                    <a:gd name="T36" fmla="*/ 46 w 364"/>
                    <a:gd name="T37" fmla="*/ 345 h 391"/>
                    <a:gd name="T38" fmla="*/ 30 w 364"/>
                    <a:gd name="T39" fmla="*/ 331 h 391"/>
                    <a:gd name="T40" fmla="*/ 17 w 364"/>
                    <a:gd name="T41" fmla="*/ 316 h 391"/>
                    <a:gd name="T42" fmla="*/ 8 w 364"/>
                    <a:gd name="T43" fmla="*/ 299 h 391"/>
                    <a:gd name="T44" fmla="*/ 5 w 364"/>
                    <a:gd name="T45" fmla="*/ 290 h 391"/>
                    <a:gd name="T46" fmla="*/ 3 w 364"/>
                    <a:gd name="T47" fmla="*/ 279 h 391"/>
                    <a:gd name="T48" fmla="*/ 3 w 364"/>
                    <a:gd name="T49" fmla="*/ 23 h 391"/>
                    <a:gd name="T50" fmla="*/ 0 w 364"/>
                    <a:gd name="T51" fmla="*/ 9 h 391"/>
                    <a:gd name="T52" fmla="*/ 0 w 364"/>
                    <a:gd name="T53" fmla="*/ 273 h 391"/>
                    <a:gd name="T54" fmla="*/ 0 w 364"/>
                    <a:gd name="T55" fmla="*/ 283 h 391"/>
                    <a:gd name="T56" fmla="*/ 1 w 364"/>
                    <a:gd name="T57" fmla="*/ 291 h 391"/>
                    <a:gd name="T58" fmla="*/ 4 w 364"/>
                    <a:gd name="T59" fmla="*/ 299 h 391"/>
                    <a:gd name="T60" fmla="*/ 12 w 364"/>
                    <a:gd name="T61" fmla="*/ 316 h 391"/>
                    <a:gd name="T62" fmla="*/ 24 w 364"/>
                    <a:gd name="T63" fmla="*/ 332 h 391"/>
                    <a:gd name="T64" fmla="*/ 39 w 364"/>
                    <a:gd name="T65" fmla="*/ 346 h 391"/>
                    <a:gd name="T66" fmla="*/ 57 w 364"/>
                    <a:gd name="T67" fmla="*/ 359 h 391"/>
                    <a:gd name="T68" fmla="*/ 79 w 364"/>
                    <a:gd name="T69" fmla="*/ 370 h 391"/>
                    <a:gd name="T70" fmla="*/ 102 w 364"/>
                    <a:gd name="T71" fmla="*/ 379 h 391"/>
                    <a:gd name="T72" fmla="*/ 127 w 364"/>
                    <a:gd name="T73" fmla="*/ 385 h 391"/>
                    <a:gd name="T74" fmla="*/ 154 w 364"/>
                    <a:gd name="T75" fmla="*/ 389 h 391"/>
                    <a:gd name="T76" fmla="*/ 181 w 364"/>
                    <a:gd name="T77" fmla="*/ 391 h 391"/>
                    <a:gd name="T78" fmla="*/ 208 w 364"/>
                    <a:gd name="T79" fmla="*/ 389 h 391"/>
                    <a:gd name="T80" fmla="*/ 235 w 364"/>
                    <a:gd name="T81" fmla="*/ 386 h 391"/>
                    <a:gd name="T82" fmla="*/ 260 w 364"/>
                    <a:gd name="T83" fmla="*/ 379 h 391"/>
                    <a:gd name="T84" fmla="*/ 284 w 364"/>
                    <a:gd name="T85" fmla="*/ 371 h 391"/>
                    <a:gd name="T86" fmla="*/ 305 w 364"/>
                    <a:gd name="T87" fmla="*/ 360 h 391"/>
                    <a:gd name="T88" fmla="*/ 324 w 364"/>
                    <a:gd name="T89" fmla="*/ 347 h 391"/>
                    <a:gd name="T90" fmla="*/ 339 w 364"/>
                    <a:gd name="T91" fmla="*/ 333 h 391"/>
                    <a:gd name="T92" fmla="*/ 351 w 364"/>
                    <a:gd name="T93" fmla="*/ 317 h 391"/>
                    <a:gd name="T94" fmla="*/ 359 w 364"/>
                    <a:gd name="T95" fmla="*/ 300 h 391"/>
                    <a:gd name="T96" fmla="*/ 363 w 364"/>
                    <a:gd name="T97" fmla="*/ 289 h 391"/>
                    <a:gd name="T98" fmla="*/ 364 w 364"/>
                    <a:gd name="T99" fmla="*/ 277 h 391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364" h="391">
                      <a:moveTo>
                        <a:pt x="364" y="0"/>
                      </a:moveTo>
                      <a:lnTo>
                        <a:pt x="364" y="9"/>
                      </a:lnTo>
                      <a:lnTo>
                        <a:pt x="363" y="16"/>
                      </a:lnTo>
                      <a:lnTo>
                        <a:pt x="361" y="23"/>
                      </a:lnTo>
                      <a:lnTo>
                        <a:pt x="361" y="278"/>
                      </a:lnTo>
                      <a:lnTo>
                        <a:pt x="361" y="281"/>
                      </a:lnTo>
                      <a:lnTo>
                        <a:pt x="361" y="283"/>
                      </a:lnTo>
                      <a:lnTo>
                        <a:pt x="359" y="290"/>
                      </a:lnTo>
                      <a:lnTo>
                        <a:pt x="356" y="298"/>
                      </a:lnTo>
                      <a:lnTo>
                        <a:pt x="353" y="306"/>
                      </a:lnTo>
                      <a:lnTo>
                        <a:pt x="348" y="314"/>
                      </a:lnTo>
                      <a:lnTo>
                        <a:pt x="342" y="322"/>
                      </a:lnTo>
                      <a:lnTo>
                        <a:pt x="336" y="330"/>
                      </a:lnTo>
                      <a:lnTo>
                        <a:pt x="328" y="337"/>
                      </a:lnTo>
                      <a:lnTo>
                        <a:pt x="320" y="344"/>
                      </a:lnTo>
                      <a:lnTo>
                        <a:pt x="311" y="350"/>
                      </a:lnTo>
                      <a:lnTo>
                        <a:pt x="301" y="356"/>
                      </a:lnTo>
                      <a:lnTo>
                        <a:pt x="290" y="361"/>
                      </a:lnTo>
                      <a:lnTo>
                        <a:pt x="279" y="366"/>
                      </a:lnTo>
                      <a:lnTo>
                        <a:pt x="268" y="371"/>
                      </a:lnTo>
                      <a:lnTo>
                        <a:pt x="256" y="375"/>
                      </a:lnTo>
                      <a:lnTo>
                        <a:pt x="243" y="378"/>
                      </a:lnTo>
                      <a:lnTo>
                        <a:pt x="230" y="380"/>
                      </a:lnTo>
                      <a:lnTo>
                        <a:pt x="217" y="383"/>
                      </a:lnTo>
                      <a:lnTo>
                        <a:pt x="203" y="384"/>
                      </a:lnTo>
                      <a:lnTo>
                        <a:pt x="190" y="385"/>
                      </a:lnTo>
                      <a:lnTo>
                        <a:pt x="176" y="385"/>
                      </a:lnTo>
                      <a:lnTo>
                        <a:pt x="163" y="384"/>
                      </a:lnTo>
                      <a:lnTo>
                        <a:pt x="150" y="383"/>
                      </a:lnTo>
                      <a:lnTo>
                        <a:pt x="136" y="381"/>
                      </a:lnTo>
                      <a:lnTo>
                        <a:pt x="123" y="378"/>
                      </a:lnTo>
                      <a:lnTo>
                        <a:pt x="111" y="375"/>
                      </a:lnTo>
                      <a:lnTo>
                        <a:pt x="98" y="372"/>
                      </a:lnTo>
                      <a:lnTo>
                        <a:pt x="87" y="367"/>
                      </a:lnTo>
                      <a:lnTo>
                        <a:pt x="75" y="362"/>
                      </a:lnTo>
                      <a:lnTo>
                        <a:pt x="65" y="357"/>
                      </a:lnTo>
                      <a:lnTo>
                        <a:pt x="55" y="351"/>
                      </a:lnTo>
                      <a:lnTo>
                        <a:pt x="46" y="345"/>
                      </a:lnTo>
                      <a:lnTo>
                        <a:pt x="37" y="338"/>
                      </a:lnTo>
                      <a:lnTo>
                        <a:pt x="30" y="331"/>
                      </a:lnTo>
                      <a:lnTo>
                        <a:pt x="23" y="324"/>
                      </a:lnTo>
                      <a:lnTo>
                        <a:pt x="17" y="316"/>
                      </a:lnTo>
                      <a:lnTo>
                        <a:pt x="12" y="308"/>
                      </a:lnTo>
                      <a:lnTo>
                        <a:pt x="8" y="299"/>
                      </a:lnTo>
                      <a:lnTo>
                        <a:pt x="6" y="294"/>
                      </a:lnTo>
                      <a:lnTo>
                        <a:pt x="5" y="290"/>
                      </a:lnTo>
                      <a:lnTo>
                        <a:pt x="4" y="285"/>
                      </a:lnTo>
                      <a:lnTo>
                        <a:pt x="3" y="279"/>
                      </a:lnTo>
                      <a:lnTo>
                        <a:pt x="3" y="276"/>
                      </a:lnTo>
                      <a:lnTo>
                        <a:pt x="3" y="23"/>
                      </a:lnTo>
                      <a:lnTo>
                        <a:pt x="1" y="15"/>
                      </a:lnTo>
                      <a:lnTo>
                        <a:pt x="0" y="9"/>
                      </a:lnTo>
                      <a:lnTo>
                        <a:pt x="0" y="0"/>
                      </a:lnTo>
                      <a:lnTo>
                        <a:pt x="0" y="273"/>
                      </a:lnTo>
                      <a:lnTo>
                        <a:pt x="0" y="278"/>
                      </a:lnTo>
                      <a:lnTo>
                        <a:pt x="0" y="283"/>
                      </a:lnTo>
                      <a:lnTo>
                        <a:pt x="1" y="286"/>
                      </a:lnTo>
                      <a:lnTo>
                        <a:pt x="1" y="291"/>
                      </a:lnTo>
                      <a:lnTo>
                        <a:pt x="3" y="295"/>
                      </a:lnTo>
                      <a:lnTo>
                        <a:pt x="4" y="299"/>
                      </a:lnTo>
                      <a:lnTo>
                        <a:pt x="8" y="307"/>
                      </a:lnTo>
                      <a:lnTo>
                        <a:pt x="12" y="316"/>
                      </a:lnTo>
                      <a:lnTo>
                        <a:pt x="17" y="324"/>
                      </a:lnTo>
                      <a:lnTo>
                        <a:pt x="24" y="332"/>
                      </a:lnTo>
                      <a:lnTo>
                        <a:pt x="31" y="339"/>
                      </a:lnTo>
                      <a:lnTo>
                        <a:pt x="39" y="346"/>
                      </a:lnTo>
                      <a:lnTo>
                        <a:pt x="48" y="353"/>
                      </a:lnTo>
                      <a:lnTo>
                        <a:pt x="57" y="359"/>
                      </a:lnTo>
                      <a:lnTo>
                        <a:pt x="68" y="365"/>
                      </a:lnTo>
                      <a:lnTo>
                        <a:pt x="79" y="370"/>
                      </a:lnTo>
                      <a:lnTo>
                        <a:pt x="90" y="374"/>
                      </a:lnTo>
                      <a:lnTo>
                        <a:pt x="102" y="379"/>
                      </a:lnTo>
                      <a:lnTo>
                        <a:pt x="114" y="382"/>
                      </a:lnTo>
                      <a:lnTo>
                        <a:pt x="127" y="385"/>
                      </a:lnTo>
                      <a:lnTo>
                        <a:pt x="140" y="388"/>
                      </a:lnTo>
                      <a:lnTo>
                        <a:pt x="154" y="389"/>
                      </a:lnTo>
                      <a:lnTo>
                        <a:pt x="167" y="390"/>
                      </a:lnTo>
                      <a:lnTo>
                        <a:pt x="181" y="391"/>
                      </a:lnTo>
                      <a:lnTo>
                        <a:pt x="194" y="390"/>
                      </a:lnTo>
                      <a:lnTo>
                        <a:pt x="208" y="389"/>
                      </a:lnTo>
                      <a:lnTo>
                        <a:pt x="221" y="388"/>
                      </a:lnTo>
                      <a:lnTo>
                        <a:pt x="235" y="386"/>
                      </a:lnTo>
                      <a:lnTo>
                        <a:pt x="248" y="383"/>
                      </a:lnTo>
                      <a:lnTo>
                        <a:pt x="260" y="379"/>
                      </a:lnTo>
                      <a:lnTo>
                        <a:pt x="272" y="375"/>
                      </a:lnTo>
                      <a:lnTo>
                        <a:pt x="284" y="371"/>
                      </a:lnTo>
                      <a:lnTo>
                        <a:pt x="295" y="365"/>
                      </a:lnTo>
                      <a:lnTo>
                        <a:pt x="305" y="360"/>
                      </a:lnTo>
                      <a:lnTo>
                        <a:pt x="315" y="354"/>
                      </a:lnTo>
                      <a:lnTo>
                        <a:pt x="324" y="347"/>
                      </a:lnTo>
                      <a:lnTo>
                        <a:pt x="332" y="340"/>
                      </a:lnTo>
                      <a:lnTo>
                        <a:pt x="339" y="333"/>
                      </a:lnTo>
                      <a:lnTo>
                        <a:pt x="346" y="325"/>
                      </a:lnTo>
                      <a:lnTo>
                        <a:pt x="351" y="317"/>
                      </a:lnTo>
                      <a:lnTo>
                        <a:pt x="356" y="309"/>
                      </a:lnTo>
                      <a:lnTo>
                        <a:pt x="359" y="300"/>
                      </a:lnTo>
                      <a:lnTo>
                        <a:pt x="362" y="295"/>
                      </a:lnTo>
                      <a:lnTo>
                        <a:pt x="363" y="289"/>
                      </a:lnTo>
                      <a:lnTo>
                        <a:pt x="364" y="283"/>
                      </a:lnTo>
                      <a:lnTo>
                        <a:pt x="364" y="277"/>
                      </a:lnTo>
                      <a:lnTo>
                        <a:pt x="36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" name="Freeform 85"/>
                <p:cNvSpPr>
                  <a:spLocks/>
                </p:cNvSpPr>
                <p:nvPr/>
              </p:nvSpPr>
              <p:spPr bwMode="auto">
                <a:xfrm>
                  <a:off x="2648" y="3430"/>
                  <a:ext cx="358" cy="223"/>
                </a:xfrm>
                <a:custGeom>
                  <a:avLst/>
                  <a:gdLst>
                    <a:gd name="T0" fmla="*/ 1 w 358"/>
                    <a:gd name="T1" fmla="*/ 123 h 223"/>
                    <a:gd name="T2" fmla="*/ 5 w 358"/>
                    <a:gd name="T3" fmla="*/ 138 h 223"/>
                    <a:gd name="T4" fmla="*/ 14 w 358"/>
                    <a:gd name="T5" fmla="*/ 154 h 223"/>
                    <a:gd name="T6" fmla="*/ 27 w 358"/>
                    <a:gd name="T7" fmla="*/ 170 h 223"/>
                    <a:gd name="T8" fmla="*/ 43 w 358"/>
                    <a:gd name="T9" fmla="*/ 183 h 223"/>
                    <a:gd name="T10" fmla="*/ 62 w 358"/>
                    <a:gd name="T11" fmla="*/ 196 h 223"/>
                    <a:gd name="T12" fmla="*/ 84 w 358"/>
                    <a:gd name="T13" fmla="*/ 206 h 223"/>
                    <a:gd name="T14" fmla="*/ 108 w 358"/>
                    <a:gd name="T15" fmla="*/ 214 h 223"/>
                    <a:gd name="T16" fmla="*/ 133 w 358"/>
                    <a:gd name="T17" fmla="*/ 220 h 223"/>
                    <a:gd name="T18" fmla="*/ 160 w 358"/>
                    <a:gd name="T19" fmla="*/ 223 h 223"/>
                    <a:gd name="T20" fmla="*/ 187 w 358"/>
                    <a:gd name="T21" fmla="*/ 223 h 223"/>
                    <a:gd name="T22" fmla="*/ 214 w 358"/>
                    <a:gd name="T23" fmla="*/ 221 h 223"/>
                    <a:gd name="T24" fmla="*/ 240 w 358"/>
                    <a:gd name="T25" fmla="*/ 216 h 223"/>
                    <a:gd name="T26" fmla="*/ 265 w 358"/>
                    <a:gd name="T27" fmla="*/ 209 h 223"/>
                    <a:gd name="T28" fmla="*/ 287 w 358"/>
                    <a:gd name="T29" fmla="*/ 200 h 223"/>
                    <a:gd name="T30" fmla="*/ 308 w 358"/>
                    <a:gd name="T31" fmla="*/ 189 h 223"/>
                    <a:gd name="T32" fmla="*/ 325 w 358"/>
                    <a:gd name="T33" fmla="*/ 175 h 223"/>
                    <a:gd name="T34" fmla="*/ 339 w 358"/>
                    <a:gd name="T35" fmla="*/ 161 h 223"/>
                    <a:gd name="T36" fmla="*/ 350 w 358"/>
                    <a:gd name="T37" fmla="*/ 145 h 223"/>
                    <a:gd name="T38" fmla="*/ 355 w 358"/>
                    <a:gd name="T39" fmla="*/ 132 h 223"/>
                    <a:gd name="T40" fmla="*/ 357 w 358"/>
                    <a:gd name="T41" fmla="*/ 121 h 223"/>
                    <a:gd name="T42" fmla="*/ 358 w 358"/>
                    <a:gd name="T43" fmla="*/ 111 h 223"/>
                    <a:gd name="T44" fmla="*/ 357 w 358"/>
                    <a:gd name="T45" fmla="*/ 102 h 223"/>
                    <a:gd name="T46" fmla="*/ 353 w 358"/>
                    <a:gd name="T47" fmla="*/ 87 h 223"/>
                    <a:gd name="T48" fmla="*/ 345 w 358"/>
                    <a:gd name="T49" fmla="*/ 71 h 223"/>
                    <a:gd name="T50" fmla="*/ 333 w 358"/>
                    <a:gd name="T51" fmla="*/ 56 h 223"/>
                    <a:gd name="T52" fmla="*/ 317 w 358"/>
                    <a:gd name="T53" fmla="*/ 42 h 223"/>
                    <a:gd name="T54" fmla="*/ 298 w 358"/>
                    <a:gd name="T55" fmla="*/ 29 h 223"/>
                    <a:gd name="T56" fmla="*/ 276 w 358"/>
                    <a:gd name="T57" fmla="*/ 19 h 223"/>
                    <a:gd name="T58" fmla="*/ 253 w 358"/>
                    <a:gd name="T59" fmla="*/ 11 h 223"/>
                    <a:gd name="T60" fmla="*/ 227 w 358"/>
                    <a:gd name="T61" fmla="*/ 5 h 223"/>
                    <a:gd name="T62" fmla="*/ 200 w 358"/>
                    <a:gd name="T63" fmla="*/ 1 h 223"/>
                    <a:gd name="T64" fmla="*/ 173 w 358"/>
                    <a:gd name="T65" fmla="*/ 0 h 223"/>
                    <a:gd name="T66" fmla="*/ 147 w 358"/>
                    <a:gd name="T67" fmla="*/ 2 h 223"/>
                    <a:gd name="T68" fmla="*/ 120 w 358"/>
                    <a:gd name="T69" fmla="*/ 7 h 223"/>
                    <a:gd name="T70" fmla="*/ 95 w 358"/>
                    <a:gd name="T71" fmla="*/ 14 h 223"/>
                    <a:gd name="T72" fmla="*/ 72 w 358"/>
                    <a:gd name="T73" fmla="*/ 23 h 223"/>
                    <a:gd name="T74" fmla="*/ 52 w 358"/>
                    <a:gd name="T75" fmla="*/ 34 h 223"/>
                    <a:gd name="T76" fmla="*/ 34 w 358"/>
                    <a:gd name="T77" fmla="*/ 47 h 223"/>
                    <a:gd name="T78" fmla="*/ 20 w 358"/>
                    <a:gd name="T79" fmla="*/ 62 h 223"/>
                    <a:gd name="T80" fmla="*/ 9 w 358"/>
                    <a:gd name="T81" fmla="*/ 78 h 223"/>
                    <a:gd name="T82" fmla="*/ 2 w 358"/>
                    <a:gd name="T83" fmla="*/ 94 h 223"/>
                    <a:gd name="T84" fmla="*/ 0 w 358"/>
                    <a:gd name="T85" fmla="*/ 107 h 223"/>
                    <a:gd name="T86" fmla="*/ 0 w 358"/>
                    <a:gd name="T87" fmla="*/ 116 h 22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58" h="223">
                      <a:moveTo>
                        <a:pt x="0" y="116"/>
                      </a:moveTo>
                      <a:lnTo>
                        <a:pt x="1" y="123"/>
                      </a:lnTo>
                      <a:lnTo>
                        <a:pt x="2" y="129"/>
                      </a:lnTo>
                      <a:lnTo>
                        <a:pt x="5" y="138"/>
                      </a:lnTo>
                      <a:lnTo>
                        <a:pt x="9" y="146"/>
                      </a:lnTo>
                      <a:lnTo>
                        <a:pt x="14" y="154"/>
                      </a:lnTo>
                      <a:lnTo>
                        <a:pt x="20" y="162"/>
                      </a:lnTo>
                      <a:lnTo>
                        <a:pt x="27" y="170"/>
                      </a:lnTo>
                      <a:lnTo>
                        <a:pt x="34" y="177"/>
                      </a:lnTo>
                      <a:lnTo>
                        <a:pt x="43" y="183"/>
                      </a:lnTo>
                      <a:lnTo>
                        <a:pt x="52" y="190"/>
                      </a:lnTo>
                      <a:lnTo>
                        <a:pt x="62" y="196"/>
                      </a:lnTo>
                      <a:lnTo>
                        <a:pt x="72" y="201"/>
                      </a:lnTo>
                      <a:lnTo>
                        <a:pt x="84" y="206"/>
                      </a:lnTo>
                      <a:lnTo>
                        <a:pt x="95" y="210"/>
                      </a:lnTo>
                      <a:lnTo>
                        <a:pt x="108" y="214"/>
                      </a:lnTo>
                      <a:lnTo>
                        <a:pt x="120" y="217"/>
                      </a:lnTo>
                      <a:lnTo>
                        <a:pt x="133" y="220"/>
                      </a:lnTo>
                      <a:lnTo>
                        <a:pt x="147" y="221"/>
                      </a:lnTo>
                      <a:lnTo>
                        <a:pt x="160" y="223"/>
                      </a:lnTo>
                      <a:lnTo>
                        <a:pt x="173" y="223"/>
                      </a:lnTo>
                      <a:lnTo>
                        <a:pt x="187" y="223"/>
                      </a:lnTo>
                      <a:lnTo>
                        <a:pt x="200" y="222"/>
                      </a:lnTo>
                      <a:lnTo>
                        <a:pt x="214" y="221"/>
                      </a:lnTo>
                      <a:lnTo>
                        <a:pt x="227" y="219"/>
                      </a:lnTo>
                      <a:lnTo>
                        <a:pt x="240" y="216"/>
                      </a:lnTo>
                      <a:lnTo>
                        <a:pt x="253" y="213"/>
                      </a:lnTo>
                      <a:lnTo>
                        <a:pt x="265" y="209"/>
                      </a:lnTo>
                      <a:lnTo>
                        <a:pt x="276" y="205"/>
                      </a:lnTo>
                      <a:lnTo>
                        <a:pt x="287" y="200"/>
                      </a:lnTo>
                      <a:lnTo>
                        <a:pt x="298" y="195"/>
                      </a:lnTo>
                      <a:lnTo>
                        <a:pt x="308" y="189"/>
                      </a:lnTo>
                      <a:lnTo>
                        <a:pt x="317" y="182"/>
                      </a:lnTo>
                      <a:lnTo>
                        <a:pt x="325" y="175"/>
                      </a:lnTo>
                      <a:lnTo>
                        <a:pt x="333" y="168"/>
                      </a:lnTo>
                      <a:lnTo>
                        <a:pt x="339" y="161"/>
                      </a:lnTo>
                      <a:lnTo>
                        <a:pt x="345" y="153"/>
                      </a:lnTo>
                      <a:lnTo>
                        <a:pt x="350" y="145"/>
                      </a:lnTo>
                      <a:lnTo>
                        <a:pt x="353" y="136"/>
                      </a:lnTo>
                      <a:lnTo>
                        <a:pt x="355" y="132"/>
                      </a:lnTo>
                      <a:lnTo>
                        <a:pt x="356" y="126"/>
                      </a:lnTo>
                      <a:lnTo>
                        <a:pt x="357" y="121"/>
                      </a:lnTo>
                      <a:lnTo>
                        <a:pt x="358" y="116"/>
                      </a:lnTo>
                      <a:lnTo>
                        <a:pt x="358" y="111"/>
                      </a:lnTo>
                      <a:lnTo>
                        <a:pt x="358" y="106"/>
                      </a:lnTo>
                      <a:lnTo>
                        <a:pt x="357" y="102"/>
                      </a:lnTo>
                      <a:lnTo>
                        <a:pt x="356" y="96"/>
                      </a:lnTo>
                      <a:lnTo>
                        <a:pt x="353" y="87"/>
                      </a:lnTo>
                      <a:lnTo>
                        <a:pt x="350" y="79"/>
                      </a:lnTo>
                      <a:lnTo>
                        <a:pt x="345" y="71"/>
                      </a:lnTo>
                      <a:lnTo>
                        <a:pt x="339" y="63"/>
                      </a:lnTo>
                      <a:lnTo>
                        <a:pt x="333" y="56"/>
                      </a:lnTo>
                      <a:lnTo>
                        <a:pt x="325" y="49"/>
                      </a:lnTo>
                      <a:lnTo>
                        <a:pt x="317" y="42"/>
                      </a:lnTo>
                      <a:lnTo>
                        <a:pt x="308" y="35"/>
                      </a:lnTo>
                      <a:lnTo>
                        <a:pt x="298" y="29"/>
                      </a:lnTo>
                      <a:lnTo>
                        <a:pt x="287" y="24"/>
                      </a:lnTo>
                      <a:lnTo>
                        <a:pt x="276" y="19"/>
                      </a:lnTo>
                      <a:lnTo>
                        <a:pt x="265" y="14"/>
                      </a:lnTo>
                      <a:lnTo>
                        <a:pt x="253" y="11"/>
                      </a:lnTo>
                      <a:lnTo>
                        <a:pt x="240" y="7"/>
                      </a:lnTo>
                      <a:lnTo>
                        <a:pt x="227" y="5"/>
                      </a:lnTo>
                      <a:lnTo>
                        <a:pt x="214" y="3"/>
                      </a:lnTo>
                      <a:lnTo>
                        <a:pt x="200" y="1"/>
                      </a:lnTo>
                      <a:lnTo>
                        <a:pt x="187" y="0"/>
                      </a:lnTo>
                      <a:lnTo>
                        <a:pt x="173" y="0"/>
                      </a:lnTo>
                      <a:lnTo>
                        <a:pt x="160" y="1"/>
                      </a:lnTo>
                      <a:lnTo>
                        <a:pt x="147" y="2"/>
                      </a:lnTo>
                      <a:lnTo>
                        <a:pt x="133" y="4"/>
                      </a:lnTo>
                      <a:lnTo>
                        <a:pt x="120" y="7"/>
                      </a:lnTo>
                      <a:lnTo>
                        <a:pt x="108" y="10"/>
                      </a:lnTo>
                      <a:lnTo>
                        <a:pt x="95" y="14"/>
                      </a:lnTo>
                      <a:lnTo>
                        <a:pt x="84" y="18"/>
                      </a:lnTo>
                      <a:lnTo>
                        <a:pt x="72" y="23"/>
                      </a:lnTo>
                      <a:lnTo>
                        <a:pt x="62" y="28"/>
                      </a:lnTo>
                      <a:lnTo>
                        <a:pt x="52" y="34"/>
                      </a:lnTo>
                      <a:lnTo>
                        <a:pt x="43" y="40"/>
                      </a:lnTo>
                      <a:lnTo>
                        <a:pt x="34" y="47"/>
                      </a:lnTo>
                      <a:lnTo>
                        <a:pt x="27" y="54"/>
                      </a:lnTo>
                      <a:lnTo>
                        <a:pt x="20" y="62"/>
                      </a:lnTo>
                      <a:lnTo>
                        <a:pt x="14" y="69"/>
                      </a:lnTo>
                      <a:lnTo>
                        <a:pt x="9" y="78"/>
                      </a:lnTo>
                      <a:lnTo>
                        <a:pt x="5" y="86"/>
                      </a:lnTo>
                      <a:lnTo>
                        <a:pt x="2" y="94"/>
                      </a:lnTo>
                      <a:lnTo>
                        <a:pt x="1" y="102"/>
                      </a:lnTo>
                      <a:lnTo>
                        <a:pt x="0" y="107"/>
                      </a:lnTo>
                      <a:lnTo>
                        <a:pt x="0" y="111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Freeform 86"/>
                <p:cNvSpPr>
                  <a:spLocks/>
                </p:cNvSpPr>
                <p:nvPr/>
              </p:nvSpPr>
              <p:spPr bwMode="auto">
                <a:xfrm>
                  <a:off x="2648" y="3564"/>
                  <a:ext cx="358" cy="362"/>
                </a:xfrm>
                <a:custGeom>
                  <a:avLst/>
                  <a:gdLst>
                    <a:gd name="T0" fmla="*/ 353 w 358"/>
                    <a:gd name="T1" fmla="*/ 13 h 362"/>
                    <a:gd name="T2" fmla="*/ 343 w 358"/>
                    <a:gd name="T3" fmla="*/ 30 h 362"/>
                    <a:gd name="T4" fmla="*/ 329 w 358"/>
                    <a:gd name="T5" fmla="*/ 45 h 362"/>
                    <a:gd name="T6" fmla="*/ 312 w 358"/>
                    <a:gd name="T7" fmla="*/ 58 h 362"/>
                    <a:gd name="T8" fmla="*/ 292 w 358"/>
                    <a:gd name="T9" fmla="*/ 70 h 362"/>
                    <a:gd name="T10" fmla="*/ 269 w 358"/>
                    <a:gd name="T11" fmla="*/ 80 h 362"/>
                    <a:gd name="T12" fmla="*/ 245 w 358"/>
                    <a:gd name="T13" fmla="*/ 87 h 362"/>
                    <a:gd name="T14" fmla="*/ 218 w 358"/>
                    <a:gd name="T15" fmla="*/ 92 h 362"/>
                    <a:gd name="T16" fmla="*/ 191 w 358"/>
                    <a:gd name="T17" fmla="*/ 95 h 362"/>
                    <a:gd name="T18" fmla="*/ 164 w 358"/>
                    <a:gd name="T19" fmla="*/ 94 h 362"/>
                    <a:gd name="T20" fmla="*/ 137 w 358"/>
                    <a:gd name="T21" fmla="*/ 92 h 362"/>
                    <a:gd name="T22" fmla="*/ 111 w 358"/>
                    <a:gd name="T23" fmla="*/ 87 h 362"/>
                    <a:gd name="T24" fmla="*/ 87 w 358"/>
                    <a:gd name="T25" fmla="*/ 79 h 362"/>
                    <a:gd name="T26" fmla="*/ 65 w 358"/>
                    <a:gd name="T27" fmla="*/ 69 h 362"/>
                    <a:gd name="T28" fmla="*/ 45 w 358"/>
                    <a:gd name="T29" fmla="*/ 57 h 362"/>
                    <a:gd name="T30" fmla="*/ 28 w 358"/>
                    <a:gd name="T31" fmla="*/ 43 h 362"/>
                    <a:gd name="T32" fmla="*/ 14 w 358"/>
                    <a:gd name="T33" fmla="*/ 28 h 362"/>
                    <a:gd name="T34" fmla="*/ 5 w 358"/>
                    <a:gd name="T35" fmla="*/ 12 h 362"/>
                    <a:gd name="T36" fmla="*/ 0 w 358"/>
                    <a:gd name="T37" fmla="*/ 0 h 362"/>
                    <a:gd name="T38" fmla="*/ 0 w 358"/>
                    <a:gd name="T39" fmla="*/ 256 h 362"/>
                    <a:gd name="T40" fmla="*/ 2 w 358"/>
                    <a:gd name="T41" fmla="*/ 267 h 362"/>
                    <a:gd name="T42" fmla="*/ 5 w 358"/>
                    <a:gd name="T43" fmla="*/ 276 h 362"/>
                    <a:gd name="T44" fmla="*/ 14 w 358"/>
                    <a:gd name="T45" fmla="*/ 293 h 362"/>
                    <a:gd name="T46" fmla="*/ 27 w 358"/>
                    <a:gd name="T47" fmla="*/ 308 h 362"/>
                    <a:gd name="T48" fmla="*/ 43 w 358"/>
                    <a:gd name="T49" fmla="*/ 322 h 362"/>
                    <a:gd name="T50" fmla="*/ 62 w 358"/>
                    <a:gd name="T51" fmla="*/ 334 h 362"/>
                    <a:gd name="T52" fmla="*/ 84 w 358"/>
                    <a:gd name="T53" fmla="*/ 344 h 362"/>
                    <a:gd name="T54" fmla="*/ 108 w 358"/>
                    <a:gd name="T55" fmla="*/ 352 h 362"/>
                    <a:gd name="T56" fmla="*/ 133 w 358"/>
                    <a:gd name="T57" fmla="*/ 358 h 362"/>
                    <a:gd name="T58" fmla="*/ 160 w 358"/>
                    <a:gd name="T59" fmla="*/ 361 h 362"/>
                    <a:gd name="T60" fmla="*/ 187 w 358"/>
                    <a:gd name="T61" fmla="*/ 362 h 362"/>
                    <a:gd name="T62" fmla="*/ 214 w 358"/>
                    <a:gd name="T63" fmla="*/ 360 h 362"/>
                    <a:gd name="T64" fmla="*/ 240 w 358"/>
                    <a:gd name="T65" fmla="*/ 355 h 362"/>
                    <a:gd name="T66" fmla="*/ 265 w 358"/>
                    <a:gd name="T67" fmla="*/ 348 h 362"/>
                    <a:gd name="T68" fmla="*/ 287 w 358"/>
                    <a:gd name="T69" fmla="*/ 338 h 362"/>
                    <a:gd name="T70" fmla="*/ 308 w 358"/>
                    <a:gd name="T71" fmla="*/ 327 h 362"/>
                    <a:gd name="T72" fmla="*/ 325 w 358"/>
                    <a:gd name="T73" fmla="*/ 314 h 362"/>
                    <a:gd name="T74" fmla="*/ 339 w 358"/>
                    <a:gd name="T75" fmla="*/ 299 h 362"/>
                    <a:gd name="T76" fmla="*/ 350 w 358"/>
                    <a:gd name="T77" fmla="*/ 283 h 362"/>
                    <a:gd name="T78" fmla="*/ 356 w 358"/>
                    <a:gd name="T79" fmla="*/ 267 h 362"/>
                    <a:gd name="T80" fmla="*/ 358 w 358"/>
                    <a:gd name="T81" fmla="*/ 258 h 362"/>
                    <a:gd name="T82" fmla="*/ 358 w 358"/>
                    <a:gd name="T83" fmla="*/ 0 h 36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358" h="362">
                      <a:moveTo>
                        <a:pt x="356" y="5"/>
                      </a:moveTo>
                      <a:lnTo>
                        <a:pt x="353" y="13"/>
                      </a:lnTo>
                      <a:lnTo>
                        <a:pt x="348" y="22"/>
                      </a:lnTo>
                      <a:lnTo>
                        <a:pt x="343" y="30"/>
                      </a:lnTo>
                      <a:lnTo>
                        <a:pt x="336" y="37"/>
                      </a:lnTo>
                      <a:lnTo>
                        <a:pt x="329" y="45"/>
                      </a:lnTo>
                      <a:lnTo>
                        <a:pt x="321" y="52"/>
                      </a:lnTo>
                      <a:lnTo>
                        <a:pt x="312" y="58"/>
                      </a:lnTo>
                      <a:lnTo>
                        <a:pt x="302" y="64"/>
                      </a:lnTo>
                      <a:lnTo>
                        <a:pt x="292" y="70"/>
                      </a:lnTo>
                      <a:lnTo>
                        <a:pt x="281" y="75"/>
                      </a:lnTo>
                      <a:lnTo>
                        <a:pt x="269" y="80"/>
                      </a:lnTo>
                      <a:lnTo>
                        <a:pt x="257" y="84"/>
                      </a:lnTo>
                      <a:lnTo>
                        <a:pt x="245" y="87"/>
                      </a:lnTo>
                      <a:lnTo>
                        <a:pt x="232" y="90"/>
                      </a:lnTo>
                      <a:lnTo>
                        <a:pt x="218" y="92"/>
                      </a:lnTo>
                      <a:lnTo>
                        <a:pt x="205" y="94"/>
                      </a:lnTo>
                      <a:lnTo>
                        <a:pt x="191" y="95"/>
                      </a:lnTo>
                      <a:lnTo>
                        <a:pt x="178" y="95"/>
                      </a:lnTo>
                      <a:lnTo>
                        <a:pt x="164" y="94"/>
                      </a:lnTo>
                      <a:lnTo>
                        <a:pt x="151" y="94"/>
                      </a:lnTo>
                      <a:lnTo>
                        <a:pt x="137" y="92"/>
                      </a:lnTo>
                      <a:lnTo>
                        <a:pt x="124" y="90"/>
                      </a:lnTo>
                      <a:lnTo>
                        <a:pt x="111" y="87"/>
                      </a:lnTo>
                      <a:lnTo>
                        <a:pt x="99" y="83"/>
                      </a:lnTo>
                      <a:lnTo>
                        <a:pt x="87" y="79"/>
                      </a:lnTo>
                      <a:lnTo>
                        <a:pt x="76" y="74"/>
                      </a:lnTo>
                      <a:lnTo>
                        <a:pt x="65" y="69"/>
                      </a:lnTo>
                      <a:lnTo>
                        <a:pt x="54" y="63"/>
                      </a:lnTo>
                      <a:lnTo>
                        <a:pt x="45" y="57"/>
                      </a:lnTo>
                      <a:lnTo>
                        <a:pt x="36" y="50"/>
                      </a:lnTo>
                      <a:lnTo>
                        <a:pt x="28" y="43"/>
                      </a:lnTo>
                      <a:lnTo>
                        <a:pt x="21" y="36"/>
                      </a:lnTo>
                      <a:lnTo>
                        <a:pt x="14" y="28"/>
                      </a:lnTo>
                      <a:lnTo>
                        <a:pt x="9" y="20"/>
                      </a:lnTo>
                      <a:lnTo>
                        <a:pt x="5" y="12"/>
                      </a:lnTo>
                      <a:lnTo>
                        <a:pt x="1" y="4"/>
                      </a:lnTo>
                      <a:lnTo>
                        <a:pt x="0" y="0"/>
                      </a:lnTo>
                      <a:lnTo>
                        <a:pt x="0" y="253"/>
                      </a:lnTo>
                      <a:lnTo>
                        <a:pt x="0" y="256"/>
                      </a:lnTo>
                      <a:lnTo>
                        <a:pt x="1" y="262"/>
                      </a:lnTo>
                      <a:lnTo>
                        <a:pt x="2" y="267"/>
                      </a:lnTo>
                      <a:lnTo>
                        <a:pt x="3" y="271"/>
                      </a:lnTo>
                      <a:lnTo>
                        <a:pt x="5" y="276"/>
                      </a:lnTo>
                      <a:lnTo>
                        <a:pt x="9" y="285"/>
                      </a:lnTo>
                      <a:lnTo>
                        <a:pt x="14" y="293"/>
                      </a:lnTo>
                      <a:lnTo>
                        <a:pt x="20" y="301"/>
                      </a:lnTo>
                      <a:lnTo>
                        <a:pt x="27" y="308"/>
                      </a:lnTo>
                      <a:lnTo>
                        <a:pt x="34" y="315"/>
                      </a:lnTo>
                      <a:lnTo>
                        <a:pt x="43" y="322"/>
                      </a:lnTo>
                      <a:lnTo>
                        <a:pt x="52" y="328"/>
                      </a:lnTo>
                      <a:lnTo>
                        <a:pt x="62" y="334"/>
                      </a:lnTo>
                      <a:lnTo>
                        <a:pt x="72" y="339"/>
                      </a:lnTo>
                      <a:lnTo>
                        <a:pt x="84" y="344"/>
                      </a:lnTo>
                      <a:lnTo>
                        <a:pt x="95" y="349"/>
                      </a:lnTo>
                      <a:lnTo>
                        <a:pt x="108" y="352"/>
                      </a:lnTo>
                      <a:lnTo>
                        <a:pt x="120" y="355"/>
                      </a:lnTo>
                      <a:lnTo>
                        <a:pt x="133" y="358"/>
                      </a:lnTo>
                      <a:lnTo>
                        <a:pt x="147" y="360"/>
                      </a:lnTo>
                      <a:lnTo>
                        <a:pt x="160" y="361"/>
                      </a:lnTo>
                      <a:lnTo>
                        <a:pt x="173" y="362"/>
                      </a:lnTo>
                      <a:lnTo>
                        <a:pt x="187" y="362"/>
                      </a:lnTo>
                      <a:lnTo>
                        <a:pt x="200" y="361"/>
                      </a:lnTo>
                      <a:lnTo>
                        <a:pt x="214" y="360"/>
                      </a:lnTo>
                      <a:lnTo>
                        <a:pt x="227" y="357"/>
                      </a:lnTo>
                      <a:lnTo>
                        <a:pt x="240" y="355"/>
                      </a:lnTo>
                      <a:lnTo>
                        <a:pt x="253" y="352"/>
                      </a:lnTo>
                      <a:lnTo>
                        <a:pt x="265" y="348"/>
                      </a:lnTo>
                      <a:lnTo>
                        <a:pt x="276" y="343"/>
                      </a:lnTo>
                      <a:lnTo>
                        <a:pt x="287" y="338"/>
                      </a:lnTo>
                      <a:lnTo>
                        <a:pt x="298" y="333"/>
                      </a:lnTo>
                      <a:lnTo>
                        <a:pt x="308" y="327"/>
                      </a:lnTo>
                      <a:lnTo>
                        <a:pt x="317" y="321"/>
                      </a:lnTo>
                      <a:lnTo>
                        <a:pt x="325" y="314"/>
                      </a:lnTo>
                      <a:lnTo>
                        <a:pt x="333" y="307"/>
                      </a:lnTo>
                      <a:lnTo>
                        <a:pt x="339" y="299"/>
                      </a:lnTo>
                      <a:lnTo>
                        <a:pt x="345" y="291"/>
                      </a:lnTo>
                      <a:lnTo>
                        <a:pt x="350" y="283"/>
                      </a:lnTo>
                      <a:lnTo>
                        <a:pt x="353" y="275"/>
                      </a:lnTo>
                      <a:lnTo>
                        <a:pt x="356" y="267"/>
                      </a:lnTo>
                      <a:lnTo>
                        <a:pt x="358" y="260"/>
                      </a:lnTo>
                      <a:lnTo>
                        <a:pt x="358" y="258"/>
                      </a:lnTo>
                      <a:lnTo>
                        <a:pt x="358" y="255"/>
                      </a:lnTo>
                      <a:lnTo>
                        <a:pt x="358" y="0"/>
                      </a:lnTo>
                      <a:lnTo>
                        <a:pt x="356" y="5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" name="Freeform 94"/>
              <p:cNvSpPr>
                <a:spLocks/>
              </p:cNvSpPr>
              <p:nvPr/>
            </p:nvSpPr>
            <p:spPr bwMode="auto">
              <a:xfrm>
                <a:off x="2727257" y="3143175"/>
                <a:ext cx="70184" cy="472263"/>
              </a:xfrm>
              <a:custGeom>
                <a:avLst/>
                <a:gdLst>
                  <a:gd name="T0" fmla="*/ 0 w 89"/>
                  <a:gd name="T1" fmla="*/ 687632 h 357"/>
                  <a:gd name="T2" fmla="*/ 28646 w 89"/>
                  <a:gd name="T3" fmla="*/ 687632 h 357"/>
                  <a:gd name="T4" fmla="*/ 28646 w 89"/>
                  <a:gd name="T5" fmla="*/ 0 h 357"/>
                  <a:gd name="T6" fmla="*/ 87241 w 89"/>
                  <a:gd name="T7" fmla="*/ 0 h 357"/>
                  <a:gd name="T8" fmla="*/ 87241 w 89"/>
                  <a:gd name="T9" fmla="*/ 687632 h 357"/>
                  <a:gd name="T10" fmla="*/ 115887 w 89"/>
                  <a:gd name="T11" fmla="*/ 687632 h 357"/>
                  <a:gd name="T12" fmla="*/ 57292 w 89"/>
                  <a:gd name="T13" fmla="*/ 915987 h 357"/>
                  <a:gd name="T14" fmla="*/ 0 w 89"/>
                  <a:gd name="T15" fmla="*/ 687632 h 3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9" h="357">
                    <a:moveTo>
                      <a:pt x="0" y="268"/>
                    </a:moveTo>
                    <a:lnTo>
                      <a:pt x="22" y="268"/>
                    </a:lnTo>
                    <a:lnTo>
                      <a:pt x="22" y="0"/>
                    </a:lnTo>
                    <a:lnTo>
                      <a:pt x="67" y="0"/>
                    </a:lnTo>
                    <a:lnTo>
                      <a:pt x="67" y="268"/>
                    </a:lnTo>
                    <a:lnTo>
                      <a:pt x="89" y="268"/>
                    </a:lnTo>
                    <a:lnTo>
                      <a:pt x="44" y="357"/>
                    </a:lnTo>
                    <a:lnTo>
                      <a:pt x="0" y="268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 rot="16200000" flipH="1">
                <a:off x="3417326" y="2508211"/>
                <a:ext cx="131075" cy="785742"/>
              </a:xfrm>
              <a:custGeom>
                <a:avLst/>
                <a:gdLst>
                  <a:gd name="T0" fmla="*/ 67496 w 89"/>
                  <a:gd name="T1" fmla="*/ 0 h 803"/>
                  <a:gd name="T2" fmla="*/ 136525 w 89"/>
                  <a:gd name="T3" fmla="*/ 338203 h 803"/>
                  <a:gd name="T4" fmla="*/ 102777 w 89"/>
                  <a:gd name="T5" fmla="*/ 338203 h 803"/>
                  <a:gd name="T6" fmla="*/ 102777 w 89"/>
                  <a:gd name="T7" fmla="*/ 1338197 h 803"/>
                  <a:gd name="T8" fmla="*/ 136525 w 89"/>
                  <a:gd name="T9" fmla="*/ 1338197 h 803"/>
                  <a:gd name="T10" fmla="*/ 67496 w 89"/>
                  <a:gd name="T11" fmla="*/ 1676400 h 803"/>
                  <a:gd name="T12" fmla="*/ 0 w 89"/>
                  <a:gd name="T13" fmla="*/ 1338197 h 803"/>
                  <a:gd name="T14" fmla="*/ 33748 w 89"/>
                  <a:gd name="T15" fmla="*/ 1338197 h 803"/>
                  <a:gd name="T16" fmla="*/ 33748 w 89"/>
                  <a:gd name="T17" fmla="*/ 338203 h 803"/>
                  <a:gd name="T18" fmla="*/ 0 w 89"/>
                  <a:gd name="T19" fmla="*/ 338203 h 803"/>
                  <a:gd name="T20" fmla="*/ 67496 w 89"/>
                  <a:gd name="T21" fmla="*/ 0 h 8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9" h="803">
                    <a:moveTo>
                      <a:pt x="44" y="0"/>
                    </a:moveTo>
                    <a:lnTo>
                      <a:pt x="89" y="162"/>
                    </a:lnTo>
                    <a:lnTo>
                      <a:pt x="67" y="162"/>
                    </a:lnTo>
                    <a:lnTo>
                      <a:pt x="67" y="641"/>
                    </a:lnTo>
                    <a:lnTo>
                      <a:pt x="89" y="641"/>
                    </a:lnTo>
                    <a:lnTo>
                      <a:pt x="44" y="803"/>
                    </a:lnTo>
                    <a:lnTo>
                      <a:pt x="0" y="641"/>
                    </a:lnTo>
                    <a:lnTo>
                      <a:pt x="22" y="641"/>
                    </a:lnTo>
                    <a:lnTo>
                      <a:pt x="22" y="162"/>
                    </a:lnTo>
                    <a:lnTo>
                      <a:pt x="0" y="16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2596448" y="1865526"/>
                <a:ext cx="310204" cy="211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2596448" y="1865526"/>
                <a:ext cx="310204" cy="211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11"/>
              <p:cNvSpPr>
                <a:spLocks noChangeArrowheads="1"/>
              </p:cNvSpPr>
              <p:nvPr/>
            </p:nvSpPr>
            <p:spPr bwMode="auto">
              <a:xfrm rot="16200000">
                <a:off x="339759" y="2812474"/>
                <a:ext cx="1657795" cy="19732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2B2B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Experimental Equipment</a:t>
                </a:r>
              </a:p>
            </p:txBody>
          </p:sp>
          <p:grpSp>
            <p:nvGrpSpPr>
              <p:cNvPr id="12" name="Group 24"/>
              <p:cNvGrpSpPr>
                <a:grpSpLocks/>
              </p:cNvGrpSpPr>
              <p:nvPr/>
            </p:nvGrpSpPr>
            <p:grpSpPr bwMode="auto">
              <a:xfrm>
                <a:off x="1281606" y="2829697"/>
                <a:ext cx="1235089" cy="101492"/>
                <a:chOff x="3904" y="2472"/>
                <a:chExt cx="519" cy="92"/>
              </a:xfrm>
            </p:grpSpPr>
            <p:sp>
              <p:nvSpPr>
                <p:cNvPr id="62" name="Line 25"/>
                <p:cNvSpPr>
                  <a:spLocks noChangeShapeType="1"/>
                </p:cNvSpPr>
                <p:nvPr/>
              </p:nvSpPr>
              <p:spPr bwMode="auto">
                <a:xfrm>
                  <a:off x="3979" y="2516"/>
                  <a:ext cx="368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Freeform 26"/>
                <p:cNvSpPr>
                  <a:spLocks/>
                </p:cNvSpPr>
                <p:nvPr/>
              </p:nvSpPr>
              <p:spPr bwMode="auto">
                <a:xfrm>
                  <a:off x="3904" y="2472"/>
                  <a:ext cx="92" cy="92"/>
                </a:xfrm>
                <a:custGeom>
                  <a:avLst/>
                  <a:gdLst>
                    <a:gd name="T0" fmla="*/ 92 w 92"/>
                    <a:gd name="T1" fmla="*/ 0 h 92"/>
                    <a:gd name="T2" fmla="*/ 0 w 92"/>
                    <a:gd name="T3" fmla="*/ 44 h 92"/>
                    <a:gd name="T4" fmla="*/ 92 w 92"/>
                    <a:gd name="T5" fmla="*/ 92 h 92"/>
                    <a:gd name="T6" fmla="*/ 92 w 92"/>
                    <a:gd name="T7" fmla="*/ 0 h 9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2" h="92">
                      <a:moveTo>
                        <a:pt x="92" y="0"/>
                      </a:moveTo>
                      <a:lnTo>
                        <a:pt x="0" y="44"/>
                      </a:lnTo>
                      <a:lnTo>
                        <a:pt x="92" y="92"/>
                      </a:lnTo>
                      <a:lnTo>
                        <a:pt x="9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Freeform 27"/>
                <p:cNvSpPr>
                  <a:spLocks/>
                </p:cNvSpPr>
                <p:nvPr/>
              </p:nvSpPr>
              <p:spPr bwMode="auto">
                <a:xfrm>
                  <a:off x="4336" y="2472"/>
                  <a:ext cx="87" cy="92"/>
                </a:xfrm>
                <a:custGeom>
                  <a:avLst/>
                  <a:gdLst>
                    <a:gd name="T0" fmla="*/ 0 w 87"/>
                    <a:gd name="T1" fmla="*/ 92 h 92"/>
                    <a:gd name="T2" fmla="*/ 87 w 87"/>
                    <a:gd name="T3" fmla="*/ 44 h 92"/>
                    <a:gd name="T4" fmla="*/ 0 w 87"/>
                    <a:gd name="T5" fmla="*/ 0 h 92"/>
                    <a:gd name="T6" fmla="*/ 0 w 87"/>
                    <a:gd name="T7" fmla="*/ 92 h 9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87" h="92">
                      <a:moveTo>
                        <a:pt x="0" y="92"/>
                      </a:moveTo>
                      <a:lnTo>
                        <a:pt x="87" y="44"/>
                      </a:lnTo>
                      <a:lnTo>
                        <a:pt x="0" y="0"/>
                      </a:lnTo>
                      <a:lnTo>
                        <a:pt x="0" y="9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3" name="Oval 31"/>
              <p:cNvSpPr>
                <a:spLocks noChangeArrowheads="1"/>
              </p:cNvSpPr>
              <p:nvPr/>
            </p:nvSpPr>
            <p:spPr bwMode="auto">
              <a:xfrm>
                <a:off x="2514600" y="2668456"/>
                <a:ext cx="510733" cy="474719"/>
              </a:xfrm>
              <a:prstGeom prst="ellipse">
                <a:avLst/>
              </a:prstGeom>
              <a:solidFill>
                <a:srgbClr val="FFFFFF"/>
              </a:solidFill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Rectangle 32"/>
              <p:cNvSpPr>
                <a:spLocks noChangeArrowheads="1"/>
              </p:cNvSpPr>
              <p:nvPr/>
            </p:nvSpPr>
            <p:spPr bwMode="auto">
              <a:xfrm>
                <a:off x="2625565" y="2824786"/>
                <a:ext cx="366560" cy="1834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2000" b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PVSS</a:t>
                </a:r>
                <a:endParaRPr lang="en-US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tangle 45"/>
              <p:cNvSpPr>
                <a:spLocks noChangeArrowheads="1"/>
              </p:cNvSpPr>
              <p:nvPr/>
            </p:nvSpPr>
            <p:spPr bwMode="auto">
              <a:xfrm>
                <a:off x="2585808" y="3709564"/>
                <a:ext cx="338033" cy="219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Rectangle 46"/>
              <p:cNvSpPr>
                <a:spLocks noChangeArrowheads="1"/>
              </p:cNvSpPr>
              <p:nvPr/>
            </p:nvSpPr>
            <p:spPr bwMode="auto">
              <a:xfrm>
                <a:off x="2876191" y="3691558"/>
                <a:ext cx="26550" cy="128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400" b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Rectangle 58"/>
              <p:cNvSpPr>
                <a:spLocks noChangeArrowheads="1"/>
              </p:cNvSpPr>
              <p:nvPr/>
            </p:nvSpPr>
            <p:spPr bwMode="auto">
              <a:xfrm>
                <a:off x="2612818" y="1822965"/>
                <a:ext cx="319208" cy="2185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Rectangle 63"/>
              <p:cNvSpPr>
                <a:spLocks noChangeArrowheads="1"/>
              </p:cNvSpPr>
              <p:nvPr/>
            </p:nvSpPr>
            <p:spPr bwMode="auto">
              <a:xfrm>
                <a:off x="3789795" y="3672732"/>
                <a:ext cx="570482" cy="178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Rectangle 64"/>
              <p:cNvSpPr>
                <a:spLocks noChangeArrowheads="1"/>
              </p:cNvSpPr>
              <p:nvPr/>
            </p:nvSpPr>
            <p:spPr bwMode="auto">
              <a:xfrm>
                <a:off x="3847979" y="3701381"/>
                <a:ext cx="504861" cy="1467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600" b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Offline</a:t>
                </a:r>
                <a:endParaRPr lang="en-US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70"/>
              <p:cNvSpPr>
                <a:spLocks/>
              </p:cNvSpPr>
              <p:nvPr/>
            </p:nvSpPr>
            <p:spPr bwMode="auto">
              <a:xfrm>
                <a:off x="2715128" y="2048047"/>
                <a:ext cx="94049" cy="588918"/>
              </a:xfrm>
              <a:custGeom>
                <a:avLst/>
                <a:gdLst>
                  <a:gd name="T0" fmla="*/ 67496 w 89"/>
                  <a:gd name="T1" fmla="*/ 0 h 803"/>
                  <a:gd name="T2" fmla="*/ 136525 w 89"/>
                  <a:gd name="T3" fmla="*/ 257175 h 803"/>
                  <a:gd name="T4" fmla="*/ 102777 w 89"/>
                  <a:gd name="T5" fmla="*/ 257175 h 803"/>
                  <a:gd name="T6" fmla="*/ 102777 w 89"/>
                  <a:gd name="T7" fmla="*/ 1017587 h 803"/>
                  <a:gd name="T8" fmla="*/ 136525 w 89"/>
                  <a:gd name="T9" fmla="*/ 1017587 h 803"/>
                  <a:gd name="T10" fmla="*/ 67496 w 89"/>
                  <a:gd name="T11" fmla="*/ 1274762 h 803"/>
                  <a:gd name="T12" fmla="*/ 0 w 89"/>
                  <a:gd name="T13" fmla="*/ 1017587 h 803"/>
                  <a:gd name="T14" fmla="*/ 33748 w 89"/>
                  <a:gd name="T15" fmla="*/ 1017587 h 803"/>
                  <a:gd name="T16" fmla="*/ 33748 w 89"/>
                  <a:gd name="T17" fmla="*/ 257175 h 803"/>
                  <a:gd name="T18" fmla="*/ 0 w 89"/>
                  <a:gd name="T19" fmla="*/ 257175 h 803"/>
                  <a:gd name="T20" fmla="*/ 67496 w 89"/>
                  <a:gd name="T21" fmla="*/ 0 h 8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9" h="803">
                    <a:moveTo>
                      <a:pt x="44" y="0"/>
                    </a:moveTo>
                    <a:lnTo>
                      <a:pt x="89" y="162"/>
                    </a:lnTo>
                    <a:lnTo>
                      <a:pt x="67" y="162"/>
                    </a:lnTo>
                    <a:lnTo>
                      <a:pt x="67" y="641"/>
                    </a:lnTo>
                    <a:lnTo>
                      <a:pt x="89" y="641"/>
                    </a:lnTo>
                    <a:lnTo>
                      <a:pt x="44" y="803"/>
                    </a:lnTo>
                    <a:lnTo>
                      <a:pt x="0" y="641"/>
                    </a:lnTo>
                    <a:lnTo>
                      <a:pt x="22" y="641"/>
                    </a:lnTo>
                    <a:lnTo>
                      <a:pt x="22" y="162"/>
                    </a:lnTo>
                    <a:lnTo>
                      <a:pt x="0" y="16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Oval 73"/>
              <p:cNvSpPr>
                <a:spLocks noChangeArrowheads="1"/>
              </p:cNvSpPr>
              <p:nvPr/>
            </p:nvSpPr>
            <p:spPr bwMode="auto">
              <a:xfrm>
                <a:off x="2455923" y="2612912"/>
                <a:ext cx="626502" cy="573356"/>
              </a:xfrm>
              <a:prstGeom prst="ellipse">
                <a:avLst/>
              </a:prstGeom>
              <a:solidFill>
                <a:srgbClr val="FFFFFF"/>
              </a:solidFill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Rectangle 74"/>
              <p:cNvSpPr>
                <a:spLocks noChangeArrowheads="1"/>
              </p:cNvSpPr>
              <p:nvPr/>
            </p:nvSpPr>
            <p:spPr bwMode="auto">
              <a:xfrm>
                <a:off x="2534133" y="2739276"/>
                <a:ext cx="448438" cy="3669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20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WinCC</a:t>
                </a:r>
                <a:r>
                  <a:rPr lang="en-US" altLang="en-US" sz="20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n-US" altLang="en-US" sz="20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20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OA</a:t>
                </a:r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Rectangle 87"/>
              <p:cNvSpPr>
                <a:spLocks noChangeArrowheads="1"/>
              </p:cNvSpPr>
              <p:nvPr/>
            </p:nvSpPr>
            <p:spPr bwMode="auto">
              <a:xfrm>
                <a:off x="2585808" y="3709564"/>
                <a:ext cx="338033" cy="219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Rectangle 88"/>
              <p:cNvSpPr>
                <a:spLocks noChangeArrowheads="1"/>
              </p:cNvSpPr>
              <p:nvPr/>
            </p:nvSpPr>
            <p:spPr bwMode="auto">
              <a:xfrm>
                <a:off x="2628511" y="3694012"/>
                <a:ext cx="270638" cy="128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4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Cond.</a:t>
                </a:r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89"/>
              <p:cNvSpPr>
                <a:spLocks noChangeArrowheads="1"/>
              </p:cNvSpPr>
              <p:nvPr/>
            </p:nvSpPr>
            <p:spPr bwMode="auto">
              <a:xfrm>
                <a:off x="2876191" y="3691558"/>
                <a:ext cx="26550" cy="128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400" b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Rectangle 90"/>
              <p:cNvSpPr>
                <a:spLocks noChangeArrowheads="1"/>
              </p:cNvSpPr>
              <p:nvPr/>
            </p:nvSpPr>
            <p:spPr bwMode="auto">
              <a:xfrm>
                <a:off x="2674814" y="3811875"/>
                <a:ext cx="138745" cy="128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4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DB</a:t>
                </a:r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7" name="Group 96"/>
              <p:cNvGrpSpPr>
                <a:grpSpLocks/>
              </p:cNvGrpSpPr>
              <p:nvPr/>
            </p:nvGrpSpPr>
            <p:grpSpPr bwMode="auto">
              <a:xfrm>
                <a:off x="2518692" y="1624074"/>
                <a:ext cx="492725" cy="414970"/>
                <a:chOff x="2589" y="793"/>
                <a:chExt cx="365" cy="507"/>
              </a:xfrm>
            </p:grpSpPr>
            <p:sp>
              <p:nvSpPr>
                <p:cNvPr id="57" name="Freeform 97"/>
                <p:cNvSpPr>
                  <a:spLocks/>
                </p:cNvSpPr>
                <p:nvPr/>
              </p:nvSpPr>
              <p:spPr bwMode="auto">
                <a:xfrm>
                  <a:off x="2589" y="793"/>
                  <a:ext cx="365" cy="117"/>
                </a:xfrm>
                <a:custGeom>
                  <a:avLst/>
                  <a:gdLst>
                    <a:gd name="T0" fmla="*/ 361 w 365"/>
                    <a:gd name="T1" fmla="*/ 112 h 117"/>
                    <a:gd name="T2" fmla="*/ 359 w 365"/>
                    <a:gd name="T3" fmla="*/ 101 h 117"/>
                    <a:gd name="T4" fmla="*/ 353 w 365"/>
                    <a:gd name="T5" fmla="*/ 85 h 117"/>
                    <a:gd name="T6" fmla="*/ 342 w 365"/>
                    <a:gd name="T7" fmla="*/ 69 h 117"/>
                    <a:gd name="T8" fmla="*/ 328 w 365"/>
                    <a:gd name="T9" fmla="*/ 54 h 117"/>
                    <a:gd name="T10" fmla="*/ 311 w 365"/>
                    <a:gd name="T11" fmla="*/ 41 h 117"/>
                    <a:gd name="T12" fmla="*/ 291 w 365"/>
                    <a:gd name="T13" fmla="*/ 29 h 117"/>
                    <a:gd name="T14" fmla="*/ 268 w 365"/>
                    <a:gd name="T15" fmla="*/ 20 h 117"/>
                    <a:gd name="T16" fmla="*/ 243 w 365"/>
                    <a:gd name="T17" fmla="*/ 13 h 117"/>
                    <a:gd name="T18" fmla="*/ 217 w 365"/>
                    <a:gd name="T19" fmla="*/ 8 h 117"/>
                    <a:gd name="T20" fmla="*/ 190 w 365"/>
                    <a:gd name="T21" fmla="*/ 6 h 117"/>
                    <a:gd name="T22" fmla="*/ 163 w 365"/>
                    <a:gd name="T23" fmla="*/ 7 h 117"/>
                    <a:gd name="T24" fmla="*/ 137 w 365"/>
                    <a:gd name="T25" fmla="*/ 10 h 117"/>
                    <a:gd name="T26" fmla="*/ 111 w 365"/>
                    <a:gd name="T27" fmla="*/ 15 h 117"/>
                    <a:gd name="T28" fmla="*/ 87 w 365"/>
                    <a:gd name="T29" fmla="*/ 23 h 117"/>
                    <a:gd name="T30" fmla="*/ 65 w 365"/>
                    <a:gd name="T31" fmla="*/ 34 h 117"/>
                    <a:gd name="T32" fmla="*/ 46 w 365"/>
                    <a:gd name="T33" fmla="*/ 46 h 117"/>
                    <a:gd name="T34" fmla="*/ 30 w 365"/>
                    <a:gd name="T35" fmla="*/ 60 h 117"/>
                    <a:gd name="T36" fmla="*/ 18 w 365"/>
                    <a:gd name="T37" fmla="*/ 75 h 117"/>
                    <a:gd name="T38" fmla="*/ 9 w 365"/>
                    <a:gd name="T39" fmla="*/ 91 h 117"/>
                    <a:gd name="T40" fmla="*/ 4 w 365"/>
                    <a:gd name="T41" fmla="*/ 107 h 117"/>
                    <a:gd name="T42" fmla="*/ 3 w 365"/>
                    <a:gd name="T43" fmla="*/ 117 h 117"/>
                    <a:gd name="T44" fmla="*/ 0 w 365"/>
                    <a:gd name="T45" fmla="*/ 109 h 117"/>
                    <a:gd name="T46" fmla="*/ 4 w 365"/>
                    <a:gd name="T47" fmla="*/ 92 h 117"/>
                    <a:gd name="T48" fmla="*/ 12 w 365"/>
                    <a:gd name="T49" fmla="*/ 75 h 117"/>
                    <a:gd name="T50" fmla="*/ 24 w 365"/>
                    <a:gd name="T51" fmla="*/ 59 h 117"/>
                    <a:gd name="T52" fmla="*/ 39 w 365"/>
                    <a:gd name="T53" fmla="*/ 45 h 117"/>
                    <a:gd name="T54" fmla="*/ 58 w 365"/>
                    <a:gd name="T55" fmla="*/ 32 h 117"/>
                    <a:gd name="T56" fmla="*/ 79 w 365"/>
                    <a:gd name="T57" fmla="*/ 21 h 117"/>
                    <a:gd name="T58" fmla="*/ 102 w 365"/>
                    <a:gd name="T59" fmla="*/ 12 h 117"/>
                    <a:gd name="T60" fmla="*/ 128 w 365"/>
                    <a:gd name="T61" fmla="*/ 6 h 117"/>
                    <a:gd name="T62" fmla="*/ 154 w 365"/>
                    <a:gd name="T63" fmla="*/ 2 h 117"/>
                    <a:gd name="T64" fmla="*/ 181 w 365"/>
                    <a:gd name="T65" fmla="*/ 0 h 117"/>
                    <a:gd name="T66" fmla="*/ 208 w 365"/>
                    <a:gd name="T67" fmla="*/ 1 h 117"/>
                    <a:gd name="T68" fmla="*/ 235 w 365"/>
                    <a:gd name="T69" fmla="*/ 5 h 117"/>
                    <a:gd name="T70" fmla="*/ 260 w 365"/>
                    <a:gd name="T71" fmla="*/ 12 h 117"/>
                    <a:gd name="T72" fmla="*/ 284 w 365"/>
                    <a:gd name="T73" fmla="*/ 20 h 117"/>
                    <a:gd name="T74" fmla="*/ 305 w 365"/>
                    <a:gd name="T75" fmla="*/ 31 h 117"/>
                    <a:gd name="T76" fmla="*/ 324 w 365"/>
                    <a:gd name="T77" fmla="*/ 44 h 117"/>
                    <a:gd name="T78" fmla="*/ 340 w 365"/>
                    <a:gd name="T79" fmla="*/ 58 h 117"/>
                    <a:gd name="T80" fmla="*/ 352 w 365"/>
                    <a:gd name="T81" fmla="*/ 74 h 117"/>
                    <a:gd name="T82" fmla="*/ 360 w 365"/>
                    <a:gd name="T83" fmla="*/ 91 h 117"/>
                    <a:gd name="T84" fmla="*/ 364 w 365"/>
                    <a:gd name="T85" fmla="*/ 106 h 117"/>
                    <a:gd name="T86" fmla="*/ 365 w 365"/>
                    <a:gd name="T87" fmla="*/ 116 h 117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65" h="117">
                      <a:moveTo>
                        <a:pt x="361" y="116"/>
                      </a:moveTo>
                      <a:lnTo>
                        <a:pt x="361" y="112"/>
                      </a:lnTo>
                      <a:lnTo>
                        <a:pt x="361" y="107"/>
                      </a:lnTo>
                      <a:lnTo>
                        <a:pt x="359" y="101"/>
                      </a:lnTo>
                      <a:lnTo>
                        <a:pt x="357" y="93"/>
                      </a:lnTo>
                      <a:lnTo>
                        <a:pt x="353" y="85"/>
                      </a:lnTo>
                      <a:lnTo>
                        <a:pt x="348" y="77"/>
                      </a:lnTo>
                      <a:lnTo>
                        <a:pt x="342" y="69"/>
                      </a:lnTo>
                      <a:lnTo>
                        <a:pt x="336" y="61"/>
                      </a:lnTo>
                      <a:lnTo>
                        <a:pt x="328" y="54"/>
                      </a:lnTo>
                      <a:lnTo>
                        <a:pt x="320" y="47"/>
                      </a:lnTo>
                      <a:lnTo>
                        <a:pt x="311" y="41"/>
                      </a:lnTo>
                      <a:lnTo>
                        <a:pt x="301" y="35"/>
                      </a:lnTo>
                      <a:lnTo>
                        <a:pt x="291" y="29"/>
                      </a:lnTo>
                      <a:lnTo>
                        <a:pt x="280" y="25"/>
                      </a:lnTo>
                      <a:lnTo>
                        <a:pt x="268" y="20"/>
                      </a:lnTo>
                      <a:lnTo>
                        <a:pt x="256" y="16"/>
                      </a:lnTo>
                      <a:lnTo>
                        <a:pt x="243" y="13"/>
                      </a:lnTo>
                      <a:lnTo>
                        <a:pt x="230" y="10"/>
                      </a:lnTo>
                      <a:lnTo>
                        <a:pt x="217" y="8"/>
                      </a:lnTo>
                      <a:lnTo>
                        <a:pt x="204" y="7"/>
                      </a:lnTo>
                      <a:lnTo>
                        <a:pt x="190" y="6"/>
                      </a:lnTo>
                      <a:lnTo>
                        <a:pt x="177" y="6"/>
                      </a:lnTo>
                      <a:lnTo>
                        <a:pt x="163" y="7"/>
                      </a:lnTo>
                      <a:lnTo>
                        <a:pt x="150" y="8"/>
                      </a:lnTo>
                      <a:lnTo>
                        <a:pt x="137" y="10"/>
                      </a:lnTo>
                      <a:lnTo>
                        <a:pt x="124" y="12"/>
                      </a:lnTo>
                      <a:lnTo>
                        <a:pt x="111" y="15"/>
                      </a:lnTo>
                      <a:lnTo>
                        <a:pt x="99" y="19"/>
                      </a:lnTo>
                      <a:lnTo>
                        <a:pt x="87" y="23"/>
                      </a:lnTo>
                      <a:lnTo>
                        <a:pt x="76" y="28"/>
                      </a:lnTo>
                      <a:lnTo>
                        <a:pt x="65" y="34"/>
                      </a:lnTo>
                      <a:lnTo>
                        <a:pt x="55" y="40"/>
                      </a:lnTo>
                      <a:lnTo>
                        <a:pt x="46" y="46"/>
                      </a:lnTo>
                      <a:lnTo>
                        <a:pt x="38" y="53"/>
                      </a:lnTo>
                      <a:lnTo>
                        <a:pt x="30" y="60"/>
                      </a:lnTo>
                      <a:lnTo>
                        <a:pt x="23" y="67"/>
                      </a:lnTo>
                      <a:lnTo>
                        <a:pt x="18" y="75"/>
                      </a:lnTo>
                      <a:lnTo>
                        <a:pt x="13" y="83"/>
                      </a:lnTo>
                      <a:lnTo>
                        <a:pt x="9" y="91"/>
                      </a:lnTo>
                      <a:lnTo>
                        <a:pt x="6" y="100"/>
                      </a:lnTo>
                      <a:lnTo>
                        <a:pt x="4" y="107"/>
                      </a:lnTo>
                      <a:lnTo>
                        <a:pt x="3" y="113"/>
                      </a:lnTo>
                      <a:lnTo>
                        <a:pt x="3" y="117"/>
                      </a:lnTo>
                      <a:lnTo>
                        <a:pt x="0" y="117"/>
                      </a:lnTo>
                      <a:lnTo>
                        <a:pt x="0" y="109"/>
                      </a:lnTo>
                      <a:lnTo>
                        <a:pt x="2" y="101"/>
                      </a:lnTo>
                      <a:lnTo>
                        <a:pt x="4" y="92"/>
                      </a:lnTo>
                      <a:lnTo>
                        <a:pt x="8" y="84"/>
                      </a:lnTo>
                      <a:lnTo>
                        <a:pt x="12" y="75"/>
                      </a:lnTo>
                      <a:lnTo>
                        <a:pt x="18" y="67"/>
                      </a:lnTo>
                      <a:lnTo>
                        <a:pt x="24" y="59"/>
                      </a:lnTo>
                      <a:lnTo>
                        <a:pt x="31" y="52"/>
                      </a:lnTo>
                      <a:lnTo>
                        <a:pt x="39" y="45"/>
                      </a:lnTo>
                      <a:lnTo>
                        <a:pt x="48" y="38"/>
                      </a:lnTo>
                      <a:lnTo>
                        <a:pt x="58" y="32"/>
                      </a:lnTo>
                      <a:lnTo>
                        <a:pt x="68" y="26"/>
                      </a:lnTo>
                      <a:lnTo>
                        <a:pt x="79" y="21"/>
                      </a:lnTo>
                      <a:lnTo>
                        <a:pt x="90" y="16"/>
                      </a:lnTo>
                      <a:lnTo>
                        <a:pt x="102" y="12"/>
                      </a:lnTo>
                      <a:lnTo>
                        <a:pt x="115" y="9"/>
                      </a:lnTo>
                      <a:lnTo>
                        <a:pt x="128" y="6"/>
                      </a:lnTo>
                      <a:lnTo>
                        <a:pt x="141" y="3"/>
                      </a:lnTo>
                      <a:lnTo>
                        <a:pt x="154" y="2"/>
                      </a:lnTo>
                      <a:lnTo>
                        <a:pt x="168" y="1"/>
                      </a:lnTo>
                      <a:lnTo>
                        <a:pt x="181" y="0"/>
                      </a:lnTo>
                      <a:lnTo>
                        <a:pt x="195" y="1"/>
                      </a:lnTo>
                      <a:lnTo>
                        <a:pt x="208" y="1"/>
                      </a:lnTo>
                      <a:lnTo>
                        <a:pt x="222" y="3"/>
                      </a:lnTo>
                      <a:lnTo>
                        <a:pt x="235" y="5"/>
                      </a:lnTo>
                      <a:lnTo>
                        <a:pt x="248" y="8"/>
                      </a:lnTo>
                      <a:lnTo>
                        <a:pt x="260" y="12"/>
                      </a:lnTo>
                      <a:lnTo>
                        <a:pt x="272" y="15"/>
                      </a:lnTo>
                      <a:lnTo>
                        <a:pt x="284" y="20"/>
                      </a:lnTo>
                      <a:lnTo>
                        <a:pt x="295" y="25"/>
                      </a:lnTo>
                      <a:lnTo>
                        <a:pt x="305" y="31"/>
                      </a:lnTo>
                      <a:lnTo>
                        <a:pt x="315" y="37"/>
                      </a:lnTo>
                      <a:lnTo>
                        <a:pt x="324" y="44"/>
                      </a:lnTo>
                      <a:lnTo>
                        <a:pt x="332" y="51"/>
                      </a:lnTo>
                      <a:lnTo>
                        <a:pt x="340" y="58"/>
                      </a:lnTo>
                      <a:lnTo>
                        <a:pt x="346" y="66"/>
                      </a:lnTo>
                      <a:lnTo>
                        <a:pt x="352" y="74"/>
                      </a:lnTo>
                      <a:lnTo>
                        <a:pt x="356" y="82"/>
                      </a:lnTo>
                      <a:lnTo>
                        <a:pt x="360" y="91"/>
                      </a:lnTo>
                      <a:lnTo>
                        <a:pt x="362" y="99"/>
                      </a:lnTo>
                      <a:lnTo>
                        <a:pt x="364" y="106"/>
                      </a:lnTo>
                      <a:lnTo>
                        <a:pt x="365" y="112"/>
                      </a:lnTo>
                      <a:lnTo>
                        <a:pt x="365" y="116"/>
                      </a:lnTo>
                      <a:lnTo>
                        <a:pt x="361" y="1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" name="Freeform 98"/>
                <p:cNvSpPr>
                  <a:spLocks/>
                </p:cNvSpPr>
                <p:nvPr/>
              </p:nvSpPr>
              <p:spPr bwMode="auto">
                <a:xfrm>
                  <a:off x="2589" y="909"/>
                  <a:ext cx="365" cy="119"/>
                </a:xfrm>
                <a:custGeom>
                  <a:avLst/>
                  <a:gdLst>
                    <a:gd name="T0" fmla="*/ 365 w 365"/>
                    <a:gd name="T1" fmla="*/ 0 h 119"/>
                    <a:gd name="T2" fmla="*/ 361 w 365"/>
                    <a:gd name="T3" fmla="*/ 5 h 119"/>
                    <a:gd name="T4" fmla="*/ 360 w 365"/>
                    <a:gd name="T5" fmla="*/ 16 h 119"/>
                    <a:gd name="T6" fmla="*/ 357 w 365"/>
                    <a:gd name="T7" fmla="*/ 26 h 119"/>
                    <a:gd name="T8" fmla="*/ 348 w 365"/>
                    <a:gd name="T9" fmla="*/ 42 h 119"/>
                    <a:gd name="T10" fmla="*/ 336 w 365"/>
                    <a:gd name="T11" fmla="*/ 58 h 119"/>
                    <a:gd name="T12" fmla="*/ 320 w 365"/>
                    <a:gd name="T13" fmla="*/ 72 h 119"/>
                    <a:gd name="T14" fmla="*/ 301 w 365"/>
                    <a:gd name="T15" fmla="*/ 84 h 119"/>
                    <a:gd name="T16" fmla="*/ 280 w 365"/>
                    <a:gd name="T17" fmla="*/ 95 h 119"/>
                    <a:gd name="T18" fmla="*/ 256 w 365"/>
                    <a:gd name="T19" fmla="*/ 103 h 119"/>
                    <a:gd name="T20" fmla="*/ 230 w 365"/>
                    <a:gd name="T21" fmla="*/ 109 h 119"/>
                    <a:gd name="T22" fmla="*/ 204 w 365"/>
                    <a:gd name="T23" fmla="*/ 112 h 119"/>
                    <a:gd name="T24" fmla="*/ 177 w 365"/>
                    <a:gd name="T25" fmla="*/ 113 h 119"/>
                    <a:gd name="T26" fmla="*/ 150 w 365"/>
                    <a:gd name="T27" fmla="*/ 111 h 119"/>
                    <a:gd name="T28" fmla="*/ 124 w 365"/>
                    <a:gd name="T29" fmla="*/ 107 h 119"/>
                    <a:gd name="T30" fmla="*/ 99 w 365"/>
                    <a:gd name="T31" fmla="*/ 100 h 119"/>
                    <a:gd name="T32" fmla="*/ 76 w 365"/>
                    <a:gd name="T33" fmla="*/ 91 h 119"/>
                    <a:gd name="T34" fmla="*/ 55 w 365"/>
                    <a:gd name="T35" fmla="*/ 79 h 119"/>
                    <a:gd name="T36" fmla="*/ 38 w 365"/>
                    <a:gd name="T37" fmla="*/ 66 h 119"/>
                    <a:gd name="T38" fmla="*/ 23 w 365"/>
                    <a:gd name="T39" fmla="*/ 52 h 119"/>
                    <a:gd name="T40" fmla="*/ 13 w 365"/>
                    <a:gd name="T41" fmla="*/ 36 h 119"/>
                    <a:gd name="T42" fmla="*/ 6 w 365"/>
                    <a:gd name="T43" fmla="*/ 19 h 119"/>
                    <a:gd name="T44" fmla="*/ 3 w 365"/>
                    <a:gd name="T45" fmla="*/ 6 h 119"/>
                    <a:gd name="T46" fmla="*/ 0 w 365"/>
                    <a:gd name="T47" fmla="*/ 1 h 119"/>
                    <a:gd name="T48" fmla="*/ 2 w 365"/>
                    <a:gd name="T49" fmla="*/ 16 h 119"/>
                    <a:gd name="T50" fmla="*/ 4 w 365"/>
                    <a:gd name="T51" fmla="*/ 27 h 119"/>
                    <a:gd name="T52" fmla="*/ 12 w 365"/>
                    <a:gd name="T53" fmla="*/ 44 h 119"/>
                    <a:gd name="T54" fmla="*/ 24 w 365"/>
                    <a:gd name="T55" fmla="*/ 60 h 119"/>
                    <a:gd name="T56" fmla="*/ 39 w 365"/>
                    <a:gd name="T57" fmla="*/ 74 h 119"/>
                    <a:gd name="T58" fmla="*/ 58 w 365"/>
                    <a:gd name="T59" fmla="*/ 87 h 119"/>
                    <a:gd name="T60" fmla="*/ 79 w 365"/>
                    <a:gd name="T61" fmla="*/ 98 h 119"/>
                    <a:gd name="T62" fmla="*/ 102 w 365"/>
                    <a:gd name="T63" fmla="*/ 107 h 119"/>
                    <a:gd name="T64" fmla="*/ 128 w 365"/>
                    <a:gd name="T65" fmla="*/ 113 h 119"/>
                    <a:gd name="T66" fmla="*/ 154 w 365"/>
                    <a:gd name="T67" fmla="*/ 117 h 119"/>
                    <a:gd name="T68" fmla="*/ 181 w 365"/>
                    <a:gd name="T69" fmla="*/ 119 h 119"/>
                    <a:gd name="T70" fmla="*/ 208 w 365"/>
                    <a:gd name="T71" fmla="*/ 117 h 119"/>
                    <a:gd name="T72" fmla="*/ 235 w 365"/>
                    <a:gd name="T73" fmla="*/ 114 h 119"/>
                    <a:gd name="T74" fmla="*/ 260 w 365"/>
                    <a:gd name="T75" fmla="*/ 107 h 119"/>
                    <a:gd name="T76" fmla="*/ 284 w 365"/>
                    <a:gd name="T77" fmla="*/ 99 h 119"/>
                    <a:gd name="T78" fmla="*/ 305 w 365"/>
                    <a:gd name="T79" fmla="*/ 88 h 119"/>
                    <a:gd name="T80" fmla="*/ 324 w 365"/>
                    <a:gd name="T81" fmla="*/ 75 h 119"/>
                    <a:gd name="T82" fmla="*/ 340 w 365"/>
                    <a:gd name="T83" fmla="*/ 61 h 119"/>
                    <a:gd name="T84" fmla="*/ 352 w 365"/>
                    <a:gd name="T85" fmla="*/ 45 h 119"/>
                    <a:gd name="T86" fmla="*/ 360 w 365"/>
                    <a:gd name="T87" fmla="*/ 29 h 119"/>
                    <a:gd name="T88" fmla="*/ 363 w 365"/>
                    <a:gd name="T89" fmla="*/ 17 h 119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365" h="119">
                      <a:moveTo>
                        <a:pt x="364" y="9"/>
                      </a:moveTo>
                      <a:lnTo>
                        <a:pt x="365" y="0"/>
                      </a:lnTo>
                      <a:lnTo>
                        <a:pt x="361" y="0"/>
                      </a:lnTo>
                      <a:lnTo>
                        <a:pt x="361" y="5"/>
                      </a:lnTo>
                      <a:lnTo>
                        <a:pt x="361" y="11"/>
                      </a:lnTo>
                      <a:lnTo>
                        <a:pt x="360" y="16"/>
                      </a:lnTo>
                      <a:lnTo>
                        <a:pt x="358" y="22"/>
                      </a:lnTo>
                      <a:lnTo>
                        <a:pt x="357" y="26"/>
                      </a:lnTo>
                      <a:lnTo>
                        <a:pt x="353" y="34"/>
                      </a:lnTo>
                      <a:lnTo>
                        <a:pt x="348" y="42"/>
                      </a:lnTo>
                      <a:lnTo>
                        <a:pt x="342" y="50"/>
                      </a:lnTo>
                      <a:lnTo>
                        <a:pt x="336" y="58"/>
                      </a:lnTo>
                      <a:lnTo>
                        <a:pt x="328" y="65"/>
                      </a:lnTo>
                      <a:lnTo>
                        <a:pt x="320" y="72"/>
                      </a:lnTo>
                      <a:lnTo>
                        <a:pt x="311" y="78"/>
                      </a:lnTo>
                      <a:lnTo>
                        <a:pt x="301" y="84"/>
                      </a:lnTo>
                      <a:lnTo>
                        <a:pt x="291" y="90"/>
                      </a:lnTo>
                      <a:lnTo>
                        <a:pt x="280" y="95"/>
                      </a:lnTo>
                      <a:lnTo>
                        <a:pt x="268" y="99"/>
                      </a:lnTo>
                      <a:lnTo>
                        <a:pt x="256" y="103"/>
                      </a:lnTo>
                      <a:lnTo>
                        <a:pt x="243" y="106"/>
                      </a:lnTo>
                      <a:lnTo>
                        <a:pt x="230" y="109"/>
                      </a:lnTo>
                      <a:lnTo>
                        <a:pt x="217" y="111"/>
                      </a:lnTo>
                      <a:lnTo>
                        <a:pt x="204" y="112"/>
                      </a:lnTo>
                      <a:lnTo>
                        <a:pt x="190" y="113"/>
                      </a:lnTo>
                      <a:lnTo>
                        <a:pt x="177" y="113"/>
                      </a:lnTo>
                      <a:lnTo>
                        <a:pt x="163" y="112"/>
                      </a:lnTo>
                      <a:lnTo>
                        <a:pt x="150" y="111"/>
                      </a:lnTo>
                      <a:lnTo>
                        <a:pt x="137" y="109"/>
                      </a:lnTo>
                      <a:lnTo>
                        <a:pt x="124" y="107"/>
                      </a:lnTo>
                      <a:lnTo>
                        <a:pt x="111" y="103"/>
                      </a:lnTo>
                      <a:lnTo>
                        <a:pt x="99" y="100"/>
                      </a:lnTo>
                      <a:lnTo>
                        <a:pt x="87" y="95"/>
                      </a:lnTo>
                      <a:lnTo>
                        <a:pt x="76" y="91"/>
                      </a:lnTo>
                      <a:lnTo>
                        <a:pt x="65" y="85"/>
                      </a:lnTo>
                      <a:lnTo>
                        <a:pt x="55" y="79"/>
                      </a:lnTo>
                      <a:lnTo>
                        <a:pt x="46" y="73"/>
                      </a:lnTo>
                      <a:lnTo>
                        <a:pt x="38" y="66"/>
                      </a:lnTo>
                      <a:lnTo>
                        <a:pt x="30" y="59"/>
                      </a:lnTo>
                      <a:lnTo>
                        <a:pt x="23" y="52"/>
                      </a:lnTo>
                      <a:lnTo>
                        <a:pt x="18" y="44"/>
                      </a:lnTo>
                      <a:lnTo>
                        <a:pt x="13" y="36"/>
                      </a:lnTo>
                      <a:lnTo>
                        <a:pt x="9" y="27"/>
                      </a:lnTo>
                      <a:lnTo>
                        <a:pt x="6" y="19"/>
                      </a:lnTo>
                      <a:lnTo>
                        <a:pt x="4" y="12"/>
                      </a:lnTo>
                      <a:lnTo>
                        <a:pt x="3" y="6"/>
                      </a:lnTo>
                      <a:lnTo>
                        <a:pt x="3" y="1"/>
                      </a:lnTo>
                      <a:lnTo>
                        <a:pt x="0" y="1"/>
                      </a:lnTo>
                      <a:lnTo>
                        <a:pt x="1" y="10"/>
                      </a:lnTo>
                      <a:lnTo>
                        <a:pt x="2" y="16"/>
                      </a:lnTo>
                      <a:lnTo>
                        <a:pt x="3" y="23"/>
                      </a:lnTo>
                      <a:lnTo>
                        <a:pt x="4" y="27"/>
                      </a:lnTo>
                      <a:lnTo>
                        <a:pt x="8" y="36"/>
                      </a:lnTo>
                      <a:lnTo>
                        <a:pt x="12" y="44"/>
                      </a:lnTo>
                      <a:lnTo>
                        <a:pt x="18" y="52"/>
                      </a:lnTo>
                      <a:lnTo>
                        <a:pt x="24" y="60"/>
                      </a:lnTo>
                      <a:lnTo>
                        <a:pt x="31" y="67"/>
                      </a:lnTo>
                      <a:lnTo>
                        <a:pt x="39" y="74"/>
                      </a:lnTo>
                      <a:lnTo>
                        <a:pt x="48" y="81"/>
                      </a:lnTo>
                      <a:lnTo>
                        <a:pt x="58" y="87"/>
                      </a:lnTo>
                      <a:lnTo>
                        <a:pt x="68" y="93"/>
                      </a:lnTo>
                      <a:lnTo>
                        <a:pt x="79" y="98"/>
                      </a:lnTo>
                      <a:lnTo>
                        <a:pt x="90" y="103"/>
                      </a:lnTo>
                      <a:lnTo>
                        <a:pt x="102" y="107"/>
                      </a:lnTo>
                      <a:lnTo>
                        <a:pt x="115" y="110"/>
                      </a:lnTo>
                      <a:lnTo>
                        <a:pt x="128" y="113"/>
                      </a:lnTo>
                      <a:lnTo>
                        <a:pt x="141" y="116"/>
                      </a:lnTo>
                      <a:lnTo>
                        <a:pt x="154" y="117"/>
                      </a:lnTo>
                      <a:lnTo>
                        <a:pt x="168" y="118"/>
                      </a:lnTo>
                      <a:lnTo>
                        <a:pt x="181" y="119"/>
                      </a:lnTo>
                      <a:lnTo>
                        <a:pt x="195" y="118"/>
                      </a:lnTo>
                      <a:lnTo>
                        <a:pt x="208" y="117"/>
                      </a:lnTo>
                      <a:lnTo>
                        <a:pt x="222" y="116"/>
                      </a:lnTo>
                      <a:lnTo>
                        <a:pt x="235" y="114"/>
                      </a:lnTo>
                      <a:lnTo>
                        <a:pt x="248" y="111"/>
                      </a:lnTo>
                      <a:lnTo>
                        <a:pt x="260" y="107"/>
                      </a:lnTo>
                      <a:lnTo>
                        <a:pt x="272" y="103"/>
                      </a:lnTo>
                      <a:lnTo>
                        <a:pt x="284" y="99"/>
                      </a:lnTo>
                      <a:lnTo>
                        <a:pt x="295" y="94"/>
                      </a:lnTo>
                      <a:lnTo>
                        <a:pt x="305" y="88"/>
                      </a:lnTo>
                      <a:lnTo>
                        <a:pt x="315" y="82"/>
                      </a:lnTo>
                      <a:lnTo>
                        <a:pt x="324" y="75"/>
                      </a:lnTo>
                      <a:lnTo>
                        <a:pt x="332" y="68"/>
                      </a:lnTo>
                      <a:lnTo>
                        <a:pt x="340" y="61"/>
                      </a:lnTo>
                      <a:lnTo>
                        <a:pt x="346" y="53"/>
                      </a:lnTo>
                      <a:lnTo>
                        <a:pt x="352" y="45"/>
                      </a:lnTo>
                      <a:lnTo>
                        <a:pt x="356" y="37"/>
                      </a:lnTo>
                      <a:lnTo>
                        <a:pt x="360" y="29"/>
                      </a:lnTo>
                      <a:lnTo>
                        <a:pt x="361" y="24"/>
                      </a:lnTo>
                      <a:lnTo>
                        <a:pt x="363" y="17"/>
                      </a:lnTo>
                      <a:lnTo>
                        <a:pt x="364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" name="Freeform 99"/>
                <p:cNvSpPr>
                  <a:spLocks/>
                </p:cNvSpPr>
                <p:nvPr/>
              </p:nvSpPr>
              <p:spPr bwMode="auto">
                <a:xfrm>
                  <a:off x="2589" y="909"/>
                  <a:ext cx="365" cy="391"/>
                </a:xfrm>
                <a:custGeom>
                  <a:avLst/>
                  <a:gdLst>
                    <a:gd name="T0" fmla="*/ 364 w 365"/>
                    <a:gd name="T1" fmla="*/ 9 h 391"/>
                    <a:gd name="T2" fmla="*/ 361 w 365"/>
                    <a:gd name="T3" fmla="*/ 24 h 391"/>
                    <a:gd name="T4" fmla="*/ 361 w 365"/>
                    <a:gd name="T5" fmla="*/ 281 h 391"/>
                    <a:gd name="T6" fmla="*/ 359 w 365"/>
                    <a:gd name="T7" fmla="*/ 291 h 391"/>
                    <a:gd name="T8" fmla="*/ 353 w 365"/>
                    <a:gd name="T9" fmla="*/ 307 h 391"/>
                    <a:gd name="T10" fmla="*/ 342 w 365"/>
                    <a:gd name="T11" fmla="*/ 323 h 391"/>
                    <a:gd name="T12" fmla="*/ 328 w 365"/>
                    <a:gd name="T13" fmla="*/ 338 h 391"/>
                    <a:gd name="T14" fmla="*/ 311 w 365"/>
                    <a:gd name="T15" fmla="*/ 351 h 391"/>
                    <a:gd name="T16" fmla="*/ 291 w 365"/>
                    <a:gd name="T17" fmla="*/ 362 h 391"/>
                    <a:gd name="T18" fmla="*/ 268 w 365"/>
                    <a:gd name="T19" fmla="*/ 371 h 391"/>
                    <a:gd name="T20" fmla="*/ 243 w 365"/>
                    <a:gd name="T21" fmla="*/ 379 h 391"/>
                    <a:gd name="T22" fmla="*/ 217 w 365"/>
                    <a:gd name="T23" fmla="*/ 383 h 391"/>
                    <a:gd name="T24" fmla="*/ 190 w 365"/>
                    <a:gd name="T25" fmla="*/ 385 h 391"/>
                    <a:gd name="T26" fmla="*/ 163 w 365"/>
                    <a:gd name="T27" fmla="*/ 385 h 391"/>
                    <a:gd name="T28" fmla="*/ 137 w 365"/>
                    <a:gd name="T29" fmla="*/ 382 h 391"/>
                    <a:gd name="T30" fmla="*/ 111 w 365"/>
                    <a:gd name="T31" fmla="*/ 376 h 391"/>
                    <a:gd name="T32" fmla="*/ 87 w 365"/>
                    <a:gd name="T33" fmla="*/ 368 h 391"/>
                    <a:gd name="T34" fmla="*/ 65 w 365"/>
                    <a:gd name="T35" fmla="*/ 358 h 391"/>
                    <a:gd name="T36" fmla="*/ 46 w 365"/>
                    <a:gd name="T37" fmla="*/ 346 h 391"/>
                    <a:gd name="T38" fmla="*/ 30 w 365"/>
                    <a:gd name="T39" fmla="*/ 332 h 391"/>
                    <a:gd name="T40" fmla="*/ 18 w 365"/>
                    <a:gd name="T41" fmla="*/ 316 h 391"/>
                    <a:gd name="T42" fmla="*/ 9 w 365"/>
                    <a:gd name="T43" fmla="*/ 300 h 391"/>
                    <a:gd name="T44" fmla="*/ 5 w 365"/>
                    <a:gd name="T45" fmla="*/ 290 h 391"/>
                    <a:gd name="T46" fmla="*/ 3 w 365"/>
                    <a:gd name="T47" fmla="*/ 280 h 391"/>
                    <a:gd name="T48" fmla="*/ 3 w 365"/>
                    <a:gd name="T49" fmla="*/ 23 h 391"/>
                    <a:gd name="T50" fmla="*/ 1 w 365"/>
                    <a:gd name="T51" fmla="*/ 10 h 391"/>
                    <a:gd name="T52" fmla="*/ 0 w 365"/>
                    <a:gd name="T53" fmla="*/ 274 h 391"/>
                    <a:gd name="T54" fmla="*/ 1 w 365"/>
                    <a:gd name="T55" fmla="*/ 284 h 391"/>
                    <a:gd name="T56" fmla="*/ 2 w 365"/>
                    <a:gd name="T57" fmla="*/ 291 h 391"/>
                    <a:gd name="T58" fmla="*/ 4 w 365"/>
                    <a:gd name="T59" fmla="*/ 300 h 391"/>
                    <a:gd name="T60" fmla="*/ 12 w 365"/>
                    <a:gd name="T61" fmla="*/ 316 h 391"/>
                    <a:gd name="T62" fmla="*/ 24 w 365"/>
                    <a:gd name="T63" fmla="*/ 332 h 391"/>
                    <a:gd name="T64" fmla="*/ 39 w 365"/>
                    <a:gd name="T65" fmla="*/ 346 h 391"/>
                    <a:gd name="T66" fmla="*/ 58 w 365"/>
                    <a:gd name="T67" fmla="*/ 359 h 391"/>
                    <a:gd name="T68" fmla="*/ 79 w 365"/>
                    <a:gd name="T69" fmla="*/ 370 h 391"/>
                    <a:gd name="T70" fmla="*/ 102 w 365"/>
                    <a:gd name="T71" fmla="*/ 379 h 391"/>
                    <a:gd name="T72" fmla="*/ 128 w 365"/>
                    <a:gd name="T73" fmla="*/ 386 h 391"/>
                    <a:gd name="T74" fmla="*/ 154 w 365"/>
                    <a:gd name="T75" fmla="*/ 390 h 391"/>
                    <a:gd name="T76" fmla="*/ 181 w 365"/>
                    <a:gd name="T77" fmla="*/ 391 h 391"/>
                    <a:gd name="T78" fmla="*/ 208 w 365"/>
                    <a:gd name="T79" fmla="*/ 390 h 391"/>
                    <a:gd name="T80" fmla="*/ 235 w 365"/>
                    <a:gd name="T81" fmla="*/ 386 h 391"/>
                    <a:gd name="T82" fmla="*/ 260 w 365"/>
                    <a:gd name="T83" fmla="*/ 380 h 391"/>
                    <a:gd name="T84" fmla="*/ 284 w 365"/>
                    <a:gd name="T85" fmla="*/ 371 h 391"/>
                    <a:gd name="T86" fmla="*/ 305 w 365"/>
                    <a:gd name="T87" fmla="*/ 361 h 391"/>
                    <a:gd name="T88" fmla="*/ 324 w 365"/>
                    <a:gd name="T89" fmla="*/ 348 h 391"/>
                    <a:gd name="T90" fmla="*/ 340 w 365"/>
                    <a:gd name="T91" fmla="*/ 334 h 391"/>
                    <a:gd name="T92" fmla="*/ 352 w 365"/>
                    <a:gd name="T93" fmla="*/ 318 h 391"/>
                    <a:gd name="T94" fmla="*/ 360 w 365"/>
                    <a:gd name="T95" fmla="*/ 301 h 391"/>
                    <a:gd name="T96" fmla="*/ 363 w 365"/>
                    <a:gd name="T97" fmla="*/ 289 h 391"/>
                    <a:gd name="T98" fmla="*/ 365 w 365"/>
                    <a:gd name="T99" fmla="*/ 278 h 391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365" h="391">
                      <a:moveTo>
                        <a:pt x="365" y="0"/>
                      </a:moveTo>
                      <a:lnTo>
                        <a:pt x="364" y="9"/>
                      </a:lnTo>
                      <a:lnTo>
                        <a:pt x="363" y="17"/>
                      </a:lnTo>
                      <a:lnTo>
                        <a:pt x="361" y="24"/>
                      </a:lnTo>
                      <a:lnTo>
                        <a:pt x="361" y="278"/>
                      </a:lnTo>
                      <a:lnTo>
                        <a:pt x="361" y="281"/>
                      </a:lnTo>
                      <a:lnTo>
                        <a:pt x="361" y="284"/>
                      </a:lnTo>
                      <a:lnTo>
                        <a:pt x="359" y="291"/>
                      </a:lnTo>
                      <a:lnTo>
                        <a:pt x="357" y="299"/>
                      </a:lnTo>
                      <a:lnTo>
                        <a:pt x="353" y="307"/>
                      </a:lnTo>
                      <a:lnTo>
                        <a:pt x="348" y="315"/>
                      </a:lnTo>
                      <a:lnTo>
                        <a:pt x="342" y="323"/>
                      </a:lnTo>
                      <a:lnTo>
                        <a:pt x="336" y="331"/>
                      </a:lnTo>
                      <a:lnTo>
                        <a:pt x="328" y="338"/>
                      </a:lnTo>
                      <a:lnTo>
                        <a:pt x="320" y="344"/>
                      </a:lnTo>
                      <a:lnTo>
                        <a:pt x="311" y="351"/>
                      </a:lnTo>
                      <a:lnTo>
                        <a:pt x="301" y="357"/>
                      </a:lnTo>
                      <a:lnTo>
                        <a:pt x="291" y="362"/>
                      </a:lnTo>
                      <a:lnTo>
                        <a:pt x="280" y="367"/>
                      </a:lnTo>
                      <a:lnTo>
                        <a:pt x="268" y="371"/>
                      </a:lnTo>
                      <a:lnTo>
                        <a:pt x="256" y="375"/>
                      </a:lnTo>
                      <a:lnTo>
                        <a:pt x="243" y="379"/>
                      </a:lnTo>
                      <a:lnTo>
                        <a:pt x="230" y="381"/>
                      </a:lnTo>
                      <a:lnTo>
                        <a:pt x="217" y="383"/>
                      </a:lnTo>
                      <a:lnTo>
                        <a:pt x="204" y="385"/>
                      </a:lnTo>
                      <a:lnTo>
                        <a:pt x="190" y="385"/>
                      </a:lnTo>
                      <a:lnTo>
                        <a:pt x="177" y="385"/>
                      </a:lnTo>
                      <a:lnTo>
                        <a:pt x="163" y="385"/>
                      </a:lnTo>
                      <a:lnTo>
                        <a:pt x="150" y="383"/>
                      </a:lnTo>
                      <a:lnTo>
                        <a:pt x="137" y="382"/>
                      </a:lnTo>
                      <a:lnTo>
                        <a:pt x="124" y="379"/>
                      </a:lnTo>
                      <a:lnTo>
                        <a:pt x="111" y="376"/>
                      </a:lnTo>
                      <a:lnTo>
                        <a:pt x="99" y="372"/>
                      </a:lnTo>
                      <a:lnTo>
                        <a:pt x="87" y="368"/>
                      </a:lnTo>
                      <a:lnTo>
                        <a:pt x="76" y="363"/>
                      </a:lnTo>
                      <a:lnTo>
                        <a:pt x="65" y="358"/>
                      </a:lnTo>
                      <a:lnTo>
                        <a:pt x="55" y="352"/>
                      </a:lnTo>
                      <a:lnTo>
                        <a:pt x="46" y="346"/>
                      </a:lnTo>
                      <a:lnTo>
                        <a:pt x="38" y="339"/>
                      </a:lnTo>
                      <a:lnTo>
                        <a:pt x="30" y="332"/>
                      </a:lnTo>
                      <a:lnTo>
                        <a:pt x="23" y="324"/>
                      </a:lnTo>
                      <a:lnTo>
                        <a:pt x="18" y="316"/>
                      </a:lnTo>
                      <a:lnTo>
                        <a:pt x="13" y="308"/>
                      </a:lnTo>
                      <a:lnTo>
                        <a:pt x="9" y="300"/>
                      </a:lnTo>
                      <a:lnTo>
                        <a:pt x="7" y="294"/>
                      </a:lnTo>
                      <a:lnTo>
                        <a:pt x="5" y="290"/>
                      </a:lnTo>
                      <a:lnTo>
                        <a:pt x="4" y="285"/>
                      </a:lnTo>
                      <a:lnTo>
                        <a:pt x="3" y="280"/>
                      </a:lnTo>
                      <a:lnTo>
                        <a:pt x="3" y="276"/>
                      </a:lnTo>
                      <a:lnTo>
                        <a:pt x="3" y="23"/>
                      </a:lnTo>
                      <a:lnTo>
                        <a:pt x="2" y="16"/>
                      </a:lnTo>
                      <a:lnTo>
                        <a:pt x="1" y="10"/>
                      </a:lnTo>
                      <a:lnTo>
                        <a:pt x="0" y="1"/>
                      </a:lnTo>
                      <a:lnTo>
                        <a:pt x="0" y="274"/>
                      </a:lnTo>
                      <a:lnTo>
                        <a:pt x="0" y="279"/>
                      </a:lnTo>
                      <a:lnTo>
                        <a:pt x="1" y="284"/>
                      </a:lnTo>
                      <a:lnTo>
                        <a:pt x="1" y="287"/>
                      </a:lnTo>
                      <a:lnTo>
                        <a:pt x="2" y="291"/>
                      </a:lnTo>
                      <a:lnTo>
                        <a:pt x="3" y="296"/>
                      </a:lnTo>
                      <a:lnTo>
                        <a:pt x="4" y="300"/>
                      </a:lnTo>
                      <a:lnTo>
                        <a:pt x="8" y="308"/>
                      </a:lnTo>
                      <a:lnTo>
                        <a:pt x="12" y="316"/>
                      </a:lnTo>
                      <a:lnTo>
                        <a:pt x="18" y="324"/>
                      </a:lnTo>
                      <a:lnTo>
                        <a:pt x="24" y="332"/>
                      </a:lnTo>
                      <a:lnTo>
                        <a:pt x="31" y="340"/>
                      </a:lnTo>
                      <a:lnTo>
                        <a:pt x="39" y="346"/>
                      </a:lnTo>
                      <a:lnTo>
                        <a:pt x="48" y="353"/>
                      </a:lnTo>
                      <a:lnTo>
                        <a:pt x="58" y="359"/>
                      </a:lnTo>
                      <a:lnTo>
                        <a:pt x="68" y="365"/>
                      </a:lnTo>
                      <a:lnTo>
                        <a:pt x="79" y="370"/>
                      </a:lnTo>
                      <a:lnTo>
                        <a:pt x="90" y="375"/>
                      </a:lnTo>
                      <a:lnTo>
                        <a:pt x="102" y="379"/>
                      </a:lnTo>
                      <a:lnTo>
                        <a:pt x="115" y="383"/>
                      </a:lnTo>
                      <a:lnTo>
                        <a:pt x="128" y="386"/>
                      </a:lnTo>
                      <a:lnTo>
                        <a:pt x="141" y="388"/>
                      </a:lnTo>
                      <a:lnTo>
                        <a:pt x="154" y="390"/>
                      </a:lnTo>
                      <a:lnTo>
                        <a:pt x="168" y="391"/>
                      </a:lnTo>
                      <a:lnTo>
                        <a:pt x="181" y="391"/>
                      </a:lnTo>
                      <a:lnTo>
                        <a:pt x="195" y="391"/>
                      </a:lnTo>
                      <a:lnTo>
                        <a:pt x="208" y="390"/>
                      </a:lnTo>
                      <a:lnTo>
                        <a:pt x="222" y="388"/>
                      </a:lnTo>
                      <a:lnTo>
                        <a:pt x="235" y="386"/>
                      </a:lnTo>
                      <a:lnTo>
                        <a:pt x="248" y="383"/>
                      </a:lnTo>
                      <a:lnTo>
                        <a:pt x="260" y="380"/>
                      </a:lnTo>
                      <a:lnTo>
                        <a:pt x="272" y="376"/>
                      </a:lnTo>
                      <a:lnTo>
                        <a:pt x="284" y="371"/>
                      </a:lnTo>
                      <a:lnTo>
                        <a:pt x="295" y="366"/>
                      </a:lnTo>
                      <a:lnTo>
                        <a:pt x="305" y="361"/>
                      </a:lnTo>
                      <a:lnTo>
                        <a:pt x="315" y="354"/>
                      </a:lnTo>
                      <a:lnTo>
                        <a:pt x="324" y="348"/>
                      </a:lnTo>
                      <a:lnTo>
                        <a:pt x="332" y="341"/>
                      </a:lnTo>
                      <a:lnTo>
                        <a:pt x="340" y="334"/>
                      </a:lnTo>
                      <a:lnTo>
                        <a:pt x="346" y="326"/>
                      </a:lnTo>
                      <a:lnTo>
                        <a:pt x="352" y="318"/>
                      </a:lnTo>
                      <a:lnTo>
                        <a:pt x="356" y="309"/>
                      </a:lnTo>
                      <a:lnTo>
                        <a:pt x="360" y="301"/>
                      </a:lnTo>
                      <a:lnTo>
                        <a:pt x="362" y="295"/>
                      </a:lnTo>
                      <a:lnTo>
                        <a:pt x="363" y="289"/>
                      </a:lnTo>
                      <a:lnTo>
                        <a:pt x="364" y="284"/>
                      </a:lnTo>
                      <a:lnTo>
                        <a:pt x="365" y="278"/>
                      </a:lnTo>
                      <a:lnTo>
                        <a:pt x="36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" name="Freeform 100"/>
                <p:cNvSpPr>
                  <a:spLocks/>
                </p:cNvSpPr>
                <p:nvPr/>
              </p:nvSpPr>
              <p:spPr bwMode="auto">
                <a:xfrm>
                  <a:off x="2592" y="799"/>
                  <a:ext cx="358" cy="223"/>
                </a:xfrm>
                <a:custGeom>
                  <a:avLst/>
                  <a:gdLst>
                    <a:gd name="T0" fmla="*/ 1 w 358"/>
                    <a:gd name="T1" fmla="*/ 122 h 223"/>
                    <a:gd name="T2" fmla="*/ 6 w 358"/>
                    <a:gd name="T3" fmla="*/ 137 h 223"/>
                    <a:gd name="T4" fmla="*/ 15 w 358"/>
                    <a:gd name="T5" fmla="*/ 154 h 223"/>
                    <a:gd name="T6" fmla="*/ 27 w 358"/>
                    <a:gd name="T7" fmla="*/ 169 h 223"/>
                    <a:gd name="T8" fmla="*/ 43 w 358"/>
                    <a:gd name="T9" fmla="*/ 183 h 223"/>
                    <a:gd name="T10" fmla="*/ 62 w 358"/>
                    <a:gd name="T11" fmla="*/ 195 h 223"/>
                    <a:gd name="T12" fmla="*/ 84 w 358"/>
                    <a:gd name="T13" fmla="*/ 205 h 223"/>
                    <a:gd name="T14" fmla="*/ 108 w 358"/>
                    <a:gd name="T15" fmla="*/ 213 h 223"/>
                    <a:gd name="T16" fmla="*/ 134 w 358"/>
                    <a:gd name="T17" fmla="*/ 219 h 223"/>
                    <a:gd name="T18" fmla="*/ 160 w 358"/>
                    <a:gd name="T19" fmla="*/ 222 h 223"/>
                    <a:gd name="T20" fmla="*/ 187 w 358"/>
                    <a:gd name="T21" fmla="*/ 223 h 223"/>
                    <a:gd name="T22" fmla="*/ 214 w 358"/>
                    <a:gd name="T23" fmla="*/ 221 h 223"/>
                    <a:gd name="T24" fmla="*/ 240 w 358"/>
                    <a:gd name="T25" fmla="*/ 216 h 223"/>
                    <a:gd name="T26" fmla="*/ 265 w 358"/>
                    <a:gd name="T27" fmla="*/ 209 h 223"/>
                    <a:gd name="T28" fmla="*/ 288 w 358"/>
                    <a:gd name="T29" fmla="*/ 200 h 223"/>
                    <a:gd name="T30" fmla="*/ 308 w 358"/>
                    <a:gd name="T31" fmla="*/ 188 h 223"/>
                    <a:gd name="T32" fmla="*/ 325 w 358"/>
                    <a:gd name="T33" fmla="*/ 175 h 223"/>
                    <a:gd name="T34" fmla="*/ 339 w 358"/>
                    <a:gd name="T35" fmla="*/ 160 h 223"/>
                    <a:gd name="T36" fmla="*/ 350 w 358"/>
                    <a:gd name="T37" fmla="*/ 144 h 223"/>
                    <a:gd name="T38" fmla="*/ 355 w 358"/>
                    <a:gd name="T39" fmla="*/ 132 h 223"/>
                    <a:gd name="T40" fmla="*/ 358 w 358"/>
                    <a:gd name="T41" fmla="*/ 121 h 223"/>
                    <a:gd name="T42" fmla="*/ 358 w 358"/>
                    <a:gd name="T43" fmla="*/ 110 h 223"/>
                    <a:gd name="T44" fmla="*/ 358 w 358"/>
                    <a:gd name="T45" fmla="*/ 101 h 223"/>
                    <a:gd name="T46" fmla="*/ 354 w 358"/>
                    <a:gd name="T47" fmla="*/ 87 h 223"/>
                    <a:gd name="T48" fmla="*/ 345 w 358"/>
                    <a:gd name="T49" fmla="*/ 71 h 223"/>
                    <a:gd name="T50" fmla="*/ 333 w 358"/>
                    <a:gd name="T51" fmla="*/ 55 h 223"/>
                    <a:gd name="T52" fmla="*/ 317 w 358"/>
                    <a:gd name="T53" fmla="*/ 41 h 223"/>
                    <a:gd name="T54" fmla="*/ 298 w 358"/>
                    <a:gd name="T55" fmla="*/ 29 h 223"/>
                    <a:gd name="T56" fmla="*/ 277 w 358"/>
                    <a:gd name="T57" fmla="*/ 19 h 223"/>
                    <a:gd name="T58" fmla="*/ 253 w 358"/>
                    <a:gd name="T59" fmla="*/ 10 h 223"/>
                    <a:gd name="T60" fmla="*/ 227 w 358"/>
                    <a:gd name="T61" fmla="*/ 4 h 223"/>
                    <a:gd name="T62" fmla="*/ 201 w 358"/>
                    <a:gd name="T63" fmla="*/ 1 h 223"/>
                    <a:gd name="T64" fmla="*/ 174 w 358"/>
                    <a:gd name="T65" fmla="*/ 0 h 223"/>
                    <a:gd name="T66" fmla="*/ 147 w 358"/>
                    <a:gd name="T67" fmla="*/ 2 h 223"/>
                    <a:gd name="T68" fmla="*/ 121 w 358"/>
                    <a:gd name="T69" fmla="*/ 6 h 223"/>
                    <a:gd name="T70" fmla="*/ 96 w 358"/>
                    <a:gd name="T71" fmla="*/ 13 h 223"/>
                    <a:gd name="T72" fmla="*/ 73 w 358"/>
                    <a:gd name="T73" fmla="*/ 22 h 223"/>
                    <a:gd name="T74" fmla="*/ 52 w 358"/>
                    <a:gd name="T75" fmla="*/ 34 h 223"/>
                    <a:gd name="T76" fmla="*/ 35 w 358"/>
                    <a:gd name="T77" fmla="*/ 47 h 223"/>
                    <a:gd name="T78" fmla="*/ 20 w 358"/>
                    <a:gd name="T79" fmla="*/ 61 h 223"/>
                    <a:gd name="T80" fmla="*/ 10 w 358"/>
                    <a:gd name="T81" fmla="*/ 77 h 223"/>
                    <a:gd name="T82" fmla="*/ 3 w 358"/>
                    <a:gd name="T83" fmla="*/ 94 h 223"/>
                    <a:gd name="T84" fmla="*/ 0 w 358"/>
                    <a:gd name="T85" fmla="*/ 107 h 223"/>
                    <a:gd name="T86" fmla="*/ 0 w 358"/>
                    <a:gd name="T87" fmla="*/ 116 h 22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58" h="223">
                      <a:moveTo>
                        <a:pt x="0" y="116"/>
                      </a:moveTo>
                      <a:lnTo>
                        <a:pt x="1" y="122"/>
                      </a:lnTo>
                      <a:lnTo>
                        <a:pt x="3" y="129"/>
                      </a:lnTo>
                      <a:lnTo>
                        <a:pt x="6" y="137"/>
                      </a:lnTo>
                      <a:lnTo>
                        <a:pt x="10" y="146"/>
                      </a:lnTo>
                      <a:lnTo>
                        <a:pt x="15" y="154"/>
                      </a:lnTo>
                      <a:lnTo>
                        <a:pt x="20" y="162"/>
                      </a:lnTo>
                      <a:lnTo>
                        <a:pt x="27" y="169"/>
                      </a:lnTo>
                      <a:lnTo>
                        <a:pt x="35" y="176"/>
                      </a:lnTo>
                      <a:lnTo>
                        <a:pt x="43" y="183"/>
                      </a:lnTo>
                      <a:lnTo>
                        <a:pt x="52" y="189"/>
                      </a:lnTo>
                      <a:lnTo>
                        <a:pt x="62" y="195"/>
                      </a:lnTo>
                      <a:lnTo>
                        <a:pt x="73" y="201"/>
                      </a:lnTo>
                      <a:lnTo>
                        <a:pt x="84" y="205"/>
                      </a:lnTo>
                      <a:lnTo>
                        <a:pt x="96" y="210"/>
                      </a:lnTo>
                      <a:lnTo>
                        <a:pt x="108" y="213"/>
                      </a:lnTo>
                      <a:lnTo>
                        <a:pt x="121" y="217"/>
                      </a:lnTo>
                      <a:lnTo>
                        <a:pt x="134" y="219"/>
                      </a:lnTo>
                      <a:lnTo>
                        <a:pt x="147" y="221"/>
                      </a:lnTo>
                      <a:lnTo>
                        <a:pt x="160" y="222"/>
                      </a:lnTo>
                      <a:lnTo>
                        <a:pt x="174" y="223"/>
                      </a:lnTo>
                      <a:lnTo>
                        <a:pt x="187" y="223"/>
                      </a:lnTo>
                      <a:lnTo>
                        <a:pt x="201" y="222"/>
                      </a:lnTo>
                      <a:lnTo>
                        <a:pt x="214" y="221"/>
                      </a:lnTo>
                      <a:lnTo>
                        <a:pt x="227" y="219"/>
                      </a:lnTo>
                      <a:lnTo>
                        <a:pt x="240" y="216"/>
                      </a:lnTo>
                      <a:lnTo>
                        <a:pt x="253" y="213"/>
                      </a:lnTo>
                      <a:lnTo>
                        <a:pt x="265" y="209"/>
                      </a:lnTo>
                      <a:lnTo>
                        <a:pt x="277" y="205"/>
                      </a:lnTo>
                      <a:lnTo>
                        <a:pt x="288" y="200"/>
                      </a:lnTo>
                      <a:lnTo>
                        <a:pt x="298" y="194"/>
                      </a:lnTo>
                      <a:lnTo>
                        <a:pt x="308" y="188"/>
                      </a:lnTo>
                      <a:lnTo>
                        <a:pt x="317" y="182"/>
                      </a:lnTo>
                      <a:lnTo>
                        <a:pt x="325" y="175"/>
                      </a:lnTo>
                      <a:lnTo>
                        <a:pt x="333" y="168"/>
                      </a:lnTo>
                      <a:lnTo>
                        <a:pt x="339" y="160"/>
                      </a:lnTo>
                      <a:lnTo>
                        <a:pt x="345" y="152"/>
                      </a:lnTo>
                      <a:lnTo>
                        <a:pt x="350" y="144"/>
                      </a:lnTo>
                      <a:lnTo>
                        <a:pt x="354" y="136"/>
                      </a:lnTo>
                      <a:lnTo>
                        <a:pt x="355" y="132"/>
                      </a:lnTo>
                      <a:lnTo>
                        <a:pt x="357" y="126"/>
                      </a:lnTo>
                      <a:lnTo>
                        <a:pt x="358" y="121"/>
                      </a:lnTo>
                      <a:lnTo>
                        <a:pt x="358" y="115"/>
                      </a:lnTo>
                      <a:lnTo>
                        <a:pt x="358" y="110"/>
                      </a:lnTo>
                      <a:lnTo>
                        <a:pt x="358" y="106"/>
                      </a:lnTo>
                      <a:lnTo>
                        <a:pt x="358" y="101"/>
                      </a:lnTo>
                      <a:lnTo>
                        <a:pt x="356" y="95"/>
                      </a:lnTo>
                      <a:lnTo>
                        <a:pt x="354" y="87"/>
                      </a:lnTo>
                      <a:lnTo>
                        <a:pt x="350" y="79"/>
                      </a:lnTo>
                      <a:lnTo>
                        <a:pt x="345" y="71"/>
                      </a:lnTo>
                      <a:lnTo>
                        <a:pt x="339" y="63"/>
                      </a:lnTo>
                      <a:lnTo>
                        <a:pt x="333" y="55"/>
                      </a:lnTo>
                      <a:lnTo>
                        <a:pt x="325" y="48"/>
                      </a:lnTo>
                      <a:lnTo>
                        <a:pt x="317" y="41"/>
                      </a:lnTo>
                      <a:lnTo>
                        <a:pt x="308" y="35"/>
                      </a:lnTo>
                      <a:lnTo>
                        <a:pt x="298" y="29"/>
                      </a:lnTo>
                      <a:lnTo>
                        <a:pt x="288" y="23"/>
                      </a:lnTo>
                      <a:lnTo>
                        <a:pt x="277" y="19"/>
                      </a:lnTo>
                      <a:lnTo>
                        <a:pt x="265" y="14"/>
                      </a:lnTo>
                      <a:lnTo>
                        <a:pt x="253" y="10"/>
                      </a:lnTo>
                      <a:lnTo>
                        <a:pt x="240" y="7"/>
                      </a:lnTo>
                      <a:lnTo>
                        <a:pt x="227" y="4"/>
                      </a:lnTo>
                      <a:lnTo>
                        <a:pt x="214" y="2"/>
                      </a:lnTo>
                      <a:lnTo>
                        <a:pt x="201" y="1"/>
                      </a:lnTo>
                      <a:lnTo>
                        <a:pt x="187" y="0"/>
                      </a:lnTo>
                      <a:lnTo>
                        <a:pt x="174" y="0"/>
                      </a:lnTo>
                      <a:lnTo>
                        <a:pt x="160" y="1"/>
                      </a:lnTo>
                      <a:lnTo>
                        <a:pt x="147" y="2"/>
                      </a:lnTo>
                      <a:lnTo>
                        <a:pt x="134" y="4"/>
                      </a:lnTo>
                      <a:lnTo>
                        <a:pt x="121" y="6"/>
                      </a:lnTo>
                      <a:lnTo>
                        <a:pt x="108" y="9"/>
                      </a:lnTo>
                      <a:lnTo>
                        <a:pt x="96" y="13"/>
                      </a:lnTo>
                      <a:lnTo>
                        <a:pt x="84" y="17"/>
                      </a:lnTo>
                      <a:lnTo>
                        <a:pt x="73" y="22"/>
                      </a:lnTo>
                      <a:lnTo>
                        <a:pt x="62" y="28"/>
                      </a:lnTo>
                      <a:lnTo>
                        <a:pt x="52" y="34"/>
                      </a:lnTo>
                      <a:lnTo>
                        <a:pt x="43" y="40"/>
                      </a:lnTo>
                      <a:lnTo>
                        <a:pt x="35" y="47"/>
                      </a:lnTo>
                      <a:lnTo>
                        <a:pt x="27" y="54"/>
                      </a:lnTo>
                      <a:lnTo>
                        <a:pt x="20" y="61"/>
                      </a:lnTo>
                      <a:lnTo>
                        <a:pt x="15" y="69"/>
                      </a:lnTo>
                      <a:lnTo>
                        <a:pt x="10" y="77"/>
                      </a:lnTo>
                      <a:lnTo>
                        <a:pt x="6" y="85"/>
                      </a:lnTo>
                      <a:lnTo>
                        <a:pt x="3" y="94"/>
                      </a:lnTo>
                      <a:lnTo>
                        <a:pt x="1" y="101"/>
                      </a:lnTo>
                      <a:lnTo>
                        <a:pt x="0" y="107"/>
                      </a:lnTo>
                      <a:lnTo>
                        <a:pt x="0" y="111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" name="Freeform 101"/>
                <p:cNvSpPr>
                  <a:spLocks/>
                </p:cNvSpPr>
                <p:nvPr/>
              </p:nvSpPr>
              <p:spPr bwMode="auto">
                <a:xfrm>
                  <a:off x="2592" y="932"/>
                  <a:ext cx="358" cy="362"/>
                </a:xfrm>
                <a:custGeom>
                  <a:avLst/>
                  <a:gdLst>
                    <a:gd name="T0" fmla="*/ 353 w 358"/>
                    <a:gd name="T1" fmla="*/ 14 h 362"/>
                    <a:gd name="T2" fmla="*/ 343 w 358"/>
                    <a:gd name="T3" fmla="*/ 30 h 362"/>
                    <a:gd name="T4" fmla="*/ 329 w 358"/>
                    <a:gd name="T5" fmla="*/ 45 h 362"/>
                    <a:gd name="T6" fmla="*/ 312 w 358"/>
                    <a:gd name="T7" fmla="*/ 59 h 362"/>
                    <a:gd name="T8" fmla="*/ 292 w 358"/>
                    <a:gd name="T9" fmla="*/ 71 h 362"/>
                    <a:gd name="T10" fmla="*/ 269 w 358"/>
                    <a:gd name="T11" fmla="*/ 80 h 362"/>
                    <a:gd name="T12" fmla="*/ 245 w 358"/>
                    <a:gd name="T13" fmla="*/ 88 h 362"/>
                    <a:gd name="T14" fmla="*/ 219 w 358"/>
                    <a:gd name="T15" fmla="*/ 93 h 362"/>
                    <a:gd name="T16" fmla="*/ 192 w 358"/>
                    <a:gd name="T17" fmla="*/ 95 h 362"/>
                    <a:gd name="T18" fmla="*/ 165 w 358"/>
                    <a:gd name="T19" fmla="*/ 95 h 362"/>
                    <a:gd name="T20" fmla="*/ 138 w 358"/>
                    <a:gd name="T21" fmla="*/ 93 h 362"/>
                    <a:gd name="T22" fmla="*/ 112 w 358"/>
                    <a:gd name="T23" fmla="*/ 87 h 362"/>
                    <a:gd name="T24" fmla="*/ 87 w 358"/>
                    <a:gd name="T25" fmla="*/ 80 h 362"/>
                    <a:gd name="T26" fmla="*/ 65 w 358"/>
                    <a:gd name="T27" fmla="*/ 70 h 362"/>
                    <a:gd name="T28" fmla="*/ 45 w 358"/>
                    <a:gd name="T29" fmla="*/ 58 h 362"/>
                    <a:gd name="T30" fmla="*/ 28 w 358"/>
                    <a:gd name="T31" fmla="*/ 44 h 362"/>
                    <a:gd name="T32" fmla="*/ 15 w 358"/>
                    <a:gd name="T33" fmla="*/ 29 h 362"/>
                    <a:gd name="T34" fmla="*/ 5 w 358"/>
                    <a:gd name="T35" fmla="*/ 13 h 362"/>
                    <a:gd name="T36" fmla="*/ 0 w 358"/>
                    <a:gd name="T37" fmla="*/ 0 h 362"/>
                    <a:gd name="T38" fmla="*/ 0 w 358"/>
                    <a:gd name="T39" fmla="*/ 257 h 362"/>
                    <a:gd name="T40" fmla="*/ 2 w 358"/>
                    <a:gd name="T41" fmla="*/ 267 h 362"/>
                    <a:gd name="T42" fmla="*/ 6 w 358"/>
                    <a:gd name="T43" fmla="*/ 277 h 362"/>
                    <a:gd name="T44" fmla="*/ 15 w 358"/>
                    <a:gd name="T45" fmla="*/ 293 h 362"/>
                    <a:gd name="T46" fmla="*/ 27 w 358"/>
                    <a:gd name="T47" fmla="*/ 309 h 362"/>
                    <a:gd name="T48" fmla="*/ 43 w 358"/>
                    <a:gd name="T49" fmla="*/ 323 h 362"/>
                    <a:gd name="T50" fmla="*/ 62 w 358"/>
                    <a:gd name="T51" fmla="*/ 335 h 362"/>
                    <a:gd name="T52" fmla="*/ 84 w 358"/>
                    <a:gd name="T53" fmla="*/ 345 h 362"/>
                    <a:gd name="T54" fmla="*/ 108 w 358"/>
                    <a:gd name="T55" fmla="*/ 353 h 362"/>
                    <a:gd name="T56" fmla="*/ 134 w 358"/>
                    <a:gd name="T57" fmla="*/ 359 h 362"/>
                    <a:gd name="T58" fmla="*/ 160 w 358"/>
                    <a:gd name="T59" fmla="*/ 362 h 362"/>
                    <a:gd name="T60" fmla="*/ 187 w 358"/>
                    <a:gd name="T61" fmla="*/ 362 h 362"/>
                    <a:gd name="T62" fmla="*/ 214 w 358"/>
                    <a:gd name="T63" fmla="*/ 360 h 362"/>
                    <a:gd name="T64" fmla="*/ 240 w 358"/>
                    <a:gd name="T65" fmla="*/ 356 h 362"/>
                    <a:gd name="T66" fmla="*/ 265 w 358"/>
                    <a:gd name="T67" fmla="*/ 348 h 362"/>
                    <a:gd name="T68" fmla="*/ 288 w 358"/>
                    <a:gd name="T69" fmla="*/ 339 h 362"/>
                    <a:gd name="T70" fmla="*/ 308 w 358"/>
                    <a:gd name="T71" fmla="*/ 328 h 362"/>
                    <a:gd name="T72" fmla="*/ 325 w 358"/>
                    <a:gd name="T73" fmla="*/ 315 h 362"/>
                    <a:gd name="T74" fmla="*/ 339 w 358"/>
                    <a:gd name="T75" fmla="*/ 300 h 362"/>
                    <a:gd name="T76" fmla="*/ 350 w 358"/>
                    <a:gd name="T77" fmla="*/ 284 h 362"/>
                    <a:gd name="T78" fmla="*/ 356 w 358"/>
                    <a:gd name="T79" fmla="*/ 268 h 362"/>
                    <a:gd name="T80" fmla="*/ 358 w 358"/>
                    <a:gd name="T81" fmla="*/ 258 h 362"/>
                    <a:gd name="T82" fmla="*/ 358 w 358"/>
                    <a:gd name="T83" fmla="*/ 1 h 36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358" h="362">
                      <a:moveTo>
                        <a:pt x="357" y="6"/>
                      </a:moveTo>
                      <a:lnTo>
                        <a:pt x="353" y="14"/>
                      </a:lnTo>
                      <a:lnTo>
                        <a:pt x="349" y="22"/>
                      </a:lnTo>
                      <a:lnTo>
                        <a:pt x="343" y="30"/>
                      </a:lnTo>
                      <a:lnTo>
                        <a:pt x="337" y="38"/>
                      </a:lnTo>
                      <a:lnTo>
                        <a:pt x="329" y="45"/>
                      </a:lnTo>
                      <a:lnTo>
                        <a:pt x="321" y="52"/>
                      </a:lnTo>
                      <a:lnTo>
                        <a:pt x="312" y="59"/>
                      </a:lnTo>
                      <a:lnTo>
                        <a:pt x="302" y="65"/>
                      </a:lnTo>
                      <a:lnTo>
                        <a:pt x="292" y="71"/>
                      </a:lnTo>
                      <a:lnTo>
                        <a:pt x="281" y="76"/>
                      </a:lnTo>
                      <a:lnTo>
                        <a:pt x="269" y="80"/>
                      </a:lnTo>
                      <a:lnTo>
                        <a:pt x="257" y="84"/>
                      </a:lnTo>
                      <a:lnTo>
                        <a:pt x="245" y="88"/>
                      </a:lnTo>
                      <a:lnTo>
                        <a:pt x="232" y="91"/>
                      </a:lnTo>
                      <a:lnTo>
                        <a:pt x="219" y="93"/>
                      </a:lnTo>
                      <a:lnTo>
                        <a:pt x="205" y="94"/>
                      </a:lnTo>
                      <a:lnTo>
                        <a:pt x="192" y="95"/>
                      </a:lnTo>
                      <a:lnTo>
                        <a:pt x="178" y="96"/>
                      </a:lnTo>
                      <a:lnTo>
                        <a:pt x="165" y="95"/>
                      </a:lnTo>
                      <a:lnTo>
                        <a:pt x="151" y="94"/>
                      </a:lnTo>
                      <a:lnTo>
                        <a:pt x="138" y="93"/>
                      </a:lnTo>
                      <a:lnTo>
                        <a:pt x="125" y="90"/>
                      </a:lnTo>
                      <a:lnTo>
                        <a:pt x="112" y="87"/>
                      </a:lnTo>
                      <a:lnTo>
                        <a:pt x="99" y="84"/>
                      </a:lnTo>
                      <a:lnTo>
                        <a:pt x="87" y="80"/>
                      </a:lnTo>
                      <a:lnTo>
                        <a:pt x="76" y="75"/>
                      </a:lnTo>
                      <a:lnTo>
                        <a:pt x="65" y="70"/>
                      </a:lnTo>
                      <a:lnTo>
                        <a:pt x="55" y="64"/>
                      </a:lnTo>
                      <a:lnTo>
                        <a:pt x="45" y="58"/>
                      </a:lnTo>
                      <a:lnTo>
                        <a:pt x="36" y="51"/>
                      </a:lnTo>
                      <a:lnTo>
                        <a:pt x="28" y="44"/>
                      </a:lnTo>
                      <a:lnTo>
                        <a:pt x="21" y="37"/>
                      </a:lnTo>
                      <a:lnTo>
                        <a:pt x="15" y="29"/>
                      </a:lnTo>
                      <a:lnTo>
                        <a:pt x="9" y="21"/>
                      </a:lnTo>
                      <a:lnTo>
                        <a:pt x="5" y="13"/>
                      </a:lnTo>
                      <a:lnTo>
                        <a:pt x="1" y="4"/>
                      </a:lnTo>
                      <a:lnTo>
                        <a:pt x="0" y="0"/>
                      </a:lnTo>
                      <a:lnTo>
                        <a:pt x="0" y="253"/>
                      </a:lnTo>
                      <a:lnTo>
                        <a:pt x="0" y="257"/>
                      </a:lnTo>
                      <a:lnTo>
                        <a:pt x="1" y="262"/>
                      </a:lnTo>
                      <a:lnTo>
                        <a:pt x="2" y="267"/>
                      </a:lnTo>
                      <a:lnTo>
                        <a:pt x="4" y="271"/>
                      </a:lnTo>
                      <a:lnTo>
                        <a:pt x="6" y="277"/>
                      </a:lnTo>
                      <a:lnTo>
                        <a:pt x="10" y="285"/>
                      </a:lnTo>
                      <a:lnTo>
                        <a:pt x="15" y="293"/>
                      </a:lnTo>
                      <a:lnTo>
                        <a:pt x="20" y="301"/>
                      </a:lnTo>
                      <a:lnTo>
                        <a:pt x="27" y="309"/>
                      </a:lnTo>
                      <a:lnTo>
                        <a:pt x="35" y="316"/>
                      </a:lnTo>
                      <a:lnTo>
                        <a:pt x="43" y="323"/>
                      </a:lnTo>
                      <a:lnTo>
                        <a:pt x="52" y="329"/>
                      </a:lnTo>
                      <a:lnTo>
                        <a:pt x="62" y="335"/>
                      </a:lnTo>
                      <a:lnTo>
                        <a:pt x="73" y="340"/>
                      </a:lnTo>
                      <a:lnTo>
                        <a:pt x="84" y="345"/>
                      </a:lnTo>
                      <a:lnTo>
                        <a:pt x="96" y="349"/>
                      </a:lnTo>
                      <a:lnTo>
                        <a:pt x="108" y="353"/>
                      </a:lnTo>
                      <a:lnTo>
                        <a:pt x="121" y="356"/>
                      </a:lnTo>
                      <a:lnTo>
                        <a:pt x="134" y="359"/>
                      </a:lnTo>
                      <a:lnTo>
                        <a:pt x="147" y="360"/>
                      </a:lnTo>
                      <a:lnTo>
                        <a:pt x="160" y="362"/>
                      </a:lnTo>
                      <a:lnTo>
                        <a:pt x="174" y="362"/>
                      </a:lnTo>
                      <a:lnTo>
                        <a:pt x="187" y="362"/>
                      </a:lnTo>
                      <a:lnTo>
                        <a:pt x="201" y="362"/>
                      </a:lnTo>
                      <a:lnTo>
                        <a:pt x="214" y="360"/>
                      </a:lnTo>
                      <a:lnTo>
                        <a:pt x="227" y="358"/>
                      </a:lnTo>
                      <a:lnTo>
                        <a:pt x="240" y="356"/>
                      </a:lnTo>
                      <a:lnTo>
                        <a:pt x="253" y="352"/>
                      </a:lnTo>
                      <a:lnTo>
                        <a:pt x="265" y="348"/>
                      </a:lnTo>
                      <a:lnTo>
                        <a:pt x="277" y="344"/>
                      </a:lnTo>
                      <a:lnTo>
                        <a:pt x="288" y="339"/>
                      </a:lnTo>
                      <a:lnTo>
                        <a:pt x="298" y="334"/>
                      </a:lnTo>
                      <a:lnTo>
                        <a:pt x="308" y="328"/>
                      </a:lnTo>
                      <a:lnTo>
                        <a:pt x="317" y="321"/>
                      </a:lnTo>
                      <a:lnTo>
                        <a:pt x="325" y="315"/>
                      </a:lnTo>
                      <a:lnTo>
                        <a:pt x="333" y="308"/>
                      </a:lnTo>
                      <a:lnTo>
                        <a:pt x="339" y="300"/>
                      </a:lnTo>
                      <a:lnTo>
                        <a:pt x="345" y="292"/>
                      </a:lnTo>
                      <a:lnTo>
                        <a:pt x="350" y="284"/>
                      </a:lnTo>
                      <a:lnTo>
                        <a:pt x="354" y="276"/>
                      </a:lnTo>
                      <a:lnTo>
                        <a:pt x="356" y="268"/>
                      </a:lnTo>
                      <a:lnTo>
                        <a:pt x="358" y="261"/>
                      </a:lnTo>
                      <a:lnTo>
                        <a:pt x="358" y="258"/>
                      </a:lnTo>
                      <a:lnTo>
                        <a:pt x="358" y="255"/>
                      </a:lnTo>
                      <a:lnTo>
                        <a:pt x="358" y="1"/>
                      </a:lnTo>
                      <a:lnTo>
                        <a:pt x="357" y="6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8" name="Rectangle 102"/>
              <p:cNvSpPr>
                <a:spLocks noChangeArrowheads="1"/>
              </p:cNvSpPr>
              <p:nvPr/>
            </p:nvSpPr>
            <p:spPr bwMode="auto">
              <a:xfrm>
                <a:off x="2612818" y="1822965"/>
                <a:ext cx="319208" cy="2185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Rectangle 103"/>
              <p:cNvSpPr>
                <a:spLocks noChangeArrowheads="1"/>
              </p:cNvSpPr>
              <p:nvPr/>
            </p:nvSpPr>
            <p:spPr bwMode="auto">
              <a:xfrm>
                <a:off x="2654473" y="1800048"/>
                <a:ext cx="244088" cy="128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4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Conf.</a:t>
                </a:r>
                <a:endPara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Rectangle 104"/>
              <p:cNvSpPr>
                <a:spLocks noChangeArrowheads="1"/>
              </p:cNvSpPr>
              <p:nvPr/>
            </p:nvSpPr>
            <p:spPr bwMode="auto">
              <a:xfrm>
                <a:off x="2698546" y="1917909"/>
                <a:ext cx="138745" cy="128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400" b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DB</a:t>
                </a:r>
                <a:endParaRPr lang="en-US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1" name="Group 106"/>
              <p:cNvGrpSpPr>
                <a:grpSpLocks/>
              </p:cNvGrpSpPr>
              <p:nvPr/>
            </p:nvGrpSpPr>
            <p:grpSpPr bwMode="auto">
              <a:xfrm>
                <a:off x="3002240" y="3714475"/>
                <a:ext cx="787555" cy="109676"/>
                <a:chOff x="3028" y="3673"/>
                <a:chExt cx="1069" cy="83"/>
              </a:xfrm>
            </p:grpSpPr>
            <p:sp>
              <p:nvSpPr>
                <p:cNvPr id="55" name="Line 107"/>
                <p:cNvSpPr>
                  <a:spLocks noChangeShapeType="1"/>
                </p:cNvSpPr>
                <p:nvPr/>
              </p:nvSpPr>
              <p:spPr bwMode="auto">
                <a:xfrm flipH="1">
                  <a:off x="3028" y="3712"/>
                  <a:ext cx="1003" cy="1"/>
                </a:xfrm>
                <a:prstGeom prst="line">
                  <a:avLst/>
                </a:prstGeom>
                <a:noFill/>
                <a:ln w="269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Freeform 108"/>
                <p:cNvSpPr>
                  <a:spLocks/>
                </p:cNvSpPr>
                <p:nvPr/>
              </p:nvSpPr>
              <p:spPr bwMode="auto">
                <a:xfrm>
                  <a:off x="4019" y="3673"/>
                  <a:ext cx="78" cy="83"/>
                </a:xfrm>
                <a:custGeom>
                  <a:avLst/>
                  <a:gdLst>
                    <a:gd name="T0" fmla="*/ 0 w 78"/>
                    <a:gd name="T1" fmla="*/ 83 h 83"/>
                    <a:gd name="T2" fmla="*/ 78 w 78"/>
                    <a:gd name="T3" fmla="*/ 39 h 83"/>
                    <a:gd name="T4" fmla="*/ 0 w 78"/>
                    <a:gd name="T5" fmla="*/ 0 h 83"/>
                    <a:gd name="T6" fmla="*/ 0 w 78"/>
                    <a:gd name="T7" fmla="*/ 83 h 8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78" h="83">
                      <a:moveTo>
                        <a:pt x="0" y="83"/>
                      </a:moveTo>
                      <a:lnTo>
                        <a:pt x="78" y="39"/>
                      </a:lnTo>
                      <a:lnTo>
                        <a:pt x="0" y="0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2" name="Rectangle 109"/>
              <p:cNvSpPr>
                <a:spLocks noChangeArrowheads="1"/>
              </p:cNvSpPr>
              <p:nvPr/>
            </p:nvSpPr>
            <p:spPr bwMode="auto">
              <a:xfrm>
                <a:off x="3789795" y="3672732"/>
                <a:ext cx="570482" cy="178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Rectangle 110"/>
              <p:cNvSpPr>
                <a:spLocks noChangeArrowheads="1"/>
              </p:cNvSpPr>
              <p:nvPr/>
            </p:nvSpPr>
            <p:spPr bwMode="auto">
              <a:xfrm>
                <a:off x="3847979" y="3701379"/>
                <a:ext cx="504861" cy="1467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600" b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Offline</a:t>
                </a:r>
                <a:endParaRPr lang="en-US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Rectangle 118"/>
              <p:cNvSpPr>
                <a:spLocks noChangeArrowheads="1"/>
              </p:cNvSpPr>
              <p:nvPr/>
            </p:nvSpPr>
            <p:spPr bwMode="auto">
              <a:xfrm>
                <a:off x="3853637" y="2965565"/>
                <a:ext cx="310204" cy="211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Rectangle 119"/>
              <p:cNvSpPr>
                <a:spLocks noChangeArrowheads="1"/>
              </p:cNvSpPr>
              <p:nvPr/>
            </p:nvSpPr>
            <p:spPr bwMode="auto">
              <a:xfrm>
                <a:off x="3853637" y="2965565"/>
                <a:ext cx="310204" cy="211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Rectangle 126"/>
              <p:cNvSpPr>
                <a:spLocks noChangeArrowheads="1"/>
              </p:cNvSpPr>
              <p:nvPr/>
            </p:nvSpPr>
            <p:spPr bwMode="auto">
              <a:xfrm>
                <a:off x="3870006" y="2923004"/>
                <a:ext cx="319208" cy="2185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7" name="Group 127"/>
              <p:cNvGrpSpPr>
                <a:grpSpLocks/>
              </p:cNvGrpSpPr>
              <p:nvPr/>
            </p:nvGrpSpPr>
            <p:grpSpPr bwMode="auto">
              <a:xfrm>
                <a:off x="3875735" y="2724113"/>
                <a:ext cx="482915" cy="414970"/>
                <a:chOff x="2589" y="793"/>
                <a:chExt cx="365" cy="507"/>
              </a:xfrm>
            </p:grpSpPr>
            <p:sp>
              <p:nvSpPr>
                <p:cNvPr id="50" name="Freeform 128"/>
                <p:cNvSpPr>
                  <a:spLocks/>
                </p:cNvSpPr>
                <p:nvPr/>
              </p:nvSpPr>
              <p:spPr bwMode="auto">
                <a:xfrm>
                  <a:off x="2589" y="793"/>
                  <a:ext cx="365" cy="117"/>
                </a:xfrm>
                <a:custGeom>
                  <a:avLst/>
                  <a:gdLst>
                    <a:gd name="T0" fmla="*/ 361 w 365"/>
                    <a:gd name="T1" fmla="*/ 112 h 117"/>
                    <a:gd name="T2" fmla="*/ 359 w 365"/>
                    <a:gd name="T3" fmla="*/ 101 h 117"/>
                    <a:gd name="T4" fmla="*/ 353 w 365"/>
                    <a:gd name="T5" fmla="*/ 85 h 117"/>
                    <a:gd name="T6" fmla="*/ 342 w 365"/>
                    <a:gd name="T7" fmla="*/ 69 h 117"/>
                    <a:gd name="T8" fmla="*/ 328 w 365"/>
                    <a:gd name="T9" fmla="*/ 54 h 117"/>
                    <a:gd name="T10" fmla="*/ 311 w 365"/>
                    <a:gd name="T11" fmla="*/ 41 h 117"/>
                    <a:gd name="T12" fmla="*/ 291 w 365"/>
                    <a:gd name="T13" fmla="*/ 29 h 117"/>
                    <a:gd name="T14" fmla="*/ 268 w 365"/>
                    <a:gd name="T15" fmla="*/ 20 h 117"/>
                    <a:gd name="T16" fmla="*/ 243 w 365"/>
                    <a:gd name="T17" fmla="*/ 13 h 117"/>
                    <a:gd name="T18" fmla="*/ 217 w 365"/>
                    <a:gd name="T19" fmla="*/ 8 h 117"/>
                    <a:gd name="T20" fmla="*/ 190 w 365"/>
                    <a:gd name="T21" fmla="*/ 6 h 117"/>
                    <a:gd name="T22" fmla="*/ 163 w 365"/>
                    <a:gd name="T23" fmla="*/ 7 h 117"/>
                    <a:gd name="T24" fmla="*/ 137 w 365"/>
                    <a:gd name="T25" fmla="*/ 10 h 117"/>
                    <a:gd name="T26" fmla="*/ 111 w 365"/>
                    <a:gd name="T27" fmla="*/ 15 h 117"/>
                    <a:gd name="T28" fmla="*/ 87 w 365"/>
                    <a:gd name="T29" fmla="*/ 23 h 117"/>
                    <a:gd name="T30" fmla="*/ 65 w 365"/>
                    <a:gd name="T31" fmla="*/ 34 h 117"/>
                    <a:gd name="T32" fmla="*/ 46 w 365"/>
                    <a:gd name="T33" fmla="*/ 46 h 117"/>
                    <a:gd name="T34" fmla="*/ 30 w 365"/>
                    <a:gd name="T35" fmla="*/ 60 h 117"/>
                    <a:gd name="T36" fmla="*/ 18 w 365"/>
                    <a:gd name="T37" fmla="*/ 75 h 117"/>
                    <a:gd name="T38" fmla="*/ 9 w 365"/>
                    <a:gd name="T39" fmla="*/ 91 h 117"/>
                    <a:gd name="T40" fmla="*/ 4 w 365"/>
                    <a:gd name="T41" fmla="*/ 107 h 117"/>
                    <a:gd name="T42" fmla="*/ 3 w 365"/>
                    <a:gd name="T43" fmla="*/ 117 h 117"/>
                    <a:gd name="T44" fmla="*/ 0 w 365"/>
                    <a:gd name="T45" fmla="*/ 109 h 117"/>
                    <a:gd name="T46" fmla="*/ 4 w 365"/>
                    <a:gd name="T47" fmla="*/ 92 h 117"/>
                    <a:gd name="T48" fmla="*/ 12 w 365"/>
                    <a:gd name="T49" fmla="*/ 75 h 117"/>
                    <a:gd name="T50" fmla="*/ 24 w 365"/>
                    <a:gd name="T51" fmla="*/ 59 h 117"/>
                    <a:gd name="T52" fmla="*/ 39 w 365"/>
                    <a:gd name="T53" fmla="*/ 45 h 117"/>
                    <a:gd name="T54" fmla="*/ 58 w 365"/>
                    <a:gd name="T55" fmla="*/ 32 h 117"/>
                    <a:gd name="T56" fmla="*/ 79 w 365"/>
                    <a:gd name="T57" fmla="*/ 21 h 117"/>
                    <a:gd name="T58" fmla="*/ 102 w 365"/>
                    <a:gd name="T59" fmla="*/ 12 h 117"/>
                    <a:gd name="T60" fmla="*/ 128 w 365"/>
                    <a:gd name="T61" fmla="*/ 6 h 117"/>
                    <a:gd name="T62" fmla="*/ 154 w 365"/>
                    <a:gd name="T63" fmla="*/ 2 h 117"/>
                    <a:gd name="T64" fmla="*/ 181 w 365"/>
                    <a:gd name="T65" fmla="*/ 0 h 117"/>
                    <a:gd name="T66" fmla="*/ 208 w 365"/>
                    <a:gd name="T67" fmla="*/ 1 h 117"/>
                    <a:gd name="T68" fmla="*/ 235 w 365"/>
                    <a:gd name="T69" fmla="*/ 5 h 117"/>
                    <a:gd name="T70" fmla="*/ 260 w 365"/>
                    <a:gd name="T71" fmla="*/ 12 h 117"/>
                    <a:gd name="T72" fmla="*/ 284 w 365"/>
                    <a:gd name="T73" fmla="*/ 20 h 117"/>
                    <a:gd name="T74" fmla="*/ 305 w 365"/>
                    <a:gd name="T75" fmla="*/ 31 h 117"/>
                    <a:gd name="T76" fmla="*/ 324 w 365"/>
                    <a:gd name="T77" fmla="*/ 44 h 117"/>
                    <a:gd name="T78" fmla="*/ 340 w 365"/>
                    <a:gd name="T79" fmla="*/ 58 h 117"/>
                    <a:gd name="T80" fmla="*/ 352 w 365"/>
                    <a:gd name="T81" fmla="*/ 74 h 117"/>
                    <a:gd name="T82" fmla="*/ 360 w 365"/>
                    <a:gd name="T83" fmla="*/ 91 h 117"/>
                    <a:gd name="T84" fmla="*/ 364 w 365"/>
                    <a:gd name="T85" fmla="*/ 106 h 117"/>
                    <a:gd name="T86" fmla="*/ 365 w 365"/>
                    <a:gd name="T87" fmla="*/ 116 h 117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65" h="117">
                      <a:moveTo>
                        <a:pt x="361" y="116"/>
                      </a:moveTo>
                      <a:lnTo>
                        <a:pt x="361" y="112"/>
                      </a:lnTo>
                      <a:lnTo>
                        <a:pt x="361" y="107"/>
                      </a:lnTo>
                      <a:lnTo>
                        <a:pt x="359" y="101"/>
                      </a:lnTo>
                      <a:lnTo>
                        <a:pt x="357" y="93"/>
                      </a:lnTo>
                      <a:lnTo>
                        <a:pt x="353" y="85"/>
                      </a:lnTo>
                      <a:lnTo>
                        <a:pt x="348" y="77"/>
                      </a:lnTo>
                      <a:lnTo>
                        <a:pt x="342" y="69"/>
                      </a:lnTo>
                      <a:lnTo>
                        <a:pt x="336" y="61"/>
                      </a:lnTo>
                      <a:lnTo>
                        <a:pt x="328" y="54"/>
                      </a:lnTo>
                      <a:lnTo>
                        <a:pt x="320" y="47"/>
                      </a:lnTo>
                      <a:lnTo>
                        <a:pt x="311" y="41"/>
                      </a:lnTo>
                      <a:lnTo>
                        <a:pt x="301" y="35"/>
                      </a:lnTo>
                      <a:lnTo>
                        <a:pt x="291" y="29"/>
                      </a:lnTo>
                      <a:lnTo>
                        <a:pt x="280" y="25"/>
                      </a:lnTo>
                      <a:lnTo>
                        <a:pt x="268" y="20"/>
                      </a:lnTo>
                      <a:lnTo>
                        <a:pt x="256" y="16"/>
                      </a:lnTo>
                      <a:lnTo>
                        <a:pt x="243" y="13"/>
                      </a:lnTo>
                      <a:lnTo>
                        <a:pt x="230" y="10"/>
                      </a:lnTo>
                      <a:lnTo>
                        <a:pt x="217" y="8"/>
                      </a:lnTo>
                      <a:lnTo>
                        <a:pt x="204" y="7"/>
                      </a:lnTo>
                      <a:lnTo>
                        <a:pt x="190" y="6"/>
                      </a:lnTo>
                      <a:lnTo>
                        <a:pt x="177" y="6"/>
                      </a:lnTo>
                      <a:lnTo>
                        <a:pt x="163" y="7"/>
                      </a:lnTo>
                      <a:lnTo>
                        <a:pt x="150" y="8"/>
                      </a:lnTo>
                      <a:lnTo>
                        <a:pt x="137" y="10"/>
                      </a:lnTo>
                      <a:lnTo>
                        <a:pt x="124" y="12"/>
                      </a:lnTo>
                      <a:lnTo>
                        <a:pt x="111" y="15"/>
                      </a:lnTo>
                      <a:lnTo>
                        <a:pt x="99" y="19"/>
                      </a:lnTo>
                      <a:lnTo>
                        <a:pt x="87" y="23"/>
                      </a:lnTo>
                      <a:lnTo>
                        <a:pt x="76" y="28"/>
                      </a:lnTo>
                      <a:lnTo>
                        <a:pt x="65" y="34"/>
                      </a:lnTo>
                      <a:lnTo>
                        <a:pt x="55" y="40"/>
                      </a:lnTo>
                      <a:lnTo>
                        <a:pt x="46" y="46"/>
                      </a:lnTo>
                      <a:lnTo>
                        <a:pt x="38" y="53"/>
                      </a:lnTo>
                      <a:lnTo>
                        <a:pt x="30" y="60"/>
                      </a:lnTo>
                      <a:lnTo>
                        <a:pt x="23" y="67"/>
                      </a:lnTo>
                      <a:lnTo>
                        <a:pt x="18" y="75"/>
                      </a:lnTo>
                      <a:lnTo>
                        <a:pt x="13" y="83"/>
                      </a:lnTo>
                      <a:lnTo>
                        <a:pt x="9" y="91"/>
                      </a:lnTo>
                      <a:lnTo>
                        <a:pt x="6" y="100"/>
                      </a:lnTo>
                      <a:lnTo>
                        <a:pt x="4" y="107"/>
                      </a:lnTo>
                      <a:lnTo>
                        <a:pt x="3" y="113"/>
                      </a:lnTo>
                      <a:lnTo>
                        <a:pt x="3" y="117"/>
                      </a:lnTo>
                      <a:lnTo>
                        <a:pt x="0" y="117"/>
                      </a:lnTo>
                      <a:lnTo>
                        <a:pt x="0" y="109"/>
                      </a:lnTo>
                      <a:lnTo>
                        <a:pt x="2" y="101"/>
                      </a:lnTo>
                      <a:lnTo>
                        <a:pt x="4" y="92"/>
                      </a:lnTo>
                      <a:lnTo>
                        <a:pt x="8" y="84"/>
                      </a:lnTo>
                      <a:lnTo>
                        <a:pt x="12" y="75"/>
                      </a:lnTo>
                      <a:lnTo>
                        <a:pt x="18" y="67"/>
                      </a:lnTo>
                      <a:lnTo>
                        <a:pt x="24" y="59"/>
                      </a:lnTo>
                      <a:lnTo>
                        <a:pt x="31" y="52"/>
                      </a:lnTo>
                      <a:lnTo>
                        <a:pt x="39" y="45"/>
                      </a:lnTo>
                      <a:lnTo>
                        <a:pt x="48" y="38"/>
                      </a:lnTo>
                      <a:lnTo>
                        <a:pt x="58" y="32"/>
                      </a:lnTo>
                      <a:lnTo>
                        <a:pt x="68" y="26"/>
                      </a:lnTo>
                      <a:lnTo>
                        <a:pt x="79" y="21"/>
                      </a:lnTo>
                      <a:lnTo>
                        <a:pt x="90" y="16"/>
                      </a:lnTo>
                      <a:lnTo>
                        <a:pt x="102" y="12"/>
                      </a:lnTo>
                      <a:lnTo>
                        <a:pt x="115" y="9"/>
                      </a:lnTo>
                      <a:lnTo>
                        <a:pt x="128" y="6"/>
                      </a:lnTo>
                      <a:lnTo>
                        <a:pt x="141" y="3"/>
                      </a:lnTo>
                      <a:lnTo>
                        <a:pt x="154" y="2"/>
                      </a:lnTo>
                      <a:lnTo>
                        <a:pt x="168" y="1"/>
                      </a:lnTo>
                      <a:lnTo>
                        <a:pt x="181" y="0"/>
                      </a:lnTo>
                      <a:lnTo>
                        <a:pt x="195" y="1"/>
                      </a:lnTo>
                      <a:lnTo>
                        <a:pt x="208" y="1"/>
                      </a:lnTo>
                      <a:lnTo>
                        <a:pt x="222" y="3"/>
                      </a:lnTo>
                      <a:lnTo>
                        <a:pt x="235" y="5"/>
                      </a:lnTo>
                      <a:lnTo>
                        <a:pt x="248" y="8"/>
                      </a:lnTo>
                      <a:lnTo>
                        <a:pt x="260" y="12"/>
                      </a:lnTo>
                      <a:lnTo>
                        <a:pt x="272" y="15"/>
                      </a:lnTo>
                      <a:lnTo>
                        <a:pt x="284" y="20"/>
                      </a:lnTo>
                      <a:lnTo>
                        <a:pt x="295" y="25"/>
                      </a:lnTo>
                      <a:lnTo>
                        <a:pt x="305" y="31"/>
                      </a:lnTo>
                      <a:lnTo>
                        <a:pt x="315" y="37"/>
                      </a:lnTo>
                      <a:lnTo>
                        <a:pt x="324" y="44"/>
                      </a:lnTo>
                      <a:lnTo>
                        <a:pt x="332" y="51"/>
                      </a:lnTo>
                      <a:lnTo>
                        <a:pt x="340" y="58"/>
                      </a:lnTo>
                      <a:lnTo>
                        <a:pt x="346" y="66"/>
                      </a:lnTo>
                      <a:lnTo>
                        <a:pt x="352" y="74"/>
                      </a:lnTo>
                      <a:lnTo>
                        <a:pt x="356" y="82"/>
                      </a:lnTo>
                      <a:lnTo>
                        <a:pt x="360" y="91"/>
                      </a:lnTo>
                      <a:lnTo>
                        <a:pt x="362" y="99"/>
                      </a:lnTo>
                      <a:lnTo>
                        <a:pt x="364" y="106"/>
                      </a:lnTo>
                      <a:lnTo>
                        <a:pt x="365" y="112"/>
                      </a:lnTo>
                      <a:lnTo>
                        <a:pt x="365" y="116"/>
                      </a:lnTo>
                      <a:lnTo>
                        <a:pt x="361" y="1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" name="Freeform 129"/>
                <p:cNvSpPr>
                  <a:spLocks/>
                </p:cNvSpPr>
                <p:nvPr/>
              </p:nvSpPr>
              <p:spPr bwMode="auto">
                <a:xfrm>
                  <a:off x="2589" y="909"/>
                  <a:ext cx="365" cy="119"/>
                </a:xfrm>
                <a:custGeom>
                  <a:avLst/>
                  <a:gdLst>
                    <a:gd name="T0" fmla="*/ 365 w 365"/>
                    <a:gd name="T1" fmla="*/ 0 h 119"/>
                    <a:gd name="T2" fmla="*/ 361 w 365"/>
                    <a:gd name="T3" fmla="*/ 5 h 119"/>
                    <a:gd name="T4" fmla="*/ 360 w 365"/>
                    <a:gd name="T5" fmla="*/ 16 h 119"/>
                    <a:gd name="T6" fmla="*/ 357 w 365"/>
                    <a:gd name="T7" fmla="*/ 26 h 119"/>
                    <a:gd name="T8" fmla="*/ 348 w 365"/>
                    <a:gd name="T9" fmla="*/ 42 h 119"/>
                    <a:gd name="T10" fmla="*/ 336 w 365"/>
                    <a:gd name="T11" fmla="*/ 58 h 119"/>
                    <a:gd name="T12" fmla="*/ 320 w 365"/>
                    <a:gd name="T13" fmla="*/ 72 h 119"/>
                    <a:gd name="T14" fmla="*/ 301 w 365"/>
                    <a:gd name="T15" fmla="*/ 84 h 119"/>
                    <a:gd name="T16" fmla="*/ 280 w 365"/>
                    <a:gd name="T17" fmla="*/ 95 h 119"/>
                    <a:gd name="T18" fmla="*/ 256 w 365"/>
                    <a:gd name="T19" fmla="*/ 103 h 119"/>
                    <a:gd name="T20" fmla="*/ 230 w 365"/>
                    <a:gd name="T21" fmla="*/ 109 h 119"/>
                    <a:gd name="T22" fmla="*/ 204 w 365"/>
                    <a:gd name="T23" fmla="*/ 112 h 119"/>
                    <a:gd name="T24" fmla="*/ 177 w 365"/>
                    <a:gd name="T25" fmla="*/ 113 h 119"/>
                    <a:gd name="T26" fmla="*/ 150 w 365"/>
                    <a:gd name="T27" fmla="*/ 111 h 119"/>
                    <a:gd name="T28" fmla="*/ 124 w 365"/>
                    <a:gd name="T29" fmla="*/ 107 h 119"/>
                    <a:gd name="T30" fmla="*/ 99 w 365"/>
                    <a:gd name="T31" fmla="*/ 100 h 119"/>
                    <a:gd name="T32" fmla="*/ 76 w 365"/>
                    <a:gd name="T33" fmla="*/ 91 h 119"/>
                    <a:gd name="T34" fmla="*/ 55 w 365"/>
                    <a:gd name="T35" fmla="*/ 79 h 119"/>
                    <a:gd name="T36" fmla="*/ 38 w 365"/>
                    <a:gd name="T37" fmla="*/ 66 h 119"/>
                    <a:gd name="T38" fmla="*/ 23 w 365"/>
                    <a:gd name="T39" fmla="*/ 52 h 119"/>
                    <a:gd name="T40" fmla="*/ 13 w 365"/>
                    <a:gd name="T41" fmla="*/ 36 h 119"/>
                    <a:gd name="T42" fmla="*/ 6 w 365"/>
                    <a:gd name="T43" fmla="*/ 19 h 119"/>
                    <a:gd name="T44" fmla="*/ 3 w 365"/>
                    <a:gd name="T45" fmla="*/ 6 h 119"/>
                    <a:gd name="T46" fmla="*/ 0 w 365"/>
                    <a:gd name="T47" fmla="*/ 1 h 119"/>
                    <a:gd name="T48" fmla="*/ 2 w 365"/>
                    <a:gd name="T49" fmla="*/ 16 h 119"/>
                    <a:gd name="T50" fmla="*/ 4 w 365"/>
                    <a:gd name="T51" fmla="*/ 27 h 119"/>
                    <a:gd name="T52" fmla="*/ 12 w 365"/>
                    <a:gd name="T53" fmla="*/ 44 h 119"/>
                    <a:gd name="T54" fmla="*/ 24 w 365"/>
                    <a:gd name="T55" fmla="*/ 60 h 119"/>
                    <a:gd name="T56" fmla="*/ 39 w 365"/>
                    <a:gd name="T57" fmla="*/ 74 h 119"/>
                    <a:gd name="T58" fmla="*/ 58 w 365"/>
                    <a:gd name="T59" fmla="*/ 87 h 119"/>
                    <a:gd name="T60" fmla="*/ 79 w 365"/>
                    <a:gd name="T61" fmla="*/ 98 h 119"/>
                    <a:gd name="T62" fmla="*/ 102 w 365"/>
                    <a:gd name="T63" fmla="*/ 107 h 119"/>
                    <a:gd name="T64" fmla="*/ 128 w 365"/>
                    <a:gd name="T65" fmla="*/ 113 h 119"/>
                    <a:gd name="T66" fmla="*/ 154 w 365"/>
                    <a:gd name="T67" fmla="*/ 117 h 119"/>
                    <a:gd name="T68" fmla="*/ 181 w 365"/>
                    <a:gd name="T69" fmla="*/ 119 h 119"/>
                    <a:gd name="T70" fmla="*/ 208 w 365"/>
                    <a:gd name="T71" fmla="*/ 117 h 119"/>
                    <a:gd name="T72" fmla="*/ 235 w 365"/>
                    <a:gd name="T73" fmla="*/ 114 h 119"/>
                    <a:gd name="T74" fmla="*/ 260 w 365"/>
                    <a:gd name="T75" fmla="*/ 107 h 119"/>
                    <a:gd name="T76" fmla="*/ 284 w 365"/>
                    <a:gd name="T77" fmla="*/ 99 h 119"/>
                    <a:gd name="T78" fmla="*/ 305 w 365"/>
                    <a:gd name="T79" fmla="*/ 88 h 119"/>
                    <a:gd name="T80" fmla="*/ 324 w 365"/>
                    <a:gd name="T81" fmla="*/ 75 h 119"/>
                    <a:gd name="T82" fmla="*/ 340 w 365"/>
                    <a:gd name="T83" fmla="*/ 61 h 119"/>
                    <a:gd name="T84" fmla="*/ 352 w 365"/>
                    <a:gd name="T85" fmla="*/ 45 h 119"/>
                    <a:gd name="T86" fmla="*/ 360 w 365"/>
                    <a:gd name="T87" fmla="*/ 29 h 119"/>
                    <a:gd name="T88" fmla="*/ 363 w 365"/>
                    <a:gd name="T89" fmla="*/ 17 h 119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365" h="119">
                      <a:moveTo>
                        <a:pt x="364" y="9"/>
                      </a:moveTo>
                      <a:lnTo>
                        <a:pt x="365" y="0"/>
                      </a:lnTo>
                      <a:lnTo>
                        <a:pt x="361" y="0"/>
                      </a:lnTo>
                      <a:lnTo>
                        <a:pt x="361" y="5"/>
                      </a:lnTo>
                      <a:lnTo>
                        <a:pt x="361" y="11"/>
                      </a:lnTo>
                      <a:lnTo>
                        <a:pt x="360" y="16"/>
                      </a:lnTo>
                      <a:lnTo>
                        <a:pt x="358" y="22"/>
                      </a:lnTo>
                      <a:lnTo>
                        <a:pt x="357" y="26"/>
                      </a:lnTo>
                      <a:lnTo>
                        <a:pt x="353" y="34"/>
                      </a:lnTo>
                      <a:lnTo>
                        <a:pt x="348" y="42"/>
                      </a:lnTo>
                      <a:lnTo>
                        <a:pt x="342" y="50"/>
                      </a:lnTo>
                      <a:lnTo>
                        <a:pt x="336" y="58"/>
                      </a:lnTo>
                      <a:lnTo>
                        <a:pt x="328" y="65"/>
                      </a:lnTo>
                      <a:lnTo>
                        <a:pt x="320" y="72"/>
                      </a:lnTo>
                      <a:lnTo>
                        <a:pt x="311" y="78"/>
                      </a:lnTo>
                      <a:lnTo>
                        <a:pt x="301" y="84"/>
                      </a:lnTo>
                      <a:lnTo>
                        <a:pt x="291" y="90"/>
                      </a:lnTo>
                      <a:lnTo>
                        <a:pt x="280" y="95"/>
                      </a:lnTo>
                      <a:lnTo>
                        <a:pt x="268" y="99"/>
                      </a:lnTo>
                      <a:lnTo>
                        <a:pt x="256" y="103"/>
                      </a:lnTo>
                      <a:lnTo>
                        <a:pt x="243" y="106"/>
                      </a:lnTo>
                      <a:lnTo>
                        <a:pt x="230" y="109"/>
                      </a:lnTo>
                      <a:lnTo>
                        <a:pt x="217" y="111"/>
                      </a:lnTo>
                      <a:lnTo>
                        <a:pt x="204" y="112"/>
                      </a:lnTo>
                      <a:lnTo>
                        <a:pt x="190" y="113"/>
                      </a:lnTo>
                      <a:lnTo>
                        <a:pt x="177" y="113"/>
                      </a:lnTo>
                      <a:lnTo>
                        <a:pt x="163" y="112"/>
                      </a:lnTo>
                      <a:lnTo>
                        <a:pt x="150" y="111"/>
                      </a:lnTo>
                      <a:lnTo>
                        <a:pt x="137" y="109"/>
                      </a:lnTo>
                      <a:lnTo>
                        <a:pt x="124" y="107"/>
                      </a:lnTo>
                      <a:lnTo>
                        <a:pt x="111" y="103"/>
                      </a:lnTo>
                      <a:lnTo>
                        <a:pt x="99" y="100"/>
                      </a:lnTo>
                      <a:lnTo>
                        <a:pt x="87" y="95"/>
                      </a:lnTo>
                      <a:lnTo>
                        <a:pt x="76" y="91"/>
                      </a:lnTo>
                      <a:lnTo>
                        <a:pt x="65" y="85"/>
                      </a:lnTo>
                      <a:lnTo>
                        <a:pt x="55" y="79"/>
                      </a:lnTo>
                      <a:lnTo>
                        <a:pt x="46" y="73"/>
                      </a:lnTo>
                      <a:lnTo>
                        <a:pt x="38" y="66"/>
                      </a:lnTo>
                      <a:lnTo>
                        <a:pt x="30" y="59"/>
                      </a:lnTo>
                      <a:lnTo>
                        <a:pt x="23" y="52"/>
                      </a:lnTo>
                      <a:lnTo>
                        <a:pt x="18" y="44"/>
                      </a:lnTo>
                      <a:lnTo>
                        <a:pt x="13" y="36"/>
                      </a:lnTo>
                      <a:lnTo>
                        <a:pt x="9" y="27"/>
                      </a:lnTo>
                      <a:lnTo>
                        <a:pt x="6" y="19"/>
                      </a:lnTo>
                      <a:lnTo>
                        <a:pt x="4" y="12"/>
                      </a:lnTo>
                      <a:lnTo>
                        <a:pt x="3" y="6"/>
                      </a:lnTo>
                      <a:lnTo>
                        <a:pt x="3" y="1"/>
                      </a:lnTo>
                      <a:lnTo>
                        <a:pt x="0" y="1"/>
                      </a:lnTo>
                      <a:lnTo>
                        <a:pt x="1" y="10"/>
                      </a:lnTo>
                      <a:lnTo>
                        <a:pt x="2" y="16"/>
                      </a:lnTo>
                      <a:lnTo>
                        <a:pt x="3" y="23"/>
                      </a:lnTo>
                      <a:lnTo>
                        <a:pt x="4" y="27"/>
                      </a:lnTo>
                      <a:lnTo>
                        <a:pt x="8" y="36"/>
                      </a:lnTo>
                      <a:lnTo>
                        <a:pt x="12" y="44"/>
                      </a:lnTo>
                      <a:lnTo>
                        <a:pt x="18" y="52"/>
                      </a:lnTo>
                      <a:lnTo>
                        <a:pt x="24" y="60"/>
                      </a:lnTo>
                      <a:lnTo>
                        <a:pt x="31" y="67"/>
                      </a:lnTo>
                      <a:lnTo>
                        <a:pt x="39" y="74"/>
                      </a:lnTo>
                      <a:lnTo>
                        <a:pt x="48" y="81"/>
                      </a:lnTo>
                      <a:lnTo>
                        <a:pt x="58" y="87"/>
                      </a:lnTo>
                      <a:lnTo>
                        <a:pt x="68" y="93"/>
                      </a:lnTo>
                      <a:lnTo>
                        <a:pt x="79" y="98"/>
                      </a:lnTo>
                      <a:lnTo>
                        <a:pt x="90" y="103"/>
                      </a:lnTo>
                      <a:lnTo>
                        <a:pt x="102" y="107"/>
                      </a:lnTo>
                      <a:lnTo>
                        <a:pt x="115" y="110"/>
                      </a:lnTo>
                      <a:lnTo>
                        <a:pt x="128" y="113"/>
                      </a:lnTo>
                      <a:lnTo>
                        <a:pt x="141" y="116"/>
                      </a:lnTo>
                      <a:lnTo>
                        <a:pt x="154" y="117"/>
                      </a:lnTo>
                      <a:lnTo>
                        <a:pt x="168" y="118"/>
                      </a:lnTo>
                      <a:lnTo>
                        <a:pt x="181" y="119"/>
                      </a:lnTo>
                      <a:lnTo>
                        <a:pt x="195" y="118"/>
                      </a:lnTo>
                      <a:lnTo>
                        <a:pt x="208" y="117"/>
                      </a:lnTo>
                      <a:lnTo>
                        <a:pt x="222" y="116"/>
                      </a:lnTo>
                      <a:lnTo>
                        <a:pt x="235" y="114"/>
                      </a:lnTo>
                      <a:lnTo>
                        <a:pt x="248" y="111"/>
                      </a:lnTo>
                      <a:lnTo>
                        <a:pt x="260" y="107"/>
                      </a:lnTo>
                      <a:lnTo>
                        <a:pt x="272" y="103"/>
                      </a:lnTo>
                      <a:lnTo>
                        <a:pt x="284" y="99"/>
                      </a:lnTo>
                      <a:lnTo>
                        <a:pt x="295" y="94"/>
                      </a:lnTo>
                      <a:lnTo>
                        <a:pt x="305" y="88"/>
                      </a:lnTo>
                      <a:lnTo>
                        <a:pt x="315" y="82"/>
                      </a:lnTo>
                      <a:lnTo>
                        <a:pt x="324" y="75"/>
                      </a:lnTo>
                      <a:lnTo>
                        <a:pt x="332" y="68"/>
                      </a:lnTo>
                      <a:lnTo>
                        <a:pt x="340" y="61"/>
                      </a:lnTo>
                      <a:lnTo>
                        <a:pt x="346" y="53"/>
                      </a:lnTo>
                      <a:lnTo>
                        <a:pt x="352" y="45"/>
                      </a:lnTo>
                      <a:lnTo>
                        <a:pt x="356" y="37"/>
                      </a:lnTo>
                      <a:lnTo>
                        <a:pt x="360" y="29"/>
                      </a:lnTo>
                      <a:lnTo>
                        <a:pt x="361" y="24"/>
                      </a:lnTo>
                      <a:lnTo>
                        <a:pt x="363" y="17"/>
                      </a:lnTo>
                      <a:lnTo>
                        <a:pt x="364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" name="Freeform 130"/>
                <p:cNvSpPr>
                  <a:spLocks/>
                </p:cNvSpPr>
                <p:nvPr/>
              </p:nvSpPr>
              <p:spPr bwMode="auto">
                <a:xfrm>
                  <a:off x="2589" y="909"/>
                  <a:ext cx="365" cy="391"/>
                </a:xfrm>
                <a:custGeom>
                  <a:avLst/>
                  <a:gdLst>
                    <a:gd name="T0" fmla="*/ 364 w 365"/>
                    <a:gd name="T1" fmla="*/ 9 h 391"/>
                    <a:gd name="T2" fmla="*/ 361 w 365"/>
                    <a:gd name="T3" fmla="*/ 24 h 391"/>
                    <a:gd name="T4" fmla="*/ 361 w 365"/>
                    <a:gd name="T5" fmla="*/ 281 h 391"/>
                    <a:gd name="T6" fmla="*/ 359 w 365"/>
                    <a:gd name="T7" fmla="*/ 291 h 391"/>
                    <a:gd name="T8" fmla="*/ 353 w 365"/>
                    <a:gd name="T9" fmla="*/ 307 h 391"/>
                    <a:gd name="T10" fmla="*/ 342 w 365"/>
                    <a:gd name="T11" fmla="*/ 323 h 391"/>
                    <a:gd name="T12" fmla="*/ 328 w 365"/>
                    <a:gd name="T13" fmla="*/ 338 h 391"/>
                    <a:gd name="T14" fmla="*/ 311 w 365"/>
                    <a:gd name="T15" fmla="*/ 351 h 391"/>
                    <a:gd name="T16" fmla="*/ 291 w 365"/>
                    <a:gd name="T17" fmla="*/ 362 h 391"/>
                    <a:gd name="T18" fmla="*/ 268 w 365"/>
                    <a:gd name="T19" fmla="*/ 371 h 391"/>
                    <a:gd name="T20" fmla="*/ 243 w 365"/>
                    <a:gd name="T21" fmla="*/ 379 h 391"/>
                    <a:gd name="T22" fmla="*/ 217 w 365"/>
                    <a:gd name="T23" fmla="*/ 383 h 391"/>
                    <a:gd name="T24" fmla="*/ 190 w 365"/>
                    <a:gd name="T25" fmla="*/ 385 h 391"/>
                    <a:gd name="T26" fmla="*/ 163 w 365"/>
                    <a:gd name="T27" fmla="*/ 385 h 391"/>
                    <a:gd name="T28" fmla="*/ 137 w 365"/>
                    <a:gd name="T29" fmla="*/ 382 h 391"/>
                    <a:gd name="T30" fmla="*/ 111 w 365"/>
                    <a:gd name="T31" fmla="*/ 376 h 391"/>
                    <a:gd name="T32" fmla="*/ 87 w 365"/>
                    <a:gd name="T33" fmla="*/ 368 h 391"/>
                    <a:gd name="T34" fmla="*/ 65 w 365"/>
                    <a:gd name="T35" fmla="*/ 358 h 391"/>
                    <a:gd name="T36" fmla="*/ 46 w 365"/>
                    <a:gd name="T37" fmla="*/ 346 h 391"/>
                    <a:gd name="T38" fmla="*/ 30 w 365"/>
                    <a:gd name="T39" fmla="*/ 332 h 391"/>
                    <a:gd name="T40" fmla="*/ 18 w 365"/>
                    <a:gd name="T41" fmla="*/ 316 h 391"/>
                    <a:gd name="T42" fmla="*/ 9 w 365"/>
                    <a:gd name="T43" fmla="*/ 300 h 391"/>
                    <a:gd name="T44" fmla="*/ 5 w 365"/>
                    <a:gd name="T45" fmla="*/ 290 h 391"/>
                    <a:gd name="T46" fmla="*/ 3 w 365"/>
                    <a:gd name="T47" fmla="*/ 280 h 391"/>
                    <a:gd name="T48" fmla="*/ 3 w 365"/>
                    <a:gd name="T49" fmla="*/ 23 h 391"/>
                    <a:gd name="T50" fmla="*/ 1 w 365"/>
                    <a:gd name="T51" fmla="*/ 10 h 391"/>
                    <a:gd name="T52" fmla="*/ 0 w 365"/>
                    <a:gd name="T53" fmla="*/ 274 h 391"/>
                    <a:gd name="T54" fmla="*/ 1 w 365"/>
                    <a:gd name="T55" fmla="*/ 284 h 391"/>
                    <a:gd name="T56" fmla="*/ 2 w 365"/>
                    <a:gd name="T57" fmla="*/ 291 h 391"/>
                    <a:gd name="T58" fmla="*/ 4 w 365"/>
                    <a:gd name="T59" fmla="*/ 300 h 391"/>
                    <a:gd name="T60" fmla="*/ 12 w 365"/>
                    <a:gd name="T61" fmla="*/ 316 h 391"/>
                    <a:gd name="T62" fmla="*/ 24 w 365"/>
                    <a:gd name="T63" fmla="*/ 332 h 391"/>
                    <a:gd name="T64" fmla="*/ 39 w 365"/>
                    <a:gd name="T65" fmla="*/ 346 h 391"/>
                    <a:gd name="T66" fmla="*/ 58 w 365"/>
                    <a:gd name="T67" fmla="*/ 359 h 391"/>
                    <a:gd name="T68" fmla="*/ 79 w 365"/>
                    <a:gd name="T69" fmla="*/ 370 h 391"/>
                    <a:gd name="T70" fmla="*/ 102 w 365"/>
                    <a:gd name="T71" fmla="*/ 379 h 391"/>
                    <a:gd name="T72" fmla="*/ 128 w 365"/>
                    <a:gd name="T73" fmla="*/ 386 h 391"/>
                    <a:gd name="T74" fmla="*/ 154 w 365"/>
                    <a:gd name="T75" fmla="*/ 390 h 391"/>
                    <a:gd name="T76" fmla="*/ 181 w 365"/>
                    <a:gd name="T77" fmla="*/ 391 h 391"/>
                    <a:gd name="T78" fmla="*/ 208 w 365"/>
                    <a:gd name="T79" fmla="*/ 390 h 391"/>
                    <a:gd name="T80" fmla="*/ 235 w 365"/>
                    <a:gd name="T81" fmla="*/ 386 h 391"/>
                    <a:gd name="T82" fmla="*/ 260 w 365"/>
                    <a:gd name="T83" fmla="*/ 380 h 391"/>
                    <a:gd name="T84" fmla="*/ 284 w 365"/>
                    <a:gd name="T85" fmla="*/ 371 h 391"/>
                    <a:gd name="T86" fmla="*/ 305 w 365"/>
                    <a:gd name="T87" fmla="*/ 361 h 391"/>
                    <a:gd name="T88" fmla="*/ 324 w 365"/>
                    <a:gd name="T89" fmla="*/ 348 h 391"/>
                    <a:gd name="T90" fmla="*/ 340 w 365"/>
                    <a:gd name="T91" fmla="*/ 334 h 391"/>
                    <a:gd name="T92" fmla="*/ 352 w 365"/>
                    <a:gd name="T93" fmla="*/ 318 h 391"/>
                    <a:gd name="T94" fmla="*/ 360 w 365"/>
                    <a:gd name="T95" fmla="*/ 301 h 391"/>
                    <a:gd name="T96" fmla="*/ 363 w 365"/>
                    <a:gd name="T97" fmla="*/ 289 h 391"/>
                    <a:gd name="T98" fmla="*/ 365 w 365"/>
                    <a:gd name="T99" fmla="*/ 278 h 391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365" h="391">
                      <a:moveTo>
                        <a:pt x="365" y="0"/>
                      </a:moveTo>
                      <a:lnTo>
                        <a:pt x="364" y="9"/>
                      </a:lnTo>
                      <a:lnTo>
                        <a:pt x="363" y="17"/>
                      </a:lnTo>
                      <a:lnTo>
                        <a:pt x="361" y="24"/>
                      </a:lnTo>
                      <a:lnTo>
                        <a:pt x="361" y="278"/>
                      </a:lnTo>
                      <a:lnTo>
                        <a:pt x="361" y="281"/>
                      </a:lnTo>
                      <a:lnTo>
                        <a:pt x="361" y="284"/>
                      </a:lnTo>
                      <a:lnTo>
                        <a:pt x="359" y="291"/>
                      </a:lnTo>
                      <a:lnTo>
                        <a:pt x="357" y="299"/>
                      </a:lnTo>
                      <a:lnTo>
                        <a:pt x="353" y="307"/>
                      </a:lnTo>
                      <a:lnTo>
                        <a:pt x="348" y="315"/>
                      </a:lnTo>
                      <a:lnTo>
                        <a:pt x="342" y="323"/>
                      </a:lnTo>
                      <a:lnTo>
                        <a:pt x="336" y="331"/>
                      </a:lnTo>
                      <a:lnTo>
                        <a:pt x="328" y="338"/>
                      </a:lnTo>
                      <a:lnTo>
                        <a:pt x="320" y="344"/>
                      </a:lnTo>
                      <a:lnTo>
                        <a:pt x="311" y="351"/>
                      </a:lnTo>
                      <a:lnTo>
                        <a:pt x="301" y="357"/>
                      </a:lnTo>
                      <a:lnTo>
                        <a:pt x="291" y="362"/>
                      </a:lnTo>
                      <a:lnTo>
                        <a:pt x="280" y="367"/>
                      </a:lnTo>
                      <a:lnTo>
                        <a:pt x="268" y="371"/>
                      </a:lnTo>
                      <a:lnTo>
                        <a:pt x="256" y="375"/>
                      </a:lnTo>
                      <a:lnTo>
                        <a:pt x="243" y="379"/>
                      </a:lnTo>
                      <a:lnTo>
                        <a:pt x="230" y="381"/>
                      </a:lnTo>
                      <a:lnTo>
                        <a:pt x="217" y="383"/>
                      </a:lnTo>
                      <a:lnTo>
                        <a:pt x="204" y="385"/>
                      </a:lnTo>
                      <a:lnTo>
                        <a:pt x="190" y="385"/>
                      </a:lnTo>
                      <a:lnTo>
                        <a:pt x="177" y="385"/>
                      </a:lnTo>
                      <a:lnTo>
                        <a:pt x="163" y="385"/>
                      </a:lnTo>
                      <a:lnTo>
                        <a:pt x="150" y="383"/>
                      </a:lnTo>
                      <a:lnTo>
                        <a:pt x="137" y="382"/>
                      </a:lnTo>
                      <a:lnTo>
                        <a:pt x="124" y="379"/>
                      </a:lnTo>
                      <a:lnTo>
                        <a:pt x="111" y="376"/>
                      </a:lnTo>
                      <a:lnTo>
                        <a:pt x="99" y="372"/>
                      </a:lnTo>
                      <a:lnTo>
                        <a:pt x="87" y="368"/>
                      </a:lnTo>
                      <a:lnTo>
                        <a:pt x="76" y="363"/>
                      </a:lnTo>
                      <a:lnTo>
                        <a:pt x="65" y="358"/>
                      </a:lnTo>
                      <a:lnTo>
                        <a:pt x="55" y="352"/>
                      </a:lnTo>
                      <a:lnTo>
                        <a:pt x="46" y="346"/>
                      </a:lnTo>
                      <a:lnTo>
                        <a:pt x="38" y="339"/>
                      </a:lnTo>
                      <a:lnTo>
                        <a:pt x="30" y="332"/>
                      </a:lnTo>
                      <a:lnTo>
                        <a:pt x="23" y="324"/>
                      </a:lnTo>
                      <a:lnTo>
                        <a:pt x="18" y="316"/>
                      </a:lnTo>
                      <a:lnTo>
                        <a:pt x="13" y="308"/>
                      </a:lnTo>
                      <a:lnTo>
                        <a:pt x="9" y="300"/>
                      </a:lnTo>
                      <a:lnTo>
                        <a:pt x="7" y="294"/>
                      </a:lnTo>
                      <a:lnTo>
                        <a:pt x="5" y="290"/>
                      </a:lnTo>
                      <a:lnTo>
                        <a:pt x="4" y="285"/>
                      </a:lnTo>
                      <a:lnTo>
                        <a:pt x="3" y="280"/>
                      </a:lnTo>
                      <a:lnTo>
                        <a:pt x="3" y="276"/>
                      </a:lnTo>
                      <a:lnTo>
                        <a:pt x="3" y="23"/>
                      </a:lnTo>
                      <a:lnTo>
                        <a:pt x="2" y="16"/>
                      </a:lnTo>
                      <a:lnTo>
                        <a:pt x="1" y="10"/>
                      </a:lnTo>
                      <a:lnTo>
                        <a:pt x="0" y="1"/>
                      </a:lnTo>
                      <a:lnTo>
                        <a:pt x="0" y="274"/>
                      </a:lnTo>
                      <a:lnTo>
                        <a:pt x="0" y="279"/>
                      </a:lnTo>
                      <a:lnTo>
                        <a:pt x="1" y="284"/>
                      </a:lnTo>
                      <a:lnTo>
                        <a:pt x="1" y="287"/>
                      </a:lnTo>
                      <a:lnTo>
                        <a:pt x="2" y="291"/>
                      </a:lnTo>
                      <a:lnTo>
                        <a:pt x="3" y="296"/>
                      </a:lnTo>
                      <a:lnTo>
                        <a:pt x="4" y="300"/>
                      </a:lnTo>
                      <a:lnTo>
                        <a:pt x="8" y="308"/>
                      </a:lnTo>
                      <a:lnTo>
                        <a:pt x="12" y="316"/>
                      </a:lnTo>
                      <a:lnTo>
                        <a:pt x="18" y="324"/>
                      </a:lnTo>
                      <a:lnTo>
                        <a:pt x="24" y="332"/>
                      </a:lnTo>
                      <a:lnTo>
                        <a:pt x="31" y="340"/>
                      </a:lnTo>
                      <a:lnTo>
                        <a:pt x="39" y="346"/>
                      </a:lnTo>
                      <a:lnTo>
                        <a:pt x="48" y="353"/>
                      </a:lnTo>
                      <a:lnTo>
                        <a:pt x="58" y="359"/>
                      </a:lnTo>
                      <a:lnTo>
                        <a:pt x="68" y="365"/>
                      </a:lnTo>
                      <a:lnTo>
                        <a:pt x="79" y="370"/>
                      </a:lnTo>
                      <a:lnTo>
                        <a:pt x="90" y="375"/>
                      </a:lnTo>
                      <a:lnTo>
                        <a:pt x="102" y="379"/>
                      </a:lnTo>
                      <a:lnTo>
                        <a:pt x="115" y="383"/>
                      </a:lnTo>
                      <a:lnTo>
                        <a:pt x="128" y="386"/>
                      </a:lnTo>
                      <a:lnTo>
                        <a:pt x="141" y="388"/>
                      </a:lnTo>
                      <a:lnTo>
                        <a:pt x="154" y="390"/>
                      </a:lnTo>
                      <a:lnTo>
                        <a:pt x="168" y="391"/>
                      </a:lnTo>
                      <a:lnTo>
                        <a:pt x="181" y="391"/>
                      </a:lnTo>
                      <a:lnTo>
                        <a:pt x="195" y="391"/>
                      </a:lnTo>
                      <a:lnTo>
                        <a:pt x="208" y="390"/>
                      </a:lnTo>
                      <a:lnTo>
                        <a:pt x="222" y="388"/>
                      </a:lnTo>
                      <a:lnTo>
                        <a:pt x="235" y="386"/>
                      </a:lnTo>
                      <a:lnTo>
                        <a:pt x="248" y="383"/>
                      </a:lnTo>
                      <a:lnTo>
                        <a:pt x="260" y="380"/>
                      </a:lnTo>
                      <a:lnTo>
                        <a:pt x="272" y="376"/>
                      </a:lnTo>
                      <a:lnTo>
                        <a:pt x="284" y="371"/>
                      </a:lnTo>
                      <a:lnTo>
                        <a:pt x="295" y="366"/>
                      </a:lnTo>
                      <a:lnTo>
                        <a:pt x="305" y="361"/>
                      </a:lnTo>
                      <a:lnTo>
                        <a:pt x="315" y="354"/>
                      </a:lnTo>
                      <a:lnTo>
                        <a:pt x="324" y="348"/>
                      </a:lnTo>
                      <a:lnTo>
                        <a:pt x="332" y="341"/>
                      </a:lnTo>
                      <a:lnTo>
                        <a:pt x="340" y="334"/>
                      </a:lnTo>
                      <a:lnTo>
                        <a:pt x="346" y="326"/>
                      </a:lnTo>
                      <a:lnTo>
                        <a:pt x="352" y="318"/>
                      </a:lnTo>
                      <a:lnTo>
                        <a:pt x="356" y="309"/>
                      </a:lnTo>
                      <a:lnTo>
                        <a:pt x="360" y="301"/>
                      </a:lnTo>
                      <a:lnTo>
                        <a:pt x="362" y="295"/>
                      </a:lnTo>
                      <a:lnTo>
                        <a:pt x="363" y="289"/>
                      </a:lnTo>
                      <a:lnTo>
                        <a:pt x="364" y="284"/>
                      </a:lnTo>
                      <a:lnTo>
                        <a:pt x="365" y="278"/>
                      </a:lnTo>
                      <a:lnTo>
                        <a:pt x="36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" name="Freeform 131"/>
                <p:cNvSpPr>
                  <a:spLocks/>
                </p:cNvSpPr>
                <p:nvPr/>
              </p:nvSpPr>
              <p:spPr bwMode="auto">
                <a:xfrm>
                  <a:off x="2592" y="799"/>
                  <a:ext cx="358" cy="223"/>
                </a:xfrm>
                <a:custGeom>
                  <a:avLst/>
                  <a:gdLst>
                    <a:gd name="T0" fmla="*/ 1 w 358"/>
                    <a:gd name="T1" fmla="*/ 122 h 223"/>
                    <a:gd name="T2" fmla="*/ 6 w 358"/>
                    <a:gd name="T3" fmla="*/ 137 h 223"/>
                    <a:gd name="T4" fmla="*/ 15 w 358"/>
                    <a:gd name="T5" fmla="*/ 154 h 223"/>
                    <a:gd name="T6" fmla="*/ 27 w 358"/>
                    <a:gd name="T7" fmla="*/ 169 h 223"/>
                    <a:gd name="T8" fmla="*/ 43 w 358"/>
                    <a:gd name="T9" fmla="*/ 183 h 223"/>
                    <a:gd name="T10" fmla="*/ 62 w 358"/>
                    <a:gd name="T11" fmla="*/ 195 h 223"/>
                    <a:gd name="T12" fmla="*/ 84 w 358"/>
                    <a:gd name="T13" fmla="*/ 205 h 223"/>
                    <a:gd name="T14" fmla="*/ 108 w 358"/>
                    <a:gd name="T15" fmla="*/ 213 h 223"/>
                    <a:gd name="T16" fmla="*/ 134 w 358"/>
                    <a:gd name="T17" fmla="*/ 219 h 223"/>
                    <a:gd name="T18" fmla="*/ 160 w 358"/>
                    <a:gd name="T19" fmla="*/ 222 h 223"/>
                    <a:gd name="T20" fmla="*/ 187 w 358"/>
                    <a:gd name="T21" fmla="*/ 223 h 223"/>
                    <a:gd name="T22" fmla="*/ 214 w 358"/>
                    <a:gd name="T23" fmla="*/ 221 h 223"/>
                    <a:gd name="T24" fmla="*/ 240 w 358"/>
                    <a:gd name="T25" fmla="*/ 216 h 223"/>
                    <a:gd name="T26" fmla="*/ 265 w 358"/>
                    <a:gd name="T27" fmla="*/ 209 h 223"/>
                    <a:gd name="T28" fmla="*/ 288 w 358"/>
                    <a:gd name="T29" fmla="*/ 200 h 223"/>
                    <a:gd name="T30" fmla="*/ 308 w 358"/>
                    <a:gd name="T31" fmla="*/ 188 h 223"/>
                    <a:gd name="T32" fmla="*/ 325 w 358"/>
                    <a:gd name="T33" fmla="*/ 175 h 223"/>
                    <a:gd name="T34" fmla="*/ 339 w 358"/>
                    <a:gd name="T35" fmla="*/ 160 h 223"/>
                    <a:gd name="T36" fmla="*/ 350 w 358"/>
                    <a:gd name="T37" fmla="*/ 144 h 223"/>
                    <a:gd name="T38" fmla="*/ 355 w 358"/>
                    <a:gd name="T39" fmla="*/ 132 h 223"/>
                    <a:gd name="T40" fmla="*/ 358 w 358"/>
                    <a:gd name="T41" fmla="*/ 121 h 223"/>
                    <a:gd name="T42" fmla="*/ 358 w 358"/>
                    <a:gd name="T43" fmla="*/ 110 h 223"/>
                    <a:gd name="T44" fmla="*/ 358 w 358"/>
                    <a:gd name="T45" fmla="*/ 101 h 223"/>
                    <a:gd name="T46" fmla="*/ 354 w 358"/>
                    <a:gd name="T47" fmla="*/ 87 h 223"/>
                    <a:gd name="T48" fmla="*/ 345 w 358"/>
                    <a:gd name="T49" fmla="*/ 71 h 223"/>
                    <a:gd name="T50" fmla="*/ 333 w 358"/>
                    <a:gd name="T51" fmla="*/ 55 h 223"/>
                    <a:gd name="T52" fmla="*/ 317 w 358"/>
                    <a:gd name="T53" fmla="*/ 41 h 223"/>
                    <a:gd name="T54" fmla="*/ 298 w 358"/>
                    <a:gd name="T55" fmla="*/ 29 h 223"/>
                    <a:gd name="T56" fmla="*/ 277 w 358"/>
                    <a:gd name="T57" fmla="*/ 19 h 223"/>
                    <a:gd name="T58" fmla="*/ 253 w 358"/>
                    <a:gd name="T59" fmla="*/ 10 h 223"/>
                    <a:gd name="T60" fmla="*/ 227 w 358"/>
                    <a:gd name="T61" fmla="*/ 4 h 223"/>
                    <a:gd name="T62" fmla="*/ 201 w 358"/>
                    <a:gd name="T63" fmla="*/ 1 h 223"/>
                    <a:gd name="T64" fmla="*/ 174 w 358"/>
                    <a:gd name="T65" fmla="*/ 0 h 223"/>
                    <a:gd name="T66" fmla="*/ 147 w 358"/>
                    <a:gd name="T67" fmla="*/ 2 h 223"/>
                    <a:gd name="T68" fmla="*/ 121 w 358"/>
                    <a:gd name="T69" fmla="*/ 6 h 223"/>
                    <a:gd name="T70" fmla="*/ 96 w 358"/>
                    <a:gd name="T71" fmla="*/ 13 h 223"/>
                    <a:gd name="T72" fmla="*/ 73 w 358"/>
                    <a:gd name="T73" fmla="*/ 22 h 223"/>
                    <a:gd name="T74" fmla="*/ 52 w 358"/>
                    <a:gd name="T75" fmla="*/ 34 h 223"/>
                    <a:gd name="T76" fmla="*/ 35 w 358"/>
                    <a:gd name="T77" fmla="*/ 47 h 223"/>
                    <a:gd name="T78" fmla="*/ 20 w 358"/>
                    <a:gd name="T79" fmla="*/ 61 h 223"/>
                    <a:gd name="T80" fmla="*/ 10 w 358"/>
                    <a:gd name="T81" fmla="*/ 77 h 223"/>
                    <a:gd name="T82" fmla="*/ 3 w 358"/>
                    <a:gd name="T83" fmla="*/ 94 h 223"/>
                    <a:gd name="T84" fmla="*/ 0 w 358"/>
                    <a:gd name="T85" fmla="*/ 107 h 223"/>
                    <a:gd name="T86" fmla="*/ 0 w 358"/>
                    <a:gd name="T87" fmla="*/ 116 h 22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58" h="223">
                      <a:moveTo>
                        <a:pt x="0" y="116"/>
                      </a:moveTo>
                      <a:lnTo>
                        <a:pt x="1" y="122"/>
                      </a:lnTo>
                      <a:lnTo>
                        <a:pt x="3" y="129"/>
                      </a:lnTo>
                      <a:lnTo>
                        <a:pt x="6" y="137"/>
                      </a:lnTo>
                      <a:lnTo>
                        <a:pt x="10" y="146"/>
                      </a:lnTo>
                      <a:lnTo>
                        <a:pt x="15" y="154"/>
                      </a:lnTo>
                      <a:lnTo>
                        <a:pt x="20" y="162"/>
                      </a:lnTo>
                      <a:lnTo>
                        <a:pt x="27" y="169"/>
                      </a:lnTo>
                      <a:lnTo>
                        <a:pt x="35" y="176"/>
                      </a:lnTo>
                      <a:lnTo>
                        <a:pt x="43" y="183"/>
                      </a:lnTo>
                      <a:lnTo>
                        <a:pt x="52" y="189"/>
                      </a:lnTo>
                      <a:lnTo>
                        <a:pt x="62" y="195"/>
                      </a:lnTo>
                      <a:lnTo>
                        <a:pt x="73" y="201"/>
                      </a:lnTo>
                      <a:lnTo>
                        <a:pt x="84" y="205"/>
                      </a:lnTo>
                      <a:lnTo>
                        <a:pt x="96" y="210"/>
                      </a:lnTo>
                      <a:lnTo>
                        <a:pt x="108" y="213"/>
                      </a:lnTo>
                      <a:lnTo>
                        <a:pt x="121" y="217"/>
                      </a:lnTo>
                      <a:lnTo>
                        <a:pt x="134" y="219"/>
                      </a:lnTo>
                      <a:lnTo>
                        <a:pt x="147" y="221"/>
                      </a:lnTo>
                      <a:lnTo>
                        <a:pt x="160" y="222"/>
                      </a:lnTo>
                      <a:lnTo>
                        <a:pt x="174" y="223"/>
                      </a:lnTo>
                      <a:lnTo>
                        <a:pt x="187" y="223"/>
                      </a:lnTo>
                      <a:lnTo>
                        <a:pt x="201" y="222"/>
                      </a:lnTo>
                      <a:lnTo>
                        <a:pt x="214" y="221"/>
                      </a:lnTo>
                      <a:lnTo>
                        <a:pt x="227" y="219"/>
                      </a:lnTo>
                      <a:lnTo>
                        <a:pt x="240" y="216"/>
                      </a:lnTo>
                      <a:lnTo>
                        <a:pt x="253" y="213"/>
                      </a:lnTo>
                      <a:lnTo>
                        <a:pt x="265" y="209"/>
                      </a:lnTo>
                      <a:lnTo>
                        <a:pt x="277" y="205"/>
                      </a:lnTo>
                      <a:lnTo>
                        <a:pt x="288" y="200"/>
                      </a:lnTo>
                      <a:lnTo>
                        <a:pt x="298" y="194"/>
                      </a:lnTo>
                      <a:lnTo>
                        <a:pt x="308" y="188"/>
                      </a:lnTo>
                      <a:lnTo>
                        <a:pt x="317" y="182"/>
                      </a:lnTo>
                      <a:lnTo>
                        <a:pt x="325" y="175"/>
                      </a:lnTo>
                      <a:lnTo>
                        <a:pt x="333" y="168"/>
                      </a:lnTo>
                      <a:lnTo>
                        <a:pt x="339" y="160"/>
                      </a:lnTo>
                      <a:lnTo>
                        <a:pt x="345" y="152"/>
                      </a:lnTo>
                      <a:lnTo>
                        <a:pt x="350" y="144"/>
                      </a:lnTo>
                      <a:lnTo>
                        <a:pt x="354" y="136"/>
                      </a:lnTo>
                      <a:lnTo>
                        <a:pt x="355" y="132"/>
                      </a:lnTo>
                      <a:lnTo>
                        <a:pt x="357" y="126"/>
                      </a:lnTo>
                      <a:lnTo>
                        <a:pt x="358" y="121"/>
                      </a:lnTo>
                      <a:lnTo>
                        <a:pt x="358" y="115"/>
                      </a:lnTo>
                      <a:lnTo>
                        <a:pt x="358" y="110"/>
                      </a:lnTo>
                      <a:lnTo>
                        <a:pt x="358" y="106"/>
                      </a:lnTo>
                      <a:lnTo>
                        <a:pt x="358" y="101"/>
                      </a:lnTo>
                      <a:lnTo>
                        <a:pt x="356" y="95"/>
                      </a:lnTo>
                      <a:lnTo>
                        <a:pt x="354" y="87"/>
                      </a:lnTo>
                      <a:lnTo>
                        <a:pt x="350" y="79"/>
                      </a:lnTo>
                      <a:lnTo>
                        <a:pt x="345" y="71"/>
                      </a:lnTo>
                      <a:lnTo>
                        <a:pt x="339" y="63"/>
                      </a:lnTo>
                      <a:lnTo>
                        <a:pt x="333" y="55"/>
                      </a:lnTo>
                      <a:lnTo>
                        <a:pt x="325" y="48"/>
                      </a:lnTo>
                      <a:lnTo>
                        <a:pt x="317" y="41"/>
                      </a:lnTo>
                      <a:lnTo>
                        <a:pt x="308" y="35"/>
                      </a:lnTo>
                      <a:lnTo>
                        <a:pt x="298" y="29"/>
                      </a:lnTo>
                      <a:lnTo>
                        <a:pt x="288" y="23"/>
                      </a:lnTo>
                      <a:lnTo>
                        <a:pt x="277" y="19"/>
                      </a:lnTo>
                      <a:lnTo>
                        <a:pt x="265" y="14"/>
                      </a:lnTo>
                      <a:lnTo>
                        <a:pt x="253" y="10"/>
                      </a:lnTo>
                      <a:lnTo>
                        <a:pt x="240" y="7"/>
                      </a:lnTo>
                      <a:lnTo>
                        <a:pt x="227" y="4"/>
                      </a:lnTo>
                      <a:lnTo>
                        <a:pt x="214" y="2"/>
                      </a:lnTo>
                      <a:lnTo>
                        <a:pt x="201" y="1"/>
                      </a:lnTo>
                      <a:lnTo>
                        <a:pt x="187" y="0"/>
                      </a:lnTo>
                      <a:lnTo>
                        <a:pt x="174" y="0"/>
                      </a:lnTo>
                      <a:lnTo>
                        <a:pt x="160" y="1"/>
                      </a:lnTo>
                      <a:lnTo>
                        <a:pt x="147" y="2"/>
                      </a:lnTo>
                      <a:lnTo>
                        <a:pt x="134" y="4"/>
                      </a:lnTo>
                      <a:lnTo>
                        <a:pt x="121" y="6"/>
                      </a:lnTo>
                      <a:lnTo>
                        <a:pt x="108" y="9"/>
                      </a:lnTo>
                      <a:lnTo>
                        <a:pt x="96" y="13"/>
                      </a:lnTo>
                      <a:lnTo>
                        <a:pt x="84" y="17"/>
                      </a:lnTo>
                      <a:lnTo>
                        <a:pt x="73" y="22"/>
                      </a:lnTo>
                      <a:lnTo>
                        <a:pt x="62" y="28"/>
                      </a:lnTo>
                      <a:lnTo>
                        <a:pt x="52" y="34"/>
                      </a:lnTo>
                      <a:lnTo>
                        <a:pt x="43" y="40"/>
                      </a:lnTo>
                      <a:lnTo>
                        <a:pt x="35" y="47"/>
                      </a:lnTo>
                      <a:lnTo>
                        <a:pt x="27" y="54"/>
                      </a:lnTo>
                      <a:lnTo>
                        <a:pt x="20" y="61"/>
                      </a:lnTo>
                      <a:lnTo>
                        <a:pt x="15" y="69"/>
                      </a:lnTo>
                      <a:lnTo>
                        <a:pt x="10" y="77"/>
                      </a:lnTo>
                      <a:lnTo>
                        <a:pt x="6" y="85"/>
                      </a:lnTo>
                      <a:lnTo>
                        <a:pt x="3" y="94"/>
                      </a:lnTo>
                      <a:lnTo>
                        <a:pt x="1" y="101"/>
                      </a:lnTo>
                      <a:lnTo>
                        <a:pt x="0" y="107"/>
                      </a:lnTo>
                      <a:lnTo>
                        <a:pt x="0" y="111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Freeform 132"/>
                <p:cNvSpPr>
                  <a:spLocks/>
                </p:cNvSpPr>
                <p:nvPr/>
              </p:nvSpPr>
              <p:spPr bwMode="auto">
                <a:xfrm>
                  <a:off x="2592" y="932"/>
                  <a:ext cx="358" cy="362"/>
                </a:xfrm>
                <a:custGeom>
                  <a:avLst/>
                  <a:gdLst>
                    <a:gd name="T0" fmla="*/ 353 w 358"/>
                    <a:gd name="T1" fmla="*/ 14 h 362"/>
                    <a:gd name="T2" fmla="*/ 343 w 358"/>
                    <a:gd name="T3" fmla="*/ 30 h 362"/>
                    <a:gd name="T4" fmla="*/ 329 w 358"/>
                    <a:gd name="T5" fmla="*/ 45 h 362"/>
                    <a:gd name="T6" fmla="*/ 312 w 358"/>
                    <a:gd name="T7" fmla="*/ 59 h 362"/>
                    <a:gd name="T8" fmla="*/ 292 w 358"/>
                    <a:gd name="T9" fmla="*/ 71 h 362"/>
                    <a:gd name="T10" fmla="*/ 269 w 358"/>
                    <a:gd name="T11" fmla="*/ 80 h 362"/>
                    <a:gd name="T12" fmla="*/ 245 w 358"/>
                    <a:gd name="T13" fmla="*/ 88 h 362"/>
                    <a:gd name="T14" fmla="*/ 219 w 358"/>
                    <a:gd name="T15" fmla="*/ 93 h 362"/>
                    <a:gd name="T16" fmla="*/ 192 w 358"/>
                    <a:gd name="T17" fmla="*/ 95 h 362"/>
                    <a:gd name="T18" fmla="*/ 165 w 358"/>
                    <a:gd name="T19" fmla="*/ 95 h 362"/>
                    <a:gd name="T20" fmla="*/ 138 w 358"/>
                    <a:gd name="T21" fmla="*/ 93 h 362"/>
                    <a:gd name="T22" fmla="*/ 112 w 358"/>
                    <a:gd name="T23" fmla="*/ 87 h 362"/>
                    <a:gd name="T24" fmla="*/ 87 w 358"/>
                    <a:gd name="T25" fmla="*/ 80 h 362"/>
                    <a:gd name="T26" fmla="*/ 65 w 358"/>
                    <a:gd name="T27" fmla="*/ 70 h 362"/>
                    <a:gd name="T28" fmla="*/ 45 w 358"/>
                    <a:gd name="T29" fmla="*/ 58 h 362"/>
                    <a:gd name="T30" fmla="*/ 28 w 358"/>
                    <a:gd name="T31" fmla="*/ 44 h 362"/>
                    <a:gd name="T32" fmla="*/ 15 w 358"/>
                    <a:gd name="T33" fmla="*/ 29 h 362"/>
                    <a:gd name="T34" fmla="*/ 5 w 358"/>
                    <a:gd name="T35" fmla="*/ 13 h 362"/>
                    <a:gd name="T36" fmla="*/ 0 w 358"/>
                    <a:gd name="T37" fmla="*/ 0 h 362"/>
                    <a:gd name="T38" fmla="*/ 0 w 358"/>
                    <a:gd name="T39" fmla="*/ 257 h 362"/>
                    <a:gd name="T40" fmla="*/ 2 w 358"/>
                    <a:gd name="T41" fmla="*/ 267 h 362"/>
                    <a:gd name="T42" fmla="*/ 6 w 358"/>
                    <a:gd name="T43" fmla="*/ 277 h 362"/>
                    <a:gd name="T44" fmla="*/ 15 w 358"/>
                    <a:gd name="T45" fmla="*/ 293 h 362"/>
                    <a:gd name="T46" fmla="*/ 27 w 358"/>
                    <a:gd name="T47" fmla="*/ 309 h 362"/>
                    <a:gd name="T48" fmla="*/ 43 w 358"/>
                    <a:gd name="T49" fmla="*/ 323 h 362"/>
                    <a:gd name="T50" fmla="*/ 62 w 358"/>
                    <a:gd name="T51" fmla="*/ 335 h 362"/>
                    <a:gd name="T52" fmla="*/ 84 w 358"/>
                    <a:gd name="T53" fmla="*/ 345 h 362"/>
                    <a:gd name="T54" fmla="*/ 108 w 358"/>
                    <a:gd name="T55" fmla="*/ 353 h 362"/>
                    <a:gd name="T56" fmla="*/ 134 w 358"/>
                    <a:gd name="T57" fmla="*/ 359 h 362"/>
                    <a:gd name="T58" fmla="*/ 160 w 358"/>
                    <a:gd name="T59" fmla="*/ 362 h 362"/>
                    <a:gd name="T60" fmla="*/ 187 w 358"/>
                    <a:gd name="T61" fmla="*/ 362 h 362"/>
                    <a:gd name="T62" fmla="*/ 214 w 358"/>
                    <a:gd name="T63" fmla="*/ 360 h 362"/>
                    <a:gd name="T64" fmla="*/ 240 w 358"/>
                    <a:gd name="T65" fmla="*/ 356 h 362"/>
                    <a:gd name="T66" fmla="*/ 265 w 358"/>
                    <a:gd name="T67" fmla="*/ 348 h 362"/>
                    <a:gd name="T68" fmla="*/ 288 w 358"/>
                    <a:gd name="T69" fmla="*/ 339 h 362"/>
                    <a:gd name="T70" fmla="*/ 308 w 358"/>
                    <a:gd name="T71" fmla="*/ 328 h 362"/>
                    <a:gd name="T72" fmla="*/ 325 w 358"/>
                    <a:gd name="T73" fmla="*/ 315 h 362"/>
                    <a:gd name="T74" fmla="*/ 339 w 358"/>
                    <a:gd name="T75" fmla="*/ 300 h 362"/>
                    <a:gd name="T76" fmla="*/ 350 w 358"/>
                    <a:gd name="T77" fmla="*/ 284 h 362"/>
                    <a:gd name="T78" fmla="*/ 356 w 358"/>
                    <a:gd name="T79" fmla="*/ 268 h 362"/>
                    <a:gd name="T80" fmla="*/ 358 w 358"/>
                    <a:gd name="T81" fmla="*/ 258 h 362"/>
                    <a:gd name="T82" fmla="*/ 358 w 358"/>
                    <a:gd name="T83" fmla="*/ 1 h 36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358" h="362">
                      <a:moveTo>
                        <a:pt x="357" y="6"/>
                      </a:moveTo>
                      <a:lnTo>
                        <a:pt x="353" y="14"/>
                      </a:lnTo>
                      <a:lnTo>
                        <a:pt x="349" y="22"/>
                      </a:lnTo>
                      <a:lnTo>
                        <a:pt x="343" y="30"/>
                      </a:lnTo>
                      <a:lnTo>
                        <a:pt x="337" y="38"/>
                      </a:lnTo>
                      <a:lnTo>
                        <a:pt x="329" y="45"/>
                      </a:lnTo>
                      <a:lnTo>
                        <a:pt x="321" y="52"/>
                      </a:lnTo>
                      <a:lnTo>
                        <a:pt x="312" y="59"/>
                      </a:lnTo>
                      <a:lnTo>
                        <a:pt x="302" y="65"/>
                      </a:lnTo>
                      <a:lnTo>
                        <a:pt x="292" y="71"/>
                      </a:lnTo>
                      <a:lnTo>
                        <a:pt x="281" y="76"/>
                      </a:lnTo>
                      <a:lnTo>
                        <a:pt x="269" y="80"/>
                      </a:lnTo>
                      <a:lnTo>
                        <a:pt x="257" y="84"/>
                      </a:lnTo>
                      <a:lnTo>
                        <a:pt x="245" y="88"/>
                      </a:lnTo>
                      <a:lnTo>
                        <a:pt x="232" y="91"/>
                      </a:lnTo>
                      <a:lnTo>
                        <a:pt x="219" y="93"/>
                      </a:lnTo>
                      <a:lnTo>
                        <a:pt x="205" y="94"/>
                      </a:lnTo>
                      <a:lnTo>
                        <a:pt x="192" y="95"/>
                      </a:lnTo>
                      <a:lnTo>
                        <a:pt x="178" y="96"/>
                      </a:lnTo>
                      <a:lnTo>
                        <a:pt x="165" y="95"/>
                      </a:lnTo>
                      <a:lnTo>
                        <a:pt x="151" y="94"/>
                      </a:lnTo>
                      <a:lnTo>
                        <a:pt x="138" y="93"/>
                      </a:lnTo>
                      <a:lnTo>
                        <a:pt x="125" y="90"/>
                      </a:lnTo>
                      <a:lnTo>
                        <a:pt x="112" y="87"/>
                      </a:lnTo>
                      <a:lnTo>
                        <a:pt x="99" y="84"/>
                      </a:lnTo>
                      <a:lnTo>
                        <a:pt x="87" y="80"/>
                      </a:lnTo>
                      <a:lnTo>
                        <a:pt x="76" y="75"/>
                      </a:lnTo>
                      <a:lnTo>
                        <a:pt x="65" y="70"/>
                      </a:lnTo>
                      <a:lnTo>
                        <a:pt x="55" y="64"/>
                      </a:lnTo>
                      <a:lnTo>
                        <a:pt x="45" y="58"/>
                      </a:lnTo>
                      <a:lnTo>
                        <a:pt x="36" y="51"/>
                      </a:lnTo>
                      <a:lnTo>
                        <a:pt x="28" y="44"/>
                      </a:lnTo>
                      <a:lnTo>
                        <a:pt x="21" y="37"/>
                      </a:lnTo>
                      <a:lnTo>
                        <a:pt x="15" y="29"/>
                      </a:lnTo>
                      <a:lnTo>
                        <a:pt x="9" y="21"/>
                      </a:lnTo>
                      <a:lnTo>
                        <a:pt x="5" y="13"/>
                      </a:lnTo>
                      <a:lnTo>
                        <a:pt x="1" y="4"/>
                      </a:lnTo>
                      <a:lnTo>
                        <a:pt x="0" y="0"/>
                      </a:lnTo>
                      <a:lnTo>
                        <a:pt x="0" y="253"/>
                      </a:lnTo>
                      <a:lnTo>
                        <a:pt x="0" y="257"/>
                      </a:lnTo>
                      <a:lnTo>
                        <a:pt x="1" y="262"/>
                      </a:lnTo>
                      <a:lnTo>
                        <a:pt x="2" y="267"/>
                      </a:lnTo>
                      <a:lnTo>
                        <a:pt x="4" y="271"/>
                      </a:lnTo>
                      <a:lnTo>
                        <a:pt x="6" y="277"/>
                      </a:lnTo>
                      <a:lnTo>
                        <a:pt x="10" y="285"/>
                      </a:lnTo>
                      <a:lnTo>
                        <a:pt x="15" y="293"/>
                      </a:lnTo>
                      <a:lnTo>
                        <a:pt x="20" y="301"/>
                      </a:lnTo>
                      <a:lnTo>
                        <a:pt x="27" y="309"/>
                      </a:lnTo>
                      <a:lnTo>
                        <a:pt x="35" y="316"/>
                      </a:lnTo>
                      <a:lnTo>
                        <a:pt x="43" y="323"/>
                      </a:lnTo>
                      <a:lnTo>
                        <a:pt x="52" y="329"/>
                      </a:lnTo>
                      <a:lnTo>
                        <a:pt x="62" y="335"/>
                      </a:lnTo>
                      <a:lnTo>
                        <a:pt x="73" y="340"/>
                      </a:lnTo>
                      <a:lnTo>
                        <a:pt x="84" y="345"/>
                      </a:lnTo>
                      <a:lnTo>
                        <a:pt x="96" y="349"/>
                      </a:lnTo>
                      <a:lnTo>
                        <a:pt x="108" y="353"/>
                      </a:lnTo>
                      <a:lnTo>
                        <a:pt x="121" y="356"/>
                      </a:lnTo>
                      <a:lnTo>
                        <a:pt x="134" y="359"/>
                      </a:lnTo>
                      <a:lnTo>
                        <a:pt x="147" y="360"/>
                      </a:lnTo>
                      <a:lnTo>
                        <a:pt x="160" y="362"/>
                      </a:lnTo>
                      <a:lnTo>
                        <a:pt x="174" y="362"/>
                      </a:lnTo>
                      <a:lnTo>
                        <a:pt x="187" y="362"/>
                      </a:lnTo>
                      <a:lnTo>
                        <a:pt x="201" y="362"/>
                      </a:lnTo>
                      <a:lnTo>
                        <a:pt x="214" y="360"/>
                      </a:lnTo>
                      <a:lnTo>
                        <a:pt x="227" y="358"/>
                      </a:lnTo>
                      <a:lnTo>
                        <a:pt x="240" y="356"/>
                      </a:lnTo>
                      <a:lnTo>
                        <a:pt x="253" y="352"/>
                      </a:lnTo>
                      <a:lnTo>
                        <a:pt x="265" y="348"/>
                      </a:lnTo>
                      <a:lnTo>
                        <a:pt x="277" y="344"/>
                      </a:lnTo>
                      <a:lnTo>
                        <a:pt x="288" y="339"/>
                      </a:lnTo>
                      <a:lnTo>
                        <a:pt x="298" y="334"/>
                      </a:lnTo>
                      <a:lnTo>
                        <a:pt x="308" y="328"/>
                      </a:lnTo>
                      <a:lnTo>
                        <a:pt x="317" y="321"/>
                      </a:lnTo>
                      <a:lnTo>
                        <a:pt x="325" y="315"/>
                      </a:lnTo>
                      <a:lnTo>
                        <a:pt x="333" y="308"/>
                      </a:lnTo>
                      <a:lnTo>
                        <a:pt x="339" y="300"/>
                      </a:lnTo>
                      <a:lnTo>
                        <a:pt x="345" y="292"/>
                      </a:lnTo>
                      <a:lnTo>
                        <a:pt x="350" y="284"/>
                      </a:lnTo>
                      <a:lnTo>
                        <a:pt x="354" y="276"/>
                      </a:lnTo>
                      <a:lnTo>
                        <a:pt x="356" y="268"/>
                      </a:lnTo>
                      <a:lnTo>
                        <a:pt x="358" y="261"/>
                      </a:lnTo>
                      <a:lnTo>
                        <a:pt x="358" y="258"/>
                      </a:lnTo>
                      <a:lnTo>
                        <a:pt x="358" y="255"/>
                      </a:lnTo>
                      <a:lnTo>
                        <a:pt x="358" y="1"/>
                      </a:lnTo>
                      <a:lnTo>
                        <a:pt x="357" y="6"/>
                      </a:lnTo>
                      <a:close/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8" name="Rectangle 133"/>
              <p:cNvSpPr>
                <a:spLocks noChangeArrowheads="1"/>
              </p:cNvSpPr>
              <p:nvPr/>
            </p:nvSpPr>
            <p:spPr bwMode="auto">
              <a:xfrm>
                <a:off x="3870006" y="2923004"/>
                <a:ext cx="319208" cy="2185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 Box 139"/>
              <p:cNvSpPr txBox="1">
                <a:spLocks noChangeArrowheads="1"/>
              </p:cNvSpPr>
              <p:nvPr/>
            </p:nvSpPr>
            <p:spPr bwMode="auto">
              <a:xfrm>
                <a:off x="1378217" y="2201103"/>
                <a:ext cx="1158092" cy="4765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2B2B2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Configuration settings</a:t>
                </a:r>
                <a:b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for a running </a:t>
                </a:r>
                <a:r>
                  <a:rPr lang="en-US" alt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mode</a:t>
                </a:r>
                <a:br>
                  <a:rPr lang="en-US" alt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“Recipes”</a:t>
                </a:r>
                <a:endPara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Line 140"/>
              <p:cNvSpPr>
                <a:spLocks noChangeShapeType="1"/>
              </p:cNvSpPr>
              <p:nvPr/>
            </p:nvSpPr>
            <p:spPr bwMode="auto">
              <a:xfrm>
                <a:off x="1338081" y="3026132"/>
                <a:ext cx="11000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GB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Line 141"/>
              <p:cNvSpPr>
                <a:spLocks noChangeShapeType="1"/>
              </p:cNvSpPr>
              <p:nvPr/>
            </p:nvSpPr>
            <p:spPr bwMode="auto">
              <a:xfrm>
                <a:off x="3089993" y="3038410"/>
                <a:ext cx="74645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GB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Line 142"/>
              <p:cNvSpPr>
                <a:spLocks noChangeShapeType="1"/>
              </p:cNvSpPr>
              <p:nvPr/>
            </p:nvSpPr>
            <p:spPr bwMode="auto">
              <a:xfrm>
                <a:off x="2872276" y="3222568"/>
                <a:ext cx="3551" cy="27009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endParaRPr lang="en-GB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 Box 143"/>
              <p:cNvSpPr txBox="1">
                <a:spLocks noChangeArrowheads="1"/>
              </p:cNvSpPr>
              <p:nvPr/>
            </p:nvSpPr>
            <p:spPr bwMode="auto">
              <a:xfrm>
                <a:off x="1381714" y="3026132"/>
                <a:ext cx="1074160" cy="3486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2B2B2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Monitoring data</a:t>
                </a:r>
                <a:b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(at regular intervals)</a:t>
                </a:r>
              </a:p>
            </p:txBody>
          </p:sp>
          <p:sp>
            <p:nvSpPr>
              <p:cNvPr id="44" name="Text Box 144"/>
              <p:cNvSpPr txBox="1">
                <a:spLocks noChangeArrowheads="1"/>
              </p:cNvSpPr>
              <p:nvPr/>
            </p:nvSpPr>
            <p:spPr bwMode="auto">
              <a:xfrm>
                <a:off x="3094864" y="3012202"/>
                <a:ext cx="720378" cy="201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2B2B2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if Archive On</a:t>
                </a:r>
              </a:p>
            </p:txBody>
          </p:sp>
          <p:sp>
            <p:nvSpPr>
              <p:cNvPr id="45" name="Text Box 145"/>
              <p:cNvSpPr txBox="1">
                <a:spLocks noChangeArrowheads="1"/>
              </p:cNvSpPr>
              <p:nvPr/>
            </p:nvSpPr>
            <p:spPr bwMode="auto">
              <a:xfrm>
                <a:off x="2853124" y="3301142"/>
                <a:ext cx="1328525" cy="201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2B2B2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if Passes Conditions filter</a:t>
                </a:r>
              </a:p>
            </p:txBody>
          </p:sp>
          <p:sp>
            <p:nvSpPr>
              <p:cNvPr id="46" name="Line 146"/>
              <p:cNvSpPr>
                <a:spLocks noChangeShapeType="1"/>
              </p:cNvSpPr>
              <p:nvPr/>
            </p:nvSpPr>
            <p:spPr bwMode="auto">
              <a:xfrm flipH="1" flipV="1">
                <a:off x="2872276" y="2083242"/>
                <a:ext cx="0" cy="5107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GB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xt Box 147"/>
              <p:cNvSpPr txBox="1">
                <a:spLocks noChangeArrowheads="1"/>
              </p:cNvSpPr>
              <p:nvPr/>
            </p:nvSpPr>
            <p:spPr bwMode="auto">
              <a:xfrm>
                <a:off x="2919577" y="2057400"/>
                <a:ext cx="1127260" cy="4954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2B2B2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spcBef>
                    <a:spcPct val="50000"/>
                  </a:spcBef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Monotype Sorts" pitchFamily="2" charset="2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if Needed for next </a:t>
                </a:r>
                <a:r>
                  <a:rPr lang="en-US" alt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n-US" alt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run </a:t>
                </a:r>
                <a: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settings</a:t>
                </a:r>
                <a:b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(Pedestal Followers) </a:t>
                </a:r>
              </a:p>
            </p:txBody>
          </p:sp>
          <p:sp>
            <p:nvSpPr>
              <p:cNvPr id="48" name="Arc 149"/>
              <p:cNvSpPr>
                <a:spLocks/>
              </p:cNvSpPr>
              <p:nvPr/>
            </p:nvSpPr>
            <p:spPr bwMode="auto">
              <a:xfrm rot="53299" flipV="1">
                <a:off x="1526776" y="2197425"/>
                <a:ext cx="1141504" cy="597924"/>
              </a:xfrm>
              <a:custGeom>
                <a:avLst/>
                <a:gdLst>
                  <a:gd name="T0" fmla="*/ 0 w 22901"/>
                  <a:gd name="T1" fmla="*/ 2477 h 21600"/>
                  <a:gd name="T2" fmla="*/ 2181225 w 22901"/>
                  <a:gd name="T3" fmla="*/ 1371600 h 21600"/>
                  <a:gd name="T4" fmla="*/ 123915 w 22901"/>
                  <a:gd name="T5" fmla="*/ 137160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01" h="21600" fill="none" extrusionOk="0">
                    <a:moveTo>
                      <a:pt x="0" y="39"/>
                    </a:moveTo>
                    <a:cubicBezTo>
                      <a:pt x="433" y="13"/>
                      <a:pt x="867" y="0"/>
                      <a:pt x="1301" y="0"/>
                    </a:cubicBezTo>
                    <a:cubicBezTo>
                      <a:pt x="13230" y="0"/>
                      <a:pt x="22901" y="9670"/>
                      <a:pt x="22901" y="21600"/>
                    </a:cubicBezTo>
                  </a:path>
                  <a:path w="22901" h="21600" stroke="0" extrusionOk="0">
                    <a:moveTo>
                      <a:pt x="0" y="39"/>
                    </a:moveTo>
                    <a:cubicBezTo>
                      <a:pt x="433" y="13"/>
                      <a:pt x="867" y="0"/>
                      <a:pt x="1301" y="0"/>
                    </a:cubicBezTo>
                    <a:cubicBezTo>
                      <a:pt x="13230" y="0"/>
                      <a:pt x="22901" y="9670"/>
                      <a:pt x="22901" y="21600"/>
                    </a:cubicBezTo>
                    <a:lnTo>
                      <a:pt x="1301" y="21600"/>
                    </a:lnTo>
                    <a:lnTo>
                      <a:pt x="0" y="39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2B2B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endParaRPr lang="en-GB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Line 150"/>
              <p:cNvSpPr>
                <a:spLocks noChangeShapeType="1"/>
              </p:cNvSpPr>
              <p:nvPr/>
            </p:nvSpPr>
            <p:spPr bwMode="auto">
              <a:xfrm flipH="1">
                <a:off x="1377369" y="2790410"/>
                <a:ext cx="23572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5724" dir="18900000" algn="ctr" rotWithShape="0">
                        <a:srgbClr val="000099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GB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0" name="Rectangle 135"/>
            <p:cNvSpPr>
              <a:spLocks noChangeArrowheads="1"/>
            </p:cNvSpPr>
            <p:nvPr/>
          </p:nvSpPr>
          <p:spPr bwMode="auto">
            <a:xfrm>
              <a:off x="6124569" y="3962400"/>
              <a:ext cx="65723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ctr">
                <a:spcBef>
                  <a:spcPct val="50000"/>
                </a:spcBef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spcBef>
                  <a:spcPct val="50000"/>
                </a:spcBef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spcBef>
                  <a:spcPct val="50000"/>
                </a:spcBef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spcBef>
                  <a:spcPct val="50000"/>
                </a:spcBef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spcBef>
                  <a:spcPct val="50000"/>
                </a:spcBef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Archive</a:t>
              </a:r>
              <a:endParaRPr lang="en-US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135"/>
            <p:cNvSpPr>
              <a:spLocks noChangeArrowheads="1"/>
            </p:cNvSpPr>
            <p:nvPr/>
          </p:nvSpPr>
          <p:spPr bwMode="auto">
            <a:xfrm>
              <a:off x="6327648" y="4127956"/>
              <a:ext cx="27240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algn="ctr">
                <a:spcBef>
                  <a:spcPct val="50000"/>
                </a:spcBef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spcBef>
                  <a:spcPct val="50000"/>
                </a:spcBef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spcBef>
                  <a:spcPct val="50000"/>
                </a:spcBef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spcBef>
                  <a:spcPct val="50000"/>
                </a:spcBef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spcBef>
                  <a:spcPct val="50000"/>
                </a:spcBef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Monotype Sorts" pitchFamily="2" charset="2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en-US" sz="1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DB</a:t>
              </a:r>
              <a:endParaRPr lang="en-US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632222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LHCb 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32191B-108C-434D-A98E-8F9FB1016CFE}" type="slidenum">
              <a:rPr lang="en-US" smtClean="0"/>
              <a:pPr>
                <a:defRPr/>
              </a:pPr>
              <a:t>15</a:t>
            </a:fld>
            <a:endParaRPr lang="en-US" sz="2400" b="1"/>
          </a:p>
        </p:txBody>
      </p:sp>
      <p:pic>
        <p:nvPicPr>
          <p:cNvPr id="21509" name="Content Placeholder 4" descr="ECS_bubbl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438400"/>
            <a:ext cx="482803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495800" y="1447800"/>
            <a:ext cx="4572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  <a:defRPr/>
            </a:pPr>
            <a:r>
              <a:rPr lang="en-US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RunControl</a:t>
            </a:r>
            <a:endParaRPr lang="en-US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2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Handles the DAQ &amp; Dataflow</a:t>
            </a:r>
            <a:endParaRPr lang="en-US" sz="18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2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Allows to:</a:t>
            </a:r>
          </a:p>
          <a:p>
            <a:pPr marL="1600200" lvl="3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Configure the system</a:t>
            </a:r>
          </a:p>
          <a:p>
            <a:pPr marL="1600200" lvl="3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Start &amp; Stop runs</a:t>
            </a:r>
            <a:endParaRPr lang="en-US" sz="18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  <a:defRPr/>
            </a:pPr>
            <a:r>
              <a:rPr lang="en-US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AutoPilot</a:t>
            </a:r>
            <a:endParaRPr lang="en-US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2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>
                <a:latin typeface="Arial" panose="020B0604020202020204" pitchFamily="34" charset="0"/>
                <a:cs typeface="Arial" panose="020B0604020202020204" pitchFamily="34" charset="0"/>
              </a:rPr>
              <a:t>Knows how to start and keep a run going from any state.</a:t>
            </a: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  <a:defRPr/>
            </a:pPr>
            <a:r>
              <a:rPr lang="en-US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BigBrother</a:t>
            </a:r>
            <a:endParaRPr lang="en-US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2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>
                <a:latin typeface="Arial" panose="020B0604020202020204" pitchFamily="34" charset="0"/>
                <a:cs typeface="Arial" panose="020B0604020202020204" pitchFamily="34" charset="0"/>
              </a:rPr>
              <a:t>Based on the LHC state:</a:t>
            </a:r>
          </a:p>
          <a:p>
            <a:pPr marL="1600200" lvl="3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>
                <a:latin typeface="Arial" panose="020B0604020202020204" pitchFamily="34" charset="0"/>
                <a:cs typeface="Arial" panose="020B0604020202020204" pitchFamily="34" charset="0"/>
              </a:rPr>
              <a:t>Controls SD Voltages</a:t>
            </a:r>
          </a:p>
          <a:p>
            <a:pPr marL="1600200" lvl="3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>
                <a:latin typeface="Arial" panose="020B0604020202020204" pitchFamily="34" charset="0"/>
                <a:cs typeface="Arial" panose="020B0604020202020204" pitchFamily="34" charset="0"/>
              </a:rPr>
              <a:t>VELO Closure</a:t>
            </a:r>
          </a:p>
          <a:p>
            <a:pPr marL="1600200" lvl="3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RunControl</a:t>
            </a:r>
            <a:endParaRPr lang="en-US" sz="28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4267200" cy="5105400"/>
          </a:xfrm>
        </p:spPr>
        <p:txBody>
          <a:bodyPr/>
          <a:lstStyle/>
          <a:p>
            <a:r>
              <a:rPr lang="en-GB" dirty="0" smtClean="0"/>
              <a:t>Main Tools: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77148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Big Brother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16</a:t>
            </a:fld>
            <a:endParaRPr lang="en-US" sz="2400" b="1"/>
          </a:p>
        </p:txBody>
      </p:sp>
      <p:pic>
        <p:nvPicPr>
          <p:cNvPr id="8" name="Content Placeholder 3" descr="BigBrother2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52400" y="1143000"/>
            <a:ext cx="60633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5" descr="BeamLost.jpg"/>
          <p:cNvPicPr>
            <a:picLocks noChangeAspect="1"/>
          </p:cNvPicPr>
          <p:nvPr/>
        </p:nvPicPr>
        <p:blipFill>
          <a:blip r:embed="rId3" cstate="print"/>
          <a:srcRect l="38835" t="11645" r="33458" b="71365"/>
          <a:stretch>
            <a:fillRect/>
          </a:stretch>
        </p:blipFill>
        <p:spPr>
          <a:xfrm>
            <a:off x="1905000" y="1752600"/>
            <a:ext cx="1691361" cy="829725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172200" y="1182806"/>
            <a:ext cx="2895601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❚"/>
              <a:defRPr kumimoji="1" sz="3200" b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❙"/>
              <a:defRPr kumimoji="1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〡"/>
              <a:defRPr kumimoji="1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b="0" kern="0" dirty="0" smtClean="0"/>
              <a:t>Based on LHC state, controls:</a:t>
            </a:r>
          </a:p>
          <a:p>
            <a:pPr lvl="1"/>
            <a:r>
              <a:rPr lang="en-GB" sz="2000" kern="0" dirty="0" smtClean="0"/>
              <a:t>Voltages</a:t>
            </a:r>
          </a:p>
          <a:p>
            <a:pPr lvl="1"/>
            <a:r>
              <a:rPr lang="en-GB" sz="2000" kern="0" dirty="0" smtClean="0"/>
              <a:t>VELO Closure</a:t>
            </a:r>
          </a:p>
          <a:p>
            <a:pPr lvl="1"/>
            <a:r>
              <a:rPr lang="en-GB" sz="2000" kern="0" dirty="0" smtClean="0"/>
              <a:t>Run Control</a:t>
            </a:r>
          </a:p>
          <a:p>
            <a:r>
              <a:rPr lang="en-GB" sz="2400" b="0" kern="0" dirty="0" smtClean="0"/>
              <a:t>Can sequence activities, ex.:</a:t>
            </a:r>
          </a:p>
          <a:p>
            <a:pPr lvl="1"/>
            <a:r>
              <a:rPr lang="en-GB" sz="2000" kern="0" dirty="0" smtClean="0"/>
              <a:t>End-of-fill Calibration</a:t>
            </a:r>
          </a:p>
          <a:p>
            <a:r>
              <a:rPr lang="en-GB" sz="2400" b="0" kern="0" dirty="0" smtClean="0"/>
              <a:t>Handshake</a:t>
            </a:r>
            <a:br>
              <a:rPr lang="en-GB" sz="2400" b="0" kern="0" dirty="0" smtClean="0"/>
            </a:br>
            <a:r>
              <a:rPr lang="en-GB" sz="2400" b="0" kern="0" dirty="0" smtClean="0"/>
              <a:t>Confirmation</a:t>
            </a:r>
            <a:endParaRPr lang="en-GB" sz="2400" b="0" kern="0" dirty="0"/>
          </a:p>
          <a:p>
            <a:r>
              <a:rPr lang="en-GB" sz="2400" b="0" kern="0" dirty="0" smtClean="0"/>
              <a:t>Voice Messages</a:t>
            </a:r>
          </a:p>
        </p:txBody>
      </p:sp>
    </p:spTree>
    <p:extLst>
      <p:ext uri="{BB962C8B-B14F-4D97-AF65-F5344CB8AC3E}">
        <p14:creationId xmlns:p14="http://schemas.microsoft.com/office/powerpoint/2010/main" val="374353463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17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Big Brother Scheduler</a:t>
            </a:r>
            <a:endParaRPr lang="en-GB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1173"/>
          <a:stretch/>
        </p:blipFill>
        <p:spPr bwMode="auto">
          <a:xfrm>
            <a:off x="152400" y="1106311"/>
            <a:ext cx="6553200" cy="5287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477000" y="1143000"/>
            <a:ext cx="2590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❚"/>
              <a:defRPr kumimoji="1" sz="3200" b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❙"/>
              <a:defRPr kumimoji="1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〡"/>
              <a:defRPr kumimoji="1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GB" sz="2400" kern="0" dirty="0" smtClean="0"/>
              <a:t>Scheduler:</a:t>
            </a:r>
            <a:br>
              <a:rPr lang="en-GB" sz="2400" kern="0" dirty="0" smtClean="0"/>
            </a:br>
            <a:r>
              <a:rPr lang="en-GB" sz="2400" kern="0" dirty="0" smtClean="0"/>
              <a:t>Provides complete </a:t>
            </a:r>
            <a:br>
              <a:rPr lang="en-GB" sz="2400" kern="0" dirty="0" smtClean="0"/>
            </a:br>
            <a:r>
              <a:rPr lang="en-GB" sz="2400" kern="0" dirty="0" smtClean="0"/>
              <a:t>Run Control Automation</a:t>
            </a:r>
            <a:endParaRPr lang="en-GB" sz="2000" kern="0" dirty="0" smtClean="0"/>
          </a:p>
          <a:p>
            <a:pPr lvl="1"/>
            <a:endParaRPr lang="en-GB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96568762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Big </a:t>
            </a:r>
            <a:r>
              <a:rPr lang="en-GB" dirty="0" smtClean="0"/>
              <a:t>Brother Voltage </a:t>
            </a:r>
            <a:r>
              <a:rPr lang="en-GB" dirty="0" smtClean="0"/>
              <a:t>Table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066800"/>
            <a:ext cx="6899383" cy="56388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18</a:t>
            </a:fld>
            <a:endParaRPr lang="en-US" sz="2400" b="1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195278" y="1143000"/>
            <a:ext cx="1796322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❚"/>
              <a:defRPr kumimoji="1" sz="3200" b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❙"/>
              <a:defRPr kumimoji="1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〡"/>
              <a:defRPr kumimoji="1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/>
              <a:t>Matrix</a:t>
            </a:r>
            <a:endParaRPr lang="en-GB" sz="2000" kern="0" dirty="0" smtClean="0"/>
          </a:p>
          <a:p>
            <a:pPr marL="0" indent="0" algn="ctr">
              <a:buNone/>
            </a:pPr>
            <a:r>
              <a:rPr lang="en-GB" sz="2000" kern="0" dirty="0" smtClean="0"/>
              <a:t>Sub-detector</a:t>
            </a:r>
          </a:p>
          <a:p>
            <a:pPr marL="0" indent="0" algn="ctr">
              <a:buNone/>
            </a:pPr>
            <a:r>
              <a:rPr lang="en-GB" sz="2000" kern="0" dirty="0" smtClean="0"/>
              <a:t>X</a:t>
            </a:r>
          </a:p>
          <a:p>
            <a:pPr marL="0" indent="0" algn="ctr">
              <a:buNone/>
            </a:pPr>
            <a:r>
              <a:rPr lang="en-GB" sz="2000" kern="0" dirty="0" smtClean="0"/>
              <a:t>LHC State</a:t>
            </a:r>
            <a:endParaRPr lang="en-GB" sz="2000" kern="0" dirty="0" smtClean="0"/>
          </a:p>
          <a:p>
            <a:pPr marL="0" indent="0" algn="ctr">
              <a:buNone/>
            </a:pPr>
            <a:endParaRPr lang="en-GB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412653880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Voltage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19</a:t>
            </a:fld>
            <a:endParaRPr lang="en-US" sz="2400" b="1"/>
          </a:p>
        </p:txBody>
      </p:sp>
      <p:pic>
        <p:nvPicPr>
          <p:cNvPr id="5" name="Picture 2" descr="T:\TFC\operations\training\screenshots\13.jpg"/>
          <p:cNvPicPr>
            <a:picLocks noChangeAspect="1" noChangeArrowheads="1"/>
          </p:cNvPicPr>
          <p:nvPr/>
        </p:nvPicPr>
        <p:blipFill rotWithShape="1">
          <a:blip r:embed="rId2" cstate="print"/>
          <a:srcRect l="949" t="35046" r="41789" b="3332"/>
          <a:stretch/>
        </p:blipFill>
        <p:spPr bwMode="auto">
          <a:xfrm>
            <a:off x="58002" y="1143000"/>
            <a:ext cx="6114198" cy="5263739"/>
          </a:xfrm>
          <a:prstGeom prst="rect">
            <a:avLst/>
          </a:prstGeom>
          <a:noFill/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172200" y="1182806"/>
            <a:ext cx="2819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❚"/>
              <a:defRPr kumimoji="1" sz="3200" b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❙"/>
              <a:defRPr kumimoji="1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〡"/>
              <a:defRPr kumimoji="1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b="0" kern="0" dirty="0" smtClean="0"/>
              <a:t>State column</a:t>
            </a:r>
            <a:r>
              <a:rPr lang="en-GB" sz="2000" b="0" kern="0" dirty="0"/>
              <a:t/>
            </a:r>
            <a:br>
              <a:rPr lang="en-GB" sz="2000" b="0" kern="0" dirty="0"/>
            </a:br>
            <a:r>
              <a:rPr lang="en-GB" sz="2000" b="0" kern="0" dirty="0" smtClean="0"/>
              <a:t>(Current SD state  </a:t>
            </a:r>
            <a:r>
              <a:rPr lang="en-GB" sz="2000" b="0" kern="0" dirty="0" smtClean="0"/>
              <a:t>regard.</a:t>
            </a:r>
            <a:r>
              <a:rPr lang="en-GB" sz="2000" b="0" kern="0" dirty="0" smtClean="0"/>
              <a:t> </a:t>
            </a:r>
            <a:r>
              <a:rPr lang="en-GB" sz="2000" b="0" kern="0" dirty="0" smtClean="0"/>
              <a:t>LHC state)</a:t>
            </a:r>
          </a:p>
          <a:p>
            <a:r>
              <a:rPr lang="en-GB" sz="2400" b="0" kern="0" dirty="0" smtClean="0"/>
              <a:t>Requested</a:t>
            </a:r>
            <a:br>
              <a:rPr lang="en-GB" sz="2400" b="0" kern="0" dirty="0" smtClean="0"/>
            </a:br>
            <a:r>
              <a:rPr lang="en-GB" sz="2000" b="0" kern="0" dirty="0" smtClean="0"/>
              <a:t>(SD target state)</a:t>
            </a:r>
          </a:p>
          <a:p>
            <a:r>
              <a:rPr lang="en-GB" sz="2400" b="0" kern="0" dirty="0" smtClean="0"/>
              <a:t>%Ok</a:t>
            </a:r>
          </a:p>
          <a:p>
            <a:r>
              <a:rPr lang="en-GB" sz="2400" b="0" kern="0" dirty="0" smtClean="0"/>
              <a:t>HV/LV State</a:t>
            </a:r>
            <a:br>
              <a:rPr lang="en-GB" sz="2400" b="0" kern="0" dirty="0" smtClean="0"/>
            </a:br>
            <a:r>
              <a:rPr lang="en-GB" sz="2000" b="0" kern="0" dirty="0" smtClean="0"/>
              <a:t>(SD Current state)</a:t>
            </a:r>
            <a:endParaRPr lang="en-GB" sz="1800" b="0" kern="0" dirty="0" smtClean="0"/>
          </a:p>
          <a:p>
            <a:endParaRPr lang="en-GB" sz="2400" b="0" kern="0" dirty="0" smtClean="0"/>
          </a:p>
        </p:txBody>
      </p:sp>
    </p:spTree>
    <p:extLst>
      <p:ext uri="{BB962C8B-B14F-4D97-AF65-F5344CB8AC3E}">
        <p14:creationId xmlns:p14="http://schemas.microsoft.com/office/powerpoint/2010/main" val="416018822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Joint </a:t>
            </a:r>
            <a:r>
              <a:rPr lang="en-GB" dirty="0" err="1" smtClean="0"/>
              <a:t>COntrols</a:t>
            </a:r>
            <a:r>
              <a:rPr lang="en-GB" dirty="0" smtClean="0"/>
              <a:t> Project</a:t>
            </a:r>
          </a:p>
          <a:p>
            <a:pPr lvl="1"/>
            <a:r>
              <a:rPr lang="en-GB" dirty="0" smtClean="0"/>
              <a:t>Between </a:t>
            </a:r>
            <a:r>
              <a:rPr lang="en-GB" dirty="0" smtClean="0"/>
              <a:t>the 4 LHC Experiments and a CERN Support Group: IT -&gt; EN -&gt; </a:t>
            </a:r>
            <a:r>
              <a:rPr lang="en-GB" dirty="0" smtClean="0"/>
              <a:t>BE</a:t>
            </a:r>
          </a:p>
          <a:p>
            <a:pPr lvl="1"/>
            <a:r>
              <a:rPr lang="en-GB" dirty="0"/>
              <a:t>Created in December </a:t>
            </a:r>
            <a:r>
              <a:rPr lang="en-GB" dirty="0" smtClean="0"/>
              <a:t>1997</a:t>
            </a:r>
            <a:endParaRPr lang="en-GB" dirty="0" smtClean="0"/>
          </a:p>
          <a:p>
            <a:pPr lvl="1"/>
            <a:r>
              <a:rPr lang="en-GB" dirty="0" smtClean="0"/>
              <a:t>First tasks</a:t>
            </a:r>
          </a:p>
          <a:p>
            <a:pPr lvl="2"/>
            <a:r>
              <a:rPr lang="en-GB" dirty="0" smtClean="0"/>
              <a:t>Gather </a:t>
            </a:r>
            <a:r>
              <a:rPr lang="en-GB" dirty="0" smtClean="0"/>
              <a:t>Requirements from Experiments</a:t>
            </a:r>
            <a:endParaRPr lang="en-GB" dirty="0" smtClean="0"/>
          </a:p>
          <a:p>
            <a:pPr lvl="2"/>
            <a:r>
              <a:rPr lang="en-GB" dirty="0" smtClean="0"/>
              <a:t>In-depth Technological Survey</a:t>
            </a:r>
          </a:p>
          <a:p>
            <a:pPr lvl="3"/>
            <a:r>
              <a:rPr lang="en-GB" dirty="0" smtClean="0"/>
              <a:t>SCADA – Supervisory Control and Data Acquisition</a:t>
            </a:r>
            <a:br>
              <a:rPr lang="en-GB" dirty="0" smtClean="0"/>
            </a:br>
            <a:r>
              <a:rPr lang="en-GB" dirty="0" smtClean="0"/>
              <a:t>(commercial and “home-made”)</a:t>
            </a:r>
          </a:p>
          <a:p>
            <a:pPr lvl="2"/>
            <a:r>
              <a:rPr lang="en-GB" dirty="0" err="1" smtClean="0"/>
              <a:t>WinCC</a:t>
            </a:r>
            <a:r>
              <a:rPr lang="en-GB" dirty="0" smtClean="0"/>
              <a:t>-OA (PVSS at the time) chosen</a:t>
            </a:r>
          </a:p>
          <a:p>
            <a:pPr lvl="2"/>
            <a:r>
              <a:rPr lang="en-GB" dirty="0" smtClean="0"/>
              <a:t>Define the Architecture, Develop the Framework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JCOP Project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63619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5105400"/>
          </a:xfrm>
        </p:spPr>
        <p:txBody>
          <a:bodyPr/>
          <a:lstStyle/>
          <a:p>
            <a:r>
              <a:rPr lang="en-GB" sz="2800" dirty="0" smtClean="0"/>
              <a:t>Sub-detectors can have a “parallel” Safety tree</a:t>
            </a:r>
          </a:p>
          <a:p>
            <a:pPr lvl="1"/>
            <a:r>
              <a:rPr lang="en-GB" sz="2400" dirty="0" smtClean="0"/>
              <a:t>Does not replace HW/DSS interlocks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20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Tree(s)</a:t>
            </a:r>
            <a:endParaRPr lang="en-GB" dirty="0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1066800" y="3810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DCS</a:t>
            </a:r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2286000" y="3810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HV</a:t>
            </a: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505200" y="3810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DAI</a:t>
            </a: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4724400" y="3810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DAQ</a:t>
            </a:r>
          </a:p>
        </p:txBody>
      </p:sp>
      <p:sp>
        <p:nvSpPr>
          <p:cNvPr id="10" name="Oval 35"/>
          <p:cNvSpPr>
            <a:spLocks noChangeArrowheads="1"/>
          </p:cNvSpPr>
          <p:nvPr/>
        </p:nvSpPr>
        <p:spPr bwMode="auto">
          <a:xfrm>
            <a:off x="914400" y="48768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LV</a:t>
            </a:r>
          </a:p>
        </p:txBody>
      </p:sp>
      <p:sp>
        <p:nvSpPr>
          <p:cNvPr id="11" name="Oval 36"/>
          <p:cNvSpPr>
            <a:spLocks noChangeArrowheads="1"/>
          </p:cNvSpPr>
          <p:nvPr/>
        </p:nvSpPr>
        <p:spPr bwMode="auto">
          <a:xfrm>
            <a:off x="1752600" y="48768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TEMP</a:t>
            </a:r>
          </a:p>
        </p:txBody>
      </p:sp>
      <p:sp>
        <p:nvSpPr>
          <p:cNvPr id="12" name="Oval 37"/>
          <p:cNvSpPr>
            <a:spLocks noChangeArrowheads="1"/>
          </p:cNvSpPr>
          <p:nvPr/>
        </p:nvSpPr>
        <p:spPr bwMode="auto">
          <a:xfrm>
            <a:off x="4267200" y="48768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FEE</a:t>
            </a:r>
          </a:p>
        </p:txBody>
      </p:sp>
      <p:sp>
        <p:nvSpPr>
          <p:cNvPr id="13" name="Oval 38"/>
          <p:cNvSpPr>
            <a:spLocks noChangeArrowheads="1"/>
          </p:cNvSpPr>
          <p:nvPr/>
        </p:nvSpPr>
        <p:spPr bwMode="auto">
          <a:xfrm>
            <a:off x="5181600" y="48768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TELL40</a:t>
            </a:r>
            <a:endParaRPr lang="en-US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AutoShape 39"/>
          <p:cNvCxnSpPr>
            <a:cxnSpLocks noChangeShapeType="1"/>
            <a:stCxn id="6" idx="4"/>
            <a:endCxn id="10" idx="0"/>
          </p:cNvCxnSpPr>
          <p:nvPr/>
        </p:nvCxnSpPr>
        <p:spPr bwMode="auto">
          <a:xfrm flipH="1">
            <a:off x="1295400" y="4195763"/>
            <a:ext cx="1524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15" name="AutoShape 40"/>
          <p:cNvCxnSpPr>
            <a:cxnSpLocks noChangeShapeType="1"/>
            <a:stCxn id="6" idx="4"/>
            <a:endCxn id="11" idx="0"/>
          </p:cNvCxnSpPr>
          <p:nvPr/>
        </p:nvCxnSpPr>
        <p:spPr bwMode="auto">
          <a:xfrm>
            <a:off x="1447800" y="4195763"/>
            <a:ext cx="6858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16" name="AutoShape 41"/>
          <p:cNvCxnSpPr>
            <a:cxnSpLocks noChangeShapeType="1"/>
            <a:stCxn id="9" idx="4"/>
            <a:endCxn id="12" idx="0"/>
          </p:cNvCxnSpPr>
          <p:nvPr/>
        </p:nvCxnSpPr>
        <p:spPr bwMode="auto">
          <a:xfrm flipH="1">
            <a:off x="4648200" y="4195763"/>
            <a:ext cx="4572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17" name="AutoShape 42"/>
          <p:cNvCxnSpPr>
            <a:cxnSpLocks noChangeShapeType="1"/>
            <a:stCxn id="9" idx="4"/>
            <a:endCxn id="13" idx="0"/>
          </p:cNvCxnSpPr>
          <p:nvPr/>
        </p:nvCxnSpPr>
        <p:spPr bwMode="auto">
          <a:xfrm>
            <a:off x="5105400" y="4195763"/>
            <a:ext cx="4572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18" name="Oval 43"/>
          <p:cNvSpPr>
            <a:spLocks noChangeArrowheads="1"/>
          </p:cNvSpPr>
          <p:nvPr/>
        </p:nvSpPr>
        <p:spPr bwMode="auto">
          <a:xfrm>
            <a:off x="3429000" y="48768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CRATES</a:t>
            </a:r>
          </a:p>
        </p:txBody>
      </p:sp>
      <p:cxnSp>
        <p:nvCxnSpPr>
          <p:cNvPr id="19" name="AutoShape 44"/>
          <p:cNvCxnSpPr>
            <a:cxnSpLocks noChangeShapeType="1"/>
            <a:stCxn id="8" idx="4"/>
            <a:endCxn id="18" idx="0"/>
          </p:cNvCxnSpPr>
          <p:nvPr/>
        </p:nvCxnSpPr>
        <p:spPr bwMode="auto">
          <a:xfrm flipH="1">
            <a:off x="3810000" y="4195763"/>
            <a:ext cx="762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20" name="Oval 45"/>
          <p:cNvSpPr>
            <a:spLocks noChangeArrowheads="1"/>
          </p:cNvSpPr>
          <p:nvPr/>
        </p:nvSpPr>
        <p:spPr bwMode="auto">
          <a:xfrm>
            <a:off x="76200" y="48768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</a:p>
        </p:txBody>
      </p:sp>
      <p:cxnSp>
        <p:nvCxnSpPr>
          <p:cNvPr id="21" name="AutoShape 46"/>
          <p:cNvCxnSpPr>
            <a:cxnSpLocks noChangeShapeType="1"/>
            <a:stCxn id="6" idx="4"/>
            <a:endCxn id="20" idx="0"/>
          </p:cNvCxnSpPr>
          <p:nvPr/>
        </p:nvCxnSpPr>
        <p:spPr bwMode="auto">
          <a:xfrm flipH="1">
            <a:off x="457200" y="4195763"/>
            <a:ext cx="9906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22" name="AutoShape 49"/>
          <p:cNvCxnSpPr>
            <a:cxnSpLocks noChangeShapeType="1"/>
            <a:stCxn id="26" idx="4"/>
            <a:endCxn id="6" idx="0"/>
          </p:cNvCxnSpPr>
          <p:nvPr/>
        </p:nvCxnSpPr>
        <p:spPr bwMode="auto">
          <a:xfrm flipH="1">
            <a:off x="1447800" y="3128963"/>
            <a:ext cx="17526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23" name="AutoShape 50"/>
          <p:cNvCxnSpPr>
            <a:cxnSpLocks noChangeShapeType="1"/>
            <a:stCxn id="26" idx="4"/>
            <a:endCxn id="7" idx="0"/>
          </p:cNvCxnSpPr>
          <p:nvPr/>
        </p:nvCxnSpPr>
        <p:spPr bwMode="auto">
          <a:xfrm flipH="1">
            <a:off x="2667000" y="3128963"/>
            <a:ext cx="5334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24" name="AutoShape 51"/>
          <p:cNvCxnSpPr>
            <a:cxnSpLocks noChangeShapeType="1"/>
            <a:stCxn id="26" idx="4"/>
            <a:endCxn id="8" idx="0"/>
          </p:cNvCxnSpPr>
          <p:nvPr/>
        </p:nvCxnSpPr>
        <p:spPr bwMode="auto">
          <a:xfrm>
            <a:off x="3200400" y="3128963"/>
            <a:ext cx="6858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25" name="AutoShape 52"/>
          <p:cNvCxnSpPr>
            <a:cxnSpLocks noChangeShapeType="1"/>
            <a:stCxn id="26" idx="4"/>
            <a:endCxn id="9" idx="0"/>
          </p:cNvCxnSpPr>
          <p:nvPr/>
        </p:nvCxnSpPr>
        <p:spPr bwMode="auto">
          <a:xfrm>
            <a:off x="3200400" y="3128963"/>
            <a:ext cx="19050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26" name="Oval 53"/>
          <p:cNvSpPr>
            <a:spLocks noChangeArrowheads="1"/>
          </p:cNvSpPr>
          <p:nvPr/>
        </p:nvSpPr>
        <p:spPr bwMode="auto">
          <a:xfrm>
            <a:off x="2819400" y="2743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</a:p>
        </p:txBody>
      </p:sp>
      <p:sp>
        <p:nvSpPr>
          <p:cNvPr id="32" name="Oval 6"/>
          <p:cNvSpPr>
            <a:spLocks noChangeArrowheads="1"/>
          </p:cNvSpPr>
          <p:nvPr/>
        </p:nvSpPr>
        <p:spPr bwMode="auto">
          <a:xfrm>
            <a:off x="1295400" y="5938837"/>
            <a:ext cx="914400" cy="538163"/>
          </a:xfrm>
          <a:prstGeom prst="ellipse">
            <a:avLst/>
          </a:prstGeom>
          <a:solidFill>
            <a:srgbClr val="3399FF"/>
          </a:solidFill>
          <a:ln w="19050" algn="ctr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endParaRPr lang="en-US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Line 113"/>
          <p:cNvSpPr>
            <a:spLocks noChangeShapeType="1"/>
          </p:cNvSpPr>
          <p:nvPr/>
        </p:nvSpPr>
        <p:spPr bwMode="auto">
          <a:xfrm>
            <a:off x="1295400" y="5262564"/>
            <a:ext cx="406400" cy="67627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34" name="Line 113"/>
          <p:cNvSpPr>
            <a:spLocks noChangeShapeType="1"/>
          </p:cNvSpPr>
          <p:nvPr/>
        </p:nvSpPr>
        <p:spPr bwMode="auto">
          <a:xfrm flipH="1">
            <a:off x="1752600" y="5262561"/>
            <a:ext cx="1168400" cy="67627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35" name="Line 109"/>
          <p:cNvSpPr>
            <a:spLocks noChangeShapeType="1"/>
          </p:cNvSpPr>
          <p:nvPr/>
        </p:nvSpPr>
        <p:spPr bwMode="auto">
          <a:xfrm flipH="1" flipV="1">
            <a:off x="457200" y="5262560"/>
            <a:ext cx="1270000" cy="67627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36" name="Line 109"/>
          <p:cNvSpPr>
            <a:spLocks noChangeShapeType="1"/>
          </p:cNvSpPr>
          <p:nvPr/>
        </p:nvSpPr>
        <p:spPr bwMode="auto">
          <a:xfrm flipV="1">
            <a:off x="1727200" y="5255154"/>
            <a:ext cx="431800" cy="68368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37" name="Oval 7"/>
          <p:cNvSpPr>
            <a:spLocks noChangeArrowheads="1"/>
          </p:cNvSpPr>
          <p:nvPr/>
        </p:nvSpPr>
        <p:spPr bwMode="auto">
          <a:xfrm>
            <a:off x="2590800" y="4872037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HV</a:t>
            </a:r>
          </a:p>
        </p:txBody>
      </p:sp>
      <p:cxnSp>
        <p:nvCxnSpPr>
          <p:cNvPr id="40" name="AutoShape 44"/>
          <p:cNvCxnSpPr>
            <a:cxnSpLocks noChangeShapeType="1"/>
            <a:stCxn id="7" idx="4"/>
          </p:cNvCxnSpPr>
          <p:nvPr/>
        </p:nvCxnSpPr>
        <p:spPr bwMode="auto">
          <a:xfrm>
            <a:off x="2667000" y="4195763"/>
            <a:ext cx="254000" cy="67151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grpSp>
        <p:nvGrpSpPr>
          <p:cNvPr id="43" name="Group 42"/>
          <p:cNvGrpSpPr/>
          <p:nvPr/>
        </p:nvGrpSpPr>
        <p:grpSpPr>
          <a:xfrm>
            <a:off x="5661937" y="2209800"/>
            <a:ext cx="3106627" cy="1600200"/>
            <a:chOff x="3200400" y="3167105"/>
            <a:chExt cx="4938709" cy="2563152"/>
          </a:xfrm>
        </p:grpSpPr>
        <p:cxnSp>
          <p:nvCxnSpPr>
            <p:cNvPr id="44" name="AutoShape 79"/>
            <p:cNvCxnSpPr>
              <a:cxnSpLocks noChangeShapeType="1"/>
            </p:cNvCxnSpPr>
            <p:nvPr/>
          </p:nvCxnSpPr>
          <p:spPr bwMode="auto">
            <a:xfrm rot="5400000" flipH="1" flipV="1">
              <a:off x="3820614" y="4177817"/>
              <a:ext cx="1424002" cy="993169"/>
            </a:xfrm>
            <a:prstGeom prst="bentConnector2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45" name="Rectangle 24"/>
            <p:cNvSpPr>
              <a:spLocks noChangeArrowheads="1"/>
            </p:cNvSpPr>
            <p:nvPr/>
          </p:nvSpPr>
          <p:spPr bwMode="auto">
            <a:xfrm>
              <a:off x="3200400" y="5300243"/>
              <a:ext cx="1600818" cy="338479"/>
            </a:xfrm>
            <a:prstGeom prst="rect">
              <a:avLst/>
            </a:prstGeom>
            <a:solidFill>
              <a:srgbClr val="FF00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25724" dir="18900000" algn="ctr" rotWithShape="0">
                      <a:srgbClr val="00009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en-US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EMERGENCY_OFF</a:t>
              </a:r>
              <a:endParaRPr lang="en-US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6" name="Group 90"/>
            <p:cNvGrpSpPr>
              <a:grpSpLocks noChangeAspect="1"/>
            </p:cNvGrpSpPr>
            <p:nvPr/>
          </p:nvGrpSpPr>
          <p:grpSpPr bwMode="auto">
            <a:xfrm>
              <a:off x="3506031" y="3167105"/>
              <a:ext cx="4624232" cy="1790123"/>
              <a:chOff x="552" y="1074"/>
              <a:chExt cx="1874" cy="751"/>
            </a:xfrm>
          </p:grpSpPr>
          <p:sp>
            <p:nvSpPr>
              <p:cNvPr id="51" name="Rectangle 67"/>
              <p:cNvSpPr>
                <a:spLocks noChangeArrowheads="1"/>
              </p:cNvSpPr>
              <p:nvPr/>
            </p:nvSpPr>
            <p:spPr bwMode="auto">
              <a:xfrm>
                <a:off x="1155" y="1682"/>
                <a:ext cx="538" cy="143"/>
              </a:xfrm>
              <a:prstGeom prst="rect">
                <a:avLst/>
              </a:prstGeom>
              <a:solidFill>
                <a:srgbClr val="00CC99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700" b="1">
                    <a:latin typeface="Arial" charset="0"/>
                  </a:rPr>
                  <a:t>READY</a:t>
                </a:r>
              </a:p>
            </p:txBody>
          </p:sp>
          <p:sp>
            <p:nvSpPr>
              <p:cNvPr id="52" name="Rectangle 68"/>
              <p:cNvSpPr>
                <a:spLocks noChangeArrowheads="1"/>
              </p:cNvSpPr>
              <p:nvPr/>
            </p:nvSpPr>
            <p:spPr bwMode="auto">
              <a:xfrm>
                <a:off x="1155" y="1300"/>
                <a:ext cx="538" cy="143"/>
              </a:xfrm>
              <a:prstGeom prst="rect">
                <a:avLst/>
              </a:prstGeom>
              <a:solidFill>
                <a:srgbClr val="3399FF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700" b="1" dirty="0">
                    <a:latin typeface="Arial" charset="0"/>
                  </a:rPr>
                  <a:t>OFF</a:t>
                </a:r>
              </a:p>
            </p:txBody>
          </p:sp>
          <p:sp>
            <p:nvSpPr>
              <p:cNvPr id="53" name="Rectangle 69"/>
              <p:cNvSpPr>
                <a:spLocks noChangeArrowheads="1"/>
              </p:cNvSpPr>
              <p:nvPr/>
            </p:nvSpPr>
            <p:spPr bwMode="auto">
              <a:xfrm>
                <a:off x="552" y="1110"/>
                <a:ext cx="538" cy="142"/>
              </a:xfrm>
              <a:prstGeom prst="rect">
                <a:avLst/>
              </a:prstGeom>
              <a:solidFill>
                <a:srgbClr val="FF0000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700" b="1" dirty="0">
                    <a:latin typeface="Arial" charset="0"/>
                  </a:rPr>
                  <a:t>ERROR</a:t>
                </a:r>
              </a:p>
            </p:txBody>
          </p:sp>
          <p:sp>
            <p:nvSpPr>
              <p:cNvPr id="54" name="Rectangle 70"/>
              <p:cNvSpPr>
                <a:spLocks noChangeArrowheads="1"/>
              </p:cNvSpPr>
              <p:nvPr/>
            </p:nvSpPr>
            <p:spPr bwMode="auto">
              <a:xfrm>
                <a:off x="1888" y="1110"/>
                <a:ext cx="538" cy="142"/>
              </a:xfrm>
              <a:prstGeom prst="rect">
                <a:avLst/>
              </a:prstGeom>
              <a:solidFill>
                <a:srgbClr val="FFFF99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700" b="1">
                    <a:latin typeface="Arial" charset="0"/>
                  </a:rPr>
                  <a:t>NOT_READY</a:t>
                </a:r>
              </a:p>
            </p:txBody>
          </p:sp>
          <p:sp>
            <p:nvSpPr>
              <p:cNvPr id="55" name="Line 71"/>
              <p:cNvSpPr>
                <a:spLocks noChangeShapeType="1"/>
              </p:cNvSpPr>
              <p:nvPr/>
            </p:nvSpPr>
            <p:spPr bwMode="auto">
              <a:xfrm>
                <a:off x="1305" y="1443"/>
                <a:ext cx="0" cy="239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 sz="2000"/>
              </a:p>
            </p:txBody>
          </p:sp>
          <p:sp>
            <p:nvSpPr>
              <p:cNvPr id="56" name="Line 72"/>
              <p:cNvSpPr>
                <a:spLocks noChangeShapeType="1"/>
              </p:cNvSpPr>
              <p:nvPr/>
            </p:nvSpPr>
            <p:spPr bwMode="auto">
              <a:xfrm rot="10800000">
                <a:off x="1543" y="1443"/>
                <a:ext cx="0" cy="239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anchor="ctr">
                <a:spAutoFit/>
              </a:bodyPr>
              <a:lstStyle/>
              <a:p>
                <a:endParaRPr lang="en-US" sz="2000"/>
              </a:p>
            </p:txBody>
          </p:sp>
          <p:sp>
            <p:nvSpPr>
              <p:cNvPr id="57" name="Text Box 73"/>
              <p:cNvSpPr txBox="1">
                <a:spLocks noChangeArrowheads="1"/>
              </p:cNvSpPr>
              <p:nvPr/>
            </p:nvSpPr>
            <p:spPr bwMode="auto">
              <a:xfrm>
                <a:off x="923" y="1519"/>
                <a:ext cx="425" cy="134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700" b="1" dirty="0" err="1">
                    <a:latin typeface="Arial" charset="0"/>
                  </a:rPr>
                  <a:t>Switch_ON</a:t>
                </a:r>
                <a:endParaRPr lang="en-US" sz="700" b="1" dirty="0">
                  <a:latin typeface="Arial" charset="0"/>
                </a:endParaRPr>
              </a:p>
            </p:txBody>
          </p:sp>
          <p:sp>
            <p:nvSpPr>
              <p:cNvPr id="58" name="Text Box 74"/>
              <p:cNvSpPr txBox="1">
                <a:spLocks noChangeArrowheads="1"/>
              </p:cNvSpPr>
              <p:nvPr/>
            </p:nvSpPr>
            <p:spPr bwMode="auto">
              <a:xfrm>
                <a:off x="1511" y="1519"/>
                <a:ext cx="454" cy="134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700" b="1" dirty="0" err="1">
                    <a:latin typeface="Arial" charset="0"/>
                  </a:rPr>
                  <a:t>Switch_OFF</a:t>
                </a:r>
                <a:endParaRPr lang="en-US" sz="700" b="1" dirty="0">
                  <a:latin typeface="Arial" charset="0"/>
                </a:endParaRPr>
              </a:p>
            </p:txBody>
          </p:sp>
          <p:cxnSp>
            <p:nvCxnSpPr>
              <p:cNvPr id="59" name="AutoShape 75"/>
              <p:cNvCxnSpPr>
                <a:cxnSpLocks noChangeShapeType="1"/>
                <a:stCxn id="51" idx="3"/>
                <a:endCxn id="54" idx="2"/>
              </p:cNvCxnSpPr>
              <p:nvPr/>
            </p:nvCxnSpPr>
            <p:spPr bwMode="auto">
              <a:xfrm flipV="1">
                <a:off x="1693" y="1252"/>
                <a:ext cx="463" cy="502"/>
              </a:xfrm>
              <a:prstGeom prst="bentConnector2">
                <a:avLst/>
              </a:prstGeom>
              <a:noFill/>
              <a:ln w="12700">
                <a:solidFill>
                  <a:schemeClr val="tx1"/>
                </a:solidFill>
                <a:prstDash val="dash"/>
                <a:miter lim="800000"/>
                <a:headEnd/>
                <a:tailEnd type="triangle" w="med" len="med"/>
              </a:ln>
            </p:spPr>
          </p:cxnSp>
          <p:cxnSp>
            <p:nvCxnSpPr>
              <p:cNvPr id="60" name="AutoShape 76"/>
              <p:cNvCxnSpPr>
                <a:cxnSpLocks noChangeShapeType="1"/>
                <a:stCxn id="52" idx="3"/>
                <a:endCxn id="54" idx="2"/>
              </p:cNvCxnSpPr>
              <p:nvPr/>
            </p:nvCxnSpPr>
            <p:spPr bwMode="auto">
              <a:xfrm flipV="1">
                <a:off x="1693" y="1252"/>
                <a:ext cx="463" cy="120"/>
              </a:xfrm>
              <a:prstGeom prst="bentConnector2">
                <a:avLst/>
              </a:prstGeom>
              <a:noFill/>
              <a:ln w="12700">
                <a:solidFill>
                  <a:schemeClr val="tx1"/>
                </a:solidFill>
                <a:prstDash val="dash"/>
                <a:miter lim="800000"/>
                <a:headEnd/>
                <a:tailEnd type="triangle" w="med" len="med"/>
              </a:ln>
            </p:spPr>
          </p:cxnSp>
          <p:cxnSp>
            <p:nvCxnSpPr>
              <p:cNvPr id="61" name="AutoShape 77"/>
              <p:cNvCxnSpPr>
                <a:cxnSpLocks noChangeShapeType="1"/>
                <a:stCxn id="51" idx="1"/>
                <a:endCxn id="53" idx="2"/>
              </p:cNvCxnSpPr>
              <p:nvPr/>
            </p:nvCxnSpPr>
            <p:spPr bwMode="auto">
              <a:xfrm rot="10800000">
                <a:off x="821" y="1252"/>
                <a:ext cx="334" cy="502"/>
              </a:xfrm>
              <a:prstGeom prst="bentConnector2">
                <a:avLst/>
              </a:prstGeom>
              <a:noFill/>
              <a:ln w="12700">
                <a:solidFill>
                  <a:schemeClr val="tx1"/>
                </a:solidFill>
                <a:prstDash val="dash"/>
                <a:miter lim="800000"/>
                <a:headEnd/>
                <a:tailEnd type="triangle" w="med" len="med"/>
              </a:ln>
            </p:spPr>
          </p:cxnSp>
          <p:cxnSp>
            <p:nvCxnSpPr>
              <p:cNvPr id="62" name="AutoShape 78"/>
              <p:cNvCxnSpPr>
                <a:cxnSpLocks noChangeShapeType="1"/>
                <a:stCxn id="52" idx="1"/>
                <a:endCxn id="53" idx="2"/>
              </p:cNvCxnSpPr>
              <p:nvPr/>
            </p:nvCxnSpPr>
            <p:spPr bwMode="auto">
              <a:xfrm rot="10800000">
                <a:off x="821" y="1252"/>
                <a:ext cx="334" cy="120"/>
              </a:xfrm>
              <a:prstGeom prst="bentConnector2">
                <a:avLst/>
              </a:prstGeom>
              <a:noFill/>
              <a:ln w="12700">
                <a:solidFill>
                  <a:schemeClr val="tx1"/>
                </a:solidFill>
                <a:prstDash val="dash"/>
                <a:miter lim="800000"/>
                <a:headEnd/>
                <a:tailEnd type="triangle" w="med" len="med"/>
              </a:ln>
            </p:spPr>
          </p:cxnSp>
          <p:cxnSp>
            <p:nvCxnSpPr>
              <p:cNvPr id="63" name="AutoShape 79"/>
              <p:cNvCxnSpPr>
                <a:cxnSpLocks noChangeShapeType="1"/>
                <a:stCxn id="53" idx="3"/>
                <a:endCxn id="52" idx="0"/>
              </p:cNvCxnSpPr>
              <p:nvPr/>
            </p:nvCxnSpPr>
            <p:spPr bwMode="auto">
              <a:xfrm>
                <a:off x="1090" y="1181"/>
                <a:ext cx="334" cy="119"/>
              </a:xfrm>
              <a:prstGeom prst="bentConnector2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</p:cxnSp>
          <p:sp>
            <p:nvSpPr>
              <p:cNvPr id="64" name="Text Box 80"/>
              <p:cNvSpPr txBox="1">
                <a:spLocks noChangeArrowheads="1"/>
              </p:cNvSpPr>
              <p:nvPr/>
            </p:nvSpPr>
            <p:spPr bwMode="auto">
              <a:xfrm>
                <a:off x="1088" y="1074"/>
                <a:ext cx="418" cy="134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700" b="1" dirty="0">
                    <a:latin typeface="Arial" charset="0"/>
                  </a:rPr>
                  <a:t>Recover</a:t>
                </a:r>
              </a:p>
            </p:txBody>
          </p:sp>
          <p:cxnSp>
            <p:nvCxnSpPr>
              <p:cNvPr id="65" name="AutoShape 81"/>
              <p:cNvCxnSpPr>
                <a:cxnSpLocks noChangeShapeType="1"/>
                <a:stCxn id="54" idx="1"/>
              </p:cNvCxnSpPr>
              <p:nvPr/>
            </p:nvCxnSpPr>
            <p:spPr bwMode="auto">
              <a:xfrm rot="10800000" flipV="1">
                <a:off x="1457" y="1181"/>
                <a:ext cx="431" cy="119"/>
              </a:xfrm>
              <a:prstGeom prst="bentConnector3">
                <a:avLst>
                  <a:gd name="adj1" fmla="val 100310"/>
                </a:avLst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</p:cxnSp>
          <p:sp>
            <p:nvSpPr>
              <p:cNvPr id="66" name="Text Box 82"/>
              <p:cNvSpPr txBox="1">
                <a:spLocks noChangeArrowheads="1"/>
              </p:cNvSpPr>
              <p:nvPr/>
            </p:nvSpPr>
            <p:spPr bwMode="auto">
              <a:xfrm>
                <a:off x="1335" y="1074"/>
                <a:ext cx="593" cy="134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700" b="1" dirty="0" err="1">
                    <a:latin typeface="Arial" charset="0"/>
                  </a:rPr>
                  <a:t>Switch_OFF</a:t>
                </a:r>
                <a:endParaRPr lang="en-US" sz="700" b="1" dirty="0">
                  <a:latin typeface="Arial" charset="0"/>
                </a:endParaRPr>
              </a:p>
            </p:txBody>
          </p:sp>
        </p:grpSp>
        <p:sp>
          <p:nvSpPr>
            <p:cNvPr id="47" name="Line 72"/>
            <p:cNvSpPr>
              <a:spLocks noChangeShapeType="1"/>
            </p:cNvSpPr>
            <p:nvPr/>
          </p:nvSpPr>
          <p:spPr bwMode="auto">
            <a:xfrm rot="10800000">
              <a:off x="4801217" y="5469478"/>
              <a:ext cx="2089439" cy="2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square" anchor="ctr">
              <a:spAutoFit/>
            </a:bodyPr>
            <a:lstStyle/>
            <a:p>
              <a:endParaRPr lang="en-US" sz="2000">
                <a:solidFill>
                  <a:srgbClr val="C00000"/>
                </a:solidFill>
              </a:endParaRPr>
            </a:p>
          </p:txBody>
        </p:sp>
        <p:sp>
          <p:nvSpPr>
            <p:cNvPr id="48" name="Text Box 74"/>
            <p:cNvSpPr txBox="1">
              <a:spLocks noChangeArrowheads="1"/>
            </p:cNvSpPr>
            <p:nvPr/>
          </p:nvSpPr>
          <p:spPr bwMode="auto">
            <a:xfrm>
              <a:off x="4869005" y="5409815"/>
              <a:ext cx="1692612" cy="32044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b="1" dirty="0" err="1" smtClean="0">
                  <a:solidFill>
                    <a:srgbClr val="C00000"/>
                  </a:solidFill>
                  <a:latin typeface="Arial" charset="0"/>
                </a:rPr>
                <a:t>Do_Emergency_OFF</a:t>
              </a:r>
              <a:endParaRPr lang="en-US" sz="700" b="1" dirty="0">
                <a:solidFill>
                  <a:srgbClr val="C00000"/>
                </a:solidFill>
                <a:latin typeface="Arial" charset="0"/>
              </a:endParaRPr>
            </a:p>
          </p:txBody>
        </p:sp>
        <p:sp>
          <p:nvSpPr>
            <p:cNvPr id="49" name="Text Box 74"/>
            <p:cNvSpPr txBox="1">
              <a:spLocks noChangeArrowheads="1"/>
            </p:cNvSpPr>
            <p:nvPr/>
          </p:nvSpPr>
          <p:spPr bwMode="auto">
            <a:xfrm>
              <a:off x="6828749" y="5333999"/>
              <a:ext cx="1310360" cy="32044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b="1" dirty="0" smtClean="0">
                  <a:latin typeface="Arial" charset="0"/>
                </a:rPr>
                <a:t>From any state</a:t>
              </a:r>
              <a:endParaRPr lang="en-US" sz="700" b="1" dirty="0">
                <a:latin typeface="Arial" charset="0"/>
              </a:endParaRPr>
            </a:p>
          </p:txBody>
        </p:sp>
        <p:sp>
          <p:nvSpPr>
            <p:cNvPr id="50" name="Text Box 74"/>
            <p:cNvSpPr txBox="1">
              <a:spLocks noChangeArrowheads="1"/>
            </p:cNvSpPr>
            <p:nvPr/>
          </p:nvSpPr>
          <p:spPr bwMode="auto">
            <a:xfrm>
              <a:off x="3897155" y="4995598"/>
              <a:ext cx="1496389" cy="32044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b="1" dirty="0" err="1" smtClean="0">
                  <a:latin typeface="Arial" charset="0"/>
                </a:rPr>
                <a:t>Clear_Emergency</a:t>
              </a:r>
              <a:endParaRPr lang="en-US" sz="700" b="1" dirty="0">
                <a:latin typeface="Arial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6063038" y="3950993"/>
            <a:ext cx="2351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DCS FSM</a:t>
            </a:r>
            <a:b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(HV FSM Equivalent)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42274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Alarm Screen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6800"/>
            <a:ext cx="5931772" cy="5105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21</a:t>
            </a:fld>
            <a:endParaRPr lang="en-US" sz="2400" b="1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590800"/>
            <a:ext cx="1104900" cy="100965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172200" y="990600"/>
            <a:ext cx="2971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❚"/>
              <a:defRPr kumimoji="1" sz="3200" b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❙"/>
              <a:defRPr kumimoji="1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〡"/>
              <a:defRPr kumimoji="1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b="0" kern="0" dirty="0" smtClean="0"/>
              <a:t>Normally empty</a:t>
            </a:r>
          </a:p>
          <a:p>
            <a:r>
              <a:rPr lang="en-GB" sz="2400" b="0" kern="0" dirty="0"/>
              <a:t>Every alarm should be followed up</a:t>
            </a:r>
          </a:p>
          <a:p>
            <a:r>
              <a:rPr lang="en-GB" sz="2400" b="0" kern="0" dirty="0" smtClean="0"/>
              <a:t>May also provide complementary information to FSM Errors</a:t>
            </a:r>
          </a:p>
          <a:p>
            <a:r>
              <a:rPr lang="en-GB" sz="2400" b="0" kern="0" dirty="0" smtClean="0"/>
              <a:t>Severities:</a:t>
            </a:r>
          </a:p>
          <a:p>
            <a:pPr lvl="1"/>
            <a:r>
              <a:rPr lang="en-GB" sz="1600" b="1" kern="0" dirty="0" smtClean="0"/>
              <a:t>Warning</a:t>
            </a:r>
          </a:p>
          <a:p>
            <a:pPr lvl="1"/>
            <a:r>
              <a:rPr lang="en-GB" sz="1600" b="1" kern="0" dirty="0" smtClean="0"/>
              <a:t>Error</a:t>
            </a:r>
          </a:p>
          <a:p>
            <a:pPr lvl="1"/>
            <a:r>
              <a:rPr lang="en-GB" sz="1600" b="1" kern="0" dirty="0" smtClean="0"/>
              <a:t>Fatal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31" b="10918"/>
          <a:stretch/>
        </p:blipFill>
        <p:spPr>
          <a:xfrm>
            <a:off x="2286000" y="3124200"/>
            <a:ext cx="3962400" cy="252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52103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22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Alarm Screen (Yesterday)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" b="3500"/>
          <a:stretch/>
        </p:blipFill>
        <p:spPr>
          <a:xfrm>
            <a:off x="310354" y="1066800"/>
            <a:ext cx="7157246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9314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23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Slide from Nov. 2006</a:t>
            </a:r>
            <a:endParaRPr lang="en-GB" dirty="0"/>
          </a:p>
        </p:txBody>
      </p:sp>
      <p:graphicFrame>
        <p:nvGraphicFramePr>
          <p:cNvPr id="49" name="Group 2207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85623856"/>
              </p:ext>
            </p:extLst>
          </p:nvPr>
        </p:nvGraphicFramePr>
        <p:xfrm>
          <a:off x="152400" y="1066800"/>
          <a:ext cx="6934202" cy="2773680"/>
        </p:xfrm>
        <a:graphic>
          <a:graphicData uri="http://schemas.openxmlformats.org/drawingml/2006/table">
            <a:tbl>
              <a:tblPr/>
              <a:tblGrid>
                <a:gridCol w="838200">
                  <a:extLst>
                    <a:ext uri="{9D8B030D-6E8A-4147-A177-3AD203B41FA5}">
                      <a16:colId xmlns:a16="http://schemas.microsoft.com/office/drawing/2014/main" val="81016658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0112518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49270971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73014603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9805796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57306042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45272779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1127928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481474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73657878"/>
                    </a:ext>
                  </a:extLst>
                </a:gridCol>
                <a:gridCol w="304801">
                  <a:extLst>
                    <a:ext uri="{9D8B030D-6E8A-4147-A177-3AD203B41FA5}">
                      <a16:colId xmlns:a16="http://schemas.microsoft.com/office/drawing/2014/main" val="1778863365"/>
                    </a:ext>
                  </a:extLst>
                </a:gridCol>
                <a:gridCol w="304801">
                  <a:extLst>
                    <a:ext uri="{9D8B030D-6E8A-4147-A177-3AD203B41FA5}">
                      <a16:colId xmlns:a16="http://schemas.microsoft.com/office/drawing/2014/main" val="2365826257"/>
                    </a:ext>
                  </a:extLst>
                </a:gridCol>
              </a:tblGrid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VELO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</a:t>
                      </a:r>
                      <a:endParaRPr kumimoji="1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CALO</a:t>
                      </a:r>
                      <a:endParaRPr kumimoji="1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MUON</a:t>
                      </a:r>
                      <a:endParaRPr kumimoji="0" lang="en-US" altLang="en-U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476187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</a:t>
                      </a:r>
                      <a:endParaRPr kumimoji="0" lang="en-US" altLang="en-U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</a:t>
                      </a:r>
                      <a:endParaRPr kumimoji="0" lang="en-US" altLang="en-U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RICH1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RICH2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ECAL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HCAL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PRS/SPD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920851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DAQ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607014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SPECS/J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SPECS/J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ELMB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941934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TELL1/UKL1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023371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DCS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535421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LV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CAEN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Wiener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Wiener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Wiener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Wiener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Wiener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Wiener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Wiener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Wiener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Wiener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084915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Environ.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ELMB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ELMB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ELMB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ELMB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ELMB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715661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Cooling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Nikhef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 TC/CV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 TC/CV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TC/CV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TC/CV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TC/CV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TC/CV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TC/CV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TC/CV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TC/CV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572460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GasWG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GasWG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GasWG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GasWG</a:t>
                      </a: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39415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HV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8705457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ISEG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CC-PC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141702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DAI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642722"/>
                  </a:ext>
                </a:extLst>
              </a:tr>
              <a:tr h="18505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crates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55599"/>
                  </a:ext>
                </a:extLst>
              </a:tr>
            </a:tbl>
          </a:graphicData>
        </a:graphic>
      </p:graphicFrame>
      <p:graphicFrame>
        <p:nvGraphicFramePr>
          <p:cNvPr id="58" name="Group 42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239009"/>
              </p:ext>
            </p:extLst>
          </p:nvPr>
        </p:nvGraphicFramePr>
        <p:xfrm>
          <a:off x="152403" y="3916672"/>
          <a:ext cx="6934199" cy="2484128"/>
        </p:xfrm>
        <a:graphic>
          <a:graphicData uri="http://schemas.openxmlformats.org/drawingml/2006/table">
            <a:tbl>
              <a:tblPr/>
              <a:tblGrid>
                <a:gridCol w="851569">
                  <a:extLst>
                    <a:ext uri="{9D8B030D-6E8A-4147-A177-3AD203B41FA5}">
                      <a16:colId xmlns:a16="http://schemas.microsoft.com/office/drawing/2014/main" val="2078747421"/>
                    </a:ext>
                  </a:extLst>
                </a:gridCol>
                <a:gridCol w="608263">
                  <a:extLst>
                    <a:ext uri="{9D8B030D-6E8A-4147-A177-3AD203B41FA5}">
                      <a16:colId xmlns:a16="http://schemas.microsoft.com/office/drawing/2014/main" val="686452626"/>
                    </a:ext>
                  </a:extLst>
                </a:gridCol>
                <a:gridCol w="608263">
                  <a:extLst>
                    <a:ext uri="{9D8B030D-6E8A-4147-A177-3AD203B41FA5}">
                      <a16:colId xmlns:a16="http://schemas.microsoft.com/office/drawing/2014/main" val="2201876626"/>
                    </a:ext>
                  </a:extLst>
                </a:gridCol>
                <a:gridCol w="608263">
                  <a:extLst>
                    <a:ext uri="{9D8B030D-6E8A-4147-A177-3AD203B41FA5}">
                      <a16:colId xmlns:a16="http://schemas.microsoft.com/office/drawing/2014/main" val="322023037"/>
                    </a:ext>
                  </a:extLst>
                </a:gridCol>
                <a:gridCol w="608263">
                  <a:extLst>
                    <a:ext uri="{9D8B030D-6E8A-4147-A177-3AD203B41FA5}">
                      <a16:colId xmlns:a16="http://schemas.microsoft.com/office/drawing/2014/main" val="858956913"/>
                    </a:ext>
                  </a:extLst>
                </a:gridCol>
                <a:gridCol w="608263">
                  <a:extLst>
                    <a:ext uri="{9D8B030D-6E8A-4147-A177-3AD203B41FA5}">
                      <a16:colId xmlns:a16="http://schemas.microsoft.com/office/drawing/2014/main" val="2708646876"/>
                    </a:ext>
                  </a:extLst>
                </a:gridCol>
                <a:gridCol w="608263">
                  <a:extLst>
                    <a:ext uri="{9D8B030D-6E8A-4147-A177-3AD203B41FA5}">
                      <a16:colId xmlns:a16="http://schemas.microsoft.com/office/drawing/2014/main" val="2507352431"/>
                    </a:ext>
                  </a:extLst>
                </a:gridCol>
                <a:gridCol w="608263">
                  <a:extLst>
                    <a:ext uri="{9D8B030D-6E8A-4147-A177-3AD203B41FA5}">
                      <a16:colId xmlns:a16="http://schemas.microsoft.com/office/drawing/2014/main" val="2837559095"/>
                    </a:ext>
                  </a:extLst>
                </a:gridCol>
                <a:gridCol w="608263">
                  <a:extLst>
                    <a:ext uri="{9D8B030D-6E8A-4147-A177-3AD203B41FA5}">
                      <a16:colId xmlns:a16="http://schemas.microsoft.com/office/drawing/2014/main" val="692511184"/>
                    </a:ext>
                  </a:extLst>
                </a:gridCol>
                <a:gridCol w="608263">
                  <a:extLst>
                    <a:ext uri="{9D8B030D-6E8A-4147-A177-3AD203B41FA5}">
                      <a16:colId xmlns:a16="http://schemas.microsoft.com/office/drawing/2014/main" val="3151340111"/>
                    </a:ext>
                  </a:extLst>
                </a:gridCol>
                <a:gridCol w="608263">
                  <a:extLst>
                    <a:ext uri="{9D8B030D-6E8A-4147-A177-3AD203B41FA5}">
                      <a16:colId xmlns:a16="http://schemas.microsoft.com/office/drawing/2014/main" val="1486114293"/>
                    </a:ext>
                  </a:extLst>
                </a:gridCol>
              </a:tblGrid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VELO</a:t>
                      </a:r>
                      <a:endParaRPr kumimoji="0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endParaRPr kumimoji="0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</a:t>
                      </a:r>
                      <a:endParaRPr kumimoji="0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</a:t>
                      </a: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CALO</a:t>
                      </a: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MUON</a:t>
                      </a:r>
                      <a:endParaRPr kumimoji="0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2458683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</a:t>
                      </a:r>
                      <a:endParaRPr kumimoji="0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</a:t>
                      </a:r>
                      <a:endParaRPr kumimoji="0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RICH1</a:t>
                      </a:r>
                      <a:endParaRPr kumimoji="0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RICH2</a:t>
                      </a:r>
                      <a:endParaRPr kumimoji="0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ECAL</a:t>
                      </a:r>
                      <a:endParaRPr kumimoji="0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HCAL</a:t>
                      </a:r>
                      <a:endParaRPr kumimoji="0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PRS/SPD</a:t>
                      </a:r>
                      <a:endParaRPr kumimoji="0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9968469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836856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VELO Posit.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PLC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0681926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VELO Vacuum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PLC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599319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VELO Interlock</a:t>
                      </a: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ELMB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757129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 BP pos.</a:t>
                      </a: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2936063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 </a:t>
                      </a:r>
                      <a:r>
                        <a:rPr kumimoji="0" lang="en-US" altLang="en-US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RadMon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VME</a:t>
                      </a: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563160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OT Pos. Mon</a:t>
                      </a: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537913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OT RASNIK Al</a:t>
                      </a: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PCI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4114501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RICH Si. bias</a:t>
                      </a: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CAEN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CAEN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0137756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 </a:t>
                      </a:r>
                      <a:r>
                        <a:rPr kumimoji="0" lang="en-US" altLang="en-US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Magfield</a:t>
                      </a:r>
                      <a:endParaRPr kumimoji="0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?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?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4804900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RICH Laser Al</a:t>
                      </a: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2956220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RICH </a:t>
                      </a:r>
                      <a:r>
                        <a:rPr kumimoji="1" lang="en-US" altLang="en-US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MagDist</a:t>
                      </a:r>
                      <a:endParaRPr kumimoji="1" lang="en-US" alt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1498067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Calo</a:t>
                      </a:r>
                      <a:r>
                        <a:rPr kumimoji="1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LED</a:t>
                      </a: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SPECS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0370379"/>
                  </a:ext>
                </a:extLst>
              </a:tr>
              <a:tr h="15525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Calo</a:t>
                      </a:r>
                      <a:r>
                        <a:rPr kumimoji="1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source</a:t>
                      </a:r>
                    </a:p>
                  </a:txBody>
                  <a:tcPr marT="360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CAN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CAN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r>
                        <a:rPr kumimoji="1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CAN</a:t>
                      </a: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800" b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Font typeface="Arial Unicode MS" panose="020B0604020202020204" pitchFamily="34" charset="-128"/>
                        <a:defRPr kumimoji="1" sz="16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Arial Unicode MS" panose="020B0604020202020204" pitchFamily="34" charset="-128"/>
                        <a:buNone/>
                        <a:tabLst/>
                      </a:pPr>
                      <a:endParaRPr kumimoji="1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3600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0012630"/>
                  </a:ext>
                </a:extLst>
              </a:tr>
            </a:tbl>
          </a:graphicData>
        </a:graphic>
      </p:graphicFrame>
      <p:sp>
        <p:nvSpPr>
          <p:cNvPr id="59" name="Rectangle 14"/>
          <p:cNvSpPr>
            <a:spLocks noChangeArrowheads="1"/>
          </p:cNvSpPr>
          <p:nvPr/>
        </p:nvSpPr>
        <p:spPr bwMode="auto">
          <a:xfrm>
            <a:off x="7239000" y="1634247"/>
            <a:ext cx="609600" cy="194553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0" name="Rectangle 15"/>
          <p:cNvSpPr>
            <a:spLocks noChangeArrowheads="1"/>
          </p:cNvSpPr>
          <p:nvPr/>
        </p:nvSpPr>
        <p:spPr bwMode="auto">
          <a:xfrm>
            <a:off x="7239000" y="2243847"/>
            <a:ext cx="609600" cy="194553"/>
          </a:xfrm>
          <a:prstGeom prst="rect">
            <a:avLst/>
          </a:prstGeom>
          <a:solidFill>
            <a:srgbClr val="FF9900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" name="Rectangle 16"/>
          <p:cNvSpPr>
            <a:spLocks noChangeArrowheads="1"/>
          </p:cNvSpPr>
          <p:nvPr/>
        </p:nvSpPr>
        <p:spPr bwMode="auto">
          <a:xfrm>
            <a:off x="7239000" y="3386847"/>
            <a:ext cx="609600" cy="194553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2" name="Rectangle 17"/>
          <p:cNvSpPr>
            <a:spLocks noChangeArrowheads="1"/>
          </p:cNvSpPr>
          <p:nvPr/>
        </p:nvSpPr>
        <p:spPr bwMode="auto">
          <a:xfrm>
            <a:off x="7239000" y="4301247"/>
            <a:ext cx="609600" cy="194553"/>
          </a:xfrm>
          <a:prstGeom prst="rect">
            <a:avLst/>
          </a:prstGeom>
          <a:solidFill>
            <a:srgbClr val="33CC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3" name="Rectangle 18"/>
          <p:cNvSpPr>
            <a:spLocks noChangeArrowheads="1"/>
          </p:cNvSpPr>
          <p:nvPr/>
        </p:nvSpPr>
        <p:spPr bwMode="auto">
          <a:xfrm>
            <a:off x="7239000" y="5139447"/>
            <a:ext cx="609600" cy="194553"/>
          </a:xfrm>
          <a:prstGeom prst="rect">
            <a:avLst/>
          </a:prstGeom>
          <a:solidFill>
            <a:srgbClr val="33996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6" name="Rectangle 3"/>
          <p:cNvSpPr txBox="1">
            <a:spLocks noChangeArrowheads="1"/>
          </p:cNvSpPr>
          <p:nvPr/>
        </p:nvSpPr>
        <p:spPr bwMode="auto">
          <a:xfrm>
            <a:off x="7162800" y="993648"/>
            <a:ext cx="2286000" cy="559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❚"/>
              <a:defRPr kumimoji="1" sz="3200" b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❙"/>
              <a:defRPr kumimoji="1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〡"/>
              <a:defRPr kumimoji="1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400" kern="0" dirty="0" smtClean="0"/>
              <a:t>Legend:</a:t>
            </a:r>
          </a:p>
          <a:p>
            <a:endParaRPr lang="en-US" altLang="en-US" sz="1800" kern="0" dirty="0" smtClean="0"/>
          </a:p>
          <a:p>
            <a:pPr marL="0" indent="0">
              <a:buNone/>
            </a:pPr>
            <a:r>
              <a:rPr lang="en-US" altLang="en-US" sz="2000" kern="0" dirty="0" smtClean="0"/>
              <a:t>Not yet started</a:t>
            </a:r>
          </a:p>
          <a:p>
            <a:pPr marL="0" indent="0">
              <a:buNone/>
            </a:pPr>
            <a:endParaRPr lang="en-US" altLang="en-US" sz="1400" kern="0" dirty="0" smtClean="0"/>
          </a:p>
          <a:p>
            <a:pPr marL="0" indent="0">
              <a:buNone/>
            </a:pPr>
            <a:r>
              <a:rPr lang="en-US" altLang="en-US" sz="2000" kern="0" dirty="0" smtClean="0"/>
              <a:t>Development started </a:t>
            </a:r>
            <a:br>
              <a:rPr lang="en-US" altLang="en-US" sz="2000" kern="0" dirty="0" smtClean="0"/>
            </a:br>
            <a:r>
              <a:rPr lang="en-US" altLang="en-US" sz="1400" kern="0" dirty="0" smtClean="0"/>
              <a:t>(Tools identified)</a:t>
            </a:r>
          </a:p>
          <a:p>
            <a:pPr marL="0" indent="0">
              <a:buNone/>
            </a:pPr>
            <a:endParaRPr lang="en-US" altLang="en-US" sz="1400" kern="0" dirty="0"/>
          </a:p>
          <a:p>
            <a:pPr marL="0" indent="0">
              <a:buNone/>
            </a:pPr>
            <a:r>
              <a:rPr lang="en-US" altLang="en-US" sz="2000" kern="0" dirty="0" smtClean="0"/>
              <a:t>Under development</a:t>
            </a:r>
            <a:br>
              <a:rPr lang="en-US" altLang="en-US" sz="2000" kern="0" dirty="0" smtClean="0"/>
            </a:br>
            <a:endParaRPr lang="en-US" altLang="en-US" sz="1600" kern="0" dirty="0"/>
          </a:p>
          <a:p>
            <a:pPr marL="0" indent="0">
              <a:buNone/>
            </a:pPr>
            <a:r>
              <a:rPr lang="en-US" altLang="en-US" sz="2000" kern="0" dirty="0" smtClean="0"/>
              <a:t>Almost Ready</a:t>
            </a:r>
          </a:p>
          <a:p>
            <a:pPr marL="0" indent="0">
              <a:buNone/>
            </a:pPr>
            <a:r>
              <a:rPr lang="en-US" altLang="en-US" sz="1400" kern="0" dirty="0" smtClean="0"/>
              <a:t>(Prototype exists)</a:t>
            </a:r>
          </a:p>
          <a:p>
            <a:pPr marL="0" indent="0">
              <a:buNone/>
            </a:pPr>
            <a:endParaRPr lang="en-US" altLang="en-US" sz="1200" kern="0" dirty="0" smtClean="0"/>
          </a:p>
          <a:p>
            <a:pPr marL="0" indent="0">
              <a:buNone/>
            </a:pPr>
            <a:r>
              <a:rPr lang="en-US" altLang="en-US" sz="2000" kern="0" dirty="0" smtClean="0"/>
              <a:t>Ready</a:t>
            </a:r>
          </a:p>
        </p:txBody>
      </p:sp>
    </p:spTree>
    <p:extLst>
      <p:ext uri="{BB962C8B-B14F-4D97-AF65-F5344CB8AC3E}">
        <p14:creationId xmlns:p14="http://schemas.microsoft.com/office/powerpoint/2010/main" val="3268186885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 smtClean="0"/>
              <a:t>ECS “Readiness”</a:t>
            </a:r>
          </a:p>
          <a:p>
            <a:pPr lvl="1"/>
            <a:r>
              <a:rPr lang="en-GB" sz="3600" dirty="0" smtClean="0"/>
              <a:t>Tools are better than in 2016, but:</a:t>
            </a:r>
          </a:p>
          <a:p>
            <a:pPr lvl="2"/>
            <a:r>
              <a:rPr lang="en-GB" sz="3600" dirty="0" smtClean="0"/>
              <a:t>Very short time</a:t>
            </a:r>
          </a:p>
          <a:p>
            <a:pPr lvl="2"/>
            <a:r>
              <a:rPr lang="en-GB" sz="3600" dirty="0" smtClean="0"/>
              <a:t>A lot to be done</a:t>
            </a:r>
          </a:p>
          <a:p>
            <a:pPr lvl="2"/>
            <a:r>
              <a:rPr lang="en-GB" sz="3600" dirty="0" smtClean="0"/>
              <a:t>(In 2008 we had an extra year…)</a:t>
            </a:r>
          </a:p>
          <a:p>
            <a:pPr lvl="2"/>
            <a:endParaRPr lang="en-GB" sz="3200" dirty="0" smtClean="0"/>
          </a:p>
          <a:p>
            <a:r>
              <a:rPr lang="en-GB" sz="4000" dirty="0" smtClean="0"/>
              <a:t>Don’t hesitate to talk to us…</a:t>
            </a:r>
            <a:endParaRPr lang="en-GB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24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688535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5105400"/>
          </a:xfrm>
        </p:spPr>
        <p:txBody>
          <a:bodyPr/>
          <a:lstStyle/>
          <a:p>
            <a:r>
              <a:rPr lang="en-GB" sz="2800" dirty="0" smtClean="0"/>
              <a:t>Why </a:t>
            </a:r>
            <a:r>
              <a:rPr lang="en-GB" sz="2800" dirty="0" err="1" smtClean="0"/>
              <a:t>WinCC</a:t>
            </a:r>
            <a:r>
              <a:rPr lang="en-GB" sz="2800" dirty="0" smtClean="0"/>
              <a:t>-OA?</a:t>
            </a:r>
          </a:p>
          <a:p>
            <a:pPr lvl="1"/>
            <a:r>
              <a:rPr lang="en-GB" sz="2400" dirty="0" smtClean="0"/>
              <a:t>Technical (&amp; Financial) Reasons</a:t>
            </a:r>
          </a:p>
          <a:p>
            <a:pPr lvl="2"/>
            <a:r>
              <a:rPr lang="en-GB" sz="2000" dirty="0" smtClean="0"/>
              <a:t>Windows &amp; Linux (not so common)</a:t>
            </a:r>
          </a:p>
          <a:p>
            <a:pPr lvl="2"/>
            <a:r>
              <a:rPr lang="en-GB" sz="2000" dirty="0" smtClean="0"/>
              <a:t>Distributed &amp; Open Architecture</a:t>
            </a:r>
          </a:p>
          <a:p>
            <a:pPr lvl="3"/>
            <a:r>
              <a:rPr lang="en-GB" sz="1800" dirty="0" smtClean="0"/>
              <a:t>Could scale to very large distributed systems</a:t>
            </a:r>
          </a:p>
          <a:p>
            <a:pPr lvl="3"/>
            <a:r>
              <a:rPr lang="en-GB" sz="1800" dirty="0" smtClean="0"/>
              <a:t>Could integrate external tools (FSM, etc.)</a:t>
            </a:r>
          </a:p>
          <a:p>
            <a:pPr lvl="2"/>
            <a:r>
              <a:rPr lang="en-GB" sz="2000" dirty="0" smtClean="0"/>
              <a:t>Many </a:t>
            </a:r>
            <a:r>
              <a:rPr lang="en-GB" sz="2000" dirty="0" smtClean="0"/>
              <a:t>tools and interfaces:</a:t>
            </a:r>
            <a:endParaRPr lang="en-GB" sz="2000" dirty="0" smtClean="0"/>
          </a:p>
          <a:p>
            <a:pPr lvl="3"/>
            <a:r>
              <a:rPr lang="en-GB" sz="1800" dirty="0" smtClean="0"/>
              <a:t>Graphic Editor, Archiving, Alarm Handling, Drivers, etc.</a:t>
            </a:r>
          </a:p>
          <a:p>
            <a:pPr lvl="2"/>
            <a:r>
              <a:rPr lang="en-GB" sz="2000" dirty="0" smtClean="0"/>
              <a:t>Many man-years of development for a small price</a:t>
            </a:r>
          </a:p>
          <a:p>
            <a:pPr lvl="1"/>
            <a:r>
              <a:rPr lang="en-GB" sz="2400" dirty="0" smtClean="0"/>
              <a:t>“Sociological” reasons</a:t>
            </a:r>
          </a:p>
          <a:p>
            <a:pPr lvl="2"/>
            <a:r>
              <a:rPr lang="en-GB" sz="2000" dirty="0" smtClean="0"/>
              <a:t>Standard Interfaces: The same concepts everywhere</a:t>
            </a:r>
            <a:br>
              <a:rPr lang="en-GB" sz="2000" dirty="0" smtClean="0"/>
            </a:br>
            <a:r>
              <a:rPr lang="en-GB" sz="2000" dirty="0" smtClean="0"/>
              <a:t>(The </a:t>
            </a:r>
            <a:r>
              <a:rPr lang="en-GB" sz="2000" dirty="0" err="1" smtClean="0"/>
              <a:t>datapoint</a:t>
            </a:r>
            <a:r>
              <a:rPr lang="en-GB" sz="2000" dirty="0" smtClean="0"/>
              <a:t> mechanism, the scripting language, </a:t>
            </a:r>
            <a:r>
              <a:rPr lang="en-GB" sz="2000" dirty="0" err="1" smtClean="0"/>
              <a:t>Gedi</a:t>
            </a:r>
            <a:r>
              <a:rPr lang="en-GB" sz="2000" dirty="0" smtClean="0"/>
              <a:t>, etc.)</a:t>
            </a:r>
          </a:p>
          <a:p>
            <a:pPr lvl="3"/>
            <a:r>
              <a:rPr lang="en-GB" sz="1800" dirty="0" smtClean="0"/>
              <a:t>Can share resources within and outside the experiment.</a:t>
            </a:r>
          </a:p>
          <a:p>
            <a:pPr lvl="3"/>
            <a:r>
              <a:rPr lang="en-GB" sz="1800" dirty="0" smtClean="0"/>
              <a:t>Not perfect at everything, but a coherent and integrated set of tools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3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SCADA tool</a:t>
            </a:r>
            <a:endParaRPr lang="en-GB" dirty="0"/>
          </a:p>
        </p:txBody>
      </p:sp>
      <p:pic>
        <p:nvPicPr>
          <p:cNvPr id="5" name="Picture 4" descr="PVSSIn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787" y="1143000"/>
            <a:ext cx="30928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00387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Today:</a:t>
            </a:r>
          </a:p>
          <a:p>
            <a:pPr lvl="1"/>
            <a:r>
              <a:rPr lang="en-GB" sz="2400" dirty="0" smtClean="0"/>
              <a:t>Still extremely active</a:t>
            </a:r>
          </a:p>
          <a:p>
            <a:pPr lvl="2"/>
            <a:r>
              <a:rPr lang="en-GB" sz="2000" dirty="0" smtClean="0"/>
              <a:t>Meetings (almost) every week</a:t>
            </a:r>
          </a:p>
          <a:p>
            <a:pPr lvl="2"/>
            <a:r>
              <a:rPr lang="en-GB" sz="2000" dirty="0" smtClean="0"/>
              <a:t>Several </a:t>
            </a:r>
            <a:r>
              <a:rPr lang="en-GB" sz="2000" dirty="0" smtClean="0"/>
              <a:t>FW components </a:t>
            </a:r>
            <a:r>
              <a:rPr lang="en-GB" sz="2000" dirty="0" smtClean="0"/>
              <a:t>being revised and improved:</a:t>
            </a:r>
          </a:p>
          <a:p>
            <a:pPr lvl="3"/>
            <a:r>
              <a:rPr lang="en-GB" sz="1800" dirty="0" smtClean="0"/>
              <a:t>Archiving, Alarm handling, </a:t>
            </a:r>
            <a:r>
              <a:rPr lang="en-GB" sz="1800" dirty="0" smtClean="0"/>
              <a:t>Device access</a:t>
            </a:r>
            <a:r>
              <a:rPr lang="en-GB" sz="1800" dirty="0" smtClean="0"/>
              <a:t>, etc.</a:t>
            </a:r>
          </a:p>
          <a:p>
            <a:pPr lvl="2"/>
            <a:r>
              <a:rPr lang="en-GB" sz="2000" dirty="0" smtClean="0"/>
              <a:t>Provide </a:t>
            </a:r>
            <a:r>
              <a:rPr lang="en-GB" sz="2000" dirty="0" smtClean="0"/>
              <a:t>Support &amp; Training</a:t>
            </a:r>
            <a:endParaRPr lang="en-GB" sz="2000" dirty="0" smtClean="0"/>
          </a:p>
          <a:p>
            <a:r>
              <a:rPr lang="en-GB" sz="2800" dirty="0" smtClean="0"/>
              <a:t>JCOP Tools Usage:</a:t>
            </a:r>
          </a:p>
          <a:p>
            <a:pPr lvl="1"/>
            <a:r>
              <a:rPr lang="en-GB" sz="2400" dirty="0" smtClean="0"/>
              <a:t>LHCb use the JCOP Concepts throughout ECS</a:t>
            </a:r>
          </a:p>
          <a:p>
            <a:pPr lvl="2"/>
            <a:r>
              <a:rPr lang="en-GB" sz="2000" dirty="0" smtClean="0"/>
              <a:t>DAQ/</a:t>
            </a:r>
            <a:r>
              <a:rPr lang="en-GB" sz="2000" dirty="0" err="1" smtClean="0"/>
              <a:t>RunControl</a:t>
            </a:r>
            <a:r>
              <a:rPr lang="en-GB" sz="2000" dirty="0" smtClean="0"/>
              <a:t>, DCS/</a:t>
            </a:r>
            <a:r>
              <a:rPr lang="en-GB" sz="2000" dirty="0" err="1" smtClean="0"/>
              <a:t>BigBrother</a:t>
            </a:r>
            <a:r>
              <a:rPr lang="en-GB" sz="2000" dirty="0" smtClean="0"/>
              <a:t>, etc.</a:t>
            </a:r>
          </a:p>
          <a:p>
            <a:pPr lvl="1"/>
            <a:r>
              <a:rPr lang="en-GB" sz="2400" dirty="0" smtClean="0"/>
              <a:t>While the other LHC Experiments only for DCS</a:t>
            </a:r>
          </a:p>
          <a:p>
            <a:pPr lvl="2"/>
            <a:r>
              <a:rPr lang="en-GB" sz="2000" dirty="0" smtClean="0"/>
              <a:t>NA62 and </a:t>
            </a:r>
            <a:r>
              <a:rPr lang="en-GB" sz="2000" dirty="0" err="1" smtClean="0"/>
              <a:t>ProtoDUNE</a:t>
            </a:r>
            <a:r>
              <a:rPr lang="en-GB" sz="2000" dirty="0" smtClean="0"/>
              <a:t> more like LHCb</a:t>
            </a:r>
          </a:p>
          <a:p>
            <a:pPr lvl="1"/>
            <a:r>
              <a:rPr lang="en-GB" sz="2400" dirty="0" smtClean="0"/>
              <a:t>Other CERN domains also use it:</a:t>
            </a:r>
          </a:p>
          <a:p>
            <a:pPr lvl="2"/>
            <a:r>
              <a:rPr lang="en-GB" sz="2000" dirty="0" smtClean="0"/>
              <a:t>Magnets, Cryogenics, Electricity</a:t>
            </a:r>
            <a:r>
              <a:rPr lang="en-GB" sz="2000" dirty="0" smtClean="0"/>
              <a:t>, Cooling, Vacuum, etc.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4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JCOP Project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093179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944" y="1155528"/>
            <a:ext cx="8534400" cy="5105400"/>
          </a:xfrm>
        </p:spPr>
        <p:txBody>
          <a:bodyPr/>
          <a:lstStyle/>
          <a:p>
            <a:r>
              <a:rPr lang="en-US" sz="2400" dirty="0" smtClean="0"/>
              <a:t>Same Architecture &amp; </a:t>
            </a:r>
            <a:r>
              <a:rPr lang="en-US" sz="2400" dirty="0" smtClean="0"/>
              <a:t>Concepts as current system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5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LHCb Upgrade ECS</a:t>
            </a:r>
            <a:endParaRPr lang="en-GB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5066552" y="1638300"/>
            <a:ext cx="4153648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❚"/>
              <a:defRPr kumimoji="1" sz="3200" b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❙"/>
              <a:defRPr kumimoji="1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〡"/>
              <a:defRPr kumimoji="1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Selected Concepts:</a:t>
            </a:r>
          </a:p>
          <a:p>
            <a:pPr lvl="1"/>
            <a:r>
              <a:rPr lang="en-US" sz="1600" b="1" kern="0" dirty="0" smtClean="0"/>
              <a:t>Integration &amp; Homogeneity</a:t>
            </a:r>
          </a:p>
          <a:p>
            <a:pPr lvl="1"/>
            <a:r>
              <a:rPr lang="en-US" sz="1600" b="1" kern="0" dirty="0" smtClean="0"/>
              <a:t>Partitioning &amp; Automation</a:t>
            </a:r>
          </a:p>
          <a:p>
            <a:pPr lvl="1"/>
            <a:r>
              <a:rPr lang="en-US" sz="1600" b="1" kern="0" dirty="0" smtClean="0"/>
              <a:t>Promote HW Standardization</a:t>
            </a:r>
          </a:p>
          <a:p>
            <a:pPr lvl="2"/>
            <a:r>
              <a:rPr lang="en-US" sz="1600" kern="0" dirty="0" smtClean="0"/>
              <a:t>Same board (PCIE40) for:</a:t>
            </a:r>
          </a:p>
          <a:p>
            <a:pPr lvl="3"/>
            <a:r>
              <a:rPr lang="en-US" sz="1400" kern="0" dirty="0" smtClean="0"/>
              <a:t>DAQ R/O (TELL40)</a:t>
            </a:r>
          </a:p>
          <a:p>
            <a:pPr lvl="3"/>
            <a:r>
              <a:rPr lang="en-US" sz="1400" kern="0" dirty="0" smtClean="0"/>
              <a:t>TFC + ECS (SOL40)</a:t>
            </a:r>
          </a:p>
          <a:p>
            <a:pPr lvl="2"/>
            <a:r>
              <a:rPr lang="en-US" sz="1600" kern="0" dirty="0" smtClean="0"/>
              <a:t>CAEN, Wiener, </a:t>
            </a:r>
            <a:r>
              <a:rPr lang="en-US" sz="1600" kern="0" dirty="0" err="1" smtClean="0"/>
              <a:t>Iseg</a:t>
            </a:r>
            <a:r>
              <a:rPr lang="en-US" sz="1600" kern="0" dirty="0" smtClean="0"/>
              <a:t>, ELMBs…</a:t>
            </a:r>
          </a:p>
          <a:p>
            <a:pPr lvl="1"/>
            <a:r>
              <a:rPr lang="en-US" sz="1600" b="1" kern="0" dirty="0" smtClean="0"/>
              <a:t>Separate Data/Control paths</a:t>
            </a:r>
          </a:p>
          <a:p>
            <a:pPr lvl="1"/>
            <a:r>
              <a:rPr lang="en-US" sz="1600" b="1" kern="0" dirty="0" smtClean="0"/>
              <a:t>Promote SW Uniformity</a:t>
            </a:r>
          </a:p>
          <a:p>
            <a:pPr lvl="2"/>
            <a:r>
              <a:rPr lang="en-US" sz="1600" kern="0" dirty="0" smtClean="0"/>
              <a:t>Guidelines, FW Components, FSM </a:t>
            </a:r>
            <a:r>
              <a:rPr lang="en-US" sz="1600" kern="0" dirty="0" smtClean="0"/>
              <a:t>Templates</a:t>
            </a:r>
          </a:p>
          <a:p>
            <a:pPr lvl="1"/>
            <a:r>
              <a:rPr lang="en-US" sz="1600" b="1" kern="0" dirty="0" smtClean="0"/>
              <a:t>Small number of Operators</a:t>
            </a:r>
          </a:p>
          <a:p>
            <a:pPr lvl="2"/>
            <a:r>
              <a:rPr lang="en-US" sz="1600" kern="0" dirty="0" smtClean="0"/>
              <a:t>1 Operator</a:t>
            </a:r>
            <a:r>
              <a:rPr lang="en-US" sz="1600" kern="0" dirty="0"/>
              <a:t> </a:t>
            </a:r>
            <a:r>
              <a:rPr lang="en-US" sz="1600" kern="0" dirty="0" smtClean="0"/>
              <a:t>+</a:t>
            </a:r>
            <a:r>
              <a:rPr lang="en-US" sz="1600" kern="0" dirty="0" smtClean="0"/>
              <a:t>1 Data Manager</a:t>
            </a:r>
            <a:endParaRPr lang="en-US" sz="1600" kern="0" dirty="0" smtClean="0"/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84291" y="5219347"/>
            <a:ext cx="521075" cy="263795"/>
          </a:xfrm>
          <a:prstGeom prst="ellipse">
            <a:avLst/>
          </a:prstGeom>
          <a:solidFill>
            <a:srgbClr val="FF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800" b="1" dirty="0">
                <a:latin typeface="Arial" panose="020B0604020202020204" pitchFamily="34" charset="0"/>
              </a:rPr>
              <a:t>LV</a:t>
            </a:r>
            <a:br>
              <a:rPr lang="en-US" altLang="en-US" sz="800" b="1" dirty="0">
                <a:latin typeface="Arial" panose="020B0604020202020204" pitchFamily="34" charset="0"/>
              </a:rPr>
            </a:br>
            <a:r>
              <a:rPr lang="en-US" altLang="en-US" sz="800" b="1" dirty="0">
                <a:latin typeface="Arial" panose="020B0604020202020204" pitchFamily="34" charset="0"/>
              </a:rPr>
              <a:t>Dev1</a:t>
            </a: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657474" y="5219347"/>
            <a:ext cx="521075" cy="263795"/>
          </a:xfrm>
          <a:prstGeom prst="ellipse">
            <a:avLst/>
          </a:prstGeom>
          <a:solidFill>
            <a:srgbClr val="FF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800" b="1">
                <a:latin typeface="Arial" panose="020B0604020202020204" pitchFamily="34" charset="0"/>
              </a:rPr>
              <a:t>LV</a:t>
            </a:r>
            <a:br>
              <a:rPr lang="en-US" altLang="en-US" sz="800" b="1">
                <a:latin typeface="Arial" panose="020B0604020202020204" pitchFamily="34" charset="0"/>
              </a:rPr>
            </a:br>
            <a:r>
              <a:rPr lang="en-US" altLang="en-US" sz="800" b="1">
                <a:latin typeface="Arial" panose="020B0604020202020204" pitchFamily="34" charset="0"/>
              </a:rPr>
              <a:t>Dev2</a:t>
            </a:r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1334872" y="5219347"/>
            <a:ext cx="521075" cy="263795"/>
          </a:xfrm>
          <a:prstGeom prst="ellipse">
            <a:avLst/>
          </a:prstGeom>
          <a:solidFill>
            <a:srgbClr val="FF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800" b="1" dirty="0">
                <a:latin typeface="Arial" panose="020B0604020202020204" pitchFamily="34" charset="0"/>
              </a:rPr>
              <a:t>LV</a:t>
            </a:r>
            <a:br>
              <a:rPr lang="en-US" altLang="en-US" sz="800" b="1" dirty="0">
                <a:latin typeface="Arial" panose="020B0604020202020204" pitchFamily="34" charset="0"/>
              </a:rPr>
            </a:br>
            <a:r>
              <a:rPr lang="en-US" altLang="en-US" sz="800" b="1" dirty="0" err="1">
                <a:latin typeface="Arial" panose="020B0604020202020204" pitchFamily="34" charset="0"/>
              </a:rPr>
              <a:t>DevN</a:t>
            </a:r>
            <a:endParaRPr lang="en-US" altLang="en-US" sz="800" b="1" dirty="0">
              <a:latin typeface="Arial" panose="020B0604020202020204" pitchFamily="34" charset="0"/>
            </a:endParaRPr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>
            <a:off x="2001414" y="2895600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</a:rPr>
              <a:t>DCS</a:t>
            </a:r>
          </a:p>
        </p:txBody>
      </p:sp>
      <p:cxnSp>
        <p:nvCxnSpPr>
          <p:cNvPr id="13" name="AutoShape 9"/>
          <p:cNvCxnSpPr>
            <a:cxnSpLocks noChangeShapeType="1"/>
            <a:stCxn id="14" idx="0"/>
            <a:endCxn id="12" idx="4"/>
          </p:cNvCxnSpPr>
          <p:nvPr/>
        </p:nvCxnSpPr>
        <p:spPr bwMode="auto">
          <a:xfrm flipH="1" flipV="1">
            <a:off x="2261952" y="3159395"/>
            <a:ext cx="479824" cy="54883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14" name="Oval 10"/>
          <p:cNvSpPr>
            <a:spLocks noChangeArrowheads="1"/>
          </p:cNvSpPr>
          <p:nvPr/>
        </p:nvSpPr>
        <p:spPr bwMode="auto">
          <a:xfrm>
            <a:off x="2481238" y="3708228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700" b="1">
                <a:latin typeface="Arial" panose="020B0604020202020204" pitchFamily="34" charset="0"/>
              </a:rPr>
              <a:t>SubDetN</a:t>
            </a:r>
            <a:br>
              <a:rPr lang="en-US" altLang="en-US" sz="700" b="1">
                <a:latin typeface="Arial" panose="020B0604020202020204" pitchFamily="34" charset="0"/>
              </a:rPr>
            </a:br>
            <a:r>
              <a:rPr lang="en-US" altLang="en-US" sz="700" b="1">
                <a:latin typeface="Arial" panose="020B0604020202020204" pitchFamily="34" charset="0"/>
              </a:rPr>
              <a:t>DCS</a:t>
            </a:r>
          </a:p>
        </p:txBody>
      </p:sp>
      <p:sp>
        <p:nvSpPr>
          <p:cNvPr id="15" name="Oval 11"/>
          <p:cNvSpPr>
            <a:spLocks noChangeArrowheads="1"/>
          </p:cNvSpPr>
          <p:nvPr/>
        </p:nvSpPr>
        <p:spPr bwMode="auto">
          <a:xfrm>
            <a:off x="1803840" y="3708228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700" b="1">
                <a:latin typeface="Arial" panose="020B0604020202020204" pitchFamily="34" charset="0"/>
              </a:rPr>
              <a:t>SubDet2</a:t>
            </a:r>
            <a:br>
              <a:rPr lang="en-US" altLang="en-US" sz="700" b="1">
                <a:latin typeface="Arial" panose="020B0604020202020204" pitchFamily="34" charset="0"/>
              </a:rPr>
            </a:br>
            <a:r>
              <a:rPr lang="en-US" altLang="en-US" sz="700" b="1">
                <a:latin typeface="Arial" panose="020B0604020202020204" pitchFamily="34" charset="0"/>
              </a:rPr>
              <a:t>DCS</a:t>
            </a:r>
          </a:p>
        </p:txBody>
      </p:sp>
      <p:cxnSp>
        <p:nvCxnSpPr>
          <p:cNvPr id="16" name="AutoShape 12"/>
          <p:cNvCxnSpPr>
            <a:cxnSpLocks noChangeShapeType="1"/>
            <a:stCxn id="12" idx="4"/>
            <a:endCxn id="15" idx="0"/>
          </p:cNvCxnSpPr>
          <p:nvPr/>
        </p:nvCxnSpPr>
        <p:spPr bwMode="auto">
          <a:xfrm flipH="1">
            <a:off x="2064378" y="3159395"/>
            <a:ext cx="197574" cy="54883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17" name="Oval 13"/>
          <p:cNvSpPr>
            <a:spLocks noChangeArrowheads="1"/>
          </p:cNvSpPr>
          <p:nvPr/>
        </p:nvSpPr>
        <p:spPr bwMode="auto">
          <a:xfrm>
            <a:off x="1230657" y="3708228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700" b="1" dirty="0">
                <a:latin typeface="Arial" panose="020B0604020202020204" pitchFamily="34" charset="0"/>
              </a:rPr>
              <a:t>SubDet1</a:t>
            </a:r>
            <a:br>
              <a:rPr lang="en-US" altLang="en-US" sz="700" b="1" dirty="0">
                <a:latin typeface="Arial" panose="020B0604020202020204" pitchFamily="34" charset="0"/>
              </a:rPr>
            </a:br>
            <a:r>
              <a:rPr lang="en-US" altLang="en-US" sz="700" b="1" dirty="0">
                <a:latin typeface="Arial" panose="020B0604020202020204" pitchFamily="34" charset="0"/>
              </a:rPr>
              <a:t>DCS</a:t>
            </a:r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657474" y="4489841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700" b="1">
                <a:latin typeface="Arial" panose="020B0604020202020204" pitchFamily="34" charset="0"/>
              </a:rPr>
              <a:t>SubDet1</a:t>
            </a:r>
            <a:br>
              <a:rPr lang="en-US" altLang="en-US" sz="700" b="1">
                <a:latin typeface="Arial" panose="020B0604020202020204" pitchFamily="34" charset="0"/>
              </a:rPr>
            </a:br>
            <a:r>
              <a:rPr lang="en-US" altLang="en-US" sz="700" b="1">
                <a:latin typeface="Arial" panose="020B0604020202020204" pitchFamily="34" charset="0"/>
              </a:rPr>
              <a:t>LV</a:t>
            </a:r>
          </a:p>
        </p:txBody>
      </p:sp>
      <p:sp>
        <p:nvSpPr>
          <p:cNvPr id="19" name="Oval 15"/>
          <p:cNvSpPr>
            <a:spLocks noChangeArrowheads="1"/>
          </p:cNvSpPr>
          <p:nvPr/>
        </p:nvSpPr>
        <p:spPr bwMode="auto">
          <a:xfrm>
            <a:off x="1230657" y="4489841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700" b="1" dirty="0">
                <a:latin typeface="Arial" panose="020B0604020202020204" pitchFamily="34" charset="0"/>
              </a:rPr>
              <a:t>SubDet1</a:t>
            </a:r>
            <a:br>
              <a:rPr lang="en-US" altLang="en-US" sz="700" b="1" dirty="0">
                <a:latin typeface="Arial" panose="020B0604020202020204" pitchFamily="34" charset="0"/>
              </a:rPr>
            </a:br>
            <a:r>
              <a:rPr lang="en-US" altLang="en-US" sz="700" b="1" dirty="0">
                <a:latin typeface="Arial" panose="020B0604020202020204" pitchFamily="34" charset="0"/>
              </a:rPr>
              <a:t>TEMP</a:t>
            </a:r>
          </a:p>
        </p:txBody>
      </p:sp>
      <p:cxnSp>
        <p:nvCxnSpPr>
          <p:cNvPr id="20" name="AutoShape 16"/>
          <p:cNvCxnSpPr>
            <a:cxnSpLocks noChangeShapeType="1"/>
            <a:stCxn id="17" idx="4"/>
            <a:endCxn id="18" idx="0"/>
          </p:cNvCxnSpPr>
          <p:nvPr/>
        </p:nvCxnSpPr>
        <p:spPr bwMode="auto">
          <a:xfrm flipH="1">
            <a:off x="918012" y="3972022"/>
            <a:ext cx="573183" cy="51781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21" name="AutoShape 17"/>
          <p:cNvCxnSpPr>
            <a:cxnSpLocks noChangeShapeType="1"/>
            <a:stCxn id="17" idx="4"/>
            <a:endCxn id="19" idx="0"/>
          </p:cNvCxnSpPr>
          <p:nvPr/>
        </p:nvCxnSpPr>
        <p:spPr bwMode="auto">
          <a:xfrm>
            <a:off x="1491195" y="3972022"/>
            <a:ext cx="0" cy="51781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22" name="AutoShape 18"/>
          <p:cNvCxnSpPr>
            <a:cxnSpLocks noChangeShapeType="1"/>
            <a:stCxn id="12" idx="4"/>
            <a:endCxn id="17" idx="0"/>
          </p:cNvCxnSpPr>
          <p:nvPr/>
        </p:nvCxnSpPr>
        <p:spPr bwMode="auto">
          <a:xfrm flipH="1">
            <a:off x="1491195" y="3159395"/>
            <a:ext cx="770757" cy="54883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23" name="AutoShape 19"/>
          <p:cNvCxnSpPr>
            <a:cxnSpLocks noChangeShapeType="1"/>
            <a:stCxn id="18" idx="4"/>
            <a:endCxn id="7" idx="0"/>
          </p:cNvCxnSpPr>
          <p:nvPr/>
        </p:nvCxnSpPr>
        <p:spPr bwMode="auto">
          <a:xfrm flipH="1">
            <a:off x="344829" y="4753636"/>
            <a:ext cx="573183" cy="46571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24" name="AutoShape 20"/>
          <p:cNvCxnSpPr>
            <a:cxnSpLocks noChangeShapeType="1"/>
            <a:stCxn id="18" idx="4"/>
            <a:endCxn id="8" idx="0"/>
          </p:cNvCxnSpPr>
          <p:nvPr/>
        </p:nvCxnSpPr>
        <p:spPr bwMode="auto">
          <a:xfrm>
            <a:off x="918012" y="4753636"/>
            <a:ext cx="0" cy="46571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25" name="AutoShape 21"/>
          <p:cNvCxnSpPr>
            <a:cxnSpLocks noChangeShapeType="1"/>
            <a:stCxn id="18" idx="4"/>
            <a:endCxn id="9" idx="0"/>
          </p:cNvCxnSpPr>
          <p:nvPr/>
        </p:nvCxnSpPr>
        <p:spPr bwMode="auto">
          <a:xfrm>
            <a:off x="918012" y="4753636"/>
            <a:ext cx="677398" cy="46571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26" name="Oval 22"/>
          <p:cNvSpPr>
            <a:spLocks noChangeArrowheads="1"/>
          </p:cNvSpPr>
          <p:nvPr/>
        </p:nvSpPr>
        <p:spPr bwMode="auto">
          <a:xfrm>
            <a:off x="1803840" y="4489841"/>
            <a:ext cx="521075" cy="263795"/>
          </a:xfrm>
          <a:prstGeom prst="ellipse">
            <a:avLst/>
          </a:prstGeom>
          <a:solidFill>
            <a:srgbClr val="FF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700" b="1" dirty="0">
                <a:latin typeface="Arial" panose="020B0604020202020204" pitchFamily="34" charset="0"/>
              </a:rPr>
              <a:t>SubDet1</a:t>
            </a:r>
            <a:br>
              <a:rPr lang="en-US" altLang="en-US" sz="700" b="1" dirty="0">
                <a:latin typeface="Arial" panose="020B0604020202020204" pitchFamily="34" charset="0"/>
              </a:rPr>
            </a:br>
            <a:r>
              <a:rPr lang="en-US" altLang="en-US" sz="700" b="1" dirty="0">
                <a:latin typeface="Arial" panose="020B0604020202020204" pitchFamily="34" charset="0"/>
              </a:rPr>
              <a:t>GAS</a:t>
            </a:r>
          </a:p>
        </p:txBody>
      </p:sp>
      <p:cxnSp>
        <p:nvCxnSpPr>
          <p:cNvPr id="27" name="AutoShape 23"/>
          <p:cNvCxnSpPr>
            <a:cxnSpLocks noChangeShapeType="1"/>
            <a:stCxn id="17" idx="4"/>
            <a:endCxn id="26" idx="0"/>
          </p:cNvCxnSpPr>
          <p:nvPr/>
        </p:nvCxnSpPr>
        <p:spPr bwMode="auto">
          <a:xfrm>
            <a:off x="1491195" y="3972022"/>
            <a:ext cx="573183" cy="51781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2272808" y="3604013"/>
            <a:ext cx="267051" cy="312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…</a:t>
            </a:r>
          </a:p>
        </p:txBody>
      </p:sp>
      <p:sp>
        <p:nvSpPr>
          <p:cNvPr id="11" name="Text Box 25"/>
          <p:cNvSpPr txBox="1">
            <a:spLocks noChangeArrowheads="1"/>
          </p:cNvSpPr>
          <p:nvPr/>
        </p:nvSpPr>
        <p:spPr bwMode="auto">
          <a:xfrm>
            <a:off x="1126442" y="5115132"/>
            <a:ext cx="267051" cy="312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…</a:t>
            </a:r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>
            <a:off x="343764" y="2362200"/>
            <a:ext cx="0" cy="276170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1800"/>
          </a:p>
        </p:txBody>
      </p:sp>
      <p:sp>
        <p:nvSpPr>
          <p:cNvPr id="30" name="Text Box 27"/>
          <p:cNvSpPr txBox="1">
            <a:spLocks noChangeArrowheads="1"/>
          </p:cNvSpPr>
          <p:nvPr/>
        </p:nvSpPr>
        <p:spPr bwMode="auto">
          <a:xfrm rot="16200000">
            <a:off x="-126614" y="3626901"/>
            <a:ext cx="906017" cy="261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D4D4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100">
                <a:latin typeface="Arial" panose="020B0604020202020204" pitchFamily="34" charset="0"/>
              </a:rPr>
              <a:t>Commands</a:t>
            </a:r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>
            <a:off x="142934" y="2362200"/>
            <a:ext cx="0" cy="276170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1800"/>
          </a:p>
        </p:txBody>
      </p:sp>
      <p:sp>
        <p:nvSpPr>
          <p:cNvPr id="32" name="Oval 47"/>
          <p:cNvSpPr>
            <a:spLocks noChangeArrowheads="1"/>
          </p:cNvSpPr>
          <p:nvPr/>
        </p:nvSpPr>
        <p:spPr bwMode="auto">
          <a:xfrm>
            <a:off x="4583767" y="4750380"/>
            <a:ext cx="521075" cy="263794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800" b="1" dirty="0">
                <a:latin typeface="Arial" panose="020B0604020202020204" pitchFamily="34" charset="0"/>
              </a:rPr>
              <a:t>Control</a:t>
            </a:r>
            <a:br>
              <a:rPr lang="en-US" altLang="en-US" sz="800" b="1" dirty="0">
                <a:latin typeface="Arial" panose="020B0604020202020204" pitchFamily="34" charset="0"/>
              </a:rPr>
            </a:br>
            <a:r>
              <a:rPr lang="en-US" altLang="en-US" sz="800" b="1" dirty="0">
                <a:latin typeface="Arial" panose="020B0604020202020204" pitchFamily="34" charset="0"/>
              </a:rPr>
              <a:t>Unit</a:t>
            </a:r>
          </a:p>
        </p:txBody>
      </p:sp>
      <p:sp>
        <p:nvSpPr>
          <p:cNvPr id="33" name="Oval 48"/>
          <p:cNvSpPr>
            <a:spLocks noChangeArrowheads="1"/>
          </p:cNvSpPr>
          <p:nvPr/>
        </p:nvSpPr>
        <p:spPr bwMode="auto">
          <a:xfrm>
            <a:off x="4583767" y="5111876"/>
            <a:ext cx="521075" cy="263795"/>
          </a:xfrm>
          <a:prstGeom prst="ellipse">
            <a:avLst/>
          </a:prstGeom>
          <a:solidFill>
            <a:srgbClr val="FF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800" b="1">
                <a:latin typeface="Arial" panose="020B0604020202020204" pitchFamily="34" charset="0"/>
              </a:rPr>
              <a:t>Device</a:t>
            </a:r>
            <a:br>
              <a:rPr lang="en-US" altLang="en-US" sz="800" b="1">
                <a:latin typeface="Arial" panose="020B0604020202020204" pitchFamily="34" charset="0"/>
              </a:rPr>
            </a:br>
            <a:r>
              <a:rPr lang="en-US" altLang="en-US" sz="800" b="1">
                <a:latin typeface="Arial" panose="020B0604020202020204" pitchFamily="34" charset="0"/>
              </a:rPr>
              <a:t>Unit</a:t>
            </a:r>
          </a:p>
        </p:txBody>
      </p:sp>
      <p:sp>
        <p:nvSpPr>
          <p:cNvPr id="38" name="Oval 30"/>
          <p:cNvSpPr>
            <a:spLocks noChangeArrowheads="1"/>
          </p:cNvSpPr>
          <p:nvPr/>
        </p:nvSpPr>
        <p:spPr bwMode="auto">
          <a:xfrm>
            <a:off x="3439799" y="2898857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100" b="1">
                <a:latin typeface="Arial" panose="020B0604020202020204" pitchFamily="34" charset="0"/>
              </a:rPr>
              <a:t>DAQ</a:t>
            </a:r>
          </a:p>
        </p:txBody>
      </p:sp>
      <p:cxnSp>
        <p:nvCxnSpPr>
          <p:cNvPr id="39" name="AutoShape 31"/>
          <p:cNvCxnSpPr>
            <a:cxnSpLocks noChangeShapeType="1"/>
            <a:stCxn id="40" idx="0"/>
            <a:endCxn id="38" idx="4"/>
          </p:cNvCxnSpPr>
          <p:nvPr/>
        </p:nvCxnSpPr>
        <p:spPr bwMode="auto">
          <a:xfrm flipH="1" flipV="1">
            <a:off x="3700337" y="3162652"/>
            <a:ext cx="917310" cy="54883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40" name="Oval 32"/>
          <p:cNvSpPr>
            <a:spLocks noChangeArrowheads="1"/>
          </p:cNvSpPr>
          <p:nvPr/>
        </p:nvSpPr>
        <p:spPr bwMode="auto">
          <a:xfrm>
            <a:off x="4357109" y="3711485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700" b="1">
                <a:latin typeface="Arial" panose="020B0604020202020204" pitchFamily="34" charset="0"/>
              </a:rPr>
              <a:t>SubDetN</a:t>
            </a:r>
            <a:br>
              <a:rPr lang="en-US" altLang="en-US" sz="700" b="1">
                <a:latin typeface="Arial" panose="020B0604020202020204" pitchFamily="34" charset="0"/>
              </a:rPr>
            </a:br>
            <a:r>
              <a:rPr lang="en-US" altLang="en-US" sz="700" b="1">
                <a:latin typeface="Arial" panose="020B0604020202020204" pitchFamily="34" charset="0"/>
              </a:rPr>
              <a:t>DAQ</a:t>
            </a:r>
          </a:p>
        </p:txBody>
      </p:sp>
      <p:sp>
        <p:nvSpPr>
          <p:cNvPr id="41" name="Oval 33"/>
          <p:cNvSpPr>
            <a:spLocks noChangeArrowheads="1"/>
          </p:cNvSpPr>
          <p:nvPr/>
        </p:nvSpPr>
        <p:spPr bwMode="auto">
          <a:xfrm>
            <a:off x="3679711" y="3711485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700" b="1">
                <a:latin typeface="Arial" panose="020B0604020202020204" pitchFamily="34" charset="0"/>
              </a:rPr>
              <a:t>SubDet2</a:t>
            </a:r>
            <a:br>
              <a:rPr lang="en-US" altLang="en-US" sz="700" b="1">
                <a:latin typeface="Arial" panose="020B0604020202020204" pitchFamily="34" charset="0"/>
              </a:rPr>
            </a:br>
            <a:r>
              <a:rPr lang="en-US" altLang="en-US" sz="700" b="1">
                <a:latin typeface="Arial" panose="020B0604020202020204" pitchFamily="34" charset="0"/>
              </a:rPr>
              <a:t>DAQ</a:t>
            </a:r>
          </a:p>
        </p:txBody>
      </p:sp>
      <p:cxnSp>
        <p:nvCxnSpPr>
          <p:cNvPr id="42" name="AutoShape 34"/>
          <p:cNvCxnSpPr>
            <a:cxnSpLocks noChangeShapeType="1"/>
            <a:stCxn id="38" idx="4"/>
            <a:endCxn id="41" idx="0"/>
          </p:cNvCxnSpPr>
          <p:nvPr/>
        </p:nvCxnSpPr>
        <p:spPr bwMode="auto">
          <a:xfrm>
            <a:off x="3700337" y="3162652"/>
            <a:ext cx="239912" cy="54883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43" name="Oval 35"/>
          <p:cNvSpPr>
            <a:spLocks noChangeArrowheads="1"/>
          </p:cNvSpPr>
          <p:nvPr/>
        </p:nvSpPr>
        <p:spPr bwMode="auto">
          <a:xfrm>
            <a:off x="3106528" y="3711485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700" b="1">
                <a:latin typeface="Arial" panose="020B0604020202020204" pitchFamily="34" charset="0"/>
              </a:rPr>
              <a:t>SubDet1</a:t>
            </a:r>
            <a:br>
              <a:rPr lang="en-US" altLang="en-US" sz="700" b="1">
                <a:latin typeface="Arial" panose="020B0604020202020204" pitchFamily="34" charset="0"/>
              </a:rPr>
            </a:br>
            <a:r>
              <a:rPr lang="en-US" altLang="en-US" sz="700" b="1">
                <a:latin typeface="Arial" panose="020B0604020202020204" pitchFamily="34" charset="0"/>
              </a:rPr>
              <a:t>DAQ</a:t>
            </a:r>
          </a:p>
        </p:txBody>
      </p:sp>
      <p:sp>
        <p:nvSpPr>
          <p:cNvPr id="44" name="Oval 36"/>
          <p:cNvSpPr>
            <a:spLocks noChangeArrowheads="1"/>
          </p:cNvSpPr>
          <p:nvPr/>
        </p:nvSpPr>
        <p:spPr bwMode="auto">
          <a:xfrm>
            <a:off x="2793883" y="4493099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700" b="1">
                <a:latin typeface="Arial" panose="020B0604020202020204" pitchFamily="34" charset="0"/>
              </a:rPr>
              <a:t>SubDet1</a:t>
            </a:r>
            <a:br>
              <a:rPr lang="en-US" altLang="en-US" sz="700" b="1">
                <a:latin typeface="Arial" panose="020B0604020202020204" pitchFamily="34" charset="0"/>
              </a:rPr>
            </a:br>
            <a:r>
              <a:rPr lang="en-US" altLang="en-US" sz="700" b="1">
                <a:latin typeface="Arial" panose="020B0604020202020204" pitchFamily="34" charset="0"/>
              </a:rPr>
              <a:t>FEE</a:t>
            </a:r>
          </a:p>
        </p:txBody>
      </p:sp>
      <p:sp>
        <p:nvSpPr>
          <p:cNvPr id="45" name="Oval 37"/>
          <p:cNvSpPr>
            <a:spLocks noChangeArrowheads="1"/>
          </p:cNvSpPr>
          <p:nvPr/>
        </p:nvSpPr>
        <p:spPr bwMode="auto">
          <a:xfrm>
            <a:off x="3419173" y="4493099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700" b="1" dirty="0">
                <a:latin typeface="Arial" panose="020B0604020202020204" pitchFamily="34" charset="0"/>
              </a:rPr>
              <a:t>SubDet1</a:t>
            </a:r>
            <a:br>
              <a:rPr lang="en-US" altLang="en-US" sz="700" b="1" dirty="0">
                <a:latin typeface="Arial" panose="020B0604020202020204" pitchFamily="34" charset="0"/>
              </a:rPr>
            </a:br>
            <a:r>
              <a:rPr lang="en-US" altLang="en-US" sz="700" b="1" dirty="0">
                <a:latin typeface="Arial" panose="020B0604020202020204" pitchFamily="34" charset="0"/>
              </a:rPr>
              <a:t>RO</a:t>
            </a:r>
          </a:p>
        </p:txBody>
      </p:sp>
      <p:cxnSp>
        <p:nvCxnSpPr>
          <p:cNvPr id="46" name="AutoShape 38"/>
          <p:cNvCxnSpPr>
            <a:cxnSpLocks noChangeShapeType="1"/>
            <a:stCxn id="43" idx="4"/>
            <a:endCxn id="44" idx="0"/>
          </p:cNvCxnSpPr>
          <p:nvPr/>
        </p:nvCxnSpPr>
        <p:spPr bwMode="auto">
          <a:xfrm flipH="1">
            <a:off x="3054420" y="3975280"/>
            <a:ext cx="312645" cy="51781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7" name="AutoShape 39"/>
          <p:cNvCxnSpPr>
            <a:cxnSpLocks noChangeShapeType="1"/>
            <a:stCxn id="43" idx="4"/>
            <a:endCxn id="45" idx="0"/>
          </p:cNvCxnSpPr>
          <p:nvPr/>
        </p:nvCxnSpPr>
        <p:spPr bwMode="auto">
          <a:xfrm>
            <a:off x="3367066" y="3975280"/>
            <a:ext cx="312645" cy="51781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48" name="AutoShape 40"/>
          <p:cNvCxnSpPr>
            <a:cxnSpLocks noChangeShapeType="1"/>
            <a:stCxn id="38" idx="4"/>
            <a:endCxn id="43" idx="0"/>
          </p:cNvCxnSpPr>
          <p:nvPr/>
        </p:nvCxnSpPr>
        <p:spPr bwMode="auto">
          <a:xfrm flipH="1">
            <a:off x="3367066" y="3162652"/>
            <a:ext cx="333271" cy="54883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49" name="Oval 41"/>
          <p:cNvSpPr>
            <a:spLocks noChangeArrowheads="1"/>
          </p:cNvSpPr>
          <p:nvPr/>
        </p:nvSpPr>
        <p:spPr bwMode="auto">
          <a:xfrm>
            <a:off x="2220700" y="5222605"/>
            <a:ext cx="521075" cy="263795"/>
          </a:xfrm>
          <a:prstGeom prst="ellipse">
            <a:avLst/>
          </a:prstGeom>
          <a:solidFill>
            <a:srgbClr val="FF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800" b="1" dirty="0">
                <a:latin typeface="Arial" panose="020B0604020202020204" pitchFamily="34" charset="0"/>
              </a:rPr>
              <a:t>FEE</a:t>
            </a:r>
            <a:br>
              <a:rPr lang="en-US" altLang="en-US" sz="800" b="1" dirty="0">
                <a:latin typeface="Arial" panose="020B0604020202020204" pitchFamily="34" charset="0"/>
              </a:rPr>
            </a:br>
            <a:r>
              <a:rPr lang="en-US" altLang="en-US" sz="800" b="1" dirty="0">
                <a:latin typeface="Arial" panose="020B0604020202020204" pitchFamily="34" charset="0"/>
              </a:rPr>
              <a:t>Dev1</a:t>
            </a:r>
          </a:p>
        </p:txBody>
      </p:sp>
      <p:sp>
        <p:nvSpPr>
          <p:cNvPr id="50" name="Oval 42"/>
          <p:cNvSpPr>
            <a:spLocks noChangeArrowheads="1"/>
          </p:cNvSpPr>
          <p:nvPr/>
        </p:nvSpPr>
        <p:spPr bwMode="auto">
          <a:xfrm>
            <a:off x="2793883" y="5222605"/>
            <a:ext cx="521075" cy="263795"/>
          </a:xfrm>
          <a:prstGeom prst="ellipse">
            <a:avLst/>
          </a:prstGeom>
          <a:solidFill>
            <a:srgbClr val="FF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800" b="1">
                <a:latin typeface="Arial" panose="020B0604020202020204" pitchFamily="34" charset="0"/>
              </a:rPr>
              <a:t>FEE</a:t>
            </a:r>
            <a:br>
              <a:rPr lang="en-US" altLang="en-US" sz="800" b="1">
                <a:latin typeface="Arial" panose="020B0604020202020204" pitchFamily="34" charset="0"/>
              </a:rPr>
            </a:br>
            <a:r>
              <a:rPr lang="en-US" altLang="en-US" sz="800" b="1">
                <a:latin typeface="Arial" panose="020B0604020202020204" pitchFamily="34" charset="0"/>
              </a:rPr>
              <a:t>Dev2</a:t>
            </a:r>
          </a:p>
        </p:txBody>
      </p:sp>
      <p:sp>
        <p:nvSpPr>
          <p:cNvPr id="51" name="Oval 43"/>
          <p:cNvSpPr>
            <a:spLocks noChangeArrowheads="1"/>
          </p:cNvSpPr>
          <p:nvPr/>
        </p:nvSpPr>
        <p:spPr bwMode="auto">
          <a:xfrm>
            <a:off x="3471281" y="5222605"/>
            <a:ext cx="521075" cy="263795"/>
          </a:xfrm>
          <a:prstGeom prst="ellipse">
            <a:avLst/>
          </a:prstGeom>
          <a:solidFill>
            <a:srgbClr val="FF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800" b="1">
                <a:latin typeface="Arial" panose="020B0604020202020204" pitchFamily="34" charset="0"/>
              </a:rPr>
              <a:t>FEE</a:t>
            </a:r>
            <a:br>
              <a:rPr lang="en-US" altLang="en-US" sz="800" b="1">
                <a:latin typeface="Arial" panose="020B0604020202020204" pitchFamily="34" charset="0"/>
              </a:rPr>
            </a:br>
            <a:r>
              <a:rPr lang="en-US" altLang="en-US" sz="800" b="1">
                <a:latin typeface="Arial" panose="020B0604020202020204" pitchFamily="34" charset="0"/>
              </a:rPr>
              <a:t>DevN</a:t>
            </a:r>
          </a:p>
        </p:txBody>
      </p:sp>
      <p:cxnSp>
        <p:nvCxnSpPr>
          <p:cNvPr id="52" name="AutoShape 44"/>
          <p:cNvCxnSpPr>
            <a:cxnSpLocks noChangeShapeType="1"/>
            <a:stCxn id="44" idx="4"/>
            <a:endCxn id="49" idx="0"/>
          </p:cNvCxnSpPr>
          <p:nvPr/>
        </p:nvCxnSpPr>
        <p:spPr bwMode="auto">
          <a:xfrm flipH="1">
            <a:off x="2481238" y="4756894"/>
            <a:ext cx="573183" cy="4657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53" name="AutoShape 45"/>
          <p:cNvCxnSpPr>
            <a:cxnSpLocks noChangeShapeType="1"/>
            <a:stCxn id="44" idx="4"/>
            <a:endCxn id="50" idx="0"/>
          </p:cNvCxnSpPr>
          <p:nvPr/>
        </p:nvCxnSpPr>
        <p:spPr bwMode="auto">
          <a:xfrm>
            <a:off x="3054420" y="4756894"/>
            <a:ext cx="0" cy="4657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54" name="AutoShape 46"/>
          <p:cNvCxnSpPr>
            <a:cxnSpLocks noChangeShapeType="1"/>
            <a:stCxn id="44" idx="4"/>
            <a:endCxn id="51" idx="0"/>
          </p:cNvCxnSpPr>
          <p:nvPr/>
        </p:nvCxnSpPr>
        <p:spPr bwMode="auto">
          <a:xfrm>
            <a:off x="3054420" y="4756894"/>
            <a:ext cx="677398" cy="4657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36" name="Text Box 49"/>
          <p:cNvSpPr txBox="1">
            <a:spLocks noChangeArrowheads="1"/>
          </p:cNvSpPr>
          <p:nvPr/>
        </p:nvSpPr>
        <p:spPr bwMode="auto">
          <a:xfrm>
            <a:off x="4103084" y="3604013"/>
            <a:ext cx="358239" cy="40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/>
              <a:t>…</a:t>
            </a:r>
          </a:p>
        </p:txBody>
      </p:sp>
      <p:sp>
        <p:nvSpPr>
          <p:cNvPr id="37" name="Text Box 50"/>
          <p:cNvSpPr txBox="1">
            <a:spLocks noChangeArrowheads="1"/>
          </p:cNvSpPr>
          <p:nvPr/>
        </p:nvSpPr>
        <p:spPr bwMode="auto">
          <a:xfrm>
            <a:off x="3217257" y="5115134"/>
            <a:ext cx="358239" cy="40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/>
              <a:t>…</a:t>
            </a:r>
          </a:p>
        </p:txBody>
      </p:sp>
      <p:sp>
        <p:nvSpPr>
          <p:cNvPr id="55" name="Text Box 51"/>
          <p:cNvSpPr txBox="1">
            <a:spLocks noChangeArrowheads="1"/>
          </p:cNvSpPr>
          <p:nvPr/>
        </p:nvSpPr>
        <p:spPr bwMode="auto">
          <a:xfrm>
            <a:off x="4114800" y="4489842"/>
            <a:ext cx="9379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dirty="0">
                <a:latin typeface="Arial" panose="020B0604020202020204" pitchFamily="34" charset="0"/>
              </a:rPr>
              <a:t>Legend</a:t>
            </a:r>
            <a:r>
              <a:rPr lang="en-US" altLang="en-US" sz="1200" b="1" dirty="0">
                <a:latin typeface="Arial" panose="020B0604020202020204" pitchFamily="34" charset="0"/>
              </a:rPr>
              <a:t>:</a:t>
            </a:r>
          </a:p>
        </p:txBody>
      </p:sp>
      <p:sp>
        <p:nvSpPr>
          <p:cNvPr id="56" name="Rectangle 52"/>
          <p:cNvSpPr>
            <a:spLocks noChangeArrowheads="1"/>
          </p:cNvSpPr>
          <p:nvPr/>
        </p:nvSpPr>
        <p:spPr bwMode="auto">
          <a:xfrm>
            <a:off x="4271122" y="4489842"/>
            <a:ext cx="1042151" cy="990044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2B2B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8" name="Oval 54"/>
          <p:cNvSpPr>
            <a:spLocks noChangeArrowheads="1"/>
          </p:cNvSpPr>
          <p:nvPr/>
        </p:nvSpPr>
        <p:spPr bwMode="auto">
          <a:xfrm>
            <a:off x="1282764" y="2895601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 dirty="0" smtClean="0">
                <a:latin typeface="Arial" panose="020B0604020202020204" pitchFamily="34" charset="0"/>
              </a:rPr>
              <a:t>INF</a:t>
            </a:r>
            <a:endParaRPr lang="en-US" altLang="en-US" sz="1200" b="1" dirty="0">
              <a:latin typeface="Arial" panose="020B0604020202020204" pitchFamily="34" charset="0"/>
            </a:endParaRPr>
          </a:p>
        </p:txBody>
      </p:sp>
      <p:sp>
        <p:nvSpPr>
          <p:cNvPr id="59" name="Oval 55"/>
          <p:cNvSpPr>
            <a:spLocks noChangeArrowheads="1"/>
          </p:cNvSpPr>
          <p:nvPr/>
        </p:nvSpPr>
        <p:spPr bwMode="auto">
          <a:xfrm>
            <a:off x="2720063" y="2895601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</a:rPr>
              <a:t>TFC</a:t>
            </a:r>
          </a:p>
        </p:txBody>
      </p:sp>
      <p:sp>
        <p:nvSpPr>
          <p:cNvPr id="60" name="Oval 56"/>
          <p:cNvSpPr>
            <a:spLocks noChangeArrowheads="1"/>
          </p:cNvSpPr>
          <p:nvPr/>
        </p:nvSpPr>
        <p:spPr bwMode="auto">
          <a:xfrm>
            <a:off x="4878184" y="2895601"/>
            <a:ext cx="521075" cy="263795"/>
          </a:xfrm>
          <a:prstGeom prst="ellipse">
            <a:avLst/>
          </a:prstGeom>
          <a:solidFill>
            <a:srgbClr val="FF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</a:rPr>
              <a:t>LHC</a:t>
            </a:r>
          </a:p>
        </p:txBody>
      </p:sp>
      <p:cxnSp>
        <p:nvCxnSpPr>
          <p:cNvPr id="61" name="AutoShape 57"/>
          <p:cNvCxnSpPr>
            <a:cxnSpLocks noChangeShapeType="1"/>
            <a:stCxn id="73" idx="4"/>
            <a:endCxn id="58" idx="0"/>
          </p:cNvCxnSpPr>
          <p:nvPr/>
        </p:nvCxnSpPr>
        <p:spPr bwMode="auto">
          <a:xfrm flipH="1">
            <a:off x="1543302" y="2282870"/>
            <a:ext cx="1823764" cy="61273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2" name="AutoShape 58"/>
          <p:cNvCxnSpPr>
            <a:cxnSpLocks noChangeShapeType="1"/>
            <a:stCxn id="73" idx="4"/>
            <a:endCxn id="38" idx="0"/>
          </p:cNvCxnSpPr>
          <p:nvPr/>
        </p:nvCxnSpPr>
        <p:spPr bwMode="auto">
          <a:xfrm>
            <a:off x="3367066" y="2282870"/>
            <a:ext cx="333271" cy="6159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3" name="AutoShape 59"/>
          <p:cNvCxnSpPr>
            <a:cxnSpLocks noChangeShapeType="1"/>
            <a:stCxn id="73" idx="4"/>
            <a:endCxn id="59" idx="0"/>
          </p:cNvCxnSpPr>
          <p:nvPr/>
        </p:nvCxnSpPr>
        <p:spPr bwMode="auto">
          <a:xfrm flipH="1">
            <a:off x="2980601" y="2282870"/>
            <a:ext cx="386465" cy="61273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4" name="AutoShape 60"/>
          <p:cNvCxnSpPr>
            <a:cxnSpLocks noChangeShapeType="1"/>
            <a:stCxn id="73" idx="4"/>
            <a:endCxn id="60" idx="0"/>
          </p:cNvCxnSpPr>
          <p:nvPr/>
        </p:nvCxnSpPr>
        <p:spPr bwMode="auto">
          <a:xfrm>
            <a:off x="3367066" y="2282870"/>
            <a:ext cx="1771656" cy="61273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5" name="AutoShape 61"/>
          <p:cNvCxnSpPr>
            <a:cxnSpLocks noChangeShapeType="1"/>
            <a:stCxn id="73" idx="4"/>
            <a:endCxn id="12" idx="0"/>
          </p:cNvCxnSpPr>
          <p:nvPr/>
        </p:nvCxnSpPr>
        <p:spPr bwMode="auto">
          <a:xfrm flipH="1">
            <a:off x="2261952" y="2282870"/>
            <a:ext cx="1105114" cy="61273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73" name="Oval 67"/>
          <p:cNvSpPr>
            <a:spLocks noChangeArrowheads="1"/>
          </p:cNvSpPr>
          <p:nvPr/>
        </p:nvSpPr>
        <p:spPr bwMode="auto">
          <a:xfrm>
            <a:off x="3106528" y="2019075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 dirty="0">
                <a:latin typeface="Arial" panose="020B0604020202020204" pitchFamily="34" charset="0"/>
              </a:rPr>
              <a:t>ECS</a:t>
            </a:r>
          </a:p>
        </p:txBody>
      </p:sp>
      <p:sp>
        <p:nvSpPr>
          <p:cNvPr id="67" name="Oval 68"/>
          <p:cNvSpPr>
            <a:spLocks noChangeArrowheads="1"/>
          </p:cNvSpPr>
          <p:nvPr/>
        </p:nvSpPr>
        <p:spPr bwMode="auto">
          <a:xfrm>
            <a:off x="4158448" y="2895601"/>
            <a:ext cx="521075" cy="263795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</a:rPr>
              <a:t>HLT</a:t>
            </a:r>
          </a:p>
        </p:txBody>
      </p:sp>
      <p:cxnSp>
        <p:nvCxnSpPr>
          <p:cNvPr id="68" name="AutoShape 69"/>
          <p:cNvCxnSpPr>
            <a:cxnSpLocks noChangeShapeType="1"/>
            <a:stCxn id="73" idx="4"/>
            <a:endCxn id="67" idx="0"/>
          </p:cNvCxnSpPr>
          <p:nvPr/>
        </p:nvCxnSpPr>
        <p:spPr bwMode="auto">
          <a:xfrm>
            <a:off x="3367066" y="2282870"/>
            <a:ext cx="1051920" cy="61273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74" name="Text Box 70"/>
          <p:cNvSpPr txBox="1">
            <a:spLocks noChangeArrowheads="1"/>
          </p:cNvSpPr>
          <p:nvPr/>
        </p:nvSpPr>
        <p:spPr bwMode="auto">
          <a:xfrm rot="16200000">
            <a:off x="-683157" y="3660243"/>
            <a:ext cx="1511120" cy="3123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D4D4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40000"/>
              </a:lnSpc>
            </a:pPr>
            <a:endParaRPr lang="en-US" altLang="en-US" sz="1100" dirty="0">
              <a:latin typeface="Arial" panose="020B0604020202020204" pitchFamily="34" charset="0"/>
            </a:endParaRPr>
          </a:p>
          <a:p>
            <a:pPr>
              <a:lnSpc>
                <a:spcPct val="40000"/>
              </a:lnSpc>
            </a:pPr>
            <a:r>
              <a:rPr lang="en-US" altLang="en-US" sz="1100" dirty="0">
                <a:latin typeface="Arial" panose="020B0604020202020204" pitchFamily="34" charset="0"/>
              </a:rPr>
              <a:t>Status &amp; Alarms</a:t>
            </a:r>
          </a:p>
        </p:txBody>
      </p:sp>
    </p:spTree>
    <p:extLst>
      <p:ext uri="{BB962C8B-B14F-4D97-AF65-F5344CB8AC3E}">
        <p14:creationId xmlns:p14="http://schemas.microsoft.com/office/powerpoint/2010/main" val="320661264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LHCb 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32191B-108C-434D-A98E-8F9FB1016CFE}" type="slidenum">
              <a:rPr lang="en-US" smtClean="0"/>
              <a:pPr>
                <a:defRPr/>
              </a:pPr>
              <a:t>6</a:t>
            </a:fld>
            <a:endParaRPr lang="en-US" sz="2400" b="1"/>
          </a:p>
        </p:txBody>
      </p:sp>
      <p:pic>
        <p:nvPicPr>
          <p:cNvPr id="21509" name="Content Placeholder 4" descr="ECS_bubbl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438400"/>
            <a:ext cx="482803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495800" y="1447800"/>
            <a:ext cx="4572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  <a:defRPr/>
            </a:pPr>
            <a:r>
              <a:rPr lang="en-US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RunControl</a:t>
            </a:r>
            <a:endParaRPr lang="en-US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2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Handles the DAQ &amp; Dataflow</a:t>
            </a:r>
            <a:endParaRPr lang="en-US" sz="18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2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Allows to:</a:t>
            </a:r>
          </a:p>
          <a:p>
            <a:pPr marL="1600200" lvl="3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Configure the system</a:t>
            </a:r>
          </a:p>
          <a:p>
            <a:pPr marL="1600200" lvl="3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Start &amp; Stop runs</a:t>
            </a:r>
            <a:endParaRPr lang="en-US" sz="18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  <a:defRPr/>
            </a:pPr>
            <a:r>
              <a:rPr lang="en-US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AutoPilot</a:t>
            </a:r>
            <a:endParaRPr lang="en-US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2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>
                <a:latin typeface="Arial" panose="020B0604020202020204" pitchFamily="34" charset="0"/>
                <a:cs typeface="Arial" panose="020B0604020202020204" pitchFamily="34" charset="0"/>
              </a:rPr>
              <a:t>Knows how to start and keep a run going from any state.</a:t>
            </a: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  <a:defRPr/>
            </a:pPr>
            <a:r>
              <a:rPr lang="en-US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BigBrother</a:t>
            </a:r>
            <a:endParaRPr lang="en-US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2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>
                <a:latin typeface="Arial" panose="020B0604020202020204" pitchFamily="34" charset="0"/>
                <a:cs typeface="Arial" panose="020B0604020202020204" pitchFamily="34" charset="0"/>
              </a:rPr>
              <a:t>Based on the LHC state:</a:t>
            </a:r>
          </a:p>
          <a:p>
            <a:pPr marL="1600200" lvl="3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>
                <a:latin typeface="Arial" panose="020B0604020202020204" pitchFamily="34" charset="0"/>
                <a:cs typeface="Arial" panose="020B0604020202020204" pitchFamily="34" charset="0"/>
              </a:rPr>
              <a:t>Controls SD Voltages</a:t>
            </a:r>
          </a:p>
          <a:p>
            <a:pPr marL="1600200" lvl="3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>
                <a:latin typeface="Arial" panose="020B0604020202020204" pitchFamily="34" charset="0"/>
                <a:cs typeface="Arial" panose="020B0604020202020204" pitchFamily="34" charset="0"/>
              </a:rPr>
              <a:t>VELO Closure</a:t>
            </a:r>
          </a:p>
          <a:p>
            <a:pPr marL="1600200" lvl="3" indent="-2286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❘"/>
              <a:defRPr/>
            </a:pPr>
            <a:r>
              <a:rPr lang="en-US" sz="18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RunControl</a:t>
            </a:r>
            <a:endParaRPr lang="en-US" sz="28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4267200" cy="5105400"/>
          </a:xfrm>
        </p:spPr>
        <p:txBody>
          <a:bodyPr/>
          <a:lstStyle/>
          <a:p>
            <a:r>
              <a:rPr lang="en-GB" dirty="0" smtClean="0"/>
              <a:t>Main Tools: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78959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066799"/>
            <a:ext cx="7010400" cy="575454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7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Control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066800"/>
            <a:ext cx="7010400" cy="5754542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7195278" y="1143000"/>
            <a:ext cx="1796322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❚"/>
              <a:defRPr kumimoji="1" sz="3200" b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❙"/>
              <a:defRPr kumimoji="1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〡"/>
              <a:defRPr kumimoji="1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/>
              <a:t>Matrix</a:t>
            </a:r>
          </a:p>
          <a:p>
            <a:pPr marL="0" indent="0" algn="ctr">
              <a:buNone/>
            </a:pPr>
            <a:r>
              <a:rPr lang="en-GB" sz="2000" kern="0" dirty="0" smtClean="0"/>
              <a:t>Domain</a:t>
            </a:r>
          </a:p>
          <a:p>
            <a:pPr marL="0" indent="0" algn="ctr">
              <a:buNone/>
            </a:pPr>
            <a:r>
              <a:rPr lang="en-GB" sz="2000" kern="0" dirty="0" smtClean="0"/>
              <a:t>x</a:t>
            </a:r>
          </a:p>
          <a:p>
            <a:pPr marL="0" indent="0" algn="ctr">
              <a:buNone/>
            </a:pPr>
            <a:r>
              <a:rPr lang="en-GB" sz="2000" kern="0" dirty="0" smtClean="0"/>
              <a:t>Sub-detector</a:t>
            </a:r>
          </a:p>
          <a:p>
            <a:pPr marL="0" indent="0" algn="ctr">
              <a:buNone/>
            </a:pPr>
            <a:endParaRPr lang="en-GB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78016032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DAQ Partitioning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Partition:</a:t>
            </a:r>
          </a:p>
          <a:p>
            <a:pPr lvl="1"/>
            <a:r>
              <a:rPr lang="en-GB" sz="2000" dirty="0"/>
              <a:t>Part of the system that can run independently and concurrently with the others (LHCb, VELO, RICH1, etc</a:t>
            </a:r>
            <a:r>
              <a:rPr lang="en-GB" sz="2000" dirty="0" smtClean="0"/>
              <a:t>.)</a:t>
            </a:r>
          </a:p>
          <a:p>
            <a:r>
              <a:rPr lang="en-GB" sz="2400" dirty="0" smtClean="0"/>
              <a:t>Some resources </a:t>
            </a:r>
            <a:br>
              <a:rPr lang="en-GB" sz="2400" dirty="0" smtClean="0"/>
            </a:br>
            <a:r>
              <a:rPr lang="en-GB" sz="2400" dirty="0" smtClean="0"/>
              <a:t>are shared:</a:t>
            </a:r>
          </a:p>
          <a:p>
            <a:pPr lvl="1"/>
            <a:r>
              <a:rPr lang="en-GB" sz="2000" dirty="0" smtClean="0"/>
              <a:t>TFC</a:t>
            </a:r>
          </a:p>
          <a:p>
            <a:pPr lvl="1"/>
            <a:r>
              <a:rPr lang="en-GB" sz="2000" dirty="0" smtClean="0"/>
              <a:t>HLT</a:t>
            </a:r>
          </a:p>
          <a:p>
            <a:pPr lvl="1"/>
            <a:r>
              <a:rPr lang="en-GB" sz="2000" dirty="0" smtClean="0"/>
              <a:t>Storage</a:t>
            </a:r>
          </a:p>
          <a:p>
            <a:pPr lvl="1"/>
            <a:r>
              <a:rPr lang="en-GB" sz="2000" dirty="0" smtClean="0"/>
              <a:t>Monitoring</a:t>
            </a:r>
          </a:p>
          <a:p>
            <a:pPr lvl="1"/>
            <a:r>
              <a:rPr lang="en-GB" sz="2000" dirty="0" smtClean="0"/>
              <a:t>Reconstruction</a:t>
            </a:r>
          </a:p>
          <a:p>
            <a:r>
              <a:rPr lang="en-GB" sz="2400" dirty="0" smtClean="0"/>
              <a:t>Need to “Allocate”</a:t>
            </a:r>
          </a:p>
          <a:p>
            <a:pPr lvl="1"/>
            <a:r>
              <a:rPr lang="en-GB" sz="2000" dirty="0" smtClean="0"/>
              <a:t>In order to define the resources needed by a partition:</a:t>
            </a:r>
          </a:p>
          <a:p>
            <a:pPr lvl="1"/>
            <a:r>
              <a:rPr lang="en-GB" sz="2000" dirty="0" smtClean="0"/>
              <a:t>For example the number of HLT </a:t>
            </a:r>
            <a:r>
              <a:rPr lang="en-GB" sz="2000" dirty="0" smtClean="0"/>
              <a:t>sub-farms</a:t>
            </a:r>
            <a:endParaRPr lang="en-GB" sz="2000" dirty="0" smtClean="0"/>
          </a:p>
          <a:p>
            <a:pPr marL="457200" lvl="1" indent="0">
              <a:buNone/>
            </a:pP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8</a:t>
            </a:fld>
            <a:endParaRPr lang="en-US" sz="2400" b="1"/>
          </a:p>
        </p:txBody>
      </p:sp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4049810" y="2286000"/>
            <a:ext cx="4789387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7938184" y="2322041"/>
            <a:ext cx="208234" cy="2314604"/>
            <a:chOff x="5310" y="23"/>
            <a:chExt cx="104" cy="1156"/>
          </a:xfrm>
          <a:solidFill>
            <a:srgbClr val="00CC99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5310" y="23"/>
              <a:ext cx="104" cy="1156"/>
            </a:xfrm>
            <a:custGeom>
              <a:avLst/>
              <a:gdLst>
                <a:gd name="T0" fmla="*/ 222 w 1333"/>
                <a:gd name="T1" fmla="*/ 0 h 17183"/>
                <a:gd name="T2" fmla="*/ 0 w 1333"/>
                <a:gd name="T3" fmla="*/ 222 h 17183"/>
                <a:gd name="T4" fmla="*/ 0 w 1333"/>
                <a:gd name="T5" fmla="*/ 16961 h 17183"/>
                <a:gd name="T6" fmla="*/ 222 w 1333"/>
                <a:gd name="T7" fmla="*/ 17183 h 17183"/>
                <a:gd name="T8" fmla="*/ 1111 w 1333"/>
                <a:gd name="T9" fmla="*/ 17183 h 17183"/>
                <a:gd name="T10" fmla="*/ 1333 w 1333"/>
                <a:gd name="T11" fmla="*/ 16961 h 17183"/>
                <a:gd name="T12" fmla="*/ 1333 w 1333"/>
                <a:gd name="T13" fmla="*/ 222 h 17183"/>
                <a:gd name="T14" fmla="*/ 1111 w 1333"/>
                <a:gd name="T15" fmla="*/ 0 h 17183"/>
                <a:gd name="T16" fmla="*/ 222 w 1333"/>
                <a:gd name="T17" fmla="*/ 0 h 17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3" h="17183">
                  <a:moveTo>
                    <a:pt x="222" y="0"/>
                  </a:moveTo>
                  <a:cubicBezTo>
                    <a:pt x="100" y="0"/>
                    <a:pt x="0" y="99"/>
                    <a:pt x="0" y="222"/>
                  </a:cubicBezTo>
                  <a:lnTo>
                    <a:pt x="0" y="16961"/>
                  </a:lnTo>
                  <a:cubicBezTo>
                    <a:pt x="0" y="17084"/>
                    <a:pt x="100" y="17183"/>
                    <a:pt x="222" y="17183"/>
                  </a:cubicBezTo>
                  <a:lnTo>
                    <a:pt x="1111" y="17183"/>
                  </a:lnTo>
                  <a:cubicBezTo>
                    <a:pt x="1234" y="17183"/>
                    <a:pt x="1333" y="17084"/>
                    <a:pt x="1333" y="16961"/>
                  </a:cubicBezTo>
                  <a:lnTo>
                    <a:pt x="1333" y="222"/>
                  </a:lnTo>
                  <a:cubicBezTo>
                    <a:pt x="1333" y="99"/>
                    <a:pt x="1234" y="0"/>
                    <a:pt x="1111" y="0"/>
                  </a:cubicBezTo>
                  <a:lnTo>
                    <a:pt x="222" y="0"/>
                  </a:lnTo>
                  <a:close/>
                </a:path>
              </a:pathLst>
            </a:custGeom>
            <a:grpFill/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310" y="23"/>
              <a:ext cx="104" cy="1156"/>
            </a:xfrm>
            <a:custGeom>
              <a:avLst/>
              <a:gdLst>
                <a:gd name="T0" fmla="*/ 222 w 1333"/>
                <a:gd name="T1" fmla="*/ 0 h 17183"/>
                <a:gd name="T2" fmla="*/ 0 w 1333"/>
                <a:gd name="T3" fmla="*/ 222 h 17183"/>
                <a:gd name="T4" fmla="*/ 0 w 1333"/>
                <a:gd name="T5" fmla="*/ 16961 h 17183"/>
                <a:gd name="T6" fmla="*/ 222 w 1333"/>
                <a:gd name="T7" fmla="*/ 17183 h 17183"/>
                <a:gd name="T8" fmla="*/ 1111 w 1333"/>
                <a:gd name="T9" fmla="*/ 17183 h 17183"/>
                <a:gd name="T10" fmla="*/ 1333 w 1333"/>
                <a:gd name="T11" fmla="*/ 16961 h 17183"/>
                <a:gd name="T12" fmla="*/ 1333 w 1333"/>
                <a:gd name="T13" fmla="*/ 222 h 17183"/>
                <a:gd name="T14" fmla="*/ 1111 w 1333"/>
                <a:gd name="T15" fmla="*/ 0 h 17183"/>
                <a:gd name="T16" fmla="*/ 222 w 1333"/>
                <a:gd name="T17" fmla="*/ 0 h 17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3" h="17183">
                  <a:moveTo>
                    <a:pt x="222" y="0"/>
                  </a:moveTo>
                  <a:cubicBezTo>
                    <a:pt x="100" y="0"/>
                    <a:pt x="0" y="99"/>
                    <a:pt x="0" y="222"/>
                  </a:cubicBezTo>
                  <a:lnTo>
                    <a:pt x="0" y="16961"/>
                  </a:lnTo>
                  <a:cubicBezTo>
                    <a:pt x="0" y="17084"/>
                    <a:pt x="100" y="17183"/>
                    <a:pt x="222" y="17183"/>
                  </a:cubicBezTo>
                  <a:lnTo>
                    <a:pt x="1111" y="17183"/>
                  </a:lnTo>
                  <a:cubicBezTo>
                    <a:pt x="1234" y="17183"/>
                    <a:pt x="1333" y="17084"/>
                    <a:pt x="1333" y="16961"/>
                  </a:cubicBezTo>
                  <a:lnTo>
                    <a:pt x="1333" y="222"/>
                  </a:lnTo>
                  <a:cubicBezTo>
                    <a:pt x="1333" y="99"/>
                    <a:pt x="1234" y="0"/>
                    <a:pt x="1111" y="0"/>
                  </a:cubicBezTo>
                  <a:lnTo>
                    <a:pt x="222" y="0"/>
                  </a:lnTo>
                  <a:close/>
                </a:path>
              </a:pathLst>
            </a:custGeom>
            <a:grpFill/>
            <a:ln w="4763" cap="rnd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" name="Freeform 8"/>
          <p:cNvSpPr>
            <a:spLocks/>
          </p:cNvSpPr>
          <p:nvPr/>
        </p:nvSpPr>
        <p:spPr bwMode="auto">
          <a:xfrm>
            <a:off x="5461398" y="3485350"/>
            <a:ext cx="2248530" cy="1115255"/>
          </a:xfrm>
          <a:custGeom>
            <a:avLst/>
            <a:gdLst>
              <a:gd name="T0" fmla="*/ 1377 w 14511"/>
              <a:gd name="T1" fmla="*/ 0 h 8267"/>
              <a:gd name="T2" fmla="*/ 0 w 14511"/>
              <a:gd name="T3" fmla="*/ 1378 h 8267"/>
              <a:gd name="T4" fmla="*/ 0 w 14511"/>
              <a:gd name="T5" fmla="*/ 6889 h 8267"/>
              <a:gd name="T6" fmla="*/ 1377 w 14511"/>
              <a:gd name="T7" fmla="*/ 8267 h 8267"/>
              <a:gd name="T8" fmla="*/ 13133 w 14511"/>
              <a:gd name="T9" fmla="*/ 8267 h 8267"/>
              <a:gd name="T10" fmla="*/ 14511 w 14511"/>
              <a:gd name="T11" fmla="*/ 6889 h 8267"/>
              <a:gd name="T12" fmla="*/ 14511 w 14511"/>
              <a:gd name="T13" fmla="*/ 1378 h 8267"/>
              <a:gd name="T14" fmla="*/ 13133 w 14511"/>
              <a:gd name="T15" fmla="*/ 0 h 8267"/>
              <a:gd name="T16" fmla="*/ 1377 w 14511"/>
              <a:gd name="T17" fmla="*/ 0 h 8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11" h="8267">
                <a:moveTo>
                  <a:pt x="1377" y="0"/>
                </a:moveTo>
                <a:cubicBezTo>
                  <a:pt x="617" y="0"/>
                  <a:pt x="0" y="617"/>
                  <a:pt x="0" y="1378"/>
                </a:cubicBezTo>
                <a:lnTo>
                  <a:pt x="0" y="6889"/>
                </a:lnTo>
                <a:cubicBezTo>
                  <a:pt x="0" y="7650"/>
                  <a:pt x="617" y="8267"/>
                  <a:pt x="1377" y="8267"/>
                </a:cubicBezTo>
                <a:lnTo>
                  <a:pt x="13133" y="8267"/>
                </a:lnTo>
                <a:cubicBezTo>
                  <a:pt x="13894" y="8267"/>
                  <a:pt x="14511" y="7650"/>
                  <a:pt x="14511" y="6889"/>
                </a:cubicBezTo>
                <a:lnTo>
                  <a:pt x="14511" y="1378"/>
                </a:lnTo>
                <a:cubicBezTo>
                  <a:pt x="14511" y="617"/>
                  <a:pt x="13894" y="0"/>
                  <a:pt x="13133" y="0"/>
                </a:cubicBezTo>
                <a:lnTo>
                  <a:pt x="1377" y="0"/>
                </a:lnTo>
                <a:close/>
              </a:path>
            </a:pathLst>
          </a:custGeom>
          <a:solidFill>
            <a:srgbClr val="FBB39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5543490" y="4280243"/>
            <a:ext cx="2394694" cy="36041"/>
          </a:xfrm>
          <a:custGeom>
            <a:avLst/>
            <a:gdLst>
              <a:gd name="T0" fmla="*/ 0 w 1196"/>
              <a:gd name="T1" fmla="*/ 6 h 18"/>
              <a:gd name="T2" fmla="*/ 1179 w 1196"/>
              <a:gd name="T3" fmla="*/ 6 h 18"/>
              <a:gd name="T4" fmla="*/ 1179 w 1196"/>
              <a:gd name="T5" fmla="*/ 12 h 18"/>
              <a:gd name="T6" fmla="*/ 0 w 1196"/>
              <a:gd name="T7" fmla="*/ 12 h 18"/>
              <a:gd name="T8" fmla="*/ 0 w 1196"/>
              <a:gd name="T9" fmla="*/ 6 h 18"/>
              <a:gd name="T10" fmla="*/ 1176 w 1196"/>
              <a:gd name="T11" fmla="*/ 0 h 18"/>
              <a:gd name="T12" fmla="*/ 1196 w 1196"/>
              <a:gd name="T13" fmla="*/ 9 h 18"/>
              <a:gd name="T14" fmla="*/ 1176 w 1196"/>
              <a:gd name="T15" fmla="*/ 18 h 18"/>
              <a:gd name="T16" fmla="*/ 1176 w 1196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96" h="18">
                <a:moveTo>
                  <a:pt x="0" y="6"/>
                </a:moveTo>
                <a:lnTo>
                  <a:pt x="1179" y="6"/>
                </a:lnTo>
                <a:lnTo>
                  <a:pt x="1179" y="12"/>
                </a:lnTo>
                <a:lnTo>
                  <a:pt x="0" y="12"/>
                </a:lnTo>
                <a:lnTo>
                  <a:pt x="0" y="6"/>
                </a:lnTo>
                <a:close/>
                <a:moveTo>
                  <a:pt x="1176" y="0"/>
                </a:moveTo>
                <a:lnTo>
                  <a:pt x="1196" y="9"/>
                </a:lnTo>
                <a:lnTo>
                  <a:pt x="1176" y="18"/>
                </a:lnTo>
                <a:lnTo>
                  <a:pt x="1176" y="0"/>
                </a:lnTo>
                <a:close/>
              </a:path>
            </a:pathLst>
          </a:custGeom>
          <a:solidFill>
            <a:srgbClr val="00CC99"/>
          </a:solidFill>
          <a:ln w="1588" cap="flat">
            <a:solidFill>
              <a:srgbClr val="00CC99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5665628" y="4080018"/>
            <a:ext cx="10012" cy="10012"/>
            <a:chOff x="4175" y="901"/>
            <a:chExt cx="5" cy="5"/>
          </a:xfrm>
        </p:grpSpPr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4175" y="901"/>
              <a:ext cx="5" cy="5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4176" y="902"/>
              <a:ext cx="3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4175" y="901"/>
              <a:ext cx="5" cy="5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5" name="Oval 19"/>
          <p:cNvSpPr>
            <a:spLocks noChangeArrowheads="1"/>
          </p:cNvSpPr>
          <p:nvPr/>
        </p:nvSpPr>
        <p:spPr bwMode="auto">
          <a:xfrm>
            <a:off x="5665628" y="3857769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Oval 20"/>
          <p:cNvSpPr>
            <a:spLocks noChangeArrowheads="1"/>
          </p:cNvSpPr>
          <p:nvPr/>
        </p:nvSpPr>
        <p:spPr bwMode="auto">
          <a:xfrm>
            <a:off x="6124143" y="3659545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Oval 21"/>
          <p:cNvSpPr>
            <a:spLocks noChangeArrowheads="1"/>
          </p:cNvSpPr>
          <p:nvPr/>
        </p:nvSpPr>
        <p:spPr bwMode="auto">
          <a:xfrm>
            <a:off x="6018024" y="3661548"/>
            <a:ext cx="8009" cy="4005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Oval 22"/>
          <p:cNvSpPr>
            <a:spLocks noChangeArrowheads="1"/>
          </p:cNvSpPr>
          <p:nvPr/>
        </p:nvSpPr>
        <p:spPr bwMode="auto">
          <a:xfrm>
            <a:off x="6490556" y="3661548"/>
            <a:ext cx="6007" cy="4005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Oval 23"/>
          <p:cNvSpPr>
            <a:spLocks noChangeArrowheads="1"/>
          </p:cNvSpPr>
          <p:nvPr/>
        </p:nvSpPr>
        <p:spPr bwMode="auto">
          <a:xfrm>
            <a:off x="6384436" y="3661548"/>
            <a:ext cx="8009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Oval 24"/>
          <p:cNvSpPr>
            <a:spLocks noChangeArrowheads="1"/>
          </p:cNvSpPr>
          <p:nvPr/>
        </p:nvSpPr>
        <p:spPr bwMode="auto">
          <a:xfrm>
            <a:off x="6840949" y="3661548"/>
            <a:ext cx="6007" cy="4005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" name="Oval 25"/>
          <p:cNvSpPr>
            <a:spLocks noChangeArrowheads="1"/>
          </p:cNvSpPr>
          <p:nvPr/>
        </p:nvSpPr>
        <p:spPr bwMode="auto">
          <a:xfrm>
            <a:off x="6734831" y="366154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Oval 26"/>
          <p:cNvSpPr>
            <a:spLocks noChangeArrowheads="1"/>
          </p:cNvSpPr>
          <p:nvPr/>
        </p:nvSpPr>
        <p:spPr bwMode="auto">
          <a:xfrm>
            <a:off x="7195349" y="3661548"/>
            <a:ext cx="6007" cy="4005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Oval 27"/>
          <p:cNvSpPr>
            <a:spLocks noChangeArrowheads="1"/>
          </p:cNvSpPr>
          <p:nvPr/>
        </p:nvSpPr>
        <p:spPr bwMode="auto">
          <a:xfrm>
            <a:off x="7091232" y="366154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7551750" y="3661548"/>
            <a:ext cx="6007" cy="4005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Oval 29"/>
          <p:cNvSpPr>
            <a:spLocks noChangeArrowheads="1"/>
          </p:cNvSpPr>
          <p:nvPr/>
        </p:nvSpPr>
        <p:spPr bwMode="auto">
          <a:xfrm>
            <a:off x="7445630" y="3661548"/>
            <a:ext cx="8009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5521466" y="3967892"/>
            <a:ext cx="310350" cy="120135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Rectangle 31"/>
          <p:cNvSpPr>
            <a:spLocks noChangeArrowheads="1"/>
          </p:cNvSpPr>
          <p:nvPr/>
        </p:nvSpPr>
        <p:spPr bwMode="auto">
          <a:xfrm>
            <a:off x="5517461" y="3991919"/>
            <a:ext cx="384432" cy="8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SWITCH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Oval 32"/>
          <p:cNvSpPr>
            <a:spLocks noChangeArrowheads="1"/>
          </p:cNvSpPr>
          <p:nvPr/>
        </p:nvSpPr>
        <p:spPr bwMode="auto">
          <a:xfrm>
            <a:off x="5631589" y="3963887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" name="Oval 33"/>
          <p:cNvSpPr>
            <a:spLocks noChangeArrowheads="1"/>
          </p:cNvSpPr>
          <p:nvPr/>
        </p:nvSpPr>
        <p:spPr bwMode="auto">
          <a:xfrm>
            <a:off x="5547495" y="3965890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Oval 35"/>
          <p:cNvSpPr>
            <a:spLocks noChangeArrowheads="1"/>
          </p:cNvSpPr>
          <p:nvPr/>
        </p:nvSpPr>
        <p:spPr bwMode="auto">
          <a:xfrm>
            <a:off x="5701669" y="3965890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Oval 36"/>
          <p:cNvSpPr>
            <a:spLocks noChangeArrowheads="1"/>
          </p:cNvSpPr>
          <p:nvPr/>
        </p:nvSpPr>
        <p:spPr bwMode="auto">
          <a:xfrm>
            <a:off x="5623580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Oval 37"/>
          <p:cNvSpPr>
            <a:spLocks noChangeArrowheads="1"/>
          </p:cNvSpPr>
          <p:nvPr/>
        </p:nvSpPr>
        <p:spPr bwMode="auto">
          <a:xfrm>
            <a:off x="5539486" y="4084023"/>
            <a:ext cx="4005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Oval 38"/>
          <p:cNvSpPr>
            <a:spLocks noChangeArrowheads="1"/>
          </p:cNvSpPr>
          <p:nvPr/>
        </p:nvSpPr>
        <p:spPr bwMode="auto">
          <a:xfrm>
            <a:off x="5581533" y="4084023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" name="Oval 39"/>
          <p:cNvSpPr>
            <a:spLocks noChangeArrowheads="1"/>
          </p:cNvSpPr>
          <p:nvPr/>
        </p:nvSpPr>
        <p:spPr bwMode="auto">
          <a:xfrm>
            <a:off x="5797777" y="4082021"/>
            <a:ext cx="6007" cy="8009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" name="Oval 40"/>
          <p:cNvSpPr>
            <a:spLocks noChangeArrowheads="1"/>
          </p:cNvSpPr>
          <p:nvPr/>
        </p:nvSpPr>
        <p:spPr bwMode="auto">
          <a:xfrm>
            <a:off x="5713682" y="4084023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" name="Oval 41"/>
          <p:cNvSpPr>
            <a:spLocks noChangeArrowheads="1"/>
          </p:cNvSpPr>
          <p:nvPr/>
        </p:nvSpPr>
        <p:spPr bwMode="auto">
          <a:xfrm>
            <a:off x="5757732" y="4084023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Oval 45"/>
          <p:cNvSpPr>
            <a:spLocks noChangeArrowheads="1"/>
          </p:cNvSpPr>
          <p:nvPr/>
        </p:nvSpPr>
        <p:spPr bwMode="auto">
          <a:xfrm>
            <a:off x="5973975" y="408001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" name="Oval 46"/>
          <p:cNvSpPr>
            <a:spLocks noChangeArrowheads="1"/>
          </p:cNvSpPr>
          <p:nvPr/>
        </p:nvSpPr>
        <p:spPr bwMode="auto">
          <a:xfrm>
            <a:off x="5887877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" name="Oval 47"/>
          <p:cNvSpPr>
            <a:spLocks noChangeArrowheads="1"/>
          </p:cNvSpPr>
          <p:nvPr/>
        </p:nvSpPr>
        <p:spPr bwMode="auto">
          <a:xfrm>
            <a:off x="6018024" y="408001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Oval 48"/>
          <p:cNvSpPr>
            <a:spLocks noChangeArrowheads="1"/>
          </p:cNvSpPr>
          <p:nvPr/>
        </p:nvSpPr>
        <p:spPr bwMode="auto">
          <a:xfrm>
            <a:off x="5931927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" name="Oval 49"/>
          <p:cNvSpPr>
            <a:spLocks noChangeArrowheads="1"/>
          </p:cNvSpPr>
          <p:nvPr/>
        </p:nvSpPr>
        <p:spPr bwMode="auto">
          <a:xfrm>
            <a:off x="6152175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" name="Oval 50"/>
          <p:cNvSpPr>
            <a:spLocks noChangeArrowheads="1"/>
          </p:cNvSpPr>
          <p:nvPr/>
        </p:nvSpPr>
        <p:spPr bwMode="auto">
          <a:xfrm>
            <a:off x="6066078" y="4082021"/>
            <a:ext cx="6007" cy="8009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Oval 51"/>
          <p:cNvSpPr>
            <a:spLocks noChangeArrowheads="1"/>
          </p:cNvSpPr>
          <p:nvPr/>
        </p:nvSpPr>
        <p:spPr bwMode="auto">
          <a:xfrm>
            <a:off x="6110128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" name="Oval 52"/>
          <p:cNvSpPr>
            <a:spLocks noChangeArrowheads="1"/>
          </p:cNvSpPr>
          <p:nvPr/>
        </p:nvSpPr>
        <p:spPr bwMode="auto">
          <a:xfrm>
            <a:off x="5621579" y="3963887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" name="Oval 53"/>
          <p:cNvSpPr>
            <a:spLocks noChangeArrowheads="1"/>
          </p:cNvSpPr>
          <p:nvPr/>
        </p:nvSpPr>
        <p:spPr bwMode="auto">
          <a:xfrm>
            <a:off x="5527472" y="3965890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" name="Oval 55"/>
          <p:cNvSpPr>
            <a:spLocks noChangeArrowheads="1"/>
          </p:cNvSpPr>
          <p:nvPr/>
        </p:nvSpPr>
        <p:spPr bwMode="auto">
          <a:xfrm>
            <a:off x="5699666" y="3965890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" name="Oval 56"/>
          <p:cNvSpPr>
            <a:spLocks noChangeArrowheads="1"/>
          </p:cNvSpPr>
          <p:nvPr/>
        </p:nvSpPr>
        <p:spPr bwMode="auto">
          <a:xfrm>
            <a:off x="5611567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Oval 57"/>
          <p:cNvSpPr>
            <a:spLocks noChangeArrowheads="1"/>
          </p:cNvSpPr>
          <p:nvPr/>
        </p:nvSpPr>
        <p:spPr bwMode="auto">
          <a:xfrm>
            <a:off x="5517461" y="4084023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" name="Oval 58"/>
          <p:cNvSpPr>
            <a:spLocks noChangeArrowheads="1"/>
          </p:cNvSpPr>
          <p:nvPr/>
        </p:nvSpPr>
        <p:spPr bwMode="auto">
          <a:xfrm>
            <a:off x="5659621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Oval 59"/>
          <p:cNvSpPr>
            <a:spLocks noChangeArrowheads="1"/>
          </p:cNvSpPr>
          <p:nvPr/>
        </p:nvSpPr>
        <p:spPr bwMode="auto">
          <a:xfrm>
            <a:off x="5565515" y="4084023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" name="Oval 60"/>
          <p:cNvSpPr>
            <a:spLocks noChangeArrowheads="1"/>
          </p:cNvSpPr>
          <p:nvPr/>
        </p:nvSpPr>
        <p:spPr bwMode="auto">
          <a:xfrm>
            <a:off x="5807787" y="4082021"/>
            <a:ext cx="6007" cy="8009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2" name="Oval 61"/>
          <p:cNvSpPr>
            <a:spLocks noChangeArrowheads="1"/>
          </p:cNvSpPr>
          <p:nvPr/>
        </p:nvSpPr>
        <p:spPr bwMode="auto">
          <a:xfrm>
            <a:off x="5711679" y="4084023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3" name="Oval 62"/>
          <p:cNvSpPr>
            <a:spLocks noChangeArrowheads="1"/>
          </p:cNvSpPr>
          <p:nvPr/>
        </p:nvSpPr>
        <p:spPr bwMode="auto">
          <a:xfrm>
            <a:off x="5761736" y="4084023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4" name="Oval 67"/>
          <p:cNvSpPr>
            <a:spLocks noChangeArrowheads="1"/>
          </p:cNvSpPr>
          <p:nvPr/>
        </p:nvSpPr>
        <p:spPr bwMode="auto">
          <a:xfrm>
            <a:off x="6328373" y="408001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5" name="Oval 68"/>
          <p:cNvSpPr>
            <a:spLocks noChangeArrowheads="1"/>
          </p:cNvSpPr>
          <p:nvPr/>
        </p:nvSpPr>
        <p:spPr bwMode="auto">
          <a:xfrm>
            <a:off x="6232265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6" name="Oval 69"/>
          <p:cNvSpPr>
            <a:spLocks noChangeArrowheads="1"/>
          </p:cNvSpPr>
          <p:nvPr/>
        </p:nvSpPr>
        <p:spPr bwMode="auto">
          <a:xfrm>
            <a:off x="6376427" y="408001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7" name="Oval 70"/>
          <p:cNvSpPr>
            <a:spLocks noChangeArrowheads="1"/>
          </p:cNvSpPr>
          <p:nvPr/>
        </p:nvSpPr>
        <p:spPr bwMode="auto">
          <a:xfrm>
            <a:off x="6280319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8" name="Oval 71"/>
          <p:cNvSpPr>
            <a:spLocks noChangeArrowheads="1"/>
          </p:cNvSpPr>
          <p:nvPr/>
        </p:nvSpPr>
        <p:spPr bwMode="auto">
          <a:xfrm>
            <a:off x="6522592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9" name="Oval 72"/>
          <p:cNvSpPr>
            <a:spLocks noChangeArrowheads="1"/>
          </p:cNvSpPr>
          <p:nvPr/>
        </p:nvSpPr>
        <p:spPr bwMode="auto">
          <a:xfrm>
            <a:off x="6428485" y="4082021"/>
            <a:ext cx="6007" cy="8009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0" name="Oval 73"/>
          <p:cNvSpPr>
            <a:spLocks noChangeArrowheads="1"/>
          </p:cNvSpPr>
          <p:nvPr/>
        </p:nvSpPr>
        <p:spPr bwMode="auto">
          <a:xfrm>
            <a:off x="6476540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1" name="Oval 78"/>
          <p:cNvSpPr>
            <a:spLocks noChangeArrowheads="1"/>
          </p:cNvSpPr>
          <p:nvPr/>
        </p:nvSpPr>
        <p:spPr bwMode="auto">
          <a:xfrm>
            <a:off x="6700792" y="408001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2" name="Oval 79"/>
          <p:cNvSpPr>
            <a:spLocks noChangeArrowheads="1"/>
          </p:cNvSpPr>
          <p:nvPr/>
        </p:nvSpPr>
        <p:spPr bwMode="auto">
          <a:xfrm>
            <a:off x="6606687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3" name="Oval 80"/>
          <p:cNvSpPr>
            <a:spLocks noChangeArrowheads="1"/>
          </p:cNvSpPr>
          <p:nvPr/>
        </p:nvSpPr>
        <p:spPr bwMode="auto">
          <a:xfrm>
            <a:off x="6748846" y="408001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4" name="Oval 81"/>
          <p:cNvSpPr>
            <a:spLocks noChangeArrowheads="1"/>
          </p:cNvSpPr>
          <p:nvPr/>
        </p:nvSpPr>
        <p:spPr bwMode="auto">
          <a:xfrm>
            <a:off x="6654741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5" name="Oval 82"/>
          <p:cNvSpPr>
            <a:spLocks noChangeArrowheads="1"/>
          </p:cNvSpPr>
          <p:nvPr/>
        </p:nvSpPr>
        <p:spPr bwMode="auto">
          <a:xfrm>
            <a:off x="6895011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" name="Oval 83"/>
          <p:cNvSpPr>
            <a:spLocks noChangeArrowheads="1"/>
          </p:cNvSpPr>
          <p:nvPr/>
        </p:nvSpPr>
        <p:spPr bwMode="auto">
          <a:xfrm>
            <a:off x="6800904" y="4082021"/>
            <a:ext cx="6007" cy="8009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7" name="Oval 84"/>
          <p:cNvSpPr>
            <a:spLocks noChangeArrowheads="1"/>
          </p:cNvSpPr>
          <p:nvPr/>
        </p:nvSpPr>
        <p:spPr bwMode="auto">
          <a:xfrm>
            <a:off x="6850961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8" name="Oval 89"/>
          <p:cNvSpPr>
            <a:spLocks noChangeArrowheads="1"/>
          </p:cNvSpPr>
          <p:nvPr/>
        </p:nvSpPr>
        <p:spPr bwMode="auto">
          <a:xfrm>
            <a:off x="7075214" y="408001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9" name="Oval 90"/>
          <p:cNvSpPr>
            <a:spLocks noChangeArrowheads="1"/>
          </p:cNvSpPr>
          <p:nvPr/>
        </p:nvSpPr>
        <p:spPr bwMode="auto">
          <a:xfrm>
            <a:off x="6981107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0" name="Oval 91"/>
          <p:cNvSpPr>
            <a:spLocks noChangeArrowheads="1"/>
          </p:cNvSpPr>
          <p:nvPr/>
        </p:nvSpPr>
        <p:spPr bwMode="auto">
          <a:xfrm>
            <a:off x="7123268" y="408001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1" name="Oval 92"/>
          <p:cNvSpPr>
            <a:spLocks noChangeArrowheads="1"/>
          </p:cNvSpPr>
          <p:nvPr/>
        </p:nvSpPr>
        <p:spPr bwMode="auto">
          <a:xfrm>
            <a:off x="7029161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2" name="Oval 93"/>
          <p:cNvSpPr>
            <a:spLocks noChangeArrowheads="1"/>
          </p:cNvSpPr>
          <p:nvPr/>
        </p:nvSpPr>
        <p:spPr bwMode="auto">
          <a:xfrm>
            <a:off x="7269431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3" name="Oval 94"/>
          <p:cNvSpPr>
            <a:spLocks noChangeArrowheads="1"/>
          </p:cNvSpPr>
          <p:nvPr/>
        </p:nvSpPr>
        <p:spPr bwMode="auto">
          <a:xfrm>
            <a:off x="7175326" y="4082021"/>
            <a:ext cx="6007" cy="8009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4" name="Oval 95"/>
          <p:cNvSpPr>
            <a:spLocks noChangeArrowheads="1"/>
          </p:cNvSpPr>
          <p:nvPr/>
        </p:nvSpPr>
        <p:spPr bwMode="auto">
          <a:xfrm>
            <a:off x="7223380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5" name="Oval 100"/>
          <p:cNvSpPr>
            <a:spLocks noChangeArrowheads="1"/>
          </p:cNvSpPr>
          <p:nvPr/>
        </p:nvSpPr>
        <p:spPr bwMode="auto">
          <a:xfrm>
            <a:off x="7447632" y="408001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6" name="Oval 101"/>
          <p:cNvSpPr>
            <a:spLocks noChangeArrowheads="1"/>
          </p:cNvSpPr>
          <p:nvPr/>
        </p:nvSpPr>
        <p:spPr bwMode="auto">
          <a:xfrm>
            <a:off x="7353526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" name="Oval 102"/>
          <p:cNvSpPr>
            <a:spLocks noChangeArrowheads="1"/>
          </p:cNvSpPr>
          <p:nvPr/>
        </p:nvSpPr>
        <p:spPr bwMode="auto">
          <a:xfrm>
            <a:off x="7495686" y="4080018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8" name="Oval 103"/>
          <p:cNvSpPr>
            <a:spLocks noChangeArrowheads="1"/>
          </p:cNvSpPr>
          <p:nvPr/>
        </p:nvSpPr>
        <p:spPr bwMode="auto">
          <a:xfrm>
            <a:off x="7401580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9" name="Oval 104"/>
          <p:cNvSpPr>
            <a:spLocks noChangeArrowheads="1"/>
          </p:cNvSpPr>
          <p:nvPr/>
        </p:nvSpPr>
        <p:spPr bwMode="auto">
          <a:xfrm>
            <a:off x="7643853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0" name="Oval 105"/>
          <p:cNvSpPr>
            <a:spLocks noChangeArrowheads="1"/>
          </p:cNvSpPr>
          <p:nvPr/>
        </p:nvSpPr>
        <p:spPr bwMode="auto">
          <a:xfrm>
            <a:off x="7547745" y="4082021"/>
            <a:ext cx="6007" cy="8009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" name="Oval 106"/>
          <p:cNvSpPr>
            <a:spLocks noChangeArrowheads="1"/>
          </p:cNvSpPr>
          <p:nvPr/>
        </p:nvSpPr>
        <p:spPr bwMode="auto">
          <a:xfrm>
            <a:off x="7597801" y="4082021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2" name="Freeform 107"/>
          <p:cNvSpPr>
            <a:spLocks noEditPoints="1"/>
          </p:cNvSpPr>
          <p:nvPr/>
        </p:nvSpPr>
        <p:spPr bwMode="auto">
          <a:xfrm>
            <a:off x="5511454" y="4088027"/>
            <a:ext cx="42048" cy="118134"/>
          </a:xfrm>
          <a:custGeom>
            <a:avLst/>
            <a:gdLst>
              <a:gd name="T0" fmla="*/ 7 w 21"/>
              <a:gd name="T1" fmla="*/ 0 h 59"/>
              <a:gd name="T2" fmla="*/ 14 w 21"/>
              <a:gd name="T3" fmla="*/ 43 h 59"/>
              <a:gd name="T4" fmla="*/ 8 w 21"/>
              <a:gd name="T5" fmla="*/ 44 h 59"/>
              <a:gd name="T6" fmla="*/ 1 w 21"/>
              <a:gd name="T7" fmla="*/ 1 h 59"/>
              <a:gd name="T8" fmla="*/ 7 w 21"/>
              <a:gd name="T9" fmla="*/ 0 h 59"/>
              <a:gd name="T10" fmla="*/ 21 w 21"/>
              <a:gd name="T11" fmla="*/ 40 h 59"/>
              <a:gd name="T12" fmla="*/ 13 w 21"/>
              <a:gd name="T13" fmla="*/ 59 h 59"/>
              <a:gd name="T14" fmla="*/ 0 w 21"/>
              <a:gd name="T15" fmla="*/ 42 h 59"/>
              <a:gd name="T16" fmla="*/ 21 w 21"/>
              <a:gd name="T17" fmla="*/ 4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59">
                <a:moveTo>
                  <a:pt x="7" y="0"/>
                </a:moveTo>
                <a:lnTo>
                  <a:pt x="14" y="43"/>
                </a:lnTo>
                <a:lnTo>
                  <a:pt x="8" y="44"/>
                </a:lnTo>
                <a:lnTo>
                  <a:pt x="1" y="1"/>
                </a:lnTo>
                <a:lnTo>
                  <a:pt x="7" y="0"/>
                </a:lnTo>
                <a:close/>
                <a:moveTo>
                  <a:pt x="21" y="40"/>
                </a:moveTo>
                <a:lnTo>
                  <a:pt x="13" y="59"/>
                </a:lnTo>
                <a:lnTo>
                  <a:pt x="0" y="42"/>
                </a:lnTo>
                <a:lnTo>
                  <a:pt x="21" y="4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3" name="Freeform 108"/>
          <p:cNvSpPr>
            <a:spLocks noEditPoints="1"/>
          </p:cNvSpPr>
          <p:nvPr/>
        </p:nvSpPr>
        <p:spPr bwMode="auto">
          <a:xfrm>
            <a:off x="5565515" y="4086025"/>
            <a:ext cx="62070" cy="120135"/>
          </a:xfrm>
          <a:custGeom>
            <a:avLst/>
            <a:gdLst>
              <a:gd name="T0" fmla="*/ 7 w 31"/>
              <a:gd name="T1" fmla="*/ 0 h 60"/>
              <a:gd name="T2" fmla="*/ 25 w 31"/>
              <a:gd name="T3" fmla="*/ 44 h 60"/>
              <a:gd name="T4" fmla="*/ 19 w 31"/>
              <a:gd name="T5" fmla="*/ 46 h 60"/>
              <a:gd name="T6" fmla="*/ 0 w 31"/>
              <a:gd name="T7" fmla="*/ 1 h 60"/>
              <a:gd name="T8" fmla="*/ 7 w 31"/>
              <a:gd name="T9" fmla="*/ 0 h 60"/>
              <a:gd name="T10" fmla="*/ 31 w 31"/>
              <a:gd name="T11" fmla="*/ 40 h 60"/>
              <a:gd name="T12" fmla="*/ 28 w 31"/>
              <a:gd name="T13" fmla="*/ 60 h 60"/>
              <a:gd name="T14" fmla="*/ 11 w 31"/>
              <a:gd name="T15" fmla="*/ 46 h 60"/>
              <a:gd name="T16" fmla="*/ 31 w 31"/>
              <a:gd name="T17" fmla="*/ 4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60">
                <a:moveTo>
                  <a:pt x="7" y="0"/>
                </a:moveTo>
                <a:lnTo>
                  <a:pt x="25" y="44"/>
                </a:lnTo>
                <a:lnTo>
                  <a:pt x="19" y="46"/>
                </a:lnTo>
                <a:lnTo>
                  <a:pt x="0" y="1"/>
                </a:lnTo>
                <a:lnTo>
                  <a:pt x="7" y="0"/>
                </a:lnTo>
                <a:close/>
                <a:moveTo>
                  <a:pt x="31" y="40"/>
                </a:moveTo>
                <a:lnTo>
                  <a:pt x="28" y="60"/>
                </a:lnTo>
                <a:lnTo>
                  <a:pt x="11" y="46"/>
                </a:lnTo>
                <a:lnTo>
                  <a:pt x="31" y="4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4" name="Freeform 109"/>
          <p:cNvSpPr>
            <a:spLocks noEditPoints="1"/>
          </p:cNvSpPr>
          <p:nvPr/>
        </p:nvSpPr>
        <p:spPr bwMode="auto">
          <a:xfrm>
            <a:off x="5683648" y="4090030"/>
            <a:ext cx="42048" cy="116131"/>
          </a:xfrm>
          <a:custGeom>
            <a:avLst/>
            <a:gdLst>
              <a:gd name="T0" fmla="*/ 19 w 21"/>
              <a:gd name="T1" fmla="*/ 1 h 58"/>
              <a:gd name="T2" fmla="*/ 13 w 21"/>
              <a:gd name="T3" fmla="*/ 43 h 58"/>
              <a:gd name="T4" fmla="*/ 7 w 21"/>
              <a:gd name="T5" fmla="*/ 42 h 58"/>
              <a:gd name="T6" fmla="*/ 13 w 21"/>
              <a:gd name="T7" fmla="*/ 0 h 58"/>
              <a:gd name="T8" fmla="*/ 19 w 21"/>
              <a:gd name="T9" fmla="*/ 1 h 58"/>
              <a:gd name="T10" fmla="*/ 21 w 21"/>
              <a:gd name="T11" fmla="*/ 41 h 58"/>
              <a:gd name="T12" fmla="*/ 8 w 21"/>
              <a:gd name="T13" fmla="*/ 58 h 58"/>
              <a:gd name="T14" fmla="*/ 0 w 21"/>
              <a:gd name="T15" fmla="*/ 39 h 58"/>
              <a:gd name="T16" fmla="*/ 21 w 21"/>
              <a:gd name="T17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58">
                <a:moveTo>
                  <a:pt x="19" y="1"/>
                </a:moveTo>
                <a:lnTo>
                  <a:pt x="13" y="43"/>
                </a:lnTo>
                <a:lnTo>
                  <a:pt x="7" y="42"/>
                </a:lnTo>
                <a:lnTo>
                  <a:pt x="13" y="0"/>
                </a:lnTo>
                <a:lnTo>
                  <a:pt x="19" y="1"/>
                </a:lnTo>
                <a:close/>
                <a:moveTo>
                  <a:pt x="21" y="41"/>
                </a:moveTo>
                <a:lnTo>
                  <a:pt x="8" y="58"/>
                </a:lnTo>
                <a:lnTo>
                  <a:pt x="0" y="39"/>
                </a:lnTo>
                <a:lnTo>
                  <a:pt x="21" y="41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5" name="Freeform 110"/>
          <p:cNvSpPr>
            <a:spLocks noEditPoints="1"/>
          </p:cNvSpPr>
          <p:nvPr/>
        </p:nvSpPr>
        <p:spPr bwMode="auto">
          <a:xfrm>
            <a:off x="5753727" y="4090030"/>
            <a:ext cx="40045" cy="116131"/>
          </a:xfrm>
          <a:custGeom>
            <a:avLst/>
            <a:gdLst>
              <a:gd name="T0" fmla="*/ 9 w 20"/>
              <a:gd name="T1" fmla="*/ 0 h 58"/>
              <a:gd name="T2" fmla="*/ 14 w 20"/>
              <a:gd name="T3" fmla="*/ 42 h 58"/>
              <a:gd name="T4" fmla="*/ 7 w 20"/>
              <a:gd name="T5" fmla="*/ 43 h 58"/>
              <a:gd name="T6" fmla="*/ 2 w 20"/>
              <a:gd name="T7" fmla="*/ 1 h 58"/>
              <a:gd name="T8" fmla="*/ 9 w 20"/>
              <a:gd name="T9" fmla="*/ 0 h 58"/>
              <a:gd name="T10" fmla="*/ 20 w 20"/>
              <a:gd name="T11" fmla="*/ 39 h 58"/>
              <a:gd name="T12" fmla="*/ 12 w 20"/>
              <a:gd name="T13" fmla="*/ 58 h 58"/>
              <a:gd name="T14" fmla="*/ 0 w 20"/>
              <a:gd name="T15" fmla="*/ 41 h 58"/>
              <a:gd name="T16" fmla="*/ 20 w 20"/>
              <a:gd name="T17" fmla="*/ 3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58">
                <a:moveTo>
                  <a:pt x="9" y="0"/>
                </a:moveTo>
                <a:lnTo>
                  <a:pt x="14" y="42"/>
                </a:lnTo>
                <a:lnTo>
                  <a:pt x="7" y="43"/>
                </a:lnTo>
                <a:lnTo>
                  <a:pt x="2" y="1"/>
                </a:lnTo>
                <a:lnTo>
                  <a:pt x="9" y="0"/>
                </a:lnTo>
                <a:close/>
                <a:moveTo>
                  <a:pt x="20" y="39"/>
                </a:moveTo>
                <a:lnTo>
                  <a:pt x="12" y="58"/>
                </a:lnTo>
                <a:lnTo>
                  <a:pt x="0" y="41"/>
                </a:lnTo>
                <a:lnTo>
                  <a:pt x="20" y="3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6" name="Freeform 111"/>
          <p:cNvSpPr>
            <a:spLocks noEditPoints="1"/>
          </p:cNvSpPr>
          <p:nvPr/>
        </p:nvSpPr>
        <p:spPr bwMode="auto">
          <a:xfrm>
            <a:off x="5889880" y="4088027"/>
            <a:ext cx="52059" cy="118134"/>
          </a:xfrm>
          <a:custGeom>
            <a:avLst/>
            <a:gdLst>
              <a:gd name="T0" fmla="*/ 26 w 26"/>
              <a:gd name="T1" fmla="*/ 1 h 59"/>
              <a:gd name="T2" fmla="*/ 12 w 26"/>
              <a:gd name="T3" fmla="*/ 45 h 59"/>
              <a:gd name="T4" fmla="*/ 5 w 26"/>
              <a:gd name="T5" fmla="*/ 43 h 59"/>
              <a:gd name="T6" fmla="*/ 19 w 26"/>
              <a:gd name="T7" fmla="*/ 0 h 59"/>
              <a:gd name="T8" fmla="*/ 26 w 26"/>
              <a:gd name="T9" fmla="*/ 1 h 59"/>
              <a:gd name="T10" fmla="*/ 20 w 26"/>
              <a:gd name="T11" fmla="*/ 44 h 59"/>
              <a:gd name="T12" fmla="*/ 4 w 26"/>
              <a:gd name="T13" fmla="*/ 59 h 59"/>
              <a:gd name="T14" fmla="*/ 0 w 26"/>
              <a:gd name="T15" fmla="*/ 39 h 59"/>
              <a:gd name="T16" fmla="*/ 20 w 26"/>
              <a:gd name="T17" fmla="*/ 44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59">
                <a:moveTo>
                  <a:pt x="26" y="1"/>
                </a:moveTo>
                <a:lnTo>
                  <a:pt x="12" y="45"/>
                </a:lnTo>
                <a:lnTo>
                  <a:pt x="5" y="43"/>
                </a:lnTo>
                <a:lnTo>
                  <a:pt x="19" y="0"/>
                </a:lnTo>
                <a:lnTo>
                  <a:pt x="26" y="1"/>
                </a:lnTo>
                <a:close/>
                <a:moveTo>
                  <a:pt x="20" y="44"/>
                </a:moveTo>
                <a:lnTo>
                  <a:pt x="4" y="59"/>
                </a:lnTo>
                <a:lnTo>
                  <a:pt x="0" y="39"/>
                </a:lnTo>
                <a:lnTo>
                  <a:pt x="20" y="44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7" name="Freeform 112"/>
          <p:cNvSpPr>
            <a:spLocks noEditPoints="1"/>
          </p:cNvSpPr>
          <p:nvPr/>
        </p:nvSpPr>
        <p:spPr bwMode="auto">
          <a:xfrm>
            <a:off x="5971972" y="4084023"/>
            <a:ext cx="54061" cy="122138"/>
          </a:xfrm>
          <a:custGeom>
            <a:avLst/>
            <a:gdLst>
              <a:gd name="T0" fmla="*/ 27 w 27"/>
              <a:gd name="T1" fmla="*/ 2 h 61"/>
              <a:gd name="T2" fmla="*/ 12 w 27"/>
              <a:gd name="T3" fmla="*/ 47 h 61"/>
              <a:gd name="T4" fmla="*/ 6 w 27"/>
              <a:gd name="T5" fmla="*/ 45 h 61"/>
              <a:gd name="T6" fmla="*/ 20 w 27"/>
              <a:gd name="T7" fmla="*/ 0 h 61"/>
              <a:gd name="T8" fmla="*/ 27 w 27"/>
              <a:gd name="T9" fmla="*/ 2 h 61"/>
              <a:gd name="T10" fmla="*/ 20 w 27"/>
              <a:gd name="T11" fmla="*/ 46 h 61"/>
              <a:gd name="T12" fmla="*/ 4 w 27"/>
              <a:gd name="T13" fmla="*/ 61 h 61"/>
              <a:gd name="T14" fmla="*/ 0 w 27"/>
              <a:gd name="T15" fmla="*/ 41 h 61"/>
              <a:gd name="T16" fmla="*/ 20 w 27"/>
              <a:gd name="T17" fmla="*/ 4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61">
                <a:moveTo>
                  <a:pt x="27" y="2"/>
                </a:moveTo>
                <a:lnTo>
                  <a:pt x="12" y="47"/>
                </a:lnTo>
                <a:lnTo>
                  <a:pt x="6" y="45"/>
                </a:lnTo>
                <a:lnTo>
                  <a:pt x="20" y="0"/>
                </a:lnTo>
                <a:lnTo>
                  <a:pt x="27" y="2"/>
                </a:lnTo>
                <a:close/>
                <a:moveTo>
                  <a:pt x="20" y="46"/>
                </a:moveTo>
                <a:lnTo>
                  <a:pt x="4" y="61"/>
                </a:lnTo>
                <a:lnTo>
                  <a:pt x="0" y="41"/>
                </a:lnTo>
                <a:lnTo>
                  <a:pt x="20" y="46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8" name="Freeform 113"/>
          <p:cNvSpPr>
            <a:spLocks noEditPoints="1"/>
          </p:cNvSpPr>
          <p:nvPr/>
        </p:nvSpPr>
        <p:spPr bwMode="auto">
          <a:xfrm>
            <a:off x="6040049" y="4084023"/>
            <a:ext cx="42048" cy="122138"/>
          </a:xfrm>
          <a:custGeom>
            <a:avLst/>
            <a:gdLst>
              <a:gd name="T0" fmla="*/ 17 w 21"/>
              <a:gd name="T1" fmla="*/ 0 h 61"/>
              <a:gd name="T2" fmla="*/ 14 w 21"/>
              <a:gd name="T3" fmla="*/ 46 h 61"/>
              <a:gd name="T4" fmla="*/ 7 w 21"/>
              <a:gd name="T5" fmla="*/ 45 h 61"/>
              <a:gd name="T6" fmla="*/ 10 w 21"/>
              <a:gd name="T7" fmla="*/ 0 h 61"/>
              <a:gd name="T8" fmla="*/ 17 w 21"/>
              <a:gd name="T9" fmla="*/ 0 h 61"/>
              <a:gd name="T10" fmla="*/ 21 w 21"/>
              <a:gd name="T11" fmla="*/ 43 h 61"/>
              <a:gd name="T12" fmla="*/ 10 w 21"/>
              <a:gd name="T13" fmla="*/ 61 h 61"/>
              <a:gd name="T14" fmla="*/ 0 w 21"/>
              <a:gd name="T15" fmla="*/ 42 h 61"/>
              <a:gd name="T16" fmla="*/ 21 w 21"/>
              <a:gd name="T17" fmla="*/ 4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61">
                <a:moveTo>
                  <a:pt x="17" y="0"/>
                </a:moveTo>
                <a:lnTo>
                  <a:pt x="14" y="46"/>
                </a:lnTo>
                <a:lnTo>
                  <a:pt x="7" y="45"/>
                </a:lnTo>
                <a:lnTo>
                  <a:pt x="10" y="0"/>
                </a:lnTo>
                <a:lnTo>
                  <a:pt x="17" y="0"/>
                </a:lnTo>
                <a:close/>
                <a:moveTo>
                  <a:pt x="21" y="43"/>
                </a:moveTo>
                <a:lnTo>
                  <a:pt x="10" y="61"/>
                </a:lnTo>
                <a:lnTo>
                  <a:pt x="0" y="42"/>
                </a:lnTo>
                <a:lnTo>
                  <a:pt x="21" y="43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9" name="Freeform 114"/>
          <p:cNvSpPr>
            <a:spLocks noEditPoints="1"/>
          </p:cNvSpPr>
          <p:nvPr/>
        </p:nvSpPr>
        <p:spPr bwMode="auto">
          <a:xfrm>
            <a:off x="6106124" y="4088027"/>
            <a:ext cx="44050" cy="118134"/>
          </a:xfrm>
          <a:custGeom>
            <a:avLst/>
            <a:gdLst>
              <a:gd name="T0" fmla="*/ 7 w 22"/>
              <a:gd name="T1" fmla="*/ 0 h 59"/>
              <a:gd name="T2" fmla="*/ 16 w 22"/>
              <a:gd name="T3" fmla="*/ 43 h 59"/>
              <a:gd name="T4" fmla="*/ 9 w 22"/>
              <a:gd name="T5" fmla="*/ 44 h 59"/>
              <a:gd name="T6" fmla="*/ 0 w 22"/>
              <a:gd name="T7" fmla="*/ 1 h 59"/>
              <a:gd name="T8" fmla="*/ 7 w 22"/>
              <a:gd name="T9" fmla="*/ 0 h 59"/>
              <a:gd name="T10" fmla="*/ 22 w 22"/>
              <a:gd name="T11" fmla="*/ 39 h 59"/>
              <a:gd name="T12" fmla="*/ 16 w 22"/>
              <a:gd name="T13" fmla="*/ 59 h 59"/>
              <a:gd name="T14" fmla="*/ 2 w 22"/>
              <a:gd name="T15" fmla="*/ 42 h 59"/>
              <a:gd name="T16" fmla="*/ 22 w 22"/>
              <a:gd name="T17" fmla="*/ 3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59">
                <a:moveTo>
                  <a:pt x="7" y="0"/>
                </a:moveTo>
                <a:lnTo>
                  <a:pt x="16" y="43"/>
                </a:lnTo>
                <a:lnTo>
                  <a:pt x="9" y="44"/>
                </a:lnTo>
                <a:lnTo>
                  <a:pt x="0" y="1"/>
                </a:lnTo>
                <a:lnTo>
                  <a:pt x="7" y="0"/>
                </a:lnTo>
                <a:close/>
                <a:moveTo>
                  <a:pt x="22" y="39"/>
                </a:moveTo>
                <a:lnTo>
                  <a:pt x="16" y="59"/>
                </a:lnTo>
                <a:lnTo>
                  <a:pt x="2" y="42"/>
                </a:lnTo>
                <a:lnTo>
                  <a:pt x="22" y="3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0" name="Freeform 115"/>
          <p:cNvSpPr>
            <a:spLocks noEditPoints="1"/>
          </p:cNvSpPr>
          <p:nvPr/>
        </p:nvSpPr>
        <p:spPr bwMode="auto">
          <a:xfrm>
            <a:off x="6250286" y="4084023"/>
            <a:ext cx="40045" cy="122138"/>
          </a:xfrm>
          <a:custGeom>
            <a:avLst/>
            <a:gdLst>
              <a:gd name="T0" fmla="*/ 19 w 20"/>
              <a:gd name="T1" fmla="*/ 1 h 61"/>
              <a:gd name="T2" fmla="*/ 13 w 20"/>
              <a:gd name="T3" fmla="*/ 46 h 61"/>
              <a:gd name="T4" fmla="*/ 6 w 20"/>
              <a:gd name="T5" fmla="*/ 45 h 61"/>
              <a:gd name="T6" fmla="*/ 12 w 20"/>
              <a:gd name="T7" fmla="*/ 0 h 61"/>
              <a:gd name="T8" fmla="*/ 19 w 20"/>
              <a:gd name="T9" fmla="*/ 1 h 61"/>
              <a:gd name="T10" fmla="*/ 20 w 20"/>
              <a:gd name="T11" fmla="*/ 44 h 61"/>
              <a:gd name="T12" fmla="*/ 8 w 20"/>
              <a:gd name="T13" fmla="*/ 61 h 61"/>
              <a:gd name="T14" fmla="*/ 0 w 20"/>
              <a:gd name="T15" fmla="*/ 42 h 61"/>
              <a:gd name="T16" fmla="*/ 20 w 20"/>
              <a:gd name="T17" fmla="*/ 4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61">
                <a:moveTo>
                  <a:pt x="19" y="1"/>
                </a:moveTo>
                <a:lnTo>
                  <a:pt x="13" y="46"/>
                </a:lnTo>
                <a:lnTo>
                  <a:pt x="6" y="45"/>
                </a:lnTo>
                <a:lnTo>
                  <a:pt x="12" y="0"/>
                </a:lnTo>
                <a:lnTo>
                  <a:pt x="19" y="1"/>
                </a:lnTo>
                <a:close/>
                <a:moveTo>
                  <a:pt x="20" y="44"/>
                </a:moveTo>
                <a:lnTo>
                  <a:pt x="8" y="61"/>
                </a:lnTo>
                <a:lnTo>
                  <a:pt x="0" y="42"/>
                </a:lnTo>
                <a:lnTo>
                  <a:pt x="20" y="44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1" name="Freeform 116"/>
          <p:cNvSpPr>
            <a:spLocks noEditPoints="1"/>
          </p:cNvSpPr>
          <p:nvPr/>
        </p:nvSpPr>
        <p:spPr bwMode="auto">
          <a:xfrm>
            <a:off x="6322367" y="4086025"/>
            <a:ext cx="42048" cy="120135"/>
          </a:xfrm>
          <a:custGeom>
            <a:avLst/>
            <a:gdLst>
              <a:gd name="T0" fmla="*/ 8 w 21"/>
              <a:gd name="T1" fmla="*/ 0 h 60"/>
              <a:gd name="T2" fmla="*/ 14 w 21"/>
              <a:gd name="T3" fmla="*/ 44 h 60"/>
              <a:gd name="T4" fmla="*/ 7 w 21"/>
              <a:gd name="T5" fmla="*/ 45 h 60"/>
              <a:gd name="T6" fmla="*/ 1 w 21"/>
              <a:gd name="T7" fmla="*/ 1 h 60"/>
              <a:gd name="T8" fmla="*/ 8 w 21"/>
              <a:gd name="T9" fmla="*/ 0 h 60"/>
              <a:gd name="T10" fmla="*/ 21 w 21"/>
              <a:gd name="T11" fmla="*/ 41 h 60"/>
              <a:gd name="T12" fmla="*/ 13 w 21"/>
              <a:gd name="T13" fmla="*/ 60 h 60"/>
              <a:gd name="T14" fmla="*/ 0 w 21"/>
              <a:gd name="T15" fmla="*/ 43 h 60"/>
              <a:gd name="T16" fmla="*/ 21 w 21"/>
              <a:gd name="T17" fmla="*/ 4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60">
                <a:moveTo>
                  <a:pt x="8" y="0"/>
                </a:moveTo>
                <a:lnTo>
                  <a:pt x="14" y="44"/>
                </a:lnTo>
                <a:lnTo>
                  <a:pt x="7" y="45"/>
                </a:lnTo>
                <a:lnTo>
                  <a:pt x="1" y="1"/>
                </a:lnTo>
                <a:lnTo>
                  <a:pt x="8" y="0"/>
                </a:lnTo>
                <a:close/>
                <a:moveTo>
                  <a:pt x="21" y="41"/>
                </a:moveTo>
                <a:lnTo>
                  <a:pt x="13" y="60"/>
                </a:lnTo>
                <a:lnTo>
                  <a:pt x="0" y="43"/>
                </a:lnTo>
                <a:lnTo>
                  <a:pt x="21" y="41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2" name="Freeform 117"/>
          <p:cNvSpPr>
            <a:spLocks noEditPoints="1"/>
          </p:cNvSpPr>
          <p:nvPr/>
        </p:nvSpPr>
        <p:spPr bwMode="auto">
          <a:xfrm>
            <a:off x="6406461" y="4086025"/>
            <a:ext cx="42048" cy="120135"/>
          </a:xfrm>
          <a:custGeom>
            <a:avLst/>
            <a:gdLst>
              <a:gd name="T0" fmla="*/ 14 w 21"/>
              <a:gd name="T1" fmla="*/ 0 h 60"/>
              <a:gd name="T2" fmla="*/ 14 w 21"/>
              <a:gd name="T3" fmla="*/ 45 h 60"/>
              <a:gd name="T4" fmla="*/ 7 w 21"/>
              <a:gd name="T5" fmla="*/ 45 h 60"/>
              <a:gd name="T6" fmla="*/ 8 w 21"/>
              <a:gd name="T7" fmla="*/ 0 h 60"/>
              <a:gd name="T8" fmla="*/ 14 w 21"/>
              <a:gd name="T9" fmla="*/ 0 h 60"/>
              <a:gd name="T10" fmla="*/ 21 w 21"/>
              <a:gd name="T11" fmla="*/ 42 h 60"/>
              <a:gd name="T12" fmla="*/ 10 w 21"/>
              <a:gd name="T13" fmla="*/ 60 h 60"/>
              <a:gd name="T14" fmla="*/ 0 w 21"/>
              <a:gd name="T15" fmla="*/ 42 h 60"/>
              <a:gd name="T16" fmla="*/ 21 w 21"/>
              <a:gd name="T17" fmla="*/ 4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60">
                <a:moveTo>
                  <a:pt x="14" y="0"/>
                </a:moveTo>
                <a:lnTo>
                  <a:pt x="14" y="45"/>
                </a:lnTo>
                <a:lnTo>
                  <a:pt x="7" y="45"/>
                </a:lnTo>
                <a:lnTo>
                  <a:pt x="8" y="0"/>
                </a:lnTo>
                <a:lnTo>
                  <a:pt x="14" y="0"/>
                </a:lnTo>
                <a:close/>
                <a:moveTo>
                  <a:pt x="21" y="42"/>
                </a:moveTo>
                <a:lnTo>
                  <a:pt x="10" y="60"/>
                </a:lnTo>
                <a:lnTo>
                  <a:pt x="0" y="42"/>
                </a:lnTo>
                <a:lnTo>
                  <a:pt x="21" y="42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3" name="Freeform 118"/>
          <p:cNvSpPr>
            <a:spLocks noEditPoints="1"/>
          </p:cNvSpPr>
          <p:nvPr/>
        </p:nvSpPr>
        <p:spPr bwMode="auto">
          <a:xfrm>
            <a:off x="6472535" y="4088027"/>
            <a:ext cx="46052" cy="118134"/>
          </a:xfrm>
          <a:custGeom>
            <a:avLst/>
            <a:gdLst>
              <a:gd name="T0" fmla="*/ 7 w 23"/>
              <a:gd name="T1" fmla="*/ 0 h 59"/>
              <a:gd name="T2" fmla="*/ 16 w 23"/>
              <a:gd name="T3" fmla="*/ 43 h 59"/>
              <a:gd name="T4" fmla="*/ 10 w 23"/>
              <a:gd name="T5" fmla="*/ 44 h 59"/>
              <a:gd name="T6" fmla="*/ 0 w 23"/>
              <a:gd name="T7" fmla="*/ 1 h 59"/>
              <a:gd name="T8" fmla="*/ 7 w 23"/>
              <a:gd name="T9" fmla="*/ 0 h 59"/>
              <a:gd name="T10" fmla="*/ 23 w 23"/>
              <a:gd name="T11" fmla="*/ 39 h 59"/>
              <a:gd name="T12" fmla="*/ 16 w 23"/>
              <a:gd name="T13" fmla="*/ 59 h 59"/>
              <a:gd name="T14" fmla="*/ 2 w 23"/>
              <a:gd name="T15" fmla="*/ 43 h 59"/>
              <a:gd name="T16" fmla="*/ 23 w 23"/>
              <a:gd name="T17" fmla="*/ 3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59">
                <a:moveTo>
                  <a:pt x="7" y="0"/>
                </a:moveTo>
                <a:lnTo>
                  <a:pt x="16" y="43"/>
                </a:lnTo>
                <a:lnTo>
                  <a:pt x="10" y="44"/>
                </a:lnTo>
                <a:lnTo>
                  <a:pt x="0" y="1"/>
                </a:lnTo>
                <a:lnTo>
                  <a:pt x="7" y="0"/>
                </a:lnTo>
                <a:close/>
                <a:moveTo>
                  <a:pt x="23" y="39"/>
                </a:moveTo>
                <a:lnTo>
                  <a:pt x="16" y="59"/>
                </a:lnTo>
                <a:lnTo>
                  <a:pt x="2" y="43"/>
                </a:lnTo>
                <a:lnTo>
                  <a:pt x="23" y="3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4" name="Freeform 119"/>
          <p:cNvSpPr>
            <a:spLocks noEditPoints="1"/>
          </p:cNvSpPr>
          <p:nvPr/>
        </p:nvSpPr>
        <p:spPr bwMode="auto">
          <a:xfrm>
            <a:off x="6624706" y="4082021"/>
            <a:ext cx="40045" cy="124140"/>
          </a:xfrm>
          <a:custGeom>
            <a:avLst/>
            <a:gdLst>
              <a:gd name="T0" fmla="*/ 19 w 20"/>
              <a:gd name="T1" fmla="*/ 1 h 62"/>
              <a:gd name="T2" fmla="*/ 13 w 20"/>
              <a:gd name="T3" fmla="*/ 47 h 62"/>
              <a:gd name="T4" fmla="*/ 6 w 20"/>
              <a:gd name="T5" fmla="*/ 46 h 62"/>
              <a:gd name="T6" fmla="*/ 12 w 20"/>
              <a:gd name="T7" fmla="*/ 0 h 62"/>
              <a:gd name="T8" fmla="*/ 19 w 20"/>
              <a:gd name="T9" fmla="*/ 1 h 62"/>
              <a:gd name="T10" fmla="*/ 20 w 20"/>
              <a:gd name="T11" fmla="*/ 45 h 62"/>
              <a:gd name="T12" fmla="*/ 7 w 20"/>
              <a:gd name="T13" fmla="*/ 62 h 62"/>
              <a:gd name="T14" fmla="*/ 0 w 20"/>
              <a:gd name="T15" fmla="*/ 43 h 62"/>
              <a:gd name="T16" fmla="*/ 20 w 20"/>
              <a:gd name="T17" fmla="*/ 4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62">
                <a:moveTo>
                  <a:pt x="19" y="1"/>
                </a:moveTo>
                <a:lnTo>
                  <a:pt x="13" y="47"/>
                </a:lnTo>
                <a:lnTo>
                  <a:pt x="6" y="46"/>
                </a:lnTo>
                <a:lnTo>
                  <a:pt x="12" y="0"/>
                </a:lnTo>
                <a:lnTo>
                  <a:pt x="19" y="1"/>
                </a:lnTo>
                <a:close/>
                <a:moveTo>
                  <a:pt x="20" y="45"/>
                </a:moveTo>
                <a:lnTo>
                  <a:pt x="7" y="62"/>
                </a:lnTo>
                <a:lnTo>
                  <a:pt x="0" y="43"/>
                </a:lnTo>
                <a:lnTo>
                  <a:pt x="20" y="45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5" name="Freeform 120"/>
          <p:cNvSpPr>
            <a:spLocks noEditPoints="1"/>
          </p:cNvSpPr>
          <p:nvPr/>
        </p:nvSpPr>
        <p:spPr bwMode="auto">
          <a:xfrm>
            <a:off x="6710804" y="4082021"/>
            <a:ext cx="46052" cy="124140"/>
          </a:xfrm>
          <a:custGeom>
            <a:avLst/>
            <a:gdLst>
              <a:gd name="T0" fmla="*/ 23 w 23"/>
              <a:gd name="T1" fmla="*/ 2 h 62"/>
              <a:gd name="T2" fmla="*/ 12 w 23"/>
              <a:gd name="T3" fmla="*/ 47 h 62"/>
              <a:gd name="T4" fmla="*/ 6 w 23"/>
              <a:gd name="T5" fmla="*/ 46 h 62"/>
              <a:gd name="T6" fmla="*/ 16 w 23"/>
              <a:gd name="T7" fmla="*/ 0 h 62"/>
              <a:gd name="T8" fmla="*/ 23 w 23"/>
              <a:gd name="T9" fmla="*/ 2 h 62"/>
              <a:gd name="T10" fmla="*/ 20 w 23"/>
              <a:gd name="T11" fmla="*/ 46 h 62"/>
              <a:gd name="T12" fmla="*/ 6 w 23"/>
              <a:gd name="T13" fmla="*/ 62 h 62"/>
              <a:gd name="T14" fmla="*/ 0 w 23"/>
              <a:gd name="T15" fmla="*/ 42 h 62"/>
              <a:gd name="T16" fmla="*/ 20 w 23"/>
              <a:gd name="T17" fmla="*/ 4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62">
                <a:moveTo>
                  <a:pt x="23" y="2"/>
                </a:moveTo>
                <a:lnTo>
                  <a:pt x="12" y="47"/>
                </a:lnTo>
                <a:lnTo>
                  <a:pt x="6" y="46"/>
                </a:lnTo>
                <a:lnTo>
                  <a:pt x="16" y="0"/>
                </a:lnTo>
                <a:lnTo>
                  <a:pt x="23" y="2"/>
                </a:lnTo>
                <a:close/>
                <a:moveTo>
                  <a:pt x="20" y="46"/>
                </a:moveTo>
                <a:lnTo>
                  <a:pt x="6" y="62"/>
                </a:lnTo>
                <a:lnTo>
                  <a:pt x="0" y="42"/>
                </a:lnTo>
                <a:lnTo>
                  <a:pt x="20" y="46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6" name="Freeform 121"/>
          <p:cNvSpPr>
            <a:spLocks noEditPoints="1"/>
          </p:cNvSpPr>
          <p:nvPr/>
        </p:nvSpPr>
        <p:spPr bwMode="auto">
          <a:xfrm>
            <a:off x="6780882" y="4088027"/>
            <a:ext cx="40045" cy="118134"/>
          </a:xfrm>
          <a:custGeom>
            <a:avLst/>
            <a:gdLst>
              <a:gd name="T0" fmla="*/ 14 w 20"/>
              <a:gd name="T1" fmla="*/ 0 h 59"/>
              <a:gd name="T2" fmla="*/ 13 w 20"/>
              <a:gd name="T3" fmla="*/ 44 h 59"/>
              <a:gd name="T4" fmla="*/ 7 w 20"/>
              <a:gd name="T5" fmla="*/ 44 h 59"/>
              <a:gd name="T6" fmla="*/ 7 w 20"/>
              <a:gd name="T7" fmla="*/ 0 h 59"/>
              <a:gd name="T8" fmla="*/ 14 w 20"/>
              <a:gd name="T9" fmla="*/ 0 h 59"/>
              <a:gd name="T10" fmla="*/ 20 w 20"/>
              <a:gd name="T11" fmla="*/ 41 h 59"/>
              <a:gd name="T12" fmla="*/ 10 w 20"/>
              <a:gd name="T13" fmla="*/ 59 h 59"/>
              <a:gd name="T14" fmla="*/ 0 w 20"/>
              <a:gd name="T15" fmla="*/ 40 h 59"/>
              <a:gd name="T16" fmla="*/ 20 w 20"/>
              <a:gd name="T17" fmla="*/ 4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59">
                <a:moveTo>
                  <a:pt x="14" y="0"/>
                </a:moveTo>
                <a:lnTo>
                  <a:pt x="13" y="44"/>
                </a:lnTo>
                <a:lnTo>
                  <a:pt x="7" y="44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0" y="41"/>
                </a:moveTo>
                <a:lnTo>
                  <a:pt x="10" y="59"/>
                </a:lnTo>
                <a:lnTo>
                  <a:pt x="0" y="40"/>
                </a:lnTo>
                <a:lnTo>
                  <a:pt x="20" y="41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7" name="Freeform 122"/>
          <p:cNvSpPr>
            <a:spLocks noEditPoints="1"/>
          </p:cNvSpPr>
          <p:nvPr/>
        </p:nvSpPr>
        <p:spPr bwMode="auto">
          <a:xfrm>
            <a:off x="6848958" y="4086025"/>
            <a:ext cx="42048" cy="120135"/>
          </a:xfrm>
          <a:custGeom>
            <a:avLst/>
            <a:gdLst>
              <a:gd name="T0" fmla="*/ 7 w 21"/>
              <a:gd name="T1" fmla="*/ 0 h 60"/>
              <a:gd name="T2" fmla="*/ 15 w 21"/>
              <a:gd name="T3" fmla="*/ 44 h 60"/>
              <a:gd name="T4" fmla="*/ 8 w 21"/>
              <a:gd name="T5" fmla="*/ 45 h 60"/>
              <a:gd name="T6" fmla="*/ 0 w 21"/>
              <a:gd name="T7" fmla="*/ 1 h 60"/>
              <a:gd name="T8" fmla="*/ 7 w 21"/>
              <a:gd name="T9" fmla="*/ 0 h 60"/>
              <a:gd name="T10" fmla="*/ 21 w 21"/>
              <a:gd name="T11" fmla="*/ 40 h 60"/>
              <a:gd name="T12" fmla="*/ 15 w 21"/>
              <a:gd name="T13" fmla="*/ 60 h 60"/>
              <a:gd name="T14" fmla="*/ 1 w 21"/>
              <a:gd name="T15" fmla="*/ 43 h 60"/>
              <a:gd name="T16" fmla="*/ 21 w 21"/>
              <a:gd name="T17" fmla="*/ 4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60">
                <a:moveTo>
                  <a:pt x="7" y="0"/>
                </a:moveTo>
                <a:lnTo>
                  <a:pt x="15" y="44"/>
                </a:lnTo>
                <a:lnTo>
                  <a:pt x="8" y="45"/>
                </a:lnTo>
                <a:lnTo>
                  <a:pt x="0" y="1"/>
                </a:lnTo>
                <a:lnTo>
                  <a:pt x="7" y="0"/>
                </a:lnTo>
                <a:close/>
                <a:moveTo>
                  <a:pt x="21" y="40"/>
                </a:moveTo>
                <a:lnTo>
                  <a:pt x="15" y="60"/>
                </a:lnTo>
                <a:lnTo>
                  <a:pt x="1" y="43"/>
                </a:lnTo>
                <a:lnTo>
                  <a:pt x="21" y="4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8" name="Freeform 123"/>
          <p:cNvSpPr>
            <a:spLocks noEditPoints="1"/>
          </p:cNvSpPr>
          <p:nvPr/>
        </p:nvSpPr>
        <p:spPr bwMode="auto">
          <a:xfrm>
            <a:off x="6997125" y="4086025"/>
            <a:ext cx="42048" cy="120135"/>
          </a:xfrm>
          <a:custGeom>
            <a:avLst/>
            <a:gdLst>
              <a:gd name="T0" fmla="*/ 20 w 21"/>
              <a:gd name="T1" fmla="*/ 1 h 60"/>
              <a:gd name="T2" fmla="*/ 13 w 21"/>
              <a:gd name="T3" fmla="*/ 45 h 60"/>
              <a:gd name="T4" fmla="*/ 7 w 21"/>
              <a:gd name="T5" fmla="*/ 44 h 60"/>
              <a:gd name="T6" fmla="*/ 13 w 21"/>
              <a:gd name="T7" fmla="*/ 0 h 60"/>
              <a:gd name="T8" fmla="*/ 20 w 21"/>
              <a:gd name="T9" fmla="*/ 1 h 60"/>
              <a:gd name="T10" fmla="*/ 21 w 21"/>
              <a:gd name="T11" fmla="*/ 43 h 60"/>
              <a:gd name="T12" fmla="*/ 8 w 21"/>
              <a:gd name="T13" fmla="*/ 60 h 60"/>
              <a:gd name="T14" fmla="*/ 0 w 21"/>
              <a:gd name="T15" fmla="*/ 41 h 60"/>
              <a:gd name="T16" fmla="*/ 21 w 21"/>
              <a:gd name="T17" fmla="*/ 4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60">
                <a:moveTo>
                  <a:pt x="20" y="1"/>
                </a:moveTo>
                <a:lnTo>
                  <a:pt x="13" y="45"/>
                </a:lnTo>
                <a:lnTo>
                  <a:pt x="7" y="44"/>
                </a:lnTo>
                <a:lnTo>
                  <a:pt x="13" y="0"/>
                </a:lnTo>
                <a:lnTo>
                  <a:pt x="20" y="1"/>
                </a:lnTo>
                <a:close/>
                <a:moveTo>
                  <a:pt x="21" y="43"/>
                </a:moveTo>
                <a:lnTo>
                  <a:pt x="8" y="60"/>
                </a:lnTo>
                <a:lnTo>
                  <a:pt x="0" y="41"/>
                </a:lnTo>
                <a:lnTo>
                  <a:pt x="21" y="43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9" name="Freeform 124"/>
          <p:cNvSpPr>
            <a:spLocks noEditPoints="1"/>
          </p:cNvSpPr>
          <p:nvPr/>
        </p:nvSpPr>
        <p:spPr bwMode="auto">
          <a:xfrm>
            <a:off x="7083223" y="4080018"/>
            <a:ext cx="48054" cy="126143"/>
          </a:xfrm>
          <a:custGeom>
            <a:avLst/>
            <a:gdLst>
              <a:gd name="T0" fmla="*/ 24 w 24"/>
              <a:gd name="T1" fmla="*/ 1 h 63"/>
              <a:gd name="T2" fmla="*/ 13 w 24"/>
              <a:gd name="T3" fmla="*/ 48 h 63"/>
              <a:gd name="T4" fmla="*/ 6 w 24"/>
              <a:gd name="T5" fmla="*/ 47 h 63"/>
              <a:gd name="T6" fmla="*/ 17 w 24"/>
              <a:gd name="T7" fmla="*/ 0 h 63"/>
              <a:gd name="T8" fmla="*/ 24 w 24"/>
              <a:gd name="T9" fmla="*/ 1 h 63"/>
              <a:gd name="T10" fmla="*/ 20 w 24"/>
              <a:gd name="T11" fmla="*/ 47 h 63"/>
              <a:gd name="T12" fmla="*/ 6 w 24"/>
              <a:gd name="T13" fmla="*/ 63 h 63"/>
              <a:gd name="T14" fmla="*/ 0 w 24"/>
              <a:gd name="T15" fmla="*/ 43 h 63"/>
              <a:gd name="T16" fmla="*/ 20 w 24"/>
              <a:gd name="T17" fmla="*/ 4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63">
                <a:moveTo>
                  <a:pt x="24" y="1"/>
                </a:moveTo>
                <a:lnTo>
                  <a:pt x="13" y="48"/>
                </a:lnTo>
                <a:lnTo>
                  <a:pt x="6" y="47"/>
                </a:lnTo>
                <a:lnTo>
                  <a:pt x="17" y="0"/>
                </a:lnTo>
                <a:lnTo>
                  <a:pt x="24" y="1"/>
                </a:lnTo>
                <a:close/>
                <a:moveTo>
                  <a:pt x="20" y="47"/>
                </a:moveTo>
                <a:lnTo>
                  <a:pt x="6" y="63"/>
                </a:lnTo>
                <a:lnTo>
                  <a:pt x="0" y="43"/>
                </a:lnTo>
                <a:lnTo>
                  <a:pt x="20" y="47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0" name="Freeform 125"/>
          <p:cNvSpPr>
            <a:spLocks noEditPoints="1"/>
          </p:cNvSpPr>
          <p:nvPr/>
        </p:nvSpPr>
        <p:spPr bwMode="auto">
          <a:xfrm>
            <a:off x="7153301" y="4086025"/>
            <a:ext cx="42048" cy="120135"/>
          </a:xfrm>
          <a:custGeom>
            <a:avLst/>
            <a:gdLst>
              <a:gd name="T0" fmla="*/ 15 w 21"/>
              <a:gd name="T1" fmla="*/ 0 h 60"/>
              <a:gd name="T2" fmla="*/ 14 w 21"/>
              <a:gd name="T3" fmla="*/ 45 h 60"/>
              <a:gd name="T4" fmla="*/ 7 w 21"/>
              <a:gd name="T5" fmla="*/ 45 h 60"/>
              <a:gd name="T6" fmla="*/ 8 w 21"/>
              <a:gd name="T7" fmla="*/ 0 h 60"/>
              <a:gd name="T8" fmla="*/ 15 w 21"/>
              <a:gd name="T9" fmla="*/ 0 h 60"/>
              <a:gd name="T10" fmla="*/ 21 w 21"/>
              <a:gd name="T11" fmla="*/ 42 h 60"/>
              <a:gd name="T12" fmla="*/ 10 w 21"/>
              <a:gd name="T13" fmla="*/ 60 h 60"/>
              <a:gd name="T14" fmla="*/ 0 w 21"/>
              <a:gd name="T15" fmla="*/ 42 h 60"/>
              <a:gd name="T16" fmla="*/ 21 w 21"/>
              <a:gd name="T17" fmla="*/ 4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60">
                <a:moveTo>
                  <a:pt x="15" y="0"/>
                </a:moveTo>
                <a:lnTo>
                  <a:pt x="14" y="45"/>
                </a:lnTo>
                <a:lnTo>
                  <a:pt x="7" y="45"/>
                </a:lnTo>
                <a:lnTo>
                  <a:pt x="8" y="0"/>
                </a:lnTo>
                <a:lnTo>
                  <a:pt x="15" y="0"/>
                </a:lnTo>
                <a:close/>
                <a:moveTo>
                  <a:pt x="21" y="42"/>
                </a:moveTo>
                <a:lnTo>
                  <a:pt x="10" y="60"/>
                </a:lnTo>
                <a:lnTo>
                  <a:pt x="0" y="42"/>
                </a:lnTo>
                <a:lnTo>
                  <a:pt x="21" y="42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1" name="Freeform 126"/>
          <p:cNvSpPr>
            <a:spLocks noEditPoints="1"/>
          </p:cNvSpPr>
          <p:nvPr/>
        </p:nvSpPr>
        <p:spPr bwMode="auto">
          <a:xfrm>
            <a:off x="7221377" y="4086025"/>
            <a:ext cx="44050" cy="120135"/>
          </a:xfrm>
          <a:custGeom>
            <a:avLst/>
            <a:gdLst>
              <a:gd name="T0" fmla="*/ 7 w 22"/>
              <a:gd name="T1" fmla="*/ 0 h 60"/>
              <a:gd name="T2" fmla="*/ 16 w 22"/>
              <a:gd name="T3" fmla="*/ 44 h 60"/>
              <a:gd name="T4" fmla="*/ 9 w 22"/>
              <a:gd name="T5" fmla="*/ 45 h 60"/>
              <a:gd name="T6" fmla="*/ 0 w 22"/>
              <a:gd name="T7" fmla="*/ 1 h 60"/>
              <a:gd name="T8" fmla="*/ 7 w 22"/>
              <a:gd name="T9" fmla="*/ 0 h 60"/>
              <a:gd name="T10" fmla="*/ 22 w 22"/>
              <a:gd name="T11" fmla="*/ 40 h 60"/>
              <a:gd name="T12" fmla="*/ 15 w 22"/>
              <a:gd name="T13" fmla="*/ 60 h 60"/>
              <a:gd name="T14" fmla="*/ 2 w 22"/>
              <a:gd name="T15" fmla="*/ 43 h 60"/>
              <a:gd name="T16" fmla="*/ 22 w 22"/>
              <a:gd name="T17" fmla="*/ 4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60">
                <a:moveTo>
                  <a:pt x="7" y="0"/>
                </a:moveTo>
                <a:lnTo>
                  <a:pt x="16" y="44"/>
                </a:lnTo>
                <a:lnTo>
                  <a:pt x="9" y="45"/>
                </a:lnTo>
                <a:lnTo>
                  <a:pt x="0" y="1"/>
                </a:lnTo>
                <a:lnTo>
                  <a:pt x="7" y="0"/>
                </a:lnTo>
                <a:close/>
                <a:moveTo>
                  <a:pt x="22" y="40"/>
                </a:moveTo>
                <a:lnTo>
                  <a:pt x="15" y="60"/>
                </a:lnTo>
                <a:lnTo>
                  <a:pt x="2" y="43"/>
                </a:lnTo>
                <a:lnTo>
                  <a:pt x="22" y="4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" name="Freeform 127"/>
          <p:cNvSpPr>
            <a:spLocks noEditPoints="1"/>
          </p:cNvSpPr>
          <p:nvPr/>
        </p:nvSpPr>
        <p:spPr bwMode="auto">
          <a:xfrm>
            <a:off x="7375551" y="4088027"/>
            <a:ext cx="42048" cy="118134"/>
          </a:xfrm>
          <a:custGeom>
            <a:avLst/>
            <a:gdLst>
              <a:gd name="T0" fmla="*/ 18 w 21"/>
              <a:gd name="T1" fmla="*/ 1 h 59"/>
              <a:gd name="T2" fmla="*/ 14 w 21"/>
              <a:gd name="T3" fmla="*/ 44 h 59"/>
              <a:gd name="T4" fmla="*/ 7 w 21"/>
              <a:gd name="T5" fmla="*/ 43 h 59"/>
              <a:gd name="T6" fmla="*/ 11 w 21"/>
              <a:gd name="T7" fmla="*/ 0 h 59"/>
              <a:gd name="T8" fmla="*/ 18 w 21"/>
              <a:gd name="T9" fmla="*/ 1 h 59"/>
              <a:gd name="T10" fmla="*/ 21 w 21"/>
              <a:gd name="T11" fmla="*/ 42 h 59"/>
              <a:gd name="T12" fmla="*/ 8 w 21"/>
              <a:gd name="T13" fmla="*/ 59 h 59"/>
              <a:gd name="T14" fmla="*/ 0 w 21"/>
              <a:gd name="T15" fmla="*/ 40 h 59"/>
              <a:gd name="T16" fmla="*/ 21 w 21"/>
              <a:gd name="T17" fmla="*/ 4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59">
                <a:moveTo>
                  <a:pt x="18" y="1"/>
                </a:moveTo>
                <a:lnTo>
                  <a:pt x="14" y="44"/>
                </a:lnTo>
                <a:lnTo>
                  <a:pt x="7" y="43"/>
                </a:lnTo>
                <a:lnTo>
                  <a:pt x="11" y="0"/>
                </a:lnTo>
                <a:lnTo>
                  <a:pt x="18" y="1"/>
                </a:lnTo>
                <a:close/>
                <a:moveTo>
                  <a:pt x="21" y="42"/>
                </a:moveTo>
                <a:lnTo>
                  <a:pt x="8" y="59"/>
                </a:lnTo>
                <a:lnTo>
                  <a:pt x="0" y="40"/>
                </a:lnTo>
                <a:lnTo>
                  <a:pt x="21" y="42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" name="Freeform 128"/>
          <p:cNvSpPr>
            <a:spLocks noEditPoints="1"/>
          </p:cNvSpPr>
          <p:nvPr/>
        </p:nvSpPr>
        <p:spPr bwMode="auto">
          <a:xfrm>
            <a:off x="7453639" y="4082021"/>
            <a:ext cx="50057" cy="124140"/>
          </a:xfrm>
          <a:custGeom>
            <a:avLst/>
            <a:gdLst>
              <a:gd name="T0" fmla="*/ 25 w 25"/>
              <a:gd name="T1" fmla="*/ 2 h 62"/>
              <a:gd name="T2" fmla="*/ 12 w 25"/>
              <a:gd name="T3" fmla="*/ 48 h 62"/>
              <a:gd name="T4" fmla="*/ 5 w 25"/>
              <a:gd name="T5" fmla="*/ 46 h 62"/>
              <a:gd name="T6" fmla="*/ 19 w 25"/>
              <a:gd name="T7" fmla="*/ 0 h 62"/>
              <a:gd name="T8" fmla="*/ 25 w 25"/>
              <a:gd name="T9" fmla="*/ 2 h 62"/>
              <a:gd name="T10" fmla="*/ 20 w 25"/>
              <a:gd name="T11" fmla="*/ 46 h 62"/>
              <a:gd name="T12" fmla="*/ 5 w 25"/>
              <a:gd name="T13" fmla="*/ 62 h 62"/>
              <a:gd name="T14" fmla="*/ 0 w 25"/>
              <a:gd name="T15" fmla="*/ 42 h 62"/>
              <a:gd name="T16" fmla="*/ 20 w 25"/>
              <a:gd name="T17" fmla="*/ 4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62">
                <a:moveTo>
                  <a:pt x="25" y="2"/>
                </a:moveTo>
                <a:lnTo>
                  <a:pt x="12" y="48"/>
                </a:lnTo>
                <a:lnTo>
                  <a:pt x="5" y="46"/>
                </a:lnTo>
                <a:lnTo>
                  <a:pt x="19" y="0"/>
                </a:lnTo>
                <a:lnTo>
                  <a:pt x="25" y="2"/>
                </a:lnTo>
                <a:close/>
                <a:moveTo>
                  <a:pt x="20" y="46"/>
                </a:moveTo>
                <a:lnTo>
                  <a:pt x="5" y="62"/>
                </a:lnTo>
                <a:lnTo>
                  <a:pt x="0" y="42"/>
                </a:lnTo>
                <a:lnTo>
                  <a:pt x="20" y="46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" name="Freeform 129"/>
          <p:cNvSpPr>
            <a:spLocks noEditPoints="1"/>
          </p:cNvSpPr>
          <p:nvPr/>
        </p:nvSpPr>
        <p:spPr bwMode="auto">
          <a:xfrm>
            <a:off x="7523718" y="4088027"/>
            <a:ext cx="40045" cy="118134"/>
          </a:xfrm>
          <a:custGeom>
            <a:avLst/>
            <a:gdLst>
              <a:gd name="T0" fmla="*/ 17 w 20"/>
              <a:gd name="T1" fmla="*/ 0 h 59"/>
              <a:gd name="T2" fmla="*/ 13 w 20"/>
              <a:gd name="T3" fmla="*/ 44 h 59"/>
              <a:gd name="T4" fmla="*/ 6 w 20"/>
              <a:gd name="T5" fmla="*/ 43 h 59"/>
              <a:gd name="T6" fmla="*/ 10 w 20"/>
              <a:gd name="T7" fmla="*/ 0 h 59"/>
              <a:gd name="T8" fmla="*/ 17 w 20"/>
              <a:gd name="T9" fmla="*/ 0 h 59"/>
              <a:gd name="T10" fmla="*/ 20 w 20"/>
              <a:gd name="T11" fmla="*/ 41 h 59"/>
              <a:gd name="T12" fmla="*/ 9 w 20"/>
              <a:gd name="T13" fmla="*/ 59 h 59"/>
              <a:gd name="T14" fmla="*/ 0 w 20"/>
              <a:gd name="T15" fmla="*/ 40 h 59"/>
              <a:gd name="T16" fmla="*/ 20 w 20"/>
              <a:gd name="T17" fmla="*/ 4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59">
                <a:moveTo>
                  <a:pt x="17" y="0"/>
                </a:moveTo>
                <a:lnTo>
                  <a:pt x="13" y="44"/>
                </a:lnTo>
                <a:lnTo>
                  <a:pt x="6" y="43"/>
                </a:lnTo>
                <a:lnTo>
                  <a:pt x="10" y="0"/>
                </a:lnTo>
                <a:lnTo>
                  <a:pt x="17" y="0"/>
                </a:lnTo>
                <a:close/>
                <a:moveTo>
                  <a:pt x="20" y="41"/>
                </a:moveTo>
                <a:lnTo>
                  <a:pt x="9" y="59"/>
                </a:lnTo>
                <a:lnTo>
                  <a:pt x="0" y="40"/>
                </a:lnTo>
                <a:lnTo>
                  <a:pt x="20" y="41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5" name="Freeform 130"/>
          <p:cNvSpPr>
            <a:spLocks noEditPoints="1"/>
          </p:cNvSpPr>
          <p:nvPr/>
        </p:nvSpPr>
        <p:spPr bwMode="auto">
          <a:xfrm>
            <a:off x="7591795" y="4082021"/>
            <a:ext cx="42048" cy="124140"/>
          </a:xfrm>
          <a:custGeom>
            <a:avLst/>
            <a:gdLst>
              <a:gd name="T0" fmla="*/ 7 w 21"/>
              <a:gd name="T1" fmla="*/ 0 h 62"/>
              <a:gd name="T2" fmla="*/ 15 w 21"/>
              <a:gd name="T3" fmla="*/ 46 h 62"/>
              <a:gd name="T4" fmla="*/ 8 w 21"/>
              <a:gd name="T5" fmla="*/ 47 h 62"/>
              <a:gd name="T6" fmla="*/ 0 w 21"/>
              <a:gd name="T7" fmla="*/ 1 h 62"/>
              <a:gd name="T8" fmla="*/ 7 w 21"/>
              <a:gd name="T9" fmla="*/ 0 h 62"/>
              <a:gd name="T10" fmla="*/ 21 w 21"/>
              <a:gd name="T11" fmla="*/ 43 h 62"/>
              <a:gd name="T12" fmla="*/ 14 w 21"/>
              <a:gd name="T13" fmla="*/ 62 h 62"/>
              <a:gd name="T14" fmla="*/ 1 w 21"/>
              <a:gd name="T15" fmla="*/ 45 h 62"/>
              <a:gd name="T16" fmla="*/ 21 w 21"/>
              <a:gd name="T17" fmla="*/ 4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62">
                <a:moveTo>
                  <a:pt x="7" y="0"/>
                </a:moveTo>
                <a:lnTo>
                  <a:pt x="15" y="46"/>
                </a:lnTo>
                <a:lnTo>
                  <a:pt x="8" y="47"/>
                </a:lnTo>
                <a:lnTo>
                  <a:pt x="0" y="1"/>
                </a:lnTo>
                <a:lnTo>
                  <a:pt x="7" y="0"/>
                </a:lnTo>
                <a:close/>
                <a:moveTo>
                  <a:pt x="21" y="43"/>
                </a:moveTo>
                <a:lnTo>
                  <a:pt x="14" y="62"/>
                </a:lnTo>
                <a:lnTo>
                  <a:pt x="1" y="45"/>
                </a:lnTo>
                <a:lnTo>
                  <a:pt x="21" y="43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" name="Rectangle 131"/>
          <p:cNvSpPr>
            <a:spLocks noChangeArrowheads="1"/>
          </p:cNvSpPr>
          <p:nvPr/>
        </p:nvSpPr>
        <p:spPr bwMode="auto">
          <a:xfrm>
            <a:off x="6332377" y="4482471"/>
            <a:ext cx="442498" cy="13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HLT farm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Freeform 132"/>
          <p:cNvSpPr>
            <a:spLocks/>
          </p:cNvSpPr>
          <p:nvPr/>
        </p:nvSpPr>
        <p:spPr bwMode="auto">
          <a:xfrm>
            <a:off x="5463400" y="3036845"/>
            <a:ext cx="2248530" cy="812914"/>
          </a:xfrm>
          <a:custGeom>
            <a:avLst/>
            <a:gdLst>
              <a:gd name="T0" fmla="*/ 1006 w 14511"/>
              <a:gd name="T1" fmla="*/ 0 h 6039"/>
              <a:gd name="T2" fmla="*/ 0 w 14511"/>
              <a:gd name="T3" fmla="*/ 1006 h 6039"/>
              <a:gd name="T4" fmla="*/ 0 w 14511"/>
              <a:gd name="T5" fmla="*/ 5032 h 6039"/>
              <a:gd name="T6" fmla="*/ 1006 w 14511"/>
              <a:gd name="T7" fmla="*/ 6039 h 6039"/>
              <a:gd name="T8" fmla="*/ 13504 w 14511"/>
              <a:gd name="T9" fmla="*/ 6039 h 6039"/>
              <a:gd name="T10" fmla="*/ 14511 w 14511"/>
              <a:gd name="T11" fmla="*/ 5032 h 6039"/>
              <a:gd name="T12" fmla="*/ 14511 w 14511"/>
              <a:gd name="T13" fmla="*/ 1006 h 6039"/>
              <a:gd name="T14" fmla="*/ 13504 w 14511"/>
              <a:gd name="T15" fmla="*/ 0 h 6039"/>
              <a:gd name="T16" fmla="*/ 1006 w 14511"/>
              <a:gd name="T17" fmla="*/ 0 h 6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11" h="6039">
                <a:moveTo>
                  <a:pt x="1006" y="0"/>
                </a:moveTo>
                <a:cubicBezTo>
                  <a:pt x="450" y="0"/>
                  <a:pt x="0" y="451"/>
                  <a:pt x="0" y="1006"/>
                </a:cubicBezTo>
                <a:lnTo>
                  <a:pt x="0" y="5032"/>
                </a:lnTo>
                <a:cubicBezTo>
                  <a:pt x="0" y="5588"/>
                  <a:pt x="450" y="6039"/>
                  <a:pt x="1006" y="6039"/>
                </a:cubicBezTo>
                <a:lnTo>
                  <a:pt x="13504" y="6039"/>
                </a:lnTo>
                <a:cubicBezTo>
                  <a:pt x="14060" y="6039"/>
                  <a:pt x="14511" y="5588"/>
                  <a:pt x="14511" y="5032"/>
                </a:cubicBezTo>
                <a:lnTo>
                  <a:pt x="14511" y="1006"/>
                </a:lnTo>
                <a:cubicBezTo>
                  <a:pt x="14511" y="451"/>
                  <a:pt x="14060" y="0"/>
                  <a:pt x="13504" y="0"/>
                </a:cubicBezTo>
                <a:lnTo>
                  <a:pt x="1006" y="0"/>
                </a:lnTo>
                <a:close/>
              </a:path>
            </a:pathLst>
          </a:custGeom>
          <a:solidFill>
            <a:srgbClr val="FFCC9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8" name="Freeform 133"/>
          <p:cNvSpPr>
            <a:spLocks/>
          </p:cNvSpPr>
          <p:nvPr/>
        </p:nvSpPr>
        <p:spPr bwMode="auto">
          <a:xfrm>
            <a:off x="5465403" y="2502243"/>
            <a:ext cx="2246527" cy="824928"/>
          </a:xfrm>
          <a:custGeom>
            <a:avLst/>
            <a:gdLst>
              <a:gd name="T0" fmla="*/ 1019 w 14511"/>
              <a:gd name="T1" fmla="*/ 0 h 6116"/>
              <a:gd name="T2" fmla="*/ 0 w 14511"/>
              <a:gd name="T3" fmla="*/ 1019 h 6116"/>
              <a:gd name="T4" fmla="*/ 0 w 14511"/>
              <a:gd name="T5" fmla="*/ 5097 h 6116"/>
              <a:gd name="T6" fmla="*/ 1019 w 14511"/>
              <a:gd name="T7" fmla="*/ 6116 h 6116"/>
              <a:gd name="T8" fmla="*/ 13491 w 14511"/>
              <a:gd name="T9" fmla="*/ 6116 h 6116"/>
              <a:gd name="T10" fmla="*/ 14511 w 14511"/>
              <a:gd name="T11" fmla="*/ 5097 h 6116"/>
              <a:gd name="T12" fmla="*/ 14511 w 14511"/>
              <a:gd name="T13" fmla="*/ 1019 h 6116"/>
              <a:gd name="T14" fmla="*/ 13491 w 14511"/>
              <a:gd name="T15" fmla="*/ 0 h 6116"/>
              <a:gd name="T16" fmla="*/ 1019 w 14511"/>
              <a:gd name="T17" fmla="*/ 0 h 6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11" h="6116">
                <a:moveTo>
                  <a:pt x="1019" y="0"/>
                </a:moveTo>
                <a:cubicBezTo>
                  <a:pt x="456" y="0"/>
                  <a:pt x="0" y="456"/>
                  <a:pt x="0" y="1019"/>
                </a:cubicBezTo>
                <a:lnTo>
                  <a:pt x="0" y="5097"/>
                </a:lnTo>
                <a:cubicBezTo>
                  <a:pt x="0" y="5660"/>
                  <a:pt x="456" y="6116"/>
                  <a:pt x="1019" y="6116"/>
                </a:cubicBezTo>
                <a:lnTo>
                  <a:pt x="13491" y="6116"/>
                </a:lnTo>
                <a:cubicBezTo>
                  <a:pt x="14054" y="6116"/>
                  <a:pt x="14511" y="5660"/>
                  <a:pt x="14511" y="5097"/>
                </a:cubicBezTo>
                <a:lnTo>
                  <a:pt x="14511" y="1019"/>
                </a:lnTo>
                <a:cubicBezTo>
                  <a:pt x="14511" y="456"/>
                  <a:pt x="14054" y="0"/>
                  <a:pt x="13491" y="0"/>
                </a:cubicBezTo>
                <a:lnTo>
                  <a:pt x="1019" y="0"/>
                </a:lnTo>
                <a:close/>
              </a:path>
            </a:pathLst>
          </a:custGeom>
          <a:solidFill>
            <a:srgbClr val="FEDD9A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09" name="Group 173"/>
          <p:cNvGrpSpPr>
            <a:grpSpLocks/>
          </p:cNvGrpSpPr>
          <p:nvPr/>
        </p:nvGrpSpPr>
        <p:grpSpPr bwMode="auto">
          <a:xfrm>
            <a:off x="7149296" y="3533404"/>
            <a:ext cx="6007" cy="8009"/>
            <a:chOff x="4916" y="628"/>
            <a:chExt cx="3" cy="4"/>
          </a:xfrm>
        </p:grpSpPr>
        <p:sp>
          <p:nvSpPr>
            <p:cNvPr id="110" name="Rectangle 170"/>
            <p:cNvSpPr>
              <a:spLocks noChangeArrowheads="1"/>
            </p:cNvSpPr>
            <p:nvPr/>
          </p:nvSpPr>
          <p:spPr bwMode="auto">
            <a:xfrm>
              <a:off x="4916" y="628"/>
              <a:ext cx="3" cy="4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Oval 171"/>
            <p:cNvSpPr>
              <a:spLocks noChangeArrowheads="1"/>
            </p:cNvSpPr>
            <p:nvPr/>
          </p:nvSpPr>
          <p:spPr bwMode="auto">
            <a:xfrm>
              <a:off x="4916" y="629"/>
              <a:ext cx="2" cy="2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Rectangle 172"/>
            <p:cNvSpPr>
              <a:spLocks noChangeArrowheads="1"/>
            </p:cNvSpPr>
            <p:nvPr/>
          </p:nvSpPr>
          <p:spPr bwMode="auto">
            <a:xfrm>
              <a:off x="4916" y="629"/>
              <a:ext cx="3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13" name="Group 177"/>
          <p:cNvGrpSpPr>
            <a:grpSpLocks/>
          </p:cNvGrpSpPr>
          <p:nvPr/>
        </p:nvGrpSpPr>
        <p:grpSpPr bwMode="auto">
          <a:xfrm>
            <a:off x="6644729" y="3533404"/>
            <a:ext cx="8009" cy="8009"/>
            <a:chOff x="4664" y="628"/>
            <a:chExt cx="4" cy="4"/>
          </a:xfrm>
        </p:grpSpPr>
        <p:sp>
          <p:nvSpPr>
            <p:cNvPr id="114" name="Rectangle 174"/>
            <p:cNvSpPr>
              <a:spLocks noChangeArrowheads="1"/>
            </p:cNvSpPr>
            <p:nvPr/>
          </p:nvSpPr>
          <p:spPr bwMode="auto">
            <a:xfrm>
              <a:off x="4664" y="628"/>
              <a:ext cx="4" cy="4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Oval 175"/>
            <p:cNvSpPr>
              <a:spLocks noChangeArrowheads="1"/>
            </p:cNvSpPr>
            <p:nvPr/>
          </p:nvSpPr>
          <p:spPr bwMode="auto">
            <a:xfrm>
              <a:off x="4665" y="629"/>
              <a:ext cx="2" cy="2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Rectangle 176"/>
            <p:cNvSpPr>
              <a:spLocks noChangeArrowheads="1"/>
            </p:cNvSpPr>
            <p:nvPr/>
          </p:nvSpPr>
          <p:spPr bwMode="auto">
            <a:xfrm>
              <a:off x="4664" y="629"/>
              <a:ext cx="4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17" name="Group 180"/>
          <p:cNvGrpSpPr>
            <a:grpSpLocks/>
          </p:cNvGrpSpPr>
          <p:nvPr/>
        </p:nvGrpSpPr>
        <p:grpSpPr bwMode="auto">
          <a:xfrm>
            <a:off x="4137909" y="2500242"/>
            <a:ext cx="536604" cy="252284"/>
            <a:chOff x="3412" y="112"/>
            <a:chExt cx="268" cy="126"/>
          </a:xfrm>
        </p:grpSpPr>
        <p:sp>
          <p:nvSpPr>
            <p:cNvPr id="118" name="Freeform 178"/>
            <p:cNvSpPr>
              <a:spLocks/>
            </p:cNvSpPr>
            <p:nvPr/>
          </p:nvSpPr>
          <p:spPr bwMode="auto">
            <a:xfrm>
              <a:off x="3412" y="112"/>
              <a:ext cx="268" cy="126"/>
            </a:xfrm>
            <a:custGeom>
              <a:avLst/>
              <a:gdLst>
                <a:gd name="T0" fmla="*/ 311 w 3466"/>
                <a:gd name="T1" fmla="*/ 0 h 1867"/>
                <a:gd name="T2" fmla="*/ 0 w 3466"/>
                <a:gd name="T3" fmla="*/ 311 h 1867"/>
                <a:gd name="T4" fmla="*/ 0 w 3466"/>
                <a:gd name="T5" fmla="*/ 1556 h 1867"/>
                <a:gd name="T6" fmla="*/ 311 w 3466"/>
                <a:gd name="T7" fmla="*/ 1867 h 1867"/>
                <a:gd name="T8" fmla="*/ 3155 w 3466"/>
                <a:gd name="T9" fmla="*/ 1867 h 1867"/>
                <a:gd name="T10" fmla="*/ 3466 w 3466"/>
                <a:gd name="T11" fmla="*/ 1556 h 1867"/>
                <a:gd name="T12" fmla="*/ 3466 w 3466"/>
                <a:gd name="T13" fmla="*/ 311 h 1867"/>
                <a:gd name="T14" fmla="*/ 3155 w 3466"/>
                <a:gd name="T15" fmla="*/ 0 h 1867"/>
                <a:gd name="T16" fmla="*/ 311 w 3466"/>
                <a:gd name="T17" fmla="*/ 0 h 1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66" h="1867">
                  <a:moveTo>
                    <a:pt x="311" y="0"/>
                  </a:moveTo>
                  <a:cubicBezTo>
                    <a:pt x="139" y="0"/>
                    <a:pt x="0" y="139"/>
                    <a:pt x="0" y="311"/>
                  </a:cubicBezTo>
                  <a:lnTo>
                    <a:pt x="0" y="1556"/>
                  </a:lnTo>
                  <a:cubicBezTo>
                    <a:pt x="0" y="1727"/>
                    <a:pt x="139" y="1867"/>
                    <a:pt x="311" y="1867"/>
                  </a:cubicBezTo>
                  <a:lnTo>
                    <a:pt x="3155" y="1867"/>
                  </a:lnTo>
                  <a:cubicBezTo>
                    <a:pt x="3327" y="1867"/>
                    <a:pt x="3466" y="1727"/>
                    <a:pt x="3466" y="1556"/>
                  </a:cubicBezTo>
                  <a:lnTo>
                    <a:pt x="3466" y="311"/>
                  </a:lnTo>
                  <a:cubicBezTo>
                    <a:pt x="3466" y="139"/>
                    <a:pt x="3327" y="0"/>
                    <a:pt x="3155" y="0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rgbClr val="EAEAE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179"/>
            <p:cNvSpPr>
              <a:spLocks/>
            </p:cNvSpPr>
            <p:nvPr/>
          </p:nvSpPr>
          <p:spPr bwMode="auto">
            <a:xfrm>
              <a:off x="3412" y="112"/>
              <a:ext cx="268" cy="126"/>
            </a:xfrm>
            <a:custGeom>
              <a:avLst/>
              <a:gdLst>
                <a:gd name="T0" fmla="*/ 311 w 3466"/>
                <a:gd name="T1" fmla="*/ 0 h 1867"/>
                <a:gd name="T2" fmla="*/ 0 w 3466"/>
                <a:gd name="T3" fmla="*/ 311 h 1867"/>
                <a:gd name="T4" fmla="*/ 0 w 3466"/>
                <a:gd name="T5" fmla="*/ 1556 h 1867"/>
                <a:gd name="T6" fmla="*/ 311 w 3466"/>
                <a:gd name="T7" fmla="*/ 1867 h 1867"/>
                <a:gd name="T8" fmla="*/ 3155 w 3466"/>
                <a:gd name="T9" fmla="*/ 1867 h 1867"/>
                <a:gd name="T10" fmla="*/ 3466 w 3466"/>
                <a:gd name="T11" fmla="*/ 1556 h 1867"/>
                <a:gd name="T12" fmla="*/ 3466 w 3466"/>
                <a:gd name="T13" fmla="*/ 311 h 1867"/>
                <a:gd name="T14" fmla="*/ 3155 w 3466"/>
                <a:gd name="T15" fmla="*/ 0 h 1867"/>
                <a:gd name="T16" fmla="*/ 311 w 3466"/>
                <a:gd name="T17" fmla="*/ 0 h 1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66" h="1867">
                  <a:moveTo>
                    <a:pt x="311" y="0"/>
                  </a:moveTo>
                  <a:cubicBezTo>
                    <a:pt x="139" y="0"/>
                    <a:pt x="0" y="139"/>
                    <a:pt x="0" y="311"/>
                  </a:cubicBezTo>
                  <a:lnTo>
                    <a:pt x="0" y="1556"/>
                  </a:lnTo>
                  <a:cubicBezTo>
                    <a:pt x="0" y="1727"/>
                    <a:pt x="139" y="1867"/>
                    <a:pt x="311" y="1867"/>
                  </a:cubicBezTo>
                  <a:lnTo>
                    <a:pt x="3155" y="1867"/>
                  </a:lnTo>
                  <a:cubicBezTo>
                    <a:pt x="3327" y="1867"/>
                    <a:pt x="3466" y="1727"/>
                    <a:pt x="3466" y="1556"/>
                  </a:cubicBezTo>
                  <a:lnTo>
                    <a:pt x="3466" y="311"/>
                  </a:lnTo>
                  <a:cubicBezTo>
                    <a:pt x="3466" y="139"/>
                    <a:pt x="3327" y="0"/>
                    <a:pt x="3155" y="0"/>
                  </a:cubicBezTo>
                  <a:lnTo>
                    <a:pt x="311" y="0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20" name="Freeform 181"/>
          <p:cNvSpPr>
            <a:spLocks/>
          </p:cNvSpPr>
          <p:nvPr/>
        </p:nvSpPr>
        <p:spPr bwMode="auto">
          <a:xfrm>
            <a:off x="5465403" y="2322041"/>
            <a:ext cx="2248530" cy="366413"/>
          </a:xfrm>
          <a:custGeom>
            <a:avLst/>
            <a:gdLst>
              <a:gd name="T0" fmla="*/ 455 w 14511"/>
              <a:gd name="T1" fmla="*/ 0 h 2733"/>
              <a:gd name="T2" fmla="*/ 0 w 14511"/>
              <a:gd name="T3" fmla="*/ 455 h 2733"/>
              <a:gd name="T4" fmla="*/ 0 w 14511"/>
              <a:gd name="T5" fmla="*/ 2278 h 2733"/>
              <a:gd name="T6" fmla="*/ 455 w 14511"/>
              <a:gd name="T7" fmla="*/ 2733 h 2733"/>
              <a:gd name="T8" fmla="*/ 14055 w 14511"/>
              <a:gd name="T9" fmla="*/ 2733 h 2733"/>
              <a:gd name="T10" fmla="*/ 14511 w 14511"/>
              <a:gd name="T11" fmla="*/ 2278 h 2733"/>
              <a:gd name="T12" fmla="*/ 14511 w 14511"/>
              <a:gd name="T13" fmla="*/ 455 h 2733"/>
              <a:gd name="T14" fmla="*/ 14055 w 14511"/>
              <a:gd name="T15" fmla="*/ 0 h 2733"/>
              <a:gd name="T16" fmla="*/ 455 w 14511"/>
              <a:gd name="T17" fmla="*/ 0 h 2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11" h="2733">
                <a:moveTo>
                  <a:pt x="455" y="0"/>
                </a:moveTo>
                <a:cubicBezTo>
                  <a:pt x="204" y="0"/>
                  <a:pt x="0" y="204"/>
                  <a:pt x="0" y="455"/>
                </a:cubicBezTo>
                <a:lnTo>
                  <a:pt x="0" y="2278"/>
                </a:lnTo>
                <a:cubicBezTo>
                  <a:pt x="0" y="2529"/>
                  <a:pt x="204" y="2733"/>
                  <a:pt x="455" y="2733"/>
                </a:cubicBezTo>
                <a:lnTo>
                  <a:pt x="14055" y="2733"/>
                </a:lnTo>
                <a:cubicBezTo>
                  <a:pt x="14307" y="2733"/>
                  <a:pt x="14511" y="2529"/>
                  <a:pt x="14511" y="2278"/>
                </a:cubicBezTo>
                <a:lnTo>
                  <a:pt x="14511" y="455"/>
                </a:lnTo>
                <a:cubicBezTo>
                  <a:pt x="14511" y="204"/>
                  <a:pt x="14307" y="0"/>
                  <a:pt x="14055" y="0"/>
                </a:cubicBezTo>
                <a:lnTo>
                  <a:pt x="455" y="0"/>
                </a:lnTo>
                <a:close/>
              </a:path>
            </a:pathLst>
          </a:custGeom>
          <a:solidFill>
            <a:srgbClr val="FFF4C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1" name="Rectangle 182"/>
          <p:cNvSpPr>
            <a:spLocks noChangeArrowheads="1"/>
          </p:cNvSpPr>
          <p:nvPr/>
        </p:nvSpPr>
        <p:spPr bwMode="auto">
          <a:xfrm>
            <a:off x="6422479" y="2312030"/>
            <a:ext cx="410462" cy="13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Detector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Freeform 183"/>
          <p:cNvSpPr>
            <a:spLocks noEditPoints="1"/>
          </p:cNvSpPr>
          <p:nvPr/>
        </p:nvSpPr>
        <p:spPr bwMode="auto">
          <a:xfrm>
            <a:off x="5711679" y="3124944"/>
            <a:ext cx="366413" cy="334377"/>
          </a:xfrm>
          <a:custGeom>
            <a:avLst/>
            <a:gdLst>
              <a:gd name="T0" fmla="*/ 5 w 183"/>
              <a:gd name="T1" fmla="*/ 0 h 167"/>
              <a:gd name="T2" fmla="*/ 174 w 183"/>
              <a:gd name="T3" fmla="*/ 154 h 167"/>
              <a:gd name="T4" fmla="*/ 169 w 183"/>
              <a:gd name="T5" fmla="*/ 158 h 167"/>
              <a:gd name="T6" fmla="*/ 0 w 183"/>
              <a:gd name="T7" fmla="*/ 4 h 167"/>
              <a:gd name="T8" fmla="*/ 5 w 183"/>
              <a:gd name="T9" fmla="*/ 0 h 167"/>
              <a:gd name="T10" fmla="*/ 176 w 183"/>
              <a:gd name="T11" fmla="*/ 148 h 167"/>
              <a:gd name="T12" fmla="*/ 183 w 183"/>
              <a:gd name="T13" fmla="*/ 167 h 167"/>
              <a:gd name="T14" fmla="*/ 161 w 183"/>
              <a:gd name="T15" fmla="*/ 160 h 167"/>
              <a:gd name="T16" fmla="*/ 176 w 183"/>
              <a:gd name="T17" fmla="*/ 148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3" h="167">
                <a:moveTo>
                  <a:pt x="5" y="0"/>
                </a:moveTo>
                <a:lnTo>
                  <a:pt x="174" y="154"/>
                </a:lnTo>
                <a:lnTo>
                  <a:pt x="169" y="158"/>
                </a:lnTo>
                <a:lnTo>
                  <a:pt x="0" y="4"/>
                </a:lnTo>
                <a:lnTo>
                  <a:pt x="5" y="0"/>
                </a:lnTo>
                <a:close/>
                <a:moveTo>
                  <a:pt x="176" y="148"/>
                </a:moveTo>
                <a:lnTo>
                  <a:pt x="183" y="167"/>
                </a:lnTo>
                <a:lnTo>
                  <a:pt x="161" y="160"/>
                </a:lnTo>
                <a:lnTo>
                  <a:pt x="176" y="148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3" name="Freeform 184"/>
          <p:cNvSpPr>
            <a:spLocks noEditPoints="1"/>
          </p:cNvSpPr>
          <p:nvPr/>
        </p:nvSpPr>
        <p:spPr bwMode="auto">
          <a:xfrm>
            <a:off x="6002006" y="3126946"/>
            <a:ext cx="226255" cy="332374"/>
          </a:xfrm>
          <a:custGeom>
            <a:avLst/>
            <a:gdLst>
              <a:gd name="T0" fmla="*/ 6 w 113"/>
              <a:gd name="T1" fmla="*/ 0 h 166"/>
              <a:gd name="T2" fmla="*/ 108 w 113"/>
              <a:gd name="T3" fmla="*/ 152 h 166"/>
              <a:gd name="T4" fmla="*/ 102 w 113"/>
              <a:gd name="T5" fmla="*/ 155 h 166"/>
              <a:gd name="T6" fmla="*/ 0 w 113"/>
              <a:gd name="T7" fmla="*/ 3 h 166"/>
              <a:gd name="T8" fmla="*/ 6 w 113"/>
              <a:gd name="T9" fmla="*/ 0 h 166"/>
              <a:gd name="T10" fmla="*/ 112 w 113"/>
              <a:gd name="T11" fmla="*/ 146 h 166"/>
              <a:gd name="T12" fmla="*/ 113 w 113"/>
              <a:gd name="T13" fmla="*/ 166 h 166"/>
              <a:gd name="T14" fmla="*/ 94 w 113"/>
              <a:gd name="T15" fmla="*/ 155 h 166"/>
              <a:gd name="T16" fmla="*/ 112 w 113"/>
              <a:gd name="T17" fmla="*/ 14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3" h="166">
                <a:moveTo>
                  <a:pt x="6" y="0"/>
                </a:moveTo>
                <a:lnTo>
                  <a:pt x="108" y="152"/>
                </a:lnTo>
                <a:lnTo>
                  <a:pt x="102" y="155"/>
                </a:lnTo>
                <a:lnTo>
                  <a:pt x="0" y="3"/>
                </a:lnTo>
                <a:lnTo>
                  <a:pt x="6" y="0"/>
                </a:lnTo>
                <a:close/>
                <a:moveTo>
                  <a:pt x="112" y="146"/>
                </a:moveTo>
                <a:lnTo>
                  <a:pt x="113" y="166"/>
                </a:lnTo>
                <a:lnTo>
                  <a:pt x="94" y="155"/>
                </a:lnTo>
                <a:lnTo>
                  <a:pt x="112" y="146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4" name="Freeform 185"/>
          <p:cNvSpPr>
            <a:spLocks noEditPoints="1"/>
          </p:cNvSpPr>
          <p:nvPr/>
        </p:nvSpPr>
        <p:spPr bwMode="auto">
          <a:xfrm>
            <a:off x="6292332" y="3128949"/>
            <a:ext cx="98111" cy="332374"/>
          </a:xfrm>
          <a:custGeom>
            <a:avLst/>
            <a:gdLst>
              <a:gd name="T0" fmla="*/ 7 w 49"/>
              <a:gd name="T1" fmla="*/ 0 h 166"/>
              <a:gd name="T2" fmla="*/ 43 w 49"/>
              <a:gd name="T3" fmla="*/ 151 h 166"/>
              <a:gd name="T4" fmla="*/ 36 w 49"/>
              <a:gd name="T5" fmla="*/ 152 h 166"/>
              <a:gd name="T6" fmla="*/ 0 w 49"/>
              <a:gd name="T7" fmla="*/ 1 h 166"/>
              <a:gd name="T8" fmla="*/ 7 w 49"/>
              <a:gd name="T9" fmla="*/ 0 h 166"/>
              <a:gd name="T10" fmla="*/ 49 w 49"/>
              <a:gd name="T11" fmla="*/ 147 h 166"/>
              <a:gd name="T12" fmla="*/ 43 w 49"/>
              <a:gd name="T13" fmla="*/ 166 h 166"/>
              <a:gd name="T14" fmla="*/ 29 w 49"/>
              <a:gd name="T15" fmla="*/ 150 h 166"/>
              <a:gd name="T16" fmla="*/ 49 w 49"/>
              <a:gd name="T17" fmla="*/ 14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" h="166">
                <a:moveTo>
                  <a:pt x="7" y="0"/>
                </a:moveTo>
                <a:lnTo>
                  <a:pt x="43" y="151"/>
                </a:lnTo>
                <a:lnTo>
                  <a:pt x="36" y="152"/>
                </a:lnTo>
                <a:lnTo>
                  <a:pt x="0" y="1"/>
                </a:lnTo>
                <a:lnTo>
                  <a:pt x="7" y="0"/>
                </a:lnTo>
                <a:close/>
                <a:moveTo>
                  <a:pt x="49" y="147"/>
                </a:moveTo>
                <a:lnTo>
                  <a:pt x="43" y="166"/>
                </a:lnTo>
                <a:lnTo>
                  <a:pt x="29" y="150"/>
                </a:lnTo>
                <a:lnTo>
                  <a:pt x="49" y="147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5" name="Freeform 186"/>
          <p:cNvSpPr>
            <a:spLocks noEditPoints="1"/>
          </p:cNvSpPr>
          <p:nvPr/>
        </p:nvSpPr>
        <p:spPr bwMode="auto">
          <a:xfrm>
            <a:off x="6526596" y="3128949"/>
            <a:ext cx="70079" cy="332374"/>
          </a:xfrm>
          <a:custGeom>
            <a:avLst/>
            <a:gdLst>
              <a:gd name="T0" fmla="*/ 35 w 35"/>
              <a:gd name="T1" fmla="*/ 1 h 166"/>
              <a:gd name="T2" fmla="*/ 13 w 35"/>
              <a:gd name="T3" fmla="*/ 152 h 166"/>
              <a:gd name="T4" fmla="*/ 6 w 35"/>
              <a:gd name="T5" fmla="*/ 151 h 166"/>
              <a:gd name="T6" fmla="*/ 28 w 35"/>
              <a:gd name="T7" fmla="*/ 0 h 166"/>
              <a:gd name="T8" fmla="*/ 35 w 35"/>
              <a:gd name="T9" fmla="*/ 1 h 166"/>
              <a:gd name="T10" fmla="*/ 20 w 35"/>
              <a:gd name="T11" fmla="*/ 150 h 166"/>
              <a:gd name="T12" fmla="*/ 7 w 35"/>
              <a:gd name="T13" fmla="*/ 166 h 166"/>
              <a:gd name="T14" fmla="*/ 0 w 35"/>
              <a:gd name="T15" fmla="*/ 147 h 166"/>
              <a:gd name="T16" fmla="*/ 20 w 35"/>
              <a:gd name="T17" fmla="*/ 15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166">
                <a:moveTo>
                  <a:pt x="35" y="1"/>
                </a:moveTo>
                <a:lnTo>
                  <a:pt x="13" y="152"/>
                </a:lnTo>
                <a:lnTo>
                  <a:pt x="6" y="151"/>
                </a:lnTo>
                <a:lnTo>
                  <a:pt x="28" y="0"/>
                </a:lnTo>
                <a:lnTo>
                  <a:pt x="35" y="1"/>
                </a:lnTo>
                <a:close/>
                <a:moveTo>
                  <a:pt x="20" y="150"/>
                </a:moveTo>
                <a:lnTo>
                  <a:pt x="7" y="166"/>
                </a:lnTo>
                <a:lnTo>
                  <a:pt x="0" y="147"/>
                </a:lnTo>
                <a:lnTo>
                  <a:pt x="20" y="15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6" name="Freeform 187"/>
          <p:cNvSpPr>
            <a:spLocks noEditPoints="1"/>
          </p:cNvSpPr>
          <p:nvPr/>
        </p:nvSpPr>
        <p:spPr bwMode="auto">
          <a:xfrm>
            <a:off x="6866979" y="3124944"/>
            <a:ext cx="310350" cy="334377"/>
          </a:xfrm>
          <a:custGeom>
            <a:avLst/>
            <a:gdLst>
              <a:gd name="T0" fmla="*/ 155 w 155"/>
              <a:gd name="T1" fmla="*/ 4 h 167"/>
              <a:gd name="T2" fmla="*/ 13 w 155"/>
              <a:gd name="T3" fmla="*/ 157 h 167"/>
              <a:gd name="T4" fmla="*/ 8 w 155"/>
              <a:gd name="T5" fmla="*/ 154 h 167"/>
              <a:gd name="T6" fmla="*/ 150 w 155"/>
              <a:gd name="T7" fmla="*/ 0 h 167"/>
              <a:gd name="T8" fmla="*/ 155 w 155"/>
              <a:gd name="T9" fmla="*/ 4 h 167"/>
              <a:gd name="T10" fmla="*/ 21 w 155"/>
              <a:gd name="T11" fmla="*/ 159 h 167"/>
              <a:gd name="T12" fmla="*/ 0 w 155"/>
              <a:gd name="T13" fmla="*/ 167 h 167"/>
              <a:gd name="T14" fmla="*/ 5 w 155"/>
              <a:gd name="T15" fmla="*/ 148 h 167"/>
              <a:gd name="T16" fmla="*/ 21 w 155"/>
              <a:gd name="T17" fmla="*/ 159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5" h="167">
                <a:moveTo>
                  <a:pt x="155" y="4"/>
                </a:moveTo>
                <a:lnTo>
                  <a:pt x="13" y="157"/>
                </a:lnTo>
                <a:lnTo>
                  <a:pt x="8" y="154"/>
                </a:lnTo>
                <a:lnTo>
                  <a:pt x="150" y="0"/>
                </a:lnTo>
                <a:lnTo>
                  <a:pt x="155" y="4"/>
                </a:lnTo>
                <a:close/>
                <a:moveTo>
                  <a:pt x="21" y="159"/>
                </a:moveTo>
                <a:lnTo>
                  <a:pt x="0" y="167"/>
                </a:lnTo>
                <a:lnTo>
                  <a:pt x="5" y="148"/>
                </a:lnTo>
                <a:lnTo>
                  <a:pt x="21" y="15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7" name="Freeform 188"/>
          <p:cNvSpPr>
            <a:spLocks noEditPoints="1"/>
          </p:cNvSpPr>
          <p:nvPr/>
        </p:nvSpPr>
        <p:spPr bwMode="auto">
          <a:xfrm>
            <a:off x="7033166" y="3124944"/>
            <a:ext cx="434489" cy="340383"/>
          </a:xfrm>
          <a:custGeom>
            <a:avLst/>
            <a:gdLst>
              <a:gd name="T0" fmla="*/ 217 w 217"/>
              <a:gd name="T1" fmla="*/ 5 h 170"/>
              <a:gd name="T2" fmla="*/ 15 w 217"/>
              <a:gd name="T3" fmla="*/ 162 h 170"/>
              <a:gd name="T4" fmla="*/ 11 w 217"/>
              <a:gd name="T5" fmla="*/ 158 h 170"/>
              <a:gd name="T6" fmla="*/ 212 w 217"/>
              <a:gd name="T7" fmla="*/ 0 h 170"/>
              <a:gd name="T8" fmla="*/ 217 w 217"/>
              <a:gd name="T9" fmla="*/ 5 h 170"/>
              <a:gd name="T10" fmla="*/ 22 w 217"/>
              <a:gd name="T11" fmla="*/ 165 h 170"/>
              <a:gd name="T12" fmla="*/ 0 w 217"/>
              <a:gd name="T13" fmla="*/ 170 h 170"/>
              <a:gd name="T14" fmla="*/ 9 w 217"/>
              <a:gd name="T15" fmla="*/ 151 h 170"/>
              <a:gd name="T16" fmla="*/ 22 w 217"/>
              <a:gd name="T17" fmla="*/ 165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170">
                <a:moveTo>
                  <a:pt x="217" y="5"/>
                </a:moveTo>
                <a:lnTo>
                  <a:pt x="15" y="162"/>
                </a:lnTo>
                <a:lnTo>
                  <a:pt x="11" y="158"/>
                </a:lnTo>
                <a:lnTo>
                  <a:pt x="212" y="0"/>
                </a:lnTo>
                <a:lnTo>
                  <a:pt x="217" y="5"/>
                </a:lnTo>
                <a:close/>
                <a:moveTo>
                  <a:pt x="22" y="165"/>
                </a:moveTo>
                <a:lnTo>
                  <a:pt x="0" y="170"/>
                </a:lnTo>
                <a:lnTo>
                  <a:pt x="9" y="151"/>
                </a:lnTo>
                <a:lnTo>
                  <a:pt x="22" y="165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8" name="Freeform 189"/>
          <p:cNvSpPr>
            <a:spLocks noEditPoints="1"/>
          </p:cNvSpPr>
          <p:nvPr/>
        </p:nvSpPr>
        <p:spPr bwMode="auto">
          <a:xfrm>
            <a:off x="6688778" y="3126946"/>
            <a:ext cx="198224" cy="332374"/>
          </a:xfrm>
          <a:custGeom>
            <a:avLst/>
            <a:gdLst>
              <a:gd name="T0" fmla="*/ 99 w 99"/>
              <a:gd name="T1" fmla="*/ 3 h 166"/>
              <a:gd name="T2" fmla="*/ 11 w 99"/>
              <a:gd name="T3" fmla="*/ 154 h 166"/>
              <a:gd name="T4" fmla="*/ 5 w 99"/>
              <a:gd name="T5" fmla="*/ 152 h 166"/>
              <a:gd name="T6" fmla="*/ 93 w 99"/>
              <a:gd name="T7" fmla="*/ 0 h 166"/>
              <a:gd name="T8" fmla="*/ 99 w 99"/>
              <a:gd name="T9" fmla="*/ 3 h 166"/>
              <a:gd name="T10" fmla="*/ 18 w 99"/>
              <a:gd name="T11" fmla="*/ 154 h 166"/>
              <a:gd name="T12" fmla="*/ 0 w 99"/>
              <a:gd name="T13" fmla="*/ 166 h 166"/>
              <a:gd name="T14" fmla="*/ 0 w 99"/>
              <a:gd name="T15" fmla="*/ 146 h 166"/>
              <a:gd name="T16" fmla="*/ 18 w 99"/>
              <a:gd name="T17" fmla="*/ 15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" h="166">
                <a:moveTo>
                  <a:pt x="99" y="3"/>
                </a:moveTo>
                <a:lnTo>
                  <a:pt x="11" y="154"/>
                </a:lnTo>
                <a:lnTo>
                  <a:pt x="5" y="152"/>
                </a:lnTo>
                <a:lnTo>
                  <a:pt x="93" y="0"/>
                </a:lnTo>
                <a:lnTo>
                  <a:pt x="99" y="3"/>
                </a:lnTo>
                <a:close/>
                <a:moveTo>
                  <a:pt x="18" y="154"/>
                </a:moveTo>
                <a:lnTo>
                  <a:pt x="0" y="166"/>
                </a:lnTo>
                <a:lnTo>
                  <a:pt x="0" y="146"/>
                </a:lnTo>
                <a:lnTo>
                  <a:pt x="18" y="154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9" name="Freeform 190"/>
          <p:cNvSpPr>
            <a:spLocks noEditPoints="1"/>
          </p:cNvSpPr>
          <p:nvPr/>
        </p:nvSpPr>
        <p:spPr bwMode="auto">
          <a:xfrm>
            <a:off x="5671634" y="3625507"/>
            <a:ext cx="380428" cy="342386"/>
          </a:xfrm>
          <a:custGeom>
            <a:avLst/>
            <a:gdLst>
              <a:gd name="T0" fmla="*/ 190 w 190"/>
              <a:gd name="T1" fmla="*/ 4 h 171"/>
              <a:gd name="T2" fmla="*/ 14 w 190"/>
              <a:gd name="T3" fmla="*/ 162 h 171"/>
              <a:gd name="T4" fmla="*/ 9 w 190"/>
              <a:gd name="T5" fmla="*/ 158 h 171"/>
              <a:gd name="T6" fmla="*/ 186 w 190"/>
              <a:gd name="T7" fmla="*/ 0 h 171"/>
              <a:gd name="T8" fmla="*/ 190 w 190"/>
              <a:gd name="T9" fmla="*/ 4 h 171"/>
              <a:gd name="T10" fmla="*/ 21 w 190"/>
              <a:gd name="T11" fmla="*/ 164 h 171"/>
              <a:gd name="T12" fmla="*/ 0 w 190"/>
              <a:gd name="T13" fmla="*/ 171 h 171"/>
              <a:gd name="T14" fmla="*/ 7 w 190"/>
              <a:gd name="T15" fmla="*/ 152 h 171"/>
              <a:gd name="T16" fmla="*/ 21 w 190"/>
              <a:gd name="T17" fmla="*/ 16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0" h="171">
                <a:moveTo>
                  <a:pt x="190" y="4"/>
                </a:moveTo>
                <a:lnTo>
                  <a:pt x="14" y="162"/>
                </a:lnTo>
                <a:lnTo>
                  <a:pt x="9" y="158"/>
                </a:lnTo>
                <a:lnTo>
                  <a:pt x="186" y="0"/>
                </a:lnTo>
                <a:lnTo>
                  <a:pt x="190" y="4"/>
                </a:lnTo>
                <a:close/>
                <a:moveTo>
                  <a:pt x="21" y="164"/>
                </a:moveTo>
                <a:lnTo>
                  <a:pt x="0" y="171"/>
                </a:lnTo>
                <a:lnTo>
                  <a:pt x="7" y="152"/>
                </a:lnTo>
                <a:lnTo>
                  <a:pt x="21" y="164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0" name="Freeform 191"/>
          <p:cNvSpPr>
            <a:spLocks noEditPoints="1"/>
          </p:cNvSpPr>
          <p:nvPr/>
        </p:nvSpPr>
        <p:spPr bwMode="auto">
          <a:xfrm>
            <a:off x="6026033" y="3631514"/>
            <a:ext cx="180203" cy="334377"/>
          </a:xfrm>
          <a:custGeom>
            <a:avLst/>
            <a:gdLst>
              <a:gd name="T0" fmla="*/ 90 w 90"/>
              <a:gd name="T1" fmla="*/ 2 h 167"/>
              <a:gd name="T2" fmla="*/ 11 w 90"/>
              <a:gd name="T3" fmla="*/ 155 h 167"/>
              <a:gd name="T4" fmla="*/ 5 w 90"/>
              <a:gd name="T5" fmla="*/ 152 h 167"/>
              <a:gd name="T6" fmla="*/ 84 w 90"/>
              <a:gd name="T7" fmla="*/ 0 h 167"/>
              <a:gd name="T8" fmla="*/ 90 w 90"/>
              <a:gd name="T9" fmla="*/ 2 h 167"/>
              <a:gd name="T10" fmla="*/ 19 w 90"/>
              <a:gd name="T11" fmla="*/ 154 h 167"/>
              <a:gd name="T12" fmla="*/ 1 w 90"/>
              <a:gd name="T13" fmla="*/ 167 h 167"/>
              <a:gd name="T14" fmla="*/ 0 w 90"/>
              <a:gd name="T15" fmla="*/ 147 h 167"/>
              <a:gd name="T16" fmla="*/ 19 w 90"/>
              <a:gd name="T17" fmla="*/ 154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" h="167">
                <a:moveTo>
                  <a:pt x="90" y="2"/>
                </a:moveTo>
                <a:lnTo>
                  <a:pt x="11" y="155"/>
                </a:lnTo>
                <a:lnTo>
                  <a:pt x="5" y="152"/>
                </a:lnTo>
                <a:lnTo>
                  <a:pt x="84" y="0"/>
                </a:lnTo>
                <a:lnTo>
                  <a:pt x="90" y="2"/>
                </a:lnTo>
                <a:close/>
                <a:moveTo>
                  <a:pt x="19" y="154"/>
                </a:moveTo>
                <a:lnTo>
                  <a:pt x="1" y="167"/>
                </a:lnTo>
                <a:lnTo>
                  <a:pt x="0" y="147"/>
                </a:lnTo>
                <a:lnTo>
                  <a:pt x="19" y="154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1" name="Freeform 192"/>
          <p:cNvSpPr>
            <a:spLocks noEditPoints="1"/>
          </p:cNvSpPr>
          <p:nvPr/>
        </p:nvSpPr>
        <p:spPr bwMode="auto">
          <a:xfrm>
            <a:off x="6382434" y="3629512"/>
            <a:ext cx="162183" cy="336378"/>
          </a:xfrm>
          <a:custGeom>
            <a:avLst/>
            <a:gdLst>
              <a:gd name="T0" fmla="*/ 81 w 81"/>
              <a:gd name="T1" fmla="*/ 2 h 168"/>
              <a:gd name="T2" fmla="*/ 11 w 81"/>
              <a:gd name="T3" fmla="*/ 155 h 168"/>
              <a:gd name="T4" fmla="*/ 5 w 81"/>
              <a:gd name="T5" fmla="*/ 153 h 168"/>
              <a:gd name="T6" fmla="*/ 74 w 81"/>
              <a:gd name="T7" fmla="*/ 0 h 168"/>
              <a:gd name="T8" fmla="*/ 81 w 81"/>
              <a:gd name="T9" fmla="*/ 2 h 168"/>
              <a:gd name="T10" fmla="*/ 19 w 81"/>
              <a:gd name="T11" fmla="*/ 155 h 168"/>
              <a:gd name="T12" fmla="*/ 2 w 81"/>
              <a:gd name="T13" fmla="*/ 168 h 168"/>
              <a:gd name="T14" fmla="*/ 0 w 81"/>
              <a:gd name="T15" fmla="*/ 148 h 168"/>
              <a:gd name="T16" fmla="*/ 19 w 81"/>
              <a:gd name="T17" fmla="*/ 155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168">
                <a:moveTo>
                  <a:pt x="81" y="2"/>
                </a:moveTo>
                <a:lnTo>
                  <a:pt x="11" y="155"/>
                </a:lnTo>
                <a:lnTo>
                  <a:pt x="5" y="153"/>
                </a:lnTo>
                <a:lnTo>
                  <a:pt x="74" y="0"/>
                </a:lnTo>
                <a:lnTo>
                  <a:pt x="81" y="2"/>
                </a:lnTo>
                <a:close/>
                <a:moveTo>
                  <a:pt x="19" y="155"/>
                </a:moveTo>
                <a:lnTo>
                  <a:pt x="2" y="168"/>
                </a:lnTo>
                <a:lnTo>
                  <a:pt x="0" y="148"/>
                </a:lnTo>
                <a:lnTo>
                  <a:pt x="19" y="155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2" name="Freeform 193"/>
          <p:cNvSpPr>
            <a:spLocks noEditPoints="1"/>
          </p:cNvSpPr>
          <p:nvPr/>
        </p:nvSpPr>
        <p:spPr bwMode="auto">
          <a:xfrm>
            <a:off x="6736832" y="3631514"/>
            <a:ext cx="42048" cy="334377"/>
          </a:xfrm>
          <a:custGeom>
            <a:avLst/>
            <a:gdLst>
              <a:gd name="T0" fmla="*/ 7 w 21"/>
              <a:gd name="T1" fmla="*/ 0 h 167"/>
              <a:gd name="T2" fmla="*/ 14 w 21"/>
              <a:gd name="T3" fmla="*/ 152 h 167"/>
              <a:gd name="T4" fmla="*/ 7 w 21"/>
              <a:gd name="T5" fmla="*/ 152 h 167"/>
              <a:gd name="T6" fmla="*/ 0 w 21"/>
              <a:gd name="T7" fmla="*/ 0 h 167"/>
              <a:gd name="T8" fmla="*/ 7 w 21"/>
              <a:gd name="T9" fmla="*/ 0 h 167"/>
              <a:gd name="T10" fmla="*/ 21 w 21"/>
              <a:gd name="T11" fmla="*/ 149 h 167"/>
              <a:gd name="T12" fmla="*/ 11 w 21"/>
              <a:gd name="T13" fmla="*/ 167 h 167"/>
              <a:gd name="T14" fmla="*/ 0 w 21"/>
              <a:gd name="T15" fmla="*/ 149 h 167"/>
              <a:gd name="T16" fmla="*/ 21 w 21"/>
              <a:gd name="T17" fmla="*/ 149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67">
                <a:moveTo>
                  <a:pt x="7" y="0"/>
                </a:moveTo>
                <a:lnTo>
                  <a:pt x="14" y="152"/>
                </a:lnTo>
                <a:lnTo>
                  <a:pt x="7" y="152"/>
                </a:lnTo>
                <a:lnTo>
                  <a:pt x="0" y="0"/>
                </a:lnTo>
                <a:lnTo>
                  <a:pt x="7" y="0"/>
                </a:lnTo>
                <a:close/>
                <a:moveTo>
                  <a:pt x="21" y="149"/>
                </a:moveTo>
                <a:lnTo>
                  <a:pt x="11" y="167"/>
                </a:lnTo>
                <a:lnTo>
                  <a:pt x="0" y="149"/>
                </a:lnTo>
                <a:lnTo>
                  <a:pt x="21" y="14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3" name="Freeform 194"/>
          <p:cNvSpPr>
            <a:spLocks noEditPoints="1"/>
          </p:cNvSpPr>
          <p:nvPr/>
        </p:nvSpPr>
        <p:spPr bwMode="auto">
          <a:xfrm>
            <a:off x="6909026" y="3623505"/>
            <a:ext cx="224252" cy="342386"/>
          </a:xfrm>
          <a:custGeom>
            <a:avLst/>
            <a:gdLst>
              <a:gd name="T0" fmla="*/ 6 w 112"/>
              <a:gd name="T1" fmla="*/ 0 h 171"/>
              <a:gd name="T2" fmla="*/ 107 w 112"/>
              <a:gd name="T3" fmla="*/ 156 h 171"/>
              <a:gd name="T4" fmla="*/ 101 w 112"/>
              <a:gd name="T5" fmla="*/ 159 h 171"/>
              <a:gd name="T6" fmla="*/ 0 w 112"/>
              <a:gd name="T7" fmla="*/ 3 h 171"/>
              <a:gd name="T8" fmla="*/ 6 w 112"/>
              <a:gd name="T9" fmla="*/ 0 h 171"/>
              <a:gd name="T10" fmla="*/ 111 w 112"/>
              <a:gd name="T11" fmla="*/ 151 h 171"/>
              <a:gd name="T12" fmla="*/ 112 w 112"/>
              <a:gd name="T13" fmla="*/ 171 h 171"/>
              <a:gd name="T14" fmla="*/ 93 w 112"/>
              <a:gd name="T15" fmla="*/ 160 h 171"/>
              <a:gd name="T16" fmla="*/ 111 w 112"/>
              <a:gd name="T17" fmla="*/ 15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" h="171">
                <a:moveTo>
                  <a:pt x="6" y="0"/>
                </a:moveTo>
                <a:lnTo>
                  <a:pt x="107" y="156"/>
                </a:lnTo>
                <a:lnTo>
                  <a:pt x="101" y="159"/>
                </a:lnTo>
                <a:lnTo>
                  <a:pt x="0" y="3"/>
                </a:lnTo>
                <a:lnTo>
                  <a:pt x="6" y="0"/>
                </a:lnTo>
                <a:close/>
                <a:moveTo>
                  <a:pt x="111" y="151"/>
                </a:moveTo>
                <a:lnTo>
                  <a:pt x="112" y="171"/>
                </a:lnTo>
                <a:lnTo>
                  <a:pt x="93" y="160"/>
                </a:lnTo>
                <a:lnTo>
                  <a:pt x="111" y="151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4" name="Freeform 195"/>
          <p:cNvSpPr>
            <a:spLocks noEditPoints="1"/>
          </p:cNvSpPr>
          <p:nvPr/>
        </p:nvSpPr>
        <p:spPr bwMode="auto">
          <a:xfrm>
            <a:off x="7067205" y="3629512"/>
            <a:ext cx="440495" cy="336378"/>
          </a:xfrm>
          <a:custGeom>
            <a:avLst/>
            <a:gdLst>
              <a:gd name="T0" fmla="*/ 4 w 220"/>
              <a:gd name="T1" fmla="*/ 0 h 168"/>
              <a:gd name="T2" fmla="*/ 209 w 220"/>
              <a:gd name="T3" fmla="*/ 156 h 168"/>
              <a:gd name="T4" fmla="*/ 204 w 220"/>
              <a:gd name="T5" fmla="*/ 160 h 168"/>
              <a:gd name="T6" fmla="*/ 0 w 220"/>
              <a:gd name="T7" fmla="*/ 5 h 168"/>
              <a:gd name="T8" fmla="*/ 4 w 220"/>
              <a:gd name="T9" fmla="*/ 0 h 168"/>
              <a:gd name="T10" fmla="*/ 211 w 220"/>
              <a:gd name="T11" fmla="*/ 149 h 168"/>
              <a:gd name="T12" fmla="*/ 220 w 220"/>
              <a:gd name="T13" fmla="*/ 168 h 168"/>
              <a:gd name="T14" fmla="*/ 197 w 220"/>
              <a:gd name="T15" fmla="*/ 163 h 168"/>
              <a:gd name="T16" fmla="*/ 211 w 220"/>
              <a:gd name="T17" fmla="*/ 14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0" h="168">
                <a:moveTo>
                  <a:pt x="4" y="0"/>
                </a:moveTo>
                <a:lnTo>
                  <a:pt x="209" y="156"/>
                </a:lnTo>
                <a:lnTo>
                  <a:pt x="204" y="160"/>
                </a:lnTo>
                <a:lnTo>
                  <a:pt x="0" y="5"/>
                </a:lnTo>
                <a:lnTo>
                  <a:pt x="4" y="0"/>
                </a:lnTo>
                <a:close/>
                <a:moveTo>
                  <a:pt x="211" y="149"/>
                </a:moveTo>
                <a:lnTo>
                  <a:pt x="220" y="168"/>
                </a:lnTo>
                <a:lnTo>
                  <a:pt x="197" y="163"/>
                </a:lnTo>
                <a:lnTo>
                  <a:pt x="211" y="14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5" name="Oval 199"/>
          <p:cNvSpPr>
            <a:spLocks noChangeArrowheads="1"/>
          </p:cNvSpPr>
          <p:nvPr/>
        </p:nvSpPr>
        <p:spPr bwMode="auto">
          <a:xfrm>
            <a:off x="6362412" y="3623505"/>
            <a:ext cx="22025" cy="10012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6" name="Oval 200"/>
          <p:cNvSpPr>
            <a:spLocks noChangeArrowheads="1"/>
          </p:cNvSpPr>
          <p:nvPr/>
        </p:nvSpPr>
        <p:spPr bwMode="auto">
          <a:xfrm>
            <a:off x="6026033" y="3625507"/>
            <a:ext cx="22025" cy="10012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7" name="Oval 201"/>
          <p:cNvSpPr>
            <a:spLocks noChangeArrowheads="1"/>
          </p:cNvSpPr>
          <p:nvPr/>
        </p:nvSpPr>
        <p:spPr bwMode="auto">
          <a:xfrm>
            <a:off x="6534605" y="3623505"/>
            <a:ext cx="22025" cy="10012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8" name="Oval 202"/>
          <p:cNvSpPr>
            <a:spLocks noChangeArrowheads="1"/>
          </p:cNvSpPr>
          <p:nvPr/>
        </p:nvSpPr>
        <p:spPr bwMode="auto">
          <a:xfrm>
            <a:off x="6198227" y="3625507"/>
            <a:ext cx="22025" cy="10012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9" name="Oval 203"/>
          <p:cNvSpPr>
            <a:spLocks noChangeArrowheads="1"/>
          </p:cNvSpPr>
          <p:nvPr/>
        </p:nvSpPr>
        <p:spPr bwMode="auto">
          <a:xfrm>
            <a:off x="7061197" y="3625507"/>
            <a:ext cx="20023" cy="8009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0" name="Oval 204"/>
          <p:cNvSpPr>
            <a:spLocks noChangeArrowheads="1"/>
          </p:cNvSpPr>
          <p:nvPr/>
        </p:nvSpPr>
        <p:spPr bwMode="auto">
          <a:xfrm>
            <a:off x="6722817" y="3627509"/>
            <a:ext cx="20023" cy="8009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1" name="Oval 205"/>
          <p:cNvSpPr>
            <a:spLocks noChangeArrowheads="1"/>
          </p:cNvSpPr>
          <p:nvPr/>
        </p:nvSpPr>
        <p:spPr bwMode="auto">
          <a:xfrm>
            <a:off x="6897012" y="3625507"/>
            <a:ext cx="22025" cy="10012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2" name="Oval 206"/>
          <p:cNvSpPr>
            <a:spLocks noChangeArrowheads="1"/>
          </p:cNvSpPr>
          <p:nvPr/>
        </p:nvSpPr>
        <p:spPr bwMode="auto">
          <a:xfrm>
            <a:off x="5941939" y="3501368"/>
            <a:ext cx="20023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3" name="Oval 207"/>
          <p:cNvSpPr>
            <a:spLocks noChangeArrowheads="1"/>
          </p:cNvSpPr>
          <p:nvPr/>
        </p:nvSpPr>
        <p:spPr bwMode="auto">
          <a:xfrm>
            <a:off x="5947945" y="3587464"/>
            <a:ext cx="16018" cy="4005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4" name="Freeform 208"/>
          <p:cNvSpPr>
            <a:spLocks noEditPoints="1"/>
          </p:cNvSpPr>
          <p:nvPr/>
        </p:nvSpPr>
        <p:spPr bwMode="auto">
          <a:xfrm>
            <a:off x="4464277" y="4019950"/>
            <a:ext cx="2869228" cy="88099"/>
          </a:xfrm>
          <a:custGeom>
            <a:avLst/>
            <a:gdLst>
              <a:gd name="T0" fmla="*/ 1433 w 1433"/>
              <a:gd name="T1" fmla="*/ 6 h 44"/>
              <a:gd name="T2" fmla="*/ 10 w 1433"/>
              <a:gd name="T3" fmla="*/ 6 h 44"/>
              <a:gd name="T4" fmla="*/ 14 w 1433"/>
              <a:gd name="T5" fmla="*/ 3 h 44"/>
              <a:gd name="T6" fmla="*/ 14 w 1433"/>
              <a:gd name="T7" fmla="*/ 29 h 44"/>
              <a:gd name="T8" fmla="*/ 7 w 1433"/>
              <a:gd name="T9" fmla="*/ 29 h 44"/>
              <a:gd name="T10" fmla="*/ 7 w 1433"/>
              <a:gd name="T11" fmla="*/ 0 h 44"/>
              <a:gd name="T12" fmla="*/ 1433 w 1433"/>
              <a:gd name="T13" fmla="*/ 0 h 44"/>
              <a:gd name="T14" fmla="*/ 1433 w 1433"/>
              <a:gd name="T15" fmla="*/ 6 h 44"/>
              <a:gd name="T16" fmla="*/ 21 w 1433"/>
              <a:gd name="T17" fmla="*/ 26 h 44"/>
              <a:gd name="T18" fmla="*/ 10 w 1433"/>
              <a:gd name="T19" fmla="*/ 44 h 44"/>
              <a:gd name="T20" fmla="*/ 0 w 1433"/>
              <a:gd name="T21" fmla="*/ 26 h 44"/>
              <a:gd name="T22" fmla="*/ 21 w 1433"/>
              <a:gd name="T23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33" h="44">
                <a:moveTo>
                  <a:pt x="1433" y="6"/>
                </a:moveTo>
                <a:lnTo>
                  <a:pt x="10" y="6"/>
                </a:lnTo>
                <a:lnTo>
                  <a:pt x="14" y="3"/>
                </a:lnTo>
                <a:lnTo>
                  <a:pt x="14" y="29"/>
                </a:lnTo>
                <a:lnTo>
                  <a:pt x="7" y="29"/>
                </a:lnTo>
                <a:lnTo>
                  <a:pt x="7" y="0"/>
                </a:lnTo>
                <a:lnTo>
                  <a:pt x="1433" y="0"/>
                </a:lnTo>
                <a:lnTo>
                  <a:pt x="1433" y="6"/>
                </a:lnTo>
                <a:close/>
                <a:moveTo>
                  <a:pt x="21" y="26"/>
                </a:moveTo>
                <a:lnTo>
                  <a:pt x="10" y="44"/>
                </a:lnTo>
                <a:lnTo>
                  <a:pt x="0" y="26"/>
                </a:lnTo>
                <a:lnTo>
                  <a:pt x="21" y="26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45" name="Group 211"/>
          <p:cNvGrpSpPr>
            <a:grpSpLocks/>
          </p:cNvGrpSpPr>
          <p:nvPr/>
        </p:nvGrpSpPr>
        <p:grpSpPr bwMode="auto">
          <a:xfrm>
            <a:off x="4304097" y="4356329"/>
            <a:ext cx="356401" cy="66075"/>
            <a:chOff x="3495" y="1039"/>
            <a:chExt cx="178" cy="33"/>
          </a:xfrm>
        </p:grpSpPr>
        <p:sp>
          <p:nvSpPr>
            <p:cNvPr id="146" name="Oval 209"/>
            <p:cNvSpPr>
              <a:spLocks noChangeArrowheads="1"/>
            </p:cNvSpPr>
            <p:nvPr/>
          </p:nvSpPr>
          <p:spPr bwMode="auto">
            <a:xfrm>
              <a:off x="3495" y="1039"/>
              <a:ext cx="178" cy="33"/>
            </a:xfrm>
            <a:prstGeom prst="ellipse">
              <a:avLst/>
            </a:prstGeom>
            <a:solidFill>
              <a:srgbClr val="FF5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Oval 210"/>
            <p:cNvSpPr>
              <a:spLocks noChangeArrowheads="1"/>
            </p:cNvSpPr>
            <p:nvPr/>
          </p:nvSpPr>
          <p:spPr bwMode="auto">
            <a:xfrm>
              <a:off x="3495" y="1039"/>
              <a:ext cx="178" cy="33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48" name="Rectangle 212"/>
          <p:cNvSpPr>
            <a:spLocks noChangeArrowheads="1"/>
          </p:cNvSpPr>
          <p:nvPr/>
        </p:nvSpPr>
        <p:spPr bwMode="auto">
          <a:xfrm>
            <a:off x="4306098" y="4146093"/>
            <a:ext cx="356401" cy="246278"/>
          </a:xfrm>
          <a:prstGeom prst="rect">
            <a:avLst/>
          </a:prstGeom>
          <a:solidFill>
            <a:srgbClr val="FF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49" name="Group 215"/>
          <p:cNvGrpSpPr>
            <a:grpSpLocks/>
          </p:cNvGrpSpPr>
          <p:nvPr/>
        </p:nvGrpSpPr>
        <p:grpSpPr bwMode="auto">
          <a:xfrm>
            <a:off x="4306098" y="4108050"/>
            <a:ext cx="356401" cy="66075"/>
            <a:chOff x="3496" y="915"/>
            <a:chExt cx="178" cy="33"/>
          </a:xfrm>
        </p:grpSpPr>
        <p:sp>
          <p:nvSpPr>
            <p:cNvPr id="150" name="Oval 213"/>
            <p:cNvSpPr>
              <a:spLocks noChangeArrowheads="1"/>
            </p:cNvSpPr>
            <p:nvPr/>
          </p:nvSpPr>
          <p:spPr bwMode="auto">
            <a:xfrm>
              <a:off x="3496" y="915"/>
              <a:ext cx="178" cy="33"/>
            </a:xfrm>
            <a:prstGeom prst="ellipse">
              <a:avLst/>
            </a:prstGeom>
            <a:solidFill>
              <a:srgbClr val="FF5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Oval 214"/>
            <p:cNvSpPr>
              <a:spLocks noChangeArrowheads="1"/>
            </p:cNvSpPr>
            <p:nvPr/>
          </p:nvSpPr>
          <p:spPr bwMode="auto">
            <a:xfrm>
              <a:off x="3496" y="915"/>
              <a:ext cx="178" cy="33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52" name="Group 230"/>
          <p:cNvGrpSpPr>
            <a:grpSpLocks/>
          </p:cNvGrpSpPr>
          <p:nvPr/>
        </p:nvGrpSpPr>
        <p:grpSpPr bwMode="auto">
          <a:xfrm>
            <a:off x="4318112" y="4218174"/>
            <a:ext cx="330372" cy="114129"/>
            <a:chOff x="3502" y="970"/>
            <a:chExt cx="165" cy="57"/>
          </a:xfrm>
        </p:grpSpPr>
        <p:sp>
          <p:nvSpPr>
            <p:cNvPr id="153" name="Freeform 216"/>
            <p:cNvSpPr>
              <a:spLocks/>
            </p:cNvSpPr>
            <p:nvPr/>
          </p:nvSpPr>
          <p:spPr bwMode="auto">
            <a:xfrm>
              <a:off x="3502" y="974"/>
              <a:ext cx="18" cy="47"/>
            </a:xfrm>
            <a:custGeom>
              <a:avLst/>
              <a:gdLst>
                <a:gd name="T0" fmla="*/ 0 w 228"/>
                <a:gd name="T1" fmla="*/ 376 h 693"/>
                <a:gd name="T2" fmla="*/ 20 w 228"/>
                <a:gd name="T3" fmla="*/ 409 h 693"/>
                <a:gd name="T4" fmla="*/ 32 w 228"/>
                <a:gd name="T5" fmla="*/ 502 h 693"/>
                <a:gd name="T6" fmla="*/ 61 w 228"/>
                <a:gd name="T7" fmla="*/ 569 h 693"/>
                <a:gd name="T8" fmla="*/ 107 w 228"/>
                <a:gd name="T9" fmla="*/ 608 h 693"/>
                <a:gd name="T10" fmla="*/ 166 w 228"/>
                <a:gd name="T11" fmla="*/ 597 h 693"/>
                <a:gd name="T12" fmla="*/ 187 w 228"/>
                <a:gd name="T13" fmla="*/ 525 h 693"/>
                <a:gd name="T14" fmla="*/ 179 w 228"/>
                <a:gd name="T15" fmla="*/ 472 h 693"/>
                <a:gd name="T16" fmla="*/ 156 w 228"/>
                <a:gd name="T17" fmla="*/ 431 h 693"/>
                <a:gd name="T18" fmla="*/ 90 w 228"/>
                <a:gd name="T19" fmla="*/ 368 h 693"/>
                <a:gd name="T20" fmla="*/ 31 w 228"/>
                <a:gd name="T21" fmla="*/ 290 h 693"/>
                <a:gd name="T22" fmla="*/ 7 w 228"/>
                <a:gd name="T23" fmla="*/ 207 h 693"/>
                <a:gd name="T24" fmla="*/ 2 w 228"/>
                <a:gd name="T25" fmla="*/ 118 h 693"/>
                <a:gd name="T26" fmla="*/ 23 w 228"/>
                <a:gd name="T27" fmla="*/ 21 h 693"/>
                <a:gd name="T28" fmla="*/ 98 w 228"/>
                <a:gd name="T29" fmla="*/ 15 h 693"/>
                <a:gd name="T30" fmla="*/ 161 w 228"/>
                <a:gd name="T31" fmla="*/ 60 h 693"/>
                <a:gd name="T32" fmla="*/ 203 w 228"/>
                <a:gd name="T33" fmla="*/ 139 h 693"/>
                <a:gd name="T34" fmla="*/ 218 w 228"/>
                <a:gd name="T35" fmla="*/ 245 h 693"/>
                <a:gd name="T36" fmla="*/ 177 w 228"/>
                <a:gd name="T37" fmla="*/ 240 h 693"/>
                <a:gd name="T38" fmla="*/ 155 w 228"/>
                <a:gd name="T39" fmla="*/ 140 h 693"/>
                <a:gd name="T40" fmla="*/ 100 w 228"/>
                <a:gd name="T41" fmla="*/ 90 h 693"/>
                <a:gd name="T42" fmla="*/ 47 w 228"/>
                <a:gd name="T43" fmla="*/ 90 h 693"/>
                <a:gd name="T44" fmla="*/ 31 w 228"/>
                <a:gd name="T45" fmla="*/ 148 h 693"/>
                <a:gd name="T46" fmla="*/ 42 w 228"/>
                <a:gd name="T47" fmla="*/ 217 h 693"/>
                <a:gd name="T48" fmla="*/ 102 w 228"/>
                <a:gd name="T49" fmla="*/ 291 h 693"/>
                <a:gd name="T50" fmla="*/ 168 w 228"/>
                <a:gd name="T51" fmla="*/ 351 h 693"/>
                <a:gd name="T52" fmla="*/ 213 w 228"/>
                <a:gd name="T53" fmla="*/ 428 h 693"/>
                <a:gd name="T54" fmla="*/ 228 w 228"/>
                <a:gd name="T55" fmla="*/ 528 h 693"/>
                <a:gd name="T56" fmla="*/ 212 w 228"/>
                <a:gd name="T57" fmla="*/ 625 h 693"/>
                <a:gd name="T58" fmla="*/ 169 w 228"/>
                <a:gd name="T59" fmla="*/ 682 h 693"/>
                <a:gd name="T60" fmla="*/ 104 w 228"/>
                <a:gd name="T61" fmla="*/ 683 h 693"/>
                <a:gd name="T62" fmla="*/ 17 w 228"/>
                <a:gd name="T63" fmla="*/ 573 h 693"/>
                <a:gd name="T64" fmla="*/ 0 w 228"/>
                <a:gd name="T65" fmla="*/ 376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8" h="693">
                  <a:moveTo>
                    <a:pt x="0" y="376"/>
                  </a:moveTo>
                  <a:cubicBezTo>
                    <a:pt x="1" y="388"/>
                    <a:pt x="8" y="400"/>
                    <a:pt x="20" y="409"/>
                  </a:cubicBezTo>
                  <a:cubicBezTo>
                    <a:pt x="22" y="447"/>
                    <a:pt x="26" y="478"/>
                    <a:pt x="32" y="502"/>
                  </a:cubicBezTo>
                  <a:cubicBezTo>
                    <a:pt x="38" y="526"/>
                    <a:pt x="48" y="548"/>
                    <a:pt x="61" y="569"/>
                  </a:cubicBezTo>
                  <a:cubicBezTo>
                    <a:pt x="74" y="587"/>
                    <a:pt x="89" y="600"/>
                    <a:pt x="107" y="608"/>
                  </a:cubicBezTo>
                  <a:cubicBezTo>
                    <a:pt x="132" y="617"/>
                    <a:pt x="152" y="613"/>
                    <a:pt x="166" y="597"/>
                  </a:cubicBezTo>
                  <a:cubicBezTo>
                    <a:pt x="179" y="581"/>
                    <a:pt x="187" y="557"/>
                    <a:pt x="187" y="525"/>
                  </a:cubicBezTo>
                  <a:cubicBezTo>
                    <a:pt x="187" y="506"/>
                    <a:pt x="184" y="488"/>
                    <a:pt x="179" y="472"/>
                  </a:cubicBezTo>
                  <a:cubicBezTo>
                    <a:pt x="174" y="457"/>
                    <a:pt x="166" y="443"/>
                    <a:pt x="156" y="431"/>
                  </a:cubicBezTo>
                  <a:cubicBezTo>
                    <a:pt x="146" y="418"/>
                    <a:pt x="122" y="399"/>
                    <a:pt x="90" y="368"/>
                  </a:cubicBezTo>
                  <a:cubicBezTo>
                    <a:pt x="61" y="340"/>
                    <a:pt x="41" y="312"/>
                    <a:pt x="31" y="290"/>
                  </a:cubicBezTo>
                  <a:cubicBezTo>
                    <a:pt x="20" y="266"/>
                    <a:pt x="11" y="237"/>
                    <a:pt x="7" y="207"/>
                  </a:cubicBezTo>
                  <a:cubicBezTo>
                    <a:pt x="3" y="177"/>
                    <a:pt x="2" y="147"/>
                    <a:pt x="2" y="118"/>
                  </a:cubicBezTo>
                  <a:cubicBezTo>
                    <a:pt x="2" y="66"/>
                    <a:pt x="10" y="37"/>
                    <a:pt x="23" y="21"/>
                  </a:cubicBezTo>
                  <a:cubicBezTo>
                    <a:pt x="40" y="1"/>
                    <a:pt x="64" y="0"/>
                    <a:pt x="98" y="15"/>
                  </a:cubicBezTo>
                  <a:cubicBezTo>
                    <a:pt x="121" y="24"/>
                    <a:pt x="143" y="39"/>
                    <a:pt x="161" y="60"/>
                  </a:cubicBezTo>
                  <a:cubicBezTo>
                    <a:pt x="178" y="81"/>
                    <a:pt x="193" y="107"/>
                    <a:pt x="203" y="139"/>
                  </a:cubicBezTo>
                  <a:cubicBezTo>
                    <a:pt x="212" y="171"/>
                    <a:pt x="218" y="206"/>
                    <a:pt x="218" y="245"/>
                  </a:cubicBezTo>
                  <a:cubicBezTo>
                    <a:pt x="205" y="244"/>
                    <a:pt x="191" y="242"/>
                    <a:pt x="177" y="240"/>
                  </a:cubicBezTo>
                  <a:cubicBezTo>
                    <a:pt x="175" y="198"/>
                    <a:pt x="167" y="165"/>
                    <a:pt x="155" y="140"/>
                  </a:cubicBezTo>
                  <a:cubicBezTo>
                    <a:pt x="142" y="116"/>
                    <a:pt x="123" y="100"/>
                    <a:pt x="100" y="90"/>
                  </a:cubicBezTo>
                  <a:cubicBezTo>
                    <a:pt x="75" y="80"/>
                    <a:pt x="58" y="79"/>
                    <a:pt x="47" y="90"/>
                  </a:cubicBezTo>
                  <a:cubicBezTo>
                    <a:pt x="36" y="101"/>
                    <a:pt x="31" y="120"/>
                    <a:pt x="31" y="148"/>
                  </a:cubicBezTo>
                  <a:cubicBezTo>
                    <a:pt x="31" y="174"/>
                    <a:pt x="34" y="197"/>
                    <a:pt x="42" y="217"/>
                  </a:cubicBezTo>
                  <a:cubicBezTo>
                    <a:pt x="50" y="237"/>
                    <a:pt x="70" y="262"/>
                    <a:pt x="102" y="291"/>
                  </a:cubicBezTo>
                  <a:cubicBezTo>
                    <a:pt x="132" y="318"/>
                    <a:pt x="155" y="337"/>
                    <a:pt x="168" y="351"/>
                  </a:cubicBezTo>
                  <a:cubicBezTo>
                    <a:pt x="187" y="374"/>
                    <a:pt x="203" y="399"/>
                    <a:pt x="213" y="428"/>
                  </a:cubicBezTo>
                  <a:cubicBezTo>
                    <a:pt x="223" y="458"/>
                    <a:pt x="228" y="491"/>
                    <a:pt x="228" y="528"/>
                  </a:cubicBezTo>
                  <a:cubicBezTo>
                    <a:pt x="228" y="565"/>
                    <a:pt x="223" y="597"/>
                    <a:pt x="212" y="625"/>
                  </a:cubicBezTo>
                  <a:cubicBezTo>
                    <a:pt x="202" y="653"/>
                    <a:pt x="187" y="671"/>
                    <a:pt x="169" y="682"/>
                  </a:cubicBezTo>
                  <a:cubicBezTo>
                    <a:pt x="151" y="692"/>
                    <a:pt x="129" y="693"/>
                    <a:pt x="104" y="683"/>
                  </a:cubicBezTo>
                  <a:cubicBezTo>
                    <a:pt x="65" y="667"/>
                    <a:pt x="34" y="629"/>
                    <a:pt x="17" y="573"/>
                  </a:cubicBezTo>
                  <a:cubicBezTo>
                    <a:pt x="0" y="511"/>
                    <a:pt x="0" y="444"/>
                    <a:pt x="0" y="376"/>
                  </a:cubicBez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Freeform 217"/>
            <p:cNvSpPr>
              <a:spLocks/>
            </p:cNvSpPr>
            <p:nvPr/>
          </p:nvSpPr>
          <p:spPr bwMode="auto">
            <a:xfrm>
              <a:off x="3523" y="979"/>
              <a:ext cx="20" cy="45"/>
            </a:xfrm>
            <a:custGeom>
              <a:avLst/>
              <a:gdLst>
                <a:gd name="T0" fmla="*/ 109 w 262"/>
                <a:gd name="T1" fmla="*/ 665 h 671"/>
                <a:gd name="T2" fmla="*/ 109 w 262"/>
                <a:gd name="T3" fmla="*/ 97 h 671"/>
                <a:gd name="T4" fmla="*/ 0 w 262"/>
                <a:gd name="T5" fmla="*/ 76 h 671"/>
                <a:gd name="T6" fmla="*/ 0 w 262"/>
                <a:gd name="T7" fmla="*/ 0 h 671"/>
                <a:gd name="T8" fmla="*/ 262 w 262"/>
                <a:gd name="T9" fmla="*/ 42 h 671"/>
                <a:gd name="T10" fmla="*/ 262 w 262"/>
                <a:gd name="T11" fmla="*/ 118 h 671"/>
                <a:gd name="T12" fmla="*/ 153 w 262"/>
                <a:gd name="T13" fmla="*/ 104 h 671"/>
                <a:gd name="T14" fmla="*/ 153 w 262"/>
                <a:gd name="T15" fmla="*/ 671 h 671"/>
                <a:gd name="T16" fmla="*/ 109 w 262"/>
                <a:gd name="T17" fmla="*/ 665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671">
                  <a:moveTo>
                    <a:pt x="109" y="665"/>
                  </a:moveTo>
                  <a:cubicBezTo>
                    <a:pt x="109" y="475"/>
                    <a:pt x="109" y="286"/>
                    <a:pt x="109" y="97"/>
                  </a:cubicBezTo>
                  <a:cubicBezTo>
                    <a:pt x="73" y="91"/>
                    <a:pt x="36" y="84"/>
                    <a:pt x="0" y="76"/>
                  </a:cubicBezTo>
                  <a:cubicBezTo>
                    <a:pt x="0" y="51"/>
                    <a:pt x="0" y="25"/>
                    <a:pt x="0" y="0"/>
                  </a:cubicBezTo>
                  <a:cubicBezTo>
                    <a:pt x="87" y="19"/>
                    <a:pt x="174" y="32"/>
                    <a:pt x="262" y="42"/>
                  </a:cubicBezTo>
                  <a:cubicBezTo>
                    <a:pt x="262" y="67"/>
                    <a:pt x="262" y="93"/>
                    <a:pt x="262" y="118"/>
                  </a:cubicBezTo>
                  <a:cubicBezTo>
                    <a:pt x="226" y="114"/>
                    <a:pt x="189" y="109"/>
                    <a:pt x="153" y="104"/>
                  </a:cubicBezTo>
                  <a:cubicBezTo>
                    <a:pt x="153" y="293"/>
                    <a:pt x="153" y="482"/>
                    <a:pt x="153" y="671"/>
                  </a:cubicBezTo>
                  <a:cubicBezTo>
                    <a:pt x="138" y="669"/>
                    <a:pt x="123" y="667"/>
                    <a:pt x="109" y="665"/>
                  </a:cubicBez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Freeform 218"/>
            <p:cNvSpPr>
              <a:spLocks noEditPoints="1"/>
            </p:cNvSpPr>
            <p:nvPr/>
          </p:nvSpPr>
          <p:spPr bwMode="auto">
            <a:xfrm>
              <a:off x="3545" y="982"/>
              <a:ext cx="25" cy="45"/>
            </a:xfrm>
            <a:custGeom>
              <a:avLst/>
              <a:gdLst>
                <a:gd name="T0" fmla="*/ 0 w 319"/>
                <a:gd name="T1" fmla="*/ 331 h 673"/>
                <a:gd name="T2" fmla="*/ 45 w 319"/>
                <a:gd name="T3" fmla="*/ 82 h 673"/>
                <a:gd name="T4" fmla="*/ 159 w 319"/>
                <a:gd name="T5" fmla="*/ 3 h 673"/>
                <a:gd name="T6" fmla="*/ 240 w 319"/>
                <a:gd name="T7" fmla="*/ 48 h 673"/>
                <a:gd name="T8" fmla="*/ 297 w 319"/>
                <a:gd name="T9" fmla="*/ 165 h 673"/>
                <a:gd name="T10" fmla="*/ 319 w 319"/>
                <a:gd name="T11" fmla="*/ 345 h 673"/>
                <a:gd name="T12" fmla="*/ 277 w 319"/>
                <a:gd name="T13" fmla="*/ 577 h 673"/>
                <a:gd name="T14" fmla="*/ 159 w 319"/>
                <a:gd name="T15" fmla="*/ 669 h 673"/>
                <a:gd name="T16" fmla="*/ 40 w 319"/>
                <a:gd name="T17" fmla="*/ 558 h 673"/>
                <a:gd name="T18" fmla="*/ 0 w 319"/>
                <a:gd name="T19" fmla="*/ 331 h 673"/>
                <a:gd name="T20" fmla="*/ 45 w 319"/>
                <a:gd name="T21" fmla="*/ 337 h 673"/>
                <a:gd name="T22" fmla="*/ 78 w 319"/>
                <a:gd name="T23" fmla="*/ 524 h 673"/>
                <a:gd name="T24" fmla="*/ 158 w 319"/>
                <a:gd name="T25" fmla="*/ 596 h 673"/>
                <a:gd name="T26" fmla="*/ 240 w 319"/>
                <a:gd name="T27" fmla="*/ 535 h 673"/>
                <a:gd name="T28" fmla="*/ 273 w 319"/>
                <a:gd name="T29" fmla="*/ 342 h 673"/>
                <a:gd name="T30" fmla="*/ 256 w 319"/>
                <a:gd name="T31" fmla="*/ 192 h 673"/>
                <a:gd name="T32" fmla="*/ 217 w 319"/>
                <a:gd name="T33" fmla="*/ 110 h 673"/>
                <a:gd name="T34" fmla="*/ 159 w 319"/>
                <a:gd name="T35" fmla="*/ 76 h 673"/>
                <a:gd name="T36" fmla="*/ 77 w 319"/>
                <a:gd name="T37" fmla="*/ 136 h 673"/>
                <a:gd name="T38" fmla="*/ 45 w 319"/>
                <a:gd name="T39" fmla="*/ 337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9" h="673">
                  <a:moveTo>
                    <a:pt x="0" y="331"/>
                  </a:moveTo>
                  <a:cubicBezTo>
                    <a:pt x="0" y="221"/>
                    <a:pt x="15" y="139"/>
                    <a:pt x="45" y="82"/>
                  </a:cubicBezTo>
                  <a:cubicBezTo>
                    <a:pt x="75" y="26"/>
                    <a:pt x="113" y="0"/>
                    <a:pt x="159" y="3"/>
                  </a:cubicBezTo>
                  <a:cubicBezTo>
                    <a:pt x="188" y="5"/>
                    <a:pt x="216" y="20"/>
                    <a:pt x="240" y="48"/>
                  </a:cubicBezTo>
                  <a:cubicBezTo>
                    <a:pt x="264" y="75"/>
                    <a:pt x="283" y="114"/>
                    <a:pt x="297" y="165"/>
                  </a:cubicBezTo>
                  <a:cubicBezTo>
                    <a:pt x="311" y="216"/>
                    <a:pt x="319" y="276"/>
                    <a:pt x="319" y="345"/>
                  </a:cubicBezTo>
                  <a:cubicBezTo>
                    <a:pt x="319" y="441"/>
                    <a:pt x="305" y="518"/>
                    <a:pt x="277" y="577"/>
                  </a:cubicBezTo>
                  <a:cubicBezTo>
                    <a:pt x="248" y="642"/>
                    <a:pt x="208" y="673"/>
                    <a:pt x="159" y="669"/>
                  </a:cubicBezTo>
                  <a:cubicBezTo>
                    <a:pt x="110" y="666"/>
                    <a:pt x="70" y="629"/>
                    <a:pt x="40" y="558"/>
                  </a:cubicBezTo>
                  <a:cubicBezTo>
                    <a:pt x="13" y="493"/>
                    <a:pt x="0" y="418"/>
                    <a:pt x="0" y="331"/>
                  </a:cubicBezTo>
                  <a:close/>
                  <a:moveTo>
                    <a:pt x="45" y="337"/>
                  </a:moveTo>
                  <a:cubicBezTo>
                    <a:pt x="45" y="416"/>
                    <a:pt x="56" y="479"/>
                    <a:pt x="78" y="524"/>
                  </a:cubicBezTo>
                  <a:cubicBezTo>
                    <a:pt x="100" y="570"/>
                    <a:pt x="127" y="594"/>
                    <a:pt x="158" y="596"/>
                  </a:cubicBezTo>
                  <a:cubicBezTo>
                    <a:pt x="191" y="599"/>
                    <a:pt x="219" y="578"/>
                    <a:pt x="240" y="535"/>
                  </a:cubicBezTo>
                  <a:cubicBezTo>
                    <a:pt x="262" y="492"/>
                    <a:pt x="273" y="427"/>
                    <a:pt x="273" y="342"/>
                  </a:cubicBezTo>
                  <a:cubicBezTo>
                    <a:pt x="273" y="286"/>
                    <a:pt x="267" y="236"/>
                    <a:pt x="256" y="192"/>
                  </a:cubicBezTo>
                  <a:cubicBezTo>
                    <a:pt x="247" y="159"/>
                    <a:pt x="234" y="131"/>
                    <a:pt x="217" y="110"/>
                  </a:cubicBezTo>
                  <a:cubicBezTo>
                    <a:pt x="199" y="89"/>
                    <a:pt x="180" y="78"/>
                    <a:pt x="159" y="76"/>
                  </a:cubicBezTo>
                  <a:cubicBezTo>
                    <a:pt x="126" y="74"/>
                    <a:pt x="98" y="93"/>
                    <a:pt x="77" y="136"/>
                  </a:cubicBezTo>
                  <a:cubicBezTo>
                    <a:pt x="56" y="178"/>
                    <a:pt x="45" y="245"/>
                    <a:pt x="45" y="33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Freeform 219"/>
            <p:cNvSpPr>
              <a:spLocks noEditPoints="1"/>
            </p:cNvSpPr>
            <p:nvPr/>
          </p:nvSpPr>
          <p:spPr bwMode="auto">
            <a:xfrm>
              <a:off x="3574" y="984"/>
              <a:ext cx="22" cy="43"/>
            </a:xfrm>
            <a:custGeom>
              <a:avLst/>
              <a:gdLst>
                <a:gd name="T0" fmla="*/ 0 w 290"/>
                <a:gd name="T1" fmla="*/ 643 h 644"/>
                <a:gd name="T2" fmla="*/ 0 w 290"/>
                <a:gd name="T3" fmla="*/ 0 h 644"/>
                <a:gd name="T4" fmla="*/ 143 w 290"/>
                <a:gd name="T5" fmla="*/ 1 h 644"/>
                <a:gd name="T6" fmla="*/ 143 w 290"/>
                <a:gd name="T7" fmla="*/ 1 h 644"/>
                <a:gd name="T8" fmla="*/ 146 w 290"/>
                <a:gd name="T9" fmla="*/ 1 h 644"/>
                <a:gd name="T10" fmla="*/ 212 w 290"/>
                <a:gd name="T11" fmla="*/ 19 h 644"/>
                <a:gd name="T12" fmla="*/ 249 w 290"/>
                <a:gd name="T13" fmla="*/ 78 h 644"/>
                <a:gd name="T14" fmla="*/ 263 w 290"/>
                <a:gd name="T15" fmla="*/ 175 h 644"/>
                <a:gd name="T16" fmla="*/ 239 w 290"/>
                <a:gd name="T17" fmla="*/ 294 h 644"/>
                <a:gd name="T18" fmla="*/ 168 w 290"/>
                <a:gd name="T19" fmla="*/ 352 h 644"/>
                <a:gd name="T20" fmla="*/ 197 w 290"/>
                <a:gd name="T21" fmla="*/ 388 h 644"/>
                <a:gd name="T22" fmla="*/ 232 w 290"/>
                <a:gd name="T23" fmla="*/ 469 h 644"/>
                <a:gd name="T24" fmla="*/ 290 w 290"/>
                <a:gd name="T25" fmla="*/ 643 h 644"/>
                <a:gd name="T26" fmla="*/ 235 w 290"/>
                <a:gd name="T27" fmla="*/ 644 h 644"/>
                <a:gd name="T28" fmla="*/ 190 w 290"/>
                <a:gd name="T29" fmla="*/ 512 h 644"/>
                <a:gd name="T30" fmla="*/ 152 w 290"/>
                <a:gd name="T31" fmla="*/ 406 h 644"/>
                <a:gd name="T32" fmla="*/ 143 w 290"/>
                <a:gd name="T33" fmla="*/ 387 h 644"/>
                <a:gd name="T34" fmla="*/ 130 w 290"/>
                <a:gd name="T35" fmla="*/ 369 h 644"/>
                <a:gd name="T36" fmla="*/ 96 w 290"/>
                <a:gd name="T37" fmla="*/ 359 h 644"/>
                <a:gd name="T38" fmla="*/ 45 w 290"/>
                <a:gd name="T39" fmla="*/ 358 h 644"/>
                <a:gd name="T40" fmla="*/ 45 w 290"/>
                <a:gd name="T41" fmla="*/ 644 h 644"/>
                <a:gd name="T42" fmla="*/ 0 w 290"/>
                <a:gd name="T43" fmla="*/ 643 h 644"/>
                <a:gd name="T44" fmla="*/ 45 w 290"/>
                <a:gd name="T45" fmla="*/ 285 h 644"/>
                <a:gd name="T46" fmla="*/ 138 w 290"/>
                <a:gd name="T47" fmla="*/ 286 h 644"/>
                <a:gd name="T48" fmla="*/ 143 w 290"/>
                <a:gd name="T49" fmla="*/ 285 h 644"/>
                <a:gd name="T50" fmla="*/ 143 w 290"/>
                <a:gd name="T51" fmla="*/ 285 h 644"/>
                <a:gd name="T52" fmla="*/ 182 w 290"/>
                <a:gd name="T53" fmla="*/ 274 h 644"/>
                <a:gd name="T54" fmla="*/ 207 w 290"/>
                <a:gd name="T55" fmla="*/ 236 h 644"/>
                <a:gd name="T56" fmla="*/ 217 w 290"/>
                <a:gd name="T57" fmla="*/ 177 h 644"/>
                <a:gd name="T58" fmla="*/ 199 w 290"/>
                <a:gd name="T59" fmla="*/ 100 h 644"/>
                <a:gd name="T60" fmla="*/ 148 w 290"/>
                <a:gd name="T61" fmla="*/ 73 h 644"/>
                <a:gd name="T62" fmla="*/ 143 w 290"/>
                <a:gd name="T63" fmla="*/ 73 h 644"/>
                <a:gd name="T64" fmla="*/ 143 w 290"/>
                <a:gd name="T65" fmla="*/ 73 h 644"/>
                <a:gd name="T66" fmla="*/ 45 w 290"/>
                <a:gd name="T67" fmla="*/ 72 h 644"/>
                <a:gd name="T68" fmla="*/ 45 w 290"/>
                <a:gd name="T69" fmla="*/ 285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0" h="644">
                  <a:moveTo>
                    <a:pt x="0" y="643"/>
                  </a:moveTo>
                  <a:cubicBezTo>
                    <a:pt x="0" y="429"/>
                    <a:pt x="0" y="214"/>
                    <a:pt x="0" y="0"/>
                  </a:cubicBezTo>
                  <a:cubicBezTo>
                    <a:pt x="49" y="1"/>
                    <a:pt x="97" y="1"/>
                    <a:pt x="143" y="1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44" y="1"/>
                    <a:pt x="145" y="1"/>
                    <a:pt x="146" y="1"/>
                  </a:cubicBezTo>
                  <a:cubicBezTo>
                    <a:pt x="174" y="1"/>
                    <a:pt x="198" y="7"/>
                    <a:pt x="212" y="19"/>
                  </a:cubicBezTo>
                  <a:cubicBezTo>
                    <a:pt x="227" y="31"/>
                    <a:pt x="239" y="51"/>
                    <a:pt x="249" y="78"/>
                  </a:cubicBezTo>
                  <a:cubicBezTo>
                    <a:pt x="258" y="106"/>
                    <a:pt x="263" y="139"/>
                    <a:pt x="263" y="175"/>
                  </a:cubicBezTo>
                  <a:cubicBezTo>
                    <a:pt x="263" y="224"/>
                    <a:pt x="254" y="263"/>
                    <a:pt x="239" y="294"/>
                  </a:cubicBezTo>
                  <a:cubicBezTo>
                    <a:pt x="223" y="325"/>
                    <a:pt x="199" y="344"/>
                    <a:pt x="168" y="352"/>
                  </a:cubicBezTo>
                  <a:cubicBezTo>
                    <a:pt x="181" y="364"/>
                    <a:pt x="191" y="376"/>
                    <a:pt x="197" y="388"/>
                  </a:cubicBezTo>
                  <a:cubicBezTo>
                    <a:pt x="210" y="412"/>
                    <a:pt x="222" y="439"/>
                    <a:pt x="232" y="469"/>
                  </a:cubicBezTo>
                  <a:cubicBezTo>
                    <a:pt x="251" y="527"/>
                    <a:pt x="271" y="585"/>
                    <a:pt x="290" y="643"/>
                  </a:cubicBezTo>
                  <a:cubicBezTo>
                    <a:pt x="272" y="644"/>
                    <a:pt x="253" y="644"/>
                    <a:pt x="235" y="644"/>
                  </a:cubicBezTo>
                  <a:cubicBezTo>
                    <a:pt x="220" y="600"/>
                    <a:pt x="204" y="556"/>
                    <a:pt x="190" y="512"/>
                  </a:cubicBezTo>
                  <a:cubicBezTo>
                    <a:pt x="173" y="459"/>
                    <a:pt x="161" y="424"/>
                    <a:pt x="152" y="406"/>
                  </a:cubicBezTo>
                  <a:cubicBezTo>
                    <a:pt x="149" y="399"/>
                    <a:pt x="146" y="392"/>
                    <a:pt x="143" y="387"/>
                  </a:cubicBezTo>
                  <a:cubicBezTo>
                    <a:pt x="138" y="379"/>
                    <a:pt x="134" y="373"/>
                    <a:pt x="130" y="369"/>
                  </a:cubicBezTo>
                  <a:cubicBezTo>
                    <a:pt x="122" y="363"/>
                    <a:pt x="110" y="359"/>
                    <a:pt x="96" y="359"/>
                  </a:cubicBezTo>
                  <a:cubicBezTo>
                    <a:pt x="79" y="359"/>
                    <a:pt x="62" y="359"/>
                    <a:pt x="45" y="358"/>
                  </a:cubicBezTo>
                  <a:cubicBezTo>
                    <a:pt x="45" y="454"/>
                    <a:pt x="45" y="549"/>
                    <a:pt x="45" y="644"/>
                  </a:cubicBezTo>
                  <a:cubicBezTo>
                    <a:pt x="30" y="644"/>
                    <a:pt x="15" y="644"/>
                    <a:pt x="0" y="643"/>
                  </a:cubicBezTo>
                  <a:close/>
                  <a:moveTo>
                    <a:pt x="45" y="285"/>
                  </a:moveTo>
                  <a:cubicBezTo>
                    <a:pt x="76" y="285"/>
                    <a:pt x="108" y="286"/>
                    <a:pt x="138" y="286"/>
                  </a:cubicBezTo>
                  <a:cubicBezTo>
                    <a:pt x="140" y="286"/>
                    <a:pt x="141" y="286"/>
                    <a:pt x="143" y="285"/>
                  </a:cubicBezTo>
                  <a:cubicBezTo>
                    <a:pt x="143" y="285"/>
                    <a:pt x="143" y="285"/>
                    <a:pt x="143" y="285"/>
                  </a:cubicBezTo>
                  <a:cubicBezTo>
                    <a:pt x="159" y="285"/>
                    <a:pt x="172" y="281"/>
                    <a:pt x="182" y="274"/>
                  </a:cubicBezTo>
                  <a:cubicBezTo>
                    <a:pt x="193" y="265"/>
                    <a:pt x="201" y="253"/>
                    <a:pt x="207" y="236"/>
                  </a:cubicBezTo>
                  <a:cubicBezTo>
                    <a:pt x="214" y="219"/>
                    <a:pt x="217" y="199"/>
                    <a:pt x="217" y="177"/>
                  </a:cubicBezTo>
                  <a:cubicBezTo>
                    <a:pt x="217" y="144"/>
                    <a:pt x="211" y="119"/>
                    <a:pt x="199" y="100"/>
                  </a:cubicBezTo>
                  <a:cubicBezTo>
                    <a:pt x="187" y="82"/>
                    <a:pt x="169" y="73"/>
                    <a:pt x="148" y="73"/>
                  </a:cubicBezTo>
                  <a:cubicBezTo>
                    <a:pt x="146" y="73"/>
                    <a:pt x="145" y="73"/>
                    <a:pt x="143" y="73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12" y="73"/>
                    <a:pt x="78" y="72"/>
                    <a:pt x="45" y="72"/>
                  </a:cubicBezTo>
                  <a:cubicBezTo>
                    <a:pt x="45" y="143"/>
                    <a:pt x="45" y="214"/>
                    <a:pt x="45" y="28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Freeform 220"/>
            <p:cNvSpPr>
              <a:spLocks noEditPoints="1"/>
            </p:cNvSpPr>
            <p:nvPr/>
          </p:nvSpPr>
          <p:spPr bwMode="auto">
            <a:xfrm>
              <a:off x="3597" y="983"/>
              <a:ext cx="24" cy="44"/>
            </a:xfrm>
            <a:custGeom>
              <a:avLst/>
              <a:gdLst>
                <a:gd name="T0" fmla="*/ 0 w 314"/>
                <a:gd name="T1" fmla="*/ 652 h 652"/>
                <a:gd name="T2" fmla="*/ 129 w 314"/>
                <a:gd name="T3" fmla="*/ 3 h 652"/>
                <a:gd name="T4" fmla="*/ 177 w 314"/>
                <a:gd name="T5" fmla="*/ 0 h 652"/>
                <a:gd name="T6" fmla="*/ 314 w 314"/>
                <a:gd name="T7" fmla="*/ 634 h 652"/>
                <a:gd name="T8" fmla="*/ 263 w 314"/>
                <a:gd name="T9" fmla="*/ 638 h 652"/>
                <a:gd name="T10" fmla="*/ 224 w 314"/>
                <a:gd name="T11" fmla="*/ 446 h 652"/>
                <a:gd name="T12" fmla="*/ 83 w 314"/>
                <a:gd name="T13" fmla="*/ 454 h 652"/>
                <a:gd name="T14" fmla="*/ 47 w 314"/>
                <a:gd name="T15" fmla="*/ 651 h 652"/>
                <a:gd name="T16" fmla="*/ 0 w 314"/>
                <a:gd name="T17" fmla="*/ 652 h 652"/>
                <a:gd name="T18" fmla="*/ 96 w 314"/>
                <a:gd name="T19" fmla="*/ 384 h 652"/>
                <a:gd name="T20" fmla="*/ 210 w 314"/>
                <a:gd name="T21" fmla="*/ 378 h 652"/>
                <a:gd name="T22" fmla="*/ 176 w 314"/>
                <a:gd name="T23" fmla="*/ 202 h 652"/>
                <a:gd name="T24" fmla="*/ 152 w 314"/>
                <a:gd name="T25" fmla="*/ 70 h 652"/>
                <a:gd name="T26" fmla="*/ 134 w 314"/>
                <a:gd name="T27" fmla="*/ 194 h 652"/>
                <a:gd name="T28" fmla="*/ 96 w 314"/>
                <a:gd name="T29" fmla="*/ 38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4" h="652">
                  <a:moveTo>
                    <a:pt x="0" y="652"/>
                  </a:moveTo>
                  <a:cubicBezTo>
                    <a:pt x="42" y="436"/>
                    <a:pt x="87" y="220"/>
                    <a:pt x="129" y="3"/>
                  </a:cubicBezTo>
                  <a:cubicBezTo>
                    <a:pt x="145" y="2"/>
                    <a:pt x="161" y="1"/>
                    <a:pt x="177" y="0"/>
                  </a:cubicBezTo>
                  <a:cubicBezTo>
                    <a:pt x="222" y="212"/>
                    <a:pt x="269" y="423"/>
                    <a:pt x="314" y="634"/>
                  </a:cubicBezTo>
                  <a:cubicBezTo>
                    <a:pt x="297" y="635"/>
                    <a:pt x="280" y="637"/>
                    <a:pt x="263" y="638"/>
                  </a:cubicBezTo>
                  <a:cubicBezTo>
                    <a:pt x="250" y="574"/>
                    <a:pt x="237" y="510"/>
                    <a:pt x="224" y="446"/>
                  </a:cubicBezTo>
                  <a:cubicBezTo>
                    <a:pt x="177" y="449"/>
                    <a:pt x="130" y="452"/>
                    <a:pt x="83" y="454"/>
                  </a:cubicBezTo>
                  <a:cubicBezTo>
                    <a:pt x="71" y="520"/>
                    <a:pt x="59" y="585"/>
                    <a:pt x="47" y="651"/>
                  </a:cubicBezTo>
                  <a:cubicBezTo>
                    <a:pt x="31" y="651"/>
                    <a:pt x="16" y="652"/>
                    <a:pt x="0" y="652"/>
                  </a:cubicBezTo>
                  <a:close/>
                  <a:moveTo>
                    <a:pt x="96" y="384"/>
                  </a:moveTo>
                  <a:cubicBezTo>
                    <a:pt x="134" y="382"/>
                    <a:pt x="172" y="380"/>
                    <a:pt x="210" y="378"/>
                  </a:cubicBezTo>
                  <a:cubicBezTo>
                    <a:pt x="199" y="319"/>
                    <a:pt x="187" y="260"/>
                    <a:pt x="176" y="202"/>
                  </a:cubicBezTo>
                  <a:cubicBezTo>
                    <a:pt x="165" y="147"/>
                    <a:pt x="157" y="104"/>
                    <a:pt x="152" y="70"/>
                  </a:cubicBezTo>
                  <a:cubicBezTo>
                    <a:pt x="148" y="111"/>
                    <a:pt x="141" y="152"/>
                    <a:pt x="134" y="194"/>
                  </a:cubicBezTo>
                  <a:cubicBezTo>
                    <a:pt x="121" y="257"/>
                    <a:pt x="108" y="321"/>
                    <a:pt x="96" y="38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Freeform 221"/>
            <p:cNvSpPr>
              <a:spLocks/>
            </p:cNvSpPr>
            <p:nvPr/>
          </p:nvSpPr>
          <p:spPr bwMode="auto">
            <a:xfrm>
              <a:off x="3623" y="980"/>
              <a:ext cx="24" cy="45"/>
            </a:xfrm>
            <a:custGeom>
              <a:avLst/>
              <a:gdLst>
                <a:gd name="T0" fmla="*/ 167 w 306"/>
                <a:gd name="T1" fmla="*/ 407 h 675"/>
                <a:gd name="T2" fmla="*/ 167 w 306"/>
                <a:gd name="T3" fmla="*/ 331 h 675"/>
                <a:gd name="T4" fmla="*/ 306 w 306"/>
                <a:gd name="T5" fmla="*/ 305 h 675"/>
                <a:gd name="T6" fmla="*/ 306 w 306"/>
                <a:gd name="T7" fmla="*/ 544 h 675"/>
                <a:gd name="T8" fmla="*/ 240 w 306"/>
                <a:gd name="T9" fmla="*/ 633 h 675"/>
                <a:gd name="T10" fmla="*/ 169 w 306"/>
                <a:gd name="T11" fmla="*/ 670 h 675"/>
                <a:gd name="T12" fmla="*/ 83 w 306"/>
                <a:gd name="T13" fmla="*/ 643 h 675"/>
                <a:gd name="T14" fmla="*/ 22 w 306"/>
                <a:gd name="T15" fmla="*/ 537 h 675"/>
                <a:gd name="T16" fmla="*/ 0 w 306"/>
                <a:gd name="T17" fmla="*/ 361 h 675"/>
                <a:gd name="T18" fmla="*/ 22 w 306"/>
                <a:gd name="T19" fmla="*/ 175 h 675"/>
                <a:gd name="T20" fmla="*/ 81 w 306"/>
                <a:gd name="T21" fmla="*/ 53 h 675"/>
                <a:gd name="T22" fmla="*/ 167 w 306"/>
                <a:gd name="T23" fmla="*/ 4 h 675"/>
                <a:gd name="T24" fmla="*/ 230 w 306"/>
                <a:gd name="T25" fmla="*/ 15 h 675"/>
                <a:gd name="T26" fmla="*/ 275 w 306"/>
                <a:gd name="T27" fmla="*/ 68 h 675"/>
                <a:gd name="T28" fmla="*/ 301 w 306"/>
                <a:gd name="T29" fmla="*/ 171 h 675"/>
                <a:gd name="T30" fmla="*/ 262 w 306"/>
                <a:gd name="T31" fmla="*/ 200 h 675"/>
                <a:gd name="T32" fmla="*/ 242 w 306"/>
                <a:gd name="T33" fmla="*/ 122 h 675"/>
                <a:gd name="T34" fmla="*/ 210 w 306"/>
                <a:gd name="T35" fmla="*/ 85 h 675"/>
                <a:gd name="T36" fmla="*/ 166 w 306"/>
                <a:gd name="T37" fmla="*/ 77 h 675"/>
                <a:gd name="T38" fmla="*/ 103 w 306"/>
                <a:gd name="T39" fmla="*/ 114 h 675"/>
                <a:gd name="T40" fmla="*/ 61 w 306"/>
                <a:gd name="T41" fmla="*/ 206 h 675"/>
                <a:gd name="T42" fmla="*/ 45 w 306"/>
                <a:gd name="T43" fmla="*/ 352 h 675"/>
                <a:gd name="T44" fmla="*/ 79 w 306"/>
                <a:gd name="T45" fmla="*/ 541 h 675"/>
                <a:gd name="T46" fmla="*/ 168 w 306"/>
                <a:gd name="T47" fmla="*/ 593 h 675"/>
                <a:gd name="T48" fmla="*/ 221 w 306"/>
                <a:gd name="T49" fmla="*/ 565 h 675"/>
                <a:gd name="T50" fmla="*/ 264 w 306"/>
                <a:gd name="T51" fmla="*/ 510 h 675"/>
                <a:gd name="T52" fmla="*/ 264 w 306"/>
                <a:gd name="T53" fmla="*/ 390 h 675"/>
                <a:gd name="T54" fmla="*/ 167 w 306"/>
                <a:gd name="T55" fmla="*/ 407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6" h="675">
                  <a:moveTo>
                    <a:pt x="167" y="407"/>
                  </a:moveTo>
                  <a:cubicBezTo>
                    <a:pt x="167" y="382"/>
                    <a:pt x="167" y="356"/>
                    <a:pt x="167" y="331"/>
                  </a:cubicBezTo>
                  <a:cubicBezTo>
                    <a:pt x="213" y="324"/>
                    <a:pt x="260" y="315"/>
                    <a:pt x="306" y="305"/>
                  </a:cubicBezTo>
                  <a:cubicBezTo>
                    <a:pt x="306" y="385"/>
                    <a:pt x="306" y="465"/>
                    <a:pt x="306" y="544"/>
                  </a:cubicBezTo>
                  <a:cubicBezTo>
                    <a:pt x="286" y="582"/>
                    <a:pt x="263" y="612"/>
                    <a:pt x="240" y="633"/>
                  </a:cubicBezTo>
                  <a:cubicBezTo>
                    <a:pt x="218" y="654"/>
                    <a:pt x="194" y="666"/>
                    <a:pt x="169" y="670"/>
                  </a:cubicBezTo>
                  <a:cubicBezTo>
                    <a:pt x="137" y="675"/>
                    <a:pt x="108" y="666"/>
                    <a:pt x="83" y="643"/>
                  </a:cubicBezTo>
                  <a:cubicBezTo>
                    <a:pt x="57" y="620"/>
                    <a:pt x="37" y="585"/>
                    <a:pt x="22" y="537"/>
                  </a:cubicBezTo>
                  <a:cubicBezTo>
                    <a:pt x="8" y="489"/>
                    <a:pt x="0" y="431"/>
                    <a:pt x="0" y="361"/>
                  </a:cubicBezTo>
                  <a:cubicBezTo>
                    <a:pt x="0" y="291"/>
                    <a:pt x="8" y="229"/>
                    <a:pt x="22" y="175"/>
                  </a:cubicBezTo>
                  <a:cubicBezTo>
                    <a:pt x="37" y="122"/>
                    <a:pt x="57" y="81"/>
                    <a:pt x="81" y="53"/>
                  </a:cubicBezTo>
                  <a:cubicBezTo>
                    <a:pt x="105" y="25"/>
                    <a:pt x="134" y="9"/>
                    <a:pt x="167" y="4"/>
                  </a:cubicBezTo>
                  <a:cubicBezTo>
                    <a:pt x="191" y="0"/>
                    <a:pt x="212" y="4"/>
                    <a:pt x="230" y="15"/>
                  </a:cubicBezTo>
                  <a:cubicBezTo>
                    <a:pt x="248" y="27"/>
                    <a:pt x="264" y="44"/>
                    <a:pt x="275" y="68"/>
                  </a:cubicBezTo>
                  <a:cubicBezTo>
                    <a:pt x="287" y="92"/>
                    <a:pt x="296" y="126"/>
                    <a:pt x="301" y="171"/>
                  </a:cubicBezTo>
                  <a:cubicBezTo>
                    <a:pt x="288" y="181"/>
                    <a:pt x="275" y="190"/>
                    <a:pt x="262" y="200"/>
                  </a:cubicBezTo>
                  <a:cubicBezTo>
                    <a:pt x="257" y="165"/>
                    <a:pt x="250" y="139"/>
                    <a:pt x="242" y="122"/>
                  </a:cubicBezTo>
                  <a:cubicBezTo>
                    <a:pt x="234" y="105"/>
                    <a:pt x="223" y="94"/>
                    <a:pt x="210" y="85"/>
                  </a:cubicBezTo>
                  <a:cubicBezTo>
                    <a:pt x="197" y="77"/>
                    <a:pt x="182" y="75"/>
                    <a:pt x="166" y="77"/>
                  </a:cubicBezTo>
                  <a:cubicBezTo>
                    <a:pt x="142" y="81"/>
                    <a:pt x="121" y="93"/>
                    <a:pt x="103" y="114"/>
                  </a:cubicBezTo>
                  <a:cubicBezTo>
                    <a:pt x="86" y="135"/>
                    <a:pt x="72" y="166"/>
                    <a:pt x="61" y="206"/>
                  </a:cubicBezTo>
                  <a:cubicBezTo>
                    <a:pt x="51" y="247"/>
                    <a:pt x="45" y="295"/>
                    <a:pt x="45" y="352"/>
                  </a:cubicBezTo>
                  <a:cubicBezTo>
                    <a:pt x="45" y="438"/>
                    <a:pt x="57" y="501"/>
                    <a:pt x="79" y="541"/>
                  </a:cubicBezTo>
                  <a:cubicBezTo>
                    <a:pt x="102" y="581"/>
                    <a:pt x="132" y="599"/>
                    <a:pt x="168" y="593"/>
                  </a:cubicBezTo>
                  <a:cubicBezTo>
                    <a:pt x="185" y="591"/>
                    <a:pt x="203" y="581"/>
                    <a:pt x="221" y="565"/>
                  </a:cubicBezTo>
                  <a:cubicBezTo>
                    <a:pt x="239" y="548"/>
                    <a:pt x="253" y="530"/>
                    <a:pt x="264" y="510"/>
                  </a:cubicBezTo>
                  <a:cubicBezTo>
                    <a:pt x="264" y="470"/>
                    <a:pt x="264" y="430"/>
                    <a:pt x="264" y="390"/>
                  </a:cubicBezTo>
                  <a:cubicBezTo>
                    <a:pt x="232" y="396"/>
                    <a:pt x="199" y="402"/>
                    <a:pt x="167" y="407"/>
                  </a:cubicBez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Freeform 222"/>
            <p:cNvSpPr>
              <a:spLocks/>
            </p:cNvSpPr>
            <p:nvPr/>
          </p:nvSpPr>
          <p:spPr bwMode="auto">
            <a:xfrm>
              <a:off x="3652" y="971"/>
              <a:ext cx="15" cy="50"/>
            </a:xfrm>
            <a:custGeom>
              <a:avLst/>
              <a:gdLst>
                <a:gd name="T0" fmla="*/ 0 w 205"/>
                <a:gd name="T1" fmla="*/ 757 h 757"/>
                <a:gd name="T2" fmla="*/ 0 w 205"/>
                <a:gd name="T3" fmla="*/ 113 h 757"/>
                <a:gd name="T4" fmla="*/ 204 w 205"/>
                <a:gd name="T5" fmla="*/ 0 h 757"/>
                <a:gd name="T6" fmla="*/ 204 w 205"/>
                <a:gd name="T7" fmla="*/ 76 h 757"/>
                <a:gd name="T8" fmla="*/ 43 w 205"/>
                <a:gd name="T9" fmla="*/ 177 h 757"/>
                <a:gd name="T10" fmla="*/ 43 w 205"/>
                <a:gd name="T11" fmla="*/ 373 h 757"/>
                <a:gd name="T12" fmla="*/ 200 w 205"/>
                <a:gd name="T13" fmla="*/ 283 h 757"/>
                <a:gd name="T14" fmla="*/ 200 w 205"/>
                <a:gd name="T15" fmla="*/ 359 h 757"/>
                <a:gd name="T16" fmla="*/ 43 w 205"/>
                <a:gd name="T17" fmla="*/ 449 h 757"/>
                <a:gd name="T18" fmla="*/ 43 w 205"/>
                <a:gd name="T19" fmla="*/ 669 h 757"/>
                <a:gd name="T20" fmla="*/ 205 w 205"/>
                <a:gd name="T21" fmla="*/ 560 h 757"/>
                <a:gd name="T22" fmla="*/ 205 w 205"/>
                <a:gd name="T23" fmla="*/ 636 h 757"/>
                <a:gd name="T24" fmla="*/ 0 w 205"/>
                <a:gd name="T25" fmla="*/ 757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" h="757">
                  <a:moveTo>
                    <a:pt x="0" y="757"/>
                  </a:moveTo>
                  <a:cubicBezTo>
                    <a:pt x="0" y="542"/>
                    <a:pt x="0" y="328"/>
                    <a:pt x="0" y="113"/>
                  </a:cubicBezTo>
                  <a:cubicBezTo>
                    <a:pt x="78" y="92"/>
                    <a:pt x="187" y="77"/>
                    <a:pt x="204" y="0"/>
                  </a:cubicBezTo>
                  <a:cubicBezTo>
                    <a:pt x="204" y="25"/>
                    <a:pt x="204" y="50"/>
                    <a:pt x="204" y="76"/>
                  </a:cubicBezTo>
                  <a:cubicBezTo>
                    <a:pt x="190" y="138"/>
                    <a:pt x="105" y="158"/>
                    <a:pt x="43" y="177"/>
                  </a:cubicBezTo>
                  <a:cubicBezTo>
                    <a:pt x="43" y="242"/>
                    <a:pt x="43" y="308"/>
                    <a:pt x="43" y="373"/>
                  </a:cubicBezTo>
                  <a:cubicBezTo>
                    <a:pt x="101" y="355"/>
                    <a:pt x="172" y="339"/>
                    <a:pt x="200" y="283"/>
                  </a:cubicBezTo>
                  <a:cubicBezTo>
                    <a:pt x="200" y="309"/>
                    <a:pt x="200" y="334"/>
                    <a:pt x="200" y="359"/>
                  </a:cubicBezTo>
                  <a:cubicBezTo>
                    <a:pt x="172" y="415"/>
                    <a:pt x="101" y="431"/>
                    <a:pt x="43" y="449"/>
                  </a:cubicBezTo>
                  <a:cubicBezTo>
                    <a:pt x="43" y="523"/>
                    <a:pt x="43" y="596"/>
                    <a:pt x="43" y="669"/>
                  </a:cubicBezTo>
                  <a:cubicBezTo>
                    <a:pt x="107" y="649"/>
                    <a:pt x="202" y="625"/>
                    <a:pt x="205" y="560"/>
                  </a:cubicBezTo>
                  <a:cubicBezTo>
                    <a:pt x="205" y="586"/>
                    <a:pt x="205" y="611"/>
                    <a:pt x="205" y="636"/>
                  </a:cubicBezTo>
                  <a:cubicBezTo>
                    <a:pt x="201" y="716"/>
                    <a:pt x="81" y="735"/>
                    <a:pt x="0" y="757"/>
                  </a:cubicBez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Freeform 223"/>
            <p:cNvSpPr>
              <a:spLocks/>
            </p:cNvSpPr>
            <p:nvPr/>
          </p:nvSpPr>
          <p:spPr bwMode="auto">
            <a:xfrm>
              <a:off x="3502" y="974"/>
              <a:ext cx="18" cy="47"/>
            </a:xfrm>
            <a:custGeom>
              <a:avLst/>
              <a:gdLst>
                <a:gd name="T0" fmla="*/ 0 w 18"/>
                <a:gd name="T1" fmla="*/ 25 h 47"/>
                <a:gd name="T2" fmla="*/ 2 w 18"/>
                <a:gd name="T3" fmla="*/ 28 h 47"/>
                <a:gd name="T4" fmla="*/ 3 w 18"/>
                <a:gd name="T5" fmla="*/ 34 h 47"/>
                <a:gd name="T6" fmla="*/ 5 w 18"/>
                <a:gd name="T7" fmla="*/ 38 h 47"/>
                <a:gd name="T8" fmla="*/ 9 w 18"/>
                <a:gd name="T9" fmla="*/ 41 h 47"/>
                <a:gd name="T10" fmla="*/ 13 w 18"/>
                <a:gd name="T11" fmla="*/ 40 h 47"/>
                <a:gd name="T12" fmla="*/ 15 w 18"/>
                <a:gd name="T13" fmla="*/ 35 h 47"/>
                <a:gd name="T14" fmla="*/ 14 w 18"/>
                <a:gd name="T15" fmla="*/ 32 h 47"/>
                <a:gd name="T16" fmla="*/ 12 w 18"/>
                <a:gd name="T17" fmla="*/ 29 h 47"/>
                <a:gd name="T18" fmla="*/ 7 w 18"/>
                <a:gd name="T19" fmla="*/ 25 h 47"/>
                <a:gd name="T20" fmla="*/ 3 w 18"/>
                <a:gd name="T21" fmla="*/ 19 h 47"/>
                <a:gd name="T22" fmla="*/ 1 w 18"/>
                <a:gd name="T23" fmla="*/ 14 h 47"/>
                <a:gd name="T24" fmla="*/ 0 w 18"/>
                <a:gd name="T25" fmla="*/ 8 h 47"/>
                <a:gd name="T26" fmla="*/ 2 w 18"/>
                <a:gd name="T27" fmla="*/ 1 h 47"/>
                <a:gd name="T28" fmla="*/ 8 w 18"/>
                <a:gd name="T29" fmla="*/ 1 h 47"/>
                <a:gd name="T30" fmla="*/ 13 w 18"/>
                <a:gd name="T31" fmla="*/ 4 h 47"/>
                <a:gd name="T32" fmla="*/ 16 w 18"/>
                <a:gd name="T33" fmla="*/ 9 h 47"/>
                <a:gd name="T34" fmla="*/ 17 w 18"/>
                <a:gd name="T35" fmla="*/ 16 h 47"/>
                <a:gd name="T36" fmla="*/ 14 w 18"/>
                <a:gd name="T37" fmla="*/ 16 h 47"/>
                <a:gd name="T38" fmla="*/ 12 w 18"/>
                <a:gd name="T39" fmla="*/ 9 h 47"/>
                <a:gd name="T40" fmla="*/ 8 w 18"/>
                <a:gd name="T41" fmla="*/ 6 h 47"/>
                <a:gd name="T42" fmla="*/ 4 w 18"/>
                <a:gd name="T43" fmla="*/ 6 h 47"/>
                <a:gd name="T44" fmla="*/ 3 w 18"/>
                <a:gd name="T45" fmla="*/ 10 h 47"/>
                <a:gd name="T46" fmla="*/ 4 w 18"/>
                <a:gd name="T47" fmla="*/ 15 h 47"/>
                <a:gd name="T48" fmla="*/ 8 w 18"/>
                <a:gd name="T49" fmla="*/ 20 h 47"/>
                <a:gd name="T50" fmla="*/ 13 w 18"/>
                <a:gd name="T51" fmla="*/ 24 h 47"/>
                <a:gd name="T52" fmla="*/ 17 w 18"/>
                <a:gd name="T53" fmla="*/ 29 h 47"/>
                <a:gd name="T54" fmla="*/ 18 w 18"/>
                <a:gd name="T55" fmla="*/ 36 h 47"/>
                <a:gd name="T56" fmla="*/ 17 w 18"/>
                <a:gd name="T57" fmla="*/ 42 h 47"/>
                <a:gd name="T58" fmla="*/ 13 w 18"/>
                <a:gd name="T59" fmla="*/ 46 h 47"/>
                <a:gd name="T60" fmla="*/ 8 w 18"/>
                <a:gd name="T61" fmla="*/ 46 h 47"/>
                <a:gd name="T62" fmla="*/ 2 w 18"/>
                <a:gd name="T63" fmla="*/ 39 h 47"/>
                <a:gd name="T64" fmla="*/ 0 w 18"/>
                <a:gd name="T6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" h="47">
                  <a:moveTo>
                    <a:pt x="0" y="25"/>
                  </a:moveTo>
                  <a:cubicBezTo>
                    <a:pt x="0" y="26"/>
                    <a:pt x="1" y="27"/>
                    <a:pt x="2" y="28"/>
                  </a:cubicBezTo>
                  <a:cubicBezTo>
                    <a:pt x="2" y="30"/>
                    <a:pt x="2" y="32"/>
                    <a:pt x="3" y="34"/>
                  </a:cubicBezTo>
                  <a:cubicBezTo>
                    <a:pt x="3" y="35"/>
                    <a:pt x="4" y="37"/>
                    <a:pt x="5" y="38"/>
                  </a:cubicBezTo>
                  <a:cubicBezTo>
                    <a:pt x="6" y="39"/>
                    <a:pt x="7" y="40"/>
                    <a:pt x="9" y="41"/>
                  </a:cubicBezTo>
                  <a:cubicBezTo>
                    <a:pt x="10" y="42"/>
                    <a:pt x="12" y="41"/>
                    <a:pt x="13" y="40"/>
                  </a:cubicBezTo>
                  <a:cubicBezTo>
                    <a:pt x="14" y="39"/>
                    <a:pt x="15" y="37"/>
                    <a:pt x="15" y="35"/>
                  </a:cubicBezTo>
                  <a:cubicBezTo>
                    <a:pt x="15" y="34"/>
                    <a:pt x="14" y="33"/>
                    <a:pt x="14" y="32"/>
                  </a:cubicBezTo>
                  <a:cubicBezTo>
                    <a:pt x="14" y="31"/>
                    <a:pt x="13" y="30"/>
                    <a:pt x="12" y="29"/>
                  </a:cubicBezTo>
                  <a:cubicBezTo>
                    <a:pt x="12" y="28"/>
                    <a:pt x="10" y="27"/>
                    <a:pt x="7" y="25"/>
                  </a:cubicBezTo>
                  <a:cubicBezTo>
                    <a:pt x="5" y="23"/>
                    <a:pt x="3" y="21"/>
                    <a:pt x="3" y="19"/>
                  </a:cubicBezTo>
                  <a:cubicBezTo>
                    <a:pt x="2" y="18"/>
                    <a:pt x="1" y="16"/>
                    <a:pt x="1" y="14"/>
                  </a:cubicBezTo>
                  <a:cubicBezTo>
                    <a:pt x="0" y="12"/>
                    <a:pt x="0" y="10"/>
                    <a:pt x="0" y="8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1"/>
                  </a:cubicBezTo>
                  <a:cubicBezTo>
                    <a:pt x="10" y="2"/>
                    <a:pt x="11" y="3"/>
                    <a:pt x="13" y="4"/>
                  </a:cubicBezTo>
                  <a:cubicBezTo>
                    <a:pt x="14" y="5"/>
                    <a:pt x="15" y="7"/>
                    <a:pt x="16" y="9"/>
                  </a:cubicBezTo>
                  <a:cubicBezTo>
                    <a:pt x="17" y="11"/>
                    <a:pt x="17" y="14"/>
                    <a:pt x="17" y="16"/>
                  </a:cubicBezTo>
                  <a:cubicBezTo>
                    <a:pt x="16" y="16"/>
                    <a:pt x="15" y="16"/>
                    <a:pt x="14" y="16"/>
                  </a:cubicBezTo>
                  <a:cubicBezTo>
                    <a:pt x="14" y="13"/>
                    <a:pt x="13" y="11"/>
                    <a:pt x="12" y="9"/>
                  </a:cubicBezTo>
                  <a:cubicBezTo>
                    <a:pt x="11" y="8"/>
                    <a:pt x="10" y="7"/>
                    <a:pt x="8" y="6"/>
                  </a:cubicBezTo>
                  <a:cubicBezTo>
                    <a:pt x="6" y="5"/>
                    <a:pt x="5" y="5"/>
                    <a:pt x="4" y="6"/>
                  </a:cubicBezTo>
                  <a:cubicBezTo>
                    <a:pt x="3" y="7"/>
                    <a:pt x="3" y="8"/>
                    <a:pt x="3" y="10"/>
                  </a:cubicBezTo>
                  <a:cubicBezTo>
                    <a:pt x="3" y="12"/>
                    <a:pt x="3" y="13"/>
                    <a:pt x="4" y="15"/>
                  </a:cubicBezTo>
                  <a:cubicBezTo>
                    <a:pt x="4" y="16"/>
                    <a:pt x="6" y="18"/>
                    <a:pt x="8" y="20"/>
                  </a:cubicBezTo>
                  <a:cubicBezTo>
                    <a:pt x="10" y="21"/>
                    <a:pt x="12" y="23"/>
                    <a:pt x="13" y="24"/>
                  </a:cubicBezTo>
                  <a:cubicBezTo>
                    <a:pt x="15" y="25"/>
                    <a:pt x="16" y="27"/>
                    <a:pt x="17" y="29"/>
                  </a:cubicBezTo>
                  <a:cubicBezTo>
                    <a:pt x="18" y="31"/>
                    <a:pt x="18" y="33"/>
                    <a:pt x="18" y="36"/>
                  </a:cubicBezTo>
                  <a:cubicBezTo>
                    <a:pt x="18" y="38"/>
                    <a:pt x="18" y="40"/>
                    <a:pt x="17" y="42"/>
                  </a:cubicBezTo>
                  <a:cubicBezTo>
                    <a:pt x="16" y="44"/>
                    <a:pt x="15" y="45"/>
                    <a:pt x="13" y="46"/>
                  </a:cubicBezTo>
                  <a:cubicBezTo>
                    <a:pt x="12" y="47"/>
                    <a:pt x="10" y="47"/>
                    <a:pt x="8" y="46"/>
                  </a:cubicBezTo>
                  <a:cubicBezTo>
                    <a:pt x="5" y="45"/>
                    <a:pt x="3" y="42"/>
                    <a:pt x="2" y="39"/>
                  </a:cubicBezTo>
                  <a:cubicBezTo>
                    <a:pt x="0" y="34"/>
                    <a:pt x="0" y="30"/>
                    <a:pt x="0" y="25"/>
                  </a:cubicBez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Freeform 224"/>
            <p:cNvSpPr>
              <a:spLocks/>
            </p:cNvSpPr>
            <p:nvPr/>
          </p:nvSpPr>
          <p:spPr bwMode="auto">
            <a:xfrm>
              <a:off x="3523" y="979"/>
              <a:ext cx="20" cy="45"/>
            </a:xfrm>
            <a:custGeom>
              <a:avLst/>
              <a:gdLst>
                <a:gd name="T0" fmla="*/ 8 w 20"/>
                <a:gd name="T1" fmla="*/ 45 h 45"/>
                <a:gd name="T2" fmla="*/ 8 w 20"/>
                <a:gd name="T3" fmla="*/ 7 h 45"/>
                <a:gd name="T4" fmla="*/ 0 w 20"/>
                <a:gd name="T5" fmla="*/ 5 h 45"/>
                <a:gd name="T6" fmla="*/ 0 w 20"/>
                <a:gd name="T7" fmla="*/ 0 h 45"/>
                <a:gd name="T8" fmla="*/ 20 w 20"/>
                <a:gd name="T9" fmla="*/ 3 h 45"/>
                <a:gd name="T10" fmla="*/ 20 w 20"/>
                <a:gd name="T11" fmla="*/ 8 h 45"/>
                <a:gd name="T12" fmla="*/ 11 w 20"/>
                <a:gd name="T13" fmla="*/ 7 h 45"/>
                <a:gd name="T14" fmla="*/ 11 w 20"/>
                <a:gd name="T15" fmla="*/ 45 h 45"/>
                <a:gd name="T16" fmla="*/ 8 w 20"/>
                <a:gd name="T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5">
                  <a:moveTo>
                    <a:pt x="8" y="45"/>
                  </a:moveTo>
                  <a:cubicBezTo>
                    <a:pt x="8" y="32"/>
                    <a:pt x="8" y="19"/>
                    <a:pt x="8" y="7"/>
                  </a:cubicBezTo>
                  <a:cubicBezTo>
                    <a:pt x="5" y="6"/>
                    <a:pt x="2" y="6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ubicBezTo>
                    <a:pt x="6" y="1"/>
                    <a:pt x="13" y="2"/>
                    <a:pt x="20" y="3"/>
                  </a:cubicBezTo>
                  <a:cubicBezTo>
                    <a:pt x="20" y="5"/>
                    <a:pt x="20" y="6"/>
                    <a:pt x="20" y="8"/>
                  </a:cubicBezTo>
                  <a:cubicBezTo>
                    <a:pt x="17" y="8"/>
                    <a:pt x="14" y="7"/>
                    <a:pt x="11" y="7"/>
                  </a:cubicBezTo>
                  <a:cubicBezTo>
                    <a:pt x="11" y="20"/>
                    <a:pt x="11" y="32"/>
                    <a:pt x="11" y="45"/>
                  </a:cubicBezTo>
                  <a:cubicBezTo>
                    <a:pt x="10" y="45"/>
                    <a:pt x="9" y="45"/>
                    <a:pt x="8" y="45"/>
                  </a:cubicBez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Freeform 225"/>
            <p:cNvSpPr>
              <a:spLocks noEditPoints="1"/>
            </p:cNvSpPr>
            <p:nvPr/>
          </p:nvSpPr>
          <p:spPr bwMode="auto">
            <a:xfrm>
              <a:off x="3545" y="982"/>
              <a:ext cx="25" cy="45"/>
            </a:xfrm>
            <a:custGeom>
              <a:avLst/>
              <a:gdLst>
                <a:gd name="T0" fmla="*/ 0 w 319"/>
                <a:gd name="T1" fmla="*/ 331 h 673"/>
                <a:gd name="T2" fmla="*/ 45 w 319"/>
                <a:gd name="T3" fmla="*/ 82 h 673"/>
                <a:gd name="T4" fmla="*/ 159 w 319"/>
                <a:gd name="T5" fmla="*/ 3 h 673"/>
                <a:gd name="T6" fmla="*/ 240 w 319"/>
                <a:gd name="T7" fmla="*/ 48 h 673"/>
                <a:gd name="T8" fmla="*/ 297 w 319"/>
                <a:gd name="T9" fmla="*/ 165 h 673"/>
                <a:gd name="T10" fmla="*/ 319 w 319"/>
                <a:gd name="T11" fmla="*/ 345 h 673"/>
                <a:gd name="T12" fmla="*/ 277 w 319"/>
                <a:gd name="T13" fmla="*/ 577 h 673"/>
                <a:gd name="T14" fmla="*/ 159 w 319"/>
                <a:gd name="T15" fmla="*/ 669 h 673"/>
                <a:gd name="T16" fmla="*/ 40 w 319"/>
                <a:gd name="T17" fmla="*/ 558 h 673"/>
                <a:gd name="T18" fmla="*/ 0 w 319"/>
                <a:gd name="T19" fmla="*/ 331 h 673"/>
                <a:gd name="T20" fmla="*/ 45 w 319"/>
                <a:gd name="T21" fmla="*/ 337 h 673"/>
                <a:gd name="T22" fmla="*/ 78 w 319"/>
                <a:gd name="T23" fmla="*/ 524 h 673"/>
                <a:gd name="T24" fmla="*/ 158 w 319"/>
                <a:gd name="T25" fmla="*/ 596 h 673"/>
                <a:gd name="T26" fmla="*/ 240 w 319"/>
                <a:gd name="T27" fmla="*/ 535 h 673"/>
                <a:gd name="T28" fmla="*/ 273 w 319"/>
                <a:gd name="T29" fmla="*/ 342 h 673"/>
                <a:gd name="T30" fmla="*/ 256 w 319"/>
                <a:gd name="T31" fmla="*/ 192 h 673"/>
                <a:gd name="T32" fmla="*/ 217 w 319"/>
                <a:gd name="T33" fmla="*/ 110 h 673"/>
                <a:gd name="T34" fmla="*/ 159 w 319"/>
                <a:gd name="T35" fmla="*/ 76 h 673"/>
                <a:gd name="T36" fmla="*/ 77 w 319"/>
                <a:gd name="T37" fmla="*/ 136 h 673"/>
                <a:gd name="T38" fmla="*/ 45 w 319"/>
                <a:gd name="T39" fmla="*/ 337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9" h="673">
                  <a:moveTo>
                    <a:pt x="0" y="331"/>
                  </a:moveTo>
                  <a:cubicBezTo>
                    <a:pt x="0" y="221"/>
                    <a:pt x="15" y="139"/>
                    <a:pt x="45" y="82"/>
                  </a:cubicBezTo>
                  <a:cubicBezTo>
                    <a:pt x="75" y="26"/>
                    <a:pt x="113" y="0"/>
                    <a:pt x="159" y="3"/>
                  </a:cubicBezTo>
                  <a:cubicBezTo>
                    <a:pt x="188" y="5"/>
                    <a:pt x="216" y="20"/>
                    <a:pt x="240" y="48"/>
                  </a:cubicBezTo>
                  <a:cubicBezTo>
                    <a:pt x="264" y="75"/>
                    <a:pt x="283" y="114"/>
                    <a:pt x="297" y="165"/>
                  </a:cubicBezTo>
                  <a:cubicBezTo>
                    <a:pt x="311" y="216"/>
                    <a:pt x="319" y="276"/>
                    <a:pt x="319" y="345"/>
                  </a:cubicBezTo>
                  <a:cubicBezTo>
                    <a:pt x="319" y="441"/>
                    <a:pt x="305" y="518"/>
                    <a:pt x="277" y="577"/>
                  </a:cubicBezTo>
                  <a:cubicBezTo>
                    <a:pt x="248" y="642"/>
                    <a:pt x="208" y="673"/>
                    <a:pt x="159" y="669"/>
                  </a:cubicBezTo>
                  <a:cubicBezTo>
                    <a:pt x="110" y="666"/>
                    <a:pt x="70" y="629"/>
                    <a:pt x="40" y="558"/>
                  </a:cubicBezTo>
                  <a:cubicBezTo>
                    <a:pt x="13" y="493"/>
                    <a:pt x="0" y="418"/>
                    <a:pt x="0" y="331"/>
                  </a:cubicBezTo>
                  <a:close/>
                  <a:moveTo>
                    <a:pt x="45" y="337"/>
                  </a:moveTo>
                  <a:cubicBezTo>
                    <a:pt x="45" y="416"/>
                    <a:pt x="56" y="479"/>
                    <a:pt x="78" y="524"/>
                  </a:cubicBezTo>
                  <a:cubicBezTo>
                    <a:pt x="100" y="570"/>
                    <a:pt x="127" y="594"/>
                    <a:pt x="158" y="596"/>
                  </a:cubicBezTo>
                  <a:cubicBezTo>
                    <a:pt x="191" y="599"/>
                    <a:pt x="219" y="578"/>
                    <a:pt x="240" y="535"/>
                  </a:cubicBezTo>
                  <a:cubicBezTo>
                    <a:pt x="262" y="492"/>
                    <a:pt x="273" y="427"/>
                    <a:pt x="273" y="342"/>
                  </a:cubicBezTo>
                  <a:cubicBezTo>
                    <a:pt x="273" y="286"/>
                    <a:pt x="267" y="236"/>
                    <a:pt x="256" y="192"/>
                  </a:cubicBezTo>
                  <a:cubicBezTo>
                    <a:pt x="247" y="159"/>
                    <a:pt x="234" y="131"/>
                    <a:pt x="217" y="110"/>
                  </a:cubicBezTo>
                  <a:cubicBezTo>
                    <a:pt x="199" y="89"/>
                    <a:pt x="180" y="78"/>
                    <a:pt x="159" y="76"/>
                  </a:cubicBezTo>
                  <a:cubicBezTo>
                    <a:pt x="126" y="74"/>
                    <a:pt x="98" y="93"/>
                    <a:pt x="77" y="136"/>
                  </a:cubicBezTo>
                  <a:cubicBezTo>
                    <a:pt x="56" y="178"/>
                    <a:pt x="45" y="245"/>
                    <a:pt x="45" y="337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Freeform 226"/>
            <p:cNvSpPr>
              <a:spLocks noEditPoints="1"/>
            </p:cNvSpPr>
            <p:nvPr/>
          </p:nvSpPr>
          <p:spPr bwMode="auto">
            <a:xfrm>
              <a:off x="3574" y="984"/>
              <a:ext cx="22" cy="43"/>
            </a:xfrm>
            <a:custGeom>
              <a:avLst/>
              <a:gdLst>
                <a:gd name="T0" fmla="*/ 0 w 290"/>
                <a:gd name="T1" fmla="*/ 643 h 644"/>
                <a:gd name="T2" fmla="*/ 0 w 290"/>
                <a:gd name="T3" fmla="*/ 0 h 644"/>
                <a:gd name="T4" fmla="*/ 143 w 290"/>
                <a:gd name="T5" fmla="*/ 1 h 644"/>
                <a:gd name="T6" fmla="*/ 143 w 290"/>
                <a:gd name="T7" fmla="*/ 1 h 644"/>
                <a:gd name="T8" fmla="*/ 146 w 290"/>
                <a:gd name="T9" fmla="*/ 1 h 644"/>
                <a:gd name="T10" fmla="*/ 212 w 290"/>
                <a:gd name="T11" fmla="*/ 19 h 644"/>
                <a:gd name="T12" fmla="*/ 249 w 290"/>
                <a:gd name="T13" fmla="*/ 78 h 644"/>
                <a:gd name="T14" fmla="*/ 263 w 290"/>
                <a:gd name="T15" fmla="*/ 175 h 644"/>
                <a:gd name="T16" fmla="*/ 239 w 290"/>
                <a:gd name="T17" fmla="*/ 294 h 644"/>
                <a:gd name="T18" fmla="*/ 168 w 290"/>
                <a:gd name="T19" fmla="*/ 352 h 644"/>
                <a:gd name="T20" fmla="*/ 197 w 290"/>
                <a:gd name="T21" fmla="*/ 388 h 644"/>
                <a:gd name="T22" fmla="*/ 232 w 290"/>
                <a:gd name="T23" fmla="*/ 469 h 644"/>
                <a:gd name="T24" fmla="*/ 290 w 290"/>
                <a:gd name="T25" fmla="*/ 643 h 644"/>
                <a:gd name="T26" fmla="*/ 235 w 290"/>
                <a:gd name="T27" fmla="*/ 644 h 644"/>
                <a:gd name="T28" fmla="*/ 190 w 290"/>
                <a:gd name="T29" fmla="*/ 512 h 644"/>
                <a:gd name="T30" fmla="*/ 152 w 290"/>
                <a:gd name="T31" fmla="*/ 406 h 644"/>
                <a:gd name="T32" fmla="*/ 143 w 290"/>
                <a:gd name="T33" fmla="*/ 387 h 644"/>
                <a:gd name="T34" fmla="*/ 130 w 290"/>
                <a:gd name="T35" fmla="*/ 369 h 644"/>
                <a:gd name="T36" fmla="*/ 96 w 290"/>
                <a:gd name="T37" fmla="*/ 359 h 644"/>
                <a:gd name="T38" fmla="*/ 45 w 290"/>
                <a:gd name="T39" fmla="*/ 358 h 644"/>
                <a:gd name="T40" fmla="*/ 45 w 290"/>
                <a:gd name="T41" fmla="*/ 644 h 644"/>
                <a:gd name="T42" fmla="*/ 0 w 290"/>
                <a:gd name="T43" fmla="*/ 643 h 644"/>
                <a:gd name="T44" fmla="*/ 45 w 290"/>
                <a:gd name="T45" fmla="*/ 285 h 644"/>
                <a:gd name="T46" fmla="*/ 138 w 290"/>
                <a:gd name="T47" fmla="*/ 286 h 644"/>
                <a:gd name="T48" fmla="*/ 143 w 290"/>
                <a:gd name="T49" fmla="*/ 285 h 644"/>
                <a:gd name="T50" fmla="*/ 143 w 290"/>
                <a:gd name="T51" fmla="*/ 285 h 644"/>
                <a:gd name="T52" fmla="*/ 182 w 290"/>
                <a:gd name="T53" fmla="*/ 274 h 644"/>
                <a:gd name="T54" fmla="*/ 207 w 290"/>
                <a:gd name="T55" fmla="*/ 236 h 644"/>
                <a:gd name="T56" fmla="*/ 217 w 290"/>
                <a:gd name="T57" fmla="*/ 177 h 644"/>
                <a:gd name="T58" fmla="*/ 199 w 290"/>
                <a:gd name="T59" fmla="*/ 100 h 644"/>
                <a:gd name="T60" fmla="*/ 148 w 290"/>
                <a:gd name="T61" fmla="*/ 73 h 644"/>
                <a:gd name="T62" fmla="*/ 143 w 290"/>
                <a:gd name="T63" fmla="*/ 73 h 644"/>
                <a:gd name="T64" fmla="*/ 143 w 290"/>
                <a:gd name="T65" fmla="*/ 73 h 644"/>
                <a:gd name="T66" fmla="*/ 45 w 290"/>
                <a:gd name="T67" fmla="*/ 72 h 644"/>
                <a:gd name="T68" fmla="*/ 45 w 290"/>
                <a:gd name="T69" fmla="*/ 285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0" h="644">
                  <a:moveTo>
                    <a:pt x="0" y="643"/>
                  </a:moveTo>
                  <a:cubicBezTo>
                    <a:pt x="0" y="429"/>
                    <a:pt x="0" y="214"/>
                    <a:pt x="0" y="0"/>
                  </a:cubicBezTo>
                  <a:cubicBezTo>
                    <a:pt x="49" y="1"/>
                    <a:pt x="97" y="1"/>
                    <a:pt x="143" y="1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44" y="1"/>
                    <a:pt x="145" y="1"/>
                    <a:pt x="146" y="1"/>
                  </a:cubicBezTo>
                  <a:cubicBezTo>
                    <a:pt x="174" y="1"/>
                    <a:pt x="198" y="7"/>
                    <a:pt x="212" y="19"/>
                  </a:cubicBezTo>
                  <a:cubicBezTo>
                    <a:pt x="227" y="31"/>
                    <a:pt x="239" y="51"/>
                    <a:pt x="249" y="78"/>
                  </a:cubicBezTo>
                  <a:cubicBezTo>
                    <a:pt x="258" y="106"/>
                    <a:pt x="263" y="139"/>
                    <a:pt x="263" y="175"/>
                  </a:cubicBezTo>
                  <a:cubicBezTo>
                    <a:pt x="263" y="224"/>
                    <a:pt x="254" y="263"/>
                    <a:pt x="239" y="294"/>
                  </a:cubicBezTo>
                  <a:cubicBezTo>
                    <a:pt x="223" y="325"/>
                    <a:pt x="199" y="344"/>
                    <a:pt x="168" y="352"/>
                  </a:cubicBezTo>
                  <a:cubicBezTo>
                    <a:pt x="181" y="364"/>
                    <a:pt x="191" y="376"/>
                    <a:pt x="197" y="388"/>
                  </a:cubicBezTo>
                  <a:cubicBezTo>
                    <a:pt x="210" y="412"/>
                    <a:pt x="222" y="439"/>
                    <a:pt x="232" y="469"/>
                  </a:cubicBezTo>
                  <a:cubicBezTo>
                    <a:pt x="251" y="527"/>
                    <a:pt x="271" y="585"/>
                    <a:pt x="290" y="643"/>
                  </a:cubicBezTo>
                  <a:cubicBezTo>
                    <a:pt x="272" y="644"/>
                    <a:pt x="253" y="644"/>
                    <a:pt x="235" y="644"/>
                  </a:cubicBezTo>
                  <a:cubicBezTo>
                    <a:pt x="220" y="600"/>
                    <a:pt x="204" y="556"/>
                    <a:pt x="190" y="512"/>
                  </a:cubicBezTo>
                  <a:cubicBezTo>
                    <a:pt x="173" y="459"/>
                    <a:pt x="161" y="424"/>
                    <a:pt x="152" y="406"/>
                  </a:cubicBezTo>
                  <a:cubicBezTo>
                    <a:pt x="149" y="399"/>
                    <a:pt x="146" y="392"/>
                    <a:pt x="143" y="387"/>
                  </a:cubicBezTo>
                  <a:cubicBezTo>
                    <a:pt x="138" y="379"/>
                    <a:pt x="134" y="373"/>
                    <a:pt x="130" y="369"/>
                  </a:cubicBezTo>
                  <a:cubicBezTo>
                    <a:pt x="122" y="363"/>
                    <a:pt x="110" y="359"/>
                    <a:pt x="96" y="359"/>
                  </a:cubicBezTo>
                  <a:cubicBezTo>
                    <a:pt x="79" y="359"/>
                    <a:pt x="62" y="359"/>
                    <a:pt x="45" y="358"/>
                  </a:cubicBezTo>
                  <a:cubicBezTo>
                    <a:pt x="45" y="454"/>
                    <a:pt x="45" y="549"/>
                    <a:pt x="45" y="644"/>
                  </a:cubicBezTo>
                  <a:cubicBezTo>
                    <a:pt x="30" y="644"/>
                    <a:pt x="15" y="644"/>
                    <a:pt x="0" y="643"/>
                  </a:cubicBezTo>
                  <a:close/>
                  <a:moveTo>
                    <a:pt x="45" y="285"/>
                  </a:moveTo>
                  <a:cubicBezTo>
                    <a:pt x="76" y="285"/>
                    <a:pt x="108" y="286"/>
                    <a:pt x="138" y="286"/>
                  </a:cubicBezTo>
                  <a:cubicBezTo>
                    <a:pt x="140" y="286"/>
                    <a:pt x="141" y="286"/>
                    <a:pt x="143" y="285"/>
                  </a:cubicBezTo>
                  <a:cubicBezTo>
                    <a:pt x="143" y="285"/>
                    <a:pt x="143" y="285"/>
                    <a:pt x="143" y="285"/>
                  </a:cubicBezTo>
                  <a:cubicBezTo>
                    <a:pt x="159" y="285"/>
                    <a:pt x="172" y="281"/>
                    <a:pt x="182" y="274"/>
                  </a:cubicBezTo>
                  <a:cubicBezTo>
                    <a:pt x="193" y="265"/>
                    <a:pt x="201" y="253"/>
                    <a:pt x="207" y="236"/>
                  </a:cubicBezTo>
                  <a:cubicBezTo>
                    <a:pt x="214" y="219"/>
                    <a:pt x="217" y="199"/>
                    <a:pt x="217" y="177"/>
                  </a:cubicBezTo>
                  <a:cubicBezTo>
                    <a:pt x="217" y="144"/>
                    <a:pt x="211" y="119"/>
                    <a:pt x="199" y="100"/>
                  </a:cubicBezTo>
                  <a:cubicBezTo>
                    <a:pt x="187" y="82"/>
                    <a:pt x="169" y="73"/>
                    <a:pt x="148" y="73"/>
                  </a:cubicBezTo>
                  <a:cubicBezTo>
                    <a:pt x="146" y="73"/>
                    <a:pt x="145" y="73"/>
                    <a:pt x="143" y="73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12" y="73"/>
                    <a:pt x="78" y="72"/>
                    <a:pt x="45" y="72"/>
                  </a:cubicBezTo>
                  <a:cubicBezTo>
                    <a:pt x="45" y="143"/>
                    <a:pt x="45" y="214"/>
                    <a:pt x="45" y="285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Freeform 227"/>
            <p:cNvSpPr>
              <a:spLocks noEditPoints="1"/>
            </p:cNvSpPr>
            <p:nvPr/>
          </p:nvSpPr>
          <p:spPr bwMode="auto">
            <a:xfrm>
              <a:off x="3597" y="983"/>
              <a:ext cx="24" cy="44"/>
            </a:xfrm>
            <a:custGeom>
              <a:avLst/>
              <a:gdLst>
                <a:gd name="T0" fmla="*/ 0 w 314"/>
                <a:gd name="T1" fmla="*/ 652 h 652"/>
                <a:gd name="T2" fmla="*/ 129 w 314"/>
                <a:gd name="T3" fmla="*/ 3 h 652"/>
                <a:gd name="T4" fmla="*/ 177 w 314"/>
                <a:gd name="T5" fmla="*/ 0 h 652"/>
                <a:gd name="T6" fmla="*/ 314 w 314"/>
                <a:gd name="T7" fmla="*/ 634 h 652"/>
                <a:gd name="T8" fmla="*/ 263 w 314"/>
                <a:gd name="T9" fmla="*/ 638 h 652"/>
                <a:gd name="T10" fmla="*/ 224 w 314"/>
                <a:gd name="T11" fmla="*/ 446 h 652"/>
                <a:gd name="T12" fmla="*/ 83 w 314"/>
                <a:gd name="T13" fmla="*/ 454 h 652"/>
                <a:gd name="T14" fmla="*/ 47 w 314"/>
                <a:gd name="T15" fmla="*/ 651 h 652"/>
                <a:gd name="T16" fmla="*/ 0 w 314"/>
                <a:gd name="T17" fmla="*/ 652 h 652"/>
                <a:gd name="T18" fmla="*/ 96 w 314"/>
                <a:gd name="T19" fmla="*/ 384 h 652"/>
                <a:gd name="T20" fmla="*/ 210 w 314"/>
                <a:gd name="T21" fmla="*/ 378 h 652"/>
                <a:gd name="T22" fmla="*/ 176 w 314"/>
                <a:gd name="T23" fmla="*/ 202 h 652"/>
                <a:gd name="T24" fmla="*/ 152 w 314"/>
                <a:gd name="T25" fmla="*/ 70 h 652"/>
                <a:gd name="T26" fmla="*/ 134 w 314"/>
                <a:gd name="T27" fmla="*/ 194 h 652"/>
                <a:gd name="T28" fmla="*/ 96 w 314"/>
                <a:gd name="T29" fmla="*/ 38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4" h="652">
                  <a:moveTo>
                    <a:pt x="0" y="652"/>
                  </a:moveTo>
                  <a:cubicBezTo>
                    <a:pt x="42" y="436"/>
                    <a:pt x="87" y="220"/>
                    <a:pt x="129" y="3"/>
                  </a:cubicBezTo>
                  <a:cubicBezTo>
                    <a:pt x="145" y="2"/>
                    <a:pt x="161" y="1"/>
                    <a:pt x="177" y="0"/>
                  </a:cubicBezTo>
                  <a:cubicBezTo>
                    <a:pt x="222" y="212"/>
                    <a:pt x="269" y="423"/>
                    <a:pt x="314" y="634"/>
                  </a:cubicBezTo>
                  <a:cubicBezTo>
                    <a:pt x="297" y="635"/>
                    <a:pt x="280" y="637"/>
                    <a:pt x="263" y="638"/>
                  </a:cubicBezTo>
                  <a:cubicBezTo>
                    <a:pt x="250" y="574"/>
                    <a:pt x="237" y="510"/>
                    <a:pt x="224" y="446"/>
                  </a:cubicBezTo>
                  <a:cubicBezTo>
                    <a:pt x="177" y="449"/>
                    <a:pt x="130" y="452"/>
                    <a:pt x="83" y="454"/>
                  </a:cubicBezTo>
                  <a:cubicBezTo>
                    <a:pt x="71" y="520"/>
                    <a:pt x="59" y="585"/>
                    <a:pt x="47" y="651"/>
                  </a:cubicBezTo>
                  <a:cubicBezTo>
                    <a:pt x="31" y="651"/>
                    <a:pt x="16" y="652"/>
                    <a:pt x="0" y="652"/>
                  </a:cubicBezTo>
                  <a:close/>
                  <a:moveTo>
                    <a:pt x="96" y="384"/>
                  </a:moveTo>
                  <a:cubicBezTo>
                    <a:pt x="134" y="382"/>
                    <a:pt x="172" y="380"/>
                    <a:pt x="210" y="378"/>
                  </a:cubicBezTo>
                  <a:cubicBezTo>
                    <a:pt x="199" y="319"/>
                    <a:pt x="187" y="260"/>
                    <a:pt x="176" y="202"/>
                  </a:cubicBezTo>
                  <a:cubicBezTo>
                    <a:pt x="165" y="147"/>
                    <a:pt x="157" y="104"/>
                    <a:pt x="152" y="70"/>
                  </a:cubicBezTo>
                  <a:cubicBezTo>
                    <a:pt x="148" y="111"/>
                    <a:pt x="141" y="152"/>
                    <a:pt x="134" y="194"/>
                  </a:cubicBezTo>
                  <a:cubicBezTo>
                    <a:pt x="121" y="257"/>
                    <a:pt x="108" y="321"/>
                    <a:pt x="96" y="384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Freeform 228"/>
            <p:cNvSpPr>
              <a:spLocks/>
            </p:cNvSpPr>
            <p:nvPr/>
          </p:nvSpPr>
          <p:spPr bwMode="auto">
            <a:xfrm>
              <a:off x="3623" y="980"/>
              <a:ext cx="24" cy="45"/>
            </a:xfrm>
            <a:custGeom>
              <a:avLst/>
              <a:gdLst>
                <a:gd name="T0" fmla="*/ 13 w 24"/>
                <a:gd name="T1" fmla="*/ 27 h 45"/>
                <a:gd name="T2" fmla="*/ 13 w 24"/>
                <a:gd name="T3" fmla="*/ 22 h 45"/>
                <a:gd name="T4" fmla="*/ 24 w 24"/>
                <a:gd name="T5" fmla="*/ 20 h 45"/>
                <a:gd name="T6" fmla="*/ 24 w 24"/>
                <a:gd name="T7" fmla="*/ 36 h 45"/>
                <a:gd name="T8" fmla="*/ 18 w 24"/>
                <a:gd name="T9" fmla="*/ 42 h 45"/>
                <a:gd name="T10" fmla="*/ 13 w 24"/>
                <a:gd name="T11" fmla="*/ 45 h 45"/>
                <a:gd name="T12" fmla="*/ 6 w 24"/>
                <a:gd name="T13" fmla="*/ 43 h 45"/>
                <a:gd name="T14" fmla="*/ 2 w 24"/>
                <a:gd name="T15" fmla="*/ 36 h 45"/>
                <a:gd name="T16" fmla="*/ 0 w 24"/>
                <a:gd name="T17" fmla="*/ 24 h 45"/>
                <a:gd name="T18" fmla="*/ 2 w 24"/>
                <a:gd name="T19" fmla="*/ 12 h 45"/>
                <a:gd name="T20" fmla="*/ 6 w 24"/>
                <a:gd name="T21" fmla="*/ 3 h 45"/>
                <a:gd name="T22" fmla="*/ 13 w 24"/>
                <a:gd name="T23" fmla="*/ 0 h 45"/>
                <a:gd name="T24" fmla="*/ 18 w 24"/>
                <a:gd name="T25" fmla="*/ 1 h 45"/>
                <a:gd name="T26" fmla="*/ 21 w 24"/>
                <a:gd name="T27" fmla="*/ 4 h 45"/>
                <a:gd name="T28" fmla="*/ 23 w 24"/>
                <a:gd name="T29" fmla="*/ 11 h 45"/>
                <a:gd name="T30" fmla="*/ 20 w 24"/>
                <a:gd name="T31" fmla="*/ 13 h 45"/>
                <a:gd name="T32" fmla="*/ 19 w 24"/>
                <a:gd name="T33" fmla="*/ 8 h 45"/>
                <a:gd name="T34" fmla="*/ 16 w 24"/>
                <a:gd name="T35" fmla="*/ 5 h 45"/>
                <a:gd name="T36" fmla="*/ 13 w 24"/>
                <a:gd name="T37" fmla="*/ 5 h 45"/>
                <a:gd name="T38" fmla="*/ 8 w 24"/>
                <a:gd name="T39" fmla="*/ 7 h 45"/>
                <a:gd name="T40" fmla="*/ 5 w 24"/>
                <a:gd name="T41" fmla="*/ 14 h 45"/>
                <a:gd name="T42" fmla="*/ 3 w 24"/>
                <a:gd name="T43" fmla="*/ 23 h 45"/>
                <a:gd name="T44" fmla="*/ 6 w 24"/>
                <a:gd name="T45" fmla="*/ 36 h 45"/>
                <a:gd name="T46" fmla="*/ 13 w 24"/>
                <a:gd name="T47" fmla="*/ 40 h 45"/>
                <a:gd name="T48" fmla="*/ 17 w 24"/>
                <a:gd name="T49" fmla="*/ 38 h 45"/>
                <a:gd name="T50" fmla="*/ 20 w 24"/>
                <a:gd name="T51" fmla="*/ 34 h 45"/>
                <a:gd name="T52" fmla="*/ 20 w 24"/>
                <a:gd name="T53" fmla="*/ 26 h 45"/>
                <a:gd name="T54" fmla="*/ 13 w 24"/>
                <a:gd name="T55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45">
                  <a:moveTo>
                    <a:pt x="13" y="27"/>
                  </a:moveTo>
                  <a:cubicBezTo>
                    <a:pt x="13" y="25"/>
                    <a:pt x="13" y="24"/>
                    <a:pt x="13" y="22"/>
                  </a:cubicBezTo>
                  <a:cubicBezTo>
                    <a:pt x="16" y="22"/>
                    <a:pt x="20" y="21"/>
                    <a:pt x="24" y="20"/>
                  </a:cubicBezTo>
                  <a:cubicBezTo>
                    <a:pt x="24" y="26"/>
                    <a:pt x="24" y="31"/>
                    <a:pt x="24" y="36"/>
                  </a:cubicBezTo>
                  <a:cubicBezTo>
                    <a:pt x="22" y="39"/>
                    <a:pt x="20" y="41"/>
                    <a:pt x="18" y="42"/>
                  </a:cubicBezTo>
                  <a:cubicBezTo>
                    <a:pt x="17" y="44"/>
                    <a:pt x="15" y="45"/>
                    <a:pt x="13" y="45"/>
                  </a:cubicBezTo>
                  <a:cubicBezTo>
                    <a:pt x="10" y="45"/>
                    <a:pt x="8" y="45"/>
                    <a:pt x="6" y="43"/>
                  </a:cubicBezTo>
                  <a:cubicBezTo>
                    <a:pt x="4" y="41"/>
                    <a:pt x="3" y="39"/>
                    <a:pt x="2" y="36"/>
                  </a:cubicBezTo>
                  <a:cubicBezTo>
                    <a:pt x="1" y="33"/>
                    <a:pt x="0" y="29"/>
                    <a:pt x="0" y="24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8"/>
                    <a:pt x="4" y="5"/>
                    <a:pt x="6" y="3"/>
                  </a:cubicBezTo>
                  <a:cubicBezTo>
                    <a:pt x="8" y="1"/>
                    <a:pt x="10" y="0"/>
                    <a:pt x="13" y="0"/>
                  </a:cubicBezTo>
                  <a:cubicBezTo>
                    <a:pt x="15" y="0"/>
                    <a:pt x="16" y="0"/>
                    <a:pt x="18" y="1"/>
                  </a:cubicBezTo>
                  <a:cubicBezTo>
                    <a:pt x="19" y="2"/>
                    <a:pt x="20" y="3"/>
                    <a:pt x="21" y="4"/>
                  </a:cubicBezTo>
                  <a:cubicBezTo>
                    <a:pt x="22" y="6"/>
                    <a:pt x="23" y="8"/>
                    <a:pt x="23" y="11"/>
                  </a:cubicBezTo>
                  <a:cubicBezTo>
                    <a:pt x="22" y="12"/>
                    <a:pt x="21" y="13"/>
                    <a:pt x="20" y="13"/>
                  </a:cubicBezTo>
                  <a:cubicBezTo>
                    <a:pt x="20" y="11"/>
                    <a:pt x="19" y="9"/>
                    <a:pt x="19" y="8"/>
                  </a:cubicBezTo>
                  <a:cubicBezTo>
                    <a:pt x="18" y="7"/>
                    <a:pt x="17" y="6"/>
                    <a:pt x="16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5" y="11"/>
                    <a:pt x="5" y="14"/>
                  </a:cubicBezTo>
                  <a:cubicBezTo>
                    <a:pt x="4" y="16"/>
                    <a:pt x="3" y="20"/>
                    <a:pt x="3" y="23"/>
                  </a:cubicBezTo>
                  <a:cubicBezTo>
                    <a:pt x="3" y="29"/>
                    <a:pt x="4" y="33"/>
                    <a:pt x="6" y="36"/>
                  </a:cubicBezTo>
                  <a:cubicBezTo>
                    <a:pt x="8" y="39"/>
                    <a:pt x="10" y="40"/>
                    <a:pt x="13" y="40"/>
                  </a:cubicBezTo>
                  <a:cubicBezTo>
                    <a:pt x="14" y="40"/>
                    <a:pt x="16" y="39"/>
                    <a:pt x="17" y="38"/>
                  </a:cubicBezTo>
                  <a:cubicBezTo>
                    <a:pt x="18" y="37"/>
                    <a:pt x="19" y="35"/>
                    <a:pt x="20" y="34"/>
                  </a:cubicBezTo>
                  <a:cubicBezTo>
                    <a:pt x="20" y="31"/>
                    <a:pt x="20" y="29"/>
                    <a:pt x="20" y="26"/>
                  </a:cubicBezTo>
                  <a:cubicBezTo>
                    <a:pt x="18" y="26"/>
                    <a:pt x="15" y="27"/>
                    <a:pt x="13" y="27"/>
                  </a:cubicBez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Freeform 229"/>
            <p:cNvSpPr>
              <a:spLocks/>
            </p:cNvSpPr>
            <p:nvPr/>
          </p:nvSpPr>
          <p:spPr bwMode="auto">
            <a:xfrm>
              <a:off x="3652" y="970"/>
              <a:ext cx="15" cy="51"/>
            </a:xfrm>
            <a:custGeom>
              <a:avLst/>
              <a:gdLst>
                <a:gd name="T0" fmla="*/ 0 w 15"/>
                <a:gd name="T1" fmla="*/ 51 h 51"/>
                <a:gd name="T2" fmla="*/ 0 w 15"/>
                <a:gd name="T3" fmla="*/ 8 h 51"/>
                <a:gd name="T4" fmla="*/ 15 w 15"/>
                <a:gd name="T5" fmla="*/ 0 h 51"/>
                <a:gd name="T6" fmla="*/ 15 w 15"/>
                <a:gd name="T7" fmla="*/ 6 h 51"/>
                <a:gd name="T8" fmla="*/ 3 w 15"/>
                <a:gd name="T9" fmla="*/ 12 h 51"/>
                <a:gd name="T10" fmla="*/ 3 w 15"/>
                <a:gd name="T11" fmla="*/ 26 h 51"/>
                <a:gd name="T12" fmla="*/ 15 w 15"/>
                <a:gd name="T13" fmla="*/ 20 h 51"/>
                <a:gd name="T14" fmla="*/ 15 w 15"/>
                <a:gd name="T15" fmla="*/ 25 h 51"/>
                <a:gd name="T16" fmla="*/ 3 w 15"/>
                <a:gd name="T17" fmla="*/ 31 h 51"/>
                <a:gd name="T18" fmla="*/ 3 w 15"/>
                <a:gd name="T19" fmla="*/ 46 h 51"/>
                <a:gd name="T20" fmla="*/ 15 w 15"/>
                <a:gd name="T21" fmla="*/ 38 h 51"/>
                <a:gd name="T22" fmla="*/ 15 w 15"/>
                <a:gd name="T23" fmla="*/ 43 h 51"/>
                <a:gd name="T24" fmla="*/ 0 w 15"/>
                <a:gd name="T2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51">
                  <a:moveTo>
                    <a:pt x="0" y="51"/>
                  </a:moveTo>
                  <a:cubicBezTo>
                    <a:pt x="0" y="37"/>
                    <a:pt x="0" y="23"/>
                    <a:pt x="0" y="8"/>
                  </a:cubicBezTo>
                  <a:cubicBezTo>
                    <a:pt x="6" y="7"/>
                    <a:pt x="14" y="6"/>
                    <a:pt x="15" y="0"/>
                  </a:cubicBezTo>
                  <a:cubicBezTo>
                    <a:pt x="15" y="2"/>
                    <a:pt x="15" y="4"/>
                    <a:pt x="15" y="6"/>
                  </a:cubicBezTo>
                  <a:cubicBezTo>
                    <a:pt x="14" y="10"/>
                    <a:pt x="8" y="11"/>
                    <a:pt x="3" y="12"/>
                  </a:cubicBezTo>
                  <a:cubicBezTo>
                    <a:pt x="3" y="17"/>
                    <a:pt x="3" y="21"/>
                    <a:pt x="3" y="26"/>
                  </a:cubicBezTo>
                  <a:cubicBezTo>
                    <a:pt x="7" y="24"/>
                    <a:pt x="13" y="23"/>
                    <a:pt x="15" y="20"/>
                  </a:cubicBezTo>
                  <a:cubicBezTo>
                    <a:pt x="15" y="21"/>
                    <a:pt x="15" y="23"/>
                    <a:pt x="15" y="25"/>
                  </a:cubicBezTo>
                  <a:cubicBezTo>
                    <a:pt x="13" y="28"/>
                    <a:pt x="7" y="29"/>
                    <a:pt x="3" y="31"/>
                  </a:cubicBezTo>
                  <a:cubicBezTo>
                    <a:pt x="3" y="36"/>
                    <a:pt x="3" y="41"/>
                    <a:pt x="3" y="46"/>
                  </a:cubicBezTo>
                  <a:cubicBezTo>
                    <a:pt x="8" y="44"/>
                    <a:pt x="15" y="43"/>
                    <a:pt x="15" y="38"/>
                  </a:cubicBezTo>
                  <a:cubicBezTo>
                    <a:pt x="15" y="40"/>
                    <a:pt x="15" y="42"/>
                    <a:pt x="15" y="43"/>
                  </a:cubicBezTo>
                  <a:cubicBezTo>
                    <a:pt x="15" y="49"/>
                    <a:pt x="6" y="50"/>
                    <a:pt x="0" y="51"/>
                  </a:cubicBez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67" name="Line 231"/>
          <p:cNvSpPr>
            <a:spLocks noChangeShapeType="1"/>
          </p:cNvSpPr>
          <p:nvPr/>
        </p:nvSpPr>
        <p:spPr bwMode="auto">
          <a:xfrm>
            <a:off x="4306098" y="4140086"/>
            <a:ext cx="0" cy="258291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8" name="Line 232"/>
          <p:cNvSpPr>
            <a:spLocks noChangeShapeType="1"/>
          </p:cNvSpPr>
          <p:nvPr/>
        </p:nvSpPr>
        <p:spPr bwMode="auto">
          <a:xfrm>
            <a:off x="4662499" y="4140086"/>
            <a:ext cx="0" cy="252284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9" name="Freeform 233"/>
          <p:cNvSpPr>
            <a:spLocks noEditPoints="1"/>
          </p:cNvSpPr>
          <p:nvPr/>
        </p:nvSpPr>
        <p:spPr bwMode="auto">
          <a:xfrm>
            <a:off x="4674513" y="2636395"/>
            <a:ext cx="2769115" cy="36041"/>
          </a:xfrm>
          <a:custGeom>
            <a:avLst/>
            <a:gdLst>
              <a:gd name="T0" fmla="*/ 1383 w 1383"/>
              <a:gd name="T1" fmla="*/ 12 h 18"/>
              <a:gd name="T2" fmla="*/ 17 w 1383"/>
              <a:gd name="T3" fmla="*/ 12 h 18"/>
              <a:gd name="T4" fmla="*/ 17 w 1383"/>
              <a:gd name="T5" fmla="*/ 6 h 18"/>
              <a:gd name="T6" fmla="*/ 1383 w 1383"/>
              <a:gd name="T7" fmla="*/ 6 h 18"/>
              <a:gd name="T8" fmla="*/ 1383 w 1383"/>
              <a:gd name="T9" fmla="*/ 12 h 18"/>
              <a:gd name="T10" fmla="*/ 21 w 1383"/>
              <a:gd name="T11" fmla="*/ 18 h 18"/>
              <a:gd name="T12" fmla="*/ 0 w 1383"/>
              <a:gd name="T13" fmla="*/ 9 h 18"/>
              <a:gd name="T14" fmla="*/ 21 w 1383"/>
              <a:gd name="T15" fmla="*/ 0 h 18"/>
              <a:gd name="T16" fmla="*/ 21 w 1383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3" h="18">
                <a:moveTo>
                  <a:pt x="1383" y="12"/>
                </a:moveTo>
                <a:lnTo>
                  <a:pt x="17" y="12"/>
                </a:lnTo>
                <a:lnTo>
                  <a:pt x="17" y="6"/>
                </a:lnTo>
                <a:lnTo>
                  <a:pt x="1383" y="6"/>
                </a:lnTo>
                <a:lnTo>
                  <a:pt x="1383" y="12"/>
                </a:lnTo>
                <a:close/>
                <a:moveTo>
                  <a:pt x="21" y="18"/>
                </a:moveTo>
                <a:lnTo>
                  <a:pt x="0" y="9"/>
                </a:lnTo>
                <a:lnTo>
                  <a:pt x="21" y="0"/>
                </a:lnTo>
                <a:lnTo>
                  <a:pt x="21" y="18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0" name="Oval 234"/>
          <p:cNvSpPr>
            <a:spLocks noChangeArrowheads="1"/>
          </p:cNvSpPr>
          <p:nvPr/>
        </p:nvSpPr>
        <p:spPr bwMode="auto">
          <a:xfrm>
            <a:off x="7437621" y="2638396"/>
            <a:ext cx="48054" cy="36041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1" name="Oval 235"/>
          <p:cNvSpPr>
            <a:spLocks noChangeArrowheads="1"/>
          </p:cNvSpPr>
          <p:nvPr/>
        </p:nvSpPr>
        <p:spPr bwMode="auto">
          <a:xfrm>
            <a:off x="7145292" y="2638396"/>
            <a:ext cx="54061" cy="4204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2" name="Oval 236"/>
          <p:cNvSpPr>
            <a:spLocks noChangeArrowheads="1"/>
          </p:cNvSpPr>
          <p:nvPr/>
        </p:nvSpPr>
        <p:spPr bwMode="auto">
          <a:xfrm>
            <a:off x="6856967" y="2638396"/>
            <a:ext cx="48054" cy="4204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3" name="Freeform 237"/>
          <p:cNvSpPr>
            <a:spLocks noEditPoints="1"/>
          </p:cNvSpPr>
          <p:nvPr/>
        </p:nvSpPr>
        <p:spPr bwMode="auto">
          <a:xfrm>
            <a:off x="5066954" y="3255090"/>
            <a:ext cx="42048" cy="242273"/>
          </a:xfrm>
          <a:custGeom>
            <a:avLst/>
            <a:gdLst>
              <a:gd name="T0" fmla="*/ 8 w 21"/>
              <a:gd name="T1" fmla="*/ 121 h 121"/>
              <a:gd name="T2" fmla="*/ 8 w 21"/>
              <a:gd name="T3" fmla="*/ 103 h 121"/>
              <a:gd name="T4" fmla="*/ 13 w 21"/>
              <a:gd name="T5" fmla="*/ 103 h 121"/>
              <a:gd name="T6" fmla="*/ 13 w 21"/>
              <a:gd name="T7" fmla="*/ 121 h 121"/>
              <a:gd name="T8" fmla="*/ 8 w 21"/>
              <a:gd name="T9" fmla="*/ 121 h 121"/>
              <a:gd name="T10" fmla="*/ 8 w 21"/>
              <a:gd name="T11" fmla="*/ 90 h 121"/>
              <a:gd name="T12" fmla="*/ 8 w 21"/>
              <a:gd name="T13" fmla="*/ 72 h 121"/>
              <a:gd name="T14" fmla="*/ 13 w 21"/>
              <a:gd name="T15" fmla="*/ 72 h 121"/>
              <a:gd name="T16" fmla="*/ 13 w 21"/>
              <a:gd name="T17" fmla="*/ 90 h 121"/>
              <a:gd name="T18" fmla="*/ 8 w 21"/>
              <a:gd name="T19" fmla="*/ 90 h 121"/>
              <a:gd name="T20" fmla="*/ 8 w 21"/>
              <a:gd name="T21" fmla="*/ 58 h 121"/>
              <a:gd name="T22" fmla="*/ 8 w 21"/>
              <a:gd name="T23" fmla="*/ 40 h 121"/>
              <a:gd name="T24" fmla="*/ 13 w 21"/>
              <a:gd name="T25" fmla="*/ 40 h 121"/>
              <a:gd name="T26" fmla="*/ 13 w 21"/>
              <a:gd name="T27" fmla="*/ 58 h 121"/>
              <a:gd name="T28" fmla="*/ 8 w 21"/>
              <a:gd name="T29" fmla="*/ 58 h 121"/>
              <a:gd name="T30" fmla="*/ 8 w 21"/>
              <a:gd name="T31" fmla="*/ 27 h 121"/>
              <a:gd name="T32" fmla="*/ 8 w 21"/>
              <a:gd name="T33" fmla="*/ 15 h 121"/>
              <a:gd name="T34" fmla="*/ 13 w 21"/>
              <a:gd name="T35" fmla="*/ 15 h 121"/>
              <a:gd name="T36" fmla="*/ 13 w 21"/>
              <a:gd name="T37" fmla="*/ 27 h 121"/>
              <a:gd name="T38" fmla="*/ 8 w 21"/>
              <a:gd name="T39" fmla="*/ 27 h 121"/>
              <a:gd name="T40" fmla="*/ 0 w 21"/>
              <a:gd name="T41" fmla="*/ 18 h 121"/>
              <a:gd name="T42" fmla="*/ 11 w 21"/>
              <a:gd name="T43" fmla="*/ 0 h 121"/>
              <a:gd name="T44" fmla="*/ 21 w 21"/>
              <a:gd name="T45" fmla="*/ 18 h 121"/>
              <a:gd name="T46" fmla="*/ 0 w 21"/>
              <a:gd name="T47" fmla="*/ 18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1" h="121">
                <a:moveTo>
                  <a:pt x="8" y="121"/>
                </a:moveTo>
                <a:lnTo>
                  <a:pt x="8" y="103"/>
                </a:lnTo>
                <a:lnTo>
                  <a:pt x="13" y="103"/>
                </a:lnTo>
                <a:lnTo>
                  <a:pt x="13" y="121"/>
                </a:lnTo>
                <a:lnTo>
                  <a:pt x="8" y="121"/>
                </a:lnTo>
                <a:close/>
                <a:moveTo>
                  <a:pt x="8" y="90"/>
                </a:moveTo>
                <a:lnTo>
                  <a:pt x="8" y="72"/>
                </a:lnTo>
                <a:lnTo>
                  <a:pt x="13" y="72"/>
                </a:lnTo>
                <a:lnTo>
                  <a:pt x="13" y="90"/>
                </a:lnTo>
                <a:lnTo>
                  <a:pt x="8" y="90"/>
                </a:lnTo>
                <a:close/>
                <a:moveTo>
                  <a:pt x="8" y="58"/>
                </a:moveTo>
                <a:lnTo>
                  <a:pt x="8" y="40"/>
                </a:lnTo>
                <a:lnTo>
                  <a:pt x="13" y="40"/>
                </a:lnTo>
                <a:lnTo>
                  <a:pt x="13" y="58"/>
                </a:lnTo>
                <a:lnTo>
                  <a:pt x="8" y="58"/>
                </a:lnTo>
                <a:close/>
                <a:moveTo>
                  <a:pt x="8" y="27"/>
                </a:moveTo>
                <a:lnTo>
                  <a:pt x="8" y="15"/>
                </a:lnTo>
                <a:lnTo>
                  <a:pt x="13" y="15"/>
                </a:lnTo>
                <a:lnTo>
                  <a:pt x="13" y="27"/>
                </a:lnTo>
                <a:lnTo>
                  <a:pt x="8" y="27"/>
                </a:lnTo>
                <a:close/>
                <a:moveTo>
                  <a:pt x="0" y="18"/>
                </a:moveTo>
                <a:lnTo>
                  <a:pt x="11" y="0"/>
                </a:lnTo>
                <a:lnTo>
                  <a:pt x="21" y="18"/>
                </a:lnTo>
                <a:lnTo>
                  <a:pt x="0" y="18"/>
                </a:lnTo>
                <a:close/>
              </a:path>
            </a:pathLst>
          </a:custGeom>
          <a:solidFill>
            <a:srgbClr val="3366FF"/>
          </a:solidFill>
          <a:ln w="1588" cap="flat">
            <a:solidFill>
              <a:srgbClr val="3366FF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74" name="Group 240"/>
          <p:cNvGrpSpPr>
            <a:grpSpLocks/>
          </p:cNvGrpSpPr>
          <p:nvPr/>
        </p:nvGrpSpPr>
        <p:grpSpPr bwMode="auto">
          <a:xfrm>
            <a:off x="4880745" y="2788566"/>
            <a:ext cx="454512" cy="458516"/>
            <a:chOff x="3783" y="256"/>
            <a:chExt cx="227" cy="229"/>
          </a:xfrm>
        </p:grpSpPr>
        <p:sp>
          <p:nvSpPr>
            <p:cNvPr id="175" name="Freeform 238"/>
            <p:cNvSpPr>
              <a:spLocks/>
            </p:cNvSpPr>
            <p:nvPr/>
          </p:nvSpPr>
          <p:spPr bwMode="auto">
            <a:xfrm>
              <a:off x="3783" y="256"/>
              <a:ext cx="227" cy="229"/>
            </a:xfrm>
            <a:custGeom>
              <a:avLst/>
              <a:gdLst>
                <a:gd name="T0" fmla="*/ 489 w 2933"/>
                <a:gd name="T1" fmla="*/ 0 h 3412"/>
                <a:gd name="T2" fmla="*/ 0 w 2933"/>
                <a:gd name="T3" fmla="*/ 489 h 3412"/>
                <a:gd name="T4" fmla="*/ 0 w 2933"/>
                <a:gd name="T5" fmla="*/ 2923 h 3412"/>
                <a:gd name="T6" fmla="*/ 489 w 2933"/>
                <a:gd name="T7" fmla="*/ 3412 h 3412"/>
                <a:gd name="T8" fmla="*/ 2444 w 2933"/>
                <a:gd name="T9" fmla="*/ 3412 h 3412"/>
                <a:gd name="T10" fmla="*/ 2933 w 2933"/>
                <a:gd name="T11" fmla="*/ 2923 h 3412"/>
                <a:gd name="T12" fmla="*/ 2933 w 2933"/>
                <a:gd name="T13" fmla="*/ 489 h 3412"/>
                <a:gd name="T14" fmla="*/ 2444 w 2933"/>
                <a:gd name="T15" fmla="*/ 0 h 3412"/>
                <a:gd name="T16" fmla="*/ 489 w 2933"/>
                <a:gd name="T17" fmla="*/ 0 h 3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33" h="3412">
                  <a:moveTo>
                    <a:pt x="489" y="0"/>
                  </a:moveTo>
                  <a:cubicBezTo>
                    <a:pt x="219" y="0"/>
                    <a:pt x="0" y="219"/>
                    <a:pt x="0" y="489"/>
                  </a:cubicBezTo>
                  <a:lnTo>
                    <a:pt x="0" y="2923"/>
                  </a:lnTo>
                  <a:cubicBezTo>
                    <a:pt x="0" y="3193"/>
                    <a:pt x="219" y="3412"/>
                    <a:pt x="489" y="3412"/>
                  </a:cubicBezTo>
                  <a:lnTo>
                    <a:pt x="2444" y="3412"/>
                  </a:lnTo>
                  <a:cubicBezTo>
                    <a:pt x="2714" y="3412"/>
                    <a:pt x="2933" y="3193"/>
                    <a:pt x="2933" y="2923"/>
                  </a:cubicBezTo>
                  <a:lnTo>
                    <a:pt x="2933" y="489"/>
                  </a:lnTo>
                  <a:cubicBezTo>
                    <a:pt x="2933" y="219"/>
                    <a:pt x="2714" y="0"/>
                    <a:pt x="2444" y="0"/>
                  </a:cubicBezTo>
                  <a:lnTo>
                    <a:pt x="489" y="0"/>
                  </a:lnTo>
                  <a:close/>
                </a:path>
              </a:pathLst>
            </a:custGeom>
            <a:solidFill>
              <a:srgbClr val="0099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239"/>
            <p:cNvSpPr>
              <a:spLocks/>
            </p:cNvSpPr>
            <p:nvPr/>
          </p:nvSpPr>
          <p:spPr bwMode="auto">
            <a:xfrm>
              <a:off x="3783" y="256"/>
              <a:ext cx="227" cy="229"/>
            </a:xfrm>
            <a:custGeom>
              <a:avLst/>
              <a:gdLst>
                <a:gd name="T0" fmla="*/ 489 w 2933"/>
                <a:gd name="T1" fmla="*/ 0 h 3412"/>
                <a:gd name="T2" fmla="*/ 0 w 2933"/>
                <a:gd name="T3" fmla="*/ 489 h 3412"/>
                <a:gd name="T4" fmla="*/ 0 w 2933"/>
                <a:gd name="T5" fmla="*/ 2923 h 3412"/>
                <a:gd name="T6" fmla="*/ 489 w 2933"/>
                <a:gd name="T7" fmla="*/ 3412 h 3412"/>
                <a:gd name="T8" fmla="*/ 2444 w 2933"/>
                <a:gd name="T9" fmla="*/ 3412 h 3412"/>
                <a:gd name="T10" fmla="*/ 2933 w 2933"/>
                <a:gd name="T11" fmla="*/ 2923 h 3412"/>
                <a:gd name="T12" fmla="*/ 2933 w 2933"/>
                <a:gd name="T13" fmla="*/ 489 h 3412"/>
                <a:gd name="T14" fmla="*/ 2444 w 2933"/>
                <a:gd name="T15" fmla="*/ 0 h 3412"/>
                <a:gd name="T16" fmla="*/ 489 w 2933"/>
                <a:gd name="T17" fmla="*/ 0 h 3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33" h="3412">
                  <a:moveTo>
                    <a:pt x="489" y="0"/>
                  </a:moveTo>
                  <a:cubicBezTo>
                    <a:pt x="219" y="0"/>
                    <a:pt x="0" y="219"/>
                    <a:pt x="0" y="489"/>
                  </a:cubicBezTo>
                  <a:lnTo>
                    <a:pt x="0" y="2923"/>
                  </a:lnTo>
                  <a:cubicBezTo>
                    <a:pt x="0" y="3193"/>
                    <a:pt x="219" y="3412"/>
                    <a:pt x="489" y="3412"/>
                  </a:cubicBezTo>
                  <a:lnTo>
                    <a:pt x="2444" y="3412"/>
                  </a:lnTo>
                  <a:cubicBezTo>
                    <a:pt x="2714" y="3412"/>
                    <a:pt x="2933" y="3193"/>
                    <a:pt x="2933" y="2923"/>
                  </a:cubicBezTo>
                  <a:lnTo>
                    <a:pt x="2933" y="489"/>
                  </a:lnTo>
                  <a:cubicBezTo>
                    <a:pt x="2933" y="219"/>
                    <a:pt x="2714" y="0"/>
                    <a:pt x="2444" y="0"/>
                  </a:cubicBezTo>
                  <a:lnTo>
                    <a:pt x="489" y="0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7" name="Rectangle 241"/>
          <p:cNvSpPr>
            <a:spLocks noChangeArrowheads="1"/>
          </p:cNvSpPr>
          <p:nvPr/>
        </p:nvSpPr>
        <p:spPr bwMode="auto">
          <a:xfrm>
            <a:off x="5016898" y="2872661"/>
            <a:ext cx="284320" cy="15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TFC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Rectangle 242"/>
          <p:cNvSpPr>
            <a:spLocks noChangeArrowheads="1"/>
          </p:cNvSpPr>
          <p:nvPr/>
        </p:nvSpPr>
        <p:spPr bwMode="auto">
          <a:xfrm>
            <a:off x="4987724" y="3000805"/>
            <a:ext cx="422476" cy="15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System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Freeform 243"/>
          <p:cNvSpPr>
            <a:spLocks noEditPoints="1"/>
          </p:cNvSpPr>
          <p:nvPr/>
        </p:nvSpPr>
        <p:spPr bwMode="auto">
          <a:xfrm>
            <a:off x="4258044" y="2954752"/>
            <a:ext cx="618697" cy="36041"/>
          </a:xfrm>
          <a:custGeom>
            <a:avLst/>
            <a:gdLst>
              <a:gd name="T0" fmla="*/ 0 w 309"/>
              <a:gd name="T1" fmla="*/ 8 h 18"/>
              <a:gd name="T2" fmla="*/ 21 w 309"/>
              <a:gd name="T3" fmla="*/ 8 h 18"/>
              <a:gd name="T4" fmla="*/ 21 w 309"/>
              <a:gd name="T5" fmla="*/ 12 h 18"/>
              <a:gd name="T6" fmla="*/ 0 w 309"/>
              <a:gd name="T7" fmla="*/ 13 h 18"/>
              <a:gd name="T8" fmla="*/ 0 w 309"/>
              <a:gd name="T9" fmla="*/ 8 h 18"/>
              <a:gd name="T10" fmla="*/ 36 w 309"/>
              <a:gd name="T11" fmla="*/ 8 h 18"/>
              <a:gd name="T12" fmla="*/ 57 w 309"/>
              <a:gd name="T13" fmla="*/ 8 h 18"/>
              <a:gd name="T14" fmla="*/ 57 w 309"/>
              <a:gd name="T15" fmla="*/ 12 h 18"/>
              <a:gd name="T16" fmla="*/ 36 w 309"/>
              <a:gd name="T17" fmla="*/ 12 h 18"/>
              <a:gd name="T18" fmla="*/ 36 w 309"/>
              <a:gd name="T19" fmla="*/ 8 h 18"/>
              <a:gd name="T20" fmla="*/ 72 w 309"/>
              <a:gd name="T21" fmla="*/ 8 h 18"/>
              <a:gd name="T22" fmla="*/ 93 w 309"/>
              <a:gd name="T23" fmla="*/ 8 h 18"/>
              <a:gd name="T24" fmla="*/ 93 w 309"/>
              <a:gd name="T25" fmla="*/ 12 h 18"/>
              <a:gd name="T26" fmla="*/ 72 w 309"/>
              <a:gd name="T27" fmla="*/ 12 h 18"/>
              <a:gd name="T28" fmla="*/ 72 w 309"/>
              <a:gd name="T29" fmla="*/ 8 h 18"/>
              <a:gd name="T30" fmla="*/ 108 w 309"/>
              <a:gd name="T31" fmla="*/ 8 h 18"/>
              <a:gd name="T32" fmla="*/ 129 w 309"/>
              <a:gd name="T33" fmla="*/ 8 h 18"/>
              <a:gd name="T34" fmla="*/ 129 w 309"/>
              <a:gd name="T35" fmla="*/ 12 h 18"/>
              <a:gd name="T36" fmla="*/ 109 w 309"/>
              <a:gd name="T37" fmla="*/ 12 h 18"/>
              <a:gd name="T38" fmla="*/ 108 w 309"/>
              <a:gd name="T39" fmla="*/ 8 h 18"/>
              <a:gd name="T40" fmla="*/ 145 w 309"/>
              <a:gd name="T41" fmla="*/ 8 h 18"/>
              <a:gd name="T42" fmla="*/ 165 w 309"/>
              <a:gd name="T43" fmla="*/ 7 h 18"/>
              <a:gd name="T44" fmla="*/ 165 w 309"/>
              <a:gd name="T45" fmla="*/ 12 h 18"/>
              <a:gd name="T46" fmla="*/ 145 w 309"/>
              <a:gd name="T47" fmla="*/ 12 h 18"/>
              <a:gd name="T48" fmla="*/ 145 w 309"/>
              <a:gd name="T49" fmla="*/ 8 h 18"/>
              <a:gd name="T50" fmla="*/ 181 w 309"/>
              <a:gd name="T51" fmla="*/ 7 h 18"/>
              <a:gd name="T52" fmla="*/ 201 w 309"/>
              <a:gd name="T53" fmla="*/ 7 h 18"/>
              <a:gd name="T54" fmla="*/ 201 w 309"/>
              <a:gd name="T55" fmla="*/ 12 h 18"/>
              <a:gd name="T56" fmla="*/ 181 w 309"/>
              <a:gd name="T57" fmla="*/ 12 h 18"/>
              <a:gd name="T58" fmla="*/ 181 w 309"/>
              <a:gd name="T59" fmla="*/ 7 h 18"/>
              <a:gd name="T60" fmla="*/ 217 w 309"/>
              <a:gd name="T61" fmla="*/ 7 h 18"/>
              <a:gd name="T62" fmla="*/ 237 w 309"/>
              <a:gd name="T63" fmla="*/ 7 h 18"/>
              <a:gd name="T64" fmla="*/ 237 w 309"/>
              <a:gd name="T65" fmla="*/ 12 h 18"/>
              <a:gd name="T66" fmla="*/ 217 w 309"/>
              <a:gd name="T67" fmla="*/ 12 h 18"/>
              <a:gd name="T68" fmla="*/ 217 w 309"/>
              <a:gd name="T69" fmla="*/ 7 h 18"/>
              <a:gd name="T70" fmla="*/ 253 w 309"/>
              <a:gd name="T71" fmla="*/ 7 h 18"/>
              <a:gd name="T72" fmla="*/ 274 w 309"/>
              <a:gd name="T73" fmla="*/ 7 h 18"/>
              <a:gd name="T74" fmla="*/ 274 w 309"/>
              <a:gd name="T75" fmla="*/ 12 h 18"/>
              <a:gd name="T76" fmla="*/ 253 w 309"/>
              <a:gd name="T77" fmla="*/ 12 h 18"/>
              <a:gd name="T78" fmla="*/ 253 w 309"/>
              <a:gd name="T79" fmla="*/ 7 h 18"/>
              <a:gd name="T80" fmla="*/ 289 w 309"/>
              <a:gd name="T81" fmla="*/ 7 h 18"/>
              <a:gd name="T82" fmla="*/ 292 w 309"/>
              <a:gd name="T83" fmla="*/ 7 h 18"/>
              <a:gd name="T84" fmla="*/ 292 w 309"/>
              <a:gd name="T85" fmla="*/ 11 h 18"/>
              <a:gd name="T86" fmla="*/ 289 w 309"/>
              <a:gd name="T87" fmla="*/ 11 h 18"/>
              <a:gd name="T88" fmla="*/ 289 w 309"/>
              <a:gd name="T89" fmla="*/ 7 h 18"/>
              <a:gd name="T90" fmla="*/ 288 w 309"/>
              <a:gd name="T91" fmla="*/ 0 h 18"/>
              <a:gd name="T92" fmla="*/ 309 w 309"/>
              <a:gd name="T93" fmla="*/ 9 h 18"/>
              <a:gd name="T94" fmla="*/ 288 w 309"/>
              <a:gd name="T95" fmla="*/ 18 h 18"/>
              <a:gd name="T96" fmla="*/ 288 w 309"/>
              <a:gd name="T9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9" h="18">
                <a:moveTo>
                  <a:pt x="0" y="8"/>
                </a:moveTo>
                <a:lnTo>
                  <a:pt x="21" y="8"/>
                </a:lnTo>
                <a:lnTo>
                  <a:pt x="21" y="12"/>
                </a:lnTo>
                <a:lnTo>
                  <a:pt x="0" y="13"/>
                </a:lnTo>
                <a:lnTo>
                  <a:pt x="0" y="8"/>
                </a:lnTo>
                <a:close/>
                <a:moveTo>
                  <a:pt x="36" y="8"/>
                </a:moveTo>
                <a:lnTo>
                  <a:pt x="57" y="8"/>
                </a:lnTo>
                <a:lnTo>
                  <a:pt x="57" y="12"/>
                </a:lnTo>
                <a:lnTo>
                  <a:pt x="36" y="12"/>
                </a:lnTo>
                <a:lnTo>
                  <a:pt x="36" y="8"/>
                </a:lnTo>
                <a:close/>
                <a:moveTo>
                  <a:pt x="72" y="8"/>
                </a:moveTo>
                <a:lnTo>
                  <a:pt x="93" y="8"/>
                </a:lnTo>
                <a:lnTo>
                  <a:pt x="93" y="12"/>
                </a:lnTo>
                <a:lnTo>
                  <a:pt x="72" y="12"/>
                </a:lnTo>
                <a:lnTo>
                  <a:pt x="72" y="8"/>
                </a:lnTo>
                <a:close/>
                <a:moveTo>
                  <a:pt x="108" y="8"/>
                </a:moveTo>
                <a:lnTo>
                  <a:pt x="129" y="8"/>
                </a:lnTo>
                <a:lnTo>
                  <a:pt x="129" y="12"/>
                </a:lnTo>
                <a:lnTo>
                  <a:pt x="109" y="12"/>
                </a:lnTo>
                <a:lnTo>
                  <a:pt x="108" y="8"/>
                </a:lnTo>
                <a:close/>
                <a:moveTo>
                  <a:pt x="145" y="8"/>
                </a:moveTo>
                <a:lnTo>
                  <a:pt x="165" y="7"/>
                </a:lnTo>
                <a:lnTo>
                  <a:pt x="165" y="12"/>
                </a:lnTo>
                <a:lnTo>
                  <a:pt x="145" y="12"/>
                </a:lnTo>
                <a:lnTo>
                  <a:pt x="145" y="8"/>
                </a:lnTo>
                <a:close/>
                <a:moveTo>
                  <a:pt x="181" y="7"/>
                </a:moveTo>
                <a:lnTo>
                  <a:pt x="201" y="7"/>
                </a:lnTo>
                <a:lnTo>
                  <a:pt x="201" y="12"/>
                </a:lnTo>
                <a:lnTo>
                  <a:pt x="181" y="12"/>
                </a:lnTo>
                <a:lnTo>
                  <a:pt x="181" y="7"/>
                </a:lnTo>
                <a:close/>
                <a:moveTo>
                  <a:pt x="217" y="7"/>
                </a:moveTo>
                <a:lnTo>
                  <a:pt x="237" y="7"/>
                </a:lnTo>
                <a:lnTo>
                  <a:pt x="237" y="12"/>
                </a:lnTo>
                <a:lnTo>
                  <a:pt x="217" y="12"/>
                </a:lnTo>
                <a:lnTo>
                  <a:pt x="217" y="7"/>
                </a:lnTo>
                <a:close/>
                <a:moveTo>
                  <a:pt x="253" y="7"/>
                </a:moveTo>
                <a:lnTo>
                  <a:pt x="274" y="7"/>
                </a:lnTo>
                <a:lnTo>
                  <a:pt x="274" y="12"/>
                </a:lnTo>
                <a:lnTo>
                  <a:pt x="253" y="12"/>
                </a:lnTo>
                <a:lnTo>
                  <a:pt x="253" y="7"/>
                </a:lnTo>
                <a:close/>
                <a:moveTo>
                  <a:pt x="289" y="7"/>
                </a:moveTo>
                <a:lnTo>
                  <a:pt x="292" y="7"/>
                </a:lnTo>
                <a:lnTo>
                  <a:pt x="292" y="11"/>
                </a:lnTo>
                <a:lnTo>
                  <a:pt x="289" y="11"/>
                </a:lnTo>
                <a:lnTo>
                  <a:pt x="289" y="7"/>
                </a:lnTo>
                <a:close/>
                <a:moveTo>
                  <a:pt x="288" y="0"/>
                </a:moveTo>
                <a:lnTo>
                  <a:pt x="309" y="9"/>
                </a:lnTo>
                <a:lnTo>
                  <a:pt x="288" y="18"/>
                </a:lnTo>
                <a:lnTo>
                  <a:pt x="288" y="0"/>
                </a:lnTo>
                <a:close/>
              </a:path>
            </a:pathLst>
          </a:custGeom>
          <a:solidFill>
            <a:srgbClr val="3366FF"/>
          </a:solidFill>
          <a:ln w="1588" cap="flat">
            <a:solidFill>
              <a:srgbClr val="3366FF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0" name="Freeform 244"/>
          <p:cNvSpPr>
            <a:spLocks noEditPoints="1"/>
          </p:cNvSpPr>
          <p:nvPr/>
        </p:nvSpPr>
        <p:spPr bwMode="auto">
          <a:xfrm>
            <a:off x="5337259" y="3046856"/>
            <a:ext cx="238269" cy="36041"/>
          </a:xfrm>
          <a:custGeom>
            <a:avLst/>
            <a:gdLst>
              <a:gd name="T0" fmla="*/ 0 w 119"/>
              <a:gd name="T1" fmla="*/ 7 h 18"/>
              <a:gd name="T2" fmla="*/ 21 w 119"/>
              <a:gd name="T3" fmla="*/ 7 h 18"/>
              <a:gd name="T4" fmla="*/ 21 w 119"/>
              <a:gd name="T5" fmla="*/ 11 h 18"/>
              <a:gd name="T6" fmla="*/ 0 w 119"/>
              <a:gd name="T7" fmla="*/ 11 h 18"/>
              <a:gd name="T8" fmla="*/ 0 w 119"/>
              <a:gd name="T9" fmla="*/ 7 h 18"/>
              <a:gd name="T10" fmla="*/ 36 w 119"/>
              <a:gd name="T11" fmla="*/ 7 h 18"/>
              <a:gd name="T12" fmla="*/ 57 w 119"/>
              <a:gd name="T13" fmla="*/ 7 h 18"/>
              <a:gd name="T14" fmla="*/ 57 w 119"/>
              <a:gd name="T15" fmla="*/ 11 h 18"/>
              <a:gd name="T16" fmla="*/ 36 w 119"/>
              <a:gd name="T17" fmla="*/ 11 h 18"/>
              <a:gd name="T18" fmla="*/ 36 w 119"/>
              <a:gd name="T19" fmla="*/ 7 h 18"/>
              <a:gd name="T20" fmla="*/ 72 w 119"/>
              <a:gd name="T21" fmla="*/ 7 h 18"/>
              <a:gd name="T22" fmla="*/ 93 w 119"/>
              <a:gd name="T23" fmla="*/ 7 h 18"/>
              <a:gd name="T24" fmla="*/ 93 w 119"/>
              <a:gd name="T25" fmla="*/ 11 h 18"/>
              <a:gd name="T26" fmla="*/ 72 w 119"/>
              <a:gd name="T27" fmla="*/ 11 h 18"/>
              <a:gd name="T28" fmla="*/ 72 w 119"/>
              <a:gd name="T29" fmla="*/ 7 h 18"/>
              <a:gd name="T30" fmla="*/ 98 w 119"/>
              <a:gd name="T31" fmla="*/ 0 h 18"/>
              <a:gd name="T32" fmla="*/ 119 w 119"/>
              <a:gd name="T33" fmla="*/ 9 h 18"/>
              <a:gd name="T34" fmla="*/ 98 w 119"/>
              <a:gd name="T35" fmla="*/ 18 h 18"/>
              <a:gd name="T36" fmla="*/ 98 w 119"/>
              <a:gd name="T3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" h="18">
                <a:moveTo>
                  <a:pt x="0" y="7"/>
                </a:moveTo>
                <a:lnTo>
                  <a:pt x="21" y="7"/>
                </a:lnTo>
                <a:lnTo>
                  <a:pt x="21" y="11"/>
                </a:lnTo>
                <a:lnTo>
                  <a:pt x="0" y="11"/>
                </a:lnTo>
                <a:lnTo>
                  <a:pt x="0" y="7"/>
                </a:lnTo>
                <a:close/>
                <a:moveTo>
                  <a:pt x="36" y="7"/>
                </a:moveTo>
                <a:lnTo>
                  <a:pt x="57" y="7"/>
                </a:lnTo>
                <a:lnTo>
                  <a:pt x="57" y="11"/>
                </a:lnTo>
                <a:lnTo>
                  <a:pt x="36" y="11"/>
                </a:lnTo>
                <a:lnTo>
                  <a:pt x="36" y="7"/>
                </a:lnTo>
                <a:close/>
                <a:moveTo>
                  <a:pt x="72" y="7"/>
                </a:moveTo>
                <a:lnTo>
                  <a:pt x="93" y="7"/>
                </a:lnTo>
                <a:lnTo>
                  <a:pt x="93" y="11"/>
                </a:lnTo>
                <a:lnTo>
                  <a:pt x="72" y="11"/>
                </a:lnTo>
                <a:lnTo>
                  <a:pt x="72" y="7"/>
                </a:lnTo>
                <a:close/>
                <a:moveTo>
                  <a:pt x="98" y="0"/>
                </a:moveTo>
                <a:lnTo>
                  <a:pt x="119" y="9"/>
                </a:lnTo>
                <a:lnTo>
                  <a:pt x="98" y="18"/>
                </a:lnTo>
                <a:lnTo>
                  <a:pt x="98" y="0"/>
                </a:lnTo>
                <a:close/>
              </a:path>
            </a:pathLst>
          </a:custGeom>
          <a:solidFill>
            <a:srgbClr val="3366FF"/>
          </a:solidFill>
          <a:ln w="1588" cap="flat">
            <a:solidFill>
              <a:srgbClr val="3366FF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1" name="Freeform 245"/>
          <p:cNvSpPr>
            <a:spLocks noEditPoints="1"/>
          </p:cNvSpPr>
          <p:nvPr/>
        </p:nvSpPr>
        <p:spPr bwMode="auto">
          <a:xfrm>
            <a:off x="5337259" y="2840625"/>
            <a:ext cx="236266" cy="36041"/>
          </a:xfrm>
          <a:custGeom>
            <a:avLst/>
            <a:gdLst>
              <a:gd name="T0" fmla="*/ 0 w 118"/>
              <a:gd name="T1" fmla="*/ 6 h 18"/>
              <a:gd name="T2" fmla="*/ 20 w 118"/>
              <a:gd name="T3" fmla="*/ 6 h 18"/>
              <a:gd name="T4" fmla="*/ 20 w 118"/>
              <a:gd name="T5" fmla="*/ 11 h 18"/>
              <a:gd name="T6" fmla="*/ 0 w 118"/>
              <a:gd name="T7" fmla="*/ 11 h 18"/>
              <a:gd name="T8" fmla="*/ 0 w 118"/>
              <a:gd name="T9" fmla="*/ 6 h 18"/>
              <a:gd name="T10" fmla="*/ 36 w 118"/>
              <a:gd name="T11" fmla="*/ 6 h 18"/>
              <a:gd name="T12" fmla="*/ 57 w 118"/>
              <a:gd name="T13" fmla="*/ 6 h 18"/>
              <a:gd name="T14" fmla="*/ 57 w 118"/>
              <a:gd name="T15" fmla="*/ 11 h 18"/>
              <a:gd name="T16" fmla="*/ 36 w 118"/>
              <a:gd name="T17" fmla="*/ 11 h 18"/>
              <a:gd name="T18" fmla="*/ 36 w 118"/>
              <a:gd name="T19" fmla="*/ 6 h 18"/>
              <a:gd name="T20" fmla="*/ 72 w 118"/>
              <a:gd name="T21" fmla="*/ 6 h 18"/>
              <a:gd name="T22" fmla="*/ 93 w 118"/>
              <a:gd name="T23" fmla="*/ 6 h 18"/>
              <a:gd name="T24" fmla="*/ 93 w 118"/>
              <a:gd name="T25" fmla="*/ 11 h 18"/>
              <a:gd name="T26" fmla="*/ 72 w 118"/>
              <a:gd name="T27" fmla="*/ 11 h 18"/>
              <a:gd name="T28" fmla="*/ 72 w 118"/>
              <a:gd name="T29" fmla="*/ 6 h 18"/>
              <a:gd name="T30" fmla="*/ 97 w 118"/>
              <a:gd name="T31" fmla="*/ 0 h 18"/>
              <a:gd name="T32" fmla="*/ 118 w 118"/>
              <a:gd name="T33" fmla="*/ 9 h 18"/>
              <a:gd name="T34" fmla="*/ 97 w 118"/>
              <a:gd name="T35" fmla="*/ 18 h 18"/>
              <a:gd name="T36" fmla="*/ 97 w 118"/>
              <a:gd name="T3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8" h="18">
                <a:moveTo>
                  <a:pt x="0" y="6"/>
                </a:moveTo>
                <a:lnTo>
                  <a:pt x="20" y="6"/>
                </a:lnTo>
                <a:lnTo>
                  <a:pt x="20" y="11"/>
                </a:lnTo>
                <a:lnTo>
                  <a:pt x="0" y="11"/>
                </a:lnTo>
                <a:lnTo>
                  <a:pt x="0" y="6"/>
                </a:lnTo>
                <a:close/>
                <a:moveTo>
                  <a:pt x="36" y="6"/>
                </a:moveTo>
                <a:lnTo>
                  <a:pt x="57" y="6"/>
                </a:lnTo>
                <a:lnTo>
                  <a:pt x="57" y="11"/>
                </a:lnTo>
                <a:lnTo>
                  <a:pt x="36" y="11"/>
                </a:lnTo>
                <a:lnTo>
                  <a:pt x="36" y="6"/>
                </a:lnTo>
                <a:close/>
                <a:moveTo>
                  <a:pt x="72" y="6"/>
                </a:moveTo>
                <a:lnTo>
                  <a:pt x="93" y="6"/>
                </a:lnTo>
                <a:lnTo>
                  <a:pt x="93" y="11"/>
                </a:lnTo>
                <a:lnTo>
                  <a:pt x="72" y="11"/>
                </a:lnTo>
                <a:lnTo>
                  <a:pt x="72" y="6"/>
                </a:lnTo>
                <a:close/>
                <a:moveTo>
                  <a:pt x="97" y="0"/>
                </a:moveTo>
                <a:lnTo>
                  <a:pt x="118" y="9"/>
                </a:lnTo>
                <a:lnTo>
                  <a:pt x="97" y="18"/>
                </a:lnTo>
                <a:lnTo>
                  <a:pt x="97" y="0"/>
                </a:lnTo>
                <a:close/>
              </a:path>
            </a:pathLst>
          </a:custGeom>
          <a:solidFill>
            <a:srgbClr val="3366FF"/>
          </a:solidFill>
          <a:ln w="1588" cap="flat">
            <a:solidFill>
              <a:srgbClr val="3366FF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2" name="Group 248"/>
          <p:cNvGrpSpPr>
            <a:grpSpLocks/>
          </p:cNvGrpSpPr>
          <p:nvPr/>
        </p:nvGrpSpPr>
        <p:grpSpPr bwMode="auto">
          <a:xfrm>
            <a:off x="5869858" y="3965890"/>
            <a:ext cx="316356" cy="120135"/>
            <a:chOff x="4277" y="844"/>
            <a:chExt cx="158" cy="60"/>
          </a:xfrm>
        </p:grpSpPr>
        <p:sp>
          <p:nvSpPr>
            <p:cNvPr id="183" name="Rectangle 246"/>
            <p:cNvSpPr>
              <a:spLocks noChangeArrowheads="1"/>
            </p:cNvSpPr>
            <p:nvPr/>
          </p:nvSpPr>
          <p:spPr bwMode="auto">
            <a:xfrm>
              <a:off x="4277" y="844"/>
              <a:ext cx="158" cy="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" name="Rectangle 247"/>
            <p:cNvSpPr>
              <a:spLocks noChangeArrowheads="1"/>
            </p:cNvSpPr>
            <p:nvPr/>
          </p:nvSpPr>
          <p:spPr bwMode="auto">
            <a:xfrm>
              <a:off x="4277" y="844"/>
              <a:ext cx="158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85" name="Rectangle 249"/>
          <p:cNvSpPr>
            <a:spLocks noChangeArrowheads="1"/>
          </p:cNvSpPr>
          <p:nvPr/>
        </p:nvSpPr>
        <p:spPr bwMode="auto">
          <a:xfrm>
            <a:off x="5889880" y="3991919"/>
            <a:ext cx="338381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SWITCH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6" name="Group 252"/>
          <p:cNvGrpSpPr>
            <a:grpSpLocks/>
          </p:cNvGrpSpPr>
          <p:nvPr/>
        </p:nvGrpSpPr>
        <p:grpSpPr bwMode="auto">
          <a:xfrm>
            <a:off x="5497439" y="3967892"/>
            <a:ext cx="346390" cy="120135"/>
            <a:chOff x="4091" y="845"/>
            <a:chExt cx="173" cy="60"/>
          </a:xfrm>
        </p:grpSpPr>
        <p:sp>
          <p:nvSpPr>
            <p:cNvPr id="187" name="Rectangle 250"/>
            <p:cNvSpPr>
              <a:spLocks noChangeArrowheads="1"/>
            </p:cNvSpPr>
            <p:nvPr/>
          </p:nvSpPr>
          <p:spPr bwMode="auto">
            <a:xfrm>
              <a:off x="4091" y="845"/>
              <a:ext cx="173" cy="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8" name="Rectangle 251"/>
            <p:cNvSpPr>
              <a:spLocks noChangeArrowheads="1"/>
            </p:cNvSpPr>
            <p:nvPr/>
          </p:nvSpPr>
          <p:spPr bwMode="auto">
            <a:xfrm>
              <a:off x="4091" y="845"/>
              <a:ext cx="173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89" name="Rectangle 253"/>
          <p:cNvSpPr>
            <a:spLocks noChangeArrowheads="1"/>
          </p:cNvSpPr>
          <p:nvPr/>
        </p:nvSpPr>
        <p:spPr bwMode="auto">
          <a:xfrm>
            <a:off x="5531477" y="3993922"/>
            <a:ext cx="338381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SWITCH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0" name="Group 256"/>
          <p:cNvGrpSpPr>
            <a:grpSpLocks/>
          </p:cNvGrpSpPr>
          <p:nvPr/>
        </p:nvGrpSpPr>
        <p:grpSpPr bwMode="auto">
          <a:xfrm>
            <a:off x="6212242" y="3965890"/>
            <a:ext cx="348392" cy="120135"/>
            <a:chOff x="4448" y="844"/>
            <a:chExt cx="174" cy="60"/>
          </a:xfrm>
        </p:grpSpPr>
        <p:sp>
          <p:nvSpPr>
            <p:cNvPr id="191" name="Rectangle 254"/>
            <p:cNvSpPr>
              <a:spLocks noChangeArrowheads="1"/>
            </p:cNvSpPr>
            <p:nvPr/>
          </p:nvSpPr>
          <p:spPr bwMode="auto">
            <a:xfrm>
              <a:off x="4448" y="844"/>
              <a:ext cx="174" cy="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2" name="Rectangle 255"/>
            <p:cNvSpPr>
              <a:spLocks noChangeArrowheads="1"/>
            </p:cNvSpPr>
            <p:nvPr/>
          </p:nvSpPr>
          <p:spPr bwMode="auto">
            <a:xfrm>
              <a:off x="4448" y="844"/>
              <a:ext cx="174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93" name="Rectangle 257"/>
          <p:cNvSpPr>
            <a:spLocks noChangeArrowheads="1"/>
          </p:cNvSpPr>
          <p:nvPr/>
        </p:nvSpPr>
        <p:spPr bwMode="auto">
          <a:xfrm>
            <a:off x="6248283" y="3991919"/>
            <a:ext cx="338381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SWITCH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4" name="Group 260"/>
          <p:cNvGrpSpPr>
            <a:grpSpLocks/>
          </p:cNvGrpSpPr>
          <p:nvPr/>
        </p:nvGrpSpPr>
        <p:grpSpPr bwMode="auto">
          <a:xfrm>
            <a:off x="6586664" y="3965890"/>
            <a:ext cx="346390" cy="120135"/>
            <a:chOff x="4635" y="844"/>
            <a:chExt cx="173" cy="60"/>
          </a:xfrm>
        </p:grpSpPr>
        <p:sp>
          <p:nvSpPr>
            <p:cNvPr id="195" name="Rectangle 258"/>
            <p:cNvSpPr>
              <a:spLocks noChangeArrowheads="1"/>
            </p:cNvSpPr>
            <p:nvPr/>
          </p:nvSpPr>
          <p:spPr bwMode="auto">
            <a:xfrm>
              <a:off x="4635" y="844"/>
              <a:ext cx="173" cy="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6" name="Rectangle 259"/>
            <p:cNvSpPr>
              <a:spLocks noChangeArrowheads="1"/>
            </p:cNvSpPr>
            <p:nvPr/>
          </p:nvSpPr>
          <p:spPr bwMode="auto">
            <a:xfrm>
              <a:off x="4635" y="844"/>
              <a:ext cx="173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97" name="Rectangle 261"/>
          <p:cNvSpPr>
            <a:spLocks noChangeArrowheads="1"/>
          </p:cNvSpPr>
          <p:nvPr/>
        </p:nvSpPr>
        <p:spPr bwMode="auto">
          <a:xfrm>
            <a:off x="6620702" y="3991919"/>
            <a:ext cx="338381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SWITCH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8" name="Group 264"/>
          <p:cNvGrpSpPr>
            <a:grpSpLocks/>
          </p:cNvGrpSpPr>
          <p:nvPr/>
        </p:nvGrpSpPr>
        <p:grpSpPr bwMode="auto">
          <a:xfrm>
            <a:off x="6959083" y="3965890"/>
            <a:ext cx="348392" cy="120135"/>
            <a:chOff x="4821" y="844"/>
            <a:chExt cx="174" cy="60"/>
          </a:xfrm>
        </p:grpSpPr>
        <p:sp>
          <p:nvSpPr>
            <p:cNvPr id="199" name="Rectangle 262"/>
            <p:cNvSpPr>
              <a:spLocks noChangeArrowheads="1"/>
            </p:cNvSpPr>
            <p:nvPr/>
          </p:nvSpPr>
          <p:spPr bwMode="auto">
            <a:xfrm>
              <a:off x="4821" y="844"/>
              <a:ext cx="174" cy="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0" name="Rectangle 263"/>
            <p:cNvSpPr>
              <a:spLocks noChangeArrowheads="1"/>
            </p:cNvSpPr>
            <p:nvPr/>
          </p:nvSpPr>
          <p:spPr bwMode="auto">
            <a:xfrm>
              <a:off x="4821" y="844"/>
              <a:ext cx="174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01" name="Rectangle 265"/>
          <p:cNvSpPr>
            <a:spLocks noChangeArrowheads="1"/>
          </p:cNvSpPr>
          <p:nvPr/>
        </p:nvSpPr>
        <p:spPr bwMode="auto">
          <a:xfrm>
            <a:off x="6995123" y="3991919"/>
            <a:ext cx="338381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SWITCH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2" name="Group 268"/>
          <p:cNvGrpSpPr>
            <a:grpSpLocks/>
          </p:cNvGrpSpPr>
          <p:nvPr/>
        </p:nvGrpSpPr>
        <p:grpSpPr bwMode="auto">
          <a:xfrm>
            <a:off x="7333503" y="3965890"/>
            <a:ext cx="346390" cy="120135"/>
            <a:chOff x="5008" y="844"/>
            <a:chExt cx="173" cy="60"/>
          </a:xfrm>
        </p:grpSpPr>
        <p:sp>
          <p:nvSpPr>
            <p:cNvPr id="203" name="Rectangle 266"/>
            <p:cNvSpPr>
              <a:spLocks noChangeArrowheads="1"/>
            </p:cNvSpPr>
            <p:nvPr/>
          </p:nvSpPr>
          <p:spPr bwMode="auto">
            <a:xfrm>
              <a:off x="5008" y="844"/>
              <a:ext cx="173" cy="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4" name="Rectangle 267"/>
            <p:cNvSpPr>
              <a:spLocks noChangeArrowheads="1"/>
            </p:cNvSpPr>
            <p:nvPr/>
          </p:nvSpPr>
          <p:spPr bwMode="auto">
            <a:xfrm>
              <a:off x="5008" y="844"/>
              <a:ext cx="173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05" name="Rectangle 269"/>
          <p:cNvSpPr>
            <a:spLocks noChangeArrowheads="1"/>
          </p:cNvSpPr>
          <p:nvPr/>
        </p:nvSpPr>
        <p:spPr bwMode="auto">
          <a:xfrm>
            <a:off x="7369544" y="3991919"/>
            <a:ext cx="338381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SWITCH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6" name="Group 272"/>
          <p:cNvGrpSpPr>
            <a:grpSpLocks/>
          </p:cNvGrpSpPr>
          <p:nvPr/>
        </p:nvGrpSpPr>
        <p:grpSpPr bwMode="auto">
          <a:xfrm>
            <a:off x="5951949" y="3461323"/>
            <a:ext cx="1243399" cy="172194"/>
            <a:chOff x="4318" y="592"/>
            <a:chExt cx="621" cy="86"/>
          </a:xfrm>
        </p:grpSpPr>
        <p:sp>
          <p:nvSpPr>
            <p:cNvPr id="207" name="Rectangle 270"/>
            <p:cNvSpPr>
              <a:spLocks noChangeArrowheads="1"/>
            </p:cNvSpPr>
            <p:nvPr/>
          </p:nvSpPr>
          <p:spPr bwMode="auto">
            <a:xfrm>
              <a:off x="4318" y="592"/>
              <a:ext cx="621" cy="8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8" name="Rectangle 271"/>
            <p:cNvSpPr>
              <a:spLocks noChangeArrowheads="1"/>
            </p:cNvSpPr>
            <p:nvPr/>
          </p:nvSpPr>
          <p:spPr bwMode="auto">
            <a:xfrm>
              <a:off x="4318" y="592"/>
              <a:ext cx="621" cy="8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09" name="Rectangle 273"/>
          <p:cNvSpPr>
            <a:spLocks noChangeArrowheads="1"/>
          </p:cNvSpPr>
          <p:nvPr/>
        </p:nvSpPr>
        <p:spPr bwMode="auto">
          <a:xfrm>
            <a:off x="6212242" y="3513381"/>
            <a:ext cx="818922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READOUT NETWORK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Freeform 274"/>
          <p:cNvSpPr>
            <a:spLocks noEditPoints="1"/>
          </p:cNvSpPr>
          <p:nvPr/>
        </p:nvSpPr>
        <p:spPr bwMode="auto">
          <a:xfrm>
            <a:off x="4402206" y="2752525"/>
            <a:ext cx="472531" cy="148167"/>
          </a:xfrm>
          <a:custGeom>
            <a:avLst/>
            <a:gdLst>
              <a:gd name="T0" fmla="*/ 5 w 236"/>
              <a:gd name="T1" fmla="*/ 0 h 74"/>
              <a:gd name="T2" fmla="*/ 5 w 236"/>
              <a:gd name="T3" fmla="*/ 18 h 74"/>
              <a:gd name="T4" fmla="*/ 0 w 236"/>
              <a:gd name="T5" fmla="*/ 18 h 74"/>
              <a:gd name="T6" fmla="*/ 0 w 236"/>
              <a:gd name="T7" fmla="*/ 0 h 74"/>
              <a:gd name="T8" fmla="*/ 5 w 236"/>
              <a:gd name="T9" fmla="*/ 0 h 74"/>
              <a:gd name="T10" fmla="*/ 5 w 236"/>
              <a:gd name="T11" fmla="*/ 31 h 74"/>
              <a:gd name="T12" fmla="*/ 5 w 236"/>
              <a:gd name="T13" fmla="*/ 49 h 74"/>
              <a:gd name="T14" fmla="*/ 0 w 236"/>
              <a:gd name="T15" fmla="*/ 49 h 74"/>
              <a:gd name="T16" fmla="*/ 0 w 236"/>
              <a:gd name="T17" fmla="*/ 31 h 74"/>
              <a:gd name="T18" fmla="*/ 5 w 236"/>
              <a:gd name="T19" fmla="*/ 31 h 74"/>
              <a:gd name="T20" fmla="*/ 5 w 236"/>
              <a:gd name="T21" fmla="*/ 63 h 74"/>
              <a:gd name="T22" fmla="*/ 5 w 236"/>
              <a:gd name="T23" fmla="*/ 65 h 74"/>
              <a:gd name="T24" fmla="*/ 2 w 236"/>
              <a:gd name="T25" fmla="*/ 62 h 74"/>
              <a:gd name="T26" fmla="*/ 21 w 236"/>
              <a:gd name="T27" fmla="*/ 62 h 74"/>
              <a:gd name="T28" fmla="*/ 21 w 236"/>
              <a:gd name="T29" fmla="*/ 67 h 74"/>
              <a:gd name="T30" fmla="*/ 0 w 236"/>
              <a:gd name="T31" fmla="*/ 67 h 74"/>
              <a:gd name="T32" fmla="*/ 0 w 236"/>
              <a:gd name="T33" fmla="*/ 63 h 74"/>
              <a:gd name="T34" fmla="*/ 5 w 236"/>
              <a:gd name="T35" fmla="*/ 63 h 74"/>
              <a:gd name="T36" fmla="*/ 36 w 236"/>
              <a:gd name="T37" fmla="*/ 62 h 74"/>
              <a:gd name="T38" fmla="*/ 57 w 236"/>
              <a:gd name="T39" fmla="*/ 62 h 74"/>
              <a:gd name="T40" fmla="*/ 57 w 236"/>
              <a:gd name="T41" fmla="*/ 67 h 74"/>
              <a:gd name="T42" fmla="*/ 36 w 236"/>
              <a:gd name="T43" fmla="*/ 67 h 74"/>
              <a:gd name="T44" fmla="*/ 36 w 236"/>
              <a:gd name="T45" fmla="*/ 62 h 74"/>
              <a:gd name="T46" fmla="*/ 72 w 236"/>
              <a:gd name="T47" fmla="*/ 62 h 74"/>
              <a:gd name="T48" fmla="*/ 93 w 236"/>
              <a:gd name="T49" fmla="*/ 62 h 74"/>
              <a:gd name="T50" fmla="*/ 93 w 236"/>
              <a:gd name="T51" fmla="*/ 67 h 74"/>
              <a:gd name="T52" fmla="*/ 72 w 236"/>
              <a:gd name="T53" fmla="*/ 67 h 74"/>
              <a:gd name="T54" fmla="*/ 72 w 236"/>
              <a:gd name="T55" fmla="*/ 62 h 74"/>
              <a:gd name="T56" fmla="*/ 108 w 236"/>
              <a:gd name="T57" fmla="*/ 62 h 74"/>
              <a:gd name="T58" fmla="*/ 129 w 236"/>
              <a:gd name="T59" fmla="*/ 62 h 74"/>
              <a:gd name="T60" fmla="*/ 129 w 236"/>
              <a:gd name="T61" fmla="*/ 67 h 74"/>
              <a:gd name="T62" fmla="*/ 108 w 236"/>
              <a:gd name="T63" fmla="*/ 67 h 74"/>
              <a:gd name="T64" fmla="*/ 108 w 236"/>
              <a:gd name="T65" fmla="*/ 62 h 74"/>
              <a:gd name="T66" fmla="*/ 144 w 236"/>
              <a:gd name="T67" fmla="*/ 62 h 74"/>
              <a:gd name="T68" fmla="*/ 165 w 236"/>
              <a:gd name="T69" fmla="*/ 62 h 74"/>
              <a:gd name="T70" fmla="*/ 165 w 236"/>
              <a:gd name="T71" fmla="*/ 67 h 74"/>
              <a:gd name="T72" fmla="*/ 144 w 236"/>
              <a:gd name="T73" fmla="*/ 67 h 74"/>
              <a:gd name="T74" fmla="*/ 144 w 236"/>
              <a:gd name="T75" fmla="*/ 62 h 74"/>
              <a:gd name="T76" fmla="*/ 181 w 236"/>
              <a:gd name="T77" fmla="*/ 62 h 74"/>
              <a:gd name="T78" fmla="*/ 201 w 236"/>
              <a:gd name="T79" fmla="*/ 62 h 74"/>
              <a:gd name="T80" fmla="*/ 201 w 236"/>
              <a:gd name="T81" fmla="*/ 67 h 74"/>
              <a:gd name="T82" fmla="*/ 181 w 236"/>
              <a:gd name="T83" fmla="*/ 67 h 74"/>
              <a:gd name="T84" fmla="*/ 181 w 236"/>
              <a:gd name="T85" fmla="*/ 62 h 74"/>
              <a:gd name="T86" fmla="*/ 217 w 236"/>
              <a:gd name="T87" fmla="*/ 62 h 74"/>
              <a:gd name="T88" fmla="*/ 218 w 236"/>
              <a:gd name="T89" fmla="*/ 62 h 74"/>
              <a:gd name="T90" fmla="*/ 218 w 236"/>
              <a:gd name="T91" fmla="*/ 67 h 74"/>
              <a:gd name="T92" fmla="*/ 217 w 236"/>
              <a:gd name="T93" fmla="*/ 67 h 74"/>
              <a:gd name="T94" fmla="*/ 217 w 236"/>
              <a:gd name="T95" fmla="*/ 62 h 74"/>
              <a:gd name="T96" fmla="*/ 215 w 236"/>
              <a:gd name="T97" fmla="*/ 56 h 74"/>
              <a:gd name="T98" fmla="*/ 236 w 236"/>
              <a:gd name="T99" fmla="*/ 65 h 74"/>
              <a:gd name="T100" fmla="*/ 215 w 236"/>
              <a:gd name="T101" fmla="*/ 74 h 74"/>
              <a:gd name="T102" fmla="*/ 215 w 236"/>
              <a:gd name="T103" fmla="*/ 5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6" h="74">
                <a:moveTo>
                  <a:pt x="5" y="0"/>
                </a:moveTo>
                <a:lnTo>
                  <a:pt x="5" y="18"/>
                </a:lnTo>
                <a:lnTo>
                  <a:pt x="0" y="18"/>
                </a:lnTo>
                <a:lnTo>
                  <a:pt x="0" y="0"/>
                </a:lnTo>
                <a:lnTo>
                  <a:pt x="5" y="0"/>
                </a:lnTo>
                <a:close/>
                <a:moveTo>
                  <a:pt x="5" y="31"/>
                </a:moveTo>
                <a:lnTo>
                  <a:pt x="5" y="49"/>
                </a:lnTo>
                <a:lnTo>
                  <a:pt x="0" y="49"/>
                </a:lnTo>
                <a:lnTo>
                  <a:pt x="0" y="31"/>
                </a:lnTo>
                <a:lnTo>
                  <a:pt x="5" y="31"/>
                </a:lnTo>
                <a:close/>
                <a:moveTo>
                  <a:pt x="5" y="63"/>
                </a:moveTo>
                <a:lnTo>
                  <a:pt x="5" y="65"/>
                </a:lnTo>
                <a:lnTo>
                  <a:pt x="2" y="62"/>
                </a:lnTo>
                <a:lnTo>
                  <a:pt x="21" y="62"/>
                </a:lnTo>
                <a:lnTo>
                  <a:pt x="21" y="67"/>
                </a:lnTo>
                <a:lnTo>
                  <a:pt x="0" y="67"/>
                </a:lnTo>
                <a:lnTo>
                  <a:pt x="0" y="63"/>
                </a:lnTo>
                <a:lnTo>
                  <a:pt x="5" y="63"/>
                </a:lnTo>
                <a:close/>
                <a:moveTo>
                  <a:pt x="36" y="62"/>
                </a:moveTo>
                <a:lnTo>
                  <a:pt x="57" y="62"/>
                </a:lnTo>
                <a:lnTo>
                  <a:pt x="57" y="67"/>
                </a:lnTo>
                <a:lnTo>
                  <a:pt x="36" y="67"/>
                </a:lnTo>
                <a:lnTo>
                  <a:pt x="36" y="62"/>
                </a:lnTo>
                <a:close/>
                <a:moveTo>
                  <a:pt x="72" y="62"/>
                </a:moveTo>
                <a:lnTo>
                  <a:pt x="93" y="62"/>
                </a:lnTo>
                <a:lnTo>
                  <a:pt x="93" y="67"/>
                </a:lnTo>
                <a:lnTo>
                  <a:pt x="72" y="67"/>
                </a:lnTo>
                <a:lnTo>
                  <a:pt x="72" y="62"/>
                </a:lnTo>
                <a:close/>
                <a:moveTo>
                  <a:pt x="108" y="62"/>
                </a:moveTo>
                <a:lnTo>
                  <a:pt x="129" y="62"/>
                </a:lnTo>
                <a:lnTo>
                  <a:pt x="129" y="67"/>
                </a:lnTo>
                <a:lnTo>
                  <a:pt x="108" y="67"/>
                </a:lnTo>
                <a:lnTo>
                  <a:pt x="108" y="62"/>
                </a:lnTo>
                <a:close/>
                <a:moveTo>
                  <a:pt x="144" y="62"/>
                </a:moveTo>
                <a:lnTo>
                  <a:pt x="165" y="62"/>
                </a:lnTo>
                <a:lnTo>
                  <a:pt x="165" y="67"/>
                </a:lnTo>
                <a:lnTo>
                  <a:pt x="144" y="67"/>
                </a:lnTo>
                <a:lnTo>
                  <a:pt x="144" y="62"/>
                </a:lnTo>
                <a:close/>
                <a:moveTo>
                  <a:pt x="181" y="62"/>
                </a:moveTo>
                <a:lnTo>
                  <a:pt x="201" y="62"/>
                </a:lnTo>
                <a:lnTo>
                  <a:pt x="201" y="67"/>
                </a:lnTo>
                <a:lnTo>
                  <a:pt x="181" y="67"/>
                </a:lnTo>
                <a:lnTo>
                  <a:pt x="181" y="62"/>
                </a:lnTo>
                <a:close/>
                <a:moveTo>
                  <a:pt x="217" y="62"/>
                </a:moveTo>
                <a:lnTo>
                  <a:pt x="218" y="62"/>
                </a:lnTo>
                <a:lnTo>
                  <a:pt x="218" y="67"/>
                </a:lnTo>
                <a:lnTo>
                  <a:pt x="217" y="67"/>
                </a:lnTo>
                <a:lnTo>
                  <a:pt x="217" y="62"/>
                </a:lnTo>
                <a:close/>
                <a:moveTo>
                  <a:pt x="215" y="56"/>
                </a:moveTo>
                <a:lnTo>
                  <a:pt x="236" y="65"/>
                </a:lnTo>
                <a:lnTo>
                  <a:pt x="215" y="74"/>
                </a:lnTo>
                <a:lnTo>
                  <a:pt x="215" y="56"/>
                </a:lnTo>
                <a:close/>
              </a:path>
            </a:pathLst>
          </a:custGeom>
          <a:solidFill>
            <a:srgbClr val="3366FF"/>
          </a:solidFill>
          <a:ln w="1588" cap="flat">
            <a:solidFill>
              <a:srgbClr val="3366FF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1" name="Rectangle 275"/>
          <p:cNvSpPr>
            <a:spLocks noChangeArrowheads="1"/>
          </p:cNvSpPr>
          <p:nvPr/>
        </p:nvSpPr>
        <p:spPr bwMode="auto">
          <a:xfrm>
            <a:off x="4436245" y="2774550"/>
            <a:ext cx="462521" cy="13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L0 trigger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Freeform 276"/>
          <p:cNvSpPr>
            <a:spLocks noEditPoints="1"/>
          </p:cNvSpPr>
          <p:nvPr/>
        </p:nvSpPr>
        <p:spPr bwMode="auto">
          <a:xfrm>
            <a:off x="5115008" y="3493359"/>
            <a:ext cx="836941" cy="12014"/>
          </a:xfrm>
          <a:custGeom>
            <a:avLst/>
            <a:gdLst>
              <a:gd name="T0" fmla="*/ 418 w 418"/>
              <a:gd name="T1" fmla="*/ 6 h 6"/>
              <a:gd name="T2" fmla="*/ 397 w 418"/>
              <a:gd name="T3" fmla="*/ 6 h 6"/>
              <a:gd name="T4" fmla="*/ 397 w 418"/>
              <a:gd name="T5" fmla="*/ 2 h 6"/>
              <a:gd name="T6" fmla="*/ 418 w 418"/>
              <a:gd name="T7" fmla="*/ 2 h 6"/>
              <a:gd name="T8" fmla="*/ 418 w 418"/>
              <a:gd name="T9" fmla="*/ 6 h 6"/>
              <a:gd name="T10" fmla="*/ 382 w 418"/>
              <a:gd name="T11" fmla="*/ 6 h 6"/>
              <a:gd name="T12" fmla="*/ 361 w 418"/>
              <a:gd name="T13" fmla="*/ 6 h 6"/>
              <a:gd name="T14" fmla="*/ 361 w 418"/>
              <a:gd name="T15" fmla="*/ 2 h 6"/>
              <a:gd name="T16" fmla="*/ 382 w 418"/>
              <a:gd name="T17" fmla="*/ 2 h 6"/>
              <a:gd name="T18" fmla="*/ 382 w 418"/>
              <a:gd name="T19" fmla="*/ 6 h 6"/>
              <a:gd name="T20" fmla="*/ 346 w 418"/>
              <a:gd name="T21" fmla="*/ 6 h 6"/>
              <a:gd name="T22" fmla="*/ 325 w 418"/>
              <a:gd name="T23" fmla="*/ 6 h 6"/>
              <a:gd name="T24" fmla="*/ 325 w 418"/>
              <a:gd name="T25" fmla="*/ 1 h 6"/>
              <a:gd name="T26" fmla="*/ 346 w 418"/>
              <a:gd name="T27" fmla="*/ 2 h 6"/>
              <a:gd name="T28" fmla="*/ 346 w 418"/>
              <a:gd name="T29" fmla="*/ 6 h 6"/>
              <a:gd name="T30" fmla="*/ 309 w 418"/>
              <a:gd name="T31" fmla="*/ 6 h 6"/>
              <a:gd name="T32" fmla="*/ 289 w 418"/>
              <a:gd name="T33" fmla="*/ 6 h 6"/>
              <a:gd name="T34" fmla="*/ 289 w 418"/>
              <a:gd name="T35" fmla="*/ 1 h 6"/>
              <a:gd name="T36" fmla="*/ 309 w 418"/>
              <a:gd name="T37" fmla="*/ 1 h 6"/>
              <a:gd name="T38" fmla="*/ 309 w 418"/>
              <a:gd name="T39" fmla="*/ 6 h 6"/>
              <a:gd name="T40" fmla="*/ 273 w 418"/>
              <a:gd name="T41" fmla="*/ 6 h 6"/>
              <a:gd name="T42" fmla="*/ 253 w 418"/>
              <a:gd name="T43" fmla="*/ 6 h 6"/>
              <a:gd name="T44" fmla="*/ 253 w 418"/>
              <a:gd name="T45" fmla="*/ 1 h 6"/>
              <a:gd name="T46" fmla="*/ 273 w 418"/>
              <a:gd name="T47" fmla="*/ 1 h 6"/>
              <a:gd name="T48" fmla="*/ 273 w 418"/>
              <a:gd name="T49" fmla="*/ 6 h 6"/>
              <a:gd name="T50" fmla="*/ 237 w 418"/>
              <a:gd name="T51" fmla="*/ 6 h 6"/>
              <a:gd name="T52" fmla="*/ 217 w 418"/>
              <a:gd name="T53" fmla="*/ 5 h 6"/>
              <a:gd name="T54" fmla="*/ 217 w 418"/>
              <a:gd name="T55" fmla="*/ 1 h 6"/>
              <a:gd name="T56" fmla="*/ 237 w 418"/>
              <a:gd name="T57" fmla="*/ 1 h 6"/>
              <a:gd name="T58" fmla="*/ 237 w 418"/>
              <a:gd name="T59" fmla="*/ 6 h 6"/>
              <a:gd name="T60" fmla="*/ 201 w 418"/>
              <a:gd name="T61" fmla="*/ 5 h 6"/>
              <a:gd name="T62" fmla="*/ 180 w 418"/>
              <a:gd name="T63" fmla="*/ 5 h 6"/>
              <a:gd name="T64" fmla="*/ 181 w 418"/>
              <a:gd name="T65" fmla="*/ 1 h 6"/>
              <a:gd name="T66" fmla="*/ 201 w 418"/>
              <a:gd name="T67" fmla="*/ 1 h 6"/>
              <a:gd name="T68" fmla="*/ 201 w 418"/>
              <a:gd name="T69" fmla="*/ 5 h 6"/>
              <a:gd name="T70" fmla="*/ 165 w 418"/>
              <a:gd name="T71" fmla="*/ 5 h 6"/>
              <a:gd name="T72" fmla="*/ 144 w 418"/>
              <a:gd name="T73" fmla="*/ 5 h 6"/>
              <a:gd name="T74" fmla="*/ 144 w 418"/>
              <a:gd name="T75" fmla="*/ 1 h 6"/>
              <a:gd name="T76" fmla="*/ 165 w 418"/>
              <a:gd name="T77" fmla="*/ 1 h 6"/>
              <a:gd name="T78" fmla="*/ 165 w 418"/>
              <a:gd name="T79" fmla="*/ 5 h 6"/>
              <a:gd name="T80" fmla="*/ 129 w 418"/>
              <a:gd name="T81" fmla="*/ 5 h 6"/>
              <a:gd name="T82" fmla="*/ 108 w 418"/>
              <a:gd name="T83" fmla="*/ 5 h 6"/>
              <a:gd name="T84" fmla="*/ 108 w 418"/>
              <a:gd name="T85" fmla="*/ 1 h 6"/>
              <a:gd name="T86" fmla="*/ 129 w 418"/>
              <a:gd name="T87" fmla="*/ 1 h 6"/>
              <a:gd name="T88" fmla="*/ 129 w 418"/>
              <a:gd name="T89" fmla="*/ 5 h 6"/>
              <a:gd name="T90" fmla="*/ 93 w 418"/>
              <a:gd name="T91" fmla="*/ 5 h 6"/>
              <a:gd name="T92" fmla="*/ 72 w 418"/>
              <a:gd name="T93" fmla="*/ 5 h 6"/>
              <a:gd name="T94" fmla="*/ 72 w 418"/>
              <a:gd name="T95" fmla="*/ 0 h 6"/>
              <a:gd name="T96" fmla="*/ 93 w 418"/>
              <a:gd name="T97" fmla="*/ 0 h 6"/>
              <a:gd name="T98" fmla="*/ 93 w 418"/>
              <a:gd name="T99" fmla="*/ 5 h 6"/>
              <a:gd name="T100" fmla="*/ 57 w 418"/>
              <a:gd name="T101" fmla="*/ 5 h 6"/>
              <a:gd name="T102" fmla="*/ 36 w 418"/>
              <a:gd name="T103" fmla="*/ 5 h 6"/>
              <a:gd name="T104" fmla="*/ 36 w 418"/>
              <a:gd name="T105" fmla="*/ 0 h 6"/>
              <a:gd name="T106" fmla="*/ 57 w 418"/>
              <a:gd name="T107" fmla="*/ 0 h 6"/>
              <a:gd name="T108" fmla="*/ 57 w 418"/>
              <a:gd name="T109" fmla="*/ 5 h 6"/>
              <a:gd name="T110" fmla="*/ 21 w 418"/>
              <a:gd name="T111" fmla="*/ 5 h 6"/>
              <a:gd name="T112" fmla="*/ 0 w 418"/>
              <a:gd name="T113" fmla="*/ 5 h 6"/>
              <a:gd name="T114" fmla="*/ 0 w 418"/>
              <a:gd name="T115" fmla="*/ 0 h 6"/>
              <a:gd name="T116" fmla="*/ 21 w 418"/>
              <a:gd name="T117" fmla="*/ 0 h 6"/>
              <a:gd name="T118" fmla="*/ 21 w 418"/>
              <a:gd name="T11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8" h="6">
                <a:moveTo>
                  <a:pt x="418" y="6"/>
                </a:moveTo>
                <a:lnTo>
                  <a:pt x="397" y="6"/>
                </a:lnTo>
                <a:lnTo>
                  <a:pt x="397" y="2"/>
                </a:lnTo>
                <a:lnTo>
                  <a:pt x="418" y="2"/>
                </a:lnTo>
                <a:lnTo>
                  <a:pt x="418" y="6"/>
                </a:lnTo>
                <a:close/>
                <a:moveTo>
                  <a:pt x="382" y="6"/>
                </a:moveTo>
                <a:lnTo>
                  <a:pt x="361" y="6"/>
                </a:lnTo>
                <a:lnTo>
                  <a:pt x="361" y="2"/>
                </a:lnTo>
                <a:lnTo>
                  <a:pt x="382" y="2"/>
                </a:lnTo>
                <a:lnTo>
                  <a:pt x="382" y="6"/>
                </a:lnTo>
                <a:close/>
                <a:moveTo>
                  <a:pt x="346" y="6"/>
                </a:moveTo>
                <a:lnTo>
                  <a:pt x="325" y="6"/>
                </a:lnTo>
                <a:lnTo>
                  <a:pt x="325" y="1"/>
                </a:lnTo>
                <a:lnTo>
                  <a:pt x="346" y="2"/>
                </a:lnTo>
                <a:lnTo>
                  <a:pt x="346" y="6"/>
                </a:lnTo>
                <a:close/>
                <a:moveTo>
                  <a:pt x="309" y="6"/>
                </a:moveTo>
                <a:lnTo>
                  <a:pt x="289" y="6"/>
                </a:lnTo>
                <a:lnTo>
                  <a:pt x="289" y="1"/>
                </a:lnTo>
                <a:lnTo>
                  <a:pt x="309" y="1"/>
                </a:lnTo>
                <a:lnTo>
                  <a:pt x="309" y="6"/>
                </a:lnTo>
                <a:close/>
                <a:moveTo>
                  <a:pt x="273" y="6"/>
                </a:moveTo>
                <a:lnTo>
                  <a:pt x="253" y="6"/>
                </a:lnTo>
                <a:lnTo>
                  <a:pt x="253" y="1"/>
                </a:lnTo>
                <a:lnTo>
                  <a:pt x="273" y="1"/>
                </a:lnTo>
                <a:lnTo>
                  <a:pt x="273" y="6"/>
                </a:lnTo>
                <a:close/>
                <a:moveTo>
                  <a:pt x="237" y="6"/>
                </a:moveTo>
                <a:lnTo>
                  <a:pt x="217" y="5"/>
                </a:lnTo>
                <a:lnTo>
                  <a:pt x="217" y="1"/>
                </a:lnTo>
                <a:lnTo>
                  <a:pt x="237" y="1"/>
                </a:lnTo>
                <a:lnTo>
                  <a:pt x="237" y="6"/>
                </a:lnTo>
                <a:close/>
                <a:moveTo>
                  <a:pt x="201" y="5"/>
                </a:moveTo>
                <a:lnTo>
                  <a:pt x="180" y="5"/>
                </a:lnTo>
                <a:lnTo>
                  <a:pt x="181" y="1"/>
                </a:lnTo>
                <a:lnTo>
                  <a:pt x="201" y="1"/>
                </a:lnTo>
                <a:lnTo>
                  <a:pt x="201" y="5"/>
                </a:lnTo>
                <a:close/>
                <a:moveTo>
                  <a:pt x="165" y="5"/>
                </a:moveTo>
                <a:lnTo>
                  <a:pt x="144" y="5"/>
                </a:lnTo>
                <a:lnTo>
                  <a:pt x="144" y="1"/>
                </a:lnTo>
                <a:lnTo>
                  <a:pt x="165" y="1"/>
                </a:lnTo>
                <a:lnTo>
                  <a:pt x="165" y="5"/>
                </a:lnTo>
                <a:close/>
                <a:moveTo>
                  <a:pt x="129" y="5"/>
                </a:moveTo>
                <a:lnTo>
                  <a:pt x="108" y="5"/>
                </a:lnTo>
                <a:lnTo>
                  <a:pt x="108" y="1"/>
                </a:lnTo>
                <a:lnTo>
                  <a:pt x="129" y="1"/>
                </a:lnTo>
                <a:lnTo>
                  <a:pt x="129" y="5"/>
                </a:lnTo>
                <a:close/>
                <a:moveTo>
                  <a:pt x="93" y="5"/>
                </a:moveTo>
                <a:lnTo>
                  <a:pt x="72" y="5"/>
                </a:lnTo>
                <a:lnTo>
                  <a:pt x="72" y="0"/>
                </a:lnTo>
                <a:lnTo>
                  <a:pt x="93" y="0"/>
                </a:lnTo>
                <a:lnTo>
                  <a:pt x="93" y="5"/>
                </a:lnTo>
                <a:close/>
                <a:moveTo>
                  <a:pt x="57" y="5"/>
                </a:moveTo>
                <a:lnTo>
                  <a:pt x="36" y="5"/>
                </a:lnTo>
                <a:lnTo>
                  <a:pt x="36" y="0"/>
                </a:lnTo>
                <a:lnTo>
                  <a:pt x="57" y="0"/>
                </a:lnTo>
                <a:lnTo>
                  <a:pt x="57" y="5"/>
                </a:lnTo>
                <a:close/>
                <a:moveTo>
                  <a:pt x="21" y="5"/>
                </a:moveTo>
                <a:lnTo>
                  <a:pt x="0" y="5"/>
                </a:lnTo>
                <a:lnTo>
                  <a:pt x="0" y="0"/>
                </a:lnTo>
                <a:lnTo>
                  <a:pt x="21" y="0"/>
                </a:lnTo>
                <a:lnTo>
                  <a:pt x="21" y="5"/>
                </a:lnTo>
                <a:close/>
              </a:path>
            </a:pathLst>
          </a:custGeom>
          <a:solidFill>
            <a:srgbClr val="3366FF"/>
          </a:solidFill>
          <a:ln w="1588" cap="flat">
            <a:solidFill>
              <a:srgbClr val="3366FF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3" name="Rectangle 277"/>
          <p:cNvSpPr>
            <a:spLocks noChangeArrowheads="1"/>
          </p:cNvSpPr>
          <p:nvPr/>
        </p:nvSpPr>
        <p:spPr bwMode="auto">
          <a:xfrm>
            <a:off x="4422229" y="2880670"/>
            <a:ext cx="488550" cy="13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LHC clock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Freeform 278"/>
          <p:cNvSpPr>
            <a:spLocks noEditPoints="1"/>
          </p:cNvSpPr>
          <p:nvPr/>
        </p:nvSpPr>
        <p:spPr bwMode="auto">
          <a:xfrm>
            <a:off x="5339260" y="3086901"/>
            <a:ext cx="242273" cy="36041"/>
          </a:xfrm>
          <a:custGeom>
            <a:avLst/>
            <a:gdLst>
              <a:gd name="T0" fmla="*/ 121 w 121"/>
              <a:gd name="T1" fmla="*/ 11 h 18"/>
              <a:gd name="T2" fmla="*/ 100 w 121"/>
              <a:gd name="T3" fmla="*/ 11 h 18"/>
              <a:gd name="T4" fmla="*/ 100 w 121"/>
              <a:gd name="T5" fmla="*/ 6 h 18"/>
              <a:gd name="T6" fmla="*/ 121 w 121"/>
              <a:gd name="T7" fmla="*/ 6 h 18"/>
              <a:gd name="T8" fmla="*/ 121 w 121"/>
              <a:gd name="T9" fmla="*/ 11 h 18"/>
              <a:gd name="T10" fmla="*/ 84 w 121"/>
              <a:gd name="T11" fmla="*/ 11 h 18"/>
              <a:gd name="T12" fmla="*/ 64 w 121"/>
              <a:gd name="T13" fmla="*/ 11 h 18"/>
              <a:gd name="T14" fmla="*/ 64 w 121"/>
              <a:gd name="T15" fmla="*/ 7 h 18"/>
              <a:gd name="T16" fmla="*/ 84 w 121"/>
              <a:gd name="T17" fmla="*/ 7 h 18"/>
              <a:gd name="T18" fmla="*/ 84 w 121"/>
              <a:gd name="T19" fmla="*/ 11 h 18"/>
              <a:gd name="T20" fmla="*/ 48 w 121"/>
              <a:gd name="T21" fmla="*/ 11 h 18"/>
              <a:gd name="T22" fmla="*/ 28 w 121"/>
              <a:gd name="T23" fmla="*/ 11 h 18"/>
              <a:gd name="T24" fmla="*/ 28 w 121"/>
              <a:gd name="T25" fmla="*/ 7 h 18"/>
              <a:gd name="T26" fmla="*/ 48 w 121"/>
              <a:gd name="T27" fmla="*/ 7 h 18"/>
              <a:gd name="T28" fmla="*/ 48 w 121"/>
              <a:gd name="T29" fmla="*/ 11 h 18"/>
              <a:gd name="T30" fmla="*/ 20 w 121"/>
              <a:gd name="T31" fmla="*/ 18 h 18"/>
              <a:gd name="T32" fmla="*/ 0 w 121"/>
              <a:gd name="T33" fmla="*/ 9 h 18"/>
              <a:gd name="T34" fmla="*/ 20 w 121"/>
              <a:gd name="T35" fmla="*/ 0 h 18"/>
              <a:gd name="T36" fmla="*/ 20 w 121"/>
              <a:gd name="T3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1" h="18">
                <a:moveTo>
                  <a:pt x="121" y="11"/>
                </a:moveTo>
                <a:lnTo>
                  <a:pt x="100" y="11"/>
                </a:lnTo>
                <a:lnTo>
                  <a:pt x="100" y="6"/>
                </a:lnTo>
                <a:lnTo>
                  <a:pt x="121" y="6"/>
                </a:lnTo>
                <a:lnTo>
                  <a:pt x="121" y="11"/>
                </a:lnTo>
                <a:close/>
                <a:moveTo>
                  <a:pt x="84" y="11"/>
                </a:moveTo>
                <a:lnTo>
                  <a:pt x="64" y="11"/>
                </a:lnTo>
                <a:lnTo>
                  <a:pt x="64" y="7"/>
                </a:lnTo>
                <a:lnTo>
                  <a:pt x="84" y="7"/>
                </a:lnTo>
                <a:lnTo>
                  <a:pt x="84" y="11"/>
                </a:lnTo>
                <a:close/>
                <a:moveTo>
                  <a:pt x="48" y="11"/>
                </a:moveTo>
                <a:lnTo>
                  <a:pt x="28" y="11"/>
                </a:lnTo>
                <a:lnTo>
                  <a:pt x="28" y="7"/>
                </a:lnTo>
                <a:lnTo>
                  <a:pt x="48" y="7"/>
                </a:lnTo>
                <a:lnTo>
                  <a:pt x="48" y="11"/>
                </a:lnTo>
                <a:close/>
                <a:moveTo>
                  <a:pt x="20" y="18"/>
                </a:moveTo>
                <a:lnTo>
                  <a:pt x="0" y="9"/>
                </a:lnTo>
                <a:lnTo>
                  <a:pt x="20" y="0"/>
                </a:lnTo>
                <a:lnTo>
                  <a:pt x="20" y="18"/>
                </a:lnTo>
                <a:close/>
              </a:path>
            </a:pathLst>
          </a:custGeom>
          <a:solidFill>
            <a:srgbClr val="3366FF"/>
          </a:solidFill>
          <a:ln w="1588" cap="flat">
            <a:solidFill>
              <a:srgbClr val="3366FF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5" name="Rectangle 282"/>
          <p:cNvSpPr>
            <a:spLocks noChangeArrowheads="1"/>
          </p:cNvSpPr>
          <p:nvPr/>
        </p:nvSpPr>
        <p:spPr bwMode="auto">
          <a:xfrm>
            <a:off x="5139035" y="3387239"/>
            <a:ext cx="620698" cy="13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MEP Request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6" name="Rectangle 283"/>
          <p:cNvSpPr>
            <a:spLocks noChangeArrowheads="1"/>
          </p:cNvSpPr>
          <p:nvPr/>
        </p:nvSpPr>
        <p:spPr bwMode="auto">
          <a:xfrm>
            <a:off x="6258295" y="3703595"/>
            <a:ext cx="670755" cy="13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Event building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7" name="Rectangle 284"/>
          <p:cNvSpPr>
            <a:spLocks noChangeArrowheads="1"/>
          </p:cNvSpPr>
          <p:nvPr/>
        </p:nvSpPr>
        <p:spPr bwMode="auto">
          <a:xfrm>
            <a:off x="6364413" y="3209039"/>
            <a:ext cx="276311" cy="13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Front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Rectangle 285"/>
          <p:cNvSpPr>
            <a:spLocks noChangeArrowheads="1"/>
          </p:cNvSpPr>
          <p:nvPr/>
        </p:nvSpPr>
        <p:spPr bwMode="auto">
          <a:xfrm>
            <a:off x="6592670" y="3209039"/>
            <a:ext cx="72081" cy="13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" name="Rectangle 286"/>
          <p:cNvSpPr>
            <a:spLocks noChangeArrowheads="1"/>
          </p:cNvSpPr>
          <p:nvPr/>
        </p:nvSpPr>
        <p:spPr bwMode="auto">
          <a:xfrm>
            <a:off x="6624706" y="3209039"/>
            <a:ext cx="212239" cy="13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End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0" name="Group 289"/>
          <p:cNvGrpSpPr>
            <a:grpSpLocks/>
          </p:cNvGrpSpPr>
          <p:nvPr/>
        </p:nvGrpSpPr>
        <p:grpSpPr bwMode="auto">
          <a:xfrm>
            <a:off x="5501443" y="4206161"/>
            <a:ext cx="76086" cy="252284"/>
            <a:chOff x="4093" y="964"/>
            <a:chExt cx="38" cy="126"/>
          </a:xfrm>
        </p:grpSpPr>
        <p:sp>
          <p:nvSpPr>
            <p:cNvPr id="221" name="Rectangle 287"/>
            <p:cNvSpPr>
              <a:spLocks noChangeArrowheads="1"/>
            </p:cNvSpPr>
            <p:nvPr/>
          </p:nvSpPr>
          <p:spPr bwMode="auto">
            <a:xfrm>
              <a:off x="4093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2" name="Rectangle 288"/>
            <p:cNvSpPr>
              <a:spLocks noChangeArrowheads="1"/>
            </p:cNvSpPr>
            <p:nvPr/>
          </p:nvSpPr>
          <p:spPr bwMode="auto">
            <a:xfrm>
              <a:off x="4093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23" name="Rectangle 290"/>
          <p:cNvSpPr>
            <a:spLocks noChangeArrowheads="1"/>
          </p:cNvSpPr>
          <p:nvPr/>
        </p:nvSpPr>
        <p:spPr bwMode="auto">
          <a:xfrm>
            <a:off x="5517461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4" name="Rectangle 291"/>
          <p:cNvSpPr>
            <a:spLocks noChangeArrowheads="1"/>
          </p:cNvSpPr>
          <p:nvPr/>
        </p:nvSpPr>
        <p:spPr bwMode="auto">
          <a:xfrm>
            <a:off x="5517461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" name="Rectangle 292"/>
          <p:cNvSpPr>
            <a:spLocks noChangeArrowheads="1"/>
          </p:cNvSpPr>
          <p:nvPr/>
        </p:nvSpPr>
        <p:spPr bwMode="auto">
          <a:xfrm>
            <a:off x="5517461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6" name="Group 295"/>
          <p:cNvGrpSpPr>
            <a:grpSpLocks/>
          </p:cNvGrpSpPr>
          <p:nvPr/>
        </p:nvGrpSpPr>
        <p:grpSpPr bwMode="auto">
          <a:xfrm>
            <a:off x="5585538" y="4206161"/>
            <a:ext cx="74084" cy="252284"/>
            <a:chOff x="4135" y="964"/>
            <a:chExt cx="37" cy="126"/>
          </a:xfrm>
        </p:grpSpPr>
        <p:sp>
          <p:nvSpPr>
            <p:cNvPr id="227" name="Rectangle 293"/>
            <p:cNvSpPr>
              <a:spLocks noChangeArrowheads="1"/>
            </p:cNvSpPr>
            <p:nvPr/>
          </p:nvSpPr>
          <p:spPr bwMode="auto">
            <a:xfrm>
              <a:off x="4135" y="964"/>
              <a:ext cx="37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" name="Rectangle 294"/>
            <p:cNvSpPr>
              <a:spLocks noChangeArrowheads="1"/>
            </p:cNvSpPr>
            <p:nvPr/>
          </p:nvSpPr>
          <p:spPr bwMode="auto">
            <a:xfrm>
              <a:off x="4135" y="964"/>
              <a:ext cx="37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29" name="Rectangle 296"/>
          <p:cNvSpPr>
            <a:spLocks noChangeArrowheads="1"/>
          </p:cNvSpPr>
          <p:nvPr/>
        </p:nvSpPr>
        <p:spPr bwMode="auto">
          <a:xfrm>
            <a:off x="5599553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0" name="Rectangle 297"/>
          <p:cNvSpPr>
            <a:spLocks noChangeArrowheads="1"/>
          </p:cNvSpPr>
          <p:nvPr/>
        </p:nvSpPr>
        <p:spPr bwMode="auto">
          <a:xfrm>
            <a:off x="5599553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" name="Rectangle 298"/>
          <p:cNvSpPr>
            <a:spLocks noChangeArrowheads="1"/>
          </p:cNvSpPr>
          <p:nvPr/>
        </p:nvSpPr>
        <p:spPr bwMode="auto">
          <a:xfrm>
            <a:off x="5599553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2" name="Group 301"/>
          <p:cNvGrpSpPr>
            <a:grpSpLocks/>
          </p:cNvGrpSpPr>
          <p:nvPr/>
        </p:nvGrpSpPr>
        <p:grpSpPr bwMode="auto">
          <a:xfrm>
            <a:off x="5663625" y="4206161"/>
            <a:ext cx="76086" cy="252284"/>
            <a:chOff x="4174" y="964"/>
            <a:chExt cx="38" cy="126"/>
          </a:xfrm>
        </p:grpSpPr>
        <p:sp>
          <p:nvSpPr>
            <p:cNvPr id="233" name="Rectangle 299"/>
            <p:cNvSpPr>
              <a:spLocks noChangeArrowheads="1"/>
            </p:cNvSpPr>
            <p:nvPr/>
          </p:nvSpPr>
          <p:spPr bwMode="auto">
            <a:xfrm>
              <a:off x="4174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4" name="Rectangle 300"/>
            <p:cNvSpPr>
              <a:spLocks noChangeArrowheads="1"/>
            </p:cNvSpPr>
            <p:nvPr/>
          </p:nvSpPr>
          <p:spPr bwMode="auto">
            <a:xfrm>
              <a:off x="4174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35" name="Rectangle 302"/>
          <p:cNvSpPr>
            <a:spLocks noChangeArrowheads="1"/>
          </p:cNvSpPr>
          <p:nvPr/>
        </p:nvSpPr>
        <p:spPr bwMode="auto">
          <a:xfrm>
            <a:off x="5677642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Rectangle 303"/>
          <p:cNvSpPr>
            <a:spLocks noChangeArrowheads="1"/>
          </p:cNvSpPr>
          <p:nvPr/>
        </p:nvSpPr>
        <p:spPr bwMode="auto">
          <a:xfrm>
            <a:off x="5677642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Rectangle 304"/>
          <p:cNvSpPr>
            <a:spLocks noChangeArrowheads="1"/>
          </p:cNvSpPr>
          <p:nvPr/>
        </p:nvSpPr>
        <p:spPr bwMode="auto">
          <a:xfrm>
            <a:off x="5677642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8" name="Group 307"/>
          <p:cNvGrpSpPr>
            <a:grpSpLocks/>
          </p:cNvGrpSpPr>
          <p:nvPr/>
        </p:nvGrpSpPr>
        <p:grpSpPr bwMode="auto">
          <a:xfrm>
            <a:off x="5741714" y="4206161"/>
            <a:ext cx="76086" cy="252284"/>
            <a:chOff x="4213" y="964"/>
            <a:chExt cx="38" cy="126"/>
          </a:xfrm>
        </p:grpSpPr>
        <p:sp>
          <p:nvSpPr>
            <p:cNvPr id="239" name="Rectangle 305"/>
            <p:cNvSpPr>
              <a:spLocks noChangeArrowheads="1"/>
            </p:cNvSpPr>
            <p:nvPr/>
          </p:nvSpPr>
          <p:spPr bwMode="auto">
            <a:xfrm>
              <a:off x="4213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0" name="Rectangle 306"/>
            <p:cNvSpPr>
              <a:spLocks noChangeArrowheads="1"/>
            </p:cNvSpPr>
            <p:nvPr/>
          </p:nvSpPr>
          <p:spPr bwMode="auto">
            <a:xfrm>
              <a:off x="4213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41" name="Rectangle 308"/>
          <p:cNvSpPr>
            <a:spLocks noChangeArrowheads="1"/>
          </p:cNvSpPr>
          <p:nvPr/>
        </p:nvSpPr>
        <p:spPr bwMode="auto">
          <a:xfrm>
            <a:off x="5755729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Rectangle 309"/>
          <p:cNvSpPr>
            <a:spLocks noChangeArrowheads="1"/>
          </p:cNvSpPr>
          <p:nvPr/>
        </p:nvSpPr>
        <p:spPr bwMode="auto">
          <a:xfrm>
            <a:off x="5755729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3" name="Rectangle 310"/>
          <p:cNvSpPr>
            <a:spLocks noChangeArrowheads="1"/>
          </p:cNvSpPr>
          <p:nvPr/>
        </p:nvSpPr>
        <p:spPr bwMode="auto">
          <a:xfrm>
            <a:off x="5755729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4" name="Group 313"/>
          <p:cNvGrpSpPr>
            <a:grpSpLocks/>
          </p:cNvGrpSpPr>
          <p:nvPr/>
        </p:nvGrpSpPr>
        <p:grpSpPr bwMode="auto">
          <a:xfrm>
            <a:off x="5855841" y="4206161"/>
            <a:ext cx="82093" cy="252284"/>
            <a:chOff x="4270" y="964"/>
            <a:chExt cx="41" cy="126"/>
          </a:xfrm>
        </p:grpSpPr>
        <p:sp>
          <p:nvSpPr>
            <p:cNvPr id="245" name="Rectangle 311"/>
            <p:cNvSpPr>
              <a:spLocks noChangeArrowheads="1"/>
            </p:cNvSpPr>
            <p:nvPr/>
          </p:nvSpPr>
          <p:spPr bwMode="auto">
            <a:xfrm>
              <a:off x="4270" y="964"/>
              <a:ext cx="41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6" name="Rectangle 312"/>
            <p:cNvSpPr>
              <a:spLocks noChangeArrowheads="1"/>
            </p:cNvSpPr>
            <p:nvPr/>
          </p:nvSpPr>
          <p:spPr bwMode="auto">
            <a:xfrm>
              <a:off x="4270" y="964"/>
              <a:ext cx="41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47" name="Rectangle 314"/>
          <p:cNvSpPr>
            <a:spLocks noChangeArrowheads="1"/>
          </p:cNvSpPr>
          <p:nvPr/>
        </p:nvSpPr>
        <p:spPr bwMode="auto">
          <a:xfrm>
            <a:off x="5875864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Rectangle 315"/>
          <p:cNvSpPr>
            <a:spLocks noChangeArrowheads="1"/>
          </p:cNvSpPr>
          <p:nvPr/>
        </p:nvSpPr>
        <p:spPr bwMode="auto">
          <a:xfrm>
            <a:off x="5875864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Rectangle 316"/>
          <p:cNvSpPr>
            <a:spLocks noChangeArrowheads="1"/>
          </p:cNvSpPr>
          <p:nvPr/>
        </p:nvSpPr>
        <p:spPr bwMode="auto">
          <a:xfrm>
            <a:off x="5875864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0" name="Group 319"/>
          <p:cNvGrpSpPr>
            <a:grpSpLocks/>
          </p:cNvGrpSpPr>
          <p:nvPr/>
        </p:nvGrpSpPr>
        <p:grpSpPr bwMode="auto">
          <a:xfrm>
            <a:off x="5943940" y="4206161"/>
            <a:ext cx="76086" cy="252284"/>
            <a:chOff x="4314" y="964"/>
            <a:chExt cx="38" cy="126"/>
          </a:xfrm>
        </p:grpSpPr>
        <p:sp>
          <p:nvSpPr>
            <p:cNvPr id="251" name="Rectangle 317"/>
            <p:cNvSpPr>
              <a:spLocks noChangeArrowheads="1"/>
            </p:cNvSpPr>
            <p:nvPr/>
          </p:nvSpPr>
          <p:spPr bwMode="auto">
            <a:xfrm>
              <a:off x="4314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2" name="Rectangle 318"/>
            <p:cNvSpPr>
              <a:spLocks noChangeArrowheads="1"/>
            </p:cNvSpPr>
            <p:nvPr/>
          </p:nvSpPr>
          <p:spPr bwMode="auto">
            <a:xfrm>
              <a:off x="4314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53" name="Rectangle 320"/>
          <p:cNvSpPr>
            <a:spLocks noChangeArrowheads="1"/>
          </p:cNvSpPr>
          <p:nvPr/>
        </p:nvSpPr>
        <p:spPr bwMode="auto">
          <a:xfrm>
            <a:off x="5957957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4" name="Rectangle 321"/>
          <p:cNvSpPr>
            <a:spLocks noChangeArrowheads="1"/>
          </p:cNvSpPr>
          <p:nvPr/>
        </p:nvSpPr>
        <p:spPr bwMode="auto">
          <a:xfrm>
            <a:off x="5957957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5" name="Rectangle 322"/>
          <p:cNvSpPr>
            <a:spLocks noChangeArrowheads="1"/>
          </p:cNvSpPr>
          <p:nvPr/>
        </p:nvSpPr>
        <p:spPr bwMode="auto">
          <a:xfrm>
            <a:off x="5957957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6" name="Group 325"/>
          <p:cNvGrpSpPr>
            <a:grpSpLocks/>
          </p:cNvGrpSpPr>
          <p:nvPr/>
        </p:nvGrpSpPr>
        <p:grpSpPr bwMode="auto">
          <a:xfrm>
            <a:off x="6022029" y="4206161"/>
            <a:ext cx="76086" cy="252284"/>
            <a:chOff x="4353" y="964"/>
            <a:chExt cx="38" cy="126"/>
          </a:xfrm>
        </p:grpSpPr>
        <p:sp>
          <p:nvSpPr>
            <p:cNvPr id="257" name="Rectangle 323"/>
            <p:cNvSpPr>
              <a:spLocks noChangeArrowheads="1"/>
            </p:cNvSpPr>
            <p:nvPr/>
          </p:nvSpPr>
          <p:spPr bwMode="auto">
            <a:xfrm>
              <a:off x="4353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8" name="Rectangle 324"/>
            <p:cNvSpPr>
              <a:spLocks noChangeArrowheads="1"/>
            </p:cNvSpPr>
            <p:nvPr/>
          </p:nvSpPr>
          <p:spPr bwMode="auto">
            <a:xfrm>
              <a:off x="4353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59" name="Rectangle 326"/>
          <p:cNvSpPr>
            <a:spLocks noChangeArrowheads="1"/>
          </p:cNvSpPr>
          <p:nvPr/>
        </p:nvSpPr>
        <p:spPr bwMode="auto">
          <a:xfrm>
            <a:off x="6038047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0" name="Rectangle 327"/>
          <p:cNvSpPr>
            <a:spLocks noChangeArrowheads="1"/>
          </p:cNvSpPr>
          <p:nvPr/>
        </p:nvSpPr>
        <p:spPr bwMode="auto">
          <a:xfrm>
            <a:off x="6038047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1" name="Rectangle 328"/>
          <p:cNvSpPr>
            <a:spLocks noChangeArrowheads="1"/>
          </p:cNvSpPr>
          <p:nvPr/>
        </p:nvSpPr>
        <p:spPr bwMode="auto">
          <a:xfrm>
            <a:off x="6038047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2" name="Group 331"/>
          <p:cNvGrpSpPr>
            <a:grpSpLocks/>
          </p:cNvGrpSpPr>
          <p:nvPr/>
        </p:nvGrpSpPr>
        <p:grpSpPr bwMode="auto">
          <a:xfrm>
            <a:off x="6102119" y="4206161"/>
            <a:ext cx="74084" cy="252284"/>
            <a:chOff x="4393" y="964"/>
            <a:chExt cx="37" cy="126"/>
          </a:xfrm>
        </p:grpSpPr>
        <p:sp>
          <p:nvSpPr>
            <p:cNvPr id="263" name="Rectangle 329"/>
            <p:cNvSpPr>
              <a:spLocks noChangeArrowheads="1"/>
            </p:cNvSpPr>
            <p:nvPr/>
          </p:nvSpPr>
          <p:spPr bwMode="auto">
            <a:xfrm>
              <a:off x="4393" y="964"/>
              <a:ext cx="37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4" name="Rectangle 330"/>
            <p:cNvSpPr>
              <a:spLocks noChangeArrowheads="1"/>
            </p:cNvSpPr>
            <p:nvPr/>
          </p:nvSpPr>
          <p:spPr bwMode="auto">
            <a:xfrm>
              <a:off x="4393" y="964"/>
              <a:ext cx="37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65" name="Rectangle 332"/>
          <p:cNvSpPr>
            <a:spLocks noChangeArrowheads="1"/>
          </p:cNvSpPr>
          <p:nvPr/>
        </p:nvSpPr>
        <p:spPr bwMode="auto">
          <a:xfrm>
            <a:off x="6114133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" name="Rectangle 333"/>
          <p:cNvSpPr>
            <a:spLocks noChangeArrowheads="1"/>
          </p:cNvSpPr>
          <p:nvPr/>
        </p:nvSpPr>
        <p:spPr bwMode="auto">
          <a:xfrm>
            <a:off x="6114133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7" name="Rectangle 334"/>
          <p:cNvSpPr>
            <a:spLocks noChangeArrowheads="1"/>
          </p:cNvSpPr>
          <p:nvPr/>
        </p:nvSpPr>
        <p:spPr bwMode="auto">
          <a:xfrm>
            <a:off x="6114133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8" name="Group 337"/>
          <p:cNvGrpSpPr>
            <a:grpSpLocks/>
          </p:cNvGrpSpPr>
          <p:nvPr/>
        </p:nvGrpSpPr>
        <p:grpSpPr bwMode="auto">
          <a:xfrm>
            <a:off x="6230263" y="4206161"/>
            <a:ext cx="76086" cy="252284"/>
            <a:chOff x="4457" y="964"/>
            <a:chExt cx="38" cy="126"/>
          </a:xfrm>
        </p:grpSpPr>
        <p:sp>
          <p:nvSpPr>
            <p:cNvPr id="269" name="Rectangle 335"/>
            <p:cNvSpPr>
              <a:spLocks noChangeArrowheads="1"/>
            </p:cNvSpPr>
            <p:nvPr/>
          </p:nvSpPr>
          <p:spPr bwMode="auto">
            <a:xfrm>
              <a:off x="4457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0" name="Rectangle 336"/>
            <p:cNvSpPr>
              <a:spLocks noChangeArrowheads="1"/>
            </p:cNvSpPr>
            <p:nvPr/>
          </p:nvSpPr>
          <p:spPr bwMode="auto">
            <a:xfrm>
              <a:off x="4457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71" name="Rectangle 338"/>
          <p:cNvSpPr>
            <a:spLocks noChangeArrowheads="1"/>
          </p:cNvSpPr>
          <p:nvPr/>
        </p:nvSpPr>
        <p:spPr bwMode="auto">
          <a:xfrm>
            <a:off x="6244278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2" name="Rectangle 339"/>
          <p:cNvSpPr>
            <a:spLocks noChangeArrowheads="1"/>
          </p:cNvSpPr>
          <p:nvPr/>
        </p:nvSpPr>
        <p:spPr bwMode="auto">
          <a:xfrm>
            <a:off x="6244278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3" name="Rectangle 340"/>
          <p:cNvSpPr>
            <a:spLocks noChangeArrowheads="1"/>
          </p:cNvSpPr>
          <p:nvPr/>
        </p:nvSpPr>
        <p:spPr bwMode="auto">
          <a:xfrm>
            <a:off x="6244278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74" name="Group 343"/>
          <p:cNvGrpSpPr>
            <a:grpSpLocks/>
          </p:cNvGrpSpPr>
          <p:nvPr/>
        </p:nvGrpSpPr>
        <p:grpSpPr bwMode="auto">
          <a:xfrm>
            <a:off x="6312355" y="4206161"/>
            <a:ext cx="76086" cy="252284"/>
            <a:chOff x="4498" y="964"/>
            <a:chExt cx="38" cy="126"/>
          </a:xfrm>
        </p:grpSpPr>
        <p:sp>
          <p:nvSpPr>
            <p:cNvPr id="275" name="Rectangle 341"/>
            <p:cNvSpPr>
              <a:spLocks noChangeArrowheads="1"/>
            </p:cNvSpPr>
            <p:nvPr/>
          </p:nvSpPr>
          <p:spPr bwMode="auto">
            <a:xfrm>
              <a:off x="4498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6" name="Rectangle 342"/>
            <p:cNvSpPr>
              <a:spLocks noChangeArrowheads="1"/>
            </p:cNvSpPr>
            <p:nvPr/>
          </p:nvSpPr>
          <p:spPr bwMode="auto">
            <a:xfrm>
              <a:off x="4498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77" name="Rectangle 344"/>
          <p:cNvSpPr>
            <a:spLocks noChangeArrowheads="1"/>
          </p:cNvSpPr>
          <p:nvPr/>
        </p:nvSpPr>
        <p:spPr bwMode="auto">
          <a:xfrm>
            <a:off x="6326371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8" name="Rectangle 345"/>
          <p:cNvSpPr>
            <a:spLocks noChangeArrowheads="1"/>
          </p:cNvSpPr>
          <p:nvPr/>
        </p:nvSpPr>
        <p:spPr bwMode="auto">
          <a:xfrm>
            <a:off x="6326371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9" name="Rectangle 346"/>
          <p:cNvSpPr>
            <a:spLocks noChangeArrowheads="1"/>
          </p:cNvSpPr>
          <p:nvPr/>
        </p:nvSpPr>
        <p:spPr bwMode="auto">
          <a:xfrm>
            <a:off x="6326371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0" name="Group 349"/>
          <p:cNvGrpSpPr>
            <a:grpSpLocks/>
          </p:cNvGrpSpPr>
          <p:nvPr/>
        </p:nvGrpSpPr>
        <p:grpSpPr bwMode="auto">
          <a:xfrm>
            <a:off x="6390443" y="4206161"/>
            <a:ext cx="76086" cy="252284"/>
            <a:chOff x="4537" y="964"/>
            <a:chExt cx="38" cy="126"/>
          </a:xfrm>
        </p:grpSpPr>
        <p:sp>
          <p:nvSpPr>
            <p:cNvPr id="281" name="Rectangle 347"/>
            <p:cNvSpPr>
              <a:spLocks noChangeArrowheads="1"/>
            </p:cNvSpPr>
            <p:nvPr/>
          </p:nvSpPr>
          <p:spPr bwMode="auto">
            <a:xfrm>
              <a:off x="4537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2" name="Rectangle 348"/>
            <p:cNvSpPr>
              <a:spLocks noChangeArrowheads="1"/>
            </p:cNvSpPr>
            <p:nvPr/>
          </p:nvSpPr>
          <p:spPr bwMode="auto">
            <a:xfrm>
              <a:off x="4537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83" name="Rectangle 350"/>
          <p:cNvSpPr>
            <a:spLocks noChangeArrowheads="1"/>
          </p:cNvSpPr>
          <p:nvPr/>
        </p:nvSpPr>
        <p:spPr bwMode="auto">
          <a:xfrm>
            <a:off x="6404458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4" name="Rectangle 351"/>
          <p:cNvSpPr>
            <a:spLocks noChangeArrowheads="1"/>
          </p:cNvSpPr>
          <p:nvPr/>
        </p:nvSpPr>
        <p:spPr bwMode="auto">
          <a:xfrm>
            <a:off x="6404458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5" name="Rectangle 352"/>
          <p:cNvSpPr>
            <a:spLocks noChangeArrowheads="1"/>
          </p:cNvSpPr>
          <p:nvPr/>
        </p:nvSpPr>
        <p:spPr bwMode="auto">
          <a:xfrm>
            <a:off x="6404458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6" name="Group 355"/>
          <p:cNvGrpSpPr>
            <a:grpSpLocks/>
          </p:cNvGrpSpPr>
          <p:nvPr/>
        </p:nvGrpSpPr>
        <p:grpSpPr bwMode="auto">
          <a:xfrm>
            <a:off x="6468531" y="4206161"/>
            <a:ext cx="76086" cy="252284"/>
            <a:chOff x="4576" y="964"/>
            <a:chExt cx="38" cy="126"/>
          </a:xfrm>
        </p:grpSpPr>
        <p:sp>
          <p:nvSpPr>
            <p:cNvPr id="287" name="Rectangle 353"/>
            <p:cNvSpPr>
              <a:spLocks noChangeArrowheads="1"/>
            </p:cNvSpPr>
            <p:nvPr/>
          </p:nvSpPr>
          <p:spPr bwMode="auto">
            <a:xfrm>
              <a:off x="4576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" name="Rectangle 354"/>
            <p:cNvSpPr>
              <a:spLocks noChangeArrowheads="1"/>
            </p:cNvSpPr>
            <p:nvPr/>
          </p:nvSpPr>
          <p:spPr bwMode="auto">
            <a:xfrm>
              <a:off x="4576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89" name="Rectangle 356"/>
          <p:cNvSpPr>
            <a:spLocks noChangeArrowheads="1"/>
          </p:cNvSpPr>
          <p:nvPr/>
        </p:nvSpPr>
        <p:spPr bwMode="auto">
          <a:xfrm>
            <a:off x="6484549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0" name="Rectangle 357"/>
          <p:cNvSpPr>
            <a:spLocks noChangeArrowheads="1"/>
          </p:cNvSpPr>
          <p:nvPr/>
        </p:nvSpPr>
        <p:spPr bwMode="auto">
          <a:xfrm>
            <a:off x="6484549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1" name="Rectangle 358"/>
          <p:cNvSpPr>
            <a:spLocks noChangeArrowheads="1"/>
          </p:cNvSpPr>
          <p:nvPr/>
        </p:nvSpPr>
        <p:spPr bwMode="auto">
          <a:xfrm>
            <a:off x="6484549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92" name="Group 361"/>
          <p:cNvGrpSpPr>
            <a:grpSpLocks/>
          </p:cNvGrpSpPr>
          <p:nvPr/>
        </p:nvGrpSpPr>
        <p:grpSpPr bwMode="auto">
          <a:xfrm>
            <a:off x="6602682" y="4206161"/>
            <a:ext cx="76086" cy="252284"/>
            <a:chOff x="4643" y="964"/>
            <a:chExt cx="38" cy="126"/>
          </a:xfrm>
        </p:grpSpPr>
        <p:sp>
          <p:nvSpPr>
            <p:cNvPr id="293" name="Rectangle 359"/>
            <p:cNvSpPr>
              <a:spLocks noChangeArrowheads="1"/>
            </p:cNvSpPr>
            <p:nvPr/>
          </p:nvSpPr>
          <p:spPr bwMode="auto">
            <a:xfrm>
              <a:off x="4643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4" name="Rectangle 360"/>
            <p:cNvSpPr>
              <a:spLocks noChangeArrowheads="1"/>
            </p:cNvSpPr>
            <p:nvPr/>
          </p:nvSpPr>
          <p:spPr bwMode="auto">
            <a:xfrm>
              <a:off x="4643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5" name="Rectangle 362"/>
          <p:cNvSpPr>
            <a:spLocks noChangeArrowheads="1"/>
          </p:cNvSpPr>
          <p:nvPr/>
        </p:nvSpPr>
        <p:spPr bwMode="auto">
          <a:xfrm>
            <a:off x="6618700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" name="Rectangle 363"/>
          <p:cNvSpPr>
            <a:spLocks noChangeArrowheads="1"/>
          </p:cNvSpPr>
          <p:nvPr/>
        </p:nvSpPr>
        <p:spPr bwMode="auto">
          <a:xfrm>
            <a:off x="6618700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" name="Rectangle 364"/>
          <p:cNvSpPr>
            <a:spLocks noChangeArrowheads="1"/>
          </p:cNvSpPr>
          <p:nvPr/>
        </p:nvSpPr>
        <p:spPr bwMode="auto">
          <a:xfrm>
            <a:off x="6618700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98" name="Group 367"/>
          <p:cNvGrpSpPr>
            <a:grpSpLocks/>
          </p:cNvGrpSpPr>
          <p:nvPr/>
        </p:nvGrpSpPr>
        <p:grpSpPr bwMode="auto">
          <a:xfrm>
            <a:off x="6684774" y="4206161"/>
            <a:ext cx="76086" cy="252284"/>
            <a:chOff x="4684" y="964"/>
            <a:chExt cx="38" cy="126"/>
          </a:xfrm>
        </p:grpSpPr>
        <p:sp>
          <p:nvSpPr>
            <p:cNvPr id="299" name="Rectangle 365"/>
            <p:cNvSpPr>
              <a:spLocks noChangeArrowheads="1"/>
            </p:cNvSpPr>
            <p:nvPr/>
          </p:nvSpPr>
          <p:spPr bwMode="auto">
            <a:xfrm>
              <a:off x="4684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" name="Rectangle 366"/>
            <p:cNvSpPr>
              <a:spLocks noChangeArrowheads="1"/>
            </p:cNvSpPr>
            <p:nvPr/>
          </p:nvSpPr>
          <p:spPr bwMode="auto">
            <a:xfrm>
              <a:off x="4684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01" name="Rectangle 368"/>
          <p:cNvSpPr>
            <a:spLocks noChangeArrowheads="1"/>
          </p:cNvSpPr>
          <p:nvPr/>
        </p:nvSpPr>
        <p:spPr bwMode="auto">
          <a:xfrm>
            <a:off x="6700792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2" name="Rectangle 369"/>
          <p:cNvSpPr>
            <a:spLocks noChangeArrowheads="1"/>
          </p:cNvSpPr>
          <p:nvPr/>
        </p:nvSpPr>
        <p:spPr bwMode="auto">
          <a:xfrm>
            <a:off x="6700792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3" name="Rectangle 370"/>
          <p:cNvSpPr>
            <a:spLocks noChangeArrowheads="1"/>
          </p:cNvSpPr>
          <p:nvPr/>
        </p:nvSpPr>
        <p:spPr bwMode="auto">
          <a:xfrm>
            <a:off x="6700792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4" name="Group 373"/>
          <p:cNvGrpSpPr>
            <a:grpSpLocks/>
          </p:cNvGrpSpPr>
          <p:nvPr/>
        </p:nvGrpSpPr>
        <p:grpSpPr bwMode="auto">
          <a:xfrm>
            <a:off x="6764864" y="4206161"/>
            <a:ext cx="74084" cy="252284"/>
            <a:chOff x="4724" y="964"/>
            <a:chExt cx="37" cy="126"/>
          </a:xfrm>
        </p:grpSpPr>
        <p:sp>
          <p:nvSpPr>
            <p:cNvPr id="305" name="Rectangle 371"/>
            <p:cNvSpPr>
              <a:spLocks noChangeArrowheads="1"/>
            </p:cNvSpPr>
            <p:nvPr/>
          </p:nvSpPr>
          <p:spPr bwMode="auto">
            <a:xfrm>
              <a:off x="4724" y="964"/>
              <a:ext cx="37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6" name="Rectangle 372"/>
            <p:cNvSpPr>
              <a:spLocks noChangeArrowheads="1"/>
            </p:cNvSpPr>
            <p:nvPr/>
          </p:nvSpPr>
          <p:spPr bwMode="auto">
            <a:xfrm>
              <a:off x="4724" y="964"/>
              <a:ext cx="37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07" name="Rectangle 374"/>
          <p:cNvSpPr>
            <a:spLocks noChangeArrowheads="1"/>
          </p:cNvSpPr>
          <p:nvPr/>
        </p:nvSpPr>
        <p:spPr bwMode="auto">
          <a:xfrm>
            <a:off x="6778880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" name="Rectangle 375"/>
          <p:cNvSpPr>
            <a:spLocks noChangeArrowheads="1"/>
          </p:cNvSpPr>
          <p:nvPr/>
        </p:nvSpPr>
        <p:spPr bwMode="auto">
          <a:xfrm>
            <a:off x="6778880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" name="Rectangle 376"/>
          <p:cNvSpPr>
            <a:spLocks noChangeArrowheads="1"/>
          </p:cNvSpPr>
          <p:nvPr/>
        </p:nvSpPr>
        <p:spPr bwMode="auto">
          <a:xfrm>
            <a:off x="6778880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10" name="Group 379"/>
          <p:cNvGrpSpPr>
            <a:grpSpLocks/>
          </p:cNvGrpSpPr>
          <p:nvPr/>
        </p:nvGrpSpPr>
        <p:grpSpPr bwMode="auto">
          <a:xfrm>
            <a:off x="6842952" y="4206161"/>
            <a:ext cx="76086" cy="252284"/>
            <a:chOff x="4763" y="964"/>
            <a:chExt cx="38" cy="126"/>
          </a:xfrm>
        </p:grpSpPr>
        <p:sp>
          <p:nvSpPr>
            <p:cNvPr id="311" name="Rectangle 377"/>
            <p:cNvSpPr>
              <a:spLocks noChangeArrowheads="1"/>
            </p:cNvSpPr>
            <p:nvPr/>
          </p:nvSpPr>
          <p:spPr bwMode="auto">
            <a:xfrm>
              <a:off x="4763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" name="Rectangle 378"/>
            <p:cNvSpPr>
              <a:spLocks noChangeArrowheads="1"/>
            </p:cNvSpPr>
            <p:nvPr/>
          </p:nvSpPr>
          <p:spPr bwMode="auto">
            <a:xfrm>
              <a:off x="4763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13" name="Rectangle 380"/>
          <p:cNvSpPr>
            <a:spLocks noChangeArrowheads="1"/>
          </p:cNvSpPr>
          <p:nvPr/>
        </p:nvSpPr>
        <p:spPr bwMode="auto">
          <a:xfrm>
            <a:off x="6856967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" name="Rectangle 381"/>
          <p:cNvSpPr>
            <a:spLocks noChangeArrowheads="1"/>
          </p:cNvSpPr>
          <p:nvPr/>
        </p:nvSpPr>
        <p:spPr bwMode="auto">
          <a:xfrm>
            <a:off x="6856967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5" name="Rectangle 382"/>
          <p:cNvSpPr>
            <a:spLocks noChangeArrowheads="1"/>
          </p:cNvSpPr>
          <p:nvPr/>
        </p:nvSpPr>
        <p:spPr bwMode="auto">
          <a:xfrm>
            <a:off x="6856967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16" name="Group 385"/>
          <p:cNvGrpSpPr>
            <a:grpSpLocks/>
          </p:cNvGrpSpPr>
          <p:nvPr/>
        </p:nvGrpSpPr>
        <p:grpSpPr bwMode="auto">
          <a:xfrm>
            <a:off x="6977103" y="4206161"/>
            <a:ext cx="76086" cy="252284"/>
            <a:chOff x="4830" y="964"/>
            <a:chExt cx="38" cy="126"/>
          </a:xfrm>
        </p:grpSpPr>
        <p:sp>
          <p:nvSpPr>
            <p:cNvPr id="317" name="Rectangle 383"/>
            <p:cNvSpPr>
              <a:spLocks noChangeArrowheads="1"/>
            </p:cNvSpPr>
            <p:nvPr/>
          </p:nvSpPr>
          <p:spPr bwMode="auto">
            <a:xfrm>
              <a:off x="4830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" name="Rectangle 384"/>
            <p:cNvSpPr>
              <a:spLocks noChangeArrowheads="1"/>
            </p:cNvSpPr>
            <p:nvPr/>
          </p:nvSpPr>
          <p:spPr bwMode="auto">
            <a:xfrm>
              <a:off x="4830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19" name="Rectangle 386"/>
          <p:cNvSpPr>
            <a:spLocks noChangeArrowheads="1"/>
          </p:cNvSpPr>
          <p:nvPr/>
        </p:nvSpPr>
        <p:spPr bwMode="auto">
          <a:xfrm>
            <a:off x="6989116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0" name="Rectangle 387"/>
          <p:cNvSpPr>
            <a:spLocks noChangeArrowheads="1"/>
          </p:cNvSpPr>
          <p:nvPr/>
        </p:nvSpPr>
        <p:spPr bwMode="auto">
          <a:xfrm>
            <a:off x="6989116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1" name="Rectangle 388"/>
          <p:cNvSpPr>
            <a:spLocks noChangeArrowheads="1"/>
          </p:cNvSpPr>
          <p:nvPr/>
        </p:nvSpPr>
        <p:spPr bwMode="auto">
          <a:xfrm>
            <a:off x="6989116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2" name="Group 391"/>
          <p:cNvGrpSpPr>
            <a:grpSpLocks/>
          </p:cNvGrpSpPr>
          <p:nvPr/>
        </p:nvGrpSpPr>
        <p:grpSpPr bwMode="auto">
          <a:xfrm>
            <a:off x="7059196" y="4206161"/>
            <a:ext cx="76086" cy="252284"/>
            <a:chOff x="4871" y="964"/>
            <a:chExt cx="38" cy="126"/>
          </a:xfrm>
        </p:grpSpPr>
        <p:sp>
          <p:nvSpPr>
            <p:cNvPr id="323" name="Rectangle 389"/>
            <p:cNvSpPr>
              <a:spLocks noChangeArrowheads="1"/>
            </p:cNvSpPr>
            <p:nvPr/>
          </p:nvSpPr>
          <p:spPr bwMode="auto">
            <a:xfrm>
              <a:off x="4871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" name="Rectangle 390"/>
            <p:cNvSpPr>
              <a:spLocks noChangeArrowheads="1"/>
            </p:cNvSpPr>
            <p:nvPr/>
          </p:nvSpPr>
          <p:spPr bwMode="auto">
            <a:xfrm>
              <a:off x="4871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25" name="Rectangle 392"/>
          <p:cNvSpPr>
            <a:spLocks noChangeArrowheads="1"/>
          </p:cNvSpPr>
          <p:nvPr/>
        </p:nvSpPr>
        <p:spPr bwMode="auto">
          <a:xfrm>
            <a:off x="7073211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6" name="Rectangle 393"/>
          <p:cNvSpPr>
            <a:spLocks noChangeArrowheads="1"/>
          </p:cNvSpPr>
          <p:nvPr/>
        </p:nvSpPr>
        <p:spPr bwMode="auto">
          <a:xfrm>
            <a:off x="7073211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" name="Rectangle 394"/>
          <p:cNvSpPr>
            <a:spLocks noChangeArrowheads="1"/>
          </p:cNvSpPr>
          <p:nvPr/>
        </p:nvSpPr>
        <p:spPr bwMode="auto">
          <a:xfrm>
            <a:off x="7073211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8" name="Group 397"/>
          <p:cNvGrpSpPr>
            <a:grpSpLocks/>
          </p:cNvGrpSpPr>
          <p:nvPr/>
        </p:nvGrpSpPr>
        <p:grpSpPr bwMode="auto">
          <a:xfrm>
            <a:off x="7137283" y="4206161"/>
            <a:ext cx="76086" cy="252284"/>
            <a:chOff x="4910" y="964"/>
            <a:chExt cx="38" cy="126"/>
          </a:xfrm>
        </p:grpSpPr>
        <p:sp>
          <p:nvSpPr>
            <p:cNvPr id="329" name="Rectangle 395"/>
            <p:cNvSpPr>
              <a:spLocks noChangeArrowheads="1"/>
            </p:cNvSpPr>
            <p:nvPr/>
          </p:nvSpPr>
          <p:spPr bwMode="auto">
            <a:xfrm>
              <a:off x="4910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0" name="Rectangle 396"/>
            <p:cNvSpPr>
              <a:spLocks noChangeArrowheads="1"/>
            </p:cNvSpPr>
            <p:nvPr/>
          </p:nvSpPr>
          <p:spPr bwMode="auto">
            <a:xfrm>
              <a:off x="4910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31" name="Rectangle 398"/>
          <p:cNvSpPr>
            <a:spLocks noChangeArrowheads="1"/>
          </p:cNvSpPr>
          <p:nvPr/>
        </p:nvSpPr>
        <p:spPr bwMode="auto">
          <a:xfrm>
            <a:off x="7151299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2" name="Rectangle 399"/>
          <p:cNvSpPr>
            <a:spLocks noChangeArrowheads="1"/>
          </p:cNvSpPr>
          <p:nvPr/>
        </p:nvSpPr>
        <p:spPr bwMode="auto">
          <a:xfrm>
            <a:off x="7151299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3" name="Rectangle 400"/>
          <p:cNvSpPr>
            <a:spLocks noChangeArrowheads="1"/>
          </p:cNvSpPr>
          <p:nvPr/>
        </p:nvSpPr>
        <p:spPr bwMode="auto">
          <a:xfrm>
            <a:off x="7151299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34" name="Group 403"/>
          <p:cNvGrpSpPr>
            <a:grpSpLocks/>
          </p:cNvGrpSpPr>
          <p:nvPr/>
        </p:nvGrpSpPr>
        <p:grpSpPr bwMode="auto">
          <a:xfrm>
            <a:off x="7215371" y="4206161"/>
            <a:ext cx="76086" cy="252284"/>
            <a:chOff x="4949" y="964"/>
            <a:chExt cx="38" cy="126"/>
          </a:xfrm>
        </p:grpSpPr>
        <p:sp>
          <p:nvSpPr>
            <p:cNvPr id="335" name="Rectangle 401"/>
            <p:cNvSpPr>
              <a:spLocks noChangeArrowheads="1"/>
            </p:cNvSpPr>
            <p:nvPr/>
          </p:nvSpPr>
          <p:spPr bwMode="auto">
            <a:xfrm>
              <a:off x="4949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6" name="Rectangle 402"/>
            <p:cNvSpPr>
              <a:spLocks noChangeArrowheads="1"/>
            </p:cNvSpPr>
            <p:nvPr/>
          </p:nvSpPr>
          <p:spPr bwMode="auto">
            <a:xfrm>
              <a:off x="4949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37" name="Rectangle 404"/>
          <p:cNvSpPr>
            <a:spLocks noChangeArrowheads="1"/>
          </p:cNvSpPr>
          <p:nvPr/>
        </p:nvSpPr>
        <p:spPr bwMode="auto">
          <a:xfrm>
            <a:off x="7229386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" name="Rectangle 405"/>
          <p:cNvSpPr>
            <a:spLocks noChangeArrowheads="1"/>
          </p:cNvSpPr>
          <p:nvPr/>
        </p:nvSpPr>
        <p:spPr bwMode="auto">
          <a:xfrm>
            <a:off x="7229386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9" name="Rectangle 406"/>
          <p:cNvSpPr>
            <a:spLocks noChangeArrowheads="1"/>
          </p:cNvSpPr>
          <p:nvPr/>
        </p:nvSpPr>
        <p:spPr bwMode="auto">
          <a:xfrm>
            <a:off x="7229386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0" name="Group 409"/>
          <p:cNvGrpSpPr>
            <a:grpSpLocks/>
          </p:cNvGrpSpPr>
          <p:nvPr/>
        </p:nvGrpSpPr>
        <p:grpSpPr bwMode="auto">
          <a:xfrm>
            <a:off x="7355529" y="4206161"/>
            <a:ext cx="70079" cy="252284"/>
            <a:chOff x="5019" y="964"/>
            <a:chExt cx="35" cy="126"/>
          </a:xfrm>
        </p:grpSpPr>
        <p:sp>
          <p:nvSpPr>
            <p:cNvPr id="341" name="Rectangle 407"/>
            <p:cNvSpPr>
              <a:spLocks noChangeArrowheads="1"/>
            </p:cNvSpPr>
            <p:nvPr/>
          </p:nvSpPr>
          <p:spPr bwMode="auto">
            <a:xfrm>
              <a:off x="5019" y="964"/>
              <a:ext cx="35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2" name="Rectangle 408"/>
            <p:cNvSpPr>
              <a:spLocks noChangeArrowheads="1"/>
            </p:cNvSpPr>
            <p:nvPr/>
          </p:nvSpPr>
          <p:spPr bwMode="auto">
            <a:xfrm>
              <a:off x="5019" y="964"/>
              <a:ext cx="35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43" name="Rectangle 410"/>
          <p:cNvSpPr>
            <a:spLocks noChangeArrowheads="1"/>
          </p:cNvSpPr>
          <p:nvPr/>
        </p:nvSpPr>
        <p:spPr bwMode="auto">
          <a:xfrm>
            <a:off x="7369544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4" name="Rectangle 411"/>
          <p:cNvSpPr>
            <a:spLocks noChangeArrowheads="1"/>
          </p:cNvSpPr>
          <p:nvPr/>
        </p:nvSpPr>
        <p:spPr bwMode="auto">
          <a:xfrm>
            <a:off x="7369544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5" name="Rectangle 412"/>
          <p:cNvSpPr>
            <a:spLocks noChangeArrowheads="1"/>
          </p:cNvSpPr>
          <p:nvPr/>
        </p:nvSpPr>
        <p:spPr bwMode="auto">
          <a:xfrm>
            <a:off x="7369544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6" name="Group 415"/>
          <p:cNvGrpSpPr>
            <a:grpSpLocks/>
          </p:cNvGrpSpPr>
          <p:nvPr/>
        </p:nvGrpSpPr>
        <p:grpSpPr bwMode="auto">
          <a:xfrm>
            <a:off x="7427610" y="4206161"/>
            <a:ext cx="74084" cy="252284"/>
            <a:chOff x="5055" y="964"/>
            <a:chExt cx="37" cy="126"/>
          </a:xfrm>
        </p:grpSpPr>
        <p:sp>
          <p:nvSpPr>
            <p:cNvPr id="347" name="Rectangle 413"/>
            <p:cNvSpPr>
              <a:spLocks noChangeArrowheads="1"/>
            </p:cNvSpPr>
            <p:nvPr/>
          </p:nvSpPr>
          <p:spPr bwMode="auto">
            <a:xfrm>
              <a:off x="5055" y="964"/>
              <a:ext cx="37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" name="Rectangle 414"/>
            <p:cNvSpPr>
              <a:spLocks noChangeArrowheads="1"/>
            </p:cNvSpPr>
            <p:nvPr/>
          </p:nvSpPr>
          <p:spPr bwMode="auto">
            <a:xfrm>
              <a:off x="5055" y="964"/>
              <a:ext cx="37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49" name="Rectangle 416"/>
          <p:cNvSpPr>
            <a:spLocks noChangeArrowheads="1"/>
          </p:cNvSpPr>
          <p:nvPr/>
        </p:nvSpPr>
        <p:spPr bwMode="auto">
          <a:xfrm>
            <a:off x="7441625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0" name="Rectangle 417"/>
          <p:cNvSpPr>
            <a:spLocks noChangeArrowheads="1"/>
          </p:cNvSpPr>
          <p:nvPr/>
        </p:nvSpPr>
        <p:spPr bwMode="auto">
          <a:xfrm>
            <a:off x="7441625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1" name="Rectangle 418"/>
          <p:cNvSpPr>
            <a:spLocks noChangeArrowheads="1"/>
          </p:cNvSpPr>
          <p:nvPr/>
        </p:nvSpPr>
        <p:spPr bwMode="auto">
          <a:xfrm>
            <a:off x="7441625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2" name="Group 421"/>
          <p:cNvGrpSpPr>
            <a:grpSpLocks/>
          </p:cNvGrpSpPr>
          <p:nvPr/>
        </p:nvGrpSpPr>
        <p:grpSpPr bwMode="auto">
          <a:xfrm>
            <a:off x="7505697" y="4206161"/>
            <a:ext cx="76086" cy="252284"/>
            <a:chOff x="5094" y="964"/>
            <a:chExt cx="38" cy="126"/>
          </a:xfrm>
        </p:grpSpPr>
        <p:sp>
          <p:nvSpPr>
            <p:cNvPr id="353" name="Rectangle 419"/>
            <p:cNvSpPr>
              <a:spLocks noChangeArrowheads="1"/>
            </p:cNvSpPr>
            <p:nvPr/>
          </p:nvSpPr>
          <p:spPr bwMode="auto">
            <a:xfrm>
              <a:off x="5094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4" name="Rectangle 420"/>
            <p:cNvSpPr>
              <a:spLocks noChangeArrowheads="1"/>
            </p:cNvSpPr>
            <p:nvPr/>
          </p:nvSpPr>
          <p:spPr bwMode="auto">
            <a:xfrm>
              <a:off x="5094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55" name="Rectangle 422"/>
          <p:cNvSpPr>
            <a:spLocks noChangeArrowheads="1"/>
          </p:cNvSpPr>
          <p:nvPr/>
        </p:nvSpPr>
        <p:spPr bwMode="auto">
          <a:xfrm>
            <a:off x="7519714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6" name="Rectangle 423"/>
          <p:cNvSpPr>
            <a:spLocks noChangeArrowheads="1"/>
          </p:cNvSpPr>
          <p:nvPr/>
        </p:nvSpPr>
        <p:spPr bwMode="auto">
          <a:xfrm>
            <a:off x="7519714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7" name="Rectangle 424"/>
          <p:cNvSpPr>
            <a:spLocks noChangeArrowheads="1"/>
          </p:cNvSpPr>
          <p:nvPr/>
        </p:nvSpPr>
        <p:spPr bwMode="auto">
          <a:xfrm>
            <a:off x="7519714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8" name="Group 427"/>
          <p:cNvGrpSpPr>
            <a:grpSpLocks/>
          </p:cNvGrpSpPr>
          <p:nvPr/>
        </p:nvGrpSpPr>
        <p:grpSpPr bwMode="auto">
          <a:xfrm>
            <a:off x="7583786" y="4206161"/>
            <a:ext cx="76086" cy="252284"/>
            <a:chOff x="5133" y="964"/>
            <a:chExt cx="38" cy="126"/>
          </a:xfrm>
        </p:grpSpPr>
        <p:sp>
          <p:nvSpPr>
            <p:cNvPr id="359" name="Rectangle 425"/>
            <p:cNvSpPr>
              <a:spLocks noChangeArrowheads="1"/>
            </p:cNvSpPr>
            <p:nvPr/>
          </p:nvSpPr>
          <p:spPr bwMode="auto">
            <a:xfrm>
              <a:off x="5133" y="964"/>
              <a:ext cx="38" cy="126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0" name="Rectangle 426"/>
            <p:cNvSpPr>
              <a:spLocks noChangeArrowheads="1"/>
            </p:cNvSpPr>
            <p:nvPr/>
          </p:nvSpPr>
          <p:spPr bwMode="auto">
            <a:xfrm>
              <a:off x="5133" y="964"/>
              <a:ext cx="38" cy="126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61" name="Rectangle 428"/>
          <p:cNvSpPr>
            <a:spLocks noChangeArrowheads="1"/>
          </p:cNvSpPr>
          <p:nvPr/>
        </p:nvSpPr>
        <p:spPr bwMode="auto">
          <a:xfrm>
            <a:off x="7597801" y="4228185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2" name="Rectangle 429"/>
          <p:cNvSpPr>
            <a:spLocks noChangeArrowheads="1"/>
          </p:cNvSpPr>
          <p:nvPr/>
        </p:nvSpPr>
        <p:spPr bwMode="auto">
          <a:xfrm>
            <a:off x="7597801" y="4300266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3" name="Rectangle 430"/>
          <p:cNvSpPr>
            <a:spLocks noChangeArrowheads="1"/>
          </p:cNvSpPr>
          <p:nvPr/>
        </p:nvSpPr>
        <p:spPr bwMode="auto">
          <a:xfrm>
            <a:off x="7597801" y="437234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4" name="Freeform 431"/>
          <p:cNvSpPr>
            <a:spLocks noEditPoints="1"/>
          </p:cNvSpPr>
          <p:nvPr/>
        </p:nvSpPr>
        <p:spPr bwMode="auto">
          <a:xfrm>
            <a:off x="5625583" y="3020827"/>
            <a:ext cx="2312602" cy="36041"/>
          </a:xfrm>
          <a:custGeom>
            <a:avLst/>
            <a:gdLst>
              <a:gd name="T0" fmla="*/ 0 w 1155"/>
              <a:gd name="T1" fmla="*/ 6 h 18"/>
              <a:gd name="T2" fmla="*/ 1138 w 1155"/>
              <a:gd name="T3" fmla="*/ 6 h 18"/>
              <a:gd name="T4" fmla="*/ 1138 w 1155"/>
              <a:gd name="T5" fmla="*/ 12 h 18"/>
              <a:gd name="T6" fmla="*/ 0 w 1155"/>
              <a:gd name="T7" fmla="*/ 12 h 18"/>
              <a:gd name="T8" fmla="*/ 0 w 1155"/>
              <a:gd name="T9" fmla="*/ 6 h 18"/>
              <a:gd name="T10" fmla="*/ 1135 w 1155"/>
              <a:gd name="T11" fmla="*/ 0 h 18"/>
              <a:gd name="T12" fmla="*/ 1155 w 1155"/>
              <a:gd name="T13" fmla="*/ 9 h 18"/>
              <a:gd name="T14" fmla="*/ 1135 w 1155"/>
              <a:gd name="T15" fmla="*/ 18 h 18"/>
              <a:gd name="T16" fmla="*/ 1135 w 1155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5" h="18">
                <a:moveTo>
                  <a:pt x="0" y="6"/>
                </a:moveTo>
                <a:lnTo>
                  <a:pt x="1138" y="6"/>
                </a:lnTo>
                <a:lnTo>
                  <a:pt x="1138" y="12"/>
                </a:lnTo>
                <a:lnTo>
                  <a:pt x="0" y="12"/>
                </a:lnTo>
                <a:lnTo>
                  <a:pt x="0" y="6"/>
                </a:lnTo>
                <a:close/>
                <a:moveTo>
                  <a:pt x="1135" y="0"/>
                </a:moveTo>
                <a:lnTo>
                  <a:pt x="1155" y="9"/>
                </a:lnTo>
                <a:lnTo>
                  <a:pt x="1135" y="18"/>
                </a:lnTo>
                <a:lnTo>
                  <a:pt x="1135" y="0"/>
                </a:lnTo>
                <a:close/>
              </a:path>
            </a:pathLst>
          </a:custGeom>
          <a:solidFill>
            <a:srgbClr val="00CC99"/>
          </a:solidFill>
          <a:ln w="1588" cap="flat">
            <a:solidFill>
              <a:srgbClr val="00CC99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5" name="Line 432"/>
          <p:cNvSpPr>
            <a:spLocks noChangeShapeType="1"/>
          </p:cNvSpPr>
          <p:nvPr/>
        </p:nvSpPr>
        <p:spPr bwMode="auto">
          <a:xfrm>
            <a:off x="5567517" y="3068881"/>
            <a:ext cx="2012264" cy="0"/>
          </a:xfrm>
          <a:prstGeom prst="line">
            <a:avLst/>
          </a:prstGeom>
          <a:noFill/>
          <a:ln w="7938" cap="flat">
            <a:solidFill>
              <a:srgbClr val="3366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6" name="Line 433"/>
          <p:cNvSpPr>
            <a:spLocks noChangeShapeType="1"/>
          </p:cNvSpPr>
          <p:nvPr/>
        </p:nvSpPr>
        <p:spPr bwMode="auto">
          <a:xfrm>
            <a:off x="5561511" y="3104922"/>
            <a:ext cx="2012264" cy="0"/>
          </a:xfrm>
          <a:prstGeom prst="line">
            <a:avLst/>
          </a:prstGeom>
          <a:noFill/>
          <a:ln w="7938" cap="flat">
            <a:solidFill>
              <a:srgbClr val="3366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7" name="Freeform 434"/>
          <p:cNvSpPr>
            <a:spLocks noEditPoints="1"/>
          </p:cNvSpPr>
          <p:nvPr/>
        </p:nvSpPr>
        <p:spPr bwMode="auto">
          <a:xfrm>
            <a:off x="5695661" y="2916710"/>
            <a:ext cx="42048" cy="92104"/>
          </a:xfrm>
          <a:custGeom>
            <a:avLst/>
            <a:gdLst>
              <a:gd name="T0" fmla="*/ 14 w 21"/>
              <a:gd name="T1" fmla="*/ 0 h 46"/>
              <a:gd name="T2" fmla="*/ 14 w 21"/>
              <a:gd name="T3" fmla="*/ 32 h 46"/>
              <a:gd name="T4" fmla="*/ 7 w 21"/>
              <a:gd name="T5" fmla="*/ 31 h 46"/>
              <a:gd name="T6" fmla="*/ 7 w 21"/>
              <a:gd name="T7" fmla="*/ 0 h 46"/>
              <a:gd name="T8" fmla="*/ 14 w 21"/>
              <a:gd name="T9" fmla="*/ 0 h 46"/>
              <a:gd name="T10" fmla="*/ 21 w 21"/>
              <a:gd name="T11" fmla="*/ 29 h 46"/>
              <a:gd name="T12" fmla="*/ 10 w 21"/>
              <a:gd name="T13" fmla="*/ 46 h 46"/>
              <a:gd name="T14" fmla="*/ 0 w 21"/>
              <a:gd name="T15" fmla="*/ 28 h 46"/>
              <a:gd name="T16" fmla="*/ 21 w 21"/>
              <a:gd name="T17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46">
                <a:moveTo>
                  <a:pt x="14" y="0"/>
                </a:moveTo>
                <a:lnTo>
                  <a:pt x="14" y="32"/>
                </a:lnTo>
                <a:lnTo>
                  <a:pt x="7" y="31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29"/>
                </a:moveTo>
                <a:lnTo>
                  <a:pt x="10" y="46"/>
                </a:lnTo>
                <a:lnTo>
                  <a:pt x="0" y="28"/>
                </a:lnTo>
                <a:lnTo>
                  <a:pt x="21" y="2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68" name="Group 437"/>
          <p:cNvGrpSpPr>
            <a:grpSpLocks/>
          </p:cNvGrpSpPr>
          <p:nvPr/>
        </p:nvGrpSpPr>
        <p:grpSpPr bwMode="auto">
          <a:xfrm>
            <a:off x="5577529" y="3008814"/>
            <a:ext cx="278314" cy="120135"/>
            <a:chOff x="4131" y="366"/>
            <a:chExt cx="139" cy="60"/>
          </a:xfrm>
        </p:grpSpPr>
        <p:sp>
          <p:nvSpPr>
            <p:cNvPr id="369" name="Rectangle 435"/>
            <p:cNvSpPr>
              <a:spLocks noChangeArrowheads="1"/>
            </p:cNvSpPr>
            <p:nvPr/>
          </p:nvSpPr>
          <p:spPr bwMode="auto">
            <a:xfrm>
              <a:off x="4131" y="366"/>
              <a:ext cx="139" cy="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0" name="Rectangle 436"/>
            <p:cNvSpPr>
              <a:spLocks noChangeArrowheads="1"/>
            </p:cNvSpPr>
            <p:nvPr/>
          </p:nvSpPr>
          <p:spPr bwMode="auto">
            <a:xfrm>
              <a:off x="4131" y="366"/>
              <a:ext cx="139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71" name="Rectangle 438"/>
          <p:cNvSpPr>
            <a:spLocks noChangeArrowheads="1"/>
          </p:cNvSpPr>
          <p:nvPr/>
        </p:nvSpPr>
        <p:spPr bwMode="auto">
          <a:xfrm>
            <a:off x="5607562" y="3018824"/>
            <a:ext cx="26229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Readout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2" name="Rectangle 439"/>
          <p:cNvSpPr>
            <a:spLocks noChangeArrowheads="1"/>
          </p:cNvSpPr>
          <p:nvPr/>
        </p:nvSpPr>
        <p:spPr bwMode="auto">
          <a:xfrm>
            <a:off x="5635594" y="3076890"/>
            <a:ext cx="188212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Board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3" name="Rectangle 440"/>
          <p:cNvSpPr>
            <a:spLocks noChangeArrowheads="1"/>
          </p:cNvSpPr>
          <p:nvPr/>
        </p:nvSpPr>
        <p:spPr bwMode="auto">
          <a:xfrm rot="16200000">
            <a:off x="7187340" y="3283122"/>
            <a:ext cx="1751971" cy="15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Experiment Control System (ECS)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4" name="Freeform 441"/>
          <p:cNvSpPr>
            <a:spLocks noEditPoints="1"/>
          </p:cNvSpPr>
          <p:nvPr/>
        </p:nvSpPr>
        <p:spPr bwMode="auto">
          <a:xfrm>
            <a:off x="5625583" y="2806586"/>
            <a:ext cx="2312602" cy="36041"/>
          </a:xfrm>
          <a:custGeom>
            <a:avLst/>
            <a:gdLst>
              <a:gd name="T0" fmla="*/ 0 w 1155"/>
              <a:gd name="T1" fmla="*/ 6 h 18"/>
              <a:gd name="T2" fmla="*/ 1138 w 1155"/>
              <a:gd name="T3" fmla="*/ 6 h 18"/>
              <a:gd name="T4" fmla="*/ 1138 w 1155"/>
              <a:gd name="T5" fmla="*/ 12 h 18"/>
              <a:gd name="T6" fmla="*/ 0 w 1155"/>
              <a:gd name="T7" fmla="*/ 12 h 18"/>
              <a:gd name="T8" fmla="*/ 0 w 1155"/>
              <a:gd name="T9" fmla="*/ 6 h 18"/>
              <a:gd name="T10" fmla="*/ 1135 w 1155"/>
              <a:gd name="T11" fmla="*/ 0 h 18"/>
              <a:gd name="T12" fmla="*/ 1155 w 1155"/>
              <a:gd name="T13" fmla="*/ 9 h 18"/>
              <a:gd name="T14" fmla="*/ 1135 w 1155"/>
              <a:gd name="T15" fmla="*/ 18 h 18"/>
              <a:gd name="T16" fmla="*/ 1135 w 1155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5" h="18">
                <a:moveTo>
                  <a:pt x="0" y="6"/>
                </a:moveTo>
                <a:lnTo>
                  <a:pt x="1138" y="6"/>
                </a:lnTo>
                <a:lnTo>
                  <a:pt x="1138" y="12"/>
                </a:lnTo>
                <a:lnTo>
                  <a:pt x="0" y="12"/>
                </a:lnTo>
                <a:lnTo>
                  <a:pt x="0" y="6"/>
                </a:lnTo>
                <a:close/>
                <a:moveTo>
                  <a:pt x="1135" y="0"/>
                </a:moveTo>
                <a:lnTo>
                  <a:pt x="1155" y="9"/>
                </a:lnTo>
                <a:lnTo>
                  <a:pt x="1135" y="18"/>
                </a:lnTo>
                <a:lnTo>
                  <a:pt x="1135" y="0"/>
                </a:lnTo>
                <a:close/>
              </a:path>
            </a:pathLst>
          </a:custGeom>
          <a:solidFill>
            <a:srgbClr val="00CC99"/>
          </a:solidFill>
          <a:ln w="1588" cap="flat">
            <a:solidFill>
              <a:srgbClr val="00CC99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5" name="Line 442"/>
          <p:cNvSpPr>
            <a:spLocks noChangeShapeType="1"/>
          </p:cNvSpPr>
          <p:nvPr/>
        </p:nvSpPr>
        <p:spPr bwMode="auto">
          <a:xfrm>
            <a:off x="5555504" y="2858644"/>
            <a:ext cx="2014266" cy="0"/>
          </a:xfrm>
          <a:prstGeom prst="line">
            <a:avLst/>
          </a:prstGeom>
          <a:noFill/>
          <a:ln w="7938" cap="flat">
            <a:solidFill>
              <a:srgbClr val="3366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6" name="Freeform 443"/>
          <p:cNvSpPr>
            <a:spLocks noEditPoints="1"/>
          </p:cNvSpPr>
          <p:nvPr/>
        </p:nvSpPr>
        <p:spPr bwMode="auto">
          <a:xfrm>
            <a:off x="5625583" y="2482221"/>
            <a:ext cx="2312602" cy="36041"/>
          </a:xfrm>
          <a:custGeom>
            <a:avLst/>
            <a:gdLst>
              <a:gd name="T0" fmla="*/ 0 w 1155"/>
              <a:gd name="T1" fmla="*/ 6 h 18"/>
              <a:gd name="T2" fmla="*/ 1138 w 1155"/>
              <a:gd name="T3" fmla="*/ 6 h 18"/>
              <a:gd name="T4" fmla="*/ 1138 w 1155"/>
              <a:gd name="T5" fmla="*/ 12 h 18"/>
              <a:gd name="T6" fmla="*/ 0 w 1155"/>
              <a:gd name="T7" fmla="*/ 12 h 18"/>
              <a:gd name="T8" fmla="*/ 0 w 1155"/>
              <a:gd name="T9" fmla="*/ 6 h 18"/>
              <a:gd name="T10" fmla="*/ 1135 w 1155"/>
              <a:gd name="T11" fmla="*/ 0 h 18"/>
              <a:gd name="T12" fmla="*/ 1155 w 1155"/>
              <a:gd name="T13" fmla="*/ 9 h 18"/>
              <a:gd name="T14" fmla="*/ 1135 w 1155"/>
              <a:gd name="T15" fmla="*/ 18 h 18"/>
              <a:gd name="T16" fmla="*/ 1135 w 1155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5" h="18">
                <a:moveTo>
                  <a:pt x="0" y="6"/>
                </a:moveTo>
                <a:lnTo>
                  <a:pt x="1138" y="6"/>
                </a:lnTo>
                <a:lnTo>
                  <a:pt x="1138" y="12"/>
                </a:lnTo>
                <a:lnTo>
                  <a:pt x="0" y="12"/>
                </a:lnTo>
                <a:lnTo>
                  <a:pt x="0" y="6"/>
                </a:lnTo>
                <a:close/>
                <a:moveTo>
                  <a:pt x="1135" y="0"/>
                </a:moveTo>
                <a:lnTo>
                  <a:pt x="1155" y="9"/>
                </a:lnTo>
                <a:lnTo>
                  <a:pt x="1135" y="18"/>
                </a:lnTo>
                <a:lnTo>
                  <a:pt x="1135" y="0"/>
                </a:lnTo>
                <a:close/>
              </a:path>
            </a:pathLst>
          </a:custGeom>
          <a:solidFill>
            <a:srgbClr val="00CC99"/>
          </a:solidFill>
          <a:ln w="1588" cap="flat">
            <a:solidFill>
              <a:srgbClr val="00CC99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77" name="Group 446"/>
          <p:cNvGrpSpPr>
            <a:grpSpLocks/>
          </p:cNvGrpSpPr>
          <p:nvPr/>
        </p:nvGrpSpPr>
        <p:grpSpPr bwMode="auto">
          <a:xfrm>
            <a:off x="5589542" y="2442176"/>
            <a:ext cx="254287" cy="120135"/>
            <a:chOff x="4137" y="83"/>
            <a:chExt cx="127" cy="60"/>
          </a:xfrm>
        </p:grpSpPr>
        <p:sp>
          <p:nvSpPr>
            <p:cNvPr id="378" name="Rectangle 444"/>
            <p:cNvSpPr>
              <a:spLocks noChangeArrowheads="1"/>
            </p:cNvSpPr>
            <p:nvPr/>
          </p:nvSpPr>
          <p:spPr bwMode="auto">
            <a:xfrm>
              <a:off x="4137" y="83"/>
              <a:ext cx="127" cy="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9" name="Rectangle 445"/>
            <p:cNvSpPr>
              <a:spLocks noChangeArrowheads="1"/>
            </p:cNvSpPr>
            <p:nvPr/>
          </p:nvSpPr>
          <p:spPr bwMode="auto">
            <a:xfrm>
              <a:off x="4137" y="83"/>
              <a:ext cx="127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80" name="Rectangle 447"/>
          <p:cNvSpPr>
            <a:spLocks noChangeArrowheads="1"/>
          </p:cNvSpPr>
          <p:nvPr/>
        </p:nvSpPr>
        <p:spPr bwMode="auto">
          <a:xfrm>
            <a:off x="5625583" y="2470207"/>
            <a:ext cx="230260" cy="8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VELO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81" name="Group 450"/>
          <p:cNvGrpSpPr>
            <a:grpSpLocks/>
          </p:cNvGrpSpPr>
          <p:nvPr/>
        </p:nvGrpSpPr>
        <p:grpSpPr bwMode="auto">
          <a:xfrm>
            <a:off x="5879868" y="2444179"/>
            <a:ext cx="254287" cy="122138"/>
            <a:chOff x="4282" y="84"/>
            <a:chExt cx="127" cy="61"/>
          </a:xfrm>
        </p:grpSpPr>
        <p:sp>
          <p:nvSpPr>
            <p:cNvPr id="382" name="Rectangle 448"/>
            <p:cNvSpPr>
              <a:spLocks noChangeArrowheads="1"/>
            </p:cNvSpPr>
            <p:nvPr/>
          </p:nvSpPr>
          <p:spPr bwMode="auto">
            <a:xfrm>
              <a:off x="4282" y="84"/>
              <a:ext cx="127" cy="61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3" name="Rectangle 449"/>
            <p:cNvSpPr>
              <a:spLocks noChangeArrowheads="1"/>
            </p:cNvSpPr>
            <p:nvPr/>
          </p:nvSpPr>
          <p:spPr bwMode="auto">
            <a:xfrm>
              <a:off x="4282" y="84"/>
              <a:ext cx="127" cy="61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84" name="Rectangle 451"/>
          <p:cNvSpPr>
            <a:spLocks noChangeArrowheads="1"/>
          </p:cNvSpPr>
          <p:nvPr/>
        </p:nvSpPr>
        <p:spPr bwMode="auto">
          <a:xfrm>
            <a:off x="5955954" y="2468206"/>
            <a:ext cx="158179" cy="1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85" name="Group 454"/>
          <p:cNvGrpSpPr>
            <a:grpSpLocks/>
          </p:cNvGrpSpPr>
          <p:nvPr/>
        </p:nvGrpSpPr>
        <p:grpSpPr bwMode="auto">
          <a:xfrm>
            <a:off x="6172197" y="2444179"/>
            <a:ext cx="254287" cy="122138"/>
            <a:chOff x="4428" y="84"/>
            <a:chExt cx="127" cy="61"/>
          </a:xfrm>
        </p:grpSpPr>
        <p:sp>
          <p:nvSpPr>
            <p:cNvPr id="386" name="Rectangle 452"/>
            <p:cNvSpPr>
              <a:spLocks noChangeArrowheads="1"/>
            </p:cNvSpPr>
            <p:nvPr/>
          </p:nvSpPr>
          <p:spPr bwMode="auto">
            <a:xfrm>
              <a:off x="4428" y="84"/>
              <a:ext cx="127" cy="61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7" name="Rectangle 453"/>
            <p:cNvSpPr>
              <a:spLocks noChangeArrowheads="1"/>
            </p:cNvSpPr>
            <p:nvPr/>
          </p:nvSpPr>
          <p:spPr bwMode="auto">
            <a:xfrm>
              <a:off x="4428" y="84"/>
              <a:ext cx="127" cy="61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88" name="Rectangle 455"/>
          <p:cNvSpPr>
            <a:spLocks noChangeArrowheads="1"/>
          </p:cNvSpPr>
          <p:nvPr/>
        </p:nvSpPr>
        <p:spPr bwMode="auto">
          <a:xfrm>
            <a:off x="6240274" y="2468206"/>
            <a:ext cx="168189" cy="1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OT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89" name="Group 458"/>
          <p:cNvGrpSpPr>
            <a:grpSpLocks/>
          </p:cNvGrpSpPr>
          <p:nvPr/>
        </p:nvGrpSpPr>
        <p:grpSpPr bwMode="auto">
          <a:xfrm>
            <a:off x="6462524" y="2442176"/>
            <a:ext cx="254287" cy="122138"/>
            <a:chOff x="4573" y="83"/>
            <a:chExt cx="127" cy="61"/>
          </a:xfrm>
        </p:grpSpPr>
        <p:sp>
          <p:nvSpPr>
            <p:cNvPr id="390" name="Rectangle 456"/>
            <p:cNvSpPr>
              <a:spLocks noChangeArrowheads="1"/>
            </p:cNvSpPr>
            <p:nvPr/>
          </p:nvSpPr>
          <p:spPr bwMode="auto">
            <a:xfrm>
              <a:off x="4573" y="83"/>
              <a:ext cx="127" cy="61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1" name="Rectangle 457"/>
            <p:cNvSpPr>
              <a:spLocks noChangeArrowheads="1"/>
            </p:cNvSpPr>
            <p:nvPr/>
          </p:nvSpPr>
          <p:spPr bwMode="auto">
            <a:xfrm>
              <a:off x="4573" y="83"/>
              <a:ext cx="127" cy="61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92" name="Rectangle 459"/>
          <p:cNvSpPr>
            <a:spLocks noChangeArrowheads="1"/>
          </p:cNvSpPr>
          <p:nvPr/>
        </p:nvSpPr>
        <p:spPr bwMode="auto">
          <a:xfrm>
            <a:off x="6492558" y="2468206"/>
            <a:ext cx="262296" cy="1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RICH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3" name="Group 462"/>
          <p:cNvGrpSpPr>
            <a:grpSpLocks/>
          </p:cNvGrpSpPr>
          <p:nvPr/>
        </p:nvGrpSpPr>
        <p:grpSpPr bwMode="auto">
          <a:xfrm>
            <a:off x="6752850" y="2442176"/>
            <a:ext cx="254287" cy="120135"/>
            <a:chOff x="4718" y="83"/>
            <a:chExt cx="127" cy="60"/>
          </a:xfrm>
        </p:grpSpPr>
        <p:sp>
          <p:nvSpPr>
            <p:cNvPr id="394" name="Rectangle 460"/>
            <p:cNvSpPr>
              <a:spLocks noChangeArrowheads="1"/>
            </p:cNvSpPr>
            <p:nvPr/>
          </p:nvSpPr>
          <p:spPr bwMode="auto">
            <a:xfrm>
              <a:off x="4718" y="83"/>
              <a:ext cx="127" cy="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5" name="Rectangle 461"/>
            <p:cNvSpPr>
              <a:spLocks noChangeArrowheads="1"/>
            </p:cNvSpPr>
            <p:nvPr/>
          </p:nvSpPr>
          <p:spPr bwMode="auto">
            <a:xfrm>
              <a:off x="4718" y="83"/>
              <a:ext cx="127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96" name="Rectangle 463"/>
          <p:cNvSpPr>
            <a:spLocks noChangeArrowheads="1"/>
          </p:cNvSpPr>
          <p:nvPr/>
        </p:nvSpPr>
        <p:spPr bwMode="auto">
          <a:xfrm>
            <a:off x="6794898" y="2466203"/>
            <a:ext cx="240270" cy="1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ECal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7" name="Group 466"/>
          <p:cNvGrpSpPr>
            <a:grpSpLocks/>
          </p:cNvGrpSpPr>
          <p:nvPr/>
        </p:nvGrpSpPr>
        <p:grpSpPr bwMode="auto">
          <a:xfrm>
            <a:off x="7045179" y="2442176"/>
            <a:ext cx="254287" cy="120135"/>
            <a:chOff x="4864" y="83"/>
            <a:chExt cx="127" cy="60"/>
          </a:xfrm>
        </p:grpSpPr>
        <p:sp>
          <p:nvSpPr>
            <p:cNvPr id="398" name="Rectangle 464"/>
            <p:cNvSpPr>
              <a:spLocks noChangeArrowheads="1"/>
            </p:cNvSpPr>
            <p:nvPr/>
          </p:nvSpPr>
          <p:spPr bwMode="auto">
            <a:xfrm>
              <a:off x="4864" y="83"/>
              <a:ext cx="127" cy="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9" name="Rectangle 465"/>
            <p:cNvSpPr>
              <a:spLocks noChangeArrowheads="1"/>
            </p:cNvSpPr>
            <p:nvPr/>
          </p:nvSpPr>
          <p:spPr bwMode="auto">
            <a:xfrm>
              <a:off x="4864" y="83"/>
              <a:ext cx="127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00" name="Rectangle 467"/>
          <p:cNvSpPr>
            <a:spLocks noChangeArrowheads="1"/>
          </p:cNvSpPr>
          <p:nvPr/>
        </p:nvSpPr>
        <p:spPr bwMode="auto">
          <a:xfrm>
            <a:off x="7081220" y="2466203"/>
            <a:ext cx="242273" cy="1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HCal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01" name="Group 470"/>
          <p:cNvGrpSpPr>
            <a:grpSpLocks/>
          </p:cNvGrpSpPr>
          <p:nvPr/>
        </p:nvGrpSpPr>
        <p:grpSpPr bwMode="auto">
          <a:xfrm>
            <a:off x="7335506" y="2442176"/>
            <a:ext cx="254287" cy="120135"/>
            <a:chOff x="5009" y="83"/>
            <a:chExt cx="127" cy="60"/>
          </a:xfrm>
        </p:grpSpPr>
        <p:sp>
          <p:nvSpPr>
            <p:cNvPr id="402" name="Rectangle 468"/>
            <p:cNvSpPr>
              <a:spLocks noChangeArrowheads="1"/>
            </p:cNvSpPr>
            <p:nvPr/>
          </p:nvSpPr>
          <p:spPr bwMode="auto">
            <a:xfrm>
              <a:off x="5009" y="83"/>
              <a:ext cx="127" cy="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3" name="Rectangle 469"/>
            <p:cNvSpPr>
              <a:spLocks noChangeArrowheads="1"/>
            </p:cNvSpPr>
            <p:nvPr/>
          </p:nvSpPr>
          <p:spPr bwMode="auto">
            <a:xfrm>
              <a:off x="5009" y="83"/>
              <a:ext cx="127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04" name="Rectangle 471"/>
          <p:cNvSpPr>
            <a:spLocks noChangeArrowheads="1"/>
          </p:cNvSpPr>
          <p:nvPr/>
        </p:nvSpPr>
        <p:spPr bwMode="auto">
          <a:xfrm>
            <a:off x="7361535" y="2466203"/>
            <a:ext cx="272306" cy="1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Muon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5" name="Freeform 472"/>
          <p:cNvSpPr>
            <a:spLocks noEditPoints="1"/>
          </p:cNvSpPr>
          <p:nvPr/>
        </p:nvSpPr>
        <p:spPr bwMode="auto">
          <a:xfrm>
            <a:off x="7195349" y="3525395"/>
            <a:ext cx="742836" cy="36041"/>
          </a:xfrm>
          <a:custGeom>
            <a:avLst/>
            <a:gdLst>
              <a:gd name="T0" fmla="*/ 17 w 371"/>
              <a:gd name="T1" fmla="*/ 6 h 18"/>
              <a:gd name="T2" fmla="*/ 354 w 371"/>
              <a:gd name="T3" fmla="*/ 6 h 18"/>
              <a:gd name="T4" fmla="*/ 354 w 371"/>
              <a:gd name="T5" fmla="*/ 12 h 18"/>
              <a:gd name="T6" fmla="*/ 17 w 371"/>
              <a:gd name="T7" fmla="*/ 12 h 18"/>
              <a:gd name="T8" fmla="*/ 17 w 371"/>
              <a:gd name="T9" fmla="*/ 6 h 18"/>
              <a:gd name="T10" fmla="*/ 21 w 371"/>
              <a:gd name="T11" fmla="*/ 18 h 18"/>
              <a:gd name="T12" fmla="*/ 0 w 371"/>
              <a:gd name="T13" fmla="*/ 9 h 18"/>
              <a:gd name="T14" fmla="*/ 21 w 371"/>
              <a:gd name="T15" fmla="*/ 0 h 18"/>
              <a:gd name="T16" fmla="*/ 21 w 371"/>
              <a:gd name="T17" fmla="*/ 18 h 18"/>
              <a:gd name="T18" fmla="*/ 351 w 371"/>
              <a:gd name="T19" fmla="*/ 0 h 18"/>
              <a:gd name="T20" fmla="*/ 371 w 371"/>
              <a:gd name="T21" fmla="*/ 9 h 18"/>
              <a:gd name="T22" fmla="*/ 351 w 371"/>
              <a:gd name="T23" fmla="*/ 18 h 18"/>
              <a:gd name="T24" fmla="*/ 351 w 371"/>
              <a:gd name="T2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1" h="18">
                <a:moveTo>
                  <a:pt x="17" y="6"/>
                </a:moveTo>
                <a:lnTo>
                  <a:pt x="354" y="6"/>
                </a:lnTo>
                <a:lnTo>
                  <a:pt x="354" y="12"/>
                </a:lnTo>
                <a:lnTo>
                  <a:pt x="17" y="12"/>
                </a:lnTo>
                <a:lnTo>
                  <a:pt x="17" y="6"/>
                </a:lnTo>
                <a:close/>
                <a:moveTo>
                  <a:pt x="21" y="18"/>
                </a:moveTo>
                <a:lnTo>
                  <a:pt x="0" y="9"/>
                </a:lnTo>
                <a:lnTo>
                  <a:pt x="21" y="0"/>
                </a:lnTo>
                <a:lnTo>
                  <a:pt x="21" y="18"/>
                </a:lnTo>
                <a:close/>
                <a:moveTo>
                  <a:pt x="351" y="0"/>
                </a:moveTo>
                <a:lnTo>
                  <a:pt x="371" y="9"/>
                </a:lnTo>
                <a:lnTo>
                  <a:pt x="351" y="18"/>
                </a:lnTo>
                <a:lnTo>
                  <a:pt x="351" y="0"/>
                </a:lnTo>
                <a:close/>
              </a:path>
            </a:pathLst>
          </a:custGeom>
          <a:solidFill>
            <a:srgbClr val="00CC99"/>
          </a:solidFill>
          <a:ln w="1588" cap="flat">
            <a:solidFill>
              <a:srgbClr val="00CC99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6" name="Freeform 473"/>
          <p:cNvSpPr>
            <a:spLocks noEditPoints="1"/>
          </p:cNvSpPr>
          <p:nvPr/>
        </p:nvSpPr>
        <p:spPr bwMode="auto">
          <a:xfrm>
            <a:off x="5335256" y="3164989"/>
            <a:ext cx="2602928" cy="36041"/>
          </a:xfrm>
          <a:custGeom>
            <a:avLst/>
            <a:gdLst>
              <a:gd name="T0" fmla="*/ 18 w 1300"/>
              <a:gd name="T1" fmla="*/ 6 h 18"/>
              <a:gd name="T2" fmla="*/ 1283 w 1300"/>
              <a:gd name="T3" fmla="*/ 6 h 18"/>
              <a:gd name="T4" fmla="*/ 1283 w 1300"/>
              <a:gd name="T5" fmla="*/ 12 h 18"/>
              <a:gd name="T6" fmla="*/ 18 w 1300"/>
              <a:gd name="T7" fmla="*/ 12 h 18"/>
              <a:gd name="T8" fmla="*/ 18 w 1300"/>
              <a:gd name="T9" fmla="*/ 6 h 18"/>
              <a:gd name="T10" fmla="*/ 21 w 1300"/>
              <a:gd name="T11" fmla="*/ 18 h 18"/>
              <a:gd name="T12" fmla="*/ 0 w 1300"/>
              <a:gd name="T13" fmla="*/ 9 h 18"/>
              <a:gd name="T14" fmla="*/ 21 w 1300"/>
              <a:gd name="T15" fmla="*/ 0 h 18"/>
              <a:gd name="T16" fmla="*/ 21 w 1300"/>
              <a:gd name="T17" fmla="*/ 18 h 18"/>
              <a:gd name="T18" fmla="*/ 1280 w 1300"/>
              <a:gd name="T19" fmla="*/ 0 h 18"/>
              <a:gd name="T20" fmla="*/ 1300 w 1300"/>
              <a:gd name="T21" fmla="*/ 9 h 18"/>
              <a:gd name="T22" fmla="*/ 1280 w 1300"/>
              <a:gd name="T23" fmla="*/ 18 h 18"/>
              <a:gd name="T24" fmla="*/ 1280 w 1300"/>
              <a:gd name="T2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0" h="18">
                <a:moveTo>
                  <a:pt x="18" y="6"/>
                </a:moveTo>
                <a:lnTo>
                  <a:pt x="1283" y="6"/>
                </a:lnTo>
                <a:lnTo>
                  <a:pt x="1283" y="12"/>
                </a:lnTo>
                <a:lnTo>
                  <a:pt x="18" y="12"/>
                </a:lnTo>
                <a:lnTo>
                  <a:pt x="18" y="6"/>
                </a:lnTo>
                <a:close/>
                <a:moveTo>
                  <a:pt x="21" y="18"/>
                </a:moveTo>
                <a:lnTo>
                  <a:pt x="0" y="9"/>
                </a:lnTo>
                <a:lnTo>
                  <a:pt x="21" y="0"/>
                </a:lnTo>
                <a:lnTo>
                  <a:pt x="21" y="18"/>
                </a:lnTo>
                <a:close/>
                <a:moveTo>
                  <a:pt x="1280" y="0"/>
                </a:moveTo>
                <a:lnTo>
                  <a:pt x="1300" y="9"/>
                </a:lnTo>
                <a:lnTo>
                  <a:pt x="1280" y="18"/>
                </a:lnTo>
                <a:lnTo>
                  <a:pt x="1280" y="0"/>
                </a:lnTo>
                <a:close/>
              </a:path>
            </a:pathLst>
          </a:custGeom>
          <a:solidFill>
            <a:srgbClr val="00CC99"/>
          </a:solidFill>
          <a:ln w="1588" cap="flat">
            <a:solidFill>
              <a:srgbClr val="00CC99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7" name="Freeform 474"/>
          <p:cNvSpPr>
            <a:spLocks noEditPoints="1"/>
          </p:cNvSpPr>
          <p:nvPr/>
        </p:nvSpPr>
        <p:spPr bwMode="auto">
          <a:xfrm>
            <a:off x="4674513" y="2590342"/>
            <a:ext cx="3263671" cy="36041"/>
          </a:xfrm>
          <a:custGeom>
            <a:avLst/>
            <a:gdLst>
              <a:gd name="T0" fmla="*/ 17 w 1630"/>
              <a:gd name="T1" fmla="*/ 6 h 18"/>
              <a:gd name="T2" fmla="*/ 1613 w 1630"/>
              <a:gd name="T3" fmla="*/ 6 h 18"/>
              <a:gd name="T4" fmla="*/ 1613 w 1630"/>
              <a:gd name="T5" fmla="*/ 12 h 18"/>
              <a:gd name="T6" fmla="*/ 17 w 1630"/>
              <a:gd name="T7" fmla="*/ 12 h 18"/>
              <a:gd name="T8" fmla="*/ 17 w 1630"/>
              <a:gd name="T9" fmla="*/ 6 h 18"/>
              <a:gd name="T10" fmla="*/ 21 w 1630"/>
              <a:gd name="T11" fmla="*/ 18 h 18"/>
              <a:gd name="T12" fmla="*/ 0 w 1630"/>
              <a:gd name="T13" fmla="*/ 9 h 18"/>
              <a:gd name="T14" fmla="*/ 21 w 1630"/>
              <a:gd name="T15" fmla="*/ 0 h 18"/>
              <a:gd name="T16" fmla="*/ 21 w 1630"/>
              <a:gd name="T17" fmla="*/ 18 h 18"/>
              <a:gd name="T18" fmla="*/ 1610 w 1630"/>
              <a:gd name="T19" fmla="*/ 0 h 18"/>
              <a:gd name="T20" fmla="*/ 1630 w 1630"/>
              <a:gd name="T21" fmla="*/ 9 h 18"/>
              <a:gd name="T22" fmla="*/ 1610 w 1630"/>
              <a:gd name="T23" fmla="*/ 18 h 18"/>
              <a:gd name="T24" fmla="*/ 1610 w 1630"/>
              <a:gd name="T2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30" h="18">
                <a:moveTo>
                  <a:pt x="17" y="6"/>
                </a:moveTo>
                <a:lnTo>
                  <a:pt x="1613" y="6"/>
                </a:lnTo>
                <a:lnTo>
                  <a:pt x="1613" y="12"/>
                </a:lnTo>
                <a:lnTo>
                  <a:pt x="17" y="12"/>
                </a:lnTo>
                <a:lnTo>
                  <a:pt x="17" y="6"/>
                </a:lnTo>
                <a:close/>
                <a:moveTo>
                  <a:pt x="21" y="18"/>
                </a:moveTo>
                <a:lnTo>
                  <a:pt x="0" y="9"/>
                </a:lnTo>
                <a:lnTo>
                  <a:pt x="21" y="0"/>
                </a:lnTo>
                <a:lnTo>
                  <a:pt x="21" y="18"/>
                </a:lnTo>
                <a:close/>
                <a:moveTo>
                  <a:pt x="1610" y="0"/>
                </a:moveTo>
                <a:lnTo>
                  <a:pt x="1630" y="9"/>
                </a:lnTo>
                <a:lnTo>
                  <a:pt x="1610" y="18"/>
                </a:lnTo>
                <a:lnTo>
                  <a:pt x="1610" y="0"/>
                </a:lnTo>
                <a:close/>
              </a:path>
            </a:pathLst>
          </a:custGeom>
          <a:solidFill>
            <a:srgbClr val="00CC99"/>
          </a:solidFill>
          <a:ln w="1588" cap="flat">
            <a:solidFill>
              <a:srgbClr val="00CC99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8" name="Line 509"/>
          <p:cNvSpPr>
            <a:spLocks noChangeShapeType="1"/>
          </p:cNvSpPr>
          <p:nvPr/>
        </p:nvSpPr>
        <p:spPr bwMode="auto">
          <a:xfrm>
            <a:off x="4055817" y="4708725"/>
            <a:ext cx="206233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9" name="Rectangle 510"/>
          <p:cNvSpPr>
            <a:spLocks noChangeArrowheads="1"/>
          </p:cNvSpPr>
          <p:nvPr/>
        </p:nvSpPr>
        <p:spPr bwMode="auto">
          <a:xfrm>
            <a:off x="4340137" y="2520264"/>
            <a:ext cx="200225" cy="15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L0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" name="Rectangle 511"/>
          <p:cNvSpPr>
            <a:spLocks noChangeArrowheads="1"/>
          </p:cNvSpPr>
          <p:nvPr/>
        </p:nvSpPr>
        <p:spPr bwMode="auto">
          <a:xfrm>
            <a:off x="4226008" y="2598351"/>
            <a:ext cx="412464" cy="15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Trigger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" name="Rectangle 512"/>
          <p:cNvSpPr>
            <a:spLocks noChangeArrowheads="1"/>
          </p:cNvSpPr>
          <p:nvPr/>
        </p:nvSpPr>
        <p:spPr bwMode="auto">
          <a:xfrm>
            <a:off x="4364164" y="4662674"/>
            <a:ext cx="418471" cy="11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Event data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2" name="Freeform 513"/>
          <p:cNvSpPr>
            <a:spLocks noEditPoints="1"/>
          </p:cNvSpPr>
          <p:nvPr/>
        </p:nvSpPr>
        <p:spPr bwMode="auto">
          <a:xfrm>
            <a:off x="4055817" y="4792820"/>
            <a:ext cx="186210" cy="10012"/>
          </a:xfrm>
          <a:custGeom>
            <a:avLst/>
            <a:gdLst>
              <a:gd name="T0" fmla="*/ 0 w 93"/>
              <a:gd name="T1" fmla="*/ 0 h 5"/>
              <a:gd name="T2" fmla="*/ 20 w 93"/>
              <a:gd name="T3" fmla="*/ 0 h 5"/>
              <a:gd name="T4" fmla="*/ 20 w 93"/>
              <a:gd name="T5" fmla="*/ 5 h 5"/>
              <a:gd name="T6" fmla="*/ 0 w 93"/>
              <a:gd name="T7" fmla="*/ 5 h 5"/>
              <a:gd name="T8" fmla="*/ 0 w 93"/>
              <a:gd name="T9" fmla="*/ 0 h 5"/>
              <a:gd name="T10" fmla="*/ 36 w 93"/>
              <a:gd name="T11" fmla="*/ 0 h 5"/>
              <a:gd name="T12" fmla="*/ 57 w 93"/>
              <a:gd name="T13" fmla="*/ 0 h 5"/>
              <a:gd name="T14" fmla="*/ 57 w 93"/>
              <a:gd name="T15" fmla="*/ 5 h 5"/>
              <a:gd name="T16" fmla="*/ 36 w 93"/>
              <a:gd name="T17" fmla="*/ 5 h 5"/>
              <a:gd name="T18" fmla="*/ 36 w 93"/>
              <a:gd name="T19" fmla="*/ 0 h 5"/>
              <a:gd name="T20" fmla="*/ 72 w 93"/>
              <a:gd name="T21" fmla="*/ 0 h 5"/>
              <a:gd name="T22" fmla="*/ 93 w 93"/>
              <a:gd name="T23" fmla="*/ 0 h 5"/>
              <a:gd name="T24" fmla="*/ 93 w 93"/>
              <a:gd name="T25" fmla="*/ 5 h 5"/>
              <a:gd name="T26" fmla="*/ 72 w 93"/>
              <a:gd name="T27" fmla="*/ 5 h 5"/>
              <a:gd name="T28" fmla="*/ 72 w 93"/>
              <a:gd name="T2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" h="5">
                <a:moveTo>
                  <a:pt x="0" y="0"/>
                </a:moveTo>
                <a:lnTo>
                  <a:pt x="20" y="0"/>
                </a:lnTo>
                <a:lnTo>
                  <a:pt x="20" y="5"/>
                </a:lnTo>
                <a:lnTo>
                  <a:pt x="0" y="5"/>
                </a:lnTo>
                <a:lnTo>
                  <a:pt x="0" y="0"/>
                </a:lnTo>
                <a:close/>
                <a:moveTo>
                  <a:pt x="36" y="0"/>
                </a:moveTo>
                <a:lnTo>
                  <a:pt x="57" y="0"/>
                </a:lnTo>
                <a:lnTo>
                  <a:pt x="57" y="5"/>
                </a:lnTo>
                <a:lnTo>
                  <a:pt x="36" y="5"/>
                </a:lnTo>
                <a:lnTo>
                  <a:pt x="36" y="0"/>
                </a:lnTo>
                <a:close/>
                <a:moveTo>
                  <a:pt x="72" y="0"/>
                </a:moveTo>
                <a:lnTo>
                  <a:pt x="93" y="0"/>
                </a:lnTo>
                <a:lnTo>
                  <a:pt x="93" y="5"/>
                </a:lnTo>
                <a:lnTo>
                  <a:pt x="72" y="5"/>
                </a:lnTo>
                <a:lnTo>
                  <a:pt x="72" y="0"/>
                </a:lnTo>
                <a:close/>
              </a:path>
            </a:pathLst>
          </a:custGeom>
          <a:solidFill>
            <a:srgbClr val="3366FF"/>
          </a:solidFill>
          <a:ln w="1588" cap="flat">
            <a:solidFill>
              <a:srgbClr val="3366FF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3" name="Rectangle 514"/>
          <p:cNvSpPr>
            <a:spLocks noChangeArrowheads="1"/>
          </p:cNvSpPr>
          <p:nvPr/>
        </p:nvSpPr>
        <p:spPr bwMode="auto">
          <a:xfrm>
            <a:off x="4358157" y="4750773"/>
            <a:ext cx="1187336" cy="11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Timing and Fast Control Signals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4" name="Line 515"/>
          <p:cNvSpPr>
            <a:spLocks noChangeShapeType="1"/>
          </p:cNvSpPr>
          <p:nvPr/>
        </p:nvSpPr>
        <p:spPr bwMode="auto">
          <a:xfrm>
            <a:off x="4055817" y="4888928"/>
            <a:ext cx="206233" cy="0"/>
          </a:xfrm>
          <a:prstGeom prst="line">
            <a:avLst/>
          </a:prstGeom>
          <a:noFill/>
          <a:ln w="11113" cap="flat">
            <a:solidFill>
              <a:srgbClr val="00CC9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5" name="Rectangle 516"/>
          <p:cNvSpPr>
            <a:spLocks noChangeArrowheads="1"/>
          </p:cNvSpPr>
          <p:nvPr/>
        </p:nvSpPr>
        <p:spPr bwMode="auto">
          <a:xfrm>
            <a:off x="4352151" y="4840874"/>
            <a:ext cx="1043174" cy="11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Control and Monitoring data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6" name="Freeform 517"/>
          <p:cNvSpPr>
            <a:spLocks/>
          </p:cNvSpPr>
          <p:nvPr/>
        </p:nvSpPr>
        <p:spPr bwMode="auto">
          <a:xfrm>
            <a:off x="4798652" y="4061998"/>
            <a:ext cx="494557" cy="554625"/>
          </a:xfrm>
          <a:custGeom>
            <a:avLst/>
            <a:gdLst>
              <a:gd name="T0" fmla="*/ 533 w 3200"/>
              <a:gd name="T1" fmla="*/ 0 h 4112"/>
              <a:gd name="T2" fmla="*/ 0 w 3200"/>
              <a:gd name="T3" fmla="*/ 534 h 4112"/>
              <a:gd name="T4" fmla="*/ 0 w 3200"/>
              <a:gd name="T5" fmla="*/ 3578 h 4112"/>
              <a:gd name="T6" fmla="*/ 533 w 3200"/>
              <a:gd name="T7" fmla="*/ 4112 h 4112"/>
              <a:gd name="T8" fmla="*/ 2666 w 3200"/>
              <a:gd name="T9" fmla="*/ 4112 h 4112"/>
              <a:gd name="T10" fmla="*/ 3200 w 3200"/>
              <a:gd name="T11" fmla="*/ 3578 h 4112"/>
              <a:gd name="T12" fmla="*/ 3200 w 3200"/>
              <a:gd name="T13" fmla="*/ 534 h 4112"/>
              <a:gd name="T14" fmla="*/ 2666 w 3200"/>
              <a:gd name="T15" fmla="*/ 0 h 4112"/>
              <a:gd name="T16" fmla="*/ 533 w 3200"/>
              <a:gd name="T17" fmla="*/ 0 h 4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0" h="4112">
                <a:moveTo>
                  <a:pt x="533" y="0"/>
                </a:moveTo>
                <a:cubicBezTo>
                  <a:pt x="239" y="0"/>
                  <a:pt x="0" y="239"/>
                  <a:pt x="0" y="534"/>
                </a:cubicBezTo>
                <a:lnTo>
                  <a:pt x="0" y="3578"/>
                </a:lnTo>
                <a:cubicBezTo>
                  <a:pt x="0" y="3873"/>
                  <a:pt x="239" y="4112"/>
                  <a:pt x="533" y="4112"/>
                </a:cubicBezTo>
                <a:lnTo>
                  <a:pt x="2666" y="4112"/>
                </a:lnTo>
                <a:cubicBezTo>
                  <a:pt x="2961" y="4112"/>
                  <a:pt x="3200" y="3873"/>
                  <a:pt x="3200" y="3578"/>
                </a:cubicBezTo>
                <a:lnTo>
                  <a:pt x="3200" y="534"/>
                </a:lnTo>
                <a:cubicBezTo>
                  <a:pt x="3200" y="239"/>
                  <a:pt x="2961" y="0"/>
                  <a:pt x="2666" y="0"/>
                </a:cubicBezTo>
                <a:lnTo>
                  <a:pt x="533" y="0"/>
                </a:lnTo>
                <a:close/>
              </a:path>
            </a:pathLst>
          </a:custGeom>
          <a:solidFill>
            <a:srgbClr val="FF996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7" name="Oval 518"/>
          <p:cNvSpPr>
            <a:spLocks noChangeArrowheads="1"/>
          </p:cNvSpPr>
          <p:nvPr/>
        </p:nvSpPr>
        <p:spPr bwMode="auto">
          <a:xfrm>
            <a:off x="5139035" y="4029962"/>
            <a:ext cx="6007" cy="4005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8" name="Oval 519"/>
          <p:cNvSpPr>
            <a:spLocks noChangeArrowheads="1"/>
          </p:cNvSpPr>
          <p:nvPr/>
        </p:nvSpPr>
        <p:spPr bwMode="auto">
          <a:xfrm>
            <a:off x="5048934" y="4031964"/>
            <a:ext cx="4005" cy="4005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9" name="Freeform 520"/>
          <p:cNvSpPr>
            <a:spLocks noEditPoints="1"/>
          </p:cNvSpPr>
          <p:nvPr/>
        </p:nvSpPr>
        <p:spPr bwMode="auto">
          <a:xfrm>
            <a:off x="5028912" y="4031964"/>
            <a:ext cx="42048" cy="78088"/>
          </a:xfrm>
          <a:custGeom>
            <a:avLst/>
            <a:gdLst>
              <a:gd name="T0" fmla="*/ 13 w 21"/>
              <a:gd name="T1" fmla="*/ 0 h 39"/>
              <a:gd name="T2" fmla="*/ 14 w 21"/>
              <a:gd name="T3" fmla="*/ 24 h 39"/>
              <a:gd name="T4" fmla="*/ 7 w 21"/>
              <a:gd name="T5" fmla="*/ 24 h 39"/>
              <a:gd name="T6" fmla="*/ 6 w 21"/>
              <a:gd name="T7" fmla="*/ 0 h 39"/>
              <a:gd name="T8" fmla="*/ 13 w 21"/>
              <a:gd name="T9" fmla="*/ 0 h 39"/>
              <a:gd name="T10" fmla="*/ 21 w 21"/>
              <a:gd name="T11" fmla="*/ 21 h 39"/>
              <a:gd name="T12" fmla="*/ 11 w 21"/>
              <a:gd name="T13" fmla="*/ 39 h 39"/>
              <a:gd name="T14" fmla="*/ 0 w 21"/>
              <a:gd name="T15" fmla="*/ 21 h 39"/>
              <a:gd name="T16" fmla="*/ 21 w 21"/>
              <a:gd name="T17" fmla="*/ 2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39">
                <a:moveTo>
                  <a:pt x="13" y="0"/>
                </a:moveTo>
                <a:lnTo>
                  <a:pt x="14" y="24"/>
                </a:lnTo>
                <a:lnTo>
                  <a:pt x="7" y="24"/>
                </a:lnTo>
                <a:lnTo>
                  <a:pt x="6" y="0"/>
                </a:lnTo>
                <a:lnTo>
                  <a:pt x="13" y="0"/>
                </a:lnTo>
                <a:close/>
                <a:moveTo>
                  <a:pt x="21" y="21"/>
                </a:moveTo>
                <a:lnTo>
                  <a:pt x="11" y="39"/>
                </a:lnTo>
                <a:lnTo>
                  <a:pt x="0" y="21"/>
                </a:lnTo>
                <a:lnTo>
                  <a:pt x="21" y="21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20" name="Group 524"/>
          <p:cNvGrpSpPr>
            <a:grpSpLocks/>
          </p:cNvGrpSpPr>
          <p:nvPr/>
        </p:nvGrpSpPr>
        <p:grpSpPr bwMode="auto">
          <a:xfrm>
            <a:off x="5010891" y="4106048"/>
            <a:ext cx="8009" cy="8009"/>
            <a:chOff x="3848" y="914"/>
            <a:chExt cx="4" cy="4"/>
          </a:xfrm>
        </p:grpSpPr>
        <p:sp>
          <p:nvSpPr>
            <p:cNvPr id="421" name="Rectangle 521"/>
            <p:cNvSpPr>
              <a:spLocks noChangeArrowheads="1"/>
            </p:cNvSpPr>
            <p:nvPr/>
          </p:nvSpPr>
          <p:spPr bwMode="auto">
            <a:xfrm>
              <a:off x="3848" y="914"/>
              <a:ext cx="4" cy="4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2" name="Oval 522"/>
            <p:cNvSpPr>
              <a:spLocks noChangeArrowheads="1"/>
            </p:cNvSpPr>
            <p:nvPr/>
          </p:nvSpPr>
          <p:spPr bwMode="auto">
            <a:xfrm>
              <a:off x="3849" y="914"/>
              <a:ext cx="2" cy="2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3" name="Rectangle 523"/>
            <p:cNvSpPr>
              <a:spLocks noChangeArrowheads="1"/>
            </p:cNvSpPr>
            <p:nvPr/>
          </p:nvSpPr>
          <p:spPr bwMode="auto">
            <a:xfrm>
              <a:off x="3848" y="914"/>
              <a:ext cx="4" cy="4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24" name="Oval 525"/>
          <p:cNvSpPr>
            <a:spLocks noChangeArrowheads="1"/>
          </p:cNvSpPr>
          <p:nvPr/>
        </p:nvSpPr>
        <p:spPr bwMode="auto">
          <a:xfrm>
            <a:off x="4938810" y="4108050"/>
            <a:ext cx="4005" cy="4005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5" name="Oval 526"/>
          <p:cNvSpPr>
            <a:spLocks noChangeArrowheads="1"/>
          </p:cNvSpPr>
          <p:nvPr/>
        </p:nvSpPr>
        <p:spPr bwMode="auto">
          <a:xfrm>
            <a:off x="5147044" y="4106048"/>
            <a:ext cx="4005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6" name="Oval 527"/>
          <p:cNvSpPr>
            <a:spLocks noChangeArrowheads="1"/>
          </p:cNvSpPr>
          <p:nvPr/>
        </p:nvSpPr>
        <p:spPr bwMode="auto">
          <a:xfrm>
            <a:off x="5072961" y="4108050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7" name="Oval 528"/>
          <p:cNvSpPr>
            <a:spLocks noChangeArrowheads="1"/>
          </p:cNvSpPr>
          <p:nvPr/>
        </p:nvSpPr>
        <p:spPr bwMode="auto">
          <a:xfrm>
            <a:off x="5004885" y="4202156"/>
            <a:ext cx="4005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8" name="Oval 529"/>
          <p:cNvSpPr>
            <a:spLocks noChangeArrowheads="1"/>
          </p:cNvSpPr>
          <p:nvPr/>
        </p:nvSpPr>
        <p:spPr bwMode="auto">
          <a:xfrm>
            <a:off x="4930801" y="4202156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9" name="Oval 530"/>
          <p:cNvSpPr>
            <a:spLocks noChangeArrowheads="1"/>
          </p:cNvSpPr>
          <p:nvPr/>
        </p:nvSpPr>
        <p:spPr bwMode="auto">
          <a:xfrm>
            <a:off x="5042927" y="4202156"/>
            <a:ext cx="4005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0" name="Oval 531"/>
          <p:cNvSpPr>
            <a:spLocks noChangeArrowheads="1"/>
          </p:cNvSpPr>
          <p:nvPr/>
        </p:nvSpPr>
        <p:spPr bwMode="auto">
          <a:xfrm>
            <a:off x="4968844" y="4202156"/>
            <a:ext cx="4005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1" name="Oval 532"/>
          <p:cNvSpPr>
            <a:spLocks noChangeArrowheads="1"/>
          </p:cNvSpPr>
          <p:nvPr/>
        </p:nvSpPr>
        <p:spPr bwMode="auto">
          <a:xfrm>
            <a:off x="5157056" y="4202156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2" name="Oval 533"/>
          <p:cNvSpPr>
            <a:spLocks noChangeArrowheads="1"/>
          </p:cNvSpPr>
          <p:nvPr/>
        </p:nvSpPr>
        <p:spPr bwMode="auto">
          <a:xfrm>
            <a:off x="5082972" y="4204158"/>
            <a:ext cx="6007" cy="4005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3" name="Oval 534"/>
          <p:cNvSpPr>
            <a:spLocks noChangeArrowheads="1"/>
          </p:cNvSpPr>
          <p:nvPr/>
        </p:nvSpPr>
        <p:spPr bwMode="auto">
          <a:xfrm>
            <a:off x="5121015" y="4202156"/>
            <a:ext cx="6007" cy="6007"/>
          </a:xfrm>
          <a:prstGeom prst="ellipse">
            <a:avLst/>
          </a:prstGeom>
          <a:solidFill>
            <a:srgbClr val="F8F8F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4" name="Freeform 535"/>
          <p:cNvSpPr>
            <a:spLocks noEditPoints="1"/>
          </p:cNvSpPr>
          <p:nvPr/>
        </p:nvSpPr>
        <p:spPr bwMode="auto">
          <a:xfrm>
            <a:off x="4938810" y="4106048"/>
            <a:ext cx="118134" cy="198224"/>
          </a:xfrm>
          <a:custGeom>
            <a:avLst/>
            <a:gdLst>
              <a:gd name="T0" fmla="*/ 59 w 59"/>
              <a:gd name="T1" fmla="*/ 3 h 99"/>
              <a:gd name="T2" fmla="*/ 11 w 59"/>
              <a:gd name="T3" fmla="*/ 86 h 99"/>
              <a:gd name="T4" fmla="*/ 5 w 59"/>
              <a:gd name="T5" fmla="*/ 84 h 99"/>
              <a:gd name="T6" fmla="*/ 53 w 59"/>
              <a:gd name="T7" fmla="*/ 0 h 99"/>
              <a:gd name="T8" fmla="*/ 59 w 59"/>
              <a:gd name="T9" fmla="*/ 3 h 99"/>
              <a:gd name="T10" fmla="*/ 19 w 59"/>
              <a:gd name="T11" fmla="*/ 86 h 99"/>
              <a:gd name="T12" fmla="*/ 0 w 59"/>
              <a:gd name="T13" fmla="*/ 99 h 99"/>
              <a:gd name="T14" fmla="*/ 0 w 59"/>
              <a:gd name="T15" fmla="*/ 78 h 99"/>
              <a:gd name="T16" fmla="*/ 19 w 59"/>
              <a:gd name="T17" fmla="*/ 86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" h="99">
                <a:moveTo>
                  <a:pt x="59" y="3"/>
                </a:moveTo>
                <a:lnTo>
                  <a:pt x="11" y="86"/>
                </a:lnTo>
                <a:lnTo>
                  <a:pt x="5" y="84"/>
                </a:lnTo>
                <a:lnTo>
                  <a:pt x="53" y="0"/>
                </a:lnTo>
                <a:lnTo>
                  <a:pt x="59" y="3"/>
                </a:lnTo>
                <a:close/>
                <a:moveTo>
                  <a:pt x="19" y="86"/>
                </a:moveTo>
                <a:lnTo>
                  <a:pt x="0" y="99"/>
                </a:lnTo>
                <a:lnTo>
                  <a:pt x="0" y="78"/>
                </a:lnTo>
                <a:lnTo>
                  <a:pt x="19" y="86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5" name="Freeform 536"/>
          <p:cNvSpPr>
            <a:spLocks noEditPoints="1"/>
          </p:cNvSpPr>
          <p:nvPr/>
        </p:nvSpPr>
        <p:spPr bwMode="auto">
          <a:xfrm>
            <a:off x="4996876" y="4108050"/>
            <a:ext cx="62070" cy="196221"/>
          </a:xfrm>
          <a:custGeom>
            <a:avLst/>
            <a:gdLst>
              <a:gd name="T0" fmla="*/ 31 w 31"/>
              <a:gd name="T1" fmla="*/ 1 h 98"/>
              <a:gd name="T2" fmla="*/ 13 w 31"/>
              <a:gd name="T3" fmla="*/ 83 h 98"/>
              <a:gd name="T4" fmla="*/ 6 w 31"/>
              <a:gd name="T5" fmla="*/ 82 h 98"/>
              <a:gd name="T6" fmla="*/ 24 w 31"/>
              <a:gd name="T7" fmla="*/ 0 h 98"/>
              <a:gd name="T8" fmla="*/ 31 w 31"/>
              <a:gd name="T9" fmla="*/ 1 h 98"/>
              <a:gd name="T10" fmla="*/ 20 w 31"/>
              <a:gd name="T11" fmla="*/ 82 h 98"/>
              <a:gd name="T12" fmla="*/ 6 w 31"/>
              <a:gd name="T13" fmla="*/ 98 h 98"/>
              <a:gd name="T14" fmla="*/ 0 w 31"/>
              <a:gd name="T15" fmla="*/ 78 h 98"/>
              <a:gd name="T16" fmla="*/ 20 w 31"/>
              <a:gd name="T17" fmla="*/ 82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98">
                <a:moveTo>
                  <a:pt x="31" y="1"/>
                </a:moveTo>
                <a:lnTo>
                  <a:pt x="13" y="83"/>
                </a:lnTo>
                <a:lnTo>
                  <a:pt x="6" y="82"/>
                </a:lnTo>
                <a:lnTo>
                  <a:pt x="24" y="0"/>
                </a:lnTo>
                <a:lnTo>
                  <a:pt x="31" y="1"/>
                </a:lnTo>
                <a:close/>
                <a:moveTo>
                  <a:pt x="20" y="82"/>
                </a:moveTo>
                <a:lnTo>
                  <a:pt x="6" y="98"/>
                </a:lnTo>
                <a:lnTo>
                  <a:pt x="0" y="78"/>
                </a:lnTo>
                <a:lnTo>
                  <a:pt x="20" y="82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6" name="Freeform 537"/>
          <p:cNvSpPr>
            <a:spLocks noEditPoints="1"/>
          </p:cNvSpPr>
          <p:nvPr/>
        </p:nvSpPr>
        <p:spPr bwMode="auto">
          <a:xfrm>
            <a:off x="5044930" y="4108050"/>
            <a:ext cx="48054" cy="196221"/>
          </a:xfrm>
          <a:custGeom>
            <a:avLst/>
            <a:gdLst>
              <a:gd name="T0" fmla="*/ 7 w 24"/>
              <a:gd name="T1" fmla="*/ 0 h 98"/>
              <a:gd name="T2" fmla="*/ 18 w 24"/>
              <a:gd name="T3" fmla="*/ 82 h 98"/>
              <a:gd name="T4" fmla="*/ 11 w 24"/>
              <a:gd name="T5" fmla="*/ 83 h 98"/>
              <a:gd name="T6" fmla="*/ 0 w 24"/>
              <a:gd name="T7" fmla="*/ 1 h 98"/>
              <a:gd name="T8" fmla="*/ 7 w 24"/>
              <a:gd name="T9" fmla="*/ 0 h 98"/>
              <a:gd name="T10" fmla="*/ 24 w 24"/>
              <a:gd name="T11" fmla="*/ 79 h 98"/>
              <a:gd name="T12" fmla="*/ 16 w 24"/>
              <a:gd name="T13" fmla="*/ 98 h 98"/>
              <a:gd name="T14" fmla="*/ 4 w 24"/>
              <a:gd name="T15" fmla="*/ 81 h 98"/>
              <a:gd name="T16" fmla="*/ 24 w 24"/>
              <a:gd name="T17" fmla="*/ 7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98">
                <a:moveTo>
                  <a:pt x="7" y="0"/>
                </a:moveTo>
                <a:lnTo>
                  <a:pt x="18" y="82"/>
                </a:lnTo>
                <a:lnTo>
                  <a:pt x="11" y="83"/>
                </a:lnTo>
                <a:lnTo>
                  <a:pt x="0" y="1"/>
                </a:lnTo>
                <a:lnTo>
                  <a:pt x="7" y="0"/>
                </a:lnTo>
                <a:close/>
                <a:moveTo>
                  <a:pt x="24" y="79"/>
                </a:moveTo>
                <a:lnTo>
                  <a:pt x="16" y="98"/>
                </a:lnTo>
                <a:lnTo>
                  <a:pt x="4" y="81"/>
                </a:lnTo>
                <a:lnTo>
                  <a:pt x="24" y="7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7" name="Freeform 538"/>
          <p:cNvSpPr>
            <a:spLocks noEditPoints="1"/>
          </p:cNvSpPr>
          <p:nvPr/>
        </p:nvSpPr>
        <p:spPr bwMode="auto">
          <a:xfrm>
            <a:off x="5044930" y="4108050"/>
            <a:ext cx="104117" cy="196221"/>
          </a:xfrm>
          <a:custGeom>
            <a:avLst/>
            <a:gdLst>
              <a:gd name="T0" fmla="*/ 6 w 52"/>
              <a:gd name="T1" fmla="*/ 0 h 98"/>
              <a:gd name="T2" fmla="*/ 47 w 52"/>
              <a:gd name="T3" fmla="*/ 83 h 98"/>
              <a:gd name="T4" fmla="*/ 41 w 52"/>
              <a:gd name="T5" fmla="*/ 85 h 98"/>
              <a:gd name="T6" fmla="*/ 0 w 52"/>
              <a:gd name="T7" fmla="*/ 2 h 98"/>
              <a:gd name="T8" fmla="*/ 6 w 52"/>
              <a:gd name="T9" fmla="*/ 0 h 98"/>
              <a:gd name="T10" fmla="*/ 52 w 52"/>
              <a:gd name="T11" fmla="*/ 77 h 98"/>
              <a:gd name="T12" fmla="*/ 51 w 52"/>
              <a:gd name="T13" fmla="*/ 98 h 98"/>
              <a:gd name="T14" fmla="*/ 33 w 52"/>
              <a:gd name="T15" fmla="*/ 85 h 98"/>
              <a:gd name="T16" fmla="*/ 52 w 52"/>
              <a:gd name="T17" fmla="*/ 7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98">
                <a:moveTo>
                  <a:pt x="6" y="0"/>
                </a:moveTo>
                <a:lnTo>
                  <a:pt x="47" y="83"/>
                </a:lnTo>
                <a:lnTo>
                  <a:pt x="41" y="85"/>
                </a:lnTo>
                <a:lnTo>
                  <a:pt x="0" y="2"/>
                </a:lnTo>
                <a:lnTo>
                  <a:pt x="6" y="0"/>
                </a:lnTo>
                <a:close/>
                <a:moveTo>
                  <a:pt x="52" y="77"/>
                </a:moveTo>
                <a:lnTo>
                  <a:pt x="51" y="98"/>
                </a:lnTo>
                <a:lnTo>
                  <a:pt x="33" y="85"/>
                </a:lnTo>
                <a:lnTo>
                  <a:pt x="52" y="77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38" name="Group 541"/>
          <p:cNvGrpSpPr>
            <a:grpSpLocks/>
          </p:cNvGrpSpPr>
          <p:nvPr/>
        </p:nvGrpSpPr>
        <p:grpSpPr bwMode="auto">
          <a:xfrm>
            <a:off x="4914783" y="4110052"/>
            <a:ext cx="272306" cy="96108"/>
            <a:chOff x="3800" y="916"/>
            <a:chExt cx="136" cy="48"/>
          </a:xfrm>
        </p:grpSpPr>
        <p:sp>
          <p:nvSpPr>
            <p:cNvPr id="439" name="Rectangle 539"/>
            <p:cNvSpPr>
              <a:spLocks noChangeArrowheads="1"/>
            </p:cNvSpPr>
            <p:nvPr/>
          </p:nvSpPr>
          <p:spPr bwMode="auto">
            <a:xfrm>
              <a:off x="3800" y="916"/>
              <a:ext cx="136" cy="48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0" name="Rectangle 540"/>
            <p:cNvSpPr>
              <a:spLocks noChangeArrowheads="1"/>
            </p:cNvSpPr>
            <p:nvPr/>
          </p:nvSpPr>
          <p:spPr bwMode="auto">
            <a:xfrm>
              <a:off x="3800" y="916"/>
              <a:ext cx="136" cy="48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41" name="Rectangle 542"/>
          <p:cNvSpPr>
            <a:spLocks noChangeArrowheads="1"/>
          </p:cNvSpPr>
          <p:nvPr/>
        </p:nvSpPr>
        <p:spPr bwMode="auto">
          <a:xfrm>
            <a:off x="4995618" y="4130075"/>
            <a:ext cx="338381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SWITCH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2" name="Rectangle 543"/>
          <p:cNvSpPr>
            <a:spLocks noChangeArrowheads="1"/>
          </p:cNvSpPr>
          <p:nvPr/>
        </p:nvSpPr>
        <p:spPr bwMode="auto">
          <a:xfrm>
            <a:off x="4830688" y="4504495"/>
            <a:ext cx="474534" cy="13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MON farm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3" name="Freeform 544"/>
          <p:cNvSpPr>
            <a:spLocks noEditPoints="1"/>
          </p:cNvSpPr>
          <p:nvPr/>
        </p:nvSpPr>
        <p:spPr bwMode="auto">
          <a:xfrm>
            <a:off x="4922792" y="4458444"/>
            <a:ext cx="3015392" cy="36041"/>
          </a:xfrm>
          <a:custGeom>
            <a:avLst/>
            <a:gdLst>
              <a:gd name="T0" fmla="*/ 0 w 1506"/>
              <a:gd name="T1" fmla="*/ 6 h 18"/>
              <a:gd name="T2" fmla="*/ 1489 w 1506"/>
              <a:gd name="T3" fmla="*/ 6 h 18"/>
              <a:gd name="T4" fmla="*/ 1489 w 1506"/>
              <a:gd name="T5" fmla="*/ 12 h 18"/>
              <a:gd name="T6" fmla="*/ 0 w 1506"/>
              <a:gd name="T7" fmla="*/ 12 h 18"/>
              <a:gd name="T8" fmla="*/ 0 w 1506"/>
              <a:gd name="T9" fmla="*/ 6 h 18"/>
              <a:gd name="T10" fmla="*/ 1486 w 1506"/>
              <a:gd name="T11" fmla="*/ 0 h 18"/>
              <a:gd name="T12" fmla="*/ 1506 w 1506"/>
              <a:gd name="T13" fmla="*/ 9 h 18"/>
              <a:gd name="T14" fmla="*/ 1486 w 1506"/>
              <a:gd name="T15" fmla="*/ 18 h 18"/>
              <a:gd name="T16" fmla="*/ 1486 w 1506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06" h="18">
                <a:moveTo>
                  <a:pt x="0" y="6"/>
                </a:moveTo>
                <a:lnTo>
                  <a:pt x="1489" y="6"/>
                </a:lnTo>
                <a:lnTo>
                  <a:pt x="1489" y="12"/>
                </a:lnTo>
                <a:lnTo>
                  <a:pt x="0" y="12"/>
                </a:lnTo>
                <a:lnTo>
                  <a:pt x="0" y="6"/>
                </a:lnTo>
                <a:close/>
                <a:moveTo>
                  <a:pt x="1486" y="0"/>
                </a:moveTo>
                <a:lnTo>
                  <a:pt x="1506" y="9"/>
                </a:lnTo>
                <a:lnTo>
                  <a:pt x="1486" y="18"/>
                </a:lnTo>
                <a:lnTo>
                  <a:pt x="1486" y="0"/>
                </a:lnTo>
                <a:close/>
              </a:path>
            </a:pathLst>
          </a:custGeom>
          <a:solidFill>
            <a:srgbClr val="00CC99"/>
          </a:solidFill>
          <a:ln w="1588" cap="flat">
            <a:solidFill>
              <a:srgbClr val="00CC99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44" name="Group 547"/>
          <p:cNvGrpSpPr>
            <a:grpSpLocks/>
          </p:cNvGrpSpPr>
          <p:nvPr/>
        </p:nvGrpSpPr>
        <p:grpSpPr bwMode="auto">
          <a:xfrm>
            <a:off x="4904772" y="4304270"/>
            <a:ext cx="68077" cy="204230"/>
            <a:chOff x="3795" y="1013"/>
            <a:chExt cx="34" cy="102"/>
          </a:xfrm>
        </p:grpSpPr>
        <p:sp>
          <p:nvSpPr>
            <p:cNvPr id="445" name="Rectangle 545"/>
            <p:cNvSpPr>
              <a:spLocks noChangeArrowheads="1"/>
            </p:cNvSpPr>
            <p:nvPr/>
          </p:nvSpPr>
          <p:spPr bwMode="auto">
            <a:xfrm>
              <a:off x="3795" y="1013"/>
              <a:ext cx="34" cy="102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6" name="Rectangle 546"/>
            <p:cNvSpPr>
              <a:spLocks noChangeArrowheads="1"/>
            </p:cNvSpPr>
            <p:nvPr/>
          </p:nvSpPr>
          <p:spPr bwMode="auto">
            <a:xfrm>
              <a:off x="3795" y="1013"/>
              <a:ext cx="34" cy="102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447" name="Group 550"/>
          <p:cNvGrpSpPr>
            <a:grpSpLocks/>
          </p:cNvGrpSpPr>
          <p:nvPr/>
        </p:nvGrpSpPr>
        <p:grpSpPr bwMode="auto">
          <a:xfrm>
            <a:off x="4976853" y="4304270"/>
            <a:ext cx="64072" cy="204230"/>
            <a:chOff x="3831" y="1013"/>
            <a:chExt cx="32" cy="102"/>
          </a:xfrm>
        </p:grpSpPr>
        <p:sp>
          <p:nvSpPr>
            <p:cNvPr id="448" name="Rectangle 548"/>
            <p:cNvSpPr>
              <a:spLocks noChangeArrowheads="1"/>
            </p:cNvSpPr>
            <p:nvPr/>
          </p:nvSpPr>
          <p:spPr bwMode="auto">
            <a:xfrm>
              <a:off x="3831" y="1013"/>
              <a:ext cx="32" cy="102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9" name="Rectangle 549"/>
            <p:cNvSpPr>
              <a:spLocks noChangeArrowheads="1"/>
            </p:cNvSpPr>
            <p:nvPr/>
          </p:nvSpPr>
          <p:spPr bwMode="auto">
            <a:xfrm>
              <a:off x="3831" y="1013"/>
              <a:ext cx="32" cy="102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50" name="Rectangle 551"/>
          <p:cNvSpPr>
            <a:spLocks noChangeArrowheads="1"/>
          </p:cNvSpPr>
          <p:nvPr/>
        </p:nvSpPr>
        <p:spPr bwMode="auto">
          <a:xfrm>
            <a:off x="4920790" y="4320288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1" name="Rectangle 552"/>
          <p:cNvSpPr>
            <a:spLocks noChangeArrowheads="1"/>
          </p:cNvSpPr>
          <p:nvPr/>
        </p:nvSpPr>
        <p:spPr bwMode="auto">
          <a:xfrm>
            <a:off x="4920790" y="4376351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2" name="Rectangle 553"/>
          <p:cNvSpPr>
            <a:spLocks noChangeArrowheads="1"/>
          </p:cNvSpPr>
          <p:nvPr/>
        </p:nvSpPr>
        <p:spPr bwMode="auto">
          <a:xfrm>
            <a:off x="4920790" y="443441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3" name="Group 556"/>
          <p:cNvGrpSpPr>
            <a:grpSpLocks/>
          </p:cNvGrpSpPr>
          <p:nvPr/>
        </p:nvGrpSpPr>
        <p:grpSpPr bwMode="auto">
          <a:xfrm>
            <a:off x="5044930" y="4304270"/>
            <a:ext cx="64072" cy="204230"/>
            <a:chOff x="3865" y="1013"/>
            <a:chExt cx="32" cy="102"/>
          </a:xfrm>
        </p:grpSpPr>
        <p:sp>
          <p:nvSpPr>
            <p:cNvPr id="454" name="Rectangle 554"/>
            <p:cNvSpPr>
              <a:spLocks noChangeArrowheads="1"/>
            </p:cNvSpPr>
            <p:nvPr/>
          </p:nvSpPr>
          <p:spPr bwMode="auto">
            <a:xfrm>
              <a:off x="3865" y="1013"/>
              <a:ext cx="32" cy="102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" name="Rectangle 555"/>
            <p:cNvSpPr>
              <a:spLocks noChangeArrowheads="1"/>
            </p:cNvSpPr>
            <p:nvPr/>
          </p:nvSpPr>
          <p:spPr bwMode="auto">
            <a:xfrm>
              <a:off x="3865" y="1013"/>
              <a:ext cx="32" cy="102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456" name="Group 559"/>
          <p:cNvGrpSpPr>
            <a:grpSpLocks/>
          </p:cNvGrpSpPr>
          <p:nvPr/>
        </p:nvGrpSpPr>
        <p:grpSpPr bwMode="auto">
          <a:xfrm>
            <a:off x="5115008" y="4304270"/>
            <a:ext cx="64072" cy="204230"/>
            <a:chOff x="3900" y="1013"/>
            <a:chExt cx="32" cy="102"/>
          </a:xfrm>
        </p:grpSpPr>
        <p:sp>
          <p:nvSpPr>
            <p:cNvPr id="457" name="Rectangle 557"/>
            <p:cNvSpPr>
              <a:spLocks noChangeArrowheads="1"/>
            </p:cNvSpPr>
            <p:nvPr/>
          </p:nvSpPr>
          <p:spPr bwMode="auto">
            <a:xfrm>
              <a:off x="3900" y="1013"/>
              <a:ext cx="32" cy="102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" name="Rectangle 558"/>
            <p:cNvSpPr>
              <a:spLocks noChangeArrowheads="1"/>
            </p:cNvSpPr>
            <p:nvPr/>
          </p:nvSpPr>
          <p:spPr bwMode="auto">
            <a:xfrm>
              <a:off x="3900" y="1013"/>
              <a:ext cx="32" cy="102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59" name="Rectangle 560"/>
          <p:cNvSpPr>
            <a:spLocks noChangeArrowheads="1"/>
          </p:cNvSpPr>
          <p:nvPr/>
        </p:nvSpPr>
        <p:spPr bwMode="auto">
          <a:xfrm>
            <a:off x="4986864" y="4320288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" name="Rectangle 561"/>
          <p:cNvSpPr>
            <a:spLocks noChangeArrowheads="1"/>
          </p:cNvSpPr>
          <p:nvPr/>
        </p:nvSpPr>
        <p:spPr bwMode="auto">
          <a:xfrm>
            <a:off x="4986864" y="4376351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" name="Rectangle 562"/>
          <p:cNvSpPr>
            <a:spLocks noChangeArrowheads="1"/>
          </p:cNvSpPr>
          <p:nvPr/>
        </p:nvSpPr>
        <p:spPr bwMode="auto">
          <a:xfrm>
            <a:off x="4986864" y="443441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2" name="Rectangle 563"/>
          <p:cNvSpPr>
            <a:spLocks noChangeArrowheads="1"/>
          </p:cNvSpPr>
          <p:nvPr/>
        </p:nvSpPr>
        <p:spPr bwMode="auto">
          <a:xfrm>
            <a:off x="5058945" y="4320288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3" name="Rectangle 564"/>
          <p:cNvSpPr>
            <a:spLocks noChangeArrowheads="1"/>
          </p:cNvSpPr>
          <p:nvPr/>
        </p:nvSpPr>
        <p:spPr bwMode="auto">
          <a:xfrm>
            <a:off x="5058945" y="4376351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4" name="Rectangle 565"/>
          <p:cNvSpPr>
            <a:spLocks noChangeArrowheads="1"/>
          </p:cNvSpPr>
          <p:nvPr/>
        </p:nvSpPr>
        <p:spPr bwMode="auto">
          <a:xfrm>
            <a:off x="5058945" y="443441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5" name="Rectangle 566"/>
          <p:cNvSpPr>
            <a:spLocks noChangeArrowheads="1"/>
          </p:cNvSpPr>
          <p:nvPr/>
        </p:nvSpPr>
        <p:spPr bwMode="auto">
          <a:xfrm>
            <a:off x="5129025" y="4320288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6" name="Rectangle 567"/>
          <p:cNvSpPr>
            <a:spLocks noChangeArrowheads="1"/>
          </p:cNvSpPr>
          <p:nvPr/>
        </p:nvSpPr>
        <p:spPr bwMode="auto">
          <a:xfrm>
            <a:off x="5129025" y="4376351"/>
            <a:ext cx="86097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7" name="Rectangle 568"/>
          <p:cNvSpPr>
            <a:spLocks noChangeArrowheads="1"/>
          </p:cNvSpPr>
          <p:nvPr/>
        </p:nvSpPr>
        <p:spPr bwMode="auto">
          <a:xfrm>
            <a:off x="5129025" y="4434417"/>
            <a:ext cx="94106" cy="8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8" name="Freeform 569"/>
          <p:cNvSpPr>
            <a:spLocks noEditPoints="1"/>
          </p:cNvSpPr>
          <p:nvPr/>
        </p:nvSpPr>
        <p:spPr bwMode="auto">
          <a:xfrm>
            <a:off x="5985988" y="2916710"/>
            <a:ext cx="42048" cy="92104"/>
          </a:xfrm>
          <a:custGeom>
            <a:avLst/>
            <a:gdLst>
              <a:gd name="T0" fmla="*/ 14 w 21"/>
              <a:gd name="T1" fmla="*/ 0 h 46"/>
              <a:gd name="T2" fmla="*/ 14 w 21"/>
              <a:gd name="T3" fmla="*/ 32 h 46"/>
              <a:gd name="T4" fmla="*/ 7 w 21"/>
              <a:gd name="T5" fmla="*/ 32 h 46"/>
              <a:gd name="T6" fmla="*/ 7 w 21"/>
              <a:gd name="T7" fmla="*/ 0 h 46"/>
              <a:gd name="T8" fmla="*/ 14 w 21"/>
              <a:gd name="T9" fmla="*/ 0 h 46"/>
              <a:gd name="T10" fmla="*/ 21 w 21"/>
              <a:gd name="T11" fmla="*/ 29 h 46"/>
              <a:gd name="T12" fmla="*/ 11 w 21"/>
              <a:gd name="T13" fmla="*/ 46 h 46"/>
              <a:gd name="T14" fmla="*/ 0 w 21"/>
              <a:gd name="T15" fmla="*/ 29 h 46"/>
              <a:gd name="T16" fmla="*/ 21 w 21"/>
              <a:gd name="T17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46">
                <a:moveTo>
                  <a:pt x="14" y="0"/>
                </a:moveTo>
                <a:lnTo>
                  <a:pt x="14" y="32"/>
                </a:lnTo>
                <a:lnTo>
                  <a:pt x="7" y="32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29"/>
                </a:moveTo>
                <a:lnTo>
                  <a:pt x="11" y="46"/>
                </a:lnTo>
                <a:lnTo>
                  <a:pt x="0" y="29"/>
                </a:lnTo>
                <a:lnTo>
                  <a:pt x="21" y="2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69" name="Group 572"/>
          <p:cNvGrpSpPr>
            <a:grpSpLocks/>
          </p:cNvGrpSpPr>
          <p:nvPr/>
        </p:nvGrpSpPr>
        <p:grpSpPr bwMode="auto">
          <a:xfrm>
            <a:off x="5869858" y="3008814"/>
            <a:ext cx="276311" cy="120135"/>
            <a:chOff x="4277" y="366"/>
            <a:chExt cx="138" cy="60"/>
          </a:xfrm>
        </p:grpSpPr>
        <p:sp>
          <p:nvSpPr>
            <p:cNvPr id="470" name="Rectangle 570"/>
            <p:cNvSpPr>
              <a:spLocks noChangeArrowheads="1"/>
            </p:cNvSpPr>
            <p:nvPr/>
          </p:nvSpPr>
          <p:spPr bwMode="auto">
            <a:xfrm>
              <a:off x="4277" y="366"/>
              <a:ext cx="138" cy="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1" name="Rectangle 571"/>
            <p:cNvSpPr>
              <a:spLocks noChangeArrowheads="1"/>
            </p:cNvSpPr>
            <p:nvPr/>
          </p:nvSpPr>
          <p:spPr bwMode="auto">
            <a:xfrm>
              <a:off x="4277" y="366"/>
              <a:ext cx="138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72" name="Rectangle 573"/>
          <p:cNvSpPr>
            <a:spLocks noChangeArrowheads="1"/>
          </p:cNvSpPr>
          <p:nvPr/>
        </p:nvSpPr>
        <p:spPr bwMode="auto">
          <a:xfrm>
            <a:off x="5895886" y="3018824"/>
            <a:ext cx="26229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Readout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3" name="Rectangle 574"/>
          <p:cNvSpPr>
            <a:spLocks noChangeArrowheads="1"/>
          </p:cNvSpPr>
          <p:nvPr/>
        </p:nvSpPr>
        <p:spPr bwMode="auto">
          <a:xfrm>
            <a:off x="5925921" y="3076890"/>
            <a:ext cx="188212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Board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4" name="Freeform 575"/>
          <p:cNvSpPr>
            <a:spLocks noEditPoints="1"/>
          </p:cNvSpPr>
          <p:nvPr/>
        </p:nvSpPr>
        <p:spPr bwMode="auto">
          <a:xfrm>
            <a:off x="6278317" y="2916710"/>
            <a:ext cx="42048" cy="92104"/>
          </a:xfrm>
          <a:custGeom>
            <a:avLst/>
            <a:gdLst>
              <a:gd name="T0" fmla="*/ 14 w 21"/>
              <a:gd name="T1" fmla="*/ 0 h 46"/>
              <a:gd name="T2" fmla="*/ 14 w 21"/>
              <a:gd name="T3" fmla="*/ 32 h 46"/>
              <a:gd name="T4" fmla="*/ 7 w 21"/>
              <a:gd name="T5" fmla="*/ 32 h 46"/>
              <a:gd name="T6" fmla="*/ 7 w 21"/>
              <a:gd name="T7" fmla="*/ 0 h 46"/>
              <a:gd name="T8" fmla="*/ 14 w 21"/>
              <a:gd name="T9" fmla="*/ 0 h 46"/>
              <a:gd name="T10" fmla="*/ 21 w 21"/>
              <a:gd name="T11" fmla="*/ 29 h 46"/>
              <a:gd name="T12" fmla="*/ 10 w 21"/>
              <a:gd name="T13" fmla="*/ 46 h 46"/>
              <a:gd name="T14" fmla="*/ 0 w 21"/>
              <a:gd name="T15" fmla="*/ 29 h 46"/>
              <a:gd name="T16" fmla="*/ 21 w 21"/>
              <a:gd name="T17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46">
                <a:moveTo>
                  <a:pt x="14" y="0"/>
                </a:moveTo>
                <a:lnTo>
                  <a:pt x="14" y="32"/>
                </a:lnTo>
                <a:lnTo>
                  <a:pt x="7" y="32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29"/>
                </a:moveTo>
                <a:lnTo>
                  <a:pt x="10" y="46"/>
                </a:lnTo>
                <a:lnTo>
                  <a:pt x="0" y="29"/>
                </a:lnTo>
                <a:lnTo>
                  <a:pt x="21" y="2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75" name="Group 578"/>
          <p:cNvGrpSpPr>
            <a:grpSpLocks/>
          </p:cNvGrpSpPr>
          <p:nvPr/>
        </p:nvGrpSpPr>
        <p:grpSpPr bwMode="auto">
          <a:xfrm>
            <a:off x="6160184" y="3008814"/>
            <a:ext cx="278314" cy="120135"/>
            <a:chOff x="4422" y="366"/>
            <a:chExt cx="139" cy="60"/>
          </a:xfrm>
        </p:grpSpPr>
        <p:sp>
          <p:nvSpPr>
            <p:cNvPr id="476" name="Rectangle 576"/>
            <p:cNvSpPr>
              <a:spLocks noChangeArrowheads="1"/>
            </p:cNvSpPr>
            <p:nvPr/>
          </p:nvSpPr>
          <p:spPr bwMode="auto">
            <a:xfrm>
              <a:off x="4422" y="366"/>
              <a:ext cx="139" cy="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7" name="Rectangle 577"/>
            <p:cNvSpPr>
              <a:spLocks noChangeArrowheads="1"/>
            </p:cNvSpPr>
            <p:nvPr/>
          </p:nvSpPr>
          <p:spPr bwMode="auto">
            <a:xfrm>
              <a:off x="4422" y="366"/>
              <a:ext cx="139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78" name="Rectangle 579"/>
          <p:cNvSpPr>
            <a:spLocks noChangeArrowheads="1"/>
          </p:cNvSpPr>
          <p:nvPr/>
        </p:nvSpPr>
        <p:spPr bwMode="auto">
          <a:xfrm>
            <a:off x="6188215" y="3018824"/>
            <a:ext cx="26229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Readout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9" name="Rectangle 580"/>
          <p:cNvSpPr>
            <a:spLocks noChangeArrowheads="1"/>
          </p:cNvSpPr>
          <p:nvPr/>
        </p:nvSpPr>
        <p:spPr bwMode="auto">
          <a:xfrm>
            <a:off x="6218250" y="3076890"/>
            <a:ext cx="188212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Board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0" name="Freeform 581"/>
          <p:cNvSpPr>
            <a:spLocks noEditPoints="1"/>
          </p:cNvSpPr>
          <p:nvPr/>
        </p:nvSpPr>
        <p:spPr bwMode="auto">
          <a:xfrm>
            <a:off x="6568643" y="2916710"/>
            <a:ext cx="42048" cy="92104"/>
          </a:xfrm>
          <a:custGeom>
            <a:avLst/>
            <a:gdLst>
              <a:gd name="T0" fmla="*/ 14 w 21"/>
              <a:gd name="T1" fmla="*/ 0 h 46"/>
              <a:gd name="T2" fmla="*/ 14 w 21"/>
              <a:gd name="T3" fmla="*/ 32 h 46"/>
              <a:gd name="T4" fmla="*/ 7 w 21"/>
              <a:gd name="T5" fmla="*/ 32 h 46"/>
              <a:gd name="T6" fmla="*/ 7 w 21"/>
              <a:gd name="T7" fmla="*/ 0 h 46"/>
              <a:gd name="T8" fmla="*/ 14 w 21"/>
              <a:gd name="T9" fmla="*/ 0 h 46"/>
              <a:gd name="T10" fmla="*/ 21 w 21"/>
              <a:gd name="T11" fmla="*/ 29 h 46"/>
              <a:gd name="T12" fmla="*/ 11 w 21"/>
              <a:gd name="T13" fmla="*/ 46 h 46"/>
              <a:gd name="T14" fmla="*/ 0 w 21"/>
              <a:gd name="T15" fmla="*/ 29 h 46"/>
              <a:gd name="T16" fmla="*/ 21 w 21"/>
              <a:gd name="T17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46">
                <a:moveTo>
                  <a:pt x="14" y="0"/>
                </a:moveTo>
                <a:lnTo>
                  <a:pt x="14" y="32"/>
                </a:lnTo>
                <a:lnTo>
                  <a:pt x="7" y="32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29"/>
                </a:moveTo>
                <a:lnTo>
                  <a:pt x="11" y="46"/>
                </a:lnTo>
                <a:lnTo>
                  <a:pt x="0" y="29"/>
                </a:lnTo>
                <a:lnTo>
                  <a:pt x="21" y="2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81" name="Group 584"/>
          <p:cNvGrpSpPr>
            <a:grpSpLocks/>
          </p:cNvGrpSpPr>
          <p:nvPr/>
        </p:nvGrpSpPr>
        <p:grpSpPr bwMode="auto">
          <a:xfrm>
            <a:off x="6452513" y="3008814"/>
            <a:ext cx="276311" cy="120135"/>
            <a:chOff x="4568" y="366"/>
            <a:chExt cx="138" cy="60"/>
          </a:xfrm>
        </p:grpSpPr>
        <p:sp>
          <p:nvSpPr>
            <p:cNvPr id="482" name="Rectangle 582"/>
            <p:cNvSpPr>
              <a:spLocks noChangeArrowheads="1"/>
            </p:cNvSpPr>
            <p:nvPr/>
          </p:nvSpPr>
          <p:spPr bwMode="auto">
            <a:xfrm>
              <a:off x="4568" y="366"/>
              <a:ext cx="138" cy="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3" name="Rectangle 583"/>
            <p:cNvSpPr>
              <a:spLocks noChangeArrowheads="1"/>
            </p:cNvSpPr>
            <p:nvPr/>
          </p:nvSpPr>
          <p:spPr bwMode="auto">
            <a:xfrm>
              <a:off x="4568" y="366"/>
              <a:ext cx="138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84" name="Rectangle 585"/>
          <p:cNvSpPr>
            <a:spLocks noChangeArrowheads="1"/>
          </p:cNvSpPr>
          <p:nvPr/>
        </p:nvSpPr>
        <p:spPr bwMode="auto">
          <a:xfrm>
            <a:off x="6478542" y="3018824"/>
            <a:ext cx="26229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Readout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5" name="Rectangle 586"/>
          <p:cNvSpPr>
            <a:spLocks noChangeArrowheads="1"/>
          </p:cNvSpPr>
          <p:nvPr/>
        </p:nvSpPr>
        <p:spPr bwMode="auto">
          <a:xfrm>
            <a:off x="6508576" y="3076890"/>
            <a:ext cx="188212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Board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6" name="Freeform 587"/>
          <p:cNvSpPr>
            <a:spLocks noEditPoints="1"/>
          </p:cNvSpPr>
          <p:nvPr/>
        </p:nvSpPr>
        <p:spPr bwMode="auto">
          <a:xfrm>
            <a:off x="6860972" y="2916710"/>
            <a:ext cx="40045" cy="92104"/>
          </a:xfrm>
          <a:custGeom>
            <a:avLst/>
            <a:gdLst>
              <a:gd name="T0" fmla="*/ 14 w 20"/>
              <a:gd name="T1" fmla="*/ 0 h 46"/>
              <a:gd name="T2" fmla="*/ 14 w 20"/>
              <a:gd name="T3" fmla="*/ 32 h 46"/>
              <a:gd name="T4" fmla="*/ 7 w 20"/>
              <a:gd name="T5" fmla="*/ 32 h 46"/>
              <a:gd name="T6" fmla="*/ 7 w 20"/>
              <a:gd name="T7" fmla="*/ 0 h 46"/>
              <a:gd name="T8" fmla="*/ 14 w 20"/>
              <a:gd name="T9" fmla="*/ 0 h 46"/>
              <a:gd name="T10" fmla="*/ 20 w 20"/>
              <a:gd name="T11" fmla="*/ 29 h 46"/>
              <a:gd name="T12" fmla="*/ 10 w 20"/>
              <a:gd name="T13" fmla="*/ 46 h 46"/>
              <a:gd name="T14" fmla="*/ 0 w 20"/>
              <a:gd name="T15" fmla="*/ 29 h 46"/>
              <a:gd name="T16" fmla="*/ 20 w 20"/>
              <a:gd name="T17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46">
                <a:moveTo>
                  <a:pt x="14" y="0"/>
                </a:moveTo>
                <a:lnTo>
                  <a:pt x="14" y="32"/>
                </a:lnTo>
                <a:lnTo>
                  <a:pt x="7" y="32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0" y="29"/>
                </a:moveTo>
                <a:lnTo>
                  <a:pt x="10" y="46"/>
                </a:lnTo>
                <a:lnTo>
                  <a:pt x="0" y="29"/>
                </a:lnTo>
                <a:lnTo>
                  <a:pt x="20" y="2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87" name="Group 590"/>
          <p:cNvGrpSpPr>
            <a:grpSpLocks/>
          </p:cNvGrpSpPr>
          <p:nvPr/>
        </p:nvGrpSpPr>
        <p:grpSpPr bwMode="auto">
          <a:xfrm>
            <a:off x="6742840" y="3008814"/>
            <a:ext cx="276311" cy="120135"/>
            <a:chOff x="4713" y="366"/>
            <a:chExt cx="138" cy="60"/>
          </a:xfrm>
        </p:grpSpPr>
        <p:sp>
          <p:nvSpPr>
            <p:cNvPr id="488" name="Rectangle 588"/>
            <p:cNvSpPr>
              <a:spLocks noChangeArrowheads="1"/>
            </p:cNvSpPr>
            <p:nvPr/>
          </p:nvSpPr>
          <p:spPr bwMode="auto">
            <a:xfrm>
              <a:off x="4713" y="366"/>
              <a:ext cx="138" cy="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9" name="Rectangle 589"/>
            <p:cNvSpPr>
              <a:spLocks noChangeArrowheads="1"/>
            </p:cNvSpPr>
            <p:nvPr/>
          </p:nvSpPr>
          <p:spPr bwMode="auto">
            <a:xfrm>
              <a:off x="4713" y="366"/>
              <a:ext cx="138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90" name="Rectangle 591"/>
          <p:cNvSpPr>
            <a:spLocks noChangeArrowheads="1"/>
          </p:cNvSpPr>
          <p:nvPr/>
        </p:nvSpPr>
        <p:spPr bwMode="auto">
          <a:xfrm>
            <a:off x="6770871" y="3018824"/>
            <a:ext cx="26229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Readout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" name="Rectangle 592"/>
          <p:cNvSpPr>
            <a:spLocks noChangeArrowheads="1"/>
          </p:cNvSpPr>
          <p:nvPr/>
        </p:nvSpPr>
        <p:spPr bwMode="auto">
          <a:xfrm>
            <a:off x="6800904" y="3076890"/>
            <a:ext cx="188212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Board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2" name="Freeform 593"/>
          <p:cNvSpPr>
            <a:spLocks noEditPoints="1"/>
          </p:cNvSpPr>
          <p:nvPr/>
        </p:nvSpPr>
        <p:spPr bwMode="auto">
          <a:xfrm>
            <a:off x="7151299" y="2916710"/>
            <a:ext cx="42048" cy="92104"/>
          </a:xfrm>
          <a:custGeom>
            <a:avLst/>
            <a:gdLst>
              <a:gd name="T0" fmla="*/ 14 w 21"/>
              <a:gd name="T1" fmla="*/ 0 h 46"/>
              <a:gd name="T2" fmla="*/ 14 w 21"/>
              <a:gd name="T3" fmla="*/ 32 h 46"/>
              <a:gd name="T4" fmla="*/ 7 w 21"/>
              <a:gd name="T5" fmla="*/ 32 h 46"/>
              <a:gd name="T6" fmla="*/ 7 w 21"/>
              <a:gd name="T7" fmla="*/ 0 h 46"/>
              <a:gd name="T8" fmla="*/ 14 w 21"/>
              <a:gd name="T9" fmla="*/ 0 h 46"/>
              <a:gd name="T10" fmla="*/ 21 w 21"/>
              <a:gd name="T11" fmla="*/ 29 h 46"/>
              <a:gd name="T12" fmla="*/ 10 w 21"/>
              <a:gd name="T13" fmla="*/ 46 h 46"/>
              <a:gd name="T14" fmla="*/ 0 w 21"/>
              <a:gd name="T15" fmla="*/ 29 h 46"/>
              <a:gd name="T16" fmla="*/ 21 w 21"/>
              <a:gd name="T17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46">
                <a:moveTo>
                  <a:pt x="14" y="0"/>
                </a:moveTo>
                <a:lnTo>
                  <a:pt x="14" y="32"/>
                </a:lnTo>
                <a:lnTo>
                  <a:pt x="7" y="32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29"/>
                </a:moveTo>
                <a:lnTo>
                  <a:pt x="10" y="46"/>
                </a:lnTo>
                <a:lnTo>
                  <a:pt x="0" y="29"/>
                </a:lnTo>
                <a:lnTo>
                  <a:pt x="21" y="2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93" name="Group 596"/>
          <p:cNvGrpSpPr>
            <a:grpSpLocks/>
          </p:cNvGrpSpPr>
          <p:nvPr/>
        </p:nvGrpSpPr>
        <p:grpSpPr bwMode="auto">
          <a:xfrm>
            <a:off x="7033166" y="3008814"/>
            <a:ext cx="278314" cy="120135"/>
            <a:chOff x="4858" y="366"/>
            <a:chExt cx="139" cy="60"/>
          </a:xfrm>
        </p:grpSpPr>
        <p:sp>
          <p:nvSpPr>
            <p:cNvPr id="494" name="Rectangle 594"/>
            <p:cNvSpPr>
              <a:spLocks noChangeArrowheads="1"/>
            </p:cNvSpPr>
            <p:nvPr/>
          </p:nvSpPr>
          <p:spPr bwMode="auto">
            <a:xfrm>
              <a:off x="4858" y="366"/>
              <a:ext cx="139" cy="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5" name="Rectangle 595"/>
            <p:cNvSpPr>
              <a:spLocks noChangeArrowheads="1"/>
            </p:cNvSpPr>
            <p:nvPr/>
          </p:nvSpPr>
          <p:spPr bwMode="auto">
            <a:xfrm>
              <a:off x="4858" y="366"/>
              <a:ext cx="139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96" name="Rectangle 597"/>
          <p:cNvSpPr>
            <a:spLocks noChangeArrowheads="1"/>
          </p:cNvSpPr>
          <p:nvPr/>
        </p:nvSpPr>
        <p:spPr bwMode="auto">
          <a:xfrm>
            <a:off x="7061197" y="3018824"/>
            <a:ext cx="26229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Readout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7" name="Rectangle 598"/>
          <p:cNvSpPr>
            <a:spLocks noChangeArrowheads="1"/>
          </p:cNvSpPr>
          <p:nvPr/>
        </p:nvSpPr>
        <p:spPr bwMode="auto">
          <a:xfrm>
            <a:off x="7091232" y="3076890"/>
            <a:ext cx="188212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Board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8" name="Freeform 599"/>
          <p:cNvSpPr>
            <a:spLocks noEditPoints="1"/>
          </p:cNvSpPr>
          <p:nvPr/>
        </p:nvSpPr>
        <p:spPr bwMode="auto">
          <a:xfrm>
            <a:off x="7441625" y="2916710"/>
            <a:ext cx="42048" cy="92104"/>
          </a:xfrm>
          <a:custGeom>
            <a:avLst/>
            <a:gdLst>
              <a:gd name="T0" fmla="*/ 14 w 21"/>
              <a:gd name="T1" fmla="*/ 0 h 46"/>
              <a:gd name="T2" fmla="*/ 14 w 21"/>
              <a:gd name="T3" fmla="*/ 32 h 46"/>
              <a:gd name="T4" fmla="*/ 7 w 21"/>
              <a:gd name="T5" fmla="*/ 32 h 46"/>
              <a:gd name="T6" fmla="*/ 7 w 21"/>
              <a:gd name="T7" fmla="*/ 0 h 46"/>
              <a:gd name="T8" fmla="*/ 14 w 21"/>
              <a:gd name="T9" fmla="*/ 0 h 46"/>
              <a:gd name="T10" fmla="*/ 21 w 21"/>
              <a:gd name="T11" fmla="*/ 29 h 46"/>
              <a:gd name="T12" fmla="*/ 11 w 21"/>
              <a:gd name="T13" fmla="*/ 46 h 46"/>
              <a:gd name="T14" fmla="*/ 0 w 21"/>
              <a:gd name="T15" fmla="*/ 29 h 46"/>
              <a:gd name="T16" fmla="*/ 21 w 21"/>
              <a:gd name="T17" fmla="*/ 2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46">
                <a:moveTo>
                  <a:pt x="14" y="0"/>
                </a:moveTo>
                <a:lnTo>
                  <a:pt x="14" y="32"/>
                </a:lnTo>
                <a:lnTo>
                  <a:pt x="7" y="32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29"/>
                </a:moveTo>
                <a:lnTo>
                  <a:pt x="11" y="46"/>
                </a:lnTo>
                <a:lnTo>
                  <a:pt x="0" y="29"/>
                </a:lnTo>
                <a:lnTo>
                  <a:pt x="21" y="2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99" name="Group 602"/>
          <p:cNvGrpSpPr>
            <a:grpSpLocks/>
          </p:cNvGrpSpPr>
          <p:nvPr/>
        </p:nvGrpSpPr>
        <p:grpSpPr bwMode="auto">
          <a:xfrm>
            <a:off x="7323493" y="3008814"/>
            <a:ext cx="278314" cy="120135"/>
            <a:chOff x="5003" y="366"/>
            <a:chExt cx="139" cy="60"/>
          </a:xfrm>
        </p:grpSpPr>
        <p:sp>
          <p:nvSpPr>
            <p:cNvPr id="500" name="Rectangle 600"/>
            <p:cNvSpPr>
              <a:spLocks noChangeArrowheads="1"/>
            </p:cNvSpPr>
            <p:nvPr/>
          </p:nvSpPr>
          <p:spPr bwMode="auto">
            <a:xfrm>
              <a:off x="5003" y="366"/>
              <a:ext cx="139" cy="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1" name="Rectangle 601"/>
            <p:cNvSpPr>
              <a:spLocks noChangeArrowheads="1"/>
            </p:cNvSpPr>
            <p:nvPr/>
          </p:nvSpPr>
          <p:spPr bwMode="auto">
            <a:xfrm>
              <a:off x="5003" y="366"/>
              <a:ext cx="139" cy="60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02" name="Rectangle 603"/>
          <p:cNvSpPr>
            <a:spLocks noChangeArrowheads="1"/>
          </p:cNvSpPr>
          <p:nvPr/>
        </p:nvSpPr>
        <p:spPr bwMode="auto">
          <a:xfrm>
            <a:off x="7351524" y="3018824"/>
            <a:ext cx="26229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Readout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3" name="Rectangle 604"/>
          <p:cNvSpPr>
            <a:spLocks noChangeArrowheads="1"/>
          </p:cNvSpPr>
          <p:nvPr/>
        </p:nvSpPr>
        <p:spPr bwMode="auto">
          <a:xfrm>
            <a:off x="7381557" y="3076890"/>
            <a:ext cx="188212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Board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4" name="Freeform 605"/>
          <p:cNvSpPr>
            <a:spLocks noEditPoints="1"/>
          </p:cNvSpPr>
          <p:nvPr/>
        </p:nvSpPr>
        <p:spPr bwMode="auto">
          <a:xfrm>
            <a:off x="5695661" y="2562311"/>
            <a:ext cx="42048" cy="236266"/>
          </a:xfrm>
          <a:custGeom>
            <a:avLst/>
            <a:gdLst>
              <a:gd name="T0" fmla="*/ 14 w 21"/>
              <a:gd name="T1" fmla="*/ 0 h 118"/>
              <a:gd name="T2" fmla="*/ 14 w 21"/>
              <a:gd name="T3" fmla="*/ 103 h 118"/>
              <a:gd name="T4" fmla="*/ 7 w 21"/>
              <a:gd name="T5" fmla="*/ 103 h 118"/>
              <a:gd name="T6" fmla="*/ 7 w 21"/>
              <a:gd name="T7" fmla="*/ 0 h 118"/>
              <a:gd name="T8" fmla="*/ 14 w 21"/>
              <a:gd name="T9" fmla="*/ 0 h 118"/>
              <a:gd name="T10" fmla="*/ 21 w 21"/>
              <a:gd name="T11" fmla="*/ 100 h 118"/>
              <a:gd name="T12" fmla="*/ 11 w 21"/>
              <a:gd name="T13" fmla="*/ 118 h 118"/>
              <a:gd name="T14" fmla="*/ 0 w 21"/>
              <a:gd name="T15" fmla="*/ 101 h 118"/>
              <a:gd name="T16" fmla="*/ 21 w 21"/>
              <a:gd name="T17" fmla="*/ 10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18">
                <a:moveTo>
                  <a:pt x="14" y="0"/>
                </a:moveTo>
                <a:lnTo>
                  <a:pt x="14" y="103"/>
                </a:lnTo>
                <a:lnTo>
                  <a:pt x="7" y="103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100"/>
                </a:moveTo>
                <a:lnTo>
                  <a:pt x="11" y="118"/>
                </a:lnTo>
                <a:lnTo>
                  <a:pt x="0" y="101"/>
                </a:lnTo>
                <a:lnTo>
                  <a:pt x="21" y="10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05" name="Group 608"/>
          <p:cNvGrpSpPr>
            <a:grpSpLocks/>
          </p:cNvGrpSpPr>
          <p:nvPr/>
        </p:nvGrpSpPr>
        <p:grpSpPr bwMode="auto">
          <a:xfrm>
            <a:off x="5581533" y="2798577"/>
            <a:ext cx="272306" cy="118134"/>
            <a:chOff x="4133" y="261"/>
            <a:chExt cx="136" cy="59"/>
          </a:xfrm>
        </p:grpSpPr>
        <p:sp>
          <p:nvSpPr>
            <p:cNvPr id="506" name="Rectangle 606"/>
            <p:cNvSpPr>
              <a:spLocks noChangeArrowheads="1"/>
            </p:cNvSpPr>
            <p:nvPr/>
          </p:nvSpPr>
          <p:spPr bwMode="auto">
            <a:xfrm>
              <a:off x="4133" y="261"/>
              <a:ext cx="136" cy="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7" name="Rectangle 607"/>
            <p:cNvSpPr>
              <a:spLocks noChangeArrowheads="1"/>
            </p:cNvSpPr>
            <p:nvPr/>
          </p:nvSpPr>
          <p:spPr bwMode="auto">
            <a:xfrm>
              <a:off x="4133" y="261"/>
              <a:ext cx="136" cy="59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08" name="Rectangle 609"/>
          <p:cNvSpPr>
            <a:spLocks noChangeArrowheads="1"/>
          </p:cNvSpPr>
          <p:nvPr/>
        </p:nvSpPr>
        <p:spPr bwMode="auto">
          <a:xfrm>
            <a:off x="5687652" y="2812593"/>
            <a:ext cx="9410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FE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9" name="Rectangle 610"/>
          <p:cNvSpPr>
            <a:spLocks noChangeArrowheads="1"/>
          </p:cNvSpPr>
          <p:nvPr/>
        </p:nvSpPr>
        <p:spPr bwMode="auto">
          <a:xfrm>
            <a:off x="5587540" y="2862649"/>
            <a:ext cx="324365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Electronics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0" name="Freeform 611"/>
          <p:cNvSpPr>
            <a:spLocks noEditPoints="1"/>
          </p:cNvSpPr>
          <p:nvPr/>
        </p:nvSpPr>
        <p:spPr bwMode="auto">
          <a:xfrm>
            <a:off x="5985988" y="2566315"/>
            <a:ext cx="42048" cy="232261"/>
          </a:xfrm>
          <a:custGeom>
            <a:avLst/>
            <a:gdLst>
              <a:gd name="T0" fmla="*/ 14 w 21"/>
              <a:gd name="T1" fmla="*/ 0 h 116"/>
              <a:gd name="T2" fmla="*/ 14 w 21"/>
              <a:gd name="T3" fmla="*/ 101 h 116"/>
              <a:gd name="T4" fmla="*/ 7 w 21"/>
              <a:gd name="T5" fmla="*/ 101 h 116"/>
              <a:gd name="T6" fmla="*/ 7 w 21"/>
              <a:gd name="T7" fmla="*/ 0 h 116"/>
              <a:gd name="T8" fmla="*/ 14 w 21"/>
              <a:gd name="T9" fmla="*/ 0 h 116"/>
              <a:gd name="T10" fmla="*/ 21 w 21"/>
              <a:gd name="T11" fmla="*/ 98 h 116"/>
              <a:gd name="T12" fmla="*/ 11 w 21"/>
              <a:gd name="T13" fmla="*/ 116 h 116"/>
              <a:gd name="T14" fmla="*/ 0 w 21"/>
              <a:gd name="T15" fmla="*/ 98 h 116"/>
              <a:gd name="T16" fmla="*/ 21 w 21"/>
              <a:gd name="T17" fmla="*/ 9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16">
                <a:moveTo>
                  <a:pt x="14" y="0"/>
                </a:moveTo>
                <a:lnTo>
                  <a:pt x="14" y="101"/>
                </a:lnTo>
                <a:lnTo>
                  <a:pt x="7" y="101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98"/>
                </a:moveTo>
                <a:lnTo>
                  <a:pt x="11" y="116"/>
                </a:lnTo>
                <a:lnTo>
                  <a:pt x="0" y="98"/>
                </a:lnTo>
                <a:lnTo>
                  <a:pt x="21" y="98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11" name="Group 614"/>
          <p:cNvGrpSpPr>
            <a:grpSpLocks/>
          </p:cNvGrpSpPr>
          <p:nvPr/>
        </p:nvGrpSpPr>
        <p:grpSpPr bwMode="auto">
          <a:xfrm>
            <a:off x="5869858" y="2798577"/>
            <a:ext cx="274309" cy="118134"/>
            <a:chOff x="4277" y="261"/>
            <a:chExt cx="137" cy="59"/>
          </a:xfrm>
        </p:grpSpPr>
        <p:sp>
          <p:nvSpPr>
            <p:cNvPr id="512" name="Rectangle 612"/>
            <p:cNvSpPr>
              <a:spLocks noChangeArrowheads="1"/>
            </p:cNvSpPr>
            <p:nvPr/>
          </p:nvSpPr>
          <p:spPr bwMode="auto">
            <a:xfrm>
              <a:off x="4277" y="261"/>
              <a:ext cx="137" cy="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3" name="Rectangle 613"/>
            <p:cNvSpPr>
              <a:spLocks noChangeArrowheads="1"/>
            </p:cNvSpPr>
            <p:nvPr/>
          </p:nvSpPr>
          <p:spPr bwMode="auto">
            <a:xfrm>
              <a:off x="4277" y="261"/>
              <a:ext cx="137" cy="59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14" name="Rectangle 615"/>
          <p:cNvSpPr>
            <a:spLocks noChangeArrowheads="1"/>
          </p:cNvSpPr>
          <p:nvPr/>
        </p:nvSpPr>
        <p:spPr bwMode="auto">
          <a:xfrm>
            <a:off x="5977979" y="2812593"/>
            <a:ext cx="9410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FE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" name="Rectangle 616"/>
          <p:cNvSpPr>
            <a:spLocks noChangeArrowheads="1"/>
          </p:cNvSpPr>
          <p:nvPr/>
        </p:nvSpPr>
        <p:spPr bwMode="auto">
          <a:xfrm>
            <a:off x="5875864" y="2862649"/>
            <a:ext cx="324365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Electronics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" name="Freeform 617"/>
          <p:cNvSpPr>
            <a:spLocks noEditPoints="1"/>
          </p:cNvSpPr>
          <p:nvPr/>
        </p:nvSpPr>
        <p:spPr bwMode="auto">
          <a:xfrm>
            <a:off x="6278317" y="2566315"/>
            <a:ext cx="42048" cy="232261"/>
          </a:xfrm>
          <a:custGeom>
            <a:avLst/>
            <a:gdLst>
              <a:gd name="T0" fmla="*/ 14 w 21"/>
              <a:gd name="T1" fmla="*/ 0 h 116"/>
              <a:gd name="T2" fmla="*/ 14 w 21"/>
              <a:gd name="T3" fmla="*/ 101 h 116"/>
              <a:gd name="T4" fmla="*/ 7 w 21"/>
              <a:gd name="T5" fmla="*/ 101 h 116"/>
              <a:gd name="T6" fmla="*/ 7 w 21"/>
              <a:gd name="T7" fmla="*/ 0 h 116"/>
              <a:gd name="T8" fmla="*/ 14 w 21"/>
              <a:gd name="T9" fmla="*/ 0 h 116"/>
              <a:gd name="T10" fmla="*/ 21 w 21"/>
              <a:gd name="T11" fmla="*/ 98 h 116"/>
              <a:gd name="T12" fmla="*/ 10 w 21"/>
              <a:gd name="T13" fmla="*/ 116 h 116"/>
              <a:gd name="T14" fmla="*/ 0 w 21"/>
              <a:gd name="T15" fmla="*/ 98 h 116"/>
              <a:gd name="T16" fmla="*/ 21 w 21"/>
              <a:gd name="T17" fmla="*/ 9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16">
                <a:moveTo>
                  <a:pt x="14" y="0"/>
                </a:moveTo>
                <a:lnTo>
                  <a:pt x="14" y="101"/>
                </a:lnTo>
                <a:lnTo>
                  <a:pt x="7" y="101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98"/>
                </a:moveTo>
                <a:lnTo>
                  <a:pt x="10" y="116"/>
                </a:lnTo>
                <a:lnTo>
                  <a:pt x="0" y="98"/>
                </a:lnTo>
                <a:lnTo>
                  <a:pt x="21" y="98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17" name="Group 620"/>
          <p:cNvGrpSpPr>
            <a:grpSpLocks/>
          </p:cNvGrpSpPr>
          <p:nvPr/>
        </p:nvGrpSpPr>
        <p:grpSpPr bwMode="auto">
          <a:xfrm>
            <a:off x="6162187" y="2798577"/>
            <a:ext cx="272306" cy="118134"/>
            <a:chOff x="4423" y="261"/>
            <a:chExt cx="136" cy="59"/>
          </a:xfrm>
        </p:grpSpPr>
        <p:sp>
          <p:nvSpPr>
            <p:cNvPr id="518" name="Rectangle 618"/>
            <p:cNvSpPr>
              <a:spLocks noChangeArrowheads="1"/>
            </p:cNvSpPr>
            <p:nvPr/>
          </p:nvSpPr>
          <p:spPr bwMode="auto">
            <a:xfrm>
              <a:off x="4423" y="261"/>
              <a:ext cx="136" cy="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9" name="Rectangle 619"/>
            <p:cNvSpPr>
              <a:spLocks noChangeArrowheads="1"/>
            </p:cNvSpPr>
            <p:nvPr/>
          </p:nvSpPr>
          <p:spPr bwMode="auto">
            <a:xfrm>
              <a:off x="4423" y="261"/>
              <a:ext cx="136" cy="59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20" name="Rectangle 621"/>
          <p:cNvSpPr>
            <a:spLocks noChangeArrowheads="1"/>
          </p:cNvSpPr>
          <p:nvPr/>
        </p:nvSpPr>
        <p:spPr bwMode="auto">
          <a:xfrm>
            <a:off x="6270308" y="2812593"/>
            <a:ext cx="9410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FE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1" name="Rectangle 622"/>
          <p:cNvSpPr>
            <a:spLocks noChangeArrowheads="1"/>
          </p:cNvSpPr>
          <p:nvPr/>
        </p:nvSpPr>
        <p:spPr bwMode="auto">
          <a:xfrm>
            <a:off x="6170196" y="2862649"/>
            <a:ext cx="324365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Electronics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2" name="Freeform 623"/>
          <p:cNvSpPr>
            <a:spLocks noEditPoints="1"/>
          </p:cNvSpPr>
          <p:nvPr/>
        </p:nvSpPr>
        <p:spPr bwMode="auto">
          <a:xfrm>
            <a:off x="6568643" y="2564314"/>
            <a:ext cx="42048" cy="234264"/>
          </a:xfrm>
          <a:custGeom>
            <a:avLst/>
            <a:gdLst>
              <a:gd name="T0" fmla="*/ 14 w 21"/>
              <a:gd name="T1" fmla="*/ 0 h 117"/>
              <a:gd name="T2" fmla="*/ 14 w 21"/>
              <a:gd name="T3" fmla="*/ 102 h 117"/>
              <a:gd name="T4" fmla="*/ 7 w 21"/>
              <a:gd name="T5" fmla="*/ 102 h 117"/>
              <a:gd name="T6" fmla="*/ 7 w 21"/>
              <a:gd name="T7" fmla="*/ 0 h 117"/>
              <a:gd name="T8" fmla="*/ 14 w 21"/>
              <a:gd name="T9" fmla="*/ 0 h 117"/>
              <a:gd name="T10" fmla="*/ 21 w 21"/>
              <a:gd name="T11" fmla="*/ 99 h 117"/>
              <a:gd name="T12" fmla="*/ 11 w 21"/>
              <a:gd name="T13" fmla="*/ 117 h 117"/>
              <a:gd name="T14" fmla="*/ 0 w 21"/>
              <a:gd name="T15" fmla="*/ 99 h 117"/>
              <a:gd name="T16" fmla="*/ 21 w 21"/>
              <a:gd name="T17" fmla="*/ 99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17">
                <a:moveTo>
                  <a:pt x="14" y="0"/>
                </a:moveTo>
                <a:lnTo>
                  <a:pt x="14" y="102"/>
                </a:lnTo>
                <a:lnTo>
                  <a:pt x="7" y="102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99"/>
                </a:moveTo>
                <a:lnTo>
                  <a:pt x="11" y="117"/>
                </a:lnTo>
                <a:lnTo>
                  <a:pt x="0" y="99"/>
                </a:lnTo>
                <a:lnTo>
                  <a:pt x="21" y="99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23" name="Group 626"/>
          <p:cNvGrpSpPr>
            <a:grpSpLocks/>
          </p:cNvGrpSpPr>
          <p:nvPr/>
        </p:nvGrpSpPr>
        <p:grpSpPr bwMode="auto">
          <a:xfrm>
            <a:off x="6452513" y="2798577"/>
            <a:ext cx="274309" cy="118134"/>
            <a:chOff x="4568" y="261"/>
            <a:chExt cx="137" cy="59"/>
          </a:xfrm>
        </p:grpSpPr>
        <p:sp>
          <p:nvSpPr>
            <p:cNvPr id="524" name="Rectangle 624"/>
            <p:cNvSpPr>
              <a:spLocks noChangeArrowheads="1"/>
            </p:cNvSpPr>
            <p:nvPr/>
          </p:nvSpPr>
          <p:spPr bwMode="auto">
            <a:xfrm>
              <a:off x="4568" y="261"/>
              <a:ext cx="137" cy="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5" name="Rectangle 625"/>
            <p:cNvSpPr>
              <a:spLocks noChangeArrowheads="1"/>
            </p:cNvSpPr>
            <p:nvPr/>
          </p:nvSpPr>
          <p:spPr bwMode="auto">
            <a:xfrm>
              <a:off x="4568" y="261"/>
              <a:ext cx="137" cy="59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26" name="Rectangle 627"/>
          <p:cNvSpPr>
            <a:spLocks noChangeArrowheads="1"/>
          </p:cNvSpPr>
          <p:nvPr/>
        </p:nvSpPr>
        <p:spPr bwMode="auto">
          <a:xfrm>
            <a:off x="6560634" y="2812593"/>
            <a:ext cx="9410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FE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7" name="Rectangle 628"/>
          <p:cNvSpPr>
            <a:spLocks noChangeArrowheads="1"/>
          </p:cNvSpPr>
          <p:nvPr/>
        </p:nvSpPr>
        <p:spPr bwMode="auto">
          <a:xfrm>
            <a:off x="6458520" y="2862649"/>
            <a:ext cx="324365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Electronics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8" name="Freeform 629"/>
          <p:cNvSpPr>
            <a:spLocks noEditPoints="1"/>
          </p:cNvSpPr>
          <p:nvPr/>
        </p:nvSpPr>
        <p:spPr bwMode="auto">
          <a:xfrm>
            <a:off x="6860972" y="2562311"/>
            <a:ext cx="40045" cy="236266"/>
          </a:xfrm>
          <a:custGeom>
            <a:avLst/>
            <a:gdLst>
              <a:gd name="T0" fmla="*/ 14 w 20"/>
              <a:gd name="T1" fmla="*/ 0 h 118"/>
              <a:gd name="T2" fmla="*/ 14 w 20"/>
              <a:gd name="T3" fmla="*/ 103 h 118"/>
              <a:gd name="T4" fmla="*/ 7 w 20"/>
              <a:gd name="T5" fmla="*/ 103 h 118"/>
              <a:gd name="T6" fmla="*/ 7 w 20"/>
              <a:gd name="T7" fmla="*/ 0 h 118"/>
              <a:gd name="T8" fmla="*/ 14 w 20"/>
              <a:gd name="T9" fmla="*/ 0 h 118"/>
              <a:gd name="T10" fmla="*/ 20 w 20"/>
              <a:gd name="T11" fmla="*/ 100 h 118"/>
              <a:gd name="T12" fmla="*/ 10 w 20"/>
              <a:gd name="T13" fmla="*/ 118 h 118"/>
              <a:gd name="T14" fmla="*/ 0 w 20"/>
              <a:gd name="T15" fmla="*/ 100 h 118"/>
              <a:gd name="T16" fmla="*/ 20 w 20"/>
              <a:gd name="T17" fmla="*/ 10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18">
                <a:moveTo>
                  <a:pt x="14" y="0"/>
                </a:moveTo>
                <a:lnTo>
                  <a:pt x="14" y="103"/>
                </a:lnTo>
                <a:lnTo>
                  <a:pt x="7" y="103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0" y="100"/>
                </a:moveTo>
                <a:lnTo>
                  <a:pt x="10" y="118"/>
                </a:lnTo>
                <a:lnTo>
                  <a:pt x="0" y="100"/>
                </a:lnTo>
                <a:lnTo>
                  <a:pt x="20" y="10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29" name="Group 632"/>
          <p:cNvGrpSpPr>
            <a:grpSpLocks/>
          </p:cNvGrpSpPr>
          <p:nvPr/>
        </p:nvGrpSpPr>
        <p:grpSpPr bwMode="auto">
          <a:xfrm>
            <a:off x="6744841" y="2798577"/>
            <a:ext cx="272306" cy="118134"/>
            <a:chOff x="4714" y="261"/>
            <a:chExt cx="136" cy="59"/>
          </a:xfrm>
        </p:grpSpPr>
        <p:sp>
          <p:nvSpPr>
            <p:cNvPr id="530" name="Rectangle 630"/>
            <p:cNvSpPr>
              <a:spLocks noChangeArrowheads="1"/>
            </p:cNvSpPr>
            <p:nvPr/>
          </p:nvSpPr>
          <p:spPr bwMode="auto">
            <a:xfrm>
              <a:off x="4714" y="261"/>
              <a:ext cx="136" cy="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" name="Rectangle 631"/>
            <p:cNvSpPr>
              <a:spLocks noChangeArrowheads="1"/>
            </p:cNvSpPr>
            <p:nvPr/>
          </p:nvSpPr>
          <p:spPr bwMode="auto">
            <a:xfrm>
              <a:off x="4714" y="261"/>
              <a:ext cx="136" cy="59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32" name="Rectangle 633"/>
          <p:cNvSpPr>
            <a:spLocks noChangeArrowheads="1"/>
          </p:cNvSpPr>
          <p:nvPr/>
        </p:nvSpPr>
        <p:spPr bwMode="auto">
          <a:xfrm>
            <a:off x="6850961" y="2812593"/>
            <a:ext cx="9410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FE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3" name="Rectangle 634"/>
          <p:cNvSpPr>
            <a:spLocks noChangeArrowheads="1"/>
          </p:cNvSpPr>
          <p:nvPr/>
        </p:nvSpPr>
        <p:spPr bwMode="auto">
          <a:xfrm>
            <a:off x="6748846" y="2862649"/>
            <a:ext cx="324365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Electronics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4" name="Freeform 635"/>
          <p:cNvSpPr>
            <a:spLocks noEditPoints="1"/>
          </p:cNvSpPr>
          <p:nvPr/>
        </p:nvSpPr>
        <p:spPr bwMode="auto">
          <a:xfrm>
            <a:off x="7151299" y="2562311"/>
            <a:ext cx="42048" cy="236266"/>
          </a:xfrm>
          <a:custGeom>
            <a:avLst/>
            <a:gdLst>
              <a:gd name="T0" fmla="*/ 14 w 21"/>
              <a:gd name="T1" fmla="*/ 0 h 118"/>
              <a:gd name="T2" fmla="*/ 14 w 21"/>
              <a:gd name="T3" fmla="*/ 103 h 118"/>
              <a:gd name="T4" fmla="*/ 7 w 21"/>
              <a:gd name="T5" fmla="*/ 103 h 118"/>
              <a:gd name="T6" fmla="*/ 7 w 21"/>
              <a:gd name="T7" fmla="*/ 0 h 118"/>
              <a:gd name="T8" fmla="*/ 14 w 21"/>
              <a:gd name="T9" fmla="*/ 0 h 118"/>
              <a:gd name="T10" fmla="*/ 21 w 21"/>
              <a:gd name="T11" fmla="*/ 100 h 118"/>
              <a:gd name="T12" fmla="*/ 10 w 21"/>
              <a:gd name="T13" fmla="*/ 118 h 118"/>
              <a:gd name="T14" fmla="*/ 0 w 21"/>
              <a:gd name="T15" fmla="*/ 100 h 118"/>
              <a:gd name="T16" fmla="*/ 21 w 21"/>
              <a:gd name="T17" fmla="*/ 10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18">
                <a:moveTo>
                  <a:pt x="14" y="0"/>
                </a:moveTo>
                <a:lnTo>
                  <a:pt x="14" y="103"/>
                </a:lnTo>
                <a:lnTo>
                  <a:pt x="7" y="103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100"/>
                </a:moveTo>
                <a:lnTo>
                  <a:pt x="10" y="118"/>
                </a:lnTo>
                <a:lnTo>
                  <a:pt x="0" y="100"/>
                </a:lnTo>
                <a:lnTo>
                  <a:pt x="21" y="10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35" name="Group 638"/>
          <p:cNvGrpSpPr>
            <a:grpSpLocks/>
          </p:cNvGrpSpPr>
          <p:nvPr/>
        </p:nvGrpSpPr>
        <p:grpSpPr bwMode="auto">
          <a:xfrm>
            <a:off x="7035168" y="2798577"/>
            <a:ext cx="272306" cy="118134"/>
            <a:chOff x="4859" y="261"/>
            <a:chExt cx="136" cy="59"/>
          </a:xfrm>
        </p:grpSpPr>
        <p:sp>
          <p:nvSpPr>
            <p:cNvPr id="536" name="Rectangle 636"/>
            <p:cNvSpPr>
              <a:spLocks noChangeArrowheads="1"/>
            </p:cNvSpPr>
            <p:nvPr/>
          </p:nvSpPr>
          <p:spPr bwMode="auto">
            <a:xfrm>
              <a:off x="4859" y="261"/>
              <a:ext cx="136" cy="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" name="Rectangle 637"/>
            <p:cNvSpPr>
              <a:spLocks noChangeArrowheads="1"/>
            </p:cNvSpPr>
            <p:nvPr/>
          </p:nvSpPr>
          <p:spPr bwMode="auto">
            <a:xfrm>
              <a:off x="4859" y="261"/>
              <a:ext cx="136" cy="59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38" name="Rectangle 639"/>
          <p:cNvSpPr>
            <a:spLocks noChangeArrowheads="1"/>
          </p:cNvSpPr>
          <p:nvPr/>
        </p:nvSpPr>
        <p:spPr bwMode="auto">
          <a:xfrm>
            <a:off x="7143290" y="2812593"/>
            <a:ext cx="9410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FE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9" name="Rectangle 640"/>
          <p:cNvSpPr>
            <a:spLocks noChangeArrowheads="1"/>
          </p:cNvSpPr>
          <p:nvPr/>
        </p:nvSpPr>
        <p:spPr bwMode="auto">
          <a:xfrm>
            <a:off x="7041175" y="2862649"/>
            <a:ext cx="324365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Electronics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0" name="Freeform 641"/>
          <p:cNvSpPr>
            <a:spLocks noEditPoints="1"/>
          </p:cNvSpPr>
          <p:nvPr/>
        </p:nvSpPr>
        <p:spPr bwMode="auto">
          <a:xfrm>
            <a:off x="7441625" y="2562311"/>
            <a:ext cx="42048" cy="236266"/>
          </a:xfrm>
          <a:custGeom>
            <a:avLst/>
            <a:gdLst>
              <a:gd name="T0" fmla="*/ 14 w 21"/>
              <a:gd name="T1" fmla="*/ 0 h 118"/>
              <a:gd name="T2" fmla="*/ 14 w 21"/>
              <a:gd name="T3" fmla="*/ 103 h 118"/>
              <a:gd name="T4" fmla="*/ 7 w 21"/>
              <a:gd name="T5" fmla="*/ 103 h 118"/>
              <a:gd name="T6" fmla="*/ 7 w 21"/>
              <a:gd name="T7" fmla="*/ 0 h 118"/>
              <a:gd name="T8" fmla="*/ 14 w 21"/>
              <a:gd name="T9" fmla="*/ 0 h 118"/>
              <a:gd name="T10" fmla="*/ 21 w 21"/>
              <a:gd name="T11" fmla="*/ 100 h 118"/>
              <a:gd name="T12" fmla="*/ 11 w 21"/>
              <a:gd name="T13" fmla="*/ 118 h 118"/>
              <a:gd name="T14" fmla="*/ 0 w 21"/>
              <a:gd name="T15" fmla="*/ 100 h 118"/>
              <a:gd name="T16" fmla="*/ 21 w 21"/>
              <a:gd name="T17" fmla="*/ 10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18">
                <a:moveTo>
                  <a:pt x="14" y="0"/>
                </a:moveTo>
                <a:lnTo>
                  <a:pt x="14" y="103"/>
                </a:lnTo>
                <a:lnTo>
                  <a:pt x="7" y="103"/>
                </a:lnTo>
                <a:lnTo>
                  <a:pt x="7" y="0"/>
                </a:lnTo>
                <a:lnTo>
                  <a:pt x="14" y="0"/>
                </a:lnTo>
                <a:close/>
                <a:moveTo>
                  <a:pt x="21" y="100"/>
                </a:moveTo>
                <a:lnTo>
                  <a:pt x="11" y="118"/>
                </a:lnTo>
                <a:lnTo>
                  <a:pt x="0" y="100"/>
                </a:lnTo>
                <a:lnTo>
                  <a:pt x="21" y="10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41" name="Group 644"/>
          <p:cNvGrpSpPr>
            <a:grpSpLocks/>
          </p:cNvGrpSpPr>
          <p:nvPr/>
        </p:nvGrpSpPr>
        <p:grpSpPr bwMode="auto">
          <a:xfrm>
            <a:off x="7325494" y="2798577"/>
            <a:ext cx="274309" cy="118134"/>
            <a:chOff x="5004" y="261"/>
            <a:chExt cx="137" cy="59"/>
          </a:xfrm>
        </p:grpSpPr>
        <p:sp>
          <p:nvSpPr>
            <p:cNvPr id="542" name="Rectangle 642"/>
            <p:cNvSpPr>
              <a:spLocks noChangeArrowheads="1"/>
            </p:cNvSpPr>
            <p:nvPr/>
          </p:nvSpPr>
          <p:spPr bwMode="auto">
            <a:xfrm>
              <a:off x="5004" y="261"/>
              <a:ext cx="137" cy="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3" name="Rectangle 643"/>
            <p:cNvSpPr>
              <a:spLocks noChangeArrowheads="1"/>
            </p:cNvSpPr>
            <p:nvPr/>
          </p:nvSpPr>
          <p:spPr bwMode="auto">
            <a:xfrm>
              <a:off x="5004" y="261"/>
              <a:ext cx="137" cy="59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4" name="Rectangle 645"/>
          <p:cNvSpPr>
            <a:spLocks noChangeArrowheads="1"/>
          </p:cNvSpPr>
          <p:nvPr/>
        </p:nvSpPr>
        <p:spPr bwMode="auto">
          <a:xfrm>
            <a:off x="7433616" y="2812593"/>
            <a:ext cx="94106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FE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5" name="Rectangle 646"/>
          <p:cNvSpPr>
            <a:spLocks noChangeArrowheads="1"/>
          </p:cNvSpPr>
          <p:nvPr/>
        </p:nvSpPr>
        <p:spPr bwMode="auto">
          <a:xfrm>
            <a:off x="7331502" y="2862649"/>
            <a:ext cx="324365" cy="6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Electronics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46" name="Group 12"/>
          <p:cNvGrpSpPr>
            <a:grpSpLocks/>
          </p:cNvGrpSpPr>
          <p:nvPr/>
        </p:nvGrpSpPr>
        <p:grpSpPr bwMode="auto">
          <a:xfrm>
            <a:off x="4525873" y="2386683"/>
            <a:ext cx="1357527" cy="2374671"/>
            <a:chOff x="5739524" y="1240789"/>
            <a:chExt cx="1076175" cy="1883318"/>
          </a:xfrm>
        </p:grpSpPr>
        <p:sp>
          <p:nvSpPr>
            <p:cNvPr id="547" name="Oval 48"/>
            <p:cNvSpPr>
              <a:spLocks noChangeArrowheads="1"/>
            </p:cNvSpPr>
            <p:nvPr/>
          </p:nvSpPr>
          <p:spPr bwMode="auto">
            <a:xfrm>
              <a:off x="6197819" y="2474919"/>
              <a:ext cx="65471" cy="649188"/>
            </a:xfrm>
            <a:prstGeom prst="ellipse">
              <a:avLst/>
            </a:prstGeom>
            <a:solidFill>
              <a:srgbClr val="808080">
                <a:alpha val="27058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48" name="Oval 49"/>
            <p:cNvSpPr>
              <a:spLocks noChangeArrowheads="1"/>
            </p:cNvSpPr>
            <p:nvPr/>
          </p:nvSpPr>
          <p:spPr bwMode="auto">
            <a:xfrm>
              <a:off x="6263290" y="1406923"/>
              <a:ext cx="141853" cy="649188"/>
            </a:xfrm>
            <a:prstGeom prst="ellipse">
              <a:avLst/>
            </a:prstGeom>
            <a:solidFill>
              <a:srgbClr val="808080">
                <a:alpha val="27058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49" name="Oval 50"/>
            <p:cNvSpPr>
              <a:spLocks noChangeArrowheads="1"/>
            </p:cNvSpPr>
            <p:nvPr/>
          </p:nvSpPr>
          <p:spPr bwMode="auto">
            <a:xfrm>
              <a:off x="5739524" y="2433979"/>
              <a:ext cx="141853" cy="649188"/>
            </a:xfrm>
            <a:prstGeom prst="ellipse">
              <a:avLst/>
            </a:prstGeom>
            <a:solidFill>
              <a:srgbClr val="808080">
                <a:alpha val="27058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50" name="Oval 51"/>
            <p:cNvSpPr>
              <a:spLocks noChangeArrowheads="1"/>
            </p:cNvSpPr>
            <p:nvPr/>
          </p:nvSpPr>
          <p:spPr bwMode="auto">
            <a:xfrm>
              <a:off x="6525172" y="1240789"/>
              <a:ext cx="290527" cy="649188"/>
            </a:xfrm>
            <a:prstGeom prst="ellipse">
              <a:avLst/>
            </a:prstGeom>
            <a:solidFill>
              <a:srgbClr val="808080">
                <a:alpha val="27058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51" name="Oval 53"/>
            <p:cNvSpPr>
              <a:spLocks noChangeArrowheads="1"/>
            </p:cNvSpPr>
            <p:nvPr/>
          </p:nvSpPr>
          <p:spPr bwMode="auto">
            <a:xfrm>
              <a:off x="6459702" y="2383544"/>
              <a:ext cx="327353" cy="649188"/>
            </a:xfrm>
            <a:prstGeom prst="ellipse">
              <a:avLst/>
            </a:prstGeom>
            <a:solidFill>
              <a:srgbClr val="808080">
                <a:alpha val="27058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552" name="Group 551"/>
          <p:cNvGrpSpPr/>
          <p:nvPr/>
        </p:nvGrpSpPr>
        <p:grpSpPr>
          <a:xfrm>
            <a:off x="8158780" y="2977325"/>
            <a:ext cx="680420" cy="620326"/>
            <a:chOff x="2229295" y="4439541"/>
            <a:chExt cx="1097399" cy="1220798"/>
          </a:xfrm>
        </p:grpSpPr>
        <p:pic>
          <p:nvPicPr>
            <p:cNvPr id="553" name="Picture 7" descr="C:\Program Files\Microsoft Office\MEDIA\CAGCAT10\j0195384.wmf"/>
            <p:cNvPicPr>
              <a:picLocks noChangeAspect="1" noChangeArrowheads="1"/>
            </p:cNvPicPr>
            <p:nvPr/>
          </p:nvPicPr>
          <p:blipFill>
            <a:blip r:embed="rId2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2229295" y="4440130"/>
              <a:ext cx="1097399" cy="1220209"/>
            </a:xfrm>
            <a:prstGeom prst="rect">
              <a:avLst/>
            </a:prstGeom>
            <a:noFill/>
            <a:scene3d>
              <a:camera prst="orthographicFront">
                <a:rot lat="0" lon="21299999" rev="0"/>
              </a:camera>
              <a:lightRig rig="threePt" dir="t"/>
            </a:scene3d>
          </p:spPr>
        </p:pic>
        <p:pic>
          <p:nvPicPr>
            <p:cNvPr id="554" name="Picture 7" descr="C:\Program Files\Microsoft Office\MEDIA\CAGCAT10\j0195384.wmf"/>
            <p:cNvPicPr>
              <a:picLocks noChangeAspect="1" noChangeArrowheads="1"/>
            </p:cNvPicPr>
            <p:nvPr/>
          </p:nvPicPr>
          <p:blipFill>
            <a:blip r:embed="rId2" cstate="print"/>
            <a:srcRect r="52716" b="57658"/>
            <a:stretch>
              <a:fillRect/>
            </a:stretch>
          </p:blipFill>
          <p:spPr bwMode="auto">
            <a:xfrm>
              <a:off x="2230893" y="4439541"/>
              <a:ext cx="518897" cy="516658"/>
            </a:xfrm>
            <a:prstGeom prst="rect">
              <a:avLst/>
            </a:prstGeom>
            <a:noFill/>
            <a:scene3d>
              <a:camera prst="orthographicFront">
                <a:rot lat="0" lon="21299999" rev="0"/>
              </a:camera>
              <a:lightRig rig="threePt" dir="t"/>
            </a:scene3d>
          </p:spPr>
        </p:pic>
      </p:grpSp>
      <p:sp>
        <p:nvSpPr>
          <p:cNvPr id="555" name="TextBox 554"/>
          <p:cNvSpPr txBox="1"/>
          <p:nvPr/>
        </p:nvSpPr>
        <p:spPr>
          <a:xfrm>
            <a:off x="4065001" y="2146697"/>
            <a:ext cx="6864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>
                <a:solidFill>
                  <a:srgbClr val="C00000"/>
                </a:solidFill>
              </a:rPr>
              <a:t>X</a:t>
            </a:r>
            <a:endParaRPr lang="en-GB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334718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AC6E5-CA32-4AB8-B3C9-6D6DF8863725}" type="slidenum">
              <a:rPr lang="en-US" altLang="en-US"/>
              <a:pPr/>
              <a:t>9</a:t>
            </a:fld>
            <a:endParaRPr lang="en-US" altLang="en-US" sz="2400" b="1"/>
          </a:p>
        </p:txBody>
      </p:sp>
      <p:cxnSp>
        <p:nvCxnSpPr>
          <p:cNvPr id="693250" name="AutoShape 2"/>
          <p:cNvCxnSpPr>
            <a:cxnSpLocks noChangeShapeType="1"/>
            <a:stCxn id="693254" idx="0"/>
            <a:endCxn id="693260" idx="4"/>
          </p:cNvCxnSpPr>
          <p:nvPr/>
        </p:nvCxnSpPr>
        <p:spPr bwMode="auto">
          <a:xfrm flipH="1" flipV="1">
            <a:off x="1552575" y="2366963"/>
            <a:ext cx="123825" cy="22812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51" name="AutoShape 3"/>
          <p:cNvCxnSpPr>
            <a:cxnSpLocks noChangeShapeType="1"/>
            <a:stCxn id="693255" idx="0"/>
            <a:endCxn id="693261" idx="4"/>
          </p:cNvCxnSpPr>
          <p:nvPr/>
        </p:nvCxnSpPr>
        <p:spPr bwMode="auto">
          <a:xfrm flipH="1" flipV="1">
            <a:off x="2495550" y="2366963"/>
            <a:ext cx="146050" cy="22812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52" name="AutoShape 4"/>
          <p:cNvCxnSpPr>
            <a:cxnSpLocks noChangeShapeType="1"/>
            <a:stCxn id="693256" idx="0"/>
            <a:endCxn id="693262" idx="4"/>
          </p:cNvCxnSpPr>
          <p:nvPr/>
        </p:nvCxnSpPr>
        <p:spPr bwMode="auto">
          <a:xfrm flipH="1" flipV="1">
            <a:off x="3438525" y="2366963"/>
            <a:ext cx="168275" cy="22812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53" name="AutoShape 5"/>
          <p:cNvCxnSpPr>
            <a:cxnSpLocks noChangeShapeType="1"/>
            <a:stCxn id="693257" idx="0"/>
            <a:endCxn id="693263" idx="4"/>
          </p:cNvCxnSpPr>
          <p:nvPr/>
        </p:nvCxnSpPr>
        <p:spPr bwMode="auto">
          <a:xfrm flipH="1" flipV="1">
            <a:off x="4381500" y="2366963"/>
            <a:ext cx="190500" cy="22812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693254" name="Oval 6"/>
          <p:cNvSpPr>
            <a:spLocks noChangeArrowheads="1"/>
          </p:cNvSpPr>
          <p:nvPr/>
        </p:nvSpPr>
        <p:spPr bwMode="auto">
          <a:xfrm>
            <a:off x="1295400" y="4648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DCS</a:t>
            </a:r>
          </a:p>
        </p:txBody>
      </p:sp>
      <p:sp>
        <p:nvSpPr>
          <p:cNvPr id="693255" name="Oval 7"/>
          <p:cNvSpPr>
            <a:spLocks noChangeArrowheads="1"/>
          </p:cNvSpPr>
          <p:nvPr/>
        </p:nvSpPr>
        <p:spPr bwMode="auto">
          <a:xfrm>
            <a:off x="2260600" y="4648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HV</a:t>
            </a:r>
          </a:p>
        </p:txBody>
      </p:sp>
      <p:sp>
        <p:nvSpPr>
          <p:cNvPr id="693256" name="Oval 8"/>
          <p:cNvSpPr>
            <a:spLocks noChangeArrowheads="1"/>
          </p:cNvSpPr>
          <p:nvPr/>
        </p:nvSpPr>
        <p:spPr bwMode="auto">
          <a:xfrm>
            <a:off x="3225800" y="4648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DAI</a:t>
            </a:r>
          </a:p>
        </p:txBody>
      </p:sp>
      <p:sp>
        <p:nvSpPr>
          <p:cNvPr id="693257" name="Oval 9"/>
          <p:cNvSpPr>
            <a:spLocks noChangeArrowheads="1"/>
          </p:cNvSpPr>
          <p:nvPr/>
        </p:nvSpPr>
        <p:spPr bwMode="auto">
          <a:xfrm>
            <a:off x="4191000" y="46482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DAQ</a:t>
            </a:r>
          </a:p>
        </p:txBody>
      </p:sp>
      <p:sp>
        <p:nvSpPr>
          <p:cNvPr id="69325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Sub-Detector Integration</a:t>
            </a:r>
            <a:endParaRPr lang="en-US" altLang="en-US" dirty="0"/>
          </a:p>
        </p:txBody>
      </p:sp>
      <p:sp>
        <p:nvSpPr>
          <p:cNvPr id="693259" name="Oval 11"/>
          <p:cNvSpPr>
            <a:spLocks noChangeArrowheads="1"/>
          </p:cNvSpPr>
          <p:nvPr/>
        </p:nvSpPr>
        <p:spPr bwMode="auto">
          <a:xfrm>
            <a:off x="228600" y="19812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INF</a:t>
            </a:r>
          </a:p>
        </p:txBody>
      </p:sp>
      <p:sp>
        <p:nvSpPr>
          <p:cNvPr id="693260" name="Oval 12"/>
          <p:cNvSpPr>
            <a:spLocks noChangeArrowheads="1"/>
          </p:cNvSpPr>
          <p:nvPr/>
        </p:nvSpPr>
        <p:spPr bwMode="auto">
          <a:xfrm>
            <a:off x="1171575" y="19812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DCS</a:t>
            </a:r>
          </a:p>
        </p:txBody>
      </p:sp>
      <p:sp>
        <p:nvSpPr>
          <p:cNvPr id="693261" name="Oval 13"/>
          <p:cNvSpPr>
            <a:spLocks noChangeArrowheads="1"/>
          </p:cNvSpPr>
          <p:nvPr/>
        </p:nvSpPr>
        <p:spPr bwMode="auto">
          <a:xfrm>
            <a:off x="2114550" y="19812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HV</a:t>
            </a:r>
          </a:p>
        </p:txBody>
      </p:sp>
      <p:sp>
        <p:nvSpPr>
          <p:cNvPr id="693262" name="Oval 14"/>
          <p:cNvSpPr>
            <a:spLocks noChangeArrowheads="1"/>
          </p:cNvSpPr>
          <p:nvPr/>
        </p:nvSpPr>
        <p:spPr bwMode="auto">
          <a:xfrm>
            <a:off x="3057525" y="19812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DAI</a:t>
            </a:r>
          </a:p>
        </p:txBody>
      </p:sp>
      <p:sp>
        <p:nvSpPr>
          <p:cNvPr id="693263" name="Oval 15"/>
          <p:cNvSpPr>
            <a:spLocks noChangeArrowheads="1"/>
          </p:cNvSpPr>
          <p:nvPr/>
        </p:nvSpPr>
        <p:spPr bwMode="auto">
          <a:xfrm>
            <a:off x="4000500" y="19812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DAQ</a:t>
            </a:r>
          </a:p>
        </p:txBody>
      </p:sp>
      <p:sp>
        <p:nvSpPr>
          <p:cNvPr id="693265" name="Oval 17"/>
          <p:cNvSpPr>
            <a:spLocks noChangeArrowheads="1"/>
          </p:cNvSpPr>
          <p:nvPr/>
        </p:nvSpPr>
        <p:spPr bwMode="auto">
          <a:xfrm>
            <a:off x="5305425" y="19812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TFC</a:t>
            </a:r>
          </a:p>
        </p:txBody>
      </p:sp>
      <p:sp>
        <p:nvSpPr>
          <p:cNvPr id="693266" name="Oval 18"/>
          <p:cNvSpPr>
            <a:spLocks noChangeArrowheads="1"/>
          </p:cNvSpPr>
          <p:nvPr/>
        </p:nvSpPr>
        <p:spPr bwMode="auto">
          <a:xfrm>
            <a:off x="6248400" y="19812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HLT</a:t>
            </a:r>
          </a:p>
        </p:txBody>
      </p:sp>
      <p:sp>
        <p:nvSpPr>
          <p:cNvPr id="693267" name="Oval 19"/>
          <p:cNvSpPr>
            <a:spLocks noChangeArrowheads="1"/>
          </p:cNvSpPr>
          <p:nvPr/>
        </p:nvSpPr>
        <p:spPr bwMode="auto">
          <a:xfrm>
            <a:off x="7772400" y="19812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</a:p>
        </p:txBody>
      </p:sp>
      <p:cxnSp>
        <p:nvCxnSpPr>
          <p:cNvPr id="693268" name="AutoShape 20"/>
          <p:cNvCxnSpPr>
            <a:cxnSpLocks noChangeShapeType="1"/>
            <a:stCxn id="693282" idx="2"/>
            <a:endCxn id="693259" idx="0"/>
          </p:cNvCxnSpPr>
          <p:nvPr/>
        </p:nvCxnSpPr>
        <p:spPr bwMode="auto">
          <a:xfrm flipH="1">
            <a:off x="609600" y="1260475"/>
            <a:ext cx="3505200" cy="7207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69" name="AutoShape 21"/>
          <p:cNvCxnSpPr>
            <a:cxnSpLocks noChangeShapeType="1"/>
            <a:stCxn id="693282" idx="3"/>
            <a:endCxn id="693261" idx="0"/>
          </p:cNvCxnSpPr>
          <p:nvPr/>
        </p:nvCxnSpPr>
        <p:spPr bwMode="auto">
          <a:xfrm flipH="1">
            <a:off x="2495550" y="1395413"/>
            <a:ext cx="1730375" cy="5857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70" name="AutoShape 22"/>
          <p:cNvCxnSpPr>
            <a:cxnSpLocks noChangeShapeType="1"/>
            <a:stCxn id="693282" idx="4"/>
            <a:endCxn id="693263" idx="0"/>
          </p:cNvCxnSpPr>
          <p:nvPr/>
        </p:nvCxnSpPr>
        <p:spPr bwMode="auto">
          <a:xfrm flipH="1">
            <a:off x="4381500" y="1452563"/>
            <a:ext cx="114300" cy="5286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71" name="AutoShape 23"/>
          <p:cNvCxnSpPr>
            <a:cxnSpLocks noChangeShapeType="1"/>
            <a:stCxn id="693282" idx="5"/>
            <a:endCxn id="693265" idx="0"/>
          </p:cNvCxnSpPr>
          <p:nvPr/>
        </p:nvCxnSpPr>
        <p:spPr bwMode="auto">
          <a:xfrm>
            <a:off x="4765208" y="1396069"/>
            <a:ext cx="921217" cy="58513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72" name="AutoShape 24"/>
          <p:cNvCxnSpPr>
            <a:cxnSpLocks noChangeShapeType="1"/>
            <a:stCxn id="693282" idx="6"/>
            <a:endCxn id="693267" idx="0"/>
          </p:cNvCxnSpPr>
          <p:nvPr/>
        </p:nvCxnSpPr>
        <p:spPr bwMode="auto">
          <a:xfrm>
            <a:off x="4876800" y="1260475"/>
            <a:ext cx="3276600" cy="7207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73" name="AutoShape 25"/>
          <p:cNvCxnSpPr>
            <a:cxnSpLocks noChangeShapeType="1"/>
            <a:stCxn id="693281" idx="3"/>
            <a:endCxn id="693260" idx="0"/>
          </p:cNvCxnSpPr>
          <p:nvPr/>
        </p:nvCxnSpPr>
        <p:spPr bwMode="auto">
          <a:xfrm flipH="1">
            <a:off x="1552575" y="1284288"/>
            <a:ext cx="2649538" cy="6969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74" name="AutoShape 26"/>
          <p:cNvCxnSpPr>
            <a:cxnSpLocks noChangeShapeType="1"/>
            <a:stCxn id="693280" idx="3"/>
            <a:endCxn id="693262" idx="0"/>
          </p:cNvCxnSpPr>
          <p:nvPr/>
        </p:nvCxnSpPr>
        <p:spPr bwMode="auto">
          <a:xfrm flipH="1">
            <a:off x="3438525" y="1436688"/>
            <a:ext cx="915988" cy="5445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76" name="AutoShape 28"/>
          <p:cNvCxnSpPr>
            <a:cxnSpLocks noChangeShapeType="1"/>
            <a:stCxn id="693278" idx="5"/>
            <a:endCxn id="693266" idx="0"/>
          </p:cNvCxnSpPr>
          <p:nvPr/>
        </p:nvCxnSpPr>
        <p:spPr bwMode="auto">
          <a:xfrm>
            <a:off x="4789488" y="1284288"/>
            <a:ext cx="1839912" cy="6969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693282" name="Oval 34"/>
          <p:cNvSpPr>
            <a:spLocks noChangeArrowheads="1"/>
          </p:cNvSpPr>
          <p:nvPr/>
        </p:nvSpPr>
        <p:spPr bwMode="auto">
          <a:xfrm>
            <a:off x="4114800" y="1066800"/>
            <a:ext cx="762000" cy="385763"/>
          </a:xfrm>
          <a:prstGeom prst="ellipse">
            <a:avLst/>
          </a:prstGeom>
          <a:solidFill>
            <a:srgbClr val="00CC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altLang="en-US" sz="1200" b="1">
                <a:latin typeface="Arial" panose="020B0604020202020204" pitchFamily="34" charset="0"/>
                <a:cs typeface="Arial" panose="020B0604020202020204" pitchFamily="34" charset="0"/>
              </a:rPr>
              <a:t>ECS</a:t>
            </a:r>
          </a:p>
        </p:txBody>
      </p:sp>
      <p:sp>
        <p:nvSpPr>
          <p:cNvPr id="693283" name="Oval 35"/>
          <p:cNvSpPr>
            <a:spLocks noChangeArrowheads="1"/>
          </p:cNvSpPr>
          <p:nvPr/>
        </p:nvSpPr>
        <p:spPr bwMode="auto">
          <a:xfrm>
            <a:off x="1143000" y="5715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LV</a:t>
            </a:r>
          </a:p>
        </p:txBody>
      </p:sp>
      <p:sp>
        <p:nvSpPr>
          <p:cNvPr id="693284" name="Oval 36"/>
          <p:cNvSpPr>
            <a:spLocks noChangeArrowheads="1"/>
          </p:cNvSpPr>
          <p:nvPr/>
        </p:nvSpPr>
        <p:spPr bwMode="auto">
          <a:xfrm>
            <a:off x="1981200" y="5715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TEMP</a:t>
            </a:r>
          </a:p>
        </p:txBody>
      </p:sp>
      <p:sp>
        <p:nvSpPr>
          <p:cNvPr id="693285" name="Oval 37"/>
          <p:cNvSpPr>
            <a:spLocks noChangeArrowheads="1"/>
          </p:cNvSpPr>
          <p:nvPr/>
        </p:nvSpPr>
        <p:spPr bwMode="auto">
          <a:xfrm>
            <a:off x="3733800" y="5715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FEE</a:t>
            </a:r>
          </a:p>
        </p:txBody>
      </p:sp>
      <p:sp>
        <p:nvSpPr>
          <p:cNvPr id="693286" name="Oval 38"/>
          <p:cNvSpPr>
            <a:spLocks noChangeArrowheads="1"/>
          </p:cNvSpPr>
          <p:nvPr/>
        </p:nvSpPr>
        <p:spPr bwMode="auto">
          <a:xfrm>
            <a:off x="4648200" y="5715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TELL40</a:t>
            </a:r>
            <a:endParaRPr lang="en-US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3287" name="AutoShape 39"/>
          <p:cNvCxnSpPr>
            <a:cxnSpLocks noChangeShapeType="1"/>
            <a:stCxn id="693254" idx="4"/>
            <a:endCxn id="693283" idx="0"/>
          </p:cNvCxnSpPr>
          <p:nvPr/>
        </p:nvCxnSpPr>
        <p:spPr bwMode="auto">
          <a:xfrm flipH="1">
            <a:off x="1524000" y="5033963"/>
            <a:ext cx="1524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88" name="AutoShape 40"/>
          <p:cNvCxnSpPr>
            <a:cxnSpLocks noChangeShapeType="1"/>
            <a:stCxn id="693254" idx="4"/>
            <a:endCxn id="693284" idx="0"/>
          </p:cNvCxnSpPr>
          <p:nvPr/>
        </p:nvCxnSpPr>
        <p:spPr bwMode="auto">
          <a:xfrm>
            <a:off x="1676400" y="5033963"/>
            <a:ext cx="6858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89" name="AutoShape 41"/>
          <p:cNvCxnSpPr>
            <a:cxnSpLocks noChangeShapeType="1"/>
            <a:stCxn id="693257" idx="4"/>
            <a:endCxn id="693285" idx="0"/>
          </p:cNvCxnSpPr>
          <p:nvPr/>
        </p:nvCxnSpPr>
        <p:spPr bwMode="auto">
          <a:xfrm flipH="1">
            <a:off x="4114800" y="5033963"/>
            <a:ext cx="4572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90" name="AutoShape 42"/>
          <p:cNvCxnSpPr>
            <a:cxnSpLocks noChangeShapeType="1"/>
            <a:stCxn id="693257" idx="4"/>
            <a:endCxn id="693286" idx="0"/>
          </p:cNvCxnSpPr>
          <p:nvPr/>
        </p:nvCxnSpPr>
        <p:spPr bwMode="auto">
          <a:xfrm>
            <a:off x="4572000" y="5033963"/>
            <a:ext cx="4572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693291" name="Oval 43"/>
          <p:cNvSpPr>
            <a:spLocks noChangeArrowheads="1"/>
          </p:cNvSpPr>
          <p:nvPr/>
        </p:nvSpPr>
        <p:spPr bwMode="auto">
          <a:xfrm>
            <a:off x="2819400" y="5715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CRATES</a:t>
            </a:r>
          </a:p>
        </p:txBody>
      </p:sp>
      <p:cxnSp>
        <p:nvCxnSpPr>
          <p:cNvPr id="693292" name="AutoShape 44"/>
          <p:cNvCxnSpPr>
            <a:cxnSpLocks noChangeShapeType="1"/>
            <a:stCxn id="693256" idx="4"/>
            <a:endCxn id="693291" idx="0"/>
          </p:cNvCxnSpPr>
          <p:nvPr/>
        </p:nvCxnSpPr>
        <p:spPr bwMode="auto">
          <a:xfrm flipH="1">
            <a:off x="3200400" y="5033963"/>
            <a:ext cx="4064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693293" name="Oval 45"/>
          <p:cNvSpPr>
            <a:spLocks noChangeArrowheads="1"/>
          </p:cNvSpPr>
          <p:nvPr/>
        </p:nvSpPr>
        <p:spPr bwMode="auto">
          <a:xfrm>
            <a:off x="304800" y="5715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  <a:b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</a:p>
        </p:txBody>
      </p:sp>
      <p:cxnSp>
        <p:nvCxnSpPr>
          <p:cNvPr id="693294" name="AutoShape 46"/>
          <p:cNvCxnSpPr>
            <a:cxnSpLocks noChangeShapeType="1"/>
            <a:stCxn id="693254" idx="4"/>
            <a:endCxn id="693293" idx="0"/>
          </p:cNvCxnSpPr>
          <p:nvPr/>
        </p:nvCxnSpPr>
        <p:spPr bwMode="auto">
          <a:xfrm flipH="1">
            <a:off x="685800" y="5033963"/>
            <a:ext cx="9906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95" name="AutoShape 47"/>
          <p:cNvCxnSpPr>
            <a:cxnSpLocks noChangeShapeType="1"/>
            <a:stCxn id="693302" idx="0"/>
            <a:endCxn id="693303" idx="4"/>
          </p:cNvCxnSpPr>
          <p:nvPr/>
        </p:nvCxnSpPr>
        <p:spPr bwMode="auto">
          <a:xfrm flipH="1" flipV="1">
            <a:off x="4191000" y="3052763"/>
            <a:ext cx="914400" cy="5286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96" name="AutoShape 48"/>
          <p:cNvCxnSpPr>
            <a:cxnSpLocks noChangeShapeType="1"/>
            <a:stCxn id="693301" idx="0"/>
            <a:endCxn id="693303" idx="4"/>
          </p:cNvCxnSpPr>
          <p:nvPr/>
        </p:nvCxnSpPr>
        <p:spPr bwMode="auto">
          <a:xfrm flipV="1">
            <a:off x="3048000" y="3052763"/>
            <a:ext cx="1143000" cy="5286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97" name="AutoShape 49"/>
          <p:cNvCxnSpPr>
            <a:cxnSpLocks noChangeShapeType="1"/>
            <a:stCxn id="693301" idx="4"/>
            <a:endCxn id="693254" idx="0"/>
          </p:cNvCxnSpPr>
          <p:nvPr/>
        </p:nvCxnSpPr>
        <p:spPr bwMode="auto">
          <a:xfrm flipH="1">
            <a:off x="1676400" y="3967163"/>
            <a:ext cx="13716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98" name="AutoShape 50"/>
          <p:cNvCxnSpPr>
            <a:cxnSpLocks noChangeShapeType="1"/>
            <a:stCxn id="693301" idx="4"/>
            <a:endCxn id="693255" idx="0"/>
          </p:cNvCxnSpPr>
          <p:nvPr/>
        </p:nvCxnSpPr>
        <p:spPr bwMode="auto">
          <a:xfrm flipH="1">
            <a:off x="2641600" y="3967163"/>
            <a:ext cx="4064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299" name="AutoShape 51"/>
          <p:cNvCxnSpPr>
            <a:cxnSpLocks noChangeShapeType="1"/>
            <a:stCxn id="693301" idx="4"/>
            <a:endCxn id="693256" idx="0"/>
          </p:cNvCxnSpPr>
          <p:nvPr/>
        </p:nvCxnSpPr>
        <p:spPr bwMode="auto">
          <a:xfrm>
            <a:off x="3048000" y="3967163"/>
            <a:ext cx="5588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300" name="AutoShape 52"/>
          <p:cNvCxnSpPr>
            <a:cxnSpLocks noChangeShapeType="1"/>
            <a:stCxn id="693301" idx="4"/>
            <a:endCxn id="693257" idx="0"/>
          </p:cNvCxnSpPr>
          <p:nvPr/>
        </p:nvCxnSpPr>
        <p:spPr bwMode="auto">
          <a:xfrm>
            <a:off x="3048000" y="3967163"/>
            <a:ext cx="1524000" cy="6810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sp>
        <p:nvSpPr>
          <p:cNvPr id="693301" name="Oval 53"/>
          <p:cNvSpPr>
            <a:spLocks noChangeArrowheads="1"/>
          </p:cNvSpPr>
          <p:nvPr/>
        </p:nvSpPr>
        <p:spPr bwMode="auto">
          <a:xfrm>
            <a:off x="2667000" y="35814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VELOA</a:t>
            </a:r>
          </a:p>
        </p:txBody>
      </p:sp>
      <p:sp>
        <p:nvSpPr>
          <p:cNvPr id="693302" name="Oval 54"/>
          <p:cNvSpPr>
            <a:spLocks noChangeArrowheads="1"/>
          </p:cNvSpPr>
          <p:nvPr/>
        </p:nvSpPr>
        <p:spPr bwMode="auto">
          <a:xfrm>
            <a:off x="4724400" y="35814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VELOC</a:t>
            </a:r>
            <a:endParaRPr lang="en-US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3303" name="Oval 55"/>
          <p:cNvSpPr>
            <a:spLocks noChangeArrowheads="1"/>
          </p:cNvSpPr>
          <p:nvPr/>
        </p:nvSpPr>
        <p:spPr bwMode="auto">
          <a:xfrm>
            <a:off x="3810000" y="2667000"/>
            <a:ext cx="762000" cy="385763"/>
          </a:xfrm>
          <a:prstGeom prst="ellipse">
            <a:avLst/>
          </a:prstGeom>
          <a:solidFill>
            <a:srgbClr val="3399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0" tIns="0" rIns="0" bIns="0" anchor="ctr"/>
          <a:lstStyle/>
          <a:p>
            <a:r>
              <a:rPr lang="en-US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VELO</a:t>
            </a:r>
            <a:endParaRPr lang="en-US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3304" name="AutoShape 56"/>
          <p:cNvCxnSpPr>
            <a:cxnSpLocks noChangeShapeType="1"/>
            <a:stCxn id="693301" idx="7"/>
            <a:endCxn id="693265" idx="4"/>
          </p:cNvCxnSpPr>
          <p:nvPr/>
        </p:nvCxnSpPr>
        <p:spPr bwMode="auto">
          <a:xfrm flipV="1">
            <a:off x="3317408" y="2366963"/>
            <a:ext cx="2369017" cy="1270931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305" name="AutoShape 57"/>
          <p:cNvCxnSpPr>
            <a:cxnSpLocks noChangeShapeType="1"/>
            <a:stCxn id="693303" idx="7"/>
            <a:endCxn id="693265" idx="4"/>
          </p:cNvCxnSpPr>
          <p:nvPr/>
        </p:nvCxnSpPr>
        <p:spPr bwMode="auto">
          <a:xfrm flipV="1">
            <a:off x="4460408" y="2366963"/>
            <a:ext cx="1226017" cy="356531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306" name="AutoShape 58"/>
          <p:cNvCxnSpPr>
            <a:cxnSpLocks noChangeShapeType="1"/>
            <a:stCxn id="693301" idx="7"/>
            <a:endCxn id="693266" idx="4"/>
          </p:cNvCxnSpPr>
          <p:nvPr/>
        </p:nvCxnSpPr>
        <p:spPr bwMode="auto">
          <a:xfrm flipV="1">
            <a:off x="3317408" y="2366963"/>
            <a:ext cx="3311992" cy="1270931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cxnSp>
        <p:nvCxnSpPr>
          <p:cNvPr id="693307" name="AutoShape 59"/>
          <p:cNvCxnSpPr>
            <a:cxnSpLocks noChangeShapeType="1"/>
            <a:stCxn id="693303" idx="7"/>
            <a:endCxn id="693266" idx="4"/>
          </p:cNvCxnSpPr>
          <p:nvPr/>
        </p:nvCxnSpPr>
        <p:spPr bwMode="auto">
          <a:xfrm flipV="1">
            <a:off x="4460408" y="2366963"/>
            <a:ext cx="2168992" cy="356531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5724" dir="18900000" algn="ctr" rotWithShape="0">
                    <a:srgbClr val="000099"/>
                  </a:outerShdw>
                </a:effectLst>
              </a14:hiddenEffects>
            </a:ext>
          </a:extLst>
        </p:spPr>
      </p:cxnSp>
      <p:grpSp>
        <p:nvGrpSpPr>
          <p:cNvPr id="4" name="Group 3"/>
          <p:cNvGrpSpPr/>
          <p:nvPr/>
        </p:nvGrpSpPr>
        <p:grpSpPr>
          <a:xfrm>
            <a:off x="1396458" y="2971800"/>
            <a:ext cx="3251742" cy="466428"/>
            <a:chOff x="1396458" y="2971800"/>
            <a:chExt cx="3251742" cy="466428"/>
          </a:xfrm>
        </p:grpSpPr>
        <p:sp>
          <p:nvSpPr>
            <p:cNvPr id="3" name="TextBox 2"/>
            <p:cNvSpPr txBox="1"/>
            <p:nvPr/>
          </p:nvSpPr>
          <p:spPr>
            <a:xfrm>
              <a:off x="1396458" y="2976563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335716" y="297180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276600" y="297180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240716" y="297180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</p:grpSp>
      <p:pic>
        <p:nvPicPr>
          <p:cNvPr id="72" name="Picture 5" descr="VELO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774" y="2887937"/>
            <a:ext cx="3132582" cy="262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4" descr="VELO_R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483396"/>
            <a:ext cx="3119714" cy="31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8387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3254" grpId="0" animBg="1"/>
      <p:bldP spid="693255" grpId="0" animBg="1"/>
      <p:bldP spid="693256" grpId="0" animBg="1"/>
      <p:bldP spid="693257" grpId="0" animBg="1"/>
      <p:bldP spid="693259" grpId="0" animBg="1"/>
      <p:bldP spid="693260" grpId="0" animBg="1"/>
      <p:bldP spid="693261" grpId="0" animBg="1"/>
      <p:bldP spid="693262" grpId="0" animBg="1"/>
      <p:bldP spid="693263" grpId="0" animBg="1"/>
      <p:bldP spid="693265" grpId="0" animBg="1"/>
      <p:bldP spid="693266" grpId="0" animBg="1"/>
      <p:bldP spid="693267" grpId="0" animBg="1"/>
      <p:bldP spid="693284" grpId="0" animBg="1"/>
      <p:bldP spid="693285" grpId="0" animBg="1"/>
      <p:bldP spid="693286" grpId="0" animBg="1"/>
      <p:bldP spid="693291" grpId="0" animBg="1"/>
      <p:bldP spid="693301" grpId="0" animBg="1"/>
      <p:bldP spid="693302" grpId="0" animBg="1"/>
      <p:bldP spid="693303" grpId="0" animBg="1"/>
    </p:bldLst>
  </p:timing>
</p:sld>
</file>

<file path=ppt/theme/theme1.xml><?xml version="1.0" encoding="utf-8"?>
<a:theme xmlns:a="http://schemas.openxmlformats.org/drawingml/2006/main" name="Contport">
  <a:themeElements>
    <a:clrScheme name="Contpor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por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Monotype Sorts" pitchFamily="2" charset="2"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Monotype Sorts" pitchFamily="2" charset="2"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ontpor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Z:\P32\MSO97PRO\Template\Designs\CONTPORT.POT</Template>
  <TotalTime>179210</TotalTime>
  <Words>1166</Words>
  <Application>Microsoft Office PowerPoint</Application>
  <PresentationFormat>On-screen Show (4:3)</PresentationFormat>
  <Paragraphs>659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7" baseType="lpstr">
      <vt:lpstr>Arial Unicode MS</vt:lpstr>
      <vt:lpstr>Arial</vt:lpstr>
      <vt:lpstr>Arial Narrow</vt:lpstr>
      <vt:lpstr>Arial Rounded MT Bold</vt:lpstr>
      <vt:lpstr>Calibri</vt:lpstr>
      <vt:lpstr>Calibri Light</vt:lpstr>
      <vt:lpstr>Comic Sans MS</vt:lpstr>
      <vt:lpstr>Monotype Sorts</vt:lpstr>
      <vt:lpstr>Times New Roman</vt:lpstr>
      <vt:lpstr>Verdana</vt:lpstr>
      <vt:lpstr>Wingdings</vt:lpstr>
      <vt:lpstr>Contport</vt:lpstr>
      <vt:lpstr>Custom Design</vt:lpstr>
      <vt:lpstr>Experiment Control System</vt:lpstr>
      <vt:lpstr>The JCOP Project</vt:lpstr>
      <vt:lpstr>The SCADA tool</vt:lpstr>
      <vt:lpstr>The JCOP Project</vt:lpstr>
      <vt:lpstr>LHCb Upgrade ECS</vt:lpstr>
      <vt:lpstr>LHCb Operations</vt:lpstr>
      <vt:lpstr>Run Control</vt:lpstr>
      <vt:lpstr>DAQ Partitioning</vt:lpstr>
      <vt:lpstr>Sub-Detector Integration</vt:lpstr>
      <vt:lpstr>Run Control FSM</vt:lpstr>
      <vt:lpstr>Run Control</vt:lpstr>
      <vt:lpstr>Run Control Activities</vt:lpstr>
      <vt:lpstr>Sub-detector Configuration</vt:lpstr>
      <vt:lpstr>ECS Databases</vt:lpstr>
      <vt:lpstr>LHCb Operations</vt:lpstr>
      <vt:lpstr>Big Brother</vt:lpstr>
      <vt:lpstr>Big Brother Scheduler</vt:lpstr>
      <vt:lpstr>Big Brother Voltage Table</vt:lpstr>
      <vt:lpstr>Voltage Control</vt:lpstr>
      <vt:lpstr>Safety Tree(s)</vt:lpstr>
      <vt:lpstr>Alarm Screen</vt:lpstr>
      <vt:lpstr>Alarm Screen (Yesterday)</vt:lpstr>
      <vt:lpstr>Slide from Nov. 2006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SMI++ A Finite State Machine Toolkit</dc:title>
  <dc:creator>clara</dc:creator>
  <cp:lastModifiedBy>Clara Gaspar</cp:lastModifiedBy>
  <cp:revision>1992</cp:revision>
  <cp:lastPrinted>2015-09-13T12:08:16Z</cp:lastPrinted>
  <dcterms:created xsi:type="dcterms:W3CDTF">1999-06-22T13:00:13Z</dcterms:created>
  <dcterms:modified xsi:type="dcterms:W3CDTF">2018-11-28T18:43:07Z</dcterms:modified>
</cp:coreProperties>
</file>