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321" r:id="rId2"/>
    <p:sldId id="322" r:id="rId3"/>
    <p:sldId id="324" r:id="rId4"/>
    <p:sldId id="323" r:id="rId5"/>
    <p:sldId id="325" r:id="rId6"/>
    <p:sldId id="326" r:id="rId7"/>
    <p:sldId id="269" r:id="rId8"/>
    <p:sldId id="329" r:id="rId9"/>
    <p:sldId id="330" r:id="rId10"/>
    <p:sldId id="261" r:id="rId11"/>
    <p:sldId id="259" r:id="rId12"/>
    <p:sldId id="260" r:id="rId13"/>
    <p:sldId id="331" r:id="rId14"/>
    <p:sldId id="328" r:id="rId15"/>
    <p:sldId id="327" r:id="rId16"/>
    <p:sldId id="333" r:id="rId17"/>
    <p:sldId id="332" r:id="rId18"/>
    <p:sldId id="334" r:id="rId19"/>
    <p:sldId id="335" r:id="rId20"/>
  </p:sldIdLst>
  <p:sldSz cx="9144000" cy="6858000" type="screen4x3"/>
  <p:notesSz cx="6858000" cy="97234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FAF5CAC-F7BB-4448-81C9-06F9020857F8}">
          <p14:sldIdLst>
            <p14:sldId id="321"/>
            <p14:sldId id="322"/>
            <p14:sldId id="324"/>
            <p14:sldId id="323"/>
            <p14:sldId id="325"/>
            <p14:sldId id="326"/>
            <p14:sldId id="269"/>
            <p14:sldId id="329"/>
            <p14:sldId id="330"/>
            <p14:sldId id="261"/>
            <p14:sldId id="259"/>
            <p14:sldId id="260"/>
            <p14:sldId id="331"/>
            <p14:sldId id="328"/>
            <p14:sldId id="327"/>
            <p14:sldId id="333"/>
            <p14:sldId id="332"/>
            <p14:sldId id="334"/>
            <p14:sldId id="3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n Piero Di Giovanni" initials="GPDG" lastIdx="6" clrIdx="0">
    <p:extLst>
      <p:ext uri="{19B8F6BF-5375-455C-9EA6-DF929625EA0E}">
        <p15:presenceInfo xmlns:p15="http://schemas.microsoft.com/office/powerpoint/2012/main" userId="S-1-5-21-1526224874-1540688658-1361462980-53975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FF6666"/>
    <a:srgbClr val="008000"/>
    <a:srgbClr val="6666FF"/>
    <a:srgbClr val="0055A0"/>
    <a:srgbClr val="0B387C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55" autoAdjust="0"/>
    <p:restoredTop sz="83406" autoAdjust="0"/>
  </p:normalViewPr>
  <p:slideViewPr>
    <p:cSldViewPr snapToGrid="0" snapToObjects="1">
      <p:cViewPr varScale="1">
        <p:scale>
          <a:sx n="98" d="100"/>
          <a:sy n="98" d="100"/>
        </p:scale>
        <p:origin x="448" y="192"/>
      </p:cViewPr>
      <p:guideLst>
        <p:guide orient="horz" pos="2183"/>
        <p:guide pos="28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05" d="100"/>
          <a:sy n="105" d="100"/>
        </p:scale>
        <p:origin x="346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3T22:16:41.173" idx="4">
    <p:pos x="4967" y="202"/>
    <p:text>Should we also say that the beam commissioning is also available in ASM?</p:text>
    <p:extLst>
      <p:ext uri="{C676402C-5697-4E1C-873F-D02D1690AC5C}">
        <p15:threadingInfo xmlns:p15="http://schemas.microsoft.com/office/powerpoint/2012/main" timeZoneBias="-1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78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878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8BA2A0-DA0E-4150-B9C1-30398DFA3B76}" type="datetimeFigureOut">
              <a:rPr lang="en-US" smtClean="0"/>
              <a:t>10/3/18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35579"/>
            <a:ext cx="2971800" cy="4878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235579"/>
            <a:ext cx="2971800" cy="4878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8E8D8-9B11-4825-B560-2BA9DAE04A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0151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78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78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99021-9CA3-40DC-AB15-6AF8204A4ABC}" type="datetimeFigureOut">
              <a:rPr lang="en-GB" smtClean="0"/>
              <a:t>03/10/2018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1425" y="1216025"/>
            <a:ext cx="4375150" cy="32813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679404"/>
            <a:ext cx="5486400" cy="382860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35579"/>
            <a:ext cx="2971800" cy="4878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235579"/>
            <a:ext cx="2971800" cy="4878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2B158-3295-4A8B-894E-5866AEB376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36475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Instability of RF power ~1% as tested on load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5693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1382" y="2377987"/>
            <a:ext cx="8226854" cy="1369257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LIU / HL-LHC </a:t>
            </a:r>
            <a:br>
              <a:rPr lang="en-GB" dirty="0"/>
            </a:br>
            <a:r>
              <a:rPr lang="en-GB" dirty="0"/>
              <a:t>Cost and Schedule Review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810777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8449" y="322086"/>
            <a:ext cx="2292295" cy="1292464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2500744" y="6412049"/>
            <a:ext cx="4033052" cy="365126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/>
              <a:t>LIU Beam Performance meeting 04/10/2018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>
          <a:xfrm>
            <a:off x="8185376" y="6412050"/>
            <a:ext cx="50142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CERN96[1]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4158" y="322086"/>
            <a:ext cx="989932" cy="98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9946" y="1927800"/>
            <a:ext cx="8226854" cy="9404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925843"/>
            <a:ext cx="2743200" cy="419653"/>
          </a:xfrm>
        </p:spPr>
        <p:txBody>
          <a:bodyPr lIns="45720" tIns="0" rIns="45720" bIns="0" anchor="t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5" y="6184800"/>
            <a:ext cx="1690279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LIU Beam Performance meeting 04/10/2018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2518804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6159" y="269544"/>
            <a:ext cx="2292295" cy="12924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79902" y="120179"/>
            <a:ext cx="3164098" cy="159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21527" y="127664"/>
            <a:ext cx="6459790" cy="817708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47410"/>
            <a:ext cx="8226854" cy="484561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Date Placeholder 7"/>
          <p:cNvSpPr>
            <a:spLocks noGrp="1"/>
          </p:cNvSpPr>
          <p:nvPr>
            <p:ph type="dt" sz="half" idx="11"/>
          </p:nvPr>
        </p:nvSpPr>
        <p:spPr>
          <a:xfrm>
            <a:off x="2500744" y="6412049"/>
            <a:ext cx="4033052" cy="365126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/>
              <a:t>LIU Beam Performance meeting 04/10/2018</a:t>
            </a:r>
            <a:endParaRPr lang="en-US" dirty="0"/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13"/>
          </p:nvPr>
        </p:nvSpPr>
        <p:spPr>
          <a:xfrm>
            <a:off x="8185376" y="6412050"/>
            <a:ext cx="50142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  <a:p>
            <a:pPr lvl="1" eaLnBrk="1" latinLnBrk="0" hangingPunct="1"/>
            <a:r>
              <a:rPr kumimoji="0" lang="fr-CH" dirty="0"/>
              <a:t>Second </a:t>
            </a:r>
            <a:r>
              <a:rPr kumimoji="0" lang="fr-CH" dirty="0" err="1"/>
              <a:t>level</a:t>
            </a:r>
            <a:endParaRPr kumimoji="0" lang="fr-CH" dirty="0"/>
          </a:p>
          <a:p>
            <a:pPr lvl="2" eaLnBrk="1" latinLnBrk="0" hangingPunct="1"/>
            <a:r>
              <a:rPr kumimoji="0" lang="fr-CH" dirty="0" err="1"/>
              <a:t>Third</a:t>
            </a:r>
            <a:r>
              <a:rPr kumimoji="0" lang="fr-CH" dirty="0"/>
              <a:t> </a:t>
            </a:r>
            <a:r>
              <a:rPr kumimoji="0" lang="fr-CH" dirty="0" err="1"/>
              <a:t>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80" r:id="rId3"/>
    <p:sldLayoutId id="2147483679" r:id="rId4"/>
    <p:sldLayoutId id="2147483674" r:id="rId5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2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indico.cern.ch/event/761704/contributions/3160762/attachments/1725086/2786318/go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spreadsheets/d/1_ptu92ZIEkheyhaG71aF57jTSJsv_YfOXxTy4KVTEtQ/edit#gid=1483561071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file/1898179/1.1/PSB-OP-EP-0001-10-10.pdf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Linac4 Towards Operation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04/10/2018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E9AED92-2382-AA4A-AAED-9D05924AE4BE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198" y="3810777"/>
            <a:ext cx="5622967" cy="419653"/>
          </a:xfrm>
        </p:spPr>
        <p:txBody>
          <a:bodyPr>
            <a:normAutofit/>
          </a:bodyPr>
          <a:lstStyle/>
          <a:p>
            <a:r>
              <a:rPr lang="en-GB" dirty="0"/>
              <a:t>B. </a:t>
            </a:r>
            <a:r>
              <a:rPr lang="en-GB" dirty="0" err="1"/>
              <a:t>Mikulec</a:t>
            </a:r>
            <a:r>
              <a:rPr lang="en-GB" dirty="0"/>
              <a:t> on behalf of the Linac4 Supervisors and PSB operation </a:t>
            </a:r>
          </a:p>
        </p:txBody>
      </p:sp>
    </p:spTree>
    <p:extLst>
      <p:ext uri="{BB962C8B-B14F-4D97-AF65-F5344CB8AC3E}">
        <p14:creationId xmlns:p14="http://schemas.microsoft.com/office/powerpoint/2010/main" val="3477678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1156" y="127664"/>
            <a:ext cx="6842897" cy="817708"/>
          </a:xfrm>
        </p:spPr>
        <p:txBody>
          <a:bodyPr>
            <a:normAutofit/>
          </a:bodyPr>
          <a:lstStyle/>
          <a:p>
            <a:r>
              <a:rPr lang="en-US" dirty="0"/>
              <a:t>Pulse-to-Pulse Stability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1FC001-0B54-9E49-BFE5-94389B3066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23842"/>
            <a:ext cx="8226854" cy="4845617"/>
          </a:xfrm>
        </p:spPr>
        <p:txBody>
          <a:bodyPr/>
          <a:lstStyle/>
          <a:p>
            <a:r>
              <a:rPr lang="en-GB" dirty="0"/>
              <a:t>40 kW – 6h30m tuned 24 hours before the stats</a:t>
            </a:r>
          </a:p>
          <a:p>
            <a:pPr lvl="1"/>
            <a:r>
              <a:rPr lang="en-GB" dirty="0"/>
              <a:t>Current stability measured after RFQ (</a:t>
            </a:r>
            <a:r>
              <a:rPr lang="en-GB" dirty="0">
                <a:solidFill>
                  <a:srgbClr val="FF9300"/>
                </a:solidFill>
              </a:rPr>
              <a:t>orange</a:t>
            </a:r>
            <a:r>
              <a:rPr lang="en-GB" dirty="0">
                <a:solidFill>
                  <a:srgbClr val="FF6666"/>
                </a:solidFill>
              </a:rPr>
              <a:t> </a:t>
            </a:r>
            <a:r>
              <a:rPr lang="en-GB" dirty="0"/>
              <a:t>points) follows pulse-to-pulse variations from the source (</a:t>
            </a:r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blue</a:t>
            </a:r>
            <a:r>
              <a:rPr lang="en-GB" dirty="0"/>
              <a:t> points)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73DFBD-067F-F94C-9FF2-B29C4B663B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77597"/>
            <a:ext cx="9144000" cy="3787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259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5297" y="127664"/>
            <a:ext cx="6640874" cy="817708"/>
          </a:xfrm>
        </p:spPr>
        <p:txBody>
          <a:bodyPr>
            <a:normAutofit/>
          </a:bodyPr>
          <a:lstStyle/>
          <a:p>
            <a:r>
              <a:rPr lang="en-US" dirty="0"/>
              <a:t>Pulse-to-Pulse Stability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542668-7CC3-4D4E-8062-D61D365203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48 kW – 5h20m – tuned 2 hours before stats</a:t>
            </a:r>
          </a:p>
          <a:p>
            <a:pPr lvl="1"/>
            <a:r>
              <a:rPr lang="en-GB" dirty="0"/>
              <a:t>Increasing the source RF power helps improving the pulse-to-pulse stability after the RFQ (~same current out of RFQ)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55CF1A-55B5-554E-A54C-F2F1BD67ED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08980"/>
            <a:ext cx="9144000" cy="3776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544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Pulse-to-Pulse Stability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853938"/>
              </p:ext>
            </p:extLst>
          </p:nvPr>
        </p:nvGraphicFramePr>
        <p:xfrm>
          <a:off x="825954" y="883523"/>
          <a:ext cx="2896960" cy="26916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8292">
                  <a:extLst>
                    <a:ext uri="{9D8B030D-6E8A-4147-A177-3AD203B41FA5}">
                      <a16:colId xmlns:a16="http://schemas.microsoft.com/office/drawing/2014/main" val="3443598920"/>
                    </a:ext>
                  </a:extLst>
                </a:gridCol>
                <a:gridCol w="669334">
                  <a:extLst>
                    <a:ext uri="{9D8B030D-6E8A-4147-A177-3AD203B41FA5}">
                      <a16:colId xmlns:a16="http://schemas.microsoft.com/office/drawing/2014/main" val="2089875962"/>
                    </a:ext>
                  </a:extLst>
                </a:gridCol>
                <a:gridCol w="669334">
                  <a:extLst>
                    <a:ext uri="{9D8B030D-6E8A-4147-A177-3AD203B41FA5}">
                      <a16:colId xmlns:a16="http://schemas.microsoft.com/office/drawing/2014/main" val="699317907"/>
                    </a:ext>
                  </a:extLst>
                </a:gridCol>
              </a:tblGrid>
              <a:tr h="17884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BCT1137</a:t>
                      </a:r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568576288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403746711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Mean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-34.8707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296871657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Standard Error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0.004292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562074206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Median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-34.804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733880251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Mode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-34.735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290389543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Standard Deviation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0.525633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-0.01507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276447497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Sample Variance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0.27629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113330113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Kurtosis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0.909436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909011211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Skewness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-0.67696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55546570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Range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5.079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011543487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Minimum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-38.167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019001268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Maximum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-33.088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150244191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Sum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-523026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109421601"/>
                  </a:ext>
                </a:extLst>
              </a:tr>
              <a:tr h="1877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Count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14999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758839465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653740"/>
              </p:ext>
            </p:extLst>
          </p:nvPr>
        </p:nvGraphicFramePr>
        <p:xfrm>
          <a:off x="3882798" y="883523"/>
          <a:ext cx="2705781" cy="26916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4419">
                  <a:extLst>
                    <a:ext uri="{9D8B030D-6E8A-4147-A177-3AD203B41FA5}">
                      <a16:colId xmlns:a16="http://schemas.microsoft.com/office/drawing/2014/main" val="396440523"/>
                    </a:ext>
                  </a:extLst>
                </a:gridCol>
                <a:gridCol w="620681">
                  <a:extLst>
                    <a:ext uri="{9D8B030D-6E8A-4147-A177-3AD203B41FA5}">
                      <a16:colId xmlns:a16="http://schemas.microsoft.com/office/drawing/2014/main" val="2049957578"/>
                    </a:ext>
                  </a:extLst>
                </a:gridCol>
                <a:gridCol w="620681">
                  <a:extLst>
                    <a:ext uri="{9D8B030D-6E8A-4147-A177-3AD203B41FA5}">
                      <a16:colId xmlns:a16="http://schemas.microsoft.com/office/drawing/2014/main" val="354017268"/>
                    </a:ext>
                  </a:extLst>
                </a:gridCol>
              </a:tblGrid>
              <a:tr h="17884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BCT3113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589922514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699496777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Mean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-25.0861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559143453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Standard Error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0.001207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834067662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Median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-25.107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435811711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Mode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-25.205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324836752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Standard Deviation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0.147871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-0.00589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4203182364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Sample Variance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0.021866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932814085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Kurtosis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1.077557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440348139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Skewness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0.813988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574900077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Range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1.743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054788227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Minimum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-25.414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690927596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Maximum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-23.671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688444494"/>
                  </a:ext>
                </a:extLst>
              </a:tr>
              <a:tr h="1788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Sum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-376267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393565716"/>
                  </a:ext>
                </a:extLst>
              </a:tr>
              <a:tr h="1877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Count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14999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223307236"/>
                  </a:ext>
                </a:extLst>
              </a:tr>
            </a:tbl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EAF2E85-5489-BF41-8D5B-A77DE374E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917092"/>
            <a:ext cx="8226854" cy="2075935"/>
          </a:xfrm>
        </p:spPr>
        <p:txBody>
          <a:bodyPr>
            <a:normAutofit fontScale="92500"/>
          </a:bodyPr>
          <a:lstStyle/>
          <a:p>
            <a:r>
              <a:rPr lang="en-GB" dirty="0"/>
              <a:t>Source stability seems to be linked to the RF power stability </a:t>
            </a:r>
          </a:p>
          <a:p>
            <a:r>
              <a:rPr lang="en-GB" dirty="0"/>
              <a:t>Test on a load have been done during a dedicated beam stop</a:t>
            </a:r>
          </a:p>
          <a:p>
            <a:r>
              <a:rPr lang="en-GB" dirty="0"/>
              <a:t>BE-RF will address the issue during LS2</a:t>
            </a:r>
          </a:p>
          <a:p>
            <a:r>
              <a:rPr lang="en-GB" dirty="0"/>
              <a:t>Until LS2 we continue running with 48 kW source RF power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2B6631-B511-9042-A132-CE532927C651}"/>
              </a:ext>
            </a:extLst>
          </p:cNvPr>
          <p:cNvSpPr txBox="1"/>
          <p:nvPr/>
        </p:nvSpPr>
        <p:spPr>
          <a:xfrm>
            <a:off x="7216346" y="1668162"/>
            <a:ext cx="1595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48 kW source</a:t>
            </a:r>
          </a:p>
          <a:p>
            <a:r>
              <a:rPr lang="en-GB" dirty="0"/>
              <a:t>RF power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598FF60-3F04-B549-9214-0243BAC979A4}"/>
              </a:ext>
            </a:extLst>
          </p:cNvPr>
          <p:cNvCxnSpPr/>
          <p:nvPr/>
        </p:nvCxnSpPr>
        <p:spPr>
          <a:xfrm>
            <a:off x="825954" y="2150076"/>
            <a:ext cx="57626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86477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89A95-468E-F34A-BAA1-D2E2D3688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Nominal Chopping Pattern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1DDD1-BE3B-3C4A-BBFE-24DF66BFCB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Tried yesterday; chopper works, but still need to analyse chopping efficiency etc. in more detail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9FFC3D-CE4A-B14A-87F1-EEDFC3495CB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04/10/2018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755A04-32E1-2D4F-93ED-32B979BB87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68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78DA9-2094-284F-B8A5-E8AB0C179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C9BCB4-2D21-8345-B710-D0CB00525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49086"/>
            <a:ext cx="8226854" cy="5143941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rgbClr val="00B050"/>
                </a:solidFill>
              </a:rPr>
              <a:t>New</a:t>
            </a:r>
            <a:r>
              <a:rPr lang="en-GB" sz="2000" dirty="0"/>
              <a:t>: Emittance measurement application (with WS)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6EA715-9562-A74F-B3B9-E4BE84A51FA6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04/10/2018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BD76E9-8707-C244-A969-42630FF18BC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704B8C-59BF-4F40-ABE8-BC2D95F0D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532" y="1296390"/>
            <a:ext cx="6689475" cy="5418059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F83C490-66B6-754A-B9E4-74DE72B9AA57}"/>
              </a:ext>
            </a:extLst>
          </p:cNvPr>
          <p:cNvCxnSpPr>
            <a:cxnSpLocks/>
          </p:cNvCxnSpPr>
          <p:nvPr/>
        </p:nvCxnSpPr>
        <p:spPr>
          <a:xfrm flipV="1">
            <a:off x="4336869" y="4005419"/>
            <a:ext cx="4206240" cy="2081872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FD2F1DD-5151-5045-BA0B-ECDD7E34D943}"/>
              </a:ext>
            </a:extLst>
          </p:cNvPr>
          <p:cNvSpPr txBox="1"/>
          <p:nvPr/>
        </p:nvSpPr>
        <p:spPr>
          <a:xfrm>
            <a:off x="7997126" y="3636087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𝝴</a:t>
            </a:r>
            <a:r>
              <a:rPr lang="en-GB" baseline="-25000" dirty="0"/>
              <a:t>n</a:t>
            </a:r>
            <a:r>
              <a:rPr lang="en-GB" dirty="0"/>
              <a:t>~0.283</a:t>
            </a:r>
          </a:p>
        </p:txBody>
      </p:sp>
    </p:spTree>
    <p:extLst>
      <p:ext uri="{BB962C8B-B14F-4D97-AF65-F5344CB8AC3E}">
        <p14:creationId xmlns:p14="http://schemas.microsoft.com/office/powerpoint/2010/main" val="28021589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E8CFB-162F-D949-A169-1D0EC6B33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Stripping Foil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A9CB29-D5F1-704F-AC67-3EF3D796D0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509" y="820838"/>
            <a:ext cx="8226854" cy="4845617"/>
          </a:xfrm>
        </p:spPr>
        <p:txBody>
          <a:bodyPr>
            <a:normAutofit/>
          </a:bodyPr>
          <a:lstStyle/>
          <a:p>
            <a:r>
              <a:rPr lang="en-GB" sz="2000" dirty="0"/>
              <a:t>BTV broken (26/09/2018)…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9254D-DBF8-7A4D-BD47-F389F568CC7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04/10/2018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4DBE1D-97B8-4C45-A453-A09D82B6CA6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9E6EBF-0F06-DB4A-8343-578BA862D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37" y="3873765"/>
            <a:ext cx="2860769" cy="25382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CE4FA1E-CC5F-3949-800D-C453978349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568" y="3873765"/>
            <a:ext cx="2005558" cy="25382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62DCD8C-29C2-0245-96EC-CDD62D750F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4795" y="3864758"/>
            <a:ext cx="1952303" cy="25472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6F252B-6550-554B-9774-EC19F184902B}"/>
              </a:ext>
            </a:extLst>
          </p:cNvPr>
          <p:cNvSpPr txBox="1"/>
          <p:nvPr/>
        </p:nvSpPr>
        <p:spPr>
          <a:xfrm>
            <a:off x="7341326" y="1894114"/>
            <a:ext cx="1749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After first beam</a:t>
            </a:r>
          </a:p>
          <a:p>
            <a:r>
              <a:rPr lang="en-GB" dirty="0"/>
              <a:t>impact!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C3AFC86-5B33-5749-9024-8621916A8CEB}"/>
              </a:ext>
            </a:extLst>
          </p:cNvPr>
          <p:cNvCxnSpPr/>
          <p:nvPr/>
        </p:nvCxnSpPr>
        <p:spPr>
          <a:xfrm>
            <a:off x="8190415" y="2553508"/>
            <a:ext cx="0" cy="25410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5240D60-B8E1-2C49-98ED-A210EBEE2C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2488" y="3864758"/>
            <a:ext cx="2098544" cy="254729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A85671A-9310-6C48-A564-0939E55553CB}"/>
              </a:ext>
            </a:extLst>
          </p:cNvPr>
          <p:cNvSpPr txBox="1"/>
          <p:nvPr/>
        </p:nvSpPr>
        <p:spPr>
          <a:xfrm>
            <a:off x="7151032" y="3493868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GIS foil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00FAF4-8CA1-F844-B7B7-66CDE1C3D33C}"/>
              </a:ext>
            </a:extLst>
          </p:cNvPr>
          <p:cNvSpPr txBox="1"/>
          <p:nvPr/>
        </p:nvSpPr>
        <p:spPr>
          <a:xfrm>
            <a:off x="5056777" y="3504433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Micromatter</a:t>
            </a:r>
            <a:r>
              <a:rPr lang="en-GB" dirty="0"/>
              <a:t> DLC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DA581C-96DA-BA4F-B34A-E073AB4EC0C1}"/>
              </a:ext>
            </a:extLst>
          </p:cNvPr>
          <p:cNvSpPr txBox="1"/>
          <p:nvPr/>
        </p:nvSpPr>
        <p:spPr>
          <a:xfrm>
            <a:off x="2952206" y="3493868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XCF-200 carbon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0C1ECA4-594B-9D4A-BDD3-48B87D467E1A}"/>
              </a:ext>
            </a:extLst>
          </p:cNvPr>
          <p:cNvSpPr txBox="1"/>
          <p:nvPr/>
        </p:nvSpPr>
        <p:spPr>
          <a:xfrm>
            <a:off x="91437" y="3504433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Kaneka foil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C8E8934-2CAB-8343-B17F-991134BCD2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24751" y="1180633"/>
            <a:ext cx="3047464" cy="231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6095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9E5AB-6302-8641-B21C-76A1A5B8F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Reliability Run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30CE5-4CFD-BB47-92A0-C7F288E9F5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Start today with 3 days delay (issues after TS)</a:t>
            </a:r>
          </a:p>
          <a:p>
            <a:r>
              <a:rPr lang="en-GB" dirty="0"/>
              <a:t>1 week needed for preparations</a:t>
            </a:r>
          </a:p>
          <a:p>
            <a:pPr lvl="1"/>
            <a:r>
              <a:rPr lang="en-GB" dirty="0"/>
              <a:t>Ppm copy of machine settings to virgin cycle (today) as follow-up of first trial on Tuesday</a:t>
            </a:r>
          </a:p>
          <a:p>
            <a:pPr lvl="1"/>
            <a:r>
              <a:rPr lang="en-GB" dirty="0"/>
              <a:t>Source </a:t>
            </a:r>
            <a:r>
              <a:rPr lang="en-GB" dirty="0" err="1"/>
              <a:t>caesiation</a:t>
            </a:r>
            <a:r>
              <a:rPr lang="en-GB" dirty="0"/>
              <a:t> Friday</a:t>
            </a:r>
          </a:p>
          <a:p>
            <a:pPr lvl="1"/>
            <a:r>
              <a:rPr lang="en-GB" dirty="0"/>
              <a:t>Preparation of different ‘operational’ cycles beginning of next week</a:t>
            </a:r>
          </a:p>
          <a:p>
            <a:r>
              <a:rPr lang="en-GB" dirty="0"/>
              <a:t>Start AFT Monday 8/10</a:t>
            </a:r>
          </a:p>
          <a:p>
            <a:r>
              <a:rPr lang="en-GB" dirty="0"/>
              <a:t>Regular beam quality measurements by operators from middle of next week</a:t>
            </a:r>
          </a:p>
          <a:p>
            <a:r>
              <a:rPr lang="en-GB" dirty="0"/>
              <a:t>MD blocks inserted into reliability operation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F71CC6-B6D9-1B44-ABB5-0F8EF037DD6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04/10/2018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030287-C606-1E4C-A2FB-DC0331D44E0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2007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8583E-E2C1-114D-AE1F-9A5A87815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Points to follow up (</a:t>
            </a:r>
            <a:r>
              <a:rPr lang="en-GB" dirty="0">
                <a:hlinkClick r:id="rId2"/>
              </a:rPr>
              <a:t>list available online</a:t>
            </a:r>
            <a:r>
              <a:rPr lang="en-GB" dirty="0"/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AA7EDF-BEA5-8840-A534-2415A5A14AC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04/10/2018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FBEF0A-BDDD-6044-A544-92F64473C26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66FDD6-80DA-314C-8011-BA33F09F6E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05428"/>
            <a:ext cx="9144000" cy="344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0210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3AB35-A549-9C45-8AE5-EA4AC7702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Organisation and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FD5F95-27AC-E346-8D51-50556061CF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Daily meetings with core group representatives</a:t>
            </a:r>
          </a:p>
          <a:p>
            <a:r>
              <a:rPr lang="en-GB" dirty="0"/>
              <a:t>Weekly meetings chaired by Mike to report on progress and discuss issues in wider community</a:t>
            </a:r>
          </a:p>
          <a:p>
            <a:r>
              <a:rPr lang="en-GB" dirty="0"/>
              <a:t>Up-to-date daily online planning available</a:t>
            </a:r>
          </a:p>
          <a:p>
            <a:endParaRPr lang="en-GB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781A36-525D-2C40-8B09-DACC8B526CD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04/10/2018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4C5370-4375-9D45-A027-D014F503085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0673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EC931-A0B4-A64C-BE42-E95AE374F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71329-B0AD-694E-8B65-5D8AA338FF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</a:rPr>
              <a:t>A lot of progress </a:t>
            </a:r>
            <a:r>
              <a:rPr lang="en-GB" dirty="0"/>
              <a:t>after 1</a:t>
            </a:r>
            <a:r>
              <a:rPr lang="en-GB" baseline="30000" dirty="0"/>
              <a:t>st</a:t>
            </a:r>
            <a:r>
              <a:rPr lang="en-GB" dirty="0"/>
              <a:t> month with beam since summer stop and interventions</a:t>
            </a:r>
          </a:p>
          <a:p>
            <a:pPr lvl="1"/>
            <a:r>
              <a:rPr lang="en-GB" dirty="0"/>
              <a:t>RF team put a lot of effort in upgrading HW, SW and controls</a:t>
            </a:r>
          </a:p>
          <a:p>
            <a:r>
              <a:rPr lang="en-GB" dirty="0">
                <a:solidFill>
                  <a:srgbClr val="FF9300"/>
                </a:solidFill>
              </a:rPr>
              <a:t>Starting to discover several issues related to multi-user operation </a:t>
            </a:r>
            <a:r>
              <a:rPr lang="en-GB" dirty="0"/>
              <a:t>- these will require close follow-up</a:t>
            </a:r>
          </a:p>
          <a:p>
            <a:r>
              <a:rPr lang="en-GB" dirty="0">
                <a:solidFill>
                  <a:srgbClr val="00B050"/>
                </a:solidFill>
              </a:rPr>
              <a:t>Improvements in work organisation</a:t>
            </a:r>
            <a:r>
              <a:rPr lang="en-GB" dirty="0"/>
              <a:t> (checklists, productive meetings etc.) and planning; good collaboration between teams</a:t>
            </a:r>
          </a:p>
          <a:p>
            <a:r>
              <a:rPr lang="en-GB" dirty="0"/>
              <a:t>Planning and open issues available </a:t>
            </a:r>
            <a:r>
              <a:rPr lang="en-GB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F56538-9A0B-AB47-8186-2B0023981A1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04/10/2018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26FEA4-A131-CD4B-9272-7A65D86CAC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387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Schedule</a:t>
            </a:r>
          </a:p>
          <a:p>
            <a:r>
              <a:rPr lang="en-US" dirty="0"/>
              <a:t>Linac4 HW commissioning</a:t>
            </a:r>
          </a:p>
          <a:p>
            <a:r>
              <a:rPr lang="en-US" dirty="0"/>
              <a:t>Linac4 beam commissioning milestones</a:t>
            </a:r>
          </a:p>
          <a:p>
            <a:r>
              <a:rPr lang="en-US" dirty="0"/>
              <a:t>Operational improvements / open points</a:t>
            </a:r>
          </a:p>
          <a:p>
            <a:r>
              <a:rPr lang="en-US" dirty="0"/>
              <a:t>Reliability run planning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04/10/2018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81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C15B6-8E1D-D848-8A12-22376B757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Schedule and Organisation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8C304-1D14-F540-A36A-286593A822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560320"/>
            <a:ext cx="8226854" cy="3432707"/>
          </a:xfrm>
        </p:spPr>
        <p:txBody>
          <a:bodyPr>
            <a:normAutofit/>
          </a:bodyPr>
          <a:lstStyle/>
          <a:p>
            <a:r>
              <a:rPr lang="en-GB" sz="2000" b="1" dirty="0"/>
              <a:t>W34-35</a:t>
            </a:r>
            <a:r>
              <a:rPr lang="en-GB" sz="2000" dirty="0"/>
              <a:t> managed by OP; dry runs with equipment experts</a:t>
            </a:r>
          </a:p>
          <a:p>
            <a:r>
              <a:rPr lang="en-GB" sz="2000" b="1" dirty="0"/>
              <a:t>W36-39</a:t>
            </a:r>
            <a:r>
              <a:rPr lang="en-GB" sz="2000" dirty="0"/>
              <a:t> managed by ABP in close collaboration with OP and equipment groups</a:t>
            </a:r>
          </a:p>
          <a:p>
            <a:r>
              <a:rPr lang="en-GB" sz="2000" b="1" dirty="0"/>
              <a:t>From W40 </a:t>
            </a:r>
            <a:r>
              <a:rPr lang="en-GB" sz="2000" dirty="0"/>
              <a:t>managed by OP in close collaboration with ABP and equipment groups</a:t>
            </a:r>
          </a:p>
          <a:p>
            <a:endParaRPr lang="en-GB" sz="2000" dirty="0"/>
          </a:p>
          <a:p>
            <a:r>
              <a:rPr lang="en-GB" sz="2000" dirty="0"/>
              <a:t>Wednesday 9-10am weekly meetings chaired by M. Lamont</a:t>
            </a:r>
          </a:p>
          <a:p>
            <a:pPr lvl="1"/>
            <a:r>
              <a:rPr lang="en-GB" sz="1600" dirty="0"/>
              <a:t>Very beneficial and reinforces collaboration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95D51-5AA1-0E4D-B2B0-0F05603515E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04/10/2018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C32AFD-FCB0-E742-AD3D-E4F23E94B08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391183-C744-5743-9FA5-A39C6DCB9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5372"/>
            <a:ext cx="9144000" cy="1336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125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CB843-53ED-FD4A-8331-21FAA6394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HW Commissioning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744B8-B449-474E-B318-4BB09E6E46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54089"/>
            <a:ext cx="8330540" cy="4845617"/>
          </a:xfrm>
        </p:spPr>
        <p:txBody>
          <a:bodyPr>
            <a:normAutofit/>
          </a:bodyPr>
          <a:lstStyle/>
          <a:p>
            <a:r>
              <a:rPr lang="en-GB" sz="2000" dirty="0"/>
              <a:t>Checklist prepared and tests carried out by CPS operators</a:t>
            </a:r>
          </a:p>
          <a:p>
            <a:r>
              <a:rPr lang="en-GB" sz="2000" dirty="0"/>
              <a:t>Planning through standard ASM tool with link to checklist (BCWG)</a:t>
            </a:r>
          </a:p>
          <a:p>
            <a:r>
              <a:rPr lang="en-GB" sz="2000" dirty="0">
                <a:solidFill>
                  <a:srgbClr val="00B050"/>
                </a:solidFill>
              </a:rPr>
              <a:t>Completed on time </a:t>
            </a:r>
            <a:r>
              <a:rPr lang="en-GB" sz="2000" dirty="0"/>
              <a:t>(</a:t>
            </a:r>
            <a:r>
              <a:rPr lang="en-GB" sz="2000" b="1" dirty="0"/>
              <a:t>0.5 weeks </a:t>
            </a:r>
            <a:r>
              <a:rPr lang="en-GB" sz="2000" dirty="0"/>
              <a:t>pre-requisites, </a:t>
            </a:r>
            <a:r>
              <a:rPr lang="en-GB" sz="2000" b="1" dirty="0"/>
              <a:t>2 weeks HW </a:t>
            </a:r>
            <a:r>
              <a:rPr lang="en-GB" sz="2000" dirty="0"/>
              <a:t>comm.)</a:t>
            </a:r>
          </a:p>
          <a:p>
            <a:pPr lvl="1"/>
            <a:r>
              <a:rPr lang="en-GB" sz="1800" dirty="0"/>
              <a:t>52 pre-requisite tests + 364 HW tests successfully performed</a:t>
            </a:r>
          </a:p>
          <a:p>
            <a:pPr lvl="1"/>
            <a:r>
              <a:rPr lang="en-GB" sz="1800" dirty="0" err="1"/>
              <a:t>Debuncher</a:t>
            </a:r>
            <a:r>
              <a:rPr lang="en-GB" sz="1800" dirty="0"/>
              <a:t> commissioning outstanding</a:t>
            </a:r>
          </a:p>
          <a:p>
            <a:pPr lvl="1"/>
            <a:r>
              <a:rPr lang="en-GB" sz="1800" dirty="0"/>
              <a:t>4 failed tests (Autopilot – to be followed up with ABP, in-depth RF BIS commissioning still to be scheduled)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A961AD-C618-E74D-AD5F-60D5BC4B30E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04/10/2018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4826FE-4898-874A-982E-F0D31049179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EFC3B-34DE-8A42-84C0-001023C910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408" y="3291148"/>
            <a:ext cx="6966917" cy="313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911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A4135-1581-044A-AD53-C5D7F4CD7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1526" y="127664"/>
            <a:ext cx="6763849" cy="817708"/>
          </a:xfrm>
        </p:spPr>
        <p:txBody>
          <a:bodyPr>
            <a:normAutofit/>
          </a:bodyPr>
          <a:lstStyle/>
          <a:p>
            <a:r>
              <a:rPr lang="en-GB" dirty="0"/>
              <a:t>Linac4 Beam Commissioning Milestones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2A538-8FEA-A148-AD97-09498853FD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04/10/2018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F49554-16FF-E34A-8420-72BB39D2C44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99C8199-54E2-E844-A07C-DC5AC42A6C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102326"/>
              </p:ext>
            </p:extLst>
          </p:nvPr>
        </p:nvGraphicFramePr>
        <p:xfrm>
          <a:off x="457200" y="1364394"/>
          <a:ext cx="8409734" cy="4359673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204867">
                  <a:extLst>
                    <a:ext uri="{9D8B030D-6E8A-4147-A177-3AD203B41FA5}">
                      <a16:colId xmlns:a16="http://schemas.microsoft.com/office/drawing/2014/main" val="1190900781"/>
                    </a:ext>
                  </a:extLst>
                </a:gridCol>
                <a:gridCol w="4204867">
                  <a:extLst>
                    <a:ext uri="{9D8B030D-6E8A-4147-A177-3AD203B41FA5}">
                      <a16:colId xmlns:a16="http://schemas.microsoft.com/office/drawing/2014/main" val="3436864732"/>
                    </a:ext>
                  </a:extLst>
                </a:gridCol>
              </a:tblGrid>
              <a:tr h="976393">
                <a:tc>
                  <a:txBody>
                    <a:bodyPr/>
                    <a:lstStyle/>
                    <a:p>
                      <a:r>
                        <a:rPr lang="en-GB" sz="1800" dirty="0"/>
                        <a:t>Commission the RF changes deployed during the summer stop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DONE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815636"/>
                  </a:ext>
                </a:extLst>
              </a:tr>
              <a:tr h="395982">
                <a:tc>
                  <a:txBody>
                    <a:bodyPr/>
                    <a:lstStyle/>
                    <a:p>
                      <a:r>
                        <a:rPr lang="en-GB" sz="1800" b="1" dirty="0"/>
                        <a:t>Evaluate functionality of all beam instrumentation </a:t>
                      </a:r>
                      <a:r>
                        <a:rPr lang="en-GB" sz="1800" dirty="0"/>
                        <a:t>to be ready for reliability run </a:t>
                      </a:r>
                      <a:r>
                        <a:rPr lang="en-GB" sz="1800" dirty="0">
                          <a:sym typeface="Wingdings" pitchFamily="2" charset="2"/>
                        </a:rPr>
                        <a:t> </a:t>
                      </a:r>
                      <a:r>
                        <a:rPr lang="en-GB" sz="1800" dirty="0"/>
                        <a:t>support from BI for repairs/calibrations/corrections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~90% completed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5661613"/>
                  </a:ext>
                </a:extLst>
              </a:tr>
              <a:tr h="395982">
                <a:tc>
                  <a:txBody>
                    <a:bodyPr/>
                    <a:lstStyle/>
                    <a:p>
                      <a:r>
                        <a:rPr lang="en-GB" sz="1800" b="1" dirty="0"/>
                        <a:t>Autopilot</a:t>
                      </a:r>
                      <a:r>
                        <a:rPr lang="en-GB" sz="1800" dirty="0"/>
                        <a:t> running with min. functionality to avoid steady manual tuning of source and low-energy line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Still open; Autopilot only surveying/restarting source HV supplies and source RF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900103"/>
                  </a:ext>
                </a:extLst>
              </a:tr>
              <a:tr h="395982">
                <a:tc>
                  <a:txBody>
                    <a:bodyPr/>
                    <a:lstStyle/>
                    <a:p>
                      <a:r>
                        <a:rPr lang="en-GB" sz="1800" b="1" dirty="0"/>
                        <a:t>Source </a:t>
                      </a:r>
                      <a:r>
                        <a:rPr lang="en-GB" sz="1800" b="1" dirty="0" err="1"/>
                        <a:t>caesiation</a:t>
                      </a:r>
                      <a:r>
                        <a:rPr lang="en-GB" sz="1800" b="1" dirty="0"/>
                        <a:t> by OP </a:t>
                      </a:r>
                      <a:r>
                        <a:rPr lang="en-GB" sz="1800" dirty="0"/>
                        <a:t>from ccc if needed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chemeClr val="tx1"/>
                          </a:solidFill>
                          <a:sym typeface="Wingdings" pitchFamily="2" charset="2"/>
                        </a:rPr>
                        <a:t>Done by source specialists, as Autopilot not available for </a:t>
                      </a:r>
                      <a:r>
                        <a:rPr lang="en-GB" sz="1800" dirty="0" err="1">
                          <a:solidFill>
                            <a:schemeClr val="tx1"/>
                          </a:solidFill>
                          <a:sym typeface="Wingdings" pitchFamily="2" charset="2"/>
                        </a:rPr>
                        <a:t>caesiation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664832"/>
                  </a:ext>
                </a:extLst>
              </a:tr>
              <a:tr h="395982">
                <a:tc>
                  <a:txBody>
                    <a:bodyPr/>
                    <a:lstStyle/>
                    <a:p>
                      <a:r>
                        <a:rPr lang="en-GB" sz="1800" dirty="0"/>
                        <a:t>Assure OP participation for </a:t>
                      </a:r>
                      <a:r>
                        <a:rPr lang="en-GB" sz="1800" b="1" dirty="0"/>
                        <a:t>RF phasing in </a:t>
                      </a:r>
                      <a:r>
                        <a:rPr lang="en-GB" sz="1800" dirty="0"/>
                        <a:t>to learn procedure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OK (</a:t>
                      </a:r>
                      <a:r>
                        <a:rPr lang="en-GB" sz="1800" dirty="0">
                          <a:sym typeface="Wingdings" pitchFamily="2" charset="2"/>
                        </a:rPr>
                        <a:t>operators partially trained)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3189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4880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A4135-1581-044A-AD53-C5D7F4CD7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765" y="127664"/>
            <a:ext cx="8177348" cy="817708"/>
          </a:xfrm>
        </p:spPr>
        <p:txBody>
          <a:bodyPr>
            <a:normAutofit fontScale="90000"/>
          </a:bodyPr>
          <a:lstStyle/>
          <a:p>
            <a:r>
              <a:rPr lang="en-GB" dirty="0"/>
              <a:t>Linac4 Beam Commissioning Milestones – Beam Quality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7B3EE7-7ACD-7D44-B99B-1D013BEDD4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As defined during the June workshop</a:t>
            </a:r>
          </a:p>
          <a:p>
            <a:r>
              <a:rPr lang="en-GB" dirty="0"/>
              <a:t>~25mA beam current at the end of the </a:t>
            </a:r>
            <a:r>
              <a:rPr lang="en-GB" dirty="0" err="1"/>
              <a:t>linac</a:t>
            </a:r>
            <a:endParaRPr lang="en-GB" dirty="0"/>
          </a:p>
          <a:p>
            <a:r>
              <a:rPr lang="en-GB" dirty="0"/>
              <a:t>600 </a:t>
            </a:r>
            <a:r>
              <a:rPr lang="el-GR" dirty="0"/>
              <a:t>μ</a:t>
            </a:r>
            <a:r>
              <a:rPr lang="en-GB" dirty="0"/>
              <a:t>s beam pulse length with ~5% flatness at the end of the </a:t>
            </a:r>
            <a:r>
              <a:rPr lang="en-GB" dirty="0" err="1"/>
              <a:t>linac</a:t>
            </a:r>
            <a:endParaRPr lang="en-GB" dirty="0"/>
          </a:p>
          <a:p>
            <a:r>
              <a:rPr lang="en-GB" dirty="0"/>
              <a:t>180 </a:t>
            </a:r>
            <a:r>
              <a:rPr lang="el-GR" dirty="0"/>
              <a:t>μ</a:t>
            </a:r>
            <a:r>
              <a:rPr lang="en-GB" dirty="0"/>
              <a:t>s beam pulse length with ~2% flatness at the end of the </a:t>
            </a:r>
            <a:r>
              <a:rPr lang="en-GB" dirty="0" err="1"/>
              <a:t>linac</a:t>
            </a:r>
            <a:endParaRPr lang="en-GB" dirty="0"/>
          </a:p>
          <a:p>
            <a:r>
              <a:rPr lang="en-GB" dirty="0"/>
              <a:t>Pulse-to-pulse stability</a:t>
            </a:r>
          </a:p>
          <a:p>
            <a:r>
              <a:rPr lang="en-GB" dirty="0"/>
              <a:t>Nominal chopping scheme (~64% chopping factor) with &lt;1% extinction factor</a:t>
            </a:r>
          </a:p>
          <a:p>
            <a:endParaRPr lang="en-GB" dirty="0"/>
          </a:p>
          <a:p>
            <a:r>
              <a:rPr lang="en-GB" dirty="0"/>
              <a:t>Nominal beam requirements defined in </a:t>
            </a:r>
            <a:r>
              <a:rPr lang="en-GB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 1898179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2A538-8FEA-A148-AD97-09498853FD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04/10/2018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F49554-16FF-E34A-8420-72BB39D2C44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954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in PIMS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45372"/>
            <a:ext cx="8399417" cy="5047655"/>
          </a:xfrm>
        </p:spPr>
        <p:txBody>
          <a:bodyPr>
            <a:normAutofit/>
          </a:bodyPr>
          <a:lstStyle/>
          <a:p>
            <a:r>
              <a:rPr lang="en-US" sz="2000" dirty="0"/>
              <a:t>25 mA at the end of the </a:t>
            </a:r>
            <a:r>
              <a:rPr lang="en-US" sz="2000" dirty="0" err="1"/>
              <a:t>linac</a:t>
            </a:r>
            <a:endParaRPr lang="en-US" sz="2000" dirty="0"/>
          </a:p>
          <a:p>
            <a:pPr lvl="1"/>
            <a:r>
              <a:rPr lang="en-US" sz="1600" dirty="0"/>
              <a:t>Discovered after TS that the flat top of the quadrupoles has to be extended for a 600 us long beam (doing this for the low-energy quads removed the ‘dip’ in R1) and EPC still needs to check correct synchronization of the FGCs with beam.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394" y="2226469"/>
            <a:ext cx="6796063" cy="431666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56AA6E4-CB40-8642-9826-8E777F188ECF}"/>
              </a:ext>
            </a:extLst>
          </p:cNvPr>
          <p:cNvCxnSpPr/>
          <p:nvPr/>
        </p:nvCxnSpPr>
        <p:spPr>
          <a:xfrm>
            <a:off x="4990011" y="1933303"/>
            <a:ext cx="522515" cy="29130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4840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C532E-A55C-4345-A220-1916433EB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600 us long beam pulse at end of </a:t>
            </a:r>
            <a:r>
              <a:rPr lang="en-GB" dirty="0" err="1"/>
              <a:t>linac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E6685-9DA4-D540-839C-B54801503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36023"/>
            <a:ext cx="8226854" cy="5157004"/>
          </a:xfrm>
        </p:spPr>
        <p:txBody>
          <a:bodyPr>
            <a:normAutofit/>
          </a:bodyPr>
          <a:lstStyle/>
          <a:p>
            <a:r>
              <a:rPr lang="en-GB" sz="2000" dirty="0"/>
              <a:t>Chopper upgraded during summer for longer beam pulse</a:t>
            </a:r>
          </a:p>
          <a:p>
            <a:pPr lvl="1"/>
            <a:r>
              <a:rPr lang="en-GB" sz="1600" dirty="0"/>
              <a:t>Had to remove 150 us in addition of beam head with chopper for stable pulse start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908FD8-AE0F-D241-96C8-DF1359B8C21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04/10/2018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C14C3D-5BBF-754D-85FE-08BE0C1E1C8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6AB5C7-44DE-DD43-A4F0-0D96A44780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1527" y="1810792"/>
            <a:ext cx="5597919" cy="4601257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44CD36A-B5FB-AB43-AB63-8333364D0D53}"/>
              </a:ext>
            </a:extLst>
          </p:cNvPr>
          <p:cNvCxnSpPr>
            <a:cxnSpLocks/>
          </p:cNvCxnSpPr>
          <p:nvPr/>
        </p:nvCxnSpPr>
        <p:spPr>
          <a:xfrm flipH="1">
            <a:off x="6426926" y="1810792"/>
            <a:ext cx="1332412" cy="6058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B9D0C6A-DD6F-DA4F-8C4D-755019A22CED}"/>
              </a:ext>
            </a:extLst>
          </p:cNvPr>
          <p:cNvSpPr txBox="1"/>
          <p:nvPr/>
        </p:nvSpPr>
        <p:spPr>
          <a:xfrm>
            <a:off x="7759338" y="1626126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600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EB4E4F-D8BF-C24D-B263-38945996FD97}"/>
              </a:ext>
            </a:extLst>
          </p:cNvPr>
          <p:cNvSpPr txBox="1"/>
          <p:nvPr/>
        </p:nvSpPr>
        <p:spPr>
          <a:xfrm>
            <a:off x="2847089" y="1502670"/>
            <a:ext cx="27154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L4Z.BCT.0273 (02/10/2018)</a:t>
            </a:r>
          </a:p>
        </p:txBody>
      </p:sp>
    </p:spTree>
    <p:extLst>
      <p:ext uri="{BB962C8B-B14F-4D97-AF65-F5344CB8AC3E}">
        <p14:creationId xmlns:p14="http://schemas.microsoft.com/office/powerpoint/2010/main" val="3627237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DA3FD-B9FD-3043-9EE0-18002212F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Pulse Flatness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A65296-3D53-5448-BA81-61AF2A4DF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45372"/>
            <a:ext cx="8226854" cy="5047655"/>
          </a:xfrm>
        </p:spPr>
        <p:txBody>
          <a:bodyPr>
            <a:normAutofit/>
          </a:bodyPr>
          <a:lstStyle/>
          <a:p>
            <a:r>
              <a:rPr lang="en-GB" sz="2000" dirty="0"/>
              <a:t>Can achieve now flat pulse once source + LEBT are tuned, but requires retuning every ~8-12h --&gt; need automatic tuning procedure (Autopilot)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3D0A00-7B36-9D42-A684-9AEEC400508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04/10/2018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98CA7A-0680-7646-9C3F-6436C9E9F3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234C8B-124D-2B4E-A9C0-9F9A2C0CAB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45" y="2113006"/>
            <a:ext cx="4604658" cy="30397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E2EF7E-3A79-7C43-8F2C-BC5D6AD67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309" y="2113006"/>
            <a:ext cx="4137960" cy="30397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A4BC92E-1FE9-0C4D-BDE1-53B7A8ECC11D}"/>
              </a:ext>
            </a:extLst>
          </p:cNvPr>
          <p:cNvSpPr txBox="1"/>
          <p:nvPr/>
        </p:nvSpPr>
        <p:spPr>
          <a:xfrm>
            <a:off x="5716575" y="5190655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after RFQ (before chopper)</a:t>
            </a:r>
          </a:p>
        </p:txBody>
      </p:sp>
    </p:spTree>
    <p:extLst>
      <p:ext uri="{BB962C8B-B14F-4D97-AF65-F5344CB8AC3E}">
        <p14:creationId xmlns:p14="http://schemas.microsoft.com/office/powerpoint/2010/main" val="141184182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17564</TotalTime>
  <Words>1001</Words>
  <Application>Microsoft Macintosh PowerPoint</Application>
  <PresentationFormat>On-screen Show (4:3)</PresentationFormat>
  <Paragraphs>187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CERNCorporate4-3</vt:lpstr>
      <vt:lpstr>Linac4 Towards Operation</vt:lpstr>
      <vt:lpstr>Outline</vt:lpstr>
      <vt:lpstr>Schedule and Organisation</vt:lpstr>
      <vt:lpstr>Linac4 HW Commissioning</vt:lpstr>
      <vt:lpstr>Linac4 Beam Commissioning Milestones</vt:lpstr>
      <vt:lpstr>Linac4 Beam Commissioning Milestones – Beam Quality</vt:lpstr>
      <vt:lpstr>Beam in PIMS</vt:lpstr>
      <vt:lpstr>600 us long beam pulse at end of linac</vt:lpstr>
      <vt:lpstr>Pulse Flatness</vt:lpstr>
      <vt:lpstr>Pulse-to-Pulse Stability</vt:lpstr>
      <vt:lpstr>Pulse-to-Pulse Stability</vt:lpstr>
      <vt:lpstr>Pulse-to-Pulse Stability</vt:lpstr>
      <vt:lpstr>Nominal Chopping Pattern</vt:lpstr>
      <vt:lpstr>Applications</vt:lpstr>
      <vt:lpstr>Stripping Foil Tests</vt:lpstr>
      <vt:lpstr>Reliability Run</vt:lpstr>
      <vt:lpstr>Points to follow up (list available online)</vt:lpstr>
      <vt:lpstr>Organisation and Planning</vt:lpstr>
      <vt:lpstr>Conclusions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Bettina Mikulec</cp:lastModifiedBy>
  <cp:revision>422</cp:revision>
  <cp:lastPrinted>2016-10-06T13:16:47Z</cp:lastPrinted>
  <dcterms:created xsi:type="dcterms:W3CDTF">2016-06-15T06:29:04Z</dcterms:created>
  <dcterms:modified xsi:type="dcterms:W3CDTF">2018-10-03T20:47:07Z</dcterms:modified>
</cp:coreProperties>
</file>