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82" r:id="rId2"/>
    <p:sldId id="281" r:id="rId3"/>
    <p:sldId id="306" r:id="rId4"/>
    <p:sldId id="284" r:id="rId5"/>
    <p:sldId id="280" r:id="rId6"/>
    <p:sldId id="289" r:id="rId7"/>
    <p:sldId id="297" r:id="rId8"/>
    <p:sldId id="287" r:id="rId9"/>
    <p:sldId id="288" r:id="rId10"/>
    <p:sldId id="305" r:id="rId11"/>
    <p:sldId id="291" r:id="rId12"/>
    <p:sldId id="292" r:id="rId13"/>
    <p:sldId id="293" r:id="rId14"/>
    <p:sldId id="294" r:id="rId15"/>
    <p:sldId id="295" r:id="rId16"/>
    <p:sldId id="304" r:id="rId17"/>
    <p:sldId id="303" r:id="rId18"/>
    <p:sldId id="296" r:id="rId19"/>
    <p:sldId id="302" r:id="rId20"/>
    <p:sldId id="283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3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31" autoAdjust="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image" Target="../media/image34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AF00C-6D75-48A8-A194-B96D46F0E30B}" type="datetimeFigureOut">
              <a:rPr lang="en-US" smtClean="0"/>
              <a:pPr/>
              <a:t>10/7/2018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204BC-D94E-4A4A-A5D3-5EDFD9255B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08512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64DB847-A7C6-423F-B771-46A6092732E3}" type="datetimeFigureOut">
              <a:rPr lang="en-US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7FC56A9-71FA-49A8-A49B-73E0C4B6E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52467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FC56A9-71FA-49A8-A49B-73E0C4B6E02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FC56A9-71FA-49A8-A49B-73E0C4B6E02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FC56A9-71FA-49A8-A49B-73E0C4B6E0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FC56A9-71FA-49A8-A49B-73E0C4B6E02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FC56A9-71FA-49A8-A49B-73E0C4B6E02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Výsledok vyhľadávania obrázkov pre dopyt atlas cer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84584" y="0"/>
            <a:ext cx="10873208" cy="7281696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3400" y="1295400"/>
            <a:ext cx="8077200" cy="990600"/>
          </a:xfrm>
          <a:prstGeom prst="roundRect">
            <a:avLst/>
          </a:prstGeom>
          <a:solidFill>
            <a:srgbClr val="3333B2"/>
          </a:solidFill>
          <a:ln>
            <a:solidFill>
              <a:srgbClr val="3333B2"/>
            </a:solidFill>
          </a:ln>
          <a:effectLst>
            <a:outerShdw blurRad="114300" dist="152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dirty="0" smtClean="0">
                <a:solidFill>
                  <a:schemeClr val="bg1"/>
                </a:solidFill>
                <a:latin typeface="+mn-lt"/>
                <a:cs typeface="+mn-cs"/>
              </a:rPr>
              <a:t>Marek</a:t>
            </a:r>
            <a:r>
              <a:rPr lang="sk-SK" sz="1200" baseline="0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sk-SK" sz="1200" baseline="0" dirty="0" err="1" smtClean="0">
                <a:solidFill>
                  <a:schemeClr val="bg1"/>
                </a:solidFill>
                <a:latin typeface="+mn-lt"/>
                <a:cs typeface="+mn-cs"/>
              </a:rPr>
              <a:t>Biroš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9600" y="1447800"/>
            <a:ext cx="7772400" cy="838200"/>
          </a:xfrm>
        </p:spPr>
        <p:txBody>
          <a:bodyPr/>
          <a:lstStyle>
            <a:lvl1pPr>
              <a:defRPr lang="en-US" sz="2800" b="1" baseline="0" smtClean="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sk-SK" sz="2000" b="1" baseline="0" dirty="0" smtClean="0">
                <a:latin typeface="LMRoman12-Bold"/>
              </a:rPr>
              <a:t>Názov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429000" cy="365125"/>
          </a:xfrm>
        </p:spPr>
        <p:txBody>
          <a:bodyPr/>
          <a:lstStyle>
            <a:lvl1pPr algn="l">
              <a:defRPr sz="1200"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492875"/>
            <a:ext cx="11430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06CB4F1-E69D-4458-B775-B121381A0F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066800" y="6477000"/>
            <a:ext cx="3505200" cy="381000"/>
          </a:xfrm>
        </p:spPr>
        <p:txBody>
          <a:bodyPr anchor="ctr">
            <a:normAutofit/>
          </a:bodyPr>
          <a:lstStyle>
            <a:lvl1pPr algn="r">
              <a:buNone/>
              <a:defRPr lang="en-US" sz="12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sk-SK" sz="1200" dirty="0" smtClean="0">
                <a:solidFill>
                  <a:schemeClr val="bg1"/>
                </a:solidFill>
                <a:latin typeface="+mn-lt"/>
                <a:cs typeface="+mn-cs"/>
              </a:rPr>
              <a:t>Marek </a:t>
            </a:r>
            <a:r>
              <a:rPr lang="sk-SK" sz="1200" dirty="0" err="1" smtClean="0">
                <a:solidFill>
                  <a:schemeClr val="bg1"/>
                </a:solidFill>
                <a:latin typeface="+mn-lt"/>
                <a:cs typeface="+mn-cs"/>
              </a:rPr>
              <a:t>Biroš</a:t>
            </a:r>
            <a:endParaRPr lang="sk-SK" dirty="0" smtClean="0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4"/>
          </p:nvPr>
        </p:nvSpPr>
        <p:spPr>
          <a:xfrm>
            <a:off x="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2987663-4C68-454D-9341-747DFD21BC94}" type="datetime1">
              <a:rPr lang="en-US" smtClean="0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5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6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7C05FB1-C35B-4870-BC50-C1BF2D042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3CDFA-330E-4CAA-8D3D-CB5AEA74F8D2}" type="datetime1">
              <a:rPr lang="en-US" smtClean="0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2A947-F0B9-4AC8-B617-2CA04D399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/>
          <p:cNvSpPr/>
          <p:nvPr userDrawn="1"/>
        </p:nvSpPr>
        <p:spPr>
          <a:xfrm>
            <a:off x="1763688" y="5445224"/>
            <a:ext cx="5544616" cy="6480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Ovál 7"/>
          <p:cNvSpPr/>
          <p:nvPr userDrawn="1"/>
        </p:nvSpPr>
        <p:spPr>
          <a:xfrm>
            <a:off x="-16310320" y="6165304"/>
            <a:ext cx="41404600" cy="14617624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5373216"/>
            <a:ext cx="5486400" cy="566738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Kliknite sem a upravte štýl predlohy nadpisov.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35696" y="980728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k-SK" noProof="0" dirty="0" smtClean="0"/>
              <a:t>Ak chcete pridať obrázok, kliknite na ikonu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3688" y="508518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dirty="0" smtClean="0"/>
              <a:t>Kliknite sem a upravte štýly predlohy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Rectangle 3"/>
          <p:cNvSpPr/>
          <p:nvPr userDrawn="1"/>
        </p:nvSpPr>
        <p:spPr>
          <a:xfrm>
            <a:off x="0" y="-27384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Zástupný symbol textu 15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9144000" cy="914400"/>
          </a:xfrm>
        </p:spPr>
        <p:txBody>
          <a:bodyPr/>
          <a:lstStyle>
            <a:lvl1pPr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sk-SK" dirty="0" smtClean="0"/>
              <a:t>Kliknite sem a upravte štýly predlohy textu.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ál 6"/>
          <p:cNvSpPr/>
          <p:nvPr userDrawn="1"/>
        </p:nvSpPr>
        <p:spPr>
          <a:xfrm>
            <a:off x="-16310320" y="6165304"/>
            <a:ext cx="41404600" cy="14617624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59EC681-8D43-4411-94FF-0E685A50AF1A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5EA575-3527-424C-A005-428A5216F81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36733-459D-4C68-B614-1F8D3D4A1C30}" type="datetime1">
              <a:rPr lang="en-US" smtClean="0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EB02-20BD-4C4F-B59A-1CA3F89D9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loženie obsa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732611-0F25-4EBF-9023-C4FFDAAD1EC6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>
                <a:latin typeface="LMRoman12-Bold"/>
              </a:rPr>
              <a:t>Štúdium vzácnych rozpadov </a:t>
            </a:r>
            <a:r>
              <a:rPr lang="en-US" b="1" i="1" smtClean="0">
                <a:latin typeface="LMMathItalic12-Regular"/>
              </a:rPr>
              <a:t>B</a:t>
            </a:r>
            <a:r>
              <a:rPr lang="en-US" b="1" i="1" smtClean="0">
                <a:latin typeface="LMRoman12-Bold"/>
              </a:rPr>
              <a:t>-mezónov</a:t>
            </a:r>
            <a:br>
              <a:rPr lang="en-US" b="1" i="1" smtClean="0">
                <a:latin typeface="LMRoman12-Bold"/>
              </a:rPr>
            </a:br>
            <a:r>
              <a:rPr lang="en-US" b="1" smtClean="0">
                <a:latin typeface="LMRoman12-Bold"/>
              </a:rPr>
              <a:t>v experimente ATLAS</a:t>
            </a:r>
            <a:endParaRPr lang="en-US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CB6DE-1033-4C2C-8280-139BC16F7C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07642" cy="743953"/>
          </a:xfrm>
        </p:spPr>
        <p:txBody>
          <a:bodyPr/>
          <a:lstStyle>
            <a:lvl1pPr marL="182880" algn="l">
              <a:defRPr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sz="1200"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C7FEBF-A170-470C-A369-F0D066FB58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TextBox 6"/>
          <p:cNvSpPr txBox="1"/>
          <p:nvPr userDrawn="1"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dirty="0" smtClean="0">
                <a:solidFill>
                  <a:schemeClr val="bg1"/>
                </a:solidFill>
                <a:latin typeface="+mn-lt"/>
                <a:cs typeface="+mn-cs"/>
              </a:rPr>
              <a:t>Marek</a:t>
            </a:r>
            <a:r>
              <a:rPr lang="sk-SK" sz="1200" baseline="0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sk-SK" sz="1200" baseline="0" dirty="0" err="1" smtClean="0">
                <a:solidFill>
                  <a:schemeClr val="bg1"/>
                </a:solidFill>
                <a:latin typeface="+mn-lt"/>
                <a:cs typeface="+mn-cs"/>
              </a:rPr>
              <a:t>Biroš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007642" cy="743953"/>
          </a:xfrm>
        </p:spPr>
        <p:txBody>
          <a:bodyPr/>
          <a:lstStyle>
            <a:lvl1pPr marL="18288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Obsah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sz="1200"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C7FEBF-A170-470C-A369-F0D066FB58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TextBox 6"/>
          <p:cNvSpPr txBox="1"/>
          <p:nvPr userDrawn="1"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dirty="0" smtClean="0">
                <a:solidFill>
                  <a:schemeClr val="bg1"/>
                </a:solidFill>
                <a:latin typeface="+mn-lt"/>
                <a:cs typeface="+mn-cs"/>
              </a:rPr>
              <a:t>Marek</a:t>
            </a:r>
            <a:r>
              <a:rPr lang="sk-SK" sz="1200" baseline="0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sk-SK" sz="1200" baseline="0" dirty="0" err="1" smtClean="0">
                <a:solidFill>
                  <a:schemeClr val="bg1"/>
                </a:solidFill>
                <a:latin typeface="+mn-lt"/>
                <a:cs typeface="+mn-cs"/>
              </a:rPr>
              <a:t>Biroš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>
              <a:buFont typeface="Arial" pitchFamily="34" charset="0"/>
              <a:buChar char="•"/>
              <a:defRPr/>
            </a:lvl1pPr>
            <a:lvl2pPr marL="800100" indent="-342900">
              <a:buFont typeface="Arial" pitchFamily="34" charset="0"/>
              <a:buChar char="•"/>
              <a:defRPr/>
            </a:lvl2pPr>
            <a:lvl3pPr marL="1257300" indent="-342900">
              <a:buFont typeface="Arial" pitchFamily="34" charset="0"/>
              <a:buChar char="•"/>
              <a:defRPr/>
            </a:lvl3pPr>
            <a:lvl4pPr marL="1714500" indent="-342900">
              <a:buFont typeface="Arial" pitchFamily="34" charset="0"/>
              <a:buChar char="•"/>
              <a:defRPr/>
            </a:lvl4pPr>
            <a:lvl5pPr marL="2171700" indent="-342900">
              <a:buFont typeface="Arial" pitchFamily="34" charset="0"/>
              <a:buChar char="•"/>
              <a:defRPr/>
            </a:lvl5pPr>
          </a:lstStyle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ďakov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92696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sz="1200"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C7FEBF-A170-470C-A369-F0D066FB58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4572000" y="-27384"/>
            <a:ext cx="4572000" cy="7920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TextBox 6"/>
          <p:cNvSpPr txBox="1"/>
          <p:nvPr userDrawn="1"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dirty="0" smtClean="0">
                <a:solidFill>
                  <a:schemeClr val="bg1"/>
                </a:solidFill>
                <a:latin typeface="+mn-lt"/>
                <a:cs typeface="+mn-cs"/>
              </a:rPr>
              <a:t>Marek</a:t>
            </a:r>
            <a:r>
              <a:rPr lang="sk-SK" sz="1200" baseline="0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sk-SK" sz="1200" baseline="0" dirty="0" err="1" smtClean="0">
                <a:solidFill>
                  <a:schemeClr val="bg1"/>
                </a:solidFill>
                <a:latin typeface="+mn-lt"/>
                <a:cs typeface="+mn-cs"/>
              </a:rPr>
              <a:t>Biroš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0"/>
          <p:cNvSpPr/>
          <p:nvPr userDrawn="1"/>
        </p:nvSpPr>
        <p:spPr>
          <a:xfrm>
            <a:off x="-76200" y="-27384"/>
            <a:ext cx="4648200" cy="774032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 userDrawn="1"/>
        </p:nvSpPr>
        <p:spPr bwMode="auto">
          <a:xfrm>
            <a:off x="0" y="692696"/>
            <a:ext cx="9007642" cy="743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8288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aseline="0">
                <a:solidFill>
                  <a:schemeClr val="bg1"/>
                </a:solidFill>
              </a:defRPr>
            </a:lvl1pPr>
          </a:lstStyle>
          <a:p>
            <a:pPr marL="18288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Ďakujem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pozornosť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oďakov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92696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sz="1200"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C7FEBF-A170-470C-A369-F0D066FB58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4572000" y="-27384"/>
            <a:ext cx="4572000" cy="7920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TextBox 6"/>
          <p:cNvSpPr txBox="1"/>
          <p:nvPr userDrawn="1"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dirty="0" smtClean="0">
                <a:solidFill>
                  <a:schemeClr val="bg1"/>
                </a:solidFill>
                <a:latin typeface="+mn-lt"/>
                <a:cs typeface="+mn-cs"/>
              </a:rPr>
              <a:t>Marek</a:t>
            </a:r>
            <a:r>
              <a:rPr lang="sk-SK" sz="1200" baseline="0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sk-SK" sz="1200" baseline="0" dirty="0" err="1" smtClean="0">
                <a:solidFill>
                  <a:schemeClr val="bg1"/>
                </a:solidFill>
                <a:latin typeface="+mn-lt"/>
                <a:cs typeface="+mn-cs"/>
              </a:rPr>
              <a:t>Biroš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4" name="Rectangle 10"/>
          <p:cNvSpPr/>
          <p:nvPr userDrawn="1"/>
        </p:nvSpPr>
        <p:spPr>
          <a:xfrm>
            <a:off x="-76200" y="-27384"/>
            <a:ext cx="4648200" cy="774032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 userDrawn="1"/>
        </p:nvSpPr>
        <p:spPr bwMode="auto">
          <a:xfrm>
            <a:off x="0" y="692696"/>
            <a:ext cx="9007642" cy="743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8288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aseline="0">
                <a:solidFill>
                  <a:schemeClr val="bg1"/>
                </a:solidFill>
              </a:defRPr>
            </a:lvl1pPr>
          </a:lstStyle>
          <a:p>
            <a:pPr marL="18288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Záver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>
              <a:buFont typeface="Arial" pitchFamily="34" charset="0"/>
              <a:buChar char="•"/>
              <a:defRPr/>
            </a:lvl1pPr>
            <a:lvl2pPr marL="800100" indent="-342900">
              <a:buFont typeface="Arial" pitchFamily="34" charset="0"/>
              <a:buChar char="•"/>
              <a:defRPr/>
            </a:lvl2pPr>
            <a:lvl3pPr marL="1257300" indent="-342900">
              <a:buFont typeface="Arial" pitchFamily="34" charset="0"/>
              <a:buChar char="•"/>
              <a:defRPr/>
            </a:lvl3pPr>
            <a:lvl4pPr marL="1714500" indent="-342900">
              <a:buFont typeface="Arial" pitchFamily="34" charset="0"/>
              <a:buChar char="•"/>
              <a:defRPr/>
            </a:lvl4pPr>
            <a:lvl5pPr marL="2171700" indent="-342900">
              <a:buFont typeface="Arial" pitchFamily="34" charset="0"/>
              <a:buChar char="•"/>
              <a:defRPr/>
            </a:lvl5pPr>
          </a:lstStyle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ďakov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92696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sz="1200"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BC7FEBF-A170-470C-A369-F0D066FB58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4572000" y="0"/>
            <a:ext cx="4572000" cy="7920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TextBox 6"/>
          <p:cNvSpPr txBox="1"/>
          <p:nvPr userDrawn="1"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dirty="0" smtClean="0">
                <a:solidFill>
                  <a:schemeClr val="bg1"/>
                </a:solidFill>
                <a:latin typeface="+mn-lt"/>
                <a:cs typeface="+mn-cs"/>
              </a:rPr>
              <a:t>Marek</a:t>
            </a:r>
            <a:r>
              <a:rPr lang="sk-SK" sz="1200" baseline="0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sk-SK" sz="1200" baseline="0" dirty="0" err="1" smtClean="0">
                <a:solidFill>
                  <a:schemeClr val="bg1"/>
                </a:solidFill>
                <a:latin typeface="+mn-lt"/>
                <a:cs typeface="+mn-cs"/>
              </a:rPr>
              <a:t>Biroš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3" name="TextBox 35"/>
          <p:cNvSpPr txBox="1"/>
          <p:nvPr userDrawn="1"/>
        </p:nvSpPr>
        <p:spPr>
          <a:xfrm>
            <a:off x="1066800" y="3124200"/>
            <a:ext cx="70104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18288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Ďakujem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za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pozornosť</a:t>
            </a: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b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algn="ctr"/>
            <a:r>
              <a:rPr lang="sk-SK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ďakujem</a:t>
            </a:r>
            <a:r>
              <a:rPr lang="sk-SK" b="1" i="1" baseline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vedúcemu </a:t>
            </a:r>
            <a:endParaRPr lang="en-US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0"/>
          <p:cNvSpPr/>
          <p:nvPr userDrawn="1"/>
        </p:nvSpPr>
        <p:spPr>
          <a:xfrm>
            <a:off x="-76200" y="-27384"/>
            <a:ext cx="4648200" cy="774032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 userDrawn="1"/>
        </p:nvSpPr>
        <p:spPr bwMode="auto">
          <a:xfrm>
            <a:off x="0" y="692696"/>
            <a:ext cx="9007642" cy="743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18288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4400" baseline="0">
                <a:solidFill>
                  <a:schemeClr val="bg1"/>
                </a:solidFill>
              </a:defRPr>
            </a:lvl1pPr>
          </a:lstStyle>
          <a:p>
            <a:pPr marL="18288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Ďakujem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pozornosť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Obdĺžnik 15"/>
          <p:cNvSpPr/>
          <p:nvPr userDrawn="1"/>
        </p:nvSpPr>
        <p:spPr>
          <a:xfrm>
            <a:off x="3228363" y="3244334"/>
            <a:ext cx="2687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8288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Ďakujem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za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pozornosť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-16042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kern="120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rPr>
              <a:t>Marek</a:t>
            </a:r>
            <a:r>
              <a:rPr lang="sk-SK" sz="1200" kern="1200" baseline="0" dirty="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sk-SK" sz="1200" kern="1200" baseline="0" dirty="0" err="1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rPr>
              <a:t>Biroš</a:t>
            </a:r>
            <a:endParaRPr lang="en-US" sz="1200" kern="1200" dirty="0">
              <a:solidFill>
                <a:schemeClr val="bg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052736"/>
            <a:ext cx="42672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800"/>
            </a:lvl1pPr>
            <a:lvl2pPr>
              <a:buSzPct val="60000"/>
              <a:buFontTx/>
              <a:buBlip>
                <a:blip r:embed="rId2"/>
              </a:buBlip>
              <a:defRPr sz="2400" baseline="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762000"/>
          </a:xfrm>
        </p:spPr>
        <p:txBody>
          <a:bodyPr/>
          <a:lstStyle>
            <a:lvl1pPr marL="182880" algn="l">
              <a:defRPr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FF05D9A-DAC8-4C53-B66B-408BAA307D90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sz="1200"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A58546F-1E4E-426D-9940-5EB4B4A74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Content Placeholder 3"/>
          <p:cNvSpPr>
            <a:spLocks noGrp="1"/>
          </p:cNvSpPr>
          <p:nvPr>
            <p:ph sz="half" idx="13"/>
          </p:nvPr>
        </p:nvSpPr>
        <p:spPr>
          <a:xfrm>
            <a:off x="160784" y="1052736"/>
            <a:ext cx="42672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800"/>
            </a:lvl1pPr>
            <a:lvl2pPr>
              <a:buSzPct val="60000"/>
              <a:buFontTx/>
              <a:buBlip>
                <a:blip r:embed="rId2"/>
              </a:buBlip>
              <a:defRPr sz="2400" baseline="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71563" y="6488113"/>
            <a:ext cx="3500437" cy="369887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200" dirty="0" smtClean="0">
                <a:solidFill>
                  <a:schemeClr val="bg1"/>
                </a:solidFill>
                <a:latin typeface="+mn-lt"/>
                <a:cs typeface="+mn-cs"/>
              </a:rPr>
              <a:t>Marek </a:t>
            </a:r>
            <a:r>
              <a:rPr lang="sk-SK" sz="1200" dirty="0" err="1" smtClean="0">
                <a:solidFill>
                  <a:schemeClr val="bg1"/>
                </a:solidFill>
                <a:latin typeface="+mn-lt"/>
                <a:cs typeface="+mn-cs"/>
              </a:rPr>
              <a:t>Biroš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44497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400"/>
            </a:lvl1pPr>
            <a:lvl2pPr>
              <a:buSzPct val="60000"/>
              <a:buFontTx/>
              <a:buBlip>
                <a:blip r:embed="rId2"/>
              </a:buBlip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906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76400"/>
            <a:ext cx="4041775" cy="44497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400"/>
            </a:lvl1pPr>
            <a:lvl2pPr>
              <a:buSzPct val="60000"/>
              <a:buFontTx/>
              <a:buBlip>
                <a:blip r:embed="rId2"/>
              </a:buBlip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762000"/>
          </a:xfrm>
        </p:spPr>
        <p:txBody>
          <a:bodyPr/>
          <a:lstStyle>
            <a:lvl1pPr marL="18288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Kliknite sem a upravte štýl predlohy nadpisov.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5075E3A-870C-4809-ABC6-77B21E2CD478}" type="datetime1">
              <a:rPr lang="en-US" smtClean="0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F25B14B-C98E-4C14-96E7-18DD3A29C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0" y="6477000"/>
            <a:ext cx="4572000" cy="381000"/>
          </a:xfrm>
          <a:prstGeom prst="rect">
            <a:avLst/>
          </a:prstGeom>
          <a:solidFill>
            <a:srgbClr val="333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477000"/>
            <a:ext cx="4572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5400" cy="762000"/>
          </a:xfrm>
        </p:spPr>
        <p:txBody>
          <a:bodyPr/>
          <a:lstStyle>
            <a:lvl1pPr marL="182880" algn="l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sk-SK" dirty="0" smtClean="0"/>
              <a:t>Kliknite sem a upravte štýl predlohy nadpisov.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066800" y="6477000"/>
            <a:ext cx="3505200" cy="381000"/>
          </a:xfrm>
        </p:spPr>
        <p:txBody>
          <a:bodyPr anchor="ctr">
            <a:normAutofit/>
          </a:bodyPr>
          <a:lstStyle>
            <a:lvl1pPr algn="r">
              <a:buNone/>
              <a:defRPr lang="en-US" sz="12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sk-SK" sz="1200" dirty="0" smtClean="0">
                <a:solidFill>
                  <a:schemeClr val="bg1"/>
                </a:solidFill>
                <a:latin typeface="+mn-lt"/>
                <a:cs typeface="+mn-cs"/>
              </a:rPr>
              <a:t>Marek </a:t>
            </a:r>
            <a:r>
              <a:rPr lang="sk-SK" sz="1200" dirty="0" err="1" smtClean="0">
                <a:solidFill>
                  <a:schemeClr val="bg1"/>
                </a:solidFill>
                <a:latin typeface="+mn-lt"/>
                <a:cs typeface="+mn-cs"/>
              </a:rPr>
              <a:t>Biroš</a:t>
            </a:r>
            <a:endParaRPr lang="sk-SK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>
          <a:xfrm>
            <a:off x="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7887963-EBBB-4D80-84C4-5B8B6AB6C924}" type="datetime1">
              <a:rPr lang="en-US" smtClean="0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>
          <a:xfrm>
            <a:off x="4572000" y="6492875"/>
            <a:ext cx="3505200" cy="365125"/>
          </a:xfrm>
        </p:spPr>
        <p:txBody>
          <a:bodyPr/>
          <a:lstStyle>
            <a:lvl1pPr algn="l"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>
          <a:xfrm>
            <a:off x="8077200" y="6492875"/>
            <a:ext cx="1066800" cy="365125"/>
          </a:xfrm>
        </p:spPr>
        <p:txBody>
          <a:bodyPr/>
          <a:lstStyle>
            <a:lvl1pPr>
              <a:defRPr baseline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F8ABFDA-DAF0-4496-8136-3108F5781C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  <a:endParaRPr 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dirty="0" smtClean="0"/>
              <a:t>Kliknite sem a upravte štýly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Štvrtá úroveň</a:t>
            </a:r>
          </a:p>
          <a:p>
            <a:pPr lvl="4"/>
            <a:r>
              <a:rPr lang="sk-SK" dirty="0" smtClean="0"/>
              <a:t>Piata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732611-0F25-4EBF-9023-C4FFDAAD1EC6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b="1" dirty="0" err="1" smtClean="0">
                <a:latin typeface="LMRoman12-Bold"/>
              </a:rPr>
              <a:t>Štúdium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vzácnych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dirty="0" err="1" smtClean="0">
                <a:latin typeface="LMRoman12-Bold"/>
              </a:rPr>
              <a:t>rozpadov</a:t>
            </a:r>
            <a:r>
              <a:rPr lang="en-US" b="1" dirty="0" smtClean="0">
                <a:latin typeface="LMRoman12-Bold"/>
              </a:rPr>
              <a:t> </a:t>
            </a:r>
            <a:r>
              <a:rPr lang="en-US" b="1" i="1" dirty="0" smtClean="0">
                <a:latin typeface="LMMathItalic12-Regular"/>
              </a:rPr>
              <a:t>B</a:t>
            </a:r>
            <a:r>
              <a:rPr lang="en-US" b="1" i="1" dirty="0" smtClean="0">
                <a:latin typeface="LMRoman12-Bold"/>
              </a:rPr>
              <a:t>-</a:t>
            </a:r>
            <a:r>
              <a:rPr lang="en-US" b="1" i="1" dirty="0" err="1" smtClean="0">
                <a:latin typeface="LMRoman12-Bold"/>
              </a:rPr>
              <a:t>mezónov</a:t>
            </a:r>
            <a:r>
              <a:rPr lang="en-US" b="1" i="1" dirty="0" smtClean="0">
                <a:latin typeface="LMRoman12-Bold"/>
              </a:rPr>
              <a:t/>
            </a:r>
            <a:br>
              <a:rPr lang="en-US" b="1" i="1" dirty="0" smtClean="0">
                <a:latin typeface="LMRoman12-Bold"/>
              </a:rPr>
            </a:br>
            <a:r>
              <a:rPr lang="en-US" b="1" dirty="0" smtClean="0">
                <a:latin typeface="LMRoman12-Bold"/>
              </a:rPr>
              <a:t>v </a:t>
            </a:r>
            <a:r>
              <a:rPr lang="en-US" b="1" dirty="0" err="1" smtClean="0">
                <a:latin typeface="LMRoman12-Bold"/>
              </a:rPr>
              <a:t>experimente</a:t>
            </a:r>
            <a:r>
              <a:rPr lang="en-US" b="1" dirty="0" smtClean="0">
                <a:latin typeface="LMRoman12-Bold"/>
              </a:rPr>
              <a:t> ATLAS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6CB6DE-1033-4C2C-8280-139BC16F7C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9" r:id="rId3"/>
    <p:sldLayoutId id="2147483678" r:id="rId4"/>
    <p:sldLayoutId id="2147483681" r:id="rId5"/>
    <p:sldLayoutId id="2147483680" r:id="rId6"/>
    <p:sldLayoutId id="2147483673" r:id="rId7"/>
    <p:sldLayoutId id="2147483674" r:id="rId8"/>
    <p:sldLayoutId id="2147483675" r:id="rId9"/>
    <p:sldLayoutId id="2147483676" r:id="rId10"/>
    <p:sldLayoutId id="2147483667" r:id="rId11"/>
    <p:sldLayoutId id="2147483668" r:id="rId12"/>
    <p:sldLayoutId id="2147483669" r:id="rId13"/>
    <p:sldLayoutId id="2147483670" r:id="rId14"/>
    <p:sldLayoutId id="2147483677" r:id="rId15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pn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sk-SK" dirty="0" smtClean="0">
                <a:latin typeface="LMRoman12-Bold"/>
              </a:rPr>
              <a:t>Study </a:t>
            </a:r>
            <a:r>
              <a:rPr lang="sk-SK" dirty="0" err="1" smtClean="0">
                <a:latin typeface="LMRoman12-Bold"/>
              </a:rPr>
              <a:t>of</a:t>
            </a:r>
            <a:r>
              <a:rPr lang="sk-SK" dirty="0" smtClean="0">
                <a:latin typeface="LMRoman12-Bold"/>
              </a:rPr>
              <a:t> </a:t>
            </a:r>
            <a:r>
              <a:rPr lang="sk-SK" dirty="0" err="1" smtClean="0">
                <a:latin typeface="LMRoman12-Bold"/>
              </a:rPr>
              <a:t>rare</a:t>
            </a:r>
            <a:r>
              <a:rPr lang="en-US" dirty="0" smtClean="0">
                <a:latin typeface="LMRoman12-Bold"/>
              </a:rPr>
              <a:t> </a:t>
            </a:r>
            <a:r>
              <a:rPr lang="en-US" dirty="0" smtClean="0">
                <a:latin typeface="LMMathItalic12-Regular"/>
              </a:rPr>
              <a:t>B</a:t>
            </a:r>
            <a:r>
              <a:rPr lang="en-US" dirty="0" smtClean="0">
                <a:latin typeface="LMRoman12-Bold"/>
              </a:rPr>
              <a:t>-me</a:t>
            </a:r>
            <a:r>
              <a:rPr lang="sk-SK" dirty="0" err="1" smtClean="0">
                <a:latin typeface="LMRoman12-Bold"/>
              </a:rPr>
              <a:t>son</a:t>
            </a:r>
            <a:r>
              <a:rPr lang="en-US" dirty="0">
                <a:latin typeface="LMRoman12-Bold"/>
              </a:rPr>
              <a:t/>
            </a:r>
            <a:br>
              <a:rPr lang="en-US" dirty="0">
                <a:latin typeface="LMRoman12-Bold"/>
              </a:rPr>
            </a:br>
            <a:r>
              <a:rPr lang="sk-SK" dirty="0" err="1" smtClean="0">
                <a:latin typeface="LMRoman12-Bold"/>
              </a:rPr>
              <a:t>decays</a:t>
            </a:r>
            <a:r>
              <a:rPr lang="sk-SK" dirty="0" smtClean="0">
                <a:latin typeface="LMRoman12-Bold"/>
              </a:rPr>
              <a:t> </a:t>
            </a:r>
            <a:r>
              <a:rPr lang="sk-SK" dirty="0" err="1" smtClean="0">
                <a:latin typeface="LMRoman12-Bold"/>
              </a:rPr>
              <a:t>at</a:t>
            </a:r>
            <a:r>
              <a:rPr lang="en-US" dirty="0" smtClean="0">
                <a:latin typeface="LMRoman12-Bold"/>
              </a:rPr>
              <a:t> </a:t>
            </a:r>
            <a:r>
              <a:rPr lang="en-US" dirty="0">
                <a:latin typeface="LMRoman12-Bold"/>
              </a:rPr>
              <a:t>ATLAS</a:t>
            </a:r>
            <a:endParaRPr lang="en-US" dirty="0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6CB4F1-E69D-4458-B775-B121381A0F5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TextBox 5"/>
          <p:cNvSpPr txBox="1"/>
          <p:nvPr/>
        </p:nvSpPr>
        <p:spPr>
          <a:xfrm>
            <a:off x="2915816" y="3266400"/>
            <a:ext cx="3657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Marek </a:t>
            </a:r>
            <a:r>
              <a:rPr lang="sk-SK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Biroš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IPNP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CUNI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Breit-Wiegner</a:t>
            </a:r>
            <a:r>
              <a:rPr lang="sk-SK" dirty="0" smtClean="0"/>
              <a:t>  </a:t>
            </a:r>
            <a:r>
              <a:rPr lang="sk-SK" sz="1600" dirty="0" smtClean="0"/>
              <a:t>*  </a:t>
            </a:r>
            <a:r>
              <a:rPr lang="sk-SK" dirty="0" err="1" smtClean="0"/>
              <a:t>gaussi</a:t>
            </a:r>
            <a:r>
              <a:rPr lang="en-GB" dirty="0" smtClean="0"/>
              <a:t>a</a:t>
            </a:r>
            <a:r>
              <a:rPr lang="sk-SK" dirty="0" smtClean="0"/>
              <a:t>n</a:t>
            </a:r>
            <a:endParaRPr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6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532800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Nadpis 1"/>
          <p:cNvSpPr txBox="1">
            <a:spLocks/>
          </p:cNvSpPr>
          <p:nvPr/>
        </p:nvSpPr>
        <p:spPr bwMode="auto">
          <a:xfrm>
            <a:off x="0" y="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Distribution of invariant mass K*</a:t>
            </a:r>
          </a:p>
        </p:txBody>
      </p:sp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276872"/>
            <a:ext cx="2638425" cy="676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2915816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8" name="Object 6"/>
          <p:cNvGraphicFramePr>
            <a:graphicFrameLocks noChangeAspect="1"/>
          </p:cNvGraphicFramePr>
          <p:nvPr/>
        </p:nvGraphicFramePr>
        <p:xfrm>
          <a:off x="2992139" y="1988840"/>
          <a:ext cx="3092029" cy="2990576"/>
        </p:xfrm>
        <a:graphic>
          <a:graphicData uri="http://schemas.openxmlformats.org/presentationml/2006/ole">
            <p:oleObj spid="_x0000_s38918" name="Acrobat Document" r:id="rId3" imgW="5401429" imgH="5219048" progId="AcroExch.Document.DC">
              <p:embed/>
            </p:oleObj>
          </a:graphicData>
        </a:graphic>
      </p:graphicFrame>
      <p:graphicFrame>
        <p:nvGraphicFramePr>
          <p:cNvPr id="38917" name="Object 5"/>
          <p:cNvGraphicFramePr>
            <a:graphicFrameLocks noChangeAspect="1"/>
          </p:cNvGraphicFramePr>
          <p:nvPr/>
        </p:nvGraphicFramePr>
        <p:xfrm>
          <a:off x="6156176" y="1988840"/>
          <a:ext cx="2987824" cy="2952328"/>
        </p:xfrm>
        <a:graphic>
          <a:graphicData uri="http://schemas.openxmlformats.org/presentationml/2006/ole">
            <p:oleObj spid="_x0000_s38917" name="Acrobat Document" r:id="rId4" imgW="5401429" imgH="5219048" progId="AcroExch.Document.DC">
              <p:embed/>
            </p:oleObj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1D </a:t>
            </a:r>
            <a:r>
              <a:rPr lang="sk-SK" dirty="0" err="1" smtClean="0"/>
              <a:t>polynomial</a:t>
            </a:r>
            <a:r>
              <a:rPr lang="sk-SK" dirty="0" smtClean="0"/>
              <a:t> </a:t>
            </a:r>
            <a:r>
              <a:rPr lang="sk-SK" dirty="0" err="1" smtClean="0"/>
              <a:t>fits</a:t>
            </a:r>
            <a:endParaRPr lang="en-US" dirty="0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pl-PL" b="1" dirty="0" smtClean="0"/>
              <a:t>Decay</a:t>
            </a:r>
            <a:r>
              <a:rPr lang="en-GB" b="1" dirty="0" smtClean="0"/>
              <a:t>’s angles </a:t>
            </a:r>
            <a:r>
              <a:rPr lang="pl-PL" b="1" dirty="0" smtClean="0"/>
              <a:t>distribution</a:t>
            </a:r>
            <a:endParaRPr lang="en-US" dirty="0"/>
          </a:p>
        </p:txBody>
      </p:sp>
      <p:graphicFrame>
        <p:nvGraphicFramePr>
          <p:cNvPr id="38919" name="Object 7"/>
          <p:cNvGraphicFramePr>
            <a:graphicFrameLocks noChangeAspect="1"/>
          </p:cNvGraphicFramePr>
          <p:nvPr/>
        </p:nvGraphicFramePr>
        <p:xfrm>
          <a:off x="0" y="1988840"/>
          <a:ext cx="2915815" cy="3024336"/>
        </p:xfrm>
        <a:graphic>
          <a:graphicData uri="http://schemas.openxmlformats.org/presentationml/2006/ole">
            <p:oleObj spid="_x0000_s38919" name="Acrobat Document" r:id="rId5" imgW="5401429" imgH="5219048" progId="AcroExch.Document.DC">
              <p:embed/>
            </p:oleObj>
          </a:graphicData>
        </a:graphic>
      </p:graphicFrame>
      <p:sp>
        <p:nvSpPr>
          <p:cNvPr id="11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2915816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2D </a:t>
            </a:r>
            <a:r>
              <a:rPr lang="sk-SK" dirty="0" err="1" smtClean="0"/>
              <a:t>projections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sk-SK" dirty="0" err="1" smtClean="0"/>
              <a:t>final</a:t>
            </a:r>
            <a:r>
              <a:rPr lang="sk-SK" dirty="0" smtClean="0"/>
              <a:t>  3D </a:t>
            </a:r>
            <a:r>
              <a:rPr lang="sk-SK" dirty="0" err="1" smtClean="0"/>
              <a:t>polynom</a:t>
            </a:r>
            <a:endParaRPr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pl-PL" b="1" dirty="0" smtClean="0"/>
              <a:t>Decay</a:t>
            </a:r>
            <a:r>
              <a:rPr lang="en-GB" b="1" dirty="0" smtClean="0"/>
              <a:t>’s angles </a:t>
            </a:r>
            <a:r>
              <a:rPr lang="pl-PL" b="1" dirty="0" smtClean="0"/>
              <a:t>distribution</a:t>
            </a:r>
            <a:endParaRPr lang="en-US" dirty="0"/>
          </a:p>
        </p:txBody>
      </p:sp>
      <p:graphicFrame>
        <p:nvGraphicFramePr>
          <p:cNvPr id="39942" name="Object 6"/>
          <p:cNvGraphicFramePr>
            <a:graphicFrameLocks noChangeAspect="1"/>
          </p:cNvGraphicFramePr>
          <p:nvPr/>
        </p:nvGraphicFramePr>
        <p:xfrm>
          <a:off x="-108520" y="836711"/>
          <a:ext cx="4768850" cy="4608513"/>
        </p:xfrm>
        <a:graphic>
          <a:graphicData uri="http://schemas.openxmlformats.org/presentationml/2006/ole">
            <p:oleObj spid="_x0000_s39942" name="Acrobat Document" r:id="rId3" imgW="5400384" imgH="5219566" progId="AcroExch.Document.DC">
              <p:embed/>
            </p:oleObj>
          </a:graphicData>
        </a:graphic>
      </p:graphicFrame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4499992" y="980430"/>
          <a:ext cx="4544214" cy="4392786"/>
        </p:xfrm>
        <a:graphic>
          <a:graphicData uri="http://schemas.openxmlformats.org/presentationml/2006/ole">
            <p:oleObj spid="_x0000_s39941" name="Acrobat Document" r:id="rId4" imgW="5400384" imgH="5219566" progId="AcroExch.Document.DC">
              <p:embed/>
            </p:oleObj>
          </a:graphicData>
        </a:graphic>
      </p:graphicFrame>
      <p:sp>
        <p:nvSpPr>
          <p:cNvPr id="13" name="Obdĺžnik 12"/>
          <p:cNvSpPr/>
          <p:nvPr/>
        </p:nvSpPr>
        <p:spPr>
          <a:xfrm>
            <a:off x="8892480" y="1124744"/>
            <a:ext cx="648072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/>
          </a:p>
        </p:txBody>
      </p:sp>
      <p:sp>
        <p:nvSpPr>
          <p:cNvPr id="10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2915816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Spherical</a:t>
            </a:r>
            <a:r>
              <a:rPr lang="sk-SK" dirty="0" smtClean="0"/>
              <a:t> </a:t>
            </a:r>
            <a:r>
              <a:rPr lang="sk-SK" dirty="0" err="1" smtClean="0"/>
              <a:t>harmonics</a:t>
            </a:r>
            <a:r>
              <a:rPr lang="sk-SK" dirty="0" smtClean="0"/>
              <a:t> </a:t>
            </a:r>
            <a:r>
              <a:rPr lang="sk-SK" dirty="0" err="1" smtClean="0"/>
              <a:t>expansion</a:t>
            </a:r>
            <a:endParaRPr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>
                <a:latin typeface="LMRoman12-Bold"/>
              </a:rPr>
              <a:t>Štúdium vzácnych rozpadov </a:t>
            </a:r>
            <a:r>
              <a:rPr lang="en-US" b="1" i="1" smtClean="0">
                <a:latin typeface="LMMathItalic12-Regular"/>
              </a:rPr>
              <a:t>B</a:t>
            </a:r>
            <a:r>
              <a:rPr lang="en-US" b="1" i="1" smtClean="0">
                <a:latin typeface="LMRoman12-Bold"/>
              </a:rPr>
              <a:t>-mezónov</a:t>
            </a:r>
            <a:br>
              <a:rPr lang="en-US" b="1" i="1" smtClean="0">
                <a:latin typeface="LMRoman12-Bold"/>
              </a:rPr>
            </a:br>
            <a:r>
              <a:rPr lang="en-US" b="1" smtClean="0">
                <a:latin typeface="LMRoman12-Bold"/>
              </a:rPr>
              <a:t>v experimente ATLAS</a:t>
            </a:r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pl-PL" b="1" dirty="0" smtClean="0"/>
              <a:t>Decay</a:t>
            </a:r>
            <a:r>
              <a:rPr lang="en-GB" b="1" dirty="0" smtClean="0"/>
              <a:t>’s angles </a:t>
            </a:r>
            <a:r>
              <a:rPr lang="pl-PL" b="1" dirty="0" smtClean="0"/>
              <a:t>distribution</a:t>
            </a:r>
            <a:endParaRPr lang="en-US" dirty="0" smtClean="0"/>
          </a:p>
          <a:p>
            <a:r>
              <a:rPr lang="pl-PL" b="1" dirty="0" smtClean="0"/>
              <a:t>rozpadu</a:t>
            </a:r>
            <a:endParaRPr lang="en-US" dirty="0"/>
          </a:p>
        </p:txBody>
      </p:sp>
      <p:pic>
        <p:nvPicPr>
          <p:cNvPr id="40971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0928"/>
            <a:ext cx="8330512" cy="85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00808"/>
            <a:ext cx="7272807" cy="80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2D </a:t>
            </a:r>
            <a:r>
              <a:rPr lang="sk-SK" dirty="0" err="1" smtClean="0"/>
              <a:t>projections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sk-SK" dirty="0" err="1" smtClean="0"/>
              <a:t>final</a:t>
            </a:r>
            <a:r>
              <a:rPr lang="sk-SK" dirty="0" smtClean="0"/>
              <a:t>  </a:t>
            </a:r>
            <a:r>
              <a:rPr lang="sk-SK" dirty="0" err="1" smtClean="0"/>
              <a:t>function</a:t>
            </a:r>
            <a:endParaRPr lang="en-US" dirty="0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pl-PL" b="1" dirty="0" smtClean="0"/>
              <a:t>Decay</a:t>
            </a:r>
            <a:r>
              <a:rPr lang="en-GB" b="1" dirty="0" smtClean="0"/>
              <a:t>’s angles </a:t>
            </a:r>
            <a:r>
              <a:rPr lang="pl-PL" b="1" dirty="0" smtClean="0"/>
              <a:t>distribution</a:t>
            </a:r>
            <a:endParaRPr lang="en-US" dirty="0"/>
          </a:p>
        </p:txBody>
      </p:sp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4572000" y="908050"/>
          <a:ext cx="4619480" cy="4465166"/>
        </p:xfrm>
        <a:graphic>
          <a:graphicData uri="http://schemas.openxmlformats.org/presentationml/2006/ole">
            <p:oleObj spid="_x0000_s41989" name="Acrobat Document" r:id="rId3" imgW="5400384" imgH="5219566" progId="AcroExch.Document.DC">
              <p:embed/>
            </p:oleObj>
          </a:graphicData>
        </a:graphic>
      </p:graphicFrame>
      <p:graphicFrame>
        <p:nvGraphicFramePr>
          <p:cNvPr id="41990" name="Object 6"/>
          <p:cNvGraphicFramePr>
            <a:graphicFrameLocks noChangeAspect="1"/>
          </p:cNvGraphicFramePr>
          <p:nvPr/>
        </p:nvGraphicFramePr>
        <p:xfrm>
          <a:off x="0" y="908720"/>
          <a:ext cx="4572000" cy="4531360"/>
        </p:xfrm>
        <a:graphic>
          <a:graphicData uri="http://schemas.openxmlformats.org/presentationml/2006/ole">
            <p:oleObj spid="_x0000_s41990" name="Acrobat Document" r:id="rId4" imgW="5401429" imgH="5219048" progId="AcroExch.Document.DC">
              <p:embed/>
            </p:oleObj>
          </a:graphicData>
        </a:graphic>
      </p:graphicFrame>
      <p:sp>
        <p:nvSpPr>
          <p:cNvPr id="10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2915816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uľka 11"/>
          <p:cNvGraphicFramePr>
            <a:graphicFrameLocks noGrp="1"/>
          </p:cNvGraphicFramePr>
          <p:nvPr/>
        </p:nvGraphicFramePr>
        <p:xfrm>
          <a:off x="7308304" y="908720"/>
          <a:ext cx="1656184" cy="2448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494"/>
                <a:gridCol w="1231690"/>
              </a:tblGrid>
              <a:tr h="288339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data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3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sgnl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3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fake </a:t>
                      </a:r>
                      <a:r>
                        <a:rPr lang="en-GB" sz="1400" dirty="0" err="1" smtClean="0"/>
                        <a:t>sgnl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3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fake </a:t>
                      </a:r>
                      <a:r>
                        <a:rPr lang="en-GB" sz="1400" dirty="0" err="1" smtClean="0"/>
                        <a:t>sgnl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3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3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3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467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comb. </a:t>
                      </a:r>
                      <a:r>
                        <a:rPr lang="en-GB" sz="1400" dirty="0" err="1" smtClean="0"/>
                        <a:t>bckg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Dvojrozmerné projekcie </a:t>
            </a:r>
            <a:r>
              <a:rPr lang="sk-SK" dirty="0" err="1" smtClean="0"/>
              <a:t>fitovacej</a:t>
            </a:r>
            <a:r>
              <a:rPr lang="sk-SK" dirty="0" smtClean="0"/>
              <a:t> funkcie</a:t>
            </a:r>
            <a:endParaRPr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pl-PL" b="1" dirty="0" smtClean="0"/>
              <a:t>Decay</a:t>
            </a:r>
            <a:r>
              <a:rPr lang="en-GB" b="1" dirty="0" smtClean="0"/>
              <a:t>’s angles </a:t>
            </a:r>
            <a:r>
              <a:rPr lang="pl-PL" b="1" dirty="0" smtClean="0"/>
              <a:t>distribution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54564" t="23136" r="10550" b="14086"/>
          <a:stretch>
            <a:fillRect/>
          </a:stretch>
        </p:blipFill>
        <p:spPr bwMode="auto">
          <a:xfrm>
            <a:off x="1979712" y="836712"/>
            <a:ext cx="4680520" cy="442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 l="6415" t="72716" r="23381" b="15165"/>
          <a:stretch>
            <a:fillRect/>
          </a:stretch>
        </p:blipFill>
        <p:spPr bwMode="auto">
          <a:xfrm>
            <a:off x="7740352" y="2780928"/>
            <a:ext cx="1187624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944" y="5301208"/>
            <a:ext cx="8330512" cy="85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12274" t="60126" r="28133" b="27755"/>
          <a:stretch>
            <a:fillRect/>
          </a:stretch>
        </p:blipFill>
        <p:spPr bwMode="auto">
          <a:xfrm>
            <a:off x="7884368" y="2492896"/>
            <a:ext cx="1008112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l="11778" t="47537" r="28629" b="40344"/>
          <a:stretch>
            <a:fillRect/>
          </a:stretch>
        </p:blipFill>
        <p:spPr bwMode="auto">
          <a:xfrm>
            <a:off x="7884368" y="2204864"/>
            <a:ext cx="1008112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Tabuľka 15"/>
          <p:cNvGraphicFramePr>
            <a:graphicFrameLocks noGrp="1"/>
          </p:cNvGraphicFramePr>
          <p:nvPr/>
        </p:nvGraphicFramePr>
        <p:xfrm>
          <a:off x="2123728" y="764704"/>
          <a:ext cx="4248472" cy="288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GB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Indices of non-zero</a:t>
                      </a:r>
                      <a:r>
                        <a:rPr lang="en-GB" sz="105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parameters for each data sample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2915816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7FEBF-A170-470C-A369-F0D066FB58E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800" dirty="0" err="1" smtClean="0"/>
              <a:t>Description</a:t>
            </a:r>
            <a:r>
              <a:rPr lang="sk-SK" sz="2800" dirty="0" smtClean="0"/>
              <a:t> </a:t>
            </a:r>
            <a:r>
              <a:rPr lang="sk-SK" sz="2800" dirty="0" err="1" smtClean="0"/>
              <a:t>of</a:t>
            </a:r>
            <a:r>
              <a:rPr lang="sk-SK" sz="2800" dirty="0" smtClean="0"/>
              <a:t> </a:t>
            </a:r>
            <a:r>
              <a:rPr lang="sk-SK" sz="2800" dirty="0" err="1" smtClean="0"/>
              <a:t>signal</a:t>
            </a:r>
            <a:r>
              <a:rPr lang="sk-SK" sz="2800" dirty="0" smtClean="0"/>
              <a:t> and </a:t>
            </a:r>
            <a:r>
              <a:rPr lang="sk-SK" sz="2800" dirty="0" err="1" smtClean="0"/>
              <a:t>background</a:t>
            </a:r>
            <a:r>
              <a:rPr lang="sk-SK" sz="2800" dirty="0" smtClean="0"/>
              <a:t> </a:t>
            </a:r>
            <a:r>
              <a:rPr lang="sk-SK" sz="2800" dirty="0" err="1" smtClean="0"/>
              <a:t>distributions</a:t>
            </a:r>
            <a:endParaRPr lang="sk-SK" dirty="0" smtClean="0"/>
          </a:p>
          <a:p>
            <a:pPr lvl="1"/>
            <a:r>
              <a:rPr lang="sk-SK" sz="2400" dirty="0" smtClean="0"/>
              <a:t>in</a:t>
            </a:r>
            <a:r>
              <a:rPr lang="en-GB" sz="2400" dirty="0" smtClean="0"/>
              <a:t>variant  mass of </a:t>
            </a:r>
            <a:r>
              <a:rPr lang="sk-SK" sz="2400" i="1" dirty="0" smtClean="0"/>
              <a:t>K*</a:t>
            </a:r>
            <a:r>
              <a:rPr lang="sk-SK" sz="2400" dirty="0" smtClean="0"/>
              <a:t>	</a:t>
            </a:r>
          </a:p>
          <a:p>
            <a:pPr lvl="1"/>
            <a:r>
              <a:rPr lang="sk-SK" sz="2400" dirty="0" smtClean="0"/>
              <a:t>in</a:t>
            </a:r>
            <a:r>
              <a:rPr lang="en-GB" sz="2400" dirty="0" smtClean="0"/>
              <a:t>variant  mass of</a:t>
            </a:r>
            <a:r>
              <a:rPr lang="sk-SK" sz="2400" dirty="0" smtClean="0"/>
              <a:t> </a:t>
            </a:r>
            <a:r>
              <a:rPr lang="sk-SK" sz="2400" i="1" dirty="0" smtClean="0"/>
              <a:t>B</a:t>
            </a:r>
            <a:r>
              <a:rPr lang="sk-SK" sz="2400" dirty="0" smtClean="0"/>
              <a:t> </a:t>
            </a:r>
            <a:r>
              <a:rPr lang="sk-SK" sz="2400" dirty="0" err="1" smtClean="0"/>
              <a:t>me</a:t>
            </a:r>
            <a:r>
              <a:rPr lang="en-GB" sz="2400" dirty="0" smtClean="0"/>
              <a:t>so</a:t>
            </a:r>
            <a:r>
              <a:rPr lang="sk-SK" sz="2400" dirty="0" smtClean="0"/>
              <a:t>n</a:t>
            </a:r>
          </a:p>
          <a:p>
            <a:pPr lvl="1"/>
            <a:r>
              <a:rPr lang="en-GB" sz="2400" dirty="0" smtClean="0"/>
              <a:t>decay‘s angles</a:t>
            </a:r>
            <a:endParaRPr lang="sk-SK" sz="2400" dirty="0" smtClean="0"/>
          </a:p>
          <a:p>
            <a:r>
              <a:rPr lang="en-GB" sz="2800" dirty="0" smtClean="0"/>
              <a:t>Ready to use in</a:t>
            </a:r>
            <a:r>
              <a:rPr lang="sk-SK" sz="2800" dirty="0" smtClean="0"/>
              <a:t> R</a:t>
            </a:r>
            <a:r>
              <a:rPr lang="en-GB" sz="2800" dirty="0" smtClean="0"/>
              <a:t>UN</a:t>
            </a:r>
            <a:r>
              <a:rPr lang="sk-SK" sz="2800" dirty="0" smtClean="0"/>
              <a:t> 2</a:t>
            </a:r>
            <a:r>
              <a:rPr lang="en-GB" sz="2800" dirty="0" smtClean="0"/>
              <a:t> </a:t>
            </a:r>
            <a:r>
              <a:rPr lang="en-GB" sz="2800" dirty="0" err="1" smtClean="0"/>
              <a:t>analyssis</a:t>
            </a:r>
            <a:endParaRPr lang="sk-SK" sz="2800" dirty="0" smtClean="0"/>
          </a:p>
          <a:p>
            <a:endParaRPr lang="en-US" dirty="0"/>
          </a:p>
        </p:txBody>
      </p:sp>
      <p:sp>
        <p:nvSpPr>
          <p:cNvPr id="6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attention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7FEBF-A170-470C-A369-F0D066FB58E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>
          <a:xfrm>
            <a:off x="2339752" y="2852937"/>
            <a:ext cx="4752528" cy="1368152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6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  <p:sp>
        <p:nvSpPr>
          <p:cNvPr id="7" name="Zaoblený obdĺžnik 6"/>
          <p:cNvSpPr/>
          <p:nvPr/>
        </p:nvSpPr>
        <p:spPr>
          <a:xfrm>
            <a:off x="2339752" y="2924944"/>
            <a:ext cx="4752528" cy="1368152"/>
          </a:xfrm>
          <a:prstGeom prst="roundRect">
            <a:avLst/>
          </a:prstGeom>
          <a:gradFill flip="none" rotWithShape="1">
            <a:gsLst>
              <a:gs pos="0">
                <a:schemeClr val="tx1"/>
              </a:gs>
              <a:gs pos="100000">
                <a:srgbClr val="3333B2"/>
              </a:gs>
            </a:gsLst>
            <a:lin ang="10800000" scaled="1"/>
            <a:tileRect/>
          </a:gradFill>
          <a:ln>
            <a:noFill/>
          </a:ln>
          <a:effectLst>
            <a:outerShdw blurRad="50800" dist="889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Any questions???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1D </a:t>
            </a:r>
            <a:r>
              <a:rPr lang="sk-SK" dirty="0" err="1" smtClean="0"/>
              <a:t>projections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fit </a:t>
            </a:r>
            <a:r>
              <a:rPr lang="sk-SK" dirty="0" err="1" smtClean="0"/>
              <a:t>function</a:t>
            </a:r>
            <a:endParaRPr lang="en-US" dirty="0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/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dirty="0" smtClean="0"/>
              <a:t>Appendix</a:t>
            </a:r>
            <a:r>
              <a:rPr lang="sk-SK" b="1" dirty="0" smtClean="0"/>
              <a:t> </a:t>
            </a:r>
            <a:r>
              <a:rPr lang="pl-PL" b="1" dirty="0" smtClean="0"/>
              <a:t>- Decay</a:t>
            </a:r>
            <a:r>
              <a:rPr lang="en-GB" b="1" dirty="0" smtClean="0"/>
              <a:t>’s angles </a:t>
            </a:r>
            <a:r>
              <a:rPr lang="pl-PL" b="1" dirty="0" smtClean="0"/>
              <a:t>distribution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0967" name="Object 7"/>
          <p:cNvGraphicFramePr>
            <a:graphicFrameLocks/>
          </p:cNvGraphicFramePr>
          <p:nvPr/>
        </p:nvGraphicFramePr>
        <p:xfrm>
          <a:off x="6156176" y="2062584"/>
          <a:ext cx="2914650" cy="3022600"/>
        </p:xfrm>
        <a:graphic>
          <a:graphicData uri="http://schemas.openxmlformats.org/presentationml/2006/ole">
            <p:oleObj spid="_x0000_s44034" name="Acrobat Document" r:id="rId3" imgW="5400384" imgH="5219566" progId="AcroExch.Document.DC">
              <p:embed/>
            </p:oleObj>
          </a:graphicData>
        </a:graphic>
      </p:graphicFrame>
      <p:graphicFrame>
        <p:nvGraphicFramePr>
          <p:cNvPr id="40968" name="Object 8"/>
          <p:cNvGraphicFramePr>
            <a:graphicFrameLocks/>
          </p:cNvGraphicFramePr>
          <p:nvPr/>
        </p:nvGraphicFramePr>
        <p:xfrm>
          <a:off x="0" y="1988840"/>
          <a:ext cx="2914650" cy="3022600"/>
        </p:xfrm>
        <a:graphic>
          <a:graphicData uri="http://schemas.openxmlformats.org/presentationml/2006/ole">
            <p:oleObj spid="_x0000_s44035" name="Acrobat Document" r:id="rId4" imgW="5400384" imgH="5219566" progId="AcroExch.Document.DC">
              <p:embed/>
            </p:oleObj>
          </a:graphicData>
        </a:graphic>
      </p:graphicFrame>
      <p:graphicFrame>
        <p:nvGraphicFramePr>
          <p:cNvPr id="40969" name="Object 9"/>
          <p:cNvGraphicFramePr>
            <a:graphicFrameLocks/>
          </p:cNvGraphicFramePr>
          <p:nvPr/>
        </p:nvGraphicFramePr>
        <p:xfrm>
          <a:off x="3025502" y="1990576"/>
          <a:ext cx="2914650" cy="3022600"/>
        </p:xfrm>
        <a:graphic>
          <a:graphicData uri="http://schemas.openxmlformats.org/presentationml/2006/ole">
            <p:oleObj spid="_x0000_s44036" name="Acrobat Document" r:id="rId5" imgW="5400384" imgH="5219566" progId="AcroExch.Document.DC">
              <p:embed/>
            </p:oleObj>
          </a:graphicData>
        </a:graphic>
      </p:graphicFrame>
      <p:sp>
        <p:nvSpPr>
          <p:cNvPr id="11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2915816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Spherical</a:t>
            </a:r>
            <a:r>
              <a:rPr lang="sk-SK" dirty="0" smtClean="0"/>
              <a:t> </a:t>
            </a:r>
            <a:r>
              <a:rPr lang="sk-SK" dirty="0" err="1" smtClean="0"/>
              <a:t>harmonics</a:t>
            </a:r>
            <a:r>
              <a:rPr lang="sk-SK" dirty="0" smtClean="0"/>
              <a:t> </a:t>
            </a:r>
            <a:r>
              <a:rPr lang="sk-SK" dirty="0" err="1" smtClean="0"/>
              <a:t>expansion</a:t>
            </a:r>
            <a:endParaRPr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8" name="Zástupný symbol textu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dirty="0" smtClean="0"/>
              <a:t>Appendix</a:t>
            </a:r>
            <a:r>
              <a:rPr lang="sk-SK" b="1" dirty="0" smtClean="0"/>
              <a:t> </a:t>
            </a:r>
            <a:r>
              <a:rPr lang="pl-PL" b="1" dirty="0" smtClean="0"/>
              <a:t>- Decay</a:t>
            </a:r>
            <a:r>
              <a:rPr lang="en-GB" b="1" dirty="0" smtClean="0"/>
              <a:t>’s angles </a:t>
            </a:r>
            <a:r>
              <a:rPr lang="pl-PL" b="1" dirty="0" smtClean="0"/>
              <a:t>distribution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39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786765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252" y="2852936"/>
            <a:ext cx="52959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2915816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Content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7FEBF-A170-470C-A369-F0D066FB58E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BlokTextu 6"/>
          <p:cNvSpPr txBox="1"/>
          <p:nvPr/>
        </p:nvSpPr>
        <p:spPr>
          <a:xfrm>
            <a:off x="539552" y="1268760"/>
            <a:ext cx="82089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sk-SK" sz="3200" dirty="0" err="1" smtClean="0">
                <a:latin typeface="+mj-lt"/>
                <a:cs typeface="Times New Roman" pitchFamily="18" charset="0"/>
              </a:rPr>
              <a:t>Motivation</a:t>
            </a:r>
            <a:r>
              <a:rPr lang="sk-SK" sz="3200" dirty="0" smtClean="0">
                <a:latin typeface="+mj-lt"/>
                <a:cs typeface="Times New Roman" pitchFamily="18" charset="0"/>
              </a:rPr>
              <a:t> </a:t>
            </a:r>
          </a:p>
          <a:p>
            <a:pPr marL="514350" indent="-514350">
              <a:buFont typeface="+mj-lt"/>
              <a:buAutoNum type="arabicParenR"/>
            </a:pPr>
            <a:r>
              <a:rPr lang="sk-SK" sz="3200" dirty="0" err="1" smtClean="0">
                <a:latin typeface="+mj-lt"/>
                <a:cs typeface="Times New Roman" pitchFamily="18" charset="0"/>
              </a:rPr>
              <a:t>Detector</a:t>
            </a:r>
            <a:r>
              <a:rPr lang="sk-SK" sz="3200" dirty="0" smtClean="0">
                <a:latin typeface="+mj-lt"/>
                <a:cs typeface="Times New Roman" pitchFamily="18" charset="0"/>
              </a:rPr>
              <a:t> </a:t>
            </a:r>
            <a:r>
              <a:rPr lang="sk-SK" sz="3200" dirty="0" smtClean="0">
                <a:latin typeface="+mj-lt"/>
                <a:cs typeface="Times New Roman" pitchFamily="18" charset="0"/>
              </a:rPr>
              <a:t>ATLAS</a:t>
            </a:r>
          </a:p>
          <a:p>
            <a:pPr marL="514350" indent="-514350">
              <a:buFont typeface="+mj-lt"/>
              <a:buAutoNum type="arabicParenR"/>
            </a:pPr>
            <a:r>
              <a:rPr lang="sk-SK" sz="3200" dirty="0" err="1" smtClean="0">
                <a:latin typeface="+mj-lt"/>
                <a:cs typeface="Times New Roman" pitchFamily="18" charset="0"/>
              </a:rPr>
              <a:t>Decay</a:t>
            </a:r>
            <a:r>
              <a:rPr lang="en-GB" sz="3200" dirty="0" smtClean="0">
                <a:latin typeface="+mj-lt"/>
                <a:cs typeface="Times New Roman" pitchFamily="18" charset="0"/>
              </a:rPr>
              <a:t>’s channels</a:t>
            </a:r>
            <a:endParaRPr lang="sk-SK" sz="3200" dirty="0" smtClean="0">
              <a:latin typeface="+mj-lt"/>
              <a:cs typeface="Times New Roman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sk-SK" sz="3200" dirty="0" err="1" smtClean="0">
                <a:latin typeface="+mj-lt"/>
                <a:cs typeface="Times New Roman" pitchFamily="18" charset="0"/>
              </a:rPr>
              <a:t>Distribution</a:t>
            </a:r>
            <a:r>
              <a:rPr lang="sk-SK" sz="3200" dirty="0" smtClean="0">
                <a:latin typeface="+mj-lt"/>
                <a:cs typeface="Times New Roman" pitchFamily="18" charset="0"/>
              </a:rPr>
              <a:t> </a:t>
            </a:r>
            <a:r>
              <a:rPr lang="sk-SK" sz="3200" dirty="0" err="1" smtClean="0">
                <a:latin typeface="+mj-lt"/>
                <a:cs typeface="Times New Roman" pitchFamily="18" charset="0"/>
              </a:rPr>
              <a:t>of</a:t>
            </a:r>
            <a:r>
              <a:rPr lang="sk-SK" sz="3200" dirty="0" smtClean="0">
                <a:latin typeface="+mj-lt"/>
                <a:cs typeface="Times New Roman" pitchFamily="18" charset="0"/>
              </a:rPr>
              <a:t> invariant </a:t>
            </a:r>
            <a:r>
              <a:rPr lang="en-GB" sz="3200" dirty="0" smtClean="0">
                <a:latin typeface="+mj-lt"/>
                <a:cs typeface="Times New Roman" pitchFamily="18" charset="0"/>
              </a:rPr>
              <a:t>mass </a:t>
            </a:r>
            <a:r>
              <a:rPr lang="sk-SK" sz="3200" i="1" dirty="0" smtClean="0">
                <a:latin typeface="+mj-lt"/>
                <a:cs typeface="Times New Roman" pitchFamily="18" charset="0"/>
              </a:rPr>
              <a:t>K*</a:t>
            </a:r>
          </a:p>
          <a:p>
            <a:pPr marL="514350" indent="-514350">
              <a:buFont typeface="+mj-lt"/>
              <a:buAutoNum type="arabicParenR"/>
            </a:pPr>
            <a:r>
              <a:rPr lang="sk-SK" sz="3200" dirty="0" err="1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Distribution</a:t>
            </a:r>
            <a:r>
              <a:rPr lang="sk-SK" sz="3200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 </a:t>
            </a:r>
            <a:r>
              <a:rPr lang="sk-SK" sz="3200" dirty="0" err="1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of</a:t>
            </a:r>
            <a:r>
              <a:rPr lang="sk-SK" sz="3200" dirty="0" smtClean="0">
                <a:latin typeface="+mj-lt"/>
                <a:cs typeface="Times New Roman" pitchFamily="18" charset="0"/>
              </a:rPr>
              <a:t> invariant </a:t>
            </a:r>
            <a:r>
              <a:rPr lang="en-GB" sz="3200" dirty="0" smtClean="0">
                <a:latin typeface="+mj-lt"/>
                <a:cs typeface="Times New Roman" pitchFamily="18" charset="0"/>
              </a:rPr>
              <a:t>mass</a:t>
            </a:r>
            <a:r>
              <a:rPr lang="sk-SK" sz="3200" dirty="0" smtClean="0">
                <a:latin typeface="+mj-lt"/>
                <a:cs typeface="Times New Roman" pitchFamily="18" charset="0"/>
              </a:rPr>
              <a:t> </a:t>
            </a:r>
            <a:r>
              <a:rPr lang="sk-SK" sz="3200" i="1" dirty="0" smtClean="0">
                <a:latin typeface="+mj-lt"/>
                <a:cs typeface="Times New Roman" pitchFamily="18" charset="0"/>
              </a:rPr>
              <a:t>B</a:t>
            </a:r>
          </a:p>
          <a:p>
            <a:pPr marL="514350" indent="-514350">
              <a:buFont typeface="+mj-lt"/>
              <a:buAutoNum type="arabicParenR"/>
            </a:pPr>
            <a:r>
              <a:rPr lang="en-GB" sz="3200" dirty="0" smtClean="0">
                <a:latin typeface="+mj-lt"/>
                <a:cs typeface="Times New Roman" pitchFamily="18" charset="0"/>
              </a:rPr>
              <a:t>Distribution</a:t>
            </a:r>
            <a:r>
              <a:rPr lang="sk-SK" sz="3200" dirty="0" smtClean="0">
                <a:latin typeface="+mj-lt"/>
                <a:cs typeface="Times New Roman" pitchFamily="18" charset="0"/>
              </a:rPr>
              <a:t> </a:t>
            </a:r>
            <a:r>
              <a:rPr lang="en-GB" sz="3200" dirty="0" smtClean="0">
                <a:latin typeface="+mj-lt"/>
                <a:cs typeface="Times New Roman" pitchFamily="18" charset="0"/>
              </a:rPr>
              <a:t>of decay’s angles</a:t>
            </a:r>
            <a:endParaRPr lang="sk-SK" sz="3200" dirty="0" smtClean="0">
              <a:latin typeface="+mj-lt"/>
              <a:cs typeface="Times New Roman" pitchFamily="18" charset="0"/>
            </a:endParaRPr>
          </a:p>
          <a:p>
            <a:endParaRPr lang="sk-SK" dirty="0" smtClean="0"/>
          </a:p>
          <a:p>
            <a:endParaRPr lang="sk-SK" dirty="0" smtClean="0"/>
          </a:p>
          <a:p>
            <a:r>
              <a:rPr lang="sk-SK" dirty="0" smtClean="0"/>
              <a:t> </a:t>
            </a:r>
          </a:p>
          <a:p>
            <a:endParaRPr lang="en-US" dirty="0"/>
          </a:p>
        </p:txBody>
      </p:sp>
      <p:sp>
        <p:nvSpPr>
          <p:cNvPr id="6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odel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7FEBF-A170-470C-A369-F0D066FB58E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  <p:pic>
        <p:nvPicPr>
          <p:cNvPr id="53250" name="Picture 2" descr="https://upload.wikimedia.org/wikipedia/commons/thumb/a/a7/Elementary_particle_interactions_in_the_Standard_Model.png/330px-Elementary_particle_interactions_in_the_Standard_Mod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268760"/>
            <a:ext cx="4858813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Motivation</a:t>
            </a:r>
            <a:endParaRPr lang="en-US" dirty="0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>
                <a:latin typeface="LMRoman12-Bold"/>
              </a:rPr>
              <a:t>Štúdium vzácnych rozpadov </a:t>
            </a:r>
            <a:r>
              <a:rPr lang="en-US" b="1" i="1" smtClean="0">
                <a:latin typeface="LMMathItalic12-Regular"/>
              </a:rPr>
              <a:t>B</a:t>
            </a:r>
            <a:r>
              <a:rPr lang="en-US" b="1" i="1" smtClean="0">
                <a:latin typeface="LMRoman12-Bold"/>
              </a:rPr>
              <a:t>-mezónov</a:t>
            </a:r>
            <a:br>
              <a:rPr lang="en-US" b="1" i="1" smtClean="0">
                <a:latin typeface="LMRoman12-Bold"/>
              </a:rPr>
            </a:br>
            <a:r>
              <a:rPr lang="en-US" b="1" smtClean="0">
                <a:latin typeface="LMRoman12-Bold"/>
              </a:rPr>
              <a:t>v experimente ATLAS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7FEBF-A170-470C-A369-F0D066FB58E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3037" y="2167731"/>
            <a:ext cx="62579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908720"/>
            <a:ext cx="2016224" cy="428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340768"/>
            <a:ext cx="1296144" cy="32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 cstate="print"/>
          <a:srcRect t="20000"/>
          <a:stretch>
            <a:fillRect/>
          </a:stretch>
        </p:blipFill>
        <p:spPr bwMode="auto">
          <a:xfrm>
            <a:off x="4479418" y="1700808"/>
            <a:ext cx="1244710" cy="30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Dete</a:t>
            </a:r>
            <a:r>
              <a:rPr lang="en-GB" dirty="0" smtClean="0"/>
              <a:t>c</a:t>
            </a:r>
            <a:r>
              <a:rPr lang="sk-SK" dirty="0" err="1" smtClean="0"/>
              <a:t>tor</a:t>
            </a:r>
            <a:r>
              <a:rPr lang="sk-SK" dirty="0" smtClean="0"/>
              <a:t> ATLAS</a:t>
            </a:r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7FEBF-A170-470C-A369-F0D066FB58E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6480720" cy="491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4572000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908720"/>
            <a:ext cx="2016224" cy="428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Decay channels </a:t>
            </a:r>
            <a:endParaRPr lang="en-US" dirty="0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075E3A-870C-4809-ABC6-77B21E2CD478}" type="datetime1">
              <a:rPr lang="en-US" smtClean="0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25B14B-C98E-4C14-96E7-18DD3A29C1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1052736"/>
            <a:ext cx="4968552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800"/>
            </a:lvl1pPr>
            <a:lvl2pPr>
              <a:buSzPct val="60000"/>
              <a:buFontTx/>
              <a:buBlip>
                <a:blip r:embed="rId2"/>
              </a:buBlip>
              <a:defRPr sz="2400" baseline="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Background</a:t>
            </a:r>
            <a:endParaRPr lang="sk-SK" dirty="0" smtClean="0"/>
          </a:p>
          <a:p>
            <a:pPr lvl="1"/>
            <a:r>
              <a:rPr lang="sk-SK" dirty="0" smtClean="0"/>
              <a:t> </a:t>
            </a:r>
            <a:r>
              <a:rPr lang="en-GB" dirty="0" smtClean="0"/>
              <a:t>similar decays</a:t>
            </a:r>
            <a:endParaRPr lang="el-GR" dirty="0" smtClean="0"/>
          </a:p>
          <a:p>
            <a:pPr lvl="2"/>
            <a:r>
              <a:rPr lang="sk-SK" dirty="0" smtClean="0"/>
              <a:t> </a:t>
            </a:r>
          </a:p>
          <a:p>
            <a:pPr lvl="2"/>
            <a:r>
              <a:rPr lang="sk-SK" dirty="0" smtClean="0"/>
              <a:t> </a:t>
            </a:r>
          </a:p>
          <a:p>
            <a:pPr lvl="2"/>
            <a:r>
              <a:rPr lang="sk-SK" dirty="0" smtClean="0"/>
              <a:t> </a:t>
            </a:r>
          </a:p>
          <a:p>
            <a:pPr lvl="1"/>
            <a:r>
              <a:rPr lang="sk-SK" dirty="0" err="1" smtClean="0"/>
              <a:t>mis</a:t>
            </a:r>
            <a:r>
              <a:rPr lang="en-GB" dirty="0" smtClean="0"/>
              <a:t>interpretation of</a:t>
            </a:r>
            <a:r>
              <a:rPr lang="sk-SK" dirty="0" smtClean="0"/>
              <a:t> </a:t>
            </a:r>
            <a:r>
              <a:rPr lang="sk-SK" i="1" dirty="0" smtClean="0">
                <a:latin typeface="Times New Roman" pitchFamily="18" charset="0"/>
                <a:cs typeface="Times New Roman" pitchFamily="18" charset="0"/>
              </a:rPr>
              <a:t>K π</a:t>
            </a:r>
            <a:r>
              <a:rPr lang="sk-SK" dirty="0" smtClean="0"/>
              <a:t> </a:t>
            </a:r>
            <a:br>
              <a:rPr lang="sk-SK" dirty="0" smtClean="0"/>
            </a:br>
            <a:r>
              <a:rPr lang="sk-SK" dirty="0" smtClean="0"/>
              <a:t>	  </a:t>
            </a:r>
            <a:r>
              <a:rPr lang="sk-SK" dirty="0" err="1" smtClean="0"/>
              <a:t>out</a:t>
            </a:r>
            <a:r>
              <a:rPr lang="sk-SK" dirty="0" smtClean="0"/>
              <a:t>  and	</a:t>
            </a:r>
            <a:r>
              <a:rPr lang="sk-SK" dirty="0" err="1" smtClean="0"/>
              <a:t>okey</a:t>
            </a:r>
            <a:endParaRPr lang="sk-SK" dirty="0" smtClean="0"/>
          </a:p>
          <a:p>
            <a:pPr lvl="2">
              <a:buNone/>
            </a:pPr>
            <a:r>
              <a:rPr lang="sk-SK" sz="2400" noProof="0" dirty="0" smtClean="0"/>
              <a:t>   </a:t>
            </a:r>
            <a:r>
              <a:rPr lang="sk-SK" sz="2400" noProof="0" dirty="0" err="1" smtClean="0"/>
              <a:t>closer</a:t>
            </a:r>
            <a:r>
              <a:rPr lang="sk-SK" sz="2400" noProof="0" dirty="0" smtClean="0"/>
              <a:t> </a:t>
            </a:r>
            <a:r>
              <a:rPr lang="sk-SK" sz="2400" noProof="0" dirty="0" err="1" smtClean="0"/>
              <a:t>than</a:t>
            </a:r>
            <a:endParaRPr lang="sk-SK" sz="2400" noProof="0" dirty="0" smtClean="0"/>
          </a:p>
          <a:p>
            <a:pPr lvl="1"/>
            <a:r>
              <a:rPr lang="en-GB" noProof="0" dirty="0" err="1" smtClean="0"/>
              <a:t>combinatoric</a:t>
            </a:r>
            <a:r>
              <a:rPr lang="en-GB" noProof="0" dirty="0" smtClean="0"/>
              <a:t> background</a:t>
            </a:r>
            <a:endParaRPr lang="sk-SK" noProof="0" dirty="0" smtClean="0"/>
          </a:p>
          <a:p>
            <a:pPr lvl="1"/>
            <a:endParaRPr lang="en-US" dirty="0"/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 cstate="print"/>
          <a:srcRect b="16667"/>
          <a:stretch>
            <a:fillRect/>
          </a:stretch>
        </p:blipFill>
        <p:spPr bwMode="auto">
          <a:xfrm>
            <a:off x="5796136" y="2060848"/>
            <a:ext cx="3041391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420888"/>
            <a:ext cx="22322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780928"/>
            <a:ext cx="243363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Content Placeholder 3"/>
          <p:cNvSpPr>
            <a:spLocks noGrp="1"/>
          </p:cNvSpPr>
          <p:nvPr>
            <p:ph sz="half" idx="2"/>
          </p:nvPr>
        </p:nvSpPr>
        <p:spPr>
          <a:xfrm>
            <a:off x="251520" y="1105941"/>
            <a:ext cx="4267200" cy="5059363"/>
          </a:xfrm>
        </p:spPr>
        <p:txBody>
          <a:bodyPr/>
          <a:lstStyle>
            <a:lvl1pPr>
              <a:buSzPct val="60000"/>
              <a:buFontTx/>
              <a:buBlip>
                <a:blip r:embed="rId2"/>
              </a:buBlip>
              <a:defRPr sz="2800"/>
            </a:lvl1pPr>
            <a:lvl2pPr>
              <a:buSzPct val="60000"/>
              <a:buFontTx/>
              <a:buBlip>
                <a:blip r:embed="rId2"/>
              </a:buBlip>
              <a:defRPr sz="2400" baseline="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dirty="0" err="1" smtClean="0"/>
              <a:t>Sign</a:t>
            </a:r>
            <a:r>
              <a:rPr lang="en-GB" dirty="0" smtClean="0"/>
              <a:t>al decay</a:t>
            </a:r>
            <a:endParaRPr lang="sk-SK" dirty="0" smtClean="0"/>
          </a:p>
          <a:p>
            <a:pPr lvl="1"/>
            <a:r>
              <a:rPr lang="sk-SK" dirty="0" smtClean="0"/>
              <a:t>  </a:t>
            </a:r>
          </a:p>
          <a:p>
            <a:pPr lvl="2"/>
            <a:r>
              <a:rPr lang="sk-SK" dirty="0" smtClean="0"/>
              <a:t> </a:t>
            </a:r>
          </a:p>
          <a:p>
            <a:pPr lvl="2"/>
            <a:r>
              <a:rPr lang="sk-SK" dirty="0" smtClean="0"/>
              <a:t>  </a:t>
            </a:r>
          </a:p>
          <a:p>
            <a:pPr lvl="1"/>
            <a:r>
              <a:rPr lang="sk-SK" dirty="0" smtClean="0"/>
              <a:t> </a:t>
            </a:r>
          </a:p>
          <a:p>
            <a:pPr lvl="2"/>
            <a:r>
              <a:rPr lang="sk-SK" dirty="0" smtClean="0"/>
              <a:t> </a:t>
            </a:r>
          </a:p>
          <a:p>
            <a:pPr lvl="2"/>
            <a:r>
              <a:rPr lang="sk-SK" dirty="0" smtClean="0"/>
              <a:t> </a:t>
            </a:r>
            <a:endParaRPr lang="en-US" dirty="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1628800"/>
            <a:ext cx="2016224" cy="428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2060848"/>
            <a:ext cx="1296144" cy="32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8" cstate="print"/>
          <a:srcRect t="20000"/>
          <a:stretch>
            <a:fillRect/>
          </a:stretch>
        </p:blipFill>
        <p:spPr bwMode="auto">
          <a:xfrm>
            <a:off x="1455082" y="2420888"/>
            <a:ext cx="1244710" cy="30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Obdĺžnik 30"/>
          <p:cNvSpPr/>
          <p:nvPr/>
        </p:nvSpPr>
        <p:spPr>
          <a:xfrm>
            <a:off x="1979712" y="1988840"/>
            <a:ext cx="216024" cy="1440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/>
          </a:p>
        </p:txBody>
      </p:sp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4008" y="3573016"/>
            <a:ext cx="4191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8" name="Picture 12"/>
          <p:cNvPicPr>
            <a:picLocks noChangeAspect="1" noChangeArrowheads="1"/>
          </p:cNvPicPr>
          <p:nvPr/>
        </p:nvPicPr>
        <p:blipFill>
          <a:blip r:embed="rId10" cstate="print"/>
          <a:srcRect t="21000"/>
          <a:stretch>
            <a:fillRect/>
          </a:stretch>
        </p:blipFill>
        <p:spPr bwMode="auto">
          <a:xfrm>
            <a:off x="6228184" y="3573016"/>
            <a:ext cx="409575" cy="27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Picture 13"/>
          <p:cNvPicPr>
            <a:picLocks noChangeAspect="1" noChangeArrowheads="1"/>
          </p:cNvPicPr>
          <p:nvPr/>
        </p:nvPicPr>
        <p:blipFill>
          <a:blip r:embed="rId10" cstate="print"/>
          <a:srcRect t="21000"/>
          <a:stretch>
            <a:fillRect/>
          </a:stretch>
        </p:blipFill>
        <p:spPr bwMode="auto">
          <a:xfrm>
            <a:off x="4716016" y="4077072"/>
            <a:ext cx="409575" cy="27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4005064"/>
            <a:ext cx="4191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15616" y="2852936"/>
            <a:ext cx="19431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03648" y="3284984"/>
            <a:ext cx="1401068" cy="27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03648" y="3645024"/>
            <a:ext cx="1401068" cy="27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Obdĺžnik 23"/>
          <p:cNvSpPr/>
          <p:nvPr/>
        </p:nvSpPr>
        <p:spPr>
          <a:xfrm>
            <a:off x="2555776" y="3501008"/>
            <a:ext cx="28803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/>
          </a:p>
        </p:txBody>
      </p:sp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8" cstate="print"/>
          <a:srcRect l="57851" t="5785"/>
          <a:stretch>
            <a:fillRect/>
          </a:stretch>
        </p:blipFill>
        <p:spPr bwMode="auto">
          <a:xfrm>
            <a:off x="2123728" y="3573016"/>
            <a:ext cx="52463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544" y="4437112"/>
            <a:ext cx="2520280" cy="177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2123728" y="1124744"/>
          <a:ext cx="4825082" cy="4201237"/>
        </p:xfrm>
        <a:graphic>
          <a:graphicData uri="http://schemas.openxmlformats.org/presentationml/2006/ole">
            <p:oleObj spid="_x0000_s47106" name="Acrobat Document" r:id="rId4" imgW="5401429" imgH="5106113" progId="AcroExch.Document.DC">
              <p:embed/>
            </p:oleObj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Gaussian</a:t>
            </a:r>
            <a:endParaRPr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Nadpis 1"/>
          <p:cNvSpPr txBox="1">
            <a:spLocks/>
          </p:cNvSpPr>
          <p:nvPr/>
        </p:nvSpPr>
        <p:spPr bwMode="auto">
          <a:xfrm>
            <a:off x="0" y="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Distribution of invariant mass </a:t>
            </a:r>
            <a:r>
              <a:rPr lang="sk-SK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 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2348880"/>
            <a:ext cx="348615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2915816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Double</a:t>
            </a:r>
            <a:r>
              <a:rPr lang="sk-SK" dirty="0" smtClean="0"/>
              <a:t> </a:t>
            </a:r>
            <a:r>
              <a:rPr lang="sk-SK" dirty="0" err="1" smtClean="0"/>
              <a:t>gaussian</a:t>
            </a:r>
            <a:endParaRPr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5846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064024"/>
            <a:ext cx="5328000" cy="43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Nadpis 1"/>
          <p:cNvSpPr txBox="1">
            <a:spLocks/>
          </p:cNvSpPr>
          <p:nvPr/>
        </p:nvSpPr>
        <p:spPr bwMode="auto">
          <a:xfrm>
            <a:off x="0" y="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Distribution of invariant mass </a:t>
            </a:r>
            <a:r>
              <a:rPr lang="sk-SK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060848"/>
            <a:ext cx="3343275" cy="542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2915816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49896" y="5373216"/>
            <a:ext cx="5486400" cy="566738"/>
          </a:xfrm>
        </p:spPr>
        <p:txBody>
          <a:bodyPr/>
          <a:lstStyle/>
          <a:p>
            <a:r>
              <a:rPr lang="sk-SK" dirty="0" err="1" smtClean="0"/>
              <a:t>Per-event</a:t>
            </a:r>
            <a:r>
              <a:rPr lang="sk-SK" dirty="0" smtClean="0"/>
              <a:t> </a:t>
            </a:r>
            <a:r>
              <a:rPr lang="sk-SK" dirty="0" err="1" smtClean="0"/>
              <a:t>gaussian</a:t>
            </a:r>
            <a:r>
              <a:rPr lang="sk-SK" dirty="0" smtClean="0"/>
              <a:t> </a:t>
            </a:r>
            <a:endParaRPr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065434"/>
            <a:ext cx="5328592" cy="437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Nadpis 1"/>
          <p:cNvSpPr txBox="1">
            <a:spLocks/>
          </p:cNvSpPr>
          <p:nvPr/>
        </p:nvSpPr>
        <p:spPr bwMode="auto">
          <a:xfrm>
            <a:off x="0" y="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Distribution of invariant mass </a:t>
            </a:r>
            <a:r>
              <a:rPr lang="sk-SK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5104" y="2204864"/>
            <a:ext cx="4343400" cy="75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2915816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/>
          <p:cNvPicPr>
            <a:picLocks noGrp="1" noChangeArrowheads="1"/>
          </p:cNvPicPr>
          <p:nvPr>
            <p:ph type="pic" idx="1"/>
          </p:nvPr>
        </p:nvPicPr>
        <p:blipFill>
          <a:blip r:embed="rId3" cstate="print"/>
          <a:srcRect l="1987" r="1987"/>
          <a:stretch>
            <a:fillRect/>
          </a:stretch>
        </p:blipFill>
        <p:spPr bwMode="auto">
          <a:xfrm>
            <a:off x="1835696" y="980728"/>
            <a:ext cx="5328000" cy="43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BlokTextu 11"/>
          <p:cNvSpPr txBox="1"/>
          <p:nvPr/>
        </p:nvSpPr>
        <p:spPr>
          <a:xfrm>
            <a:off x="7110000" y="4888800"/>
            <a:ext cx="216024" cy="1538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" dirty="0"/>
          </a:p>
        </p:txBody>
      </p:sp>
      <p:sp>
        <p:nvSpPr>
          <p:cNvPr id="11" name="BlokTextu 10"/>
          <p:cNvSpPr txBox="1"/>
          <p:nvPr/>
        </p:nvSpPr>
        <p:spPr>
          <a:xfrm rot="-120000">
            <a:off x="6922800" y="4824000"/>
            <a:ext cx="432048" cy="4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sk-SK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00</a:t>
            </a: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/>
              <a:t>Double</a:t>
            </a:r>
            <a:r>
              <a:rPr lang="sk-SK" dirty="0" smtClean="0"/>
              <a:t> </a:t>
            </a:r>
            <a:r>
              <a:rPr lang="sk-SK" dirty="0" err="1" smtClean="0"/>
              <a:t>per-event</a:t>
            </a:r>
            <a:r>
              <a:rPr lang="sk-SK" dirty="0" smtClean="0"/>
              <a:t> </a:t>
            </a:r>
            <a:r>
              <a:rPr lang="sk-SK" dirty="0" err="1" smtClean="0"/>
              <a:t>gaussian</a:t>
            </a:r>
            <a:endParaRPr lang="en-US" dirty="0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7267CC-F936-4338-A5BF-4A2F6369C5A4}" type="datetime1">
              <a:rPr lang="en-US" smtClean="0"/>
              <a:pPr>
                <a:defRPr/>
              </a:pPr>
              <a:t>10/7/2018</a:t>
            </a:fld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05516-340B-459A-81CA-6701DA508FD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3" name="Nadpis 1"/>
          <p:cNvSpPr txBox="1">
            <a:spLocks/>
          </p:cNvSpPr>
          <p:nvPr/>
        </p:nvSpPr>
        <p:spPr bwMode="auto">
          <a:xfrm>
            <a:off x="0" y="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Distribution of invariant mass </a:t>
            </a:r>
            <a:r>
              <a:rPr lang="sk-SK" sz="36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</a:t>
            </a:r>
            <a:endParaRPr lang="en-US" sz="3600" b="1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359765"/>
            <a:ext cx="4104456" cy="4931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Obdĺžnik 13"/>
          <p:cNvSpPr/>
          <p:nvPr/>
        </p:nvSpPr>
        <p:spPr>
          <a:xfrm>
            <a:off x="5004048" y="2437200"/>
            <a:ext cx="216024" cy="149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5" name="Zástupný symbol päty 2"/>
          <p:cNvSpPr>
            <a:spLocks noGrp="1"/>
          </p:cNvSpPr>
          <p:nvPr>
            <p:ph type="ftr" sz="quarter" idx="11"/>
          </p:nvPr>
        </p:nvSpPr>
        <p:spPr>
          <a:xfrm>
            <a:off x="2915816" y="6492875"/>
            <a:ext cx="3429000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latin typeface="LMRoman12-Bold"/>
              </a:rPr>
              <a:t>Study of rare B-meson</a:t>
            </a:r>
            <a:br>
              <a:rPr lang="en-US" b="1" dirty="0">
                <a:latin typeface="LMRoman12-Bold"/>
              </a:rPr>
            </a:br>
            <a:r>
              <a:rPr lang="en-US" b="1" dirty="0">
                <a:latin typeface="LMRoman12-Bold"/>
              </a:rPr>
              <a:t>decays at ATLAS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ertemplateforword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tx1"/>
            </a:gs>
            <a:gs pos="100000">
              <a:srgbClr val="3333B2"/>
            </a:gs>
          </a:gsLst>
          <a:lin ang="10800000" scaled="1"/>
          <a:tileRect/>
        </a:gradFill>
        <a:ln>
          <a:noFill/>
        </a:ln>
        <a:effectLst>
          <a:outerShdw blurRad="50800" dist="88900" dir="5400000" algn="tl" rotWithShape="0">
            <a:prstClr val="black">
              <a:alpha val="40000"/>
            </a:prstClr>
          </a:outerShdw>
        </a:effectLst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Beamer template for word" id="{A364F6B3-F56E-4B6E-9DB0-D83EC4247E91}" vid="{0F23EA36-EC28-40D6-9B91-DEE419EC13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Beamertemplateforword</Template>
  <TotalTime>0</TotalTime>
  <Words>328</Words>
  <Application>Microsoft Office PowerPoint</Application>
  <PresentationFormat>Prezentácia na obrazovke (4:3)</PresentationFormat>
  <Paragraphs>137</Paragraphs>
  <Slides>20</Slides>
  <Notes>5</Notes>
  <HiddenSlides>0</HiddenSlides>
  <MMClips>0</MMClips>
  <ScaleCrop>false</ScaleCrop>
  <HeadingPairs>
    <vt:vector size="6" baseType="variant"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20</vt:i4>
      </vt:variant>
    </vt:vector>
  </HeadingPairs>
  <TitlesOfParts>
    <vt:vector size="22" baseType="lpstr">
      <vt:lpstr>Beamertemplateforword</vt:lpstr>
      <vt:lpstr>Acrobat Document</vt:lpstr>
      <vt:lpstr>Study of rare B-meson decays at ATLAS</vt:lpstr>
      <vt:lpstr>Content</vt:lpstr>
      <vt:lpstr>Motivation</vt:lpstr>
      <vt:lpstr>Detector ATLAS</vt:lpstr>
      <vt:lpstr>Decay channels </vt:lpstr>
      <vt:lpstr>Gaussian</vt:lpstr>
      <vt:lpstr>Double gaussian</vt:lpstr>
      <vt:lpstr>Per-event gaussian </vt:lpstr>
      <vt:lpstr>Double per-event gaussian</vt:lpstr>
      <vt:lpstr>Breit-Wiegner  *  gaussian</vt:lpstr>
      <vt:lpstr>1D polynomial fits</vt:lpstr>
      <vt:lpstr>2D projections of final  3D polynom</vt:lpstr>
      <vt:lpstr>Spherical harmonics expansion</vt:lpstr>
      <vt:lpstr>2D projections of final  function</vt:lpstr>
      <vt:lpstr>Dvojrozmerné projekcie fitovacej funkcie</vt:lpstr>
      <vt:lpstr>Conclusion</vt:lpstr>
      <vt:lpstr>Thank you for attention</vt:lpstr>
      <vt:lpstr>1D projections of fit function</vt:lpstr>
      <vt:lpstr>Spherical harmonics expansion</vt:lpstr>
      <vt:lpstr>Standard Model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2018-05-26T06:02:53Z</dcterms:created>
  <dcterms:modified xsi:type="dcterms:W3CDTF">2018-10-07T17:53:14Z</dcterms:modified>
</cp:coreProperties>
</file>