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712" r:id="rId2"/>
    <p:sldId id="713" r:id="rId3"/>
    <p:sldId id="716" r:id="rId4"/>
    <p:sldId id="714" r:id="rId5"/>
    <p:sldId id="715" r:id="rId6"/>
  </p:sldIdLst>
  <p:sldSz cx="9906000" cy="6858000" type="A4"/>
  <p:notesSz cx="6858000" cy="9077325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rgbClr val="0000CC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rgbClr val="0000CC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rgbClr val="0000CC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rgbClr val="0000CC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rgbClr val="0000CC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600" kern="1200">
        <a:solidFill>
          <a:srgbClr val="0000CC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600" kern="1200">
        <a:solidFill>
          <a:srgbClr val="0000CC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600" kern="1200">
        <a:solidFill>
          <a:srgbClr val="0000CC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600" kern="1200">
        <a:solidFill>
          <a:srgbClr val="0000CC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59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ek Tasevsky" initials="MT" lastIdx="1" clrIdx="0">
    <p:extLst>
      <p:ext uri="{19B8F6BF-5375-455C-9EA6-DF929625EA0E}">
        <p15:presenceInfo xmlns:p15="http://schemas.microsoft.com/office/powerpoint/2012/main" userId="Marek Tasevsk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99"/>
    <a:srgbClr val="28F828"/>
    <a:srgbClr val="99CCFF"/>
    <a:srgbClr val="FFCCFF"/>
    <a:srgbClr val="3399FF"/>
    <a:srgbClr val="00AAE6"/>
    <a:srgbClr val="FF3399"/>
    <a:srgbClr val="00CC99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45" autoAdjust="0"/>
  </p:normalViewPr>
  <p:slideViewPr>
    <p:cSldViewPr>
      <p:cViewPr varScale="1">
        <p:scale>
          <a:sx n="94" d="100"/>
          <a:sy n="94" d="100"/>
        </p:scale>
        <p:origin x="946" y="5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1974" y="-126"/>
      </p:cViewPr>
      <p:guideLst>
        <p:guide orient="horz" pos="2859"/>
        <p:guide pos="216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7788" y="0"/>
            <a:ext cx="2970212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23300"/>
            <a:ext cx="2970213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M. Tasevsky</a:t>
            </a:r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7788" y="8623300"/>
            <a:ext cx="2970212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3A78397-ABE0-49BD-87DD-C90863F4EADC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7788" y="0"/>
            <a:ext cx="2970212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71550" y="681038"/>
            <a:ext cx="4916488" cy="3403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10063"/>
            <a:ext cx="5032375" cy="408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23300"/>
            <a:ext cx="2970213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M. Tasevsky</a:t>
            </a:r>
            <a:endParaRPr lang="fr-F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7788" y="8623300"/>
            <a:ext cx="2970212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98ACCD6-DED5-4B0A-AADC-88C24D9858D7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54063" indent="-288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58875" indent="-2317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24013" indent="-2317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87563" indent="-2317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44763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01963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59163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16363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AD23EE8-382B-4C0C-B467-AA39051DC070}" type="slidenum">
              <a:rPr lang="fr-FR" altLang="en-US"/>
              <a:pPr eaLnBrk="1" hangingPunct="1">
                <a:spcBef>
                  <a:spcPct val="0"/>
                </a:spcBef>
              </a:pPr>
              <a:t>1</a:t>
            </a:fld>
            <a:endParaRPr lang="fr-FR" altLang="en-US"/>
          </a:p>
        </p:txBody>
      </p:sp>
      <p:sp>
        <p:nvSpPr>
          <p:cNvPr id="283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3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en-US" smtClean="0"/>
          </a:p>
        </p:txBody>
      </p:sp>
    </p:spTree>
    <p:extLst>
      <p:ext uri="{BB962C8B-B14F-4D97-AF65-F5344CB8AC3E}">
        <p14:creationId xmlns:p14="http://schemas.microsoft.com/office/powerpoint/2010/main" val="3639266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08/10/2018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Tasevsky, Welome to Student workshop 2018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62073-0370-4AFF-B0B1-232D50F67E24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37273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08/10/2018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Tasevsky, Welome to Student workshop 2018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493C1-013D-4F70-AC6F-E6C71023DC4A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497598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194550" y="152400"/>
            <a:ext cx="2178050" cy="603885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60400" y="152400"/>
            <a:ext cx="6381750" cy="60388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08/10/2018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Tasevsky, Welome to Student workshop 2018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F9133-E0A1-43DC-B8E5-6143F9E2F86C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642116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08/10/2018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Tasevsky, Welome to Student workshop 2018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5D29B-CEBA-48ED-BF7C-3DA92537335C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528805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08/10/2018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Tasevsky, Welome to Student workshop 2018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8CEB9-F771-4625-A168-34CFBF2BB8B9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843911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60400" y="838200"/>
            <a:ext cx="4133850" cy="5353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946650" y="838200"/>
            <a:ext cx="4133850" cy="5353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08/10/2018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Tasevsky, Welome to Student workshop 2018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68AE4-33D3-4C7F-8789-E8D5DED3422C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226203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08/10/2018</a:t>
            </a: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Tasevsky, Welome to Student workshop 2018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A26A7-A2CA-41E4-A646-3CE6912B5E1A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574949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08/10/2018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Tasevsky, Welome to Student workshop 2018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5CEDD-C109-44AB-BA97-5E043EFDBCAB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4141283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08/10/2018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Tasevsky, Welome to Student workshop 2018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87AF0-54F8-4C74-A523-C903AB54579B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439846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08/10/2018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Tasevsky, Welome to Student workshop 2018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7F715-BB87-4CC5-B183-C6D17E25C959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681237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08/10/2018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Tasevsky, Welome to Student workshop 2018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DCDF4-1378-4B72-B4B1-419F19EBB7C4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88337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52400"/>
            <a:ext cx="8382000" cy="514350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50000">
                <a:srgbClr val="CCECFF"/>
              </a:gs>
              <a:gs pos="100000">
                <a:srgbClr val="0099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 style du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0400" y="838200"/>
            <a:ext cx="8420100" cy="535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543675"/>
            <a:ext cx="299085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i="1">
                <a:solidFill>
                  <a:srgbClr val="006666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08/10/2018</a:t>
            </a: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19863"/>
            <a:ext cx="7010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M. Tasevsky, Welome to Student workshop 2018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0150" y="6524625"/>
            <a:ext cx="8572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5961437-ADED-4F9B-9949-7FB4E2451D2C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CC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CC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CC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CC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00CC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00CC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00CC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00CC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52400"/>
            <a:ext cx="9296400" cy="12954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Arial Black" panose="020B0A04020102020204" pitchFamily="34" charset="0"/>
              </a:rPr>
              <a:t>STUDENT WORKSHOP 2018</a:t>
            </a:r>
            <a:r>
              <a:rPr lang="en-US" altLang="en-US" sz="2800" dirty="0" smtClean="0">
                <a:latin typeface="Arial Black" panose="020B0A04020102020204" pitchFamily="34" charset="0"/>
              </a:rPr>
              <a:t> </a:t>
            </a:r>
            <a:endParaRPr lang="en-US" altLang="en-US" sz="2800" b="0" dirty="0" smtClean="0">
              <a:latin typeface="Arial" panose="020B0604020202020204" pitchFamily="34" charset="0"/>
            </a:endParaRPr>
          </a:p>
        </p:txBody>
      </p:sp>
      <p:sp>
        <p:nvSpPr>
          <p:cNvPr id="3164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399" y="5431909"/>
            <a:ext cx="7902575" cy="1403866"/>
          </a:xfrm>
          <a:solidFill>
            <a:srgbClr val="FFFF00"/>
          </a:solidFill>
          <a:ln w="28575">
            <a:solidFill>
              <a:srgbClr val="FFC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altLang="en-US" sz="2000" b="1" dirty="0" smtClean="0">
                <a:solidFill>
                  <a:srgbClr val="000099"/>
                </a:solidFill>
                <a:latin typeface="Arial Black" pitchFamily="34" charset="0"/>
              </a:rPr>
              <a:t>Welcome</a:t>
            </a:r>
            <a:endParaRPr lang="cs-CZ" altLang="en-US" sz="2000" b="1" dirty="0" smtClean="0">
              <a:solidFill>
                <a:srgbClr val="000099"/>
              </a:solidFill>
              <a:latin typeface="Arial Black" pitchFamily="34" charset="0"/>
            </a:endParaRPr>
          </a:p>
          <a:p>
            <a:pPr eaLnBrk="1" hangingPunct="1">
              <a:defRPr/>
            </a:pPr>
            <a:r>
              <a:rPr lang="en-US" altLang="en-US" sz="2000" dirty="0" smtClean="0">
                <a:solidFill>
                  <a:srgbClr val="000099"/>
                </a:solidFill>
                <a:latin typeface="Arial Black" pitchFamily="34" charset="0"/>
              </a:rPr>
              <a:t>Marek Taševský (</a:t>
            </a:r>
            <a:r>
              <a:rPr lang="cs-CZ" altLang="en-US" sz="2000" dirty="0" smtClean="0">
                <a:solidFill>
                  <a:srgbClr val="000099"/>
                </a:solidFill>
                <a:latin typeface="Arial Black" pitchFamily="34" charset="0"/>
              </a:rPr>
              <a:t>F</a:t>
            </a:r>
            <a:r>
              <a:rPr lang="en-US" altLang="en-US" sz="2000" dirty="0" err="1" smtClean="0">
                <a:solidFill>
                  <a:srgbClr val="000099"/>
                </a:solidFill>
                <a:latin typeface="Arial Black" pitchFamily="34" charset="0"/>
              </a:rPr>
              <a:t>yzik</a:t>
            </a:r>
            <a:r>
              <a:rPr lang="cs-CZ" altLang="en-US" sz="2000" dirty="0" err="1" smtClean="0">
                <a:solidFill>
                  <a:srgbClr val="000099"/>
                </a:solidFill>
                <a:latin typeface="Arial Black" pitchFamily="34" charset="0"/>
              </a:rPr>
              <a:t>ální</a:t>
            </a:r>
            <a:r>
              <a:rPr lang="cs-CZ" altLang="en-US" sz="2000" dirty="0" smtClean="0">
                <a:solidFill>
                  <a:srgbClr val="000099"/>
                </a:solidFill>
                <a:latin typeface="Arial Black" pitchFamily="34" charset="0"/>
              </a:rPr>
              <a:t> ústav AV</a:t>
            </a:r>
            <a:r>
              <a:rPr lang="en-US" altLang="en-US" sz="2000" dirty="0" smtClean="0">
                <a:solidFill>
                  <a:srgbClr val="000099"/>
                </a:solidFill>
                <a:latin typeface="Arial Black" pitchFamily="34" charset="0"/>
              </a:rPr>
              <a:t> </a:t>
            </a:r>
            <a:r>
              <a:rPr lang="cs-CZ" altLang="en-US" sz="2000" dirty="0" smtClean="0">
                <a:solidFill>
                  <a:srgbClr val="000099"/>
                </a:solidFill>
                <a:latin typeface="Arial Black" pitchFamily="34" charset="0"/>
              </a:rPr>
              <a:t>ČR</a:t>
            </a:r>
            <a:r>
              <a:rPr lang="en-US" altLang="en-US" sz="2000" dirty="0" smtClean="0">
                <a:solidFill>
                  <a:srgbClr val="000099"/>
                </a:solidFill>
                <a:latin typeface="Arial Black" pitchFamily="34" charset="0"/>
              </a:rPr>
              <a:t>)</a:t>
            </a:r>
            <a:endParaRPr lang="cs-CZ" altLang="en-US" sz="2000" dirty="0" smtClean="0">
              <a:solidFill>
                <a:srgbClr val="000099"/>
              </a:solidFill>
              <a:latin typeface="Arial Black" pitchFamily="34" charset="0"/>
            </a:endParaRPr>
          </a:p>
          <a:p>
            <a:pPr eaLnBrk="1" hangingPunct="1">
              <a:defRPr/>
            </a:pPr>
            <a:endParaRPr lang="en-US" altLang="en-US" sz="2000" dirty="0" smtClean="0">
              <a:solidFill>
                <a:srgbClr val="000099"/>
              </a:solidFill>
            </a:endParaRPr>
          </a:p>
          <a:p>
            <a:pPr eaLnBrk="1" hangingPunct="1">
              <a:defRPr/>
            </a:pPr>
            <a:endParaRPr lang="en-US" altLang="en-US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en-US" altLang="en-US" dirty="0" smtClean="0">
              <a:solidFill>
                <a:srgbClr val="CC0000"/>
              </a:solidFill>
            </a:endParaRPr>
          </a:p>
          <a:p>
            <a:pPr eaLnBrk="1" hangingPunct="1">
              <a:defRPr/>
            </a:pPr>
            <a:endParaRPr lang="en-US" altLang="en-US" b="1" dirty="0" smtClean="0"/>
          </a:p>
        </p:txBody>
      </p:sp>
      <p:sp>
        <p:nvSpPr>
          <p:cNvPr id="240647" name="Text Box 5"/>
          <p:cNvSpPr txBox="1">
            <a:spLocks noChangeArrowheads="1"/>
          </p:cNvSpPr>
          <p:nvPr/>
        </p:nvSpPr>
        <p:spPr bwMode="auto">
          <a:xfrm>
            <a:off x="8366125" y="4738688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47625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400" b="0">
              <a:solidFill>
                <a:srgbClr val="0000CC"/>
              </a:solidFill>
            </a:endParaRPr>
          </a:p>
        </p:txBody>
      </p:sp>
      <p:sp>
        <p:nvSpPr>
          <p:cNvPr id="240648" name="Text Box 6"/>
          <p:cNvSpPr txBox="1">
            <a:spLocks noChangeArrowheads="1"/>
          </p:cNvSpPr>
          <p:nvPr/>
        </p:nvSpPr>
        <p:spPr bwMode="auto">
          <a:xfrm>
            <a:off x="3306536" y="6499225"/>
            <a:ext cx="5105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47625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600" b="0">
              <a:solidFill>
                <a:srgbClr val="0000CC"/>
              </a:solidFill>
            </a:endParaRPr>
          </a:p>
        </p:txBody>
      </p:sp>
      <p:sp>
        <p:nvSpPr>
          <p:cNvPr id="240649" name="Text Box 7"/>
          <p:cNvSpPr txBox="1">
            <a:spLocks noChangeArrowheads="1"/>
          </p:cNvSpPr>
          <p:nvPr/>
        </p:nvSpPr>
        <p:spPr bwMode="auto">
          <a:xfrm>
            <a:off x="941386" y="6460938"/>
            <a:ext cx="7848600" cy="369332"/>
          </a:xfrm>
          <a:prstGeom prst="rect">
            <a:avLst/>
          </a:prstGeom>
          <a:gradFill rotWithShape="1">
            <a:gsLst>
              <a:gs pos="0">
                <a:srgbClr val="529A76"/>
              </a:gs>
              <a:gs pos="50000">
                <a:srgbClr val="79DDAB"/>
              </a:gs>
              <a:gs pos="100000">
                <a:srgbClr val="91FFCC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660066"/>
                </a:solidFill>
                <a:latin typeface="Arial" panose="020B0604020202020204" pitchFamily="34" charset="0"/>
              </a:rPr>
              <a:t>Student </a:t>
            </a:r>
            <a:r>
              <a:rPr lang="en-US" altLang="en-US" sz="1800" dirty="0" err="1" smtClean="0">
                <a:solidFill>
                  <a:srgbClr val="660066"/>
                </a:solidFill>
                <a:latin typeface="Arial" panose="020B0604020202020204" pitchFamily="34" charset="0"/>
              </a:rPr>
              <a:t>workhop</a:t>
            </a:r>
            <a:r>
              <a:rPr lang="en-US" altLang="en-US" sz="1800" dirty="0" smtClean="0">
                <a:solidFill>
                  <a:srgbClr val="660066"/>
                </a:solidFill>
                <a:latin typeface="Arial" panose="020B0604020202020204" pitchFamily="34" charset="0"/>
              </a:rPr>
              <a:t> SM &amp; QCD</a:t>
            </a:r>
            <a:r>
              <a:rPr lang="cs-CZ" altLang="en-US" sz="1800" dirty="0" smtClean="0">
                <a:solidFill>
                  <a:srgbClr val="660066"/>
                </a:solidFill>
                <a:latin typeface="Arial" panose="020B0604020202020204" pitchFamily="34" charset="0"/>
              </a:rPr>
              <a:t>, </a:t>
            </a:r>
            <a:r>
              <a:rPr lang="en-US" altLang="en-US" sz="1800" dirty="0" smtClean="0">
                <a:solidFill>
                  <a:srgbClr val="660066"/>
                </a:solidFill>
                <a:latin typeface="Arial" panose="020B0604020202020204" pitchFamily="34" charset="0"/>
              </a:rPr>
              <a:t>   Praha Institute of Physics</a:t>
            </a:r>
            <a:r>
              <a:rPr lang="cs-CZ" altLang="en-US" sz="1800" dirty="0" smtClean="0">
                <a:solidFill>
                  <a:srgbClr val="660066"/>
                </a:solidFill>
                <a:latin typeface="Arial" panose="020B0604020202020204" pitchFamily="34" charset="0"/>
              </a:rPr>
              <a:t> </a:t>
            </a:r>
            <a:r>
              <a:rPr lang="en-US" altLang="en-US" sz="1800" dirty="0" smtClean="0">
                <a:solidFill>
                  <a:srgbClr val="660066"/>
                </a:solidFill>
                <a:latin typeface="Arial" panose="020B0604020202020204" pitchFamily="34" charset="0"/>
              </a:rPr>
              <a:t>          08/10/2018</a:t>
            </a:r>
            <a:endParaRPr lang="en-US" altLang="en-US" sz="1800" dirty="0">
              <a:solidFill>
                <a:srgbClr val="660066"/>
              </a:solidFill>
              <a:latin typeface="Arial" panose="020B0604020202020204" pitchFamily="34" charset="0"/>
            </a:endParaRPr>
          </a:p>
        </p:txBody>
      </p:sp>
      <p:sp>
        <p:nvSpPr>
          <p:cNvPr id="240651" name="TextovéPole 1"/>
          <p:cNvSpPr txBox="1">
            <a:spLocks noChangeArrowheads="1"/>
          </p:cNvSpPr>
          <p:nvPr/>
        </p:nvSpPr>
        <p:spPr bwMode="auto">
          <a:xfrm>
            <a:off x="914399" y="2135514"/>
            <a:ext cx="7924800" cy="2743200"/>
          </a:xfrm>
          <a:prstGeom prst="rect">
            <a:avLst/>
          </a:prstGeom>
          <a:solidFill>
            <a:srgbClr val="D600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dirty="0">
              <a:solidFill>
                <a:srgbClr val="0000CC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848566" y="2130009"/>
            <a:ext cx="605646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         </a:t>
            </a:r>
            <a:r>
              <a:rPr lang="en-US" sz="4800" b="1" dirty="0" smtClean="0">
                <a:solidFill>
                  <a:srgbClr val="FFFF00"/>
                </a:solidFill>
              </a:rPr>
              <a:t>SM &amp; QCD</a:t>
            </a:r>
          </a:p>
          <a:p>
            <a:endParaRPr lang="en-US" sz="4800" b="1" dirty="0" smtClean="0"/>
          </a:p>
          <a:p>
            <a:r>
              <a:rPr lang="en-US" sz="4000" b="1" dirty="0" smtClean="0"/>
              <a:t>       </a:t>
            </a:r>
            <a:r>
              <a:rPr lang="en-US" sz="3200" b="1" dirty="0" smtClean="0"/>
              <a:t>by Roman </a:t>
            </a:r>
            <a:r>
              <a:rPr lang="en-US" sz="3200" b="1" dirty="0" err="1" smtClean="0"/>
              <a:t>Pasechnik</a:t>
            </a:r>
            <a:endParaRPr lang="en-US" sz="3200" b="1" dirty="0" smtClean="0"/>
          </a:p>
          <a:p>
            <a:r>
              <a:rPr lang="en-US" sz="3200" b="1" dirty="0" smtClean="0"/>
              <a:t>  (University of Lund, Sweden)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61167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of student workshops</a:t>
            </a:r>
            <a:endParaRPr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08/10/2018</a:t>
            </a:r>
            <a:endParaRPr lang="fr-FR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Tasevsky, Welome to Student workshop 2018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5D29B-CEBA-48ED-BF7C-3DA92537335C}" type="slidenum">
              <a:rPr lang="fr-CH" altLang="en-US" smtClean="0"/>
              <a:pPr>
                <a:defRPr/>
              </a:pPr>
              <a:t>2</a:t>
            </a:fld>
            <a:r>
              <a:rPr lang="fr-CH" altLang="en-US" smtClean="0"/>
              <a:t> </a:t>
            </a:r>
            <a:endParaRPr lang="fr-FR" altLang="en-US"/>
          </a:p>
        </p:txBody>
      </p:sp>
      <p:sp>
        <p:nvSpPr>
          <p:cNvPr id="7" name="TextovéPole 6"/>
          <p:cNvSpPr txBox="1"/>
          <p:nvPr/>
        </p:nvSpPr>
        <p:spPr>
          <a:xfrm>
            <a:off x="1081355" y="1371600"/>
            <a:ext cx="2866490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</a:rPr>
              <a:t>2015: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Jet physics</a:t>
            </a:r>
            <a:endParaRPr lang="en-US" b="1" dirty="0"/>
          </a:p>
          <a:p>
            <a:r>
              <a:rPr lang="en-US" dirty="0" smtClean="0"/>
              <a:t>Dr. Gregory </a:t>
            </a:r>
            <a:r>
              <a:rPr lang="en-US" dirty="0" err="1" smtClean="0"/>
              <a:t>Soyez</a:t>
            </a:r>
            <a:r>
              <a:rPr lang="en-US" dirty="0" smtClean="0"/>
              <a:t> (Paris)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indico.cern.ch/event/441794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</a:rPr>
              <a:t>2016: Heavy-ion Physics</a:t>
            </a:r>
            <a:endParaRPr lang="en-US" b="1" dirty="0"/>
          </a:p>
          <a:p>
            <a:r>
              <a:rPr lang="en-US" dirty="0" smtClean="0"/>
              <a:t>Dr. </a:t>
            </a:r>
            <a:r>
              <a:rPr lang="en-US" dirty="0" err="1" smtClean="0"/>
              <a:t>Cyrille</a:t>
            </a:r>
            <a:r>
              <a:rPr lang="en-US" dirty="0" smtClean="0"/>
              <a:t> </a:t>
            </a:r>
            <a:r>
              <a:rPr lang="en-US" dirty="0" err="1" smtClean="0"/>
              <a:t>Marquet</a:t>
            </a:r>
            <a:r>
              <a:rPr lang="en-US" dirty="0" smtClean="0"/>
              <a:t> (Paris)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indico.cern.ch/event/561710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</a:rPr>
              <a:t>2018: SM &amp; QCD</a:t>
            </a:r>
            <a:r>
              <a:rPr lang="en-US" dirty="0" smtClean="0"/>
              <a:t> </a:t>
            </a:r>
          </a:p>
          <a:p>
            <a:r>
              <a:rPr lang="en-US" dirty="0" smtClean="0"/>
              <a:t>Dr. Roman </a:t>
            </a:r>
            <a:r>
              <a:rPr lang="en-US" dirty="0" err="1" smtClean="0"/>
              <a:t>Pasechnik</a:t>
            </a:r>
            <a:r>
              <a:rPr lang="en-US" dirty="0" smtClean="0"/>
              <a:t> (Lund)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indico.cern.ch/event/758588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extovéPole 7"/>
          <p:cNvSpPr txBox="1"/>
          <p:nvPr/>
        </p:nvSpPr>
        <p:spPr>
          <a:xfrm>
            <a:off x="5638800" y="1676400"/>
            <a:ext cx="2670924" cy="181588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Excellent lecturers.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Real experts.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Nice student presentations.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Lively discussions.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656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Roman </a:t>
            </a:r>
            <a:r>
              <a:rPr lang="en-US" dirty="0" err="1" smtClean="0"/>
              <a:t>Pasechnik</a:t>
            </a:r>
            <a:endParaRPr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08/10/2018</a:t>
            </a:r>
            <a:endParaRPr lang="fr-FR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Tasevsky, Welome to Student workshop 2018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5D29B-CEBA-48ED-BF7C-3DA92537335C}" type="slidenum">
              <a:rPr lang="fr-CH" altLang="en-US" smtClean="0"/>
              <a:pPr>
                <a:defRPr/>
              </a:pPr>
              <a:t>3</a:t>
            </a:fld>
            <a:r>
              <a:rPr lang="fr-CH" altLang="en-US" smtClean="0"/>
              <a:t> </a:t>
            </a:r>
            <a:endParaRPr lang="fr-FR" altLang="en-US"/>
          </a:p>
        </p:txBody>
      </p:sp>
      <p:sp>
        <p:nvSpPr>
          <p:cNvPr id="7" name="TextovéPole 6"/>
          <p:cNvSpPr txBox="1"/>
          <p:nvPr/>
        </p:nvSpPr>
        <p:spPr>
          <a:xfrm>
            <a:off x="533400" y="1447800"/>
            <a:ext cx="4478983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Very broad scope of expertise and interests: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QCD (Hard &amp; Soft)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Diffraction and Exclusive processes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Heavy </a:t>
            </a:r>
            <a:r>
              <a:rPr lang="en-US" dirty="0" err="1" smtClean="0">
                <a:solidFill>
                  <a:schemeClr val="tx1"/>
                </a:solidFill>
              </a:rPr>
              <a:t>Quarkonia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Dark Matter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Astroparticle</a:t>
            </a:r>
            <a:r>
              <a:rPr lang="en-US" dirty="0" smtClean="0">
                <a:solidFill>
                  <a:schemeClr val="tx1"/>
                </a:solidFill>
              </a:rPr>
              <a:t> physics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Stability and Dynamics of Vacuum in SM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Dark Energy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Cosmological Perturbation Theory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...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Teaching at Lund University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Member of several committees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Supervising students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Frequent speaker at conferences &amp; schools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636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the workshop</a:t>
            </a:r>
            <a:endParaRPr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08/10/2018</a:t>
            </a:r>
            <a:endParaRPr lang="fr-FR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Tasevsky, Welome to Student workshop 2018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5D29B-CEBA-48ED-BF7C-3DA92537335C}" type="slidenum">
              <a:rPr lang="fr-CH" altLang="en-US" smtClean="0"/>
              <a:pPr>
                <a:defRPr/>
              </a:pPr>
              <a:t>4</a:t>
            </a:fld>
            <a:r>
              <a:rPr lang="fr-CH" altLang="en-US" smtClean="0"/>
              <a:t> </a:t>
            </a:r>
            <a:endParaRPr lang="fr-FR" altLang="en-US"/>
          </a:p>
        </p:txBody>
      </p:sp>
      <p:sp>
        <p:nvSpPr>
          <p:cNvPr id="7" name="TextovéPole 6"/>
          <p:cNvSpPr txBox="1"/>
          <p:nvPr/>
        </p:nvSpPr>
        <p:spPr>
          <a:xfrm>
            <a:off x="76200" y="1219200"/>
            <a:ext cx="990527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800" b="1" dirty="0" smtClean="0">
                <a:solidFill>
                  <a:srgbClr val="002060"/>
                </a:solidFill>
              </a:rPr>
              <a:t>Deepen knowledge about SM, QCD and Diffraction from one of the experts in the field</a:t>
            </a:r>
          </a:p>
          <a:p>
            <a:pPr marL="342900" indent="-342900">
              <a:buAutoNum type="arabicPeriod"/>
            </a:pPr>
            <a:endParaRPr lang="en-US" sz="1800" b="1" dirty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r>
              <a:rPr lang="en-US" sz="1800" b="1" dirty="0" smtClean="0">
                <a:solidFill>
                  <a:srgbClr val="002060"/>
                </a:solidFill>
              </a:rPr>
              <a:t>Share knowledge and results with fellow students, senior colleagues and experts</a:t>
            </a:r>
          </a:p>
          <a:p>
            <a:pPr marL="342900" indent="-342900">
              <a:buAutoNum type="arabicPeriod"/>
            </a:pPr>
            <a:endParaRPr lang="en-US" sz="1800" b="1" dirty="0" smtClean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r>
              <a:rPr lang="en-US" sz="1800" b="1" dirty="0" smtClean="0">
                <a:solidFill>
                  <a:srgbClr val="002060"/>
                </a:solidFill>
              </a:rPr>
              <a:t>Feel the conference atmosphere </a:t>
            </a:r>
            <a:endParaRPr lang="en-US" sz="1800" b="1" dirty="0">
              <a:solidFill>
                <a:srgbClr val="00206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211567" y="4473756"/>
            <a:ext cx="9302547" cy="646331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</a:rPr>
              <a:t>Do not hesitate to ask even during presentations! Speakers are usually very happy being </a:t>
            </a:r>
          </a:p>
          <a:p>
            <a:r>
              <a:rPr lang="en-US" sz="1800" dirty="0" smtClean="0">
                <a:solidFill>
                  <a:srgbClr val="FFFF00"/>
                </a:solidFill>
              </a:rPr>
              <a:t>asked because it proves their presentation makes people interested.   </a:t>
            </a:r>
            <a:endParaRPr lang="en-US" sz="1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11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 b="1">
                <a:solidFill>
                  <a:srgbClr val="0000CC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200" b="1">
                <a:solidFill>
                  <a:srgbClr val="0000CC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200" b="1">
                <a:solidFill>
                  <a:srgbClr val="0000CC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200" b="1">
                <a:solidFill>
                  <a:srgbClr val="0000CC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200" b="1">
                <a:solidFill>
                  <a:srgbClr val="0000CC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00CC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00CC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00CC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00CC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06CF9E2-ED7A-43DD-8A67-ABB61DA260E8}" type="slidenum">
              <a:rPr lang="fr-CH" altLang="en-US" sz="1400" b="0">
                <a:solidFill>
                  <a:schemeClr val="tx1"/>
                </a:solidFill>
                <a:latin typeface="Times New Roman" panose="02020603050405020304" pitchFamily="18" charset="0"/>
              </a:rPr>
              <a:pPr eaLnBrk="1" hangingPunct="1"/>
              <a:t>5</a:t>
            </a:fld>
            <a:r>
              <a:rPr lang="fr-CH" altLang="en-US" sz="1400" b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endParaRPr lang="fr-FR" altLang="en-US" sz="1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0" y="36624"/>
            <a:ext cx="9903279" cy="41543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en-US" dirty="0" smtClean="0">
                <a:solidFill>
                  <a:srgbClr val="002060"/>
                </a:solidFill>
              </a:rPr>
              <a:t>Mon</a:t>
            </a:r>
            <a:r>
              <a:rPr lang="en-US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day 08/10/2018: 09.30-13.10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 (</a:t>
            </a:r>
            <a:r>
              <a:rPr lang="en-US" dirty="0">
                <a:solidFill>
                  <a:srgbClr val="002060"/>
                </a:solidFill>
              </a:rPr>
              <a:t>I</a:t>
            </a:r>
            <a:r>
              <a:rPr lang="cs-CZ" sz="1600" dirty="0" err="1" smtClean="0">
                <a:solidFill>
                  <a:srgbClr val="002060"/>
                </a:solidFill>
                <a:latin typeface="Arial" panose="020B0604020202020204" pitchFamily="34" charset="0"/>
              </a:rPr>
              <a:t>nstitute</a:t>
            </a:r>
            <a:r>
              <a:rPr lang="en-US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 of Physics of ASCR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)</a:t>
            </a:r>
            <a:endParaRPr lang="en-US" sz="16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endParaRPr lang="en-US" sz="1600" b="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en-US" dirty="0" smtClean="0"/>
              <a:t>Marek Biro</a:t>
            </a:r>
            <a:r>
              <a:rPr lang="cs-CZ" dirty="0" smtClean="0"/>
              <a:t>š</a:t>
            </a:r>
            <a:r>
              <a:rPr lang="cs-CZ" sz="1600" b="0" dirty="0" smtClean="0">
                <a:latin typeface="Arial" panose="020B0604020202020204" pitchFamily="34" charset="0"/>
              </a:rPr>
              <a:t>: </a:t>
            </a:r>
            <a:r>
              <a:rPr lang="en-US" sz="1600" b="0" dirty="0" smtClean="0">
                <a:latin typeface="Arial" panose="020B0604020202020204" pitchFamily="34" charset="0"/>
              </a:rPr>
              <a:t>      </a:t>
            </a:r>
            <a:r>
              <a:rPr lang="en-US" dirty="0" smtClean="0"/>
              <a:t>Study </a:t>
            </a:r>
            <a:r>
              <a:rPr lang="en-US" dirty="0"/>
              <a:t>of rare B-meson decays at ATLAS</a:t>
            </a:r>
            <a:r>
              <a:rPr lang="cs-CZ" sz="1600" dirty="0" smtClean="0"/>
              <a:t>         </a:t>
            </a:r>
            <a:r>
              <a:rPr lang="en-US" sz="1600" dirty="0" smtClean="0"/>
              <a:t>                           </a:t>
            </a:r>
            <a:r>
              <a:rPr lang="en-US" sz="1600" dirty="0" smtClean="0">
                <a:solidFill>
                  <a:srgbClr val="00B050"/>
                </a:solidFill>
                <a:latin typeface="Arial" panose="020B0604020202020204" pitchFamily="34" charset="0"/>
              </a:rPr>
              <a:t>[</a:t>
            </a: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Bachelor]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cs-CZ" dirty="0" smtClean="0"/>
              <a:t>Lukáš Marek</a:t>
            </a:r>
            <a:r>
              <a:rPr lang="cs-CZ" sz="1600" b="0" dirty="0" smtClean="0">
                <a:latin typeface="Arial" panose="020B0604020202020204" pitchFamily="34" charset="0"/>
              </a:rPr>
              <a:t>:</a:t>
            </a:r>
            <a:r>
              <a:rPr lang="en-US" sz="1600" b="0" dirty="0" smtClean="0">
                <a:latin typeface="Arial" panose="020B0604020202020204" pitchFamily="34" charset="0"/>
              </a:rPr>
              <a:t>      </a:t>
            </a:r>
            <a:r>
              <a:rPr lang="en-US" dirty="0" err="1" smtClean="0"/>
              <a:t>Alpha_S</a:t>
            </a:r>
            <a:r>
              <a:rPr lang="en-US" dirty="0" smtClean="0"/>
              <a:t> </a:t>
            </a:r>
            <a:r>
              <a:rPr lang="en-US" dirty="0"/>
              <a:t>measurements</a:t>
            </a:r>
            <a:r>
              <a:rPr lang="en-US" sz="1600" dirty="0" smtClean="0"/>
              <a:t>                                                              </a:t>
            </a:r>
            <a:r>
              <a:rPr lang="en-US" sz="1600" dirty="0" smtClean="0">
                <a:solidFill>
                  <a:srgbClr val="00B050"/>
                </a:solidFill>
                <a:latin typeface="Arial" panose="020B0604020202020204" pitchFamily="34" charset="0"/>
              </a:rPr>
              <a:t>[</a:t>
            </a:r>
            <a:r>
              <a:rPr lang="cs-CZ" dirty="0" err="1" smtClean="0">
                <a:solidFill>
                  <a:srgbClr val="00B050"/>
                </a:solidFill>
              </a:rPr>
              <a:t>Research</a:t>
            </a:r>
            <a:r>
              <a:rPr lang="cs-CZ" dirty="0" smtClean="0">
                <a:solidFill>
                  <a:srgbClr val="00B050"/>
                </a:solidFill>
              </a:rPr>
              <a:t> </a:t>
            </a:r>
            <a:r>
              <a:rPr lang="cs-CZ" dirty="0" err="1" smtClean="0">
                <a:solidFill>
                  <a:srgbClr val="00B050"/>
                </a:solidFill>
              </a:rPr>
              <a:t>Task</a:t>
            </a:r>
            <a:r>
              <a:rPr lang="en-US" sz="1600" dirty="0" smtClean="0">
                <a:solidFill>
                  <a:srgbClr val="00B050"/>
                </a:solidFill>
                <a:latin typeface="Arial" panose="020B0604020202020204" pitchFamily="34" charset="0"/>
              </a:rPr>
              <a:t>]</a:t>
            </a:r>
            <a:endParaRPr lang="cs-CZ" sz="1600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cs-CZ" dirty="0" smtClean="0"/>
              <a:t>Robert </a:t>
            </a:r>
            <a:r>
              <a:rPr lang="cs-CZ" dirty="0" err="1" smtClean="0"/>
              <a:t>Líčeník</a:t>
            </a:r>
            <a:r>
              <a:rPr lang="cs-CZ" sz="1600" b="0" dirty="0" smtClean="0">
                <a:latin typeface="Arial" panose="020B0604020202020204" pitchFamily="34" charset="0"/>
              </a:rPr>
              <a:t>:   </a:t>
            </a:r>
            <a:r>
              <a:rPr lang="en-US" dirty="0" smtClean="0"/>
              <a:t>Production </a:t>
            </a:r>
            <a:r>
              <a:rPr lang="en-US" dirty="0"/>
              <a:t>of D+/D- mesons in heavy-ion collisions</a:t>
            </a:r>
            <a:r>
              <a:rPr lang="en-US" sz="1600" dirty="0" smtClean="0"/>
              <a:t>                    </a:t>
            </a:r>
            <a:r>
              <a:rPr lang="en-US" sz="1600" dirty="0" smtClean="0">
                <a:solidFill>
                  <a:srgbClr val="C00000"/>
                </a:solidFill>
                <a:latin typeface="Arial" panose="020B0604020202020204" pitchFamily="34" charset="0"/>
              </a:rPr>
              <a:t>[</a:t>
            </a:r>
            <a:r>
              <a:rPr lang="en-US" sz="1600" dirty="0">
                <a:solidFill>
                  <a:srgbClr val="C00000"/>
                </a:solidFill>
                <a:latin typeface="Arial" panose="020B0604020202020204" pitchFamily="34" charset="0"/>
              </a:rPr>
              <a:t>Diploma]</a:t>
            </a:r>
            <a:endParaRPr lang="cs-CZ" sz="1600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cs-CZ" dirty="0" smtClean="0"/>
              <a:t>Martin </a:t>
            </a:r>
            <a:r>
              <a:rPr lang="cs-CZ" dirty="0" err="1" smtClean="0"/>
              <a:t>Krivoš</a:t>
            </a:r>
            <a:r>
              <a:rPr lang="cs-CZ" sz="1600" b="0" dirty="0" smtClean="0">
                <a:latin typeface="Arial" panose="020B0604020202020204" pitchFamily="34" charset="0"/>
              </a:rPr>
              <a:t>:     </a:t>
            </a:r>
            <a:r>
              <a:rPr lang="en-US" dirty="0" smtClean="0"/>
              <a:t>Study </a:t>
            </a:r>
            <a:r>
              <a:rPr lang="en-US" dirty="0"/>
              <a:t>of </a:t>
            </a:r>
            <a:r>
              <a:rPr lang="en-US" dirty="0" err="1" smtClean="0"/>
              <a:t>charmonium</a:t>
            </a:r>
            <a:r>
              <a:rPr lang="en-US" dirty="0" smtClean="0"/>
              <a:t> </a:t>
            </a:r>
            <a:r>
              <a:rPr lang="en-US" dirty="0"/>
              <a:t>in pp and heavy-ion collisions in ATLAS</a:t>
            </a:r>
            <a:r>
              <a:rPr lang="en-US" sz="1600" dirty="0" smtClean="0"/>
              <a:t>    </a:t>
            </a:r>
            <a:r>
              <a:rPr lang="en-US" sz="1600" dirty="0" smtClean="0">
                <a:solidFill>
                  <a:srgbClr val="C00000"/>
                </a:solidFill>
                <a:latin typeface="Arial" panose="020B0604020202020204" pitchFamily="34" charset="0"/>
              </a:rPr>
              <a:t>[</a:t>
            </a:r>
            <a:r>
              <a:rPr lang="en-US" dirty="0" smtClean="0">
                <a:solidFill>
                  <a:srgbClr val="C00000"/>
                </a:solidFill>
              </a:rPr>
              <a:t>Diploma</a:t>
            </a:r>
            <a:r>
              <a:rPr lang="en-US" sz="1600" dirty="0" smtClean="0">
                <a:solidFill>
                  <a:srgbClr val="C00000"/>
                </a:solidFill>
                <a:latin typeface="Arial" panose="020B0604020202020204" pitchFamily="34" charset="0"/>
              </a:rPr>
              <a:t>]</a:t>
            </a:r>
            <a:endParaRPr lang="cs-CZ" sz="1600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cs-CZ" dirty="0" err="1" smtClean="0"/>
              <a:t>Artem</a:t>
            </a:r>
            <a:r>
              <a:rPr lang="cs-CZ" dirty="0" smtClean="0"/>
              <a:t> </a:t>
            </a:r>
            <a:r>
              <a:rPr lang="cs-CZ" dirty="0" err="1" smtClean="0"/>
              <a:t>Isakov</a:t>
            </a:r>
            <a:r>
              <a:rPr lang="cs-CZ" sz="1600" b="0" dirty="0" smtClean="0">
                <a:latin typeface="Arial" panose="020B0604020202020204" pitchFamily="34" charset="0"/>
              </a:rPr>
              <a:t>:    </a:t>
            </a:r>
            <a:r>
              <a:rPr lang="en-US" sz="1600" b="0" dirty="0" smtClean="0">
                <a:latin typeface="Arial" panose="020B0604020202020204" pitchFamily="34" charset="0"/>
              </a:rPr>
              <a:t> </a:t>
            </a:r>
            <a:r>
              <a:rPr lang="en-US" dirty="0" smtClean="0"/>
              <a:t>Performance </a:t>
            </a:r>
            <a:r>
              <a:rPr lang="en-US" dirty="0"/>
              <a:t>of the b-tagging algorithm in ALICE</a:t>
            </a:r>
            <a:r>
              <a:rPr lang="en-US" sz="1600" dirty="0" smtClean="0"/>
              <a:t>                        </a:t>
            </a:r>
            <a:r>
              <a:rPr lang="en-US" sz="1600" dirty="0" smtClean="0">
                <a:solidFill>
                  <a:srgbClr val="C00000"/>
                </a:solidFill>
                <a:latin typeface="Arial" panose="020B0604020202020204" pitchFamily="34" charset="0"/>
              </a:rPr>
              <a:t>[</a:t>
            </a:r>
            <a:r>
              <a:rPr lang="en-US" dirty="0" smtClean="0">
                <a:solidFill>
                  <a:srgbClr val="C00000"/>
                </a:solidFill>
              </a:rPr>
              <a:t>Diploma</a:t>
            </a:r>
            <a:r>
              <a:rPr lang="en-US" sz="1600" dirty="0" smtClean="0">
                <a:solidFill>
                  <a:srgbClr val="C00000"/>
                </a:solidFill>
                <a:latin typeface="Arial" panose="020B0604020202020204" pitchFamily="34" charset="0"/>
              </a:rPr>
              <a:t>]</a:t>
            </a:r>
            <a:endParaRPr lang="cs-CZ" sz="1600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cs-CZ" dirty="0" smtClean="0"/>
              <a:t>Roman Lavička</a:t>
            </a:r>
            <a:r>
              <a:rPr lang="cs-CZ" sz="1600" b="0" dirty="0" smtClean="0">
                <a:latin typeface="Arial" panose="020B0604020202020204" pitchFamily="34" charset="0"/>
              </a:rPr>
              <a:t>: </a:t>
            </a:r>
            <a:r>
              <a:rPr lang="en-US" dirty="0" smtClean="0"/>
              <a:t>Coherent </a:t>
            </a:r>
            <a:r>
              <a:rPr lang="en-US" dirty="0"/>
              <a:t>J/Psi </a:t>
            </a:r>
            <a:r>
              <a:rPr lang="en-US" dirty="0" err="1"/>
              <a:t>photoproduction</a:t>
            </a:r>
            <a:r>
              <a:rPr lang="en-US" dirty="0"/>
              <a:t> in </a:t>
            </a:r>
            <a:r>
              <a:rPr lang="en-US" dirty="0" err="1"/>
              <a:t>ultraperipheral</a:t>
            </a:r>
            <a:r>
              <a:rPr lang="en-US" dirty="0"/>
              <a:t> </a:t>
            </a:r>
            <a:r>
              <a:rPr lang="en-US" dirty="0" err="1"/>
              <a:t>PbPb</a:t>
            </a:r>
            <a:r>
              <a:rPr lang="en-US" dirty="0"/>
              <a:t> collisions with </a:t>
            </a:r>
            <a:r>
              <a:rPr lang="en-US" dirty="0" smtClean="0"/>
              <a:t>ALICE  </a:t>
            </a:r>
            <a:r>
              <a:rPr lang="en-US" dirty="0" smtClean="0">
                <a:solidFill>
                  <a:srgbClr val="C00000"/>
                </a:solidFill>
              </a:rPr>
              <a:t>[Diploma]</a:t>
            </a:r>
            <a:endParaRPr lang="cs-CZ" sz="1600" b="0" dirty="0">
              <a:solidFill>
                <a:srgbClr val="C0000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cs-CZ" dirty="0" smtClean="0"/>
              <a:t>Petr </a:t>
            </a:r>
            <a:r>
              <a:rPr lang="cs-CZ" dirty="0" err="1" smtClean="0"/>
              <a:t>Baroň</a:t>
            </a:r>
            <a:r>
              <a:rPr lang="cs-CZ" sz="1600" b="0" dirty="0" smtClean="0">
                <a:latin typeface="Arial" panose="020B0604020202020204" pitchFamily="34" charset="0"/>
              </a:rPr>
              <a:t>:        </a:t>
            </a:r>
            <a:r>
              <a:rPr lang="en-US" sz="1600" b="0" dirty="0" smtClean="0">
                <a:latin typeface="Arial" panose="020B0604020202020204" pitchFamily="34" charset="0"/>
              </a:rPr>
              <a:t> </a:t>
            </a:r>
            <a:r>
              <a:rPr lang="en-US" dirty="0" smtClean="0"/>
              <a:t>Measurement </a:t>
            </a:r>
            <a:r>
              <a:rPr lang="en-US" dirty="0"/>
              <a:t>of top quark spectra with </a:t>
            </a:r>
            <a:r>
              <a:rPr lang="en-US" dirty="0" smtClean="0"/>
              <a:t>ATLAS                            </a:t>
            </a:r>
            <a:r>
              <a:rPr lang="en-US" dirty="0" smtClean="0">
                <a:solidFill>
                  <a:srgbClr val="C00000"/>
                </a:solidFill>
              </a:rPr>
              <a:t>[Diploma]</a:t>
            </a:r>
            <a:endParaRPr lang="cs-CZ" dirty="0" smtClean="0">
              <a:solidFill>
                <a:srgbClr val="C0000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cs-CZ" sz="1600" dirty="0" smtClean="0"/>
              <a:t>Ondřej Hladík: </a:t>
            </a:r>
            <a:r>
              <a:rPr lang="en-US" sz="1600" dirty="0" smtClean="0"/>
              <a:t>   </a:t>
            </a:r>
            <a:r>
              <a:rPr lang="en-US" dirty="0" smtClean="0"/>
              <a:t>Measurement </a:t>
            </a:r>
            <a:r>
              <a:rPr lang="en-US" dirty="0"/>
              <a:t>of inclusive jets and </a:t>
            </a:r>
            <a:r>
              <a:rPr lang="en-US" dirty="0" err="1"/>
              <a:t>dijets</a:t>
            </a:r>
            <a:r>
              <a:rPr lang="en-US" dirty="0"/>
              <a:t> with </a:t>
            </a:r>
            <a:r>
              <a:rPr lang="en-US" dirty="0" smtClean="0"/>
              <a:t>ATLAS</a:t>
            </a:r>
            <a:r>
              <a:rPr lang="cs-CZ" dirty="0" smtClean="0"/>
              <a:t> </a:t>
            </a:r>
            <a:r>
              <a:rPr lang="en-US" dirty="0" smtClean="0"/>
              <a:t>                   </a:t>
            </a:r>
            <a:r>
              <a:rPr lang="en-US" dirty="0" smtClean="0">
                <a:solidFill>
                  <a:srgbClr val="7030A0"/>
                </a:solidFill>
              </a:rPr>
              <a:t>[</a:t>
            </a:r>
            <a:r>
              <a:rPr lang="cs-CZ" dirty="0" smtClean="0">
                <a:solidFill>
                  <a:srgbClr val="7030A0"/>
                </a:solidFill>
              </a:rPr>
              <a:t>PhD</a:t>
            </a:r>
            <a:r>
              <a:rPr lang="en-US" dirty="0" smtClean="0">
                <a:solidFill>
                  <a:srgbClr val="7030A0"/>
                </a:solidFill>
              </a:rPr>
              <a:t>]</a:t>
            </a:r>
            <a:endParaRPr lang="cs-CZ" dirty="0" smtClean="0">
              <a:solidFill>
                <a:srgbClr val="7030A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cs-CZ" sz="1600" dirty="0" smtClean="0"/>
              <a:t>Petr </a:t>
            </a:r>
            <a:r>
              <a:rPr lang="cs-CZ" sz="1600" dirty="0" err="1" smtClean="0"/>
              <a:t>Jačka</a:t>
            </a:r>
            <a:r>
              <a:rPr lang="cs-CZ" sz="1600" dirty="0" smtClean="0"/>
              <a:t>: </a:t>
            </a:r>
            <a:r>
              <a:rPr lang="en-US" sz="1600" dirty="0" smtClean="0"/>
              <a:t>        </a:t>
            </a:r>
            <a:r>
              <a:rPr lang="en-US" dirty="0" smtClean="0"/>
              <a:t>Boosted large-R jets in top-quark pair production with ATLAS</a:t>
            </a:r>
            <a:r>
              <a:rPr lang="cs-CZ" dirty="0" smtClean="0"/>
              <a:t> </a:t>
            </a:r>
            <a:r>
              <a:rPr lang="en-US" dirty="0" smtClean="0"/>
              <a:t>      </a:t>
            </a:r>
            <a:r>
              <a:rPr lang="en-US" dirty="0" smtClean="0">
                <a:solidFill>
                  <a:srgbClr val="7030A0"/>
                </a:solidFill>
              </a:rPr>
              <a:t>[</a:t>
            </a:r>
            <a:r>
              <a:rPr lang="cs-CZ" dirty="0" smtClean="0">
                <a:solidFill>
                  <a:srgbClr val="7030A0"/>
                </a:solidFill>
              </a:rPr>
              <a:t>PhD</a:t>
            </a:r>
            <a:r>
              <a:rPr lang="en-US" dirty="0" smtClean="0">
                <a:solidFill>
                  <a:srgbClr val="7030A0"/>
                </a:solidFill>
              </a:rPr>
              <a:t>]</a:t>
            </a:r>
            <a:endParaRPr lang="cs-CZ" dirty="0" smtClean="0">
              <a:solidFill>
                <a:srgbClr val="7030A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cs-CZ" sz="1600" dirty="0" smtClean="0"/>
              <a:t>Lukáš </a:t>
            </a:r>
            <a:r>
              <a:rPr lang="cs-CZ" sz="1600" dirty="0" err="1" smtClean="0"/>
              <a:t>Kramárik</a:t>
            </a:r>
            <a:r>
              <a:rPr lang="cs-CZ" sz="1600" dirty="0" smtClean="0"/>
              <a:t>: </a:t>
            </a:r>
            <a:r>
              <a:rPr lang="en-US" dirty="0"/>
              <a:t>Effects of cold nuclear matter on charm meson </a:t>
            </a:r>
            <a:r>
              <a:rPr lang="en-US" dirty="0" smtClean="0"/>
              <a:t>production</a:t>
            </a:r>
            <a:r>
              <a:rPr lang="cs-CZ" dirty="0" smtClean="0"/>
              <a:t> </a:t>
            </a:r>
            <a:r>
              <a:rPr lang="en-US" dirty="0" smtClean="0"/>
              <a:t>           </a:t>
            </a:r>
            <a:r>
              <a:rPr lang="en-US" dirty="0" smtClean="0">
                <a:solidFill>
                  <a:srgbClr val="7030A0"/>
                </a:solidFill>
              </a:rPr>
              <a:t>[</a:t>
            </a:r>
            <a:r>
              <a:rPr lang="cs-CZ" dirty="0" smtClean="0">
                <a:solidFill>
                  <a:srgbClr val="7030A0"/>
                </a:solidFill>
              </a:rPr>
              <a:t>PhD</a:t>
            </a:r>
            <a:r>
              <a:rPr lang="en-US" dirty="0" smtClean="0">
                <a:solidFill>
                  <a:srgbClr val="7030A0"/>
                </a:solidFill>
              </a:rPr>
              <a:t>]</a:t>
            </a:r>
            <a:endParaRPr lang="en-US" sz="1600" dirty="0">
              <a:solidFill>
                <a:srgbClr val="7030A0"/>
              </a:solidFill>
            </a:endParaRPr>
          </a:p>
        </p:txBody>
      </p:sp>
      <p:sp>
        <p:nvSpPr>
          <p:cNvPr id="15364" name="TextovéPole 7"/>
          <p:cNvSpPr txBox="1">
            <a:spLocks noChangeArrowheads="1"/>
          </p:cNvSpPr>
          <p:nvPr/>
        </p:nvSpPr>
        <p:spPr bwMode="auto">
          <a:xfrm>
            <a:off x="65314" y="4906695"/>
            <a:ext cx="6109237" cy="338554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171450" indent="-17145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altLang="en-US" sz="1600" dirty="0">
                <a:solidFill>
                  <a:srgbClr val="FFFF00"/>
                </a:solidFill>
                <a:latin typeface="Arial" panose="020B0604020202020204" pitchFamily="34" charset="0"/>
              </a:rPr>
              <a:t>Lecture: Dr. </a:t>
            </a:r>
            <a:r>
              <a:rPr lang="cs-CZ" altLang="en-US" dirty="0" smtClean="0">
                <a:solidFill>
                  <a:srgbClr val="FFFF00"/>
                </a:solidFill>
                <a:latin typeface="Arial" panose="020B0604020202020204" pitchFamily="34" charset="0"/>
              </a:rPr>
              <a:t>Roman </a:t>
            </a:r>
            <a:r>
              <a:rPr lang="cs-CZ" altLang="en-US" dirty="0" err="1" smtClean="0">
                <a:solidFill>
                  <a:srgbClr val="FFFF00"/>
                </a:solidFill>
                <a:latin typeface="Arial" panose="020B0604020202020204" pitchFamily="34" charset="0"/>
              </a:rPr>
              <a:t>Pasechnik</a:t>
            </a:r>
            <a:r>
              <a:rPr lang="en-US" altLang="en-US" sz="1600" dirty="0" smtClean="0">
                <a:solidFill>
                  <a:srgbClr val="FFFF00"/>
                </a:solidFill>
                <a:latin typeface="Arial" panose="020B0604020202020204" pitchFamily="34" charset="0"/>
              </a:rPr>
              <a:t>: </a:t>
            </a:r>
            <a:r>
              <a:rPr lang="cs-CZ" altLang="en-US" sz="1600" dirty="0" err="1" smtClean="0">
                <a:solidFill>
                  <a:srgbClr val="FFFF00"/>
                </a:solidFill>
                <a:latin typeface="Arial" panose="020B0604020202020204" pitchFamily="34" charset="0"/>
              </a:rPr>
              <a:t>High</a:t>
            </a:r>
            <a:r>
              <a:rPr lang="cs-CZ" altLang="en-US" dirty="0" err="1" smtClean="0">
                <a:solidFill>
                  <a:srgbClr val="FFFF00"/>
                </a:solidFill>
                <a:latin typeface="Arial" panose="020B0604020202020204" pitchFamily="34" charset="0"/>
              </a:rPr>
              <a:t>-</a:t>
            </a:r>
            <a:r>
              <a:rPr lang="cs-CZ" altLang="en-US" sz="1600" dirty="0" err="1" smtClean="0">
                <a:solidFill>
                  <a:srgbClr val="FFFF00"/>
                </a:solidFill>
                <a:latin typeface="Arial" panose="020B0604020202020204" pitchFamily="34" charset="0"/>
              </a:rPr>
              <a:t>energy</a:t>
            </a:r>
            <a:r>
              <a:rPr lang="cs-CZ" altLang="en-US" sz="1600" dirty="0" smtClean="0">
                <a:solidFill>
                  <a:srgbClr val="FFFF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1600" dirty="0" err="1" smtClean="0">
                <a:solidFill>
                  <a:srgbClr val="FFFF00"/>
                </a:solidFill>
                <a:latin typeface="Arial" panose="020B0604020202020204" pitchFamily="34" charset="0"/>
              </a:rPr>
              <a:t>scattering</a:t>
            </a:r>
            <a:r>
              <a:rPr lang="cs-CZ" altLang="en-US" sz="1600" dirty="0" smtClean="0">
                <a:solidFill>
                  <a:srgbClr val="FFFF00"/>
                </a:solidFill>
                <a:latin typeface="Arial" panose="020B0604020202020204" pitchFamily="34" charset="0"/>
              </a:rPr>
              <a:t> in QCD</a:t>
            </a:r>
            <a:endParaRPr lang="en-US" altLang="en-US" sz="1600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15365" name="TextovéPole 8"/>
          <p:cNvSpPr txBox="1">
            <a:spLocks noChangeArrowheads="1"/>
          </p:cNvSpPr>
          <p:nvPr/>
        </p:nvSpPr>
        <p:spPr bwMode="auto">
          <a:xfrm>
            <a:off x="65314" y="5900051"/>
            <a:ext cx="7688195" cy="338554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171450" indent="-17145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altLang="en-US" sz="1600" dirty="0">
                <a:solidFill>
                  <a:srgbClr val="FFFF00"/>
                </a:solidFill>
                <a:latin typeface="Arial" panose="020B0604020202020204" pitchFamily="34" charset="0"/>
              </a:rPr>
              <a:t>Lecture: Dr. </a:t>
            </a:r>
            <a:r>
              <a:rPr lang="cs-CZ" altLang="en-US" dirty="0" smtClean="0">
                <a:solidFill>
                  <a:srgbClr val="FFFF00"/>
                </a:solidFill>
                <a:latin typeface="Arial" panose="020B0604020202020204" pitchFamily="34" charset="0"/>
              </a:rPr>
              <a:t>Roman </a:t>
            </a:r>
            <a:r>
              <a:rPr lang="cs-CZ" altLang="en-US" dirty="0" err="1" smtClean="0">
                <a:solidFill>
                  <a:srgbClr val="FFFF00"/>
                </a:solidFill>
                <a:latin typeface="Arial" panose="020B0604020202020204" pitchFamily="34" charset="0"/>
              </a:rPr>
              <a:t>Pasechnik</a:t>
            </a:r>
            <a:r>
              <a:rPr lang="en-US" altLang="en-US" sz="1600" dirty="0" smtClean="0">
                <a:solidFill>
                  <a:srgbClr val="FFFF00"/>
                </a:solidFill>
                <a:latin typeface="Arial" panose="020B0604020202020204" pitchFamily="34" charset="0"/>
              </a:rPr>
              <a:t>: </a:t>
            </a:r>
            <a:r>
              <a:rPr lang="cs-CZ" altLang="en-US" sz="1600" dirty="0" err="1" smtClean="0">
                <a:solidFill>
                  <a:srgbClr val="FFFF00"/>
                </a:solidFill>
                <a:latin typeface="Arial" panose="020B0604020202020204" pitchFamily="34" charset="0"/>
              </a:rPr>
              <a:t>Deep</a:t>
            </a:r>
            <a:r>
              <a:rPr lang="cs-CZ" altLang="en-US" sz="1600" dirty="0" smtClean="0">
                <a:solidFill>
                  <a:srgbClr val="FFFF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1600" dirty="0" err="1" smtClean="0">
                <a:solidFill>
                  <a:srgbClr val="FFFF00"/>
                </a:solidFill>
                <a:latin typeface="Arial" panose="020B0604020202020204" pitchFamily="34" charset="0"/>
              </a:rPr>
              <a:t>Inelastic</a:t>
            </a:r>
            <a:r>
              <a:rPr lang="cs-CZ" altLang="en-US" sz="1600" dirty="0" smtClean="0">
                <a:solidFill>
                  <a:srgbClr val="FFFF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1600" dirty="0" err="1" smtClean="0">
                <a:solidFill>
                  <a:srgbClr val="FFFF00"/>
                </a:solidFill>
                <a:latin typeface="Arial" panose="020B0604020202020204" pitchFamily="34" charset="0"/>
              </a:rPr>
              <a:t>Scattering</a:t>
            </a:r>
            <a:r>
              <a:rPr lang="cs-CZ" altLang="en-US" sz="1600" dirty="0" smtClean="0">
                <a:solidFill>
                  <a:srgbClr val="FFFF00"/>
                </a:solidFill>
                <a:latin typeface="Arial" panose="020B0604020202020204" pitchFamily="34" charset="0"/>
              </a:rPr>
              <a:t> and QCD </a:t>
            </a:r>
            <a:r>
              <a:rPr lang="cs-CZ" altLang="en-US" sz="1600" dirty="0" err="1" smtClean="0">
                <a:solidFill>
                  <a:srgbClr val="FFFF00"/>
                </a:solidFill>
                <a:latin typeface="Arial" panose="020B0604020202020204" pitchFamily="34" charset="0"/>
              </a:rPr>
              <a:t>Factorization</a:t>
            </a:r>
            <a:endParaRPr lang="en-US" altLang="en-US" sz="1600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15366" name="TextovéPole 9"/>
          <p:cNvSpPr txBox="1">
            <a:spLocks noChangeArrowheads="1"/>
          </p:cNvSpPr>
          <p:nvPr/>
        </p:nvSpPr>
        <p:spPr bwMode="auto">
          <a:xfrm>
            <a:off x="65314" y="6357521"/>
            <a:ext cx="6501460" cy="338554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171450" indent="-17145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altLang="en-US" sz="1600" dirty="0">
                <a:solidFill>
                  <a:srgbClr val="FFFF00"/>
                </a:solidFill>
                <a:latin typeface="Arial" panose="020B0604020202020204" pitchFamily="34" charset="0"/>
              </a:rPr>
              <a:t>Lecture: </a:t>
            </a:r>
            <a:r>
              <a:rPr lang="en-US" altLang="en-US" dirty="0" smtClean="0">
                <a:solidFill>
                  <a:srgbClr val="FFFF00"/>
                </a:solidFill>
                <a:latin typeface="Arial" panose="020B0604020202020204" pitchFamily="34" charset="0"/>
              </a:rPr>
              <a:t>Dr. Roman </a:t>
            </a:r>
            <a:r>
              <a:rPr lang="en-US" altLang="en-US" dirty="0" err="1" smtClean="0">
                <a:solidFill>
                  <a:srgbClr val="FFFF00"/>
                </a:solidFill>
                <a:latin typeface="Arial" panose="020B0604020202020204" pitchFamily="34" charset="0"/>
              </a:rPr>
              <a:t>Pasechnik</a:t>
            </a:r>
            <a:r>
              <a:rPr lang="en-US" altLang="en-US" sz="1600" dirty="0" smtClean="0">
                <a:solidFill>
                  <a:srgbClr val="FFFF00"/>
                </a:solidFill>
                <a:latin typeface="Arial" panose="020B0604020202020204" pitchFamily="34" charset="0"/>
              </a:rPr>
              <a:t>: </a:t>
            </a:r>
            <a:r>
              <a:rPr lang="en-US" altLang="en-US" sz="1600" dirty="0">
                <a:solidFill>
                  <a:srgbClr val="FFFF00"/>
                </a:solidFill>
                <a:latin typeface="Arial" panose="020B0604020202020204" pitchFamily="34" charset="0"/>
              </a:rPr>
              <a:t>Diffraction </a:t>
            </a:r>
            <a:r>
              <a:rPr lang="cs-CZ" altLang="en-US" dirty="0" err="1" smtClean="0">
                <a:solidFill>
                  <a:srgbClr val="FFFF00"/>
                </a:solidFill>
                <a:latin typeface="Arial" panose="020B0604020202020204" pitchFamily="34" charset="0"/>
              </a:rPr>
              <a:t>Scattering</a:t>
            </a:r>
            <a:r>
              <a:rPr lang="cs-CZ" altLang="en-US" dirty="0" smtClean="0">
                <a:solidFill>
                  <a:srgbClr val="FFFF00"/>
                </a:solidFill>
                <a:latin typeface="Arial" panose="020B0604020202020204" pitchFamily="34" charset="0"/>
              </a:rPr>
              <a:t> and Soft QCD</a:t>
            </a:r>
            <a:endParaRPr lang="en-US" altLang="en-US" sz="1600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0" y="4382925"/>
            <a:ext cx="98298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cs-CZ" dirty="0" err="1" smtClean="0">
                <a:solidFill>
                  <a:srgbClr val="002060"/>
                </a:solidFill>
              </a:rPr>
              <a:t>Monday</a:t>
            </a:r>
            <a:r>
              <a:rPr lang="en-US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08</a:t>
            </a:r>
            <a:r>
              <a:rPr lang="en-US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/10/201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8</a:t>
            </a:r>
            <a:r>
              <a:rPr lang="en-US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: 1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5</a:t>
            </a:r>
            <a:r>
              <a:rPr lang="en-US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.00-1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6</a:t>
            </a:r>
            <a:r>
              <a:rPr lang="en-US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.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2</a:t>
            </a:r>
            <a:r>
              <a:rPr lang="en-US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0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 (</a:t>
            </a:r>
            <a:r>
              <a:rPr lang="cs-CZ" dirty="0" smtClean="0">
                <a:solidFill>
                  <a:srgbClr val="002060"/>
                </a:solidFill>
              </a:rPr>
              <a:t>I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nstitute </a:t>
            </a:r>
            <a:r>
              <a:rPr lang="cs-CZ" sz="1600" dirty="0" err="1" smtClean="0">
                <a:solidFill>
                  <a:srgbClr val="002060"/>
                </a:solidFill>
                <a:latin typeface="Arial" panose="020B0604020202020204" pitchFamily="34" charset="0"/>
              </a:rPr>
              <a:t>of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cs-CZ" sz="1600" dirty="0" err="1" smtClean="0">
                <a:solidFill>
                  <a:srgbClr val="002060"/>
                </a:solidFill>
                <a:latin typeface="Arial" panose="020B0604020202020204" pitchFamily="34" charset="0"/>
              </a:rPr>
              <a:t>Physics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)           </a:t>
            </a:r>
            <a:endParaRPr lang="en-US" sz="16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cs-CZ" sz="1600" b="0" dirty="0">
                <a:latin typeface="Arial" panose="020B0604020202020204" pitchFamily="34" charset="0"/>
              </a:rPr>
              <a:t>                                  </a:t>
            </a:r>
            <a:r>
              <a:rPr lang="cs-CZ" sz="1600" b="0" dirty="0" smtClean="0">
                <a:latin typeface="Arial" panose="020B0604020202020204" pitchFamily="34" charset="0"/>
              </a:rPr>
              <a:t>                                                   </a:t>
            </a:r>
            <a:endParaRPr lang="en-US" dirty="0">
              <a:latin typeface="Arial Rounded MT Bold" panose="020F0704030504030204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sz="1600" dirty="0" smtClean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en-US" dirty="0" smtClean="0">
                <a:solidFill>
                  <a:srgbClr val="002060"/>
                </a:solidFill>
              </a:rPr>
              <a:t>Tu</a:t>
            </a:r>
            <a:r>
              <a:rPr lang="en-US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esday </a:t>
            </a:r>
            <a:r>
              <a:rPr lang="cs-CZ" dirty="0" smtClean="0">
                <a:solidFill>
                  <a:srgbClr val="002060"/>
                </a:solidFill>
              </a:rPr>
              <a:t>09</a:t>
            </a:r>
            <a:r>
              <a:rPr lang="en-US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/10/201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8</a:t>
            </a:r>
            <a:r>
              <a:rPr lang="en-US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: 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09</a:t>
            </a:r>
            <a:r>
              <a:rPr lang="en-US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.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3</a:t>
            </a:r>
            <a:r>
              <a:rPr lang="en-US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0-1</a:t>
            </a:r>
            <a:r>
              <a:rPr lang="en-US" dirty="0" smtClean="0">
                <a:solidFill>
                  <a:srgbClr val="002060"/>
                </a:solidFill>
              </a:rPr>
              <a:t>2</a:t>
            </a:r>
            <a:r>
              <a:rPr lang="en-US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.</a:t>
            </a:r>
            <a:r>
              <a:rPr lang="en-US" dirty="0" smtClean="0">
                <a:solidFill>
                  <a:srgbClr val="002060"/>
                </a:solidFill>
              </a:rPr>
              <a:t>30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 (</a:t>
            </a:r>
            <a:r>
              <a:rPr lang="cs-CZ" dirty="0" smtClean="0">
                <a:solidFill>
                  <a:srgbClr val="002060"/>
                </a:solidFill>
              </a:rPr>
              <a:t>I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nstitute </a:t>
            </a:r>
            <a:r>
              <a:rPr lang="cs-CZ" sz="1600" dirty="0" err="1" smtClean="0">
                <a:solidFill>
                  <a:srgbClr val="002060"/>
                </a:solidFill>
                <a:latin typeface="Arial" panose="020B0604020202020204" pitchFamily="34" charset="0"/>
              </a:rPr>
              <a:t>of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cs-CZ" sz="1600" dirty="0" err="1" smtClean="0">
                <a:solidFill>
                  <a:srgbClr val="002060"/>
                </a:solidFill>
                <a:latin typeface="Arial" panose="020B0604020202020204" pitchFamily="34" charset="0"/>
              </a:rPr>
              <a:t>Physics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)</a:t>
            </a:r>
            <a:endParaRPr lang="en-US" sz="1600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3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4762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600" b="0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4762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600" b="0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37847</TotalTime>
  <Words>465</Words>
  <Application>Microsoft Office PowerPoint</Application>
  <PresentationFormat>A4 (210 × 297 mm)</PresentationFormat>
  <Paragraphs>86</Paragraphs>
  <Slides>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Arial Rounded MT Bold</vt:lpstr>
      <vt:lpstr>Comic Sans MS</vt:lpstr>
      <vt:lpstr>Times New Roman</vt:lpstr>
      <vt:lpstr>Wingdings</vt:lpstr>
      <vt:lpstr>Modèle par défaut</vt:lpstr>
      <vt:lpstr>STUDENT WORKSHOP 2018 </vt:lpstr>
      <vt:lpstr>Topics of student workshops</vt:lpstr>
      <vt:lpstr>Roman Pasechnik</vt:lpstr>
      <vt:lpstr>Purpose of the workshop</vt:lpstr>
      <vt:lpstr>Prezentace aplikace PowerPoint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Lucie</dc:creator>
  <cp:lastModifiedBy>Marek Tasevsky</cp:lastModifiedBy>
  <cp:revision>1399</cp:revision>
  <cp:lastPrinted>2001-08-31T13:00:47Z</cp:lastPrinted>
  <dcterms:created xsi:type="dcterms:W3CDTF">2000-10-14T15:04:49Z</dcterms:created>
  <dcterms:modified xsi:type="dcterms:W3CDTF">2018-10-07T21:05:26Z</dcterms:modified>
</cp:coreProperties>
</file>