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6832" r:id="rId1"/>
  </p:sldMasterIdLst>
  <p:notesMasterIdLst>
    <p:notesMasterId r:id="rId37"/>
  </p:notesMasterIdLst>
  <p:handoutMasterIdLst>
    <p:handoutMasterId r:id="rId38"/>
  </p:handoutMasterIdLst>
  <p:sldIdLst>
    <p:sldId id="802" r:id="rId2"/>
    <p:sldId id="952" r:id="rId3"/>
    <p:sldId id="995" r:id="rId4"/>
    <p:sldId id="996" r:id="rId5"/>
    <p:sldId id="969" r:id="rId6"/>
    <p:sldId id="997" r:id="rId7"/>
    <p:sldId id="998" r:id="rId8"/>
    <p:sldId id="985" r:id="rId9"/>
    <p:sldId id="999" r:id="rId10"/>
    <p:sldId id="1001" r:id="rId11"/>
    <p:sldId id="1002" r:id="rId12"/>
    <p:sldId id="1003" r:id="rId13"/>
    <p:sldId id="1004" r:id="rId14"/>
    <p:sldId id="1008" r:id="rId15"/>
    <p:sldId id="1005" r:id="rId16"/>
    <p:sldId id="1009" r:id="rId17"/>
    <p:sldId id="1010" r:id="rId18"/>
    <p:sldId id="1011" r:id="rId19"/>
    <p:sldId id="1017" r:id="rId20"/>
    <p:sldId id="1013" r:id="rId21"/>
    <p:sldId id="1012" r:id="rId22"/>
    <p:sldId id="1016" r:id="rId23"/>
    <p:sldId id="1014" r:id="rId24"/>
    <p:sldId id="1018" r:id="rId25"/>
    <p:sldId id="1020" r:id="rId26"/>
    <p:sldId id="1021" r:id="rId27"/>
    <p:sldId id="1022" r:id="rId28"/>
    <p:sldId id="1023" r:id="rId29"/>
    <p:sldId id="1024" r:id="rId30"/>
    <p:sldId id="1025" r:id="rId31"/>
    <p:sldId id="1026" r:id="rId32"/>
    <p:sldId id="1027" r:id="rId33"/>
    <p:sldId id="958" r:id="rId34"/>
    <p:sldId id="1006" r:id="rId35"/>
    <p:sldId id="1007" r:id="rId3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4881F"/>
    <a:srgbClr val="0038FF"/>
    <a:srgbClr val="FFFFFF"/>
    <a:srgbClr val="000082"/>
    <a:srgbClr val="F8CBAD"/>
    <a:srgbClr val="E52809"/>
    <a:srgbClr val="EC0000"/>
    <a:srgbClr val="A3DA9A"/>
    <a:srgbClr val="DAE3F3"/>
    <a:srgbClr val="AE5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68" autoAdjust="0"/>
    <p:restoredTop sz="86418" autoAdjust="0"/>
  </p:normalViewPr>
  <p:slideViewPr>
    <p:cSldViewPr>
      <p:cViewPr varScale="1">
        <p:scale>
          <a:sx n="74" d="100"/>
          <a:sy n="74" d="100"/>
        </p:scale>
        <p:origin x="40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285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fld id="{A2EE4C6A-2917-A14D-847A-3FE15EAB1035}" type="slidenum">
              <a:rPr lang="en-US">
                <a:latin typeface="Myriad Pro"/>
                <a:ea typeface="Myriad Pro"/>
                <a:cs typeface="Myriad Pro"/>
              </a:rPr>
              <a:pPr>
                <a:defRPr/>
              </a:pPr>
              <a:t>‹#›</a:t>
            </a:fld>
            <a:endParaRPr lang="en-US">
              <a:latin typeface="Myriad Pro"/>
              <a:ea typeface="Myriad Pro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41752311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0488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709613"/>
            <a:ext cx="462121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2650" y="4411663"/>
            <a:ext cx="507682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0488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849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Myriad Pro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01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6302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9071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871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7494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0855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4769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4840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2002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24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4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1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8985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527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99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886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0971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2646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445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27279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6072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712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6599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394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666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86369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6497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3075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48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507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961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898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23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9906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25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2882773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825876"/>
            <a:ext cx="7543800" cy="1772745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chemeClr val="tx2"/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7338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371600"/>
            <a:ext cx="7543801" cy="4497494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  <a:lvl2pPr>
              <a:defRPr>
                <a:latin typeface="Myriad Pro" charset="0"/>
                <a:ea typeface="Myriad Pro" charset="0"/>
                <a:cs typeface="Myriad Pro" charset="0"/>
              </a:defRPr>
            </a:lvl2pPr>
            <a:lvl3pPr>
              <a:defRPr>
                <a:latin typeface="Myriad Pro" charset="0"/>
                <a:ea typeface="Myriad Pro" charset="0"/>
                <a:cs typeface="Myriad Pro" charset="0"/>
              </a:defRPr>
            </a:lvl3pPr>
            <a:lvl4pPr>
              <a:defRPr>
                <a:latin typeface="Myriad Pro" charset="0"/>
                <a:ea typeface="Myriad Pro" charset="0"/>
                <a:cs typeface="Myriad Pro" charset="0"/>
              </a:defRPr>
            </a:lvl4pPr>
            <a:lvl5pPr>
              <a:defRPr>
                <a:latin typeface="Myriad Pro" charset="0"/>
                <a:ea typeface="Myriad Pro" charset="0"/>
                <a:cs typeface="Myriad Pro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59"/>
          <p:cNvSpPr txBox="1">
            <a:spLocks/>
          </p:cNvSpPr>
          <p:nvPr userDrawn="1"/>
        </p:nvSpPr>
        <p:spPr>
          <a:xfrm>
            <a:off x="8441537" y="6492875"/>
            <a:ext cx="245264" cy="223520"/>
          </a:xfrm>
          <a:prstGeom prst="rect">
            <a:avLst/>
          </a:prstGeom>
          <a:ln>
            <a:round/>
          </a:ln>
        </p:spPr>
        <p:txBody>
          <a:bodyPr wrap="none" lIns="38100" tIns="38100" rIns="38100" bIns="38100"/>
          <a:lstStyle>
            <a:defPPr>
              <a:defRPr lang="en-US"/>
            </a:defPPr>
            <a:lvl1pPr algn="r" defTabSz="914400" rtl="0" fontAlgn="base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9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822960" y="76200"/>
            <a:ext cx="7543800" cy="609600"/>
          </a:xfrm>
        </p:spPr>
        <p:txBody>
          <a:bodyPr>
            <a:noAutofit/>
          </a:bodyPr>
          <a:lstStyle>
            <a:lvl1pPr>
              <a:defRPr sz="3600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1" y="76200"/>
            <a:ext cx="751258" cy="73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3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990600"/>
            <a:ext cx="7147560" cy="4878494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  <a:lvl2pPr>
              <a:defRPr>
                <a:latin typeface="Myriad Pro" charset="0"/>
                <a:ea typeface="Myriad Pro" charset="0"/>
                <a:cs typeface="Myriad Pro" charset="0"/>
              </a:defRPr>
            </a:lvl2pPr>
            <a:lvl3pPr>
              <a:defRPr>
                <a:latin typeface="Myriad Pro" charset="0"/>
                <a:ea typeface="Myriad Pro" charset="0"/>
                <a:cs typeface="Myriad Pro" charset="0"/>
              </a:defRPr>
            </a:lvl3pPr>
            <a:lvl4pPr>
              <a:defRPr>
                <a:latin typeface="Myriad Pro" charset="0"/>
                <a:ea typeface="Myriad Pro" charset="0"/>
                <a:cs typeface="Myriad Pro" charset="0"/>
              </a:defRPr>
            </a:lvl4pPr>
            <a:lvl5pPr>
              <a:defRPr>
                <a:latin typeface="Myriad Pro" charset="0"/>
                <a:ea typeface="Myriad Pro" charset="0"/>
                <a:cs typeface="Myriad Pro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59"/>
          <p:cNvSpPr txBox="1">
            <a:spLocks/>
          </p:cNvSpPr>
          <p:nvPr userDrawn="1"/>
        </p:nvSpPr>
        <p:spPr>
          <a:xfrm>
            <a:off x="8441537" y="6492875"/>
            <a:ext cx="245264" cy="223520"/>
          </a:xfrm>
          <a:prstGeom prst="rect">
            <a:avLst/>
          </a:prstGeom>
          <a:ln>
            <a:round/>
          </a:ln>
        </p:spPr>
        <p:txBody>
          <a:bodyPr wrap="none" lIns="38100" tIns="38100" rIns="38100" bIns="38100"/>
          <a:lstStyle>
            <a:defPPr>
              <a:defRPr lang="en-US"/>
            </a:defPPr>
            <a:lvl1pPr algn="r" defTabSz="914400" rtl="0" fontAlgn="base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9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 smtClean="0"/>
              <a:t>N. Mounet – Vlasov solvers I – CAS 21/11/2018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822960" y="76200"/>
            <a:ext cx="7543800" cy="609600"/>
          </a:xfrm>
        </p:spPr>
        <p:txBody>
          <a:bodyPr>
            <a:noAutofit/>
          </a:bodyPr>
          <a:lstStyle>
            <a:lvl1pPr>
              <a:defRPr sz="3600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1" y="76200"/>
            <a:ext cx="751258" cy="738815"/>
          </a:xfrm>
          <a:prstGeom prst="rect">
            <a:avLst/>
          </a:prstGeom>
        </p:spPr>
      </p:pic>
      <p:grpSp>
        <p:nvGrpSpPr>
          <p:cNvPr id="35" name="Grouper 34"/>
          <p:cNvGrpSpPr/>
          <p:nvPr/>
        </p:nvGrpSpPr>
        <p:grpSpPr>
          <a:xfrm>
            <a:off x="75600" y="842400"/>
            <a:ext cx="990000" cy="5403600"/>
            <a:chOff x="1524000" y="1399632"/>
            <a:chExt cx="401440" cy="4058735"/>
          </a:xfrm>
        </p:grpSpPr>
        <p:sp>
          <p:nvSpPr>
            <p:cNvPr id="36" name="Forme libre 35"/>
            <p:cNvSpPr/>
            <p:nvPr/>
          </p:nvSpPr>
          <p:spPr>
            <a:xfrm>
              <a:off x="1524000" y="1399632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351" tIns="207071" rIns="6350" bIns="207069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Hamiltonian</a:t>
              </a:r>
              <a:endParaRPr lang="en-US" sz="1100" kern="12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38" name="Forme libre 37"/>
            <p:cNvSpPr/>
            <p:nvPr/>
          </p:nvSpPr>
          <p:spPr>
            <a:xfrm>
              <a:off x="1524000" y="1897525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351" tIns="207071" rIns="6350" bIns="207069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Coordinates</a:t>
              </a:r>
            </a:p>
          </p:txBody>
        </p:sp>
        <p:sp>
          <p:nvSpPr>
            <p:cNvPr id="40" name="Forme libre 39"/>
            <p:cNvSpPr/>
            <p:nvPr/>
          </p:nvSpPr>
          <p:spPr>
            <a:xfrm>
              <a:off x="1524000" y="2395418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351" tIns="251999" rIns="6350" bIns="207069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Stationary distribution</a:t>
              </a:r>
              <a:endParaRPr lang="en-US" sz="1100" kern="12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42" name="Forme libre 41"/>
            <p:cNvSpPr/>
            <p:nvPr/>
          </p:nvSpPr>
          <p:spPr>
            <a:xfrm>
              <a:off x="1524000" y="2893311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6" tIns="251999" rIns="6985" bIns="207704" numCol="1" spcCol="1270" anchor="ctr" anchorCtr="0">
              <a:noAutofit/>
            </a:bodyPr>
            <a:lstStyle/>
            <a:p>
              <a:pPr marL="0" marR="0" lvl="0" indent="0" algn="ctr" defTabSz="48895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Linearized </a:t>
              </a:r>
              <a:r>
                <a:rPr lang="en-US" sz="1100" kern="1200" dirty="0" err="1" smtClean="0">
                  <a:latin typeface="Myriad Pro" charset="0"/>
                  <a:ea typeface="Myriad Pro" charset="0"/>
                  <a:cs typeface="Myriad Pro" charset="0"/>
                </a:rPr>
                <a:t>Vlasov</a:t>
              </a:r>
              <a:r>
                <a:rPr lang="en-US" sz="1100" kern="1200" baseline="0" dirty="0" smtClean="0">
                  <a:latin typeface="Myriad Pro" charset="0"/>
                  <a:ea typeface="Myriad Pro" charset="0"/>
                  <a:cs typeface="Myriad Pro" charset="0"/>
                </a:rPr>
                <a:t> eq.</a:t>
              </a:r>
              <a:endParaRPr lang="en-US" sz="1100" kern="1200" dirty="0" smtClean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44" name="Forme libre 43"/>
            <p:cNvSpPr/>
            <p:nvPr/>
          </p:nvSpPr>
          <p:spPr>
            <a:xfrm>
              <a:off x="1524000" y="3391203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6" tIns="251999" rIns="6985" bIns="20770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Perturbation </a:t>
              </a:r>
              <a:r>
                <a:rPr lang="en-US" sz="1100" kern="1200" dirty="0" err="1" smtClean="0">
                  <a:latin typeface="Myriad Pro" charset="0"/>
                  <a:ea typeface="Myriad Pro" charset="0"/>
                  <a:cs typeface="Myriad Pro" charset="0"/>
                </a:rPr>
                <a:t>decomp</a:t>
              </a: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.</a:t>
              </a:r>
              <a:endParaRPr lang="en-US" sz="1100" kern="12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46" name="Forme libre 45"/>
            <p:cNvSpPr/>
            <p:nvPr/>
          </p:nvSpPr>
          <p:spPr>
            <a:xfrm>
              <a:off x="1524000" y="3889096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6" tIns="251999" rIns="6985" bIns="20770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Reduction variables</a:t>
              </a:r>
              <a:endParaRPr lang="en-US" sz="1100" kern="12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48" name="Forme libre 47"/>
            <p:cNvSpPr/>
            <p:nvPr/>
          </p:nvSpPr>
          <p:spPr>
            <a:xfrm>
              <a:off x="1524000" y="4386989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6" tIns="251999" rIns="6985" bIns="20770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Impedance force</a:t>
              </a:r>
              <a:endParaRPr lang="en-US" sz="1100" kern="12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50" name="Forme libre 49"/>
            <p:cNvSpPr/>
            <p:nvPr/>
          </p:nvSpPr>
          <p:spPr>
            <a:xfrm>
              <a:off x="1524000" y="4884882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6" tIns="207706" rIns="6985" bIns="20770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Final equation</a:t>
              </a:r>
              <a:endParaRPr lang="en-US" sz="1100" kern="12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1" y="76200"/>
            <a:ext cx="751258" cy="738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Cliquez et modifiez le titre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1" y="76200"/>
            <a:ext cx="751258" cy="738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6200" y="6459786"/>
            <a:ext cx="4419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1" y="76200"/>
            <a:ext cx="751258" cy="738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152400"/>
            <a:ext cx="7543800" cy="5253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143000"/>
            <a:ext cx="7543801" cy="472609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569" y="6400800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762000"/>
            <a:ext cx="747522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11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33" r:id="rId1"/>
    <p:sldLayoutId id="2147486844" r:id="rId2"/>
    <p:sldLayoutId id="2147486845" r:id="rId3"/>
    <p:sldLayoutId id="2147486837" r:id="rId4"/>
    <p:sldLayoutId id="2147486838" r:id="rId5"/>
    <p:sldLayoutId id="2147486839" r:id="rId6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 spc="-50" baseline="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59124/contributions/3148186/attachments/1748350/2838297/ham1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openxmlformats.org/officeDocument/2006/relationships/image" Target="../media/image11.png"/><Relationship Id="rId7" Type="http://schemas.openxmlformats.org/officeDocument/2006/relationships/image" Target="../media/image1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066800"/>
            <a:ext cx="7848600" cy="1981200"/>
          </a:xfrm>
        </p:spPr>
        <p:txBody>
          <a:bodyPr/>
          <a:lstStyle/>
          <a:p>
            <a:r>
              <a:rPr lang="fr-FR" sz="4000" dirty="0" smtClean="0">
                <a:solidFill>
                  <a:schemeClr val="tx1"/>
                </a:solidFill>
              </a:rPr>
              <a:t>Direct </a:t>
            </a:r>
            <a:r>
              <a:rPr lang="fr-FR" sz="4000" dirty="0" err="1" smtClean="0">
                <a:solidFill>
                  <a:schemeClr val="tx1"/>
                </a:solidFill>
              </a:rPr>
              <a:t>Vlasov</a:t>
            </a:r>
            <a:r>
              <a:rPr lang="fr-FR" sz="4000" dirty="0" smtClean="0">
                <a:solidFill>
                  <a:schemeClr val="tx1"/>
                </a:solidFill>
              </a:rPr>
              <a:t> </a:t>
            </a:r>
            <a:r>
              <a:rPr lang="fr-FR" sz="4000" dirty="0" err="1" smtClean="0">
                <a:solidFill>
                  <a:schemeClr val="tx1"/>
                </a:solidFill>
              </a:rPr>
              <a:t>solvers</a:t>
            </a:r>
            <a:r>
              <a:rPr lang="fr-FR" sz="4000" dirty="0" smtClean="0">
                <a:solidFill>
                  <a:schemeClr val="tx1"/>
                </a:solidFill>
              </a:rPr>
              <a:t> </a:t>
            </a:r>
            <a:r>
              <a:rPr lang="mr-IN" sz="4000" dirty="0" smtClean="0">
                <a:solidFill>
                  <a:schemeClr val="tx1"/>
                </a:solidFill>
              </a:rPr>
              <a:t>–</a:t>
            </a:r>
            <a:r>
              <a:rPr lang="fr-FR" sz="4000" dirty="0" smtClean="0">
                <a:solidFill>
                  <a:schemeClr val="tx1"/>
                </a:solidFill>
              </a:rPr>
              <a:t> part II</a:t>
            </a:r>
            <a:endParaRPr lang="en-US" sz="2400" i="1" baseline="300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114800"/>
            <a:ext cx="7924800" cy="20574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Nicolas </a:t>
            </a:r>
            <a:r>
              <a:rPr lang="en-US" sz="20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Mounet</a:t>
            </a:r>
            <a:r>
              <a:rPr lang="en-US" sz="20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CERN/BE-ABP-HSC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dirty="0" smtClean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Acknowledgements</a:t>
            </a:r>
            <a:r>
              <a:rPr lang="en-US" sz="18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: Sergey </a:t>
            </a:r>
            <a:r>
              <a:rPr lang="en-US" sz="18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Arsenyev</a:t>
            </a:r>
            <a:r>
              <a:rPr lang="en-US" sz="18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Xavier </a:t>
            </a:r>
            <a:r>
              <a:rPr lang="en-US" sz="18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Buffat</a:t>
            </a:r>
            <a:r>
              <a:rPr lang="en-US" sz="18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Giovanni </a:t>
            </a:r>
            <a:r>
              <a:rPr lang="en-US" sz="18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Iadarola</a:t>
            </a:r>
            <a:r>
              <a:rPr lang="en-US" sz="18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Kevin Li, Elias </a:t>
            </a:r>
            <a:r>
              <a:rPr lang="en-US" sz="18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Métral</a:t>
            </a:r>
            <a:r>
              <a:rPr lang="en-US" sz="18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Adrian </a:t>
            </a:r>
            <a:r>
              <a:rPr lang="en-US" sz="18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Oeftiger</a:t>
            </a:r>
            <a:r>
              <a:rPr lang="en-US" sz="18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Giovanni </a:t>
            </a:r>
            <a:r>
              <a:rPr lang="en-US" sz="18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Rumolo</a:t>
            </a:r>
            <a:endParaRPr lang="en-US" sz="18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29" y="282825"/>
            <a:ext cx="1053141" cy="105138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340" y="176093"/>
            <a:ext cx="1816660" cy="1158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82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56260" y="2127395"/>
                <a:ext cx="7368540" cy="25311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It’s slightly easier, and less prone to error, than what we did in Part I: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eqArrPr>
                        <m:e>
                          <m:f>
                            <m:fPr>
                              <m:ctrlP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den>
                          </m:f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⋅</m:t>
                          </m:r>
                          <m:f>
                            <m:f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den>
                          </m:f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⋅</m:t>
                          </m:r>
                          <m:f>
                            <m:f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den>
                          </m:f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&amp;=</m:t>
                          </m:r>
                          <m:f>
                            <m:f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⋅</m:t>
                          </m:r>
                          <m:f>
                            <m:f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den>
                          </m:f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⋅</m:t>
                          </m:r>
                          <m:d>
                            <m:d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e>
                              </m:rad>
                              <m:func>
                                <m:func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b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d>
                        </m:e>
                        <m:e>
                          <m:f>
                            <m:fPr>
                              <m:ctrlP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⋅</m:t>
                          </m:r>
                          <m:f>
                            <m:f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⋅</m:t>
                          </m:r>
                          <m:f>
                            <m:f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⋅</m:t>
                          </m:r>
                          <m:f>
                            <m:f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⋅</m:t>
                          </m:r>
                          <m:d>
                            <m:d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rad>
                              <m:func>
                                <m:func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d>
                        </m:e>
                      </m:eqArr>
                    </m:oMath>
                  </m:oMathPara>
                </a14:m>
                <a:endParaRPr lang="en-US" sz="2000" b="0" dirty="0" smtClean="0">
                  <a:solidFill>
                    <a:schemeClr val="tx1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" y="2127395"/>
                <a:ext cx="7368540" cy="2531142"/>
              </a:xfrm>
              <a:prstGeom prst="rect">
                <a:avLst/>
              </a:prstGeom>
              <a:blipFill rotWithShape="0">
                <a:blip r:embed="rId3"/>
                <a:stretch>
                  <a:fillRect l="-827" t="-1205" r="-1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7543800" y="3121223"/>
                <a:ext cx="6210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×</m:t>
                      </m:r>
                      <m:r>
                        <a:rPr lang="en-US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𝑣</m:t>
                      </m:r>
                      <m:sSup>
                        <m:sSupPr>
                          <m:ctrlP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𝑦</m:t>
                          </m:r>
                        </m:e>
                        <m:sup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US" sz="1400" b="0" dirty="0" smtClean="0">
                  <a:solidFill>
                    <a:schemeClr val="bg1">
                      <a:lumMod val="50000"/>
                    </a:schemeClr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3800" y="3121223"/>
                <a:ext cx="621030" cy="307777"/>
              </a:xfrm>
              <a:prstGeom prst="rect">
                <a:avLst/>
              </a:prstGeom>
              <a:blipFill>
                <a:blip r:embed="rId4"/>
                <a:stretch>
                  <a:fillRect b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7543800" y="3970489"/>
                <a:ext cx="1192530" cy="601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×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−</m:t>
                          </m:r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𝑣𝑦</m:t>
                          </m:r>
                          <m:sSup>
                            <m:sSupPr>
                              <m:ctrlP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400" b="0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Myriad Pro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400" b="0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Myriad Pro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b="0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Myriad Pro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1400" b="0" i="1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Myriad Pro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400" b="0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Myriad Pro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1400" b="0" dirty="0" smtClean="0">
                  <a:solidFill>
                    <a:schemeClr val="bg1">
                      <a:lumMod val="50000"/>
                    </a:schemeClr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3800" y="3970489"/>
                <a:ext cx="1192530" cy="601511"/>
              </a:xfrm>
              <a:prstGeom prst="rect">
                <a:avLst/>
              </a:prstGeom>
              <a:blipFill>
                <a:blip r:embed="rId5"/>
                <a:stretch>
                  <a:fillRect r="-10769" b="-10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Application to our simple </a:t>
            </a:r>
            <a:r>
              <a:rPr lang="en-US" sz="2800" dirty="0" err="1" smtClean="0"/>
              <a:t>Vlasov</a:t>
            </a:r>
            <a:r>
              <a:rPr lang="en-US" sz="2800" dirty="0" smtClean="0"/>
              <a:t> solver (part I)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6"/>
              <p:cNvSpPr txBox="1"/>
              <p:nvPr/>
            </p:nvSpPr>
            <p:spPr>
              <a:xfrm>
                <a:off x="556260" y="947440"/>
                <a:ext cx="8359140" cy="403533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&amp;=</m:t>
                          </m:r>
                          <m:sSub>
                            <m:sSub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</m:e>
                        <m: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Δ</m:t>
                          </m:r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𝐻</m:t>
                          </m:r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&amp;=−</m:t>
                          </m:r>
                          <m:rad>
                            <m:radPr>
                              <m:degHide m:val="on"/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20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0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func>
                            <m:funcPr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func>
                          <m:f>
                            <m:fPr>
                              <m:ctrlP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0" i="1" dirty="0" err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dirty="0" err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000" b="0" i="1" dirty="0" err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000" b="0" i="1" dirty="0" err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𝑖𝑚𝑝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𝛾</m:t>
                              </m:r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𝑣</m:t>
                              </m:r>
                            </m:den>
                          </m:f>
                        </m:e>
                        <m:e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𝜓</m:t>
                          </m:r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&amp;=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Δ</m:t>
                          </m:r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𝜓</m:t>
                          </m:r>
                        </m:e>
                      </m:eqArr>
                    </m:oMath>
                  </m:oMathPara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n </a:t>
                </a:r>
                <a14:m>
                  <m:oMath xmlns:m="http://schemas.openxmlformats.org/officeDocument/2006/math">
                    <m:r>
                      <a:rPr lang="en-US" sz="2000" b="0" i="1" dirty="0">
                        <a:latin typeface="Cambria Math" charset="0"/>
                        <a:ea typeface="Myriad Pro" charset="0"/>
                        <a:cs typeface="Myriad Pro" charset="0"/>
                      </a:rPr>
                      <m:t>(</m:t>
                    </m:r>
                    <m:sSub>
                      <m:sSubPr>
                        <m:ctrlPr>
                          <a:rPr lang="en-US" sz="2000" b="0" i="1" dirty="0" err="1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sz="2000" b="0" i="1" dirty="0" err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dirty="0" err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</m:sub>
                    </m:sSub>
                    <m:r>
                      <a:rPr lang="en-US" sz="2000" b="0" i="1" dirty="0">
                        <a:latin typeface="Cambria Math" charset="0"/>
                        <a:ea typeface="Myriad Pro" charset="0"/>
                        <a:cs typeface="Myriad Pro" charset="0"/>
                      </a:rPr>
                      <m:t>,</m:t>
                    </m:r>
                    <m:sSub>
                      <m:sSubPr>
                        <m:ctrlPr>
                          <a:rPr lang="en-US" sz="2000" b="0" i="1" dirty="0" err="1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 dirty="0" err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</m:sub>
                    </m:sSub>
                    <m:r>
                      <a:rPr lang="en-US" sz="2000" b="0" i="1" dirty="0">
                        <a:latin typeface="Cambria Math" charset="0"/>
                        <a:ea typeface="Myriad Pro" charset="0"/>
                        <a:cs typeface="Myriad Pro" charset="0"/>
                      </a:rPr>
                      <m:t>)</m:t>
                    </m:r>
                  </m:oMath>
                </a14:m>
                <a:r>
                  <a:rPr lang="en-US" sz="2000" b="0" dirty="0" smtClean="0">
                    <a:solidFill>
                      <a:schemeClr val="tx1"/>
                    </a:solidFill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coordinates, the linearized Vlasov equation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fPr>
                        <m:num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Δ</m:t>
                          </m:r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𝜓</m:t>
                          </m:r>
                        </m:num>
                        <m:den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𝜕</m:t>
                          </m:r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𝑡</m:t>
                          </m:r>
                        </m:den>
                      </m:f>
                      <m:r>
                        <a:rPr lang="en-US" sz="2000" b="0" i="1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Δ</m:t>
                          </m:r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𝜓</m:t>
                          </m:r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000" b="0" i="1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mr-IN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𝐻</m:t>
                          </m:r>
                        </m:e>
                      </m:d>
                      <m:r>
                        <a:rPr lang="en-US" sz="2000" b="0" i="1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=0</m:t>
                      </m:r>
                    </m:oMath>
                  </m:oMathPara>
                </a14:m>
                <a:endParaRPr lang="en-US" sz="2000" b="0" dirty="0" smtClean="0">
                  <a:solidFill>
                    <a:schemeClr val="tx1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g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ives immediately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" y="947440"/>
                <a:ext cx="8359140" cy="4035335"/>
              </a:xfrm>
              <a:prstGeom prst="rect">
                <a:avLst/>
              </a:prstGeom>
              <a:blipFill>
                <a:blip r:embed="rId6"/>
                <a:stretch>
                  <a:fillRect l="-7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2286000" y="5105400"/>
            <a:ext cx="5486400" cy="9906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334000" y="4413274"/>
                <a:ext cx="3281219" cy="5095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0" dirty="0" smtClean="0">
                    <a:ea typeface="Myriad Pro" charset="0"/>
                    <a:cs typeface="Myriad Pro" charset="0"/>
                  </a:rPr>
                  <a:t>Reminder: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[</m:t>
                    </m:r>
                    <m:r>
                      <a:rPr lang="en-US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𝑓</m:t>
                    </m:r>
                    <m:r>
                      <a:rPr lang="en-US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,</m:t>
                    </m:r>
                    <m:r>
                      <a:rPr lang="en-US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𝑔</m:t>
                    </m:r>
                    <m:r>
                      <a:rPr lang="en-US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]=</m:t>
                    </m:r>
                    <m:f>
                      <m:fPr>
                        <m:ctrlPr>
                          <a:rPr lang="en-US" b="0" i="1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𝑓</m:t>
                        </m:r>
                      </m:num>
                      <m:den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b="0" i="1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𝑔</m:t>
                        </m:r>
                      </m:num>
                      <m:den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r>
                      <a:rPr lang="en-US" b="0" i="1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−</m:t>
                    </m:r>
                    <m:f>
                      <m:fPr>
                        <m:ctrlPr>
                          <a:rPr lang="en-US" b="0" i="1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𝑓</m:t>
                        </m:r>
                      </m:num>
                      <m:den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b="0" i="1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𝑔</m:t>
                        </m:r>
                      </m:num>
                      <m:den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0" y="4413274"/>
                <a:ext cx="3281219" cy="509563"/>
              </a:xfrm>
              <a:prstGeom prst="rect">
                <a:avLst/>
              </a:prstGeom>
              <a:blipFill rotWithShape="0">
                <a:blip r:embed="rId7"/>
                <a:stretch>
                  <a:fillRect l="-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905000" y="5105400"/>
                <a:ext cx="6324600" cy="10016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20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num>
                        <m:den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den>
                      </m:f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f>
                        <m:fPr>
                          <m:ctrlPr>
                            <a:rPr lang="mr-IN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num>
                        <m:den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𝑦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000" b="0" dirty="0">
                          <a:latin typeface="Myriad Pro"/>
                          <a:ea typeface="Cambria Math" charset="0"/>
                          <a:cs typeface="Cambria Math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mr-IN" sz="2000" b="0" dirty="0">
                          <a:ea typeface="Cambria Math" charset="0"/>
                          <a:cs typeface="Cambria Math" charset="0"/>
                        </a:rPr>
                        <m:t> </m:t>
                      </m:r>
                      <m:sSubSup>
                        <m:sSubSupPr>
                          <m:ctrlPr>
                            <a:rPr lang="en-US" sz="2000" b="0" i="1" dirty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sz="2000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e>
                        <m:sub>
                          <m:r>
                            <a:rPr lang="en-US" sz="2000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′</m:t>
                          </m:r>
                        </m:sup>
                      </m:sSubSup>
                      <m:d>
                        <m:dPr>
                          <m:ctrlPr>
                            <a:rPr lang="en-US" sz="2000" b="0" i="1" dirty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ad>
                        <m:radPr>
                          <m:degHide m:val="on"/>
                          <m:ctrlPr>
                            <a:rPr lang="en-US" sz="2000" b="0" i="1" dirty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func>
                        <m:funcPr>
                          <m:ctrlPr>
                            <a:rPr lang="en-US" sz="2000" b="0" i="1" dirty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e>
                      </m:func>
                      <m:f>
                        <m:fPr>
                          <m:ctrlPr>
                            <a:rPr lang="en-US" sz="2000" b="0" i="1" dirty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𝑖𝑚𝑝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  <m:r>
                            <a:rPr lang="en-US" sz="2000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𝑣</m:t>
                          </m:r>
                        </m:den>
                      </m:f>
                      <m:r>
                        <a:rPr lang="en-US" sz="2000" b="0" i="1" dirty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=0</m:t>
                      </m:r>
                    </m:oMath>
                  </m:oMathPara>
                </a14:m>
                <a:endParaRPr lang="en-US" sz="2000" b="0" dirty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0" y="5105400"/>
                <a:ext cx="6324600" cy="100168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lipse 10"/>
          <p:cNvSpPr/>
          <p:nvPr/>
        </p:nvSpPr>
        <p:spPr>
          <a:xfrm>
            <a:off x="3886200" y="947440"/>
            <a:ext cx="381000" cy="347960"/>
          </a:xfrm>
          <a:prstGeom prst="ellipse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Connecteur droit avec flèche 12"/>
          <p:cNvCxnSpPr>
            <a:stCxn id="14" idx="3"/>
            <a:endCxn id="11" idx="3"/>
          </p:cNvCxnSpPr>
          <p:nvPr/>
        </p:nvCxnSpPr>
        <p:spPr>
          <a:xfrm flipV="1">
            <a:off x="2804160" y="1244442"/>
            <a:ext cx="1137836" cy="292976"/>
          </a:xfrm>
          <a:prstGeom prst="straightConnector1">
            <a:avLst/>
          </a:prstGeom>
          <a:ln w="28575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1889760" y="1280969"/>
                <a:ext cx="914400" cy="512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0038FF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0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0038FF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=</m:t>
                      </m:r>
                      <m:f>
                        <m:fPr>
                          <m:ctrlPr>
                            <a:rPr lang="en-US" b="0" i="1" dirty="0" smtClean="0">
                              <a:solidFill>
                                <a:srgbClr val="0038FF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fPr>
                        <m:num>
                          <m:r>
                            <a:rPr lang="en-US" b="0" i="1" dirty="0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𝑣</m:t>
                          </m:r>
                        </m:num>
                        <m:den>
                          <m:r>
                            <a:rPr lang="en-US" b="0" i="1" dirty="0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US" b="0" dirty="0" smtClean="0">
                  <a:solidFill>
                    <a:srgbClr val="0038FF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9760" y="1280969"/>
                <a:ext cx="914400" cy="512897"/>
              </a:xfrm>
              <a:prstGeom prst="rect">
                <a:avLst/>
              </a:prstGeom>
              <a:blipFill rotWithShape="0">
                <a:blip r:embed="rId9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351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8" grpId="1"/>
      <p:bldP spid="10" grpId="1"/>
      <p:bldP spid="9" grpId="0" uiExpand="1" build="allAtOnce" animBg="1"/>
      <p:bldP spid="3" grpId="0" animBg="1"/>
      <p:bldP spid="4" grpId="0"/>
      <p:bldP spid="4" grpId="1"/>
      <p:bldP spid="6" grpId="0"/>
      <p:bldP spid="11" grpId="0" animBg="1"/>
      <p:bldP spid="11" grpId="1" animBg="1"/>
      <p:bldP spid="14" grpId="0"/>
      <p:bldP spid="1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ccolade ouvrante 8"/>
          <p:cNvSpPr/>
          <p:nvPr/>
        </p:nvSpPr>
        <p:spPr>
          <a:xfrm>
            <a:off x="1600200" y="1447800"/>
            <a:ext cx="381000" cy="3962400"/>
          </a:xfrm>
          <a:prstGeom prst="leftBrace">
            <a:avLst>
              <a:gd name="adj1" fmla="val 41333"/>
              <a:gd name="adj2" fmla="val 50000"/>
            </a:avLst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983600" y="2743200"/>
            <a:ext cx="6553200" cy="17232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oneTexte 2"/>
          <p:cNvSpPr txBox="1"/>
          <p:nvPr/>
        </p:nvSpPr>
        <p:spPr>
          <a:xfrm>
            <a:off x="190500" y="3013501"/>
            <a:ext cx="129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Outline of part I</a:t>
            </a:r>
            <a:endParaRPr lang="en-US" sz="24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90500" y="2979003"/>
            <a:ext cx="12954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New outline</a:t>
            </a:r>
            <a:endParaRPr lang="en-US" sz="24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sp>
        <p:nvSpPr>
          <p:cNvPr id="15" name="Accolade ouvrante 14"/>
          <p:cNvSpPr/>
          <p:nvPr/>
        </p:nvSpPr>
        <p:spPr>
          <a:xfrm>
            <a:off x="1295400" y="1447800"/>
            <a:ext cx="304800" cy="3581400"/>
          </a:xfrm>
          <a:prstGeom prst="leftBrace">
            <a:avLst>
              <a:gd name="adj1" fmla="val 41333"/>
              <a:gd name="adj2" fmla="val 52872"/>
            </a:avLst>
          </a:prstGeom>
          <a:noFill/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6"/>
          <p:cNvSpPr txBox="1"/>
          <p:nvPr/>
        </p:nvSpPr>
        <p:spPr>
          <a:xfrm>
            <a:off x="1980000" y="1371600"/>
            <a:ext cx="7086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Write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Hamiltonian</a:t>
            </a:r>
            <a:endParaRPr lang="en-US" sz="2000" b="0" dirty="0">
              <a:solidFill>
                <a:srgbClr val="FF0000"/>
              </a:solidFill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Choose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coordinates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Write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stationary distribution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Introduce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perturbation</a:t>
            </a:r>
            <a:endParaRPr lang="en-US" sz="2000" b="0" dirty="0" smtClean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Use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equations of motion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Simplify and linearize </a:t>
            </a:r>
            <a:r>
              <a:rPr lang="en-US" sz="2000" b="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Vlasov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equation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Transform coordinates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Decompose perturbation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Reduce number of variables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Write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impedance force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Final equation</a:t>
            </a:r>
          </a:p>
        </p:txBody>
      </p:sp>
      <p:sp>
        <p:nvSpPr>
          <p:cNvPr id="13" name="TextBox 6"/>
          <p:cNvSpPr txBox="1"/>
          <p:nvPr/>
        </p:nvSpPr>
        <p:spPr>
          <a:xfrm>
            <a:off x="1980000" y="1371600"/>
            <a:ext cx="7086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endParaRPr lang="en-US" sz="2000" b="0" dirty="0" smtClean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Write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stationary distribution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Introduce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perturbation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Use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equations of motion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Simplify and linearize </a:t>
            </a:r>
            <a:r>
              <a:rPr lang="en-US" sz="2000" b="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Vlasov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equation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Transform coordinates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Decompose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perturbation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Reduce number of variables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Write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impedance force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Final equation</a:t>
            </a:r>
          </a:p>
        </p:txBody>
      </p:sp>
      <p:sp>
        <p:nvSpPr>
          <p:cNvPr id="8" name="TextBox 6"/>
          <p:cNvSpPr txBox="1"/>
          <p:nvPr/>
        </p:nvSpPr>
        <p:spPr>
          <a:xfrm>
            <a:off x="1980000" y="1371600"/>
            <a:ext cx="7086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smtClean="0">
                <a:latin typeface="Myriad Pro"/>
                <a:ea typeface="Myriad Pro" charset="0"/>
                <a:cs typeface="Courier New" panose="02070309020205020404" pitchFamily="49" charset="0"/>
              </a:rPr>
              <a:t>Write </a:t>
            </a:r>
            <a:r>
              <a:rPr lang="en-US" sz="2000" b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stationary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distribution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Introduce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perturbation</a:t>
            </a:r>
            <a:endParaRPr lang="en-US" sz="2000" b="0" dirty="0" smtClean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Use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e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quations of motion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Simplify and linearize </a:t>
            </a:r>
            <a:r>
              <a:rPr lang="en-US" sz="2000" b="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Vlasov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equation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Transform coordinates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Decompose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perturbation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Reduce number of variables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Write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impedance force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Final equation</a:t>
            </a:r>
          </a:p>
        </p:txBody>
      </p:sp>
      <p:sp>
        <p:nvSpPr>
          <p:cNvPr id="10" name="TextBox 6"/>
          <p:cNvSpPr txBox="1"/>
          <p:nvPr/>
        </p:nvSpPr>
        <p:spPr>
          <a:xfrm>
            <a:off x="1981200" y="1371600"/>
            <a:ext cx="7086600" cy="49244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Write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Hamiltonian</a:t>
            </a:r>
            <a:endParaRPr lang="en-US" sz="2000" b="0" dirty="0" smtClean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Choose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coordinates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Write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stationary distribution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Write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linearized </a:t>
            </a:r>
            <a:r>
              <a:rPr lang="en-US" sz="2000" b="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Vlasov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equation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Decompose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perturbation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Reduce number of variables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Write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impedance force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Final equation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+mj-lt"/>
              <a:buAutoNum type="arabicPeriod"/>
            </a:pPr>
            <a:endParaRPr lang="en-US" sz="2000" b="0" dirty="0">
              <a:solidFill>
                <a:srgbClr val="FF0000"/>
              </a:solidFill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/>
            </a:r>
            <a:b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</a:br>
            <a:endParaRPr lang="en-US" sz="2400" b="0" dirty="0" smtClean="0">
              <a:solidFill>
                <a:srgbClr val="FF0000"/>
              </a:solidFill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97800" y="1295233"/>
            <a:ext cx="381000" cy="424256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80000" y="1371600"/>
            <a:ext cx="4876800" cy="838200"/>
          </a:xfrm>
          <a:prstGeom prst="rect">
            <a:avLst/>
          </a:prstGeom>
          <a:noFill/>
          <a:ln w="28575">
            <a:solidFill>
              <a:srgbClr val="1488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 – CAS 21/11/2018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Building a </a:t>
            </a:r>
            <a:r>
              <a:rPr lang="en-US" dirty="0" err="1" smtClean="0"/>
              <a:t>Vlasov</a:t>
            </a:r>
            <a:r>
              <a:rPr lang="en-US" dirty="0" smtClean="0"/>
              <a:t> solver: method outline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978800" y="2743200"/>
            <a:ext cx="4878000" cy="381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62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4" grpId="0" animBg="1"/>
      <p:bldP spid="4" grpId="1" animBg="1"/>
      <p:bldP spid="3" grpId="0"/>
      <p:bldP spid="3" grpId="1"/>
      <p:bldP spid="12" grpId="1" animBg="1"/>
      <p:bldP spid="15" grpId="0" animBg="1"/>
      <p:bldP spid="14" grpId="0"/>
      <p:bldP spid="14" grpId="1"/>
      <p:bldP spid="13" grpId="0"/>
      <p:bldP spid="13" grpId="1"/>
      <p:bldP spid="8" grpId="0"/>
      <p:bldP spid="8" grpId="1"/>
      <p:bldP spid="10" grpId="0" animBg="1"/>
      <p:bldP spid="16" grpId="0" animBg="1"/>
      <p:bldP spid="11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 – CAS 21/11/2018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Myriad Pro" charset="0"/>
                <a:ea typeface="Myriad Pro" charset="0"/>
                <a:cs typeface="Myriad Pro" charset="0"/>
              </a:rPr>
              <a:t>A more elaborate </a:t>
            </a:r>
            <a:r>
              <a:rPr lang="en-US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dirty="0" smtClean="0">
                <a:latin typeface="Myriad Pro" charset="0"/>
                <a:ea typeface="Myriad Pro" charset="0"/>
                <a:cs typeface="Myriad Pro" charset="0"/>
              </a:rPr>
              <a:t> solver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38200" y="947440"/>
                <a:ext cx="8001000" cy="5326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Let’s try to relieve some assumptions of the </a:t>
                </a:r>
                <a:r>
                  <a:rPr lang="en-US" sz="2000" b="0" dirty="0" err="1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Vlasov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solver of part I: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0"/>
                  </a:spcAft>
                  <a:buFont typeface="Wingdings" charset="2"/>
                  <a:buChar char="§"/>
                </a:pP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𝑍</m:t>
                        </m:r>
                      </m:e>
                      <m:sub>
                        <m:r>
                          <a:rPr lang="en-US" sz="2000" b="0" i="1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  <m:r>
                      <a:rPr lang="en-US" sz="2000" b="0" i="1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(</m:t>
                    </m:r>
                    <m:r>
                      <a:rPr lang="en-US" sz="2000" b="0" i="1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𝜔</m:t>
                    </m:r>
                    <m:r>
                      <a:rPr lang="en-US" sz="2000" b="0" i="1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is the only source of instability considered, and gives the EM force arising from the interaction of the beam with the resistive or geometric elements around it,</a:t>
                </a:r>
              </a:p>
              <a:p>
                <a:pPr marL="800100" lvl="1" indent="-342900">
                  <a:spcBef>
                    <a:spcPts val="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only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vertical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plane, with position and “momentum”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𝑑𝑦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𝑑𝑠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(using for convenience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𝑦</m:t>
                    </m:r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′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rather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)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p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urely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linear, uncoupled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optics in transverse, within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smooth approximation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no longitudinal motion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i.e. essentially rigid bunches in </a:t>
                </a:r>
                <a:r>
                  <a:rPr lang="en-US" sz="2000" b="0" i="1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z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c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hromaticity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′</m:t>
                        </m:r>
                      </m:sup>
                    </m:sSubSup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𝑑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𝛿</m:t>
                        </m:r>
                      </m:den>
                    </m:f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=0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Phase space distribution function is then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𝜓</m:t>
                    </m:r>
                    <m:r>
                      <a:rPr lang="en-US" sz="32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 </m:t>
                    </m:r>
                    <m:r>
                      <a:rPr lang="en-US" sz="32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𝜓</m:t>
                    </m:r>
                    <m:d>
                      <m:dPr>
                        <m:ctrlPr>
                          <a:rPr lang="en-US" sz="32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  <m:r>
                          <a:rPr lang="en-US" sz="32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;</m:t>
                        </m:r>
                        <m:r>
                          <a:rPr lang="en-US" sz="32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32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947440"/>
                <a:ext cx="8001000" cy="5326073"/>
              </a:xfrm>
              <a:prstGeom prst="rect">
                <a:avLst/>
              </a:prstGeom>
              <a:blipFill rotWithShape="0">
                <a:blip r:embed="rId3"/>
                <a:stretch>
                  <a:fillRect l="-686" t="-458" r="-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6"/>
              <p:cNvSpPr txBox="1"/>
              <p:nvPr/>
            </p:nvSpPr>
            <p:spPr>
              <a:xfrm>
                <a:off x="838800" y="946800"/>
                <a:ext cx="8002800" cy="536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Let’s try to relieve some assumptions of the </a:t>
                </a:r>
                <a:r>
                  <a:rPr lang="en-US" sz="2000" b="0" dirty="0" err="1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Vlasov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solver of part I: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0"/>
                  </a:spcAft>
                  <a:buFont typeface="Wingdings" charset="2"/>
                  <a:buChar char="§"/>
                </a:pP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I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𝑍</m:t>
                        </m:r>
                      </m:e>
                      <m:sub>
                        <m:r>
                          <a:rPr lang="en-US" sz="2000" b="0" i="1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  <m:r>
                      <a:rPr lang="en-US" sz="2000" b="0" i="1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(</m:t>
                    </m:r>
                    <m:r>
                      <a:rPr lang="en-US" sz="2000" b="0" i="1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𝜔</m:t>
                    </m:r>
                    <m:r>
                      <a:rPr lang="en-US" sz="2000" b="0" i="1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is the only source of instability considered, and gives the EM force arising from the interaction of the beam with the resistive or geometric elements around it,</a:t>
                </a:r>
              </a:p>
              <a:p>
                <a:pPr marL="800100" lvl="1" indent="-342900">
                  <a:spcBef>
                    <a:spcPts val="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only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vertical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plane, with position and “momentum”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=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𝑑𝑦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𝑑𝑠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(using for convenience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𝑦</m:t>
                    </m:r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′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rather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)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p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urely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linear, uncoupled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optics in transverse, within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smooth approximation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strike="dblStrike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no longitudinal motion</a:t>
                </a:r>
                <a:r>
                  <a:rPr lang="en-US" sz="2000" b="0" strike="dblStrike" dirty="0" smtClean="0">
                    <a:latin typeface="Myriad Pro" charset="0"/>
                    <a:ea typeface="Myriad Pro" charset="0"/>
                    <a:cs typeface="Myriad Pro" charset="0"/>
                  </a:rPr>
                  <a:t>, i.e. essentially rigid bunches in </a:t>
                </a:r>
                <a:r>
                  <a:rPr lang="en-US" sz="2000" b="0" i="1" strike="dblStrike" dirty="0" smtClean="0">
                    <a:latin typeface="Myriad Pro" charset="0"/>
                    <a:ea typeface="Myriad Pro" charset="0"/>
                    <a:cs typeface="Myriad Pro" charset="0"/>
                  </a:rPr>
                  <a:t>z</a:t>
                </a:r>
                <a:r>
                  <a:rPr lang="en-US" sz="2000" b="0" strike="dblStrike" dirty="0" smtClean="0">
                    <a:latin typeface="Myriad Pro" charset="0"/>
                    <a:ea typeface="Myriad Pro" charset="0"/>
                    <a:cs typeface="Myriad Pro" charset="0"/>
                  </a:rPr>
                  <a:t>,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strike="dblStrike" dirty="0">
                    <a:latin typeface="Myriad Pro" charset="0"/>
                    <a:ea typeface="Myriad Pro" charset="0"/>
                    <a:cs typeface="Myriad Pro" charset="0"/>
                  </a:rPr>
                  <a:t>c</a:t>
                </a:r>
                <a:r>
                  <a:rPr lang="en-US" sz="2000" b="0" strike="dblStrike" dirty="0" smtClean="0">
                    <a:latin typeface="Myriad Pro" charset="0"/>
                    <a:ea typeface="Myriad Pro" charset="0"/>
                    <a:cs typeface="Myriad Pro" charset="0"/>
                  </a:rPr>
                  <a:t>hromaticity</a:t>
                </a:r>
                <a:r>
                  <a:rPr lang="en-US" sz="2000" b="0" strike="dblStrike" dirty="0" smtClean="0">
                    <a:latin typeface="+mj-lt"/>
                    <a:ea typeface="Myriad Pro" charset="0"/>
                    <a:cs typeface="Courier New" panose="02070309020205020404" pitchFamily="49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trike="dblStrike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SupPr>
                      <m:e>
                        <m:r>
                          <a:rPr lang="en-US" sz="2000" b="0" i="1" strike="dblStrike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trike="dblStrike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  <m:sup>
                        <m:r>
                          <a:rPr lang="en-US" sz="2000" b="0" i="1" strike="dblStrike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′</m:t>
                        </m:r>
                      </m:sup>
                    </m:sSubSup>
                    <m:r>
                      <a:rPr lang="en-US" sz="2000" b="0" i="1" strike="dblStrike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f>
                      <m:fPr>
                        <m:ctrlPr>
                          <a:rPr lang="en-US" sz="2000" b="0" i="1" strike="dblStrike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r>
                          <a:rPr lang="en-US" sz="2000" b="0" i="1" strike="dblStrike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000" b="0" i="1" strike="dblStrike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strike="dblStrike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000" b="0" i="1" strike="dblStrike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US" sz="2000" b="0" i="1" strike="dblStrike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𝑑</m:t>
                        </m:r>
                        <m:r>
                          <a:rPr lang="en-US" sz="2000" b="0" i="1" strike="dblStrike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𝛿</m:t>
                        </m:r>
                      </m:den>
                    </m:f>
                    <m:r>
                      <a:rPr lang="en-US" sz="2000" b="0" i="1" strike="dblStrike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=0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Phase space distribution function is then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𝜓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 </m:t>
                    </m:r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𝜓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𝑧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𝛿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≡</m:t>
                        </m:r>
                        <m:f>
                          <m:fPr>
                            <m:ctrlP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𝑧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𝛾</m:t>
                            </m:r>
                            <m:r>
                              <a:rPr lang="en-US" sz="24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𝑣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;</m:t>
                        </m:r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</m:e>
                    </m:d>
                  </m:oMath>
                </a14:m>
                <a:endParaRPr lang="en-US" sz="32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10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800" y="946800"/>
                <a:ext cx="8002800" cy="5364000"/>
              </a:xfrm>
              <a:prstGeom prst="rect">
                <a:avLst/>
              </a:prstGeom>
              <a:blipFill rotWithShape="0">
                <a:blip r:embed="rId4"/>
                <a:stretch>
                  <a:fillRect l="-686" t="-455" r="-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/>
          <p:cNvSpPr txBox="1"/>
          <p:nvPr/>
        </p:nvSpPr>
        <p:spPr>
          <a:xfrm>
            <a:off x="5410200" y="4343400"/>
            <a:ext cx="2895600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But we still neglect any effect from the transverse </a:t>
            </a:r>
            <a:r>
              <a:rPr lang="en-US" b="0" smtClean="0">
                <a:latin typeface="Myriad Pro" charset="0"/>
                <a:ea typeface="Myriad Pro" charset="0"/>
                <a:cs typeface="Myriad Pro" charset="0"/>
              </a:rPr>
              <a:t>plane on </a:t>
            </a:r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the </a:t>
            </a:r>
            <a:r>
              <a:rPr lang="en-US" b="0" smtClean="0">
                <a:latin typeface="Myriad Pro" charset="0"/>
                <a:ea typeface="Myriad Pro" charset="0"/>
                <a:cs typeface="Myriad Pro" charset="0"/>
              </a:rPr>
              <a:t>longitudinal motion.</a:t>
            </a:r>
            <a:endParaRPr lang="en-US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57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6"/>
              <p:cNvSpPr txBox="1"/>
              <p:nvPr/>
            </p:nvSpPr>
            <p:spPr>
              <a:xfrm>
                <a:off x="1219200" y="947440"/>
                <a:ext cx="7772400" cy="54781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We add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linear longitudinal motion</a:t>
                </a:r>
                <a:r>
                  <a:rPr lang="en-US" sz="2000" b="0" dirty="0"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:r>
                  <a:rPr lang="en-US" b="0" dirty="0" smtClean="0">
                    <a:latin typeface="Myriad Pro" charset="0"/>
                    <a:ea typeface="Myriad Pro" charset="0"/>
                    <a:cs typeface="Myriad Pro" charset="0"/>
                  </a:rPr>
                  <a:t>(see </a:t>
                </a:r>
                <a:r>
                  <a:rPr lang="fi-FI" b="0" spc="-1" dirty="0">
                    <a:solidFill>
                      <a:srgbClr val="000080"/>
                    </a:solidFill>
                    <a:latin typeface="Myriad Pro" charset="0"/>
                    <a:ea typeface="Myriad Pro" charset="0"/>
                    <a:cs typeface="Myriad Pro" charset="0"/>
                  </a:rPr>
                  <a:t>A. W. </a:t>
                </a:r>
                <a:r>
                  <a:rPr lang="fi-FI" b="0" spc="-1" dirty="0" err="1">
                    <a:solidFill>
                      <a:srgbClr val="000080"/>
                    </a:solidFill>
                    <a:latin typeface="Myriad Pro" charset="0"/>
                    <a:ea typeface="Myriad Pro" charset="0"/>
                    <a:cs typeface="Myriad Pro" charset="0"/>
                  </a:rPr>
                  <a:t>Chao</a:t>
                </a:r>
                <a:r>
                  <a:rPr lang="fi-FI" b="0" i="1" spc="-1" dirty="0">
                    <a:solidFill>
                      <a:srgbClr val="000080"/>
                    </a:solidFill>
                    <a:latin typeface="Myriad Pro" charset="0"/>
                    <a:ea typeface="Myriad Pro" charset="0"/>
                    <a:cs typeface="Myriad Pro" charset="0"/>
                  </a:rPr>
                  <a:t>, </a:t>
                </a:r>
                <a:r>
                  <a:rPr lang="fi-FI" b="0" i="1" dirty="0" err="1">
                    <a:solidFill>
                      <a:srgbClr val="00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Physics</a:t>
                </a:r>
                <a:r>
                  <a:rPr lang="fi-FI" b="0" i="1" dirty="0">
                    <a:solidFill>
                      <a:srgbClr val="00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 of </a:t>
                </a:r>
                <a:r>
                  <a:rPr lang="fi-FI" b="0" i="1" dirty="0" err="1">
                    <a:solidFill>
                      <a:srgbClr val="00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Collective</a:t>
                </a:r>
                <a:r>
                  <a:rPr lang="fi-FI" b="0" i="1" dirty="0">
                    <a:solidFill>
                      <a:srgbClr val="00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:r>
                  <a:rPr lang="fi-FI" b="0" i="1" dirty="0" err="1">
                    <a:solidFill>
                      <a:srgbClr val="00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Beam</a:t>
                </a:r>
                <a:r>
                  <a:rPr lang="fi-FI" b="0" i="1" dirty="0">
                    <a:solidFill>
                      <a:srgbClr val="00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:r>
                  <a:rPr lang="fi-FI" b="0" i="1" dirty="0" err="1">
                    <a:solidFill>
                      <a:srgbClr val="00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Instabilities</a:t>
                </a:r>
                <a:r>
                  <a:rPr lang="fi-FI" b="0" i="1" dirty="0">
                    <a:solidFill>
                      <a:srgbClr val="00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 in </a:t>
                </a:r>
                <a:r>
                  <a:rPr lang="fi-FI" b="0" i="1" dirty="0" err="1">
                    <a:solidFill>
                      <a:srgbClr val="00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High</a:t>
                </a:r>
                <a:r>
                  <a:rPr lang="fi-FI" b="0" i="1" dirty="0">
                    <a:solidFill>
                      <a:srgbClr val="00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 Energy </a:t>
                </a:r>
                <a:r>
                  <a:rPr lang="fi-FI" b="0" i="1" dirty="0" err="1">
                    <a:solidFill>
                      <a:srgbClr val="00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Accelerators</a:t>
                </a:r>
                <a:r>
                  <a:rPr lang="fi-FI" b="0" dirty="0">
                    <a:solidFill>
                      <a:srgbClr val="00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, John </a:t>
                </a:r>
                <a:r>
                  <a:rPr lang="fi-FI" b="0" dirty="0" err="1">
                    <a:solidFill>
                      <a:srgbClr val="00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Wiley</a:t>
                </a:r>
                <a:r>
                  <a:rPr lang="fi-FI" b="0" dirty="0">
                    <a:solidFill>
                      <a:srgbClr val="00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 &amp; </a:t>
                </a:r>
                <a:r>
                  <a:rPr lang="fi-FI" b="0" dirty="0" err="1">
                    <a:solidFill>
                      <a:srgbClr val="00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Sons</a:t>
                </a:r>
                <a:r>
                  <a:rPr lang="fi-FI" b="0" dirty="0">
                    <a:solidFill>
                      <a:srgbClr val="00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 (1993), </a:t>
                </a:r>
                <a:r>
                  <a:rPr lang="fi-FI" b="0" dirty="0" err="1">
                    <a:solidFill>
                      <a:srgbClr val="00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chap</a:t>
                </a:r>
                <a:r>
                  <a:rPr lang="fi-FI" b="0" dirty="0">
                    <a:solidFill>
                      <a:srgbClr val="00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. </a:t>
                </a:r>
                <a:r>
                  <a:rPr lang="fi-FI" b="0" dirty="0" smtClean="0">
                    <a:solidFill>
                      <a:srgbClr val="00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6)</a:t>
                </a:r>
                <a:r>
                  <a:rPr lang="en-US" sz="2000" b="0" dirty="0">
                    <a:latin typeface="Myriad Pro" charset="0"/>
                    <a:ea typeface="Myriad Pro" charset="0"/>
                    <a:cs typeface="Myriad Pro" charset="0"/>
                  </a:rPr>
                  <a:t>:</a:t>
                </a:r>
                <a:endParaRPr lang="en-US" sz="2000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2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&amp;=</m:t>
                          </m:r>
                          <m:sSub>
                            <m:sSubPr>
                              <m:ctrlPr>
                                <a:rPr lang="en-US" sz="2400" b="0" i="1" dirty="0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dirty="0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4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4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l-GR" sz="24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𝑣</m:t>
                              </m:r>
                            </m:num>
                            <m:den>
                              <m:r>
                                <a:rPr lang="el-GR" sz="2400" b="0" i="1" dirty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  <m:r>
                                <a:rPr lang="el-GR" sz="2400" b="0" i="1" dirty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𝜂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400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b="0" i="1" dirty="0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2400" b="0" i="1" dirty="0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 dirty="0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dirty="0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l-GR" sz="2400" b="0" i="1" dirty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𝜐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pPr>
                            <m:e>
                              <m:r>
                                <a:rPr lang="el-GR" sz="2400" b="0" i="1" dirty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sz="24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2400" b="0" i="1" dirty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𝜂</m:t>
                              </m:r>
                            </m:num>
                            <m:den>
                              <m:r>
                                <a:rPr lang="en-US" sz="24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𝑣</m:t>
                          </m:r>
                          <m:sSup>
                            <m:sSupPr>
                              <m:ctrlPr>
                                <a:rPr lang="en-US" sz="2400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pPr>
                            <m:e>
                              <m:r>
                                <a:rPr lang="el-GR" sz="2400" b="0" i="1" dirty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en-US" sz="24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</m:sup>
                          </m:sSup>
                        </m:e>
                        <m:e>
                          <m:r>
                            <m:rPr>
                              <m:sty m:val="p"/>
                            </m:rPr>
                            <a:rPr lang="en-US" sz="2400" b="0" i="0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Δ</m:t>
                          </m:r>
                          <m: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𝐻</m:t>
                          </m:r>
                          <m:r>
                            <a:rPr lang="en-US" sz="24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&amp;=−</m:t>
                          </m:r>
                          <m:rad>
                            <m:radPr>
                              <m:degHide m:val="on"/>
                              <m:ctrlPr>
                                <a:rPr lang="en-US" sz="24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400" b="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24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4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24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4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4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func>
                            <m:funcPr>
                              <m:ctrlPr>
                                <a:rPr lang="en-US" sz="24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sz="2400" b="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4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func>
                          <m:f>
                            <m:fPr>
                              <m:ctrlPr>
                                <a:rPr lang="en-US" sz="24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400" b="0" i="1" dirty="0" err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dirty="0" err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400" b="0" i="1" dirty="0" err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400" b="0" i="1" dirty="0" err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𝑖𝑚𝑝</m:t>
                                  </m:r>
                                </m:sup>
                              </m:sSubSup>
                              <m:r>
                                <a:rPr lang="en-US" sz="24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(</m:t>
                              </m:r>
                              <m:r>
                                <a:rPr lang="en-US" sz="24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𝑧</m:t>
                              </m:r>
                              <m:r>
                                <a:rPr lang="en-US" sz="24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;</m:t>
                              </m:r>
                              <m:r>
                                <a:rPr lang="en-US" sz="24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  <m:r>
                                <a:rPr lang="en-US" sz="24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4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𝛾</m:t>
                              </m:r>
                              <m:r>
                                <a:rPr lang="en-US" sz="24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𝑣</m:t>
                              </m:r>
                            </m:den>
                          </m:f>
                        </m:e>
                      </m:eqArr>
                    </m:oMath>
                  </m:oMathPara>
                </a14:m>
                <a:endParaRPr lang="en-US" sz="2000" b="0" dirty="0" smtClean="0">
                  <a:solidFill>
                    <a:schemeClr val="tx1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remains as defined previously 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r>
                            <a:rPr lang="en-US" sz="24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𝐽</m:t>
                          </m:r>
                        </m:e>
                        <m:sub>
                          <m:r>
                            <a:rPr lang="en-US" sz="24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𝑦</m:t>
                          </m:r>
                        </m:sub>
                      </m:sSub>
                      <m:r>
                        <a:rPr lang="en-US" sz="2400" b="0" i="1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fPr>
                        <m:num>
                          <m:r>
                            <a:rPr lang="en-US" sz="24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mr-IN" sz="2400" b="0" i="1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4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</m:sup>
                          </m:sSup>
                          <m:f>
                            <m:fPr>
                              <m:ctrlPr>
                                <a:rPr lang="en-US" sz="2400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4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  <m:r>
                                    <a:rPr lang="en-US" sz="24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𝑅</m:t>
                              </m:r>
                            </m:den>
                          </m:f>
                          <m:r>
                            <a:rPr lang="en-US" sz="24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400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  <m:r>
                                <a:rPr lang="en-US" sz="24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′</m:t>
                              </m:r>
                            </m:e>
                            <m:sup>
                              <m:r>
                                <a:rPr lang="en-US" sz="24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</m:sup>
                          </m:sSup>
                          <m:f>
                            <m:fPr>
                              <m:ctrlPr>
                                <a:rPr lang="en-US" sz="2400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𝑅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4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  <m:r>
                                    <a:rPr lang="en-US" sz="24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24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0"/>
                  </a:spcAft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nd 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is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still assumed 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to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be 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an invariant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despite the </a:t>
                </a:r>
                <a14:m>
                  <m:oMath xmlns:m="http://schemas.openxmlformats.org/officeDocument/2006/math">
                    <m:r>
                      <a:rPr lang="en-US" sz="2000" b="0" i="1" dirty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(</m:t>
                    </m:r>
                    <m:r>
                      <a:rPr lang="en-US" sz="2000" b="0" i="1" dirty="0" err="1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𝑦</m:t>
                    </m:r>
                    <m:r>
                      <a:rPr lang="en-US" sz="2000" b="0" i="1" dirty="0" err="1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,</m:t>
                    </m:r>
                    <m:r>
                      <a:rPr lang="en-US" sz="2000" b="0" i="1" dirty="0" err="1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𝑧</m:t>
                    </m:r>
                    <m:r>
                      <a:rPr lang="en-US" sz="2000" b="0" i="1" dirty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)</m:t>
                    </m:r>
                  </m:oMath>
                </a14:m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coupling introduced by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chromaticity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→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approximation (typically done, e.g. in Chao’s book).</a:t>
                </a:r>
              </a:p>
            </p:txBody>
          </p:sp>
        </mc:Choice>
        <mc:Fallback xmlns="">
          <p:sp>
            <p:nvSpPr>
              <p:cNvPr id="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947440"/>
                <a:ext cx="7772400" cy="5478166"/>
              </a:xfrm>
              <a:prstGeom prst="rect">
                <a:avLst/>
              </a:prstGeom>
              <a:blipFill>
                <a:blip r:embed="rId3"/>
                <a:stretch>
                  <a:fillRect l="-784" t="-445" r="-78" b="-10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6200"/>
            <a:ext cx="7940040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Hamiltonian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334000" y="1752600"/>
            <a:ext cx="457200" cy="381000"/>
          </a:xfrm>
          <a:prstGeom prst="ellipse">
            <a:avLst/>
          </a:prstGeom>
          <a:noFill/>
          <a:ln w="28575">
            <a:solidFill>
              <a:srgbClr val="1488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Connecteur droit avec flèche 13"/>
          <p:cNvCxnSpPr>
            <a:stCxn id="15" idx="1"/>
            <a:endCxn id="12" idx="5"/>
          </p:cNvCxnSpPr>
          <p:nvPr/>
        </p:nvCxnSpPr>
        <p:spPr>
          <a:xfrm flipH="1" flipV="1">
            <a:off x="5724245" y="2077804"/>
            <a:ext cx="1362355" cy="805384"/>
          </a:xfrm>
          <a:prstGeom prst="straightConnector1">
            <a:avLst/>
          </a:prstGeom>
          <a:ln w="28575">
            <a:solidFill>
              <a:srgbClr val="14881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7086600" y="25908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14881F"/>
                </a:solidFill>
                <a:latin typeface="Myriad Pro" charset="0"/>
                <a:ea typeface="Myriad Pro" charset="0"/>
                <a:cs typeface="Myriad Pro" charset="0"/>
              </a:rPr>
              <a:t>Synchrotron angular frequency</a:t>
            </a:r>
          </a:p>
        </p:txBody>
      </p:sp>
      <p:sp>
        <p:nvSpPr>
          <p:cNvPr id="17" name="Forme libre 16"/>
          <p:cNvSpPr/>
          <p:nvPr/>
        </p:nvSpPr>
        <p:spPr>
          <a:xfrm>
            <a:off x="75600" y="84240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FF000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Hamiltonian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6705600" y="1752600"/>
            <a:ext cx="228600" cy="381000"/>
          </a:xfrm>
          <a:prstGeom prst="ellipse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Connecteur droit avec flèche 19"/>
          <p:cNvCxnSpPr>
            <a:stCxn id="21" idx="1"/>
            <a:endCxn id="18" idx="6"/>
          </p:cNvCxnSpPr>
          <p:nvPr/>
        </p:nvCxnSpPr>
        <p:spPr>
          <a:xfrm flipH="1">
            <a:off x="6934200" y="1816388"/>
            <a:ext cx="990600" cy="126712"/>
          </a:xfrm>
          <a:prstGeom prst="straightConnector1">
            <a:avLst/>
          </a:prstGeom>
          <a:ln w="28575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7924800" y="15240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smtClean="0">
                <a:solidFill>
                  <a:srgbClr val="0038FF"/>
                </a:solidFill>
                <a:latin typeface="Myriad Pro" charset="0"/>
                <a:ea typeface="Myriad Pro" charset="0"/>
                <a:cs typeface="Myriad Pro" charset="0"/>
              </a:rPr>
              <a:t>Slippage factor</a:t>
            </a:r>
          </a:p>
        </p:txBody>
      </p:sp>
      <p:sp>
        <p:nvSpPr>
          <p:cNvPr id="23" name="Ellipse 22"/>
          <p:cNvSpPr/>
          <p:nvPr/>
        </p:nvSpPr>
        <p:spPr>
          <a:xfrm>
            <a:off x="3886200" y="1981200"/>
            <a:ext cx="457200" cy="381000"/>
          </a:xfrm>
          <a:prstGeom prst="ellipse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Connecteur droit avec flèche 24"/>
          <p:cNvCxnSpPr>
            <a:stCxn id="26" idx="3"/>
            <a:endCxn id="23" idx="3"/>
          </p:cNvCxnSpPr>
          <p:nvPr/>
        </p:nvCxnSpPr>
        <p:spPr>
          <a:xfrm flipV="1">
            <a:off x="3048000" y="2306404"/>
            <a:ext cx="905155" cy="228671"/>
          </a:xfrm>
          <a:prstGeom prst="straightConnector1">
            <a:avLst/>
          </a:prstGeom>
          <a:ln w="28575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/>
              <p:cNvSpPr txBox="1"/>
              <p:nvPr/>
            </p:nvSpPr>
            <p:spPr>
              <a:xfrm>
                <a:off x="1143000" y="2339444"/>
                <a:ext cx="1905000" cy="391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dirty="0" smtClean="0">
                              <a:solidFill>
                                <a:srgbClr val="0038FF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sSubPr>
                        <m:e>
                          <m:r>
                            <a:rPr lang="en-US" sz="1800" b="0" i="1" dirty="0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𝑄</m:t>
                          </m:r>
                        </m:e>
                        <m:sub>
                          <m:r>
                            <a:rPr lang="en-US" sz="1800" b="0" i="1" dirty="0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𝑦</m:t>
                          </m:r>
                        </m:sub>
                      </m:sSub>
                      <m:r>
                        <a:rPr lang="en-US" sz="1800" b="0" i="1" dirty="0" smtClean="0">
                          <a:solidFill>
                            <a:srgbClr val="0038FF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=</m:t>
                      </m:r>
                      <m:sSub>
                        <m:sSubPr>
                          <m:ctrlPr>
                            <a:rPr lang="en-US" sz="1800" b="0" i="1" dirty="0" smtClean="0">
                              <a:solidFill>
                                <a:srgbClr val="0038FF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sSubPr>
                        <m:e>
                          <m:r>
                            <a:rPr lang="en-US" sz="1800" b="0" i="1" dirty="0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𝑄</m:t>
                          </m:r>
                        </m:e>
                        <m:sub>
                          <m:r>
                            <a:rPr lang="en-US" sz="1800" b="0" i="1" dirty="0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𝑦</m:t>
                          </m:r>
                          <m:r>
                            <a:rPr lang="en-US" sz="1800" b="0" i="1" dirty="0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0</m:t>
                          </m:r>
                        </m:sub>
                      </m:sSub>
                      <m:r>
                        <a:rPr lang="en-US" sz="1800" b="0" i="1" dirty="0" smtClean="0">
                          <a:solidFill>
                            <a:srgbClr val="0038FF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+</m:t>
                      </m:r>
                      <m:sSubSup>
                        <m:sSubSupPr>
                          <m:ctrlPr>
                            <a:rPr lang="en-US" sz="1800" b="0" i="1" dirty="0" smtClean="0">
                              <a:solidFill>
                                <a:srgbClr val="0038FF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sSubSupPr>
                        <m:e>
                          <m:r>
                            <a:rPr lang="en-US" sz="1800" b="0" i="1" dirty="0" err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𝑄</m:t>
                          </m:r>
                        </m:e>
                        <m:sub>
                          <m:r>
                            <a:rPr lang="en-US" sz="1800" b="0" i="1" dirty="0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𝑦</m:t>
                          </m:r>
                        </m:sub>
                        <m:sup>
                          <m:r>
                            <a:rPr lang="en-US" sz="1800" b="0" i="1" dirty="0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′</m:t>
                          </m:r>
                        </m:sup>
                      </m:sSubSup>
                      <m:r>
                        <a:rPr lang="en-US" sz="1800" b="0" i="1" dirty="0" smtClean="0">
                          <a:solidFill>
                            <a:srgbClr val="0038FF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𝛿</m:t>
                      </m:r>
                    </m:oMath>
                  </m:oMathPara>
                </a14:m>
                <a:endParaRPr lang="en-US" sz="1800" b="0" dirty="0" smtClean="0">
                  <a:solidFill>
                    <a:srgbClr val="0038FF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26" name="ZoneTexte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2339444"/>
                <a:ext cx="1905000" cy="391261"/>
              </a:xfrm>
              <a:prstGeom prst="rect">
                <a:avLst/>
              </a:prstGeom>
              <a:blipFill rotWithShape="0">
                <a:blip r:embed="rId4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700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  <p:bldP spid="18" grpId="0" animBg="1"/>
      <p:bldP spid="21" grpId="0"/>
      <p:bldP spid="23" grpId="0" animBg="1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6"/>
              <p:cNvSpPr txBox="1"/>
              <p:nvPr/>
            </p:nvSpPr>
            <p:spPr>
              <a:xfrm>
                <a:off x="1219200" y="947440"/>
                <a:ext cx="7696200" cy="48744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In transverse: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  <m:r>
                      <a:rPr lang="en-US" sz="2000" b="0" i="1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f>
                      <m:fPr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1</m:t>
                        </m:r>
                      </m:num>
                      <m:den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mr-IN" sz="2000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sup>
                        </m:sSup>
                        <m:f>
                          <m:f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  <m:r>
                                  <a:rPr lang="en-US" sz="2000" b="0" i="1" smtClean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𝑅</m:t>
                            </m:r>
                          </m:den>
                        </m:f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′</m:t>
                            </m:r>
                          </m:e>
                          <m:sup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sup>
                        </m:sSup>
                        <m:f>
                          <m:f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𝑅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  <m:r>
                                  <a:rPr lang="en-US" sz="2000" b="0" i="1" smtClean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sz="2000" b="0" dirty="0">
                    <a:latin typeface="Myriad Pro" charset="0"/>
                    <a:ea typeface="Myriad Pro" charset="0"/>
                    <a:cs typeface="Myriad Pro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  <m:r>
                      <a:rPr lang="en-US" sz="2000" b="0" i="1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func>
                      <m:funcPr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atan</m:t>
                        </m:r>
                      </m:fName>
                      <m:e>
                        <m:d>
                          <m:d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𝑅𝑦</m:t>
                                </m:r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′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0" i="1"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𝑦</m:t>
                                    </m:r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sz="2000" b="0" i="1" dirty="0" smtClean="0">
                  <a:solidFill>
                    <a:schemeClr val="tx1"/>
                  </a:solidFill>
                  <a:latin typeface="Cambria Math" charset="0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In longitudinal:</a:t>
                </a:r>
                <a:r>
                  <a:rPr lang="en-US" sz="2000" b="0" i="1" dirty="0" smtClean="0">
                    <a:solidFill>
                      <a:srgbClr val="FF0000"/>
                    </a:solidFill>
                    <a:latin typeface="Cambria Math" charset="0"/>
                    <a:ea typeface="Myriad Pro" charset="0"/>
                    <a:cs typeface="Courier New" panose="02070309020205020404" pitchFamily="49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sz="2000" b="0" i="1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𝑧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 </m:t>
                    </m:r>
                    <m:r>
                      <a:rPr lang="en-US" sz="2000" b="0" i="1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𝑧</m:t>
                                </m:r>
                              </m:sub>
                            </m:sSub>
                            <m:r>
                              <a:rPr lang="en-US" sz="2000" b="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𝑣</m:t>
                            </m:r>
                            <m:r>
                              <a:rPr lang="en-US" sz="2000" b="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𝜂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2000" b="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𝑠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m:rPr>
                        <m:sty m:val="p"/>
                      </m:rPr>
                      <a:rPr lang="en-US" sz="2000" b="0" i="1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cos</m:t>
                    </m:r>
                    <m:r>
                      <a:rPr lang="en-US" sz="2000" b="0" i="1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 </m:t>
                    </m:r>
                    <m:r>
                      <a:rPr lang="en-US" sz="2000" b="0" i="1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𝜙</m:t>
                    </m:r>
                  </m:oMath>
                </a14:m>
                <a:r>
                  <a:rPr lang="en-US" sz="2000" b="0" dirty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,   </a:t>
                </a:r>
                <a14:m>
                  <m:oMath xmlns:m="http://schemas.openxmlformats.org/officeDocument/2006/math">
                    <m:r>
                      <a:rPr lang="en-US" sz="2000" b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  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        </m:t>
                    </m:r>
                    <m:r>
                      <a:rPr lang="en-US" sz="2000" b="0" i="1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𝛿</m:t>
                    </m:r>
                    <m:r>
                      <a:rPr lang="en-US" sz="2000" b="0" i="1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en-US" sz="2000" b="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2000" b="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𝑠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b="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𝑣</m:t>
                            </m:r>
                            <m:r>
                              <a:rPr lang="en-US" sz="2000" b="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𝜂</m:t>
                            </m:r>
                          </m:den>
                        </m:f>
                      </m:e>
                    </m:rad>
                    <m:r>
                      <m:rPr>
                        <m:sty m:val="p"/>
                      </m:rPr>
                      <a:rPr lang="en-US" sz="2000" b="0" i="1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sin</m:t>
                    </m:r>
                    <m:r>
                      <a:rPr lang="en-US" sz="2000" b="0" i="1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𝜙</m:t>
                    </m:r>
                  </m:oMath>
                </a14:m>
                <a:r>
                  <a:rPr lang="en-US" sz="24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,	</a:t>
                </a:r>
                <a:br>
                  <a:rPr lang="en-US" sz="24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</a:br>
                <a:r>
                  <a:rPr lang="en-US" sz="24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𝑧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f>
                      <m:fPr>
                        <m:ctrlPr>
                          <a:rPr lang="en-US" sz="20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r>
                          <a:rPr lang="en-US" sz="2000" b="0" i="1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1</m:t>
                        </m:r>
                      </m:num>
                      <m:den>
                        <m:r>
                          <a:rPr lang="en-US" sz="2000" b="0" i="1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sz="20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f>
                              <m:fPr>
                                <m:ctrlPr>
                                  <a:rPr lang="en-US" sz="20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b="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𝑠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000" b="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𝑣</m:t>
                                </m:r>
                                <m:r>
                                  <a:rPr lang="en-US" sz="2000" b="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𝜂</m:t>
                                </m:r>
                              </m:den>
                            </m:f>
                            <m:r>
                              <a:rPr lang="en-US" sz="2000" b="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sz="2000" b="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1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0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f>
                              <m:fPr>
                                <m:ctrlPr>
                                  <a:rPr lang="en-US" sz="20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𝑣</m:t>
                                </m:r>
                                <m:r>
                                  <a:rPr lang="en-US" sz="2000" b="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𝜂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𝑠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000" b="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𝛿</m:t>
                            </m:r>
                          </m:e>
                          <m:sup>
                            <m:r>
                              <a:rPr lang="en-US" sz="2000" b="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 b="0" dirty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b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 </m:t>
                    </m:r>
                    <m:r>
                      <a:rPr lang="en-US" sz="2000" b="0" i="1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𝜙</m:t>
                    </m:r>
                    <m:r>
                      <a:rPr lang="en-US" sz="2000" b="0" i="1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func>
                      <m:funcPr>
                        <m:ctrlPr>
                          <a:rPr lang="en-US" sz="20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atan</m:t>
                        </m:r>
                      </m:fName>
                      <m:e>
                        <m:d>
                          <m:dPr>
                            <m:ctrlPr>
                              <a:rPr lang="en-US" sz="20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𝑣</m:t>
                                </m:r>
                                <m:r>
                                  <a:rPr lang="en-US" sz="2000" b="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𝜂𝛿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sz="2000" b="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𝑧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sz="2000" b="0" i="1" dirty="0" smtClean="0">
                    <a:solidFill>
                      <a:srgbClr val="FF0000"/>
                    </a:solidFill>
                    <a:latin typeface="Cambria Math" charset="0"/>
                    <a:ea typeface="Myriad Pro" charset="0"/>
                    <a:cs typeface="Courier New" panose="02070309020205020404" pitchFamily="49" charset="0"/>
                  </a:rPr>
                  <a:t> </a:t>
                </a:r>
                <a:endParaRPr lang="en-US" sz="2000" b="0" dirty="0" smtClean="0">
                  <a:solidFill>
                    <a:srgbClr val="FF0000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which is a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canonical transformation 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(</a:t>
                </a:r>
                <a:r>
                  <a:rPr lang="en-US" sz="2000" b="0" dirty="0" err="1" smtClean="0">
                    <a:latin typeface="Myriad Pro" charset="0"/>
                    <a:ea typeface="Myriad Pro" charset="0"/>
                    <a:cs typeface="Myriad Pro" charset="0"/>
                  </a:rPr>
                  <a:t>symplecticity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 checked in appendix).</a:t>
                </a:r>
                <a:b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</a:b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Then the Hamiltonian reads:</a:t>
                </a:r>
                <a:endParaRPr lang="en-US" sz="2000" b="0" dirty="0" smtClean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&amp;=</m:t>
                          </m:r>
                          <m:sSub>
                            <m:sSub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l-GR" sz="20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𝑧</m:t>
                              </m:r>
                            </m:sub>
                          </m:sSub>
                        </m:e>
                        <m: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Δ</m:t>
                          </m:r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𝐻</m:t>
                          </m:r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&amp;=−</m:t>
                          </m:r>
                          <m:rad>
                            <m:radPr>
                              <m:degHide m:val="on"/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20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0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func>
                            <m:funcPr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func>
                          <m:f>
                            <m:fPr>
                              <m:ctrlP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0" i="1" dirty="0" err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dirty="0" err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000" b="0" i="1" dirty="0" err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000" b="0" i="1" dirty="0" err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𝑖𝑚𝑝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𝛾</m:t>
                              </m:r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𝑣</m:t>
                              </m:r>
                            </m:den>
                          </m:f>
                        </m:e>
                      </m:eqArr>
                    </m:oMath>
                  </m:oMathPara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947440"/>
                <a:ext cx="7696200" cy="4874476"/>
              </a:xfrm>
              <a:prstGeom prst="rect">
                <a:avLst/>
              </a:prstGeom>
              <a:blipFill rotWithShape="0">
                <a:blip r:embed="rId3"/>
                <a:stretch>
                  <a:fillRect l="-7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6200"/>
            <a:ext cx="7940040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Transformation </a:t>
            </a:r>
            <a:r>
              <a:rPr lang="en-US" dirty="0"/>
              <a:t>of coordinates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2" name="Forme libre 11"/>
          <p:cNvSpPr/>
          <p:nvPr/>
        </p:nvSpPr>
        <p:spPr>
          <a:xfrm>
            <a:off x="75600" y="84240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Hamiltonian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3" name="Forme libre 12"/>
          <p:cNvSpPr/>
          <p:nvPr/>
        </p:nvSpPr>
        <p:spPr>
          <a:xfrm>
            <a:off x="75600" y="150527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FF000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Coordinates</a:t>
            </a:r>
          </a:p>
        </p:txBody>
      </p:sp>
    </p:spTree>
    <p:extLst>
      <p:ext uri="{BB962C8B-B14F-4D97-AF65-F5344CB8AC3E}">
        <p14:creationId xmlns:p14="http://schemas.microsoft.com/office/powerpoint/2010/main" val="1668060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6"/>
              <p:cNvSpPr txBox="1"/>
              <p:nvPr/>
            </p:nvSpPr>
            <p:spPr>
              <a:xfrm>
                <a:off x="1219200" y="947440"/>
                <a:ext cx="7696200" cy="23172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The new unperturbed Hamiltonian</a:t>
                </a:r>
              </a:p>
              <a:p>
                <a:pPr algn="ctr"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𝐻</m:t>
                        </m:r>
                      </m:e>
                      <m: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r>
                      <a:rPr lang="en-US" sz="2000" b="0" i="1" dirty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sSub>
                      <m:sSubPr>
                        <m:ctrlPr>
                          <a:rPr lang="en-US" sz="2000" b="0" i="1" dirty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2000" b="0" i="1" dirty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sz="2000" b="0" i="1" dirty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  <m:r>
                      <a:rPr lang="el-GR" sz="2000" b="0" i="1" dirty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−</m:t>
                    </m:r>
                    <m:sSub>
                      <m:sSubPr>
                        <m:ctrlP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𝑠</m:t>
                        </m:r>
                      </m:sub>
                    </m:sSub>
                    <m:sSub>
                      <m:sSubPr>
                        <m:ctrlP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:endParaRPr lang="en-US" sz="2000" b="0" i="1" dirty="0" smtClean="0">
                  <a:solidFill>
                    <a:schemeClr val="tx1"/>
                  </a:solidFill>
                  <a:latin typeface="Cambria Math" charset="0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>
                    <a:latin typeface="Myriad Pro" charset="0"/>
                    <a:ea typeface="Myriad Pro" charset="0"/>
                    <a:cs typeface="Myriad Pro" charset="0"/>
                  </a:rPr>
                  <a:t>a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dmits as stationary distribution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𝜓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(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𝑦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,</m:t>
                      </m:r>
                      <m:sSup>
                        <m:sSupPr>
                          <m:ctrlP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𝑦</m:t>
                          </m:r>
                        </m:e>
                        <m:sup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′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,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𝑧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,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𝛿</m:t>
                      </m:r>
                      <m:r>
                        <a:rPr lang="en-US" sz="2000" b="0" i="1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;</m:t>
                      </m:r>
                      <m:r>
                        <a:rPr lang="en-US" sz="2000" b="0" i="1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𝑡</m:t>
                      </m:r>
                      <m:r>
                        <a:rPr lang="en-US" sz="2000" b="0" i="1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)=</m:t>
                      </m:r>
                      <m:sSub>
                        <m:sSubPr>
                          <m:ctrlP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𝐽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𝑧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lang="en-US" sz="2000" b="0" dirty="0">
                  <a:solidFill>
                    <a:srgbClr val="FF0000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947440"/>
                <a:ext cx="7696200" cy="2317237"/>
              </a:xfrm>
              <a:prstGeom prst="rect">
                <a:avLst/>
              </a:prstGeom>
              <a:blipFill rotWithShape="0">
                <a:blip r:embed="rId3"/>
                <a:stretch>
                  <a:fillRect l="-792" t="-10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6200"/>
            <a:ext cx="7940040" cy="609600"/>
          </a:xfrm>
        </p:spPr>
        <p:txBody>
          <a:bodyPr>
            <a:normAutofit/>
          </a:bodyPr>
          <a:lstStyle/>
          <a:p>
            <a:r>
              <a:rPr lang="en-US" dirty="0"/>
              <a:t>Stationary distribution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4" name="Forme libre 13"/>
          <p:cNvSpPr/>
          <p:nvPr/>
        </p:nvSpPr>
        <p:spPr>
          <a:xfrm>
            <a:off x="75600" y="84240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Hamiltonian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5" name="Forme libre 14"/>
          <p:cNvSpPr/>
          <p:nvPr/>
        </p:nvSpPr>
        <p:spPr>
          <a:xfrm>
            <a:off x="75600" y="150527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Coordinates</a:t>
            </a:r>
          </a:p>
        </p:txBody>
      </p:sp>
      <p:sp>
        <p:nvSpPr>
          <p:cNvPr id="16" name="Forme libre 15"/>
          <p:cNvSpPr/>
          <p:nvPr/>
        </p:nvSpPr>
        <p:spPr>
          <a:xfrm>
            <a:off x="75600" y="216814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FF000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51999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Stationary distribution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71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6"/>
              <p:cNvSpPr txBox="1"/>
              <p:nvPr/>
            </p:nvSpPr>
            <p:spPr>
              <a:xfrm>
                <a:off x="1219200" y="947440"/>
                <a:ext cx="7696200" cy="49325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fPr>
                        <m:num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Δ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𝜓</m:t>
                          </m:r>
                        </m:num>
                        <m:den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𝜕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𝑡</m:t>
                          </m:r>
                        </m:den>
                      </m:f>
                      <m:r>
                        <a:rPr lang="en-US" sz="2000" b="0" i="1">
                          <a:solidFill>
                            <a:srgbClr val="FF0000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Δ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𝜓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000" b="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mr-IN" sz="20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𝐻</m:t>
                          </m:r>
                        </m:e>
                      </m:d>
                      <m:r>
                        <a:rPr lang="en-US" sz="2000" b="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=0</m:t>
                      </m:r>
                    </m:oMath>
                  </m:oMathPara>
                </a14:m>
                <a:endParaRPr lang="en-US" sz="2000" b="0" i="1" dirty="0" smtClean="0">
                  <a:solidFill>
                    <a:srgbClr val="FF0000"/>
                  </a:solidFill>
                  <a:latin typeface="Cambria Math" charset="0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with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" i="1" dirty="0" smtClean="0">
                    <a:latin typeface="Myriad Pro" charset="0"/>
                    <a:ea typeface="Myriad Pro" charset="0"/>
                    <a:cs typeface="Myriad Pro" charset="0"/>
                  </a:rPr>
                  <a:t/>
                </a:r>
                <a:br>
                  <a:rPr lang="en-US" sz="200" i="1" dirty="0" smtClean="0">
                    <a:latin typeface="Myriad Pro" charset="0"/>
                    <a:ea typeface="Myriad Pro" charset="0"/>
                    <a:cs typeface="Myriad Pro" charset="0"/>
                  </a:rPr>
                </a:br>
                <a:endParaRPr lang="en-US" sz="200" i="1" dirty="0" smtClean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endParaRPr lang="en-US" sz="200" b="0" i="1" dirty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endParaRPr lang="en-US" sz="200" b="0" i="1" dirty="0" smtClean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We get: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num>
                        <m:den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den>
                      </m:f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f>
                        <m:fPr>
                          <m:ctrlPr>
                            <a:rPr lang="mr-IN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num>
                        <m:den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𝑦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000" b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𝜕𝜙</m:t>
                          </m:r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</m:t>
                          </m:r>
                        </m:sub>
                      </m:sSub>
                      <m:sSubSup>
                        <m:sSubSupPr>
                          <m:ctrlPr>
                            <a:rPr lang="en-US" sz="2000" b="0" i="1" dirty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sz="2000" b="0" i="1" dirty="0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r>
                            <a:rPr lang="en-US" sz="2000" b="0" i="1" dirty="0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′</m:t>
                          </m:r>
                        </m:sup>
                      </m:sSubSup>
                      <m:d>
                        <m:dPr>
                          <m:ctrlPr>
                            <a:rPr lang="en-US" sz="2000" b="0" i="1" dirty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sub>
                          </m:sSub>
                        </m:e>
                      </m:d>
                      <m:rad>
                        <m:radPr>
                          <m:degHide m:val="on"/>
                          <m:ctrlPr>
                            <a:rPr lang="en-US" sz="2000" b="0" i="1" dirty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func>
                        <m:funcPr>
                          <m:ctrlPr>
                            <a:rPr lang="en-US" sz="2000" b="0" i="1" dirty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e>
                      </m:func>
                      <m:f>
                        <m:fPr>
                          <m:ctrlPr>
                            <a:rPr lang="en-US" sz="2000" b="0" i="1" dirty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𝑖𝑚𝑝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  <m:r>
                            <a:rPr lang="en-US" sz="2000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𝑣</m:t>
                          </m:r>
                        </m:den>
                      </m:f>
                      <m:r>
                        <a:rPr lang="en-US" sz="2000" b="0" i="1" dirty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=0</m:t>
                      </m:r>
                    </m:oMath>
                  </m:oMathPara>
                </a14:m>
                <a:endParaRPr lang="en-US" sz="2000" b="0" dirty="0" smtClean="0">
                  <a:latin typeface="Myriad Pro"/>
                  <a:ea typeface="Cambria Math" charset="0"/>
                  <a:cs typeface="Cambria Math" charset="0"/>
                </a:endParaRPr>
              </a:p>
              <a:p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</a:b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Note: </a:t>
                </a:r>
                <a:r>
                  <a:rPr lang="en-US" sz="2000" b="0" dirty="0">
                    <a:latin typeface="Myriad Pro"/>
                    <a:ea typeface="Cambria Math" charset="0"/>
                    <a:cs typeface="Cambria Math" charset="0"/>
                  </a:rPr>
                  <a:t>f</a:t>
                </a: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rom our initial assumption that the transverse plane does not affect the longitudinal one, we have neglected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Δ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𝐻</m:t>
                        </m:r>
                      </m:num>
                      <m:den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𝑧</m:t>
                        </m:r>
                      </m:den>
                    </m:f>
                  </m:oMath>
                </a14:m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, as in Chao’s book.</a:t>
                </a:r>
                <a:endParaRPr lang="en-US" sz="2000" b="0" dirty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947440"/>
                <a:ext cx="7696200" cy="4932569"/>
              </a:xfrm>
              <a:prstGeom prst="rect">
                <a:avLst/>
              </a:prstGeom>
              <a:blipFill rotWithShape="0">
                <a:blip r:embed="rId3"/>
                <a:stretch>
                  <a:fillRect l="-792" b="-1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6200"/>
            <a:ext cx="7940040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Linearized </a:t>
            </a:r>
            <a:r>
              <a:rPr lang="en-US" dirty="0" err="1" smtClean="0"/>
              <a:t>Vlasov</a:t>
            </a:r>
            <a:r>
              <a:rPr lang="en-US" dirty="0" smtClean="0"/>
              <a:t> equation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4" name="Forme libre 13"/>
          <p:cNvSpPr/>
          <p:nvPr/>
        </p:nvSpPr>
        <p:spPr>
          <a:xfrm>
            <a:off x="75600" y="84240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Hamiltonian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5" name="Forme libre 14"/>
          <p:cNvSpPr/>
          <p:nvPr/>
        </p:nvSpPr>
        <p:spPr>
          <a:xfrm>
            <a:off x="75600" y="150527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Coordinates</a:t>
            </a:r>
          </a:p>
        </p:txBody>
      </p:sp>
      <p:sp>
        <p:nvSpPr>
          <p:cNvPr id="16" name="Forme libre 15"/>
          <p:cNvSpPr/>
          <p:nvPr/>
        </p:nvSpPr>
        <p:spPr>
          <a:xfrm>
            <a:off x="75600" y="216814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51999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Stationary distribution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Forme libre 7"/>
          <p:cNvSpPr/>
          <p:nvPr/>
        </p:nvSpPr>
        <p:spPr>
          <a:xfrm>
            <a:off x="75600" y="2831011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FF000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Linearized </a:t>
            </a:r>
            <a:r>
              <a:rPr lang="en-US" sz="1100" kern="1200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sz="1100" kern="1200" baseline="0" dirty="0" smtClean="0">
                <a:latin typeface="Myriad Pro" charset="0"/>
                <a:ea typeface="Myriad Pro" charset="0"/>
                <a:cs typeface="Myriad Pro" charset="0"/>
              </a:rPr>
              <a:t> eq.</a:t>
            </a:r>
            <a:endParaRPr lang="en-US" sz="1100" kern="120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301312" y="3239079"/>
                <a:ext cx="4640758" cy="5095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0" dirty="0" smtClean="0">
                    <a:solidFill>
                      <a:srgbClr val="0038FF"/>
                    </a:solidFill>
                    <a:ea typeface="Myriad Pro" charset="0"/>
                    <a:cs typeface="Myriad Pro" charset="0"/>
                  </a:rPr>
                  <a:t>Reminder:</a:t>
                </a:r>
                <a:r>
                  <a:rPr lang="en-US" b="0" dirty="0" smtClean="0">
                    <a:ea typeface="Myriad Pro" charset="0"/>
                    <a:cs typeface="Myriad Pro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𝑓</m:t>
                        </m:r>
                        <m:r>
                          <a:rPr lang="en-US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𝑔</m:t>
                        </m:r>
                      </m:e>
                    </m:d>
                    <m:r>
                      <a:rPr lang="en-US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  <m:f>
                      <m:fPr>
                        <m:ctrlPr>
                          <a:rPr lang="en-US" b="0" i="1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𝑓</m:t>
                        </m:r>
                      </m:num>
                      <m:den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b="0" i="1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𝑔</m:t>
                        </m:r>
                      </m:num>
                      <m:den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r>
                      <a:rPr lang="en-US" b="0" i="1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−</m:t>
                    </m:r>
                    <m:f>
                      <m:fPr>
                        <m:ctrlPr>
                          <a:rPr lang="en-US" b="0" i="1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𝑓</m:t>
                        </m:r>
                      </m:num>
                      <m:den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b="0" i="1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𝑔</m:t>
                        </m:r>
                      </m:num>
                      <m:den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+</m:t>
                    </m:r>
                    <m:f>
                      <m:fPr>
                        <m:ctrlPr>
                          <a:rPr lang="en-US" b="0" i="1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𝑓</m:t>
                        </m:r>
                      </m:num>
                      <m:den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𝑟</m:t>
                        </m:r>
                      </m:den>
                    </m:f>
                    <m:f>
                      <m:fPr>
                        <m:ctrlPr>
                          <a:rPr lang="en-US" b="0" i="1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𝑔</m:t>
                        </m:r>
                      </m:num>
                      <m:den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𝜙</m:t>
                        </m:r>
                      </m:den>
                    </m:f>
                    <m:r>
                      <a:rPr lang="en-US" b="0" i="1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−</m:t>
                    </m:r>
                    <m:f>
                      <m:fPr>
                        <m:ctrlPr>
                          <a:rPr lang="en-US" b="0" i="1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𝑓</m:t>
                        </m:r>
                      </m:num>
                      <m:den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𝜙</m:t>
                        </m:r>
                      </m:den>
                    </m:f>
                    <m:f>
                      <m:fPr>
                        <m:ctrlPr>
                          <a:rPr lang="en-US" b="0" i="1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𝑔</m:t>
                        </m:r>
                      </m:num>
                      <m:den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𝑟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1312" y="3239079"/>
                <a:ext cx="4640758" cy="509563"/>
              </a:xfrm>
              <a:prstGeom prst="rect">
                <a:avLst/>
              </a:prstGeom>
              <a:blipFill rotWithShape="0">
                <a:blip r:embed="rId4"/>
                <a:stretch>
                  <a:fillRect l="-788" b="-1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002860" y="1798821"/>
                <a:ext cx="3631321" cy="1344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dirty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&amp;=</m:t>
                          </m:r>
                          <m:sSub>
                            <m:sSubPr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l-GR" sz="2000" b="0" i="1" dirty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𝑧</m:t>
                              </m:r>
                            </m:sub>
                          </m:sSub>
                        </m:e>
                        <m:e>
                          <m:r>
                            <m:rPr>
                              <m:sty m:val="p"/>
                            </m:rPr>
                            <a:rPr lang="en-US" sz="2000" b="0" dirty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Δ</m:t>
                          </m:r>
                          <m:r>
                            <a:rPr lang="en-US" sz="2000" b="0" i="1" dirty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𝐻</m:t>
                          </m:r>
                          <m:r>
                            <a:rPr lang="en-US" sz="2000" b="0" i="1" dirty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&amp;=−</m:t>
                          </m:r>
                          <m:rad>
                            <m:radPr>
                              <m:degHide m:val="on"/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20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0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func>
                            <m:funcPr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func>
                          <m:f>
                            <m:fPr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0" i="1" dirty="0" err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dirty="0" err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000" b="0" i="1" dirty="0" err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000" b="0" i="1" dirty="0" err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𝑖𝑚𝑝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20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𝑧</m:t>
                                  </m:r>
                                  <m:r>
                                    <a:rPr lang="en-US" sz="20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;</m:t>
                                  </m:r>
                                  <m:r>
                                    <a:rPr lang="en-US" sz="20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𝛾</m:t>
                              </m:r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𝑣</m:t>
                              </m:r>
                            </m:den>
                          </m:f>
                        </m:e>
                      </m:eqArr>
                    </m:oMath>
                  </m:oMathPara>
                </a14:m>
                <a:endParaRPr lang="en-US" sz="2000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2860" y="1798821"/>
                <a:ext cx="3631321" cy="134466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5562600" y="1798821"/>
                <a:ext cx="3581400" cy="6002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r>
                            <a:rPr lang="en-US" sz="20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𝜓</m:t>
                          </m:r>
                        </m:e>
                        <m:sub>
                          <m:r>
                            <a:rPr lang="en-US" sz="20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(</m:t>
                      </m:r>
                      <m:r>
                        <a:rPr lang="en-US" sz="2000" b="0" i="1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𝑦</m:t>
                      </m:r>
                      <m:r>
                        <a:rPr lang="en-US" sz="2000" b="0" i="1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,</m:t>
                      </m:r>
                      <m:sSup>
                        <m:sSup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20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𝑦</m:t>
                          </m:r>
                        </m:e>
                        <m:sup>
                          <m:r>
                            <a:rPr lang="en-US" sz="20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′</m:t>
                          </m:r>
                        </m:sup>
                      </m:sSup>
                      <m:r>
                        <a:rPr lang="en-US" sz="2000" b="0" i="1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,</m:t>
                      </m:r>
                      <m:r>
                        <a:rPr lang="en-US" sz="2000" b="0" i="1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𝑧</m:t>
                      </m:r>
                      <m:r>
                        <a:rPr lang="en-US" sz="2000" b="0" i="1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,</m:t>
                      </m:r>
                      <m:r>
                        <a:rPr lang="en-US" sz="2000" b="0" i="1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𝛿</m:t>
                      </m:r>
                      <m:r>
                        <a:rPr lang="en-US" sz="2000" b="0" i="1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;</m:t>
                      </m:r>
                      <m:r>
                        <a:rPr lang="en-US" sz="2000" b="0" i="1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𝑡</m:t>
                      </m:r>
                      <m:r>
                        <a:rPr lang="en-US" sz="2000" b="0" i="1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)=</m:t>
                      </m:r>
                      <m:sSub>
                        <m:sSub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𝐽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𝑧</m:t>
                          </m:r>
                        </m:sub>
                      </m:sSub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1798821"/>
                <a:ext cx="3581400" cy="60029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447800" y="3794760"/>
            <a:ext cx="7239000" cy="9296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llipse 6"/>
          <p:cNvSpPr/>
          <p:nvPr/>
        </p:nvSpPr>
        <p:spPr>
          <a:xfrm>
            <a:off x="4648200" y="4038600"/>
            <a:ext cx="762000" cy="533400"/>
          </a:xfrm>
          <a:prstGeom prst="ellipse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avec flèche 11"/>
          <p:cNvCxnSpPr>
            <a:stCxn id="13" idx="3"/>
            <a:endCxn id="7" idx="1"/>
          </p:cNvCxnSpPr>
          <p:nvPr/>
        </p:nvCxnSpPr>
        <p:spPr>
          <a:xfrm>
            <a:off x="3680882" y="3456936"/>
            <a:ext cx="1078910" cy="659779"/>
          </a:xfrm>
          <a:prstGeom prst="straightConnector1">
            <a:avLst/>
          </a:prstGeom>
          <a:ln w="28575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2590800" y="3142170"/>
                <a:ext cx="1090082" cy="629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0038FF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0</m:t>
                          </m:r>
                        </m:sub>
                      </m:sSub>
                      <m:r>
                        <a:rPr lang="en-US" b="0" i="1" dirty="0" smtClean="0">
                          <a:solidFill>
                            <a:srgbClr val="0038FF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’=</m:t>
                      </m:r>
                      <m:f>
                        <m:fPr>
                          <m:ctrlPr>
                            <a:rPr lang="en-US" b="0" i="1" dirty="0" smtClean="0">
                              <a:solidFill>
                                <a:srgbClr val="0038FF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fPr>
                        <m:num>
                          <m:r>
                            <a:rPr lang="en-US" b="0" i="1" dirty="0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dirty="0" smtClean="0">
                                  <a:solidFill>
                                    <a:srgbClr val="0038FF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dirty="0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dirty="0" err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dirty="0" err="1" smtClean="0">
                                  <a:solidFill>
                                    <a:srgbClr val="0038FF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err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dirty="0" err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3142170"/>
                <a:ext cx="1090082" cy="6295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965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  <p:bldP spid="4" grpId="0"/>
      <p:bldP spid="6" grpId="0" animBg="1"/>
      <p:bldP spid="7" grpId="0" animBg="1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6"/>
              <p:cNvSpPr txBox="1"/>
              <p:nvPr/>
            </p:nvSpPr>
            <p:spPr>
              <a:xfrm>
                <a:off x="1219200" y="947440"/>
                <a:ext cx="7696200" cy="4140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We </a:t>
                </a:r>
                <a:r>
                  <a:rPr lang="en-US" sz="2000" b="0" dirty="0">
                    <a:latin typeface="Myriad Pro" charset="0"/>
                    <a:ea typeface="Myriad Pro" charset="0"/>
                    <a:cs typeface="Myriad Pro" charset="0"/>
                  </a:rPr>
                  <a:t>assume 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again a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single mode 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of angular frequency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dirty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Ω</m:t>
                    </m:r>
                    <m:r>
                      <a:rPr lang="en-US" sz="2000" b="0" i="1" dirty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≈</m:t>
                    </m:r>
                    <m:sSub>
                      <m:sSubPr>
                        <m:ctrlP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b="0" dirty="0">
                    <a:latin typeface="Myriad Pro" charset="0"/>
                    <a:ea typeface="Myriad Pro" charset="0"/>
                    <a:cs typeface="Myriad Pro" charset="0"/>
                  </a:rPr>
                  <a:t>, and we introduce for 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convenience</a:t>
                </a:r>
                <a:r>
                  <a:rPr lang="en-US" b="0" dirty="0" smtClean="0">
                    <a:latin typeface="Myriad Pro" charset="0"/>
                    <a:ea typeface="Myriad Pro" charset="0"/>
                    <a:cs typeface="Myriad Pro" charset="0"/>
                  </a:rPr>
                  <a:t> (no need to be a canonical transform at this stage)</a:t>
                </a: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𝑟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b="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𝑣</m:t>
                              </m:r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𝜂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,  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𝑧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=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𝑟</m:t>
                      </m:r>
                      <m:func>
                        <m:func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cos</m:t>
                          </m:r>
                        </m:fName>
                        <m:e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𝜙</m:t>
                          </m:r>
                        </m:e>
                      </m:func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,  </m:t>
                      </m:r>
                      <m:f>
                        <m:f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𝑣</m:t>
                          </m:r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𝜂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𝛿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=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𝑟</m:t>
                      </m:r>
                      <m:func>
                        <m:func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sin</m:t>
                          </m:r>
                        </m:fName>
                        <m:e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𝜙</m:t>
                          </m:r>
                        </m:e>
                      </m:func>
                    </m:oMath>
                  </m:oMathPara>
                </a14:m>
                <a:endParaRPr lang="en-US" sz="2000" b="0" dirty="0" smtClean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 algn="ctr">
                  <a:spcBef>
                    <a:spcPts val="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s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uch</m:t>
                      </m:r>
                      <m:r>
                        <a:rPr lang="en-US" sz="20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that</m:t>
                      </m:r>
                      <m:r>
                        <a:rPr lang="en-US" sz="20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             </m:t>
                      </m:r>
                      <m:r>
                        <m:rPr>
                          <m:sty m:val="p"/>
                        </m:rPr>
                        <a:rPr lang="en-US" sz="2000" b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Δ</m:t>
                      </m:r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𝜓</m:t>
                      </m:r>
                      <m:d>
                        <m:d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;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Δ</m:t>
                      </m:r>
                      <m:sSub>
                        <m:sSub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e>
                        <m: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𝑟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</m:e>
                      </m:d>
                      <m:sSup>
                        <m:sSup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𝑗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Ω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000" b="0" dirty="0" smtClean="0">
                  <a:latin typeface="Myriad Pro"/>
                  <a:ea typeface="Cambria Math" charset="0"/>
                  <a:cs typeface="Cambria Math" charset="0"/>
                </a:endParaRP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Then </a:t>
                </a:r>
                <a:r>
                  <a:rPr lang="en-US" sz="2000" b="0" dirty="0">
                    <a:latin typeface="Myriad Pro" charset="0"/>
                    <a:ea typeface="Myriad Pro" charset="0"/>
                    <a:cs typeface="Myriad Pro" charset="0"/>
                  </a:rPr>
                  <a:t>we decompose this mode using a Fourier series of the angle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and another one for the angle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𝜙</m:t>
                    </m:r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:</a:t>
                </a:r>
                <a:endParaRPr lang="en-US" sz="2000" b="0" dirty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Δ</m:t>
                      </m:r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𝜓</m:t>
                      </m:r>
                      <m:d>
                        <m:d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𝑟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;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𝑗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Ω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naryPr>
                        <m: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𝑝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𝑗𝑝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sup>
                          </m:sSup>
                        </m:e>
                      </m:nary>
                      <m:r>
                        <a:rPr lang="en-US" sz="20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⋅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0038FF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𝑗</m:t>
                              </m:r>
                              <m:sSubSup>
                                <m:sSubSupPr>
                                  <m:ctrlP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𝑝𝑄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  <m: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𝜂</m:t>
                              </m:r>
                              <m: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den>
                          </m:f>
                        </m:sup>
                      </m:sSup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⋅</m:t>
                      </m:r>
                      <m:nary>
                        <m:naryPr>
                          <m:chr m:val="∑"/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naryPr>
                        <m:sub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𝑙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𝑗𝑙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𝜙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000" b="0" dirty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947440"/>
                <a:ext cx="7696200" cy="4140108"/>
              </a:xfrm>
              <a:prstGeom prst="rect">
                <a:avLst/>
              </a:prstGeom>
              <a:blipFill rotWithShape="0">
                <a:blip r:embed="rId3"/>
                <a:stretch>
                  <a:fillRect l="-792" t="-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6200"/>
            <a:ext cx="7940040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Writing the perturbation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4" name="Forme libre 13"/>
          <p:cNvSpPr/>
          <p:nvPr/>
        </p:nvSpPr>
        <p:spPr>
          <a:xfrm>
            <a:off x="75600" y="84240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Hamiltonian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5" name="Forme libre 14"/>
          <p:cNvSpPr/>
          <p:nvPr/>
        </p:nvSpPr>
        <p:spPr>
          <a:xfrm>
            <a:off x="75600" y="150527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Coordinates</a:t>
            </a:r>
          </a:p>
        </p:txBody>
      </p:sp>
      <p:sp>
        <p:nvSpPr>
          <p:cNvPr id="16" name="Forme libre 15"/>
          <p:cNvSpPr/>
          <p:nvPr/>
        </p:nvSpPr>
        <p:spPr>
          <a:xfrm>
            <a:off x="75600" y="216814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51999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Stationary distribution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Forme libre 7"/>
          <p:cNvSpPr/>
          <p:nvPr/>
        </p:nvSpPr>
        <p:spPr>
          <a:xfrm>
            <a:off x="75600" y="2831011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Linearized </a:t>
            </a:r>
            <a:r>
              <a:rPr lang="en-US" sz="1100" kern="1200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sz="1100" kern="1200" baseline="0" dirty="0" smtClean="0">
                <a:latin typeface="Myriad Pro" charset="0"/>
                <a:ea typeface="Myriad Pro" charset="0"/>
                <a:cs typeface="Myriad Pro" charset="0"/>
              </a:rPr>
              <a:t> eq.</a:t>
            </a:r>
            <a:endParaRPr lang="en-US" sz="1100" kern="120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3" name="Forme libre 12"/>
          <p:cNvSpPr/>
          <p:nvPr/>
        </p:nvSpPr>
        <p:spPr>
          <a:xfrm>
            <a:off x="75600" y="349388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FF000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Perturbation </a:t>
            </a:r>
            <a:r>
              <a:rPr lang="en-US" sz="1100" kern="1200" dirty="0" err="1" smtClean="0">
                <a:latin typeface="Myriad Pro" charset="0"/>
                <a:ea typeface="Myriad Pro" charset="0"/>
                <a:cs typeface="Myriad Pro" charset="0"/>
              </a:rPr>
              <a:t>decomp</a:t>
            </a: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.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6858000" y="4108900"/>
            <a:ext cx="2057400" cy="12251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avec flèche 11"/>
          <p:cNvCxnSpPr>
            <a:endCxn id="7" idx="1"/>
          </p:cNvCxnSpPr>
          <p:nvPr/>
        </p:nvCxnSpPr>
        <p:spPr>
          <a:xfrm>
            <a:off x="4800600" y="4008260"/>
            <a:ext cx="2358699" cy="2800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lipse 16"/>
          <p:cNvSpPr/>
          <p:nvPr/>
        </p:nvSpPr>
        <p:spPr>
          <a:xfrm>
            <a:off x="6019800" y="4191000"/>
            <a:ext cx="990600" cy="752208"/>
          </a:xfrm>
          <a:prstGeom prst="ellipse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Connecteur droit avec flèche 18"/>
          <p:cNvCxnSpPr>
            <a:stCxn id="20" idx="0"/>
            <a:endCxn id="17" idx="3"/>
          </p:cNvCxnSpPr>
          <p:nvPr/>
        </p:nvCxnSpPr>
        <p:spPr>
          <a:xfrm flipV="1">
            <a:off x="4914900" y="4833050"/>
            <a:ext cx="1249970" cy="291221"/>
          </a:xfrm>
          <a:prstGeom prst="straightConnector1">
            <a:avLst/>
          </a:prstGeom>
          <a:ln w="28575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590800" y="5124271"/>
            <a:ext cx="464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Additional phase factor (that we are allowed to put here without loss of generality) </a:t>
            </a:r>
            <a:r>
              <a:rPr lang="mr-IN" sz="1800" b="0" dirty="0" smtClean="0">
                <a:latin typeface="Myriad Pro" charset="0"/>
                <a:ea typeface="Myriad Pro" charset="0"/>
                <a:cs typeface="Myriad Pro" charset="0"/>
              </a:rPr>
              <a:t>–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will appear later to be very convenient</a:t>
            </a:r>
          </a:p>
          <a:p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→ </a:t>
            </a:r>
            <a:r>
              <a:rPr lang="en-US" sz="1800" b="0" dirty="0" err="1" smtClean="0">
                <a:solidFill>
                  <a:srgbClr val="0038FF"/>
                </a:solidFill>
                <a:latin typeface="Myriad Pro" charset="0"/>
                <a:ea typeface="Myriad Pro" charset="0"/>
                <a:cs typeface="Myriad Pro" charset="0"/>
              </a:rPr>
              <a:t>headtail</a:t>
            </a:r>
            <a:r>
              <a:rPr lang="en-US" sz="1800" b="0" dirty="0" smtClean="0">
                <a:solidFill>
                  <a:srgbClr val="0038FF"/>
                </a:solidFill>
                <a:latin typeface="Myriad Pro" charset="0"/>
                <a:ea typeface="Myriad Pro" charset="0"/>
                <a:cs typeface="Myriad Pro" charset="0"/>
              </a:rPr>
              <a:t> phase factor</a:t>
            </a:r>
          </a:p>
        </p:txBody>
      </p:sp>
    </p:spTree>
    <p:extLst>
      <p:ext uri="{BB962C8B-B14F-4D97-AF65-F5344CB8AC3E}">
        <p14:creationId xmlns:p14="http://schemas.microsoft.com/office/powerpoint/2010/main" val="75803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 animBg="1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6"/>
              <p:cNvSpPr txBox="1"/>
              <p:nvPr/>
            </p:nvSpPr>
            <p:spPr>
              <a:xfrm>
                <a:off x="1144800" y="946800"/>
                <a:ext cx="7391400" cy="3293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Injecting the perturbation into </a:t>
                </a:r>
                <a:r>
                  <a:rPr lang="en-US" sz="2000" b="0" dirty="0" err="1">
                    <a:latin typeface="Myriad Pro"/>
                    <a:ea typeface="Cambria Math" charset="0"/>
                    <a:cs typeface="Cambria Math" charset="0"/>
                  </a:rPr>
                  <a:t>Vlasov</a:t>
                </a:r>
                <a:r>
                  <a:rPr lang="en-US" sz="2000" b="0" dirty="0">
                    <a:latin typeface="Myriad Pro"/>
                    <a:ea typeface="Cambria Math" charset="0"/>
                    <a:cs typeface="Cambria Math" charset="0"/>
                  </a:rPr>
                  <a:t> equation, we can </a:t>
                </a: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simplify it </a:t>
                </a:r>
                <a:r>
                  <a:rPr lang="en-US" sz="2000" b="0" dirty="0">
                    <a:latin typeface="Myriad Pro"/>
                    <a:ea typeface="Cambria Math" charset="0"/>
                    <a:cs typeface="Cambria Math" charset="0"/>
                  </a:rPr>
                  <a:t>even more</a:t>
                </a: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:</a:t>
                </a: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f>
                            <m:fPr>
                              <m:ctrlPr>
                                <a:rPr lang="mr-IN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mr-IN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sSub>
                            <m:sSub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en-US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𝜕𝜙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r>
                            <a:rPr lang="mr-IN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′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rad>
                            <m:radPr>
                              <m:degHide m:val="on"/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b="0" i="1" dirty="0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b="0" i="1" dirty="0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dirty="0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b="0" i="1" dirty="0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func>
                            <m:func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func>
                          <m:f>
                            <m:fPr>
                              <m:ctrlP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dirty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b="0" i="1" dirty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𝑖𝑚𝑝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𝑣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=0</m:t>
                          </m:r>
                        </m:e>
                        <m:e>
                          <m:r>
                            <a:rPr lang="en-US" b="0" i="1" smtClean="0">
                              <a:ln w="19050"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⇔</m:t>
                          </m:r>
                          <m:sSup>
                            <m:sSupPr>
                              <m:ctrlPr>
                                <a:rPr lang="en-US" b="0" i="1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b="0" i="1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𝑗</m:t>
                              </m:r>
                              <m:r>
                                <a:rPr lang="en-US" b="0" i="1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𝛺</m:t>
                              </m:r>
                              <m:r>
                                <a:rPr lang="en-US" b="0" i="1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sup>
                          </m:sSup>
                          <m:nary>
                            <m:naryPr>
                              <m:chr m:val="∑"/>
                              <m:ctrlPr>
                                <a:rPr lang="en-US" b="0" i="1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a:rPr lang="en-US" b="0" i="1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𝑝</m:t>
                              </m:r>
                              <m:r>
                                <a:rPr lang="en-US" b="0" i="1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b="0" i="1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𝑝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  <m:sSup>
                                <m:sSupPr>
                                  <m:ctrlP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𝑗𝑝</m:t>
                                  </m:r>
                                  <m:sSub>
                                    <m:sSubPr>
                                      <m:ctrlPr>
                                        <a:rPr lang="en-US" b="0" i="1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b="0" i="1" smtClean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𝑗𝑝</m:t>
                                      </m:r>
                                      <m:sSubSup>
                                        <m:sSubSupPr>
                                          <m:ctrlPr>
                                            <a:rPr lang="en-US" b="0" i="1" smtClean="0">
                                              <a:ln w="19050">
                                                <a:solidFill>
                                                  <a:schemeClr val="bg1"/>
                                                </a:solidFill>
                                              </a:ln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b="0" i="1" smtClean="0">
                                              <a:ln w="19050">
                                                <a:solidFill>
                                                  <a:schemeClr val="bg1"/>
                                                </a:solidFill>
                                              </a:ln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n w="19050">
                                                <a:solidFill>
                                                  <a:schemeClr val="bg1"/>
                                                </a:solidFill>
                                              </a:ln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  <m:sup>
                                          <m:r>
                                            <a:rPr lang="en-US" b="0" i="1" smtClean="0">
                                              <a:ln w="19050">
                                                <a:solidFill>
                                                  <a:schemeClr val="bg1"/>
                                                </a:solidFill>
                                              </a:ln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  <m:r>
                                        <a:rPr lang="en-US" b="0" i="1" smtClean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𝜂</m:t>
                                      </m:r>
                                      <m:r>
                                        <a:rPr lang="en-US" b="0" i="1" smtClean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sup>
                              </m:sSup>
                              <m:nary>
                                <m:naryPr>
                                  <m:chr m:val="∑"/>
                                  <m:ctrlP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  <m: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=−∞</m:t>
                                  </m:r>
                                </m:sub>
                                <m:sup>
                                  <m: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+∞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b="0" i="1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b="0" i="1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𝑟</m:t>
                                      </m:r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b="0" i="1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b="0" i="1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r>
                                        <a:rPr lang="en-US" b="0" i="1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𝑗𝑙</m:t>
                                      </m:r>
                                      <m:r>
                                        <a:rPr lang="en-US" b="0" i="1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𝜙</m:t>
                                      </m:r>
                                    </m:sup>
                                  </m:sSup>
                                </m:e>
                              </m:nary>
                              <m:d>
                                <m:dPr>
                                  <m:ctrlPr>
                                    <a:rPr lang="en-US" b="0" i="1" smtClean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  <m: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𝛺</m:t>
                                  </m:r>
                                  <m: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𝑗𝑝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  <m:r>
                                        <a:rPr lang="en-US" b="0" i="1" smtClean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𝑗𝑙</m:t>
                                  </m:r>
                                  <m:sSub>
                                    <m:sSubPr>
                                      <m:ctrlPr>
                                        <a:rPr lang="en-US" b="0" i="1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b="0" i="1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</m:t>
                              </m:r>
                            </m:e>
                          </m:nary>
                        </m:e>
                        <m:e>
                          <m:sSubSup>
                            <m:sSubSupPr>
                              <m:ctrlPr>
                                <a:rPr lang="en-US" b="0" i="1" smtClean="0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b="0" i="1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b="0" i="1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′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b="0" i="1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b="0" i="1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b="0" i="1" smtClean="0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rad>
                            <m:radPr>
                              <m:degHide m:val="on"/>
                              <m:ctrlPr>
                                <a:rPr lang="en-US" b="0" i="1" dirty="0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b="0" i="1" dirty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dirty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b="0" i="1" dirty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b="0" i="1" dirty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b="0" i="1" dirty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dirty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b="0" i="1" dirty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f>
                            <m:fPr>
                              <m:ctrlPr>
                                <a:rPr lang="en-US" b="0" i="1" dirty="0" smtClean="0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rgbClr val="14881F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dirty="0" smtClean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rgbClr val="14881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dirty="0" smtClean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dirty="0" smtClean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  <m:sSub>
                                    <m:sSubPr>
                                      <m:ctrlPr>
                                        <a:rPr lang="en-US" b="0" i="1" dirty="0" smtClean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rgbClr val="14881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 smtClean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b="0" i="1" dirty="0" smtClean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en-US" b="0" i="1" dirty="0" smtClean="0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b="0" i="1" dirty="0" smtClean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rgbClr val="14881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dirty="0" smtClean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dirty="0" smtClean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b="0" i="1" dirty="0" smtClean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  <m:sSub>
                                    <m:sSubPr>
                                      <m:ctrlPr>
                                        <a:rPr lang="en-US" b="0" i="1" dirty="0" smtClean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rgbClr val="14881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 smtClean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b="0" i="1" dirty="0" smtClean="0">
                                          <a:ln w="19050"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sup>
                              </m:sSup>
                            </m:num>
                            <m:den>
                              <m:r>
                                <a:rPr lang="en-US" b="0" i="1" dirty="0" smtClean="0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r>
                                <a:rPr lang="en-US" b="0" i="1" dirty="0" smtClean="0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𝑗</m:t>
                              </m:r>
                            </m:den>
                          </m:f>
                          <m:f>
                            <m:fPr>
                              <m:ctrlPr>
                                <a:rPr lang="en-US" b="0" i="1" dirty="0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b="0" i="1" dirty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dirty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b="0" i="1" dirty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b="0" i="1" dirty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𝑖𝑚𝑝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b="0" i="1" dirty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dirty="0">
                                      <a:ln w="19050">
                                        <a:solidFill>
                                          <a:schemeClr val="bg1"/>
                                        </a:solidFill>
                                      </a:ln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dirty="0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  <m:r>
                                <a:rPr lang="en-US" b="0" i="1" dirty="0">
                                  <a:ln w="19050">
                                    <a:solidFill>
                                      <a:schemeClr val="bg1"/>
                                    </a:solidFill>
                                  </a:ln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𝑣</m:t>
                              </m:r>
                            </m:den>
                          </m:f>
                        </m:e>
                        <m:e>
                          <m: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</m:e>
                        <m:e>
                          <m: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</m:e>
                      </m:eqArr>
                    </m:oMath>
                  </m:oMathPara>
                </a14:m>
                <a:endParaRPr lang="en-US" sz="2000" b="0" i="1" dirty="0" smtClean="0">
                  <a:latin typeface="Cambria Math" charset="0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1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4800" y="946800"/>
                <a:ext cx="7391400" cy="3293979"/>
              </a:xfrm>
              <a:prstGeom prst="rect">
                <a:avLst/>
              </a:prstGeom>
              <a:blipFill rotWithShape="0">
                <a:blip r:embed="rId3"/>
                <a:stretch>
                  <a:fillRect l="-908" t="-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6200"/>
            <a:ext cx="7940040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Reducing the number of variables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4" name="Forme libre 13"/>
          <p:cNvSpPr/>
          <p:nvPr/>
        </p:nvSpPr>
        <p:spPr>
          <a:xfrm>
            <a:off x="75600" y="84240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Hamiltonian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5" name="Forme libre 14"/>
          <p:cNvSpPr/>
          <p:nvPr/>
        </p:nvSpPr>
        <p:spPr>
          <a:xfrm>
            <a:off x="75600" y="150527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Coordinates</a:t>
            </a:r>
          </a:p>
        </p:txBody>
      </p:sp>
      <p:sp>
        <p:nvSpPr>
          <p:cNvPr id="16" name="Forme libre 15"/>
          <p:cNvSpPr/>
          <p:nvPr/>
        </p:nvSpPr>
        <p:spPr>
          <a:xfrm>
            <a:off x="75600" y="216814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51999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Stationary distribution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Forme libre 7"/>
          <p:cNvSpPr/>
          <p:nvPr/>
        </p:nvSpPr>
        <p:spPr>
          <a:xfrm>
            <a:off x="75600" y="2831011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Linearized </a:t>
            </a:r>
            <a:r>
              <a:rPr lang="en-US" sz="1100" kern="1200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sz="1100" kern="1200" baseline="0" dirty="0" smtClean="0">
                <a:latin typeface="Myriad Pro" charset="0"/>
                <a:ea typeface="Myriad Pro" charset="0"/>
                <a:cs typeface="Myriad Pro" charset="0"/>
              </a:rPr>
              <a:t> eq.</a:t>
            </a:r>
            <a:endParaRPr lang="en-US" sz="1100" kern="120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3" name="Forme libre 12"/>
          <p:cNvSpPr/>
          <p:nvPr/>
        </p:nvSpPr>
        <p:spPr>
          <a:xfrm>
            <a:off x="75600" y="349388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Perturbation </a:t>
            </a:r>
            <a:r>
              <a:rPr lang="en-US" sz="1100" kern="1200" dirty="0" err="1" smtClean="0">
                <a:latin typeface="Myriad Pro" charset="0"/>
                <a:ea typeface="Myriad Pro" charset="0"/>
                <a:cs typeface="Myriad Pro" charset="0"/>
              </a:rPr>
              <a:t>decomp</a:t>
            </a: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.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8" name="Forme libre 17"/>
          <p:cNvSpPr/>
          <p:nvPr/>
        </p:nvSpPr>
        <p:spPr>
          <a:xfrm>
            <a:off x="75600" y="415675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FF000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Reduction variables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6"/>
              <p:cNvSpPr txBox="1"/>
              <p:nvPr/>
            </p:nvSpPr>
            <p:spPr>
              <a:xfrm>
                <a:off x="1143000" y="947440"/>
                <a:ext cx="7391400" cy="329397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Injecting the perturbation into </a:t>
                </a:r>
                <a:r>
                  <a:rPr lang="en-US" sz="2000" b="0" dirty="0" err="1">
                    <a:latin typeface="Myriad Pro"/>
                    <a:ea typeface="Cambria Math" charset="0"/>
                    <a:cs typeface="Cambria Math" charset="0"/>
                  </a:rPr>
                  <a:t>Vlasov</a:t>
                </a:r>
                <a:r>
                  <a:rPr lang="en-US" sz="2000" b="0" dirty="0">
                    <a:latin typeface="Myriad Pro"/>
                    <a:ea typeface="Cambria Math" charset="0"/>
                    <a:cs typeface="Cambria Math" charset="0"/>
                  </a:rPr>
                  <a:t> equation, we can </a:t>
                </a: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simplify it </a:t>
                </a:r>
                <a:r>
                  <a:rPr lang="en-US" sz="2000" b="0" dirty="0">
                    <a:latin typeface="Myriad Pro"/>
                    <a:ea typeface="Cambria Math" charset="0"/>
                    <a:cs typeface="Cambria Math" charset="0"/>
                  </a:rPr>
                  <a:t>even more</a:t>
                </a: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:</a:t>
                </a: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f>
                            <m:fPr>
                              <m:ctrlPr>
                                <a:rPr lang="mr-IN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mr-IN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sSub>
                            <m:sSub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en-US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𝜕𝜙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r>
                            <a:rPr lang="mr-IN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′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rad>
                            <m:radPr>
                              <m:degHide m:val="on"/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b="0" i="1" dirty="0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b="0" i="1" dirty="0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dirty="0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b="0" i="1" dirty="0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func>
                            <m:func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func>
                          <m:f>
                            <m:fPr>
                              <m:ctrlP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dirty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b="0" i="1" dirty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𝑖𝑚𝑝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𝑣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=0</m:t>
                          </m:r>
                        </m:e>
                        <m:e>
                          <m: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⇔</m:t>
                          </m:r>
                          <m:sSup>
                            <m:sSup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𝑗</m:t>
                              </m:r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𝛺</m:t>
                              </m:r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sup>
                          </m:sSup>
                          <m:nary>
                            <m:naryPr>
                              <m:chr m:val="∑"/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𝑝</m:t>
                              </m:r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𝑝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  <m:sSup>
                                <m:sSup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𝑗𝑝</m:t>
                                  </m:r>
                                  <m:sSub>
                                    <m:sSubPr>
                                      <m:ctrlPr>
                                        <a:rPr lang="en-US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𝑗𝑝</m:t>
                                      </m:r>
                                      <m:sSubSup>
                                        <m:sSubSupPr>
                                          <m:ctrlPr>
                                            <a:rPr lang="en-US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  <m:sup>
                                          <m:r>
                                            <a:rPr lang="en-US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𝜂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sup>
                              </m:sSup>
                              <m:nary>
                                <m:naryPr>
                                  <m:chr m:val="∑"/>
                                  <m:ctrlPr>
                                    <a:rPr lang="en-US" b="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  <m:r>
                                    <a:rPr lang="en-US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=−∞</m:t>
                                  </m:r>
                                </m:sub>
                                <m:sup>
                                  <m:r>
                                    <a:rPr lang="en-US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+∞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b="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b="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𝑟</m:t>
                                      </m:r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b="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r>
                                        <a:rPr lang="en-US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𝑗𝑙</m:t>
                                      </m:r>
                                      <m:r>
                                        <a:rPr lang="en-US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𝜙</m:t>
                                      </m:r>
                                    </m:sup>
                                  </m:sSup>
                                </m:e>
                              </m:nary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𝛺</m:t>
                                  </m:r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𝑗𝑝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0038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0038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𝑗𝑙</m:t>
                                  </m:r>
                                  <m:sSub>
                                    <m:sSubPr>
                                      <m:ctrlP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</m:t>
                              </m:r>
                            </m:e>
                          </m:nary>
                        </m:e>
                        <m:e>
                          <m:sSubSup>
                            <m:sSubSup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′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rad>
                            <m:radPr>
                              <m:degHide m:val="on"/>
                              <m:ctrlPr>
                                <a:rPr lang="en-US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b="0" i="1" dirty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b="0" i="1" dirty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b="0" i="1" dirty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dirty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b="0" i="1" dirty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f>
                            <m:fPr>
                              <m:ctrlPr>
                                <a:rPr lang="en-US" b="0" i="1" dirty="0" smtClean="0">
                                  <a:solidFill>
                                    <a:srgbClr val="14881F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dirty="0" smtClean="0">
                                      <a:solidFill>
                                        <a:srgbClr val="14881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dirty="0" smtClean="0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dirty="0" smtClean="0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  <m:sSub>
                                    <m:sSubPr>
                                      <m:ctrlPr>
                                        <a:rPr lang="en-US" b="0" i="1" dirty="0" smtClean="0">
                                          <a:solidFill>
                                            <a:srgbClr val="14881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 smtClean="0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b="0" i="1" dirty="0" smtClean="0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en-US" b="0" i="1" dirty="0" smtClean="0"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b="0" i="1" dirty="0" smtClean="0">
                                      <a:solidFill>
                                        <a:srgbClr val="14881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dirty="0" smtClean="0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dirty="0" smtClean="0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b="0" i="1" dirty="0" smtClean="0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  <m:sSub>
                                    <m:sSubPr>
                                      <m:ctrlPr>
                                        <a:rPr lang="en-US" b="0" i="1" dirty="0" smtClean="0">
                                          <a:solidFill>
                                            <a:srgbClr val="14881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 smtClean="0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b="0" i="1" dirty="0" smtClean="0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sup>
                              </m:sSup>
                            </m:num>
                            <m:den>
                              <m:r>
                                <a:rPr lang="en-US" b="0" i="1" dirty="0" smtClean="0"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r>
                                <a:rPr lang="en-US" b="0" i="1" dirty="0" smtClean="0"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𝑗</m:t>
                              </m:r>
                            </m:den>
                          </m:f>
                          <m:f>
                            <m:fPr>
                              <m:ctrlPr>
                                <a:rPr lang="en-US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b="0" i="1" dirty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𝑖𝑚𝑝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b="0" i="1" dirty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  <m:r>
                                <a:rPr lang="en-US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𝑣</m:t>
                              </m:r>
                            </m:den>
                          </m:f>
                        </m:e>
                        <m:e>
                          <m: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</m:e>
                        <m:e>
                          <m: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</m:e>
                      </m:eqArr>
                    </m:oMath>
                  </m:oMathPara>
                </a14:m>
                <a:endParaRPr lang="en-US" sz="2000" b="0" i="1" dirty="0" smtClean="0">
                  <a:latin typeface="Cambria Math" charset="0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23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947440"/>
                <a:ext cx="7391400" cy="3293979"/>
              </a:xfrm>
              <a:prstGeom prst="rect">
                <a:avLst/>
              </a:prstGeom>
              <a:blipFill rotWithShape="0">
                <a:blip r:embed="rId4"/>
                <a:stretch>
                  <a:fillRect l="-908" t="-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/>
              <p:cNvSpPr txBox="1"/>
              <p:nvPr/>
            </p:nvSpPr>
            <p:spPr>
              <a:xfrm>
                <a:off x="1143000" y="4529621"/>
                <a:ext cx="8001000" cy="1671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As in part I, term </a:t>
                </a:r>
                <a:r>
                  <a:rPr lang="en-US" sz="2000" b="0" dirty="0">
                    <a:latin typeface="Myriad Pro"/>
                    <a:ea typeface="Cambria Math" charset="0"/>
                    <a:cs typeface="Cambria Math" charset="0"/>
                  </a:rPr>
                  <a:t>by term identification leads to</a:t>
                </a: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algn="ctr">
                  <a:spcBef>
                    <a:spcPts val="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>
                        <a:rPr lang="en-US" sz="2000" b="0" i="1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=0 </m:t>
                      </m:r>
                      <m:r>
                        <m:rPr>
                          <m:nor/>
                        </m:rPr>
                        <a:rPr lang="en-US" sz="2000" b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for</m:t>
                      </m:r>
                      <m:r>
                        <m:rPr>
                          <m:nor/>
                        </m:rPr>
                        <a:rPr lang="en-US" sz="2000" b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b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any</m:t>
                      </m:r>
                      <m:r>
                        <m:rPr>
                          <m:nor/>
                        </m:rPr>
                        <a:rPr lang="en-US" sz="2000" b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sz="2000" b="0" i="1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𝑝</m:t>
                      </m:r>
                      <m:r>
                        <a:rPr lang="en-US" sz="2000" b="0" i="1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≠±1</m:t>
                      </m:r>
                    </m:oMath>
                  </m:oMathPara>
                </a14:m>
                <a:endParaRPr lang="en-US" sz="2000" b="0" dirty="0">
                  <a:solidFill>
                    <a:schemeClr val="tx1"/>
                  </a:solidFill>
                  <a:latin typeface="Myriad Pro"/>
                  <a:ea typeface="Cambria Math" charset="0"/>
                  <a:cs typeface="Cambria Math" charset="0"/>
                </a:endParaRPr>
              </a:p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and </a:t>
                </a:r>
                <a:r>
                  <a:rPr lang="en-US" sz="2000" b="0" dirty="0">
                    <a:latin typeface="Myriad Pro"/>
                    <a:ea typeface="Cambria Math" charset="0"/>
                    <a:cs typeface="Cambria Math" charset="0"/>
                  </a:rPr>
                  <a:t>the assumption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latin typeface="Cambria Math" charset="0"/>
                        <a:ea typeface="Cambria Math" charset="0"/>
                        <a:cs typeface="Cambria Math" charset="0"/>
                      </a:rPr>
                      <m:t>Ω</m:t>
                    </m:r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b="0" dirty="0">
                    <a:latin typeface="Myriad Pro"/>
                    <a:ea typeface="Cambria Math" charset="0"/>
                    <a:cs typeface="Cambria Math" charset="0"/>
                  </a:rPr>
                  <a:t> , </a:t>
                </a: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gives</a:t>
                </a:r>
                <a:endParaRPr lang="en-US" sz="2000" b="0" dirty="0">
                  <a:latin typeface="Myriad Pro"/>
                  <a:ea typeface="Cambria Math" charset="0"/>
                  <a:cs typeface="Cambria Math" charset="0"/>
                </a:endParaRPr>
              </a:p>
              <a:p>
                <a:pPr algn="ctr">
                  <a:spcBef>
                    <a:spcPts val="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−1</m:t>
                          </m:r>
                        </m:sub>
                      </m:sSub>
                      <m:d>
                        <m:dPr>
                          <m:ctrlP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>
                        <a:rPr lang="en-US" sz="2000" b="0" i="1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≈0</m:t>
                      </m:r>
                    </m:oMath>
                  </m:oMathPara>
                </a14:m>
                <a:endParaRPr lang="en-US" sz="2000" b="0" dirty="0">
                  <a:solidFill>
                    <a:schemeClr val="tx1"/>
                  </a:solidFill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24" name="ZoneText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4529621"/>
                <a:ext cx="8001000" cy="1671035"/>
              </a:xfrm>
              <a:prstGeom prst="rect">
                <a:avLst/>
              </a:prstGeom>
              <a:blipFill rotWithShape="0">
                <a:blip r:embed="rId5"/>
                <a:stretch>
                  <a:fillRect l="-838" t="-14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Connecteur droit 25"/>
          <p:cNvCxnSpPr/>
          <p:nvPr/>
        </p:nvCxnSpPr>
        <p:spPr>
          <a:xfrm>
            <a:off x="5181600" y="3169752"/>
            <a:ext cx="457200" cy="22860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H="1">
            <a:off x="5167322" y="3169752"/>
            <a:ext cx="471478" cy="22860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1066800" y="3658207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0038FF"/>
                </a:solidFill>
                <a:latin typeface="Myriad Pro" charset="0"/>
                <a:ea typeface="Myriad Pro" charset="0"/>
                <a:cs typeface="Myriad Pro" charset="0"/>
              </a:rPr>
              <a:t>This is where we use this factor to simplify the term in brackets.</a:t>
            </a:r>
          </a:p>
        </p:txBody>
      </p:sp>
      <p:sp>
        <p:nvSpPr>
          <p:cNvPr id="30" name="Ellipse 29"/>
          <p:cNvSpPr/>
          <p:nvPr/>
        </p:nvSpPr>
        <p:spPr>
          <a:xfrm>
            <a:off x="3352800" y="2362200"/>
            <a:ext cx="838200" cy="586139"/>
          </a:xfrm>
          <a:prstGeom prst="ellipse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Connecteur droit avec flèche 31"/>
          <p:cNvCxnSpPr>
            <a:stCxn id="29" idx="0"/>
            <a:endCxn id="30" idx="3"/>
          </p:cNvCxnSpPr>
          <p:nvPr/>
        </p:nvCxnSpPr>
        <p:spPr>
          <a:xfrm flipV="1">
            <a:off x="2171700" y="2862501"/>
            <a:ext cx="1303852" cy="795706"/>
          </a:xfrm>
          <a:prstGeom prst="straightConnector1">
            <a:avLst/>
          </a:prstGeom>
          <a:ln w="28575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495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 animBg="1"/>
      <p:bldP spid="24" grpId="0"/>
      <p:bldP spid="29" grpId="0"/>
      <p:bldP spid="3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6200"/>
            <a:ext cx="7940040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Reducing the number of variables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4" name="Forme libre 13"/>
          <p:cNvSpPr/>
          <p:nvPr/>
        </p:nvSpPr>
        <p:spPr>
          <a:xfrm>
            <a:off x="75600" y="84240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Hamiltonian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5" name="Forme libre 14"/>
          <p:cNvSpPr/>
          <p:nvPr/>
        </p:nvSpPr>
        <p:spPr>
          <a:xfrm>
            <a:off x="75600" y="150527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Coordinates</a:t>
            </a:r>
          </a:p>
        </p:txBody>
      </p:sp>
      <p:sp>
        <p:nvSpPr>
          <p:cNvPr id="16" name="Forme libre 15"/>
          <p:cNvSpPr/>
          <p:nvPr/>
        </p:nvSpPr>
        <p:spPr>
          <a:xfrm>
            <a:off x="75600" y="216814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51999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Stationary distribution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Forme libre 7"/>
          <p:cNvSpPr/>
          <p:nvPr/>
        </p:nvSpPr>
        <p:spPr>
          <a:xfrm>
            <a:off x="75600" y="2831011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Linearized </a:t>
            </a:r>
            <a:r>
              <a:rPr lang="en-US" sz="1100" kern="1200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sz="1100" kern="1200" baseline="0" dirty="0" smtClean="0">
                <a:latin typeface="Myriad Pro" charset="0"/>
                <a:ea typeface="Myriad Pro" charset="0"/>
                <a:cs typeface="Myriad Pro" charset="0"/>
              </a:rPr>
              <a:t> eq.</a:t>
            </a:r>
            <a:endParaRPr lang="en-US" sz="1100" kern="120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3" name="Forme libre 12"/>
          <p:cNvSpPr/>
          <p:nvPr/>
        </p:nvSpPr>
        <p:spPr>
          <a:xfrm>
            <a:off x="75600" y="349388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Perturbation </a:t>
            </a:r>
            <a:r>
              <a:rPr lang="en-US" sz="1100" kern="1200" dirty="0" err="1" smtClean="0">
                <a:latin typeface="Myriad Pro" charset="0"/>
                <a:ea typeface="Myriad Pro" charset="0"/>
                <a:cs typeface="Myriad Pro" charset="0"/>
              </a:rPr>
              <a:t>decomp</a:t>
            </a: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.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8" name="Forme libre 17"/>
          <p:cNvSpPr/>
          <p:nvPr/>
        </p:nvSpPr>
        <p:spPr>
          <a:xfrm>
            <a:off x="75600" y="415675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FF000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Reduction variables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6"/>
              <p:cNvSpPr txBox="1"/>
              <p:nvPr/>
            </p:nvSpPr>
            <p:spPr>
              <a:xfrm>
                <a:off x="1219200" y="947440"/>
                <a:ext cx="7696200" cy="4740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Pushing further the computation gives: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Ω</m:t>
                                  </m:r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2000" b="0" i="1" smtClean="0"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rgbClr val="14881F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solidFill>
                                        <a:srgbClr val="14881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  <m:sSubSup>
                                    <m:sSubSupPr>
                                      <m:ctrlP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𝑧</m:t>
                                  </m:r>
                                </m:num>
                                <m:den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𝜂</m:t>
                                  </m:r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den>
                              </m:f>
                            </m:sup>
                          </m:sSup>
                          <m:nary>
                            <m:naryPr>
                              <m:chr m:val="∑"/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𝑗𝑙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</m:sup>
                              </m:sSup>
                            </m:e>
                          </m:nary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rgbClr val="14881F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𝛺</m:t>
                              </m:r>
                              <m:r>
                                <a:rPr lang="en-US" sz="2000" b="0" i="1"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rgbClr val="14881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  <m:r>
                                    <a:rPr lang="en-US" sz="2000" b="0" i="1" smtClean="0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rgbClr val="14881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sz="2000" b="0" i="1"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solidFill>
                                        <a:srgbClr val="14881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′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rad>
                            <m:radPr>
                              <m:degHide m:val="on"/>
                              <m:ctrlP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f>
                            <m:f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𝑖𝑚𝑝</m:t>
                                  </m:r>
                                </m:sup>
                              </m:sSubSup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;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𝑣</m:t>
                              </m:r>
                            </m:den>
                          </m:f>
                        </m:e>
                      </m:eqArr>
                    </m:oMath>
                  </m:oMathPara>
                </a14:m>
                <a:endParaRPr lang="en-US" sz="2000" b="0" i="1" dirty="0" smtClean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endParaRPr lang="en-US" sz="2000" b="0" i="1" dirty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⇔</m:t>
                          </m:r>
                          <m:nary>
                            <m:naryPr>
                              <m:chr m:val="∑"/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𝑗𝑙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</m:sup>
                              </m:sSup>
                            </m:e>
                          </m:nary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rgbClr val="14881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2000" b="0" i="1" smtClean="0">
                                          <a:solidFill>
                                            <a:srgbClr val="14881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solidFill>
                                                <a:srgbClr val="14881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d>
                                  <m:d>
                                    <m:dPr>
                                      <m:ctrlP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𝛺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solidFill>
                                                <a:srgbClr val="14881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 sz="2000" b="0" i="1" smtClean="0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solidFill>
                                                <a:srgbClr val="14881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sz="2000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d>
                                  <m:rad>
                                    <m:radPr>
                                      <m:degHide m:val="on"/>
                                      <m:ctrlP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f>
                                        <m:fPr>
                                          <m:ctrlP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2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 dirty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dirty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dirty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𝑅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2000" b="0" i="1" dirty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dirty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𝑄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dirty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rad>
                                </m:den>
                              </m:f>
                            </m:e>
                          </m:d>
                        </m:e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Ω</m:t>
                                  </m:r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𝑗</m:t>
                                      </m:r>
                                      <m:sSubSup>
                                        <m:sSubSupPr>
                                          <m:ctrlPr>
                                            <a:rPr lang="en-US" sz="2000" b="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  <m:sup>
                                          <m:r>
                                            <a:rPr lang="en-US" sz="2000" b="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𝜂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sup>
                              </m:s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f>
                            <m:fPr>
                              <m:ctrlPr>
                                <a:rPr lang="en-US" sz="2000" b="0" i="1" dirty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𝑖𝑚𝑝</m:t>
                                  </m:r>
                                </m:sup>
                              </m:sSubSup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;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𝑣</m:t>
                              </m:r>
                            </m:den>
                          </m:f>
                        </m:e>
                      </m:eqArr>
                    </m:oMath>
                  </m:oMathPara>
                </a14:m>
                <a:endParaRPr lang="en-US" sz="2000" b="0" dirty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1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947440"/>
                <a:ext cx="7696200" cy="4740978"/>
              </a:xfrm>
              <a:prstGeom prst="rect">
                <a:avLst/>
              </a:prstGeom>
              <a:blipFill rotWithShape="0">
                <a:blip r:embed="rId3"/>
                <a:stretch>
                  <a:fillRect l="-792" t="-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llipse 2"/>
          <p:cNvSpPr/>
          <p:nvPr/>
        </p:nvSpPr>
        <p:spPr>
          <a:xfrm>
            <a:off x="3657600" y="4800600"/>
            <a:ext cx="3200400" cy="9906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629400" y="5567815"/>
                <a:ext cx="1524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Depends only on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𝑟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, 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𝜙</m:t>
                    </m:r>
                  </m:oMath>
                </a14:m>
                <a:r>
                  <a:rPr lang="en-US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𝑡</m:t>
                    </m:r>
                  </m:oMath>
                </a14:m>
                <a:r>
                  <a:rPr lang="en-US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9400" y="5567815"/>
                <a:ext cx="1524000" cy="584775"/>
              </a:xfrm>
              <a:prstGeom prst="rect">
                <a:avLst/>
              </a:prstGeom>
              <a:blipFill rotWithShape="0">
                <a:blip r:embed="rId4"/>
                <a:stretch>
                  <a:fillRect l="-2400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Ellipse 16"/>
          <p:cNvSpPr/>
          <p:nvPr/>
        </p:nvSpPr>
        <p:spPr>
          <a:xfrm>
            <a:off x="4419600" y="3276600"/>
            <a:ext cx="3276600" cy="1601545"/>
          </a:xfrm>
          <a:prstGeom prst="ellipse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38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6858000" y="2590800"/>
                <a:ext cx="2237070" cy="850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Depends only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𝐽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</m:sub>
                    </m:sSub>
                    <m:r>
                      <a:rPr lang="en-US" b="0" i="1" dirty="0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, </m:t>
                    </m:r>
                    <m:sSub>
                      <m:sSubPr>
                        <m:ctrlPr>
                          <a:rPr lang="en-US" b="0" i="1" dirty="0" smtClean="0">
                            <a:solidFill>
                              <a:srgbClr val="0038FF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𝜃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b="0" dirty="0" smtClean="0">
                  <a:solidFill>
                    <a:srgbClr val="0038FF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8FF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⇒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the ratio must be a constant.</a:t>
                </a:r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0" y="2590800"/>
                <a:ext cx="2237070" cy="850426"/>
              </a:xfrm>
              <a:prstGeom prst="rect">
                <a:avLst/>
              </a:prstGeom>
              <a:blipFill>
                <a:blip r:embed="rId5"/>
                <a:stretch>
                  <a:fillRect l="-1362" t="-2143"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120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7" grpId="0" animBg="1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Myriad Pro" charset="0"/>
                <a:ea typeface="Myriad Pro" charset="0"/>
                <a:cs typeface="Myriad Pro" charset="0"/>
              </a:rPr>
              <a:t>Direct </a:t>
            </a:r>
            <a:r>
              <a:rPr lang="en-US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dirty="0" smtClean="0">
                <a:latin typeface="Myriad Pro" charset="0"/>
                <a:ea typeface="Myriad Pro" charset="0"/>
                <a:cs typeface="Myriad Pro" charset="0"/>
              </a:rPr>
              <a:t> solvers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875943"/>
            <a:ext cx="80010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8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Part I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Introduction: collective effects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Motivation for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Vlasov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solvers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Vlasov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equation historically, and in the context of accelerators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Transverse impedance and instabilities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Building of a simple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Vlasov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solver for impedance instabilities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8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Part II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Compact way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to present the theory: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Hamiltonians &amp; Poisson brackets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Upgrade of part I theory to obtain </a:t>
            </a:r>
            <a:r>
              <a:rPr lang="en-US" sz="2000" b="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Sacherer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integral equation 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Solving </a:t>
            </a:r>
            <a:r>
              <a:rPr lang="en-US" sz="2000" b="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Sacherer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equation </a:t>
            </a:r>
            <a:r>
              <a:rPr lang="mr-IN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–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convergence</a:t>
            </a: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Benchmarks &amp; examples of application of </a:t>
            </a:r>
            <a:r>
              <a:rPr lang="en-US" sz="2000" b="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Vlasov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solvers</a:t>
            </a: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54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6200"/>
            <a:ext cx="7940040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Reducing the number of variables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4" name="Forme libre 13"/>
          <p:cNvSpPr/>
          <p:nvPr/>
        </p:nvSpPr>
        <p:spPr>
          <a:xfrm>
            <a:off x="75600" y="84240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Hamiltonian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5" name="Forme libre 14"/>
          <p:cNvSpPr/>
          <p:nvPr/>
        </p:nvSpPr>
        <p:spPr>
          <a:xfrm>
            <a:off x="75600" y="150527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Coordinates</a:t>
            </a:r>
          </a:p>
        </p:txBody>
      </p:sp>
      <p:sp>
        <p:nvSpPr>
          <p:cNvPr id="16" name="Forme libre 15"/>
          <p:cNvSpPr/>
          <p:nvPr/>
        </p:nvSpPr>
        <p:spPr>
          <a:xfrm>
            <a:off x="75600" y="216814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51999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Stationary distribution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Forme libre 7"/>
          <p:cNvSpPr/>
          <p:nvPr/>
        </p:nvSpPr>
        <p:spPr>
          <a:xfrm>
            <a:off x="75600" y="2831011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Linearized </a:t>
            </a:r>
            <a:r>
              <a:rPr lang="en-US" sz="1100" kern="1200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sz="1100" kern="1200" baseline="0" dirty="0" smtClean="0">
                <a:latin typeface="Myriad Pro" charset="0"/>
                <a:ea typeface="Myriad Pro" charset="0"/>
                <a:cs typeface="Myriad Pro" charset="0"/>
              </a:rPr>
              <a:t> eq.</a:t>
            </a:r>
            <a:endParaRPr lang="en-US" sz="1100" kern="120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3" name="Forme libre 12"/>
          <p:cNvSpPr/>
          <p:nvPr/>
        </p:nvSpPr>
        <p:spPr>
          <a:xfrm>
            <a:off x="75600" y="349388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Perturbation </a:t>
            </a:r>
            <a:r>
              <a:rPr lang="en-US" sz="1100" kern="1200" dirty="0" err="1" smtClean="0">
                <a:latin typeface="Myriad Pro" charset="0"/>
                <a:ea typeface="Myriad Pro" charset="0"/>
                <a:cs typeface="Myriad Pro" charset="0"/>
              </a:rPr>
              <a:t>decomp</a:t>
            </a: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.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8" name="Forme libre 17"/>
          <p:cNvSpPr/>
          <p:nvPr/>
        </p:nvSpPr>
        <p:spPr>
          <a:xfrm>
            <a:off x="75600" y="415675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FF000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Reduction variables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6"/>
              <p:cNvSpPr txBox="1"/>
              <p:nvPr/>
            </p:nvSpPr>
            <p:spPr>
              <a:xfrm>
                <a:off x="1219200" y="947440"/>
                <a:ext cx="7696200" cy="3834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This gives the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transverse shape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of the perturbative distribution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as in part I :</a:t>
                </a: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∝</m:t>
                      </m:r>
                      <m:sSubSup>
                        <m:sSubSupPr>
                          <m:ctrlP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′</m:t>
                          </m:r>
                        </m:sup>
                      </m:sSubSup>
                      <m:d>
                        <m:dPr>
                          <m:ctrlP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ad>
                        <m:radPr>
                          <m:degHide m:val="on"/>
                          <m:ctrlP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𝑅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sz="2000" b="0" i="1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 </m:t>
                      </m:r>
                    </m:oMath>
                  </m:oMathPara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Putting the proportionality constant inside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𝑙</m:t>
                        </m:r>
                      </m:sub>
                    </m:sSub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𝑟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)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⇒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Δ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𝜓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;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𝑗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Ω</m:t>
                          </m:r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𝑡</m:t>
                          </m:r>
                        </m:sup>
                      </m:sSup>
                      <m:sSubSup>
                        <m:sSubSupPr>
                          <m:ctrlP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bSupPr>
                        <m:e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′</m:t>
                          </m:r>
                        </m:sup>
                      </m:sSubSup>
                      <m:d>
                        <m:dPr>
                          <m:ctrlP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ad>
                        <m:radPr>
                          <m:degHide m:val="on"/>
                          <m:ctrlP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𝑅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⋅</m:t>
                      </m:r>
                      <m:sSup>
                        <m:sSupPr>
                          <m:ctrlP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𝑗</m:t>
                              </m:r>
                              <m:sSubSup>
                                <m:sSubSupPr>
                                  <m:ctrlP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num>
                            <m:den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𝜂</m:t>
                              </m:r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den>
                          </m:f>
                        </m:sup>
                      </m:sSup>
                      <m:r>
                        <a:rPr lang="en-US" sz="2000" b="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⋅</m:t>
                      </m:r>
                      <m:nary>
                        <m:naryPr>
                          <m:chr m:val="∑"/>
                          <m:ctrlP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naryPr>
                        <m:sub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𝑙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𝑗𝑙</m:t>
                              </m:r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𝜙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Only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the </a:t>
                </a:r>
                <a14:m>
                  <m:oMath xmlns:m="http://schemas.openxmlformats.org/officeDocument/2006/math">
                    <m:r>
                      <a:rPr lang="en-US" sz="2000" b="0" i="1" dirty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𝑟</m:t>
                    </m:r>
                  </m:oMath>
                </a14:m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0" i="1" dirty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𝜙</m:t>
                    </m:r>
                  </m:oMath>
                </a14:m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dependencies remain to be dealt with.</a:t>
                </a:r>
              </a:p>
            </p:txBody>
          </p:sp>
        </mc:Choice>
        <mc:Fallback xmlns="">
          <p:sp>
            <p:nvSpPr>
              <p:cNvPr id="1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947440"/>
                <a:ext cx="7696200" cy="3834639"/>
              </a:xfrm>
              <a:prstGeom prst="rect">
                <a:avLst/>
              </a:prstGeom>
              <a:blipFill rotWithShape="0">
                <a:blip r:embed="rId3"/>
                <a:stretch>
                  <a:fillRect l="-792" t="-636" b="-20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89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6200"/>
            <a:ext cx="7940040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Force from impedance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4" name="Forme libre 13"/>
          <p:cNvSpPr/>
          <p:nvPr/>
        </p:nvSpPr>
        <p:spPr>
          <a:xfrm>
            <a:off x="75600" y="84240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Hamiltonian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5" name="Forme libre 14"/>
          <p:cNvSpPr/>
          <p:nvPr/>
        </p:nvSpPr>
        <p:spPr>
          <a:xfrm>
            <a:off x="75600" y="150527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Coordinates</a:t>
            </a:r>
          </a:p>
        </p:txBody>
      </p:sp>
      <p:sp>
        <p:nvSpPr>
          <p:cNvPr id="16" name="Forme libre 15"/>
          <p:cNvSpPr/>
          <p:nvPr/>
        </p:nvSpPr>
        <p:spPr>
          <a:xfrm>
            <a:off x="75600" y="216814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51999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Stationary distribution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Forme libre 7"/>
          <p:cNvSpPr/>
          <p:nvPr/>
        </p:nvSpPr>
        <p:spPr>
          <a:xfrm>
            <a:off x="75600" y="2831011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Linearized </a:t>
            </a:r>
            <a:r>
              <a:rPr lang="en-US" sz="1100" kern="1200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sz="1100" kern="1200" baseline="0" dirty="0" smtClean="0">
                <a:latin typeface="Myriad Pro" charset="0"/>
                <a:ea typeface="Myriad Pro" charset="0"/>
                <a:cs typeface="Myriad Pro" charset="0"/>
              </a:rPr>
              <a:t> eq.</a:t>
            </a:r>
            <a:endParaRPr lang="en-US" sz="1100" kern="120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8" name="Forme libre 17"/>
          <p:cNvSpPr/>
          <p:nvPr/>
        </p:nvSpPr>
        <p:spPr>
          <a:xfrm>
            <a:off x="75600" y="415675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Reduction variables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9" name="Forme libre 18"/>
          <p:cNvSpPr/>
          <p:nvPr/>
        </p:nvSpPr>
        <p:spPr>
          <a:xfrm>
            <a:off x="75600" y="481962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FF000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Impedance force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6"/>
              <p:cNvSpPr txBox="1"/>
              <p:nvPr/>
            </p:nvSpPr>
            <p:spPr>
              <a:xfrm>
                <a:off x="1143000" y="947440"/>
                <a:ext cx="7696200" cy="5515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Compared to part I, one “simply” puts the additional longitudinal dependence: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sSubSup>
                            <m:sSubSup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𝑖𝑚𝑝</m:t>
                              </m:r>
                            </m:sup>
                          </m:sSubSup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&amp;=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den>
                          </m:f>
                          <m:nary>
                            <m:naryPr>
                              <m:chr m:val="∑"/>
                              <m:ctrlPr>
                                <a:rPr lang="is-I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𝑘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nary>
                                <m:naryPr>
                                  <m:chr m:val="∬"/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𝑑</m:t>
                                      </m:r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e>
                                      </m:acc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 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𝑑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𝛿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 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e>
                                      </m:acc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+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𝜋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𝑘𝑅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e>
                                  </m:d>
                                </m:e>
                              </m:nary>
                            </m:e>
                          </m:nary>
                        </m:e>
                        <m:e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        </m:t>
                          </m:r>
                          <m:r>
                            <m:rPr>
                              <m:brk/>
                            </m:rP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×</m:t>
                          </m:r>
                          <m:nary>
                            <m:naryPr>
                              <m:chr m:val="∬"/>
                              <m:limLoc m:val="undOvr"/>
                              <m:subHide m:val="on"/>
                              <m:supHide m:val="on"/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  <m:d>
                                <m:d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,</m:t>
                                  </m:r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,</m:t>
                                  </m:r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;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𝑘</m:t>
                                  </m:r>
                                  <m:f>
                                    <m:f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𝜋</m:t>
                                      </m:r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𝑣</m:t>
                                      </m:r>
                                    </m:den>
                                  </m:f>
                                </m:e>
                              </m:d>
                              <m:rad>
                                <m:radPr>
                                  <m:degHide m:val="on"/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rad>
                              <m:func>
                                <m:func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nary>
                        </m:e>
                      </m:eqArr>
                    </m:oMath>
                  </m:oMathPara>
                </a14:m>
                <a:endParaRPr lang="en-US" sz="2000" b="0" dirty="0" smtClean="0">
                  <a:latin typeface="Myriad Pro"/>
                  <a:ea typeface="Cambria Math" charset="0"/>
                  <a:cs typeface="Cambria Math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>
                    <a:latin typeface="Myriad Pro"/>
                    <a:ea typeface="Cambria Math" charset="0"/>
                    <a:cs typeface="Cambria Math" charset="0"/>
                  </a:rPr>
                  <a:t>a</a:t>
                </a: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nd one can simplify this as in part I, using in addition: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nary>
                            <m:naryPr>
                              <m:chr m:val="∬"/>
                              <m:limLoc m:val="undOvr"/>
                              <m:subHide m:val="on"/>
                              <m:sup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acc>
                                <m:accPr>
                                  <m:chr m:val="̃"/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𝑧</m:t>
                                  </m:r>
                                </m:e>
                              </m:acc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𝛿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</m:t>
                              </m:r>
                              <m:nary>
                                <m:naryPr>
                                  <m:chr m:val="∬"/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𝑑</m:t>
                                  </m:r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</m:e>
                              </m:nary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/>
                                        </m:rP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m:rPr>
                                          <m:brk/>
                                        </m:rP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brk/>
                                    </m:r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𝑣</m:t>
                                  </m:r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𝜂</m:t>
                                  </m:r>
                                </m:den>
                              </m:f>
                              <m:nary>
                                <m:naryPr>
                                  <m:chr m:val="∬"/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𝑟𝑑𝑟</m:t>
                                  </m:r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𝑑</m:t>
                                  </m:r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</m:e>
                              </m:nary>
                            </m:e>
                          </m:nary>
                        </m:e>
                        <m:e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  <m:nary>
                            <m:nary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</m:sup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𝜙</m:t>
                              </m:r>
                            </m:e>
                          </m:nary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𝑗𝑙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𝜙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𝑗𝑄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  <m:func>
                                    <m:func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𝜙</m:t>
                                      </m:r>
                                    </m:e>
                                  </m:func>
                                </m:num>
                                <m:den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𝜂</m:t>
                                  </m:r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den>
                              </m:f>
                            </m:sup>
                          </m:sSup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=2</m:t>
                          </m:r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𝑗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</m:num>
                                <m:den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𝜂</m:t>
                                  </m:r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den>
                              </m:f>
                            </m:e>
                          </m:d>
                        </m:e>
                      </m:eqArr>
                    </m:oMath>
                  </m:oMathPara>
                </a14:m>
                <a:endParaRPr lang="en-US" sz="2000" b="0" dirty="0" smtClean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21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947440"/>
                <a:ext cx="7696200" cy="5515036"/>
              </a:xfrm>
              <a:prstGeom prst="rect">
                <a:avLst/>
              </a:prstGeom>
              <a:blipFill rotWithShape="0">
                <a:blip r:embed="rId3"/>
                <a:stretch>
                  <a:fillRect l="-872" t="-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llipse 2"/>
          <p:cNvSpPr/>
          <p:nvPr/>
        </p:nvSpPr>
        <p:spPr>
          <a:xfrm>
            <a:off x="6248400" y="5715000"/>
            <a:ext cx="304800" cy="381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onnecteur droit avec flèche 5"/>
          <p:cNvCxnSpPr>
            <a:stCxn id="9" idx="1"/>
            <a:endCxn id="3" idx="7"/>
          </p:cNvCxnSpPr>
          <p:nvPr/>
        </p:nvCxnSpPr>
        <p:spPr>
          <a:xfrm flipH="1">
            <a:off x="6508563" y="5201375"/>
            <a:ext cx="781167" cy="56942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7289730" y="5032098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smtClean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Bessel function</a:t>
            </a:r>
          </a:p>
        </p:txBody>
      </p:sp>
      <p:sp>
        <p:nvSpPr>
          <p:cNvPr id="17" name="Forme libre 16"/>
          <p:cNvSpPr/>
          <p:nvPr/>
        </p:nvSpPr>
        <p:spPr>
          <a:xfrm>
            <a:off x="75600" y="349388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Perturbation </a:t>
            </a:r>
            <a:r>
              <a:rPr lang="en-US" sz="1100" kern="1200" dirty="0" err="1" smtClean="0">
                <a:latin typeface="Myriad Pro" charset="0"/>
                <a:ea typeface="Myriad Pro" charset="0"/>
                <a:cs typeface="Myriad Pro" charset="0"/>
              </a:rPr>
              <a:t>decomp</a:t>
            </a:r>
            <a:r>
              <a:rPr lang="en-US" sz="1100" kern="1200" smtClean="0">
                <a:latin typeface="Myriad Pro" charset="0"/>
                <a:ea typeface="Myriad Pro" charset="0"/>
                <a:cs typeface="Myriad Pro" charset="0"/>
              </a:rPr>
              <a:t>.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0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6200"/>
            <a:ext cx="7940040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Force from impedance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4" name="Forme libre 13"/>
          <p:cNvSpPr/>
          <p:nvPr/>
        </p:nvSpPr>
        <p:spPr>
          <a:xfrm>
            <a:off x="75600" y="84240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Hamiltonian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5" name="Forme libre 14"/>
          <p:cNvSpPr/>
          <p:nvPr/>
        </p:nvSpPr>
        <p:spPr>
          <a:xfrm>
            <a:off x="75600" y="150527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Coordinates</a:t>
            </a:r>
          </a:p>
        </p:txBody>
      </p:sp>
      <p:sp>
        <p:nvSpPr>
          <p:cNvPr id="16" name="Forme libre 15"/>
          <p:cNvSpPr/>
          <p:nvPr/>
        </p:nvSpPr>
        <p:spPr>
          <a:xfrm>
            <a:off x="75600" y="216814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51999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Stationary distribution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Forme libre 7"/>
          <p:cNvSpPr/>
          <p:nvPr/>
        </p:nvSpPr>
        <p:spPr>
          <a:xfrm>
            <a:off x="75600" y="2831011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Linearized </a:t>
            </a:r>
            <a:r>
              <a:rPr lang="en-US" sz="1100" kern="1200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sz="1100" kern="1200" baseline="0" dirty="0" smtClean="0">
                <a:latin typeface="Myriad Pro" charset="0"/>
                <a:ea typeface="Myriad Pro" charset="0"/>
                <a:cs typeface="Myriad Pro" charset="0"/>
              </a:rPr>
              <a:t> eq.</a:t>
            </a:r>
            <a:endParaRPr lang="en-US" sz="1100" kern="120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8" name="Forme libre 17"/>
          <p:cNvSpPr/>
          <p:nvPr/>
        </p:nvSpPr>
        <p:spPr>
          <a:xfrm>
            <a:off x="75600" y="415675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Reduction variables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9" name="Forme libre 18"/>
          <p:cNvSpPr/>
          <p:nvPr/>
        </p:nvSpPr>
        <p:spPr>
          <a:xfrm>
            <a:off x="75600" y="481962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Impedance force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6"/>
              <p:cNvSpPr txBox="1"/>
              <p:nvPr/>
            </p:nvSpPr>
            <p:spPr>
              <a:xfrm>
                <a:off x="1143000" y="947440"/>
                <a:ext cx="7696200" cy="32340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In the end, defining the coherent tune of the mode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𝑐𝑜h</m:t>
                        </m:r>
                      </m:sub>
                    </m:sSub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f>
                      <m:fPr>
                        <m:ctrlP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 b="0" i="0" dirty="0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Ω</m:t>
                        </m:r>
                      </m:num>
                      <m:den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we get: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sSubSup>
                            <m:sSubSup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𝑖𝑚𝑝</m:t>
                              </m:r>
                            </m:sup>
                          </m:sSubSup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&amp;=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𝑗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Ω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sup>
                          </m:sSup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𝑗𝑁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nary>
                            <m:naryPr>
                              <m:chr m:val="∑"/>
                              <m:ctrlPr>
                                <a:rPr lang="is-I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𝑘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𝑐𝑜h</m:t>
                                          </m:r>
                                        </m:sub>
                                      </m:s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+</m:t>
                                      </m:r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𝑘</m:t>
                                      </m:r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)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𝑗</m:t>
                                      </m:r>
                                      <m:d>
                                        <m:dPr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2000" b="0" i="1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𝑄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𝑐𝑜h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𝑘</m:t>
                                          </m:r>
                                        </m:e>
                                      </m:d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𝑟</m:t>
                                      </m:r>
                                      <m:func>
                                        <m:funcPr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 b="0" i="0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cos</m:t>
                                          </m:r>
                                        </m:fName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𝜙</m:t>
                                          </m:r>
                                        </m:e>
                                      </m:func>
                                    </m:num>
                                    <m:den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nary>
                        </m:e>
                        <m:e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        </m:t>
                          </m:r>
                          <m:r>
                            <m:rPr>
                              <m:brk/>
                            </m:rP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×</m:t>
                          </m:r>
                          <m:nary>
                            <m:naryPr>
                              <m:chr m:val="∑"/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e>
                                <m: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</m:e>
                                <m:sup>
                                  <m:sSup>
                                    <m:sSup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e>
                                    <m:sup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p>
                              </m:sSup>
                            </m:e>
                          </m:nary>
                          <m:nary>
                            <m:nary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/>
                                </m:rP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m:rPr>
                                  <m:brk/>
                                </m:rP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∞</m:t>
                              </m:r>
                            </m:sup>
                            <m:e>
                              <m:acc>
                                <m:accPr>
                                  <m:chr m:val="̃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</m:e>
                              </m:acc>
                              <m:r>
                                <a:rPr lang="en-US" sz="2000" b="0" i="1" dirty="0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𝑑</m:t>
                              </m:r>
                              <m:acc>
                                <m:accPr>
                                  <m:chr m:val="̃"/>
                                  <m:ctrlPr>
                                    <a:rPr lang="en-US" sz="2000" b="0" i="1" dirty="0" smtClean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b="0" i="1" dirty="0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𝑟</m:t>
                                  </m:r>
                                </m:e>
                              </m:acc>
                              <m:sSub>
                                <m:sSubPr>
                                  <m:ctrlPr>
                                    <a:rPr lang="en-US" sz="2000" b="0" i="1" dirty="0" smtClean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𝑅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sz="2000" b="0" i="1" dirty="0" smtClean="0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dirty="0" smtClean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𝑙</m:t>
                                      </m:r>
                                    </m:e>
                                    <m:sup>
                                      <m:r>
                                        <a:rPr lang="en-US" sz="2000" b="0" i="1" dirty="0" smtClean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d>
                                <m:dPr>
                                  <m:ctrlPr>
                                    <a:rPr lang="en-US" sz="2000" b="0" i="1" dirty="0" smtClean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2000" b="0" i="1" dirty="0" smtClean="0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0" i="1" dirty="0" smtClean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/>
                                </m:rP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brk/>
                                    </m:r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𝑐𝑜h</m:t>
                                      </m:r>
                                    </m:sub>
                                  </m:s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𝑘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m:rPr>
                                              <m:brk/>
                                            </m:rP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brk/>
                                            </m:rP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  <m:sup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</m:num>
                                    <m:den>
                                      <m:r>
                                        <m:rPr>
                                          <m:brk/>
                                        </m:rP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𝜂</m:t>
                                      </m:r>
                                    </m:den>
                                  </m:f>
                                </m:e>
                              </m:d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acc>
                                    <m:accPr>
                                      <m:chr m:val="̃"/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</m:num>
                                <m:den>
                                  <m:r>
                                    <m:rPr>
                                      <m:brk/>
                                    </m:r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den>
                              </m:f>
                            </m:e>
                          </m:d>
                        </m:e>
                      </m:eqArr>
                    </m:oMath>
                  </m:oMathPara>
                </a14:m>
                <a:endParaRPr lang="en-US" sz="2000" b="0" dirty="0" smtClean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21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947440"/>
                <a:ext cx="7696200" cy="3234027"/>
              </a:xfrm>
              <a:prstGeom prst="rect">
                <a:avLst/>
              </a:prstGeom>
              <a:blipFill rotWithShape="0">
                <a:blip r:embed="rId3"/>
                <a:stretch>
                  <a:fillRect l="-8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Forme libre 16"/>
          <p:cNvSpPr/>
          <p:nvPr/>
        </p:nvSpPr>
        <p:spPr>
          <a:xfrm>
            <a:off x="75600" y="349388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Perturbation </a:t>
            </a:r>
            <a:r>
              <a:rPr lang="en-US" sz="1100" kern="1200" dirty="0" err="1" smtClean="0">
                <a:latin typeface="Myriad Pro" charset="0"/>
                <a:ea typeface="Myriad Pro" charset="0"/>
                <a:cs typeface="Myriad Pro" charset="0"/>
              </a:rPr>
              <a:t>decomp</a:t>
            </a:r>
            <a:r>
              <a:rPr lang="en-US" sz="1100" kern="1200" smtClean="0">
                <a:latin typeface="Myriad Pro" charset="0"/>
                <a:ea typeface="Myriad Pro" charset="0"/>
                <a:cs typeface="Myriad Pro" charset="0"/>
              </a:rPr>
              <a:t>.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89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6200"/>
            <a:ext cx="7940040" cy="609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Sacherer</a:t>
            </a:r>
            <a:r>
              <a:rPr lang="en-US" dirty="0" smtClean="0"/>
              <a:t> integral equation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4" name="Forme libre 13"/>
          <p:cNvSpPr/>
          <p:nvPr/>
        </p:nvSpPr>
        <p:spPr>
          <a:xfrm>
            <a:off x="75600" y="84240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Hamiltonian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5" name="Forme libre 14"/>
          <p:cNvSpPr/>
          <p:nvPr/>
        </p:nvSpPr>
        <p:spPr>
          <a:xfrm>
            <a:off x="75600" y="150527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Coordinates</a:t>
            </a:r>
          </a:p>
        </p:txBody>
      </p:sp>
      <p:sp>
        <p:nvSpPr>
          <p:cNvPr id="16" name="Forme libre 15"/>
          <p:cNvSpPr/>
          <p:nvPr/>
        </p:nvSpPr>
        <p:spPr>
          <a:xfrm>
            <a:off x="75600" y="216814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51999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Stationary distribution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Forme libre 7"/>
          <p:cNvSpPr/>
          <p:nvPr/>
        </p:nvSpPr>
        <p:spPr>
          <a:xfrm>
            <a:off x="75600" y="2831011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Linearized </a:t>
            </a:r>
            <a:r>
              <a:rPr lang="en-US" sz="1100" kern="1200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sz="1100" kern="1200" baseline="0" dirty="0" smtClean="0">
                <a:latin typeface="Myriad Pro" charset="0"/>
                <a:ea typeface="Myriad Pro" charset="0"/>
                <a:cs typeface="Myriad Pro" charset="0"/>
              </a:rPr>
              <a:t> eq.</a:t>
            </a:r>
            <a:endParaRPr lang="en-US" sz="1100" kern="120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8" name="Forme libre 17"/>
          <p:cNvSpPr/>
          <p:nvPr/>
        </p:nvSpPr>
        <p:spPr>
          <a:xfrm>
            <a:off x="75600" y="415675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Reduction variables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9" name="Forme libre 18"/>
          <p:cNvSpPr/>
          <p:nvPr/>
        </p:nvSpPr>
        <p:spPr>
          <a:xfrm>
            <a:off x="75600" y="481962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Impedance force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6"/>
              <p:cNvSpPr txBox="1"/>
              <p:nvPr/>
            </p:nvSpPr>
            <p:spPr>
              <a:xfrm>
                <a:off x="1143000" y="947440"/>
                <a:ext cx="7696200" cy="5532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Plugging everything back into </a:t>
                </a:r>
                <a:r>
                  <a:rPr lang="en-US" sz="2000" b="0" dirty="0" err="1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Vlasov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equation: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nary>
                            <m:naryPr>
                              <m:chr m:val="∑"/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d>
                                <m:d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𝛺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f>
                                <m:f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𝑗𝑁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4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  <m:sSub>
                                    <m:sSub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2000" b="0" i="1" dirty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000" b="0" i="1" dirty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𝛾</m:t>
                                  </m:r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𝑣</m:t>
                                  </m:r>
                                </m:den>
                              </m:f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</m:e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×</m:t>
                          </m:r>
                          <m:nary>
                            <m:naryPr>
                              <m:chr m:val="∑"/>
                              <m:ctrlPr>
                                <a:rPr lang="is-I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𝑘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𝑐𝑜h</m:t>
                                          </m:r>
                                        </m:sub>
                                      </m:s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+</m:t>
                                      </m:r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𝑘</m:t>
                                      </m:r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)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  <m:sSup>
                                <m:sSup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𝑗</m:t>
                                      </m:r>
                                      <m:d>
                                        <m:d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2000" b="0" i="1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𝑄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𝑐𝑜h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𝑘</m:t>
                                          </m:r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2000" b="0" i="1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Sup>
                                                <m:sSubSupPr>
                                                  <m:ctrlPr>
                                                    <a:rPr lang="en-US" sz="2000" b="0" i="1">
                                                      <a:latin typeface="Cambria Math" panose="02040503050406030204" pitchFamily="18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′</m:t>
                                                  </m:r>
                                                </m:sup>
                                              </m:sSubSup>
                                            </m:num>
                                            <m:den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𝜂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𝑟</m:t>
                                      </m:r>
                                      <m:func>
                                        <m:func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 b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cos</m:t>
                                          </m:r>
                                        </m:fName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𝜙</m:t>
                                          </m:r>
                                        </m:e>
                                      </m:func>
                                    </m:num>
                                    <m:den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nary>
                        </m:e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×</m:t>
                          </m:r>
                          <m:nary>
                            <m:naryPr>
                              <m:chr m:val="∑"/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e>
                                <m: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</m:e>
                                <m:sup>
                                  <m:sSup>
                                    <m:sSup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e>
                                    <m:sup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p>
                              </m:sSup>
                            </m:e>
                          </m:nary>
                          <m:nary>
                            <m:nary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/>
                                </m:r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m:rPr>
                                  <m:brk/>
                                </m:r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∞</m:t>
                              </m:r>
                            </m:sup>
                            <m:e>
                              <m:acc>
                                <m:accPr>
                                  <m:chr m:val="̃"/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</m:e>
                              </m:acc>
                              <m: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𝑑</m:t>
                              </m:r>
                              <m:acc>
                                <m:accPr>
                                  <m:chr m:val="̃"/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𝑟</m:t>
                                  </m:r>
                                </m:e>
                              </m:acc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𝑅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sz="2000" b="0" i="1" dirty="0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𝑙</m:t>
                                      </m:r>
                                    </m:e>
                                    <m:sup>
                                      <m: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d>
                                <m:d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2000" b="0" i="1" dirty="0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/>
                                </m:r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brk/>
                                    </m:r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e>
                                <m: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𝑐𝑜h</m:t>
                                      </m:r>
                                    </m:sub>
                                  </m:s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𝑘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m:rPr>
                                              <m:brk/>
                                            </m:rP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brk/>
                                            </m:rP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  <m:sup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</m:num>
                                    <m:den>
                                      <m:r>
                                        <m:rPr>
                                          <m:brk/>
                                        </m:rP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𝜂</m:t>
                                      </m:r>
                                    </m:den>
                                  </m:f>
                                </m:e>
                              </m:d>
                              <m:f>
                                <m:f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acc>
                                    <m:accPr>
                                      <m:chr m:val="̃"/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</m:num>
                                <m:den>
                                  <m:r>
                                    <m:rPr>
                                      <m:brk/>
                                    </m:r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den>
                              </m:f>
                            </m:e>
                          </m:d>
                        </m:e>
                      </m:eqArr>
                    </m:oMath>
                  </m:oMathPara>
                </a14:m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We can get rid of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𝜙</m:t>
                    </m:r>
                  </m:oMath>
                </a14:m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 by integrating both sides with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</m:t>
                        </m:r>
                      </m:num>
                      <m:den>
                        <m:r>
                          <a:rPr lang="en-US" sz="2000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den>
                    </m:f>
                    <m:nary>
                      <m:nary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naryPr>
                      <m:sub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sub>
                      <m:sup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+∞</m:t>
                        </m:r>
                      </m:sup>
                      <m:e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𝑑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𝑗𝑙</m:t>
                            </m:r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𝜙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, and using again (here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</m:oMath>
                </a14:m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 is any constant)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naryPr>
                        <m: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sup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</m:e>
                      </m:nary>
                      <m:sSup>
                        <m:sSup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𝑗𝑙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</m:sup>
                      </m:sSup>
                      <m:sSup>
                        <m:sSup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𝑗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  <m:func>
                            <m:func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𝜙</m:t>
                              </m:r>
                            </m:e>
                          </m:func>
                        </m:sup>
                      </m:sSup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=2</m:t>
                      </m:r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𝜋</m:t>
                      </m:r>
                      <m:sSup>
                        <m:sSup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𝑗</m:t>
                          </m:r>
                        </m:e>
                        <m:sup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𝑙</m:t>
                          </m:r>
                        </m:sup>
                      </m:sSup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𝐽</m:t>
                          </m:r>
                        </m:e>
                        <m: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𝑙</m:t>
                          </m:r>
                        </m:sub>
                      </m:sSub>
                      <m:d>
                        <m:d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</m:d>
                    </m:oMath>
                  </m:oMathPara>
                </a14:m>
                <a:endParaRPr lang="en-US" sz="2000" b="0" dirty="0" smtClean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21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947440"/>
                <a:ext cx="7696200" cy="5532797"/>
              </a:xfrm>
              <a:prstGeom prst="rect">
                <a:avLst/>
              </a:prstGeom>
              <a:blipFill rotWithShape="0">
                <a:blip r:embed="rId3"/>
                <a:stretch>
                  <a:fillRect l="-872" t="-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Forme libre 16"/>
          <p:cNvSpPr/>
          <p:nvPr/>
        </p:nvSpPr>
        <p:spPr>
          <a:xfrm>
            <a:off x="75600" y="548249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FF000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07706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Final equation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0" name="Forme libre 19"/>
          <p:cNvSpPr/>
          <p:nvPr/>
        </p:nvSpPr>
        <p:spPr>
          <a:xfrm>
            <a:off x="75600" y="349388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Perturbation </a:t>
            </a:r>
            <a:r>
              <a:rPr lang="en-US" sz="1100" kern="1200" dirty="0" err="1" smtClean="0">
                <a:latin typeface="Myriad Pro" charset="0"/>
                <a:ea typeface="Myriad Pro" charset="0"/>
                <a:cs typeface="Myriad Pro" charset="0"/>
              </a:rPr>
              <a:t>decomp</a:t>
            </a:r>
            <a:r>
              <a:rPr lang="en-US" sz="1100" kern="1200" smtClean="0">
                <a:latin typeface="Myriad Pro" charset="0"/>
                <a:ea typeface="Myriad Pro" charset="0"/>
                <a:cs typeface="Myriad Pro" charset="0"/>
              </a:rPr>
              <a:t>.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133600" y="5181600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26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6200"/>
            <a:ext cx="7940040" cy="609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Sacherer</a:t>
            </a:r>
            <a:r>
              <a:rPr lang="en-US" dirty="0" smtClean="0"/>
              <a:t> integral equation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4" name="Forme libre 13"/>
          <p:cNvSpPr/>
          <p:nvPr/>
        </p:nvSpPr>
        <p:spPr>
          <a:xfrm>
            <a:off x="75600" y="84240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Hamiltonian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5" name="Forme libre 14"/>
          <p:cNvSpPr/>
          <p:nvPr/>
        </p:nvSpPr>
        <p:spPr>
          <a:xfrm>
            <a:off x="75600" y="150527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07071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Coordinates</a:t>
            </a:r>
          </a:p>
        </p:txBody>
      </p:sp>
      <p:sp>
        <p:nvSpPr>
          <p:cNvPr id="16" name="Forme libre 15"/>
          <p:cNvSpPr/>
          <p:nvPr/>
        </p:nvSpPr>
        <p:spPr>
          <a:xfrm>
            <a:off x="75600" y="216814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351" tIns="251999" rIns="6350" bIns="207069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Stationary distribution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Forme libre 7"/>
          <p:cNvSpPr/>
          <p:nvPr/>
        </p:nvSpPr>
        <p:spPr>
          <a:xfrm>
            <a:off x="75600" y="2831011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marL="0" marR="0" lvl="0" indent="0" algn="ctr" defTabSz="4889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Linearized </a:t>
            </a:r>
            <a:r>
              <a:rPr lang="en-US" sz="1100" kern="1200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sz="1100" kern="1200" baseline="0" dirty="0" smtClean="0">
                <a:latin typeface="Myriad Pro" charset="0"/>
                <a:ea typeface="Myriad Pro" charset="0"/>
                <a:cs typeface="Myriad Pro" charset="0"/>
              </a:rPr>
              <a:t> eq.</a:t>
            </a:r>
            <a:endParaRPr lang="en-US" sz="1100" kern="120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8" name="Forme libre 17"/>
          <p:cNvSpPr/>
          <p:nvPr/>
        </p:nvSpPr>
        <p:spPr>
          <a:xfrm>
            <a:off x="75600" y="415675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Reduction variables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9" name="Forme libre 18"/>
          <p:cNvSpPr/>
          <p:nvPr/>
        </p:nvSpPr>
        <p:spPr>
          <a:xfrm>
            <a:off x="75600" y="481962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Impedance force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6"/>
              <p:cNvSpPr txBox="1"/>
              <p:nvPr/>
            </p:nvSpPr>
            <p:spPr>
              <a:xfrm>
                <a:off x="1143000" y="947440"/>
                <a:ext cx="7696200" cy="4013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In the end, doing as in part I the approximation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𝑐𝑜h</m:t>
                        </m:r>
                      </m:sub>
                    </m:sSub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≈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(smoothness of impedance and Bessel functions), we get the famous equation: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Ω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&amp;=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𝑗𝑁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4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𝜋𝛾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𝑣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nary>
                            <m:naryPr>
                              <m:chr m:val="∑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</m:e>
                                <m:sup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sup>
                              </m:sSup>
                            </m:e>
                          </m:nary>
                        </m:e>
                        <m:e>
                          <m:eqArr>
                            <m:eqArr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eqArr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×</m:t>
                              </m:r>
                              <m:nary>
                                <m:naryPr>
                                  <m:chr m:val="∑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  <m:t>𝑘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  <m:t>=−∞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  <m:t>+∞</m:t>
                                  </m:r>
                                </m:sup>
                                <m:e>
                                  <m:nary>
                                    <m:nary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+∞</m:t>
                                      </m:r>
                                    </m:sup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𝑟</m:t>
                                          </m:r>
                                        </m:e>
                                      </m:acc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𝑑</m:t>
                                      </m:r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𝑟</m:t>
                                          </m:r>
                                        </m:e>
                                      </m:acc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sSup>
                                            <m:sSupPr>
                                              <m:ctrlPr>
                                                <a:rPr lang="en-US" sz="2000" b="0" i="1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𝑙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acc>
                                            <m:accPr>
                                              <m:chr m:val="̃"/>
                                              <m:ctrlPr>
                                                <a:rPr lang="en-US" sz="2000" b="0" i="1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𝑟</m:t>
                                              </m:r>
                                            </m:e>
                                          </m:acc>
                                        </m:e>
                                      </m:d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sSup>
                                            <m:sSupPr>
                                              <m:ctrlPr>
                                                <a:rPr lang="en-US" sz="2000" b="0" i="1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𝑙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sub>
                                      </m:sSub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d>
                                            <m:dPr>
                                              <m:ctrlPr>
                                                <a:rPr lang="en-US" sz="2000" b="0" i="1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2000" b="0" i="1">
                                                      <a:latin typeface="Cambria Math" panose="02040503050406030204" pitchFamily="18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𝑘</m:t>
                                              </m:r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−</m:t>
                                              </m:r>
                                              <m:f>
                                                <m:fPr>
                                                  <m:ctrlPr>
                                                    <a:rPr lang="en-US" sz="2000" b="0" i="1">
                                                      <a:latin typeface="Cambria Math" panose="02040503050406030204" pitchFamily="18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sSubSup>
                                                    <m:sSubSupPr>
                                                      <m:ctrlPr>
                                                        <a:rPr lang="en-US" sz="2000" b="0" i="1">
                                                          <a:latin typeface="Cambria Math" panose="02040503050406030204" pitchFamily="18" charset="0"/>
                                                          <a:ea typeface="Cambria Math" charset="0"/>
                                                          <a:cs typeface="Cambria Math" charset="0"/>
                                                        </a:rPr>
                                                      </m:ctrlPr>
                                                    </m:sSubSupPr>
                                                    <m:e>
                                                      <m:r>
                                                        <a:rPr lang="en-US" sz="2000" b="0" i="1">
                                                          <a:latin typeface="Cambria Math" charset="0"/>
                                                          <a:ea typeface="Cambria Math" charset="0"/>
                                                          <a:cs typeface="Cambria Math" charset="0"/>
                                                        </a:rPr>
                                                        <m:t>𝑄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sz="2000" b="0" i="1">
                                                          <a:latin typeface="Cambria Math" charset="0"/>
                                                          <a:ea typeface="Cambria Math" charset="0"/>
                                                          <a:cs typeface="Cambria Math" charset="0"/>
                                                        </a:rPr>
                                                        <m:t>𝑦</m:t>
                                                      </m:r>
                                                    </m:sub>
                                                    <m:sup>
                                                      <m:r>
                                                        <a:rPr lang="en-US" sz="2000" b="0" i="1">
                                                          <a:latin typeface="Cambria Math" charset="0"/>
                                                          <a:ea typeface="Cambria Math" charset="0"/>
                                                          <a:cs typeface="Cambria Math" charset="0"/>
                                                        </a:rPr>
                                                        <m:t>′</m:t>
                                                      </m:r>
                                                    </m:sup>
                                                  </m:sSubSup>
                                                </m:num>
                                                <m:den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𝜂</m:t>
                                                  </m:r>
                                                </m:den>
                                              </m:f>
                                            </m:e>
                                          </m:d>
                                          <m:f>
                                            <m:fPr>
                                              <m:ctrlPr>
                                                <a:rPr lang="en-US" sz="2000" b="0" i="1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acc>
                                                <m:accPr>
                                                  <m:chr m:val="̃"/>
                                                  <m:ctrlPr>
                                                    <a:rPr lang="en-US" sz="2000" b="0" i="1">
                                                      <a:latin typeface="Cambria Math" panose="02040503050406030204" pitchFamily="18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𝑟</m:t>
                                                  </m:r>
                                                </m:e>
                                              </m:acc>
                                            </m:num>
                                            <m:den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𝑅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</m:nary>
                                </m:e>
                              </m:nary>
                            </m:e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×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  <m:t>     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d>
                                        <m:d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2000" b="0" i="1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𝑄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𝑘</m:t>
                                          </m:r>
                                        </m:e>
                                      </m:d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sub>
                              </m:sSub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endChr m:val=""/>
                                      <m:ctrlPr>
                                        <a:rPr lang="en-US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d>
                                        <m:dPr>
                                          <m:begChr m:val=""/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2000" b="0" i="1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𝑄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𝑘</m:t>
                                          </m:r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2000" b="0" i="1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Sup>
                                                <m:sSubSupPr>
                                                  <m:ctrlPr>
                                                    <a:rPr lang="en-US" sz="2000" b="0" i="1">
                                                      <a:latin typeface="Cambria Math" panose="02040503050406030204" pitchFamily="18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′</m:t>
                                                  </m:r>
                                                </m:sup>
                                              </m:sSubSup>
                                            </m:num>
                                            <m:den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𝜂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  <m:f>
                                        <m:f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𝑟</m:t>
                                          </m:r>
                                        </m:num>
                                        <m:den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𝑅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d>
                            </m:e>
                          </m:eqArr>
                        </m:e>
                      </m:eqArr>
                    </m:oMath>
                  </m:oMathPara>
                </a14:m>
                <a:endParaRPr lang="en-US" sz="2000" b="0" dirty="0" smtClean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>
          <p:sp>
            <p:nvSpPr>
              <p:cNvPr id="21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947440"/>
                <a:ext cx="7696200" cy="4013022"/>
              </a:xfrm>
              <a:prstGeom prst="rect">
                <a:avLst/>
              </a:prstGeom>
              <a:blipFill>
                <a:blip r:embed="rId3"/>
                <a:stretch>
                  <a:fillRect l="-872" t="-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Forme libre 16"/>
          <p:cNvSpPr/>
          <p:nvPr/>
        </p:nvSpPr>
        <p:spPr>
          <a:xfrm>
            <a:off x="75600" y="548249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07706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Final equation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0" name="Forme libre 19"/>
          <p:cNvSpPr/>
          <p:nvPr/>
        </p:nvSpPr>
        <p:spPr>
          <a:xfrm>
            <a:off x="75600" y="3493880"/>
            <a:ext cx="990000" cy="763510"/>
          </a:xfrm>
          <a:custGeom>
            <a:avLst/>
            <a:gdLst>
              <a:gd name="connsiteX0" fmla="*/ 0 w 573484"/>
              <a:gd name="connsiteY0" fmla="*/ 0 h 401439"/>
              <a:gd name="connsiteX1" fmla="*/ 372765 w 573484"/>
              <a:gd name="connsiteY1" fmla="*/ 0 h 401439"/>
              <a:gd name="connsiteX2" fmla="*/ 573484 w 573484"/>
              <a:gd name="connsiteY2" fmla="*/ 200720 h 401439"/>
              <a:gd name="connsiteX3" fmla="*/ 372765 w 573484"/>
              <a:gd name="connsiteY3" fmla="*/ 401439 h 401439"/>
              <a:gd name="connsiteX4" fmla="*/ 0 w 573484"/>
              <a:gd name="connsiteY4" fmla="*/ 401439 h 401439"/>
              <a:gd name="connsiteX5" fmla="*/ 200720 w 573484"/>
              <a:gd name="connsiteY5" fmla="*/ 200720 h 401439"/>
              <a:gd name="connsiteX6" fmla="*/ 0 w 573484"/>
              <a:gd name="connsiteY6" fmla="*/ 0 h 40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3484" h="401439">
                <a:moveTo>
                  <a:pt x="573483" y="0"/>
                </a:moveTo>
                <a:lnTo>
                  <a:pt x="573483" y="260936"/>
                </a:lnTo>
                <a:lnTo>
                  <a:pt x="286741" y="401439"/>
                </a:lnTo>
                <a:lnTo>
                  <a:pt x="1" y="260936"/>
                </a:lnTo>
                <a:lnTo>
                  <a:pt x="1" y="0"/>
                </a:lnTo>
                <a:lnTo>
                  <a:pt x="286741" y="140504"/>
                </a:lnTo>
                <a:lnTo>
                  <a:pt x="573483" y="0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86" tIns="251999" rIns="6985" bIns="207704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Myriad Pro" charset="0"/>
                <a:ea typeface="Myriad Pro" charset="0"/>
                <a:cs typeface="Myriad Pro" charset="0"/>
              </a:rPr>
              <a:t>Perturbation </a:t>
            </a:r>
            <a:r>
              <a:rPr lang="en-US" sz="1100" kern="1200" dirty="0" err="1" smtClean="0">
                <a:latin typeface="Myriad Pro" charset="0"/>
                <a:ea typeface="Myriad Pro" charset="0"/>
                <a:cs typeface="Myriad Pro" charset="0"/>
              </a:rPr>
              <a:t>decomp</a:t>
            </a:r>
            <a:r>
              <a:rPr lang="en-US" sz="1100" kern="1200" smtClean="0">
                <a:latin typeface="Myriad Pro" charset="0"/>
                <a:ea typeface="Myriad Pro" charset="0"/>
                <a:cs typeface="Myriad Pro" charset="0"/>
              </a:rPr>
              <a:t>.</a:t>
            </a:r>
            <a:endParaRPr lang="en-US" sz="1100" kern="1200" dirty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71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Solving </a:t>
            </a:r>
            <a:r>
              <a:rPr lang="en-US" dirty="0" err="1" smtClean="0"/>
              <a:t>Sacherer</a:t>
            </a:r>
            <a:r>
              <a:rPr lang="en-US" dirty="0" smtClean="0"/>
              <a:t> integral equation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6"/>
              <p:cNvSpPr txBox="1"/>
              <p:nvPr/>
            </p:nvSpPr>
            <p:spPr>
              <a:xfrm>
                <a:off x="822960" y="947440"/>
                <a:ext cx="8016240" cy="49378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They are various options to solve the integral equation: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Consider a </a:t>
                </a:r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simple and easy to solve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longitudinal distribution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𝑔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𝑟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)</m:t>
                    </m:r>
                  </m:oMath>
                </a14:m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e.g. an airbag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model (see A. Chao’s book).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D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iscretize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𝑔</m:t>
                        </m:r>
                      </m:e>
                      <m: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000" b="0" i="1" dirty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as a </a:t>
                </a:r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superposition of airbag models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(as in the NHTVS).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Integrate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with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000" b="0" i="1">
                            <a:latin typeface="Cambria Math" charset="0"/>
                          </a:rPr>
                          <m:t>0</m:t>
                        </m:r>
                      </m:sub>
                      <m:sup>
                        <m:r>
                          <m:rPr>
                            <m:lit/>
                          </m:rPr>
                          <a:rPr lang="en-US" sz="2000" b="0" i="1">
                            <a:latin typeface="Cambria Math" charset="0"/>
                          </a:rPr>
                          <m:t>+</m:t>
                        </m:r>
                        <m:r>
                          <a:rPr lang="en-US" sz="2000" b="0" i="1">
                            <a:latin typeface="Cambria Math" charset="0"/>
                          </a:rPr>
                          <m:t>∞</m:t>
                        </m:r>
                      </m:sup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𝑟𝑑𝑟</m:t>
                        </m:r>
                        <m:r>
                          <a:rPr lang="en-US" sz="2000" b="0" i="1" smtClean="0">
                            <a:latin typeface="Cambria Math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𝑙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d>
                              <m:dPr>
                                <m:endChr m:val=""/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"/>
                                    <m:ctrlPr>
                                      <a:rPr lang="en-US" sz="2000" b="0" i="1"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000" b="0" i="1"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𝑦</m:t>
                                        </m:r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n-US" sz="2000" b="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+</m:t>
                                    </m:r>
                                    <m:r>
                                      <a:rPr lang="en-US" sz="2000" b="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𝑘</m:t>
                                    </m:r>
                                    <m:r>
                                      <a:rPr lang="en-US" sz="2000" b="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000" b="0" i="1"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fPr>
                                      <m:num>
                                        <m:sSubSup>
                                          <m:sSubSupPr>
                                            <m:ctrlPr>
                                              <a:rPr lang="en-US" sz="2000" b="0" i="1">
                                                <a:latin typeface="Cambria Math" panose="02040503050406030204" pitchFamily="18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𝑄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𝑦</m:t>
                                            </m:r>
                                          </m:sub>
                                          <m:sup>
                                            <m: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bSup>
                                      </m:num>
                                      <m:den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𝜂</m:t>
                                        </m:r>
                                      </m:den>
                                    </m:f>
                                  </m:e>
                                </m:d>
                                <m:f>
                                  <m:fPr>
                                    <m:ctrlPr>
                                      <a:rPr lang="en-US" sz="2000" b="0" i="1"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𝑟</m:t>
                                    </m:r>
                                  </m:num>
                                  <m:den>
                                    <m:r>
                                      <a:rPr lang="en-US" sz="2000" b="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𝑅</m:t>
                                    </m:r>
                                  </m:den>
                                </m:f>
                              </m:e>
                            </m:d>
                          </m:e>
                        </m:d>
                      </m:e>
                    </m:nary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and solve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𝑙𝑘</m:t>
                        </m:r>
                      </m:sub>
                    </m:sSub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 </m:t>
                    </m:r>
                    <m:nary>
                      <m:naryPr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000" b="0" i="1">
                            <a:latin typeface="Cambria Math" charset="0"/>
                          </a:rPr>
                          <m:t>0</m:t>
                        </m:r>
                      </m:sub>
                      <m:sup>
                        <m:r>
                          <m:rPr>
                            <m:lit/>
                          </m:rPr>
                          <a:rPr lang="en-US" sz="2000" b="0" i="1">
                            <a:latin typeface="Cambria Math" charset="0"/>
                          </a:rPr>
                          <m:t>+</m:t>
                        </m:r>
                        <m:r>
                          <a:rPr lang="en-US" sz="2000" b="0" i="1">
                            <a:latin typeface="Cambria Math" charset="0"/>
                          </a:rPr>
                          <m:t>∞</m:t>
                        </m:r>
                      </m:sup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𝑟</m:t>
                        </m:r>
                        <m:r>
                          <a:rPr lang="en-US" sz="2000" b="0" i="1">
                            <a:latin typeface="Cambria Math" charset="0"/>
                          </a:rPr>
                          <m:t>𝑑𝑟</m:t>
                        </m:r>
                        <m:r>
                          <a:rPr lang="en-US" sz="2000" b="0" i="1" smtClean="0">
                            <a:latin typeface="Cambria Math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𝑙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d>
                              <m:dPr>
                                <m:endChr m:val=""/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"/>
                                    <m:ctrlPr>
                                      <a:rPr lang="en-US" sz="2000" b="0" i="1"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000" b="0" i="1"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𝑦</m:t>
                                        </m:r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n-US" sz="2000" b="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+</m:t>
                                    </m:r>
                                    <m:r>
                                      <a:rPr lang="en-US" sz="2000" b="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𝑘</m:t>
                                    </m:r>
                                    <m:r>
                                      <a:rPr lang="en-US" sz="2000" b="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000" b="0" i="1"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fPr>
                                      <m:num>
                                        <m:sSubSup>
                                          <m:sSubSupPr>
                                            <m:ctrlPr>
                                              <a:rPr lang="en-US" sz="2000" b="0" i="1">
                                                <a:latin typeface="Cambria Math" panose="02040503050406030204" pitchFamily="18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𝑄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𝑦</m:t>
                                            </m:r>
                                          </m:sub>
                                          <m:sup>
                                            <m: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bSup>
                                      </m:num>
                                      <m:den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𝜂</m:t>
                                        </m:r>
                                      </m:den>
                                    </m:f>
                                  </m:e>
                                </m:d>
                                <m:f>
                                  <m:fPr>
                                    <m:ctrlPr>
                                      <a:rPr lang="en-US" sz="2000" b="0" i="1"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𝑟</m:t>
                                    </m:r>
                                  </m:num>
                                  <m:den>
                                    <m:r>
                                      <a:rPr lang="en-US" sz="2000" b="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𝑅</m:t>
                                    </m:r>
                                  </m:den>
                                </m:f>
                              </m:e>
                            </m:d>
                          </m:e>
                        </m:d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𝑙</m:t>
                            </m:r>
                          </m:sub>
                        </m:sSub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𝑟</m:t>
                            </m:r>
                          </m:e>
                        </m:d>
                      </m:e>
                    </m:nary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(as in </a:t>
                </a:r>
                <a:r>
                  <a:rPr lang="en-US" sz="2000" b="0" dirty="0" err="1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Laclare’s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approach).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Decompose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𝑙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𝑔</m:t>
                        </m:r>
                      </m:e>
                      <m: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000" b="0" i="1" dirty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𝑟</m:t>
                        </m:r>
                      </m:e>
                    </m:d>
                    <m:r>
                      <a:rPr lang="en-US" sz="2000" b="0" i="1" dirty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 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over a basis of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orthogonal polynomials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such as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Laguerre polynomials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and compute the integrals involving Bessel functions analytically, as in MOSES and DELPHI:</a:t>
                </a:r>
              </a:p>
            </p:txBody>
          </p:sp>
        </mc:Choice>
        <mc:Fallback xmlns="">
          <p:sp>
            <p:nvSpPr>
              <p:cNvPr id="21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947440"/>
                <a:ext cx="8016240" cy="4937890"/>
              </a:xfrm>
              <a:prstGeom prst="rect">
                <a:avLst/>
              </a:prstGeom>
              <a:blipFill>
                <a:blip r:embed="rId3"/>
                <a:stretch>
                  <a:fillRect l="-760" t="-494" r="-1445" b="-13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lipse 3"/>
          <p:cNvSpPr/>
          <p:nvPr/>
        </p:nvSpPr>
        <p:spPr>
          <a:xfrm>
            <a:off x="5440680" y="5639828"/>
            <a:ext cx="350520" cy="533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onnecteur droit avec flèche 6"/>
          <p:cNvCxnSpPr>
            <a:endCxn id="4" idx="1"/>
          </p:cNvCxnSpPr>
          <p:nvPr/>
        </p:nvCxnSpPr>
        <p:spPr>
          <a:xfrm>
            <a:off x="4800600" y="5196196"/>
            <a:ext cx="691412" cy="5217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7170420" y="5493603"/>
                <a:ext cx="14478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𝜅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𝐴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𝐵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constants to be adjusted</a:t>
                </a: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0420" y="5493603"/>
                <a:ext cx="1447800" cy="830997"/>
              </a:xfrm>
              <a:prstGeom prst="rect">
                <a:avLst/>
              </a:prstGeom>
              <a:blipFill>
                <a:blip r:embed="rId4"/>
                <a:stretch>
                  <a:fillRect l="-2101" t="-2190" b="-80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613660" y="5545361"/>
                <a:ext cx="3962400" cy="776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r>
                            <a:rPr lang="en-US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𝑙</m:t>
                          </m:r>
                        </m:sub>
                      </m:sSub>
                      <m:d>
                        <m:dPr>
                          <m:ctrlPr>
                            <a:rPr lang="en-US" b="0" i="1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r>
                            <a:rPr lang="en-US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𝑟</m:t>
                          </m:r>
                        </m:e>
                      </m:d>
                      <m:r>
                        <a:rPr lang="en-US" b="0" i="1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=</m:t>
                      </m:r>
                      <m:sSup>
                        <m:sSupPr>
                          <m:ctrlPr>
                            <a:rPr lang="en-US" b="0" i="1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b="0" i="1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𝐴</m:t>
                          </m:r>
                          <m:d>
                            <m:d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𝑟</m:t>
                                  </m:r>
                                </m:num>
                                <m:den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𝐵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d>
                            <m:dPr>
                              <m:begChr m:val="|"/>
                              <m:endChr m:val="|"/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𝑙</m:t>
                              </m:r>
                            </m:e>
                          </m:d>
                        </m:sup>
                      </m:sSup>
                      <m:sSup>
                        <m:sSupPr>
                          <m:ctrlPr>
                            <a:rPr lang="en-US" b="0" i="1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−</m:t>
                          </m:r>
                          <m:r>
                            <a:rPr lang="en-US" b="0" i="1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𝜅</m:t>
                          </m:r>
                          <m:sSup>
                            <m:sSup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pPr>
                            <m:e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  <m:nary>
                        <m:naryPr>
                          <m:chr m:val="∑"/>
                          <m:ctrlPr>
                            <a:rPr lang="en-US" b="0" i="1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naryPr>
                        <m:sub>
                          <m:r>
                            <a:rPr lang="en-US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𝑛</m:t>
                          </m:r>
                          <m:r>
                            <a:rPr lang="en-US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=0</m:t>
                          </m:r>
                        </m:sub>
                        <m:sup>
                          <m:r>
                            <m:rPr>
                              <m:lit/>
                            </m:rPr>
                            <a:rPr lang="en-US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+</m:t>
                          </m:r>
                          <m:r>
                            <a:rPr lang="en-US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∞</m:t>
                          </m:r>
                        </m:sup>
                        <m:e>
                          <m:sSubSup>
                            <m:sSubSup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SupPr>
                            <m:e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𝑙</m:t>
                              </m:r>
                            </m:sub>
                            <m:sup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𝑛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SupPr>
                            <m:e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𝑛</m:t>
                              </m:r>
                            </m:sub>
                            <m:sup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𝑙</m:t>
                                  </m:r>
                                </m:e>
                              </m:d>
                            </m:sup>
                          </m:sSubSup>
                          <m:d>
                            <m:d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r>
                                <a:rPr lang="en-US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𝜅</m:t>
                              </m:r>
                              <m:sSup>
                                <m:sSup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</m:oMath>
                  </m:oMathPara>
                </a14:m>
                <a:endParaRPr lang="en-US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3660" y="5545361"/>
                <a:ext cx="3962400" cy="77694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447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Solving </a:t>
            </a:r>
            <a:r>
              <a:rPr lang="en-US" dirty="0" err="1" smtClean="0"/>
              <a:t>Sacherer</a:t>
            </a:r>
            <a:r>
              <a:rPr lang="en-US" dirty="0" smtClean="0"/>
              <a:t> integral equation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6"/>
              <p:cNvSpPr txBox="1"/>
              <p:nvPr/>
            </p:nvSpPr>
            <p:spPr>
              <a:xfrm>
                <a:off x="381000" y="838200"/>
                <a:ext cx="8534400" cy="54982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In the end one typically obtains an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eigenvalue problem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Ω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𝑙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𝑙𝑛</m:t>
                          </m:r>
                        </m:sub>
                      </m:sSub>
                      <m:r>
                        <a:rPr lang="en-US" sz="20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+∞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𝛿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𝑙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000" b="0" i="1" smtClean="0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𝑙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000" b="0" i="1" smtClean="0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𝛿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𝑛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000" b="0" i="1" smtClean="0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𝑛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000" b="0" i="1" smtClean="0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sub>
                                      </m:sSub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ℳ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𝑙𝑛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,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000" b="0" i="1" smtClean="0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𝑙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000" b="0" i="1" smtClean="0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  <m:sSup>
                                            <m:sSupPr>
                                              <m:ctrlP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000" b="0" i="1" smtClean="0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𝑛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000" b="0" i="1" smtClean="0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</m:sub>
                                      </m:sSub>
                                    </m:e>
                                  </m:d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𝛼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</m:e>
                          </m:nary>
                        </m:e>
                      </m:nary>
                    </m:oMath>
                  </m:oMathPara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⇒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In the end one needs to </a:t>
                </a:r>
                <a:r>
                  <a:rPr lang="en-US" sz="2000" b="0" dirty="0" err="1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diagonalize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the matrix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ℳ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which can be done numerically in many ways (e.g. Python, MATLAB</a:t>
                </a:r>
                <a:r>
                  <a:rPr lang="en-US" sz="2000" b="0" baseline="3000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®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Mathematica</a:t>
                </a:r>
                <a:r>
                  <a:rPr lang="en-US" sz="2000" b="0" baseline="3000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®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, C, etc.)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⇒ 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The matrix being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infinite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in principle, the problem of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truncation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is the most important (and essentially the only) numerical issue: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truncation sets the number of possible modes considered, and convergence has to be checked for each case.</a:t>
                </a:r>
              </a:p>
            </p:txBody>
          </p:sp>
        </mc:Choice>
        <mc:Fallback xmlns="">
          <p:sp>
            <p:nvSpPr>
              <p:cNvPr id="21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838200"/>
                <a:ext cx="8534400" cy="5498236"/>
              </a:xfrm>
              <a:prstGeom prst="rect">
                <a:avLst/>
              </a:prstGeom>
              <a:blipFill>
                <a:blip r:embed="rId3"/>
                <a:stretch>
                  <a:fillRect l="-786" t="-555" r="-643" b="-11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lipse 3"/>
          <p:cNvSpPr/>
          <p:nvPr/>
        </p:nvSpPr>
        <p:spPr>
          <a:xfrm>
            <a:off x="3429000" y="2170570"/>
            <a:ext cx="457200" cy="533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38FF"/>
              </a:solidFill>
            </a:endParaRPr>
          </a:p>
        </p:txBody>
      </p:sp>
      <p:cxnSp>
        <p:nvCxnSpPr>
          <p:cNvPr id="7" name="Connecteur droit avec flèche 6"/>
          <p:cNvCxnSpPr>
            <a:stCxn id="11" idx="0"/>
            <a:endCxn id="4" idx="4"/>
          </p:cNvCxnSpPr>
          <p:nvPr/>
        </p:nvCxnSpPr>
        <p:spPr>
          <a:xfrm flipH="1" flipV="1">
            <a:off x="3657600" y="2703970"/>
            <a:ext cx="57150" cy="35915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1752600" y="3063121"/>
                <a:ext cx="392430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Eigenvector</a:t>
                </a:r>
                <a:r>
                  <a:rPr lang="en-US" b="0" dirty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s</a:t>
                </a:r>
                <a:r>
                  <a:rPr lang="en-US" b="0" dirty="0" smtClean="0">
                    <a:latin typeface="Myriad Pro" charset="0"/>
                    <a:ea typeface="Myriad Pro" charset="0"/>
                    <a:cs typeface="Myriad Pro" charset="0"/>
                  </a:rPr>
                  <a:t>: e.g. </a:t>
                </a:r>
                <a:r>
                  <a:rPr lang="en-US" b="0" dirty="0" err="1" smtClean="0">
                    <a:latin typeface="Myriad Pro" charset="0"/>
                    <a:ea typeface="Myriad Pro" charset="0"/>
                    <a:cs typeface="Myriad Pro" charset="0"/>
                  </a:rPr>
                  <a:t>Laclare’s</a:t>
                </a:r>
                <a:r>
                  <a:rPr lang="en-US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𝜎</m:t>
                        </m:r>
                      </m:e>
                      <m:sub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𝑙𝑘</m:t>
                        </m:r>
                      </m:sub>
                    </m:sSub>
                  </m:oMath>
                </a14:m>
                <a:r>
                  <a:rPr lang="en-US" b="0" dirty="0" smtClean="0">
                    <a:latin typeface="Myriad Pro" charset="0"/>
                    <a:ea typeface="Myriad Pro" charset="0"/>
                    <a:cs typeface="Myriad Pro" charset="0"/>
                  </a:rPr>
                  <a:t>, or coefficients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SupPr>
                      <m:e>
                        <m:r>
                          <a:rPr lang="en-US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𝑐</m:t>
                        </m:r>
                      </m:e>
                      <m:sub>
                        <m:r>
                          <a:rPr lang="en-US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𝑙</m:t>
                        </m:r>
                      </m:sub>
                      <m:sup>
                        <m:r>
                          <a:rPr lang="en-US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b="0" dirty="0" smtClean="0">
                    <a:latin typeface="Myriad Pro" charset="0"/>
                    <a:ea typeface="Myriad Pro" charset="0"/>
                    <a:cs typeface="Myriad Pro" charset="0"/>
                  </a:rPr>
                  <a:t> of the decomposition over Laguerre polynomials, or coefficients of the discretization over airbag rings, etc.</a:t>
                </a:r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0" y="3063121"/>
                <a:ext cx="3924300" cy="1077218"/>
              </a:xfrm>
              <a:prstGeom prst="rect">
                <a:avLst/>
              </a:prstGeom>
              <a:blipFill>
                <a:blip r:embed="rId4"/>
                <a:stretch>
                  <a:fillRect l="-933" t="-1695" r="-467" b="-6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ccolade ouvrante 13"/>
          <p:cNvSpPr/>
          <p:nvPr/>
        </p:nvSpPr>
        <p:spPr>
          <a:xfrm rot="5400000">
            <a:off x="2289140" y="1119799"/>
            <a:ext cx="304800" cy="1974920"/>
          </a:xfrm>
          <a:prstGeom prst="leftBrace">
            <a:avLst>
              <a:gd name="adj1" fmla="val 42083"/>
              <a:gd name="adj2" fmla="val 50000"/>
            </a:avLst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6"/>
          <p:cNvSpPr txBox="1"/>
          <p:nvPr/>
        </p:nvSpPr>
        <p:spPr>
          <a:xfrm>
            <a:off x="1066800" y="1363385"/>
            <a:ext cx="312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Eigenvalue</a:t>
            </a:r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 looked for: </a:t>
            </a:r>
            <a:r>
              <a:rPr lang="en-US" b="0" dirty="0" smtClean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angular frequency shift</a:t>
            </a:r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 of the mode</a:t>
            </a:r>
          </a:p>
        </p:txBody>
      </p:sp>
      <p:sp>
        <p:nvSpPr>
          <p:cNvPr id="19" name="Ellipse 18"/>
          <p:cNvSpPr/>
          <p:nvPr/>
        </p:nvSpPr>
        <p:spPr>
          <a:xfrm>
            <a:off x="5314950" y="2170570"/>
            <a:ext cx="361950" cy="463390"/>
          </a:xfrm>
          <a:prstGeom prst="ellipse">
            <a:avLst/>
          </a:prstGeom>
          <a:noFill/>
          <a:ln w="28575">
            <a:solidFill>
              <a:srgbClr val="1488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38FF"/>
              </a:solidFill>
            </a:endParaRPr>
          </a:p>
        </p:txBody>
      </p:sp>
      <p:cxnSp>
        <p:nvCxnSpPr>
          <p:cNvPr id="20" name="Connecteur droit avec flèche 19"/>
          <p:cNvCxnSpPr>
            <a:stCxn id="22" idx="2"/>
            <a:endCxn id="19" idx="7"/>
          </p:cNvCxnSpPr>
          <p:nvPr/>
        </p:nvCxnSpPr>
        <p:spPr>
          <a:xfrm flipH="1">
            <a:off x="5623894" y="1872071"/>
            <a:ext cx="327326" cy="366361"/>
          </a:xfrm>
          <a:prstGeom prst="straightConnector1">
            <a:avLst/>
          </a:prstGeom>
          <a:ln w="28575">
            <a:solidFill>
              <a:srgbClr val="14881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4663440" y="1284474"/>
                <a:ext cx="2575560" cy="587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solidFill>
                      <a:srgbClr val="14881F"/>
                    </a:solidFill>
                    <a:latin typeface="Myriad Pro" charset="0"/>
                    <a:ea typeface="Myriad Pro" charset="0"/>
                    <a:cs typeface="Myriad Pro" charset="0"/>
                  </a:rPr>
                  <a:t>Kronecker delta</a:t>
                </a:r>
                <a:r>
                  <a:rPr lang="en-US" b="0" dirty="0" smtClean="0">
                    <a:latin typeface="Myriad Pro" charset="0"/>
                    <a:ea typeface="Myriad Pro" charset="0"/>
                    <a:cs typeface="Myriad Pro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𝛿</m:t>
                        </m:r>
                      </m:e>
                      <m:sub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𝑙</m:t>
                        </m:r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𝑙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=0 </m:t>
                    </m:r>
                  </m:oMath>
                </a14:m>
                <a:endParaRPr lang="en-US" b="0" i="1" dirty="0" smtClean="0">
                  <a:solidFill>
                    <a:schemeClr val="tx1"/>
                  </a:solidFill>
                  <a:latin typeface="Cambria Math" charset="0"/>
                  <a:ea typeface="Myriad Pro" charset="0"/>
                  <a:cs typeface="Courier New" panose="02070309020205020404" pitchFamily="49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if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𝑙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≠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𝑙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, 1 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otherwise</m:t>
                      </m:r>
                    </m:oMath>
                  </m:oMathPara>
                </a14:m>
                <a:endParaRPr lang="en-US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40" y="1284474"/>
                <a:ext cx="2575560" cy="587597"/>
              </a:xfrm>
              <a:prstGeom prst="rect">
                <a:avLst/>
              </a:prstGeom>
              <a:blipFill>
                <a:blip r:embed="rId5"/>
                <a:stretch>
                  <a:fillRect l="-1182" t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Ellipse 36"/>
          <p:cNvSpPr/>
          <p:nvPr/>
        </p:nvSpPr>
        <p:spPr>
          <a:xfrm>
            <a:off x="6454140" y="2170570"/>
            <a:ext cx="960454" cy="463390"/>
          </a:xfrm>
          <a:prstGeom prst="ellipse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38FF"/>
              </a:solidFill>
            </a:endParaRPr>
          </a:p>
        </p:txBody>
      </p:sp>
      <p:cxnSp>
        <p:nvCxnSpPr>
          <p:cNvPr id="38" name="Connecteur droit avec flèche 37"/>
          <p:cNvCxnSpPr>
            <a:stCxn id="39" idx="0"/>
            <a:endCxn id="37" idx="4"/>
          </p:cNvCxnSpPr>
          <p:nvPr/>
        </p:nvCxnSpPr>
        <p:spPr>
          <a:xfrm flipH="1" flipV="1">
            <a:off x="6934367" y="2633960"/>
            <a:ext cx="399883" cy="615952"/>
          </a:xfrm>
          <a:prstGeom prst="straightConnector1">
            <a:avLst/>
          </a:prstGeom>
          <a:ln w="28575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6248400" y="3249912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0038FF"/>
                </a:solidFill>
                <a:latin typeface="Myriad Pro" charset="0"/>
                <a:ea typeface="Myriad Pro" charset="0"/>
                <a:cs typeface="Myriad Pro" charset="0"/>
              </a:rPr>
              <a:t>Matrix</a:t>
            </a:r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, to be computed analytically</a:t>
            </a:r>
          </a:p>
        </p:txBody>
      </p:sp>
    </p:spTree>
    <p:extLst>
      <p:ext uri="{BB962C8B-B14F-4D97-AF65-F5344CB8AC3E}">
        <p14:creationId xmlns:p14="http://schemas.microsoft.com/office/powerpoint/2010/main" val="170797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  <p:bldP spid="14" grpId="0" animBg="1"/>
      <p:bldP spid="17" grpId="0"/>
      <p:bldP spid="19" grpId="0" animBg="1"/>
      <p:bldP spid="22" grpId="0"/>
      <p:bldP spid="37" grpId="0" animBg="1"/>
      <p:bldP spid="3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Benchmarks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1" name="TextBox 6"/>
          <p:cNvSpPr txBox="1"/>
          <p:nvPr/>
        </p:nvSpPr>
        <p:spPr>
          <a:xfrm>
            <a:off x="822960" y="838200"/>
            <a:ext cx="80162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000" b="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Vlasov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solvers have been heavily benchmarked </a:t>
            </a:r>
            <a:r>
              <a:rPr lang="en-US" sz="2000" b="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w.r.t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. multi-particle simulations: here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HEADTAIL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(multi-particle simulation)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vs. </a:t>
            </a:r>
            <a:r>
              <a:rPr lang="en-US" sz="2000" b="0" dirty="0" err="1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Laclare’s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Vlasov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approach, for LHC coupled-bunch instabilities vs. chromaticity</a:t>
            </a:r>
            <a:b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/>
            </a:r>
            <a:b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</a:br>
            <a:endParaRPr lang="en-US" sz="2000" b="0" dirty="0" smtClean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745" y="2194559"/>
            <a:ext cx="4707255" cy="348932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163445"/>
            <a:ext cx="4551680" cy="3551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1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Benchmarks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1" name="TextBox 6"/>
          <p:cNvSpPr txBox="1"/>
          <p:nvPr/>
        </p:nvSpPr>
        <p:spPr>
          <a:xfrm>
            <a:off x="822960" y="838200"/>
            <a:ext cx="8016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HEADTAIL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vs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MOSES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(</a:t>
            </a:r>
            <a:r>
              <a:rPr lang="en-US" sz="2000" b="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Vlasov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solver), for the SPS transverse mode coupling instability:</a:t>
            </a:r>
            <a:b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/>
            </a:r>
            <a:b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</a:br>
            <a:endParaRPr lang="en-US" sz="2000" b="0" dirty="0" smtClean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380" y="1367408"/>
            <a:ext cx="4572000" cy="4856383"/>
          </a:xfrm>
          <a:prstGeom prst="rect">
            <a:avLst/>
          </a:prstGeom>
        </p:spPr>
      </p:pic>
      <p:sp>
        <p:nvSpPr>
          <p:cNvPr id="8" name="TextShape 3"/>
          <p:cNvSpPr txBox="1"/>
          <p:nvPr/>
        </p:nvSpPr>
        <p:spPr>
          <a:xfrm>
            <a:off x="685800" y="2895600"/>
            <a:ext cx="2903220" cy="900000"/>
          </a:xfrm>
          <a:prstGeom prst="rect">
            <a:avLst/>
          </a:prstGeom>
          <a:noFill/>
          <a:ln>
            <a:noFill/>
          </a:ln>
        </p:spPr>
        <p:txBody>
          <a:bodyPr lIns="90000" tIns="45000" rIns="0" bIns="45000"/>
          <a:lstStyle/>
          <a:p>
            <a:r>
              <a:rPr lang="fi-FI" sz="2000" b="0" strike="noStrike" spc="-1" dirty="0" err="1">
                <a:latin typeface="Myriad Pro" charset="0"/>
                <a:ea typeface="Myriad Pro" charset="0"/>
                <a:cs typeface="Myriad Pro" charset="0"/>
              </a:rPr>
              <a:t>From</a:t>
            </a:r>
            <a:r>
              <a:rPr lang="fi-FI" sz="2000" b="0" strike="noStrike" spc="-1" dirty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i-FI" sz="2000" strike="noStrike" spc="-1" dirty="0" smtClean="0">
                <a:latin typeface="Myriad Pro" charset="0"/>
                <a:ea typeface="Myriad Pro" charset="0"/>
                <a:cs typeface="Myriad Pro" charset="0"/>
              </a:rPr>
              <a:t>B. </a:t>
            </a:r>
            <a:r>
              <a:rPr lang="fi-FI" sz="2000" strike="noStrike" spc="-1" dirty="0" err="1" smtClean="0">
                <a:latin typeface="Myriad Pro" charset="0"/>
                <a:ea typeface="Myriad Pro" charset="0"/>
                <a:cs typeface="Myriad Pro" charset="0"/>
              </a:rPr>
              <a:t>Salvant</a:t>
            </a:r>
            <a:r>
              <a:rPr lang="fi-FI" sz="2000" b="0" strike="noStrike" spc="-1" dirty="0" err="1" smtClean="0">
                <a:latin typeface="Myriad Pro" charset="0"/>
                <a:ea typeface="Myriad Pro" charset="0"/>
                <a:cs typeface="Myriad Pro" charset="0"/>
              </a:rPr>
              <a:t>’s</a:t>
            </a:r>
            <a:r>
              <a:rPr lang="fi-FI" sz="2000" strike="noStrike" spc="-1" dirty="0" smtClean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i-FI" sz="2000" b="0" strike="noStrike" spc="-1" dirty="0" err="1">
                <a:latin typeface="Myriad Pro" charset="0"/>
                <a:ea typeface="Myriad Pro" charset="0"/>
                <a:cs typeface="Myriad Pro" charset="0"/>
              </a:rPr>
              <a:t>PhD</a:t>
            </a:r>
            <a:r>
              <a:rPr lang="fi-FI" sz="2000" b="0" strike="noStrike" spc="-1" dirty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i-FI" sz="2000" b="0" strike="noStrike" spc="-1" dirty="0" err="1" smtClean="0">
                <a:latin typeface="Myriad Pro" charset="0"/>
                <a:ea typeface="Myriad Pro" charset="0"/>
                <a:cs typeface="Myriad Pro" charset="0"/>
              </a:rPr>
              <a:t>thesis</a:t>
            </a:r>
            <a:r>
              <a:rPr lang="fi-FI" sz="2000" b="0" strike="noStrike" spc="-1" dirty="0" smtClean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i-FI" sz="1800" b="0" strike="noStrike" spc="-1" dirty="0" smtClean="0">
                <a:latin typeface="Myriad Pro" charset="0"/>
                <a:ea typeface="Myriad Pro" charset="0"/>
                <a:cs typeface="Myriad Pro" charset="0"/>
              </a:rPr>
              <a:t>[</a:t>
            </a:r>
            <a:r>
              <a:rPr lang="fi-FI" sz="1800" b="0" i="1" strike="noStrike" spc="-1" dirty="0" smtClean="0">
                <a:latin typeface="Myriad Pro" charset="0"/>
                <a:ea typeface="Myriad Pro" charset="0"/>
                <a:cs typeface="Myriad Pro" charset="0"/>
              </a:rPr>
              <a:t>EPFL </a:t>
            </a:r>
            <a:r>
              <a:rPr lang="fi-FI" sz="1800" b="0" i="1" strike="noStrike" spc="-1" dirty="0">
                <a:latin typeface="Myriad Pro" charset="0"/>
                <a:ea typeface="Myriad Pro" charset="0"/>
                <a:cs typeface="Myriad Pro" charset="0"/>
              </a:rPr>
              <a:t>n</a:t>
            </a:r>
            <a:r>
              <a:rPr lang="fi-FI" sz="1800" b="0" i="1" strike="noStrike" spc="-1" baseline="33000" dirty="0">
                <a:latin typeface="Myriad Pro" charset="0"/>
                <a:ea typeface="Myriad Pro" charset="0"/>
                <a:cs typeface="Myriad Pro" charset="0"/>
              </a:rPr>
              <a:t>o</a:t>
            </a:r>
            <a:r>
              <a:rPr lang="fi-FI" sz="1800" b="0" i="1" strike="noStrike" spc="-1" dirty="0">
                <a:latin typeface="Myriad Pro" charset="0"/>
                <a:ea typeface="Myriad Pro" charset="0"/>
                <a:cs typeface="Myriad Pro" charset="0"/>
              </a:rPr>
              <a:t>4585 (2010</a:t>
            </a:r>
            <a:r>
              <a:rPr lang="fi-FI" sz="1800" b="0" i="1" strike="noStrike" spc="-1" dirty="0" smtClean="0">
                <a:latin typeface="Myriad Pro" charset="0"/>
                <a:ea typeface="Myriad Pro" charset="0"/>
                <a:cs typeface="Myriad Pro" charset="0"/>
              </a:rPr>
              <a:t>)</a:t>
            </a:r>
            <a:r>
              <a:rPr lang="fi-FI" sz="1800" b="0" strike="noStrike" spc="-1" dirty="0" smtClean="0">
                <a:latin typeface="Myriad Pro" charset="0"/>
                <a:ea typeface="Myriad Pro" charset="0"/>
                <a:cs typeface="Myriad Pro" charset="0"/>
              </a:rPr>
              <a:t>]</a:t>
            </a:r>
            <a:endParaRPr lang="fi-FI" sz="2000" b="0" strike="noStrike" spc="-1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591502" y="4440557"/>
                <a:ext cx="3110865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⇒</m:t>
                    </m:r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:r>
                  <a:rPr lang="en-US" sz="2000" b="0" dirty="0" err="1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Vlasov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 solvers and multi-particle compare very well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, provided they are used in the same situation (and are well converged!)</a:t>
                </a: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502" y="4440557"/>
                <a:ext cx="3110865" cy="1631216"/>
              </a:xfrm>
              <a:prstGeom prst="rect">
                <a:avLst/>
              </a:prstGeom>
              <a:blipFill rotWithShape="0">
                <a:blip r:embed="rId4"/>
                <a:stretch>
                  <a:fillRect l="-1961" t="-1493" r="-1961" b="-5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266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/>
          <p:nvPr/>
        </p:nvPicPr>
        <p:blipFill>
          <a:blip r:embed="rId3"/>
          <a:srcRect b="2962"/>
          <a:stretch/>
        </p:blipFill>
        <p:spPr>
          <a:xfrm>
            <a:off x="304800" y="838200"/>
            <a:ext cx="5486400" cy="3850920"/>
          </a:xfrm>
          <a:prstGeom prst="rect">
            <a:avLst/>
          </a:prstGeom>
          <a:ln>
            <a:noFill/>
          </a:ln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Applications </a:t>
            </a:r>
            <a:r>
              <a:rPr lang="mr-IN" dirty="0" smtClean="0"/>
              <a:t>–</a:t>
            </a:r>
            <a:r>
              <a:rPr lang="en-US" dirty="0" smtClean="0"/>
              <a:t> LEP TMCI with damper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TextShape 3"/>
          <p:cNvSpPr txBox="1"/>
          <p:nvPr/>
        </p:nvSpPr>
        <p:spPr>
          <a:xfrm>
            <a:off x="4594860" y="1164656"/>
            <a:ext cx="4343400" cy="2347800"/>
          </a:xfrm>
          <a:prstGeom prst="rect">
            <a:avLst/>
          </a:prstGeom>
          <a:noFill/>
          <a:ln>
            <a:noFill/>
          </a:ln>
        </p:spPr>
        <p:txBody>
          <a:bodyPr lIns="90000" tIns="45000" rIns="0" bIns="45000"/>
          <a:lstStyle/>
          <a:p>
            <a:r>
              <a:rPr lang="en-US" sz="1800" b="0" spc="-1" dirty="0" smtClean="0">
                <a:latin typeface="Myriad Pro" charset="0"/>
                <a:ea typeface="Myriad Pro" charset="0"/>
                <a:cs typeface="Myriad Pro" charset="0"/>
              </a:rPr>
              <a:t>Impedance model: two broad-band resonators (RF cavities + bellows), the rest is relatively small (&lt;10%) [G. </a:t>
            </a:r>
            <a:r>
              <a:rPr lang="en-US" sz="1800" b="0" spc="-1" dirty="0" err="1" smtClean="0">
                <a:latin typeface="Myriad Pro" charset="0"/>
                <a:ea typeface="Myriad Pro" charset="0"/>
                <a:cs typeface="Myriad Pro" charset="0"/>
              </a:rPr>
              <a:t>Sabbi</a:t>
            </a:r>
            <a:r>
              <a:rPr lang="en-US" sz="1800" b="0" spc="-1" dirty="0" smtClean="0">
                <a:latin typeface="Myriad Pro" charset="0"/>
                <a:ea typeface="Myriad Pro" charset="0"/>
                <a:cs typeface="Myriad Pro" charset="0"/>
              </a:rPr>
              <a:t>, 1995].</a:t>
            </a:r>
          </a:p>
          <a:p>
            <a:endParaRPr lang="en-US" sz="1800" b="0" spc="-1" dirty="0" smtClean="0">
              <a:latin typeface="Myriad Pro" charset="0"/>
              <a:ea typeface="Myriad Pro" charset="0"/>
              <a:cs typeface="Myriad Pro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1800" b="0" spc="-1" dirty="0" smtClean="0">
                <a:latin typeface="Myriad Pro" charset="0"/>
                <a:ea typeface="Myriad Pro" charset="0"/>
                <a:cs typeface="Myriad Pro" charset="0"/>
              </a:rPr>
              <a:t>experimental tune shifts and TMCI threshold (from simple formula) well reproduced,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800" b="0" spc="-1" dirty="0" smtClean="0">
                <a:latin typeface="Myriad Pro" charset="0"/>
                <a:ea typeface="Myriad Pro" charset="0"/>
                <a:cs typeface="Myriad Pro" charset="0"/>
              </a:rPr>
              <a:t>TMCI threshold slightly less than 1mA.</a:t>
            </a:r>
          </a:p>
          <a:p>
            <a:endParaRPr lang="en-US" sz="1800" b="0" strike="noStrike" spc="-1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63153" y="4790292"/>
            <a:ext cx="82634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Transverse feedback damper: </a:t>
            </a:r>
            <a:r>
              <a:rPr lang="en-US" b="0" dirty="0">
                <a:latin typeface="Myriad Pro" charset="0"/>
                <a:ea typeface="Myriad Pro" charset="0"/>
                <a:cs typeface="Myriad Pro" charset="0"/>
              </a:rPr>
              <a:t>several </a:t>
            </a:r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ideas and trials in LEP</a:t>
            </a:r>
            <a:endParaRPr lang="en-US" b="0" dirty="0">
              <a:latin typeface="Myriad Pro" charset="0"/>
              <a:ea typeface="Myriad Pro" charset="0"/>
              <a:cs typeface="Myriad Pro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b="0" dirty="0">
                <a:latin typeface="Myriad Pro" charset="0"/>
                <a:ea typeface="Myriad Pro" charset="0"/>
                <a:cs typeface="Myriad Pro" charset="0"/>
              </a:rPr>
              <a:t>reactive feedback (prevent mode 0 to shift down and couple with mode -1) → not more than 5-10 % increase in threshold, despite several </a:t>
            </a:r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attempts </a:t>
            </a:r>
            <a:r>
              <a:rPr lang="en-US" b="0" dirty="0">
                <a:latin typeface="Myriad Pro" charset="0"/>
                <a:ea typeface="Myriad Pro" charset="0"/>
                <a:cs typeface="Myriad Pro" charset="0"/>
              </a:rPr>
              <a:t>and models </a:t>
            </a:r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developed </a:t>
            </a:r>
            <a:r>
              <a:rPr lang="en-US" b="0" dirty="0">
                <a:latin typeface="Myriad Pro" charset="0"/>
                <a:ea typeface="Myriad Pro" charset="0"/>
                <a:cs typeface="Myriad Pro" charset="0"/>
              </a:rPr>
              <a:t>[Danilov-</a:t>
            </a:r>
            <a:r>
              <a:rPr lang="en-US" b="0" dirty="0" err="1">
                <a:latin typeface="Myriad Pro" charset="0"/>
                <a:ea typeface="Myriad Pro" charset="0"/>
                <a:cs typeface="Myriad Pro" charset="0"/>
              </a:rPr>
              <a:t>Perevedentsev</a:t>
            </a:r>
            <a:r>
              <a:rPr lang="en-US" b="0" dirty="0">
                <a:latin typeface="Myriad Pro" charset="0"/>
                <a:ea typeface="Myriad Pro" charset="0"/>
                <a:cs typeface="Myriad Pro" charset="0"/>
              </a:rPr>
              <a:t> 1993, </a:t>
            </a:r>
            <a:r>
              <a:rPr lang="en-US" b="0" dirty="0" err="1">
                <a:latin typeface="Myriad Pro" charset="0"/>
                <a:ea typeface="Myriad Pro" charset="0"/>
                <a:cs typeface="Myriad Pro" charset="0"/>
              </a:rPr>
              <a:t>Sabbi</a:t>
            </a:r>
            <a:r>
              <a:rPr lang="en-US" b="0" dirty="0">
                <a:latin typeface="Myriad Pro" charset="0"/>
                <a:ea typeface="Myriad Pro" charset="0"/>
                <a:cs typeface="Myriad Pro" charset="0"/>
              </a:rPr>
              <a:t> 1996, Brandt et al 1995],</a:t>
            </a:r>
          </a:p>
          <a:p>
            <a:pPr marL="285750" indent="-285750">
              <a:buFont typeface="Wingdings" charset="2"/>
              <a:buChar char="Ø"/>
            </a:pPr>
            <a:r>
              <a:rPr lang="en-US" b="0" dirty="0">
                <a:latin typeface="Myriad Pro" charset="0"/>
                <a:ea typeface="Myriad Pro" charset="0"/>
                <a:cs typeface="Myriad Pro" charset="0"/>
              </a:rPr>
              <a:t>resistive feedback, first found ineffective [Ruth 1983], tried at LEP but never used in operation</a:t>
            </a:r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8090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 smtClean="0"/>
              <a:t>Introducing Hamiltonians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7200" y="947440"/>
                <a:ext cx="8382000" cy="4755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Some of the analytical work shown in part I can be made simpler by using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Hamiltonians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: the (conservative) system under study is governed by the Hamiltonian</a:t>
                </a:r>
                <a:b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</a:br>
                <a:r>
                  <a:rPr lang="en-US" sz="600" b="0" dirty="0" smtClean="0">
                    <a:latin typeface="Myriad Pro" charset="0"/>
                    <a:ea typeface="Myriad Pro" charset="0"/>
                    <a:cs typeface="Myriad Pro" charset="0"/>
                  </a:rPr>
                  <a:t/>
                </a:r>
                <a:br>
                  <a:rPr lang="en-US" sz="600" b="0" dirty="0" smtClean="0"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eqArr>
                      <m:eqArr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eqArrPr>
                      <m:e>
                        <m:r>
                          <a:rPr lang="en-US" sz="28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𝐻</m:t>
                        </m:r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𝑥</m:t>
                            </m:r>
                            <m:r>
                              <a:rPr lang="en-US" sz="2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,</m:t>
                            </m:r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2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,</m:t>
                            </m:r>
                            <m:r>
                              <a:rPr lang="en-US" sz="2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𝑦</m:t>
                            </m:r>
                            <m:r>
                              <a:rPr lang="en-US" sz="2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,</m:t>
                            </m:r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2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,</m:t>
                            </m:r>
                            <m:r>
                              <a:rPr lang="en-US" sz="2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𝑧</m:t>
                            </m:r>
                            <m:r>
                              <a:rPr lang="en-US" sz="2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,</m:t>
                            </m:r>
                            <m:r>
                              <a:rPr lang="en-US" sz="2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𝛿</m:t>
                            </m:r>
                            <m:r>
                              <a:rPr lang="en-US" sz="2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;</m:t>
                            </m:r>
                            <m:r>
                              <a:rPr lang="en-US" sz="2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𝑡</m:t>
                            </m:r>
                          </m:e>
                        </m:d>
                      </m:e>
                    </m:eqArr>
                  </m:oMath>
                </a14:m>
                <a:endParaRPr lang="en-US" sz="2000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Coordinates and momenta go in pair, and obey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Hamilton’s equations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: for example in the vertical plane</a:t>
                </a:r>
                <a:b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</a:br>
                <a:r>
                  <a:rPr lang="en-US" sz="600" b="0" dirty="0" smtClean="0"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/>
                </a:r>
                <a:b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𝑑𝑦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𝑑𝑡</m:t>
                        </m:r>
                      </m:den>
                    </m:f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𝐻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′</m:t>
                            </m:r>
                          </m:sup>
                        </m:sSup>
                      </m:den>
                    </m:f>
                    <m:r>
                      <a:rPr lang="en-US" sz="28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      </m:t>
                    </m:r>
                    <m:r>
                      <m:rPr>
                        <m:nor/>
                      </m:rPr>
                      <a:rPr lang="en-US" sz="2800" b="0" i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and</m:t>
                    </m:r>
                    <m:r>
                      <m:rPr>
                        <m:nor/>
                      </m:rPr>
                      <a:rPr lang="en-US" sz="2800" b="0" i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    </m:t>
                    </m:r>
                    <m:r>
                      <a:rPr lang="en-US" sz="28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 </m:t>
                    </m:r>
                    <m:f>
                      <m:fPr>
                        <m:ctrlPr>
                          <a:rPr lang="mr-IN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′</m:t>
                            </m:r>
                          </m:sup>
                        </m:sSup>
                      </m:num>
                      <m:den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𝑑𝑡</m:t>
                        </m:r>
                      </m:den>
                    </m:f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=−</m:t>
                    </m:r>
                    <m:f>
                      <m:f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𝐻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</m:den>
                    </m:f>
                  </m:oMath>
                </a14:m>
                <a:endParaRPr lang="en-US" sz="2800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This does not introduce any additional physics, it just makes part of the derivation easier, more efficient and more elegant.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For more details on Hamiltonians, see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W. 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Herr’s lecture 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in this CAS (14/11): </a:t>
                </a:r>
                <a:r>
                  <a:rPr lang="en-US" sz="1400" b="0" dirty="0" smtClean="0">
                    <a:latin typeface="Myriad Pro" charset="0"/>
                    <a:ea typeface="Myriad Pro" charset="0"/>
                    <a:cs typeface="Myriad Pro" charset="0"/>
                    <a:hlinkClick r:id="rId3"/>
                  </a:rPr>
                  <a:t>https</a:t>
                </a:r>
                <a:r>
                  <a:rPr lang="en-US" sz="1400" b="0" dirty="0">
                    <a:latin typeface="Myriad Pro" charset="0"/>
                    <a:ea typeface="Myriad Pro" charset="0"/>
                    <a:cs typeface="Myriad Pro" charset="0"/>
                    <a:hlinkClick r:id="rId3"/>
                  </a:rPr>
                  <a:t>://</a:t>
                </a:r>
                <a:r>
                  <a:rPr lang="en-US" sz="1400" b="0" dirty="0" smtClean="0">
                    <a:latin typeface="Myriad Pro" charset="0"/>
                    <a:ea typeface="Myriad Pro" charset="0"/>
                    <a:cs typeface="Myriad Pro" charset="0"/>
                    <a:hlinkClick r:id="rId3"/>
                  </a:rPr>
                  <a:t>indico.cern.ch/event/759124/contributions/3148186/attachments/1748350/2838297/ham1.pdf</a:t>
                </a:r>
                <a:endParaRPr lang="en-US" sz="32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47440"/>
                <a:ext cx="8382000" cy="4755341"/>
              </a:xfrm>
              <a:prstGeom prst="rect">
                <a:avLst/>
              </a:prstGeom>
              <a:blipFill rotWithShape="0">
                <a:blip r:embed="rId4"/>
                <a:stretch>
                  <a:fillRect l="-655" t="-513" r="-291" b="-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80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0" t="5882" r="10144"/>
          <a:stretch/>
        </p:blipFill>
        <p:spPr>
          <a:xfrm>
            <a:off x="297282" y="1714615"/>
            <a:ext cx="4172795" cy="343797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7" t="5321" r="10918" b="3024"/>
          <a:stretch/>
        </p:blipFill>
        <p:spPr>
          <a:xfrm>
            <a:off x="4470076" y="1714615"/>
            <a:ext cx="4140523" cy="3336925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Applications </a:t>
            </a:r>
            <a:r>
              <a:rPr lang="mr-IN" dirty="0" smtClean="0"/>
              <a:t>–</a:t>
            </a:r>
            <a:r>
              <a:rPr lang="en-US" dirty="0" smtClean="0"/>
              <a:t> LEP TMCI with damper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TextShape 3"/>
          <p:cNvSpPr txBox="1"/>
          <p:nvPr/>
        </p:nvSpPr>
        <p:spPr>
          <a:xfrm>
            <a:off x="457200" y="933925"/>
            <a:ext cx="8252460" cy="742475"/>
          </a:xfrm>
          <a:prstGeom prst="rect">
            <a:avLst/>
          </a:prstGeom>
          <a:noFill/>
          <a:ln>
            <a:noFill/>
          </a:ln>
        </p:spPr>
        <p:txBody>
          <a:bodyPr lIns="90000" tIns="45000" rIns="0" bIns="45000"/>
          <a:lstStyle/>
          <a:p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Instability threshold vs. chromaticity</a:t>
            </a:r>
            <a:r>
              <a:rPr lang="en-US" sz="2000" b="0" i="1" spc="-1" dirty="0" smtClean="0">
                <a:latin typeface="Myriad Pro" charset="0"/>
                <a:ea typeface="Myriad Pro" charset="0"/>
                <a:cs typeface="Myriad Pro" charset="0"/>
              </a:rPr>
              <a:t> Q’ </a:t>
            </a: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and damper gain (up to 10 turns) with DELPHI </a:t>
            </a:r>
            <a:r>
              <a:rPr lang="en-US" sz="2000" b="0" spc="-1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 solver:</a:t>
            </a:r>
            <a:endParaRPr lang="en-US" sz="2000" b="0" strike="noStrike" spc="-1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1" name="TextShape 3"/>
          <p:cNvSpPr txBox="1"/>
          <p:nvPr/>
        </p:nvSpPr>
        <p:spPr>
          <a:xfrm>
            <a:off x="228601" y="4953000"/>
            <a:ext cx="4114800" cy="940320"/>
          </a:xfrm>
          <a:prstGeom prst="rect">
            <a:avLst/>
          </a:prstGeom>
          <a:noFill/>
          <a:ln>
            <a:noFill/>
          </a:ln>
        </p:spPr>
        <p:txBody>
          <a:bodyPr lIns="90000" tIns="45000" rIns="0" bIns="45000"/>
          <a:lstStyle/>
          <a:p>
            <a:r>
              <a:rPr lang="en-US" sz="2000" b="0" strike="noStrike" spc="-1" dirty="0" smtClean="0">
                <a:solidFill>
                  <a:srgbClr val="14881F"/>
                </a:solidFill>
                <a:latin typeface="Myriad Pro" charset="0"/>
                <a:ea typeface="Myriad Pro" charset="0"/>
                <a:cs typeface="Myriad Pro" charset="0"/>
              </a:rPr>
              <a:t>Resistive damper</a:t>
            </a:r>
            <a:r>
              <a:rPr lang="en-US" sz="2000" b="0" strike="noStrike" spc="-1" dirty="0" smtClean="0">
                <a:latin typeface="Myriad Pro" charset="0"/>
                <a:ea typeface="Myriad Pro" charset="0"/>
                <a:cs typeface="Myriad Pro" charset="0"/>
              </a:rPr>
              <a:t>:</a:t>
            </a:r>
            <a:r>
              <a:rPr lang="en-US" sz="2000" b="0" strike="noStrike" spc="-1" dirty="0" smtClean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 one cannot do better than the ”natural” </a:t>
            </a:r>
            <a:r>
              <a:rPr lang="en-US" sz="2000" b="0" strike="noStrike" spc="-1" dirty="0" smtClean="0">
                <a:latin typeface="Myriad Pro" charset="0"/>
                <a:ea typeface="Myriad Pro" charset="0"/>
                <a:cs typeface="Myriad Pro" charset="0"/>
              </a:rPr>
              <a:t>(i.e. without damper)</a:t>
            </a:r>
            <a:r>
              <a:rPr lang="en-US" sz="2000" b="0" strike="noStrike" spc="-1" dirty="0" smtClean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 TMCI threshold.</a:t>
            </a:r>
            <a:endParaRPr lang="en-US" sz="2000" b="0" strike="noStrike" spc="-1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2" name="TextShape 4"/>
          <p:cNvSpPr txBox="1"/>
          <p:nvPr/>
        </p:nvSpPr>
        <p:spPr>
          <a:xfrm>
            <a:off x="4724400" y="4953000"/>
            <a:ext cx="4267200" cy="1260000"/>
          </a:xfrm>
          <a:prstGeom prst="rect">
            <a:avLst/>
          </a:prstGeom>
          <a:noFill/>
          <a:ln>
            <a:noFill/>
          </a:ln>
        </p:spPr>
        <p:txBody>
          <a:bodyPr lIns="90000" tIns="45000" rIns="0" bIns="45000"/>
          <a:lstStyle/>
          <a:p>
            <a:r>
              <a:rPr lang="en-US" sz="2000" b="0" strike="noStrike" spc="-1" dirty="0" smtClean="0">
                <a:solidFill>
                  <a:srgbClr val="14881F"/>
                </a:solidFill>
                <a:latin typeface="Myriad Pro" charset="0"/>
                <a:ea typeface="Myriad Pro" charset="0"/>
                <a:cs typeface="Myriad Pro" charset="0"/>
              </a:rPr>
              <a:t>Reactive damper</a:t>
            </a:r>
            <a:r>
              <a:rPr lang="en-US" sz="2000" b="0" strike="noStrike" spc="-1" dirty="0" smtClean="0">
                <a:latin typeface="Myriad Pro" charset="0"/>
                <a:ea typeface="Myriad Pro" charset="0"/>
                <a:cs typeface="Myriad Pro" charset="0"/>
              </a:rPr>
              <a:t>:</a:t>
            </a:r>
            <a:r>
              <a:rPr lang="en-US" sz="2000" b="0" spc="-1" dirty="0" smtClean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 one</a:t>
            </a:r>
            <a:r>
              <a:rPr lang="en-US" sz="2000" b="0" strike="noStrike" spc="-1" dirty="0" smtClean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 can do a little better than the ”natural” TMCI</a:t>
            </a:r>
            <a:r>
              <a:rPr lang="en-US" sz="2000" b="0" strike="noStrike" spc="-1" dirty="0" smtClean="0">
                <a:latin typeface="Myriad Pro" charset="0"/>
                <a:ea typeface="Myriad Pro" charset="0"/>
                <a:cs typeface="Myriad Pro" charset="0"/>
              </a:rPr>
              <a:t>.</a:t>
            </a:r>
          </a:p>
          <a:p>
            <a:r>
              <a:rPr lang="en-US" sz="2000" b="0" strike="noStrike" spc="-1" dirty="0" smtClean="0">
                <a:latin typeface="Myriad Pro" charset="0"/>
                <a:ea typeface="Myriad Pro" charset="0"/>
                <a:cs typeface="Myriad Pro" charset="0"/>
              </a:rPr>
              <a:t>→ seems to match (qualitatively) LEP observations.</a:t>
            </a:r>
            <a:endParaRPr lang="en-US" sz="2000" b="0" strike="noStrike" spc="-1" dirty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13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Applications </a:t>
            </a:r>
            <a:r>
              <a:rPr lang="mr-IN" dirty="0" smtClean="0"/>
              <a:t>–</a:t>
            </a:r>
            <a:r>
              <a:rPr lang="en-US" dirty="0" smtClean="0"/>
              <a:t> LHC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TextShape 3"/>
          <p:cNvSpPr txBox="1"/>
          <p:nvPr/>
        </p:nvSpPr>
        <p:spPr>
          <a:xfrm>
            <a:off x="457200" y="933925"/>
            <a:ext cx="8252460" cy="742475"/>
          </a:xfrm>
          <a:prstGeom prst="rect">
            <a:avLst/>
          </a:prstGeom>
          <a:noFill/>
          <a:ln>
            <a:noFill/>
          </a:ln>
        </p:spPr>
        <p:txBody>
          <a:bodyPr lIns="90000" tIns="45000" rIns="0" bIns="45000"/>
          <a:lstStyle/>
          <a:p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Predicting the </a:t>
            </a:r>
            <a:r>
              <a:rPr lang="en-US" sz="2000" b="0" spc="-1" dirty="0" err="1" smtClean="0">
                <a:latin typeface="Myriad Pro" charset="0"/>
                <a:ea typeface="Myriad Pro" charset="0"/>
                <a:cs typeface="Myriad Pro" charset="0"/>
              </a:rPr>
              <a:t>octupole</a:t>
            </a: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 instability threshold vs. chromaticity</a:t>
            </a:r>
            <a:r>
              <a:rPr lang="en-US" sz="2000" b="0" i="1" spc="-1" dirty="0" smtClean="0">
                <a:latin typeface="Myriad Pro" charset="0"/>
                <a:ea typeface="Myriad Pro" charset="0"/>
                <a:cs typeface="Myriad Pro" charset="0"/>
              </a:rPr>
              <a:t> Q’ </a:t>
            </a: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and damper gain, with DELPHI:</a:t>
            </a:r>
            <a:endParaRPr lang="en-US" sz="2000" b="0" strike="noStrike" spc="-1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2" name="TextShape 4"/>
          <p:cNvSpPr txBox="1"/>
          <p:nvPr/>
        </p:nvSpPr>
        <p:spPr>
          <a:xfrm>
            <a:off x="4779169" y="1516935"/>
            <a:ext cx="4108449" cy="1260000"/>
          </a:xfrm>
          <a:prstGeom prst="rect">
            <a:avLst/>
          </a:prstGeom>
          <a:noFill/>
          <a:ln>
            <a:noFill/>
          </a:ln>
        </p:spPr>
        <p:txBody>
          <a:bodyPr lIns="90000" tIns="45000" rIns="0" bIns="45000"/>
          <a:lstStyle/>
          <a:p>
            <a:r>
              <a:rPr lang="mr-IN" sz="1800" b="0" strike="noStrike" spc="-1" dirty="0" smtClean="0">
                <a:latin typeface="Myriad Pro" charset="0"/>
                <a:ea typeface="Myriad Pro" charset="0"/>
                <a:cs typeface="Myriad Pro" charset="0"/>
              </a:rPr>
              <a:t>…</a:t>
            </a:r>
            <a:r>
              <a:rPr lang="en-US" sz="1800" b="0" strike="noStrike" spc="-1" dirty="0" smtClean="0">
                <a:latin typeface="Myriad Pro" charset="0"/>
                <a:ea typeface="Myriad Pro" charset="0"/>
                <a:cs typeface="Myriad Pro" charset="0"/>
              </a:rPr>
              <a:t> and we can also plot the respective contributions of each machine elements (essentially collimators):</a:t>
            </a:r>
            <a:endParaRPr lang="fi-FI" sz="1800" b="0" strike="noStrike" spc="-1" dirty="0"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41" r="6024"/>
          <a:stretch/>
        </p:blipFill>
        <p:spPr>
          <a:xfrm>
            <a:off x="311151" y="1851660"/>
            <a:ext cx="4641849" cy="329184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" t="11497" r="-2001" b="5983"/>
          <a:stretch/>
        </p:blipFill>
        <p:spPr>
          <a:xfrm>
            <a:off x="4948874" y="2448162"/>
            <a:ext cx="3814126" cy="3776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91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Direct </a:t>
            </a:r>
            <a:r>
              <a:rPr lang="en-US" dirty="0" err="1" smtClean="0"/>
              <a:t>Vlasov</a:t>
            </a:r>
            <a:r>
              <a:rPr lang="en-US" dirty="0" smtClean="0"/>
              <a:t> solvers </a:t>
            </a:r>
            <a:r>
              <a:rPr lang="mr-IN" dirty="0" smtClean="0"/>
              <a:t>–</a:t>
            </a:r>
            <a:r>
              <a:rPr lang="en-US" dirty="0" smtClean="0"/>
              <a:t> summary part II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TextShape 3"/>
          <p:cNvSpPr txBox="1"/>
          <p:nvPr/>
        </p:nvSpPr>
        <p:spPr>
          <a:xfrm>
            <a:off x="457200" y="933925"/>
            <a:ext cx="8252460" cy="4933475"/>
          </a:xfrm>
          <a:prstGeom prst="rect">
            <a:avLst/>
          </a:prstGeom>
          <a:noFill/>
          <a:ln>
            <a:noFill/>
          </a:ln>
        </p:spPr>
        <p:txBody>
          <a:bodyPr lIns="90000" tIns="45000" rIns="0" bIns="45000"/>
          <a:lstStyle/>
          <a:p>
            <a:pPr marL="342900" indent="-342900">
              <a:buFont typeface="Wingdings" charset="2"/>
              <a:buChar char="Ø"/>
            </a:pP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We have revisited the theory exposed in part I, introducing Hamiltonians and Poisson brackets to ease up the analytical work.</a:t>
            </a:r>
            <a:b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</a:br>
            <a:endParaRPr lang="en-US" sz="2000" b="0" spc="-1" dirty="0" smtClean="0">
              <a:latin typeface="Myriad Pro" charset="0"/>
              <a:ea typeface="Myriad Pro" charset="0"/>
              <a:cs typeface="Myriad Pro" charset="0"/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2000" b="0" strike="noStrike" spc="-1" dirty="0" smtClean="0">
                <a:latin typeface="Myriad Pro" charset="0"/>
                <a:ea typeface="Myriad Pro" charset="0"/>
                <a:cs typeface="Myriad Pro" charset="0"/>
              </a:rPr>
              <a:t>We have derived </a:t>
            </a:r>
            <a:r>
              <a:rPr lang="en-US" sz="2000" b="0" strike="noStrike" spc="-1" dirty="0" err="1" smtClean="0">
                <a:latin typeface="Myriad Pro" charset="0"/>
                <a:ea typeface="Myriad Pro" charset="0"/>
                <a:cs typeface="Myriad Pro" charset="0"/>
              </a:rPr>
              <a:t>Sacherer</a:t>
            </a:r>
            <a:r>
              <a:rPr lang="en-US" sz="2000" b="0" strike="noStrike" spc="-1" dirty="0" smtClean="0">
                <a:latin typeface="Myriad Pro" charset="0"/>
                <a:ea typeface="Myriad Pro" charset="0"/>
                <a:cs typeface="Myriad Pro" charset="0"/>
              </a:rPr>
              <a:t> integral equation within this framework, re-introducing the longitudinal plane.</a:t>
            </a:r>
            <a:endParaRPr lang="en-US" sz="2000" b="0" spc="-1" dirty="0" smtClean="0">
              <a:latin typeface="Myriad Pro" charset="0"/>
              <a:ea typeface="Myriad Pro" charset="0"/>
              <a:cs typeface="Myriad Pro" charset="0"/>
            </a:endParaRPr>
          </a:p>
          <a:p>
            <a:pPr marL="342900" indent="-342900">
              <a:buFont typeface="Wingdings" charset="2"/>
              <a:buChar char="Ø"/>
            </a:pPr>
            <a:endParaRPr lang="en-US" sz="2000" b="0" strike="noStrike" spc="-1" dirty="0" smtClean="0">
              <a:latin typeface="Myriad Pro" charset="0"/>
              <a:ea typeface="Myriad Pro" charset="0"/>
              <a:cs typeface="Myriad Pro" charset="0"/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We went through a few ways to solve </a:t>
            </a:r>
            <a:r>
              <a:rPr lang="en-US" sz="2000" b="0" spc="-1" dirty="0" err="1" smtClean="0">
                <a:latin typeface="Myriad Pro" charset="0"/>
                <a:ea typeface="Myriad Pro" charset="0"/>
                <a:cs typeface="Myriad Pro" charset="0"/>
              </a:rPr>
              <a:t>Sacherer</a:t>
            </a: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 integral equation, and how to deal with the associated eigenvalue problem.</a:t>
            </a:r>
          </a:p>
          <a:p>
            <a:pPr marL="342900" indent="-342900">
              <a:buFont typeface="Wingdings" charset="2"/>
              <a:buChar char="Ø"/>
            </a:pPr>
            <a:endParaRPr lang="en-US" sz="2000" b="0" strike="noStrike" spc="-1" dirty="0" smtClean="0">
              <a:latin typeface="Myriad Pro" charset="0"/>
              <a:ea typeface="Myriad Pro" charset="0"/>
              <a:cs typeface="Myriad Pro" charset="0"/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2000" b="0" strike="noStrike" spc="-1" dirty="0" smtClean="0">
                <a:latin typeface="Myriad Pro" charset="0"/>
                <a:ea typeface="Myriad Pro" charset="0"/>
                <a:cs typeface="Myriad Pro" charset="0"/>
              </a:rPr>
              <a:t>Finally we have shown benchmarks and applications of </a:t>
            </a:r>
            <a:r>
              <a:rPr lang="en-US" sz="2000" b="0" strike="noStrike" spc="-1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sz="2000" b="0" strike="noStrike" spc="-1" dirty="0" smtClean="0">
                <a:latin typeface="Myriad Pro" charset="0"/>
                <a:ea typeface="Myriad Pro" charset="0"/>
                <a:cs typeface="Myriad Pro" charset="0"/>
              </a:rPr>
              <a:t> solvers</a:t>
            </a: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 in CERN synchrotrons (LEP, SPS, LHC).</a:t>
            </a:r>
            <a:endParaRPr lang="en-US" sz="2000" b="0" strike="noStrike" spc="-1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54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828800" y="2581870"/>
            <a:ext cx="541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0" i="1" dirty="0" err="1" smtClean="0">
                <a:solidFill>
                  <a:schemeClr val="accent2"/>
                </a:solidFill>
                <a:latin typeface="Myriad Pro" charset="0"/>
                <a:ea typeface="Myriad Pro" charset="0"/>
                <a:cs typeface="Myriad Pro" charset="0"/>
              </a:rPr>
              <a:t>Appendix</a:t>
            </a:r>
            <a:endParaRPr lang="fr-FR" sz="6000" b="0" i="1" dirty="0" smtClean="0">
              <a:solidFill>
                <a:schemeClr val="accent2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72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 err="1" smtClean="0"/>
              <a:t>Symplectic</a:t>
            </a:r>
            <a:r>
              <a:rPr lang="en-US" dirty="0" smtClean="0"/>
              <a:t> transformations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3400" y="947440"/>
                <a:ext cx="8305800" cy="5652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The transformation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(</m:t>
                    </m:r>
                    <m:r>
                      <a:rPr lang="en-US" sz="2000" b="0" i="1" dirty="0" err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𝑦</m:t>
                    </m:r>
                    <m:r>
                      <a:rPr lang="en-US" sz="2000" b="0" i="1" dirty="0" err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,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′</m:t>
                        </m:r>
                      </m:sup>
                    </m:sSup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)</m:t>
                    </m:r>
                    <m:r>
                      <a:rPr lang="is-IS" sz="2000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(</m:t>
                    </m:r>
                    <m:sSub>
                      <m:sSubPr>
                        <m:ctrlPr>
                          <a:rPr lang="en-US" sz="2000" b="0" i="1" dirty="0" err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sz="2000" b="0" i="1" dirty="0" err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dirty="0" err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</m:sub>
                    </m:sSub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,</m:t>
                    </m:r>
                    <m:sSub>
                      <m:sSubPr>
                        <m:ctrlPr>
                          <a:rPr lang="en-US" sz="2000" b="0" i="1" dirty="0" err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 dirty="0" err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</m:sub>
                    </m:sSub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) </m:t>
                    </m:r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is </a:t>
                </a:r>
                <a:r>
                  <a:rPr lang="en-US" sz="2000" b="0" dirty="0" err="1" smtClean="0">
                    <a:latin typeface="Myriad Pro" charset="0"/>
                    <a:ea typeface="Myriad Pro" charset="0"/>
                    <a:cs typeface="Myriad Pro" charset="0"/>
                  </a:rPr>
                  <a:t>symplectic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:</a:t>
                </a:r>
              </a:p>
              <a:p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𝑦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r>
                              <a:rPr lang="en-US" sz="1800" b="0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sz="1800" b="0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𝑅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m:rPr>
                        <m:sty m:val="p"/>
                      </m:rPr>
                      <a:rPr lang="en-US" sz="1800" b="0" i="1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cos</m:t>
                    </m:r>
                    <m:r>
                      <a:rPr lang="en-US" sz="1800" b="0" i="1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 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1800" b="0" i="1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800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,  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𝑦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′=</m:t>
                    </m:r>
                    <m:rad>
                      <m:radPr>
                        <m:degHide m:val="on"/>
                        <m:ctrlPr>
                          <a:rPr lang="en-US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r>
                              <a:rPr lang="en-US" sz="1800" b="0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18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800" b="0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𝑅</m:t>
                            </m:r>
                          </m:den>
                        </m:f>
                      </m:e>
                    </m:rad>
                    <m:r>
                      <m:rPr>
                        <m:sty m:val="p"/>
                      </m:rPr>
                      <a:rPr lang="en-US" sz="1800" b="0" i="1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si</m:t>
                    </m:r>
                    <m:r>
                      <m:rPr>
                        <m:sty m:val="p"/>
                      </m:rPr>
                      <a:rPr lang="en-US" sz="18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n</m:t>
                    </m:r>
                    <m:sSub>
                      <m:sSubPr>
                        <m:ctrlPr>
                          <a:rPr lang="en-US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1800" b="0" i="1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000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  <m:r>
                      <a:rPr lang="en-US" sz="2000" b="0" i="1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f>
                      <m:fPr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1</m:t>
                        </m:r>
                      </m:num>
                      <m:den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mr-IN" sz="2000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sup>
                        </m:sSup>
                        <m:f>
                          <m:f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𝑅</m:t>
                            </m:r>
                          </m:den>
                        </m:f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  <m:r>
                              <a:rPr lang="en-US" sz="2000" b="0" i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′</m:t>
                            </m:r>
                          </m:e>
                          <m:sup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sup>
                        </m:sSup>
                        <m:f>
                          <m:f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𝑅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sz="2000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  <m:r>
                      <a:rPr lang="en-US" sz="2000" b="0" i="1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func>
                      <m:funcPr>
                        <m:ctrlPr>
                          <a:rPr lang="en-US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atan</m:t>
                        </m:r>
                      </m:fName>
                      <m:e>
                        <m:d>
                          <m:dPr>
                            <m:ctrlP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𝑅</m:t>
                                </m:r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′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sz="2000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8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so</m:t>
                      </m:r>
                      <m:r>
                        <a:rPr lang="en-US" sz="1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   </m:t>
                      </m:r>
                      <m:r>
                        <a:rPr lang="en-US" sz="1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𝒥</m:t>
                      </m:r>
                      <m:r>
                        <a:rPr lang="en-US" sz="1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d>
                        <m:dPr>
                          <m:ctrlPr>
                            <a:rPr lang="mr-IN" sz="18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mr-IN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sz="1800" b="0" i="1" smtClean="0">
                                        <a:solidFill>
                                          <a:srgbClr val="0038FF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1800" b="0" i="1">
                                            <a:solidFill>
                                              <a:srgbClr val="0038FF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srgbClr val="0038F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solidFill>
                                              <a:srgbClr val="0038F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𝑦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1800" b="0" i="1" smtClean="0">
                                        <a:solidFill>
                                          <a:srgbClr val="14881F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>
                                        <a:solidFill>
                                          <a:srgbClr val="14881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1800" b="0" i="1">
                                            <a:solidFill>
                                              <a:srgbClr val="14881F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srgbClr val="14881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solidFill>
                                              <a:srgbClr val="14881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00" b="0" i="1">
                                        <a:solidFill>
                                          <a:srgbClr val="14881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rgbClr val="14881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𝑦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rgbClr val="14881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′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sz="18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>
                                        <a:solidFill>
                                          <a:schemeClr val="accent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18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00" b="0" i="1">
                                        <a:solidFill>
                                          <a:schemeClr val="accent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r>
                                      <a:rPr lang="en-US" sz="1800" b="0" i="1">
                                        <a:solidFill>
                                          <a:schemeClr val="accent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𝑦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18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1800" b="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00" b="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𝑦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′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  <m:r>
                        <a:rPr lang="en-US" sz="1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d>
                        <m:dPr>
                          <m:ctrlPr>
                            <a:rPr lang="mr-IN" sz="18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mr-IN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sz="1800" b="0" i="1" smtClean="0">
                                        <a:solidFill>
                                          <a:srgbClr val="0038FF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𝑦</m:t>
                                    </m:r>
                                    <m: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 </m:t>
                                    </m:r>
                                    <m:sSub>
                                      <m:sSubPr>
                                        <m:ctrlPr>
                                          <a:rPr lang="en-US" sz="1800" b="0" i="1">
                                            <a:solidFill>
                                              <a:srgbClr val="0038FF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>
                                            <a:solidFill>
                                              <a:srgbClr val="0038F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solidFill>
                                              <a:srgbClr val="0038F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𝑅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1800" b="0" i="1">
                                        <a:solidFill>
                                          <a:srgbClr val="14881F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solidFill>
                                          <a:srgbClr val="14881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𝑦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rgbClr val="14881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′</m:t>
                                    </m:r>
                                    <m:r>
                                      <a:rPr lang="en-US" sz="1800" b="0" i="1">
                                        <a:solidFill>
                                          <a:srgbClr val="14881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𝑅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800" b="0" i="1">
                                            <a:solidFill>
                                              <a:srgbClr val="14881F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>
                                            <a:solidFill>
                                              <a:srgbClr val="14881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solidFill>
                                              <a:srgbClr val="14881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mr>
                            <m:mr>
                              <m:e>
                                <m:r>
                                  <a:rPr lang="en-US" sz="1800" b="0" i="1" smtClean="0">
                                    <a:solidFill>
                                      <a:schemeClr val="accent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800" b="0" i="1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en-US" sz="18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8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𝑄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sz="18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2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8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𝐽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  <m:r>
                                          <a:rPr lang="en-US" sz="18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𝑅</m:t>
                                        </m:r>
                                      </m:den>
                                    </m:f>
                                  </m:e>
                                </m:rad>
                                <m:func>
                                  <m:funcPr>
                                    <m:ctrlPr>
                                      <a:rPr lang="en-US" sz="1800" b="0" i="1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800" b="0">
                                        <a:solidFill>
                                          <a:schemeClr val="accent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8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18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en-US" sz="1800" b="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800" b="0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𝑅</m:t>
                                        </m:r>
                                      </m:num>
                                      <m:den>
                                        <m:r>
                                          <a:rPr lang="en-US" sz="1800" b="0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2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800" b="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b="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𝐽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 b="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n-US" sz="1800" b="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b="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𝑄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 b="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rad>
                                <m:func>
                                  <m:funcPr>
                                    <m:ctrlPr>
                                      <a:rPr lang="en-US" sz="1800" b="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800" b="0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800" b="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8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nd we get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mr-IN" sz="2000" b="0" dirty="0">
                    <a:ea typeface="Cambria Math" charset="0"/>
                    <a:cs typeface="Cambria Math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mr-IN" sz="1800" b="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mr-IN" sz="1800" b="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 </m:t>
                                  </m:r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e>
                              </m:rad>
                              <m:func>
                                <m:func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b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  <m:e>
                              <m:rad>
                                <m:radPr>
                                  <m:degHide m:val="on"/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rad>
                              <m:func>
                                <m:func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b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mr>
                        </m:m>
                      </m:e>
                    </m:d>
                    <m:r>
                      <a:rPr lang="en-US" sz="1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⋅</m:t>
                    </m:r>
                    <m:d>
                      <m:dPr>
                        <m:ctrlPr>
                          <a:rPr lang="mr-IN" sz="18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mr-IN" sz="1800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  <m:r>
                      <a:rPr lang="en-US" sz="1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⋅</m:t>
                    </m:r>
                    <m:d>
                      <m:dPr>
                        <m:ctrlPr>
                          <a:rPr lang="mr-IN" sz="1800" b="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mr-IN" sz="1800" b="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 </m:t>
                                  </m:r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mr>
                          <m:mr>
                            <m:e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e>
                              </m:rad>
                              <m:func>
                                <m:func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b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  <m:e>
                              <m:rad>
                                <m:radPr>
                                  <m:degHide m:val="on"/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rad>
                              <m:func>
                                <m:func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mr>
                        </m:m>
                      </m:e>
                    </m:d>
                    <m:r>
                      <a:rPr lang="en-US" sz="1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d>
                      <m:dPr>
                        <m:ctrlPr>
                          <a:rPr lang="mr-IN" sz="1800" b="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mr-IN" sz="1800" b="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mPr>
                          <m:mr>
                            <m:e>
                              <m:rad>
                                <m:radPr>
                                  <m:degHide m:val="on"/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e>
                              </m:rad>
                              <m:func>
                                <m:func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b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  <m:e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 </m:t>
                                  </m:r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rad>
                              <m:func>
                                <m:func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  <m:e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mr>
                        </m:m>
                      </m:e>
                    </m:d>
                    <m:r>
                      <a:rPr lang="en-US" sz="1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⋅</m:t>
                    </m:r>
                    <m:d>
                      <m:dPr>
                        <m:ctrlPr>
                          <a:rPr lang="mr-IN" sz="1800" b="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mr-IN" sz="1800" b="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 </m:t>
                                  </m:r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mr>
                          <m:mr>
                            <m:e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e>
                              </m:rad>
                              <m:func>
                                <m:func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b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sin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  <m:e>
                              <m:rad>
                                <m:radPr>
                                  <m:degHide m:val="on"/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rad>
                              <m:func>
                                <m:func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mr>
                        </m:m>
                      </m:e>
                    </m:d>
                    <m:r>
                      <a:rPr lang="en-US" sz="1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d>
                      <m:dPr>
                        <m:ctrlPr>
                          <a:rPr lang="mr-IN" sz="18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mr-IN" sz="1800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1800" b="0" dirty="0" smtClean="0">
                  <a:ea typeface="Cambria Math" charset="0"/>
                  <a:cs typeface="Cambria Math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947440"/>
                <a:ext cx="8305800" cy="5652830"/>
              </a:xfrm>
              <a:prstGeom prst="rect">
                <a:avLst/>
              </a:prstGeom>
              <a:blipFill rotWithShape="0">
                <a:blip r:embed="rId3"/>
                <a:stretch>
                  <a:fillRect l="-808" t="-6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115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 err="1" smtClean="0"/>
              <a:t>Symplectic</a:t>
            </a:r>
            <a:r>
              <a:rPr lang="en-US" smtClean="0"/>
              <a:t> transformations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04800" y="947440"/>
                <a:ext cx="8686800" cy="39891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The transformation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𝑧</m:t>
                    </m:r>
                    <m:r>
                      <a:rPr lang="en-US" sz="2000" b="0" i="1" dirty="0" err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𝛿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)→(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𝑧</m:t>
                        </m:r>
                      </m:sub>
                    </m:sSub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𝜙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) </m:t>
                    </m:r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is </a:t>
                </a:r>
                <a:r>
                  <a:rPr lang="en-US" sz="2000" b="0" dirty="0" err="1" smtClean="0">
                    <a:latin typeface="Myriad Pro" charset="0"/>
                    <a:ea typeface="Myriad Pro" charset="0"/>
                    <a:cs typeface="Myriad Pro" charset="0"/>
                  </a:rPr>
                  <a:t>symplectic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:</a:t>
                </a:r>
              </a:p>
              <a:p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𝑧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800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800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𝑧</m:t>
                                </m:r>
                              </m:sub>
                            </m:sSub>
                            <m:r>
                              <a:rPr lang="en-US" sz="1800" b="0" i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𝑣</m:t>
                            </m:r>
                            <m:r>
                              <a:rPr lang="en-US" sz="1800" b="0" i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𝜂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𝑠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m:rPr>
                        <m:sty m:val="p"/>
                      </m:rPr>
                      <a:rPr lang="en-US" sz="1800" b="0" i="1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cos</m:t>
                    </m:r>
                    <m:r>
                      <a:rPr lang="en-US" sz="1800" b="0" i="1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 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𝜙</m:t>
                    </m:r>
                  </m:oMath>
                </a14:m>
                <a:r>
                  <a:rPr lang="en-US" sz="1800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,   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  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𝛿</m:t>
                    </m:r>
                    <m:r>
                      <a:rPr lang="en-US" sz="1800" b="0" i="1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800" b="0" i="1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en-US" sz="18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18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𝑠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𝑣</m:t>
                            </m:r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𝜂</m:t>
                            </m:r>
                          </m:den>
                        </m:f>
                      </m:e>
                    </m:rad>
                    <m:r>
                      <m:rPr>
                        <m:sty m:val="p"/>
                      </m:rPr>
                      <a:rPr lang="en-US" sz="1800" b="0" i="1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si</m:t>
                    </m:r>
                    <m:r>
                      <m:rPr>
                        <m:sty m:val="p"/>
                      </m:rPr>
                      <a:rPr lang="en-US" sz="18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n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𝜙</m:t>
                    </m:r>
                  </m:oMath>
                </a14:m>
                <a:r>
                  <a:rPr lang="en-US" sz="2000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,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𝑧</m:t>
                        </m:r>
                      </m:sub>
                    </m:sSub>
                    <m:r>
                      <a:rPr lang="en-US" sz="2000" b="0" i="1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f>
                              <m:f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b="0" i="1"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𝑠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𝑣</m:t>
                                </m:r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𝜂</m:t>
                                </m:r>
                              </m:den>
                            </m:f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f>
                              <m:fPr>
                                <m:ctrlPr>
                                  <a:rPr lang="en-US" sz="2000" b="0" i="1"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𝑣</m:t>
                                </m:r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𝜂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0" i="1"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𝑠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𝛿</m:t>
                            </m:r>
                          </m:e>
                          <m:sup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  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𝜙</m:t>
                    </m:r>
                    <m:r>
                      <a:rPr lang="en-US" sz="2000" b="0" i="1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func>
                      <m:funcPr>
                        <m:ctrlPr>
                          <a:rPr lang="en-US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atan</m:t>
                        </m:r>
                      </m:fName>
                      <m:e>
                        <m:d>
                          <m:dPr>
                            <m:ctrlP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𝑣</m:t>
                                </m:r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𝜂𝛿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𝑧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/>
                </a:r>
                <a:b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</a:br>
                <a:endParaRPr lang="en-US" sz="2000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8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so</m:t>
                      </m:r>
                      <m:r>
                        <a:rPr lang="en-US" sz="1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   </m:t>
                      </m:r>
                      <m:r>
                        <a:rPr lang="en-US" sz="1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𝒥</m:t>
                      </m:r>
                      <m:r>
                        <a:rPr lang="en-US" sz="1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d>
                        <m:dPr>
                          <m:ctrlPr>
                            <a:rPr lang="mr-IN" sz="18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mr-IN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sz="1800" b="0" i="1" smtClean="0">
                                        <a:solidFill>
                                          <a:srgbClr val="0038FF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1800" b="0" i="1" smtClean="0">
                                            <a:solidFill>
                                              <a:srgbClr val="0038FF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srgbClr val="0038F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solidFill>
                                              <a:srgbClr val="0038F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𝑧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1800" b="0" i="1" smtClean="0">
                                        <a:solidFill>
                                          <a:srgbClr val="14881F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>
                                        <a:solidFill>
                                          <a:srgbClr val="14881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1800" b="0" i="1" smtClean="0">
                                            <a:solidFill>
                                              <a:srgbClr val="14881F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srgbClr val="14881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solidFill>
                                              <a:srgbClr val="14881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00" b="0" i="1">
                                        <a:solidFill>
                                          <a:srgbClr val="14881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rgbClr val="14881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𝛿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sz="18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>
                                        <a:solidFill>
                                          <a:schemeClr val="accent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𝜙</m:t>
                                    </m:r>
                                  </m:num>
                                  <m:den>
                                    <m:r>
                                      <a:rPr lang="en-US" sz="1800" b="0" i="1">
                                        <a:solidFill>
                                          <a:schemeClr val="accent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𝑧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18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𝜙</m:t>
                                    </m:r>
                                  </m:num>
                                  <m:den>
                                    <m:r>
                                      <a:rPr lang="en-US" sz="1800" b="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𝛿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  <m:r>
                        <a:rPr lang="en-US" sz="1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d>
                        <m:dPr>
                          <m:ctrlPr>
                            <a:rPr lang="mr-IN" sz="18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mr-IN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800" b="0" i="1">
                                            <a:solidFill>
                                              <a:srgbClr val="0038FF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>
                                            <a:solidFill>
                                              <a:srgbClr val="0038F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solidFill>
                                              <a:srgbClr val="0038F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𝜂</m:t>
                                    </m:r>
                                    <m: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𝑣</m:t>
                                    </m:r>
                                  </m:den>
                                </m:f>
                                <m:r>
                                  <a:rPr lang="en-US" sz="1800" b="0" i="1" smtClean="0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𝑧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en-US" sz="1800" b="0" i="1">
                                        <a:solidFill>
                                          <a:srgbClr val="14881F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>
                                        <a:solidFill>
                                          <a:srgbClr val="14881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𝑣</m:t>
                                    </m:r>
                                    <m:r>
                                      <a:rPr lang="en-US" sz="1800" b="0" i="1">
                                        <a:solidFill>
                                          <a:srgbClr val="14881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𝜂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800" b="0" i="1">
                                            <a:solidFill>
                                              <a:srgbClr val="14881F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>
                                            <a:solidFill>
                                              <a:srgbClr val="14881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solidFill>
                                              <a:srgbClr val="14881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𝑠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1800" b="0" i="1" smtClean="0">
                                    <a:solidFill>
                                      <a:srgbClr val="14881F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𝛿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00" b="0" i="1" smtClean="0">
                                    <a:solidFill>
                                      <a:schemeClr val="accent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800" b="0" i="1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𝛿</m:t>
                                    </m:r>
                                  </m:num>
                                  <m:den>
                                    <m:r>
                                      <a:rPr lang="en-US" sz="18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en-US" sz="1800" b="0" i="1" smtClean="0">
                                            <a:solidFill>
                                              <a:schemeClr val="accent1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18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𝑧</m:t>
                                    </m:r>
                                  </m:num>
                                  <m:den>
                                    <m:r>
                                      <a:rPr lang="en-US" sz="18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en-US" sz="18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8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nd we get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mr-IN" sz="2000" b="0" dirty="0">
                    <a:ea typeface="Cambria Math" charset="0"/>
                    <a:cs typeface="Cambria Math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mr-IN" sz="1800" b="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mr-IN" sz="1800" b="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𝜂</m:t>
                                  </m:r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𝑣</m:t>
                                  </m:r>
                                </m:den>
                              </m:f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e>
                            <m:e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𝛿</m:t>
                                  </m:r>
                                </m:num>
                                <m:den>
                                  <m:r>
                                    <a:rPr lang="en-US" sz="18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𝑣</m:t>
                                  </m:r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𝜂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𝛿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𝑧</m:t>
                                  </m:r>
                                </m:num>
                                <m:den>
                                  <m:r>
                                    <a:rPr lang="en-US" sz="18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mr>
                        </m:m>
                      </m:e>
                    </m:d>
                    <m:r>
                      <a:rPr lang="en-US" sz="1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⋅</m:t>
                    </m:r>
                    <m:d>
                      <m:dPr>
                        <m:ctrlPr>
                          <a:rPr lang="mr-IN" sz="18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mr-IN" sz="1800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  <m:r>
                      <a:rPr lang="en-US" sz="1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⋅</m:t>
                    </m:r>
                    <m:d>
                      <m:dPr>
                        <m:ctrlPr>
                          <a:rPr lang="mr-IN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mr-IN" sz="18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𝜂</m:t>
                                  </m:r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𝑣</m:t>
                                  </m:r>
                                </m:den>
                              </m:f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𝑣</m:t>
                                  </m:r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𝜂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𝛿</m:t>
                              </m:r>
                            </m:e>
                          </m:mr>
                          <m:mr>
                            <m:e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𝛿</m:t>
                                  </m:r>
                                </m:num>
                                <m:den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𝑧</m:t>
                                  </m:r>
                                </m:num>
                                <m:den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mr>
                        </m:m>
                      </m:e>
                    </m:d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d>
                      <m:dPr>
                        <m:ctrlPr>
                          <a:rPr lang="mr-IN" sz="1800" b="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mr-IN" sz="1800" b="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𝛿</m:t>
                                  </m:r>
                                </m:num>
                                <m:den>
                                  <m:r>
                                    <a:rPr lang="en-US" sz="18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  <m:r>
                                    <a:rPr lang="en-US" sz="18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𝑟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𝜂</m:t>
                                  </m:r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𝑣</m:t>
                                  </m:r>
                                </m:den>
                              </m:f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e>
                          </m:mr>
                          <m:mr>
                            <m:e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𝑧</m:t>
                                  </m:r>
                                </m:num>
                                <m:den>
                                  <m:r>
                                    <a:rPr lang="en-US" sz="18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𝑣</m:t>
                                  </m:r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𝜂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𝛿</m:t>
                              </m:r>
                            </m:e>
                          </m:mr>
                        </m:m>
                      </m:e>
                    </m:d>
                    <m:r>
                      <a:rPr lang="en-US" sz="1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⋅</m:t>
                    </m:r>
                    <m:d>
                      <m:dPr>
                        <m:ctrlPr>
                          <a:rPr lang="mr-IN" sz="1800" b="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mr-IN" sz="1800" b="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𝜂</m:t>
                                  </m:r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𝑣</m:t>
                                  </m:r>
                                </m:den>
                              </m:f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𝑣</m:t>
                                  </m:r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𝜂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𝛿</m:t>
                              </m:r>
                            </m:e>
                          </m:mr>
                          <m:mr>
                            <m:e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𝛿</m:t>
                                  </m:r>
                                </m:num>
                                <m:den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𝑧</m:t>
                                  </m:r>
                                </m:num>
                                <m:den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mr>
                        </m:m>
                      </m:e>
                    </m:d>
                    <m:r>
                      <a:rPr lang="en-US" sz="1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d>
                      <m:dPr>
                        <m:ctrlPr>
                          <a:rPr lang="mr-IN" sz="18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mr-IN" sz="1800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sz="1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1800" b="0" dirty="0" smtClean="0"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947440"/>
                <a:ext cx="8686800" cy="3989169"/>
              </a:xfrm>
              <a:prstGeom prst="rect">
                <a:avLst/>
              </a:prstGeom>
              <a:blipFill rotWithShape="0">
                <a:blip r:embed="rId3"/>
                <a:stretch>
                  <a:fillRect l="-702" t="-100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5673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6"/>
              <p:cNvSpPr txBox="1"/>
              <p:nvPr/>
            </p:nvSpPr>
            <p:spPr>
              <a:xfrm>
                <a:off x="838800" y="946800"/>
                <a:ext cx="8229600" cy="53897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Going back to our simple </a:t>
                </a:r>
                <a:r>
                  <a:rPr lang="en-US" sz="2000" b="0" dirty="0" err="1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Vlasov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solver in 2D: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7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7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eqArr>
                      <m:eqArr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eqArrPr>
                      <m:e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𝜓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𝑑𝑡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&amp;=</m:t>
                        </m:r>
                        <m:f>
                          <m:fPr>
                            <m:ctrlPr>
                              <a:rPr lang="mr-IN" sz="2400" b="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mr-IN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𝜕𝜓</m:t>
                            </m:r>
                          </m:num>
                          <m:den>
                            <m:r>
                              <a:rPr lang="mr-IN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r>
                              <a:rPr lang="en-US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  <m:f>
                          <m:fPr>
                            <m:ctrlPr>
                              <a:rPr lang="mr-IN" sz="2400" b="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mr-IN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𝜕𝜓</m:t>
                            </m:r>
                          </m:num>
                          <m:den>
                            <m:r>
                              <a:rPr lang="mr-IN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r>
                              <a:rPr lang="en-US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𝑦</m:t>
                            </m:r>
                          </m:den>
                        </m:f>
                        <m:f>
                          <m:fPr>
                            <m:ctrlPr>
                              <a:rPr lang="mr-IN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b="0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𝑑𝑦</m:t>
                            </m:r>
                          </m:num>
                          <m:den>
                            <m:r>
                              <a:rPr lang="en-US" sz="2400" b="0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𝑑𝑡</m:t>
                            </m:r>
                          </m:den>
                        </m:f>
                        <m:r>
                          <a:rPr lang="en-US" sz="2400" b="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+</m:t>
                        </m:r>
                        <m:r>
                          <a:rPr lang="mr-IN" sz="2400" b="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f>
                          <m:fPr>
                            <m:ctrlPr>
                              <a:rPr lang="mr-IN" sz="2400" b="0" i="1" dirty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mr-IN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𝜕𝜓</m:t>
                            </m:r>
                          </m:num>
                          <m:den>
                            <m:r>
                              <a:rPr lang="mr-IN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′</m:t>
                                </m:r>
                              </m:sup>
                            </m:sSup>
                          </m:den>
                        </m:f>
                        <m:f>
                          <m:fPr>
                            <m:ctrlPr>
                              <a:rPr lang="mr-IN" sz="2400" b="0" i="1" dirty="0" smtClean="0">
                                <a:solidFill>
                                  <a:srgbClr val="14881F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b="0" i="1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solidFill>
                                      <a:srgbClr val="14881F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solidFill>
                                      <a:srgbClr val="14881F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solidFill>
                                      <a:srgbClr val="14881F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′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400" b="0" i="1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𝑑𝑡</m:t>
                            </m:r>
                          </m:den>
                        </m:f>
                      </m:e>
                      <m:e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&amp;</m:t>
                        </m:r>
                        <m:r>
                          <a:rPr lang="en-US" sz="2400" b="0" i="1" smtClean="0">
                            <a:ln>
                              <a:solidFill>
                                <a:schemeClr val="bg1"/>
                              </a:solidFill>
                            </a:ln>
                            <a:solidFill>
                              <a:schemeClr val="bg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en-US" sz="2400" b="0" i="1" smtClean="0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𝜕𝜓</m:t>
                            </m:r>
                          </m:num>
                          <m:den>
                            <m:r>
                              <a:rPr lang="en-US" sz="2400" b="0" i="1" smtClean="0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r>
                              <a:rPr lang="en-US" sz="2400" b="0" i="1" smtClean="0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den>
                        </m:f>
                        <m:r>
                          <a:rPr lang="en-US" sz="2400" b="0" i="1" smtClean="0">
                            <a:ln>
                              <a:solidFill>
                                <a:schemeClr val="bg1"/>
                              </a:solidFill>
                            </a:ln>
                            <a:solidFill>
                              <a:schemeClr val="bg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  <m:f>
                          <m:fPr>
                            <m:ctrlPr>
                              <a:rPr lang="mr-IN" sz="2400" b="0" i="1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mr-IN" sz="2400" b="0" i="1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𝜕𝜓</m:t>
                            </m:r>
                          </m:num>
                          <m:den>
                            <m:r>
                              <a:rPr lang="mr-IN" sz="2400" b="0" i="1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r>
                              <a:rPr lang="en-US" sz="2400" b="0" i="1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𝑦</m:t>
                            </m:r>
                          </m:den>
                        </m:f>
                        <m:f>
                          <m:fPr>
                            <m:ctrlPr>
                              <a:rPr lang="en-US" sz="2400" b="0" i="1" smtClean="0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r>
                              <a:rPr lang="en-US" sz="2400" b="0" i="1" smtClean="0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num>
                          <m:den>
                            <m:r>
                              <a:rPr lang="en-US" sz="2400" b="0" i="1" smtClean="0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n>
                                      <a:solidFill>
                                        <a:schemeClr val="bg1"/>
                                      </a:solidFill>
                                    </a:ln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n>
                                      <a:solidFill>
                                        <a:schemeClr val="bg1"/>
                                      </a:solidFill>
                                    </a:ln>
                                    <a:solidFill>
                                      <a:schemeClr val="bg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n>
                                      <a:solidFill>
                                        <a:schemeClr val="bg1"/>
                                      </a:solidFill>
                                    </a:ln>
                                    <a:solidFill>
                                      <a:schemeClr val="bg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′</m:t>
                                </m:r>
                              </m:sup>
                            </m:sSup>
                          </m:den>
                        </m:f>
                        <m:r>
                          <a:rPr lang="en-US" sz="2400" b="0" i="1" smtClean="0">
                            <a:ln>
                              <a:solidFill>
                                <a:schemeClr val="bg1"/>
                              </a:solidFill>
                            </a:ln>
                            <a:solidFill>
                              <a:schemeClr val="bg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  <m:f>
                          <m:fPr>
                            <m:ctrlPr>
                              <a:rPr lang="mr-IN" sz="2400" b="0" i="1" dirty="0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mr-IN" sz="2400" b="0" i="1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𝜕𝜓</m:t>
                            </m:r>
                          </m:num>
                          <m:den>
                            <m:r>
                              <a:rPr lang="mr-IN" sz="2400" b="0" i="1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n>
                                      <a:solidFill>
                                        <a:schemeClr val="bg1"/>
                                      </a:solidFill>
                                    </a:ln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n>
                                      <a:solidFill>
                                        <a:schemeClr val="bg1"/>
                                      </a:solidFill>
                                    </a:ln>
                                    <a:solidFill>
                                      <a:schemeClr val="bg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n>
                                      <a:solidFill>
                                        <a:schemeClr val="bg1"/>
                                      </a:solidFill>
                                    </a:ln>
                                    <a:solidFill>
                                      <a:schemeClr val="bg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′</m:t>
                                </m:r>
                              </m:sup>
                            </m:sSup>
                          </m:den>
                        </m:f>
                        <m:f>
                          <m:fPr>
                            <m:ctrlPr>
                              <a:rPr lang="mr-IN" sz="2400" b="0" i="1" dirty="0" smtClean="0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b="0" i="1" dirty="0" smtClean="0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r>
                              <a:rPr lang="en-US" sz="2400" b="0" i="1" smtClean="0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num>
                          <m:den>
                            <m:r>
                              <a:rPr lang="en-US" sz="2400" b="0" i="1" smtClean="0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r>
                              <a:rPr lang="en-US" sz="2400" b="0" i="1" smtClean="0">
                                <a:ln>
                                  <a:solidFill>
                                    <a:schemeClr val="bg1"/>
                                  </a:solidFill>
                                </a:ln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𝑦</m:t>
                            </m:r>
                          </m:den>
                        </m:f>
                      </m:e>
                    </m:eqArr>
                  </m:oMath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endParaRPr lang="en-US" sz="2000" b="0" dirty="0" smtClean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0"/>
                  </a:spcBef>
                  <a:spcAft>
                    <a:spcPts val="3000"/>
                  </a:spcAft>
                  <a:buFont typeface="Wingdings" panose="05000000000000000000" pitchFamily="2" charset="2"/>
                  <a:buChar char="Ø"/>
                </a:pPr>
                <a:endParaRPr lang="en-US" sz="2000" b="0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 smtClean="0">
                    <a:ln w="1905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Vlasov equation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>
                            <a:ln w="19050">
                              <a:solidFill>
                                <a:schemeClr val="bg1"/>
                              </a:solidFill>
                            </a:ln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r>
                          <a:rPr lang="en-US" sz="2000" b="0" i="1">
                            <a:ln w="19050">
                              <a:solidFill>
                                <a:schemeClr val="bg1"/>
                              </a:solidFill>
                            </a:ln>
                            <a:solidFill>
                              <a:schemeClr val="bg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𝑑</m:t>
                        </m:r>
                        <m:r>
                          <a:rPr lang="en-US" sz="2000" b="0" i="1">
                            <a:ln w="19050">
                              <a:solidFill>
                                <a:schemeClr val="bg1"/>
                              </a:solidFill>
                            </a:ln>
                            <a:solidFill>
                              <a:schemeClr val="bg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𝜓</m:t>
                        </m:r>
                      </m:num>
                      <m:den>
                        <m:r>
                          <a:rPr lang="en-US" sz="2000" b="0" i="1">
                            <a:ln w="19050">
                              <a:solidFill>
                                <a:schemeClr val="bg1"/>
                              </a:solidFill>
                            </a:ln>
                            <a:solidFill>
                              <a:schemeClr val="bg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𝑑𝑡</m:t>
                        </m:r>
                      </m:den>
                    </m:f>
                    <m:r>
                      <a:rPr lang="en-US" sz="2000" b="0" i="1">
                        <a:ln w="19050"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=0 </m:t>
                    </m:r>
                  </m:oMath>
                </a14:m>
                <a:r>
                  <a:rPr lang="en-US" sz="2000" b="0" dirty="0" smtClean="0">
                    <a:ln w="1905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then becomes</a:t>
                </a:r>
                <a:br>
                  <a:rPr lang="en-US" sz="2000" b="0" dirty="0" smtClean="0">
                    <a:ln w="1905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mr-IN" sz="2800" b="0" i="1" smtClean="0">
                            <a:ln w="19050">
                              <a:solidFill>
                                <a:schemeClr val="bg1"/>
                              </a:solidFill>
                            </a:ln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mr-IN" sz="2800" b="0" i="1">
                            <a:ln w="19050">
                              <a:solidFill>
                                <a:schemeClr val="bg1"/>
                              </a:solidFill>
                            </a:ln>
                            <a:solidFill>
                              <a:schemeClr val="bg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𝜕𝜓</m:t>
                        </m:r>
                      </m:num>
                      <m:den>
                        <m:r>
                          <a:rPr lang="mr-IN" sz="2800" b="0" i="1">
                            <a:ln w="19050">
                              <a:solidFill>
                                <a:schemeClr val="bg1"/>
                              </a:solidFill>
                            </a:ln>
                            <a:solidFill>
                              <a:schemeClr val="bg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sz="2800" b="0" i="1">
                            <a:ln w="19050">
                              <a:solidFill>
                                <a:schemeClr val="bg1"/>
                              </a:solidFill>
                            </a:ln>
                            <a:solidFill>
                              <a:schemeClr val="bg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</m:den>
                    </m:f>
                    <m:r>
                      <a:rPr lang="en-US" sz="2800" b="0" i="1" smtClean="0">
                        <a:ln w="19050"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ln w="19050">
                              <a:solidFill>
                                <a:schemeClr val="bg1"/>
                              </a:solidFill>
                            </a:ln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n w="19050">
                              <a:solidFill>
                                <a:schemeClr val="bg1"/>
                              </a:solidFill>
                            </a:ln>
                            <a:solidFill>
                              <a:schemeClr val="bg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𝜓</m:t>
                        </m:r>
                        <m:r>
                          <a:rPr lang="en-US" sz="2800" b="0" i="1" smtClean="0">
                            <a:ln w="19050">
                              <a:solidFill>
                                <a:schemeClr val="bg1"/>
                              </a:solidFill>
                            </a:ln>
                            <a:solidFill>
                              <a:schemeClr val="bg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r>
                          <a:rPr lang="en-US" sz="2800" b="0" i="1" smtClean="0">
                            <a:ln w="19050">
                              <a:solidFill>
                                <a:schemeClr val="bg1"/>
                              </a:solidFill>
                            </a:ln>
                            <a:solidFill>
                              <a:schemeClr val="bg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𝐻</m:t>
                        </m:r>
                      </m:e>
                    </m:d>
                    <m:r>
                      <a:rPr lang="en-US" sz="2800" b="0" i="1" smtClean="0">
                        <a:ln w="19050"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=0</m:t>
                    </m:r>
                  </m:oMath>
                </a14:m>
                <a:r>
                  <a:rPr lang="en-US" sz="2000" b="0" dirty="0" smtClean="0">
                    <a:ln w="1905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Myriad Pro"/>
                    <a:ea typeface="Cambria Math" charset="0"/>
                    <a:cs typeface="Cambria Math" charset="0"/>
                  </a:rPr>
                  <a:t/>
                </a:r>
                <a:br>
                  <a:rPr lang="en-US" sz="2000" b="0" dirty="0" smtClean="0">
                    <a:ln w="1905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Myriad Pro"/>
                    <a:ea typeface="Cambria Math" charset="0"/>
                    <a:cs typeface="Cambria Math" charset="0"/>
                  </a:rPr>
                </a:br>
                <a:r>
                  <a:rPr lang="en-US" sz="600" b="0" dirty="0" smtClean="0">
                    <a:ln w="1905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Myriad Pro"/>
                    <a:ea typeface="Cambria Math" charset="0"/>
                    <a:cs typeface="Cambria Math" charset="0"/>
                  </a:rPr>
                  <a:t/>
                </a:r>
                <a:br>
                  <a:rPr lang="en-US" sz="600" b="0" dirty="0" smtClean="0">
                    <a:ln w="1905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Myriad Pro"/>
                    <a:ea typeface="Cambria Math" charset="0"/>
                    <a:cs typeface="Cambria Math" charset="0"/>
                  </a:rPr>
                </a:br>
                <a:r>
                  <a:rPr lang="mr-IN" sz="2000" b="0" dirty="0" smtClean="0">
                    <a:ln w="1905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Myriad Pro"/>
                    <a:ea typeface="Cambria Math" charset="0"/>
                    <a:cs typeface="Cambria Math" charset="0"/>
                  </a:rPr>
                  <a:t>…</a:t>
                </a:r>
                <a:r>
                  <a:rPr lang="en-US" sz="2000" b="0" dirty="0" smtClean="0">
                    <a:ln w="1905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Myriad Pro"/>
                    <a:ea typeface="Cambria Math" charset="0"/>
                    <a:cs typeface="Cambria Math" charset="0"/>
                  </a:rPr>
                  <a:t> and this is completely general.</a:t>
                </a:r>
                <a:endParaRPr lang="en-US" sz="2000" b="0" dirty="0" smtClean="0">
                  <a:ln w="1905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800" y="946800"/>
                <a:ext cx="8229600" cy="5389745"/>
              </a:xfrm>
              <a:prstGeom prst="rect">
                <a:avLst/>
              </a:prstGeom>
              <a:blipFill rotWithShape="0">
                <a:blip r:embed="rId3"/>
                <a:stretch>
                  <a:fillRect l="-667" t="-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 err="1" smtClean="0"/>
              <a:t>Vlasov</a:t>
            </a:r>
            <a:r>
              <a:rPr lang="en-US" dirty="0" smtClean="0"/>
              <a:t> equation with Hamiltonians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38200" y="947440"/>
                <a:ext cx="8229600" cy="53897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Going back to our simple </a:t>
                </a:r>
                <a:r>
                  <a:rPr lang="en-US" sz="2000" b="0" dirty="0" err="1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Vlasov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solver in 2D: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7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7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eqArr>
                      <m:eqArr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eqArrPr>
                      <m:e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𝜓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𝑑𝑡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&amp;=</m:t>
                        </m:r>
                        <m:f>
                          <m:fPr>
                            <m:ctrlPr>
                              <a:rPr lang="mr-IN" sz="2400" b="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mr-IN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𝜕𝜓</m:t>
                            </m:r>
                          </m:num>
                          <m:den>
                            <m:r>
                              <a:rPr lang="mr-IN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r>
                              <a:rPr lang="en-US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  <m:f>
                          <m:fPr>
                            <m:ctrlPr>
                              <a:rPr lang="mr-IN" sz="2400" b="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mr-IN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𝜕𝜓</m:t>
                            </m:r>
                          </m:num>
                          <m:den>
                            <m:r>
                              <a:rPr lang="mr-IN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r>
                              <a:rPr lang="en-US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𝑦</m:t>
                            </m:r>
                          </m:den>
                        </m:f>
                        <m:f>
                          <m:fPr>
                            <m:ctrlPr>
                              <a:rPr lang="mr-IN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b="0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𝑑𝑦</m:t>
                            </m:r>
                          </m:num>
                          <m:den>
                            <m:r>
                              <a:rPr lang="en-US" sz="2400" b="0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𝑑𝑡</m:t>
                            </m:r>
                          </m:den>
                        </m:f>
                        <m:r>
                          <a:rPr lang="en-US" sz="2400" b="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+</m:t>
                        </m:r>
                        <m:r>
                          <a:rPr lang="mr-IN" sz="2400" b="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  <m:f>
                          <m:fPr>
                            <m:ctrlPr>
                              <a:rPr lang="mr-IN" sz="2400" b="0" i="1" dirty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mr-IN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𝜕𝜓</m:t>
                            </m:r>
                          </m:num>
                          <m:den>
                            <m:r>
                              <a:rPr lang="mr-IN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′</m:t>
                                </m:r>
                              </m:sup>
                            </m:sSup>
                          </m:den>
                        </m:f>
                        <m:f>
                          <m:fPr>
                            <m:ctrlPr>
                              <a:rPr lang="mr-IN" sz="2400" b="0" i="1" dirty="0" smtClean="0">
                                <a:solidFill>
                                  <a:srgbClr val="14881F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b="0" i="1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solidFill>
                                      <a:srgbClr val="14881F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solidFill>
                                      <a:srgbClr val="14881F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solidFill>
                                      <a:srgbClr val="14881F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′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400" b="0" i="1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𝑑𝑡</m:t>
                            </m:r>
                          </m:den>
                        </m:f>
                      </m:e>
                      <m:e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&amp;=</m:t>
                        </m:r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𝜕𝜓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  <m:f>
                          <m:fPr>
                            <m:ctrlPr>
                              <a:rPr lang="mr-IN" sz="2400" b="0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mr-IN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𝜕𝜓</m:t>
                            </m:r>
                          </m:num>
                          <m:den>
                            <m:r>
                              <a:rPr lang="mr-IN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r>
                              <a:rPr lang="en-US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𝑦</m:t>
                            </m:r>
                          </m:den>
                        </m:f>
                        <m:f>
                          <m:fPr>
                            <m:ctrlP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num>
                          <m:den>
                            <m: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solidFill>
                                      <a:schemeClr val="accent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solidFill>
                                      <a:schemeClr val="accent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′</m:t>
                                </m:r>
                              </m:sup>
                            </m:sSup>
                          </m:den>
                        </m:f>
                        <m:r>
                          <a:rPr lang="en-US" sz="2400" b="0" i="1" smtClean="0">
                            <a:solidFill>
                              <a:srgbClr val="14881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  <m:f>
                          <m:fPr>
                            <m:ctrlPr>
                              <a:rPr lang="mr-IN" sz="2400" b="0" i="1" dirty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mr-IN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𝜕𝜓</m:t>
                            </m:r>
                          </m:num>
                          <m:den>
                            <m:r>
                              <a:rPr lang="mr-IN" sz="24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′</m:t>
                                </m:r>
                              </m:sup>
                            </m:sSup>
                          </m:den>
                        </m:f>
                        <m:f>
                          <m:fPr>
                            <m:ctrlPr>
                              <a:rPr lang="mr-IN" sz="2400" b="0" i="1" dirty="0" smtClean="0">
                                <a:solidFill>
                                  <a:srgbClr val="14881F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b="0" i="1" dirty="0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r>
                              <a:rPr lang="en-US" sz="2400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num>
                          <m:den>
                            <m:r>
                              <a:rPr lang="en-US" sz="2400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r>
                              <a:rPr lang="en-US" sz="2400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𝑦</m:t>
                            </m:r>
                          </m:den>
                        </m:f>
                      </m:e>
                    </m:eqArr>
                  </m:oMath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0"/>
                  </a:spcBef>
                  <a:spcAft>
                    <a:spcPts val="3000"/>
                  </a:spcAft>
                  <a:buFont typeface="Wingdings" panose="05000000000000000000" pitchFamily="2" charset="2"/>
                  <a:buChar char="Ø"/>
                </a:pP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 err="1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Vlasov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equation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𝑑</m:t>
                        </m:r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𝜓</m:t>
                        </m:r>
                      </m:num>
                      <m:den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𝑑𝑡</m:t>
                        </m:r>
                      </m:den>
                    </m:f>
                    <m:r>
                      <a:rPr lang="en-US" sz="2000" b="0" i="1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=0 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then becomes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mr-IN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mr-IN" sz="2800" b="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𝜕𝜓</m:t>
                        </m:r>
                      </m:num>
                      <m:den>
                        <m:r>
                          <a:rPr lang="mr-IN" sz="2800" b="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sz="2800" b="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</m:den>
                    </m:f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𝜓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𝐻</m:t>
                        </m:r>
                      </m:e>
                    </m:d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=0</m:t>
                    </m:r>
                  </m:oMath>
                </a14:m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</a:br>
                <a:r>
                  <a:rPr lang="en-US" sz="600" b="0" dirty="0" smtClean="0">
                    <a:latin typeface="Myriad Pro"/>
                    <a:ea typeface="Cambria Math" charset="0"/>
                    <a:cs typeface="Cambria Math" charset="0"/>
                  </a:rPr>
                  <a:t/>
                </a:r>
                <a:br>
                  <a:rPr lang="en-US" sz="600" b="0" dirty="0" smtClean="0">
                    <a:latin typeface="Myriad Pro"/>
                    <a:ea typeface="Cambria Math" charset="0"/>
                    <a:cs typeface="Cambria Math" charset="0"/>
                  </a:rPr>
                </a:br>
                <a:r>
                  <a:rPr lang="mr-IN" sz="2000" b="0" dirty="0" smtClean="0">
                    <a:latin typeface="Myriad Pro"/>
                    <a:ea typeface="Cambria Math" charset="0"/>
                    <a:cs typeface="Cambria Math" charset="0"/>
                  </a:rPr>
                  <a:t>…</a:t>
                </a: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 and this is completely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Cambria Math" charset="0"/>
                    <a:cs typeface="Cambria Math" charset="0"/>
                  </a:rPr>
                  <a:t>general</a:t>
                </a: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.</a:t>
                </a: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947440"/>
                <a:ext cx="8229600" cy="5389745"/>
              </a:xfrm>
              <a:prstGeom prst="rect">
                <a:avLst/>
              </a:prstGeom>
              <a:blipFill rotWithShape="0">
                <a:blip r:embed="rId4"/>
                <a:stretch>
                  <a:fillRect l="-667" t="-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llipse 2"/>
          <p:cNvSpPr/>
          <p:nvPr/>
        </p:nvSpPr>
        <p:spPr>
          <a:xfrm>
            <a:off x="4267200" y="2057400"/>
            <a:ext cx="2667000" cy="1143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219200" y="3422537"/>
                <a:ext cx="25146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This is simply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𝜓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,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𝐻</m:t>
                        </m:r>
                      </m:e>
                    </m:d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!</a:t>
                </a: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3422537"/>
                <a:ext cx="2514600" cy="400110"/>
              </a:xfrm>
              <a:prstGeom prst="rect">
                <a:avLst/>
              </a:prstGeom>
              <a:blipFill>
                <a:blip r:embed="rId5"/>
                <a:stretch>
                  <a:fillRect l="-2421" t="-6061" r="-2179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cteur droit avec flèche 7"/>
          <p:cNvCxnSpPr>
            <a:stCxn id="4" idx="0"/>
            <a:endCxn id="3" idx="3"/>
          </p:cNvCxnSpPr>
          <p:nvPr/>
        </p:nvCxnSpPr>
        <p:spPr>
          <a:xfrm flipV="1">
            <a:off x="2476500" y="3033012"/>
            <a:ext cx="2181273" cy="3895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5142900" y="3219732"/>
                <a:ext cx="4001100" cy="142846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b="0" dirty="0" smtClean="0">
                    <a:latin typeface="Myriad Pro" charset="0"/>
                    <a:ea typeface="Myriad Pro" charset="0"/>
                    <a:cs typeface="Myriad Pro" charset="0"/>
                  </a:rPr>
                  <a:t>Reminder: Poisson brackets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𝑥</m:t>
                        </m:r>
                      </m:e>
                      <m:sub>
                        <m:r>
                          <a:rPr lang="en-US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𝑖</m:t>
                        </m:r>
                      </m:sub>
                    </m:sSub>
                    <m:r>
                      <a:rPr lang="en-US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</m:oMath>
                </a14:m>
                <a:r>
                  <a:rPr lang="en-US" b="0" dirty="0" smtClean="0">
                    <a:latin typeface="Myriad Pro" charset="0"/>
                    <a:ea typeface="Myriad Pro" charset="0"/>
                    <a:cs typeface="Myriad Pro" charset="0"/>
                  </a:rPr>
                  <a:t> positions,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𝑝</m:t>
                        </m:r>
                      </m:e>
                      <m:sub>
                        <m:r>
                          <a:rPr lang="en-US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𝑖</m:t>
                        </m:r>
                      </m:sub>
                    </m:sSub>
                    <m:r>
                      <a:rPr lang="en-US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</m:oMath>
                </a14:m>
                <a:r>
                  <a:rPr lang="en-US" b="0" dirty="0" smtClean="0">
                    <a:latin typeface="Myriad Pro" charset="0"/>
                    <a:ea typeface="Myriad Pro" charset="0"/>
                    <a:cs typeface="Myriad Pro" charset="0"/>
                  </a:rPr>
                  <a:t> momenta)</a:t>
                </a:r>
                <a:r>
                  <a:rPr lang="en-US" b="0" dirty="0" smtClean="0">
                    <a:ea typeface="Myriad Pro" charset="0"/>
                    <a:cs typeface="Myriad Pro" charset="0"/>
                  </a:rPr>
                  <a:t/>
                </a:r>
                <a:br>
                  <a:rPr lang="en-US" b="0" dirty="0" smtClean="0">
                    <a:ea typeface="Myriad Pro" charset="0"/>
                    <a:cs typeface="Myriad Pro" charset="0"/>
                  </a:rPr>
                </a:br>
                <a:endParaRPr lang="en-US" sz="600" b="0" dirty="0" smtClean="0">
                  <a:ea typeface="Myriad Pro" charset="0"/>
                  <a:cs typeface="Myriad Pro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  <a:ea typeface="Myriad Pro" charset="0"/>
                          <a:cs typeface="Myriad Pro" charset="0"/>
                        </a:rPr>
                        <m:t>[</m:t>
                      </m:r>
                      <m:r>
                        <a:rPr lang="en-US" b="0" i="1" smtClean="0">
                          <a:latin typeface="Cambria Math" charset="0"/>
                          <a:ea typeface="Myriad Pro" charset="0"/>
                          <a:cs typeface="Myriad Pro" charset="0"/>
                        </a:rPr>
                        <m:t>𝑓</m:t>
                      </m:r>
                      <m:r>
                        <a:rPr lang="en-US" b="0" i="1" smtClean="0">
                          <a:latin typeface="Cambria Math" charset="0"/>
                          <a:ea typeface="Myriad Pro" charset="0"/>
                          <a:cs typeface="Myriad Pro" charset="0"/>
                        </a:rPr>
                        <m:t>,</m:t>
                      </m:r>
                      <m:r>
                        <a:rPr lang="en-US" b="0" i="1" smtClean="0">
                          <a:latin typeface="Cambria Math" charset="0"/>
                          <a:ea typeface="Myriad Pro" charset="0"/>
                          <a:cs typeface="Myriad Pro" charset="0"/>
                        </a:rPr>
                        <m:t>𝑔</m:t>
                      </m:r>
                      <m:r>
                        <a:rPr lang="en-US" b="0" i="1" smtClean="0">
                          <a:latin typeface="Cambria Math" charset="0"/>
                          <a:ea typeface="Myriad Pro" charset="0"/>
                          <a:cs typeface="Myriad Pro" charset="0"/>
                        </a:rPr>
                        <m:t>]=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Myriad Pro" charset="0"/>
                              <a:cs typeface="Myriad Pro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fPr>
                            <m:num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𝑓</m:t>
                              </m:r>
                            </m:num>
                            <m:den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fPr>
                            <m:num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𝑔</m:t>
                              </m:r>
                            </m:num>
                            <m:den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fPr>
                            <m:num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𝑓</m:t>
                              </m:r>
                            </m:num>
                            <m:den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b="0" i="1">
                                  <a:latin typeface="Cambria Math" panose="02040503050406030204" pitchFamily="18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fPr>
                            <m:num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𝑔</m:t>
                              </m:r>
                            </m:num>
                            <m:den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US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r>
                  <a:rPr lang="en-US" b="0" dirty="0">
                    <a:latin typeface="Myriad Pro" charset="0"/>
                    <a:ea typeface="Myriad Pro" charset="0"/>
                    <a:cs typeface="Myriad Pro" charset="0"/>
                  </a:rPr>
                  <a:t>(see W. Herr’s CAS lecture on 14/11/2018</a:t>
                </a:r>
                <a:r>
                  <a:rPr lang="en-US" b="0" dirty="0" smtClean="0">
                    <a:latin typeface="Myriad Pro" charset="0"/>
                    <a:ea typeface="Myriad Pro" charset="0"/>
                    <a:cs typeface="Myriad Pro" charset="0"/>
                  </a:rPr>
                  <a:t>)</a:t>
                </a:r>
                <a:endParaRPr lang="en-US" b="0" dirty="0"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2900" y="3219732"/>
                <a:ext cx="4001100" cy="1428468"/>
              </a:xfrm>
              <a:prstGeom prst="rect">
                <a:avLst/>
              </a:prstGeom>
              <a:blipFill>
                <a:blip r:embed="rId6"/>
                <a:stretch>
                  <a:fillRect l="-3201" t="-4255" r="-3506" b="-7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660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3" grpId="0" animBg="1"/>
      <p:bldP spid="4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/>
              <a:t>P</a:t>
            </a:r>
            <a:r>
              <a:rPr lang="en-US" dirty="0" smtClean="0"/>
              <a:t>erturbation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38200" y="947440"/>
                <a:ext cx="8001000" cy="3592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In any </a:t>
                </a:r>
                <a:r>
                  <a:rPr lang="en-US" sz="2000" b="0" dirty="0" err="1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Vlasov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solver using perturbation theory we look for a distribution function of the form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𝜓</m:t>
                      </m:r>
                      <m:r>
                        <a:rPr lang="en-US" sz="2400" b="0" i="1" smtClean="0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𝜓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Δ</m:t>
                      </m:r>
                      <m:r>
                        <a:rPr lang="en-US" sz="2400" b="0" i="1" smtClean="0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𝜓</m:t>
                      </m:r>
                    </m:oMath>
                  </m:oMathPara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14:m>
                  <m:oMath xmlns:m="http://schemas.openxmlformats.org/officeDocument/2006/math">
                    <m:r>
                      <a:rPr lang="en-US" sz="2400" b="0" i="1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𝜓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is the solution of the perturbed Hamiltonian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6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6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𝐻</m:t>
                    </m:r>
                    <m:r>
                      <a:rPr lang="en-US" sz="2400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r>
                      <a:rPr lang="en-US" sz="2400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Δ</m:t>
                    </m:r>
                    <m:r>
                      <a:rPr lang="en-US" sz="2400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𝐻</m:t>
                    </m:r>
                  </m:oMath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947440"/>
                <a:ext cx="8001000" cy="3592458"/>
              </a:xfrm>
              <a:prstGeom prst="rect">
                <a:avLst/>
              </a:prstGeom>
              <a:blipFill rotWithShape="0">
                <a:blip r:embed="rId3"/>
                <a:stretch>
                  <a:fillRect l="-1067" t="-6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llipse 2"/>
          <p:cNvSpPr/>
          <p:nvPr/>
        </p:nvSpPr>
        <p:spPr>
          <a:xfrm>
            <a:off x="4495800" y="1674857"/>
            <a:ext cx="533400" cy="42268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llipse 5"/>
          <p:cNvSpPr/>
          <p:nvPr/>
        </p:nvSpPr>
        <p:spPr>
          <a:xfrm>
            <a:off x="5257800" y="1674857"/>
            <a:ext cx="533400" cy="42268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onnecteur droit avec flèche 7"/>
          <p:cNvCxnSpPr>
            <a:stCxn id="12" idx="0"/>
            <a:endCxn id="3" idx="3"/>
          </p:cNvCxnSpPr>
          <p:nvPr/>
        </p:nvCxnSpPr>
        <p:spPr>
          <a:xfrm flipV="1">
            <a:off x="3478529" y="2035645"/>
            <a:ext cx="1095386" cy="29828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>
            <a:stCxn id="21" idx="0"/>
            <a:endCxn id="6" idx="5"/>
          </p:cNvCxnSpPr>
          <p:nvPr/>
        </p:nvCxnSpPr>
        <p:spPr>
          <a:xfrm flipH="1" flipV="1">
            <a:off x="5713085" y="2035645"/>
            <a:ext cx="1320175" cy="45514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2145029" y="2333929"/>
            <a:ext cx="266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Stationary distribution for the </a:t>
            </a:r>
            <a:r>
              <a:rPr lang="en-US" sz="2000" b="0" smtClean="0">
                <a:latin typeface="Myriad Pro" charset="0"/>
                <a:ea typeface="Myriad Pro" charset="0"/>
                <a:cs typeface="Myriad Pro" charset="0"/>
              </a:rPr>
              <a:t>Hamiltonian without impedance.</a:t>
            </a:r>
            <a:endParaRPr lang="en-US" sz="2000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111115" y="2490793"/>
            <a:ext cx="3844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Perturbation of the stationary distribution, of first order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9" name="Ellipse 28"/>
          <p:cNvSpPr/>
          <p:nvPr/>
        </p:nvSpPr>
        <p:spPr>
          <a:xfrm>
            <a:off x="5029200" y="3962930"/>
            <a:ext cx="533400" cy="42268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Connecteur droit avec flèche 29"/>
          <p:cNvCxnSpPr>
            <a:stCxn id="31" idx="0"/>
            <a:endCxn id="29" idx="5"/>
          </p:cNvCxnSpPr>
          <p:nvPr/>
        </p:nvCxnSpPr>
        <p:spPr>
          <a:xfrm flipH="1" flipV="1">
            <a:off x="5484485" y="4323718"/>
            <a:ext cx="1354465" cy="63886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4838699" y="4962587"/>
            <a:ext cx="40005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First order perturbation of the Hamiltonian, </a:t>
            </a:r>
            <a:r>
              <a:rPr lang="en-US" sz="2000" b="0" smtClean="0">
                <a:latin typeface="Myriad Pro" charset="0"/>
                <a:ea typeface="Myriad Pro" charset="0"/>
                <a:cs typeface="Myriad Pro" charset="0"/>
              </a:rPr>
              <a:t>here from 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impedance.</a:t>
            </a:r>
          </a:p>
        </p:txBody>
      </p:sp>
      <p:sp>
        <p:nvSpPr>
          <p:cNvPr id="34" name="Ellipse 33"/>
          <p:cNvSpPr/>
          <p:nvPr/>
        </p:nvSpPr>
        <p:spPr>
          <a:xfrm>
            <a:off x="4352925" y="4012384"/>
            <a:ext cx="485775" cy="42268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ZoneTexte 35"/>
          <p:cNvSpPr txBox="1"/>
          <p:nvPr/>
        </p:nvSpPr>
        <p:spPr>
          <a:xfrm>
            <a:off x="2438399" y="4942215"/>
            <a:ext cx="16764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smtClean="0">
                <a:latin typeface="Myriad Pro" charset="0"/>
                <a:ea typeface="Myriad Pro" charset="0"/>
                <a:cs typeface="Myriad Pro" charset="0"/>
              </a:rPr>
              <a:t>Unperturbed Hamiltonian</a:t>
            </a:r>
            <a:endParaRPr lang="en-US" sz="2000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cxnSp>
        <p:nvCxnSpPr>
          <p:cNvPr id="47" name="Connecteur droit avec flèche 46"/>
          <p:cNvCxnSpPr>
            <a:stCxn id="36" idx="0"/>
            <a:endCxn id="34" idx="3"/>
          </p:cNvCxnSpPr>
          <p:nvPr/>
        </p:nvCxnSpPr>
        <p:spPr>
          <a:xfrm flipV="1">
            <a:off x="3276600" y="4373172"/>
            <a:ext cx="1147465" cy="5690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45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2" grpId="0"/>
      <p:bldP spid="21" grpId="0"/>
      <p:bldP spid="29" grpId="0" animBg="1"/>
      <p:bldP spid="31" grpId="0"/>
      <p:bldP spid="34" grpId="0" animBg="1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6"/>
              <p:cNvSpPr txBox="1"/>
              <p:nvPr/>
            </p:nvSpPr>
            <p:spPr>
              <a:xfrm>
                <a:off x="457200" y="990600"/>
                <a:ext cx="7772400" cy="333379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1200"/>
                  </a:spcBef>
                  <a:spcAft>
                    <a:spcPts val="1200"/>
                  </a:spcAft>
                </a:pPr>
                <a:endParaRPr lang="en-US" sz="18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algn="ctr"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eqArrPr>
                        <m:e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      </m:t>
                          </m:r>
                          <m:f>
                            <m:fPr>
                              <m:ctrlP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𝜕𝜓</m:t>
                              </m:r>
                            </m:num>
                            <m:den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den>
                          </m:f>
                          <m:f>
                            <m:fPr>
                              <m:ctrlP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𝑑𝑦</m:t>
                              </m:r>
                            </m:num>
                            <m:den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𝑑𝑡</m:t>
                              </m:r>
                            </m:den>
                          </m:f>
                          <m:r>
                            <m:rPr>
                              <m:nor/>
                            </m:rPr>
                            <a:rPr lang="en-US" sz="1800" b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mr-IN" sz="18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𝜕𝜓</m:t>
                              </m:r>
                            </m:num>
                            <m:den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  <m:f>
                            <m:fPr>
                              <m:ctrlPr>
                                <a:rPr lang="mr-IN" sz="18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𝑑𝑡</m:t>
                              </m:r>
                            </m:den>
                          </m:f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=0</m:t>
                          </m:r>
                        </m:e>
                        <m:e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&amp;⇔</m:t>
                          </m:r>
                          <m:f>
                            <m:fPr>
                              <m:ctrlP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𝜕𝜓</m:t>
                              </m:r>
                            </m:num>
                            <m:den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den>
                          </m:f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𝑣</m:t>
                          </m:r>
                          <m:sSup>
                            <m:sSup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US" sz="1800" b="0" dirty="0">
                              <a:solidFill>
                                <a:schemeClr val="tx1"/>
                              </a:solidFill>
                              <a:latin typeface="Myriad Pro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mr-IN" sz="18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𝜕𝜓</m:t>
                              </m:r>
                            </m:num>
                            <m:den>
                              <m:r>
                                <a:rPr lang="mr-IN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  <m:d>
                            <m:dPr>
                              <m:ctrlPr>
                                <a:rPr lang="mr-IN" sz="1800" b="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b="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18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sz="18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en-US" sz="18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𝑖𝑚𝑝𝑒𝑑𝑎𝑛𝑐𝑒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18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8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𝛾</m:t>
                                  </m:r>
                                  <m:r>
                                    <a:rPr lang="en-US" sz="18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𝑣</m:t>
                                  </m:r>
                                </m:den>
                              </m:f>
                              <m:r>
                                <a:rPr lang="en-US" sz="18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sz="18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𝑣𝑦</m:t>
                              </m:r>
                              <m:sSup>
                                <m:sSupPr>
                                  <m:ctrlPr>
                                    <a:rPr lang="en-US" sz="1800" b="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mr-IN" sz="18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800" b="0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US" sz="1800" b="0" i="1" dirty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b="0" i="1" dirty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𝑄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b="0" i="1" dirty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en-US" sz="1800" b="0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𝑅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18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=0                                </m:t>
                          </m:r>
                        </m:e>
                        <m:e>
                          <m:eqArr>
                            <m:eqArr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eqArrPr>
                            <m:e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&amp;⇔</m:t>
                              </m:r>
                              <m:f>
                                <m:fPr>
                                  <m:ctrlPr>
                                    <a:rPr lang="mr-IN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mr-IN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800" b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Δ</m:t>
                                  </m:r>
                                  <m:r>
                                    <a:rPr lang="mr-IN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𝜓</m:t>
                                  </m:r>
                                </m:num>
                                <m:den>
                                  <m:r>
                                    <a:rPr lang="mr-IN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𝜕</m:t>
                                  </m:r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𝜕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𝜓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𝜕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den>
                                  </m:f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𝜕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1800" b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Δ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𝜓</m:t>
                                      </m:r>
                                    </m:num>
                                    <m:den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𝜕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𝑣</m:t>
                              </m:r>
                              <m:sSup>
                                <m:sSup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𝜕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𝜓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𝜕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den>
                                  </m:f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𝜕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1800" b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Δ</m:t>
                                      </m:r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𝜓</m:t>
                                      </m:r>
                                    </m:num>
                                    <m:den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𝜕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  <m:d>
                                <m:dPr>
                                  <m:ctrlPr>
                                    <a:rPr lang="mr-IN" sz="1800" b="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en-US" sz="1800" b="0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800" b="0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𝐹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  <m:sup>
                                          <m:r>
                                            <a:rPr lang="en-US" sz="1800" b="0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𝑖𝑚𝑝</m:t>
                                          </m:r>
                                        </m:sup>
                                      </m:sSubSup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800" b="0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18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𝛾</m:t>
                                      </m:r>
                                      <m:r>
                                        <a:rPr lang="en-US" sz="18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𝑣</m:t>
                                      </m:r>
                                    </m:den>
                                  </m:f>
                                  <m:r>
                                    <a:rPr lang="en-US" sz="18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18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𝑣𝑦</m:t>
                                  </m:r>
                                  <m:sSup>
                                    <m:sSupPr>
                                      <m:ctrlPr>
                                        <a:rPr lang="en-US" sz="18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mr-IN" sz="1800" b="0" i="1" dirty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sz="1800" b="0" i="1" dirty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en-US" sz="1800" b="0" i="1" dirty="0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800" b="0" i="1" dirty="0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b="0" i="1" dirty="0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US" sz="1800" b="0" i="1" dirty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𝑅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1800" b="0" i="1" dirty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18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&amp;=0</m:t>
                              </m:r>
                            </m:e>
                            <m:e/>
                            <m:e/>
                          </m:eqArr>
                        </m:e>
                      </m:eqArr>
                    </m:oMath>
                  </m:oMathPara>
                </a14:m>
                <a:endParaRPr lang="en-US" sz="18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75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90600"/>
                <a:ext cx="7772400" cy="333379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6"/>
              <p:cNvSpPr txBox="1"/>
              <p:nvPr/>
            </p:nvSpPr>
            <p:spPr>
              <a:xfrm>
                <a:off x="457200" y="946800"/>
                <a:ext cx="8382000" cy="33223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  <m:f>
                            <m:fPr>
                              <m:ctrlPr>
                                <a:rPr lang="mr-I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mr-IN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mr-IN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</m:t>
                              </m:r>
                              <m:r>
                                <a:rPr lang="en-US" sz="2000" b="0" i="1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=0</m:t>
                          </m:r>
                        </m:e>
                        <m:e>
                          <m:r>
                            <a:rPr lang="en-US" sz="2000" b="0" i="1" smtClean="0">
                              <a:ln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⇔&amp;</m:t>
                          </m:r>
                          <m:f>
                            <m:fPr>
                              <m:ctrlPr>
                                <a:rPr lang="mr-IN" sz="2000" b="0" i="1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(</m:t>
                                  </m:r>
                                  <m:r>
                                    <a:rPr lang="mr-IN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  <m:r>
                                <a:rPr lang="en-US" sz="2000" b="0" i="1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mr-IN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000" b="0" i="1" smtClean="0">
                              <a:ln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𝜓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000" b="0" i="1" dirty="0" smtClean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2000" b="0" i="1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2000" b="0" i="1" smtClean="0">
                              <a:ln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=0</m:t>
                          </m:r>
                        </m:e>
                        <m:e>
                          <m:r>
                            <a:rPr lang="en-US" sz="2000" b="0" i="1" smtClean="0">
                              <a:ln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⇔&amp;</m:t>
                          </m:r>
                          <m:f>
                            <m:fPr>
                              <m:ctrlPr>
                                <a:rPr lang="mr-IN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mr-IN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mr-IN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000" b="0" i="1" smtClean="0">
                              <a:ln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mr-IN" sz="2000" b="0" i="1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0" i="1">
                              <a:ln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𝜕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000" b="0" i="1" smtClean="0">
                              <a:ln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𝜓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000" b="0" i="1" dirty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0" i="1">
                              <a:ln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mr-IN" sz="2000" b="0" i="1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2000" b="0" i="1" smtClean="0">
                              <a:ln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mr-IN" sz="2000" b="0" i="1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2000" b="0" i="1">
                              <a:ln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=0</m:t>
                          </m:r>
                        </m:e>
                      </m:eqArr>
                    </m:oMath>
                  </m:oMathPara>
                </a14:m>
                <a:endParaRPr lang="en-US" sz="2400" b="0" dirty="0" smtClean="0">
                  <a:solidFill>
                    <a:schemeClr val="tx1"/>
                  </a:solidFill>
                  <a:latin typeface="Myriad Pro"/>
                  <a:ea typeface="Cambria Math" charset="0"/>
                  <a:cs typeface="Cambria Math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2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46800"/>
                <a:ext cx="8382000" cy="33223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6"/>
              <p:cNvSpPr txBox="1"/>
              <p:nvPr/>
            </p:nvSpPr>
            <p:spPr>
              <a:xfrm>
                <a:off x="457200" y="946800"/>
                <a:ext cx="8382000" cy="33223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  <m:f>
                            <m:fPr>
                              <m:ctrlPr>
                                <a:rPr lang="mr-I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mr-IN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mr-IN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</m:t>
                              </m:r>
                              <m:r>
                                <a:rPr lang="en-US" sz="2000" b="0" i="1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=0</m:t>
                          </m:r>
                        </m:e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⇔&amp;</m:t>
                          </m:r>
                          <m:f>
                            <m:fPr>
                              <m:ctrlPr>
                                <a:rPr lang="mr-I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(</m:t>
                                  </m:r>
                                  <m:r>
                                    <a:rPr lang="mr-IN" sz="2000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  <m: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mr-IN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𝜓</m:t>
                              </m:r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000" b="0" i="1" dirty="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2000" b="0" i="1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=0</m:t>
                          </m:r>
                        </m:e>
                        <m:e>
                          <m:r>
                            <a:rPr lang="en-US" sz="2000" b="0" i="1" smtClean="0">
                              <a:ln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⇔&amp;</m:t>
                          </m:r>
                          <m:f>
                            <m:fPr>
                              <m:ctrlPr>
                                <a:rPr lang="mr-IN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mr-IN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mr-IN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000" b="0" i="1" smtClean="0">
                              <a:ln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mr-IN" sz="2000" b="0" i="1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0" i="1">
                              <a:ln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𝜕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000" b="0" i="1" smtClean="0">
                              <a:ln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𝜓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000" b="0" i="1" dirty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0" i="1">
                              <a:ln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mr-IN" sz="2000" b="0" i="1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2000" b="0" i="1" smtClean="0">
                              <a:ln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mr-IN" sz="2000" b="0" i="1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2000" b="0" i="1">
                              <a:ln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=0</m:t>
                          </m:r>
                        </m:e>
                      </m:eqArr>
                    </m:oMath>
                  </m:oMathPara>
                </a14:m>
                <a:endParaRPr lang="en-US" sz="2400" b="0" dirty="0" smtClean="0">
                  <a:solidFill>
                    <a:schemeClr val="tx1"/>
                  </a:solidFill>
                  <a:latin typeface="Myriad Pro"/>
                  <a:ea typeface="Cambria Math" charset="0"/>
                  <a:cs typeface="Cambria Math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28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46800"/>
                <a:ext cx="8382000" cy="33223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7200" y="947440"/>
                <a:ext cx="8382000" cy="33223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  <m:f>
                            <m:fPr>
                              <m:ctrlPr>
                                <a:rPr lang="mr-I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mr-IN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mr-IN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</m:t>
                              </m:r>
                              <m:r>
                                <a:rPr lang="en-US" sz="2000" b="0" i="1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=0</m:t>
                          </m:r>
                        </m:e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⇔&amp;</m:t>
                          </m:r>
                          <m:f>
                            <m:fPr>
                              <m:ctrlPr>
                                <a:rPr lang="mr-I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(</m:t>
                                  </m:r>
                                  <m:r>
                                    <a:rPr lang="mr-IN" sz="2000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  <m: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mr-IN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𝜓</m:t>
                              </m:r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000" b="0" i="1" dirty="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2000" b="0" i="1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=0</m:t>
                          </m:r>
                        </m:e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⇔</m:t>
                          </m:r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  <m:f>
                            <m:fPr>
                              <m:ctrlPr>
                                <a:rPr lang="mr-IN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mr-IN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mr-IN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mr-IN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en-US" sz="20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𝜕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𝜓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mr-IN" sz="20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mr-I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e>
                          </m:d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=0</m:t>
                          </m:r>
                        </m:e>
                      </m:eqArr>
                    </m:oMath>
                  </m:oMathPara>
                </a14:m>
                <a:endParaRPr lang="en-US" sz="2400" b="0" dirty="0" smtClean="0">
                  <a:solidFill>
                    <a:schemeClr val="tx1"/>
                  </a:solidFill>
                  <a:latin typeface="Myriad Pro"/>
                  <a:ea typeface="Cambria Math" charset="0"/>
                  <a:cs typeface="Cambria Math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47440"/>
                <a:ext cx="8382000" cy="33223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Connecteur droit avec flèche 29"/>
          <p:cNvCxnSpPr>
            <a:stCxn id="31" idx="0"/>
          </p:cNvCxnSpPr>
          <p:nvPr/>
        </p:nvCxnSpPr>
        <p:spPr>
          <a:xfrm flipV="1">
            <a:off x="7078550" y="2660724"/>
            <a:ext cx="285750" cy="7382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6259400" y="3398951"/>
            <a:ext cx="16383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S</a:t>
            </a:r>
            <a:r>
              <a:rPr lang="en-US" sz="2000" b="0" smtClean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econd </a:t>
            </a:r>
            <a:r>
              <a:rPr lang="en-US" sz="2000" b="0" dirty="0" smtClean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order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ZoneTexte 35"/>
              <p:cNvSpPr txBox="1"/>
              <p:nvPr/>
            </p:nvSpPr>
            <p:spPr>
              <a:xfrm>
                <a:off x="381000" y="3391366"/>
                <a:ext cx="3124199" cy="7078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0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=0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 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𝜓</m:t>
                        </m:r>
                      </m:e>
                      <m:sub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 is solution of </a:t>
                </a:r>
                <a:r>
                  <a:rPr lang="en-US" sz="2000" b="0" dirty="0" err="1" smtClean="0">
                    <a:latin typeface="Myriad Pro" charset="0"/>
                    <a:ea typeface="Myriad Pro" charset="0"/>
                    <a:cs typeface="Myriad Pro" charset="0"/>
                  </a:rPr>
                  <a:t>Vlasov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 eq. for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𝐻</m:t>
                        </m:r>
                      </m:e>
                      <m:sub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2000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36" name="ZoneTexte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3391366"/>
                <a:ext cx="3124199" cy="707886"/>
              </a:xfrm>
              <a:prstGeom prst="rect">
                <a:avLst/>
              </a:prstGeom>
              <a:blipFill rotWithShape="0">
                <a:blip r:embed="rId7"/>
                <a:stretch>
                  <a:fillRect l="-2148" t="-3448" b="-15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Connecteur droit avec flèche 46"/>
          <p:cNvCxnSpPr>
            <a:stCxn id="36" idx="0"/>
          </p:cNvCxnSpPr>
          <p:nvPr/>
        </p:nvCxnSpPr>
        <p:spPr>
          <a:xfrm flipV="1">
            <a:off x="1943100" y="2787020"/>
            <a:ext cx="571500" cy="60434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4572000" y="4652264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cxnSp>
        <p:nvCxnSpPr>
          <p:cNvPr id="25" name="Connecteur droit 24"/>
          <p:cNvCxnSpPr/>
          <p:nvPr/>
        </p:nvCxnSpPr>
        <p:spPr>
          <a:xfrm>
            <a:off x="1524000" y="2286000"/>
            <a:ext cx="1600200" cy="50102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 flipV="1">
            <a:off x="1581151" y="2286000"/>
            <a:ext cx="1543049" cy="501021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6705600" y="2362200"/>
            <a:ext cx="1048214" cy="373642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flipV="1">
            <a:off x="6705600" y="2362200"/>
            <a:ext cx="972014" cy="41535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Ellipse 41"/>
          <p:cNvSpPr/>
          <p:nvPr/>
        </p:nvSpPr>
        <p:spPr>
          <a:xfrm>
            <a:off x="3333750" y="2133600"/>
            <a:ext cx="3162300" cy="882660"/>
          </a:xfrm>
          <a:prstGeom prst="ellipse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Connecteur droit avec flèche 43"/>
          <p:cNvCxnSpPr>
            <a:stCxn id="46" idx="0"/>
            <a:endCxn id="42" idx="4"/>
          </p:cNvCxnSpPr>
          <p:nvPr/>
        </p:nvCxnSpPr>
        <p:spPr>
          <a:xfrm flipV="1">
            <a:off x="4756731" y="3016260"/>
            <a:ext cx="158169" cy="471642"/>
          </a:xfrm>
          <a:prstGeom prst="straightConnector1">
            <a:avLst/>
          </a:prstGeom>
          <a:ln w="28575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3404414" y="3487902"/>
            <a:ext cx="270463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38FF"/>
                </a:solidFill>
                <a:latin typeface="Myriad Pro" charset="0"/>
                <a:ea typeface="Myriad Pro" charset="0"/>
                <a:cs typeface="Myriad Pro" charset="0"/>
              </a:rPr>
              <a:t>O</a:t>
            </a:r>
            <a:r>
              <a:rPr lang="en-US" sz="2000" b="0" dirty="0" smtClean="0">
                <a:solidFill>
                  <a:srgbClr val="0038FF"/>
                </a:solidFill>
                <a:latin typeface="Myriad Pro" charset="0"/>
                <a:ea typeface="Myriad Pro" charset="0"/>
                <a:cs typeface="Myriad Pro" charset="0"/>
              </a:rPr>
              <a:t>nly remaining terms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6"/>
              <p:cNvSpPr txBox="1"/>
              <p:nvPr/>
            </p:nvSpPr>
            <p:spPr>
              <a:xfrm>
                <a:off x="1371600" y="4677037"/>
                <a:ext cx="6705600" cy="1595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r>
                            <a:rPr lang="en-US" sz="1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</m:e>
                        <m:e>
                          <m:eqArr>
                            <m:eqArrPr>
                              <m:ctrlPr>
                                <a:rPr lang="en-US" sz="18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eqArrPr>
                            <m:e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&amp;</m:t>
                              </m:r>
                              <m:f>
                                <m:fPr>
                                  <m:ctrlPr>
                                    <a:rPr lang="mr-IN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mr-IN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800" b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Δ</m:t>
                                  </m:r>
                                  <m:r>
                                    <a:rPr lang="mr-IN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𝜓</m:t>
                                  </m:r>
                                </m:num>
                                <m:den>
                                  <m:r>
                                    <a:rPr lang="mr-IN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𝜕</m:t>
                                  </m:r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𝜕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𝜓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𝜕</m:t>
                                      </m:r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den>
                                  </m:f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𝑣</m:t>
                                  </m:r>
                                  <m:sSup>
                                    <m:sSup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𝜕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𝜓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𝜕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den>
                                  </m:f>
                                  <m:r>
                                    <a:rPr lang="en-US" sz="18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𝑣</m:t>
                                  </m:r>
                                  <m:sSup>
                                    <m:sSupPr>
                                      <m:ctrlPr>
                                        <a:rPr lang="en-US" sz="1800" b="0" i="1" dirty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dirty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  <m:d>
                                        <m:dPr>
                                          <m:ctrlPr>
                                            <a:rPr lang="mr-IN" sz="1800" b="0" i="1" dirty="0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sz="1800" b="0" i="1" dirty="0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en-US" sz="1800" b="0" i="1" dirty="0">
                                                      <a:latin typeface="Cambria Math" panose="02040503050406030204" pitchFamily="18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800" b="0" i="1" dirty="0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b="0" i="1" dirty="0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US" sz="1800" b="0" i="1" dirty="0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𝑅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1800" b="0" i="1" dirty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e>
                              <m:r>
                                <a:rPr lang="en-US" sz="18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en-US" sz="1800" b="0" i="1" dirty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𝜕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1800" b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Δ</m:t>
                                      </m:r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𝜓</m:t>
                                      </m:r>
                                    </m:num>
                                    <m:den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𝜕</m:t>
                                      </m:r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den>
                                  </m:f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𝑣</m:t>
                                  </m:r>
                                  <m:sSup>
                                    <m:sSup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𝜕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1800" b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Δ</m:t>
                                      </m:r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𝜓</m:t>
                                      </m:r>
                                    </m:num>
                                    <m:den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𝜕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den>
                                  </m:f>
                                  <m:r>
                                    <a:rPr lang="en-US" sz="18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𝑣𝑦</m:t>
                                  </m:r>
                                  <m:sSup>
                                    <m:sSupPr>
                                      <m:ctrlPr>
                                        <a:rPr lang="en-US" sz="1800" b="0" i="1" dirty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mr-IN" sz="1800" b="0" i="1" dirty="0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sz="1800" b="0" i="1" dirty="0"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en-US" sz="1800" b="0" i="1" dirty="0">
                                                      <a:latin typeface="Cambria Math" panose="02040503050406030204" pitchFamily="18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800" b="0" i="1" dirty="0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800" b="0" i="1" dirty="0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US" sz="1800" b="0" i="1" dirty="0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𝑅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1800" b="0" i="1" dirty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18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𝜕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𝜓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𝜕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den>
                                  </m:f>
                                  <m:f>
                                    <m:fPr>
                                      <m:ctrlPr>
                                        <a:rPr lang="en-US" sz="1800" b="0" i="1" dirty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en-US" sz="1800" b="0" i="1" dirty="0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800" b="0" i="1" dirty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𝐹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 dirty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  <m:sup>
                                          <m:r>
                                            <a:rPr lang="en-US" sz="1800" b="0" i="1" dirty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𝑖𝑚𝑝</m:t>
                                          </m:r>
                                        </m:sup>
                                      </m:sSubSup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800" b="0" i="1" dirty="0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 dirty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 dirty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1800" b="0" i="1" dirty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𝛾</m:t>
                                      </m:r>
                                      <m:r>
                                        <a:rPr lang="en-US" sz="1800" b="0" i="1" dirty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𝑣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sz="18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𝜕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800" b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Δ</m:t>
                                  </m:r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𝜓</m:t>
                                  </m:r>
                                </m:num>
                                <m:den>
                                  <m:r>
                                    <a:rPr lang="en-US" sz="18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𝜕</m:t>
                                  </m:r>
                                  <m:sSup>
                                    <m:sSup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sz="18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den>
                              </m:f>
                              <m:f>
                                <m:fPr>
                                  <m:ctrlPr>
                                    <a:rPr lang="en-US" sz="1800" b="0" i="1" dirty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1800" b="0" i="1" dirty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b="0" i="1" dirty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sz="1800" b="0" i="1" dirty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en-US" sz="1800" b="0" i="1" dirty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𝑖𝑚𝑝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b="0" i="1" dirty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dirty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1800" b="0" i="1" dirty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8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𝛾</m:t>
                                  </m:r>
                                  <m:r>
                                    <a:rPr lang="en-US" sz="18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𝑣</m:t>
                                  </m:r>
                                </m:den>
                              </m:f>
                              <m:r>
                                <a:rPr lang="en-US" sz="18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=0</m:t>
                              </m:r>
                            </m:e>
                          </m:eqArr>
                        </m:e>
                      </m:eqArr>
                    </m:oMath>
                  </m:oMathPara>
                </a14:m>
                <a:endParaRPr lang="en-US" sz="18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50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4677037"/>
                <a:ext cx="6705600" cy="159537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Connecteur droit 51"/>
          <p:cNvCxnSpPr/>
          <p:nvPr/>
        </p:nvCxnSpPr>
        <p:spPr>
          <a:xfrm>
            <a:off x="6259400" y="5705285"/>
            <a:ext cx="1112950" cy="3784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>
            <a:off x="3810000" y="4876800"/>
            <a:ext cx="2514600" cy="5134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Ellipse 54"/>
          <p:cNvSpPr/>
          <p:nvPr/>
        </p:nvSpPr>
        <p:spPr>
          <a:xfrm>
            <a:off x="1676400" y="5499312"/>
            <a:ext cx="4510035" cy="901488"/>
          </a:xfrm>
          <a:prstGeom prst="ellipse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cxnSp>
        <p:nvCxnSpPr>
          <p:cNvPr id="65" name="Connecteur droit 64"/>
          <p:cNvCxnSpPr/>
          <p:nvPr/>
        </p:nvCxnSpPr>
        <p:spPr>
          <a:xfrm flipV="1">
            <a:off x="6324600" y="5638800"/>
            <a:ext cx="974785" cy="4585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/>
          <p:nvPr/>
        </p:nvCxnSpPr>
        <p:spPr>
          <a:xfrm flipV="1">
            <a:off x="3810000" y="4838485"/>
            <a:ext cx="2514600" cy="5396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Ellipse 72"/>
          <p:cNvSpPr/>
          <p:nvPr/>
        </p:nvSpPr>
        <p:spPr>
          <a:xfrm>
            <a:off x="2927931" y="4741402"/>
            <a:ext cx="577269" cy="771224"/>
          </a:xfrm>
          <a:prstGeom prst="ellipse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cxnSp>
        <p:nvCxnSpPr>
          <p:cNvPr id="83" name="Connecteur en angle 82"/>
          <p:cNvCxnSpPr>
            <a:stCxn id="75" idx="1"/>
            <a:endCxn id="50" idx="1"/>
          </p:cNvCxnSpPr>
          <p:nvPr/>
        </p:nvCxnSpPr>
        <p:spPr>
          <a:xfrm rot="10800000" flipH="1" flipV="1">
            <a:off x="457200" y="2657498"/>
            <a:ext cx="914400" cy="2817225"/>
          </a:xfrm>
          <a:prstGeom prst="bentConnector3">
            <a:avLst>
              <a:gd name="adj1" fmla="val -25000"/>
            </a:avLst>
          </a:prstGeom>
          <a:ln w="57150" cmpd="dbl">
            <a:solidFill>
              <a:srgbClr val="0038FF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ZoneTexte 92"/>
          <p:cNvSpPr txBox="1"/>
          <p:nvPr/>
        </p:nvSpPr>
        <p:spPr>
          <a:xfrm>
            <a:off x="457199" y="4203274"/>
            <a:ext cx="7924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Isn’t that exactly what we did </a:t>
            </a:r>
            <a:r>
              <a:rPr lang="mr-IN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–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somewhat more painfully </a:t>
            </a:r>
            <a:r>
              <a:rPr lang="mr-IN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–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during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part I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?</a:t>
            </a: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Linearized </a:t>
            </a:r>
            <a:r>
              <a:rPr lang="en-US" sz="2800" dirty="0" err="1" smtClean="0"/>
              <a:t>Vlasov</a:t>
            </a:r>
            <a:r>
              <a:rPr lang="en-US" sz="2800" dirty="0" smtClean="0"/>
              <a:t> equation using Poisson brackets</a:t>
            </a:r>
            <a:endParaRPr lang="en-US" sz="28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12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27" grpId="0" build="allAtOnce" animBg="1"/>
      <p:bldP spid="27" grpId="3" build="allAtOnce" animBg="1"/>
      <p:bldP spid="28" grpId="0" build="allAtOnce" animBg="1"/>
      <p:bldP spid="28" grpId="1" build="allAtOnce" animBg="1"/>
      <p:bldP spid="7" grpId="0" build="allAtOnce" animBg="1"/>
      <p:bldP spid="7" grpId="1" build="allAtOnce" animBg="1"/>
      <p:bldP spid="31" grpId="0" animBg="1"/>
      <p:bldP spid="31" grpId="1" animBg="1"/>
      <p:bldP spid="36" grpId="0" animBg="1"/>
      <p:bldP spid="36" grpId="1" animBg="1"/>
      <p:bldP spid="42" grpId="0" animBg="1"/>
      <p:bldP spid="42" grpId="1" animBg="1"/>
      <p:bldP spid="46" grpId="0" animBg="1"/>
      <p:bldP spid="46" grpId="1" animBg="1"/>
      <p:bldP spid="50" grpId="0"/>
      <p:bldP spid="55" grpId="0" animBg="1"/>
      <p:bldP spid="73" grpId="0" animBg="1"/>
      <p:bldP spid="9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Linearized </a:t>
            </a:r>
            <a:r>
              <a:rPr lang="en-US" sz="2800" dirty="0" err="1" smtClean="0"/>
              <a:t>Vlasov</a:t>
            </a:r>
            <a:r>
              <a:rPr lang="en-US" sz="2800" dirty="0" smtClean="0"/>
              <a:t> equation using Poisson brackets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7200" y="947440"/>
                <a:ext cx="8610600" cy="54285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fPr>
                        <m:num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Δ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𝜓</m:t>
                          </m:r>
                        </m:num>
                        <m:den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𝜕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𝑡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Δ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𝜓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000" b="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mr-IN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𝐻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=0</m:t>
                      </m:r>
                    </m:oMath>
                  </m:oMathPara>
                </a14:m>
                <a:r>
                  <a:rPr lang="en-US" sz="1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1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endParaRPr lang="en-US" sz="600" b="0" dirty="0" smtClean="0">
                  <a:solidFill>
                    <a:srgbClr val="FF0000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This is completely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general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for any Hamiltonian system within linear perturbation theory, up to the first order in the perturbation.</a:t>
                </a:r>
              </a:p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Poisson brackets are conserved within any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canonical transformation of coordinates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→(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𝑋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𝑖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,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𝑖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)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i.e. any transformation for which there is:</a:t>
                </a:r>
              </a:p>
              <a:p>
                <a:pPr marL="800100" lvl="1" indent="-342900">
                  <a:spcBef>
                    <a:spcPts val="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p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reservation of Hamilton’s equations,</a:t>
                </a:r>
              </a:p>
              <a:p>
                <a:pPr marL="800100" lvl="1" indent="-342900">
                  <a:spcBef>
                    <a:spcPts val="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equivalently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err="1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symplecticity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of the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Jacobian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𝒥</m:t>
                    </m:r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𝒥</m:t>
                        </m:r>
                      </m:e>
                      <m:sup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𝑇</m:t>
                        </m:r>
                      </m:sup>
                    </m:sSup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⋅</m:t>
                    </m:r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𝑆</m:t>
                    </m:r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⋅</m:t>
                    </m:r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𝒥</m:t>
                    </m:r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𝑆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6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6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with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   </m:t>
                    </m:r>
                    <m:r>
                      <a:rPr lang="en-US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𝒥</m:t>
                    </m:r>
                    <m:r>
                      <a:rPr lang="en-US" b="0" i="1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d>
                      <m:dPr>
                        <m:ctrlPr>
                          <a:rPr lang="mr-IN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mr-IN" b="0" i="1" smtClean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uk-UA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mPr>
                                <m:mr>
                                  <m:e>
                                    <m:f>
                                      <m:fPr>
                                        <m:ctrlPr>
                                          <a:rPr lang="en-US" b="0" i="1"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𝑋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⋯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en-US" b="0" i="1"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𝑋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𝑛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m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⋮</m:t>
                                    </m:r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⋱</m:t>
                                    </m:r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⋮</m:t>
                                    </m:r>
                                  </m:e>
                                </m:mr>
                                <m:mr>
                                  <m:e>
                                    <m:f>
                                      <m:fPr>
                                        <m:ctrlPr>
                                          <a:rPr lang="en-US" b="0" i="1"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𝑋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𝑛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⋯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en-US" b="0" i="1"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𝑋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𝑛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𝑛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uk-UA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mPr>
                                <m:mr>
                                  <m:e>
                                    <m:f>
                                      <m:fPr>
                                        <m:ctrlPr>
                                          <a:rPr lang="en-US" b="0" i="1"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𝑋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⋯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en-US" b="0" i="1"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𝑋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𝑛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𝑛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m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⋮</m:t>
                                    </m:r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⋱</m:t>
                                    </m:r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⋮</m:t>
                                    </m:r>
                                  </m:e>
                                </m:mr>
                                <m:mr>
                                  <m:e>
                                    <m:f>
                                      <m:fPr>
                                        <m:ctrlPr>
                                          <a:rPr lang="en-US" b="0" i="1"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𝑋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𝑛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⋯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en-US" b="0" i="1"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𝑋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𝑛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𝑛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uk-UA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mPr>
                                <m:mr>
                                  <m:e>
                                    <m:f>
                                      <m:fPr>
                                        <m:ctrlPr>
                                          <a:rPr lang="en-US" b="0" i="1"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𝑃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⋯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en-US" b="0" i="1"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𝑃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𝑛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m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⋮</m:t>
                                    </m:r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⋱</m:t>
                                    </m:r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⋮</m:t>
                                    </m:r>
                                  </m:e>
                                </m:mr>
                                <m:mr>
                                  <m:e>
                                    <m:f>
                                      <m:fPr>
                                        <m:ctrlPr>
                                          <a:rPr lang="en-US" b="0" i="1"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𝑃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𝑛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⋯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en-US" b="0" i="1"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𝑃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𝑛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𝑛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uk-UA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mPr>
                                <m:mr>
                                  <m:e>
                                    <m:f>
                                      <m:fPr>
                                        <m:ctrlPr>
                                          <a:rPr lang="en-US" b="0" i="1"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𝑃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⋯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en-US" b="0" i="1"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𝑃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𝑛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m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⋮</m:t>
                                    </m:r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⋱</m:t>
                                    </m:r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⋮</m:t>
                                    </m:r>
                                  </m:e>
                                </m:mr>
                                <m:mr>
                                  <m:e>
                                    <m:f>
                                      <m:fPr>
                                        <m:ctrlPr>
                                          <a:rPr lang="en-US" b="0" i="1"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𝑃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𝑛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⋯</m:t>
                                    </m:r>
                                  </m:e>
                                  <m:e>
                                    <m:f>
                                      <m:fPr>
                                        <m:ctrlPr>
                                          <a:rPr lang="en-US" b="0" i="1"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𝑃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𝑛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𝜕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𝑛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,   </m:t>
                    </m:r>
                    <m:r>
                      <a:rPr lang="en-US" b="0" i="1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𝑆</m:t>
                    </m:r>
                    <m:r>
                      <a:rPr lang="en-US" b="0" i="1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d>
                      <m:dPr>
                        <m:ctrlPr>
                          <a:rPr lang="mr-IN" b="0" i="1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mr-IN" b="0" i="1" smtClean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mPr>
                          <m:mr>
                            <m:e>
                              <m:d>
                                <m:dPr>
                                  <m:begChr m:val=""/>
                                  <m:endChr m:val=""/>
                                  <m:ctrlPr>
                                    <a:rPr lang="uk-UA" b="0" i="1" smtClean="0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3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uk-UA" b="0" i="1" smtClean="0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uk-UA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⋯</m:t>
                                        </m:r>
                                      </m:e>
                                      <m:e>
                                        <m:r>
                                          <a:rPr lang="en-US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0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uk-UA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⋮</m:t>
                                        </m:r>
                                      </m: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uk-UA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⋱</m:t>
                                        </m:r>
                                      </m: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uk-UA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⋮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a:rPr lang="en-US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uk-UA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⋯</m:t>
                                        </m:r>
                                      </m:e>
                                      <m:e>
                                        <m:r>
                                          <a:rPr lang="en-US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0</m:t>
                                        </m:r>
                                      </m:e>
                                    </m:mr>
                                  </m:m>
                                </m:e>
                              </m:d>
                            </m:e>
                            <m:e>
                              <m:d>
                                <m:dPr>
                                  <m:begChr m:val=""/>
                                  <m:endChr m:val=""/>
                                  <m:ctrlPr>
                                    <a:rPr lang="uk-UA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3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uk-UA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1</m:t>
                                        </m:r>
                                      </m: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uk-UA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⋯</m:t>
                                        </m:r>
                                      </m:e>
                                      <m:e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0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uk-UA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⋮</m:t>
                                        </m:r>
                                      </m: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uk-UA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⋱</m:t>
                                        </m:r>
                                      </m: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uk-UA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⋮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uk-UA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⋯</m:t>
                                        </m:r>
                                      </m:e>
                                      <m:e>
                                        <m:r>
                                          <a:rPr lang="en-US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1</m:t>
                                        </m:r>
                                      </m:e>
                                    </m:mr>
                                  </m:m>
                                </m:e>
                              </m:d>
                            </m:e>
                          </m:mr>
                          <m:mr>
                            <m:e>
                              <m:d>
                                <m:dPr>
                                  <m:begChr m:val=""/>
                                  <m:endChr m:val=""/>
                                  <m:ctrlPr>
                                    <a:rPr lang="uk-UA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3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uk-UA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uk-UA" b="0" i="1" smtClean="0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−</m:t>
                                        </m:r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1</m:t>
                                        </m:r>
                                      </m: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uk-UA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⋯</m:t>
                                        </m:r>
                                      </m:e>
                                      <m:e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0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uk-UA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⋮</m:t>
                                        </m:r>
                                      </m: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uk-UA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⋱</m:t>
                                        </m:r>
                                      </m: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uk-UA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⋮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uk-UA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⋯</m:t>
                                        </m:r>
                                      </m:e>
                                      <m:e>
                                        <m:r>
                                          <a:rPr lang="en-US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−</m:t>
                                        </m:r>
                                        <m:r>
                                          <a:rPr lang="en-US" b="0" i="1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1</m:t>
                                        </m:r>
                                      </m:e>
                                    </m:mr>
                                  </m:m>
                                </m:e>
                              </m:d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uk-UA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⋯</m:t>
                                    </m:r>
                                  </m:e>
                                  <m:e>
                                    <m:r>
                                      <a:rPr lang="en-US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⋮</m:t>
                                    </m:r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⋱</m:t>
                                    </m:r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⋮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uk-UA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⋯</m:t>
                                    </m:r>
                                  </m:e>
                                  <m:e>
                                    <m:r>
                                      <a:rPr lang="en-US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0</m:t>
                                    </m:r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800100" lvl="1" indent="-342900">
                  <a:spcBef>
                    <a:spcPts val="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Note that </a:t>
                </a:r>
                <a:r>
                  <a:rPr lang="en-US" sz="2000" b="0" dirty="0" err="1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symplecticity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entails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b="0" i="1" dirty="0" smtClean="0">
                                <a:latin typeface="Cambria Math" panose="02040503050406030204" pitchFamily="18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dPr>
                          <m:e>
                            <m:r>
                              <a:rPr lang="en-US" sz="2000" b="0" i="1" dirty="0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𝒥</m:t>
                            </m:r>
                          </m:e>
                        </m:d>
                      </m:e>
                    </m:func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=1</m:t>
                    </m:r>
                    <m:r>
                      <a:rPr lang="en-US" sz="2000" b="0" i="1" dirty="0">
                        <a:latin typeface="Cambria Math" charset="0"/>
                        <a:ea typeface="Cambria Math" charset="0"/>
                        <a:cs typeface="Cambria Math" charset="0"/>
                      </a:rPr>
                      <m:t>⟶</m:t>
                    </m:r>
                    <m:nary>
                      <m:naryPr>
                        <m:chr m:val="∬"/>
                        <m:limLoc m:val="undOvr"/>
                        <m:subHide m:val="on"/>
                        <m:supHide m:val="on"/>
                        <m:ctrlP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nary>
                      <m:naryPr>
                        <m:chr m:val="∬"/>
                        <m:limLoc m:val="undOvr"/>
                        <m:subHide m:val="on"/>
                        <m:supHide m:val="on"/>
                        <m:ctrlP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0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000" b="0" i="1" dirty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0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 b="0" i="1" dirty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47440"/>
                <a:ext cx="8610600" cy="5428537"/>
              </a:xfrm>
              <a:prstGeom prst="rect">
                <a:avLst/>
              </a:prstGeom>
              <a:blipFill>
                <a:blip r:embed="rId3"/>
                <a:stretch>
                  <a:fillRect l="-637" r="-991" b="-15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</a:t>
            </a:r>
            <a:r>
              <a:rPr lang="en-US" dirty="0" err="1" smtClean="0"/>
              <a:t>Mounet</a:t>
            </a:r>
            <a:r>
              <a:rPr lang="en-US" dirty="0" smtClean="0"/>
              <a:t> – </a:t>
            </a:r>
            <a:r>
              <a:rPr lang="en-US" dirty="0" err="1" smtClean="0"/>
              <a:t>Vlasov</a:t>
            </a:r>
            <a:r>
              <a:rPr lang="en-US" dirty="0" smtClean="0"/>
              <a:t> solvers II – CAS 22/11/2018</a:t>
            </a:r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3806190" y="5440680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629400" y="3352800"/>
            <a:ext cx="1600200" cy="381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1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 smtClean="0"/>
              <a:t>Application to the derivation of part I 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3400" y="947440"/>
                <a:ext cx="8305800" cy="5262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The transformation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(</m:t>
                    </m:r>
                    <m:r>
                      <a:rPr lang="en-US" sz="2000" b="0" i="1" dirty="0" err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𝑦</m:t>
                    </m:r>
                    <m:r>
                      <a:rPr lang="en-US" sz="2000" b="0" i="1" dirty="0" err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,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′</m:t>
                        </m:r>
                      </m:sup>
                    </m:sSup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)</m:t>
                    </m:r>
                    <m:r>
                      <a:rPr lang="is-IS" sz="2000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(</m:t>
                    </m:r>
                    <m:sSub>
                      <m:sSubPr>
                        <m:ctrlPr>
                          <a:rPr lang="en-US" sz="2000" b="0" i="1" dirty="0" err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sz="2000" b="0" i="1" dirty="0" err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dirty="0" err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</m:sub>
                    </m:sSub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,</m:t>
                    </m:r>
                    <m:sSub>
                      <m:sSubPr>
                        <m:ctrlPr>
                          <a:rPr lang="en-US" sz="2000" b="0" i="1" dirty="0" err="1" smtClean="0">
                            <a:latin typeface="Cambria Math" panose="02040503050406030204" pitchFamily="18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 dirty="0" err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</m:sub>
                    </m:sSub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) </m:t>
                    </m:r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is </a:t>
                </a:r>
                <a:r>
                  <a:rPr lang="en-US" sz="2000" b="0" dirty="0" err="1" smtClean="0">
                    <a:latin typeface="Myriad Pro" charset="0"/>
                    <a:ea typeface="Myriad Pro" charset="0"/>
                    <a:cs typeface="Myriad Pro" charset="0"/>
                  </a:rPr>
                  <a:t>symplectic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eqArr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𝑦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&amp;=</m:t>
                          </m:r>
                          <m:rad>
                            <m:radPr>
                              <m:degHide m:val="on"/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r>
                            <m:rPr>
                              <m:sty m:val="p"/>
                            </m:rP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cos</m:t>
                          </m:r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,      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</m:t>
                          </m:r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=</m:t>
                          </m:r>
                          <m:rad>
                            <m:radPr>
                              <m:degHide m:val="on"/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𝑅</m:t>
                                  </m:r>
                                </m:den>
                              </m:f>
                            </m:e>
                          </m:rad>
                          <m:r>
                            <m:rPr>
                              <m:sty m:val="p"/>
                            </m:rP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si</m:t>
                          </m:r>
                          <m:r>
                            <m:rPr>
                              <m:sty m:val="p"/>
                            </m:r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n</m:t>
                          </m:r>
                          <m:sSub>
                            <m:sSub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</m:e>
                        <m:e>
                          <m:sSub>
                            <m:sSubPr>
                              <m:ctrlPr>
                                <a:rPr lang="en-US" sz="1800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8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</m:t>
                          </m:r>
                          <m:r>
                            <a:rPr lang="en-US" sz="18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800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mr-IN" sz="1800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18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</m:sup>
                              </m:sSup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𝑅</m:t>
                                  </m:r>
                                </m:den>
                              </m:f>
                              <m:r>
                                <a:rPr lang="en-US" sz="18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  <m:sup>
                                  <m:r>
                                    <a:rPr lang="en-US" sz="18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</m:sup>
                              </m:sSup>
                              <m:f>
                                <m:f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sz="18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  </m:t>
                              </m:r>
                              <m:r>
                                <a:rPr lang="en-US" sz="18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18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</m:t>
                          </m:r>
                          <m:r>
                            <a:rPr lang="en-US" sz="18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=</m:t>
                          </m:r>
                          <m:func>
                            <m:funcPr>
                              <m:ctrlPr>
                                <a:rPr lang="en-US" sz="1800" b="0" i="1"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b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atan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800" b="0" i="1"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b="0" i="1"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𝑅𝑦</m:t>
                                      </m:r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′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eqArr>
                    </m:oMath>
                  </m:oMathPara>
                </a14:m>
                <a:endParaRPr lang="en-US" sz="2000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8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so</m:t>
                      </m:r>
                      <m:r>
                        <a:rPr lang="en-US" sz="1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   </m:t>
                      </m:r>
                      <m:r>
                        <a:rPr lang="en-US" sz="1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𝒥</m:t>
                      </m:r>
                      <m:r>
                        <a:rPr lang="en-US" sz="1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d>
                        <m:dPr>
                          <m:ctrlPr>
                            <a:rPr lang="mr-IN" sz="18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mr-IN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sz="1800" b="0" i="1" smtClean="0">
                                        <a:solidFill>
                                          <a:srgbClr val="0038FF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1800" b="0" i="1">
                                            <a:solidFill>
                                              <a:srgbClr val="0038FF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srgbClr val="0038F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solidFill>
                                              <a:srgbClr val="0038F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𝑦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1800" b="0" i="1" smtClean="0">
                                        <a:solidFill>
                                          <a:srgbClr val="14881F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>
                                        <a:solidFill>
                                          <a:srgbClr val="14881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1800" b="0" i="1">
                                            <a:solidFill>
                                              <a:srgbClr val="14881F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srgbClr val="14881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solidFill>
                                              <a:srgbClr val="14881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00" b="0" i="1">
                                        <a:solidFill>
                                          <a:srgbClr val="14881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rgbClr val="14881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𝑦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rgbClr val="14881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′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sz="18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>
                                        <a:solidFill>
                                          <a:schemeClr val="accent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18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00" b="0" i="1">
                                        <a:solidFill>
                                          <a:schemeClr val="accent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r>
                                      <a:rPr lang="en-US" sz="1800" b="0" i="1">
                                        <a:solidFill>
                                          <a:schemeClr val="accent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𝑦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18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1800" b="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00" b="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𝜕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𝑦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′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  <m:r>
                        <a:rPr lang="en-US" sz="1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d>
                        <m:dPr>
                          <m:ctrlPr>
                            <a:rPr lang="mr-IN" sz="18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mr-IN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sz="1800" b="0" i="1" smtClean="0">
                                        <a:solidFill>
                                          <a:srgbClr val="0038FF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𝑦</m:t>
                                    </m:r>
                                    <m: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 </m:t>
                                    </m:r>
                                    <m:sSub>
                                      <m:sSubPr>
                                        <m:ctrlPr>
                                          <a:rPr lang="en-US" sz="1800" b="0" i="1">
                                            <a:solidFill>
                                              <a:srgbClr val="0038FF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>
                                            <a:solidFill>
                                              <a:srgbClr val="0038F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solidFill>
                                              <a:srgbClr val="0038F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𝑅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1800" b="0" i="1">
                                        <a:solidFill>
                                          <a:srgbClr val="14881F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solidFill>
                                          <a:srgbClr val="14881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𝑦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rgbClr val="14881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′</m:t>
                                    </m:r>
                                    <m:r>
                                      <a:rPr lang="en-US" sz="1800" b="0" i="1">
                                        <a:solidFill>
                                          <a:srgbClr val="14881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𝑅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800" b="0" i="1">
                                            <a:solidFill>
                                              <a:srgbClr val="14881F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>
                                            <a:solidFill>
                                              <a:srgbClr val="14881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𝑄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solidFill>
                                              <a:srgbClr val="14881F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mr>
                            <m:mr>
                              <m:e>
                                <m:r>
                                  <a:rPr lang="en-US" sz="1800" b="0" i="1" smtClean="0">
                                    <a:solidFill>
                                      <a:schemeClr val="accent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800" b="0" i="1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en-US" sz="18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18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𝑄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sz="18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2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8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𝐽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  <m:r>
                                          <a:rPr lang="en-US" sz="18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𝑅</m:t>
                                        </m:r>
                                      </m:den>
                                    </m:f>
                                  </m:e>
                                </m:rad>
                                <m:func>
                                  <m:funcPr>
                                    <m:ctrlPr>
                                      <a:rPr lang="en-US" sz="1800" b="0" i="1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800" b="0">
                                        <a:solidFill>
                                          <a:schemeClr val="accent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8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sz="18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en-US" sz="1800" b="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800" b="0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𝑅</m:t>
                                        </m:r>
                                      </m:num>
                                      <m:den>
                                        <m:r>
                                          <a:rPr lang="en-US" sz="1800" b="0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2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800" b="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b="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𝐽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 b="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n-US" sz="1800" b="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b="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𝑄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 b="0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charset="0"/>
                                                <a:ea typeface="Myriad Pro" charset="0"/>
                                                <a:cs typeface="Courier New" panose="02070309020205020404" pitchFamily="49" charset="0"/>
                                              </a:rPr>
                                              <m:t>𝑦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rad>
                                <m:func>
                                  <m:funcPr>
                                    <m:ctrlPr>
                                      <a:rPr lang="en-US" sz="1800" b="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800" b="0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US" sz="1800" b="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8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nd we get (see appendix)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4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𝒥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</m:sup>
                      </m:sSup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⋅</m:t>
                      </m:r>
                      <m:d>
                        <m:dPr>
                          <m:ctrlPr>
                            <a:rPr lang="mr-IN" sz="24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mr-IN" sz="24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⋅</m:t>
                      </m:r>
                      <m:r>
                        <a:rPr lang="en-US" sz="24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𝒥</m:t>
                      </m:r>
                      <m:r>
                        <a:rPr lang="en-US" sz="24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d>
                        <m:dPr>
                          <m:ctrlPr>
                            <a:rPr lang="mr-IN" sz="24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mr-IN" sz="24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400" b="0" dirty="0" smtClean="0">
                  <a:ea typeface="Cambria Math" charset="0"/>
                  <a:cs typeface="Cambria Math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947440"/>
                <a:ext cx="8305800" cy="5262082"/>
              </a:xfrm>
              <a:prstGeom prst="rect">
                <a:avLst/>
              </a:prstGeom>
              <a:blipFill rotWithShape="0">
                <a:blip r:embed="rId3"/>
                <a:stretch>
                  <a:fillRect l="-808" t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214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6"/>
              <p:cNvSpPr txBox="1"/>
              <p:nvPr/>
            </p:nvSpPr>
            <p:spPr>
              <a:xfrm>
                <a:off x="1144800" y="946800"/>
                <a:ext cx="7696200" cy="4573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For our simple </a:t>
                </a:r>
                <a:r>
                  <a:rPr lang="en-US" sz="2000" b="0" dirty="0" err="1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Vlasov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equation in part I we had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fr-FR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fr-FR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𝑑𝑦</m:t>
                              </m:r>
                            </m:num>
                            <m:den>
                              <m:r>
                                <a:rPr lang="fr-FR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  <m:r>
                            <a:rPr lang="fr-FR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𝑣</m:t>
                          </m:r>
                          <m:sSup>
                            <m:sSup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⋅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        </m:t>
                          </m:r>
                        </m:e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den>
                          </m:f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&amp;=</m:t>
                          </m:r>
                          <m:f>
                            <m:fPr>
                              <m:ctrlPr>
                                <a:rPr lang="fr-FR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fr-FR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fr-FR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𝑖𝑚𝑝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𝑣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𝑣𝑦</m:t>
                              </m:r>
                              <m:d>
                                <m:dPr>
                                  <m:ctrlPr>
                                    <a:rPr lang="mr-IN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</m:eqArr>
                    </m:oMath>
                  </m:oMathPara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w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hich corresponds to the Hamiltonian 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eqArrPr>
                        <m:e>
                          <m:r>
                            <a:rPr lang="en-US" sz="2000" b="0" i="1" dirty="0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𝐻</m:t>
                          </m:r>
                          <m:r>
                            <a:rPr lang="en-US" sz="2000" b="0" i="1" dirty="0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dirty="0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Δ</m:t>
                          </m:r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𝐻</m:t>
                          </m:r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&amp;=</m:t>
                          </m:r>
                          <m:f>
                            <m:fPr>
                              <m:ctrlP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𝑣</m:t>
                              </m:r>
                            </m:num>
                            <m:den>
                              <m: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  <m:sSup>
                                <m:sSupPr>
                                  <m:ctrlPr>
                                    <a:rPr lang="en-US" sz="2000" b="0" i="1" dirty="0" smtClean="0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dirty="0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’</m:t>
                                  </m:r>
                                </m:e>
                                <m:sup>
                                  <m:r>
                                    <a:rPr lang="en-US" sz="2000" b="0" i="1" dirty="0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000" b="0" i="1" dirty="0" smtClean="0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dirty="0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2000" b="0" i="1" dirty="0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000" b="0" i="1" dirty="0" smtClean="0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b="0" i="1" dirty="0" smtClean="0">
                                          <a:solidFill>
                                            <a:srgbClr val="0038FF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2000" b="0" i="1" dirty="0" smtClean="0">
                                              <a:solidFill>
                                                <a:srgbClr val="0038FF"/>
                                              </a:solidFill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US" sz="2000" b="0" i="1" dirty="0" err="1" smtClean="0">
                                                  <a:solidFill>
                                                    <a:srgbClr val="0038FF"/>
                                                  </a:solidFill>
                                                  <a:latin typeface="Cambria Math" panose="02040503050406030204" pitchFamily="18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dirty="0" err="1" smtClean="0">
                                                  <a:solidFill>
                                                    <a:srgbClr val="0038FF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𝑄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dirty="0" err="1" smtClean="0">
                                                  <a:solidFill>
                                                    <a:srgbClr val="0038FF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en-US" sz="2000" b="0" i="1" dirty="0" smtClean="0">
                                              <a:solidFill>
                                                <a:srgbClr val="0038FF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𝑅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2000" b="0" i="1" dirty="0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𝛾</m:t>
                              </m:r>
                              <m: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𝑣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en-US" sz="2000" b="0" i="1" dirty="0" err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dirty="0" err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dirty="0" err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000" b="0" i="1" dirty="0" err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𝑖𝑚𝑝</m:t>
                              </m:r>
                            </m:sup>
                          </m:sSubSup>
                        </m:e>
                        <m:e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</m:t>
                          </m:r>
                          <m:r>
                            <a:rPr lang="en-US" sz="2000" b="0" i="1" dirty="0" smtClean="0">
                              <a:ln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b="0" i="1" dirty="0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dirty="0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𝑣</m:t>
                              </m:r>
                              <m:sSub>
                                <m:sSubPr>
                                  <m:ctrlPr>
                                    <a:rPr lang="en-US" sz="2000" b="0" i="1" dirty="0" smtClean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dirty="0" smtClean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b="0" i="1" dirty="0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𝑅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2000" b="0" i="1" dirty="0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 dirty="0" smtClean="0">
                              <a:ln>
                                <a:solidFill>
                                  <a:schemeClr val="bg1"/>
                                </a:solidFill>
                              </a:ln>
                              <a:solidFill>
                                <a:schemeClr val="bg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sz="2000" b="0" i="1" dirty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000" b="0" i="1" dirty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dirty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2000" b="0" i="1" dirty="0">
                                          <a:ln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ln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000" b="0" i="1" dirty="0">
                                          <a:ln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2000" b="0" i="1" dirty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dirty="0">
                                          <a:ln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ln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 dirty="0">
                                          <a:ln>
                                            <a:solidFill>
                                              <a:schemeClr val="bg1"/>
                                            </a:solidFill>
                                          </a:ln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func>
                            <m:funcPr>
                              <m:ctrlPr>
                                <a:rPr lang="en-US" sz="2000" b="0" i="1" dirty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dirty="0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sz="2000" b="0" i="1" dirty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func>
                          <m:f>
                            <m:fPr>
                              <m:ctrlPr>
                                <a:rPr lang="en-US" sz="2000" b="0" i="1" dirty="0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0" i="1" dirty="0" err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dirty="0" err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000" b="0" i="1" dirty="0" err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000" b="0" i="1" dirty="0" err="1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𝑖𝑚𝑝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 smtClean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dirty="0" smtClean="0">
                                      <a:ln>
                                        <a:solidFill>
                                          <a:schemeClr val="bg1"/>
                                        </a:solidFill>
                                      </a:ln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dirty="0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𝛾</m:t>
                              </m:r>
                              <m:r>
                                <a:rPr lang="en-US" sz="2000" b="0" i="1" dirty="0" smtClean="0">
                                  <a:ln>
                                    <a:solidFill>
                                      <a:schemeClr val="bg1"/>
                                    </a:solidFill>
                                  </a:ln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𝑣</m:t>
                              </m:r>
                            </m:den>
                          </m:f>
                        </m:e>
                      </m:eqArr>
                    </m:oMath>
                  </m:oMathPara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6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4800" y="946800"/>
                <a:ext cx="7696200" cy="4573944"/>
              </a:xfrm>
              <a:prstGeom prst="rect">
                <a:avLst/>
              </a:prstGeom>
              <a:blipFill rotWithShape="0">
                <a:blip r:embed="rId3"/>
                <a:stretch>
                  <a:fillRect l="-872" t="-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II – CAS 22/11/2018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Hamiltonian of our simple </a:t>
            </a:r>
            <a:r>
              <a:rPr lang="en-US" sz="2800" dirty="0" err="1" smtClean="0"/>
              <a:t>Vlasov</a:t>
            </a:r>
            <a:r>
              <a:rPr lang="en-US" sz="2800" dirty="0" smtClean="0"/>
              <a:t> solver (part I)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6"/>
              <p:cNvSpPr txBox="1"/>
              <p:nvPr/>
            </p:nvSpPr>
            <p:spPr>
              <a:xfrm>
                <a:off x="1143000" y="947440"/>
                <a:ext cx="7696200" cy="4573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For our simple </a:t>
                </a:r>
                <a:r>
                  <a:rPr lang="en-US" sz="2000" b="0" dirty="0" err="1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Vlasov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equation in part I we had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fr-FR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fr-FR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𝑑𝑦</m:t>
                              </m:r>
                            </m:num>
                            <m:den>
                              <m:r>
                                <a:rPr lang="fr-FR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  <m:r>
                            <a:rPr lang="fr-FR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𝑣</m:t>
                          </m:r>
                          <m:sSup>
                            <m:sSup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⋅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        </m:t>
                          </m:r>
                        </m:e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den>
                          </m:f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&amp;=</m:t>
                          </m:r>
                          <m:f>
                            <m:fPr>
                              <m:ctrlPr>
                                <a:rPr lang="fr-FR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fr-FR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fr-FR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𝑖𝑚𝑝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𝑣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000" b="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𝑣𝑦</m:t>
                              </m:r>
                              <m:d>
                                <m:dPr>
                                  <m:ctrlPr>
                                    <a:rPr lang="mr-IN" sz="2000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sz="2000" b="0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</m:eqArr>
                    </m:oMath>
                  </m:oMathPara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w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hich corresponds to the Hamiltonian 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dirty="0" smtClean="0">
                              <a:latin typeface="Cambria Math" panose="02040503050406030204" pitchFamily="18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eqArrPr>
                        <m:e>
                          <m:r>
                            <a:rPr lang="en-US" sz="2000" b="0" i="1" dirty="0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𝐻</m:t>
                          </m:r>
                          <m:r>
                            <a:rPr lang="en-US" sz="2000" b="0" i="1" dirty="0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dirty="0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Δ</m:t>
                          </m:r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𝐻</m:t>
                          </m:r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&amp;=</m:t>
                          </m:r>
                          <m:f>
                            <m:fPr>
                              <m:ctrlP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𝑣</m:t>
                              </m:r>
                            </m:num>
                            <m:den>
                              <m: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  <m:sSup>
                                <m:sSupPr>
                                  <m:ctrlPr>
                                    <a:rPr lang="en-US" sz="2000" b="0" i="1" dirty="0" smtClean="0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dirty="0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’</m:t>
                                  </m:r>
                                </m:e>
                                <m:sup>
                                  <m:r>
                                    <a:rPr lang="en-US" sz="2000" b="0" i="1" dirty="0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000" b="0" i="1" dirty="0" smtClean="0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dirty="0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sz="2000" b="0" i="1" dirty="0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000" b="0" i="1" dirty="0" smtClean="0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b="0" i="1" dirty="0" smtClean="0">
                                          <a:solidFill>
                                            <a:srgbClr val="0038FF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2000" b="0" i="1" dirty="0" smtClean="0">
                                              <a:solidFill>
                                                <a:srgbClr val="0038FF"/>
                                              </a:solidFill>
                                              <a:latin typeface="Cambria Math" panose="02040503050406030204" pitchFamily="18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US" sz="2000" b="0" i="1" dirty="0" err="1" smtClean="0">
                                                  <a:solidFill>
                                                    <a:srgbClr val="0038FF"/>
                                                  </a:solidFill>
                                                  <a:latin typeface="Cambria Math" panose="02040503050406030204" pitchFamily="18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dirty="0" err="1" smtClean="0">
                                                  <a:solidFill>
                                                    <a:srgbClr val="0038FF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𝑄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dirty="0" err="1" smtClean="0">
                                                  <a:solidFill>
                                                    <a:srgbClr val="0038FF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en-US" sz="2000" b="0" i="1" dirty="0" smtClean="0">
                                              <a:solidFill>
                                                <a:srgbClr val="0038FF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𝑅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2000" b="0" i="1" dirty="0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𝛾</m:t>
                              </m:r>
                              <m: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𝑣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en-US" sz="2000" b="0" i="1" dirty="0" err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dirty="0" err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dirty="0" err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000" b="0" i="1" dirty="0" err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𝑖𝑚𝑝</m:t>
                              </m:r>
                            </m:sup>
                          </m:sSubSup>
                        </m:e>
                        <m:e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</m:t>
                          </m:r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𝑣</m:t>
                              </m:r>
                              <m:sSub>
                                <m:sSubPr>
                                  <m:ctrlPr>
                                    <a:rPr lang="en-US" sz="2000" b="0" i="1" dirty="0" smtClean="0">
                                      <a:solidFill>
                                        <a:srgbClr val="0038FF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dirty="0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𝑅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sz="2000" b="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000" b="0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dirty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2000" b="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000" b="0" i="1" dirty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2000" b="0" i="1" dirty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dirty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 dirty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func>
                            <m:funcPr>
                              <m:ctrlPr>
                                <a:rPr lang="en-US" sz="2000" b="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sz="2000" b="0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func>
                          <m:f>
                            <m:fPr>
                              <m:ctrlP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0" i="1" dirty="0" err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dirty="0" err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000" b="0" i="1" dirty="0" err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000" b="0" i="1" dirty="0" err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𝑖𝑚𝑝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dirty="0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𝛾</m:t>
                              </m:r>
                              <m:r>
                                <a:rPr lang="en-US" sz="2000" b="0" i="1" dirty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𝑣</m:t>
                              </m:r>
                            </m:den>
                          </m:f>
                        </m:e>
                      </m:eqArr>
                    </m:oMath>
                  </m:oMathPara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947440"/>
                <a:ext cx="7696200" cy="4573944"/>
              </a:xfrm>
              <a:prstGeom prst="rect">
                <a:avLst/>
              </a:prstGeom>
              <a:blipFill rotWithShape="0">
                <a:blip r:embed="rId4"/>
                <a:stretch>
                  <a:fillRect l="-872" t="-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133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étrospection">
  <a:themeElements>
    <a:clrScheme name="Rétrospectio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étrospectio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o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b="0" smtClean="0">
            <a:latin typeface="Myriad Pro" charset="0"/>
            <a:ea typeface="Myriad Pro" charset="0"/>
            <a:cs typeface="Myriad Pro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65030</TotalTime>
  <Words>1706</Words>
  <Application>Microsoft Office PowerPoint</Application>
  <PresentationFormat>On-screen Show (4:3)</PresentationFormat>
  <Paragraphs>425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ＭＳ Ｐゴシック</vt:lpstr>
      <vt:lpstr>Calibri</vt:lpstr>
      <vt:lpstr>Calibri Light</vt:lpstr>
      <vt:lpstr>Cambria Math</vt:lpstr>
      <vt:lpstr>Courier New</vt:lpstr>
      <vt:lpstr>Myriad Pro</vt:lpstr>
      <vt:lpstr>Tahoma</vt:lpstr>
      <vt:lpstr>Wingdings</vt:lpstr>
      <vt:lpstr>Rétrospection</vt:lpstr>
      <vt:lpstr>Direct Vlasov solvers – part II</vt:lpstr>
      <vt:lpstr>Direct Vlasov solvers</vt:lpstr>
      <vt:lpstr>Introducing Hamiltonians</vt:lpstr>
      <vt:lpstr>Vlasov equation with Hamiltonians</vt:lpstr>
      <vt:lpstr>Perturbation</vt:lpstr>
      <vt:lpstr>Linearized Vlasov equation using Poisson brackets</vt:lpstr>
      <vt:lpstr>Linearized Vlasov equation using Poisson brackets</vt:lpstr>
      <vt:lpstr>Application to the derivation of part I </vt:lpstr>
      <vt:lpstr>Hamiltonian of our simple Vlasov solver (part I)</vt:lpstr>
      <vt:lpstr>Application to our simple Vlasov solver (part I)</vt:lpstr>
      <vt:lpstr>Building a Vlasov solver: method outline</vt:lpstr>
      <vt:lpstr>A more elaborate Vlasov solver</vt:lpstr>
      <vt:lpstr>Hamiltonian</vt:lpstr>
      <vt:lpstr>Transformation of coordinates</vt:lpstr>
      <vt:lpstr>Stationary distribution</vt:lpstr>
      <vt:lpstr>Linearized Vlasov equation</vt:lpstr>
      <vt:lpstr>Writing the perturbation</vt:lpstr>
      <vt:lpstr>Reducing the number of variables</vt:lpstr>
      <vt:lpstr>Reducing the number of variables</vt:lpstr>
      <vt:lpstr>Reducing the number of variables</vt:lpstr>
      <vt:lpstr>Force from impedance</vt:lpstr>
      <vt:lpstr>Force from impedance</vt:lpstr>
      <vt:lpstr>Sacherer integral equation</vt:lpstr>
      <vt:lpstr>Sacherer integral equation</vt:lpstr>
      <vt:lpstr>Solving Sacherer integral equation</vt:lpstr>
      <vt:lpstr>Solving Sacherer integral equation</vt:lpstr>
      <vt:lpstr>Benchmarks</vt:lpstr>
      <vt:lpstr>Benchmarks</vt:lpstr>
      <vt:lpstr>Applications – LEP TMCI with damper</vt:lpstr>
      <vt:lpstr>Applications – LEP TMCI with damper</vt:lpstr>
      <vt:lpstr>Applications – LHC</vt:lpstr>
      <vt:lpstr>Direct Vlasov solvers – summary part II</vt:lpstr>
      <vt:lpstr>PowerPoint Presentation</vt:lpstr>
      <vt:lpstr>Symplectic transformations</vt:lpstr>
      <vt:lpstr>Symplectic transformations</vt:lpstr>
    </vt:vector>
  </TitlesOfParts>
  <Manager/>
  <Company>MIT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Ballistic Conductance of Functionalized Carbon Nanotubes : First-principles Simulation</dc:title>
  <dc:subject/>
  <dc:creator>Nicolas Mounet</dc:creator>
  <cp:keywords/>
  <dc:description/>
  <cp:lastModifiedBy>Nicolas Mounet</cp:lastModifiedBy>
  <cp:revision>2058</cp:revision>
  <cp:lastPrinted>2018-11-09T17:44:00Z</cp:lastPrinted>
  <dcterms:created xsi:type="dcterms:W3CDTF">2003-11-20T04:59:35Z</dcterms:created>
  <dcterms:modified xsi:type="dcterms:W3CDTF">2018-11-22T09:54:22Z</dcterms:modified>
  <cp:category/>
</cp:coreProperties>
</file>