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34"/>
  </p:notesMasterIdLst>
  <p:handoutMasterIdLst>
    <p:handoutMasterId r:id="rId35"/>
  </p:handoutMasterIdLst>
  <p:sldIdLst>
    <p:sldId id="265" r:id="rId3"/>
    <p:sldId id="389" r:id="rId4"/>
    <p:sldId id="290" r:id="rId5"/>
    <p:sldId id="1030" r:id="rId6"/>
    <p:sldId id="1031" r:id="rId7"/>
    <p:sldId id="363" r:id="rId8"/>
    <p:sldId id="1046" r:id="rId9"/>
    <p:sldId id="858" r:id="rId10"/>
    <p:sldId id="362" r:id="rId11"/>
    <p:sldId id="1047" r:id="rId12"/>
    <p:sldId id="1051" r:id="rId13"/>
    <p:sldId id="1050" r:id="rId14"/>
    <p:sldId id="1052" r:id="rId15"/>
    <p:sldId id="1048" r:id="rId16"/>
    <p:sldId id="1049" r:id="rId17"/>
    <p:sldId id="1053" r:id="rId18"/>
    <p:sldId id="710" r:id="rId19"/>
    <p:sldId id="382" r:id="rId20"/>
    <p:sldId id="712" r:id="rId21"/>
    <p:sldId id="380" r:id="rId22"/>
    <p:sldId id="1054" r:id="rId23"/>
    <p:sldId id="373" r:id="rId24"/>
    <p:sldId id="1055" r:id="rId25"/>
    <p:sldId id="1056" r:id="rId26"/>
    <p:sldId id="1057" r:id="rId27"/>
    <p:sldId id="1058" r:id="rId28"/>
    <p:sldId id="414" r:id="rId29"/>
    <p:sldId id="420" r:id="rId30"/>
    <p:sldId id="422" r:id="rId31"/>
    <p:sldId id="423" r:id="rId32"/>
    <p:sldId id="1060" r:id="rId33"/>
  </p:sldIdLst>
  <p:sldSz cx="9144000" cy="6858000" type="screen4x3"/>
  <p:notesSz cx="6985000" cy="92837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4C97"/>
    <a:srgbClr val="505050"/>
    <a:srgbClr val="63666A"/>
    <a:srgbClr val="003087"/>
    <a:srgbClr val="A7A8AA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6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764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11/21/2018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11/21/2018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060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84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4254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149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6918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59728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007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63590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13618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9934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7593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050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33684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7986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13038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4222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56600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9868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6316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90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4143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076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5137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6128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314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201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7081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6781800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2588" y="1371600"/>
            <a:ext cx="4114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114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12F428-24A0-4FDC-971A-437A427E7D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4800" y="6400800"/>
            <a:ext cx="3124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10/10/2016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08553B-7201-48D6-AF6C-CC33ADB5B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6200" y="6400800"/>
            <a:ext cx="3276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8CA6A7-FAD9-4339-AB6D-B661300A0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BB2D04-54AB-4618-A227-A31595961995}" type="slidenum">
              <a:rPr lang="en-US" altLang="en-US"/>
              <a:pPr/>
              <a:t>‹#›</a:t>
            </a:fld>
            <a:endParaRPr lang="en-US" altLang="en-US" sz="14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47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67F26C-6ED9-4978-A3D7-390BEBC4B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10/10/2016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D95AAE-CAB5-4634-8907-F70E88D32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35D0C4-CF75-4211-89BD-5DF1B21FA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71787-4D8D-43D9-8EAC-97B5910D6495}" type="slidenum">
              <a:rPr lang="en-US" altLang="en-US"/>
              <a:pPr/>
              <a:t>‹#›</a:t>
            </a:fld>
            <a:endParaRPr lang="en-US" altLang="en-US" sz="14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1529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6" r:id="rId6"/>
    <p:sldLayoutId id="214748410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10/10/2016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498210" y="3011487"/>
            <a:ext cx="8142817" cy="9593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>
                <a:latin typeface="Helvetica" panose="020B0604020202020204" pitchFamily="34" charset="0"/>
                <a:ea typeface="Geneva" pitchFamily="121" charset="-128"/>
              </a:rPr>
              <a:t>Comparison of Various Codes for Particle Interaction with Material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961893" y="4331228"/>
            <a:ext cx="7220214" cy="17705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Nikolai Mokhov</a:t>
            </a:r>
          </a:p>
          <a:p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eaLnBrk="1" hangingPunct="1"/>
            <a:r>
              <a:rPr lang="en-US" altLang="en-US" sz="1800" dirty="0">
                <a:latin typeface="Helvetica" panose="020B0604020202020204" pitchFamily="34" charset="0"/>
                <a:ea typeface="Geneva" pitchFamily="121" charset="-128"/>
              </a:rPr>
              <a:t>CERN Accelerator School</a:t>
            </a:r>
          </a:p>
          <a:p>
            <a:pPr eaLnBrk="1" hangingPunct="1"/>
            <a:r>
              <a:rPr lang="en-US" altLang="en-US" sz="1800" dirty="0">
                <a:latin typeface="Helvetica" panose="020B0604020202020204" pitchFamily="34" charset="0"/>
                <a:ea typeface="Geneva" pitchFamily="121" charset="-128"/>
              </a:rPr>
              <a:t>Thessaloniki, Greece</a:t>
            </a:r>
          </a:p>
          <a:p>
            <a:pPr eaLnBrk="1" hangingPunct="1"/>
            <a:r>
              <a:rPr lang="en-US" altLang="en-US" sz="1800" dirty="0">
                <a:latin typeface="Helvetica" panose="020B0604020202020204" pitchFamily="34" charset="0"/>
                <a:ea typeface="Geneva" pitchFamily="121" charset="-128"/>
              </a:rPr>
              <a:t>November 11-23, 2018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2354F7-8E1E-47BF-8972-6BE00537E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194" y="909726"/>
            <a:ext cx="3946358" cy="523936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F74C977-C3E1-4B84-8D55-CC60135A6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sz="3200" dirty="0"/>
              <a:t>CERF 120 GeV/c Hadron Beam Facility (2)</a:t>
            </a:r>
          </a:p>
        </p:txBody>
      </p:sp>
    </p:spTree>
    <p:extLst>
      <p:ext uri="{BB962C8B-B14F-4D97-AF65-F5344CB8AC3E}">
        <p14:creationId xmlns:p14="http://schemas.microsoft.com/office/powerpoint/2010/main" val="838362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CERF Residual Dose Benchmarking (2005)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11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F67D60-DA39-4EA3-89F1-C0D4F2792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37" y="931438"/>
            <a:ext cx="7989977" cy="522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41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CERF Residual Dose Benchmarking (2005)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D1C02E-9790-4006-B721-55C6C02B4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7" y="1179095"/>
            <a:ext cx="8993589" cy="4457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28BEDB3-B348-44C0-8761-9B5F6774B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822" y="906596"/>
            <a:ext cx="5960534" cy="13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55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7041B946-F502-43EF-99C9-010625E81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058" y="3728285"/>
            <a:ext cx="4114800" cy="266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8E23D9-ADCA-4B02-92B9-FBA5A2DF9077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8" y="2493918"/>
            <a:ext cx="4297680" cy="2560320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E0CBA6B9-2C1B-4D81-8E5D-2CCD0AF38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92" y="2519178"/>
            <a:ext cx="4114800" cy="262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Activity Benchmarking at GSI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F3A3B1C9-149B-46CE-89C5-D77A2774D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506" y="950441"/>
            <a:ext cx="4117975" cy="270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2C9D02-A2C6-4CAA-8AB0-327DA543CDD6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568" y="3653953"/>
            <a:ext cx="4187952" cy="26060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742D68-4D79-4C2C-AC7F-4D48335C7C3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95" y="2504710"/>
            <a:ext cx="4297680" cy="2560320"/>
          </a:xfrm>
          <a:prstGeom prst="rect">
            <a:avLst/>
          </a:prstGeom>
        </p:spPr>
      </p:pic>
      <p:sp>
        <p:nvSpPr>
          <p:cNvPr id="15" name="Text Box 12">
            <a:extLst>
              <a:ext uri="{FF2B5EF4-FFF2-40B4-BE49-F238E27FC236}">
                <a16:creationId xmlns:a16="http://schemas.microsoft.com/office/drawing/2014/main" id="{C2025CFF-59C8-4EB6-842E-5A8F55ECF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887" y="1057275"/>
            <a:ext cx="29225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Clr>
                <a:srgbClr val="B7C1EB"/>
              </a:buClr>
              <a:defRPr/>
            </a:pPr>
            <a:r>
              <a:rPr lang="en-US" sz="1600" dirty="0">
                <a:solidFill>
                  <a:srgbClr val="0000FF"/>
                </a:solidFill>
                <a:latin typeface="Tahoma"/>
              </a:rPr>
              <a:t> 500 MeV/n </a:t>
            </a:r>
            <a:r>
              <a:rPr lang="en-US" sz="1600" baseline="30000" dirty="0">
                <a:solidFill>
                  <a:srgbClr val="0000FF"/>
                </a:solidFill>
                <a:latin typeface="Tahoma"/>
              </a:rPr>
              <a:t>238</a:t>
            </a:r>
            <a:r>
              <a:rPr lang="en-US" sz="1600" dirty="0">
                <a:solidFill>
                  <a:srgbClr val="0000FF"/>
                </a:solidFill>
                <a:latin typeface="Tahoma"/>
              </a:rPr>
              <a:t>U beam on Cu</a:t>
            </a:r>
            <a:endParaRPr lang="en-US" sz="1600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B59BE6F8-BDAB-4881-91E7-F9833BE99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887" y="1395829"/>
            <a:ext cx="363582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000" dirty="0">
                <a:solidFill>
                  <a:srgbClr val="000000"/>
                </a:solidFill>
                <a:latin typeface="Comic Sans MS" pitchFamily="66" charset="0"/>
              </a:rPr>
              <a:t>[E. </a:t>
            </a:r>
            <a:r>
              <a:rPr lang="en-US" sz="1000" dirty="0" err="1">
                <a:solidFill>
                  <a:srgbClr val="000000"/>
                </a:solidFill>
                <a:latin typeface="Comic Sans MS" pitchFamily="66" charset="0"/>
              </a:rPr>
              <a:t>Mustafin</a:t>
            </a:r>
            <a:r>
              <a:rPr lang="en-US" sz="10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1000" i="1" dirty="0">
                <a:solidFill>
                  <a:srgbClr val="000000"/>
                </a:solidFill>
                <a:latin typeface="Comic Sans MS" pitchFamily="66" charset="0"/>
              </a:rPr>
              <a:t>et al.,</a:t>
            </a:r>
            <a:r>
              <a:rPr lang="en-US" sz="1000" dirty="0">
                <a:solidFill>
                  <a:srgbClr val="000000"/>
                </a:solidFill>
                <a:latin typeface="Comic Sans MS" pitchFamily="66" charset="0"/>
              </a:rPr>
              <a:t> EPAC 2006, TUPLS141, 1834]</a:t>
            </a:r>
          </a:p>
        </p:txBody>
      </p:sp>
    </p:spTree>
    <p:extLst>
      <p:ext uri="{BB962C8B-B14F-4D97-AF65-F5344CB8AC3E}">
        <p14:creationId xmlns:p14="http://schemas.microsoft.com/office/powerpoint/2010/main" val="114114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CERN </a:t>
            </a:r>
            <a:r>
              <a:rPr lang="en-US" sz="3200"/>
              <a:t>CHARM Facility at 24 GeV/c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7D2472-3134-46F9-9EF1-CDFF10FC3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83" y="1333784"/>
            <a:ext cx="8976632" cy="440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050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97" y="179175"/>
            <a:ext cx="8686800" cy="641739"/>
          </a:xfrm>
        </p:spPr>
        <p:txBody>
          <a:bodyPr/>
          <a:lstStyle/>
          <a:p>
            <a:r>
              <a:rPr lang="en-US" sz="2800" dirty="0"/>
              <a:t>PHITS, FLUKA &amp; MARS </a:t>
            </a:r>
            <a:r>
              <a:rPr lang="en-US" sz="2800" i="1" dirty="0"/>
              <a:t>vs</a:t>
            </a:r>
            <a:r>
              <a:rPr lang="en-US" sz="2800" dirty="0"/>
              <a:t> CHARM 24 GeV/c Data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24B64A-4F53-449D-87D5-A9A8928A3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28" y="1184753"/>
            <a:ext cx="4419171" cy="44396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EBDBC6-2B05-4DAB-BAD3-75E575040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005" y="1184753"/>
            <a:ext cx="4406995" cy="44069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F7F251-BE6C-4E1C-8778-C2AE3401DF3F}"/>
              </a:ext>
            </a:extLst>
          </p:cNvPr>
          <p:cNvSpPr txBox="1"/>
          <p:nvPr/>
        </p:nvSpPr>
        <p:spPr>
          <a:xfrm>
            <a:off x="1284035" y="5647529"/>
            <a:ext cx="22092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PHITS &amp; </a:t>
            </a:r>
            <a:r>
              <a:rPr lang="en-US" sz="1400" dirty="0" err="1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</a:t>
            </a:r>
            <a:r>
              <a:rPr lang="en-US" sz="14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within 50%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1B6F43-76C9-450D-9AEC-EE298A111F7D}"/>
              </a:ext>
            </a:extLst>
          </p:cNvPr>
          <p:cNvSpPr txBox="1"/>
          <p:nvPr/>
        </p:nvSpPr>
        <p:spPr>
          <a:xfrm>
            <a:off x="5542919" y="5624414"/>
            <a:ext cx="3047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FLUKA, PHITS &amp; MARS within 30%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1BC29C-98B5-4930-9C3A-C287303B8284}"/>
              </a:ext>
            </a:extLst>
          </p:cNvPr>
          <p:cNvSpPr txBox="1"/>
          <p:nvPr/>
        </p:nvSpPr>
        <p:spPr>
          <a:xfrm>
            <a:off x="2560736" y="5984629"/>
            <a:ext cx="4352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T. </a:t>
            </a:r>
            <a:r>
              <a:rPr lang="en-US" sz="1800" dirty="0" err="1">
                <a:latin typeface="Helvetica" panose="020B0604020202020204" pitchFamily="34" charset="0"/>
                <a:cs typeface="Helvetica" panose="020B0604020202020204" pitchFamily="34" charset="0"/>
              </a:rPr>
              <a:t>Oyama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 et al., NIM, </a:t>
            </a:r>
            <a:r>
              <a:rPr lang="en-US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B434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 (2018) 29-36</a:t>
            </a:r>
          </a:p>
        </p:txBody>
      </p:sp>
    </p:spTree>
    <p:extLst>
      <p:ext uri="{BB962C8B-B14F-4D97-AF65-F5344CB8AC3E}">
        <p14:creationId xmlns:p14="http://schemas.microsoft.com/office/powerpoint/2010/main" val="4086003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FLUKA Verification at LHC </a:t>
            </a:r>
            <a:r>
              <a:rPr lang="en-US" sz="3000" dirty="0" err="1"/>
              <a:t>Betatron</a:t>
            </a:r>
            <a:r>
              <a:rPr lang="en-US" sz="3000" dirty="0"/>
              <a:t> Cleaning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1A3DF5-4935-438B-83B8-5D1897ADB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90" y="923861"/>
            <a:ext cx="8183800" cy="519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290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2">
            <a:extLst>
              <a:ext uri="{FF2B5EF4-FFF2-40B4-BE49-F238E27FC236}">
                <a16:creationId xmlns:a16="http://schemas.microsoft.com/office/drawing/2014/main" id="{A24B4918-87C3-432F-9795-DC6EE83AF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en-US" sz="1000">
                <a:latin typeface="Arial" panose="020B0604020202020204" pitchFamily="34" charset="0"/>
              </a:rPr>
              <a:t>CAS, Thessaloniki  Nov. 11-23, 2018          N. Mokhov - Code Comparison</a:t>
            </a:r>
            <a:endParaRPr lang="en-US" altLang="en-US" sz="1000">
              <a:latin typeface="Arial" panose="020B0604020202020204" pitchFamily="34" charset="0"/>
            </a:endParaRPr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6EB8670E-4E47-43E0-A6CA-F51A64D89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B6F4EE2-766F-4615-8086-B26ACFA16DD4}" type="slidenum">
              <a:rPr lang="en-US" altLang="en-US" sz="1000">
                <a:latin typeface="Arial" panose="020B0604020202020204" pitchFamily="34" charset="0"/>
              </a:rPr>
              <a:pPr/>
              <a:t>17</a:t>
            </a:fld>
            <a:endParaRPr lang="en-US" altLang="en-US" sz="1400"/>
          </a:p>
        </p:txBody>
      </p:sp>
      <p:sp>
        <p:nvSpPr>
          <p:cNvPr id="27653" name="Rectangle 10">
            <a:extLst>
              <a:ext uri="{FF2B5EF4-FFF2-40B4-BE49-F238E27FC236}">
                <a16:creationId xmlns:a16="http://schemas.microsoft.com/office/drawing/2014/main" id="{7A368081-CC09-4683-853C-BE8D86567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81000"/>
            <a:ext cx="871846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2800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Shielding and Radiation Effect Experiment</a:t>
            </a:r>
          </a:p>
        </p:txBody>
      </p:sp>
      <p:pic>
        <p:nvPicPr>
          <p:cNvPr id="451596" name="Picture 12">
            <a:extLst>
              <a:ext uri="{FF2B5EF4-FFF2-40B4-BE49-F238E27FC236}">
                <a16:creationId xmlns:a16="http://schemas.microsoft.com/office/drawing/2014/main" id="{4B19CF2F-5FFB-49BB-9A12-B28992293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" t="3491" r="30005" b="38339"/>
          <a:stretch>
            <a:fillRect/>
          </a:stretch>
        </p:blipFill>
        <p:spPr bwMode="auto">
          <a:xfrm>
            <a:off x="4589463" y="3429000"/>
            <a:ext cx="4554537" cy="3033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3">
            <a:extLst>
              <a:ext uri="{FF2B5EF4-FFF2-40B4-BE49-F238E27FC236}">
                <a16:creationId xmlns:a16="http://schemas.microsoft.com/office/drawing/2014/main" id="{F8FBAD00-9DC1-4ECB-B8E9-31ACA4F95C19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2438400"/>
            <a:ext cx="3200400" cy="1084263"/>
            <a:chOff x="1934" y="1207"/>
            <a:chExt cx="2041" cy="824"/>
          </a:xfrm>
        </p:grpSpPr>
        <p:sp>
          <p:nvSpPr>
            <p:cNvPr id="27662" name="AutoShape 4">
              <a:extLst>
                <a:ext uri="{FF2B5EF4-FFF2-40B4-BE49-F238E27FC236}">
                  <a16:creationId xmlns:a16="http://schemas.microsoft.com/office/drawing/2014/main" id="{35A313E5-7EBF-41C7-801E-033CBAFCF4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279" y="932"/>
              <a:ext cx="141" cy="1250"/>
            </a:xfrm>
            <a:prstGeom prst="can">
              <a:avLst>
                <a:gd name="adj" fmla="val 11204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1"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27663" name="Line 5">
              <a:extLst>
                <a:ext uri="{FF2B5EF4-FFF2-40B4-BE49-F238E27FC236}">
                  <a16:creationId xmlns:a16="http://schemas.microsoft.com/office/drawing/2014/main" id="{653BC10A-6F72-4C58-9CEF-1CAEAEFE6E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4" y="1556"/>
              <a:ext cx="86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4" name="Line 6">
              <a:extLst>
                <a:ext uri="{FF2B5EF4-FFF2-40B4-BE49-F238E27FC236}">
                  <a16:creationId xmlns:a16="http://schemas.microsoft.com/office/drawing/2014/main" id="{5B25937A-3465-4B59-B43F-B949F22794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5" y="1721"/>
              <a:ext cx="1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5" name="Line 8">
              <a:extLst>
                <a:ext uri="{FF2B5EF4-FFF2-40B4-BE49-F238E27FC236}">
                  <a16:creationId xmlns:a16="http://schemas.microsoft.com/office/drawing/2014/main" id="{1568FDA0-6D3D-4C9C-A911-7F18361C45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5" y="1556"/>
              <a:ext cx="0" cy="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6" name="Line 9">
              <a:extLst>
                <a:ext uri="{FF2B5EF4-FFF2-40B4-BE49-F238E27FC236}">
                  <a16:creationId xmlns:a16="http://schemas.microsoft.com/office/drawing/2014/main" id="{40DBE883-210F-4992-9027-94BBC7EB60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8" y="1556"/>
              <a:ext cx="0" cy="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7" name="Text Box 10">
              <a:extLst>
                <a:ext uri="{FF2B5EF4-FFF2-40B4-BE49-F238E27FC236}">
                  <a16:creationId xmlns:a16="http://schemas.microsoft.com/office/drawing/2014/main" id="{741C28FA-61BE-4C1D-9B77-CA1AB3BFED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2" y="1752"/>
              <a:ext cx="514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latin typeface="Arial" panose="020B0604020202020204" pitchFamily="34" charset="0"/>
                  <a:ea typeface="ＭＳ Ｐゴシック" panose="020B0600070205080204" pitchFamily="34" charset="-128"/>
                </a:rPr>
                <a:t>10 cm</a:t>
              </a:r>
            </a:p>
          </p:txBody>
        </p:sp>
        <p:sp>
          <p:nvSpPr>
            <p:cNvPr id="27668" name="Text Box 11">
              <a:extLst>
                <a:ext uri="{FF2B5EF4-FFF2-40B4-BE49-F238E27FC236}">
                  <a16:creationId xmlns:a16="http://schemas.microsoft.com/office/drawing/2014/main" id="{924450B0-C891-49CE-A2EF-6329C422C3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0" y="1207"/>
              <a:ext cx="36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latin typeface="Arial" panose="020B0604020202020204" pitchFamily="34" charset="0"/>
                  <a:ea typeface="ＭＳ Ｐゴシック" panose="020B0600070205080204" pitchFamily="34" charset="-128"/>
                </a:rPr>
                <a:t>1 m</a:t>
              </a:r>
            </a:p>
          </p:txBody>
        </p:sp>
        <p:sp>
          <p:nvSpPr>
            <p:cNvPr id="27669" name="Line 12">
              <a:extLst>
                <a:ext uri="{FF2B5EF4-FFF2-40B4-BE49-F238E27FC236}">
                  <a16:creationId xmlns:a16="http://schemas.microsoft.com/office/drawing/2014/main" id="{EF3FB3F5-A747-4749-9B49-A1BB9CFA24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01" y="1368"/>
              <a:ext cx="0" cy="1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0" name="Line 13">
              <a:extLst>
                <a:ext uri="{FF2B5EF4-FFF2-40B4-BE49-F238E27FC236}">
                  <a16:creationId xmlns:a16="http://schemas.microsoft.com/office/drawing/2014/main" id="{BAFCC916-D6CE-4F06-AD3E-F3BAD6B52F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98" y="1368"/>
              <a:ext cx="0" cy="1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1" name="Line 14">
              <a:extLst>
                <a:ext uri="{FF2B5EF4-FFF2-40B4-BE49-F238E27FC236}">
                  <a16:creationId xmlns:a16="http://schemas.microsoft.com/office/drawing/2014/main" id="{2CA940C6-1180-49C4-92A8-0D2EC010BC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1" y="1415"/>
              <a:ext cx="10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2" name="Text Box 15">
              <a:extLst>
                <a:ext uri="{FF2B5EF4-FFF2-40B4-BE49-F238E27FC236}">
                  <a16:creationId xmlns:a16="http://schemas.microsoft.com/office/drawing/2014/main" id="{FD4E94F8-D1C8-4FEE-810F-2A04484029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2" y="1633"/>
              <a:ext cx="539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latin typeface="Arial" panose="020B0604020202020204" pitchFamily="34" charset="0"/>
                  <a:ea typeface="ＭＳ Ｐゴシック" panose="020B0600070205080204" pitchFamily="34" charset="-128"/>
                </a:rPr>
                <a:t>Target</a:t>
              </a:r>
            </a:p>
          </p:txBody>
        </p:sp>
        <p:sp>
          <p:nvSpPr>
            <p:cNvPr id="27673" name="Text Box 16">
              <a:extLst>
                <a:ext uri="{FF2B5EF4-FFF2-40B4-BE49-F238E27FC236}">
                  <a16:creationId xmlns:a16="http://schemas.microsoft.com/office/drawing/2014/main" id="{6EF0F357-22B0-494B-A230-1B020C6BC3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3" y="1298"/>
              <a:ext cx="709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latin typeface="Arial" panose="020B0604020202020204" pitchFamily="34" charset="0"/>
                  <a:ea typeface="ＭＳ Ｐゴシック" panose="020B0600070205080204" pitchFamily="34" charset="-128"/>
                </a:rPr>
                <a:t>8 GeV μ</a:t>
              </a:r>
              <a:r>
                <a:rPr kumimoji="1" lang="en-US" altLang="ja-JP" sz="1800" baseline="30000">
                  <a:latin typeface="Arial" panose="020B0604020202020204" pitchFamily="34" charset="0"/>
                  <a:ea typeface="ＭＳ Ｐゴシック" panose="020B0600070205080204" pitchFamily="34" charset="-128"/>
                </a:rPr>
                <a:t>+</a:t>
              </a:r>
            </a:p>
          </p:txBody>
        </p:sp>
      </p:grpSp>
      <p:pic>
        <p:nvPicPr>
          <p:cNvPr id="27656" name="Picture 26">
            <a:extLst>
              <a:ext uri="{FF2B5EF4-FFF2-40B4-BE49-F238E27FC236}">
                <a16:creationId xmlns:a16="http://schemas.microsoft.com/office/drawing/2014/main" id="{2A6DBE3C-A537-471E-BEB1-E1031344F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11263"/>
            <a:ext cx="2733675" cy="13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Text Box 27">
            <a:extLst>
              <a:ext uri="{FF2B5EF4-FFF2-40B4-BE49-F238E27FC236}">
                <a16:creationId xmlns:a16="http://schemas.microsoft.com/office/drawing/2014/main" id="{FF909314-83E0-4EC1-A36A-A385E0DE4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3657600"/>
            <a:ext cx="26019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>
                <a:solidFill>
                  <a:schemeClr val="accent2"/>
                </a:solidFill>
                <a:latin typeface="Comic Sans MS" panose="030F0702030302020204" pitchFamily="66" charset="0"/>
              </a:rPr>
              <a:t>MARS15 vs data by H. Matsumura</a:t>
            </a:r>
          </a:p>
        </p:txBody>
      </p:sp>
      <p:sp>
        <p:nvSpPr>
          <p:cNvPr id="27658" name="Text Box 28">
            <a:extLst>
              <a:ext uri="{FF2B5EF4-FFF2-40B4-BE49-F238E27FC236}">
                <a16:creationId xmlns:a16="http://schemas.microsoft.com/office/drawing/2014/main" id="{25980215-1D5F-435B-A366-82D70D1B8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95375"/>
            <a:ext cx="4554452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JASMIN Japan-FNAL Collaboration:</a:t>
            </a:r>
          </a:p>
          <a:p>
            <a:r>
              <a:rPr lang="en-US" altLang="en-US" sz="2000" b="1" u="sng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Shielding and Radiation Effect</a:t>
            </a:r>
          </a:p>
          <a:p>
            <a:r>
              <a:rPr lang="en-US" altLang="en-US" sz="2000" b="1" u="sng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Experiments at FNAL</a:t>
            </a:r>
          </a:p>
          <a:p>
            <a:r>
              <a:rPr lang="en-US" altLang="en-US" sz="2000" b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T-972 (2007-2009)</a:t>
            </a:r>
          </a:p>
          <a:p>
            <a:r>
              <a:rPr lang="en-US" altLang="en-US" sz="2000" b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T-993 and T-994 (2009-2012) </a:t>
            </a:r>
          </a:p>
          <a:p>
            <a:r>
              <a:rPr lang="en-US" altLang="en-US" sz="1800" b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Shielding data and code benchmarking;</a:t>
            </a:r>
          </a:p>
          <a:p>
            <a:r>
              <a:rPr lang="en-US" altLang="en-US" sz="1800" b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targets, collimators and thick shields;</a:t>
            </a:r>
          </a:p>
          <a:p>
            <a:r>
              <a:rPr lang="en-US" altLang="en-US" sz="1800" b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radiation effects on instruments and</a:t>
            </a:r>
          </a:p>
          <a:p>
            <a:r>
              <a:rPr lang="en-US" altLang="en-US" sz="1800" b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materials</a:t>
            </a:r>
          </a:p>
        </p:txBody>
      </p:sp>
      <p:sp>
        <p:nvSpPr>
          <p:cNvPr id="27659" name="Text Box 29">
            <a:extLst>
              <a:ext uri="{FF2B5EF4-FFF2-40B4-BE49-F238E27FC236}">
                <a16:creationId xmlns:a16="http://schemas.microsoft.com/office/drawing/2014/main" id="{BBD39751-9F0A-405C-B3D5-A5545DFC0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5425" y="1066800"/>
            <a:ext cx="3838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008000"/>
                </a:solidFill>
                <a:latin typeface="Comic Sans MS" panose="030F0702030302020204" pitchFamily="66" charset="0"/>
              </a:rPr>
              <a:t>Example: Muon-induced nuclide production</a:t>
            </a:r>
          </a:p>
        </p:txBody>
      </p:sp>
      <p:pic>
        <p:nvPicPr>
          <p:cNvPr id="27660" name="図 2" descr="PbarTarget_color.bmp">
            <a:extLst>
              <a:ext uri="{FF2B5EF4-FFF2-40B4-BE49-F238E27FC236}">
                <a16:creationId xmlns:a16="http://schemas.microsoft.com/office/drawing/2014/main" id="{FEADD663-87E4-4FA2-99FA-3A4AD8BB6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0"/>
            <a:ext cx="3810000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1" name="Picture 24" descr="T972_photo.jpg">
            <a:extLst>
              <a:ext uri="{FF2B5EF4-FFF2-40B4-BE49-F238E27FC236}">
                <a16:creationId xmlns:a16="http://schemas.microsoft.com/office/drawing/2014/main" id="{F3A8F9BD-3488-4488-9280-50A1CF21D6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204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1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 Activation at </a:t>
            </a:r>
            <a:r>
              <a:rPr lang="en-US" dirty="0" err="1"/>
              <a:t>NuMI</a:t>
            </a:r>
            <a:r>
              <a:rPr lang="en-US" dirty="0"/>
              <a:t> Neutrino Production Facility</a:t>
            </a:r>
            <a:endParaRPr lang="en-US" baseline="-25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18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9" y="2697077"/>
            <a:ext cx="8716591" cy="2819794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608F88-6C6C-4B08-A077-D9A9A6B0191C}"/>
              </a:ext>
            </a:extLst>
          </p:cNvPr>
          <p:cNvSpPr txBox="1"/>
          <p:nvPr/>
        </p:nvSpPr>
        <p:spPr>
          <a:xfrm>
            <a:off x="178008" y="929913"/>
            <a:ext cx="87879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To get more confidence in the MARS15-based LBNF target station design,</a:t>
            </a:r>
          </a:p>
          <a:p>
            <a:pPr algn="just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 benchmarking campaign on air activation has been recently undertaken at</a:t>
            </a:r>
          </a:p>
          <a:p>
            <a:pPr algn="just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Fermilab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NuMI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target station for 120-GeV beam on target</a:t>
            </a:r>
          </a:p>
          <a:p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 												NIM </a:t>
            </a: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B414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(2018) 4-10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D001FBF-A218-4859-B8B5-26686ACFB174}"/>
              </a:ext>
            </a:extLst>
          </p:cNvPr>
          <p:cNvSpPr/>
          <p:nvPr/>
        </p:nvSpPr>
        <p:spPr>
          <a:xfrm>
            <a:off x="3877204" y="4860173"/>
            <a:ext cx="4605867" cy="457200"/>
          </a:xfrm>
          <a:prstGeom prst="ellipse">
            <a:avLst/>
          </a:prstGeom>
          <a:noFill/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C463CE-9DB8-418C-B33A-7B0C03758FC2}"/>
              </a:ext>
            </a:extLst>
          </p:cNvPr>
          <p:cNvSpPr txBox="1"/>
          <p:nvPr/>
        </p:nvSpPr>
        <p:spPr>
          <a:xfrm>
            <a:off x="5895975" y="5471751"/>
            <a:ext cx="965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10-30%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24C838-8A90-4763-BE12-1E3D459631AF}"/>
              </a:ext>
            </a:extLst>
          </p:cNvPr>
          <p:cNvSpPr txBox="1"/>
          <p:nvPr/>
        </p:nvSpPr>
        <p:spPr>
          <a:xfrm>
            <a:off x="2390336" y="5471751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50%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58452C8-52E3-4C6C-899B-3C8DEE1041F3}"/>
              </a:ext>
            </a:extLst>
          </p:cNvPr>
          <p:cNvSpPr/>
          <p:nvPr/>
        </p:nvSpPr>
        <p:spPr>
          <a:xfrm>
            <a:off x="2390337" y="4933399"/>
            <a:ext cx="627095" cy="366724"/>
          </a:xfrm>
          <a:prstGeom prst="ellipse">
            <a:avLst/>
          </a:prstGeom>
          <a:noFill/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30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>
            <a:extLst>
              <a:ext uri="{FF2B5EF4-FFF2-40B4-BE49-F238E27FC236}">
                <a16:creationId xmlns:a16="http://schemas.microsoft.com/office/drawing/2014/main" id="{64F22661-165D-4FDC-B73C-19D628D436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62732"/>
            <a:ext cx="8723243" cy="457200"/>
          </a:xfrm>
        </p:spPr>
        <p:txBody>
          <a:bodyPr/>
          <a:lstStyle/>
          <a:p>
            <a:r>
              <a:rPr lang="en-US" altLang="en-US" b="1" dirty="0"/>
              <a:t>120</a:t>
            </a:r>
            <a:r>
              <a:rPr lang="en-US" altLang="en-US" sz="2800" b="1" dirty="0"/>
              <a:t>-GeV Muon Range-out Distance in Dolomite (m</a:t>
            </a:r>
            <a:r>
              <a:rPr lang="en-US" altLang="en-US" b="1" dirty="0"/>
              <a:t>)</a:t>
            </a:r>
          </a:p>
        </p:txBody>
      </p:sp>
      <p:sp>
        <p:nvSpPr>
          <p:cNvPr id="18436" name="Footer Placeholder 1">
            <a:extLst>
              <a:ext uri="{FF2B5EF4-FFF2-40B4-BE49-F238E27FC236}">
                <a16:creationId xmlns:a16="http://schemas.microsoft.com/office/drawing/2014/main" id="{F09B4907-F892-457D-840C-C5F48C718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en-US" sz="1000">
                <a:latin typeface="Arial" panose="020B0604020202020204" pitchFamily="34" charset="0"/>
              </a:rPr>
              <a:t>CAS, Thessaloniki  Nov. 11-23, 2018          N. Mokhov - Code Comparison</a:t>
            </a:r>
            <a:endParaRPr lang="en-US" altLang="en-US" sz="1000">
              <a:latin typeface="Arial" panose="020B0604020202020204" pitchFamily="34" charset="0"/>
            </a:endParaRPr>
          </a:p>
        </p:txBody>
      </p:sp>
      <p:sp>
        <p:nvSpPr>
          <p:cNvPr id="18437" name="Slide Number Placeholder 2">
            <a:extLst>
              <a:ext uri="{FF2B5EF4-FFF2-40B4-BE49-F238E27FC236}">
                <a16:creationId xmlns:a16="http://schemas.microsoft.com/office/drawing/2014/main" id="{E4823F01-6923-47B1-9928-F177D7DC3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AAE3C06-41B5-4FBE-A9F3-57EB2EBCC1E6}" type="slidenum">
              <a:rPr lang="en-US" altLang="en-US" sz="1000">
                <a:latin typeface="Arial" panose="020B0604020202020204" pitchFamily="34" charset="0"/>
              </a:rPr>
              <a:pPr/>
              <a:t>19</a:t>
            </a:fld>
            <a:endParaRPr lang="en-US" altLang="en-US" sz="1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62AA94-F4D7-448A-A110-75CF5456D396}"/>
              </a:ext>
            </a:extLst>
          </p:cNvPr>
          <p:cNvSpPr txBox="1"/>
          <p:nvPr/>
        </p:nvSpPr>
        <p:spPr>
          <a:xfrm>
            <a:off x="1676400" y="4343400"/>
            <a:ext cx="6137275" cy="1477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u="sng" dirty="0">
                <a:latin typeface="+mn-lt"/>
              </a:rPr>
              <a:t>Notes: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800" dirty="0">
                <a:latin typeface="+mn-lt"/>
              </a:rPr>
              <a:t>All-dolomite FLUKA and MARS models are identical;</a:t>
            </a:r>
          </a:p>
          <a:p>
            <a:pPr>
              <a:defRPr/>
            </a:pPr>
            <a:r>
              <a:rPr lang="en-US" sz="1800" dirty="0">
                <a:latin typeface="+mn-lt"/>
              </a:rPr>
              <a:t>      MARS statistics 40M </a:t>
            </a:r>
            <a:r>
              <a:rPr lang="en-US" sz="1800" dirty="0" err="1">
                <a:latin typeface="+mn-lt"/>
              </a:rPr>
              <a:t>muons</a:t>
            </a:r>
            <a:r>
              <a:rPr lang="en-US" sz="1800" dirty="0">
                <a:latin typeface="+mn-lt"/>
              </a:rPr>
              <a:t> (8 decades), FLUKA …</a:t>
            </a:r>
          </a:p>
          <a:p>
            <a:pPr>
              <a:defRPr/>
            </a:pPr>
            <a:r>
              <a:rPr lang="en-US" sz="1800" dirty="0">
                <a:latin typeface="+mn-lt"/>
              </a:rPr>
              <a:t>2. Absorber model in FLUKA ?</a:t>
            </a:r>
          </a:p>
          <a:p>
            <a:pPr>
              <a:defRPr/>
            </a:pPr>
            <a:r>
              <a:rPr lang="en-US" sz="1800" dirty="0">
                <a:latin typeface="+mn-lt"/>
              </a:rPr>
              <a:t>      MARS statistics 80M </a:t>
            </a:r>
            <a:r>
              <a:rPr lang="en-US" sz="1800" dirty="0" err="1">
                <a:latin typeface="+mn-lt"/>
              </a:rPr>
              <a:t>muons</a:t>
            </a:r>
            <a:r>
              <a:rPr lang="en-US" sz="1800" dirty="0">
                <a:latin typeface="+mn-lt"/>
              </a:rPr>
              <a:t> (9 decades), FLUKA …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F7326C-7E63-4279-92BB-B1AFC4534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378478"/>
              </p:ext>
            </p:extLst>
          </p:nvPr>
        </p:nvGraphicFramePr>
        <p:xfrm>
          <a:off x="1332671" y="1529545"/>
          <a:ext cx="6515100" cy="2611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88865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404040"/>
                        </a:solidFill>
                      </a:endParaRPr>
                    </a:p>
                  </a:txBody>
                  <a:tcPr marL="91435" marR="91435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404040"/>
                          </a:solidFill>
                        </a:rPr>
                        <a:t>All dolomite</a:t>
                      </a:r>
                    </a:p>
                  </a:txBody>
                  <a:tcPr marL="91435" marR="91435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>
                          <a:solidFill>
                            <a:srgbClr val="404040"/>
                          </a:solidFill>
                        </a:rPr>
                        <a:t>Dolomite after absorber</a:t>
                      </a:r>
                      <a:endParaRPr lang="en-US" sz="2400" dirty="0">
                        <a:solidFill>
                          <a:srgbClr val="404040"/>
                        </a:solidFill>
                      </a:endParaRPr>
                    </a:p>
                  </a:txBody>
                  <a:tcPr marL="91435" marR="91435" marT="45726" marB="4572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28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404040"/>
                          </a:solidFill>
                        </a:rPr>
                        <a:t>MARS15</a:t>
                      </a:r>
                    </a:p>
                  </a:txBody>
                  <a:tcPr marL="91435" marR="91435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404040"/>
                          </a:solidFill>
                        </a:rPr>
                        <a:t>223.7</a:t>
                      </a:r>
                    </a:p>
                  </a:txBody>
                  <a:tcPr marL="91435" marR="91435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404040"/>
                          </a:solidFill>
                        </a:rPr>
                        <a:t>214.5</a:t>
                      </a:r>
                    </a:p>
                  </a:txBody>
                  <a:tcPr marL="91435" marR="91435" marT="45726" marB="457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128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404040"/>
                          </a:solidFill>
                        </a:rPr>
                        <a:t>FLUKA</a:t>
                      </a:r>
                    </a:p>
                  </a:txBody>
                  <a:tcPr marL="91435" marR="91435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404040"/>
                          </a:solidFill>
                        </a:rPr>
                        <a:t>223</a:t>
                      </a:r>
                    </a:p>
                  </a:txBody>
                  <a:tcPr marL="91435" marR="91435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404040"/>
                          </a:solidFill>
                        </a:rPr>
                        <a:t>218</a:t>
                      </a:r>
                    </a:p>
                  </a:txBody>
                  <a:tcPr marL="91435" marR="91435" marT="45726" marB="4572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07CD4B7-7D2E-4040-B960-3C013A19C690}"/>
              </a:ext>
            </a:extLst>
          </p:cNvPr>
          <p:cNvSpPr txBox="1"/>
          <p:nvPr/>
        </p:nvSpPr>
        <p:spPr>
          <a:xfrm>
            <a:off x="3403405" y="956078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LBNF 120 GeV</a:t>
            </a:r>
          </a:p>
        </p:txBody>
      </p:sp>
    </p:spTree>
    <p:extLst>
      <p:ext uri="{BB962C8B-B14F-4D97-AF65-F5344CB8AC3E}">
        <p14:creationId xmlns:p14="http://schemas.microsoft.com/office/powerpoint/2010/main" val="2041366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This Course at CAS-Thessaloniki / Nov.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1576302"/>
            <a:ext cx="8525932" cy="287716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Nov. </a:t>
            </a:r>
            <a:r>
              <a:rPr lang="en-US"/>
              <a:t>20: 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Simulation of Particle-Material Interactions:</a:t>
            </a:r>
            <a:b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1. Basics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Nov. 20: 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Simulation of Particle-Material Interactions:</a:t>
            </a:r>
            <a:b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2. Advanced Implementation in the Monte-Carlo Codes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dirty="0">
                <a:solidFill>
                  <a:srgbClr val="C00000"/>
                </a:solidFill>
                <a:latin typeface="Helvetica" panose="020B0604020202020204" pitchFamily="34" charset="0"/>
                <a:ea typeface="Geneva" pitchFamily="121" charset="-128"/>
              </a:rPr>
              <a:t>Nov. 22: Comparison of Various Codes for Particle Interaction with Material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98995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Neutrino Fluxes at Far Detector (1300 km)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EF0C543-BDB6-4573-9658-257BB40F3FD6}"/>
              </a:ext>
            </a:extLst>
          </p:cNvPr>
          <p:cNvSpPr txBox="1">
            <a:spLocks/>
          </p:cNvSpPr>
          <p:nvPr/>
        </p:nvSpPr>
        <p:spPr>
          <a:xfrm>
            <a:off x="0" y="1186309"/>
            <a:ext cx="3254748" cy="414871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1700" dirty="0">
                <a:latin typeface="Helvetica" panose="020B0604020202020204" pitchFamily="34" charset="0"/>
                <a:cs typeface="Helvetica" panose="020B0604020202020204" pitchFamily="34" charset="0"/>
              </a:rPr>
              <a:t>Thorough search and elimination of differences in MARS15LBNF and G4LBNF models were performed on the optimized </a:t>
            </a:r>
            <a:r>
              <a:rPr lang="en-US" sz="2000" dirty="0">
                <a:latin typeface="Symbol" panose="05050102010706020507" pitchFamily="18" charset="2"/>
                <a:cs typeface="Helvetica" panose="020B0604020202020204" pitchFamily="34" charset="0"/>
              </a:rPr>
              <a:t>n</a:t>
            </a:r>
            <a:r>
              <a:rPr lang="en-US" sz="1700" dirty="0">
                <a:latin typeface="Helvetica" panose="020B0604020202020204" pitchFamily="34" charset="0"/>
                <a:cs typeface="Helvetica" panose="020B0604020202020204" pitchFamily="34" charset="0"/>
              </a:rPr>
              <a:t>-flux: geometry, materials, magnetic fields etc.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7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dirty="0">
                <a:latin typeface="Symbol" panose="05050102010706020507" pitchFamily="18" charset="2"/>
                <a:cs typeface="Helvetica" panose="020B0604020202020204" pitchFamily="34" charset="0"/>
              </a:rPr>
              <a:t>n</a:t>
            </a:r>
            <a:r>
              <a:rPr lang="en-US" sz="1700" dirty="0">
                <a:latin typeface="Helvetica" panose="020B0604020202020204" pitchFamily="34" charset="0"/>
                <a:cs typeface="Helvetica" panose="020B0604020202020204" pitchFamily="34" charset="0"/>
              </a:rPr>
              <a:t>-fluxes at the Far Detector calculated with MARS15 and Geant4 now agree within 10%. The code related uncertainties were reduced to the differences in the event generators, especially for K</a:t>
            </a:r>
            <a:r>
              <a:rPr lang="en-US" sz="17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r>
              <a:rPr lang="en-US" sz="1700" dirty="0">
                <a:latin typeface="Helvetica" panose="020B0604020202020204" pitchFamily="34" charset="0"/>
                <a:cs typeface="Helvetica" panose="020B0604020202020204" pitchFamily="34" charset="0"/>
              </a:rPr>
              <a:t> and K</a:t>
            </a:r>
            <a:r>
              <a:rPr lang="en-US" sz="17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r>
              <a:rPr lang="en-US" sz="1700" dirty="0">
                <a:latin typeface="Helvetica" panose="020B0604020202020204" pitchFamily="34" charset="0"/>
                <a:cs typeface="Helvetica" panose="020B0604020202020204" pitchFamily="34" charset="0"/>
              </a:rPr>
              <a:t> mesons (need data!)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03BF60-4F39-451C-A354-5FE7C6048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239" y="860031"/>
            <a:ext cx="5715798" cy="48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5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HL-LHC IT FLUKA-MARS Study and </a:t>
            </a:r>
            <a:r>
              <a:rPr lang="en-US" sz="2600" dirty="0" err="1"/>
              <a:t>Intercomparison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21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88068C-6054-4292-B111-9C084DE78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63" y="878928"/>
            <a:ext cx="3369734" cy="2632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83C6F5-2E3F-44CA-B902-80599372C4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3267750"/>
            <a:ext cx="3200400" cy="31138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B20CE0-E87A-4B43-A60B-DED75E2E75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6792" y="3521249"/>
            <a:ext cx="2709334" cy="26068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2210D4-4485-47A4-8749-5775BD1AF8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9903" y="870319"/>
            <a:ext cx="2624603" cy="27795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F53925-ED38-4B94-A143-420FFF293381}"/>
              </a:ext>
            </a:extLst>
          </p:cNvPr>
          <p:cNvSpPr txBox="1"/>
          <p:nvPr/>
        </p:nvSpPr>
        <p:spPr>
          <a:xfrm>
            <a:off x="6882156" y="1318622"/>
            <a:ext cx="668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Q1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3CE7FF-CA92-4593-A05D-D535A60E996F}"/>
              </a:ext>
            </a:extLst>
          </p:cNvPr>
          <p:cNvSpPr txBox="1"/>
          <p:nvPr/>
        </p:nvSpPr>
        <p:spPr>
          <a:xfrm>
            <a:off x="85023" y="4824661"/>
            <a:ext cx="1182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MCBX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F91D67-FF50-4538-BA06-42FBC7B76BD3}"/>
              </a:ext>
            </a:extLst>
          </p:cNvPr>
          <p:cNvSpPr txBox="1"/>
          <p:nvPr/>
        </p:nvSpPr>
        <p:spPr>
          <a:xfrm>
            <a:off x="6938225" y="3218715"/>
            <a:ext cx="2192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Q1-Q3 </a:t>
            </a:r>
            <a:r>
              <a:rPr lang="en-US" dirty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398FE9-598C-4C34-9B92-4605D9C62DAB}"/>
              </a:ext>
            </a:extLst>
          </p:cNvPr>
          <p:cNvSpPr txBox="1"/>
          <p:nvPr/>
        </p:nvSpPr>
        <p:spPr>
          <a:xfrm>
            <a:off x="4427665" y="5741493"/>
            <a:ext cx="1752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PRAB (2015)</a:t>
            </a:r>
          </a:p>
        </p:txBody>
      </p:sp>
    </p:spTree>
    <p:extLst>
      <p:ext uri="{BB962C8B-B14F-4D97-AF65-F5344CB8AC3E}">
        <p14:creationId xmlns:p14="http://schemas.microsoft.com/office/powerpoint/2010/main" val="119031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HL-LHC IT FLUKA-MARS Study and </a:t>
            </a:r>
            <a:r>
              <a:rPr lang="en-US" sz="2600" dirty="0" err="1"/>
              <a:t>Intercomparison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22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C3A04A-7190-4031-8996-871DCE10C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0" y="866350"/>
            <a:ext cx="4446976" cy="30541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16624D-CA0A-479B-8167-A7B504392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1266" y="3202609"/>
            <a:ext cx="4284134" cy="298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869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HL-LHC IT FLUKA-MARS Study and </a:t>
            </a:r>
            <a:r>
              <a:rPr lang="en-US" sz="2600" dirty="0" err="1"/>
              <a:t>Intercomparison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23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639ED6-675B-4953-86A4-6988C184B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040" y="1038153"/>
            <a:ext cx="8764604" cy="473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92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GEANT4 vs Data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24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DAE901-DADC-445B-A2EF-79CB003CA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37" y="1279523"/>
            <a:ext cx="3057623" cy="49387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114E73-329A-4045-AB18-61DAA05FB3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048" y="1256487"/>
            <a:ext cx="3204552" cy="48349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ED0E29-4E2B-4EB1-A304-25D035611334}"/>
              </a:ext>
            </a:extLst>
          </p:cNvPr>
          <p:cNvSpPr txBox="1"/>
          <p:nvPr/>
        </p:nvSpPr>
        <p:spPr>
          <a:xfrm>
            <a:off x="4802170" y="817859"/>
            <a:ext cx="4133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230 MeV C and Ne on Cu-target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FDA390-F124-4024-958F-1BDFB8136D3C}"/>
              </a:ext>
            </a:extLst>
          </p:cNvPr>
          <p:cNvSpPr txBox="1"/>
          <p:nvPr/>
        </p:nvSpPr>
        <p:spPr>
          <a:xfrm>
            <a:off x="89722" y="895302"/>
            <a:ext cx="4087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Cu-Lar ATLAS HEC Calorimeter</a:t>
            </a:r>
          </a:p>
        </p:txBody>
      </p:sp>
    </p:spTree>
    <p:extLst>
      <p:ext uri="{BB962C8B-B14F-4D97-AF65-F5344CB8AC3E}">
        <p14:creationId xmlns:p14="http://schemas.microsoft.com/office/powerpoint/2010/main" val="763837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PHITS: 290 MeV/u </a:t>
            </a:r>
            <a:r>
              <a:rPr lang="en-US" sz="3200" baseline="30000" dirty="0"/>
              <a:t>12</a:t>
            </a:r>
            <a:r>
              <a:rPr lang="en-US" sz="3200" dirty="0"/>
              <a:t>C and </a:t>
            </a:r>
            <a:r>
              <a:rPr lang="en-US" sz="3200" baseline="30000" dirty="0"/>
              <a:t>16</a:t>
            </a:r>
            <a:r>
              <a:rPr lang="en-US" sz="3200" dirty="0"/>
              <a:t>O on </a:t>
            </a:r>
            <a:r>
              <a:rPr lang="en-US" sz="3200" baseline="30000" dirty="0" err="1"/>
              <a:t>nat</a:t>
            </a:r>
            <a:r>
              <a:rPr lang="en-US" sz="3200" dirty="0" err="1"/>
              <a:t>C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25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A9AAB6-0C3C-4A89-BA05-5433BE42D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5" y="928150"/>
            <a:ext cx="7804088" cy="527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067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867274" cy="641739"/>
          </a:xfrm>
        </p:spPr>
        <p:txBody>
          <a:bodyPr/>
          <a:lstStyle/>
          <a:p>
            <a:r>
              <a:rPr lang="en-US" dirty="0"/>
              <a:t>PHITS: Neutron Production for 256 MeV p on Thick Targets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26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8C7241-8275-4FBA-AA4D-8504E41A8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928" y="860075"/>
            <a:ext cx="5032637" cy="540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491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Ti</a:t>
            </a:r>
            <a:r>
              <a:rPr lang="en-US" sz="2800" dirty="0"/>
              <a:t>-Window: EDEP @ 30, 120, 400 and 7000 GeV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27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60" y="914751"/>
            <a:ext cx="3839198" cy="2617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9610" y="914751"/>
            <a:ext cx="3800920" cy="26146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2284" y="3627187"/>
            <a:ext cx="3788246" cy="259028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960" y="3586273"/>
            <a:ext cx="3839198" cy="263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8058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Ti</a:t>
            </a:r>
            <a:r>
              <a:rPr lang="en-US" sz="2800" dirty="0"/>
              <a:t>-Window: DPA @ 30, 120, 400 and 7000 GeV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28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5" y="848971"/>
            <a:ext cx="3917703" cy="26913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3621" y="848970"/>
            <a:ext cx="3929059" cy="26913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71980"/>
            <a:ext cx="3913974" cy="26587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6920" y="3540332"/>
            <a:ext cx="3946237" cy="270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969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C-Target: EDEP @ 120, 400 and 7000 GeV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29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50" y="917333"/>
            <a:ext cx="7715695" cy="527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63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33" y="1243195"/>
            <a:ext cx="8373533" cy="476919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Input Files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Rules-of-Thumb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A “Dream Code” Features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Code Benchmarking: Microscopic and Macroscopic Levels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Code </a:t>
            </a:r>
            <a:r>
              <a:rPr lang="en-US" sz="2200" dirty="0" err="1"/>
              <a:t>Intercomarison</a:t>
            </a:r>
            <a:r>
              <a:rPr lang="en-US" sz="2200" dirty="0"/>
              <a:t> Campaigns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Participant’s Experience: Short Stories &amp; Feedback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22409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C-Target: DPA @ 180, 800 MeV and 3 GeV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30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58" y="1513947"/>
            <a:ext cx="4999290" cy="3434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783" y="821624"/>
            <a:ext cx="3931216" cy="26479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2784" y="3480292"/>
            <a:ext cx="3855644" cy="266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945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Participant’s Experience: Short Stories &amp; Feedback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5556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Input Files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8CE94C-61B5-41E0-BC81-8631DC42E09A}"/>
              </a:ext>
            </a:extLst>
          </p:cNvPr>
          <p:cNvSpPr txBox="1"/>
          <p:nvPr/>
        </p:nvSpPr>
        <p:spPr>
          <a:xfrm>
            <a:off x="135467" y="918401"/>
            <a:ext cx="885613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user creates input files that are subsequently read by the code. These files contain info about the problem in areas such as: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Geometry specification with material assignment to the regions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Description of materials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Scoring/tallying definition - “sensitive region” assignment in item (1) or/and geometry-independent mesh/histograms with  corresponding lists of functionals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Possible assignment of magnetic and electric fields and other properties affecting particle transport in regions of item (1)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source term either in a simple parametric form or as an external file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cutoff energies or/and time of flight (TOF) for particle classes, materials and regions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Possible material/region spatial resolution and pilot steps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Any variance reduction techniques to be applied for various interaction classes, regions, materials etc.  </a:t>
            </a:r>
          </a:p>
        </p:txBody>
      </p:sp>
    </p:spTree>
    <p:extLst>
      <p:ext uri="{BB962C8B-B14F-4D97-AF65-F5344CB8AC3E}">
        <p14:creationId xmlns:p14="http://schemas.microsoft.com/office/powerpoint/2010/main" val="1234933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Rules-of-Thumb for MC Code Users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8CE94C-61B5-41E0-BC81-8631DC42E09A}"/>
              </a:ext>
            </a:extLst>
          </p:cNvPr>
          <p:cNvSpPr txBox="1"/>
          <p:nvPr/>
        </p:nvSpPr>
        <p:spPr>
          <a:xfrm>
            <a:off x="135467" y="918401"/>
            <a:ext cx="885613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Define and sample the geometry and source well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 cannot recover lost information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Question the stability and reliability of results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 conservative and cautious with variance reduction biasing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number of histories run is not indicative of the quality of the results; rather aim at a RMS statistical error less than a few % in the regions of interest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 short runs, try to understand what a combination of variance reduction techniques provides the highest computing efficiency and estimate required total number of histories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Use biasing in particle-, cutoff energy-, space- and material--dependent manner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Minimize the number of unneeded regions and histograms</a:t>
            </a:r>
          </a:p>
        </p:txBody>
      </p:sp>
    </p:spTree>
    <p:extLst>
      <p:ext uri="{BB962C8B-B14F-4D97-AF65-F5344CB8AC3E}">
        <p14:creationId xmlns:p14="http://schemas.microsoft.com/office/powerpoint/2010/main" val="69017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“A Dream Code”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26416"/>
            <a:ext cx="8672513" cy="5254251"/>
          </a:xfrm>
        </p:spPr>
        <p:txBody>
          <a:bodyPr/>
          <a:lstStyle/>
          <a:p>
            <a:pPr algn="just">
              <a:spcBef>
                <a:spcPts val="1200"/>
              </a:spcBef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Reliability</a:t>
            </a:r>
          </a:p>
          <a:p>
            <a:pPr algn="just">
              <a:spcBef>
                <a:spcPts val="1200"/>
              </a:spcBef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Predictive power</a:t>
            </a:r>
          </a:p>
          <a:p>
            <a:pPr algn="just">
              <a:spcBef>
                <a:spcPts val="1200"/>
              </a:spcBef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Best performance in benchmarking campaigns</a:t>
            </a:r>
          </a:p>
          <a:p>
            <a:pPr algn="just">
              <a:spcBef>
                <a:spcPts val="1200"/>
              </a:spcBef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Geometry module capabilities in complex accelerator environment with automated beamline and ring lattice creation and implementation in the model (Beamline Builders in MARS15 and FLUKA), with detailed magnet &amp; RF description along with their EM-fields</a:t>
            </a:r>
          </a:p>
          <a:p>
            <a:pPr algn="just">
              <a:spcBef>
                <a:spcPts val="1200"/>
              </a:spcBef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Particle tracking capabilities, including arbitrary magnetic fields and multi-turn tracking with accelerator codes (PTC, 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SixTrack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etc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algn="just">
              <a:spcBef>
                <a:spcPts val="1200"/>
              </a:spcBef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User friendliness, first of all in geometry model building, but also in a choice of key input parameters (physics list, biasing options, cutoff energies etc.)</a:t>
            </a:r>
          </a:p>
          <a:p>
            <a:pPr algn="just">
              <a:spcBef>
                <a:spcPts val="1200"/>
              </a:spcBef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Good CPU performance; MPI readiness</a:t>
            </a:r>
          </a:p>
          <a:p>
            <a:pPr algn="just">
              <a:spcBef>
                <a:spcPts val="1200"/>
              </a:spcBef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Import/export in GDML format; CAD reader</a:t>
            </a:r>
          </a:p>
          <a:p>
            <a:pPr algn="just">
              <a:spcBef>
                <a:spcPts val="1200"/>
              </a:spcBef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9017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Code Benchmarking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A96779-ED1B-42D9-8134-EDAD095C57BD}"/>
              </a:ext>
            </a:extLst>
          </p:cNvPr>
          <p:cNvSpPr txBox="1"/>
          <p:nvPr/>
        </p:nvSpPr>
        <p:spPr>
          <a:xfrm>
            <a:off x="228600" y="1032933"/>
            <a:ext cx="8570384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Debugging:</a:t>
            </a:r>
            <a:r>
              <a:rPr lang="en-US" sz="28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The code should calculate what is supposed to calculate</a:t>
            </a:r>
          </a:p>
          <a:p>
            <a:pPr marL="34290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Validation:</a:t>
            </a:r>
            <a:r>
              <a:rPr lang="en-US" sz="28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Results should agree with established (analytic) result for the specific case</a:t>
            </a:r>
          </a:p>
          <a:p>
            <a:pPr marL="34290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Inter-comparison:</a:t>
            </a:r>
            <a:r>
              <a:rPr lang="en-US" sz="28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Two codes should agree if the model is the same</a:t>
            </a:r>
          </a:p>
          <a:p>
            <a:pPr marL="34290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Verification:</a:t>
            </a:r>
            <a:r>
              <a:rPr lang="en-US" sz="28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The code should agree with (reliable) measurements</a:t>
            </a:r>
          </a:p>
        </p:txBody>
      </p:sp>
    </p:spTree>
    <p:extLst>
      <p:ext uri="{BB962C8B-B14F-4D97-AF65-F5344CB8AC3E}">
        <p14:creationId xmlns:p14="http://schemas.microsoft.com/office/powerpoint/2010/main" val="2734092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5">
            <a:extLst>
              <a:ext uri="{FF2B5EF4-FFF2-40B4-BE49-F238E27FC236}">
                <a16:creationId xmlns:a16="http://schemas.microsoft.com/office/drawing/2014/main" id="{8BFA125C-23AD-430E-92F4-D65A20883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en-US" sz="1000">
                <a:latin typeface="Arial" panose="020B0604020202020204" pitchFamily="34" charset="0"/>
              </a:rPr>
              <a:t>CAS, Thessaloniki  Nov. 11-23, 2018          N. Mokhov - Code Comparison</a:t>
            </a:r>
            <a:endParaRPr lang="en-US" altLang="en-US" sz="1000">
              <a:latin typeface="Arial" panose="020B0604020202020204" pitchFamily="34" charset="0"/>
            </a:endParaRPr>
          </a:p>
        </p:txBody>
      </p:sp>
      <p:sp>
        <p:nvSpPr>
          <p:cNvPr id="27652" name="Slide Number Placeholder 6">
            <a:extLst>
              <a:ext uri="{FF2B5EF4-FFF2-40B4-BE49-F238E27FC236}">
                <a16:creationId xmlns:a16="http://schemas.microsoft.com/office/drawing/2014/main" id="{A86CAAC6-D570-45BE-A347-3B8B26EE9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284232F-49D8-4F89-B3EE-9F9394B000E4}" type="slidenum">
              <a:rPr lang="en-US" altLang="en-US" sz="1000">
                <a:latin typeface="Arial" panose="020B0604020202020204" pitchFamily="34" charset="0"/>
              </a:rPr>
              <a:pPr/>
              <a:t>8</a:t>
            </a:fld>
            <a:endParaRPr lang="en-US" altLang="en-US" sz="1400"/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61AE7326-27B2-446B-805F-55D0BB64775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algn="just"/>
            <a:r>
              <a:rPr lang="ja-JP" altLang="en-US">
                <a:solidFill>
                  <a:schemeClr val="accent2"/>
                </a:solidFill>
                <a:ea typeface="ＭＳ Ｐゴシック" panose="020B0600070205080204" pitchFamily="34" charset="-128"/>
              </a:rPr>
              <a:t> </a:t>
            </a:r>
          </a:p>
        </p:txBody>
      </p:sp>
      <p:pic>
        <p:nvPicPr>
          <p:cNvPr id="27656" name="Picture 5">
            <a:extLst>
              <a:ext uri="{FF2B5EF4-FFF2-40B4-BE49-F238E27FC236}">
                <a16:creationId xmlns:a16="http://schemas.microsoft.com/office/drawing/2014/main" id="{12625C6C-CE95-428D-A6FD-B9F9EA365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6096000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6">
            <a:extLst>
              <a:ext uri="{FF2B5EF4-FFF2-40B4-BE49-F238E27FC236}">
                <a16:creationId xmlns:a16="http://schemas.microsoft.com/office/drawing/2014/main" id="{21B34E1D-5CFC-4262-B21D-C0F12CD48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8" t="24933" r="15257" b="28050"/>
          <a:stretch>
            <a:fillRect/>
          </a:stretch>
        </p:blipFill>
        <p:spPr bwMode="auto">
          <a:xfrm>
            <a:off x="6400800" y="1295400"/>
            <a:ext cx="2590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7">
            <a:extLst>
              <a:ext uri="{FF2B5EF4-FFF2-40B4-BE49-F238E27FC236}">
                <a16:creationId xmlns:a16="http://schemas.microsoft.com/office/drawing/2014/main" id="{42808EF9-B2F6-4EC7-A354-208CD5F5B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9182" r="8197" b="24487"/>
          <a:stretch>
            <a:fillRect/>
          </a:stretch>
        </p:blipFill>
        <p:spPr bwMode="auto">
          <a:xfrm>
            <a:off x="6781800" y="2895600"/>
            <a:ext cx="22098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9" name="Text Box 8">
            <a:extLst>
              <a:ext uri="{FF2B5EF4-FFF2-40B4-BE49-F238E27FC236}">
                <a16:creationId xmlns:a16="http://schemas.microsoft.com/office/drawing/2014/main" id="{DE53E26F-5F42-483B-83E9-10CA97BEA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048000"/>
            <a:ext cx="263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>
                <a:latin typeface="Comic Sans MS" panose="030F0702030302020204" pitchFamily="66" charset="0"/>
              </a:rPr>
              <a:t>1</a:t>
            </a:r>
          </a:p>
        </p:txBody>
      </p:sp>
      <p:sp>
        <p:nvSpPr>
          <p:cNvPr id="27660" name="Text Box 9">
            <a:extLst>
              <a:ext uri="{FF2B5EF4-FFF2-40B4-BE49-F238E27FC236}">
                <a16:creationId xmlns:a16="http://schemas.microsoft.com/office/drawing/2014/main" id="{00D7A15C-1254-4999-ADCC-7E98B9096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3048000"/>
            <a:ext cx="263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>
                <a:latin typeface="Comic Sans MS" panose="030F0702030302020204" pitchFamily="66" charset="0"/>
              </a:rPr>
              <a:t>9</a:t>
            </a:r>
          </a:p>
        </p:txBody>
      </p:sp>
      <p:sp>
        <p:nvSpPr>
          <p:cNvPr id="27661" name="Line 10">
            <a:extLst>
              <a:ext uri="{FF2B5EF4-FFF2-40B4-BE49-F238E27FC236}">
                <a16:creationId xmlns:a16="http://schemas.microsoft.com/office/drawing/2014/main" id="{AFB31DE2-1F55-4899-927A-3EA833BF6A5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858000" y="2057400"/>
            <a:ext cx="914400" cy="1295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2" name="Line 11">
            <a:extLst>
              <a:ext uri="{FF2B5EF4-FFF2-40B4-BE49-F238E27FC236}">
                <a16:creationId xmlns:a16="http://schemas.microsoft.com/office/drawing/2014/main" id="{1D74E975-27D4-4C9C-B773-C1EAA0D32C2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010400" y="2057400"/>
            <a:ext cx="838200" cy="1295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3" name="Text Box 12">
            <a:extLst>
              <a:ext uri="{FF2B5EF4-FFF2-40B4-BE49-F238E27FC236}">
                <a16:creationId xmlns:a16="http://schemas.microsoft.com/office/drawing/2014/main" id="{9CFD7377-5273-4501-894D-045B06E24F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4267200"/>
            <a:ext cx="22463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>
                <a:latin typeface="Comic Sans MS" panose="030F0702030302020204" pitchFamily="66" charset="0"/>
              </a:rPr>
              <a:t>Nine gold foil samples</a:t>
            </a:r>
          </a:p>
          <a:p>
            <a:r>
              <a:rPr lang="en-US" altLang="en-US" sz="1600">
                <a:latin typeface="Comic Sans MS" panose="030F0702030302020204" pitchFamily="66" charset="0"/>
              </a:rPr>
              <a:t>over 12 meters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10EF8D3-FD15-49F5-B0F7-4BDC6606E10A}"/>
              </a:ext>
            </a:extLst>
          </p:cNvPr>
          <p:cNvSpPr txBox="1">
            <a:spLocks/>
          </p:cNvSpPr>
          <p:nvPr/>
        </p:nvSpPr>
        <p:spPr>
          <a:xfrm>
            <a:off x="228600" y="103664"/>
            <a:ext cx="8686800" cy="641739"/>
          </a:xfr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800" dirty="0"/>
              <a:t>Nuclide Production at 12-GeV K2K Target Station</a:t>
            </a:r>
          </a:p>
        </p:txBody>
      </p:sp>
    </p:spTree>
    <p:extLst>
      <p:ext uri="{BB962C8B-B14F-4D97-AF65-F5344CB8AC3E}">
        <p14:creationId xmlns:p14="http://schemas.microsoft.com/office/powerpoint/2010/main" val="142043294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CERF 120 GeV/c Hadron Beam Facility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CAS, Thessaloniki  Nov. 11-23, 2018          N. Mokhov - Code Comparison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A2A10C-E9C6-4293-B788-E31C32CB5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62" y="949312"/>
            <a:ext cx="4270180" cy="50995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7D3464-1C34-4164-9762-07BB2C3CD6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6167" y="1009690"/>
            <a:ext cx="4524549" cy="509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91199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4226</TotalTime>
  <Words>1463</Words>
  <Application>Microsoft Office PowerPoint</Application>
  <PresentationFormat>On-screen Show (4:3)</PresentationFormat>
  <Paragraphs>216</Paragraphs>
  <Slides>31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3" baseType="lpstr">
      <vt:lpstr>ＭＳ Ｐゴシック</vt:lpstr>
      <vt:lpstr>ＭＳ Ｐゴシック</vt:lpstr>
      <vt:lpstr>Arial</vt:lpstr>
      <vt:lpstr>Calibri</vt:lpstr>
      <vt:lpstr>Comic Sans MS</vt:lpstr>
      <vt:lpstr>Geneva</vt:lpstr>
      <vt:lpstr>Helvetica</vt:lpstr>
      <vt:lpstr>Symbol</vt:lpstr>
      <vt:lpstr>Tahoma</vt:lpstr>
      <vt:lpstr>Times New Roman</vt:lpstr>
      <vt:lpstr>FNAL_TemplateMac_060514</vt:lpstr>
      <vt:lpstr>Fermilab: Footer Only</vt:lpstr>
      <vt:lpstr>Comparison of Various Codes for Particle Interaction with Material</vt:lpstr>
      <vt:lpstr>This Course at CAS-Thessaloniki / Nov. 2018</vt:lpstr>
      <vt:lpstr>Outline</vt:lpstr>
      <vt:lpstr>Input Files</vt:lpstr>
      <vt:lpstr>Rules-of-Thumb for MC Code Users</vt:lpstr>
      <vt:lpstr>“A Dream Code” Features</vt:lpstr>
      <vt:lpstr>Code Benchmarking</vt:lpstr>
      <vt:lpstr>PowerPoint Presentation</vt:lpstr>
      <vt:lpstr>CERF 120 GeV/c Hadron Beam Facility (1)</vt:lpstr>
      <vt:lpstr>CERF 120 GeV/c Hadron Beam Facility (2)</vt:lpstr>
      <vt:lpstr>CERF Residual Dose Benchmarking (2005)</vt:lpstr>
      <vt:lpstr>CERF Residual Dose Benchmarking (2005)</vt:lpstr>
      <vt:lpstr>Activity Benchmarking at GSI</vt:lpstr>
      <vt:lpstr>CERN CHARM Facility at 24 GeV/c</vt:lpstr>
      <vt:lpstr>PHITS, FLUKA &amp; MARS vs CHARM 24 GeV/c Data</vt:lpstr>
      <vt:lpstr>FLUKA Verification at LHC Betatron Cleaning</vt:lpstr>
      <vt:lpstr>PowerPoint Presentation</vt:lpstr>
      <vt:lpstr>Air Activation at NuMI Neutrino Production Facility</vt:lpstr>
      <vt:lpstr>120-GeV Muon Range-out Distance in Dolomite (m)</vt:lpstr>
      <vt:lpstr>Neutrino Fluxes at Far Detector (1300 km)</vt:lpstr>
      <vt:lpstr>HL-LHC IT FLUKA-MARS Study and Intercomparison</vt:lpstr>
      <vt:lpstr>HL-LHC IT FLUKA-MARS Study and Intercomparison</vt:lpstr>
      <vt:lpstr>HL-LHC IT FLUKA-MARS Study and Intercomparison</vt:lpstr>
      <vt:lpstr>GEANT4 vs Data</vt:lpstr>
      <vt:lpstr>PHITS: 290 MeV/u 12C and 16O on natC</vt:lpstr>
      <vt:lpstr>PHITS: Neutron Production for 256 MeV p on Thick Targets</vt:lpstr>
      <vt:lpstr>Ti-Window: EDEP @ 30, 120, 400 and 7000 GeV</vt:lpstr>
      <vt:lpstr>Ti-Window: DPA @ 30, 120, 400 and 7000 GeV</vt:lpstr>
      <vt:lpstr>C-Target: EDEP @ 120, 400 and 7000 GeV</vt:lpstr>
      <vt:lpstr>C-Target: DPA @ 180, 800 MeV and 3 GeV</vt:lpstr>
      <vt:lpstr>Participant’s Experience: Short Stories &amp; Feedback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— one line or two lines</dc:title>
  <dc:creator>Yury I. Eidelman x6321 13091V</dc:creator>
  <cp:lastModifiedBy>Nikolai Mokhov x4409 10741N</cp:lastModifiedBy>
  <cp:revision>315</cp:revision>
  <cp:lastPrinted>2018-09-27T15:08:36Z</cp:lastPrinted>
  <dcterms:created xsi:type="dcterms:W3CDTF">2016-07-19T22:53:09Z</dcterms:created>
  <dcterms:modified xsi:type="dcterms:W3CDTF">2018-11-21T20:00:14Z</dcterms:modified>
</cp:coreProperties>
</file>