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tiff" ContentType="image/tiff"/>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973" r:id="rId1"/>
  </p:sldMasterIdLst>
  <p:notesMasterIdLst>
    <p:notesMasterId r:id="rId51"/>
  </p:notesMasterIdLst>
  <p:handoutMasterIdLst>
    <p:handoutMasterId r:id="rId52"/>
  </p:handoutMasterIdLst>
  <p:sldIdLst>
    <p:sldId id="1155" r:id="rId2"/>
    <p:sldId id="1187" r:id="rId3"/>
    <p:sldId id="797" r:id="rId4"/>
    <p:sldId id="801" r:id="rId5"/>
    <p:sldId id="1156" r:id="rId6"/>
    <p:sldId id="1153" r:id="rId7"/>
    <p:sldId id="1181" r:id="rId8"/>
    <p:sldId id="1182" r:id="rId9"/>
    <p:sldId id="1178" r:id="rId10"/>
    <p:sldId id="1180" r:id="rId11"/>
    <p:sldId id="1183" r:id="rId12"/>
    <p:sldId id="1172" r:id="rId13"/>
    <p:sldId id="370" r:id="rId14"/>
    <p:sldId id="800" r:id="rId15"/>
    <p:sldId id="805" r:id="rId16"/>
    <p:sldId id="773" r:id="rId17"/>
    <p:sldId id="1185" r:id="rId18"/>
    <p:sldId id="819" r:id="rId19"/>
    <p:sldId id="1166" r:id="rId20"/>
    <p:sldId id="826" r:id="rId21"/>
    <p:sldId id="300" r:id="rId22"/>
    <p:sldId id="828" r:id="rId23"/>
    <p:sldId id="825" r:id="rId24"/>
    <p:sldId id="824" r:id="rId25"/>
    <p:sldId id="1151" r:id="rId26"/>
    <p:sldId id="594" r:id="rId27"/>
    <p:sldId id="1147" r:id="rId28"/>
    <p:sldId id="1157" r:id="rId29"/>
    <p:sldId id="1192" r:id="rId30"/>
    <p:sldId id="1148" r:id="rId31"/>
    <p:sldId id="1149" r:id="rId32"/>
    <p:sldId id="268" r:id="rId33"/>
    <p:sldId id="829" r:id="rId34"/>
    <p:sldId id="574" r:id="rId35"/>
    <p:sldId id="1193" r:id="rId36"/>
    <p:sldId id="1194" r:id="rId37"/>
    <p:sldId id="1195" r:id="rId38"/>
    <p:sldId id="1196" r:id="rId39"/>
    <p:sldId id="1197" r:id="rId40"/>
    <p:sldId id="1167" r:id="rId41"/>
    <p:sldId id="1168" r:id="rId42"/>
    <p:sldId id="1170" r:id="rId43"/>
    <p:sldId id="774" r:id="rId44"/>
    <p:sldId id="747" r:id="rId45"/>
    <p:sldId id="1177" r:id="rId46"/>
    <p:sldId id="1188" r:id="rId47"/>
    <p:sldId id="1189" r:id="rId48"/>
    <p:sldId id="1191" r:id="rId49"/>
    <p:sldId id="1190" r:id="rId5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EIC Colloquium" id="{7BCA0768-59F7-9543-9080-D02B448A0358}">
          <p14:sldIdLst>
            <p14:sldId id="1155"/>
            <p14:sldId id="1187"/>
            <p14:sldId id="797"/>
            <p14:sldId id="801"/>
            <p14:sldId id="1156"/>
            <p14:sldId id="1153"/>
            <p14:sldId id="1181"/>
            <p14:sldId id="1182"/>
            <p14:sldId id="1178"/>
            <p14:sldId id="1180"/>
            <p14:sldId id="1183"/>
            <p14:sldId id="1172"/>
            <p14:sldId id="370"/>
            <p14:sldId id="800"/>
            <p14:sldId id="805"/>
            <p14:sldId id="773"/>
            <p14:sldId id="1185"/>
            <p14:sldId id="819"/>
            <p14:sldId id="1166"/>
            <p14:sldId id="826"/>
            <p14:sldId id="300"/>
            <p14:sldId id="828"/>
            <p14:sldId id="825"/>
            <p14:sldId id="824"/>
            <p14:sldId id="1151"/>
            <p14:sldId id="594"/>
            <p14:sldId id="1147"/>
            <p14:sldId id="1157"/>
            <p14:sldId id="1192"/>
          </p14:sldIdLst>
        </p14:section>
        <p14:section name="Backups for EIC" id="{82E48485-6362-1F48-A8F2-928DD8205ECA}">
          <p14:sldIdLst>
            <p14:sldId id="1148"/>
            <p14:sldId id="1149"/>
            <p14:sldId id="268"/>
            <p14:sldId id="829"/>
            <p14:sldId id="574"/>
            <p14:sldId id="1193"/>
            <p14:sldId id="1194"/>
            <p14:sldId id="1195"/>
            <p14:sldId id="1196"/>
            <p14:sldId id="1197"/>
            <p14:sldId id="1167"/>
            <p14:sldId id="1168"/>
            <p14:sldId id="1170"/>
            <p14:sldId id="774"/>
            <p14:sldId id="747"/>
            <p14:sldId id="1177"/>
          </p14:sldIdLst>
        </p14:section>
        <p14:section name="Backups for LHC/RHIC" id="{4BFBE3AA-0D09-9540-AD3D-99171CCE06E3}">
          <p14:sldIdLst>
            <p14:sldId id="1188"/>
            <p14:sldId id="1189"/>
            <p14:sldId id="1191"/>
            <p14:sldId id="1190"/>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2AF4"/>
    <a:srgbClr val="8F2FF4"/>
    <a:srgbClr val="197D8C"/>
    <a:srgbClr val="000080"/>
    <a:srgbClr val="149FFB"/>
    <a:srgbClr val="37A5AB"/>
    <a:srgbClr val="0096CF"/>
    <a:srgbClr val="1EBDA3"/>
    <a:srgbClr val="0092D2"/>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9689"/>
    <p:restoredTop sz="92555"/>
  </p:normalViewPr>
  <p:slideViewPr>
    <p:cSldViewPr snapToGrid="0" snapToObjects="1">
      <p:cViewPr varScale="1">
        <p:scale>
          <a:sx n="77" d="100"/>
          <a:sy n="77" d="100"/>
        </p:scale>
        <p:origin x="200" y="192"/>
      </p:cViewPr>
      <p:guideLst>
        <p:guide orient="horz" pos="2160"/>
        <p:guide pos="3840"/>
      </p:guideLst>
    </p:cSldViewPr>
  </p:slideViewPr>
  <p:notesTextViewPr>
    <p:cViewPr>
      <p:scale>
        <a:sx n="100" d="100"/>
        <a:sy n="100" d="100"/>
      </p:scale>
      <p:origin x="0" y="0"/>
    </p:cViewPr>
  </p:notesTextViewPr>
  <p:sorterViewPr>
    <p:cViewPr varScale="1">
      <p:scale>
        <a:sx n="100" d="100"/>
        <a:sy n="100" d="100"/>
      </p:scale>
      <p:origin x="0" y="29528"/>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88.emf"/><Relationship Id="rId1" Type="http://schemas.openxmlformats.org/officeDocument/2006/relationships/image" Target="../media/image87.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3B44B70-76A0-564B-B1F3-84321B9B9F18}" type="datetimeFigureOut">
              <a:rPr lang="en-US" smtClean="0"/>
              <a:t>11/15/18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AA1AC4F-4F93-CD4C-AE15-BF0ADEFA0D1D}" type="slidenum">
              <a:rPr lang="en-US" smtClean="0"/>
              <a:t>‹#›</a:t>
            </a:fld>
            <a:endParaRPr lang="en-US"/>
          </a:p>
        </p:txBody>
      </p:sp>
    </p:spTree>
    <p:extLst>
      <p:ext uri="{BB962C8B-B14F-4D97-AF65-F5344CB8AC3E}">
        <p14:creationId xmlns:p14="http://schemas.microsoft.com/office/powerpoint/2010/main" val="103304972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FF8497C-81FD-0A45-873A-7A22D9574B26}" type="datetimeFigureOut">
              <a:rPr lang="en-US" smtClean="0"/>
              <a:t>11/15/18</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0C71430-EBBA-144C-9116-6DF925E7AC40}" type="slidenum">
              <a:rPr lang="en-US" smtClean="0"/>
              <a:t>‹#›</a:t>
            </a:fld>
            <a:endParaRPr lang="en-US"/>
          </a:p>
        </p:txBody>
      </p:sp>
    </p:spTree>
    <p:extLst>
      <p:ext uri="{BB962C8B-B14F-4D97-AF65-F5344CB8AC3E}">
        <p14:creationId xmlns:p14="http://schemas.microsoft.com/office/powerpoint/2010/main" val="2198455667"/>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3129EC9-432A-9D4D-9E7F-2234E3773AFA}" type="slidenum">
              <a:rPr lang="en-US" smtClean="0"/>
              <a:t>1</a:t>
            </a:fld>
            <a:endParaRPr lang="en-US"/>
          </a:p>
        </p:txBody>
      </p:sp>
    </p:spTree>
    <p:extLst>
      <p:ext uri="{BB962C8B-B14F-4D97-AF65-F5344CB8AC3E}">
        <p14:creationId xmlns:p14="http://schemas.microsoft.com/office/powerpoint/2010/main" val="398899872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$684M de-escalated by (1.02)^3 for 2018 and </a:t>
            </a:r>
          </a:p>
          <a:p>
            <a:r>
              <a:rPr lang="en-US" dirty="0"/>
              <a:t>$690M de-escalated by (1.02)^4 for 2019</a:t>
            </a:r>
          </a:p>
          <a:p>
            <a:endParaRPr lang="en-US" dirty="0"/>
          </a:p>
        </p:txBody>
      </p:sp>
      <p:sp>
        <p:nvSpPr>
          <p:cNvPr id="4" name="Slide Number Placeholder 3"/>
          <p:cNvSpPr>
            <a:spLocks noGrp="1"/>
          </p:cNvSpPr>
          <p:nvPr>
            <p:ph type="sldNum" sz="quarter" idx="5"/>
          </p:nvPr>
        </p:nvSpPr>
        <p:spPr/>
        <p:txBody>
          <a:bodyPr/>
          <a:lstStyle/>
          <a:p>
            <a:fld id="{A0C71430-EBBA-144C-9116-6DF925E7AC40}" type="slidenum">
              <a:rPr lang="en-US" smtClean="0"/>
              <a:t>26</a:t>
            </a:fld>
            <a:endParaRPr lang="en-US"/>
          </a:p>
        </p:txBody>
      </p:sp>
    </p:spTree>
    <p:extLst>
      <p:ext uri="{BB962C8B-B14F-4D97-AF65-F5344CB8AC3E}">
        <p14:creationId xmlns:p14="http://schemas.microsoft.com/office/powerpoint/2010/main" val="33512714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Minimize words, keep and</a:t>
            </a:r>
            <a:r>
              <a:rPr lang="en-US" baseline="0" dirty="0"/>
              <a:t> enhance the figures….</a:t>
            </a:r>
            <a:endParaRPr lang="en-US" dirty="0"/>
          </a:p>
        </p:txBody>
      </p:sp>
      <p:sp>
        <p:nvSpPr>
          <p:cNvPr id="4" name="Slide Number Placeholder 3"/>
          <p:cNvSpPr>
            <a:spLocks noGrp="1"/>
          </p:cNvSpPr>
          <p:nvPr>
            <p:ph type="sldNum" sz="quarter" idx="10"/>
          </p:nvPr>
        </p:nvSpPr>
        <p:spPr/>
        <p:txBody>
          <a:bodyPr/>
          <a:lstStyle/>
          <a:p>
            <a:fld id="{A0C71430-EBBA-144C-9116-6DF925E7AC40}" type="slidenum">
              <a:rPr lang="en-US" smtClean="0"/>
              <a:t>43</a:t>
            </a:fld>
            <a:endParaRPr lang="en-US"/>
          </a:p>
        </p:txBody>
      </p:sp>
    </p:spTree>
    <p:extLst>
      <p:ext uri="{BB962C8B-B14F-4D97-AF65-F5344CB8AC3E}">
        <p14:creationId xmlns:p14="http://schemas.microsoft.com/office/powerpoint/2010/main" val="33723263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4273F1C-0161-4442-B726-7D5A084F188D}" type="slidenum">
              <a:rPr lang="en-US"/>
              <a:pPr/>
              <a:t>44</a:t>
            </a:fld>
            <a:endParaRPr lang="en-US"/>
          </a:p>
        </p:txBody>
      </p:sp>
      <p:sp>
        <p:nvSpPr>
          <p:cNvPr id="128002" name="Rectangle 2"/>
          <p:cNvSpPr>
            <a:spLocks noGrp="1" noRot="1" noChangeAspect="1" noChangeArrowheads="1" noTextEdit="1"/>
          </p:cNvSpPr>
          <p:nvPr>
            <p:ph type="sldImg"/>
          </p:nvPr>
        </p:nvSpPr>
        <p:spPr>
          <a:xfrm>
            <a:off x="381000" y="685800"/>
            <a:ext cx="6096000" cy="3429000"/>
          </a:xfrm>
          <a:ln/>
        </p:spPr>
      </p:sp>
      <p:sp>
        <p:nvSpPr>
          <p:cNvPr id="12800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Emergent Phenomena like the Spin</a:t>
            </a:r>
          </a:p>
        </p:txBody>
      </p:sp>
      <p:sp>
        <p:nvSpPr>
          <p:cNvPr id="4" name="Slide Number Placeholder 3"/>
          <p:cNvSpPr>
            <a:spLocks noGrp="1"/>
          </p:cNvSpPr>
          <p:nvPr>
            <p:ph type="sldNum" sz="quarter" idx="10"/>
          </p:nvPr>
        </p:nvSpPr>
        <p:spPr/>
        <p:txBody>
          <a:bodyPr/>
          <a:lstStyle/>
          <a:p>
            <a:fld id="{43AF3760-1076-4CB8-8782-B43A7E5A2C18}" type="slidenum">
              <a:rPr lang="en-US" smtClean="0"/>
              <a:t>45</a:t>
            </a:fld>
            <a:endParaRPr lang="en-US"/>
          </a:p>
        </p:txBody>
      </p:sp>
    </p:spTree>
    <p:extLst>
      <p:ext uri="{BB962C8B-B14F-4D97-AF65-F5344CB8AC3E}">
        <p14:creationId xmlns:p14="http://schemas.microsoft.com/office/powerpoint/2010/main" val="5352651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3AF3760-1076-4CB8-8782-B43A7E5A2C18}" type="slidenum">
              <a:rPr lang="en-US" smtClean="0">
                <a:solidFill>
                  <a:prstClr val="black"/>
                </a:solidFill>
              </a:rPr>
              <a:pPr/>
              <a:t>4</a:t>
            </a:fld>
            <a:endParaRPr lang="en-US">
              <a:solidFill>
                <a:prstClr val="black"/>
              </a:solidFill>
            </a:endParaRPr>
          </a:p>
        </p:txBody>
      </p:sp>
    </p:spTree>
    <p:extLst>
      <p:ext uri="{BB962C8B-B14F-4D97-AF65-F5344CB8AC3E}">
        <p14:creationId xmlns:p14="http://schemas.microsoft.com/office/powerpoint/2010/main" val="11467921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Investigate with precision the universal dynamics of gluons</a:t>
            </a:r>
          </a:p>
        </p:txBody>
      </p:sp>
      <p:sp>
        <p:nvSpPr>
          <p:cNvPr id="4" name="Slide Number Placeholder 3"/>
          <p:cNvSpPr>
            <a:spLocks noGrp="1"/>
          </p:cNvSpPr>
          <p:nvPr>
            <p:ph type="sldNum" sz="quarter" idx="10"/>
          </p:nvPr>
        </p:nvSpPr>
        <p:spPr/>
        <p:txBody>
          <a:bodyPr/>
          <a:lstStyle/>
          <a:p>
            <a:fld id="{03129EC9-432A-9D4D-9E7F-2234E3773AFA}" type="slidenum">
              <a:rPr lang="en-US" smtClean="0"/>
              <a:t>13</a:t>
            </a:fld>
            <a:endParaRPr lang="en-US"/>
          </a:p>
        </p:txBody>
      </p:sp>
    </p:spTree>
    <p:extLst>
      <p:ext uri="{BB962C8B-B14F-4D97-AF65-F5344CB8AC3E}">
        <p14:creationId xmlns:p14="http://schemas.microsoft.com/office/powerpoint/2010/main" val="15762606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3AF3760-1076-4CB8-8782-B43A7E5A2C18}" type="slidenum">
              <a:rPr lang="en-US" smtClean="0"/>
              <a:t>15</a:t>
            </a:fld>
            <a:endParaRPr lang="en-US"/>
          </a:p>
        </p:txBody>
      </p:sp>
    </p:spTree>
    <p:extLst>
      <p:ext uri="{BB962C8B-B14F-4D97-AF65-F5344CB8AC3E}">
        <p14:creationId xmlns:p14="http://schemas.microsoft.com/office/powerpoint/2010/main" val="7842611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Contrast</a:t>
            </a:r>
            <a:r>
              <a:rPr lang="en-US" baseline="0" dirty="0"/>
              <a:t> with HERA could be made more explicit. Table/column presentation.</a:t>
            </a:r>
            <a:endParaRPr lang="en-US" dirty="0"/>
          </a:p>
        </p:txBody>
      </p:sp>
      <p:sp>
        <p:nvSpPr>
          <p:cNvPr id="4" name="Slide Number Placeholder 3"/>
          <p:cNvSpPr>
            <a:spLocks noGrp="1"/>
          </p:cNvSpPr>
          <p:nvPr>
            <p:ph type="sldNum" sz="quarter" idx="10"/>
          </p:nvPr>
        </p:nvSpPr>
        <p:spPr/>
        <p:txBody>
          <a:bodyPr/>
          <a:lstStyle/>
          <a:p>
            <a:fld id="{A0C71430-EBBA-144C-9116-6DF925E7AC40}" type="slidenum">
              <a:rPr lang="en-US" smtClean="0"/>
              <a:t>16</a:t>
            </a:fld>
            <a:endParaRPr lang="en-US"/>
          </a:p>
        </p:txBody>
      </p:sp>
    </p:spTree>
    <p:extLst>
      <p:ext uri="{BB962C8B-B14F-4D97-AF65-F5344CB8AC3E}">
        <p14:creationId xmlns:p14="http://schemas.microsoft.com/office/powerpoint/2010/main" val="38311262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fld id="{43AF3760-1076-4CB8-8782-B43A7E5A2C18}" type="slidenum">
              <a:rPr lang="en-US" smtClean="0"/>
              <a:t>17</a:t>
            </a:fld>
            <a:endParaRPr lang="en-US"/>
          </a:p>
        </p:txBody>
      </p:sp>
    </p:spTree>
    <p:extLst>
      <p:ext uri="{BB962C8B-B14F-4D97-AF65-F5344CB8AC3E}">
        <p14:creationId xmlns:p14="http://schemas.microsoft.com/office/powerpoint/2010/main" val="24675673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fld id="{43AF3760-1076-4CB8-8782-B43A7E5A2C18}" type="slidenum">
              <a:rPr lang="en-US" smtClean="0"/>
              <a:t>18</a:t>
            </a:fld>
            <a:endParaRPr lang="en-US"/>
          </a:p>
        </p:txBody>
      </p:sp>
    </p:spTree>
    <p:extLst>
      <p:ext uri="{BB962C8B-B14F-4D97-AF65-F5344CB8AC3E}">
        <p14:creationId xmlns:p14="http://schemas.microsoft.com/office/powerpoint/2010/main" val="10204469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Strong hadron cooling</a:t>
            </a:r>
          </a:p>
          <a:p>
            <a:r>
              <a:rPr lang="en-US" dirty="0"/>
              <a:t>Crab cavities for electrons and hadron </a:t>
            </a:r>
            <a:r>
              <a:rPr lang="en-US" dirty="0" err="1"/>
              <a:t>faculities</a:t>
            </a:r>
            <a:endParaRPr lang="en-US" dirty="0"/>
          </a:p>
          <a:p>
            <a:r>
              <a:rPr lang="en-US" dirty="0"/>
              <a:t>ERL’s for future</a:t>
            </a:r>
          </a:p>
        </p:txBody>
      </p:sp>
      <p:sp>
        <p:nvSpPr>
          <p:cNvPr id="4" name="Slide Number Placeholder 3"/>
          <p:cNvSpPr>
            <a:spLocks noGrp="1"/>
          </p:cNvSpPr>
          <p:nvPr>
            <p:ph type="sldNum" sz="quarter" idx="5"/>
          </p:nvPr>
        </p:nvSpPr>
        <p:spPr/>
        <p:txBody>
          <a:bodyPr/>
          <a:lstStyle/>
          <a:p>
            <a:fld id="{A0C71430-EBBA-144C-9116-6DF925E7AC40}" type="slidenum">
              <a:rPr lang="en-US" smtClean="0"/>
              <a:t>19</a:t>
            </a:fld>
            <a:endParaRPr lang="en-US"/>
          </a:p>
        </p:txBody>
      </p:sp>
    </p:spTree>
    <p:extLst>
      <p:ext uri="{BB962C8B-B14F-4D97-AF65-F5344CB8AC3E}">
        <p14:creationId xmlns:p14="http://schemas.microsoft.com/office/powerpoint/2010/main" val="32949623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dirty="0"/>
              <a:t>Argonne National</a:t>
            </a:r>
            <a:r>
              <a:rPr lang="en-US" baseline="0" dirty="0"/>
              <a:t> Lab: recently joined the effort and have proposed a new detector concept based on the particle flow in detectors: high precision Si tracker, coupled with high resolution </a:t>
            </a:r>
            <a:r>
              <a:rPr lang="en-US" baseline="0" dirty="0" err="1"/>
              <a:t>calorimetry</a:t>
            </a:r>
            <a:r>
              <a:rPr lang="en-US" baseline="0" dirty="0"/>
              <a:t>.</a:t>
            </a:r>
          </a:p>
          <a:p>
            <a:endParaRPr lang="en-US" dirty="0"/>
          </a:p>
        </p:txBody>
      </p:sp>
      <p:sp>
        <p:nvSpPr>
          <p:cNvPr id="4" name="Slide Number Placeholder 3"/>
          <p:cNvSpPr>
            <a:spLocks noGrp="1"/>
          </p:cNvSpPr>
          <p:nvPr>
            <p:ph type="sldNum" sz="quarter" idx="10"/>
          </p:nvPr>
        </p:nvSpPr>
        <p:spPr/>
        <p:txBody>
          <a:bodyPr/>
          <a:lstStyle/>
          <a:p>
            <a:fld id="{43AF3760-1076-4CB8-8782-B43A7E5A2C18}" type="slidenum">
              <a:rPr lang="en-US" smtClean="0"/>
              <a:t>24</a:t>
            </a:fld>
            <a:endParaRPr lang="en-US"/>
          </a:p>
        </p:txBody>
      </p:sp>
    </p:spTree>
    <p:extLst>
      <p:ext uri="{BB962C8B-B14F-4D97-AF65-F5344CB8AC3E}">
        <p14:creationId xmlns:p14="http://schemas.microsoft.com/office/powerpoint/2010/main" val="238149753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371601"/>
            <a:ext cx="10464800" cy="1927225"/>
          </a:xfrm>
        </p:spPr>
        <p:txBody>
          <a:bodyPr anchor="b">
            <a:noAutofit/>
          </a:bodyPr>
          <a:lstStyle>
            <a:lvl1pPr>
              <a:defRPr sz="5400" cap="all" baseline="0"/>
            </a:lvl1pPr>
          </a:lstStyle>
          <a:p>
            <a:r>
              <a:rPr lang="en-US"/>
              <a:t>Click to edit Master title style</a:t>
            </a:r>
            <a:endParaRPr lang="en-US" dirty="0"/>
          </a:p>
        </p:txBody>
      </p:sp>
      <p:sp>
        <p:nvSpPr>
          <p:cNvPr id="3" name="Subtitle 2"/>
          <p:cNvSpPr>
            <a:spLocks noGrp="1"/>
          </p:cNvSpPr>
          <p:nvPr>
            <p:ph type="subTitle" idx="1"/>
          </p:nvPr>
        </p:nvSpPr>
        <p:spPr>
          <a:xfrm>
            <a:off x="914400" y="3505200"/>
            <a:ext cx="85344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r>
              <a:rPr lang="en-US"/>
              <a:t>November 16, 2018</a:t>
            </a:r>
          </a:p>
        </p:txBody>
      </p:sp>
      <p:sp>
        <p:nvSpPr>
          <p:cNvPr id="5" name="Footer Placeholder 4"/>
          <p:cNvSpPr>
            <a:spLocks noGrp="1"/>
          </p:cNvSpPr>
          <p:nvPr>
            <p:ph type="ftr" sz="quarter" idx="11"/>
          </p:nvPr>
        </p:nvSpPr>
        <p:spPr/>
        <p:txBody>
          <a:bodyPr/>
          <a:lstStyle/>
          <a:p>
            <a:pPr algn="r"/>
            <a:r>
              <a:rPr lang="en-US"/>
              <a:t>ECFA Plenary Session: Future Colliders</a:t>
            </a:r>
            <a:endParaRPr lang="en-US" dirty="0"/>
          </a:p>
        </p:txBody>
      </p:sp>
      <p:sp>
        <p:nvSpPr>
          <p:cNvPr id="6" name="Slide Number Placeholder 5"/>
          <p:cNvSpPr>
            <a:spLocks noGrp="1"/>
          </p:cNvSpPr>
          <p:nvPr>
            <p:ph type="sldNum" sz="quarter" idx="12"/>
          </p:nvPr>
        </p:nvSpPr>
        <p:spPr/>
        <p:txBody>
          <a:bodyPr/>
          <a:lstStyle/>
          <a:p>
            <a:fld id="{0CFEC368-1D7A-4F81-ABF6-AE0E36BAF64C}" type="slidenum">
              <a:rPr lang="en-US" smtClean="0"/>
              <a:pPr/>
              <a:t>‹#›</a:t>
            </a:fld>
            <a:endParaRPr lang="en-US"/>
          </a:p>
        </p:txBody>
      </p:sp>
      <p:cxnSp>
        <p:nvCxnSpPr>
          <p:cNvPr id="8" name="Straight Connector 7"/>
          <p:cNvCxnSpPr/>
          <p:nvPr/>
        </p:nvCxnSpPr>
        <p:spPr>
          <a:xfrm>
            <a:off x="914400" y="3398520"/>
            <a:ext cx="104648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122A6D7F-C6C0-F744-823E-F400F43D01CA}"/>
              </a:ext>
            </a:extLst>
          </p:cNvPr>
          <p:cNvPicPr>
            <a:picLocks noChangeAspect="1"/>
          </p:cNvPicPr>
          <p:nvPr userDrawn="1"/>
        </p:nvPicPr>
        <p:blipFill>
          <a:blip r:embed="rId2"/>
          <a:stretch>
            <a:fillRect/>
          </a:stretch>
        </p:blipFill>
        <p:spPr>
          <a:xfrm>
            <a:off x="0" y="6557748"/>
            <a:ext cx="2009558" cy="338328"/>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a:t>November 16, 2018</a:t>
            </a:r>
          </a:p>
        </p:txBody>
      </p:sp>
      <p:sp>
        <p:nvSpPr>
          <p:cNvPr id="5" name="Footer Placeholder 4"/>
          <p:cNvSpPr>
            <a:spLocks noGrp="1"/>
          </p:cNvSpPr>
          <p:nvPr>
            <p:ph type="ftr" sz="quarter" idx="11"/>
          </p:nvPr>
        </p:nvSpPr>
        <p:spPr/>
        <p:txBody>
          <a:bodyPr/>
          <a:lstStyle/>
          <a:p>
            <a:pPr algn="r"/>
            <a:r>
              <a:rPr lang="en-US"/>
              <a:t>ECFA Plenary Session: Future Colliders</a:t>
            </a:r>
            <a:endParaRPr lang="en-US" dirty="0"/>
          </a:p>
        </p:txBody>
      </p:sp>
      <p:sp>
        <p:nvSpPr>
          <p:cNvPr id="6" name="Slide Number Placeholder 5"/>
          <p:cNvSpPr>
            <a:spLocks noGrp="1"/>
          </p:cNvSpPr>
          <p:nvPr>
            <p:ph type="sldNum" sz="quarter" idx="12"/>
          </p:nvPr>
        </p:nvSpPr>
        <p:spPr/>
        <p:txBody>
          <a:bodyPr/>
          <a:lstStyle/>
          <a:p>
            <a:fld id="{0CFEC368-1D7A-4F81-ABF6-AE0E36BAF64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609600"/>
            <a:ext cx="2743200" cy="5867400"/>
          </a:xfrm>
        </p:spPr>
        <p:txBody>
          <a:bodyPr vert="eaVert" anchor="b"/>
          <a:lstStyle/>
          <a:p>
            <a:r>
              <a:rPr lang="en-US"/>
              <a:t>Click to edit Master title style</a:t>
            </a:r>
            <a:endParaRPr lang="en-US" dirty="0"/>
          </a:p>
        </p:txBody>
      </p:sp>
      <p:sp>
        <p:nvSpPr>
          <p:cNvPr id="3" name="Vertical Text Placeholder 2"/>
          <p:cNvSpPr>
            <a:spLocks noGrp="1"/>
          </p:cNvSpPr>
          <p:nvPr>
            <p:ph type="body" orient="vert" idx="1"/>
          </p:nvPr>
        </p:nvSpPr>
        <p:spPr>
          <a:xfrm>
            <a:off x="609600" y="609600"/>
            <a:ext cx="8026400" cy="5867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November 16, 2018</a:t>
            </a:r>
          </a:p>
        </p:txBody>
      </p:sp>
      <p:sp>
        <p:nvSpPr>
          <p:cNvPr id="5" name="Footer Placeholder 4"/>
          <p:cNvSpPr>
            <a:spLocks noGrp="1"/>
          </p:cNvSpPr>
          <p:nvPr>
            <p:ph type="ftr" sz="quarter" idx="11"/>
          </p:nvPr>
        </p:nvSpPr>
        <p:spPr/>
        <p:txBody>
          <a:bodyPr/>
          <a:lstStyle/>
          <a:p>
            <a:pPr algn="r"/>
            <a:r>
              <a:rPr lang="en-US"/>
              <a:t>ECFA Plenary Session: Future Colliders</a:t>
            </a:r>
            <a:endParaRPr lang="en-US" dirty="0"/>
          </a:p>
        </p:txBody>
      </p:sp>
      <p:sp>
        <p:nvSpPr>
          <p:cNvPr id="6" name="Slide Number Placeholder 5"/>
          <p:cNvSpPr>
            <a:spLocks noGrp="1"/>
          </p:cNvSpPr>
          <p:nvPr>
            <p:ph type="sldNum" sz="quarter" idx="12"/>
          </p:nvPr>
        </p:nvSpPr>
        <p:spPr/>
        <p:txBody>
          <a:bodyPr/>
          <a:lstStyle/>
          <a:p>
            <a:fld id="{0CFEC368-1D7A-4F81-ABF6-AE0E36BAF64C}"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Default">
    <p:spTree>
      <p:nvGrpSpPr>
        <p:cNvPr id="1" name=""/>
        <p:cNvGrpSpPr/>
        <p:nvPr/>
      </p:nvGrpSpPr>
      <p:grpSpPr>
        <a:xfrm>
          <a:off x="0" y="0"/>
          <a:ext cx="0" cy="0"/>
          <a:chOff x="0" y="0"/>
          <a:chExt cx="0" cy="0"/>
        </a:xfrm>
      </p:grpSpPr>
      <p:sp>
        <p:nvSpPr>
          <p:cNvPr id="43" name="Shape 43"/>
          <p:cNvSpPr>
            <a:spLocks noGrp="1"/>
          </p:cNvSpPr>
          <p:nvPr>
            <p:ph type="sldNum" sz="quarter" idx="2"/>
          </p:nvPr>
        </p:nvSpPr>
        <p:spPr>
          <a:xfrm>
            <a:off x="11757581" y="0"/>
            <a:ext cx="348140" cy="287894"/>
          </a:xfrm>
          <a:prstGeom prst="rect">
            <a:avLst/>
          </a:prstGeom>
        </p:spPr>
        <p:txBody>
          <a:bodyPr lIns="45718" tIns="45718" rIns="45718" bIns="45718" anchor="t"/>
          <a:lstStyle>
            <a:lvl1pPr defTabSz="642915">
              <a:defRPr>
                <a:solidFill>
                  <a:srgbClr val="000000"/>
                </a:solidFill>
                <a:uFillTx/>
                <a:latin typeface="Book Antiqua"/>
                <a:ea typeface="Book Antiqua"/>
                <a:cs typeface="Book Antiqua"/>
                <a:sym typeface="Book Antiqua"/>
              </a:defRPr>
            </a:lvl1pPr>
          </a:lstStyle>
          <a:p>
            <a:pPr lvl="0"/>
            <a:fld id="{86CB4B4D-7CA3-9044-876B-883B54F8677D}" type="slidenum">
              <a:t>‹#›</a:t>
            </a:fld>
            <a:endParaRPr/>
          </a:p>
        </p:txBody>
      </p:sp>
    </p:spTree>
    <p:extLst>
      <p:ext uri="{BB962C8B-B14F-4D97-AF65-F5344CB8AC3E}">
        <p14:creationId xmlns:p14="http://schemas.microsoft.com/office/powerpoint/2010/main" val="678814297"/>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sp>
        <p:nvSpPr>
          <p:cNvPr id="5" name="Title 1"/>
          <p:cNvSpPr>
            <a:spLocks noGrp="1"/>
          </p:cNvSpPr>
          <p:nvPr>
            <p:ph type="title"/>
          </p:nvPr>
        </p:nvSpPr>
        <p:spPr>
          <a:xfrm>
            <a:off x="411892" y="240539"/>
            <a:ext cx="11285837" cy="487490"/>
          </a:xfrm>
        </p:spPr>
        <p:txBody>
          <a:bodyPr>
            <a:normAutofit/>
          </a:bodyPr>
          <a:lstStyle>
            <a:lvl1pPr>
              <a:defRPr sz="1800" b="1" cap="all" baseline="0">
                <a:latin typeface="Arial" charset="0"/>
              </a:defRPr>
            </a:lvl1pPr>
          </a:lstStyle>
          <a:p>
            <a:r>
              <a:rPr lang="en-US" dirty="0"/>
              <a:t>Click to edit Master title style</a:t>
            </a:r>
          </a:p>
        </p:txBody>
      </p:sp>
      <p:sp>
        <p:nvSpPr>
          <p:cNvPr id="12" name="Date Placeholder 3"/>
          <p:cNvSpPr>
            <a:spLocks noGrp="1"/>
          </p:cNvSpPr>
          <p:nvPr>
            <p:ph type="dt" sz="half" idx="2"/>
          </p:nvPr>
        </p:nvSpPr>
        <p:spPr>
          <a:xfrm>
            <a:off x="838200" y="6356354"/>
            <a:ext cx="2743200" cy="365125"/>
          </a:xfrm>
          <a:prstGeom prst="rect">
            <a:avLst/>
          </a:prstGeom>
        </p:spPr>
        <p:txBody>
          <a:bodyPr vert="horz" lIns="91440" tIns="45720" rIns="91440" bIns="45720" rtlCol="0" anchor="ctr"/>
          <a:lstStyle>
            <a:lvl1pPr algn="l">
              <a:defRPr sz="750">
                <a:solidFill>
                  <a:schemeClr val="tx1">
                    <a:tint val="75000"/>
                  </a:schemeClr>
                </a:solidFill>
                <a:latin typeface="Arial" panose="020B0604020202020204" pitchFamily="34" charset="0"/>
                <a:cs typeface="Arial" panose="020B0604020202020204" pitchFamily="34" charset="0"/>
              </a:defRPr>
            </a:lvl1pPr>
          </a:lstStyle>
          <a:p>
            <a:r>
              <a:rPr lang="en-US"/>
              <a:t>November 16, 2018</a:t>
            </a:r>
            <a:endParaRPr lang="en-US" dirty="0">
              <a:solidFill>
                <a:srgbClr val="000000">
                  <a:tint val="75000"/>
                </a:srgbClr>
              </a:solidFill>
            </a:endParaRPr>
          </a:p>
        </p:txBody>
      </p:sp>
      <p:sp>
        <p:nvSpPr>
          <p:cNvPr id="13" name="Footer Placeholder 4"/>
          <p:cNvSpPr>
            <a:spLocks noGrp="1"/>
          </p:cNvSpPr>
          <p:nvPr>
            <p:ph type="ftr" sz="quarter" idx="3"/>
          </p:nvPr>
        </p:nvSpPr>
        <p:spPr>
          <a:xfrm>
            <a:off x="4038600" y="6356354"/>
            <a:ext cx="4114800" cy="365125"/>
          </a:xfrm>
          <a:prstGeom prst="rect">
            <a:avLst/>
          </a:prstGeom>
        </p:spPr>
        <p:txBody>
          <a:bodyPr vert="horz" lIns="91440" tIns="45720" rIns="91440" bIns="45720" rtlCol="0" anchor="ctr"/>
          <a:lstStyle>
            <a:lvl1pPr algn="ctr">
              <a:defRPr sz="750">
                <a:solidFill>
                  <a:schemeClr val="tx1">
                    <a:tint val="75000"/>
                  </a:schemeClr>
                </a:solidFill>
                <a:latin typeface="Arial" panose="020B0604020202020204" pitchFamily="34" charset="0"/>
                <a:cs typeface="Arial" panose="020B0604020202020204" pitchFamily="34" charset="0"/>
              </a:defRPr>
            </a:lvl1pPr>
          </a:lstStyle>
          <a:p>
            <a:r>
              <a:rPr lang="pl-PL"/>
              <a:t>ECFA Plenary Session: Future Colliders</a:t>
            </a:r>
            <a:endParaRPr lang="en-US" dirty="0">
              <a:solidFill>
                <a:srgbClr val="000000">
                  <a:tint val="75000"/>
                </a:srgbClr>
              </a:solidFill>
            </a:endParaRPr>
          </a:p>
        </p:txBody>
      </p:sp>
      <p:sp>
        <p:nvSpPr>
          <p:cNvPr id="14" name="Slide Number Placeholder 5"/>
          <p:cNvSpPr>
            <a:spLocks noGrp="1"/>
          </p:cNvSpPr>
          <p:nvPr>
            <p:ph type="sldNum" sz="quarter" idx="4"/>
          </p:nvPr>
        </p:nvSpPr>
        <p:spPr>
          <a:xfrm>
            <a:off x="9233941" y="6356875"/>
            <a:ext cx="660816" cy="365125"/>
          </a:xfrm>
          <a:prstGeom prst="rect">
            <a:avLst/>
          </a:prstGeom>
        </p:spPr>
        <p:txBody>
          <a:bodyPr vert="horz" lIns="91440" tIns="45720" rIns="91440" bIns="45720" rtlCol="0" anchor="ctr"/>
          <a:lstStyle>
            <a:lvl1pPr algn="ctr">
              <a:defRPr sz="750">
                <a:solidFill>
                  <a:schemeClr val="tx1">
                    <a:tint val="75000"/>
                  </a:schemeClr>
                </a:solidFill>
                <a:latin typeface="Arial" panose="020B0604020202020204" pitchFamily="34" charset="0"/>
                <a:cs typeface="Arial" panose="020B0604020202020204" pitchFamily="34" charset="0"/>
              </a:defRPr>
            </a:lvl1pPr>
          </a:lstStyle>
          <a:p>
            <a:fld id="{07E1C93C-5050-FC42-8F10-D22D4F119D13}" type="slidenum">
              <a:rPr lang="en-US" smtClean="0">
                <a:solidFill>
                  <a:srgbClr val="000000">
                    <a:tint val="75000"/>
                  </a:srgbClr>
                </a:solidFill>
              </a:rPr>
              <a:pPr/>
              <a:t>‹#›</a:t>
            </a:fld>
            <a:endParaRPr lang="en-US" dirty="0">
              <a:solidFill>
                <a:srgbClr val="000000">
                  <a:tint val="75000"/>
                </a:srgbClr>
              </a:solidFill>
            </a:endParaRPr>
          </a:p>
        </p:txBody>
      </p:sp>
    </p:spTree>
    <p:extLst>
      <p:ext uri="{BB962C8B-B14F-4D97-AF65-F5344CB8AC3E}">
        <p14:creationId xmlns:p14="http://schemas.microsoft.com/office/powerpoint/2010/main" val="16070919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sp>
        <p:nvSpPr>
          <p:cNvPr id="8" name="Slide Number Placeholder 4"/>
          <p:cNvSpPr txBox="1">
            <a:spLocks/>
          </p:cNvSpPr>
          <p:nvPr userDrawn="1"/>
        </p:nvSpPr>
        <p:spPr>
          <a:xfrm>
            <a:off x="4673600" y="6550363"/>
            <a:ext cx="2844800" cy="190125"/>
          </a:xfrm>
          <a:prstGeom prst="rect">
            <a:avLst/>
          </a:prstGeom>
        </p:spPr>
        <p:txBody>
          <a:bodyPr vert="horz" lIns="91440" tIns="45720" rIns="91440" bIns="45720" rtlCol="0" anchor="ctr"/>
          <a:lstStyle>
            <a:defPPr>
              <a:defRPr lang="en-US"/>
            </a:defPPr>
            <a:lvl1pPr marL="0" algn="ctr" defTabSz="457200" rtl="0" eaLnBrk="1" latinLnBrk="0" hangingPunct="1">
              <a:defRPr sz="1000" kern="1200">
                <a:solidFill>
                  <a:schemeClr val="bg1"/>
                </a:solidFill>
                <a:latin typeface="Minion Pro"/>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B58F48A6-A3E1-4848-9AC3-B43F560BE4FE}" type="slidenum">
              <a:rPr lang="en-US" sz="1000" smtClean="0">
                <a:solidFill>
                  <a:srgbClr val="FFFFFF"/>
                </a:solidFill>
              </a:rPr>
              <a:pPr/>
              <a:t>‹#›</a:t>
            </a:fld>
            <a:endParaRPr lang="en-US" sz="1000" dirty="0">
              <a:solidFill>
                <a:srgbClr val="FFFFFF"/>
              </a:solidFill>
            </a:endParaRPr>
          </a:p>
        </p:txBody>
      </p:sp>
      <p:sp>
        <p:nvSpPr>
          <p:cNvPr id="9" name="Text Box 5"/>
          <p:cNvSpPr txBox="1">
            <a:spLocks noChangeArrowheads="1"/>
          </p:cNvSpPr>
          <p:nvPr userDrawn="1"/>
        </p:nvSpPr>
        <p:spPr bwMode="auto">
          <a:xfrm>
            <a:off x="1625600" y="6496823"/>
            <a:ext cx="8839200" cy="246221"/>
          </a:xfrm>
          <a:prstGeom prst="rect">
            <a:avLst/>
          </a:prstGeom>
          <a:noFill/>
          <a:ln w="9525">
            <a:noFill/>
            <a:miter lim="800000"/>
            <a:headEnd/>
            <a:tailEnd/>
          </a:ln>
          <a:effectLst/>
        </p:spPr>
        <p:txBody>
          <a:bodyPr wrap="square">
            <a:spAutoFit/>
          </a:bodyPr>
          <a:lstStyle/>
          <a:p>
            <a:pPr algn="ctr" hangingPunct="0">
              <a:spcBef>
                <a:spcPts val="100"/>
              </a:spcBef>
              <a:defRPr sz="1800" b="0" i="0" u="none" strike="noStrike" kern="0" cap="none" spc="0" baseline="0">
                <a:solidFill>
                  <a:srgbClr val="000000"/>
                </a:solidFill>
                <a:uFillTx/>
              </a:defRPr>
            </a:pPr>
            <a:fld id="{689EDE09-E4EE-4782-BF53-0BC46E61FA20}" type="slidenum">
              <a:rPr lang="en-US" sz="1000" kern="0">
                <a:solidFill>
                  <a:srgbClr val="FFFFFF"/>
                </a:solidFill>
              </a:rPr>
              <a:pPr algn="ctr" hangingPunct="0">
                <a:spcBef>
                  <a:spcPts val="100"/>
                </a:spcBef>
                <a:defRPr sz="1800" b="0" i="0" u="none" strike="noStrike" kern="0" cap="none" spc="0" baseline="0">
                  <a:solidFill>
                    <a:srgbClr val="000000"/>
                  </a:solidFill>
                  <a:uFillTx/>
                </a:defRPr>
              </a:pPr>
              <a:t>‹#›</a:t>
            </a:fld>
            <a:endParaRPr lang="en-US" sz="1000" dirty="0">
              <a:solidFill>
                <a:srgbClr val="FFFFFF"/>
              </a:solidFill>
              <a:latin typeface="Arial" pitchFamily="34"/>
              <a:cs typeface="Arial" pitchFamily="34"/>
            </a:endParaRPr>
          </a:p>
        </p:txBody>
      </p:sp>
      <p:sp>
        <p:nvSpPr>
          <p:cNvPr id="10" name="Slide Number Placeholder 4"/>
          <p:cNvSpPr txBox="1">
            <a:spLocks/>
          </p:cNvSpPr>
          <p:nvPr userDrawn="1"/>
        </p:nvSpPr>
        <p:spPr>
          <a:xfrm>
            <a:off x="2933700" y="6545344"/>
            <a:ext cx="2844800" cy="190125"/>
          </a:xfrm>
          <a:prstGeom prst="rect">
            <a:avLst/>
          </a:prstGeom>
        </p:spPr>
        <p:txBody>
          <a:bodyPr vert="horz" lIns="91440" tIns="45720" rIns="91440" bIns="45720" rtlCol="0" anchor="ctr"/>
          <a:lstStyle>
            <a:defPPr>
              <a:defRPr lang="en-US"/>
            </a:defPPr>
            <a:lvl1pPr marL="0" algn="ctr" defTabSz="457200" rtl="0" eaLnBrk="1" latinLnBrk="0" hangingPunct="1">
              <a:defRPr sz="1000" kern="1200">
                <a:solidFill>
                  <a:schemeClr val="bg1"/>
                </a:solidFill>
                <a:latin typeface="Minion Pro"/>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000" dirty="0">
                <a:solidFill>
                  <a:srgbClr val="FFFFFF"/>
                </a:solidFill>
                <a:latin typeface="Arial" panose="020B0604020202020204" pitchFamily="34" charset="0"/>
                <a:cs typeface="Arial" panose="020B0604020202020204" pitchFamily="34" charset="0"/>
              </a:rPr>
              <a:t>DOE-OMB Visit Sept. 7, 2017</a:t>
            </a:r>
          </a:p>
        </p:txBody>
      </p:sp>
      <p:sp>
        <p:nvSpPr>
          <p:cNvPr id="11" name="Title 1"/>
          <p:cNvSpPr>
            <a:spLocks noGrp="1"/>
          </p:cNvSpPr>
          <p:nvPr>
            <p:ph type="title"/>
          </p:nvPr>
        </p:nvSpPr>
        <p:spPr>
          <a:xfrm>
            <a:off x="411892" y="240539"/>
            <a:ext cx="11285837" cy="487490"/>
          </a:xfrm>
        </p:spPr>
        <p:txBody>
          <a:bodyPr>
            <a:normAutofit/>
          </a:bodyPr>
          <a:lstStyle>
            <a:lvl1pPr>
              <a:defRPr sz="2400" b="1" cap="none" baseline="0">
                <a:latin typeface="Arial" charset="0"/>
              </a:defRPr>
            </a:lvl1pPr>
          </a:lstStyle>
          <a:p>
            <a:r>
              <a:rPr lang="en-US"/>
              <a:t>Click to edit Master title style</a:t>
            </a:r>
            <a:endParaRPr lang="en-US" dirty="0"/>
          </a:p>
        </p:txBody>
      </p:sp>
      <p:sp>
        <p:nvSpPr>
          <p:cNvPr id="12" name="Content Placeholder 2"/>
          <p:cNvSpPr>
            <a:spLocks noGrp="1"/>
          </p:cNvSpPr>
          <p:nvPr>
            <p:ph idx="1"/>
          </p:nvPr>
        </p:nvSpPr>
        <p:spPr>
          <a:xfrm>
            <a:off x="411892" y="966055"/>
            <a:ext cx="11285837" cy="5381694"/>
          </a:xfrm>
        </p:spPr>
        <p:txBody>
          <a:bodyPr/>
          <a:lstStyle>
            <a:lvl1pPr>
              <a:defRPr sz="2200" baseline="0">
                <a:solidFill>
                  <a:schemeClr val="tx1"/>
                </a:solidFill>
                <a:latin typeface="Arial" charset="0"/>
              </a:defRPr>
            </a:lvl1pPr>
            <a:lvl2pPr marL="685800" indent="-228600">
              <a:buFont typeface="PingFangSC-Regular" charset="-122"/>
              <a:buChar char="－"/>
              <a:defRPr sz="2000" baseline="0">
                <a:solidFill>
                  <a:schemeClr val="tx1"/>
                </a:solidFill>
                <a:latin typeface="Arial" charset="0"/>
              </a:defRPr>
            </a:lvl2pPr>
            <a:lvl3pPr marL="1143000" indent="-228600">
              <a:buFont typeface="Arial" charset="0"/>
              <a:buChar char="•"/>
              <a:defRPr sz="1800" baseline="0">
                <a:solidFill>
                  <a:schemeClr val="tx1"/>
                </a:solidFill>
                <a:latin typeface="Arial" charset="0"/>
              </a:defRPr>
            </a:lvl3pPr>
            <a:lvl4pPr marL="1657350" indent="-285750">
              <a:buFont typeface="PingFangSC-Regular" charset="-122"/>
              <a:buChar char="－"/>
              <a:defRPr sz="1600" baseline="0">
                <a:solidFill>
                  <a:schemeClr val="tx1"/>
                </a:solidFill>
                <a:latin typeface="Arial" charset="0"/>
              </a:defRPr>
            </a:lvl4pPr>
            <a:lvl5pPr marL="2057400" indent="-228600">
              <a:buFont typeface="Arial" charset="0"/>
              <a:buChar char="•"/>
              <a:defRPr sz="1400" baseline="0">
                <a:solidFill>
                  <a:schemeClr val="tx1"/>
                </a:solidFill>
                <a:latin typeface="Arial"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4" name="Footer Placeholder 4"/>
          <p:cNvSpPr>
            <a:spLocks noGrp="1"/>
          </p:cNvSpPr>
          <p:nvPr>
            <p:ph type="ftr" sz="quarter" idx="11"/>
          </p:nvPr>
        </p:nvSpPr>
        <p:spPr>
          <a:xfrm>
            <a:off x="411893" y="6467336"/>
            <a:ext cx="5223851" cy="311322"/>
          </a:xfrm>
        </p:spPr>
        <p:txBody>
          <a:bodyPr/>
          <a:lstStyle>
            <a:lvl1pPr algn="l">
              <a:defRPr sz="1200" baseline="0">
                <a:solidFill>
                  <a:schemeClr val="tx1"/>
                </a:solidFill>
                <a:latin typeface="Arial" charset="0"/>
              </a:defRPr>
            </a:lvl1pPr>
          </a:lstStyle>
          <a:p>
            <a:r>
              <a:rPr lang="pl-PL">
                <a:solidFill>
                  <a:srgbClr val="000000"/>
                </a:solidFill>
              </a:rPr>
              <a:t>ECFA Plenary Session: Future Colliders</a:t>
            </a:r>
            <a:endParaRPr lang="en-US" dirty="0">
              <a:solidFill>
                <a:srgbClr val="000000"/>
              </a:solidFill>
            </a:endParaRPr>
          </a:p>
        </p:txBody>
      </p:sp>
      <p:sp>
        <p:nvSpPr>
          <p:cNvPr id="19" name="Slide Number Placeholder 5"/>
          <p:cNvSpPr>
            <a:spLocks noGrp="1"/>
          </p:cNvSpPr>
          <p:nvPr>
            <p:ph type="sldNum" sz="quarter" idx="12"/>
          </p:nvPr>
        </p:nvSpPr>
        <p:spPr>
          <a:xfrm>
            <a:off x="5635743" y="6467336"/>
            <a:ext cx="714877" cy="303364"/>
          </a:xfrm>
        </p:spPr>
        <p:txBody>
          <a:bodyPr/>
          <a:lstStyle>
            <a:lvl1pPr algn="ctr">
              <a:defRPr sz="1000" baseline="0">
                <a:solidFill>
                  <a:schemeClr val="tx1"/>
                </a:solidFill>
                <a:latin typeface="Arial" panose="020B0604020202020204" pitchFamily="34" charset="0"/>
                <a:cs typeface="Arial" panose="020B0604020202020204" pitchFamily="34" charset="0"/>
              </a:defRPr>
            </a:lvl1pPr>
          </a:lstStyle>
          <a:p>
            <a:fld id="{07E1C93C-5050-FC42-8F10-D22D4F119D13}" type="slidenum">
              <a:rPr lang="en-US" smtClean="0">
                <a:solidFill>
                  <a:srgbClr val="000000"/>
                </a:solidFill>
              </a:rPr>
              <a:pPr/>
              <a:t>‹#›</a:t>
            </a:fld>
            <a:endParaRPr lang="en-US" dirty="0">
              <a:solidFill>
                <a:srgbClr val="000000"/>
              </a:solidFill>
            </a:endParaRPr>
          </a:p>
        </p:txBody>
      </p:sp>
    </p:spTree>
    <p:extLst>
      <p:ext uri="{BB962C8B-B14F-4D97-AF65-F5344CB8AC3E}">
        <p14:creationId xmlns:p14="http://schemas.microsoft.com/office/powerpoint/2010/main" val="14875889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a:t>November 16, 2018</a:t>
            </a:r>
          </a:p>
        </p:txBody>
      </p:sp>
      <p:sp>
        <p:nvSpPr>
          <p:cNvPr id="5" name="Footer Placeholder 4"/>
          <p:cNvSpPr>
            <a:spLocks noGrp="1"/>
          </p:cNvSpPr>
          <p:nvPr>
            <p:ph type="ftr" sz="quarter" idx="11"/>
          </p:nvPr>
        </p:nvSpPr>
        <p:spPr/>
        <p:txBody>
          <a:bodyPr/>
          <a:lstStyle/>
          <a:p>
            <a:pPr algn="r"/>
            <a:r>
              <a:rPr lang="en-US"/>
              <a:t>ECFA Plenary Session: Future Colliders</a:t>
            </a:r>
            <a:endParaRPr lang="en-US" dirty="0"/>
          </a:p>
        </p:txBody>
      </p:sp>
      <p:sp>
        <p:nvSpPr>
          <p:cNvPr id="6" name="Slide Number Placeholder 5"/>
          <p:cNvSpPr>
            <a:spLocks noGrp="1"/>
          </p:cNvSpPr>
          <p:nvPr>
            <p:ph type="sldNum" sz="quarter" idx="12"/>
          </p:nvPr>
        </p:nvSpPr>
        <p:spPr/>
        <p:txBody>
          <a:bodyPr/>
          <a:lstStyle/>
          <a:p>
            <a:fld id="{0CFEC368-1D7A-4F81-ABF6-AE0E36BAF64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63084" y="2362201"/>
            <a:ext cx="10363200" cy="2200275"/>
          </a:xfrm>
        </p:spPr>
        <p:txBody>
          <a:bodyPr anchor="b">
            <a:normAutofit/>
          </a:bodyPr>
          <a:lstStyle>
            <a:lvl1pPr algn="l">
              <a:defRPr sz="4800" b="0" cap="all"/>
            </a:lvl1pPr>
          </a:lstStyle>
          <a:p>
            <a:r>
              <a:rPr lang="en-US"/>
              <a:t>Click to edit Master title style</a:t>
            </a:r>
            <a:endParaRPr lang="en-US" dirty="0"/>
          </a:p>
        </p:txBody>
      </p:sp>
      <p:sp>
        <p:nvSpPr>
          <p:cNvPr id="3" name="Text Placeholder 2"/>
          <p:cNvSpPr>
            <a:spLocks noGrp="1"/>
          </p:cNvSpPr>
          <p:nvPr>
            <p:ph type="body" idx="1"/>
          </p:nvPr>
        </p:nvSpPr>
        <p:spPr>
          <a:xfrm>
            <a:off x="963084" y="4626865"/>
            <a:ext cx="103632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en-US"/>
              <a:t>November 16, 2018</a:t>
            </a:r>
          </a:p>
        </p:txBody>
      </p:sp>
      <p:sp>
        <p:nvSpPr>
          <p:cNvPr id="5" name="Footer Placeholder 4"/>
          <p:cNvSpPr>
            <a:spLocks noGrp="1"/>
          </p:cNvSpPr>
          <p:nvPr>
            <p:ph type="ftr" sz="quarter" idx="11"/>
          </p:nvPr>
        </p:nvSpPr>
        <p:spPr/>
        <p:txBody>
          <a:bodyPr/>
          <a:lstStyle/>
          <a:p>
            <a:pPr algn="r"/>
            <a:r>
              <a:rPr lang="en-US"/>
              <a:t>ECFA Plenary Session: Future Colliders</a:t>
            </a:r>
            <a:endParaRPr lang="en-US" dirty="0"/>
          </a:p>
        </p:txBody>
      </p:sp>
      <p:sp>
        <p:nvSpPr>
          <p:cNvPr id="6" name="Slide Number Placeholder 5"/>
          <p:cNvSpPr>
            <a:spLocks noGrp="1"/>
          </p:cNvSpPr>
          <p:nvPr>
            <p:ph type="sldNum" sz="quarter" idx="12"/>
          </p:nvPr>
        </p:nvSpPr>
        <p:spPr/>
        <p:txBody>
          <a:bodyPr/>
          <a:lstStyle/>
          <a:p>
            <a:fld id="{0CFEC368-1D7A-4F81-ABF6-AE0E36BAF64C}" type="slidenum">
              <a:rPr lang="en-US" smtClean="0"/>
              <a:pPr/>
              <a:t>‹#›</a:t>
            </a:fld>
            <a:endParaRPr lang="en-US"/>
          </a:p>
        </p:txBody>
      </p:sp>
      <p:cxnSp>
        <p:nvCxnSpPr>
          <p:cNvPr id="7" name="Straight Connector 6"/>
          <p:cNvCxnSpPr/>
          <p:nvPr/>
        </p:nvCxnSpPr>
        <p:spPr>
          <a:xfrm>
            <a:off x="975360" y="4599432"/>
            <a:ext cx="104648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73352"/>
            <a:ext cx="53848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97600" y="1673352"/>
            <a:ext cx="53848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r>
              <a:rPr lang="en-US"/>
              <a:t>November 16, 2018</a:t>
            </a:r>
          </a:p>
        </p:txBody>
      </p:sp>
      <p:sp>
        <p:nvSpPr>
          <p:cNvPr id="6" name="Footer Placeholder 5"/>
          <p:cNvSpPr>
            <a:spLocks noGrp="1"/>
          </p:cNvSpPr>
          <p:nvPr>
            <p:ph type="ftr" sz="quarter" idx="11"/>
          </p:nvPr>
        </p:nvSpPr>
        <p:spPr/>
        <p:txBody>
          <a:bodyPr/>
          <a:lstStyle/>
          <a:p>
            <a:pPr algn="r"/>
            <a:r>
              <a:rPr lang="en-US"/>
              <a:t>ECFA Plenary Session: Future Colliders</a:t>
            </a:r>
            <a:endParaRPr lang="en-US" dirty="0"/>
          </a:p>
        </p:txBody>
      </p:sp>
      <p:sp>
        <p:nvSpPr>
          <p:cNvPr id="7" name="Slide Number Placeholder 6"/>
          <p:cNvSpPr>
            <a:spLocks noGrp="1"/>
          </p:cNvSpPr>
          <p:nvPr>
            <p:ph type="sldNum" sz="quarter" idx="12"/>
          </p:nvPr>
        </p:nvSpPr>
        <p:spPr/>
        <p:txBody>
          <a:bodyPr/>
          <a:lstStyle/>
          <a:p>
            <a:fld id="{0CFEC368-1D7A-4F81-ABF6-AE0E36BAF64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09600" y="1676400"/>
            <a:ext cx="524256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438400"/>
            <a:ext cx="524256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339840" y="1676400"/>
            <a:ext cx="524256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339840" y="2438400"/>
            <a:ext cx="524256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r>
              <a:rPr lang="en-US"/>
              <a:t>November 16, 2018</a:t>
            </a:r>
          </a:p>
        </p:txBody>
      </p:sp>
      <p:sp>
        <p:nvSpPr>
          <p:cNvPr id="8" name="Footer Placeholder 7"/>
          <p:cNvSpPr>
            <a:spLocks noGrp="1"/>
          </p:cNvSpPr>
          <p:nvPr>
            <p:ph type="ftr" sz="quarter" idx="11"/>
          </p:nvPr>
        </p:nvSpPr>
        <p:spPr/>
        <p:txBody>
          <a:bodyPr/>
          <a:lstStyle/>
          <a:p>
            <a:pPr algn="r"/>
            <a:r>
              <a:rPr lang="en-US"/>
              <a:t>ECFA Plenary Session: Future Colliders</a:t>
            </a:r>
            <a:endParaRPr lang="en-US" dirty="0"/>
          </a:p>
        </p:txBody>
      </p:sp>
      <p:sp>
        <p:nvSpPr>
          <p:cNvPr id="9" name="Slide Number Placeholder 8"/>
          <p:cNvSpPr>
            <a:spLocks noGrp="1"/>
          </p:cNvSpPr>
          <p:nvPr>
            <p:ph type="sldNum" sz="quarter" idx="12"/>
          </p:nvPr>
        </p:nvSpPr>
        <p:spPr/>
        <p:txBody>
          <a:bodyPr/>
          <a:lstStyle/>
          <a:p>
            <a:fld id="{0CFEC368-1D7A-4F81-ABF6-AE0E36BAF64C}" type="slidenum">
              <a:rPr lang="en-US" smtClean="0"/>
              <a:pPr/>
              <a:t>‹#›</a:t>
            </a:fld>
            <a:endParaRPr lang="en-US"/>
          </a:p>
        </p:txBody>
      </p:sp>
      <p:cxnSp>
        <p:nvCxnSpPr>
          <p:cNvPr id="11" name="Straight Connector 10"/>
          <p:cNvCxnSpPr/>
          <p:nvPr/>
        </p:nvCxnSpPr>
        <p:spPr>
          <a:xfrm rot="5400000">
            <a:off x="3741949" y="4045691"/>
            <a:ext cx="4709160" cy="1059"/>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US"/>
              <a:t>November 16, 2018</a:t>
            </a:r>
          </a:p>
        </p:txBody>
      </p:sp>
      <p:sp>
        <p:nvSpPr>
          <p:cNvPr id="4" name="Footer Placeholder 3"/>
          <p:cNvSpPr>
            <a:spLocks noGrp="1"/>
          </p:cNvSpPr>
          <p:nvPr>
            <p:ph type="ftr" sz="quarter" idx="11"/>
          </p:nvPr>
        </p:nvSpPr>
        <p:spPr/>
        <p:txBody>
          <a:bodyPr/>
          <a:lstStyle/>
          <a:p>
            <a:pPr algn="r"/>
            <a:r>
              <a:rPr lang="en-US"/>
              <a:t>ECFA Plenary Session: Future Colliders</a:t>
            </a:r>
            <a:endParaRPr lang="en-US" dirty="0"/>
          </a:p>
        </p:txBody>
      </p:sp>
      <p:sp>
        <p:nvSpPr>
          <p:cNvPr id="5" name="Slide Number Placeholder 4"/>
          <p:cNvSpPr>
            <a:spLocks noGrp="1"/>
          </p:cNvSpPr>
          <p:nvPr>
            <p:ph type="sldNum" sz="quarter" idx="12"/>
          </p:nvPr>
        </p:nvSpPr>
        <p:spPr/>
        <p:txBody>
          <a:bodyPr/>
          <a:lstStyle/>
          <a:p>
            <a:fld id="{0CFEC368-1D7A-4F81-ABF6-AE0E36BAF64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November 16, 2018</a:t>
            </a:r>
          </a:p>
        </p:txBody>
      </p:sp>
      <p:sp>
        <p:nvSpPr>
          <p:cNvPr id="3" name="Footer Placeholder 2"/>
          <p:cNvSpPr>
            <a:spLocks noGrp="1"/>
          </p:cNvSpPr>
          <p:nvPr>
            <p:ph type="ftr" sz="quarter" idx="11"/>
          </p:nvPr>
        </p:nvSpPr>
        <p:spPr/>
        <p:txBody>
          <a:bodyPr/>
          <a:lstStyle/>
          <a:p>
            <a:pPr algn="r"/>
            <a:r>
              <a:rPr lang="en-US"/>
              <a:t>ECFA Plenary Session: Future Colliders</a:t>
            </a:r>
            <a:endParaRPr lang="en-US" dirty="0"/>
          </a:p>
        </p:txBody>
      </p:sp>
      <p:sp>
        <p:nvSpPr>
          <p:cNvPr id="4" name="Slide Number Placeholder 3"/>
          <p:cNvSpPr>
            <a:spLocks noGrp="1"/>
          </p:cNvSpPr>
          <p:nvPr>
            <p:ph type="sldNum" sz="quarter" idx="12"/>
          </p:nvPr>
        </p:nvSpPr>
        <p:spPr/>
        <p:txBody>
          <a:bodyPr/>
          <a:lstStyle/>
          <a:p>
            <a:fld id="{0CFEC368-1D7A-4F81-ABF6-AE0E36BAF64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792080"/>
            <a:ext cx="2852928" cy="1261872"/>
          </a:xfrm>
        </p:spPr>
        <p:txBody>
          <a:bodyPr anchor="b">
            <a:noAutofit/>
          </a:bodyPr>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3962400" y="792080"/>
            <a:ext cx="7620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09601" y="2130553"/>
            <a:ext cx="2852928"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t>November 16, 2018</a:t>
            </a:r>
          </a:p>
        </p:txBody>
      </p:sp>
      <p:sp>
        <p:nvSpPr>
          <p:cNvPr id="6" name="Footer Placeholder 5"/>
          <p:cNvSpPr>
            <a:spLocks noGrp="1"/>
          </p:cNvSpPr>
          <p:nvPr>
            <p:ph type="ftr" sz="quarter" idx="11"/>
          </p:nvPr>
        </p:nvSpPr>
        <p:spPr/>
        <p:txBody>
          <a:bodyPr/>
          <a:lstStyle/>
          <a:p>
            <a:pPr algn="r"/>
            <a:r>
              <a:rPr lang="en-US"/>
              <a:t>ECFA Plenary Session: Future Colliders</a:t>
            </a:r>
            <a:endParaRPr lang="en-US" dirty="0"/>
          </a:p>
        </p:txBody>
      </p:sp>
      <p:sp>
        <p:nvSpPr>
          <p:cNvPr id="7" name="Slide Number Placeholder 6"/>
          <p:cNvSpPr>
            <a:spLocks noGrp="1"/>
          </p:cNvSpPr>
          <p:nvPr>
            <p:ph type="sldNum" sz="quarter" idx="12"/>
          </p:nvPr>
        </p:nvSpPr>
        <p:spPr/>
        <p:txBody>
          <a:bodyPr/>
          <a:lstStyle/>
          <a:p>
            <a:fld id="{0CFEC368-1D7A-4F81-ABF6-AE0E36BAF64C}" type="slidenum">
              <a:rPr lang="en-US" smtClean="0"/>
              <a:pPr/>
              <a:t>‹#›</a:t>
            </a:fld>
            <a:endParaRPr lang="en-US"/>
          </a:p>
        </p:txBody>
      </p:sp>
      <p:cxnSp>
        <p:nvCxnSpPr>
          <p:cNvPr id="9" name="Straight Connector 8"/>
          <p:cNvCxnSpPr/>
          <p:nvPr/>
        </p:nvCxnSpPr>
        <p:spPr>
          <a:xfrm rot="5400000">
            <a:off x="912152" y="3579942"/>
            <a:ext cx="5577840" cy="211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792480"/>
            <a:ext cx="2856907" cy="1264920"/>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p:cNvSpPr>
          <p:nvPr>
            <p:ph type="pic" idx="1"/>
          </p:nvPr>
        </p:nvSpPr>
        <p:spPr>
          <a:xfrm>
            <a:off x="3811480" y="838201"/>
            <a:ext cx="787252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endParaRPr lang="en-US" dirty="0"/>
          </a:p>
        </p:txBody>
      </p:sp>
      <p:sp>
        <p:nvSpPr>
          <p:cNvPr id="4" name="Text Placeholder 3"/>
          <p:cNvSpPr>
            <a:spLocks noGrp="1"/>
          </p:cNvSpPr>
          <p:nvPr>
            <p:ph type="body" sz="half" idx="2"/>
          </p:nvPr>
        </p:nvSpPr>
        <p:spPr>
          <a:xfrm>
            <a:off x="609600" y="2133600"/>
            <a:ext cx="2852928"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t>November 16, 2018</a:t>
            </a:r>
          </a:p>
        </p:txBody>
      </p:sp>
      <p:sp>
        <p:nvSpPr>
          <p:cNvPr id="6" name="Footer Placeholder 5"/>
          <p:cNvSpPr>
            <a:spLocks noGrp="1"/>
          </p:cNvSpPr>
          <p:nvPr>
            <p:ph type="ftr" sz="quarter" idx="11"/>
          </p:nvPr>
        </p:nvSpPr>
        <p:spPr/>
        <p:txBody>
          <a:bodyPr/>
          <a:lstStyle/>
          <a:p>
            <a:pPr algn="r"/>
            <a:r>
              <a:rPr lang="en-US"/>
              <a:t>ECFA Plenary Session: Future Colliders</a:t>
            </a:r>
            <a:endParaRPr lang="en-US" dirty="0"/>
          </a:p>
        </p:txBody>
      </p:sp>
      <p:sp>
        <p:nvSpPr>
          <p:cNvPr id="7" name="Slide Number Placeholder 6"/>
          <p:cNvSpPr>
            <a:spLocks noGrp="1"/>
          </p:cNvSpPr>
          <p:nvPr>
            <p:ph type="sldNum" sz="quarter" idx="12"/>
          </p:nvPr>
        </p:nvSpPr>
        <p:spPr/>
        <p:txBody>
          <a:bodyPr/>
          <a:lstStyle/>
          <a:p>
            <a:fld id="{0CFEC368-1D7A-4F81-ABF6-AE0E36BAF64C}"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12192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Placeholder 1"/>
          <p:cNvSpPr>
            <a:spLocks noGrp="1"/>
          </p:cNvSpPr>
          <p:nvPr>
            <p:ph type="title"/>
          </p:nvPr>
        </p:nvSpPr>
        <p:spPr>
          <a:xfrm>
            <a:off x="609600" y="533400"/>
            <a:ext cx="10972800" cy="990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09600" y="1600200"/>
            <a:ext cx="10972800" cy="4876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Rectangle 6"/>
          <p:cNvSpPr/>
          <p:nvPr/>
        </p:nvSpPr>
        <p:spPr>
          <a:xfrm>
            <a:off x="0" y="0"/>
            <a:ext cx="12192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4" name="Date Placeholder 3"/>
          <p:cNvSpPr>
            <a:spLocks noGrp="1"/>
          </p:cNvSpPr>
          <p:nvPr>
            <p:ph type="dt" sz="half" idx="2"/>
          </p:nvPr>
        </p:nvSpPr>
        <p:spPr>
          <a:xfrm>
            <a:off x="609600" y="18288"/>
            <a:ext cx="3860800" cy="329184"/>
          </a:xfrm>
          <a:prstGeom prst="rect">
            <a:avLst/>
          </a:prstGeom>
        </p:spPr>
        <p:txBody>
          <a:bodyPr vert="horz" lIns="91440" tIns="45720" rIns="91440" bIns="45720" rtlCol="0" anchor="ctr"/>
          <a:lstStyle>
            <a:lvl1pPr algn="l">
              <a:defRPr sz="1200" b="1">
                <a:solidFill>
                  <a:srgbClr val="FFFFFF"/>
                </a:solidFill>
              </a:defRPr>
            </a:lvl1pPr>
          </a:lstStyle>
          <a:p>
            <a:r>
              <a:rPr lang="en-US"/>
              <a:t>November 16, 2018</a:t>
            </a:r>
            <a:endParaRPr lang="en-US" dirty="0"/>
          </a:p>
        </p:txBody>
      </p:sp>
      <p:sp>
        <p:nvSpPr>
          <p:cNvPr id="5" name="Footer Placeholder 4"/>
          <p:cNvSpPr>
            <a:spLocks noGrp="1"/>
          </p:cNvSpPr>
          <p:nvPr>
            <p:ph type="ftr" sz="quarter" idx="3"/>
          </p:nvPr>
        </p:nvSpPr>
        <p:spPr>
          <a:xfrm>
            <a:off x="3783544" y="18288"/>
            <a:ext cx="6274856" cy="347472"/>
          </a:xfrm>
          <a:prstGeom prst="rect">
            <a:avLst/>
          </a:prstGeom>
        </p:spPr>
        <p:txBody>
          <a:bodyPr vert="horz" lIns="91440" tIns="45720" rIns="91440" bIns="45720" rtlCol="0" anchor="ctr"/>
          <a:lstStyle>
            <a:lvl1pPr algn="ctr">
              <a:defRPr sz="1200">
                <a:solidFill>
                  <a:srgbClr val="FFFFFF"/>
                </a:solidFill>
              </a:defRPr>
            </a:lvl1pPr>
          </a:lstStyle>
          <a:p>
            <a:pPr algn="l"/>
            <a:r>
              <a:rPr lang="en-US"/>
              <a:t>ECFA Plenary Session: Future Colliders</a:t>
            </a:r>
            <a:endParaRPr lang="en-US" dirty="0"/>
          </a:p>
        </p:txBody>
      </p:sp>
      <p:sp>
        <p:nvSpPr>
          <p:cNvPr id="6" name="Slide Number Placeholder 5"/>
          <p:cNvSpPr>
            <a:spLocks noGrp="1"/>
          </p:cNvSpPr>
          <p:nvPr>
            <p:ph type="sldNum" sz="quarter" idx="4"/>
          </p:nvPr>
        </p:nvSpPr>
        <p:spPr>
          <a:xfrm>
            <a:off x="10160000" y="18288"/>
            <a:ext cx="1422400" cy="329184"/>
          </a:xfrm>
          <a:prstGeom prst="rect">
            <a:avLst/>
          </a:prstGeom>
        </p:spPr>
        <p:txBody>
          <a:bodyPr vert="horz" lIns="91440" tIns="45720" rIns="91440" bIns="45720" rtlCol="0" anchor="ctr"/>
          <a:lstStyle>
            <a:lvl1pPr algn="r">
              <a:defRPr sz="1400" b="1">
                <a:solidFill>
                  <a:srgbClr val="FFFFFF"/>
                </a:solidFill>
              </a:defRPr>
            </a:lvl1pPr>
          </a:lstStyle>
          <a:p>
            <a:fld id="{0CFEC368-1D7A-4F81-ABF6-AE0E36BAF64C}"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974" r:id="rId1"/>
    <p:sldLayoutId id="2147483975" r:id="rId2"/>
    <p:sldLayoutId id="2147483976" r:id="rId3"/>
    <p:sldLayoutId id="2147483977" r:id="rId4"/>
    <p:sldLayoutId id="2147483978" r:id="rId5"/>
    <p:sldLayoutId id="2147483979" r:id="rId6"/>
    <p:sldLayoutId id="2147483980" r:id="rId7"/>
    <p:sldLayoutId id="2147483981" r:id="rId8"/>
    <p:sldLayoutId id="2147483982" r:id="rId9"/>
    <p:sldLayoutId id="2147483983" r:id="rId10"/>
    <p:sldLayoutId id="2147483984" r:id="rId11"/>
    <p:sldLayoutId id="2147483985" r:id="rId12"/>
    <p:sldLayoutId id="2147483987" r:id="rId13"/>
    <p:sldLayoutId id="2147483990" r:id="rId14"/>
  </p:sldLayoutIdLst>
  <p:hf hdr="0"/>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emf"/><Relationship Id="rId3" Type="http://schemas.openxmlformats.org/officeDocument/2006/relationships/hyperlink" Target="https://indico.cern.ch/event/746182/" TargetMode="External"/><Relationship Id="rId7" Type="http://schemas.openxmlformats.org/officeDocument/2006/relationships/hyperlink" Target="http://www.stonybrook.edu/cfns/"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hyperlink" Target="http://www.eicug.org/"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4.emf"/><Relationship Id="rId1" Type="http://schemas.openxmlformats.org/officeDocument/2006/relationships/slideLayout" Target="../slideLayouts/slideLayout7.xml"/><Relationship Id="rId6" Type="http://schemas.openxmlformats.org/officeDocument/2006/relationships/image" Target="../media/image16.png"/><Relationship Id="rId5" Type="http://schemas.openxmlformats.org/officeDocument/2006/relationships/image" Target="../media/image17.png"/><Relationship Id="rId4" Type="http://schemas.openxmlformats.org/officeDocument/2006/relationships/image" Target="../media/image19.png"/></Relationships>
</file>

<file path=ppt/slides/_rels/slide1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image" Target="../media/image22.tiff"/></Relationships>
</file>

<file path=ppt/slides/_rels/slide13.xml.rels><?xml version="1.0" encoding="UTF-8" standalone="yes"?>
<Relationships xmlns="http://schemas.openxmlformats.org/package/2006/relationships"><Relationship Id="rId8" Type="http://schemas.openxmlformats.org/officeDocument/2006/relationships/image" Target="../media/image28.tiff"/><Relationship Id="rId3" Type="http://schemas.openxmlformats.org/officeDocument/2006/relationships/image" Target="../media/image23.png"/><Relationship Id="rId7" Type="http://schemas.openxmlformats.org/officeDocument/2006/relationships/image" Target="../media/image27.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26.png"/><Relationship Id="rId5" Type="http://schemas.openxmlformats.org/officeDocument/2006/relationships/image" Target="../media/image25.emf"/><Relationship Id="rId4" Type="http://schemas.openxmlformats.org/officeDocument/2006/relationships/image" Target="../media/image24.png"/><Relationship Id="rId9" Type="http://schemas.openxmlformats.org/officeDocument/2006/relationships/image" Target="../media/image29.emf"/></Relationships>
</file>

<file path=ppt/slides/_rels/slide1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7.xml"/><Relationship Id="rId5" Type="http://schemas.openxmlformats.org/officeDocument/2006/relationships/image" Target="../media/image33.png"/><Relationship Id="rId4" Type="http://schemas.openxmlformats.org/officeDocument/2006/relationships/image" Target="../media/image32.png"/></Relationships>
</file>

<file path=ppt/slides/_rels/slide15.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34.png"/><Relationship Id="rId7" Type="http://schemas.openxmlformats.org/officeDocument/2006/relationships/image" Target="../media/image38.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37.emf"/><Relationship Id="rId5" Type="http://schemas.openxmlformats.org/officeDocument/2006/relationships/image" Target="../media/image36.emf"/><Relationship Id="rId4" Type="http://schemas.openxmlformats.org/officeDocument/2006/relationships/image" Target="../media/image35.emf"/></Relationships>
</file>

<file path=ppt/slides/_rels/slide16.xml.rels><?xml version="1.0" encoding="UTF-8" standalone="yes"?>
<Relationships xmlns="http://schemas.openxmlformats.org/package/2006/relationships"><Relationship Id="rId8" Type="http://schemas.openxmlformats.org/officeDocument/2006/relationships/image" Target="../media/image43.png"/><Relationship Id="rId3" Type="http://schemas.openxmlformats.org/officeDocument/2006/relationships/image" Target="../media/image23.png"/><Relationship Id="rId7" Type="http://schemas.openxmlformats.org/officeDocument/2006/relationships/image" Target="../media/image42.tiff"/><Relationship Id="rId2" Type="http://schemas.openxmlformats.org/officeDocument/2006/relationships/notesSlide" Target="../notesSlides/notesSlide5.xml"/><Relationship Id="rId1" Type="http://schemas.openxmlformats.org/officeDocument/2006/relationships/slideLayout" Target="../slideLayouts/slideLayout6.xml"/><Relationship Id="rId6" Type="http://schemas.openxmlformats.org/officeDocument/2006/relationships/image" Target="../media/image41.tiff"/><Relationship Id="rId5" Type="http://schemas.openxmlformats.org/officeDocument/2006/relationships/image" Target="../media/image40.tiff"/><Relationship Id="rId4" Type="http://schemas.openxmlformats.org/officeDocument/2006/relationships/image" Target="../media/image39.tiff"/></Relationships>
</file>

<file path=ppt/slides/_rels/slide17.xml.rels><?xml version="1.0" encoding="UTF-8" standalone="yes"?>
<Relationships xmlns="http://schemas.openxmlformats.org/package/2006/relationships"><Relationship Id="rId3" Type="http://schemas.openxmlformats.org/officeDocument/2006/relationships/image" Target="../media/image44.emf"/><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45.emf"/><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tif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47.emf"/><Relationship Id="rId7" Type="http://schemas.openxmlformats.org/officeDocument/2006/relationships/image" Target="../media/image51.emf"/><Relationship Id="rId2" Type="http://schemas.openxmlformats.org/officeDocument/2006/relationships/image" Target="../media/image46.png"/><Relationship Id="rId1" Type="http://schemas.openxmlformats.org/officeDocument/2006/relationships/slideLayout" Target="../slideLayouts/slideLayout2.xml"/><Relationship Id="rId6" Type="http://schemas.openxmlformats.org/officeDocument/2006/relationships/image" Target="../media/image50.emf"/><Relationship Id="rId5" Type="http://schemas.openxmlformats.org/officeDocument/2006/relationships/image" Target="../media/image49.emf"/><Relationship Id="rId10" Type="http://schemas.openxmlformats.org/officeDocument/2006/relationships/image" Target="../media/image52.emf"/><Relationship Id="rId4" Type="http://schemas.openxmlformats.org/officeDocument/2006/relationships/image" Target="../media/image48.emf"/><Relationship Id="rId9" Type="http://schemas.openxmlformats.org/officeDocument/2006/relationships/image" Target="../media/image25.emf"/></Relationships>
</file>

<file path=ppt/slides/_rels/slide21.xml.rels><?xml version="1.0" encoding="UTF-8" standalone="yes"?>
<Relationships xmlns="http://schemas.openxmlformats.org/package/2006/relationships"><Relationship Id="rId8" Type="http://schemas.openxmlformats.org/officeDocument/2006/relationships/hyperlink" Target="https://science.energy.gov/~/media/np/nsac/pdf/2015LRP/2015_LRPNS_091815.pdf" TargetMode="External"/><Relationship Id="rId3" Type="http://schemas.openxmlformats.org/officeDocument/2006/relationships/hyperlink" Target="https://science.energy.gov/np/nsac/reports/reports-archive/" TargetMode="External"/><Relationship Id="rId7" Type="http://schemas.openxmlformats.org/officeDocument/2006/relationships/image" Target="../media/image55.emf"/><Relationship Id="rId2" Type="http://schemas.openxmlformats.org/officeDocument/2006/relationships/image" Target="../media/image53.emf"/><Relationship Id="rId1" Type="http://schemas.openxmlformats.org/officeDocument/2006/relationships/slideLayout" Target="../slideLayouts/slideLayout14.xml"/><Relationship Id="rId6" Type="http://schemas.openxmlformats.org/officeDocument/2006/relationships/image" Target="../media/image54.emf"/><Relationship Id="rId11" Type="http://schemas.openxmlformats.org/officeDocument/2006/relationships/image" Target="../media/image57.png"/><Relationship Id="rId5" Type="http://schemas.openxmlformats.org/officeDocument/2006/relationships/hyperlink" Target="https://science.energy.gov/~/media/np/nsac/pdf/docs/2013/NSAC_FacilitiesReport.pdf" TargetMode="External"/><Relationship Id="rId10" Type="http://schemas.openxmlformats.org/officeDocument/2006/relationships/image" Target="../media/image56.emf"/><Relationship Id="rId4" Type="http://schemas.openxmlformats.org/officeDocument/2006/relationships/hyperlink" Target="https://arxiv.org/abs/1212.1701" TargetMode="External"/><Relationship Id="rId9" Type="http://schemas.openxmlformats.org/officeDocument/2006/relationships/hyperlink" Target="https://www.nap.edu/catalog/25171/an-assessment-of-us-based-electron-ion-collider-science"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image" Target="../media/image58.tiff"/><Relationship Id="rId1" Type="http://schemas.openxmlformats.org/officeDocument/2006/relationships/slideLayout" Target="../slideLayouts/slideLayout6.xml"/><Relationship Id="rId4" Type="http://schemas.openxmlformats.org/officeDocument/2006/relationships/hyperlink" Target="http://www8.nationalacademies.org/onpinews/newsitem.aspx?RecordID=25171" TargetMode="External"/></Relationships>
</file>

<file path=ppt/slides/_rels/slide23.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hyperlink" Target="http://eicug.org/" TargetMode="External"/><Relationship Id="rId1" Type="http://schemas.openxmlformats.org/officeDocument/2006/relationships/slideLayout" Target="../slideLayouts/slideLayout2.xml"/><Relationship Id="rId6" Type="http://schemas.openxmlformats.org/officeDocument/2006/relationships/hyperlink" Target="https://www.eiccenter.org/eic-center-jefferson-lab" TargetMode="External"/><Relationship Id="rId5" Type="http://schemas.openxmlformats.org/officeDocument/2006/relationships/hyperlink" Target="http://www.stonybrook.edu/cfns/" TargetMode="External"/><Relationship Id="rId4" Type="http://schemas.openxmlformats.org/officeDocument/2006/relationships/image" Target="../media/image60.png"/></Relationships>
</file>

<file path=ppt/slides/_rels/slide24.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64.emf"/><Relationship Id="rId5" Type="http://schemas.openxmlformats.org/officeDocument/2006/relationships/image" Target="../media/image63.tiff"/><Relationship Id="rId4" Type="http://schemas.openxmlformats.org/officeDocument/2006/relationships/image" Target="../media/image62.png"/></Relationships>
</file>

<file path=ppt/slides/_rels/slide25.xml.rels><?xml version="1.0" encoding="UTF-8" standalone="yes"?>
<Relationships xmlns="http://schemas.openxmlformats.org/package/2006/relationships"><Relationship Id="rId3" Type="http://schemas.openxmlformats.org/officeDocument/2006/relationships/hyperlink" Target="https://ec.europa.eu/programmes/horizon2020/en/official-documents" TargetMode="External"/><Relationship Id="rId2" Type="http://schemas.openxmlformats.org/officeDocument/2006/relationships/hyperlink" Target="https://wiki.bnl.gov/conferences/index.php/EIC_R%25D" TargetMode="External"/><Relationship Id="rId1" Type="http://schemas.openxmlformats.org/officeDocument/2006/relationships/slideLayout" Target="../slideLayouts/slideLayout2.xml"/><Relationship Id="rId4" Type="http://schemas.openxmlformats.org/officeDocument/2006/relationships/image" Target="../media/image65.png"/></Relationships>
</file>

<file path=ppt/slides/_rels/slide26.xml.rels><?xml version="1.0" encoding="UTF-8" standalone="yes"?>
<Relationships xmlns="http://schemas.openxmlformats.org/package/2006/relationships"><Relationship Id="rId3" Type="http://schemas.openxmlformats.org/officeDocument/2006/relationships/image" Target="../media/image66.em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67.jpeg"/><Relationship Id="rId2" Type="http://schemas.openxmlformats.org/officeDocument/2006/relationships/image" Target="../media/image43.png"/><Relationship Id="rId1" Type="http://schemas.openxmlformats.org/officeDocument/2006/relationships/slideLayout" Target="../slideLayouts/slideLayout2.xml"/><Relationship Id="rId5" Type="http://schemas.openxmlformats.org/officeDocument/2006/relationships/image" Target="../media/image59.png"/><Relationship Id="rId4" Type="http://schemas.openxmlformats.org/officeDocument/2006/relationships/image" Target="../media/image56.emf"/></Relationships>
</file>

<file path=ppt/slides/_rels/slide28.xml.rels><?xml version="1.0" encoding="UTF-8" standalone="yes"?>
<Relationships xmlns="http://schemas.openxmlformats.org/package/2006/relationships"><Relationship Id="rId2" Type="http://schemas.openxmlformats.org/officeDocument/2006/relationships/hyperlink" Target="http://eicug.org/web/content/electron-ion-collider-users-group-eicug"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emf"/><Relationship Id="rId1" Type="http://schemas.openxmlformats.org/officeDocument/2006/relationships/slideLayout" Target="../slideLayouts/slideLayout13.xml"/><Relationship Id="rId5" Type="http://schemas.openxmlformats.org/officeDocument/2006/relationships/image" Target="../media/image71.png"/><Relationship Id="rId4" Type="http://schemas.openxmlformats.org/officeDocument/2006/relationships/image" Target="../media/image70.png"/></Relationships>
</file>

<file path=ppt/slides/_rels/slide33.xml.rels><?xml version="1.0" encoding="UTF-8" standalone="yes"?>
<Relationships xmlns="http://schemas.openxmlformats.org/package/2006/relationships"><Relationship Id="rId3" Type="http://schemas.openxmlformats.org/officeDocument/2006/relationships/image" Target="../media/image47.emf"/><Relationship Id="rId2" Type="http://schemas.openxmlformats.org/officeDocument/2006/relationships/image" Target="../media/image25.emf"/><Relationship Id="rId1" Type="http://schemas.openxmlformats.org/officeDocument/2006/relationships/slideLayout" Target="../slideLayouts/slideLayout7.xml"/><Relationship Id="rId4" Type="http://schemas.openxmlformats.org/officeDocument/2006/relationships/image" Target="../media/image72.emf"/></Relationships>
</file>

<file path=ppt/slides/_rels/slide34.xml.rels><?xml version="1.0" encoding="UTF-8" standalone="yes"?>
<Relationships xmlns="http://schemas.openxmlformats.org/package/2006/relationships"><Relationship Id="rId3" Type="http://schemas.openxmlformats.org/officeDocument/2006/relationships/image" Target="../media/image74.emf"/><Relationship Id="rId2" Type="http://schemas.openxmlformats.org/officeDocument/2006/relationships/image" Target="../media/image73.emf"/><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76.jpg"/><Relationship Id="rId2" Type="http://schemas.openxmlformats.org/officeDocument/2006/relationships/image" Target="../media/image75.png"/><Relationship Id="rId1" Type="http://schemas.openxmlformats.org/officeDocument/2006/relationships/slideLayout" Target="../slideLayouts/slideLayout7.xml"/><Relationship Id="rId5" Type="http://schemas.openxmlformats.org/officeDocument/2006/relationships/hyperlink" Target="https://www.jlab.org/indico/event/281/timetable/#20181029.detailed" TargetMode="External"/><Relationship Id="rId4" Type="http://schemas.openxmlformats.org/officeDocument/2006/relationships/image" Target="../media/image77.png"/></Relationships>
</file>

<file path=ppt/slides/_rels/slide36.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78.jpg"/><Relationship Id="rId1" Type="http://schemas.openxmlformats.org/officeDocument/2006/relationships/slideLayout" Target="../slideLayouts/slideLayout7.xml"/><Relationship Id="rId4" Type="http://schemas.openxmlformats.org/officeDocument/2006/relationships/hyperlink" Target="https://www.jlab.org/indico/event/281/timetable/#20181029.detailed" TargetMode="External"/></Relationships>
</file>

<file path=ppt/slides/_rels/slide37.xml.rels><?xml version="1.0" encoding="UTF-8" standalone="yes"?>
<Relationships xmlns="http://schemas.openxmlformats.org/package/2006/relationships"><Relationship Id="rId2" Type="http://schemas.openxmlformats.org/officeDocument/2006/relationships/hyperlink" Target="https://www.jlab.org/indico/event/281/timetable/#20181029.detailed" TargetMode="Externa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image" Target="../media/image80.png"/><Relationship Id="rId1" Type="http://schemas.openxmlformats.org/officeDocument/2006/relationships/slideLayout" Target="../slideLayouts/slideLayout7.xml"/><Relationship Id="rId4" Type="http://schemas.openxmlformats.org/officeDocument/2006/relationships/hyperlink" Target="https://www.jlab.org/indico/event/281/timetable/#20181029.detailed" TargetMode="External"/></Relationships>
</file>

<file path=ppt/slides/_rels/slide39.xml.rels><?xml version="1.0" encoding="UTF-8" standalone="yes"?>
<Relationships xmlns="http://schemas.openxmlformats.org/package/2006/relationships"><Relationship Id="rId2" Type="http://schemas.openxmlformats.org/officeDocument/2006/relationships/hyperlink" Target="https://www.jlab.org/indico/event/281/timetable/#20181029.detailed" TargetMode="Externa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hyperlink" Target="https://www.jlab.org/conferences/eicugm18/" TargetMode="External"/><Relationship Id="rId2" Type="http://schemas.openxmlformats.org/officeDocument/2006/relationships/image" Target="../media/image82.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hyperlink" Target="https://www.jlab.org/conferences/eicugm18/" TargetMode="Externa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hyperlink" Target="https://www.jlab.org/conferences/eicugm18/" TargetMode="External"/><Relationship Id="rId2" Type="http://schemas.openxmlformats.org/officeDocument/2006/relationships/image" Target="../media/image84.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85.jpe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23.png"/><Relationship Id="rId4" Type="http://schemas.openxmlformats.org/officeDocument/2006/relationships/image" Target="../media/image86.emf"/></Relationships>
</file>

<file path=ppt/slides/_rels/slide44.xml.rels><?xml version="1.0" encoding="UTF-8" standalone="yes"?>
<Relationships xmlns="http://schemas.openxmlformats.org/package/2006/relationships"><Relationship Id="rId8" Type="http://schemas.openxmlformats.org/officeDocument/2006/relationships/image" Target="../media/image88.emf"/><Relationship Id="rId3" Type="http://schemas.openxmlformats.org/officeDocument/2006/relationships/notesSlide" Target="../notesSlides/notesSlide12.xml"/><Relationship Id="rId7" Type="http://schemas.openxmlformats.org/officeDocument/2006/relationships/oleObject" Target="../embeddings/oleObject2.bin"/><Relationship Id="rId2" Type="http://schemas.openxmlformats.org/officeDocument/2006/relationships/slideLayout" Target="../slideLayouts/slideLayout6.xml"/><Relationship Id="rId1" Type="http://schemas.openxmlformats.org/officeDocument/2006/relationships/vmlDrawing" Target="../drawings/vmlDrawing1.vml"/><Relationship Id="rId6" Type="http://schemas.openxmlformats.org/officeDocument/2006/relationships/image" Target="../media/image87.emf"/><Relationship Id="rId5" Type="http://schemas.openxmlformats.org/officeDocument/2006/relationships/oleObject" Target="../embeddings/oleObject1.bin"/><Relationship Id="rId4" Type="http://schemas.openxmlformats.org/officeDocument/2006/relationships/image" Target="../media/image89.png"/></Relationships>
</file>

<file path=ppt/slides/_rels/slide45.xml.rels><?xml version="1.0" encoding="UTF-8" standalone="yes"?>
<Relationships xmlns="http://schemas.openxmlformats.org/package/2006/relationships"><Relationship Id="rId8" Type="http://schemas.openxmlformats.org/officeDocument/2006/relationships/image" Target="../media/image95.png"/><Relationship Id="rId3" Type="http://schemas.openxmlformats.org/officeDocument/2006/relationships/image" Target="../media/image90.png"/><Relationship Id="rId7" Type="http://schemas.openxmlformats.org/officeDocument/2006/relationships/image" Target="../media/image94.png"/><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image" Target="../media/image93.emf"/><Relationship Id="rId5" Type="http://schemas.openxmlformats.org/officeDocument/2006/relationships/image" Target="../media/image92.png"/><Relationship Id="rId4" Type="http://schemas.openxmlformats.org/officeDocument/2006/relationships/image" Target="../media/image91.png"/></Relationships>
</file>

<file path=ppt/slides/_rels/slide46.xml.rels><?xml version="1.0" encoding="UTF-8" standalone="yes"?>
<Relationships xmlns="http://schemas.openxmlformats.org/package/2006/relationships"><Relationship Id="rId2" Type="http://schemas.openxmlformats.org/officeDocument/2006/relationships/image" Target="../media/image96.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97.pn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98.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image" Target="../media/image99.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s://cds.cern.ch/record/1567258/files/esc-e-106.pdf" TargetMode="External"/><Relationship Id="rId1" Type="http://schemas.openxmlformats.org/officeDocument/2006/relationships/slideLayout" Target="../slideLayouts/slideLayout13.xml"/><Relationship Id="rId6" Type="http://schemas.openxmlformats.org/officeDocument/2006/relationships/image" Target="../media/image8.png"/><Relationship Id="rId5" Type="http://schemas.openxmlformats.org/officeDocument/2006/relationships/hyperlink" Target="https://science.energy.gov/~/media/np/nsac/pdf/2015LRP/2015_LRPNS_091815.pdf" TargetMode="External"/><Relationship Id="rId4" Type="http://schemas.openxmlformats.org/officeDocument/2006/relationships/hyperlink" Target="http://www.nupecc.org/lrp2016/Documents/lrp2017.pdf"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14.emf"/><Relationship Id="rId1" Type="http://schemas.openxmlformats.org/officeDocument/2006/relationships/slideLayout" Target="../slideLayouts/slideLayout7.xml"/><Relationship Id="rId5" Type="http://schemas.openxmlformats.org/officeDocument/2006/relationships/image" Target="../media/image17.png"/><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1279" y="1677231"/>
            <a:ext cx="9809921" cy="1566788"/>
          </a:xfrm>
        </p:spPr>
        <p:txBody>
          <a:bodyPr anchor="t">
            <a:normAutofit fontScale="90000"/>
          </a:bodyPr>
          <a:lstStyle/>
          <a:p>
            <a:pPr algn="ctr"/>
            <a:r>
              <a:rPr lang="en-US" sz="4000" cap="none" dirty="0"/>
              <a:t>Ion- and Electron-Ion Colliders</a:t>
            </a:r>
            <a:br>
              <a:rPr lang="en-US" sz="4000" cap="none" dirty="0"/>
            </a:br>
            <a:r>
              <a:rPr lang="en-US" sz="2700" cap="none" dirty="0">
                <a:solidFill>
                  <a:srgbClr val="002AF4"/>
                </a:solidFill>
              </a:rPr>
              <a:t>Toward full understanding of QCD</a:t>
            </a:r>
            <a:br>
              <a:rPr lang="en-US" sz="4000" cap="none" dirty="0"/>
            </a:br>
            <a:br>
              <a:rPr lang="en-US" sz="4000" cap="none" dirty="0"/>
            </a:br>
            <a:br>
              <a:rPr lang="en-US" sz="4000" cap="none" dirty="0"/>
            </a:br>
            <a:r>
              <a:rPr lang="en-US" sz="2000" cap="none" dirty="0">
                <a:solidFill>
                  <a:srgbClr val="002AF4"/>
                </a:solidFill>
              </a:rPr>
              <a:t>Plenary ECFA Meeting</a:t>
            </a:r>
            <a:br>
              <a:rPr lang="en-US" sz="2000" cap="none" dirty="0">
                <a:solidFill>
                  <a:srgbClr val="002AF4"/>
                </a:solidFill>
              </a:rPr>
            </a:br>
            <a:r>
              <a:rPr lang="en-US" sz="2000" cap="none" dirty="0">
                <a:solidFill>
                  <a:srgbClr val="002AF4"/>
                </a:solidFill>
              </a:rPr>
              <a:t>November 16</a:t>
            </a:r>
            <a:r>
              <a:rPr lang="en-US" sz="2000" cap="none" baseline="30000" dirty="0">
                <a:solidFill>
                  <a:srgbClr val="002AF4"/>
                </a:solidFill>
              </a:rPr>
              <a:t>th</a:t>
            </a:r>
            <a:r>
              <a:rPr lang="en-US" sz="2000" cap="none" dirty="0">
                <a:solidFill>
                  <a:srgbClr val="002AF4"/>
                </a:solidFill>
              </a:rPr>
              <a:t> , 2018</a:t>
            </a:r>
            <a:br>
              <a:rPr lang="en-US" sz="4000" cap="none" dirty="0"/>
            </a:br>
            <a:br>
              <a:rPr lang="en-US" sz="4000" cap="none" dirty="0"/>
            </a:br>
            <a:endParaRPr lang="en-US" sz="2400" cap="none" dirty="0">
              <a:solidFill>
                <a:srgbClr val="292934"/>
              </a:solidFill>
            </a:endParaRPr>
          </a:p>
        </p:txBody>
      </p:sp>
      <p:sp>
        <p:nvSpPr>
          <p:cNvPr id="4" name="TextBox 3"/>
          <p:cNvSpPr txBox="1"/>
          <p:nvPr/>
        </p:nvSpPr>
        <p:spPr>
          <a:xfrm>
            <a:off x="745067" y="4380537"/>
            <a:ext cx="10922000" cy="1323439"/>
          </a:xfrm>
          <a:prstGeom prst="rect">
            <a:avLst/>
          </a:prstGeom>
          <a:noFill/>
          <a:ln w="38100" cmpd="sng">
            <a:solidFill>
              <a:srgbClr val="008000"/>
            </a:solidFill>
          </a:ln>
        </p:spPr>
        <p:txBody>
          <a:bodyPr wrap="square" rtlCol="0">
            <a:spAutoFit/>
          </a:bodyPr>
          <a:lstStyle/>
          <a:p>
            <a:pPr algn="ctr"/>
            <a:r>
              <a:rPr lang="en-US" sz="2000" dirty="0">
                <a:latin typeface="Book Antiqua" panose="02040602050305030304" pitchFamily="18" charset="0"/>
                <a:cs typeface="Apple Chancery"/>
              </a:rPr>
              <a:t>Kick off with HI Experiments (physics goals &amp; detector realization plan)</a:t>
            </a:r>
          </a:p>
          <a:p>
            <a:pPr algn="ctr"/>
            <a:r>
              <a:rPr lang="en-US" sz="2000" dirty="0">
                <a:latin typeface="Book Antiqua" panose="02040602050305030304" pitchFamily="18" charset="0"/>
                <a:cs typeface="Apple Chancery"/>
              </a:rPr>
              <a:t>Detailed Discussion: </a:t>
            </a:r>
            <a:r>
              <a:rPr lang="en-US" sz="2000" dirty="0">
                <a:latin typeface="Book Antiqua" panose="02040602050305030304" pitchFamily="18" charset="0"/>
                <a:cs typeface="Apple Chancery"/>
                <a:hlinkClick r:id="rId3"/>
              </a:rPr>
              <a:t>CERN Townhall Meeting October 2018</a:t>
            </a:r>
            <a:endParaRPr lang="en-US" sz="2000" dirty="0">
              <a:latin typeface="Book Antiqua" panose="02040602050305030304" pitchFamily="18" charset="0"/>
              <a:cs typeface="Apple Chancery"/>
            </a:endParaRPr>
          </a:p>
          <a:p>
            <a:pPr algn="ctr"/>
            <a:endParaRPr lang="en-US" sz="2000" dirty="0">
              <a:latin typeface="Book Antiqua" panose="02040602050305030304" pitchFamily="18" charset="0"/>
              <a:cs typeface="Apple Chancery"/>
            </a:endParaRPr>
          </a:p>
          <a:p>
            <a:pPr algn="ctr"/>
            <a:r>
              <a:rPr lang="en-US" sz="2000" dirty="0">
                <a:latin typeface="Book Antiqua" panose="02040602050305030304" pitchFamily="18" charset="0"/>
                <a:cs typeface="Apple Chancery"/>
              </a:rPr>
              <a:t>Launch in to </a:t>
            </a:r>
            <a:r>
              <a:rPr lang="en-US" sz="2000" dirty="0">
                <a:latin typeface="Book Antiqua" panose="02040602050305030304" pitchFamily="18" charset="0"/>
                <a:cs typeface="Apple Chancery"/>
                <a:hlinkClick r:id="rId4"/>
              </a:rPr>
              <a:t>US Electron Ion Collider </a:t>
            </a:r>
            <a:r>
              <a:rPr lang="en-US" sz="2000" dirty="0">
                <a:latin typeface="Book Antiqua" panose="02040602050305030304" pitchFamily="18" charset="0"/>
                <a:cs typeface="Apple Chancery"/>
              </a:rPr>
              <a:t>and cover all aspects requested in the PECFA invitation</a:t>
            </a:r>
          </a:p>
        </p:txBody>
      </p:sp>
      <p:pic>
        <p:nvPicPr>
          <p:cNvPr id="15" name="Picture 14"/>
          <p:cNvPicPr>
            <a:picLocks noChangeAspect="1"/>
          </p:cNvPicPr>
          <p:nvPr/>
        </p:nvPicPr>
        <p:blipFill>
          <a:blip r:embed="rId5"/>
          <a:stretch>
            <a:fillRect/>
          </a:stretch>
        </p:blipFill>
        <p:spPr>
          <a:xfrm>
            <a:off x="0" y="6557748"/>
            <a:ext cx="2009558" cy="338328"/>
          </a:xfrm>
          <a:prstGeom prst="rect">
            <a:avLst/>
          </a:prstGeom>
        </p:spPr>
      </p:pic>
      <p:sp>
        <p:nvSpPr>
          <p:cNvPr id="19" name="TextBox 18"/>
          <p:cNvSpPr txBox="1"/>
          <p:nvPr/>
        </p:nvSpPr>
        <p:spPr>
          <a:xfrm>
            <a:off x="5483632" y="6573022"/>
            <a:ext cx="1612981" cy="307777"/>
          </a:xfrm>
          <a:prstGeom prst="rect">
            <a:avLst/>
          </a:prstGeom>
          <a:noFill/>
        </p:spPr>
        <p:txBody>
          <a:bodyPr wrap="none" rtlCol="0" anchor="b">
            <a:spAutoFit/>
          </a:bodyPr>
          <a:lstStyle/>
          <a:p>
            <a:r>
              <a:rPr lang="en-US" sz="1400" b="1" dirty="0">
                <a:solidFill>
                  <a:schemeClr val="tx2"/>
                </a:solidFill>
                <a:latin typeface="Apple Chancery"/>
                <a:cs typeface="Apple Chancery"/>
              </a:rPr>
              <a:t>Abhay </a:t>
            </a:r>
            <a:r>
              <a:rPr lang="en-US" sz="1400" b="1" dirty="0">
                <a:latin typeface="Apple Chancery"/>
                <a:cs typeface="Apple Chancery"/>
              </a:rPr>
              <a:t>Deshpande</a:t>
            </a:r>
          </a:p>
        </p:txBody>
      </p:sp>
      <p:pic>
        <p:nvPicPr>
          <p:cNvPr id="7" name="Picture 6"/>
          <p:cNvPicPr>
            <a:picLocks noChangeAspect="1"/>
          </p:cNvPicPr>
          <p:nvPr/>
        </p:nvPicPr>
        <p:blipFill>
          <a:blip r:embed="rId6"/>
          <a:stretch>
            <a:fillRect/>
          </a:stretch>
        </p:blipFill>
        <p:spPr>
          <a:xfrm>
            <a:off x="10871200" y="6491347"/>
            <a:ext cx="1299712" cy="471125"/>
          </a:xfrm>
          <a:prstGeom prst="rect">
            <a:avLst/>
          </a:prstGeom>
        </p:spPr>
      </p:pic>
      <p:sp>
        <p:nvSpPr>
          <p:cNvPr id="8" name="TextBox 7"/>
          <p:cNvSpPr txBox="1"/>
          <p:nvPr/>
        </p:nvSpPr>
        <p:spPr>
          <a:xfrm>
            <a:off x="-3952875" y="2460625"/>
            <a:ext cx="184666" cy="369332"/>
          </a:xfrm>
          <a:prstGeom prst="rect">
            <a:avLst/>
          </a:prstGeom>
          <a:noFill/>
        </p:spPr>
        <p:txBody>
          <a:bodyPr wrap="none" rtlCol="0">
            <a:spAutoFit/>
          </a:bodyPr>
          <a:lstStyle/>
          <a:p>
            <a:endParaRPr lang="en-US" dirty="0"/>
          </a:p>
        </p:txBody>
      </p:sp>
      <p:pic>
        <p:nvPicPr>
          <p:cNvPr id="13" name="Picture 12">
            <a:hlinkClick r:id="rId7"/>
            <a:extLst>
              <a:ext uri="{FF2B5EF4-FFF2-40B4-BE49-F238E27FC236}">
                <a16:creationId xmlns:a16="http://schemas.microsoft.com/office/drawing/2014/main" id="{BC4849E7-D0F4-2845-9A17-317413FA09D6}"/>
              </a:ext>
            </a:extLst>
          </p:cNvPr>
          <p:cNvPicPr>
            <a:picLocks noChangeAspect="1"/>
          </p:cNvPicPr>
          <p:nvPr/>
        </p:nvPicPr>
        <p:blipFill>
          <a:blip r:embed="rId8"/>
          <a:stretch>
            <a:fillRect/>
          </a:stretch>
        </p:blipFill>
        <p:spPr>
          <a:xfrm>
            <a:off x="32506" y="440409"/>
            <a:ext cx="2121972" cy="1060986"/>
          </a:xfrm>
          <a:prstGeom prst="rect">
            <a:avLst/>
          </a:prstGeom>
        </p:spPr>
      </p:pic>
    </p:spTree>
    <p:extLst>
      <p:ext uri="{BB962C8B-B14F-4D97-AF65-F5344CB8AC3E}">
        <p14:creationId xmlns:p14="http://schemas.microsoft.com/office/powerpoint/2010/main" val="42849874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159411F-2AC3-3444-AEA2-69FCA7B222A9}"/>
              </a:ext>
            </a:extLst>
          </p:cNvPr>
          <p:cNvSpPr>
            <a:spLocks noGrp="1"/>
          </p:cNvSpPr>
          <p:nvPr>
            <p:ph type="dt" sz="half" idx="10"/>
          </p:nvPr>
        </p:nvSpPr>
        <p:spPr/>
        <p:txBody>
          <a:bodyPr/>
          <a:lstStyle/>
          <a:p>
            <a:r>
              <a:rPr lang="en-US"/>
              <a:t>November 16, 2018</a:t>
            </a:r>
          </a:p>
        </p:txBody>
      </p:sp>
      <p:sp>
        <p:nvSpPr>
          <p:cNvPr id="3" name="Footer Placeholder 2">
            <a:extLst>
              <a:ext uri="{FF2B5EF4-FFF2-40B4-BE49-F238E27FC236}">
                <a16:creationId xmlns:a16="http://schemas.microsoft.com/office/drawing/2014/main" id="{3D18BA4D-47E6-4144-840B-5D9CA2B3ADC1}"/>
              </a:ext>
            </a:extLst>
          </p:cNvPr>
          <p:cNvSpPr>
            <a:spLocks noGrp="1"/>
          </p:cNvSpPr>
          <p:nvPr>
            <p:ph type="ftr" sz="quarter" idx="11"/>
          </p:nvPr>
        </p:nvSpPr>
        <p:spPr/>
        <p:txBody>
          <a:bodyPr/>
          <a:lstStyle/>
          <a:p>
            <a:pPr algn="r"/>
            <a:r>
              <a:rPr lang="en-US"/>
              <a:t>ECFA Plenary Session: Future Colliders</a:t>
            </a:r>
            <a:endParaRPr lang="en-US" dirty="0"/>
          </a:p>
        </p:txBody>
      </p:sp>
      <p:sp>
        <p:nvSpPr>
          <p:cNvPr id="4" name="Slide Number Placeholder 3">
            <a:extLst>
              <a:ext uri="{FF2B5EF4-FFF2-40B4-BE49-F238E27FC236}">
                <a16:creationId xmlns:a16="http://schemas.microsoft.com/office/drawing/2014/main" id="{51E48A7F-2767-D94C-8A68-755AC3681244}"/>
              </a:ext>
            </a:extLst>
          </p:cNvPr>
          <p:cNvSpPr>
            <a:spLocks noGrp="1"/>
          </p:cNvSpPr>
          <p:nvPr>
            <p:ph type="sldNum" sz="quarter" idx="12"/>
          </p:nvPr>
        </p:nvSpPr>
        <p:spPr/>
        <p:txBody>
          <a:bodyPr/>
          <a:lstStyle/>
          <a:p>
            <a:fld id="{0CFEC368-1D7A-4F81-ABF6-AE0E36BAF64C}" type="slidenum">
              <a:rPr lang="en-US" smtClean="0"/>
              <a:pPr/>
              <a:t>10</a:t>
            </a:fld>
            <a:endParaRPr lang="en-US"/>
          </a:p>
        </p:txBody>
      </p:sp>
      <p:pic>
        <p:nvPicPr>
          <p:cNvPr id="5" name="Picture 4">
            <a:extLst>
              <a:ext uri="{FF2B5EF4-FFF2-40B4-BE49-F238E27FC236}">
                <a16:creationId xmlns:a16="http://schemas.microsoft.com/office/drawing/2014/main" id="{382D8E4D-7E9A-094E-9E9C-B4D58FD3F702}"/>
              </a:ext>
            </a:extLst>
          </p:cNvPr>
          <p:cNvPicPr>
            <a:picLocks noChangeAspect="1"/>
          </p:cNvPicPr>
          <p:nvPr/>
        </p:nvPicPr>
        <p:blipFill>
          <a:blip r:embed="rId2"/>
          <a:stretch>
            <a:fillRect/>
          </a:stretch>
        </p:blipFill>
        <p:spPr>
          <a:xfrm>
            <a:off x="221864" y="56436"/>
            <a:ext cx="10779009" cy="1265717"/>
          </a:xfrm>
          <a:prstGeom prst="rect">
            <a:avLst/>
          </a:prstGeom>
        </p:spPr>
      </p:pic>
      <p:sp>
        <p:nvSpPr>
          <p:cNvPr id="13" name="Rectangle 12">
            <a:extLst>
              <a:ext uri="{FF2B5EF4-FFF2-40B4-BE49-F238E27FC236}">
                <a16:creationId xmlns:a16="http://schemas.microsoft.com/office/drawing/2014/main" id="{D073AC6C-E127-D448-8D94-1E325FD8058A}"/>
              </a:ext>
            </a:extLst>
          </p:cNvPr>
          <p:cNvSpPr/>
          <p:nvPr/>
        </p:nvSpPr>
        <p:spPr>
          <a:xfrm>
            <a:off x="10871199" y="403344"/>
            <a:ext cx="1228610" cy="489791"/>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LS4</a:t>
            </a:r>
          </a:p>
        </p:txBody>
      </p:sp>
      <p:grpSp>
        <p:nvGrpSpPr>
          <p:cNvPr id="16" name="Group 15">
            <a:extLst>
              <a:ext uri="{FF2B5EF4-FFF2-40B4-BE49-F238E27FC236}">
                <a16:creationId xmlns:a16="http://schemas.microsoft.com/office/drawing/2014/main" id="{83044B4C-CAAD-944E-A8FE-511B0ACB9AD3}"/>
              </a:ext>
            </a:extLst>
          </p:cNvPr>
          <p:cNvGrpSpPr/>
          <p:nvPr/>
        </p:nvGrpSpPr>
        <p:grpSpPr>
          <a:xfrm>
            <a:off x="854898" y="1452310"/>
            <a:ext cx="3922992" cy="2473555"/>
            <a:chOff x="6138530" y="5627892"/>
            <a:chExt cx="3384638" cy="2050068"/>
          </a:xfrm>
          <a:solidFill>
            <a:srgbClr val="FFFF00"/>
          </a:solidFill>
        </p:grpSpPr>
        <p:pic>
          <p:nvPicPr>
            <p:cNvPr id="14" name="Picture 13">
              <a:extLst>
                <a:ext uri="{FF2B5EF4-FFF2-40B4-BE49-F238E27FC236}">
                  <a16:creationId xmlns:a16="http://schemas.microsoft.com/office/drawing/2014/main" id="{1160478E-D912-2249-B79F-BED6346C2B3F}"/>
                </a:ext>
              </a:extLst>
            </p:cNvPr>
            <p:cNvPicPr>
              <a:picLocks noChangeAspect="1"/>
            </p:cNvPicPr>
            <p:nvPr/>
          </p:nvPicPr>
          <p:blipFill>
            <a:blip r:embed="rId3"/>
            <a:stretch>
              <a:fillRect/>
            </a:stretch>
          </p:blipFill>
          <p:spPr>
            <a:xfrm>
              <a:off x="6337037" y="6038040"/>
              <a:ext cx="3186131" cy="1639920"/>
            </a:xfrm>
            <a:prstGeom prst="rect">
              <a:avLst/>
            </a:prstGeom>
            <a:grpFill/>
          </p:spPr>
        </p:pic>
        <p:sp>
          <p:nvSpPr>
            <p:cNvPr id="15" name="TextBox 14">
              <a:extLst>
                <a:ext uri="{FF2B5EF4-FFF2-40B4-BE49-F238E27FC236}">
                  <a16:creationId xmlns:a16="http://schemas.microsoft.com/office/drawing/2014/main" id="{E9009E4E-61D5-B541-B879-413E40F1893E}"/>
                </a:ext>
              </a:extLst>
            </p:cNvPr>
            <p:cNvSpPr txBox="1"/>
            <p:nvPr/>
          </p:nvSpPr>
          <p:spPr>
            <a:xfrm>
              <a:off x="6138530" y="5627892"/>
              <a:ext cx="3089949" cy="280592"/>
            </a:xfrm>
            <a:prstGeom prst="rect">
              <a:avLst/>
            </a:prstGeom>
            <a:grpFill/>
          </p:spPr>
          <p:txBody>
            <a:bodyPr wrap="none" rtlCol="0">
              <a:spAutoFit/>
            </a:bodyPr>
            <a:lstStyle/>
            <a:p>
              <a:r>
                <a:rPr lang="en-US" sz="1600" dirty="0"/>
                <a:t>ALICE  all MAPS detector during LS4</a:t>
              </a:r>
            </a:p>
          </p:txBody>
        </p:sp>
      </p:grpSp>
      <p:pic>
        <p:nvPicPr>
          <p:cNvPr id="22" name="Picture 21">
            <a:extLst>
              <a:ext uri="{FF2B5EF4-FFF2-40B4-BE49-F238E27FC236}">
                <a16:creationId xmlns:a16="http://schemas.microsoft.com/office/drawing/2014/main" id="{416490F5-C2A7-8C4B-B0AE-ED5277CA782B}"/>
              </a:ext>
            </a:extLst>
          </p:cNvPr>
          <p:cNvPicPr>
            <a:picLocks noChangeAspect="1"/>
          </p:cNvPicPr>
          <p:nvPr/>
        </p:nvPicPr>
        <p:blipFill>
          <a:blip r:embed="rId4"/>
          <a:stretch>
            <a:fillRect/>
          </a:stretch>
        </p:blipFill>
        <p:spPr>
          <a:xfrm>
            <a:off x="6636637" y="1610718"/>
            <a:ext cx="4364235" cy="2430243"/>
          </a:xfrm>
          <a:prstGeom prst="rect">
            <a:avLst/>
          </a:prstGeom>
        </p:spPr>
      </p:pic>
      <p:cxnSp>
        <p:nvCxnSpPr>
          <p:cNvPr id="7" name="Straight Arrow Connector 6">
            <a:extLst>
              <a:ext uri="{FF2B5EF4-FFF2-40B4-BE49-F238E27FC236}">
                <a16:creationId xmlns:a16="http://schemas.microsoft.com/office/drawing/2014/main" id="{A3C26964-2930-C344-A6F8-794D2D73B550}"/>
              </a:ext>
            </a:extLst>
          </p:cNvPr>
          <p:cNvCxnSpPr>
            <a:cxnSpLocks/>
          </p:cNvCxnSpPr>
          <p:nvPr/>
        </p:nvCxnSpPr>
        <p:spPr>
          <a:xfrm flipH="1">
            <a:off x="10953261" y="935665"/>
            <a:ext cx="629140" cy="913863"/>
          </a:xfrm>
          <a:prstGeom prst="straightConnector1">
            <a:avLst/>
          </a:prstGeom>
          <a:ln w="57150">
            <a:solidFill>
              <a:srgbClr val="8F2FF4"/>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E38C2E7C-21CE-AA4D-AD04-D4A9DB4999E4}"/>
              </a:ext>
            </a:extLst>
          </p:cNvPr>
          <p:cNvCxnSpPr>
            <a:cxnSpLocks/>
            <a:stCxn id="13" idx="2"/>
          </p:cNvCxnSpPr>
          <p:nvPr/>
        </p:nvCxnSpPr>
        <p:spPr>
          <a:xfrm flipH="1">
            <a:off x="4432646" y="893135"/>
            <a:ext cx="7052858" cy="979288"/>
          </a:xfrm>
          <a:prstGeom prst="straightConnector1">
            <a:avLst/>
          </a:prstGeom>
          <a:ln w="57150">
            <a:solidFill>
              <a:srgbClr val="8F2FF4"/>
            </a:solidFill>
            <a:tailEnd type="triangle"/>
          </a:ln>
        </p:spPr>
        <p:style>
          <a:lnRef idx="1">
            <a:schemeClr val="accent1"/>
          </a:lnRef>
          <a:fillRef idx="0">
            <a:schemeClr val="accent1"/>
          </a:fillRef>
          <a:effectRef idx="0">
            <a:schemeClr val="accent1"/>
          </a:effectRef>
          <a:fontRef idx="minor">
            <a:schemeClr val="tx1"/>
          </a:fontRef>
        </p:style>
      </p:cxnSp>
      <p:grpSp>
        <p:nvGrpSpPr>
          <p:cNvPr id="21" name="Group 20">
            <a:extLst>
              <a:ext uri="{FF2B5EF4-FFF2-40B4-BE49-F238E27FC236}">
                <a16:creationId xmlns:a16="http://schemas.microsoft.com/office/drawing/2014/main" id="{D6B39F27-A60E-4844-8F0B-A4BED440B2E6}"/>
              </a:ext>
            </a:extLst>
          </p:cNvPr>
          <p:cNvGrpSpPr/>
          <p:nvPr/>
        </p:nvGrpSpPr>
        <p:grpSpPr>
          <a:xfrm>
            <a:off x="6413924" y="4271749"/>
            <a:ext cx="4814058" cy="2665293"/>
            <a:chOff x="6413924" y="4271749"/>
            <a:chExt cx="4814058" cy="2665293"/>
          </a:xfrm>
        </p:grpSpPr>
        <p:pic>
          <p:nvPicPr>
            <p:cNvPr id="23" name="Picture 22">
              <a:extLst>
                <a:ext uri="{FF2B5EF4-FFF2-40B4-BE49-F238E27FC236}">
                  <a16:creationId xmlns:a16="http://schemas.microsoft.com/office/drawing/2014/main" id="{C7761FA8-BE66-9941-AB18-35AC6470B245}"/>
                </a:ext>
              </a:extLst>
            </p:cNvPr>
            <p:cNvPicPr>
              <a:picLocks noChangeAspect="1"/>
            </p:cNvPicPr>
            <p:nvPr/>
          </p:nvPicPr>
          <p:blipFill>
            <a:blip r:embed="rId5"/>
            <a:stretch>
              <a:fillRect/>
            </a:stretch>
          </p:blipFill>
          <p:spPr>
            <a:xfrm>
              <a:off x="6413924" y="4271749"/>
              <a:ext cx="4814058" cy="2644028"/>
            </a:xfrm>
            <a:prstGeom prst="rect">
              <a:avLst/>
            </a:prstGeom>
            <a:ln w="34925">
              <a:solidFill>
                <a:srgbClr val="8F2FF4"/>
              </a:solidFill>
            </a:ln>
          </p:spPr>
        </p:pic>
        <p:sp>
          <p:nvSpPr>
            <p:cNvPr id="24" name="TextBox 23">
              <a:extLst>
                <a:ext uri="{FF2B5EF4-FFF2-40B4-BE49-F238E27FC236}">
                  <a16:creationId xmlns:a16="http://schemas.microsoft.com/office/drawing/2014/main" id="{84B51F65-D592-A044-AD69-AF2777D3518D}"/>
                </a:ext>
              </a:extLst>
            </p:cNvPr>
            <p:cNvSpPr txBox="1"/>
            <p:nvPr/>
          </p:nvSpPr>
          <p:spPr>
            <a:xfrm>
              <a:off x="7292297" y="6567710"/>
              <a:ext cx="3057312" cy="369332"/>
            </a:xfrm>
            <a:prstGeom prst="rect">
              <a:avLst/>
            </a:prstGeom>
            <a:noFill/>
          </p:spPr>
          <p:txBody>
            <a:bodyPr wrap="none" rtlCol="0">
              <a:spAutoFit/>
            </a:bodyPr>
            <a:lstStyle/>
            <a:p>
              <a:r>
                <a:rPr lang="en-US" dirty="0"/>
                <a:t>To be installed before Run 4</a:t>
              </a:r>
            </a:p>
          </p:txBody>
        </p:sp>
      </p:grpSp>
      <p:pic>
        <p:nvPicPr>
          <p:cNvPr id="25" name="Picture 24">
            <a:extLst>
              <a:ext uri="{FF2B5EF4-FFF2-40B4-BE49-F238E27FC236}">
                <a16:creationId xmlns:a16="http://schemas.microsoft.com/office/drawing/2014/main" id="{372475F0-64C4-D649-9E4D-8D5CD5F39DC2}"/>
              </a:ext>
            </a:extLst>
          </p:cNvPr>
          <p:cNvPicPr>
            <a:picLocks noChangeAspect="1"/>
          </p:cNvPicPr>
          <p:nvPr/>
        </p:nvPicPr>
        <p:blipFill>
          <a:blip r:embed="rId6"/>
          <a:stretch>
            <a:fillRect/>
          </a:stretch>
        </p:blipFill>
        <p:spPr>
          <a:xfrm>
            <a:off x="282594" y="4329526"/>
            <a:ext cx="5118746" cy="2528474"/>
          </a:xfrm>
          <a:prstGeom prst="rect">
            <a:avLst/>
          </a:prstGeom>
          <a:ln w="34925">
            <a:solidFill>
              <a:srgbClr val="8F2FF4"/>
            </a:solidFill>
          </a:ln>
        </p:spPr>
      </p:pic>
      <p:sp>
        <p:nvSpPr>
          <p:cNvPr id="6" name="TextBox 5">
            <a:extLst>
              <a:ext uri="{FF2B5EF4-FFF2-40B4-BE49-F238E27FC236}">
                <a16:creationId xmlns:a16="http://schemas.microsoft.com/office/drawing/2014/main" id="{AA83647F-A394-864B-A353-0EA1C375DD64}"/>
              </a:ext>
            </a:extLst>
          </p:cNvPr>
          <p:cNvSpPr txBox="1"/>
          <p:nvPr/>
        </p:nvSpPr>
        <p:spPr>
          <a:xfrm>
            <a:off x="4837370" y="2056423"/>
            <a:ext cx="1435987" cy="2031325"/>
          </a:xfrm>
          <a:prstGeom prst="rect">
            <a:avLst/>
          </a:prstGeom>
          <a:solidFill>
            <a:srgbClr val="FFC000"/>
          </a:solidFill>
        </p:spPr>
        <p:txBody>
          <a:bodyPr wrap="square" rtlCol="0">
            <a:spAutoFit/>
          </a:bodyPr>
          <a:lstStyle/>
          <a:p>
            <a:pPr algn="ctr"/>
            <a:r>
              <a:rPr lang="en-US" dirty="0"/>
              <a:t>ALICE &amp;</a:t>
            </a:r>
          </a:p>
          <a:p>
            <a:pPr algn="ctr"/>
            <a:r>
              <a:rPr lang="en-US" dirty="0" err="1"/>
              <a:t>LHCb</a:t>
            </a:r>
            <a:endParaRPr lang="en-US" dirty="0"/>
          </a:p>
          <a:p>
            <a:pPr algn="ctr"/>
            <a:r>
              <a:rPr lang="en-US" dirty="0"/>
              <a:t>already planning HI physics beyond 2030+</a:t>
            </a:r>
          </a:p>
        </p:txBody>
      </p:sp>
    </p:spTree>
    <p:extLst>
      <p:ext uri="{BB962C8B-B14F-4D97-AF65-F5344CB8AC3E}">
        <p14:creationId xmlns:p14="http://schemas.microsoft.com/office/powerpoint/2010/main" val="24619053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checkerboard(across)">
                                      <p:cBhvr>
                                        <p:cTn id="7" dur="500"/>
                                        <p:tgtEl>
                                          <p:spTgt spid="17"/>
                                        </p:tgtEl>
                                      </p:cBhvr>
                                    </p:animEffect>
                                  </p:childTnLst>
                                </p:cTn>
                              </p:par>
                              <p:par>
                                <p:cTn id="8" presetID="5" presetClass="entr" presetSubtype="10" fill="hold"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checkerboard(across)">
                                      <p:cBhvr>
                                        <p:cTn id="10" dur="500"/>
                                        <p:tgtEl>
                                          <p:spTgt spid="16"/>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nodeType="click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blinds(horizontal)">
                                      <p:cBhvr>
                                        <p:cTn id="15" dur="500"/>
                                        <p:tgtEl>
                                          <p:spTgt spid="22"/>
                                        </p:tgtEl>
                                      </p:cBhvr>
                                    </p:animEffect>
                                  </p:childTnLst>
                                </p:cTn>
                              </p:par>
                              <p:par>
                                <p:cTn id="16" presetID="5" presetClass="entr" presetSubtype="10" fill="hold"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checkerboard(across)">
                                      <p:cBhvr>
                                        <p:cTn id="18" dur="500"/>
                                        <p:tgtEl>
                                          <p:spTgt spid="7"/>
                                        </p:tgtEl>
                                      </p:cBhvr>
                                    </p:animEffect>
                                  </p:childTnLst>
                                </p:cTn>
                              </p:par>
                            </p:childTnLst>
                          </p:cTn>
                        </p:par>
                      </p:childTnLst>
                    </p:cTn>
                  </p:par>
                  <p:par>
                    <p:cTn id="19" fill="hold">
                      <p:stCondLst>
                        <p:cond delay="indefinite"/>
                      </p:stCondLst>
                      <p:childTnLst>
                        <p:par>
                          <p:cTn id="20" fill="hold">
                            <p:stCondLst>
                              <p:cond delay="0"/>
                            </p:stCondLst>
                            <p:childTnLst>
                              <p:par>
                                <p:cTn id="21" presetID="5" presetClass="entr" presetSubtype="1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checkerboard(across)">
                                      <p:cBhvr>
                                        <p:cTn id="2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67B09E-F859-4047-934B-FD2B03651514}"/>
              </a:ext>
            </a:extLst>
          </p:cNvPr>
          <p:cNvSpPr>
            <a:spLocks noGrp="1"/>
          </p:cNvSpPr>
          <p:nvPr>
            <p:ph type="title"/>
          </p:nvPr>
        </p:nvSpPr>
        <p:spPr>
          <a:xfrm>
            <a:off x="609600" y="533400"/>
            <a:ext cx="10972800" cy="631200"/>
          </a:xfrm>
        </p:spPr>
        <p:txBody>
          <a:bodyPr anchor="t">
            <a:normAutofit/>
          </a:bodyPr>
          <a:lstStyle/>
          <a:p>
            <a:pPr algn="ctr"/>
            <a:r>
              <a:rPr lang="en-US" sz="3200" dirty="0"/>
              <a:t>Connections of Heavy Ion Collisions to EIC Physics</a:t>
            </a:r>
          </a:p>
        </p:txBody>
      </p:sp>
      <p:sp>
        <p:nvSpPr>
          <p:cNvPr id="4" name="Date Placeholder 3">
            <a:extLst>
              <a:ext uri="{FF2B5EF4-FFF2-40B4-BE49-F238E27FC236}">
                <a16:creationId xmlns:a16="http://schemas.microsoft.com/office/drawing/2014/main" id="{0813270A-7073-C146-9DBA-1A24F41E0DB7}"/>
              </a:ext>
            </a:extLst>
          </p:cNvPr>
          <p:cNvSpPr>
            <a:spLocks noGrp="1"/>
          </p:cNvSpPr>
          <p:nvPr>
            <p:ph type="dt" sz="half" idx="10"/>
          </p:nvPr>
        </p:nvSpPr>
        <p:spPr/>
        <p:txBody>
          <a:bodyPr/>
          <a:lstStyle/>
          <a:p>
            <a:r>
              <a:rPr lang="en-US"/>
              <a:t>November 16, 2018</a:t>
            </a:r>
          </a:p>
        </p:txBody>
      </p:sp>
      <p:sp>
        <p:nvSpPr>
          <p:cNvPr id="5" name="Footer Placeholder 4">
            <a:extLst>
              <a:ext uri="{FF2B5EF4-FFF2-40B4-BE49-F238E27FC236}">
                <a16:creationId xmlns:a16="http://schemas.microsoft.com/office/drawing/2014/main" id="{40682656-1A49-3D4E-867C-5950B1467604}"/>
              </a:ext>
            </a:extLst>
          </p:cNvPr>
          <p:cNvSpPr>
            <a:spLocks noGrp="1"/>
          </p:cNvSpPr>
          <p:nvPr>
            <p:ph type="ftr" sz="quarter" idx="11"/>
          </p:nvPr>
        </p:nvSpPr>
        <p:spPr/>
        <p:txBody>
          <a:bodyPr/>
          <a:lstStyle/>
          <a:p>
            <a:pPr algn="r"/>
            <a:r>
              <a:rPr lang="en-US"/>
              <a:t>ECFA Plenary Session: Future Colliders</a:t>
            </a:r>
            <a:endParaRPr lang="en-US" dirty="0"/>
          </a:p>
        </p:txBody>
      </p:sp>
      <p:sp>
        <p:nvSpPr>
          <p:cNvPr id="6" name="Slide Number Placeholder 5">
            <a:extLst>
              <a:ext uri="{FF2B5EF4-FFF2-40B4-BE49-F238E27FC236}">
                <a16:creationId xmlns:a16="http://schemas.microsoft.com/office/drawing/2014/main" id="{67094D00-72EA-B840-B888-1F4298C8AD71}"/>
              </a:ext>
            </a:extLst>
          </p:cNvPr>
          <p:cNvSpPr>
            <a:spLocks noGrp="1"/>
          </p:cNvSpPr>
          <p:nvPr>
            <p:ph type="sldNum" sz="quarter" idx="12"/>
          </p:nvPr>
        </p:nvSpPr>
        <p:spPr/>
        <p:txBody>
          <a:bodyPr/>
          <a:lstStyle/>
          <a:p>
            <a:fld id="{0CFEC368-1D7A-4F81-ABF6-AE0E36BAF64C}" type="slidenum">
              <a:rPr lang="en-US" smtClean="0"/>
              <a:pPr/>
              <a:t>11</a:t>
            </a:fld>
            <a:endParaRPr lang="en-US"/>
          </a:p>
        </p:txBody>
      </p:sp>
      <p:pic>
        <p:nvPicPr>
          <p:cNvPr id="7" name="Picture 6">
            <a:extLst>
              <a:ext uri="{FF2B5EF4-FFF2-40B4-BE49-F238E27FC236}">
                <a16:creationId xmlns:a16="http://schemas.microsoft.com/office/drawing/2014/main" id="{7EE0E4B3-FDEF-A44D-835D-582AA94909AF}"/>
              </a:ext>
            </a:extLst>
          </p:cNvPr>
          <p:cNvPicPr>
            <a:picLocks noChangeAspect="1"/>
          </p:cNvPicPr>
          <p:nvPr/>
        </p:nvPicPr>
        <p:blipFill>
          <a:blip r:embed="rId2"/>
          <a:stretch>
            <a:fillRect/>
          </a:stretch>
        </p:blipFill>
        <p:spPr>
          <a:xfrm>
            <a:off x="0" y="1116845"/>
            <a:ext cx="6185650" cy="3263753"/>
          </a:xfrm>
          <a:prstGeom prst="rect">
            <a:avLst/>
          </a:prstGeom>
        </p:spPr>
      </p:pic>
      <p:sp>
        <p:nvSpPr>
          <p:cNvPr id="8" name="TextBox 7">
            <a:extLst>
              <a:ext uri="{FF2B5EF4-FFF2-40B4-BE49-F238E27FC236}">
                <a16:creationId xmlns:a16="http://schemas.microsoft.com/office/drawing/2014/main" id="{84B450FD-8D3C-D548-9AE1-CD1C33DAB0DE}"/>
              </a:ext>
            </a:extLst>
          </p:cNvPr>
          <p:cNvSpPr txBox="1"/>
          <p:nvPr/>
        </p:nvSpPr>
        <p:spPr>
          <a:xfrm>
            <a:off x="7867445" y="1302387"/>
            <a:ext cx="1604927" cy="2246769"/>
          </a:xfrm>
          <a:prstGeom prst="rect">
            <a:avLst/>
          </a:prstGeom>
          <a:solidFill>
            <a:srgbClr val="FFFF00"/>
          </a:solidFill>
          <a:ln>
            <a:solidFill>
              <a:srgbClr val="002AF4"/>
            </a:solidFill>
          </a:ln>
        </p:spPr>
        <p:txBody>
          <a:bodyPr wrap="none" rtlCol="0">
            <a:spAutoFit/>
          </a:bodyPr>
          <a:lstStyle/>
          <a:p>
            <a:pPr algn="ctr"/>
            <a:r>
              <a:rPr lang="en-US" sz="2800" dirty="0"/>
              <a:t>Replace </a:t>
            </a:r>
          </a:p>
          <a:p>
            <a:pPr algn="ctr"/>
            <a:r>
              <a:rPr lang="en-US" sz="2800" dirty="0"/>
              <a:t>“QGP” </a:t>
            </a:r>
          </a:p>
          <a:p>
            <a:pPr algn="ctr"/>
            <a:r>
              <a:rPr lang="en-US" sz="2800" dirty="0"/>
              <a:t>with </a:t>
            </a:r>
          </a:p>
          <a:p>
            <a:pPr algn="ctr"/>
            <a:r>
              <a:rPr lang="en-US" sz="2800" dirty="0"/>
              <a:t>”nuclei” </a:t>
            </a:r>
          </a:p>
          <a:p>
            <a:pPr algn="ctr"/>
            <a:r>
              <a:rPr lang="en-US" sz="2800" b="1" dirty="0">
                <a:solidFill>
                  <a:schemeClr val="tx2"/>
                </a:solidFill>
              </a:rPr>
              <a:t>For EIC</a:t>
            </a:r>
          </a:p>
        </p:txBody>
      </p:sp>
      <p:sp>
        <p:nvSpPr>
          <p:cNvPr id="9" name="Right Brace 8">
            <a:extLst>
              <a:ext uri="{FF2B5EF4-FFF2-40B4-BE49-F238E27FC236}">
                <a16:creationId xmlns:a16="http://schemas.microsoft.com/office/drawing/2014/main" id="{B786524A-A56B-6946-858A-4866013C10E8}"/>
              </a:ext>
            </a:extLst>
          </p:cNvPr>
          <p:cNvSpPr/>
          <p:nvPr/>
        </p:nvSpPr>
        <p:spPr>
          <a:xfrm>
            <a:off x="6714789" y="1188895"/>
            <a:ext cx="1003609" cy="3093564"/>
          </a:xfrm>
          <a:prstGeom prst="rightBrace">
            <a:avLst/>
          </a:prstGeom>
          <a:ln w="44450">
            <a:solidFill>
              <a:srgbClr val="002AF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Tree>
    <p:extLst>
      <p:ext uri="{BB962C8B-B14F-4D97-AF65-F5344CB8AC3E}">
        <p14:creationId xmlns:p14="http://schemas.microsoft.com/office/powerpoint/2010/main" val="34753418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left)">
                                      <p:cBhvr>
                                        <p:cTn id="1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67B09E-F859-4047-934B-FD2B03651514}"/>
              </a:ext>
            </a:extLst>
          </p:cNvPr>
          <p:cNvSpPr>
            <a:spLocks noGrp="1"/>
          </p:cNvSpPr>
          <p:nvPr>
            <p:ph type="title"/>
          </p:nvPr>
        </p:nvSpPr>
        <p:spPr>
          <a:xfrm>
            <a:off x="609600" y="533400"/>
            <a:ext cx="10972800" cy="631200"/>
          </a:xfrm>
        </p:spPr>
        <p:txBody>
          <a:bodyPr anchor="t">
            <a:normAutofit/>
          </a:bodyPr>
          <a:lstStyle/>
          <a:p>
            <a:pPr algn="ctr"/>
            <a:r>
              <a:rPr lang="en-US" sz="3200" dirty="0"/>
              <a:t>Connections of Heavy Ion Collisions to EIC Physics</a:t>
            </a:r>
          </a:p>
        </p:txBody>
      </p:sp>
      <p:sp>
        <p:nvSpPr>
          <p:cNvPr id="4" name="Date Placeholder 3">
            <a:extLst>
              <a:ext uri="{FF2B5EF4-FFF2-40B4-BE49-F238E27FC236}">
                <a16:creationId xmlns:a16="http://schemas.microsoft.com/office/drawing/2014/main" id="{0813270A-7073-C146-9DBA-1A24F41E0DB7}"/>
              </a:ext>
            </a:extLst>
          </p:cNvPr>
          <p:cNvSpPr>
            <a:spLocks noGrp="1"/>
          </p:cNvSpPr>
          <p:nvPr>
            <p:ph type="dt" sz="half" idx="10"/>
          </p:nvPr>
        </p:nvSpPr>
        <p:spPr/>
        <p:txBody>
          <a:bodyPr/>
          <a:lstStyle/>
          <a:p>
            <a:r>
              <a:rPr lang="en-US"/>
              <a:t>November 16, 2018</a:t>
            </a:r>
          </a:p>
        </p:txBody>
      </p:sp>
      <p:sp>
        <p:nvSpPr>
          <p:cNvPr id="5" name="Footer Placeholder 4">
            <a:extLst>
              <a:ext uri="{FF2B5EF4-FFF2-40B4-BE49-F238E27FC236}">
                <a16:creationId xmlns:a16="http://schemas.microsoft.com/office/drawing/2014/main" id="{40682656-1A49-3D4E-867C-5950B1467604}"/>
              </a:ext>
            </a:extLst>
          </p:cNvPr>
          <p:cNvSpPr>
            <a:spLocks noGrp="1"/>
          </p:cNvSpPr>
          <p:nvPr>
            <p:ph type="ftr" sz="quarter" idx="11"/>
          </p:nvPr>
        </p:nvSpPr>
        <p:spPr/>
        <p:txBody>
          <a:bodyPr/>
          <a:lstStyle/>
          <a:p>
            <a:pPr algn="r"/>
            <a:r>
              <a:rPr lang="en-US"/>
              <a:t>ECFA Plenary Session: Future Colliders</a:t>
            </a:r>
            <a:endParaRPr lang="en-US" dirty="0"/>
          </a:p>
        </p:txBody>
      </p:sp>
      <p:sp>
        <p:nvSpPr>
          <p:cNvPr id="6" name="Slide Number Placeholder 5">
            <a:extLst>
              <a:ext uri="{FF2B5EF4-FFF2-40B4-BE49-F238E27FC236}">
                <a16:creationId xmlns:a16="http://schemas.microsoft.com/office/drawing/2014/main" id="{67094D00-72EA-B840-B888-1F4298C8AD71}"/>
              </a:ext>
            </a:extLst>
          </p:cNvPr>
          <p:cNvSpPr>
            <a:spLocks noGrp="1"/>
          </p:cNvSpPr>
          <p:nvPr>
            <p:ph type="sldNum" sz="quarter" idx="12"/>
          </p:nvPr>
        </p:nvSpPr>
        <p:spPr/>
        <p:txBody>
          <a:bodyPr/>
          <a:lstStyle/>
          <a:p>
            <a:fld id="{0CFEC368-1D7A-4F81-ABF6-AE0E36BAF64C}" type="slidenum">
              <a:rPr lang="en-US" smtClean="0"/>
              <a:pPr/>
              <a:t>12</a:t>
            </a:fld>
            <a:endParaRPr lang="en-US"/>
          </a:p>
        </p:txBody>
      </p:sp>
      <p:pic>
        <p:nvPicPr>
          <p:cNvPr id="7" name="Picture 6">
            <a:extLst>
              <a:ext uri="{FF2B5EF4-FFF2-40B4-BE49-F238E27FC236}">
                <a16:creationId xmlns:a16="http://schemas.microsoft.com/office/drawing/2014/main" id="{7EE0E4B3-FDEF-A44D-835D-582AA94909AF}"/>
              </a:ext>
            </a:extLst>
          </p:cNvPr>
          <p:cNvPicPr>
            <a:picLocks noChangeAspect="1"/>
          </p:cNvPicPr>
          <p:nvPr/>
        </p:nvPicPr>
        <p:blipFill>
          <a:blip r:embed="rId2"/>
          <a:stretch>
            <a:fillRect/>
          </a:stretch>
        </p:blipFill>
        <p:spPr>
          <a:xfrm>
            <a:off x="0" y="1116845"/>
            <a:ext cx="6185650" cy="3263753"/>
          </a:xfrm>
          <a:prstGeom prst="rect">
            <a:avLst/>
          </a:prstGeom>
        </p:spPr>
      </p:pic>
      <p:sp>
        <p:nvSpPr>
          <p:cNvPr id="8" name="TextBox 7">
            <a:extLst>
              <a:ext uri="{FF2B5EF4-FFF2-40B4-BE49-F238E27FC236}">
                <a16:creationId xmlns:a16="http://schemas.microsoft.com/office/drawing/2014/main" id="{84B450FD-8D3C-D548-9AE1-CD1C33DAB0DE}"/>
              </a:ext>
            </a:extLst>
          </p:cNvPr>
          <p:cNvSpPr txBox="1"/>
          <p:nvPr/>
        </p:nvSpPr>
        <p:spPr>
          <a:xfrm>
            <a:off x="7867445" y="1302387"/>
            <a:ext cx="1604927" cy="2246769"/>
          </a:xfrm>
          <a:prstGeom prst="rect">
            <a:avLst/>
          </a:prstGeom>
          <a:solidFill>
            <a:srgbClr val="FFFF00"/>
          </a:solidFill>
          <a:ln>
            <a:solidFill>
              <a:srgbClr val="002AF4"/>
            </a:solidFill>
          </a:ln>
        </p:spPr>
        <p:txBody>
          <a:bodyPr wrap="none" rtlCol="0">
            <a:spAutoFit/>
          </a:bodyPr>
          <a:lstStyle/>
          <a:p>
            <a:pPr algn="ctr"/>
            <a:r>
              <a:rPr lang="en-US" sz="2800" dirty="0"/>
              <a:t>Replace </a:t>
            </a:r>
          </a:p>
          <a:p>
            <a:pPr algn="ctr"/>
            <a:r>
              <a:rPr lang="en-US" sz="2800" dirty="0"/>
              <a:t>“QGP” </a:t>
            </a:r>
          </a:p>
          <a:p>
            <a:pPr algn="ctr"/>
            <a:r>
              <a:rPr lang="en-US" sz="2800" dirty="0"/>
              <a:t>with </a:t>
            </a:r>
          </a:p>
          <a:p>
            <a:pPr algn="ctr"/>
            <a:r>
              <a:rPr lang="en-US" sz="2800" dirty="0"/>
              <a:t>”nuclei” </a:t>
            </a:r>
          </a:p>
          <a:p>
            <a:pPr algn="ctr"/>
            <a:r>
              <a:rPr lang="en-US" sz="2800" b="1" dirty="0">
                <a:solidFill>
                  <a:schemeClr val="tx2"/>
                </a:solidFill>
              </a:rPr>
              <a:t>For EIC</a:t>
            </a:r>
          </a:p>
        </p:txBody>
      </p:sp>
      <p:sp>
        <p:nvSpPr>
          <p:cNvPr id="9" name="Right Brace 8">
            <a:extLst>
              <a:ext uri="{FF2B5EF4-FFF2-40B4-BE49-F238E27FC236}">
                <a16:creationId xmlns:a16="http://schemas.microsoft.com/office/drawing/2014/main" id="{B786524A-A56B-6946-858A-4866013C10E8}"/>
              </a:ext>
            </a:extLst>
          </p:cNvPr>
          <p:cNvSpPr/>
          <p:nvPr/>
        </p:nvSpPr>
        <p:spPr>
          <a:xfrm>
            <a:off x="6714789" y="1188895"/>
            <a:ext cx="1003609" cy="3093564"/>
          </a:xfrm>
          <a:prstGeom prst="rightBrace">
            <a:avLst/>
          </a:prstGeom>
          <a:ln w="44450">
            <a:solidFill>
              <a:srgbClr val="002AF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nvGrpSpPr>
          <p:cNvPr id="26" name="Group 25">
            <a:extLst>
              <a:ext uri="{FF2B5EF4-FFF2-40B4-BE49-F238E27FC236}">
                <a16:creationId xmlns:a16="http://schemas.microsoft.com/office/drawing/2014/main" id="{83370FE0-CB37-1740-A1E5-A1C21008A7C7}"/>
              </a:ext>
            </a:extLst>
          </p:cNvPr>
          <p:cNvGrpSpPr/>
          <p:nvPr/>
        </p:nvGrpSpPr>
        <p:grpSpPr>
          <a:xfrm>
            <a:off x="206679" y="2971800"/>
            <a:ext cx="11706304" cy="3717406"/>
            <a:chOff x="206679" y="2971800"/>
            <a:chExt cx="11706304" cy="3717406"/>
          </a:xfrm>
        </p:grpSpPr>
        <p:sp>
          <p:nvSpPr>
            <p:cNvPr id="10" name="Oval 9">
              <a:extLst>
                <a:ext uri="{FF2B5EF4-FFF2-40B4-BE49-F238E27FC236}">
                  <a16:creationId xmlns:a16="http://schemas.microsoft.com/office/drawing/2014/main" id="{512B74C9-EF3F-AC41-8F84-7870676063D3}"/>
                </a:ext>
              </a:extLst>
            </p:cNvPr>
            <p:cNvSpPr/>
            <p:nvPr/>
          </p:nvSpPr>
          <p:spPr>
            <a:xfrm>
              <a:off x="991582" y="2971800"/>
              <a:ext cx="4772722" cy="914400"/>
            </a:xfrm>
            <a:prstGeom prst="ellipse">
              <a:avLst/>
            </a:prstGeom>
            <a:noFill/>
            <a:ln w="44450">
              <a:solidFill>
                <a:srgbClr val="002A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2" name="Straight Arrow Connector 11">
              <a:extLst>
                <a:ext uri="{FF2B5EF4-FFF2-40B4-BE49-F238E27FC236}">
                  <a16:creationId xmlns:a16="http://schemas.microsoft.com/office/drawing/2014/main" id="{C6F5C62E-7DD2-C141-A8B9-CE5F21306851}"/>
                </a:ext>
              </a:extLst>
            </p:cNvPr>
            <p:cNvCxnSpPr>
              <a:cxnSpLocks/>
              <a:stCxn id="10" idx="6"/>
            </p:cNvCxnSpPr>
            <p:nvPr/>
          </p:nvCxnSpPr>
          <p:spPr>
            <a:xfrm>
              <a:off x="5764304" y="3429000"/>
              <a:ext cx="1954094" cy="457200"/>
            </a:xfrm>
            <a:prstGeom prst="straightConnector1">
              <a:avLst/>
            </a:prstGeom>
            <a:ln w="44450">
              <a:solidFill>
                <a:srgbClr val="002AF4"/>
              </a:solidFill>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343184EF-268D-524B-BE5E-1FDBF625680B}"/>
                </a:ext>
              </a:extLst>
            </p:cNvPr>
            <p:cNvSpPr txBox="1"/>
            <p:nvPr/>
          </p:nvSpPr>
          <p:spPr>
            <a:xfrm>
              <a:off x="7855917" y="3716943"/>
              <a:ext cx="3975768" cy="461665"/>
            </a:xfrm>
            <a:prstGeom prst="rect">
              <a:avLst/>
            </a:prstGeom>
            <a:solidFill>
              <a:srgbClr val="FFFF00"/>
            </a:solidFill>
            <a:ln>
              <a:solidFill>
                <a:srgbClr val="002AF4"/>
              </a:solidFill>
            </a:ln>
          </p:spPr>
          <p:txBody>
            <a:bodyPr wrap="none" rtlCol="0">
              <a:spAutoFit/>
            </a:bodyPr>
            <a:lstStyle/>
            <a:p>
              <a:r>
                <a:rPr lang="en-US" sz="2400" b="1" dirty="0"/>
                <a:t>An explicit goal of the EIC</a:t>
              </a:r>
            </a:p>
          </p:txBody>
        </p:sp>
        <p:grpSp>
          <p:nvGrpSpPr>
            <p:cNvPr id="25" name="Group 24">
              <a:extLst>
                <a:ext uri="{FF2B5EF4-FFF2-40B4-BE49-F238E27FC236}">
                  <a16:creationId xmlns:a16="http://schemas.microsoft.com/office/drawing/2014/main" id="{6946279D-CAE4-C34E-B3AC-269A2F7DE332}"/>
                </a:ext>
              </a:extLst>
            </p:cNvPr>
            <p:cNvGrpSpPr/>
            <p:nvPr/>
          </p:nvGrpSpPr>
          <p:grpSpPr>
            <a:xfrm>
              <a:off x="206679" y="4420229"/>
              <a:ext cx="11706304" cy="2268977"/>
              <a:chOff x="206679" y="4420229"/>
              <a:chExt cx="11706304" cy="2268977"/>
            </a:xfrm>
          </p:grpSpPr>
          <p:pic>
            <p:nvPicPr>
              <p:cNvPr id="14" name="Picture 13">
                <a:extLst>
                  <a:ext uri="{FF2B5EF4-FFF2-40B4-BE49-F238E27FC236}">
                    <a16:creationId xmlns:a16="http://schemas.microsoft.com/office/drawing/2014/main" id="{A968C282-CB18-FE4C-9C28-4569FE587C85}"/>
                  </a:ext>
                </a:extLst>
              </p:cNvPr>
              <p:cNvPicPr>
                <a:picLocks noChangeAspect="1"/>
              </p:cNvPicPr>
              <p:nvPr/>
            </p:nvPicPr>
            <p:blipFill>
              <a:blip r:embed="rId3"/>
              <a:stretch>
                <a:fillRect/>
              </a:stretch>
            </p:blipFill>
            <p:spPr>
              <a:xfrm>
                <a:off x="7952610" y="4420229"/>
                <a:ext cx="2356245" cy="2268977"/>
              </a:xfrm>
              <a:prstGeom prst="rect">
                <a:avLst/>
              </a:prstGeom>
            </p:spPr>
          </p:pic>
          <p:sp>
            <p:nvSpPr>
              <p:cNvPr id="19" name="TextBox 18">
                <a:extLst>
                  <a:ext uri="{FF2B5EF4-FFF2-40B4-BE49-F238E27FC236}">
                    <a16:creationId xmlns:a16="http://schemas.microsoft.com/office/drawing/2014/main" id="{395F6AC4-EEC5-CC4B-98D9-8235165918D7}"/>
                  </a:ext>
                </a:extLst>
              </p:cNvPr>
              <p:cNvSpPr txBox="1"/>
              <p:nvPr/>
            </p:nvSpPr>
            <p:spPr>
              <a:xfrm>
                <a:off x="10351385" y="5064700"/>
                <a:ext cx="1561598" cy="600164"/>
              </a:xfrm>
              <a:prstGeom prst="rect">
                <a:avLst/>
              </a:prstGeom>
              <a:noFill/>
            </p:spPr>
            <p:txBody>
              <a:bodyPr wrap="square" rtlCol="0">
                <a:spAutoFit/>
              </a:bodyPr>
              <a:lstStyle/>
              <a:p>
                <a:r>
                  <a:rPr lang="fr-FR" sz="1100" dirty="0">
                    <a:solidFill>
                      <a:srgbClr val="FF0000"/>
                    </a:solidFill>
                  </a:rPr>
                  <a:t>ALICE Collaboration, Phys. </a:t>
                </a:r>
                <a:r>
                  <a:rPr lang="fr-FR" sz="1100" dirty="0" err="1">
                    <a:solidFill>
                      <a:srgbClr val="FF0000"/>
                    </a:solidFill>
                  </a:rPr>
                  <a:t>Lett</a:t>
                </a:r>
                <a:r>
                  <a:rPr lang="fr-FR" sz="1100" dirty="0">
                    <a:solidFill>
                      <a:srgbClr val="FF0000"/>
                    </a:solidFill>
                  </a:rPr>
                  <a:t>. B719 (2013) 29</a:t>
                </a:r>
              </a:p>
            </p:txBody>
          </p:sp>
          <p:pic>
            <p:nvPicPr>
              <p:cNvPr id="23" name="Picture 22">
                <a:extLst>
                  <a:ext uri="{FF2B5EF4-FFF2-40B4-BE49-F238E27FC236}">
                    <a16:creationId xmlns:a16="http://schemas.microsoft.com/office/drawing/2014/main" id="{4D33F0AF-C8C6-AD4A-ACFB-1987BAF60FC6}"/>
                  </a:ext>
                </a:extLst>
              </p:cNvPr>
              <p:cNvPicPr>
                <a:picLocks noChangeAspect="1"/>
              </p:cNvPicPr>
              <p:nvPr/>
            </p:nvPicPr>
            <p:blipFill>
              <a:blip r:embed="rId4"/>
              <a:stretch>
                <a:fillRect/>
              </a:stretch>
            </p:blipFill>
            <p:spPr>
              <a:xfrm>
                <a:off x="648659" y="4526571"/>
                <a:ext cx="6450675" cy="2094132"/>
              </a:xfrm>
              <a:prstGeom prst="rect">
                <a:avLst/>
              </a:prstGeom>
            </p:spPr>
          </p:pic>
          <p:sp>
            <p:nvSpPr>
              <p:cNvPr id="24" name="TextBox 23">
                <a:extLst>
                  <a:ext uri="{FF2B5EF4-FFF2-40B4-BE49-F238E27FC236}">
                    <a16:creationId xmlns:a16="http://schemas.microsoft.com/office/drawing/2014/main" id="{B25F3037-C5A3-A74F-91A2-91AC21A30121}"/>
                  </a:ext>
                </a:extLst>
              </p:cNvPr>
              <p:cNvSpPr txBox="1"/>
              <p:nvPr/>
            </p:nvSpPr>
            <p:spPr>
              <a:xfrm rot="16200000">
                <a:off x="42531" y="5528930"/>
                <a:ext cx="697627" cy="369332"/>
              </a:xfrm>
              <a:prstGeom prst="rect">
                <a:avLst/>
              </a:prstGeom>
              <a:noFill/>
            </p:spPr>
            <p:txBody>
              <a:bodyPr wrap="none" rtlCol="0">
                <a:spAutoFit/>
              </a:bodyPr>
              <a:lstStyle/>
              <a:p>
                <a:r>
                  <a:rPr lang="en-US" dirty="0"/>
                  <a:t>CMS</a:t>
                </a:r>
              </a:p>
            </p:txBody>
          </p:sp>
        </p:grpSp>
      </p:grpSp>
    </p:spTree>
    <p:extLst>
      <p:ext uri="{BB962C8B-B14F-4D97-AF65-F5344CB8AC3E}">
        <p14:creationId xmlns:p14="http://schemas.microsoft.com/office/powerpoint/2010/main" val="37624437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checkerboard(across)">
                                      <p:cBhvr>
                                        <p:cTn id="7"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90245" y="2760094"/>
            <a:ext cx="9809921" cy="2279421"/>
          </a:xfrm>
        </p:spPr>
        <p:txBody>
          <a:bodyPr anchor="t">
            <a:normAutofit/>
          </a:bodyPr>
          <a:lstStyle/>
          <a:p>
            <a:pPr algn="ctr"/>
            <a:r>
              <a:rPr lang="en-US" sz="4000" cap="none" dirty="0"/>
              <a:t>Electron Ion Collider: The next QCD frontier</a:t>
            </a:r>
            <a:br>
              <a:rPr lang="en-US" sz="4000" cap="none" dirty="0"/>
            </a:br>
            <a:r>
              <a:rPr lang="en-US" sz="2400" i="1" cap="none" dirty="0">
                <a:solidFill>
                  <a:srgbClr val="3366FF"/>
                </a:solidFill>
              </a:rPr>
              <a:t>To precisely understand the universal gluon dynamics in QCD and its consequences in the visible world.</a:t>
            </a:r>
            <a:endParaRPr lang="en-US" sz="2400" cap="none" dirty="0">
              <a:solidFill>
                <a:srgbClr val="292934"/>
              </a:solidFill>
            </a:endParaRPr>
          </a:p>
        </p:txBody>
      </p:sp>
      <p:pic>
        <p:nvPicPr>
          <p:cNvPr id="11" name="Picture 10"/>
          <p:cNvPicPr>
            <a:picLocks noChangeAspect="1"/>
          </p:cNvPicPr>
          <p:nvPr/>
        </p:nvPicPr>
        <p:blipFill>
          <a:blip r:embed="rId3"/>
          <a:stretch>
            <a:fillRect/>
          </a:stretch>
        </p:blipFill>
        <p:spPr>
          <a:xfrm>
            <a:off x="11329964" y="352322"/>
            <a:ext cx="777240" cy="1006593"/>
          </a:xfrm>
          <a:prstGeom prst="rect">
            <a:avLst/>
          </a:prstGeom>
        </p:spPr>
      </p:pic>
      <p:sp>
        <p:nvSpPr>
          <p:cNvPr id="8" name="TextBox 7"/>
          <p:cNvSpPr txBox="1"/>
          <p:nvPr/>
        </p:nvSpPr>
        <p:spPr>
          <a:xfrm>
            <a:off x="-3952875" y="2460625"/>
            <a:ext cx="184666" cy="369332"/>
          </a:xfrm>
          <a:prstGeom prst="rect">
            <a:avLst/>
          </a:prstGeom>
          <a:noFill/>
        </p:spPr>
        <p:txBody>
          <a:bodyPr wrap="none" rtlCol="0">
            <a:spAutoFit/>
          </a:bodyPr>
          <a:lstStyle/>
          <a:p>
            <a:endParaRPr lang="en-US" dirty="0"/>
          </a:p>
        </p:txBody>
      </p:sp>
      <p:pic>
        <p:nvPicPr>
          <p:cNvPr id="21" name="Picture 20" descr="Screen Shot 2018-10-11 at 5.29.30 AM.png">
            <a:extLst>
              <a:ext uri="{FF2B5EF4-FFF2-40B4-BE49-F238E27FC236}">
                <a16:creationId xmlns:a16="http://schemas.microsoft.com/office/drawing/2014/main" id="{9857EE44-62F4-7A46-A3F9-06B89CDC42D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3549" y="502511"/>
            <a:ext cx="1479129" cy="1958114"/>
          </a:xfrm>
          <a:prstGeom prst="rect">
            <a:avLst/>
          </a:prstGeom>
        </p:spPr>
      </p:pic>
      <p:pic>
        <p:nvPicPr>
          <p:cNvPr id="26" name="Picture 25">
            <a:extLst>
              <a:ext uri="{FF2B5EF4-FFF2-40B4-BE49-F238E27FC236}">
                <a16:creationId xmlns:a16="http://schemas.microsoft.com/office/drawing/2014/main" id="{97CBF9AD-CD12-BB44-9D1D-D12A960FCBD5}"/>
              </a:ext>
            </a:extLst>
          </p:cNvPr>
          <p:cNvPicPr>
            <a:picLocks/>
          </p:cNvPicPr>
          <p:nvPr/>
        </p:nvPicPr>
        <p:blipFill>
          <a:blip r:embed="rId5"/>
          <a:stretch>
            <a:fillRect/>
          </a:stretch>
        </p:blipFill>
        <p:spPr>
          <a:xfrm>
            <a:off x="10312277" y="352698"/>
            <a:ext cx="775728" cy="1005840"/>
          </a:xfrm>
          <a:prstGeom prst="rect">
            <a:avLst/>
          </a:prstGeom>
        </p:spPr>
      </p:pic>
      <p:grpSp>
        <p:nvGrpSpPr>
          <p:cNvPr id="5" name="Group 4">
            <a:extLst>
              <a:ext uri="{FF2B5EF4-FFF2-40B4-BE49-F238E27FC236}">
                <a16:creationId xmlns:a16="http://schemas.microsoft.com/office/drawing/2014/main" id="{431D79F2-4640-6645-98E8-EEAAB902887C}"/>
              </a:ext>
            </a:extLst>
          </p:cNvPr>
          <p:cNvGrpSpPr/>
          <p:nvPr/>
        </p:nvGrpSpPr>
        <p:grpSpPr>
          <a:xfrm>
            <a:off x="2819214" y="4315974"/>
            <a:ext cx="6174531" cy="1488418"/>
            <a:chOff x="1667746" y="4771051"/>
            <a:chExt cx="6174531" cy="1488418"/>
          </a:xfrm>
        </p:grpSpPr>
        <p:grpSp>
          <p:nvGrpSpPr>
            <p:cNvPr id="16" name="Group 15"/>
            <p:cNvGrpSpPr/>
            <p:nvPr/>
          </p:nvGrpSpPr>
          <p:grpSpPr>
            <a:xfrm>
              <a:off x="1667746" y="4771051"/>
              <a:ext cx="5198479" cy="1488418"/>
              <a:chOff x="1667746" y="4677264"/>
              <a:chExt cx="5198479" cy="1488418"/>
            </a:xfrm>
          </p:grpSpPr>
          <p:grpSp>
            <p:nvGrpSpPr>
              <p:cNvPr id="20" name="Group 19"/>
              <p:cNvGrpSpPr/>
              <p:nvPr/>
            </p:nvGrpSpPr>
            <p:grpSpPr>
              <a:xfrm>
                <a:off x="3161583" y="4677264"/>
                <a:ext cx="3704642" cy="1481592"/>
                <a:chOff x="3309495" y="5194440"/>
                <a:chExt cx="3704642" cy="1481592"/>
              </a:xfrm>
            </p:grpSpPr>
            <p:sp>
              <p:nvSpPr>
                <p:cNvPr id="23" name="TextBox 22"/>
                <p:cNvSpPr txBox="1"/>
                <p:nvPr/>
              </p:nvSpPr>
              <p:spPr>
                <a:xfrm>
                  <a:off x="6188032" y="6003667"/>
                  <a:ext cx="826105" cy="369332"/>
                </a:xfrm>
                <a:prstGeom prst="rect">
                  <a:avLst/>
                </a:prstGeom>
              </p:spPr>
              <p:style>
                <a:lnRef idx="3">
                  <a:schemeClr val="lt1"/>
                </a:lnRef>
                <a:fillRef idx="1">
                  <a:schemeClr val="accent6"/>
                </a:fillRef>
                <a:effectRef idx="1">
                  <a:schemeClr val="accent6"/>
                </a:effectRef>
                <a:fontRef idx="minor">
                  <a:schemeClr val="lt1"/>
                </a:fontRef>
              </p:style>
              <p:txBody>
                <a:bodyPr wrap="none" rtlCol="0">
                  <a:spAutoFit/>
                </a:bodyPr>
                <a:lstStyle/>
                <a:p>
                  <a:r>
                    <a:rPr lang="en-US" dirty="0"/>
                    <a:t>Nuclei</a:t>
                  </a:r>
                </a:p>
              </p:txBody>
            </p:sp>
            <p:pic>
              <p:nvPicPr>
                <p:cNvPr id="24" name="Picture 23"/>
                <p:cNvPicPr>
                  <a:picLocks noChangeAspect="1"/>
                </p:cNvPicPr>
                <p:nvPr/>
              </p:nvPicPr>
              <p:blipFill>
                <a:blip r:embed="rId6"/>
                <a:stretch>
                  <a:fillRect/>
                </a:stretch>
              </p:blipFill>
              <p:spPr>
                <a:xfrm>
                  <a:off x="3309495" y="5194440"/>
                  <a:ext cx="2619245" cy="1481592"/>
                </a:xfrm>
                <a:prstGeom prst="rect">
                  <a:avLst/>
                </a:prstGeom>
              </p:spPr>
            </p:pic>
          </p:grpSp>
          <p:pic>
            <p:nvPicPr>
              <p:cNvPr id="18" name="Picture 17"/>
              <p:cNvPicPr>
                <a:picLocks noChangeAspect="1"/>
              </p:cNvPicPr>
              <p:nvPr/>
            </p:nvPicPr>
            <p:blipFill>
              <a:blip r:embed="rId7"/>
              <a:stretch>
                <a:fillRect/>
              </a:stretch>
            </p:blipFill>
            <p:spPr>
              <a:xfrm>
                <a:off x="1667746" y="4723848"/>
                <a:ext cx="1422338" cy="1441834"/>
              </a:xfrm>
              <a:prstGeom prst="rect">
                <a:avLst/>
              </a:prstGeom>
            </p:spPr>
          </p:pic>
        </p:grpSp>
        <p:pic>
          <p:nvPicPr>
            <p:cNvPr id="3" name="Picture 2">
              <a:extLst>
                <a:ext uri="{FF2B5EF4-FFF2-40B4-BE49-F238E27FC236}">
                  <a16:creationId xmlns:a16="http://schemas.microsoft.com/office/drawing/2014/main" id="{5238E52F-47E4-B44A-B5E5-CFDF896F4835}"/>
                </a:ext>
              </a:extLst>
            </p:cNvPr>
            <p:cNvPicPr>
              <a:picLocks noChangeAspect="1"/>
            </p:cNvPicPr>
            <p:nvPr/>
          </p:nvPicPr>
          <p:blipFill>
            <a:blip r:embed="rId8"/>
            <a:stretch>
              <a:fillRect/>
            </a:stretch>
          </p:blipFill>
          <p:spPr>
            <a:xfrm>
              <a:off x="5852327" y="4771051"/>
              <a:ext cx="1989950" cy="1488418"/>
            </a:xfrm>
            <a:prstGeom prst="rect">
              <a:avLst/>
            </a:prstGeom>
          </p:spPr>
        </p:pic>
      </p:grpSp>
      <p:pic>
        <p:nvPicPr>
          <p:cNvPr id="17" name="Picture 16">
            <a:extLst>
              <a:ext uri="{FF2B5EF4-FFF2-40B4-BE49-F238E27FC236}">
                <a16:creationId xmlns:a16="http://schemas.microsoft.com/office/drawing/2014/main" id="{28C3348D-CB06-2644-852B-38C9C95CF1A3}"/>
              </a:ext>
            </a:extLst>
          </p:cNvPr>
          <p:cNvPicPr>
            <a:picLocks noChangeAspect="1"/>
          </p:cNvPicPr>
          <p:nvPr/>
        </p:nvPicPr>
        <p:blipFill>
          <a:blip r:embed="rId9"/>
          <a:stretch>
            <a:fillRect/>
          </a:stretch>
        </p:blipFill>
        <p:spPr>
          <a:xfrm>
            <a:off x="4178927" y="541992"/>
            <a:ext cx="3175659" cy="1958114"/>
          </a:xfrm>
          <a:prstGeom prst="rect">
            <a:avLst/>
          </a:prstGeom>
          <a:ln w="25400">
            <a:solidFill>
              <a:srgbClr val="8F2FF4"/>
            </a:solidFill>
          </a:ln>
        </p:spPr>
      </p:pic>
    </p:spTree>
    <p:extLst>
      <p:ext uri="{BB962C8B-B14F-4D97-AF65-F5344CB8AC3E}">
        <p14:creationId xmlns:p14="http://schemas.microsoft.com/office/powerpoint/2010/main" val="40339969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txBox="1">
            <a:spLocks/>
          </p:cNvSpPr>
          <p:nvPr/>
        </p:nvSpPr>
        <p:spPr>
          <a:xfrm>
            <a:off x="1209975" y="417023"/>
            <a:ext cx="9084179" cy="674402"/>
          </a:xfrm>
          <a:prstGeom prst="rect">
            <a:avLst/>
          </a:prstGeom>
        </p:spPr>
        <p:txBody>
          <a:bodyP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4000" dirty="0"/>
              <a:t>QCD Landscape to be explored by EIC</a:t>
            </a:r>
          </a:p>
        </p:txBody>
      </p:sp>
      <p:pic>
        <p:nvPicPr>
          <p:cNvPr id="8" name="Picture 7"/>
          <p:cNvPicPr>
            <a:picLocks noChangeAspect="1"/>
          </p:cNvPicPr>
          <p:nvPr/>
        </p:nvPicPr>
        <p:blipFill>
          <a:blip r:embed="rId2"/>
          <a:stretch>
            <a:fillRect/>
          </a:stretch>
        </p:blipFill>
        <p:spPr>
          <a:xfrm>
            <a:off x="696655" y="1851168"/>
            <a:ext cx="4847532" cy="4380259"/>
          </a:xfrm>
          <a:prstGeom prst="rect">
            <a:avLst/>
          </a:prstGeom>
        </p:spPr>
      </p:pic>
      <p:sp>
        <p:nvSpPr>
          <p:cNvPr id="9" name="TextBox 8"/>
          <p:cNvSpPr txBox="1"/>
          <p:nvPr/>
        </p:nvSpPr>
        <p:spPr>
          <a:xfrm>
            <a:off x="1664280" y="1175469"/>
            <a:ext cx="8175568" cy="338554"/>
          </a:xfrm>
          <a:prstGeom prst="rect">
            <a:avLst/>
          </a:prstGeom>
          <a:noFill/>
          <a:ln>
            <a:solidFill>
              <a:schemeClr val="accent1"/>
            </a:solidFill>
          </a:ln>
        </p:spPr>
        <p:txBody>
          <a:bodyPr wrap="none" rtlCol="0">
            <a:spAutoFit/>
          </a:bodyPr>
          <a:lstStyle/>
          <a:p>
            <a:r>
              <a:rPr lang="en-US" sz="1600" dirty="0"/>
              <a:t>QCD at high resolution (Q</a:t>
            </a:r>
            <a:r>
              <a:rPr lang="en-US" sz="1600" baseline="30000" dirty="0"/>
              <a:t>2</a:t>
            </a:r>
            <a:r>
              <a:rPr lang="en-US" sz="1600" dirty="0"/>
              <a:t>) —weakly correlated quarks and gluons are well-described</a:t>
            </a:r>
          </a:p>
        </p:txBody>
      </p:sp>
      <p:sp>
        <p:nvSpPr>
          <p:cNvPr id="10" name="Oval 9"/>
          <p:cNvSpPr/>
          <p:nvPr/>
        </p:nvSpPr>
        <p:spPr>
          <a:xfrm>
            <a:off x="1254579" y="1694370"/>
            <a:ext cx="3688897" cy="860119"/>
          </a:xfrm>
          <a:prstGeom prst="ellipse">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1" name="Straight Arrow Connector 10"/>
          <p:cNvCxnSpPr>
            <a:cxnSpLocks/>
            <a:endCxn id="10" idx="7"/>
          </p:cNvCxnSpPr>
          <p:nvPr/>
        </p:nvCxnSpPr>
        <p:spPr>
          <a:xfrm>
            <a:off x="4178777" y="1335803"/>
            <a:ext cx="224472" cy="48452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5384386" y="1655651"/>
            <a:ext cx="5220665" cy="923330"/>
          </a:xfrm>
          <a:prstGeom prst="rect">
            <a:avLst/>
          </a:prstGeom>
          <a:solidFill>
            <a:schemeClr val="accent4">
              <a:lumMod val="20000"/>
              <a:lumOff val="80000"/>
            </a:schemeClr>
          </a:solidFill>
        </p:spPr>
        <p:txBody>
          <a:bodyPr wrap="square" rtlCol="0">
            <a:spAutoFit/>
          </a:bodyPr>
          <a:lstStyle/>
          <a:p>
            <a:r>
              <a:rPr lang="en-US" dirty="0"/>
              <a:t>Strong QCD dynamics creates many-body correlations between quarks and gluons</a:t>
            </a:r>
          </a:p>
          <a:p>
            <a:r>
              <a:rPr lang="en-US" dirty="0">
                <a:solidFill>
                  <a:srgbClr val="0000FF"/>
                </a:solidFill>
                <a:sym typeface="Wingdings"/>
              </a:rPr>
              <a:t> </a:t>
            </a:r>
            <a:r>
              <a:rPr lang="en-US" dirty="0">
                <a:solidFill>
                  <a:srgbClr val="0000FF"/>
                </a:solidFill>
              </a:rPr>
              <a:t>hadron structure emerges</a:t>
            </a:r>
          </a:p>
        </p:txBody>
      </p:sp>
      <p:sp>
        <p:nvSpPr>
          <p:cNvPr id="13" name="Oval 12"/>
          <p:cNvSpPr/>
          <p:nvPr/>
        </p:nvSpPr>
        <p:spPr>
          <a:xfrm rot="18482311">
            <a:off x="1204933" y="2886056"/>
            <a:ext cx="2779988" cy="2271738"/>
          </a:xfrm>
          <a:prstGeom prst="ellipse">
            <a:avLst/>
          </a:prstGeom>
          <a:noFill/>
          <a:ln w="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p:cNvSpPr txBox="1"/>
          <p:nvPr/>
        </p:nvSpPr>
        <p:spPr>
          <a:xfrm>
            <a:off x="5738873" y="3370872"/>
            <a:ext cx="4866178" cy="646331"/>
          </a:xfrm>
          <a:prstGeom prst="rect">
            <a:avLst/>
          </a:prstGeom>
          <a:noFill/>
          <a:ln>
            <a:solidFill>
              <a:schemeClr val="accent1"/>
            </a:solidFill>
          </a:ln>
        </p:spPr>
        <p:txBody>
          <a:bodyPr wrap="square" rtlCol="0">
            <a:spAutoFit/>
          </a:bodyPr>
          <a:lstStyle/>
          <a:p>
            <a:r>
              <a:rPr lang="en-US" dirty="0"/>
              <a:t>EIC will systematically explore correlations in this region.</a:t>
            </a:r>
          </a:p>
        </p:txBody>
      </p:sp>
      <p:cxnSp>
        <p:nvCxnSpPr>
          <p:cNvPr id="15" name="Straight Arrow Connector 14"/>
          <p:cNvCxnSpPr>
            <a:cxnSpLocks/>
          </p:cNvCxnSpPr>
          <p:nvPr/>
        </p:nvCxnSpPr>
        <p:spPr>
          <a:xfrm flipH="1" flipV="1">
            <a:off x="3705371" y="3437742"/>
            <a:ext cx="2033502" cy="250878"/>
          </a:xfrm>
          <a:prstGeom prst="straightConnector1">
            <a:avLst/>
          </a:prstGeom>
          <a:ln w="31750">
            <a:tailEnd type="arrow"/>
          </a:ln>
        </p:spPr>
        <p:style>
          <a:lnRef idx="2">
            <a:schemeClr val="accent1"/>
          </a:lnRef>
          <a:fillRef idx="0">
            <a:schemeClr val="accent1"/>
          </a:fillRef>
          <a:effectRef idx="1">
            <a:schemeClr val="accent1"/>
          </a:effectRef>
          <a:fontRef idx="minor">
            <a:schemeClr val="tx1"/>
          </a:fontRef>
        </p:style>
      </p:cxnSp>
      <p:sp>
        <p:nvSpPr>
          <p:cNvPr id="16" name="Oval 15"/>
          <p:cNvSpPr/>
          <p:nvPr/>
        </p:nvSpPr>
        <p:spPr>
          <a:xfrm>
            <a:off x="3778953" y="3942621"/>
            <a:ext cx="1067502" cy="860119"/>
          </a:xfrm>
          <a:prstGeom prst="ellipse">
            <a:avLst/>
          </a:prstGeom>
          <a:noFill/>
          <a:ln w="28575"/>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TextBox 16"/>
          <p:cNvSpPr txBox="1"/>
          <p:nvPr/>
        </p:nvSpPr>
        <p:spPr>
          <a:xfrm>
            <a:off x="5856467" y="4851595"/>
            <a:ext cx="4748583" cy="923330"/>
          </a:xfrm>
          <a:prstGeom prst="rect">
            <a:avLst/>
          </a:prstGeom>
          <a:noFill/>
          <a:ln w="3175">
            <a:solidFill>
              <a:schemeClr val="accent1"/>
            </a:solidFill>
          </a:ln>
        </p:spPr>
        <p:txBody>
          <a:bodyPr wrap="square" rtlCol="0">
            <a:spAutoFit/>
          </a:bodyPr>
          <a:lstStyle/>
          <a:p>
            <a:r>
              <a:rPr lang="en-US" dirty="0"/>
              <a:t>An exciting opportunity: Observation by EIC of a new regime in QCD of weakly coupled high density matter</a:t>
            </a:r>
          </a:p>
        </p:txBody>
      </p:sp>
      <p:cxnSp>
        <p:nvCxnSpPr>
          <p:cNvPr id="18" name="Straight Arrow Connector 17"/>
          <p:cNvCxnSpPr>
            <a:cxnSpLocks/>
          </p:cNvCxnSpPr>
          <p:nvPr/>
        </p:nvCxnSpPr>
        <p:spPr>
          <a:xfrm flipH="1" flipV="1">
            <a:off x="4693583" y="4437242"/>
            <a:ext cx="1162884" cy="414353"/>
          </a:xfrm>
          <a:prstGeom prst="straightConnector1">
            <a:avLst/>
          </a:prstGeom>
          <a:ln w="31750">
            <a:tailEnd type="arrow"/>
          </a:ln>
        </p:spPr>
        <p:style>
          <a:lnRef idx="2">
            <a:schemeClr val="accent1"/>
          </a:lnRef>
          <a:fillRef idx="0">
            <a:schemeClr val="accent1"/>
          </a:fillRef>
          <a:effectRef idx="1">
            <a:schemeClr val="accent1"/>
          </a:effectRef>
          <a:fontRef idx="minor">
            <a:schemeClr val="tx1"/>
          </a:fontRef>
        </p:style>
      </p:cxnSp>
      <p:sp>
        <p:nvSpPr>
          <p:cNvPr id="5" name="TextBox 4"/>
          <p:cNvSpPr txBox="1"/>
          <p:nvPr/>
        </p:nvSpPr>
        <p:spPr>
          <a:xfrm rot="16200000">
            <a:off x="-347895" y="4267965"/>
            <a:ext cx="1850186" cy="338554"/>
          </a:xfrm>
          <a:prstGeom prst="rect">
            <a:avLst/>
          </a:prstGeom>
          <a:noFill/>
        </p:spPr>
        <p:txBody>
          <a:bodyPr wrap="square" rtlCol="0">
            <a:spAutoFit/>
          </a:bodyPr>
          <a:lstStyle/>
          <a:p>
            <a:r>
              <a:rPr lang="en-US" sz="1600" dirty="0" err="1"/>
              <a:t>arXiv</a:t>
            </a:r>
            <a:r>
              <a:rPr lang="en-US" sz="1600" dirty="0"/>
              <a:t>: 1708.01527</a:t>
            </a:r>
          </a:p>
        </p:txBody>
      </p:sp>
      <p:sp>
        <p:nvSpPr>
          <p:cNvPr id="6" name="Date Placeholder 5">
            <a:extLst>
              <a:ext uri="{FF2B5EF4-FFF2-40B4-BE49-F238E27FC236}">
                <a16:creationId xmlns:a16="http://schemas.microsoft.com/office/drawing/2014/main" id="{1A83AE9A-7B86-4A4A-8F8C-626A48C47E86}"/>
              </a:ext>
            </a:extLst>
          </p:cNvPr>
          <p:cNvSpPr>
            <a:spLocks noGrp="1"/>
          </p:cNvSpPr>
          <p:nvPr>
            <p:ph type="dt" sz="half" idx="10"/>
          </p:nvPr>
        </p:nvSpPr>
        <p:spPr/>
        <p:txBody>
          <a:bodyPr/>
          <a:lstStyle/>
          <a:p>
            <a:r>
              <a:rPr lang="en-US"/>
              <a:t>November 16, 2018</a:t>
            </a:r>
          </a:p>
        </p:txBody>
      </p:sp>
      <p:sp>
        <p:nvSpPr>
          <p:cNvPr id="19" name="Footer Placeholder 18">
            <a:extLst>
              <a:ext uri="{FF2B5EF4-FFF2-40B4-BE49-F238E27FC236}">
                <a16:creationId xmlns:a16="http://schemas.microsoft.com/office/drawing/2014/main" id="{950CC582-18E4-BA4D-A45A-DC9C809CD65D}"/>
              </a:ext>
            </a:extLst>
          </p:cNvPr>
          <p:cNvSpPr>
            <a:spLocks noGrp="1"/>
          </p:cNvSpPr>
          <p:nvPr>
            <p:ph type="ftr" sz="quarter" idx="11"/>
          </p:nvPr>
        </p:nvSpPr>
        <p:spPr/>
        <p:txBody>
          <a:bodyPr/>
          <a:lstStyle/>
          <a:p>
            <a:pPr algn="r"/>
            <a:r>
              <a:rPr lang="en-US"/>
              <a:t>ECFA Plenary Session: Future Colliders</a:t>
            </a:r>
            <a:endParaRPr lang="en-US" dirty="0"/>
          </a:p>
        </p:txBody>
      </p:sp>
      <p:sp>
        <p:nvSpPr>
          <p:cNvPr id="20" name="Slide Number Placeholder 19">
            <a:extLst>
              <a:ext uri="{FF2B5EF4-FFF2-40B4-BE49-F238E27FC236}">
                <a16:creationId xmlns:a16="http://schemas.microsoft.com/office/drawing/2014/main" id="{BD273720-9160-614C-ACE1-9F9A6738AF07}"/>
              </a:ext>
            </a:extLst>
          </p:cNvPr>
          <p:cNvSpPr>
            <a:spLocks noGrp="1"/>
          </p:cNvSpPr>
          <p:nvPr>
            <p:ph type="sldNum" sz="quarter" idx="12"/>
          </p:nvPr>
        </p:nvSpPr>
        <p:spPr/>
        <p:txBody>
          <a:bodyPr/>
          <a:lstStyle/>
          <a:p>
            <a:fld id="{0CFEC368-1D7A-4F81-ABF6-AE0E36BAF64C}" type="slidenum">
              <a:rPr lang="en-US" smtClean="0"/>
              <a:pPr/>
              <a:t>14</a:t>
            </a:fld>
            <a:endParaRPr lang="en-US"/>
          </a:p>
        </p:txBody>
      </p:sp>
      <p:grpSp>
        <p:nvGrpSpPr>
          <p:cNvPr id="2" name="Group 1">
            <a:extLst>
              <a:ext uri="{FF2B5EF4-FFF2-40B4-BE49-F238E27FC236}">
                <a16:creationId xmlns:a16="http://schemas.microsoft.com/office/drawing/2014/main" id="{5459E501-9477-414E-BFD6-93DF8EAEC224}"/>
              </a:ext>
            </a:extLst>
          </p:cNvPr>
          <p:cNvGrpSpPr/>
          <p:nvPr/>
        </p:nvGrpSpPr>
        <p:grpSpPr>
          <a:xfrm>
            <a:off x="1154356" y="6208797"/>
            <a:ext cx="3443748" cy="674550"/>
            <a:chOff x="-32149" y="5058958"/>
            <a:chExt cx="5798772" cy="1115216"/>
          </a:xfrm>
        </p:grpSpPr>
        <p:pic>
          <p:nvPicPr>
            <p:cNvPr id="21" name="Picture 20" descr="Screen Shot 2018-10-15 at 2.33.39 PM.png">
              <a:extLst>
                <a:ext uri="{FF2B5EF4-FFF2-40B4-BE49-F238E27FC236}">
                  <a16:creationId xmlns:a16="http://schemas.microsoft.com/office/drawing/2014/main" id="{3513DFAD-6A16-4643-88D3-D2B83624B12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149" y="5058958"/>
              <a:ext cx="1133106" cy="1115216"/>
            </a:xfrm>
            <a:prstGeom prst="rect">
              <a:avLst/>
            </a:prstGeom>
          </p:spPr>
        </p:pic>
        <p:pic>
          <p:nvPicPr>
            <p:cNvPr id="22" name="Picture 21" descr="Screen Shot 2018-10-15 at 2.33.53 PM.png">
              <a:extLst>
                <a:ext uri="{FF2B5EF4-FFF2-40B4-BE49-F238E27FC236}">
                  <a16:creationId xmlns:a16="http://schemas.microsoft.com/office/drawing/2014/main" id="{08D6E9AA-5E56-2B46-85DF-6644B0A23D7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47824" y="5058958"/>
              <a:ext cx="1155553" cy="1066378"/>
            </a:xfrm>
            <a:prstGeom prst="rect">
              <a:avLst/>
            </a:prstGeom>
          </p:spPr>
        </p:pic>
        <p:pic>
          <p:nvPicPr>
            <p:cNvPr id="23" name="Picture 22" descr="Screen Shot 2018-10-15 at 2.34.02 PM.png">
              <a:extLst>
                <a:ext uri="{FF2B5EF4-FFF2-40B4-BE49-F238E27FC236}">
                  <a16:creationId xmlns:a16="http://schemas.microsoft.com/office/drawing/2014/main" id="{7572F3D3-DCDA-3640-BBCE-43A09A9DEB7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660310" y="5099039"/>
              <a:ext cx="1106313" cy="1032782"/>
            </a:xfrm>
            <a:prstGeom prst="rect">
              <a:avLst/>
            </a:prstGeom>
          </p:spPr>
        </p:pic>
        <p:cxnSp>
          <p:nvCxnSpPr>
            <p:cNvPr id="24" name="Straight Arrow Connector 23">
              <a:extLst>
                <a:ext uri="{FF2B5EF4-FFF2-40B4-BE49-F238E27FC236}">
                  <a16:creationId xmlns:a16="http://schemas.microsoft.com/office/drawing/2014/main" id="{F1318D08-28E4-5648-BA82-92D8C597C7E4}"/>
                </a:ext>
              </a:extLst>
            </p:cNvPr>
            <p:cNvCxnSpPr>
              <a:cxnSpLocks/>
            </p:cNvCxnSpPr>
            <p:nvPr/>
          </p:nvCxnSpPr>
          <p:spPr>
            <a:xfrm flipV="1">
              <a:off x="1328059" y="5586870"/>
              <a:ext cx="1055289" cy="29696"/>
            </a:xfrm>
            <a:prstGeom prst="straightConnector1">
              <a:avLst/>
            </a:prstGeom>
            <a:ln w="5715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25" name="Straight Arrow Connector 24">
              <a:extLst>
                <a:ext uri="{FF2B5EF4-FFF2-40B4-BE49-F238E27FC236}">
                  <a16:creationId xmlns:a16="http://schemas.microsoft.com/office/drawing/2014/main" id="{15435E61-E072-2A45-8E4B-48E2CE480A58}"/>
                </a:ext>
              </a:extLst>
            </p:cNvPr>
            <p:cNvCxnSpPr>
              <a:cxnSpLocks/>
            </p:cNvCxnSpPr>
            <p:nvPr/>
          </p:nvCxnSpPr>
          <p:spPr>
            <a:xfrm>
              <a:off x="3503377" y="5606056"/>
              <a:ext cx="947349" cy="0"/>
            </a:xfrm>
            <a:prstGeom prst="straightConnector1">
              <a:avLst/>
            </a:prstGeom>
            <a:ln w="5715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33738522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8"/>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6" grpId="0" animBg="1"/>
      <p:bldP spid="1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62346" y="477211"/>
            <a:ext cx="10185193" cy="707886"/>
          </a:xfrm>
          <a:prstGeom prst="rect">
            <a:avLst/>
          </a:prstGeom>
          <a:noFill/>
          <a:ln w="22225">
            <a:solidFill>
              <a:srgbClr val="37A5AB"/>
            </a:solidFill>
          </a:ln>
        </p:spPr>
        <p:txBody>
          <a:bodyPr wrap="square" rtlCol="0">
            <a:spAutoFit/>
          </a:bodyPr>
          <a:lstStyle/>
          <a:p>
            <a:pPr algn="ctr"/>
            <a:r>
              <a:rPr lang="en-US" sz="2000" dirty="0">
                <a:solidFill>
                  <a:srgbClr val="C00000"/>
                </a:solidFill>
              </a:rPr>
              <a:t>A new facility is needed to investigate, with precision, the dynamics of gluons &amp; sea quarks and their role in the structure of visible matter</a:t>
            </a:r>
            <a:endParaRPr lang="en-US" sz="2000" dirty="0">
              <a:solidFill>
                <a:srgbClr val="C00000"/>
              </a:solidFill>
              <a:cs typeface="Arial" panose="020B0604020202020204" pitchFamily="34" charset="0"/>
            </a:endParaRPr>
          </a:p>
        </p:txBody>
      </p:sp>
      <p:sp>
        <p:nvSpPr>
          <p:cNvPr id="4" name="Content Placeholder 6"/>
          <p:cNvSpPr txBox="1">
            <a:spLocks/>
          </p:cNvSpPr>
          <p:nvPr/>
        </p:nvSpPr>
        <p:spPr>
          <a:xfrm>
            <a:off x="625119" y="1413986"/>
            <a:ext cx="7261266" cy="1198400"/>
          </a:xfrm>
          <a:prstGeom prst="rect">
            <a:avLst/>
          </a:prstGeom>
        </p:spPr>
        <p:txBody>
          <a:bodyPr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400"/>
              </a:spcBef>
              <a:buNone/>
            </a:pPr>
            <a:r>
              <a:rPr lang="en-US" sz="1800" dirty="0"/>
              <a:t>How are the sea quarks and gluons, and their spins, </a:t>
            </a:r>
            <a:r>
              <a:rPr lang="en-US" sz="1800" dirty="0">
                <a:solidFill>
                  <a:srgbClr val="0000FF"/>
                </a:solidFill>
              </a:rPr>
              <a:t>distributed in space and momentum </a:t>
            </a:r>
            <a:r>
              <a:rPr lang="en-US" sz="1800" dirty="0"/>
              <a:t>inside the nucleon? </a:t>
            </a:r>
          </a:p>
          <a:p>
            <a:pPr marL="0" indent="0">
              <a:spcBef>
                <a:spcPts val="400"/>
              </a:spcBef>
              <a:buNone/>
            </a:pPr>
            <a:r>
              <a:rPr lang="en-US" sz="1800" dirty="0"/>
              <a:t>How do the </a:t>
            </a:r>
            <a:r>
              <a:rPr lang="en-US" sz="1800" dirty="0">
                <a:solidFill>
                  <a:srgbClr val="0000FF"/>
                </a:solidFill>
              </a:rPr>
              <a:t>nucleon properties emerge </a:t>
            </a:r>
            <a:r>
              <a:rPr lang="en-US" sz="1800" dirty="0"/>
              <a:t>from them and their interactions?</a:t>
            </a:r>
          </a:p>
        </p:txBody>
      </p:sp>
      <p:pic>
        <p:nvPicPr>
          <p:cNvPr id="5" name="Picture 2"/>
          <p:cNvPicPr>
            <a:picLocks noChangeAspect="1" noChangeArrowheads="1"/>
          </p:cNvPicPr>
          <p:nvPr/>
        </p:nvPicPr>
        <p:blipFill>
          <a:blip r:embed="rId3" cstate="print">
            <a:alphaModFix/>
          </a:blip>
          <a:srcRect/>
          <a:stretch>
            <a:fillRect/>
          </a:stretch>
        </p:blipFill>
        <p:spPr bwMode="auto">
          <a:xfrm>
            <a:off x="7728405" y="1395413"/>
            <a:ext cx="2717483" cy="1165860"/>
          </a:xfrm>
          <a:prstGeom prst="rect">
            <a:avLst/>
          </a:prstGeom>
          <a:noFill/>
          <a:ln w="9525">
            <a:noFill/>
            <a:miter lim="800000"/>
            <a:headEnd/>
            <a:tailEnd/>
          </a:ln>
        </p:spPr>
      </p:pic>
      <p:grpSp>
        <p:nvGrpSpPr>
          <p:cNvPr id="16" name="Group 15"/>
          <p:cNvGrpSpPr/>
          <p:nvPr/>
        </p:nvGrpSpPr>
        <p:grpSpPr>
          <a:xfrm>
            <a:off x="1097623" y="2757068"/>
            <a:ext cx="10998583" cy="1625767"/>
            <a:chOff x="-77046" y="5133259"/>
            <a:chExt cx="10998583" cy="1625767"/>
          </a:xfrm>
        </p:grpSpPr>
        <p:sp>
          <p:nvSpPr>
            <p:cNvPr id="17" name="TextBox 16"/>
            <p:cNvSpPr txBox="1"/>
            <p:nvPr/>
          </p:nvSpPr>
          <p:spPr>
            <a:xfrm>
              <a:off x="2848691" y="5358097"/>
              <a:ext cx="8072846" cy="1302921"/>
            </a:xfrm>
            <a:prstGeom prst="rect">
              <a:avLst/>
            </a:prstGeom>
            <a:noFill/>
          </p:spPr>
          <p:txBody>
            <a:bodyPr wrap="square" rtlCol="0">
              <a:spAutoFit/>
            </a:bodyPr>
            <a:lstStyle/>
            <a:p>
              <a:pPr>
                <a:spcBef>
                  <a:spcPts val="400"/>
                </a:spcBef>
              </a:pPr>
              <a:r>
                <a:rPr lang="en-US" dirty="0">
                  <a:solidFill>
                    <a:srgbClr val="292934"/>
                  </a:solidFill>
                </a:rPr>
                <a:t>How do color-charged quarks and gluons, and colorless jets, </a:t>
              </a:r>
              <a:r>
                <a:rPr lang="en-US" dirty="0">
                  <a:solidFill>
                    <a:srgbClr val="0000FF"/>
                  </a:solidFill>
                </a:rPr>
                <a:t>interact with a nuclear medium</a:t>
              </a:r>
              <a:r>
                <a:rPr lang="en-US" dirty="0">
                  <a:solidFill>
                    <a:srgbClr val="292934"/>
                  </a:solidFill>
                </a:rPr>
                <a:t>?</a:t>
              </a:r>
            </a:p>
            <a:p>
              <a:pPr>
                <a:spcBef>
                  <a:spcPts val="400"/>
                </a:spcBef>
              </a:pPr>
              <a:r>
                <a:rPr lang="en-US" dirty="0">
                  <a:solidFill>
                    <a:srgbClr val="292934"/>
                  </a:solidFill>
                </a:rPr>
                <a:t>How do the </a:t>
              </a:r>
              <a:r>
                <a:rPr lang="en-US" dirty="0">
                  <a:solidFill>
                    <a:srgbClr val="0000FF"/>
                  </a:solidFill>
                </a:rPr>
                <a:t>confined hadronic states emerge </a:t>
              </a:r>
              <a:r>
                <a:rPr lang="en-US" dirty="0">
                  <a:solidFill>
                    <a:srgbClr val="292934"/>
                  </a:solidFill>
                </a:rPr>
                <a:t>from these quarks and gluons? </a:t>
              </a:r>
            </a:p>
            <a:p>
              <a:pPr>
                <a:spcBef>
                  <a:spcPts val="400"/>
                </a:spcBef>
              </a:pPr>
              <a:r>
                <a:rPr lang="en-US" dirty="0">
                  <a:solidFill>
                    <a:srgbClr val="292934"/>
                  </a:solidFill>
                </a:rPr>
                <a:t>How do the quark-gluon </a:t>
              </a:r>
              <a:r>
                <a:rPr lang="en-US" dirty="0">
                  <a:solidFill>
                    <a:srgbClr val="0000FF"/>
                  </a:solidFill>
                </a:rPr>
                <a:t>interactions create nuclear binding?</a:t>
              </a:r>
            </a:p>
          </p:txBody>
        </p:sp>
        <p:pic>
          <p:nvPicPr>
            <p:cNvPr id="18" name="Picture 2" descr="hadronization.eps"/>
            <p:cNvPicPr>
              <a:picLocks noChangeAspect="1"/>
            </p:cNvPicPr>
            <p:nvPr/>
          </p:nvPicPr>
          <p:blipFill rotWithShape="1">
            <a:blip r:embed="rId4" cstate="email">
              <a:extLst>
                <a:ext uri="{28A0092B-C50C-407E-A947-70E740481C1C}">
                  <a14:useLocalDpi xmlns:a14="http://schemas.microsoft.com/office/drawing/2010/main"/>
                </a:ext>
              </a:extLst>
            </a:blip>
            <a:srcRect b="47583"/>
            <a:stretch/>
          </p:blipFill>
          <p:spPr bwMode="auto">
            <a:xfrm>
              <a:off x="-77046" y="5133259"/>
              <a:ext cx="2792365" cy="162576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grpSp>
        <p:nvGrpSpPr>
          <p:cNvPr id="21" name="Group 20"/>
          <p:cNvGrpSpPr/>
          <p:nvPr/>
        </p:nvGrpSpPr>
        <p:grpSpPr>
          <a:xfrm>
            <a:off x="662347" y="4376818"/>
            <a:ext cx="10683895" cy="2349491"/>
            <a:chOff x="-861653" y="3816598"/>
            <a:chExt cx="10683895" cy="2349491"/>
          </a:xfrm>
        </p:grpSpPr>
        <p:pic>
          <p:nvPicPr>
            <p:cNvPr id="11" name="Picture 10"/>
            <p:cNvPicPr>
              <a:picLocks noChangeAspect="1"/>
            </p:cNvPicPr>
            <p:nvPr/>
          </p:nvPicPr>
          <p:blipFill>
            <a:blip r:embed="rId5"/>
            <a:stretch>
              <a:fillRect/>
            </a:stretch>
          </p:blipFill>
          <p:spPr>
            <a:xfrm>
              <a:off x="5876478" y="5359644"/>
              <a:ext cx="1325228" cy="800100"/>
            </a:xfrm>
            <a:prstGeom prst="rect">
              <a:avLst/>
            </a:prstGeom>
          </p:spPr>
        </p:pic>
        <p:pic>
          <p:nvPicPr>
            <p:cNvPr id="12" name="Picture 11"/>
            <p:cNvPicPr>
              <a:picLocks noChangeAspect="1"/>
            </p:cNvPicPr>
            <p:nvPr/>
          </p:nvPicPr>
          <p:blipFill>
            <a:blip r:embed="rId6"/>
            <a:stretch>
              <a:fillRect/>
            </a:stretch>
          </p:blipFill>
          <p:spPr>
            <a:xfrm>
              <a:off x="7819086" y="5359644"/>
              <a:ext cx="1372981" cy="806445"/>
            </a:xfrm>
            <a:prstGeom prst="rect">
              <a:avLst/>
            </a:prstGeom>
          </p:spPr>
        </p:pic>
        <p:sp>
          <p:nvSpPr>
            <p:cNvPr id="13" name="TextBox 12"/>
            <p:cNvSpPr txBox="1"/>
            <p:nvPr/>
          </p:nvSpPr>
          <p:spPr>
            <a:xfrm>
              <a:off x="5827733" y="4884657"/>
              <a:ext cx="1095172" cy="646331"/>
            </a:xfrm>
            <a:prstGeom prst="rect">
              <a:avLst/>
            </a:prstGeom>
            <a:noFill/>
          </p:spPr>
          <p:txBody>
            <a:bodyPr wrap="none" rtlCol="0">
              <a:spAutoFit/>
            </a:bodyPr>
            <a:lstStyle/>
            <a:p>
              <a:r>
                <a:rPr lang="en-US" dirty="0"/>
                <a:t>gluon </a:t>
              </a:r>
            </a:p>
            <a:p>
              <a:r>
                <a:rPr lang="en-US" dirty="0"/>
                <a:t>emission</a:t>
              </a:r>
            </a:p>
          </p:txBody>
        </p:sp>
        <p:sp>
          <p:nvSpPr>
            <p:cNvPr id="14" name="TextBox 13"/>
            <p:cNvSpPr txBox="1"/>
            <p:nvPr/>
          </p:nvSpPr>
          <p:spPr>
            <a:xfrm>
              <a:off x="7819086" y="4883794"/>
              <a:ext cx="2003156" cy="646331"/>
            </a:xfrm>
            <a:prstGeom prst="rect">
              <a:avLst/>
            </a:prstGeom>
            <a:noFill/>
          </p:spPr>
          <p:txBody>
            <a:bodyPr wrap="square" rtlCol="0">
              <a:spAutoFit/>
            </a:bodyPr>
            <a:lstStyle/>
            <a:p>
              <a:pPr algn="ctr"/>
              <a:r>
                <a:rPr lang="en-US" dirty="0"/>
                <a:t>gluon recombination</a:t>
              </a:r>
            </a:p>
          </p:txBody>
        </p:sp>
        <p:sp>
          <p:nvSpPr>
            <p:cNvPr id="15" name="TextBox 14"/>
            <p:cNvSpPr txBox="1"/>
            <p:nvPr/>
          </p:nvSpPr>
          <p:spPr>
            <a:xfrm>
              <a:off x="7311594" y="5397744"/>
              <a:ext cx="372668" cy="461665"/>
            </a:xfrm>
            <a:prstGeom prst="rect">
              <a:avLst/>
            </a:prstGeom>
            <a:noFill/>
          </p:spPr>
          <p:txBody>
            <a:bodyPr wrap="none" rtlCol="0">
              <a:spAutoFit/>
            </a:bodyPr>
            <a:lstStyle/>
            <a:p>
              <a:r>
                <a:rPr lang="en-US" sz="2400" b="1" dirty="0">
                  <a:solidFill>
                    <a:srgbClr val="FF0080"/>
                  </a:solidFill>
                </a:rPr>
                <a:t>?</a:t>
              </a:r>
            </a:p>
          </p:txBody>
        </p:sp>
        <p:sp>
          <p:nvSpPr>
            <p:cNvPr id="7" name="TextBox 6"/>
            <p:cNvSpPr txBox="1"/>
            <p:nvPr/>
          </p:nvSpPr>
          <p:spPr>
            <a:xfrm>
              <a:off x="-861653" y="4332252"/>
              <a:ext cx="6959227" cy="1528624"/>
            </a:xfrm>
            <a:prstGeom prst="rect">
              <a:avLst/>
            </a:prstGeom>
            <a:noFill/>
          </p:spPr>
          <p:txBody>
            <a:bodyPr wrap="square" rtlCol="0">
              <a:spAutoFit/>
            </a:bodyPr>
            <a:lstStyle/>
            <a:p>
              <a:pPr>
                <a:spcBef>
                  <a:spcPts val="400"/>
                </a:spcBef>
              </a:pPr>
              <a:r>
                <a:rPr lang="en-US" dirty="0">
                  <a:solidFill>
                    <a:srgbClr val="292934"/>
                  </a:solidFill>
                </a:rPr>
                <a:t>How does a </a:t>
              </a:r>
              <a:r>
                <a:rPr lang="en-US" dirty="0">
                  <a:solidFill>
                    <a:srgbClr val="0000FF"/>
                  </a:solidFill>
                </a:rPr>
                <a:t>dense nuclear environment affect </a:t>
              </a:r>
              <a:r>
                <a:rPr lang="en-US" dirty="0">
                  <a:solidFill>
                    <a:srgbClr val="292934"/>
                  </a:solidFill>
                </a:rPr>
                <a:t>the quarks and gluons, their correlations, and their interactions?</a:t>
              </a:r>
            </a:p>
            <a:p>
              <a:pPr>
                <a:spcBef>
                  <a:spcPts val="400"/>
                </a:spcBef>
              </a:pPr>
              <a:r>
                <a:rPr lang="en-US" dirty="0">
                  <a:solidFill>
                    <a:srgbClr val="292934"/>
                  </a:solidFill>
                </a:rPr>
                <a:t>What happens to the </a:t>
              </a:r>
              <a:r>
                <a:rPr lang="en-US" dirty="0">
                  <a:solidFill>
                    <a:srgbClr val="0000FF"/>
                  </a:solidFill>
                </a:rPr>
                <a:t>gluon density in nuclei</a:t>
              </a:r>
              <a:r>
                <a:rPr lang="en-US" dirty="0">
                  <a:solidFill>
                    <a:srgbClr val="292934"/>
                  </a:solidFill>
                </a:rPr>
                <a:t>? Does it </a:t>
              </a:r>
              <a:r>
                <a:rPr lang="en-US" dirty="0">
                  <a:solidFill>
                    <a:srgbClr val="0000FF"/>
                  </a:solidFill>
                </a:rPr>
                <a:t>saturate at high energy</a:t>
              </a:r>
              <a:r>
                <a:rPr lang="en-US" dirty="0">
                  <a:solidFill>
                    <a:srgbClr val="292934"/>
                  </a:solidFill>
                </a:rPr>
                <a:t>, giving rise to a </a:t>
              </a:r>
              <a:r>
                <a:rPr lang="en-US" dirty="0">
                  <a:solidFill>
                    <a:srgbClr val="0000FF"/>
                  </a:solidFill>
                </a:rPr>
                <a:t>gluonic matter with universal properties </a:t>
              </a:r>
              <a:r>
                <a:rPr lang="en-US" dirty="0">
                  <a:solidFill>
                    <a:srgbClr val="292934"/>
                  </a:solidFill>
                </a:rPr>
                <a:t>in all nuclei, even the proton?</a:t>
              </a:r>
            </a:p>
          </p:txBody>
        </p:sp>
        <p:pic>
          <p:nvPicPr>
            <p:cNvPr id="9" name="Picture 8"/>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6849393" y="3816598"/>
              <a:ext cx="1297069" cy="1316516"/>
            </a:xfrm>
            <a:prstGeom prst="rect">
              <a:avLst/>
            </a:prstGeom>
          </p:spPr>
        </p:pic>
        <p:sp>
          <p:nvSpPr>
            <p:cNvPr id="20" name="TextBox 19"/>
            <p:cNvSpPr txBox="1"/>
            <p:nvPr/>
          </p:nvSpPr>
          <p:spPr>
            <a:xfrm>
              <a:off x="7325276" y="5640869"/>
              <a:ext cx="364403" cy="461665"/>
            </a:xfrm>
            <a:prstGeom prst="rect">
              <a:avLst/>
            </a:prstGeom>
            <a:noFill/>
          </p:spPr>
          <p:txBody>
            <a:bodyPr wrap="none" rtlCol="0">
              <a:spAutoFit/>
            </a:bodyPr>
            <a:lstStyle/>
            <a:p>
              <a:r>
                <a:rPr lang="en-US" sz="2400" b="1" dirty="0">
                  <a:solidFill>
                    <a:srgbClr val="FF0080"/>
                  </a:solidFill>
                </a:rPr>
                <a:t>=</a:t>
              </a:r>
            </a:p>
          </p:txBody>
        </p:sp>
      </p:grpSp>
      <p:sp>
        <p:nvSpPr>
          <p:cNvPr id="2" name="Date Placeholder 1">
            <a:extLst>
              <a:ext uri="{FF2B5EF4-FFF2-40B4-BE49-F238E27FC236}">
                <a16:creationId xmlns:a16="http://schemas.microsoft.com/office/drawing/2014/main" id="{80A3D13D-6E33-C644-AF17-9CCD63AF59F6}"/>
              </a:ext>
            </a:extLst>
          </p:cNvPr>
          <p:cNvSpPr>
            <a:spLocks noGrp="1"/>
          </p:cNvSpPr>
          <p:nvPr>
            <p:ph type="dt" sz="half" idx="10"/>
          </p:nvPr>
        </p:nvSpPr>
        <p:spPr/>
        <p:txBody>
          <a:bodyPr/>
          <a:lstStyle/>
          <a:p>
            <a:r>
              <a:rPr lang="en-US"/>
              <a:t>November 16, 2018</a:t>
            </a:r>
          </a:p>
        </p:txBody>
      </p:sp>
      <p:sp>
        <p:nvSpPr>
          <p:cNvPr id="6" name="Footer Placeholder 5">
            <a:extLst>
              <a:ext uri="{FF2B5EF4-FFF2-40B4-BE49-F238E27FC236}">
                <a16:creationId xmlns:a16="http://schemas.microsoft.com/office/drawing/2014/main" id="{EDF4E463-21FB-834E-BAF0-F27CCBDDE0CE}"/>
              </a:ext>
            </a:extLst>
          </p:cNvPr>
          <p:cNvSpPr>
            <a:spLocks noGrp="1"/>
          </p:cNvSpPr>
          <p:nvPr>
            <p:ph type="ftr" sz="quarter" idx="11"/>
          </p:nvPr>
        </p:nvSpPr>
        <p:spPr/>
        <p:txBody>
          <a:bodyPr/>
          <a:lstStyle/>
          <a:p>
            <a:pPr algn="r"/>
            <a:r>
              <a:rPr lang="en-US"/>
              <a:t>ECFA Plenary Session: Future Colliders</a:t>
            </a:r>
            <a:endParaRPr lang="en-US" dirty="0"/>
          </a:p>
        </p:txBody>
      </p:sp>
      <p:sp>
        <p:nvSpPr>
          <p:cNvPr id="8" name="Slide Number Placeholder 7">
            <a:extLst>
              <a:ext uri="{FF2B5EF4-FFF2-40B4-BE49-F238E27FC236}">
                <a16:creationId xmlns:a16="http://schemas.microsoft.com/office/drawing/2014/main" id="{6400C0BA-6A4C-6E48-982D-353E2AF4D0B1}"/>
              </a:ext>
            </a:extLst>
          </p:cNvPr>
          <p:cNvSpPr>
            <a:spLocks noGrp="1"/>
          </p:cNvSpPr>
          <p:nvPr>
            <p:ph type="sldNum" sz="quarter" idx="12"/>
          </p:nvPr>
        </p:nvSpPr>
        <p:spPr/>
        <p:txBody>
          <a:bodyPr/>
          <a:lstStyle/>
          <a:p>
            <a:fld id="{0CFEC368-1D7A-4F81-ABF6-AE0E36BAF64C}" type="slidenum">
              <a:rPr lang="en-US" smtClean="0"/>
              <a:pPr/>
              <a:t>15</a:t>
            </a:fld>
            <a:endParaRPr lang="en-US"/>
          </a:p>
        </p:txBody>
      </p:sp>
      <p:pic>
        <p:nvPicPr>
          <p:cNvPr id="22" name="Picture 21">
            <a:extLst>
              <a:ext uri="{FF2B5EF4-FFF2-40B4-BE49-F238E27FC236}">
                <a16:creationId xmlns:a16="http://schemas.microsoft.com/office/drawing/2014/main" id="{F2B4AD0D-1373-EC46-854B-BED80E9A1884}"/>
              </a:ext>
            </a:extLst>
          </p:cNvPr>
          <p:cNvPicPr>
            <a:picLocks noChangeAspect="1"/>
          </p:cNvPicPr>
          <p:nvPr/>
        </p:nvPicPr>
        <p:blipFill>
          <a:blip r:embed="rId8"/>
          <a:stretch>
            <a:fillRect/>
          </a:stretch>
        </p:blipFill>
        <p:spPr>
          <a:xfrm>
            <a:off x="11125534" y="347473"/>
            <a:ext cx="1066466" cy="1381162"/>
          </a:xfrm>
          <a:prstGeom prst="rect">
            <a:avLst/>
          </a:prstGeom>
        </p:spPr>
      </p:pic>
    </p:spTree>
    <p:extLst>
      <p:ext uri="{BB962C8B-B14F-4D97-AF65-F5344CB8AC3E}">
        <p14:creationId xmlns:p14="http://schemas.microsoft.com/office/powerpoint/2010/main" val="443255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checkerboard(across)">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checkerboard(across)">
                                      <p:cBhvr>
                                        <p:cTn id="12"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TextBox 99"/>
          <p:cNvSpPr txBox="1"/>
          <p:nvPr/>
        </p:nvSpPr>
        <p:spPr>
          <a:xfrm>
            <a:off x="2540000" y="4418094"/>
            <a:ext cx="4142392" cy="1785104"/>
          </a:xfrm>
          <a:prstGeom prst="rect">
            <a:avLst/>
          </a:prstGeom>
          <a:noFill/>
        </p:spPr>
        <p:txBody>
          <a:bodyPr wrap="square" rtlCol="0">
            <a:spAutoFit/>
          </a:bodyPr>
          <a:lstStyle/>
          <a:p>
            <a:r>
              <a:rPr lang="en-US" b="1" dirty="0"/>
              <a:t>World’s </a:t>
            </a:r>
            <a:r>
              <a:rPr lang="en-US" b="1" dirty="0">
                <a:solidFill>
                  <a:srgbClr val="FF0000"/>
                </a:solidFill>
              </a:rPr>
              <a:t>first</a:t>
            </a:r>
          </a:p>
          <a:p>
            <a:r>
              <a:rPr lang="en-US" b="1" dirty="0">
                <a:solidFill>
                  <a:srgbClr val="D2533C"/>
                </a:solidFill>
              </a:rPr>
              <a:t>Polarized electron-proton/light ion </a:t>
            </a:r>
          </a:p>
          <a:p>
            <a:r>
              <a:rPr lang="en-US" b="1" dirty="0"/>
              <a:t>and </a:t>
            </a:r>
            <a:r>
              <a:rPr lang="en-US" b="1" dirty="0">
                <a:solidFill>
                  <a:srgbClr val="0000FF"/>
                </a:solidFill>
              </a:rPr>
              <a:t>electron-Nucleus collider</a:t>
            </a:r>
          </a:p>
          <a:p>
            <a:endParaRPr lang="en-US" b="1" dirty="0">
              <a:solidFill>
                <a:srgbClr val="E248F7"/>
              </a:solidFill>
            </a:endParaRPr>
          </a:p>
          <a:p>
            <a:r>
              <a:rPr lang="en-US" b="1" dirty="0">
                <a:solidFill>
                  <a:srgbClr val="E248F7"/>
                </a:solidFill>
              </a:rPr>
              <a:t>Both designs use DOE’s significant investments in infrastructure</a:t>
            </a:r>
          </a:p>
        </p:txBody>
      </p:sp>
      <p:sp>
        <p:nvSpPr>
          <p:cNvPr id="98" name="TextBox 97"/>
          <p:cNvSpPr txBox="1"/>
          <p:nvPr/>
        </p:nvSpPr>
        <p:spPr>
          <a:xfrm>
            <a:off x="2529894" y="3143391"/>
            <a:ext cx="4185761" cy="1200329"/>
          </a:xfrm>
          <a:prstGeom prst="rect">
            <a:avLst/>
          </a:prstGeom>
          <a:noFill/>
        </p:spPr>
        <p:txBody>
          <a:bodyPr wrap="none" rtlCol="0">
            <a:spAutoFit/>
          </a:bodyPr>
          <a:lstStyle/>
          <a:p>
            <a:r>
              <a:rPr lang="en-US" b="1" dirty="0"/>
              <a:t>For e-A collisions at the EIC:</a:t>
            </a:r>
          </a:p>
          <a:p>
            <a:pPr marL="285750" indent="-285750">
              <a:buFont typeface="Wingdings" charset="2"/>
              <a:buChar char="ü"/>
            </a:pPr>
            <a:r>
              <a:rPr lang="en-US" b="1" dirty="0">
                <a:solidFill>
                  <a:srgbClr val="D2533C"/>
                </a:solidFill>
              </a:rPr>
              <a:t>Wide range in nuclei</a:t>
            </a:r>
          </a:p>
          <a:p>
            <a:pPr marL="285750" indent="-285750">
              <a:buFont typeface="Wingdings" charset="2"/>
              <a:buChar char="ü"/>
            </a:pPr>
            <a:r>
              <a:rPr lang="en-US" dirty="0">
                <a:solidFill>
                  <a:srgbClr val="0000FF"/>
                </a:solidFill>
              </a:rPr>
              <a:t>Luminosity per nucleon same as e-p</a:t>
            </a:r>
          </a:p>
          <a:p>
            <a:pPr marL="285750" indent="-285750">
              <a:buFont typeface="Wingdings" charset="2"/>
              <a:buChar char="ü"/>
            </a:pPr>
            <a:r>
              <a:rPr lang="en-US" dirty="0">
                <a:solidFill>
                  <a:srgbClr val="0000FF"/>
                </a:solidFill>
              </a:rPr>
              <a:t>Variable center of mass energy </a:t>
            </a:r>
          </a:p>
        </p:txBody>
      </p:sp>
      <p:sp>
        <p:nvSpPr>
          <p:cNvPr id="2" name="Title 1"/>
          <p:cNvSpPr>
            <a:spLocks noGrp="1"/>
          </p:cNvSpPr>
          <p:nvPr>
            <p:ph type="title"/>
          </p:nvPr>
        </p:nvSpPr>
        <p:spPr>
          <a:xfrm>
            <a:off x="400676" y="459651"/>
            <a:ext cx="6552866" cy="990600"/>
          </a:xfrm>
        </p:spPr>
        <p:txBody>
          <a:bodyPr anchor="t">
            <a:normAutofit/>
          </a:bodyPr>
          <a:lstStyle/>
          <a:p>
            <a:pPr algn="ctr"/>
            <a:r>
              <a:rPr lang="en-US" dirty="0"/>
              <a:t>The Electron Ion Collider</a:t>
            </a:r>
            <a:endParaRPr lang="en-US" dirty="0">
              <a:solidFill>
                <a:srgbClr val="0000FF"/>
              </a:solidFill>
            </a:endParaRPr>
          </a:p>
        </p:txBody>
      </p:sp>
      <p:sp>
        <p:nvSpPr>
          <p:cNvPr id="97" name="TextBox 96"/>
          <p:cNvSpPr txBox="1"/>
          <p:nvPr/>
        </p:nvSpPr>
        <p:spPr>
          <a:xfrm>
            <a:off x="2529894" y="1314690"/>
            <a:ext cx="3967753" cy="1754327"/>
          </a:xfrm>
          <a:prstGeom prst="rect">
            <a:avLst/>
          </a:prstGeom>
          <a:noFill/>
        </p:spPr>
        <p:txBody>
          <a:bodyPr wrap="none" rtlCol="0">
            <a:spAutoFit/>
          </a:bodyPr>
          <a:lstStyle/>
          <a:p>
            <a:r>
              <a:rPr lang="en-US" b="1" dirty="0"/>
              <a:t>For e-N collisions at the EIC:</a:t>
            </a:r>
          </a:p>
          <a:p>
            <a:pPr marL="285750" indent="-285750">
              <a:buFont typeface="Wingdings" charset="2"/>
              <a:buChar char="ü"/>
            </a:pPr>
            <a:r>
              <a:rPr lang="en-US" dirty="0">
                <a:solidFill>
                  <a:srgbClr val="FF0000"/>
                </a:solidFill>
              </a:rPr>
              <a:t>Polarized beams: e, p, d/</a:t>
            </a:r>
            <a:r>
              <a:rPr lang="en-US" baseline="30000" dirty="0">
                <a:solidFill>
                  <a:srgbClr val="FF0000"/>
                </a:solidFill>
              </a:rPr>
              <a:t>3</a:t>
            </a:r>
            <a:r>
              <a:rPr lang="en-US" dirty="0">
                <a:solidFill>
                  <a:srgbClr val="FF0000"/>
                </a:solidFill>
              </a:rPr>
              <a:t>He</a:t>
            </a:r>
          </a:p>
          <a:p>
            <a:pPr marL="285750" indent="-285750">
              <a:buFont typeface="Wingdings" charset="2"/>
              <a:buChar char="ü"/>
            </a:pPr>
            <a:r>
              <a:rPr lang="en-US" dirty="0">
                <a:solidFill>
                  <a:srgbClr val="0000FF"/>
                </a:solidFill>
              </a:rPr>
              <a:t>e beam 5-10(20) </a:t>
            </a:r>
            <a:r>
              <a:rPr lang="en-US" dirty="0" err="1">
                <a:solidFill>
                  <a:srgbClr val="0000FF"/>
                </a:solidFill>
              </a:rPr>
              <a:t>GeV</a:t>
            </a:r>
            <a:endParaRPr lang="en-US" dirty="0">
              <a:solidFill>
                <a:srgbClr val="0000FF"/>
              </a:solidFill>
            </a:endParaRPr>
          </a:p>
          <a:p>
            <a:pPr marL="285750" indent="-285750">
              <a:buFont typeface="Wingdings" charset="2"/>
              <a:buChar char="ü"/>
            </a:pPr>
            <a:r>
              <a:rPr lang="en-US" dirty="0">
                <a:solidFill>
                  <a:srgbClr val="0000FF"/>
                </a:solidFill>
              </a:rPr>
              <a:t>Luminosity </a:t>
            </a:r>
            <a:r>
              <a:rPr lang="en-US" dirty="0" err="1">
                <a:solidFill>
                  <a:srgbClr val="0000FF"/>
                </a:solidFill>
              </a:rPr>
              <a:t>L</a:t>
            </a:r>
            <a:r>
              <a:rPr lang="en-US" baseline="-25000" dirty="0" err="1">
                <a:solidFill>
                  <a:srgbClr val="0000FF"/>
                </a:solidFill>
              </a:rPr>
              <a:t>ep</a:t>
            </a:r>
            <a:r>
              <a:rPr lang="en-US" dirty="0">
                <a:solidFill>
                  <a:srgbClr val="0000FF"/>
                </a:solidFill>
              </a:rPr>
              <a:t> ~ </a:t>
            </a:r>
            <a:r>
              <a:rPr lang="en-US" dirty="0">
                <a:solidFill>
                  <a:srgbClr val="FF0000"/>
                </a:solidFill>
              </a:rPr>
              <a:t>10</a:t>
            </a:r>
            <a:r>
              <a:rPr lang="en-US" baseline="30000" dirty="0">
                <a:solidFill>
                  <a:srgbClr val="FF0000"/>
                </a:solidFill>
              </a:rPr>
              <a:t>33-34</a:t>
            </a:r>
            <a:r>
              <a:rPr lang="en-US" dirty="0">
                <a:solidFill>
                  <a:srgbClr val="FF0000"/>
                </a:solidFill>
              </a:rPr>
              <a:t> </a:t>
            </a:r>
            <a:r>
              <a:rPr lang="en-US" dirty="0">
                <a:solidFill>
                  <a:srgbClr val="0000FF"/>
                </a:solidFill>
              </a:rPr>
              <a:t>cm</a:t>
            </a:r>
            <a:r>
              <a:rPr lang="en-US" baseline="30000" dirty="0">
                <a:solidFill>
                  <a:srgbClr val="0000FF"/>
                </a:solidFill>
              </a:rPr>
              <a:t>-2</a:t>
            </a:r>
            <a:r>
              <a:rPr lang="en-US" dirty="0">
                <a:solidFill>
                  <a:srgbClr val="0000FF"/>
                </a:solidFill>
              </a:rPr>
              <a:t>sec</a:t>
            </a:r>
            <a:r>
              <a:rPr lang="en-US" baseline="30000" dirty="0">
                <a:solidFill>
                  <a:srgbClr val="0000FF"/>
                </a:solidFill>
              </a:rPr>
              <a:t>-1</a:t>
            </a:r>
          </a:p>
          <a:p>
            <a:pPr lvl="1" algn="r"/>
            <a:r>
              <a:rPr lang="en-US" dirty="0">
                <a:solidFill>
                  <a:srgbClr val="0000FF"/>
                </a:solidFill>
              </a:rPr>
              <a:t>100-1000 times HERA</a:t>
            </a:r>
          </a:p>
          <a:p>
            <a:pPr marL="285750" indent="-285750" algn="r">
              <a:buFont typeface="Wingdings" charset="2"/>
              <a:buChar char="ü"/>
            </a:pPr>
            <a:r>
              <a:rPr lang="en-US" dirty="0">
                <a:solidFill>
                  <a:srgbClr val="0000FF"/>
                </a:solidFill>
              </a:rPr>
              <a:t>20-100 (140) </a:t>
            </a:r>
            <a:r>
              <a:rPr lang="en-US" dirty="0" err="1">
                <a:solidFill>
                  <a:srgbClr val="0000FF"/>
                </a:solidFill>
              </a:rPr>
              <a:t>GeV</a:t>
            </a:r>
            <a:r>
              <a:rPr lang="en-US" dirty="0">
                <a:solidFill>
                  <a:srgbClr val="0000FF"/>
                </a:solidFill>
              </a:rPr>
              <a:t> </a:t>
            </a:r>
            <a:r>
              <a:rPr lang="en-US" dirty="0">
                <a:solidFill>
                  <a:srgbClr val="FF0000"/>
                </a:solidFill>
              </a:rPr>
              <a:t>Variable </a:t>
            </a:r>
            <a:r>
              <a:rPr lang="en-US" dirty="0" err="1">
                <a:solidFill>
                  <a:srgbClr val="FF0000"/>
                </a:solidFill>
              </a:rPr>
              <a:t>CoM</a:t>
            </a:r>
            <a:r>
              <a:rPr lang="en-US" dirty="0">
                <a:solidFill>
                  <a:srgbClr val="FF0000"/>
                </a:solidFill>
              </a:rPr>
              <a:t>  </a:t>
            </a:r>
          </a:p>
        </p:txBody>
      </p:sp>
      <p:grpSp>
        <p:nvGrpSpPr>
          <p:cNvPr id="16" name="Group 15"/>
          <p:cNvGrpSpPr/>
          <p:nvPr/>
        </p:nvGrpSpPr>
        <p:grpSpPr>
          <a:xfrm>
            <a:off x="252932" y="2034265"/>
            <a:ext cx="2039076" cy="3178083"/>
            <a:chOff x="455427" y="1310671"/>
            <a:chExt cx="4122506" cy="6737868"/>
          </a:xfrm>
        </p:grpSpPr>
        <p:pic>
          <p:nvPicPr>
            <p:cNvPr id="17" name="Picture 16"/>
            <p:cNvPicPr>
              <a:picLocks noChangeAspect="1"/>
            </p:cNvPicPr>
            <p:nvPr/>
          </p:nvPicPr>
          <p:blipFill>
            <a:blip r:embed="rId3"/>
            <a:stretch>
              <a:fillRect/>
            </a:stretch>
          </p:blipFill>
          <p:spPr>
            <a:xfrm>
              <a:off x="455427" y="1310671"/>
              <a:ext cx="4122506" cy="5338983"/>
            </a:xfrm>
            <a:prstGeom prst="rect">
              <a:avLst/>
            </a:prstGeom>
          </p:spPr>
        </p:pic>
        <p:sp>
          <p:nvSpPr>
            <p:cNvPr id="18" name="TextBox 17"/>
            <p:cNvSpPr txBox="1"/>
            <p:nvPr/>
          </p:nvSpPr>
          <p:spPr>
            <a:xfrm>
              <a:off x="455427" y="6678250"/>
              <a:ext cx="4102412" cy="1370289"/>
            </a:xfrm>
            <a:prstGeom prst="rect">
              <a:avLst/>
            </a:prstGeom>
            <a:solidFill>
              <a:srgbClr val="FFFF00"/>
            </a:solidFill>
          </p:spPr>
          <p:txBody>
            <a:bodyPr wrap="square" rtlCol="0">
              <a:spAutoFit/>
            </a:bodyPr>
            <a:lstStyle/>
            <a:p>
              <a:r>
                <a:rPr lang="en-US" sz="1200" dirty="0">
                  <a:solidFill>
                    <a:srgbClr val="0000FF"/>
                  </a:solidFill>
                </a:rPr>
                <a:t>1212.1701.v3</a:t>
              </a:r>
            </a:p>
            <a:p>
              <a:pPr marL="228600" indent="-228600">
                <a:buAutoNum type="alphaUcPeriod"/>
              </a:pPr>
              <a:r>
                <a:rPr lang="en-US" sz="1200" dirty="0" err="1">
                  <a:solidFill>
                    <a:srgbClr val="0000FF"/>
                  </a:solidFill>
                </a:rPr>
                <a:t>Accardi</a:t>
              </a:r>
              <a:r>
                <a:rPr lang="en-US" sz="1200" dirty="0">
                  <a:solidFill>
                    <a:srgbClr val="0000FF"/>
                  </a:solidFill>
                </a:rPr>
                <a:t> et al </a:t>
              </a:r>
            </a:p>
            <a:p>
              <a:r>
                <a:rPr lang="en-US" sz="1200" dirty="0">
                  <a:solidFill>
                    <a:srgbClr val="0000FF"/>
                  </a:solidFill>
                </a:rPr>
                <a:t>Eur. </a:t>
              </a:r>
              <a:r>
                <a:rPr lang="en-US" sz="1200" dirty="0" err="1">
                  <a:solidFill>
                    <a:srgbClr val="0000FF"/>
                  </a:solidFill>
                </a:rPr>
                <a:t>Phy</a:t>
              </a:r>
              <a:r>
                <a:rPr lang="en-US" sz="1200" dirty="0">
                  <a:solidFill>
                    <a:srgbClr val="0000FF"/>
                  </a:solidFill>
                </a:rPr>
                <a:t>. J.  A, 52 9(2016)</a:t>
              </a:r>
            </a:p>
          </p:txBody>
        </p:sp>
      </p:grpSp>
      <p:sp>
        <p:nvSpPr>
          <p:cNvPr id="11" name="Rectangle 10"/>
          <p:cNvSpPr/>
          <p:nvPr/>
        </p:nvSpPr>
        <p:spPr>
          <a:xfrm>
            <a:off x="9867320" y="1314690"/>
            <a:ext cx="292680" cy="37923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1E507F78-59FF-F54A-BB18-D4F98A4036AF}"/>
              </a:ext>
            </a:extLst>
          </p:cNvPr>
          <p:cNvPicPr>
            <a:picLocks noChangeAspect="1"/>
          </p:cNvPicPr>
          <p:nvPr/>
        </p:nvPicPr>
        <p:blipFill>
          <a:blip r:embed="rId4"/>
          <a:stretch>
            <a:fillRect/>
          </a:stretch>
        </p:blipFill>
        <p:spPr>
          <a:xfrm>
            <a:off x="6852114" y="4010822"/>
            <a:ext cx="4602199" cy="2071146"/>
          </a:xfrm>
          <a:prstGeom prst="rect">
            <a:avLst/>
          </a:prstGeom>
        </p:spPr>
      </p:pic>
      <p:sp>
        <p:nvSpPr>
          <p:cNvPr id="7" name="TextBox 6">
            <a:extLst>
              <a:ext uri="{FF2B5EF4-FFF2-40B4-BE49-F238E27FC236}">
                <a16:creationId xmlns:a16="http://schemas.microsoft.com/office/drawing/2014/main" id="{5FF5B143-366E-E14E-923C-9D0E4984830E}"/>
              </a:ext>
            </a:extLst>
          </p:cNvPr>
          <p:cNvSpPr txBox="1"/>
          <p:nvPr/>
        </p:nvSpPr>
        <p:spPr>
          <a:xfrm>
            <a:off x="8139296" y="5953465"/>
            <a:ext cx="2683748" cy="461665"/>
          </a:xfrm>
          <a:prstGeom prst="rect">
            <a:avLst/>
          </a:prstGeom>
          <a:noFill/>
        </p:spPr>
        <p:txBody>
          <a:bodyPr wrap="none" rtlCol="0">
            <a:spAutoFit/>
          </a:bodyPr>
          <a:lstStyle/>
          <a:p>
            <a:r>
              <a:rPr lang="en-US" sz="1200" dirty="0"/>
              <a:t>JLEIC Collaboration</a:t>
            </a:r>
          </a:p>
          <a:p>
            <a:r>
              <a:rPr lang="en-US" sz="1200" dirty="0"/>
              <a:t>JLEIC Pre-CDR about to be finalized</a:t>
            </a:r>
          </a:p>
        </p:txBody>
      </p:sp>
      <p:sp>
        <p:nvSpPr>
          <p:cNvPr id="9" name="Date Placeholder 8">
            <a:extLst>
              <a:ext uri="{FF2B5EF4-FFF2-40B4-BE49-F238E27FC236}">
                <a16:creationId xmlns:a16="http://schemas.microsoft.com/office/drawing/2014/main" id="{05D5AC76-7088-B34A-B0D9-20A012FE1410}"/>
              </a:ext>
            </a:extLst>
          </p:cNvPr>
          <p:cNvSpPr>
            <a:spLocks noGrp="1"/>
          </p:cNvSpPr>
          <p:nvPr>
            <p:ph type="dt" sz="half" idx="10"/>
          </p:nvPr>
        </p:nvSpPr>
        <p:spPr/>
        <p:txBody>
          <a:bodyPr/>
          <a:lstStyle/>
          <a:p>
            <a:r>
              <a:rPr lang="en-US"/>
              <a:t>November 16, 2018</a:t>
            </a:r>
          </a:p>
        </p:txBody>
      </p:sp>
      <p:sp>
        <p:nvSpPr>
          <p:cNvPr id="10" name="Footer Placeholder 9">
            <a:extLst>
              <a:ext uri="{FF2B5EF4-FFF2-40B4-BE49-F238E27FC236}">
                <a16:creationId xmlns:a16="http://schemas.microsoft.com/office/drawing/2014/main" id="{C06583D6-CE6C-4E4B-B4FE-9D88E6C8B70C}"/>
              </a:ext>
            </a:extLst>
          </p:cNvPr>
          <p:cNvSpPr>
            <a:spLocks noGrp="1"/>
          </p:cNvSpPr>
          <p:nvPr>
            <p:ph type="ftr" sz="quarter" idx="11"/>
          </p:nvPr>
        </p:nvSpPr>
        <p:spPr/>
        <p:txBody>
          <a:bodyPr/>
          <a:lstStyle/>
          <a:p>
            <a:pPr algn="r"/>
            <a:r>
              <a:rPr lang="en-US"/>
              <a:t>ECFA Plenary Session: Future Colliders</a:t>
            </a:r>
            <a:endParaRPr lang="en-US" dirty="0"/>
          </a:p>
        </p:txBody>
      </p:sp>
      <p:sp>
        <p:nvSpPr>
          <p:cNvPr id="12" name="Slide Number Placeholder 11">
            <a:extLst>
              <a:ext uri="{FF2B5EF4-FFF2-40B4-BE49-F238E27FC236}">
                <a16:creationId xmlns:a16="http://schemas.microsoft.com/office/drawing/2014/main" id="{5C809909-6E86-C546-9531-AABA9457500D}"/>
              </a:ext>
            </a:extLst>
          </p:cNvPr>
          <p:cNvSpPr>
            <a:spLocks noGrp="1"/>
          </p:cNvSpPr>
          <p:nvPr>
            <p:ph type="sldNum" sz="quarter" idx="12"/>
          </p:nvPr>
        </p:nvSpPr>
        <p:spPr/>
        <p:txBody>
          <a:bodyPr/>
          <a:lstStyle/>
          <a:p>
            <a:fld id="{0CFEC368-1D7A-4F81-ABF6-AE0E36BAF64C}" type="slidenum">
              <a:rPr lang="en-US" smtClean="0"/>
              <a:pPr/>
              <a:t>16</a:t>
            </a:fld>
            <a:endParaRPr lang="en-US"/>
          </a:p>
        </p:txBody>
      </p:sp>
      <p:pic>
        <p:nvPicPr>
          <p:cNvPr id="13" name="Picture 12">
            <a:extLst>
              <a:ext uri="{FF2B5EF4-FFF2-40B4-BE49-F238E27FC236}">
                <a16:creationId xmlns:a16="http://schemas.microsoft.com/office/drawing/2014/main" id="{35C39CE4-391E-2F42-A0E3-512199010A58}"/>
              </a:ext>
            </a:extLst>
          </p:cNvPr>
          <p:cNvPicPr>
            <a:picLocks noChangeAspect="1"/>
          </p:cNvPicPr>
          <p:nvPr/>
        </p:nvPicPr>
        <p:blipFill>
          <a:blip r:embed="rId5"/>
          <a:stretch>
            <a:fillRect/>
          </a:stretch>
        </p:blipFill>
        <p:spPr>
          <a:xfrm>
            <a:off x="6840807" y="368050"/>
            <a:ext cx="4628860" cy="3332431"/>
          </a:xfrm>
          <a:prstGeom prst="rect">
            <a:avLst/>
          </a:prstGeom>
        </p:spPr>
      </p:pic>
      <p:sp>
        <p:nvSpPr>
          <p:cNvPr id="5" name="TextBox 4">
            <a:extLst>
              <a:ext uri="{FF2B5EF4-FFF2-40B4-BE49-F238E27FC236}">
                <a16:creationId xmlns:a16="http://schemas.microsoft.com/office/drawing/2014/main" id="{A526844E-818D-C945-B532-32037FB9E44C}"/>
              </a:ext>
            </a:extLst>
          </p:cNvPr>
          <p:cNvSpPr txBox="1"/>
          <p:nvPr/>
        </p:nvSpPr>
        <p:spPr>
          <a:xfrm>
            <a:off x="9575655" y="2640564"/>
            <a:ext cx="1894012" cy="461665"/>
          </a:xfrm>
          <a:prstGeom prst="rect">
            <a:avLst/>
          </a:prstGeom>
          <a:noFill/>
        </p:spPr>
        <p:txBody>
          <a:bodyPr wrap="square" rtlCol="0">
            <a:spAutoFit/>
          </a:bodyPr>
          <a:lstStyle/>
          <a:p>
            <a:r>
              <a:rPr lang="en-US" sz="1200" dirty="0" err="1"/>
              <a:t>eRHIC</a:t>
            </a:r>
            <a:r>
              <a:rPr lang="en-US" sz="1200" dirty="0"/>
              <a:t> Design Group</a:t>
            </a:r>
          </a:p>
          <a:p>
            <a:r>
              <a:rPr lang="en-US" sz="1200" dirty="0" err="1"/>
              <a:t>eRHIC</a:t>
            </a:r>
            <a:r>
              <a:rPr lang="en-US" sz="1200" dirty="0"/>
              <a:t> pre-CDR</a:t>
            </a:r>
          </a:p>
        </p:txBody>
      </p:sp>
      <p:pic>
        <p:nvPicPr>
          <p:cNvPr id="14" name="Picture 13">
            <a:extLst>
              <a:ext uri="{FF2B5EF4-FFF2-40B4-BE49-F238E27FC236}">
                <a16:creationId xmlns:a16="http://schemas.microsoft.com/office/drawing/2014/main" id="{24960AA4-C81A-464E-AE0D-3593233AB4BF}"/>
              </a:ext>
            </a:extLst>
          </p:cNvPr>
          <p:cNvPicPr>
            <a:picLocks noChangeAspect="1"/>
          </p:cNvPicPr>
          <p:nvPr/>
        </p:nvPicPr>
        <p:blipFill>
          <a:blip r:embed="rId6"/>
          <a:stretch>
            <a:fillRect/>
          </a:stretch>
        </p:blipFill>
        <p:spPr>
          <a:xfrm>
            <a:off x="11276926" y="1196863"/>
            <a:ext cx="832713" cy="1079241"/>
          </a:xfrm>
          <a:prstGeom prst="rect">
            <a:avLst/>
          </a:prstGeom>
        </p:spPr>
      </p:pic>
      <p:pic>
        <p:nvPicPr>
          <p:cNvPr id="15" name="Picture 14">
            <a:extLst>
              <a:ext uri="{FF2B5EF4-FFF2-40B4-BE49-F238E27FC236}">
                <a16:creationId xmlns:a16="http://schemas.microsoft.com/office/drawing/2014/main" id="{DECF99DF-88E4-E947-81AA-4B9B35C7319D}"/>
              </a:ext>
            </a:extLst>
          </p:cNvPr>
          <p:cNvPicPr>
            <a:picLocks noChangeAspect="1"/>
          </p:cNvPicPr>
          <p:nvPr/>
        </p:nvPicPr>
        <p:blipFill>
          <a:blip r:embed="rId7"/>
          <a:stretch>
            <a:fillRect/>
          </a:stretch>
        </p:blipFill>
        <p:spPr>
          <a:xfrm>
            <a:off x="11310794" y="3681343"/>
            <a:ext cx="798845" cy="995386"/>
          </a:xfrm>
          <a:prstGeom prst="rect">
            <a:avLst/>
          </a:prstGeom>
        </p:spPr>
      </p:pic>
      <p:sp>
        <p:nvSpPr>
          <p:cNvPr id="19" name="TextBox 18">
            <a:extLst>
              <a:ext uri="{FF2B5EF4-FFF2-40B4-BE49-F238E27FC236}">
                <a16:creationId xmlns:a16="http://schemas.microsoft.com/office/drawing/2014/main" id="{61E626A7-14FB-E040-BAEB-3F2C634DFB7F}"/>
              </a:ext>
            </a:extLst>
          </p:cNvPr>
          <p:cNvSpPr txBox="1"/>
          <p:nvPr/>
        </p:nvSpPr>
        <p:spPr>
          <a:xfrm>
            <a:off x="11402176" y="2223680"/>
            <a:ext cx="582211" cy="307777"/>
          </a:xfrm>
          <a:prstGeom prst="rect">
            <a:avLst/>
          </a:prstGeom>
          <a:noFill/>
        </p:spPr>
        <p:txBody>
          <a:bodyPr wrap="none" rtlCol="0">
            <a:spAutoFit/>
          </a:bodyPr>
          <a:lstStyle/>
          <a:p>
            <a:r>
              <a:rPr lang="en-US" sz="1400" dirty="0">
                <a:solidFill>
                  <a:srgbClr val="002AF4"/>
                </a:solidFill>
              </a:rPr>
              <a:t>2018</a:t>
            </a:r>
          </a:p>
        </p:txBody>
      </p:sp>
      <p:pic>
        <p:nvPicPr>
          <p:cNvPr id="20" name="Picture 27">
            <a:extLst>
              <a:ext uri="{FF2B5EF4-FFF2-40B4-BE49-F238E27FC236}">
                <a16:creationId xmlns:a16="http://schemas.microsoft.com/office/drawing/2014/main" id="{41539C46-3456-4146-90E1-8681FFF81A9B}"/>
              </a:ext>
            </a:extLst>
          </p:cNvPr>
          <p:cNvPicPr>
            <a:picLocks noChangeAspect="1" noChangeArrowheads="1"/>
          </p:cNvPicPr>
          <p:nvPr/>
        </p:nvPicPr>
        <p:blipFill>
          <a:blip r:embed="rId8"/>
          <a:srcRect/>
          <a:stretch>
            <a:fillRect/>
          </a:stretch>
        </p:blipFill>
        <p:spPr bwMode="auto">
          <a:xfrm>
            <a:off x="82361" y="516511"/>
            <a:ext cx="753672" cy="696910"/>
          </a:xfrm>
          <a:prstGeom prst="rect">
            <a:avLst/>
          </a:prstGeom>
          <a:noFill/>
          <a:ln w="9525">
            <a:noFill/>
            <a:miter lim="800000"/>
            <a:headEnd/>
            <a:tailEnd/>
          </a:ln>
        </p:spPr>
      </p:pic>
    </p:spTree>
    <p:extLst>
      <p:ext uri="{BB962C8B-B14F-4D97-AF65-F5344CB8AC3E}">
        <p14:creationId xmlns:p14="http://schemas.microsoft.com/office/powerpoint/2010/main" val="9987687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8" name="c1.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79140" y="959324"/>
            <a:ext cx="5077560" cy="5503995"/>
          </a:xfrm>
          <a:prstGeom prst="rect">
            <a:avLst/>
          </a:prstGeom>
          <a:ln w="12700"/>
        </p:spPr>
      </p:pic>
      <p:sp>
        <p:nvSpPr>
          <p:cNvPr id="131" name="Shape 131"/>
          <p:cNvSpPr/>
          <p:nvPr/>
        </p:nvSpPr>
        <p:spPr>
          <a:xfrm>
            <a:off x="1579140" y="28921"/>
            <a:ext cx="9027584" cy="595035"/>
          </a:xfrm>
          <a:prstGeom prst="rect">
            <a:avLst/>
          </a:prstGeom>
          <a:ln w="12700">
            <a:miter lim="400000"/>
          </a:ln>
          <a:extLst>
            <a:ext uri="{C572A759-6A51-4108-AA02-DFA0A04FC94B}">
              <ma14:wrappingTextBoxFlag xmlns:ma14="http://schemas.microsoft.com/office/mac/drawingml/2011/main" xmlns="" val="1"/>
            </a:ext>
          </a:extLst>
        </p:spPr>
        <p:txBody>
          <a:bodyPr wrap="square" lIns="50800" tIns="50800" rIns="50800" bIns="50800" anchor="ctr">
            <a:spAutoFit/>
          </a:bodyPr>
          <a:lstStyle>
            <a:lvl1pPr>
              <a:defRPr sz="3600">
                <a:solidFill>
                  <a:srgbClr val="DD694C"/>
                </a:solidFill>
                <a:latin typeface="+mn-lt"/>
                <a:ea typeface="+mn-ea"/>
                <a:cs typeface="+mn-cs"/>
                <a:sym typeface="Arial"/>
              </a:defRPr>
            </a:lvl1pPr>
          </a:lstStyle>
          <a:p>
            <a:pPr algn="ctr"/>
            <a:r>
              <a:rPr lang="en-US" sz="3200" b="1" dirty="0">
                <a:solidFill>
                  <a:schemeClr val="tx1"/>
                </a:solidFill>
              </a:rPr>
              <a:t>Uniqueness of EIC among all DIS Facilities</a:t>
            </a:r>
            <a:endParaRPr lang="en-US" sz="3200" b="1" dirty="0">
              <a:solidFill>
                <a:schemeClr val="tx1"/>
              </a:solidFill>
              <a:cs typeface="Arial" panose="020B0604020202020204" pitchFamily="34" charset="0"/>
            </a:endParaRPr>
          </a:p>
        </p:txBody>
      </p:sp>
      <p:sp>
        <p:nvSpPr>
          <p:cNvPr id="132" name="Shape 132"/>
          <p:cNvSpPr/>
          <p:nvPr/>
        </p:nvSpPr>
        <p:spPr>
          <a:xfrm>
            <a:off x="6937040" y="1529337"/>
            <a:ext cx="3669684" cy="779701"/>
          </a:xfrm>
          <a:prstGeom prst="rect">
            <a:avLst/>
          </a:prstGeom>
          <a:ln w="12700">
            <a:miter lim="400000"/>
          </a:ln>
          <a:extLst>
            <a:ext uri="{C572A759-6A51-4108-AA02-DFA0A04FC94B}">
              <ma14:wrappingTextBoxFlag xmlns:ma14="http://schemas.microsoft.com/office/mac/drawingml/2011/main" xmlns="" val="1"/>
            </a:ext>
          </a:extLst>
        </p:spPr>
        <p:txBody>
          <a:bodyPr wrap="square" lIns="50800" tIns="50800" rIns="50800" bIns="50800" anchor="ctr">
            <a:spAutoFit/>
          </a:bodyPr>
          <a:lstStyle>
            <a:lvl1pPr>
              <a:defRPr sz="2200">
                <a:solidFill>
                  <a:srgbClr val="0433FF"/>
                </a:solidFill>
                <a:latin typeface="+mn-lt"/>
                <a:ea typeface="+mn-ea"/>
                <a:cs typeface="+mn-cs"/>
                <a:sym typeface="Arial"/>
              </a:defRPr>
            </a:lvl1pPr>
          </a:lstStyle>
          <a:p>
            <a:r>
              <a:rPr dirty="0"/>
              <a:t>All DIS facilities in the world</a:t>
            </a:r>
            <a:r>
              <a:rPr lang="en-US" dirty="0"/>
              <a:t>.</a:t>
            </a:r>
          </a:p>
          <a:p>
            <a:endParaRPr lang="en-US" dirty="0"/>
          </a:p>
        </p:txBody>
      </p:sp>
      <p:sp>
        <p:nvSpPr>
          <p:cNvPr id="2" name="Slide Number Placeholder 1">
            <a:extLst>
              <a:ext uri="{FF2B5EF4-FFF2-40B4-BE49-F238E27FC236}">
                <a16:creationId xmlns:a16="http://schemas.microsoft.com/office/drawing/2014/main" id="{D3B388FE-54E1-0F4D-B2DF-28E7AA40C51F}"/>
              </a:ext>
            </a:extLst>
          </p:cNvPr>
          <p:cNvSpPr>
            <a:spLocks noGrp="1"/>
          </p:cNvSpPr>
          <p:nvPr>
            <p:ph type="sldNum" sz="quarter" idx="2"/>
          </p:nvPr>
        </p:nvSpPr>
        <p:spPr/>
        <p:txBody>
          <a:bodyPr/>
          <a:lstStyle/>
          <a:p>
            <a:pPr lvl="0"/>
            <a:fld id="{86CB4B4D-7CA3-9044-876B-883B54F8677D}" type="slidenum">
              <a:rPr lang="en-US" smtClean="0"/>
              <a:t>17</a:t>
            </a:fld>
            <a:endParaRPr lang="en-US"/>
          </a:p>
        </p:txBody>
      </p:sp>
    </p:spTree>
    <p:extLst>
      <p:ext uri="{BB962C8B-B14F-4D97-AF65-F5344CB8AC3E}">
        <p14:creationId xmlns:p14="http://schemas.microsoft.com/office/powerpoint/2010/main" val="2671038360"/>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0" name="c3.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5372" y="924199"/>
            <a:ext cx="5077560" cy="5503995"/>
          </a:xfrm>
          <a:prstGeom prst="rect">
            <a:avLst/>
          </a:prstGeom>
          <a:ln w="12700"/>
        </p:spPr>
      </p:pic>
      <p:sp>
        <p:nvSpPr>
          <p:cNvPr id="131" name="Shape 131"/>
          <p:cNvSpPr/>
          <p:nvPr/>
        </p:nvSpPr>
        <p:spPr>
          <a:xfrm>
            <a:off x="1579140" y="28921"/>
            <a:ext cx="9027584" cy="595035"/>
          </a:xfrm>
          <a:prstGeom prst="rect">
            <a:avLst/>
          </a:prstGeom>
          <a:ln w="12700">
            <a:miter lim="400000"/>
          </a:ln>
          <a:extLst>
            <a:ext uri="{C572A759-6A51-4108-AA02-DFA0A04FC94B}">
              <ma14:wrappingTextBoxFlag xmlns:ma14="http://schemas.microsoft.com/office/mac/drawingml/2011/main" xmlns="" val="1"/>
            </a:ext>
          </a:extLst>
        </p:spPr>
        <p:txBody>
          <a:bodyPr wrap="square" lIns="50800" tIns="50800" rIns="50800" bIns="50800" anchor="ctr">
            <a:spAutoFit/>
          </a:bodyPr>
          <a:lstStyle>
            <a:lvl1pPr>
              <a:defRPr sz="3600">
                <a:solidFill>
                  <a:srgbClr val="DD694C"/>
                </a:solidFill>
                <a:latin typeface="+mn-lt"/>
                <a:ea typeface="+mn-ea"/>
                <a:cs typeface="+mn-cs"/>
                <a:sym typeface="Arial"/>
              </a:defRPr>
            </a:lvl1pPr>
          </a:lstStyle>
          <a:p>
            <a:pPr algn="ctr"/>
            <a:r>
              <a:rPr lang="en-US" sz="3200" b="1" dirty="0">
                <a:solidFill>
                  <a:schemeClr val="tx1"/>
                </a:solidFill>
              </a:rPr>
              <a:t>Uniqueness of EIC among all DIS Facilities</a:t>
            </a:r>
            <a:endParaRPr lang="en-US" sz="3200" b="1" dirty="0">
              <a:solidFill>
                <a:schemeClr val="tx1"/>
              </a:solidFill>
              <a:cs typeface="Arial" panose="020B0604020202020204" pitchFamily="34" charset="0"/>
            </a:endParaRPr>
          </a:p>
        </p:txBody>
      </p:sp>
      <p:sp>
        <p:nvSpPr>
          <p:cNvPr id="132" name="Shape 132"/>
          <p:cNvSpPr/>
          <p:nvPr/>
        </p:nvSpPr>
        <p:spPr>
          <a:xfrm>
            <a:off x="6937040" y="1190783"/>
            <a:ext cx="3669684" cy="1456809"/>
          </a:xfrm>
          <a:prstGeom prst="rect">
            <a:avLst/>
          </a:prstGeom>
          <a:ln w="12700">
            <a:miter lim="400000"/>
          </a:ln>
          <a:extLst>
            <a:ext uri="{C572A759-6A51-4108-AA02-DFA0A04FC94B}">
              <ma14:wrappingTextBoxFlag xmlns:ma14="http://schemas.microsoft.com/office/mac/drawingml/2011/main" xmlns="" val="1"/>
            </a:ext>
          </a:extLst>
        </p:spPr>
        <p:txBody>
          <a:bodyPr wrap="square" lIns="50800" tIns="50800" rIns="50800" bIns="50800" anchor="ctr">
            <a:spAutoFit/>
          </a:bodyPr>
          <a:lstStyle>
            <a:lvl1pPr>
              <a:defRPr sz="2200">
                <a:solidFill>
                  <a:srgbClr val="0433FF"/>
                </a:solidFill>
                <a:latin typeface="+mn-lt"/>
                <a:ea typeface="+mn-ea"/>
                <a:cs typeface="+mn-cs"/>
                <a:sym typeface="Arial"/>
              </a:defRPr>
            </a:lvl1pPr>
          </a:lstStyle>
          <a:p>
            <a:r>
              <a:rPr dirty="0"/>
              <a:t>All DIS facilities in the world</a:t>
            </a:r>
            <a:r>
              <a:rPr lang="en-US" dirty="0"/>
              <a:t>.</a:t>
            </a:r>
          </a:p>
          <a:p>
            <a:endParaRPr lang="en-US" dirty="0"/>
          </a:p>
          <a:p>
            <a:r>
              <a:rPr lang="en-US" dirty="0"/>
              <a:t>However,</a:t>
            </a:r>
          </a:p>
          <a:p>
            <a:r>
              <a:rPr dirty="0"/>
              <a:t>if we ask for: </a:t>
            </a:r>
          </a:p>
        </p:txBody>
      </p:sp>
      <p:sp>
        <p:nvSpPr>
          <p:cNvPr id="133" name="Shape 133"/>
          <p:cNvSpPr/>
          <p:nvPr/>
        </p:nvSpPr>
        <p:spPr>
          <a:xfrm>
            <a:off x="7366006" y="2845201"/>
            <a:ext cx="4739714" cy="441146"/>
          </a:xfrm>
          <a:prstGeom prst="rect">
            <a:avLst/>
          </a:prstGeom>
          <a:ln w="12700">
            <a:miter lim="400000"/>
          </a:ln>
          <a:extLst>
            <a:ext uri="{C572A759-6A51-4108-AA02-DFA0A04FC94B}">
              <ma14:wrappingTextBoxFlag xmlns:ma14="http://schemas.microsoft.com/office/mac/drawingml/2011/main" xmlns="" val="1"/>
            </a:ext>
          </a:extLst>
        </p:spPr>
        <p:txBody>
          <a:bodyPr wrap="square" lIns="50800" tIns="50800" rIns="50800" bIns="50800" anchor="ctr">
            <a:spAutoFit/>
          </a:bodyPr>
          <a:lstStyle>
            <a:lvl1pPr>
              <a:defRPr sz="2200">
                <a:solidFill>
                  <a:srgbClr val="363744"/>
                </a:solidFill>
                <a:latin typeface="+mn-lt"/>
                <a:ea typeface="+mn-ea"/>
                <a:cs typeface="+mn-cs"/>
                <a:sym typeface="Arial"/>
              </a:defRPr>
            </a:lvl1pPr>
          </a:lstStyle>
          <a:p>
            <a:pPr marL="342900" indent="-342900">
              <a:buFont typeface="Arial" charset="0"/>
              <a:buChar char="•"/>
            </a:pPr>
            <a:r>
              <a:rPr dirty="0"/>
              <a:t>high luminosity &amp; wide </a:t>
            </a:r>
            <a:r>
              <a:rPr lang="en-US" dirty="0"/>
              <a:t>range</a:t>
            </a:r>
            <a:r>
              <a:rPr dirty="0"/>
              <a:t> in √s</a:t>
            </a:r>
          </a:p>
        </p:txBody>
      </p:sp>
      <p:sp>
        <p:nvSpPr>
          <p:cNvPr id="134" name="Shape 134"/>
          <p:cNvSpPr/>
          <p:nvPr/>
        </p:nvSpPr>
        <p:spPr>
          <a:xfrm>
            <a:off x="7366004" y="3286347"/>
            <a:ext cx="4739715" cy="779701"/>
          </a:xfrm>
          <a:prstGeom prst="rect">
            <a:avLst/>
          </a:prstGeom>
          <a:ln w="12700">
            <a:miter lim="400000"/>
          </a:ln>
          <a:extLst>
            <a:ext uri="{C572A759-6A51-4108-AA02-DFA0A04FC94B}">
              <ma14:wrappingTextBoxFlag xmlns:ma14="http://schemas.microsoft.com/office/mac/drawingml/2011/main" xmlns="" val="1"/>
            </a:ext>
          </a:extLst>
        </p:spPr>
        <p:txBody>
          <a:bodyPr wrap="square" lIns="50800" tIns="50800" rIns="50800" bIns="50800" anchor="ctr">
            <a:spAutoFit/>
          </a:bodyPr>
          <a:lstStyle/>
          <a:p>
            <a:pPr marL="342900" indent="-342900">
              <a:buFont typeface="Arial" charset="0"/>
              <a:buChar char="•"/>
              <a:defRPr sz="2200">
                <a:solidFill>
                  <a:srgbClr val="363744"/>
                </a:solidFill>
                <a:latin typeface="+mn-lt"/>
                <a:ea typeface="+mn-ea"/>
                <a:cs typeface="+mn-cs"/>
                <a:sym typeface="Arial"/>
              </a:defRPr>
            </a:pPr>
            <a:r>
              <a:rPr sz="2200" dirty="0"/>
              <a:t>polarized lepton &amp; hadron beams</a:t>
            </a:r>
          </a:p>
          <a:p>
            <a:pPr marL="342900" indent="-342900">
              <a:buFont typeface="Arial" charset="0"/>
              <a:buChar char="•"/>
              <a:defRPr sz="2200">
                <a:solidFill>
                  <a:srgbClr val="363744"/>
                </a:solidFill>
                <a:latin typeface="+mn-lt"/>
                <a:ea typeface="+mn-ea"/>
                <a:cs typeface="+mn-cs"/>
                <a:sym typeface="Arial"/>
              </a:defRPr>
            </a:pPr>
            <a:r>
              <a:rPr sz="2200" dirty="0"/>
              <a:t>nuclear beams</a:t>
            </a:r>
          </a:p>
        </p:txBody>
      </p:sp>
      <p:sp>
        <p:nvSpPr>
          <p:cNvPr id="135" name="Shape 135"/>
          <p:cNvSpPr/>
          <p:nvPr/>
        </p:nvSpPr>
        <p:spPr>
          <a:xfrm>
            <a:off x="7032064" y="4648264"/>
            <a:ext cx="4899587" cy="441146"/>
          </a:xfrm>
          <a:prstGeom prst="rect">
            <a:avLst/>
          </a:prstGeom>
          <a:ln w="31750">
            <a:solidFill>
              <a:srgbClr val="00B050"/>
            </a:solidFill>
            <a:miter lim="400000"/>
          </a:ln>
          <a:extLst>
            <a:ext uri="{C572A759-6A51-4108-AA02-DFA0A04FC94B}">
              <ma14:wrappingTextBoxFlag xmlns:ma14="http://schemas.microsoft.com/office/mac/drawingml/2011/main" xmlns="" val="1"/>
            </a:ext>
          </a:extLst>
        </p:spPr>
        <p:txBody>
          <a:bodyPr wrap="square" lIns="50800" tIns="50800" rIns="50800" bIns="50800" anchor="ctr">
            <a:spAutoFit/>
          </a:bodyPr>
          <a:lstStyle>
            <a:lvl1pPr>
              <a:defRPr sz="2200" b="1">
                <a:solidFill>
                  <a:srgbClr val="FF2600"/>
                </a:solidFill>
                <a:latin typeface="+mn-lt"/>
                <a:ea typeface="+mn-ea"/>
                <a:cs typeface="+mn-cs"/>
                <a:sym typeface="Arial"/>
              </a:defRPr>
            </a:lvl1pPr>
          </a:lstStyle>
          <a:p>
            <a:r>
              <a:rPr b="0" dirty="0">
                <a:solidFill>
                  <a:schemeClr val="tx1"/>
                </a:solidFill>
              </a:rPr>
              <a:t>EIC </a:t>
            </a:r>
            <a:r>
              <a:rPr lang="en-US" b="0" dirty="0">
                <a:solidFill>
                  <a:schemeClr val="tx1"/>
                </a:solidFill>
              </a:rPr>
              <a:t>stands out as </a:t>
            </a:r>
            <a:r>
              <a:rPr b="0" dirty="0">
                <a:solidFill>
                  <a:schemeClr val="tx1"/>
                </a:solidFill>
              </a:rPr>
              <a:t>unique </a:t>
            </a:r>
            <a:r>
              <a:rPr lang="en-US" b="0" dirty="0">
                <a:solidFill>
                  <a:schemeClr val="tx1"/>
                </a:solidFill>
              </a:rPr>
              <a:t>facility </a:t>
            </a:r>
            <a:r>
              <a:rPr b="0" dirty="0">
                <a:solidFill>
                  <a:schemeClr val="tx1"/>
                </a:solidFill>
              </a:rPr>
              <a:t>…</a:t>
            </a:r>
          </a:p>
        </p:txBody>
      </p:sp>
      <p:sp>
        <p:nvSpPr>
          <p:cNvPr id="2" name="Slide Number Placeholder 1">
            <a:extLst>
              <a:ext uri="{FF2B5EF4-FFF2-40B4-BE49-F238E27FC236}">
                <a16:creationId xmlns:a16="http://schemas.microsoft.com/office/drawing/2014/main" id="{D3B388FE-54E1-0F4D-B2DF-28E7AA40C51F}"/>
              </a:ext>
            </a:extLst>
          </p:cNvPr>
          <p:cNvSpPr>
            <a:spLocks noGrp="1"/>
          </p:cNvSpPr>
          <p:nvPr>
            <p:ph type="sldNum" sz="quarter" idx="2"/>
          </p:nvPr>
        </p:nvSpPr>
        <p:spPr/>
        <p:txBody>
          <a:bodyPr/>
          <a:lstStyle/>
          <a:p>
            <a:pPr lvl="0"/>
            <a:fld id="{86CB4B4D-7CA3-9044-876B-883B54F8677D}" type="slidenum">
              <a:rPr lang="en-US" smtClean="0"/>
              <a:t>18</a:t>
            </a:fld>
            <a:endParaRPr lang="en-US"/>
          </a:p>
        </p:txBody>
      </p:sp>
    </p:spTree>
    <p:extLst>
      <p:ext uri="{BB962C8B-B14F-4D97-AF65-F5344CB8AC3E}">
        <p14:creationId xmlns:p14="http://schemas.microsoft.com/office/powerpoint/2010/main" val="2883541759"/>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DE8B3E-DBAC-C84E-A354-3827C030CF5D}"/>
              </a:ext>
            </a:extLst>
          </p:cNvPr>
          <p:cNvSpPr>
            <a:spLocks noGrp="1"/>
          </p:cNvSpPr>
          <p:nvPr>
            <p:ph type="title"/>
          </p:nvPr>
        </p:nvSpPr>
        <p:spPr>
          <a:xfrm>
            <a:off x="609600" y="363280"/>
            <a:ext cx="10972800" cy="990600"/>
          </a:xfrm>
        </p:spPr>
        <p:txBody>
          <a:bodyPr/>
          <a:lstStyle/>
          <a:p>
            <a:r>
              <a:rPr lang="en-US" dirty="0"/>
              <a:t>State of the art Accelerator Technology for EIC</a:t>
            </a:r>
          </a:p>
        </p:txBody>
      </p:sp>
      <p:sp>
        <p:nvSpPr>
          <p:cNvPr id="3" name="Content Placeholder 2">
            <a:extLst>
              <a:ext uri="{FF2B5EF4-FFF2-40B4-BE49-F238E27FC236}">
                <a16:creationId xmlns:a16="http://schemas.microsoft.com/office/drawing/2014/main" id="{BD44DCE2-789F-5846-9A9D-148DA2AA9EF7}"/>
              </a:ext>
            </a:extLst>
          </p:cNvPr>
          <p:cNvSpPr>
            <a:spLocks noGrp="1"/>
          </p:cNvSpPr>
          <p:nvPr>
            <p:ph idx="1"/>
          </p:nvPr>
        </p:nvSpPr>
        <p:spPr>
          <a:xfrm>
            <a:off x="304800" y="1255208"/>
            <a:ext cx="11582400" cy="5239512"/>
          </a:xfrm>
        </p:spPr>
        <p:txBody>
          <a:bodyPr>
            <a:normAutofit fontScale="85000" lnSpcReduction="20000"/>
          </a:bodyPr>
          <a:lstStyle/>
          <a:p>
            <a:pPr marL="0" indent="0">
              <a:buNone/>
            </a:pPr>
            <a:r>
              <a:rPr lang="en-US" dirty="0">
                <a:solidFill>
                  <a:srgbClr val="7030A0"/>
                </a:solidFill>
              </a:rPr>
              <a:t>EIC will be one of the most complex collider accelerators ever be built</a:t>
            </a:r>
            <a:r>
              <a:rPr lang="en-US" dirty="0"/>
              <a:t>. It will push the envelope on many fronts including high degree of beam polarization, high luminosity, beam cooling, beam dynamics, crab cavities on for both beams, and interaction region with complex magnets integrated with the detectors.</a:t>
            </a:r>
          </a:p>
          <a:p>
            <a:pPr marL="0" indent="0">
              <a:buNone/>
            </a:pPr>
            <a:endParaRPr lang="en-US" b="1" dirty="0"/>
          </a:p>
          <a:p>
            <a:r>
              <a:rPr lang="en-US" b="1" dirty="0"/>
              <a:t>Beam cooling: Absolutely needed </a:t>
            </a:r>
            <a:r>
              <a:rPr lang="en-US" dirty="0"/>
              <a:t>to achieve the high collisions luminosity ~ 10</a:t>
            </a:r>
            <a:r>
              <a:rPr lang="en-US" baseline="30000" dirty="0"/>
              <a:t>33-34</a:t>
            </a:r>
            <a:r>
              <a:rPr lang="en-US" dirty="0"/>
              <a:t> cm</a:t>
            </a:r>
            <a:r>
              <a:rPr lang="en-US" baseline="30000" dirty="0"/>
              <a:t>-2</a:t>
            </a:r>
            <a:r>
              <a:rPr lang="en-US" dirty="0"/>
              <a:t>sec</a:t>
            </a:r>
            <a:r>
              <a:rPr lang="en-US" baseline="30000" dirty="0"/>
              <a:t>-1</a:t>
            </a:r>
            <a:endParaRPr lang="en-US" dirty="0"/>
          </a:p>
          <a:p>
            <a:pPr lvl="1"/>
            <a:r>
              <a:rPr lang="en-US" dirty="0"/>
              <a:t>High current multi-pass energy recovery </a:t>
            </a:r>
            <a:r>
              <a:rPr lang="en-US" dirty="0" err="1"/>
              <a:t>linac</a:t>
            </a:r>
            <a:r>
              <a:rPr lang="en-US" dirty="0"/>
              <a:t> (ERL)</a:t>
            </a:r>
          </a:p>
          <a:p>
            <a:pPr lvl="1"/>
            <a:r>
              <a:rPr lang="en-US" dirty="0"/>
              <a:t>High current unpolarized electron injectors for the ERL</a:t>
            </a:r>
          </a:p>
          <a:p>
            <a:r>
              <a:rPr lang="en-US" b="1" dirty="0"/>
              <a:t>Interaction Region:</a:t>
            </a:r>
            <a:r>
              <a:rPr lang="en-US" dirty="0"/>
              <a:t> </a:t>
            </a:r>
          </a:p>
          <a:p>
            <a:pPr lvl="1"/>
            <a:r>
              <a:rPr lang="en-US" b="1" dirty="0"/>
              <a:t>Magnets: </a:t>
            </a:r>
            <a:r>
              <a:rPr lang="en-US" dirty="0"/>
              <a:t>challenging magnet designs to meet the required high fields and field free regions </a:t>
            </a:r>
          </a:p>
          <a:p>
            <a:pPr lvl="1"/>
            <a:r>
              <a:rPr lang="en-US" b="1" dirty="0"/>
              <a:t>Crab Cavities: M</a:t>
            </a:r>
            <a:r>
              <a:rPr lang="en-US" dirty="0"/>
              <a:t>aximize collisions rates. No experience yet for crab cavities in hadron beams (R&amp;D @ CERN)</a:t>
            </a:r>
          </a:p>
          <a:p>
            <a:r>
              <a:rPr lang="en-US" b="1" dirty="0"/>
              <a:t>Storage Ring Magnets: </a:t>
            </a:r>
            <a:r>
              <a:rPr lang="en-US" dirty="0"/>
              <a:t>Challenging high field storage ring magnets needed</a:t>
            </a:r>
          </a:p>
          <a:p>
            <a:r>
              <a:rPr lang="en-US" b="1" dirty="0"/>
              <a:t>Polarized electron source: </a:t>
            </a:r>
            <a:r>
              <a:rPr lang="en-US" dirty="0"/>
              <a:t>High bunch charges for ring-ring concept</a:t>
            </a:r>
          </a:p>
          <a:p>
            <a:r>
              <a:rPr lang="en-US" b="1" dirty="0"/>
              <a:t>Simulation Codes</a:t>
            </a:r>
            <a:r>
              <a:rPr lang="en-US" dirty="0"/>
              <a:t>: Benchmarking the realistic EIC simulation tools against available data</a:t>
            </a:r>
          </a:p>
          <a:p>
            <a:pPr marL="0" indent="0">
              <a:buNone/>
            </a:pPr>
            <a:endParaRPr lang="en-US" i="1" dirty="0">
              <a:solidFill>
                <a:srgbClr val="002AF4"/>
              </a:solidFill>
            </a:endParaRPr>
          </a:p>
          <a:p>
            <a:pPr marL="0" indent="0">
              <a:buNone/>
            </a:pPr>
            <a:r>
              <a:rPr lang="en-US" i="1" dirty="0">
                <a:solidFill>
                  <a:srgbClr val="002AF4"/>
                </a:solidFill>
              </a:rPr>
              <a:t>Ample opportunity for joint accelerator research and development initiatives with </a:t>
            </a:r>
            <a:r>
              <a:rPr lang="en-US" i="1" dirty="0" err="1">
                <a:solidFill>
                  <a:srgbClr val="002AF4"/>
                </a:solidFill>
              </a:rPr>
              <a:t>Jlab</a:t>
            </a:r>
            <a:r>
              <a:rPr lang="en-US" i="1" dirty="0">
                <a:solidFill>
                  <a:srgbClr val="002AF4"/>
                </a:solidFill>
              </a:rPr>
              <a:t>/BNL and other labs around the world. (</a:t>
            </a:r>
            <a:r>
              <a:rPr lang="en-US" b="1" i="1" dirty="0">
                <a:solidFill>
                  <a:srgbClr val="002AF4"/>
                </a:solidFill>
              </a:rPr>
              <a:t>Details in US EIC Accelerator Paper planned to be submitted to ESPP  process next month).</a:t>
            </a:r>
          </a:p>
        </p:txBody>
      </p:sp>
      <p:sp>
        <p:nvSpPr>
          <p:cNvPr id="4" name="Date Placeholder 3">
            <a:extLst>
              <a:ext uri="{FF2B5EF4-FFF2-40B4-BE49-F238E27FC236}">
                <a16:creationId xmlns:a16="http://schemas.microsoft.com/office/drawing/2014/main" id="{A1212A6F-E2C6-3247-9271-EC6C665D65D9}"/>
              </a:ext>
            </a:extLst>
          </p:cNvPr>
          <p:cNvSpPr>
            <a:spLocks noGrp="1"/>
          </p:cNvSpPr>
          <p:nvPr>
            <p:ph type="dt" sz="half" idx="10"/>
          </p:nvPr>
        </p:nvSpPr>
        <p:spPr/>
        <p:txBody>
          <a:bodyPr/>
          <a:lstStyle/>
          <a:p>
            <a:r>
              <a:rPr lang="en-US"/>
              <a:t>November 16, 2018</a:t>
            </a:r>
          </a:p>
        </p:txBody>
      </p:sp>
      <p:sp>
        <p:nvSpPr>
          <p:cNvPr id="5" name="Footer Placeholder 4">
            <a:extLst>
              <a:ext uri="{FF2B5EF4-FFF2-40B4-BE49-F238E27FC236}">
                <a16:creationId xmlns:a16="http://schemas.microsoft.com/office/drawing/2014/main" id="{99548880-626D-4D43-8CCC-D5D998289CCD}"/>
              </a:ext>
            </a:extLst>
          </p:cNvPr>
          <p:cNvSpPr>
            <a:spLocks noGrp="1"/>
          </p:cNvSpPr>
          <p:nvPr>
            <p:ph type="ftr" sz="quarter" idx="11"/>
          </p:nvPr>
        </p:nvSpPr>
        <p:spPr/>
        <p:txBody>
          <a:bodyPr/>
          <a:lstStyle/>
          <a:p>
            <a:pPr algn="r"/>
            <a:r>
              <a:rPr lang="en-US"/>
              <a:t>ECFA Plenary Session: Future Colliders</a:t>
            </a:r>
            <a:endParaRPr lang="en-US" dirty="0"/>
          </a:p>
        </p:txBody>
      </p:sp>
      <p:sp>
        <p:nvSpPr>
          <p:cNvPr id="6" name="Slide Number Placeholder 5">
            <a:extLst>
              <a:ext uri="{FF2B5EF4-FFF2-40B4-BE49-F238E27FC236}">
                <a16:creationId xmlns:a16="http://schemas.microsoft.com/office/drawing/2014/main" id="{D02DF1F5-9748-7447-8A4B-BEF6A62913BB}"/>
              </a:ext>
            </a:extLst>
          </p:cNvPr>
          <p:cNvSpPr>
            <a:spLocks noGrp="1"/>
          </p:cNvSpPr>
          <p:nvPr>
            <p:ph type="sldNum" sz="quarter" idx="12"/>
          </p:nvPr>
        </p:nvSpPr>
        <p:spPr/>
        <p:txBody>
          <a:bodyPr/>
          <a:lstStyle/>
          <a:p>
            <a:fld id="{0CFEC368-1D7A-4F81-ABF6-AE0E36BAF64C}" type="slidenum">
              <a:rPr lang="en-US" smtClean="0"/>
              <a:pPr/>
              <a:t>19</a:t>
            </a:fld>
            <a:endParaRPr lang="en-US"/>
          </a:p>
        </p:txBody>
      </p:sp>
    </p:spTree>
    <p:extLst>
      <p:ext uri="{BB962C8B-B14F-4D97-AF65-F5344CB8AC3E}">
        <p14:creationId xmlns:p14="http://schemas.microsoft.com/office/powerpoint/2010/main" val="19948994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checkerboard(across)">
                                      <p:cBhvr>
                                        <p:cTn id="7" dur="500"/>
                                        <p:tgtEl>
                                          <p:spTgt spid="3">
                                            <p:txEl>
                                              <p:pRg st="2" end="2"/>
                                            </p:txEl>
                                          </p:spTgt>
                                        </p:tgtEl>
                                      </p:cBhvr>
                                    </p:animEffect>
                                  </p:childTnLst>
                                </p:cTn>
                              </p:par>
                              <p:par>
                                <p:cTn id="8" presetID="5" presetClass="entr" presetSubtype="10" fill="hold" nodeType="withEffect">
                                  <p:stCondLst>
                                    <p:cond delay="0"/>
                                  </p:stCondLst>
                                  <p:childTnLst>
                                    <p:set>
                                      <p:cBhvr>
                                        <p:cTn id="9" dur="1" fill="hold">
                                          <p:stCondLst>
                                            <p:cond delay="0"/>
                                          </p:stCondLst>
                                        </p:cTn>
                                        <p:tgtEl>
                                          <p:spTgt spid="3">
                                            <p:txEl>
                                              <p:pRg st="3" end="3"/>
                                            </p:txEl>
                                          </p:spTgt>
                                        </p:tgtEl>
                                        <p:attrNameLst>
                                          <p:attrName>style.visibility</p:attrName>
                                        </p:attrNameLst>
                                      </p:cBhvr>
                                      <p:to>
                                        <p:strVal val="visible"/>
                                      </p:to>
                                    </p:set>
                                    <p:animEffect transition="in" filter="checkerboard(across)">
                                      <p:cBhvr>
                                        <p:cTn id="10" dur="500"/>
                                        <p:tgtEl>
                                          <p:spTgt spid="3">
                                            <p:txEl>
                                              <p:pRg st="3" end="3"/>
                                            </p:txEl>
                                          </p:spTgt>
                                        </p:tgtEl>
                                      </p:cBhvr>
                                    </p:animEffect>
                                  </p:childTnLst>
                                </p:cTn>
                              </p:par>
                              <p:par>
                                <p:cTn id="11" presetID="5" presetClass="entr" presetSubtype="1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Effect transition="in" filter="checkerboard(across)">
                                      <p:cBhvr>
                                        <p:cTn id="13" dur="500"/>
                                        <p:tgtEl>
                                          <p:spTgt spid="3">
                                            <p:txEl>
                                              <p:pRg st="4" end="4"/>
                                            </p:txEl>
                                          </p:spTgt>
                                        </p:tgtEl>
                                      </p:cBhvr>
                                    </p:animEffect>
                                  </p:childTnLst>
                                </p:cTn>
                              </p:par>
                              <p:par>
                                <p:cTn id="14" presetID="5" presetClass="entr" presetSubtype="10" fill="hold" nodeType="withEffect">
                                  <p:stCondLst>
                                    <p:cond delay="0"/>
                                  </p:stCondLst>
                                  <p:childTnLst>
                                    <p:set>
                                      <p:cBhvr>
                                        <p:cTn id="15" dur="1" fill="hold">
                                          <p:stCondLst>
                                            <p:cond delay="0"/>
                                          </p:stCondLst>
                                        </p:cTn>
                                        <p:tgtEl>
                                          <p:spTgt spid="3">
                                            <p:txEl>
                                              <p:pRg st="5" end="5"/>
                                            </p:txEl>
                                          </p:spTgt>
                                        </p:tgtEl>
                                        <p:attrNameLst>
                                          <p:attrName>style.visibility</p:attrName>
                                        </p:attrNameLst>
                                      </p:cBhvr>
                                      <p:to>
                                        <p:strVal val="visible"/>
                                      </p:to>
                                    </p:set>
                                    <p:animEffect transition="in" filter="checkerboard(across)">
                                      <p:cBhvr>
                                        <p:cTn id="16" dur="500"/>
                                        <p:tgtEl>
                                          <p:spTgt spid="3">
                                            <p:txEl>
                                              <p:pRg st="5" end="5"/>
                                            </p:txEl>
                                          </p:spTgt>
                                        </p:tgtEl>
                                      </p:cBhvr>
                                    </p:animEffect>
                                  </p:childTnLst>
                                </p:cTn>
                              </p:par>
                              <p:par>
                                <p:cTn id="17" presetID="5" presetClass="entr" presetSubtype="1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Effect transition="in" filter="checkerboard(across)">
                                      <p:cBhvr>
                                        <p:cTn id="19" dur="500"/>
                                        <p:tgtEl>
                                          <p:spTgt spid="3">
                                            <p:txEl>
                                              <p:pRg st="6" end="6"/>
                                            </p:txEl>
                                          </p:spTgt>
                                        </p:tgtEl>
                                      </p:cBhvr>
                                    </p:animEffect>
                                  </p:childTnLst>
                                </p:cTn>
                              </p:par>
                              <p:par>
                                <p:cTn id="20" presetID="5" presetClass="entr" presetSubtype="10" fill="hold" nodeType="withEffect">
                                  <p:stCondLst>
                                    <p:cond delay="0"/>
                                  </p:stCondLst>
                                  <p:childTnLst>
                                    <p:set>
                                      <p:cBhvr>
                                        <p:cTn id="21" dur="1" fill="hold">
                                          <p:stCondLst>
                                            <p:cond delay="0"/>
                                          </p:stCondLst>
                                        </p:cTn>
                                        <p:tgtEl>
                                          <p:spTgt spid="3">
                                            <p:txEl>
                                              <p:pRg st="7" end="7"/>
                                            </p:txEl>
                                          </p:spTgt>
                                        </p:tgtEl>
                                        <p:attrNameLst>
                                          <p:attrName>style.visibility</p:attrName>
                                        </p:attrNameLst>
                                      </p:cBhvr>
                                      <p:to>
                                        <p:strVal val="visible"/>
                                      </p:to>
                                    </p:set>
                                    <p:animEffect transition="in" filter="checkerboard(across)">
                                      <p:cBhvr>
                                        <p:cTn id="22" dur="500"/>
                                        <p:tgtEl>
                                          <p:spTgt spid="3">
                                            <p:txEl>
                                              <p:pRg st="7" end="7"/>
                                            </p:txEl>
                                          </p:spTgt>
                                        </p:tgtEl>
                                      </p:cBhvr>
                                    </p:animEffect>
                                  </p:childTnLst>
                                </p:cTn>
                              </p:par>
                              <p:par>
                                <p:cTn id="23" presetID="5" presetClass="entr" presetSubtype="10" fill="hold" nodeType="with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animEffect transition="in" filter="checkerboard(across)">
                                      <p:cBhvr>
                                        <p:cTn id="25" dur="500"/>
                                        <p:tgtEl>
                                          <p:spTgt spid="3">
                                            <p:txEl>
                                              <p:pRg st="8" end="8"/>
                                            </p:txEl>
                                          </p:spTgt>
                                        </p:tgtEl>
                                      </p:cBhvr>
                                    </p:animEffect>
                                  </p:childTnLst>
                                </p:cTn>
                              </p:par>
                              <p:par>
                                <p:cTn id="26" presetID="5" presetClass="entr" presetSubtype="10" fill="hold" nodeType="withEffect">
                                  <p:stCondLst>
                                    <p:cond delay="0"/>
                                  </p:stCondLst>
                                  <p:childTnLst>
                                    <p:set>
                                      <p:cBhvr>
                                        <p:cTn id="27" dur="1" fill="hold">
                                          <p:stCondLst>
                                            <p:cond delay="0"/>
                                          </p:stCondLst>
                                        </p:cTn>
                                        <p:tgtEl>
                                          <p:spTgt spid="3">
                                            <p:txEl>
                                              <p:pRg st="9" end="9"/>
                                            </p:txEl>
                                          </p:spTgt>
                                        </p:tgtEl>
                                        <p:attrNameLst>
                                          <p:attrName>style.visibility</p:attrName>
                                        </p:attrNameLst>
                                      </p:cBhvr>
                                      <p:to>
                                        <p:strVal val="visible"/>
                                      </p:to>
                                    </p:set>
                                    <p:animEffect transition="in" filter="checkerboard(across)">
                                      <p:cBhvr>
                                        <p:cTn id="28" dur="500"/>
                                        <p:tgtEl>
                                          <p:spTgt spid="3">
                                            <p:txEl>
                                              <p:pRg st="9" end="9"/>
                                            </p:txEl>
                                          </p:spTgt>
                                        </p:tgtEl>
                                      </p:cBhvr>
                                    </p:animEffect>
                                  </p:childTnLst>
                                </p:cTn>
                              </p:par>
                              <p:par>
                                <p:cTn id="29" presetID="5" presetClass="entr" presetSubtype="10" fill="hold" nodeType="withEffect">
                                  <p:stCondLst>
                                    <p:cond delay="0"/>
                                  </p:stCondLst>
                                  <p:childTnLst>
                                    <p:set>
                                      <p:cBhvr>
                                        <p:cTn id="30" dur="1" fill="hold">
                                          <p:stCondLst>
                                            <p:cond delay="0"/>
                                          </p:stCondLst>
                                        </p:cTn>
                                        <p:tgtEl>
                                          <p:spTgt spid="3">
                                            <p:txEl>
                                              <p:pRg st="10" end="10"/>
                                            </p:txEl>
                                          </p:spTgt>
                                        </p:tgtEl>
                                        <p:attrNameLst>
                                          <p:attrName>style.visibility</p:attrName>
                                        </p:attrNameLst>
                                      </p:cBhvr>
                                      <p:to>
                                        <p:strVal val="visible"/>
                                      </p:to>
                                    </p:set>
                                    <p:animEffect transition="in" filter="checkerboard(across)">
                                      <p:cBhvr>
                                        <p:cTn id="31" dur="500"/>
                                        <p:tgtEl>
                                          <p:spTgt spid="3">
                                            <p:txEl>
                                              <p:pRg st="10" end="10"/>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5" presetClass="entr" presetSubtype="10" fill="hold" nodeType="clickEffect">
                                  <p:stCondLst>
                                    <p:cond delay="0"/>
                                  </p:stCondLst>
                                  <p:childTnLst>
                                    <p:set>
                                      <p:cBhvr>
                                        <p:cTn id="35" dur="1" fill="hold">
                                          <p:stCondLst>
                                            <p:cond delay="0"/>
                                          </p:stCondLst>
                                        </p:cTn>
                                        <p:tgtEl>
                                          <p:spTgt spid="3">
                                            <p:txEl>
                                              <p:pRg st="12" end="12"/>
                                            </p:txEl>
                                          </p:spTgt>
                                        </p:tgtEl>
                                        <p:attrNameLst>
                                          <p:attrName>style.visibility</p:attrName>
                                        </p:attrNameLst>
                                      </p:cBhvr>
                                      <p:to>
                                        <p:strVal val="visible"/>
                                      </p:to>
                                    </p:set>
                                    <p:animEffect transition="in" filter="checkerboard(across)">
                                      <p:cBhvr>
                                        <p:cTn id="36" dur="500"/>
                                        <p:tgtEl>
                                          <p:spTgt spid="3">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52EC4548-4F89-DB42-A836-D65F6330C704}"/>
              </a:ext>
            </a:extLst>
          </p:cNvPr>
          <p:cNvSpPr>
            <a:spLocks noGrp="1"/>
          </p:cNvSpPr>
          <p:nvPr>
            <p:ph type="title"/>
          </p:nvPr>
        </p:nvSpPr>
        <p:spPr/>
        <p:txBody>
          <a:bodyPr>
            <a:normAutofit/>
          </a:bodyPr>
          <a:lstStyle/>
          <a:p>
            <a:pPr algn="ctr"/>
            <a:r>
              <a:rPr lang="en-US" sz="3600" dirty="0"/>
              <a:t>Complementarity of Probes in Physics</a:t>
            </a:r>
          </a:p>
        </p:txBody>
      </p:sp>
      <p:pic>
        <p:nvPicPr>
          <p:cNvPr id="10" name="Content Placeholder 9">
            <a:extLst>
              <a:ext uri="{FF2B5EF4-FFF2-40B4-BE49-F238E27FC236}">
                <a16:creationId xmlns:a16="http://schemas.microsoft.com/office/drawing/2014/main" id="{03DAB600-9AE0-4344-9FEC-7827B1EC3EB9}"/>
              </a:ext>
            </a:extLst>
          </p:cNvPr>
          <p:cNvPicPr>
            <a:picLocks noGrp="1" noChangeAspect="1"/>
          </p:cNvPicPr>
          <p:nvPr>
            <p:ph idx="1"/>
          </p:nvPr>
        </p:nvPicPr>
        <p:blipFill>
          <a:blip r:embed="rId2"/>
          <a:stretch>
            <a:fillRect/>
          </a:stretch>
        </p:blipFill>
        <p:spPr>
          <a:xfrm>
            <a:off x="8720667" y="1524000"/>
            <a:ext cx="3075140" cy="2040775"/>
          </a:xfrm>
        </p:spPr>
      </p:pic>
      <p:sp>
        <p:nvSpPr>
          <p:cNvPr id="5" name="Date Placeholder 4">
            <a:extLst>
              <a:ext uri="{FF2B5EF4-FFF2-40B4-BE49-F238E27FC236}">
                <a16:creationId xmlns:a16="http://schemas.microsoft.com/office/drawing/2014/main" id="{61F2A66F-6AEB-0743-AF72-A1B01E82349C}"/>
              </a:ext>
            </a:extLst>
          </p:cNvPr>
          <p:cNvSpPr>
            <a:spLocks noGrp="1"/>
          </p:cNvSpPr>
          <p:nvPr>
            <p:ph type="dt" sz="half" idx="10"/>
          </p:nvPr>
        </p:nvSpPr>
        <p:spPr/>
        <p:txBody>
          <a:bodyPr/>
          <a:lstStyle/>
          <a:p>
            <a:r>
              <a:rPr lang="en-US"/>
              <a:t>November 16, 2018</a:t>
            </a:r>
          </a:p>
        </p:txBody>
      </p:sp>
      <p:sp>
        <p:nvSpPr>
          <p:cNvPr id="6" name="Footer Placeholder 5">
            <a:extLst>
              <a:ext uri="{FF2B5EF4-FFF2-40B4-BE49-F238E27FC236}">
                <a16:creationId xmlns:a16="http://schemas.microsoft.com/office/drawing/2014/main" id="{C6981388-DF47-8D4A-90B3-23850423A157}"/>
              </a:ext>
            </a:extLst>
          </p:cNvPr>
          <p:cNvSpPr>
            <a:spLocks noGrp="1"/>
          </p:cNvSpPr>
          <p:nvPr>
            <p:ph type="ftr" sz="quarter" idx="11"/>
          </p:nvPr>
        </p:nvSpPr>
        <p:spPr/>
        <p:txBody>
          <a:bodyPr/>
          <a:lstStyle/>
          <a:p>
            <a:pPr algn="r"/>
            <a:r>
              <a:rPr lang="en-US"/>
              <a:t>ECFA Plenary Session: Future Colliders</a:t>
            </a:r>
            <a:endParaRPr lang="en-US" dirty="0"/>
          </a:p>
        </p:txBody>
      </p:sp>
      <p:sp>
        <p:nvSpPr>
          <p:cNvPr id="7" name="Slide Number Placeholder 6">
            <a:extLst>
              <a:ext uri="{FF2B5EF4-FFF2-40B4-BE49-F238E27FC236}">
                <a16:creationId xmlns:a16="http://schemas.microsoft.com/office/drawing/2014/main" id="{D4E15BDC-E8F6-394A-AE0E-8ABFF7C6F6C7}"/>
              </a:ext>
            </a:extLst>
          </p:cNvPr>
          <p:cNvSpPr>
            <a:spLocks noGrp="1"/>
          </p:cNvSpPr>
          <p:nvPr>
            <p:ph type="sldNum" sz="quarter" idx="12"/>
          </p:nvPr>
        </p:nvSpPr>
        <p:spPr/>
        <p:txBody>
          <a:bodyPr/>
          <a:lstStyle/>
          <a:p>
            <a:fld id="{0CFEC368-1D7A-4F81-ABF6-AE0E36BAF64C}" type="slidenum">
              <a:rPr lang="en-US" smtClean="0"/>
              <a:pPr/>
              <a:t>2</a:t>
            </a:fld>
            <a:endParaRPr lang="en-US"/>
          </a:p>
        </p:txBody>
      </p:sp>
      <p:sp>
        <p:nvSpPr>
          <p:cNvPr id="11" name="TextBox 10">
            <a:extLst>
              <a:ext uri="{FF2B5EF4-FFF2-40B4-BE49-F238E27FC236}">
                <a16:creationId xmlns:a16="http://schemas.microsoft.com/office/drawing/2014/main" id="{4361BBED-386E-F348-B171-3F73352C9213}"/>
              </a:ext>
            </a:extLst>
          </p:cNvPr>
          <p:cNvSpPr txBox="1"/>
          <p:nvPr/>
        </p:nvSpPr>
        <p:spPr>
          <a:xfrm>
            <a:off x="745068" y="1710267"/>
            <a:ext cx="6891866" cy="1846659"/>
          </a:xfrm>
          <a:prstGeom prst="rect">
            <a:avLst/>
          </a:prstGeom>
          <a:noFill/>
        </p:spPr>
        <p:txBody>
          <a:bodyPr wrap="square" rtlCol="0">
            <a:spAutoFit/>
          </a:bodyPr>
          <a:lstStyle/>
          <a:p>
            <a:r>
              <a:rPr lang="en-US" sz="2400" dirty="0">
                <a:latin typeface="Book Antiqua" panose="02040602050305030304" pitchFamily="18" charset="0"/>
              </a:rPr>
              <a:t>Guido always emphasized:</a:t>
            </a:r>
          </a:p>
          <a:p>
            <a:endParaRPr lang="en-US" dirty="0"/>
          </a:p>
          <a:p>
            <a:r>
              <a:rPr lang="en-US" sz="2400" dirty="0">
                <a:latin typeface="Book Antiqua" panose="02040602050305030304" pitchFamily="18" charset="0"/>
              </a:rPr>
              <a:t>Standard Model of Physics was developed using </a:t>
            </a:r>
            <a:r>
              <a:rPr lang="en-US" sz="2400" b="1" dirty="0" err="1">
                <a:latin typeface="Book Antiqua" panose="02040602050305030304" pitchFamily="18" charset="0"/>
              </a:rPr>
              <a:t>e+e</a:t>
            </a:r>
            <a:r>
              <a:rPr lang="en-US" sz="2400" b="1" dirty="0">
                <a:latin typeface="Book Antiqua" panose="02040602050305030304" pitchFamily="18" charset="0"/>
              </a:rPr>
              <a:t>-, </a:t>
            </a:r>
            <a:r>
              <a:rPr lang="en-US" sz="2400" b="1" dirty="0" err="1">
                <a:latin typeface="Book Antiqua" panose="02040602050305030304" pitchFamily="18" charset="0"/>
              </a:rPr>
              <a:t>p+p</a:t>
            </a:r>
            <a:r>
              <a:rPr lang="en-US" sz="2400" b="1" dirty="0">
                <a:latin typeface="Book Antiqua" panose="02040602050305030304" pitchFamily="18" charset="0"/>
              </a:rPr>
              <a:t>, and </a:t>
            </a:r>
            <a:r>
              <a:rPr lang="en-US" sz="2400" b="1" dirty="0" err="1">
                <a:latin typeface="Book Antiqua" panose="02040602050305030304" pitchFamily="18" charset="0"/>
              </a:rPr>
              <a:t>e+p</a:t>
            </a:r>
            <a:r>
              <a:rPr lang="en-US" sz="2400" b="1" dirty="0">
                <a:latin typeface="Book Antiqua" panose="02040602050305030304" pitchFamily="18" charset="0"/>
              </a:rPr>
              <a:t> collisions </a:t>
            </a:r>
            <a:r>
              <a:rPr lang="en-US" sz="2400" dirty="0">
                <a:latin typeface="Book Antiqua" panose="02040602050305030304" pitchFamily="18" charset="0"/>
              </a:rPr>
              <a:t>over a </a:t>
            </a:r>
            <a:r>
              <a:rPr lang="en-US" sz="2400" b="1" dirty="0">
                <a:latin typeface="Book Antiqua" panose="02040602050305030304" pitchFamily="18" charset="0"/>
              </a:rPr>
              <a:t>wide range in energy…..</a:t>
            </a:r>
          </a:p>
        </p:txBody>
      </p:sp>
      <p:sp>
        <p:nvSpPr>
          <p:cNvPr id="12" name="Title 7">
            <a:extLst>
              <a:ext uri="{FF2B5EF4-FFF2-40B4-BE49-F238E27FC236}">
                <a16:creationId xmlns:a16="http://schemas.microsoft.com/office/drawing/2014/main" id="{BA7B0DEB-0AFE-E84D-A82A-C68E67DB63DD}"/>
              </a:ext>
            </a:extLst>
          </p:cNvPr>
          <p:cNvSpPr txBox="1">
            <a:spLocks/>
          </p:cNvSpPr>
          <p:nvPr/>
        </p:nvSpPr>
        <p:spPr>
          <a:xfrm>
            <a:off x="387725" y="3759817"/>
            <a:ext cx="10972800" cy="990600"/>
          </a:xfrm>
          <a:prstGeom prst="rect">
            <a:avLst/>
          </a:prstGeom>
        </p:spPr>
        <p:txBody>
          <a:bodyPr vert="horz" lIns="91440" tIns="45720" rIns="91440" bIns="45720" rtlCol="0" anchor="ctr">
            <a:noAutofit/>
          </a:bodyPr>
          <a:lstStyle>
            <a:lvl1pPr algn="l" defTabSz="914400" rtl="0" eaLnBrk="1" latinLnBrk="0" hangingPunct="1">
              <a:spcBef>
                <a:spcPct val="0"/>
              </a:spcBef>
              <a:buNone/>
              <a:defRPr sz="4000" kern="1200" spc="-100" baseline="0">
                <a:solidFill>
                  <a:schemeClr val="tx2"/>
                </a:solidFill>
                <a:latin typeface="+mj-lt"/>
                <a:ea typeface="+mj-ea"/>
                <a:cs typeface="+mj-cs"/>
              </a:defRPr>
            </a:lvl1pPr>
          </a:lstStyle>
          <a:p>
            <a:pPr algn="ctr"/>
            <a:r>
              <a:rPr lang="en-US" sz="3200" dirty="0">
                <a:solidFill>
                  <a:srgbClr val="002AF4"/>
                </a:solidFill>
              </a:rPr>
              <a:t>I observe that it is also true for QCD</a:t>
            </a:r>
          </a:p>
        </p:txBody>
      </p:sp>
      <p:sp>
        <p:nvSpPr>
          <p:cNvPr id="13" name="TextBox 12">
            <a:extLst>
              <a:ext uri="{FF2B5EF4-FFF2-40B4-BE49-F238E27FC236}">
                <a16:creationId xmlns:a16="http://schemas.microsoft.com/office/drawing/2014/main" id="{6403B294-C4A1-924E-85B9-31CE42E8CBAB}"/>
              </a:ext>
            </a:extLst>
          </p:cNvPr>
          <p:cNvSpPr txBox="1"/>
          <p:nvPr/>
        </p:nvSpPr>
        <p:spPr>
          <a:xfrm>
            <a:off x="743323" y="4555375"/>
            <a:ext cx="10515601" cy="1569660"/>
          </a:xfrm>
          <a:prstGeom prst="rect">
            <a:avLst/>
          </a:prstGeom>
          <a:noFill/>
        </p:spPr>
        <p:txBody>
          <a:bodyPr wrap="square" rtlCol="0">
            <a:spAutoFit/>
          </a:bodyPr>
          <a:lstStyle/>
          <a:p>
            <a:r>
              <a:rPr lang="en-US" sz="2400" dirty="0">
                <a:latin typeface="Book Antiqua" panose="02040602050305030304" pitchFamily="18" charset="0"/>
              </a:rPr>
              <a:t>We would not get the full understanding of QCD (The Standard Model of Strong Interactions) without studying it with </a:t>
            </a:r>
            <a:r>
              <a:rPr lang="en-US" sz="2400" b="1" dirty="0" err="1">
                <a:solidFill>
                  <a:srgbClr val="8F2FF4"/>
                </a:solidFill>
                <a:latin typeface="Book Antiqua" panose="02040602050305030304" pitchFamily="18" charset="0"/>
              </a:rPr>
              <a:t>e+e</a:t>
            </a:r>
            <a:r>
              <a:rPr lang="en-US" sz="2400" b="1" dirty="0">
                <a:solidFill>
                  <a:srgbClr val="8F2FF4"/>
                </a:solidFill>
                <a:latin typeface="Book Antiqua" panose="02040602050305030304" pitchFamily="18" charset="0"/>
              </a:rPr>
              <a:t>-, </a:t>
            </a:r>
            <a:r>
              <a:rPr lang="en-US" sz="2400" b="1" dirty="0" err="1">
                <a:solidFill>
                  <a:srgbClr val="8F2FF4"/>
                </a:solidFill>
                <a:latin typeface="Book Antiqua" panose="02040602050305030304" pitchFamily="18" charset="0"/>
              </a:rPr>
              <a:t>p+p</a:t>
            </a:r>
            <a:r>
              <a:rPr lang="en-US" sz="2400" b="1" dirty="0">
                <a:solidFill>
                  <a:srgbClr val="8F2FF4"/>
                </a:solidFill>
                <a:latin typeface="Book Antiqua" panose="02040602050305030304" pitchFamily="18" charset="0"/>
              </a:rPr>
              <a:t>, </a:t>
            </a:r>
            <a:r>
              <a:rPr lang="en-US" sz="2400" b="1" dirty="0" err="1">
                <a:solidFill>
                  <a:srgbClr val="8F2FF4"/>
                </a:solidFill>
                <a:latin typeface="Book Antiqua" panose="02040602050305030304" pitchFamily="18" charset="0"/>
              </a:rPr>
              <a:t>e+p</a:t>
            </a:r>
            <a:r>
              <a:rPr lang="en-US" sz="2400" b="1" dirty="0">
                <a:solidFill>
                  <a:srgbClr val="8F2FF4"/>
                </a:solidFill>
                <a:latin typeface="Book Antiqua" panose="02040602050305030304" pitchFamily="18" charset="0"/>
              </a:rPr>
              <a:t>, e-A, and A+A </a:t>
            </a:r>
            <a:r>
              <a:rPr lang="en-US" sz="2400" dirty="0">
                <a:latin typeface="Book Antiqua" panose="02040602050305030304" pitchFamily="18" charset="0"/>
              </a:rPr>
              <a:t>collisions over a </a:t>
            </a:r>
            <a:r>
              <a:rPr lang="en-US" sz="2400" b="1" dirty="0">
                <a:solidFill>
                  <a:srgbClr val="002AF4"/>
                </a:solidFill>
                <a:latin typeface="Book Antiqua" panose="02040602050305030304" pitchFamily="18" charset="0"/>
              </a:rPr>
              <a:t>wide range of energies </a:t>
            </a:r>
            <a:r>
              <a:rPr lang="en-US" sz="2400" dirty="0">
                <a:latin typeface="Book Antiqua" panose="02040602050305030304" pitchFamily="18" charset="0"/>
              </a:rPr>
              <a:t>AND also where possible with </a:t>
            </a:r>
            <a:r>
              <a:rPr lang="en-US" sz="2400" b="1" dirty="0">
                <a:solidFill>
                  <a:srgbClr val="C00000"/>
                </a:solidFill>
                <a:latin typeface="Book Antiqua" panose="02040602050305030304" pitchFamily="18" charset="0"/>
              </a:rPr>
              <a:t>polarized e, p, and light ion beams.</a:t>
            </a:r>
          </a:p>
        </p:txBody>
      </p:sp>
    </p:spTree>
    <p:extLst>
      <p:ext uri="{BB962C8B-B14F-4D97-AF65-F5344CB8AC3E}">
        <p14:creationId xmlns:p14="http://schemas.microsoft.com/office/powerpoint/2010/main" val="343789388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deltaG_Delta_Sigma.png">
            <a:extLst>
              <a:ext uri="{FF2B5EF4-FFF2-40B4-BE49-F238E27FC236}">
                <a16:creationId xmlns:a16="http://schemas.microsoft.com/office/drawing/2014/main" id="{1D6A4882-8CA7-D14F-BD0B-D7453B148EFE}"/>
              </a:ext>
            </a:extLst>
          </p:cNvPr>
          <p:cNvPicPr>
            <a:picLocks noChangeAspect="1"/>
          </p:cNvPicPr>
          <p:nvPr/>
        </p:nvPicPr>
        <p:blipFill>
          <a:blip r:embed="rId2"/>
          <a:stretch>
            <a:fillRect/>
          </a:stretch>
        </p:blipFill>
        <p:spPr>
          <a:xfrm>
            <a:off x="423436" y="3267514"/>
            <a:ext cx="1814399" cy="1800792"/>
          </a:xfrm>
          <a:prstGeom prst="rect">
            <a:avLst/>
          </a:prstGeom>
        </p:spPr>
      </p:pic>
      <p:sp>
        <p:nvSpPr>
          <p:cNvPr id="37" name="Title 36">
            <a:extLst>
              <a:ext uri="{FF2B5EF4-FFF2-40B4-BE49-F238E27FC236}">
                <a16:creationId xmlns:a16="http://schemas.microsoft.com/office/drawing/2014/main" id="{4E8FA2EA-ADC4-F94C-925A-2AFB4349F7E8}"/>
              </a:ext>
            </a:extLst>
          </p:cNvPr>
          <p:cNvSpPr>
            <a:spLocks noGrp="1"/>
          </p:cNvSpPr>
          <p:nvPr>
            <p:ph type="title"/>
          </p:nvPr>
        </p:nvSpPr>
        <p:spPr/>
        <p:txBody>
          <a:bodyPr anchor="t">
            <a:normAutofit/>
          </a:bodyPr>
          <a:lstStyle/>
          <a:p>
            <a:pPr algn="ctr"/>
            <a:r>
              <a:rPr lang="en-US" sz="2800" dirty="0"/>
              <a:t>EIC science and required luminosity</a:t>
            </a:r>
          </a:p>
        </p:txBody>
      </p:sp>
      <p:sp>
        <p:nvSpPr>
          <p:cNvPr id="34" name="Date Placeholder 33">
            <a:extLst>
              <a:ext uri="{FF2B5EF4-FFF2-40B4-BE49-F238E27FC236}">
                <a16:creationId xmlns:a16="http://schemas.microsoft.com/office/drawing/2014/main" id="{E0113810-9BE7-F340-82CB-6AD10A59F73E}"/>
              </a:ext>
            </a:extLst>
          </p:cNvPr>
          <p:cNvSpPr>
            <a:spLocks noGrp="1"/>
          </p:cNvSpPr>
          <p:nvPr>
            <p:ph type="dt" sz="half" idx="10"/>
          </p:nvPr>
        </p:nvSpPr>
        <p:spPr/>
        <p:txBody>
          <a:bodyPr/>
          <a:lstStyle/>
          <a:p>
            <a:r>
              <a:rPr lang="en-US"/>
              <a:t>November 16, 2018</a:t>
            </a:r>
          </a:p>
        </p:txBody>
      </p:sp>
      <p:sp>
        <p:nvSpPr>
          <p:cNvPr id="3" name="Footer Placeholder 2">
            <a:extLst>
              <a:ext uri="{FF2B5EF4-FFF2-40B4-BE49-F238E27FC236}">
                <a16:creationId xmlns:a16="http://schemas.microsoft.com/office/drawing/2014/main" id="{591CD03F-ED09-EC4B-8276-2CDBC98AEF96}"/>
              </a:ext>
            </a:extLst>
          </p:cNvPr>
          <p:cNvSpPr>
            <a:spLocks noGrp="1"/>
          </p:cNvSpPr>
          <p:nvPr>
            <p:ph type="ftr" sz="quarter" idx="11"/>
          </p:nvPr>
        </p:nvSpPr>
        <p:spPr/>
        <p:txBody>
          <a:bodyPr>
            <a:normAutofit/>
          </a:bodyPr>
          <a:lstStyle/>
          <a:p>
            <a:pPr>
              <a:spcAft>
                <a:spcPts val="450"/>
              </a:spcAft>
            </a:pPr>
            <a:r>
              <a:rPr lang="en-US"/>
              <a:t>ECFA Plenary Session: Future Colliders</a:t>
            </a:r>
          </a:p>
        </p:txBody>
      </p:sp>
      <p:sp>
        <p:nvSpPr>
          <p:cNvPr id="4" name="Slide Number Placeholder 3">
            <a:extLst>
              <a:ext uri="{FF2B5EF4-FFF2-40B4-BE49-F238E27FC236}">
                <a16:creationId xmlns:a16="http://schemas.microsoft.com/office/drawing/2014/main" id="{E9639552-6ECE-A44C-BE39-A200B7B4CF8B}"/>
              </a:ext>
            </a:extLst>
          </p:cNvPr>
          <p:cNvSpPr>
            <a:spLocks noGrp="1"/>
          </p:cNvSpPr>
          <p:nvPr>
            <p:ph type="sldNum" sz="quarter" idx="12"/>
          </p:nvPr>
        </p:nvSpPr>
        <p:spPr/>
        <p:txBody>
          <a:bodyPr>
            <a:normAutofit/>
          </a:bodyPr>
          <a:lstStyle/>
          <a:p>
            <a:pPr>
              <a:spcAft>
                <a:spcPts val="450"/>
              </a:spcAft>
            </a:pPr>
            <a:fld id="{06AB4AF4-9BB1-6A45-808E-84A3660AD856}" type="slidenum">
              <a:rPr lang="en-US" smtClean="0"/>
              <a:pPr>
                <a:spcAft>
                  <a:spcPts val="450"/>
                </a:spcAft>
              </a:pPr>
              <a:t>20</a:t>
            </a:fld>
            <a:endParaRPr lang="en-US"/>
          </a:p>
        </p:txBody>
      </p:sp>
      <p:pic>
        <p:nvPicPr>
          <p:cNvPr id="6" name="Picture 5">
            <a:extLst>
              <a:ext uri="{FF2B5EF4-FFF2-40B4-BE49-F238E27FC236}">
                <a16:creationId xmlns:a16="http://schemas.microsoft.com/office/drawing/2014/main" id="{DCAFB572-57B1-8045-BECE-1180382244DC}"/>
              </a:ext>
            </a:extLst>
          </p:cNvPr>
          <p:cNvPicPr>
            <a:picLocks noChangeAspect="1"/>
          </p:cNvPicPr>
          <p:nvPr/>
        </p:nvPicPr>
        <p:blipFill>
          <a:blip r:embed="rId3"/>
          <a:stretch>
            <a:fillRect/>
          </a:stretch>
        </p:blipFill>
        <p:spPr>
          <a:xfrm>
            <a:off x="2969198" y="1167754"/>
            <a:ext cx="5889070" cy="3900552"/>
          </a:xfrm>
          <a:prstGeom prst="rect">
            <a:avLst/>
          </a:prstGeom>
        </p:spPr>
      </p:pic>
      <p:grpSp>
        <p:nvGrpSpPr>
          <p:cNvPr id="25" name="Group 24">
            <a:extLst>
              <a:ext uri="{FF2B5EF4-FFF2-40B4-BE49-F238E27FC236}">
                <a16:creationId xmlns:a16="http://schemas.microsoft.com/office/drawing/2014/main" id="{4C06A811-25A6-E443-B7F9-EB8D2B3EC4E8}"/>
              </a:ext>
            </a:extLst>
          </p:cNvPr>
          <p:cNvGrpSpPr/>
          <p:nvPr/>
        </p:nvGrpSpPr>
        <p:grpSpPr>
          <a:xfrm>
            <a:off x="9120378" y="3998328"/>
            <a:ext cx="2139956" cy="2395180"/>
            <a:chOff x="6600521" y="3766365"/>
            <a:chExt cx="2139956" cy="2395180"/>
          </a:xfrm>
        </p:grpSpPr>
        <p:pic>
          <p:nvPicPr>
            <p:cNvPr id="10" name="Picture 9">
              <a:extLst>
                <a:ext uri="{FF2B5EF4-FFF2-40B4-BE49-F238E27FC236}">
                  <a16:creationId xmlns:a16="http://schemas.microsoft.com/office/drawing/2014/main" id="{842A6C50-EA80-8945-993A-DB81566C2F09}"/>
                </a:ext>
              </a:extLst>
            </p:cNvPr>
            <p:cNvPicPr>
              <a:picLocks noChangeAspect="1"/>
            </p:cNvPicPr>
            <p:nvPr/>
          </p:nvPicPr>
          <p:blipFill>
            <a:blip r:embed="rId4"/>
            <a:stretch>
              <a:fillRect/>
            </a:stretch>
          </p:blipFill>
          <p:spPr>
            <a:xfrm>
              <a:off x="6600521" y="3766365"/>
              <a:ext cx="2139956" cy="2139956"/>
            </a:xfrm>
            <a:prstGeom prst="rect">
              <a:avLst/>
            </a:prstGeom>
          </p:spPr>
        </p:pic>
        <p:sp>
          <p:nvSpPr>
            <p:cNvPr id="14" name="TextBox 13">
              <a:extLst>
                <a:ext uri="{FF2B5EF4-FFF2-40B4-BE49-F238E27FC236}">
                  <a16:creationId xmlns:a16="http://schemas.microsoft.com/office/drawing/2014/main" id="{470A26B7-E324-D841-A695-7DA4472A3614}"/>
                </a:ext>
              </a:extLst>
            </p:cNvPr>
            <p:cNvSpPr txBox="1"/>
            <p:nvPr/>
          </p:nvSpPr>
          <p:spPr>
            <a:xfrm>
              <a:off x="6731273" y="5761435"/>
              <a:ext cx="1968809" cy="400110"/>
            </a:xfrm>
            <a:prstGeom prst="rect">
              <a:avLst/>
            </a:prstGeom>
            <a:noFill/>
          </p:spPr>
          <p:txBody>
            <a:bodyPr wrap="none" rtlCol="0">
              <a:spAutoFit/>
            </a:bodyPr>
            <a:lstStyle/>
            <a:p>
              <a:r>
                <a:rPr lang="en-US" sz="1000" dirty="0"/>
                <a:t>Gluons at high energy in nuclei:</a:t>
              </a:r>
            </a:p>
            <a:p>
              <a:pPr algn="ctr"/>
              <a:r>
                <a:rPr lang="en-US" sz="1000" dirty="0"/>
                <a:t>(Gluon imaging in nuclei)</a:t>
              </a:r>
            </a:p>
          </p:txBody>
        </p:sp>
      </p:grpSp>
      <p:grpSp>
        <p:nvGrpSpPr>
          <p:cNvPr id="26" name="Group 25">
            <a:extLst>
              <a:ext uri="{FF2B5EF4-FFF2-40B4-BE49-F238E27FC236}">
                <a16:creationId xmlns:a16="http://schemas.microsoft.com/office/drawing/2014/main" id="{6BF84000-1BC6-504D-8A3F-E660CA966E66}"/>
              </a:ext>
            </a:extLst>
          </p:cNvPr>
          <p:cNvGrpSpPr/>
          <p:nvPr/>
        </p:nvGrpSpPr>
        <p:grpSpPr>
          <a:xfrm>
            <a:off x="5195705" y="5634052"/>
            <a:ext cx="3450534" cy="1008463"/>
            <a:chOff x="2190773" y="5290547"/>
            <a:chExt cx="4106814" cy="1281782"/>
          </a:xfrm>
        </p:grpSpPr>
        <p:pic>
          <p:nvPicPr>
            <p:cNvPr id="9" name="Picture 8">
              <a:extLst>
                <a:ext uri="{FF2B5EF4-FFF2-40B4-BE49-F238E27FC236}">
                  <a16:creationId xmlns:a16="http://schemas.microsoft.com/office/drawing/2014/main" id="{752E471A-DD55-EB49-AFB7-1B1CF818ABC6}"/>
                </a:ext>
              </a:extLst>
            </p:cNvPr>
            <p:cNvPicPr>
              <a:picLocks noChangeAspect="1"/>
            </p:cNvPicPr>
            <p:nvPr/>
          </p:nvPicPr>
          <p:blipFill>
            <a:blip r:embed="rId5"/>
            <a:stretch>
              <a:fillRect/>
            </a:stretch>
          </p:blipFill>
          <p:spPr>
            <a:xfrm>
              <a:off x="2342143" y="5290547"/>
              <a:ext cx="3586097" cy="891342"/>
            </a:xfrm>
            <a:prstGeom prst="rect">
              <a:avLst/>
            </a:prstGeom>
          </p:spPr>
        </p:pic>
        <p:sp>
          <p:nvSpPr>
            <p:cNvPr id="15" name="TextBox 14">
              <a:extLst>
                <a:ext uri="{FF2B5EF4-FFF2-40B4-BE49-F238E27FC236}">
                  <a16:creationId xmlns:a16="http://schemas.microsoft.com/office/drawing/2014/main" id="{838F01E4-0D5E-AF48-94D7-59BFFFD9FA37}"/>
                </a:ext>
              </a:extLst>
            </p:cNvPr>
            <p:cNvSpPr txBox="1"/>
            <p:nvPr/>
          </p:nvSpPr>
          <p:spPr>
            <a:xfrm>
              <a:off x="2190773" y="6259376"/>
              <a:ext cx="4106814" cy="312953"/>
            </a:xfrm>
            <a:prstGeom prst="rect">
              <a:avLst/>
            </a:prstGeom>
            <a:noFill/>
          </p:spPr>
          <p:txBody>
            <a:bodyPr wrap="square" rtlCol="0">
              <a:spAutoFit/>
            </a:bodyPr>
            <a:lstStyle/>
            <a:p>
              <a:r>
                <a:rPr lang="en-US" sz="1000" dirty="0"/>
                <a:t>Color propagation, neutralization in nuclei &amp; hadronization</a:t>
              </a:r>
            </a:p>
          </p:txBody>
        </p:sp>
      </p:grpSp>
      <p:grpSp>
        <p:nvGrpSpPr>
          <p:cNvPr id="24" name="Group 23">
            <a:extLst>
              <a:ext uri="{FF2B5EF4-FFF2-40B4-BE49-F238E27FC236}">
                <a16:creationId xmlns:a16="http://schemas.microsoft.com/office/drawing/2014/main" id="{DFE6E033-22B2-BA45-BFAE-13276473069F}"/>
              </a:ext>
            </a:extLst>
          </p:cNvPr>
          <p:cNvGrpSpPr/>
          <p:nvPr/>
        </p:nvGrpSpPr>
        <p:grpSpPr>
          <a:xfrm>
            <a:off x="8905144" y="757594"/>
            <a:ext cx="2962655" cy="2185560"/>
            <a:chOff x="6115050" y="943170"/>
            <a:chExt cx="2962655" cy="2185560"/>
          </a:xfrm>
        </p:grpSpPr>
        <p:pic>
          <p:nvPicPr>
            <p:cNvPr id="7" name="Picture 6">
              <a:extLst>
                <a:ext uri="{FF2B5EF4-FFF2-40B4-BE49-F238E27FC236}">
                  <a16:creationId xmlns:a16="http://schemas.microsoft.com/office/drawing/2014/main" id="{CEE05948-4279-6945-A3DA-45A3CC5F34C1}"/>
                </a:ext>
              </a:extLst>
            </p:cNvPr>
            <p:cNvPicPr>
              <a:picLocks noChangeAspect="1"/>
            </p:cNvPicPr>
            <p:nvPr/>
          </p:nvPicPr>
          <p:blipFill>
            <a:blip r:embed="rId6"/>
            <a:stretch>
              <a:fillRect/>
            </a:stretch>
          </p:blipFill>
          <p:spPr>
            <a:xfrm>
              <a:off x="6115050" y="943170"/>
              <a:ext cx="2962655" cy="1891722"/>
            </a:xfrm>
            <a:prstGeom prst="rect">
              <a:avLst/>
            </a:prstGeom>
          </p:spPr>
        </p:pic>
        <p:sp>
          <p:nvSpPr>
            <p:cNvPr id="16" name="TextBox 15">
              <a:extLst>
                <a:ext uri="{FF2B5EF4-FFF2-40B4-BE49-F238E27FC236}">
                  <a16:creationId xmlns:a16="http://schemas.microsoft.com/office/drawing/2014/main" id="{41447BC5-FC56-834E-9DED-7A075254CE22}"/>
                </a:ext>
              </a:extLst>
            </p:cNvPr>
            <p:cNvSpPr txBox="1"/>
            <p:nvPr/>
          </p:nvSpPr>
          <p:spPr>
            <a:xfrm>
              <a:off x="6872337" y="2882509"/>
              <a:ext cx="1686680" cy="246221"/>
            </a:xfrm>
            <a:prstGeom prst="rect">
              <a:avLst/>
            </a:prstGeom>
            <a:noFill/>
          </p:spPr>
          <p:txBody>
            <a:bodyPr wrap="none" rtlCol="0">
              <a:spAutoFit/>
            </a:bodyPr>
            <a:lstStyle/>
            <a:p>
              <a:r>
                <a:rPr lang="en-US" sz="1000" dirty="0"/>
                <a:t>Gluon imaging in nucleons</a:t>
              </a:r>
            </a:p>
          </p:txBody>
        </p:sp>
      </p:grpSp>
      <p:grpSp>
        <p:nvGrpSpPr>
          <p:cNvPr id="23" name="Group 22">
            <a:extLst>
              <a:ext uri="{FF2B5EF4-FFF2-40B4-BE49-F238E27FC236}">
                <a16:creationId xmlns:a16="http://schemas.microsoft.com/office/drawing/2014/main" id="{A5253890-4F15-F844-A944-A40F37C3E931}"/>
              </a:ext>
            </a:extLst>
          </p:cNvPr>
          <p:cNvGrpSpPr/>
          <p:nvPr/>
        </p:nvGrpSpPr>
        <p:grpSpPr>
          <a:xfrm>
            <a:off x="626866" y="619346"/>
            <a:ext cx="2522483" cy="2029970"/>
            <a:chOff x="109315" y="491832"/>
            <a:chExt cx="2671675" cy="2324648"/>
          </a:xfrm>
        </p:grpSpPr>
        <p:pic>
          <p:nvPicPr>
            <p:cNvPr id="8" name="Picture 7">
              <a:extLst>
                <a:ext uri="{FF2B5EF4-FFF2-40B4-BE49-F238E27FC236}">
                  <a16:creationId xmlns:a16="http://schemas.microsoft.com/office/drawing/2014/main" id="{AD7ADB41-83E3-984E-BA7B-65046CCA9856}"/>
                </a:ext>
              </a:extLst>
            </p:cNvPr>
            <p:cNvPicPr>
              <a:picLocks noChangeAspect="1"/>
            </p:cNvPicPr>
            <p:nvPr/>
          </p:nvPicPr>
          <p:blipFill>
            <a:blip r:embed="rId7"/>
            <a:stretch>
              <a:fillRect/>
            </a:stretch>
          </p:blipFill>
          <p:spPr>
            <a:xfrm>
              <a:off x="548164" y="491832"/>
              <a:ext cx="1793979" cy="1924538"/>
            </a:xfrm>
            <a:prstGeom prst="rect">
              <a:avLst/>
            </a:prstGeom>
          </p:spPr>
        </p:pic>
        <p:sp>
          <p:nvSpPr>
            <p:cNvPr id="17" name="TextBox 16">
              <a:extLst>
                <a:ext uri="{FF2B5EF4-FFF2-40B4-BE49-F238E27FC236}">
                  <a16:creationId xmlns:a16="http://schemas.microsoft.com/office/drawing/2014/main" id="{00BA7982-9C44-E94B-882C-826E6DFA39B6}"/>
                </a:ext>
              </a:extLst>
            </p:cNvPr>
            <p:cNvSpPr txBox="1"/>
            <p:nvPr/>
          </p:nvSpPr>
          <p:spPr>
            <a:xfrm>
              <a:off x="109315" y="2416370"/>
              <a:ext cx="2671675" cy="400110"/>
            </a:xfrm>
            <a:prstGeom prst="rect">
              <a:avLst/>
            </a:prstGeom>
            <a:noFill/>
          </p:spPr>
          <p:txBody>
            <a:bodyPr wrap="square" rtlCol="0">
              <a:spAutoFit/>
            </a:bodyPr>
            <a:lstStyle/>
            <a:p>
              <a:pPr algn="ctr"/>
              <a:r>
                <a:rPr lang="en-US" sz="1000" dirty="0"/>
                <a:t>2+1D imaging of quarks and gluons, dynamics,  and emergence of  spin &amp; mass</a:t>
              </a:r>
            </a:p>
          </p:txBody>
        </p:sp>
      </p:grpSp>
      <p:pic>
        <p:nvPicPr>
          <p:cNvPr id="35" name="Picture 34">
            <a:extLst>
              <a:ext uri="{FF2B5EF4-FFF2-40B4-BE49-F238E27FC236}">
                <a16:creationId xmlns:a16="http://schemas.microsoft.com/office/drawing/2014/main" id="{BE7BA293-9933-1643-8CC7-FE7BC906F1B2}"/>
              </a:ext>
            </a:extLst>
          </p:cNvPr>
          <p:cNvPicPr>
            <a:picLocks noChangeAspect="1"/>
          </p:cNvPicPr>
          <p:nvPr/>
        </p:nvPicPr>
        <p:blipFill>
          <a:blip r:embed="rId8"/>
          <a:stretch>
            <a:fillRect/>
          </a:stretch>
        </p:blipFill>
        <p:spPr>
          <a:xfrm>
            <a:off x="38801" y="6019730"/>
            <a:ext cx="647272" cy="838270"/>
          </a:xfrm>
          <a:prstGeom prst="rect">
            <a:avLst/>
          </a:prstGeom>
        </p:spPr>
      </p:pic>
      <p:pic>
        <p:nvPicPr>
          <p:cNvPr id="36" name="Picture 35">
            <a:extLst>
              <a:ext uri="{FF2B5EF4-FFF2-40B4-BE49-F238E27FC236}">
                <a16:creationId xmlns:a16="http://schemas.microsoft.com/office/drawing/2014/main" id="{35E36113-894A-3F4E-9BB8-D46E669E66F4}"/>
              </a:ext>
            </a:extLst>
          </p:cNvPr>
          <p:cNvPicPr>
            <a:picLocks noChangeAspect="1"/>
          </p:cNvPicPr>
          <p:nvPr/>
        </p:nvPicPr>
        <p:blipFill>
          <a:blip r:embed="rId9"/>
          <a:stretch>
            <a:fillRect/>
          </a:stretch>
        </p:blipFill>
        <p:spPr>
          <a:xfrm>
            <a:off x="11565482" y="6005811"/>
            <a:ext cx="587717" cy="852189"/>
          </a:xfrm>
          <a:prstGeom prst="rect">
            <a:avLst/>
          </a:prstGeom>
        </p:spPr>
      </p:pic>
      <p:pic>
        <p:nvPicPr>
          <p:cNvPr id="22" name="Picture 21">
            <a:extLst>
              <a:ext uri="{FF2B5EF4-FFF2-40B4-BE49-F238E27FC236}">
                <a16:creationId xmlns:a16="http://schemas.microsoft.com/office/drawing/2014/main" id="{0CE81FEA-3B1B-B144-8800-B3A6B16AA640}"/>
              </a:ext>
            </a:extLst>
          </p:cNvPr>
          <p:cNvPicPr>
            <a:picLocks noChangeAspect="1"/>
          </p:cNvPicPr>
          <p:nvPr/>
        </p:nvPicPr>
        <p:blipFill rotWithShape="1">
          <a:blip r:embed="rId10" cstate="print">
            <a:extLst>
              <a:ext uri="{28A0092B-C50C-407E-A947-70E740481C1C}">
                <a14:useLocalDpi xmlns:a14="http://schemas.microsoft.com/office/drawing/2010/main"/>
              </a:ext>
            </a:extLst>
          </a:blip>
          <a:srcRect l="67832" t="-13485" b="-9481"/>
          <a:stretch/>
        </p:blipFill>
        <p:spPr>
          <a:xfrm>
            <a:off x="2472025" y="4901831"/>
            <a:ext cx="2055742" cy="2165719"/>
          </a:xfrm>
          <a:prstGeom prst="rect">
            <a:avLst/>
          </a:prstGeom>
        </p:spPr>
      </p:pic>
    </p:spTree>
    <p:extLst>
      <p:ext uri="{BB962C8B-B14F-4D97-AF65-F5344CB8AC3E}">
        <p14:creationId xmlns:p14="http://schemas.microsoft.com/office/powerpoint/2010/main" val="347255072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47909" y="354107"/>
            <a:ext cx="8464378" cy="487490"/>
          </a:xfrm>
        </p:spPr>
        <p:txBody>
          <a:bodyPr>
            <a:noAutofit/>
          </a:bodyPr>
          <a:lstStyle/>
          <a:p>
            <a:pPr algn="ctr"/>
            <a:r>
              <a:rPr lang="en-US" sz="2800" b="0" dirty="0"/>
              <a:t>U.S. Electron-Ion Collider Planning 2007-18 </a:t>
            </a:r>
            <a:r>
              <a:rPr lang="en-US" sz="1400" b="0" dirty="0"/>
              <a:t>(all links included)</a:t>
            </a:r>
          </a:p>
        </p:txBody>
      </p:sp>
      <p:sp>
        <p:nvSpPr>
          <p:cNvPr id="4" name="Slide Number Placeholder 3"/>
          <p:cNvSpPr>
            <a:spLocks noGrp="1"/>
          </p:cNvSpPr>
          <p:nvPr>
            <p:ph type="sldNum" sz="quarter" idx="12"/>
          </p:nvPr>
        </p:nvSpPr>
        <p:spPr/>
        <p:txBody>
          <a:bodyPr/>
          <a:lstStyle/>
          <a:p>
            <a:fld id="{07E1C93C-5050-FC42-8F10-D22D4F119D13}" type="slidenum">
              <a:rPr lang="en-US" smtClean="0">
                <a:solidFill>
                  <a:srgbClr val="000000"/>
                </a:solidFill>
              </a:rPr>
              <a:pPr/>
              <a:t>21</a:t>
            </a:fld>
            <a:endParaRPr lang="en-US" dirty="0">
              <a:solidFill>
                <a:srgbClr val="000000"/>
              </a:solidFill>
            </a:endParaRPr>
          </a:p>
        </p:txBody>
      </p:sp>
      <p:pic>
        <p:nvPicPr>
          <p:cNvPr id="4099"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52895" y="808993"/>
            <a:ext cx="1042335" cy="1285263"/>
          </a:xfrm>
          <a:prstGeom prst="rect">
            <a:avLst/>
          </a:prstGeom>
          <a:solidFill>
            <a:schemeClr val="tx1"/>
          </a:solidFill>
          <a:ln>
            <a:noFill/>
          </a:ln>
          <a:effectLst/>
          <a:extLst/>
        </p:spPr>
      </p:pic>
      <p:sp>
        <p:nvSpPr>
          <p:cNvPr id="7" name="Rectangle 3"/>
          <p:cNvSpPr txBox="1">
            <a:spLocks noChangeArrowheads="1"/>
          </p:cNvSpPr>
          <p:nvPr/>
        </p:nvSpPr>
        <p:spPr>
          <a:xfrm>
            <a:off x="2580361" y="914426"/>
            <a:ext cx="8768219" cy="1014178"/>
          </a:xfrm>
          <a:prstGeom prst="rect">
            <a:avLst/>
          </a:prstGeom>
          <a:ln w="38100">
            <a:noFill/>
          </a:ln>
        </p:spPr>
        <p:txBody>
          <a:bodyPr/>
          <a:lstStyle/>
          <a:p>
            <a:pPr marL="342900" indent="-342900" eaLnBrk="0" hangingPunct="0">
              <a:lnSpc>
                <a:spcPct val="90000"/>
              </a:lnSpc>
              <a:spcBef>
                <a:spcPts val="600"/>
              </a:spcBef>
              <a:spcAft>
                <a:spcPct val="30000"/>
              </a:spcAft>
              <a:defRPr/>
            </a:pPr>
            <a:r>
              <a:rPr lang="en-US" sz="1600" kern="0" dirty="0">
                <a:solidFill>
                  <a:srgbClr val="3366FF"/>
                </a:solidFill>
                <a:latin typeface="Arial" pitchFamily="34" charset="0"/>
                <a:cs typeface="Arial" pitchFamily="34" charset="0"/>
                <a:hlinkClick r:id="rId3"/>
              </a:rPr>
              <a:t>2007 NSAC Long-Range Plan</a:t>
            </a:r>
            <a:endParaRPr lang="en-US" sz="1600" kern="0" dirty="0">
              <a:solidFill>
                <a:srgbClr val="3366FF"/>
              </a:solidFill>
              <a:latin typeface="Arial" pitchFamily="34" charset="0"/>
              <a:cs typeface="Arial" pitchFamily="34" charset="0"/>
            </a:endParaRPr>
          </a:p>
          <a:p>
            <a:pPr eaLnBrk="0" hangingPunct="0">
              <a:lnSpc>
                <a:spcPct val="90000"/>
              </a:lnSpc>
              <a:spcBef>
                <a:spcPts val="600"/>
              </a:spcBef>
              <a:spcAft>
                <a:spcPct val="30000"/>
              </a:spcAft>
              <a:defRPr/>
            </a:pPr>
            <a:r>
              <a:rPr lang="en-US" sz="1400" kern="0" dirty="0">
                <a:latin typeface="Arial" pitchFamily="34" charset="0"/>
                <a:ea typeface="ＭＳ Ｐゴシック" pitchFamily="1" charset="-128"/>
                <a:cs typeface="Arial" pitchFamily="34" charset="0"/>
              </a:rPr>
              <a:t>“An Electron-Ion Collider (EIC) with polarized beams has been embraced by the U.S. nuclear science community as embodying the vision for reaching the next QCD frontier”</a:t>
            </a:r>
          </a:p>
        </p:txBody>
      </p:sp>
      <p:sp>
        <p:nvSpPr>
          <p:cNvPr id="5" name="TextBox 4"/>
          <p:cNvSpPr txBox="1"/>
          <p:nvPr/>
        </p:nvSpPr>
        <p:spPr>
          <a:xfrm>
            <a:off x="2580360" y="2326843"/>
            <a:ext cx="7528143" cy="1015663"/>
          </a:xfrm>
          <a:prstGeom prst="rect">
            <a:avLst/>
          </a:prstGeom>
          <a:noFill/>
          <a:ln w="38100">
            <a:noFill/>
          </a:ln>
        </p:spPr>
        <p:txBody>
          <a:bodyPr wrap="square" rtlCol="0">
            <a:spAutoFit/>
          </a:bodyPr>
          <a:lstStyle/>
          <a:p>
            <a:r>
              <a:rPr lang="en-US" sz="1600" kern="0" dirty="0">
                <a:solidFill>
                  <a:srgbClr val="3366FF"/>
                </a:solidFill>
                <a:latin typeface="Arial" pitchFamily="34" charset="0"/>
                <a:cs typeface="Arial" pitchFamily="34" charset="0"/>
                <a:hlinkClick r:id="rId4"/>
              </a:rPr>
              <a:t>2013 Electron Ion Collider White Paper </a:t>
            </a:r>
            <a:r>
              <a:rPr lang="en-US" sz="1600" kern="0" dirty="0">
                <a:solidFill>
                  <a:srgbClr val="3366FF"/>
                </a:solidFill>
                <a:latin typeface="Arial" pitchFamily="34" charset="0"/>
                <a:cs typeface="Arial" pitchFamily="34" charset="0"/>
              </a:rPr>
              <a:t>(arXiv:1212.1701.v3 from 2014)</a:t>
            </a:r>
          </a:p>
          <a:p>
            <a:r>
              <a:rPr lang="en-US" sz="1400" kern="0" dirty="0">
                <a:solidFill>
                  <a:srgbClr val="000000"/>
                </a:solidFill>
                <a:latin typeface="Arial" pitchFamily="34" charset="0"/>
                <a:ea typeface="ＭＳ Ｐゴシック" pitchFamily="1" charset="-128"/>
                <a:cs typeface="Arial" pitchFamily="34" charset="0"/>
              </a:rPr>
              <a:t>(EIC Users Writing committee convened by Jefferson Lab and BNL)</a:t>
            </a:r>
          </a:p>
          <a:p>
            <a:pPr algn="r"/>
            <a:r>
              <a:rPr lang="en-US" sz="1600" kern="0" dirty="0">
                <a:solidFill>
                  <a:srgbClr val="3366FF"/>
                </a:solidFill>
                <a:latin typeface="Arial" pitchFamily="34" charset="0"/>
                <a:ea typeface="ＭＳ Ｐゴシック" pitchFamily="1" charset="-128"/>
                <a:cs typeface="Arial" pitchFamily="34" charset="0"/>
                <a:hlinkClick r:id="rId5"/>
              </a:rPr>
              <a:t>2013 NSAC Subcommittee on Future Facilities</a:t>
            </a:r>
            <a:endParaRPr lang="en-US" sz="1600" kern="0" dirty="0">
              <a:solidFill>
                <a:srgbClr val="3366FF"/>
              </a:solidFill>
              <a:latin typeface="Arial" pitchFamily="34" charset="0"/>
              <a:ea typeface="ＭＳ Ｐゴシック" pitchFamily="1" charset="-128"/>
              <a:cs typeface="Arial" pitchFamily="34" charset="0"/>
            </a:endParaRPr>
          </a:p>
          <a:p>
            <a:pPr algn="r"/>
            <a:r>
              <a:rPr lang="en-US" sz="1400" kern="0" dirty="0">
                <a:solidFill>
                  <a:srgbClr val="000000"/>
                </a:solidFill>
                <a:latin typeface="Arial" pitchFamily="34" charset="0"/>
                <a:ea typeface="ＭＳ Ｐゴシック" pitchFamily="1" charset="-128"/>
                <a:cs typeface="Arial" pitchFamily="34" charset="0"/>
              </a:rPr>
              <a:t>Identified EIC as </a:t>
            </a:r>
            <a:r>
              <a:rPr lang="en-US" sz="1400" b="1" kern="0" dirty="0">
                <a:solidFill>
                  <a:srgbClr val="000000"/>
                </a:solidFill>
                <a:latin typeface="Arial" pitchFamily="34" charset="0"/>
                <a:ea typeface="ＭＳ Ｐゴシック" pitchFamily="1" charset="-128"/>
                <a:cs typeface="Arial" pitchFamily="34" charset="0"/>
              </a:rPr>
              <a:t>absolutely central </a:t>
            </a:r>
            <a:r>
              <a:rPr lang="en-US" sz="1400" kern="0" dirty="0">
                <a:solidFill>
                  <a:srgbClr val="000000"/>
                </a:solidFill>
                <a:latin typeface="Arial" pitchFamily="34" charset="0"/>
                <a:ea typeface="ＭＳ Ｐゴシック" pitchFamily="1" charset="-128"/>
                <a:cs typeface="Arial" pitchFamily="34" charset="0"/>
              </a:rPr>
              <a:t>to the nuclear science program of the next decade </a:t>
            </a:r>
          </a:p>
        </p:txBody>
      </p:sp>
      <p:pic>
        <p:nvPicPr>
          <p:cNvPr id="4101" name="Picture 5"/>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56278" y="2203768"/>
            <a:ext cx="1044398" cy="1348071"/>
          </a:xfrm>
          <a:prstGeom prst="rect">
            <a:avLst/>
          </a:prstGeom>
          <a:solidFill>
            <a:schemeClr val="tx1"/>
          </a:solidFill>
          <a:ln>
            <a:noFill/>
          </a:ln>
          <a:effectLst/>
          <a:extLst/>
        </p:spPr>
      </p:pic>
      <p:pic>
        <p:nvPicPr>
          <p:cNvPr id="4102" name="Picture 6"/>
          <p:cNvPicPr>
            <a:picLocks noGrp="1" noChangeAspect="1" noChangeArrowheads="1"/>
          </p:cNvPicPr>
          <p:nvPr>
            <p:ph idx="1"/>
          </p:nvPr>
        </p:nvPicPr>
        <p:blipFill>
          <a:blip r:embed="rId7" cstate="print">
            <a:extLst>
              <a:ext uri="{28A0092B-C50C-407E-A947-70E740481C1C}">
                <a14:useLocalDpi xmlns:a14="http://schemas.microsoft.com/office/drawing/2010/main" val="0"/>
              </a:ext>
            </a:extLst>
          </a:blip>
          <a:srcRect/>
          <a:stretch>
            <a:fillRect/>
          </a:stretch>
        </p:blipFill>
        <p:spPr bwMode="auto">
          <a:xfrm>
            <a:off x="1052896" y="3608305"/>
            <a:ext cx="1042334" cy="1344982"/>
          </a:xfrm>
          <a:prstGeom prst="rect">
            <a:avLst/>
          </a:prstGeom>
          <a:noFill/>
          <a:ln w="9525">
            <a:solidFill>
              <a:schemeClr val="tx1"/>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8" name="TextBox 7"/>
          <p:cNvSpPr txBox="1"/>
          <p:nvPr/>
        </p:nvSpPr>
        <p:spPr>
          <a:xfrm>
            <a:off x="2580360" y="3835193"/>
            <a:ext cx="8768219" cy="812530"/>
          </a:xfrm>
          <a:prstGeom prst="rect">
            <a:avLst/>
          </a:prstGeom>
          <a:noFill/>
          <a:ln w="38100">
            <a:noFill/>
          </a:ln>
        </p:spPr>
        <p:txBody>
          <a:bodyPr wrap="square" rtlCol="0">
            <a:spAutoFit/>
          </a:bodyPr>
          <a:lstStyle/>
          <a:p>
            <a:pPr lvl="0" fontAlgn="base">
              <a:spcBef>
                <a:spcPct val="20000"/>
              </a:spcBef>
              <a:spcAft>
                <a:spcPct val="0"/>
              </a:spcAft>
            </a:pPr>
            <a:r>
              <a:rPr lang="en-US" sz="1600" kern="0" dirty="0">
                <a:solidFill>
                  <a:srgbClr val="3366FF"/>
                </a:solidFill>
                <a:latin typeface="Arial" pitchFamily="34" charset="0"/>
                <a:cs typeface="Arial" pitchFamily="34" charset="0"/>
                <a:hlinkClick r:id="rId8"/>
              </a:rPr>
              <a:t>2015 NSAC Long Range Plan</a:t>
            </a:r>
            <a:endParaRPr lang="en-US" sz="1400" kern="0" dirty="0">
              <a:solidFill>
                <a:srgbClr val="3366FF"/>
              </a:solidFill>
              <a:latin typeface="Arial" pitchFamily="34" charset="0"/>
              <a:cs typeface="Arial" pitchFamily="34" charset="0"/>
            </a:endParaRPr>
          </a:p>
          <a:p>
            <a:pPr lvl="0" fontAlgn="base">
              <a:spcBef>
                <a:spcPct val="20000"/>
              </a:spcBef>
              <a:spcAft>
                <a:spcPct val="0"/>
              </a:spcAft>
            </a:pPr>
            <a:r>
              <a:rPr lang="en-US" sz="1400" kern="0" dirty="0">
                <a:solidFill>
                  <a:srgbClr val="000000"/>
                </a:solidFill>
                <a:latin typeface="Arial" pitchFamily="34" charset="0"/>
                <a:cs typeface="Arial" pitchFamily="34" charset="0"/>
              </a:rPr>
              <a:t>“We recommend a high-energy high-luminosity polarized EIC as the highest priority for new facility construction following the completion of FRIB.”</a:t>
            </a:r>
          </a:p>
        </p:txBody>
      </p:sp>
      <p:sp>
        <p:nvSpPr>
          <p:cNvPr id="12" name="TextBox 11"/>
          <p:cNvSpPr txBox="1"/>
          <p:nvPr/>
        </p:nvSpPr>
        <p:spPr>
          <a:xfrm>
            <a:off x="2580360" y="5106547"/>
            <a:ext cx="8768219" cy="1027974"/>
          </a:xfrm>
          <a:prstGeom prst="rect">
            <a:avLst/>
          </a:prstGeom>
          <a:noFill/>
          <a:ln w="38100">
            <a:noFill/>
          </a:ln>
        </p:spPr>
        <p:txBody>
          <a:bodyPr wrap="square" rtlCol="0">
            <a:spAutoFit/>
          </a:bodyPr>
          <a:lstStyle/>
          <a:p>
            <a:pPr lvl="0" fontAlgn="base">
              <a:spcBef>
                <a:spcPct val="20000"/>
              </a:spcBef>
              <a:spcAft>
                <a:spcPct val="0"/>
              </a:spcAft>
            </a:pPr>
            <a:r>
              <a:rPr lang="en-US" sz="1600" kern="0" dirty="0">
                <a:solidFill>
                  <a:srgbClr val="3366FF"/>
                </a:solidFill>
                <a:latin typeface="Arial" pitchFamily="34" charset="0"/>
                <a:cs typeface="Arial" pitchFamily="34" charset="0"/>
              </a:rPr>
              <a:t>2018 National Academy of Sciences – </a:t>
            </a:r>
            <a:r>
              <a:rPr lang="en-US" sz="1600" kern="0" dirty="0">
                <a:solidFill>
                  <a:srgbClr val="3366FF"/>
                </a:solidFill>
                <a:latin typeface="Arial" pitchFamily="34" charset="0"/>
                <a:cs typeface="Arial" pitchFamily="34" charset="0"/>
                <a:hlinkClick r:id="rId9"/>
              </a:rPr>
              <a:t>Assessment of U.S. Based Electron-Ion Collider Science </a:t>
            </a:r>
            <a:endParaRPr lang="en-US" sz="1400" kern="0" dirty="0">
              <a:solidFill>
                <a:srgbClr val="3366FF"/>
              </a:solidFill>
              <a:latin typeface="Arial" pitchFamily="34" charset="0"/>
              <a:cs typeface="Arial" pitchFamily="34" charset="0"/>
            </a:endParaRPr>
          </a:p>
          <a:p>
            <a:pPr lvl="0" fontAlgn="base">
              <a:spcBef>
                <a:spcPct val="20000"/>
              </a:spcBef>
              <a:spcAft>
                <a:spcPct val="0"/>
              </a:spcAft>
            </a:pPr>
            <a:r>
              <a:rPr lang="en-US" sz="1400" kern="0" dirty="0">
                <a:solidFill>
                  <a:srgbClr val="000000"/>
                </a:solidFill>
                <a:latin typeface="Arial" pitchFamily="34" charset="0"/>
                <a:cs typeface="Arial" pitchFamily="34" charset="0"/>
              </a:rPr>
              <a:t>“…the committee finds a compelling scientific case for such a facility.  The science questions that an EIC will answer are central to completing an understanding of atoms as well as being integral to the agenda of nuclear physics today.”</a:t>
            </a:r>
          </a:p>
        </p:txBody>
      </p:sp>
      <p:pic>
        <p:nvPicPr>
          <p:cNvPr id="13" name="Picture 12"/>
          <p:cNvPicPr>
            <a:picLocks noChangeAspect="1"/>
          </p:cNvPicPr>
          <p:nvPr/>
        </p:nvPicPr>
        <p:blipFill>
          <a:blip r:embed="rId10"/>
          <a:stretch>
            <a:fillRect/>
          </a:stretch>
        </p:blipFill>
        <p:spPr>
          <a:xfrm>
            <a:off x="1057103" y="4993718"/>
            <a:ext cx="1038127" cy="1499852"/>
          </a:xfrm>
          <a:prstGeom prst="rect">
            <a:avLst/>
          </a:prstGeom>
        </p:spPr>
      </p:pic>
      <p:sp>
        <p:nvSpPr>
          <p:cNvPr id="3" name="Footer Placeholder 2"/>
          <p:cNvSpPr>
            <a:spLocks noGrp="1"/>
          </p:cNvSpPr>
          <p:nvPr>
            <p:ph type="ftr" sz="quarter" idx="11"/>
          </p:nvPr>
        </p:nvSpPr>
        <p:spPr/>
        <p:txBody>
          <a:bodyPr/>
          <a:lstStyle/>
          <a:p>
            <a:r>
              <a:rPr lang="pl-PL">
                <a:solidFill>
                  <a:srgbClr val="000000"/>
                </a:solidFill>
              </a:rPr>
              <a:t>ECFA Plenary Session: Future Colliders</a:t>
            </a:r>
            <a:endParaRPr lang="en-US" dirty="0">
              <a:solidFill>
                <a:srgbClr val="000000"/>
              </a:solidFill>
            </a:endParaRPr>
          </a:p>
        </p:txBody>
      </p:sp>
      <p:pic>
        <p:nvPicPr>
          <p:cNvPr id="6" name="Picture 5"/>
          <p:cNvPicPr>
            <a:picLocks noChangeAspect="1"/>
          </p:cNvPicPr>
          <p:nvPr/>
        </p:nvPicPr>
        <p:blipFill>
          <a:blip r:embed="rId11"/>
          <a:stretch>
            <a:fillRect/>
          </a:stretch>
        </p:blipFill>
        <p:spPr>
          <a:xfrm>
            <a:off x="10319192" y="2201849"/>
            <a:ext cx="1029388" cy="1335038"/>
          </a:xfrm>
          <a:prstGeom prst="rect">
            <a:avLst/>
          </a:prstGeom>
          <a:ln w="25400">
            <a:solidFill>
              <a:srgbClr val="002AF4"/>
            </a:solidFill>
          </a:ln>
        </p:spPr>
      </p:pic>
    </p:spTree>
    <p:extLst>
      <p:ext uri="{BB962C8B-B14F-4D97-AF65-F5344CB8AC3E}">
        <p14:creationId xmlns:p14="http://schemas.microsoft.com/office/powerpoint/2010/main" val="14535295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40C0532C-68A7-8949-8F36-16E2B139AE3C}"/>
              </a:ext>
            </a:extLst>
          </p:cNvPr>
          <p:cNvPicPr>
            <a:picLocks noChangeAspect="1"/>
          </p:cNvPicPr>
          <p:nvPr/>
        </p:nvPicPr>
        <p:blipFill>
          <a:blip r:embed="rId2"/>
          <a:stretch>
            <a:fillRect/>
          </a:stretch>
        </p:blipFill>
        <p:spPr>
          <a:xfrm>
            <a:off x="1304954" y="707065"/>
            <a:ext cx="2247900" cy="707204"/>
          </a:xfrm>
          <a:prstGeom prst="rect">
            <a:avLst/>
          </a:prstGeom>
        </p:spPr>
      </p:pic>
      <p:sp>
        <p:nvSpPr>
          <p:cNvPr id="11" name="Title 10">
            <a:extLst>
              <a:ext uri="{FF2B5EF4-FFF2-40B4-BE49-F238E27FC236}">
                <a16:creationId xmlns:a16="http://schemas.microsoft.com/office/drawing/2014/main" id="{ABE8E555-67A7-D746-9A79-809CF7C23037}"/>
              </a:ext>
            </a:extLst>
          </p:cNvPr>
          <p:cNvSpPr>
            <a:spLocks noGrp="1"/>
          </p:cNvSpPr>
          <p:nvPr>
            <p:ph type="title"/>
          </p:nvPr>
        </p:nvSpPr>
        <p:spPr>
          <a:xfrm>
            <a:off x="3886199" y="343171"/>
            <a:ext cx="7424803" cy="1434993"/>
          </a:xfrm>
        </p:spPr>
        <p:txBody>
          <a:bodyPr anchor="ctr">
            <a:normAutofit/>
          </a:bodyPr>
          <a:lstStyle/>
          <a:p>
            <a:r>
              <a:rPr lang="en-US" sz="3100" dirty="0">
                <a:solidFill>
                  <a:srgbClr val="C00000"/>
                </a:solidFill>
                <a:latin typeface="Times New Roman" panose="02020603050405020304" pitchFamily="18" charset="0"/>
                <a:cs typeface="Times New Roman" panose="02020603050405020304" pitchFamily="18" charset="0"/>
              </a:rPr>
              <a:t>A very strong endorsement of the EIC Science: </a:t>
            </a:r>
            <a:r>
              <a:rPr lang="en-US" sz="3100" i="1" dirty="0">
                <a:solidFill>
                  <a:srgbClr val="C00000"/>
                </a:solidFill>
                <a:latin typeface="Times New Roman" panose="02020603050405020304" pitchFamily="18" charset="0"/>
                <a:cs typeface="Times New Roman" panose="02020603050405020304" pitchFamily="18" charset="0"/>
              </a:rPr>
              <a:t>Compelling, timely and fundamental</a:t>
            </a:r>
          </a:p>
        </p:txBody>
      </p:sp>
      <p:sp>
        <p:nvSpPr>
          <p:cNvPr id="12" name="TextBox 11">
            <a:extLst>
              <a:ext uri="{FF2B5EF4-FFF2-40B4-BE49-F238E27FC236}">
                <a16:creationId xmlns:a16="http://schemas.microsoft.com/office/drawing/2014/main" id="{AF4CF09C-8213-5245-B59F-B72F8F3A0742}"/>
              </a:ext>
            </a:extLst>
          </p:cNvPr>
          <p:cNvSpPr txBox="1"/>
          <p:nvPr/>
        </p:nvSpPr>
        <p:spPr>
          <a:xfrm>
            <a:off x="9697373" y="1177902"/>
            <a:ext cx="925253" cy="300082"/>
          </a:xfrm>
          <a:prstGeom prst="rect">
            <a:avLst/>
          </a:prstGeom>
          <a:noFill/>
        </p:spPr>
        <p:txBody>
          <a:bodyPr wrap="none" rtlCol="0">
            <a:spAutoFit/>
          </a:bodyPr>
          <a:lstStyle/>
          <a:p>
            <a:r>
              <a:rPr lang="en-US" sz="1350" dirty="0"/>
              <a:t>July 2018</a:t>
            </a:r>
          </a:p>
        </p:txBody>
      </p:sp>
      <p:pic>
        <p:nvPicPr>
          <p:cNvPr id="13" name="Picture 12">
            <a:extLst>
              <a:ext uri="{FF2B5EF4-FFF2-40B4-BE49-F238E27FC236}">
                <a16:creationId xmlns:a16="http://schemas.microsoft.com/office/drawing/2014/main" id="{20B061F6-15C5-CD4C-BDAC-A39F35B6C081}"/>
              </a:ext>
            </a:extLst>
          </p:cNvPr>
          <p:cNvPicPr>
            <a:picLocks noChangeAspect="1"/>
          </p:cNvPicPr>
          <p:nvPr/>
        </p:nvPicPr>
        <p:blipFill>
          <a:blip r:embed="rId3"/>
          <a:stretch>
            <a:fillRect/>
          </a:stretch>
        </p:blipFill>
        <p:spPr>
          <a:xfrm>
            <a:off x="407960" y="3573831"/>
            <a:ext cx="1793987" cy="2601281"/>
          </a:xfrm>
          <a:prstGeom prst="rect">
            <a:avLst/>
          </a:prstGeom>
        </p:spPr>
      </p:pic>
      <p:sp>
        <p:nvSpPr>
          <p:cNvPr id="2" name="Date Placeholder 1">
            <a:extLst>
              <a:ext uri="{FF2B5EF4-FFF2-40B4-BE49-F238E27FC236}">
                <a16:creationId xmlns:a16="http://schemas.microsoft.com/office/drawing/2014/main" id="{3D1A3888-6645-1A46-B0BE-DCA368C689A5}"/>
              </a:ext>
            </a:extLst>
          </p:cNvPr>
          <p:cNvSpPr>
            <a:spLocks noGrp="1"/>
          </p:cNvSpPr>
          <p:nvPr>
            <p:ph type="dt" sz="half" idx="10"/>
          </p:nvPr>
        </p:nvSpPr>
        <p:spPr/>
        <p:txBody>
          <a:bodyPr/>
          <a:lstStyle/>
          <a:p>
            <a:r>
              <a:rPr lang="en-US"/>
              <a:t>November 16, 2018</a:t>
            </a:r>
          </a:p>
        </p:txBody>
      </p:sp>
      <p:sp>
        <p:nvSpPr>
          <p:cNvPr id="3" name="Footer Placeholder 2">
            <a:extLst>
              <a:ext uri="{FF2B5EF4-FFF2-40B4-BE49-F238E27FC236}">
                <a16:creationId xmlns:a16="http://schemas.microsoft.com/office/drawing/2014/main" id="{78B38856-9368-D24E-A427-5C6BC45F98A2}"/>
              </a:ext>
            </a:extLst>
          </p:cNvPr>
          <p:cNvSpPr>
            <a:spLocks noGrp="1"/>
          </p:cNvSpPr>
          <p:nvPr>
            <p:ph type="ftr" sz="quarter" idx="11"/>
          </p:nvPr>
        </p:nvSpPr>
        <p:spPr/>
        <p:txBody>
          <a:bodyPr/>
          <a:lstStyle/>
          <a:p>
            <a:pPr algn="r"/>
            <a:r>
              <a:rPr lang="en-US"/>
              <a:t>ECFA Plenary Session: Future Colliders</a:t>
            </a:r>
            <a:endParaRPr lang="en-US" dirty="0"/>
          </a:p>
        </p:txBody>
      </p:sp>
      <p:sp>
        <p:nvSpPr>
          <p:cNvPr id="4" name="Slide Number Placeholder 3">
            <a:extLst>
              <a:ext uri="{FF2B5EF4-FFF2-40B4-BE49-F238E27FC236}">
                <a16:creationId xmlns:a16="http://schemas.microsoft.com/office/drawing/2014/main" id="{935FF0B6-CCF2-CF49-809C-4DD42E100AD9}"/>
              </a:ext>
            </a:extLst>
          </p:cNvPr>
          <p:cNvSpPr>
            <a:spLocks noGrp="1"/>
          </p:cNvSpPr>
          <p:nvPr>
            <p:ph type="sldNum" sz="quarter" idx="12"/>
          </p:nvPr>
        </p:nvSpPr>
        <p:spPr/>
        <p:txBody>
          <a:bodyPr/>
          <a:lstStyle/>
          <a:p>
            <a:fld id="{0CFEC368-1D7A-4F81-ABF6-AE0E36BAF64C}" type="slidenum">
              <a:rPr lang="en-US" smtClean="0"/>
              <a:pPr/>
              <a:t>22</a:t>
            </a:fld>
            <a:endParaRPr lang="en-US"/>
          </a:p>
        </p:txBody>
      </p:sp>
      <p:sp>
        <p:nvSpPr>
          <p:cNvPr id="14" name="TextBox 13">
            <a:extLst>
              <a:ext uri="{FF2B5EF4-FFF2-40B4-BE49-F238E27FC236}">
                <a16:creationId xmlns:a16="http://schemas.microsoft.com/office/drawing/2014/main" id="{50588701-2263-1049-897B-608DA5FDFFA1}"/>
              </a:ext>
            </a:extLst>
          </p:cNvPr>
          <p:cNvSpPr txBox="1"/>
          <p:nvPr/>
        </p:nvSpPr>
        <p:spPr>
          <a:xfrm>
            <a:off x="341050" y="6279857"/>
            <a:ext cx="1774845" cy="369332"/>
          </a:xfrm>
          <a:prstGeom prst="rect">
            <a:avLst/>
          </a:prstGeom>
          <a:noFill/>
        </p:spPr>
        <p:txBody>
          <a:bodyPr wrap="none" rtlCol="0">
            <a:spAutoFit/>
          </a:bodyPr>
          <a:lstStyle/>
          <a:p>
            <a:r>
              <a:rPr lang="en-US" dirty="0">
                <a:hlinkClick r:id="rId4"/>
              </a:rPr>
              <a:t>The Full Report</a:t>
            </a:r>
            <a:endParaRPr lang="en-US" dirty="0"/>
          </a:p>
        </p:txBody>
      </p:sp>
      <p:sp>
        <p:nvSpPr>
          <p:cNvPr id="15" name="TextBox 14">
            <a:extLst>
              <a:ext uri="{FF2B5EF4-FFF2-40B4-BE49-F238E27FC236}">
                <a16:creationId xmlns:a16="http://schemas.microsoft.com/office/drawing/2014/main" id="{8739232E-4217-3744-BD52-CF2C652BFF2D}"/>
              </a:ext>
            </a:extLst>
          </p:cNvPr>
          <p:cNvSpPr txBox="1"/>
          <p:nvPr/>
        </p:nvSpPr>
        <p:spPr>
          <a:xfrm>
            <a:off x="880998" y="1678896"/>
            <a:ext cx="10638725" cy="1477328"/>
          </a:xfrm>
          <a:prstGeom prst="rect">
            <a:avLst/>
          </a:prstGeom>
          <a:noFill/>
        </p:spPr>
        <p:txBody>
          <a:bodyPr wrap="square" rtlCol="0">
            <a:spAutoFit/>
          </a:bodyPr>
          <a:lstStyle/>
          <a:p>
            <a:r>
              <a:rPr lang="en-US" b="1" dirty="0">
                <a:latin typeface="Times New Roman" panose="02020603050405020304" pitchFamily="18" charset="0"/>
                <a:cs typeface="Times New Roman" panose="02020603050405020304" pitchFamily="18" charset="0"/>
              </a:rPr>
              <a:t>Finding 1: </a:t>
            </a:r>
            <a:r>
              <a:rPr lang="en-US" dirty="0">
                <a:latin typeface="Times New Roman" panose="02020603050405020304" pitchFamily="18" charset="0"/>
                <a:cs typeface="Times New Roman" panose="02020603050405020304" pitchFamily="18" charset="0"/>
              </a:rPr>
              <a:t>An EIC can uniquely address three profound questions about nucleons – neutrons and protons – and how they are assembled to form the nuclei of atoms:</a:t>
            </a:r>
          </a:p>
          <a:p>
            <a:pPr marL="285750" indent="-285750">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How does the mass of the nucleon arise?</a:t>
            </a:r>
          </a:p>
          <a:p>
            <a:pPr marL="285750" indent="-285750">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How does the spin of the nucleon arise?</a:t>
            </a:r>
          </a:p>
          <a:p>
            <a:pPr marL="285750" indent="-285750">
              <a:buFont typeface="Arial" panose="020B0604020202020204" pitchFamily="34" charset="0"/>
              <a:buChar char="•"/>
            </a:pPr>
            <a:r>
              <a:rPr lang="en-US" dirty="0">
                <a:latin typeface="Times New Roman" panose="02020603050405020304" pitchFamily="18" charset="0"/>
                <a:cs typeface="Times New Roman" panose="02020603050405020304" pitchFamily="18" charset="0"/>
              </a:rPr>
              <a:t>What are the emergent properties of dense systems of gluons? </a:t>
            </a:r>
          </a:p>
        </p:txBody>
      </p:sp>
      <p:sp>
        <p:nvSpPr>
          <p:cNvPr id="16" name="TextBox 15">
            <a:extLst>
              <a:ext uri="{FF2B5EF4-FFF2-40B4-BE49-F238E27FC236}">
                <a16:creationId xmlns:a16="http://schemas.microsoft.com/office/drawing/2014/main" id="{3E36C062-361C-374A-9D0F-9B553C8D731C}"/>
              </a:ext>
            </a:extLst>
          </p:cNvPr>
          <p:cNvSpPr txBox="1"/>
          <p:nvPr/>
        </p:nvSpPr>
        <p:spPr>
          <a:xfrm>
            <a:off x="2794954" y="3236858"/>
            <a:ext cx="9397046" cy="923330"/>
          </a:xfrm>
          <a:prstGeom prst="rect">
            <a:avLst/>
          </a:prstGeom>
          <a:noFill/>
        </p:spPr>
        <p:txBody>
          <a:bodyPr wrap="square" rtlCol="0">
            <a:spAutoFit/>
          </a:bodyPr>
          <a:lstStyle/>
          <a:p>
            <a:r>
              <a:rPr lang="en-US" b="1" dirty="0">
                <a:latin typeface="Times New Roman" panose="02020603050405020304" pitchFamily="18" charset="0"/>
                <a:cs typeface="Times New Roman" panose="02020603050405020304" pitchFamily="18" charset="0"/>
              </a:rPr>
              <a:t>Finding 2: </a:t>
            </a:r>
            <a:r>
              <a:rPr lang="en-US" dirty="0">
                <a:latin typeface="Times New Roman" panose="02020603050405020304" pitchFamily="18" charset="0"/>
                <a:cs typeface="Times New Roman" panose="02020603050405020304" pitchFamily="18" charset="0"/>
              </a:rPr>
              <a:t>These three high-priority science questions can be answered by an EIC with highly polarized beams of electrons and ions, with sufficiently high luminosity and sufficiently and variable, center-of-mass energy.</a:t>
            </a:r>
          </a:p>
        </p:txBody>
      </p:sp>
      <p:sp>
        <p:nvSpPr>
          <p:cNvPr id="17" name="TextBox 16">
            <a:extLst>
              <a:ext uri="{FF2B5EF4-FFF2-40B4-BE49-F238E27FC236}">
                <a16:creationId xmlns:a16="http://schemas.microsoft.com/office/drawing/2014/main" id="{3EDA9AA5-A0E8-3E40-8D3B-453B7242D3FB}"/>
              </a:ext>
            </a:extLst>
          </p:cNvPr>
          <p:cNvSpPr txBox="1"/>
          <p:nvPr/>
        </p:nvSpPr>
        <p:spPr>
          <a:xfrm>
            <a:off x="3520822" y="4420673"/>
            <a:ext cx="8731688" cy="646330"/>
          </a:xfrm>
          <a:prstGeom prst="rect">
            <a:avLst/>
          </a:prstGeom>
          <a:noFill/>
        </p:spPr>
        <p:txBody>
          <a:bodyPr wrap="square" rtlCol="0">
            <a:spAutoFit/>
          </a:bodyPr>
          <a:lstStyle/>
          <a:p>
            <a:r>
              <a:rPr lang="en-US" b="1" dirty="0">
                <a:latin typeface="Times New Roman" panose="02020603050405020304" pitchFamily="18" charset="0"/>
                <a:cs typeface="Times New Roman" panose="02020603050405020304" pitchFamily="18" charset="0"/>
              </a:rPr>
              <a:t>Finding 3:  </a:t>
            </a:r>
            <a:r>
              <a:rPr lang="en-US" dirty="0">
                <a:latin typeface="Times New Roman" panose="02020603050405020304" pitchFamily="18" charset="0"/>
                <a:cs typeface="Times New Roman" panose="02020603050405020304" pitchFamily="18" charset="0"/>
              </a:rPr>
              <a:t>An EIC would be a unique facility in the world and would maintain U.S. leadership in nuclear physics</a:t>
            </a:r>
          </a:p>
        </p:txBody>
      </p:sp>
      <p:sp>
        <p:nvSpPr>
          <p:cNvPr id="18" name="TextBox 17">
            <a:extLst>
              <a:ext uri="{FF2B5EF4-FFF2-40B4-BE49-F238E27FC236}">
                <a16:creationId xmlns:a16="http://schemas.microsoft.com/office/drawing/2014/main" id="{BE8635F7-0B50-E84B-86F1-0C68503A46D8}"/>
              </a:ext>
            </a:extLst>
          </p:cNvPr>
          <p:cNvSpPr txBox="1"/>
          <p:nvPr/>
        </p:nvSpPr>
        <p:spPr>
          <a:xfrm>
            <a:off x="3834512" y="5344519"/>
            <a:ext cx="8578156" cy="1200329"/>
          </a:xfrm>
          <a:prstGeom prst="rect">
            <a:avLst/>
          </a:prstGeom>
          <a:noFill/>
        </p:spPr>
        <p:txBody>
          <a:bodyPr wrap="square" rtlCol="0">
            <a:spAutoFit/>
          </a:bodyPr>
          <a:lstStyle/>
          <a:p>
            <a:r>
              <a:rPr lang="en-US" b="1" dirty="0">
                <a:latin typeface="Times New Roman" panose="02020603050405020304" pitchFamily="18" charset="0"/>
                <a:cs typeface="Times New Roman" panose="02020603050405020304" pitchFamily="18" charset="0"/>
              </a:rPr>
              <a:t>Findings 4-9 </a:t>
            </a:r>
            <a:r>
              <a:rPr lang="en-US" dirty="0">
                <a:latin typeface="Times New Roman" panose="02020603050405020304" pitchFamily="18" charset="0"/>
                <a:cs typeface="Times New Roman" panose="02020603050405020304" pitchFamily="18" charset="0"/>
              </a:rPr>
              <a:t>go on to support the importance of </a:t>
            </a:r>
            <a:r>
              <a:rPr lang="en-US" b="1" dirty="0">
                <a:solidFill>
                  <a:srgbClr val="002AF4"/>
                </a:solidFill>
                <a:latin typeface="Times New Roman" panose="02020603050405020304" pitchFamily="18" charset="0"/>
                <a:cs typeface="Times New Roman" panose="02020603050405020304" pitchFamily="18" charset="0"/>
              </a:rPr>
              <a:t>accelerator research and science</a:t>
            </a:r>
            <a:r>
              <a:rPr lang="en-US" dirty="0">
                <a:latin typeface="Times New Roman" panose="02020603050405020304" pitchFamily="18" charset="0"/>
                <a:cs typeface="Times New Roman" panose="02020603050405020304" pitchFamily="18" charset="0"/>
              </a:rPr>
              <a:t>, </a:t>
            </a:r>
            <a:r>
              <a:rPr lang="en-US" b="1" dirty="0">
                <a:latin typeface="Times New Roman" panose="02020603050405020304" pitchFamily="18" charset="0"/>
                <a:cs typeface="Times New Roman" panose="02020603050405020304" pitchFamily="18" charset="0"/>
              </a:rPr>
              <a:t>societal impact</a:t>
            </a:r>
            <a:r>
              <a:rPr lang="en-US" b="1" dirty="0">
                <a:solidFill>
                  <a:srgbClr val="8F2FF4"/>
                </a:solidFill>
                <a:latin typeface="Times New Roman" panose="02020603050405020304" pitchFamily="18" charset="0"/>
                <a:cs typeface="Times New Roman" panose="02020603050405020304" pitchFamily="18" charset="0"/>
              </a:rPr>
              <a:t>, support for theory</a:t>
            </a:r>
            <a:r>
              <a:rPr lang="en-US" dirty="0">
                <a:latin typeface="Times New Roman" panose="02020603050405020304" pitchFamily="18" charset="0"/>
                <a:cs typeface="Times New Roman" panose="02020603050405020304" pitchFamily="18" charset="0"/>
              </a:rPr>
              <a:t> to fully benefit from the data expected from the EIC, and </a:t>
            </a:r>
            <a:r>
              <a:rPr lang="en-US" b="1" dirty="0">
                <a:solidFill>
                  <a:srgbClr val="002AF4"/>
                </a:solidFill>
                <a:latin typeface="Times New Roman" panose="02020603050405020304" pitchFamily="18" charset="0"/>
                <a:cs typeface="Times New Roman" panose="02020603050405020304" pitchFamily="18" charset="0"/>
              </a:rPr>
              <a:t>systematic approach of the US NP community in its planning process</a:t>
            </a:r>
            <a:r>
              <a:rPr lang="en-US" dirty="0">
                <a:latin typeface="Times New Roman" panose="02020603050405020304" pitchFamily="18" charset="0"/>
                <a:cs typeface="Times New Roman" panose="02020603050405020304" pitchFamily="18" charset="0"/>
              </a:rPr>
              <a:t>: EIC after FRIB….</a:t>
            </a:r>
          </a:p>
        </p:txBody>
      </p:sp>
    </p:spTree>
    <p:extLst>
      <p:ext uri="{BB962C8B-B14F-4D97-AF65-F5344CB8AC3E}">
        <p14:creationId xmlns:p14="http://schemas.microsoft.com/office/powerpoint/2010/main" val="8961996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checkerboard(across)">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checkerboard(across)">
                                      <p:cBhvr>
                                        <p:cTn id="12" dur="5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randombar(horizontal)">
                                      <p:cBhvr>
                                        <p:cTn id="17" dur="500"/>
                                        <p:tgtEl>
                                          <p:spTgt spid="17"/>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randombar(horizontal)">
                                      <p:cBhvr>
                                        <p:cTn id="2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2"/>
          <p:cNvSpPr txBox="1">
            <a:spLocks noChangeArrowheads="1"/>
          </p:cNvSpPr>
          <p:nvPr/>
        </p:nvSpPr>
        <p:spPr>
          <a:xfrm>
            <a:off x="977030" y="576239"/>
            <a:ext cx="6602010" cy="482815"/>
          </a:xfrm>
          <a:prstGeom prst="rect">
            <a:avLst/>
          </a:prstGeom>
        </p:spPr>
        <p:txBody>
          <a:bodyPr/>
          <a:lstStyle/>
          <a:p>
            <a:pPr algn="ctr" defTabSz="342900">
              <a:spcBef>
                <a:spcPct val="0"/>
              </a:spcBef>
              <a:defRPr/>
            </a:pPr>
            <a:r>
              <a:rPr lang="en-US" altLang="en-US" sz="2700" dirty="0">
                <a:latin typeface="Arial" panose="020B0604020202020204" pitchFamily="34" charset="0"/>
                <a:ea typeface="+mj-ea"/>
                <a:cs typeface="Arial" panose="020B0604020202020204" pitchFamily="34" charset="0"/>
              </a:rPr>
              <a:t>The EIC Users Group: </a:t>
            </a:r>
            <a:r>
              <a:rPr lang="en-US" altLang="en-US" sz="2700" dirty="0">
                <a:latin typeface="Arial" panose="020B0604020202020204" pitchFamily="34" charset="0"/>
                <a:ea typeface="+mj-ea"/>
                <a:cs typeface="Arial" panose="020B0604020202020204" pitchFamily="34" charset="0"/>
                <a:hlinkClick r:id="rId2"/>
              </a:rPr>
              <a:t>EICUG.ORG</a:t>
            </a:r>
            <a:endParaRPr lang="en-US" altLang="en-US" sz="2100" dirty="0">
              <a:solidFill>
                <a:srgbClr val="0000FF"/>
              </a:solidFill>
              <a:latin typeface="Arial" panose="020B0604020202020204" pitchFamily="34" charset="0"/>
              <a:ea typeface="+mj-ea"/>
              <a:cs typeface="Arial" panose="020B0604020202020204" pitchFamily="34" charset="0"/>
            </a:endParaRPr>
          </a:p>
        </p:txBody>
      </p:sp>
      <p:pic>
        <p:nvPicPr>
          <p:cNvPr id="6" name="Picture 5"/>
          <p:cNvPicPr/>
          <p:nvPr/>
        </p:nvPicPr>
        <p:blipFill rotWithShape="1">
          <a:blip r:embed="rId3"/>
          <a:srcRect l="19362" t="22651" r="18969" b="18057"/>
          <a:stretch/>
        </p:blipFill>
        <p:spPr bwMode="auto">
          <a:xfrm>
            <a:off x="563427" y="2296980"/>
            <a:ext cx="6858000" cy="4178975"/>
          </a:xfrm>
          <a:prstGeom prst="rect">
            <a:avLst/>
          </a:prstGeom>
          <a:ln>
            <a:noFill/>
          </a:ln>
          <a:extLst>
            <a:ext uri="{53640926-AAD7-44d8-BBD7-CCE9431645EC}">
              <a14:shadowObscured xmlns="" xmlns:a14="http://schemas.microsoft.com/office/drawing/2010/main"/>
            </a:ext>
          </a:extLst>
        </p:spPr>
      </p:pic>
      <p:sp>
        <p:nvSpPr>
          <p:cNvPr id="8" name="Title 1"/>
          <p:cNvSpPr txBox="1">
            <a:spLocks/>
          </p:cNvSpPr>
          <p:nvPr/>
        </p:nvSpPr>
        <p:spPr>
          <a:xfrm>
            <a:off x="563427" y="1232376"/>
            <a:ext cx="7015613" cy="1164247"/>
          </a:xfrm>
          <a:prstGeom prst="rect">
            <a:avLst/>
          </a:prstGeom>
        </p:spPr>
        <p:txBody>
          <a:bodyPr>
            <a:noAutofit/>
          </a:bodyPr>
          <a:lstStyle>
            <a:lvl1pPr algn="ctr" defTabSz="457200" rtl="0" eaLnBrk="1" latinLnBrk="0" hangingPunct="1">
              <a:spcBef>
                <a:spcPct val="0"/>
              </a:spcBef>
              <a:buNone/>
              <a:defRPr sz="3200" b="1" kern="1200">
                <a:solidFill>
                  <a:schemeClr val="tx1"/>
                </a:solidFill>
                <a:latin typeface="Arial" panose="020B0604020202020204" pitchFamily="34" charset="0"/>
                <a:ea typeface="+mj-ea"/>
                <a:cs typeface="Arial" panose="020B0604020202020204" pitchFamily="34" charset="0"/>
              </a:defRPr>
            </a:lvl1pPr>
          </a:lstStyle>
          <a:p>
            <a:r>
              <a:rPr lang="is-IS" sz="2000" dirty="0">
                <a:latin typeface="Book Antiqua" panose="02040602050305030304" pitchFamily="18" charset="0"/>
              </a:rPr>
              <a:t>Formally established in 2016</a:t>
            </a:r>
          </a:p>
          <a:p>
            <a:r>
              <a:rPr lang="is-IS" sz="2000" dirty="0">
                <a:latin typeface="Book Antiqua" panose="02040602050305030304" pitchFamily="18" charset="0"/>
              </a:rPr>
              <a:t>826 Ph.D. Memners vfom 30 countries, 176 institutions</a:t>
            </a:r>
          </a:p>
          <a:p>
            <a:r>
              <a:rPr lang="en-US" sz="2000" dirty="0">
                <a:solidFill>
                  <a:srgbClr val="FF0000"/>
                </a:solidFill>
                <a:latin typeface="Book Antiqua" panose="02040602050305030304" pitchFamily="18" charset="0"/>
              </a:rPr>
              <a:t>(Significant interest (32%) from Europe)</a:t>
            </a:r>
          </a:p>
        </p:txBody>
      </p:sp>
      <p:sp>
        <p:nvSpPr>
          <p:cNvPr id="9" name="TextBox 8"/>
          <p:cNvSpPr txBox="1"/>
          <p:nvPr/>
        </p:nvSpPr>
        <p:spPr>
          <a:xfrm>
            <a:off x="2819637" y="2396624"/>
            <a:ext cx="2345579" cy="300082"/>
          </a:xfrm>
          <a:prstGeom prst="rect">
            <a:avLst/>
          </a:prstGeom>
          <a:noFill/>
        </p:spPr>
        <p:txBody>
          <a:bodyPr wrap="none" rtlCol="0">
            <a:spAutoFit/>
          </a:bodyPr>
          <a:lstStyle/>
          <a:p>
            <a:r>
              <a:rPr lang="en-US" sz="1350" dirty="0">
                <a:latin typeface="Arial" panose="020B0604020202020204" pitchFamily="34" charset="0"/>
                <a:cs typeface="Arial" panose="020B0604020202020204" pitchFamily="34" charset="0"/>
              </a:rPr>
              <a:t>Map of institution’s locations</a:t>
            </a:r>
          </a:p>
        </p:txBody>
      </p:sp>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79039" y="511298"/>
            <a:ext cx="4049533" cy="295224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2" name="TextBox 1"/>
          <p:cNvSpPr txBox="1"/>
          <p:nvPr/>
        </p:nvSpPr>
        <p:spPr>
          <a:xfrm>
            <a:off x="4250533" y="-226219"/>
            <a:ext cx="184731" cy="300082"/>
          </a:xfrm>
          <a:prstGeom prst="rect">
            <a:avLst/>
          </a:prstGeom>
          <a:noFill/>
        </p:spPr>
        <p:txBody>
          <a:bodyPr wrap="none" rtlCol="0">
            <a:spAutoFit/>
          </a:bodyPr>
          <a:lstStyle/>
          <a:p>
            <a:endParaRPr lang="en-US" sz="1350" dirty="0"/>
          </a:p>
        </p:txBody>
      </p:sp>
      <p:sp>
        <p:nvSpPr>
          <p:cNvPr id="3" name="TextBox 2">
            <a:extLst>
              <a:ext uri="{FF2B5EF4-FFF2-40B4-BE49-F238E27FC236}">
                <a16:creationId xmlns:a16="http://schemas.microsoft.com/office/drawing/2014/main" id="{B6DA283F-44F9-4D46-868A-DFC51DB61676}"/>
              </a:ext>
            </a:extLst>
          </p:cNvPr>
          <p:cNvSpPr txBox="1"/>
          <p:nvPr/>
        </p:nvSpPr>
        <p:spPr>
          <a:xfrm>
            <a:off x="7445429" y="3503374"/>
            <a:ext cx="4746571" cy="3000821"/>
          </a:xfrm>
          <a:prstGeom prst="rect">
            <a:avLst/>
          </a:prstGeom>
          <a:noFill/>
        </p:spPr>
        <p:txBody>
          <a:bodyPr wrap="square" rtlCol="0">
            <a:spAutoFit/>
          </a:bodyPr>
          <a:lstStyle/>
          <a:p>
            <a:r>
              <a:rPr lang="en-US" sz="1350" b="1" dirty="0"/>
              <a:t>EICUG Structures in place and active.</a:t>
            </a:r>
          </a:p>
          <a:p>
            <a:endParaRPr lang="en-US" sz="1350" dirty="0"/>
          </a:p>
          <a:p>
            <a:r>
              <a:rPr lang="en-US" sz="1350" dirty="0">
                <a:latin typeface="Book Antiqua" panose="02040602050305030304" pitchFamily="18" charset="0"/>
              </a:rPr>
              <a:t>EIC UG Steering Committee (</a:t>
            </a:r>
            <a:r>
              <a:rPr lang="en-US" sz="1350" dirty="0">
                <a:solidFill>
                  <a:srgbClr val="FF0000"/>
                </a:solidFill>
                <a:latin typeface="Book Antiqua" panose="02040602050305030304" pitchFamily="18" charset="0"/>
              </a:rPr>
              <a:t>w/ European Representative</a:t>
            </a:r>
            <a:r>
              <a:rPr lang="en-US" sz="1350" dirty="0">
                <a:latin typeface="Book Antiqua" panose="02040602050305030304" pitchFamily="18" charset="0"/>
              </a:rPr>
              <a:t>)</a:t>
            </a:r>
          </a:p>
          <a:p>
            <a:r>
              <a:rPr lang="en-US" sz="1350" dirty="0">
                <a:latin typeface="Book Antiqua" panose="02040602050305030304" pitchFamily="18" charset="0"/>
              </a:rPr>
              <a:t>EIC UG Institutional Board</a:t>
            </a:r>
          </a:p>
          <a:p>
            <a:r>
              <a:rPr lang="en-US" sz="1350" dirty="0">
                <a:latin typeface="Book Antiqua" panose="02040602050305030304" pitchFamily="18" charset="0"/>
              </a:rPr>
              <a:t>EIC UG Speaker’s Committee </a:t>
            </a:r>
            <a:r>
              <a:rPr lang="en-US" sz="1350" dirty="0">
                <a:solidFill>
                  <a:srgbClr val="FF0000"/>
                </a:solidFill>
                <a:latin typeface="Book Antiqua" panose="02040602050305030304" pitchFamily="18" charset="0"/>
              </a:rPr>
              <a:t>(w/European Rep.)</a:t>
            </a:r>
          </a:p>
          <a:p>
            <a:endParaRPr lang="en-US" sz="1350" dirty="0">
              <a:latin typeface="Book Antiqua" panose="02040602050305030304" pitchFamily="18" charset="0"/>
            </a:endParaRPr>
          </a:p>
          <a:p>
            <a:r>
              <a:rPr lang="en-US" sz="1350" b="1" dirty="0">
                <a:latin typeface="Book Antiqua" panose="02040602050305030304" pitchFamily="18" charset="0"/>
              </a:rPr>
              <a:t>Task forces on</a:t>
            </a:r>
            <a:r>
              <a:rPr lang="en-US" sz="1350" dirty="0">
                <a:latin typeface="Book Antiqua" panose="02040602050305030304" pitchFamily="18" charset="0"/>
              </a:rPr>
              <a:t>:</a:t>
            </a:r>
          </a:p>
          <a:p>
            <a:r>
              <a:rPr lang="en-US" sz="1350" dirty="0">
                <a:latin typeface="Book Antiqua" panose="02040602050305030304" pitchFamily="18" charset="0"/>
              </a:rPr>
              <a:t>-- Beam polarimetry</a:t>
            </a:r>
          </a:p>
          <a:p>
            <a:r>
              <a:rPr lang="en-US" sz="1350" dirty="0">
                <a:latin typeface="Book Antiqua" panose="02040602050305030304" pitchFamily="18" charset="0"/>
              </a:rPr>
              <a:t>-- Luminosity measurement</a:t>
            </a:r>
          </a:p>
          <a:p>
            <a:r>
              <a:rPr lang="en-US" sz="1350" dirty="0">
                <a:latin typeface="Book Antiqua" panose="02040602050305030304" pitchFamily="18" charset="0"/>
              </a:rPr>
              <a:t>-- Background studies</a:t>
            </a:r>
          </a:p>
          <a:p>
            <a:r>
              <a:rPr lang="en-US" sz="1350" dirty="0">
                <a:latin typeface="Book Antiqua" panose="02040602050305030304" pitchFamily="18" charset="0"/>
              </a:rPr>
              <a:t>-- IR Design</a:t>
            </a:r>
          </a:p>
          <a:p>
            <a:endParaRPr lang="en-US" sz="1350" dirty="0">
              <a:latin typeface="Book Antiqua" panose="02040602050305030304" pitchFamily="18" charset="0"/>
            </a:endParaRPr>
          </a:p>
          <a:p>
            <a:r>
              <a:rPr lang="en-US" sz="1350" dirty="0">
                <a:latin typeface="Book Antiqua" panose="02040602050305030304" pitchFamily="18" charset="0"/>
              </a:rPr>
              <a:t>Annual meetings: Stony Brook (2014), Berkeley (2015), </a:t>
            </a:r>
            <a:r>
              <a:rPr lang="en-US" sz="1350" b="1" dirty="0">
                <a:latin typeface="Book Antiqua" panose="02040602050305030304" pitchFamily="18" charset="0"/>
              </a:rPr>
              <a:t>ANL (2016), </a:t>
            </a:r>
            <a:r>
              <a:rPr lang="en-US" sz="1350" b="1" dirty="0">
                <a:solidFill>
                  <a:srgbClr val="FF0000"/>
                </a:solidFill>
                <a:latin typeface="Book Antiqua" panose="02040602050305030304" pitchFamily="18" charset="0"/>
              </a:rPr>
              <a:t>Trieste (2017), </a:t>
            </a:r>
            <a:r>
              <a:rPr lang="en-US" sz="1350" b="1" dirty="0">
                <a:latin typeface="Book Antiqua" panose="02040602050305030304" pitchFamily="18" charset="0"/>
              </a:rPr>
              <a:t>CAU (2018), </a:t>
            </a:r>
            <a:r>
              <a:rPr lang="en-US" sz="1350" b="1" dirty="0">
                <a:solidFill>
                  <a:srgbClr val="FF0000"/>
                </a:solidFill>
                <a:latin typeface="Book Antiqua" panose="02040602050305030304" pitchFamily="18" charset="0"/>
              </a:rPr>
              <a:t>Paris (2019)</a:t>
            </a:r>
          </a:p>
        </p:txBody>
      </p:sp>
      <p:sp>
        <p:nvSpPr>
          <p:cNvPr id="4" name="Date Placeholder 3">
            <a:extLst>
              <a:ext uri="{FF2B5EF4-FFF2-40B4-BE49-F238E27FC236}">
                <a16:creationId xmlns:a16="http://schemas.microsoft.com/office/drawing/2014/main" id="{1E0C9F76-FFEB-7743-8B39-23ACB277A869}"/>
              </a:ext>
            </a:extLst>
          </p:cNvPr>
          <p:cNvSpPr>
            <a:spLocks noGrp="1"/>
          </p:cNvSpPr>
          <p:nvPr>
            <p:ph type="dt" sz="half" idx="10"/>
          </p:nvPr>
        </p:nvSpPr>
        <p:spPr/>
        <p:txBody>
          <a:bodyPr/>
          <a:lstStyle/>
          <a:p>
            <a:r>
              <a:rPr lang="en-US"/>
              <a:t>November 16, 2018</a:t>
            </a:r>
          </a:p>
        </p:txBody>
      </p:sp>
      <p:sp>
        <p:nvSpPr>
          <p:cNvPr id="7" name="Footer Placeholder 6">
            <a:extLst>
              <a:ext uri="{FF2B5EF4-FFF2-40B4-BE49-F238E27FC236}">
                <a16:creationId xmlns:a16="http://schemas.microsoft.com/office/drawing/2014/main" id="{85D16DE6-ECFE-AB48-94EF-7A6670762667}"/>
              </a:ext>
            </a:extLst>
          </p:cNvPr>
          <p:cNvSpPr>
            <a:spLocks noGrp="1"/>
          </p:cNvSpPr>
          <p:nvPr>
            <p:ph type="ftr" sz="quarter" idx="11"/>
          </p:nvPr>
        </p:nvSpPr>
        <p:spPr/>
        <p:txBody>
          <a:bodyPr/>
          <a:lstStyle/>
          <a:p>
            <a:r>
              <a:rPr lang="en-US"/>
              <a:t>ECFA Plenary Session: Future Colliders</a:t>
            </a:r>
          </a:p>
        </p:txBody>
      </p:sp>
      <p:sp>
        <p:nvSpPr>
          <p:cNvPr id="11" name="Slide Number Placeholder 10">
            <a:extLst>
              <a:ext uri="{FF2B5EF4-FFF2-40B4-BE49-F238E27FC236}">
                <a16:creationId xmlns:a16="http://schemas.microsoft.com/office/drawing/2014/main" id="{B5F3ED48-6547-9240-924C-8534BC81F51F}"/>
              </a:ext>
            </a:extLst>
          </p:cNvPr>
          <p:cNvSpPr>
            <a:spLocks noGrp="1"/>
          </p:cNvSpPr>
          <p:nvPr>
            <p:ph type="sldNum" sz="quarter" idx="12"/>
          </p:nvPr>
        </p:nvSpPr>
        <p:spPr/>
        <p:txBody>
          <a:bodyPr/>
          <a:lstStyle/>
          <a:p>
            <a:fld id="{06AB4AF4-9BB1-6A45-808E-84A3660AD856}" type="slidenum">
              <a:rPr lang="en-US" smtClean="0"/>
              <a:t>23</a:t>
            </a:fld>
            <a:endParaRPr lang="en-US"/>
          </a:p>
        </p:txBody>
      </p:sp>
      <p:sp>
        <p:nvSpPr>
          <p:cNvPr id="10" name="TextBox 9">
            <a:extLst>
              <a:ext uri="{FF2B5EF4-FFF2-40B4-BE49-F238E27FC236}">
                <a16:creationId xmlns:a16="http://schemas.microsoft.com/office/drawing/2014/main" id="{035DCC15-5B46-E847-8B81-DAC7303CC0CF}"/>
              </a:ext>
            </a:extLst>
          </p:cNvPr>
          <p:cNvSpPr txBox="1"/>
          <p:nvPr/>
        </p:nvSpPr>
        <p:spPr>
          <a:xfrm>
            <a:off x="1363434" y="6106623"/>
            <a:ext cx="5020926" cy="738664"/>
          </a:xfrm>
          <a:prstGeom prst="rect">
            <a:avLst/>
          </a:prstGeom>
          <a:solidFill>
            <a:schemeClr val="bg2"/>
          </a:solidFill>
        </p:spPr>
        <p:txBody>
          <a:bodyPr wrap="none" rtlCol="0">
            <a:spAutoFit/>
          </a:bodyPr>
          <a:lstStyle/>
          <a:p>
            <a:pPr algn="ctr"/>
            <a:r>
              <a:rPr lang="en-US" sz="1400" dirty="0">
                <a:solidFill>
                  <a:schemeClr val="tx2"/>
                </a:solidFill>
              </a:rPr>
              <a:t>New:</a:t>
            </a:r>
          </a:p>
          <a:p>
            <a:pPr algn="ctr"/>
            <a:r>
              <a:rPr lang="en-US" sz="1400" dirty="0">
                <a:hlinkClick r:id="rId5"/>
              </a:rPr>
              <a:t>Center for Frontiers in Nuclear Science </a:t>
            </a:r>
            <a:r>
              <a:rPr lang="en-US" sz="1400" dirty="0"/>
              <a:t>(at Stony Brook/BNL)</a:t>
            </a:r>
          </a:p>
          <a:p>
            <a:pPr algn="ctr"/>
            <a:r>
              <a:rPr lang="en-US" sz="1400" dirty="0">
                <a:hlinkClick r:id="rId6"/>
              </a:rPr>
              <a:t>EIC</a:t>
            </a:r>
            <a:r>
              <a:rPr lang="en-US" sz="1400" baseline="30000" dirty="0">
                <a:hlinkClick r:id="rId6"/>
              </a:rPr>
              <a:t>2</a:t>
            </a:r>
            <a:r>
              <a:rPr lang="en-US" sz="1400" dirty="0"/>
              <a:t> at Jefferson Laboratory</a:t>
            </a:r>
          </a:p>
        </p:txBody>
      </p:sp>
    </p:spTree>
    <p:extLst>
      <p:ext uri="{BB962C8B-B14F-4D97-AF65-F5344CB8AC3E}">
        <p14:creationId xmlns:p14="http://schemas.microsoft.com/office/powerpoint/2010/main" val="30106921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5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3" presetClass="entr" presetSubtype="10" fill="hold"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blinds(horizontal)">
                                      <p:cBhvr>
                                        <p:cTn id="11" dur="500"/>
                                        <p:tgtEl>
                                          <p:spTgt spid="3">
                                            <p:txEl>
                                              <p:pRg st="0" end="0"/>
                                            </p:txEl>
                                          </p:spTgt>
                                        </p:tgtEl>
                                      </p:cBhvr>
                                    </p:animEffect>
                                  </p:childTnLst>
                                </p:cTn>
                              </p:par>
                              <p:par>
                                <p:cTn id="12" presetID="3" presetClass="entr" presetSubtype="10" fill="hold" nodeType="with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blinds(horizontal)">
                                      <p:cBhvr>
                                        <p:cTn id="14" dur="500"/>
                                        <p:tgtEl>
                                          <p:spTgt spid="3">
                                            <p:txEl>
                                              <p:pRg st="2" end="2"/>
                                            </p:txEl>
                                          </p:spTgt>
                                        </p:tgtEl>
                                      </p:cBhvr>
                                    </p:animEffect>
                                  </p:childTnLst>
                                </p:cTn>
                              </p:par>
                              <p:par>
                                <p:cTn id="15" presetID="3" presetClass="entr" presetSubtype="10" fill="hold"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blinds(horizontal)">
                                      <p:cBhvr>
                                        <p:cTn id="17" dur="500"/>
                                        <p:tgtEl>
                                          <p:spTgt spid="3">
                                            <p:txEl>
                                              <p:pRg st="3" end="3"/>
                                            </p:txEl>
                                          </p:spTgt>
                                        </p:tgtEl>
                                      </p:cBhvr>
                                    </p:animEffect>
                                  </p:childTnLst>
                                </p:cTn>
                              </p:par>
                              <p:par>
                                <p:cTn id="18" presetID="3" presetClass="entr" presetSubtype="10" fill="hold" nodeType="withEffect">
                                  <p:stCondLst>
                                    <p:cond delay="0"/>
                                  </p:stCondLst>
                                  <p:childTnLst>
                                    <p:set>
                                      <p:cBhvr>
                                        <p:cTn id="19" dur="1" fill="hold">
                                          <p:stCondLst>
                                            <p:cond delay="0"/>
                                          </p:stCondLst>
                                        </p:cTn>
                                        <p:tgtEl>
                                          <p:spTgt spid="3">
                                            <p:txEl>
                                              <p:pRg st="4" end="4"/>
                                            </p:txEl>
                                          </p:spTgt>
                                        </p:tgtEl>
                                        <p:attrNameLst>
                                          <p:attrName>style.visibility</p:attrName>
                                        </p:attrNameLst>
                                      </p:cBhvr>
                                      <p:to>
                                        <p:strVal val="visible"/>
                                      </p:to>
                                    </p:set>
                                    <p:animEffect transition="in" filter="blinds(horizontal)">
                                      <p:cBhvr>
                                        <p:cTn id="20" dur="500"/>
                                        <p:tgtEl>
                                          <p:spTgt spid="3">
                                            <p:txEl>
                                              <p:pRg st="4" end="4"/>
                                            </p:txEl>
                                          </p:spTgt>
                                        </p:tgtEl>
                                      </p:cBhvr>
                                    </p:animEffect>
                                  </p:childTnLst>
                                </p:cTn>
                              </p:par>
                              <p:par>
                                <p:cTn id="21" presetID="3" presetClass="entr" presetSubtype="10" fill="hold"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animEffect transition="in" filter="blinds(horizontal)">
                                      <p:cBhvr>
                                        <p:cTn id="23" dur="500"/>
                                        <p:tgtEl>
                                          <p:spTgt spid="3">
                                            <p:txEl>
                                              <p:pRg st="6" end="6"/>
                                            </p:txEl>
                                          </p:spTgt>
                                        </p:tgtEl>
                                      </p:cBhvr>
                                    </p:animEffect>
                                  </p:childTnLst>
                                </p:cTn>
                              </p:par>
                              <p:par>
                                <p:cTn id="24" presetID="3" presetClass="entr" presetSubtype="10" fill="hold" nodeType="withEffect">
                                  <p:stCondLst>
                                    <p:cond delay="0"/>
                                  </p:stCondLst>
                                  <p:childTnLst>
                                    <p:set>
                                      <p:cBhvr>
                                        <p:cTn id="25" dur="1" fill="hold">
                                          <p:stCondLst>
                                            <p:cond delay="0"/>
                                          </p:stCondLst>
                                        </p:cTn>
                                        <p:tgtEl>
                                          <p:spTgt spid="3">
                                            <p:txEl>
                                              <p:pRg st="7" end="7"/>
                                            </p:txEl>
                                          </p:spTgt>
                                        </p:tgtEl>
                                        <p:attrNameLst>
                                          <p:attrName>style.visibility</p:attrName>
                                        </p:attrNameLst>
                                      </p:cBhvr>
                                      <p:to>
                                        <p:strVal val="visible"/>
                                      </p:to>
                                    </p:set>
                                    <p:animEffect transition="in" filter="blinds(horizontal)">
                                      <p:cBhvr>
                                        <p:cTn id="26" dur="500"/>
                                        <p:tgtEl>
                                          <p:spTgt spid="3">
                                            <p:txEl>
                                              <p:pRg st="7" end="7"/>
                                            </p:txEl>
                                          </p:spTgt>
                                        </p:tgtEl>
                                      </p:cBhvr>
                                    </p:animEffect>
                                  </p:childTnLst>
                                </p:cTn>
                              </p:par>
                              <p:par>
                                <p:cTn id="27" presetID="3" presetClass="entr" presetSubtype="10" fill="hold" nodeType="with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animEffect transition="in" filter="blinds(horizontal)">
                                      <p:cBhvr>
                                        <p:cTn id="29" dur="500"/>
                                        <p:tgtEl>
                                          <p:spTgt spid="3">
                                            <p:txEl>
                                              <p:pRg st="8" end="8"/>
                                            </p:txEl>
                                          </p:spTgt>
                                        </p:tgtEl>
                                      </p:cBhvr>
                                    </p:animEffect>
                                  </p:childTnLst>
                                </p:cTn>
                              </p:par>
                              <p:par>
                                <p:cTn id="30" presetID="3" presetClass="entr" presetSubtype="10" fill="hold" nodeType="withEffect">
                                  <p:stCondLst>
                                    <p:cond delay="0"/>
                                  </p:stCondLst>
                                  <p:childTnLst>
                                    <p:set>
                                      <p:cBhvr>
                                        <p:cTn id="31" dur="1" fill="hold">
                                          <p:stCondLst>
                                            <p:cond delay="0"/>
                                          </p:stCondLst>
                                        </p:cTn>
                                        <p:tgtEl>
                                          <p:spTgt spid="3">
                                            <p:txEl>
                                              <p:pRg st="9" end="9"/>
                                            </p:txEl>
                                          </p:spTgt>
                                        </p:tgtEl>
                                        <p:attrNameLst>
                                          <p:attrName>style.visibility</p:attrName>
                                        </p:attrNameLst>
                                      </p:cBhvr>
                                      <p:to>
                                        <p:strVal val="visible"/>
                                      </p:to>
                                    </p:set>
                                    <p:animEffect transition="in" filter="blinds(horizontal)">
                                      <p:cBhvr>
                                        <p:cTn id="32" dur="500"/>
                                        <p:tgtEl>
                                          <p:spTgt spid="3">
                                            <p:txEl>
                                              <p:pRg st="9" end="9"/>
                                            </p:txEl>
                                          </p:spTgt>
                                        </p:tgtEl>
                                      </p:cBhvr>
                                    </p:animEffect>
                                  </p:childTnLst>
                                </p:cTn>
                              </p:par>
                              <p:par>
                                <p:cTn id="33" presetID="3" presetClass="entr" presetSubtype="10" fill="hold" nodeType="withEffect">
                                  <p:stCondLst>
                                    <p:cond delay="0"/>
                                  </p:stCondLst>
                                  <p:childTnLst>
                                    <p:set>
                                      <p:cBhvr>
                                        <p:cTn id="34" dur="1" fill="hold">
                                          <p:stCondLst>
                                            <p:cond delay="0"/>
                                          </p:stCondLst>
                                        </p:cTn>
                                        <p:tgtEl>
                                          <p:spTgt spid="3">
                                            <p:txEl>
                                              <p:pRg st="10" end="10"/>
                                            </p:txEl>
                                          </p:spTgt>
                                        </p:tgtEl>
                                        <p:attrNameLst>
                                          <p:attrName>style.visibility</p:attrName>
                                        </p:attrNameLst>
                                      </p:cBhvr>
                                      <p:to>
                                        <p:strVal val="visible"/>
                                      </p:to>
                                    </p:set>
                                    <p:animEffect transition="in" filter="blinds(horizontal)">
                                      <p:cBhvr>
                                        <p:cTn id="35" dur="500"/>
                                        <p:tgtEl>
                                          <p:spTgt spid="3">
                                            <p:txEl>
                                              <p:pRg st="10" end="10"/>
                                            </p:txEl>
                                          </p:spTgt>
                                        </p:tgtEl>
                                      </p:cBhvr>
                                    </p:animEffect>
                                  </p:childTnLst>
                                </p:cTn>
                              </p:par>
                              <p:par>
                                <p:cTn id="36" presetID="3" presetClass="entr" presetSubtype="10" fill="hold" nodeType="withEffect">
                                  <p:stCondLst>
                                    <p:cond delay="0"/>
                                  </p:stCondLst>
                                  <p:childTnLst>
                                    <p:set>
                                      <p:cBhvr>
                                        <p:cTn id="37" dur="1" fill="hold">
                                          <p:stCondLst>
                                            <p:cond delay="0"/>
                                          </p:stCondLst>
                                        </p:cTn>
                                        <p:tgtEl>
                                          <p:spTgt spid="3">
                                            <p:txEl>
                                              <p:pRg st="12" end="12"/>
                                            </p:txEl>
                                          </p:spTgt>
                                        </p:tgtEl>
                                        <p:attrNameLst>
                                          <p:attrName>style.visibility</p:attrName>
                                        </p:attrNameLst>
                                      </p:cBhvr>
                                      <p:to>
                                        <p:strVal val="visible"/>
                                      </p:to>
                                    </p:set>
                                    <p:animEffect transition="in" filter="blinds(horizontal)">
                                      <p:cBhvr>
                                        <p:cTn id="38" dur="500"/>
                                        <p:tgtEl>
                                          <p:spTgt spid="3">
                                            <p:txEl>
                                              <p:pRg st="12" end="12"/>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5" presetClass="entr" presetSubtype="10" fill="hold" grpId="0" nodeType="click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checkerboard(across)">
                                      <p:cBhvr>
                                        <p:cTn id="4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5813" y="351482"/>
            <a:ext cx="10747330" cy="742950"/>
          </a:xfrm>
        </p:spPr>
        <p:txBody>
          <a:bodyPr anchor="t">
            <a:normAutofit/>
          </a:bodyPr>
          <a:lstStyle/>
          <a:p>
            <a:pPr algn="ctr"/>
            <a:r>
              <a:rPr lang="en-US" sz="3200" dirty="0"/>
              <a:t>EIC Detector Concepts, others expected to emerge </a:t>
            </a:r>
          </a:p>
        </p:txBody>
      </p:sp>
      <p:pic>
        <p:nvPicPr>
          <p:cNvPr id="16" name="Picture 15">
            <a:extLst>
              <a:ext uri="{FF2B5EF4-FFF2-40B4-BE49-F238E27FC236}">
                <a16:creationId xmlns:a16="http://schemas.microsoft.com/office/drawing/2014/main" id="{1FC69055-6442-8D45-BF8F-9F4CB9B3F96F}"/>
              </a:ext>
            </a:extLst>
          </p:cNvPr>
          <p:cNvPicPr>
            <a:picLocks noChangeAspect="1"/>
          </p:cNvPicPr>
          <p:nvPr/>
        </p:nvPicPr>
        <p:blipFill>
          <a:blip r:embed="rId3"/>
          <a:stretch>
            <a:fillRect/>
          </a:stretch>
        </p:blipFill>
        <p:spPr>
          <a:xfrm>
            <a:off x="395728" y="1085369"/>
            <a:ext cx="4734390" cy="2665759"/>
          </a:xfrm>
          <a:prstGeom prst="rect">
            <a:avLst/>
          </a:prstGeom>
        </p:spPr>
      </p:pic>
      <p:sp>
        <p:nvSpPr>
          <p:cNvPr id="3" name="TextBox 2">
            <a:extLst>
              <a:ext uri="{FF2B5EF4-FFF2-40B4-BE49-F238E27FC236}">
                <a16:creationId xmlns:a16="http://schemas.microsoft.com/office/drawing/2014/main" id="{C5259262-5DF1-C446-A44F-617D39145EE4}"/>
              </a:ext>
            </a:extLst>
          </p:cNvPr>
          <p:cNvSpPr txBox="1"/>
          <p:nvPr/>
        </p:nvSpPr>
        <p:spPr>
          <a:xfrm>
            <a:off x="705813" y="935328"/>
            <a:ext cx="3291350" cy="300082"/>
          </a:xfrm>
          <a:prstGeom prst="rect">
            <a:avLst/>
          </a:prstGeom>
          <a:noFill/>
        </p:spPr>
        <p:txBody>
          <a:bodyPr wrap="none" rtlCol="0">
            <a:spAutoFit/>
          </a:bodyPr>
          <a:lstStyle/>
          <a:p>
            <a:r>
              <a:rPr lang="en-US" sz="1350" dirty="0"/>
              <a:t>EIC Day 1 detector, with </a:t>
            </a:r>
            <a:r>
              <a:rPr lang="en-US" sz="1350" dirty="0" err="1"/>
              <a:t>BaBar</a:t>
            </a:r>
            <a:r>
              <a:rPr lang="en-US" sz="1350" dirty="0"/>
              <a:t> Solenoid</a:t>
            </a:r>
          </a:p>
        </p:txBody>
      </p:sp>
      <p:pic>
        <p:nvPicPr>
          <p:cNvPr id="25" name="Picture 24">
            <a:extLst>
              <a:ext uri="{FF2B5EF4-FFF2-40B4-BE49-F238E27FC236}">
                <a16:creationId xmlns:a16="http://schemas.microsoft.com/office/drawing/2014/main" id="{77E6CFED-2C0C-654B-A22F-D843F756BFA0}"/>
              </a:ext>
            </a:extLst>
          </p:cNvPr>
          <p:cNvPicPr>
            <a:picLocks noChangeAspect="1"/>
          </p:cNvPicPr>
          <p:nvPr/>
        </p:nvPicPr>
        <p:blipFill>
          <a:blip r:embed="rId4"/>
          <a:stretch>
            <a:fillRect/>
          </a:stretch>
        </p:blipFill>
        <p:spPr>
          <a:xfrm>
            <a:off x="7157679" y="956632"/>
            <a:ext cx="3291350" cy="2497157"/>
          </a:xfrm>
          <a:prstGeom prst="rect">
            <a:avLst/>
          </a:prstGeom>
        </p:spPr>
      </p:pic>
      <p:sp>
        <p:nvSpPr>
          <p:cNvPr id="4" name="Date Placeholder 3">
            <a:extLst>
              <a:ext uri="{FF2B5EF4-FFF2-40B4-BE49-F238E27FC236}">
                <a16:creationId xmlns:a16="http://schemas.microsoft.com/office/drawing/2014/main" id="{13473AF3-58A3-3242-A99F-11BC4C89F02F}"/>
              </a:ext>
            </a:extLst>
          </p:cNvPr>
          <p:cNvSpPr>
            <a:spLocks noGrp="1"/>
          </p:cNvSpPr>
          <p:nvPr>
            <p:ph type="dt" sz="half" idx="10"/>
          </p:nvPr>
        </p:nvSpPr>
        <p:spPr/>
        <p:txBody>
          <a:bodyPr/>
          <a:lstStyle/>
          <a:p>
            <a:r>
              <a:rPr lang="en-US"/>
              <a:t>November 16, 2018</a:t>
            </a:r>
          </a:p>
        </p:txBody>
      </p:sp>
      <p:sp>
        <p:nvSpPr>
          <p:cNvPr id="6" name="Footer Placeholder 5">
            <a:extLst>
              <a:ext uri="{FF2B5EF4-FFF2-40B4-BE49-F238E27FC236}">
                <a16:creationId xmlns:a16="http://schemas.microsoft.com/office/drawing/2014/main" id="{0DEE179D-5FDF-7E41-9483-EFCC05EC433B}"/>
              </a:ext>
            </a:extLst>
          </p:cNvPr>
          <p:cNvSpPr>
            <a:spLocks noGrp="1"/>
          </p:cNvSpPr>
          <p:nvPr>
            <p:ph type="ftr" sz="quarter" idx="11"/>
          </p:nvPr>
        </p:nvSpPr>
        <p:spPr/>
        <p:txBody>
          <a:bodyPr/>
          <a:lstStyle/>
          <a:p>
            <a:r>
              <a:rPr lang="en-US"/>
              <a:t>ECFA Plenary Session: Future Colliders</a:t>
            </a:r>
          </a:p>
        </p:txBody>
      </p:sp>
      <p:sp>
        <p:nvSpPr>
          <p:cNvPr id="7" name="Slide Number Placeholder 6">
            <a:extLst>
              <a:ext uri="{FF2B5EF4-FFF2-40B4-BE49-F238E27FC236}">
                <a16:creationId xmlns:a16="http://schemas.microsoft.com/office/drawing/2014/main" id="{E37518BD-333E-B948-87E8-F4B4521CD244}"/>
              </a:ext>
            </a:extLst>
          </p:cNvPr>
          <p:cNvSpPr>
            <a:spLocks noGrp="1"/>
          </p:cNvSpPr>
          <p:nvPr>
            <p:ph type="sldNum" sz="quarter" idx="12"/>
          </p:nvPr>
        </p:nvSpPr>
        <p:spPr/>
        <p:txBody>
          <a:bodyPr/>
          <a:lstStyle/>
          <a:p>
            <a:fld id="{06AB4AF4-9BB1-6A45-808E-84A3660AD856}" type="slidenum">
              <a:rPr lang="en-US" smtClean="0"/>
              <a:t>24</a:t>
            </a:fld>
            <a:endParaRPr lang="en-US"/>
          </a:p>
        </p:txBody>
      </p:sp>
      <p:pic>
        <p:nvPicPr>
          <p:cNvPr id="15" name="Picture 14">
            <a:extLst>
              <a:ext uri="{FF2B5EF4-FFF2-40B4-BE49-F238E27FC236}">
                <a16:creationId xmlns:a16="http://schemas.microsoft.com/office/drawing/2014/main" id="{E20701D2-1AF3-524D-BFEA-B761DE8BDFFE}"/>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7349083" y="4104534"/>
            <a:ext cx="3522117" cy="2558939"/>
          </a:xfrm>
          <a:prstGeom prst="rect">
            <a:avLst/>
          </a:prstGeom>
        </p:spPr>
      </p:pic>
      <p:sp>
        <p:nvSpPr>
          <p:cNvPr id="8" name="TextBox 7">
            <a:extLst>
              <a:ext uri="{FF2B5EF4-FFF2-40B4-BE49-F238E27FC236}">
                <a16:creationId xmlns:a16="http://schemas.microsoft.com/office/drawing/2014/main" id="{5C159D7A-88BB-724E-9D1A-4722D191D646}"/>
              </a:ext>
            </a:extLst>
          </p:cNvPr>
          <p:cNvSpPr txBox="1"/>
          <p:nvPr/>
        </p:nvSpPr>
        <p:spPr>
          <a:xfrm>
            <a:off x="9899155" y="1004864"/>
            <a:ext cx="1553988" cy="300082"/>
          </a:xfrm>
          <a:prstGeom prst="rect">
            <a:avLst/>
          </a:prstGeom>
          <a:noFill/>
        </p:spPr>
        <p:txBody>
          <a:bodyPr wrap="square" rtlCol="0">
            <a:spAutoFit/>
          </a:bodyPr>
          <a:lstStyle/>
          <a:p>
            <a:r>
              <a:rPr lang="en-US" sz="1350" dirty="0" err="1"/>
              <a:t>BeAST</a:t>
            </a:r>
            <a:r>
              <a:rPr lang="en-US" sz="1350" dirty="0"/>
              <a:t> at BNL</a:t>
            </a:r>
          </a:p>
        </p:txBody>
      </p:sp>
      <p:sp>
        <p:nvSpPr>
          <p:cNvPr id="9" name="TextBox 8">
            <a:extLst>
              <a:ext uri="{FF2B5EF4-FFF2-40B4-BE49-F238E27FC236}">
                <a16:creationId xmlns:a16="http://schemas.microsoft.com/office/drawing/2014/main" id="{383A4E76-2741-CE4C-9748-CCFE62D42D3A}"/>
              </a:ext>
            </a:extLst>
          </p:cNvPr>
          <p:cNvSpPr txBox="1"/>
          <p:nvPr/>
        </p:nvSpPr>
        <p:spPr>
          <a:xfrm>
            <a:off x="7262520" y="3793624"/>
            <a:ext cx="3695242" cy="300082"/>
          </a:xfrm>
          <a:prstGeom prst="rect">
            <a:avLst/>
          </a:prstGeom>
          <a:noFill/>
        </p:spPr>
        <p:txBody>
          <a:bodyPr wrap="none" rtlCol="0">
            <a:spAutoFit/>
          </a:bodyPr>
          <a:lstStyle/>
          <a:p>
            <a:r>
              <a:rPr lang="en-US" sz="1350" dirty="0"/>
              <a:t>JLEIC Detector Concept, with CLEO Solenoid</a:t>
            </a:r>
          </a:p>
        </p:txBody>
      </p:sp>
      <p:sp>
        <p:nvSpPr>
          <p:cNvPr id="12" name="TextBox 11">
            <a:extLst>
              <a:ext uri="{FF2B5EF4-FFF2-40B4-BE49-F238E27FC236}">
                <a16:creationId xmlns:a16="http://schemas.microsoft.com/office/drawing/2014/main" id="{F37B28D5-0AC4-0141-93A8-889B939898D4}"/>
              </a:ext>
            </a:extLst>
          </p:cNvPr>
          <p:cNvSpPr txBox="1"/>
          <p:nvPr/>
        </p:nvSpPr>
        <p:spPr>
          <a:xfrm>
            <a:off x="4470400" y="2621288"/>
            <a:ext cx="2743471" cy="1200329"/>
          </a:xfrm>
          <a:prstGeom prst="rect">
            <a:avLst/>
          </a:prstGeom>
          <a:solidFill>
            <a:srgbClr val="FFFF00"/>
          </a:solidFill>
        </p:spPr>
        <p:txBody>
          <a:bodyPr wrap="square" rtlCol="0">
            <a:spAutoFit/>
          </a:bodyPr>
          <a:lstStyle/>
          <a:p>
            <a:pPr algn="ctr"/>
            <a:r>
              <a:rPr lang="en-US" dirty="0">
                <a:solidFill>
                  <a:srgbClr val="002AF4"/>
                </a:solidFill>
              </a:rPr>
              <a:t>Ample opportunity and need for additional contributors and collaborators </a:t>
            </a:r>
          </a:p>
        </p:txBody>
      </p:sp>
      <p:pic>
        <p:nvPicPr>
          <p:cNvPr id="11" name="Picture 10">
            <a:extLst>
              <a:ext uri="{FF2B5EF4-FFF2-40B4-BE49-F238E27FC236}">
                <a16:creationId xmlns:a16="http://schemas.microsoft.com/office/drawing/2014/main" id="{53F3DB11-E3AE-9E4C-BF8B-14505D8A5188}"/>
              </a:ext>
            </a:extLst>
          </p:cNvPr>
          <p:cNvPicPr>
            <a:picLocks noChangeAspect="1"/>
          </p:cNvPicPr>
          <p:nvPr/>
        </p:nvPicPr>
        <p:blipFill>
          <a:blip r:embed="rId6"/>
          <a:stretch>
            <a:fillRect/>
          </a:stretch>
        </p:blipFill>
        <p:spPr>
          <a:xfrm>
            <a:off x="565848" y="4299060"/>
            <a:ext cx="4866179" cy="2558939"/>
          </a:xfrm>
          <a:prstGeom prst="rect">
            <a:avLst/>
          </a:prstGeom>
        </p:spPr>
      </p:pic>
      <p:sp>
        <p:nvSpPr>
          <p:cNvPr id="13" name="TextBox 12">
            <a:extLst>
              <a:ext uri="{FF2B5EF4-FFF2-40B4-BE49-F238E27FC236}">
                <a16:creationId xmlns:a16="http://schemas.microsoft.com/office/drawing/2014/main" id="{E773A257-C533-E14B-96CA-627D5DA53C8F}"/>
              </a:ext>
            </a:extLst>
          </p:cNvPr>
          <p:cNvSpPr txBox="1"/>
          <p:nvPr/>
        </p:nvSpPr>
        <p:spPr>
          <a:xfrm>
            <a:off x="256345" y="3892106"/>
            <a:ext cx="5823133" cy="369332"/>
          </a:xfrm>
          <a:prstGeom prst="rect">
            <a:avLst/>
          </a:prstGeom>
          <a:noFill/>
        </p:spPr>
        <p:txBody>
          <a:bodyPr wrap="none" rtlCol="0">
            <a:spAutoFit/>
          </a:bodyPr>
          <a:lstStyle/>
          <a:p>
            <a:r>
              <a:rPr lang="en-US" dirty="0" err="1"/>
              <a:t>TOPSiDE</a:t>
            </a:r>
            <a:r>
              <a:rPr lang="en-US" dirty="0"/>
              <a:t>: </a:t>
            </a:r>
            <a:r>
              <a:rPr lang="en-US" dirty="0">
                <a:solidFill>
                  <a:srgbClr val="FF0000"/>
                </a:solidFill>
              </a:rPr>
              <a:t>T</a:t>
            </a:r>
            <a:r>
              <a:rPr lang="en-US" dirty="0"/>
              <a:t>ime </a:t>
            </a:r>
            <a:r>
              <a:rPr lang="en-US" dirty="0">
                <a:solidFill>
                  <a:srgbClr val="FF0000"/>
                </a:solidFill>
              </a:rPr>
              <a:t>O</a:t>
            </a:r>
            <a:r>
              <a:rPr lang="en-US" dirty="0"/>
              <a:t>ptimized </a:t>
            </a:r>
            <a:r>
              <a:rPr lang="en-US" dirty="0">
                <a:solidFill>
                  <a:srgbClr val="FF0000"/>
                </a:solidFill>
              </a:rPr>
              <a:t>P</a:t>
            </a:r>
            <a:r>
              <a:rPr lang="en-US" dirty="0"/>
              <a:t>ID </a:t>
            </a:r>
            <a:r>
              <a:rPr lang="en-US" dirty="0">
                <a:solidFill>
                  <a:srgbClr val="FF0000"/>
                </a:solidFill>
              </a:rPr>
              <a:t>Si</a:t>
            </a:r>
            <a:r>
              <a:rPr lang="en-US" dirty="0"/>
              <a:t>licon </a:t>
            </a:r>
            <a:r>
              <a:rPr lang="en-US" dirty="0">
                <a:solidFill>
                  <a:srgbClr val="FF0000"/>
                </a:solidFill>
              </a:rPr>
              <a:t>D</a:t>
            </a:r>
            <a:r>
              <a:rPr lang="en-US" dirty="0"/>
              <a:t>etector for </a:t>
            </a:r>
            <a:r>
              <a:rPr lang="en-US" dirty="0">
                <a:solidFill>
                  <a:srgbClr val="FF0000"/>
                </a:solidFill>
              </a:rPr>
              <a:t>E</a:t>
            </a:r>
            <a:r>
              <a:rPr lang="en-US" dirty="0"/>
              <a:t>IC</a:t>
            </a:r>
          </a:p>
        </p:txBody>
      </p:sp>
    </p:spTree>
    <p:extLst>
      <p:ext uri="{BB962C8B-B14F-4D97-AF65-F5344CB8AC3E}">
        <p14:creationId xmlns:p14="http://schemas.microsoft.com/office/powerpoint/2010/main" val="35136397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randombar(horizontal)">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B89057-98AD-7046-A622-474059D5AC88}"/>
              </a:ext>
            </a:extLst>
          </p:cNvPr>
          <p:cNvSpPr>
            <a:spLocks noGrp="1"/>
          </p:cNvSpPr>
          <p:nvPr>
            <p:ph type="title"/>
          </p:nvPr>
        </p:nvSpPr>
        <p:spPr>
          <a:xfrm>
            <a:off x="609600" y="364257"/>
            <a:ext cx="10972800" cy="990600"/>
          </a:xfrm>
        </p:spPr>
        <p:txBody>
          <a:bodyPr anchor="t"/>
          <a:lstStyle/>
          <a:p>
            <a:pPr algn="ctr"/>
            <a:r>
              <a:rPr lang="en-US" dirty="0"/>
              <a:t>EIC detector R&amp;D effort</a:t>
            </a:r>
          </a:p>
        </p:txBody>
      </p:sp>
      <p:sp>
        <p:nvSpPr>
          <p:cNvPr id="3" name="Content Placeholder 2">
            <a:extLst>
              <a:ext uri="{FF2B5EF4-FFF2-40B4-BE49-F238E27FC236}">
                <a16:creationId xmlns:a16="http://schemas.microsoft.com/office/drawing/2014/main" id="{31F316B3-19EF-0847-BEFB-EBD18233D20E}"/>
              </a:ext>
            </a:extLst>
          </p:cNvPr>
          <p:cNvSpPr>
            <a:spLocks noGrp="1"/>
          </p:cNvSpPr>
          <p:nvPr>
            <p:ph idx="1"/>
          </p:nvPr>
        </p:nvSpPr>
        <p:spPr>
          <a:xfrm>
            <a:off x="177452" y="1058486"/>
            <a:ext cx="11837096" cy="4876800"/>
          </a:xfrm>
        </p:spPr>
        <p:txBody>
          <a:bodyPr/>
          <a:lstStyle/>
          <a:p>
            <a:pPr lvl="1">
              <a:defRPr sz="2100"/>
            </a:pPr>
            <a:r>
              <a:rPr lang="en-US" dirty="0"/>
              <a:t>Laboratory Directed Research &amp; Development Programs (LDRDs) at BNL, JLAB, ANL</a:t>
            </a:r>
          </a:p>
          <a:p>
            <a:pPr lvl="1">
              <a:defRPr sz="2100"/>
            </a:pPr>
            <a:r>
              <a:rPr lang="en-US" dirty="0"/>
              <a:t>R&amp;D at Belle-II and Panda has some overlap with EIC</a:t>
            </a:r>
          </a:p>
          <a:p>
            <a:pPr lvl="1">
              <a:defRPr sz="2100"/>
            </a:pPr>
            <a:r>
              <a:rPr lang="en-US" dirty="0"/>
              <a:t>CERN/LHC</a:t>
            </a:r>
          </a:p>
          <a:p>
            <a:pPr lvl="2">
              <a:defRPr sz="2100"/>
            </a:pPr>
            <a:r>
              <a:rPr lang="en-US" sz="2000" dirty="0"/>
              <a:t>R&amp;D for phase-I upgrades ended, phase-II focus on radiation hardness and rate</a:t>
            </a:r>
          </a:p>
          <a:p>
            <a:pPr lvl="2">
              <a:defRPr sz="2100"/>
            </a:pPr>
            <a:r>
              <a:rPr lang="en-US" sz="2000" dirty="0"/>
              <a:t>R&amp;D on key common with EIC challenges (PID, </a:t>
            </a:r>
            <a:r>
              <a:rPr lang="en-US" sz="2000" dirty="0" err="1"/>
              <a:t>EMCal</a:t>
            </a:r>
            <a:r>
              <a:rPr lang="en-US" sz="2000" dirty="0"/>
              <a:t>) :</a:t>
            </a:r>
            <a:r>
              <a:rPr lang="en-US" sz="2000" dirty="0">
                <a:sym typeface="Wingdings" pitchFamily="2" charset="2"/>
              </a:rPr>
              <a:t> Opportunity?</a:t>
            </a:r>
            <a:endParaRPr lang="en-US" sz="2000" dirty="0"/>
          </a:p>
          <a:p>
            <a:pPr lvl="1">
              <a:defRPr sz="2100">
                <a:solidFill>
                  <a:srgbClr val="FF2600"/>
                </a:solidFill>
              </a:defRPr>
            </a:pPr>
            <a:r>
              <a:rPr lang="en-US" dirty="0"/>
              <a:t>Generic EIC Detector R&amp;D Program </a:t>
            </a:r>
            <a:r>
              <a:rPr lang="en-US" dirty="0">
                <a:hlinkClick r:id="rId2"/>
              </a:rPr>
              <a:t>(See here)</a:t>
            </a:r>
            <a:endParaRPr lang="en-US" dirty="0"/>
          </a:p>
          <a:p>
            <a:pPr lvl="2">
              <a:defRPr sz="2100"/>
            </a:pPr>
            <a:r>
              <a:rPr lang="en-US" sz="2000" dirty="0"/>
              <a:t>Managed since 2011 by BNL, in association with </a:t>
            </a:r>
            <a:r>
              <a:rPr lang="en-US" sz="2000" dirty="0" err="1"/>
              <a:t>JLab</a:t>
            </a:r>
            <a:r>
              <a:rPr lang="en-US" sz="2000" dirty="0"/>
              <a:t> and DOE NP</a:t>
            </a:r>
          </a:p>
          <a:p>
            <a:pPr lvl="2">
              <a:defRPr sz="2100"/>
            </a:pPr>
            <a:r>
              <a:rPr lang="en-US" sz="2000" dirty="0"/>
              <a:t>Funded by DOE NP, through RHIC operations</a:t>
            </a:r>
          </a:p>
          <a:p>
            <a:pPr lvl="2">
              <a:defRPr sz="2100"/>
            </a:pPr>
            <a:r>
              <a:rPr lang="en-US" sz="2000" dirty="0"/>
              <a:t>Program </a:t>
            </a:r>
            <a:r>
              <a:rPr lang="en-US" sz="2000" u="sng" dirty="0">
                <a:solidFill>
                  <a:srgbClr val="000080"/>
                </a:solidFill>
              </a:rPr>
              <a:t>non site specific and explicitly open to international participation</a:t>
            </a:r>
          </a:p>
          <a:p>
            <a:pPr lvl="2">
              <a:defRPr sz="2100"/>
            </a:pPr>
            <a:r>
              <a:rPr lang="en-US" sz="2000" dirty="0">
                <a:solidFill>
                  <a:srgbClr val="000080"/>
                </a:solidFill>
              </a:rPr>
              <a:t>13 (non-US – mostly European) of the 46 institutions have benefited and now European Contingent of EICUGs have successfully acquired European funding (</a:t>
            </a:r>
            <a:r>
              <a:rPr lang="en-US" sz="2000" dirty="0">
                <a:solidFill>
                  <a:srgbClr val="000080"/>
                </a:solidFill>
                <a:hlinkClick r:id="rId3"/>
              </a:rPr>
              <a:t>Strong2020: </a:t>
            </a:r>
            <a:r>
              <a:rPr lang="en-US" sz="2000" dirty="0" err="1">
                <a:solidFill>
                  <a:srgbClr val="000080"/>
                </a:solidFill>
                <a:hlinkClick r:id="rId3"/>
              </a:rPr>
              <a:t>NextDIS</a:t>
            </a:r>
            <a:r>
              <a:rPr lang="en-US" sz="2000" dirty="0">
                <a:solidFill>
                  <a:srgbClr val="000080"/>
                </a:solidFill>
              </a:rPr>
              <a:t>)</a:t>
            </a:r>
          </a:p>
          <a:p>
            <a:pPr lvl="2">
              <a:defRPr sz="2100"/>
            </a:pPr>
            <a:r>
              <a:rPr lang="en-US" sz="2000" dirty="0"/>
              <a:t>Standing EIC Detector Advisory Committee with internationally recognized detector experts</a:t>
            </a:r>
          </a:p>
          <a:p>
            <a:pPr marL="0" indent="0">
              <a:buNone/>
            </a:pPr>
            <a:endParaRPr lang="en-US" dirty="0"/>
          </a:p>
        </p:txBody>
      </p:sp>
      <p:sp>
        <p:nvSpPr>
          <p:cNvPr id="4" name="Date Placeholder 3">
            <a:extLst>
              <a:ext uri="{FF2B5EF4-FFF2-40B4-BE49-F238E27FC236}">
                <a16:creationId xmlns:a16="http://schemas.microsoft.com/office/drawing/2014/main" id="{23DEA80F-C3C5-ED4A-8212-AA96F0C9E6B6}"/>
              </a:ext>
            </a:extLst>
          </p:cNvPr>
          <p:cNvSpPr>
            <a:spLocks noGrp="1"/>
          </p:cNvSpPr>
          <p:nvPr>
            <p:ph type="dt" sz="half" idx="10"/>
          </p:nvPr>
        </p:nvSpPr>
        <p:spPr/>
        <p:txBody>
          <a:bodyPr/>
          <a:lstStyle/>
          <a:p>
            <a:r>
              <a:rPr lang="en-US"/>
              <a:t>November 16, 2018</a:t>
            </a:r>
          </a:p>
        </p:txBody>
      </p:sp>
      <p:sp>
        <p:nvSpPr>
          <p:cNvPr id="5" name="Footer Placeholder 4">
            <a:extLst>
              <a:ext uri="{FF2B5EF4-FFF2-40B4-BE49-F238E27FC236}">
                <a16:creationId xmlns:a16="http://schemas.microsoft.com/office/drawing/2014/main" id="{FDE89985-E528-D643-BC79-41E284C79AE9}"/>
              </a:ext>
            </a:extLst>
          </p:cNvPr>
          <p:cNvSpPr>
            <a:spLocks noGrp="1"/>
          </p:cNvSpPr>
          <p:nvPr>
            <p:ph type="ftr" sz="quarter" idx="11"/>
          </p:nvPr>
        </p:nvSpPr>
        <p:spPr/>
        <p:txBody>
          <a:bodyPr/>
          <a:lstStyle/>
          <a:p>
            <a:pPr algn="r"/>
            <a:r>
              <a:rPr lang="en-US"/>
              <a:t>ECFA Plenary Session: Future Colliders</a:t>
            </a:r>
            <a:endParaRPr lang="en-US" dirty="0"/>
          </a:p>
        </p:txBody>
      </p:sp>
      <p:sp>
        <p:nvSpPr>
          <p:cNvPr id="6" name="Slide Number Placeholder 5">
            <a:extLst>
              <a:ext uri="{FF2B5EF4-FFF2-40B4-BE49-F238E27FC236}">
                <a16:creationId xmlns:a16="http://schemas.microsoft.com/office/drawing/2014/main" id="{98B115A8-EA94-924E-83DE-6CB06CF46756}"/>
              </a:ext>
            </a:extLst>
          </p:cNvPr>
          <p:cNvSpPr>
            <a:spLocks noGrp="1"/>
          </p:cNvSpPr>
          <p:nvPr>
            <p:ph type="sldNum" sz="quarter" idx="12"/>
          </p:nvPr>
        </p:nvSpPr>
        <p:spPr/>
        <p:txBody>
          <a:bodyPr/>
          <a:lstStyle/>
          <a:p>
            <a:fld id="{0CFEC368-1D7A-4F81-ABF6-AE0E36BAF64C}" type="slidenum">
              <a:rPr lang="en-US" smtClean="0"/>
              <a:pPr/>
              <a:t>25</a:t>
            </a:fld>
            <a:endParaRPr lang="en-US"/>
          </a:p>
        </p:txBody>
      </p:sp>
      <p:grpSp>
        <p:nvGrpSpPr>
          <p:cNvPr id="11" name="Group 10">
            <a:extLst>
              <a:ext uri="{FF2B5EF4-FFF2-40B4-BE49-F238E27FC236}">
                <a16:creationId xmlns:a16="http://schemas.microsoft.com/office/drawing/2014/main" id="{28BF0E27-BF72-BA4D-B3AF-33634B9ECEAD}"/>
              </a:ext>
            </a:extLst>
          </p:cNvPr>
          <p:cNvGrpSpPr/>
          <p:nvPr/>
        </p:nvGrpSpPr>
        <p:grpSpPr>
          <a:xfrm>
            <a:off x="353303" y="5540193"/>
            <a:ext cx="11485393" cy="1333107"/>
            <a:chOff x="353303" y="5540193"/>
            <a:chExt cx="11485393" cy="1333107"/>
          </a:xfrm>
        </p:grpSpPr>
        <p:pic>
          <p:nvPicPr>
            <p:cNvPr id="7" name="Picture 6">
              <a:extLst>
                <a:ext uri="{FF2B5EF4-FFF2-40B4-BE49-F238E27FC236}">
                  <a16:creationId xmlns:a16="http://schemas.microsoft.com/office/drawing/2014/main" id="{110630DB-F2A9-B545-BFD8-BDF4B8F179F2}"/>
                </a:ext>
              </a:extLst>
            </p:cNvPr>
            <p:cNvPicPr>
              <a:picLocks noChangeAspect="1"/>
            </p:cNvPicPr>
            <p:nvPr/>
          </p:nvPicPr>
          <p:blipFill>
            <a:blip r:embed="rId4"/>
            <a:stretch>
              <a:fillRect/>
            </a:stretch>
          </p:blipFill>
          <p:spPr>
            <a:xfrm>
              <a:off x="2540000" y="5619039"/>
              <a:ext cx="5996940" cy="832908"/>
            </a:xfrm>
            <a:prstGeom prst="rect">
              <a:avLst/>
            </a:prstGeom>
          </p:spPr>
        </p:pic>
        <p:sp>
          <p:nvSpPr>
            <p:cNvPr id="8" name="Rectangle 7">
              <a:extLst>
                <a:ext uri="{FF2B5EF4-FFF2-40B4-BE49-F238E27FC236}">
                  <a16:creationId xmlns:a16="http://schemas.microsoft.com/office/drawing/2014/main" id="{0A0BE7E2-7AC1-6941-A403-A633DA7DAA80}"/>
                </a:ext>
              </a:extLst>
            </p:cNvPr>
            <p:cNvSpPr/>
            <p:nvPr/>
          </p:nvSpPr>
          <p:spPr>
            <a:xfrm>
              <a:off x="353303" y="6611690"/>
              <a:ext cx="11485393" cy="261610"/>
            </a:xfrm>
            <a:prstGeom prst="rect">
              <a:avLst/>
            </a:prstGeom>
          </p:spPr>
          <p:txBody>
            <a:bodyPr wrap="square">
              <a:spAutoFit/>
            </a:bodyPr>
            <a:lstStyle/>
            <a:p>
              <a:r>
                <a:rPr lang="en-US" sz="1100" b="1" dirty="0">
                  <a:latin typeface="Arial" panose="020B0604020202020204" pitchFamily="34" charset="0"/>
                </a:rPr>
                <a:t>Current:</a:t>
              </a:r>
              <a:r>
                <a:rPr lang="en-US" sz="1100" dirty="0">
                  <a:latin typeface="Arial" panose="020B0604020202020204" pitchFamily="34" charset="0"/>
                </a:rPr>
                <a:t> Marcel </a:t>
              </a:r>
              <a:r>
                <a:rPr lang="en-US" sz="1100" dirty="0" err="1">
                  <a:latin typeface="Arial" panose="020B0604020202020204" pitchFamily="34" charset="0"/>
                </a:rPr>
                <a:t>Demarteau</a:t>
              </a:r>
              <a:r>
                <a:rPr lang="en-US" sz="1100" b="1" dirty="0">
                  <a:solidFill>
                    <a:srgbClr val="FB0207"/>
                  </a:solidFill>
                  <a:latin typeface="Arial" panose="020B0604020202020204" pitchFamily="34" charset="0"/>
                </a:rPr>
                <a:t> </a:t>
              </a:r>
              <a:r>
                <a:rPr lang="en-US" sz="1100" dirty="0">
                  <a:latin typeface="Arial" panose="020B0604020202020204" pitchFamily="34" charset="0"/>
                </a:rPr>
                <a:t>(ANL, Chair), Carl Haber (LBNL), </a:t>
              </a:r>
              <a:r>
                <a:rPr lang="en-US" sz="1100" b="1" dirty="0">
                  <a:solidFill>
                    <a:srgbClr val="002AF4"/>
                  </a:solidFill>
                  <a:latin typeface="Arial" panose="020B0604020202020204" pitchFamily="34" charset="0"/>
                </a:rPr>
                <a:t>Peter </a:t>
              </a:r>
              <a:r>
                <a:rPr lang="en-US" sz="1100" b="1" dirty="0" err="1">
                  <a:solidFill>
                    <a:srgbClr val="002AF4"/>
                  </a:solidFill>
                  <a:latin typeface="Arial" panose="020B0604020202020204" pitchFamily="34" charset="0"/>
                </a:rPr>
                <a:t>Krizan</a:t>
              </a:r>
              <a:r>
                <a:rPr lang="en-US" sz="1100" b="1" dirty="0">
                  <a:solidFill>
                    <a:srgbClr val="002AF4"/>
                  </a:solidFill>
                  <a:latin typeface="Arial" panose="020B0604020202020204" pitchFamily="34" charset="0"/>
                </a:rPr>
                <a:t> (Ljubljana),</a:t>
              </a:r>
              <a:r>
                <a:rPr lang="en-US" sz="1100" dirty="0">
                  <a:solidFill>
                    <a:srgbClr val="002AF4"/>
                  </a:solidFill>
                  <a:latin typeface="Arial" panose="020B0604020202020204" pitchFamily="34" charset="0"/>
                </a:rPr>
                <a:t> </a:t>
              </a:r>
              <a:r>
                <a:rPr lang="en-US" sz="1100" b="1" dirty="0">
                  <a:solidFill>
                    <a:srgbClr val="002AF4"/>
                  </a:solidFill>
                  <a:latin typeface="Arial" panose="020B0604020202020204" pitchFamily="34" charset="0"/>
                </a:rPr>
                <a:t>Ian </a:t>
              </a:r>
              <a:r>
                <a:rPr lang="en-US" sz="1100" b="1" dirty="0" err="1">
                  <a:solidFill>
                    <a:srgbClr val="002AF4"/>
                  </a:solidFill>
                  <a:latin typeface="Arial" panose="020B0604020202020204" pitchFamily="34" charset="0"/>
                </a:rPr>
                <a:t>Shipsey</a:t>
              </a:r>
              <a:r>
                <a:rPr lang="en-US" sz="1100" b="1" dirty="0">
                  <a:solidFill>
                    <a:srgbClr val="002AF4"/>
                  </a:solidFill>
                  <a:latin typeface="Arial" panose="020B0604020202020204" pitchFamily="34" charset="0"/>
                </a:rPr>
                <a:t> (Oxford</a:t>
              </a:r>
              <a:r>
                <a:rPr lang="en-US" sz="1100" dirty="0">
                  <a:solidFill>
                    <a:srgbClr val="002AF4"/>
                  </a:solidFill>
                  <a:latin typeface="Arial" panose="020B0604020202020204" pitchFamily="34" charset="0"/>
                </a:rPr>
                <a:t>), </a:t>
              </a:r>
              <a:r>
                <a:rPr lang="en-US" sz="1100" dirty="0">
                  <a:latin typeface="Arial" panose="020B0604020202020204" pitchFamily="34" charset="0"/>
                </a:rPr>
                <a:t>Rick Van Berg (</a:t>
              </a:r>
              <a:r>
                <a:rPr lang="en-US" sz="1100" dirty="0" err="1">
                  <a:latin typeface="Arial" panose="020B0604020202020204" pitchFamily="34" charset="0"/>
                </a:rPr>
                <a:t>UPenn</a:t>
              </a:r>
              <a:r>
                <a:rPr lang="en-US" sz="1100" dirty="0">
                  <a:latin typeface="Arial" panose="020B0604020202020204" pitchFamily="34" charset="0"/>
                </a:rPr>
                <a:t>), Jerry </a:t>
              </a:r>
              <a:r>
                <a:rPr lang="en-US" sz="1100" dirty="0" err="1">
                  <a:latin typeface="Arial" panose="020B0604020202020204" pitchFamily="34" charset="0"/>
                </a:rPr>
                <a:t>Va’vra</a:t>
              </a:r>
              <a:r>
                <a:rPr lang="en-US" sz="1100" dirty="0">
                  <a:latin typeface="Arial" panose="020B0604020202020204" pitchFamily="34" charset="0"/>
                </a:rPr>
                <a:t> (SLAC), Glenn Young (</a:t>
              </a:r>
              <a:r>
                <a:rPr lang="en-US" sz="1100" dirty="0" err="1">
                  <a:latin typeface="Arial" panose="020B0604020202020204" pitchFamily="34" charset="0"/>
                </a:rPr>
                <a:t>JLab</a:t>
              </a:r>
              <a:r>
                <a:rPr lang="en-US" sz="1100" dirty="0">
                  <a:latin typeface="Arial" panose="020B0604020202020204" pitchFamily="34" charset="0"/>
                </a:rPr>
                <a:t>)</a:t>
              </a:r>
            </a:p>
          </p:txBody>
        </p:sp>
        <p:sp>
          <p:nvSpPr>
            <p:cNvPr id="9" name="Rectangle 8">
              <a:extLst>
                <a:ext uri="{FF2B5EF4-FFF2-40B4-BE49-F238E27FC236}">
                  <a16:creationId xmlns:a16="http://schemas.microsoft.com/office/drawing/2014/main" id="{A5C490E7-47DB-794C-A521-F5FBAB2932FC}"/>
                </a:ext>
              </a:extLst>
            </p:cNvPr>
            <p:cNvSpPr/>
            <p:nvPr/>
          </p:nvSpPr>
          <p:spPr>
            <a:xfrm>
              <a:off x="4262534" y="5540193"/>
              <a:ext cx="661793" cy="990600"/>
            </a:xfrm>
            <a:prstGeom prst="rect">
              <a:avLst/>
            </a:prstGeom>
            <a:noFill/>
            <a:ln w="41275">
              <a:solidFill>
                <a:srgbClr val="002A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1489C994-9109-774E-9053-F2243F5F53A8}"/>
                </a:ext>
              </a:extLst>
            </p:cNvPr>
            <p:cNvSpPr/>
            <p:nvPr/>
          </p:nvSpPr>
          <p:spPr>
            <a:xfrm>
              <a:off x="5087653" y="5540193"/>
              <a:ext cx="661793" cy="990600"/>
            </a:xfrm>
            <a:prstGeom prst="rect">
              <a:avLst/>
            </a:prstGeom>
            <a:noFill/>
            <a:ln w="41275">
              <a:solidFill>
                <a:srgbClr val="002AF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21998739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animEffect transition="in" filter="blinds(horizontal)">
                                      <p:cBhvr>
                                        <p:cTn id="7" dur="500"/>
                                        <p:tgtEl>
                                          <p:spTgt spid="3">
                                            <p:txEl>
                                              <p:pRg st="5" end="5"/>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3">
                                            <p:txEl>
                                              <p:pRg st="6" end="6"/>
                                            </p:txEl>
                                          </p:spTgt>
                                        </p:tgtEl>
                                        <p:attrNameLst>
                                          <p:attrName>style.visibility</p:attrName>
                                        </p:attrNameLst>
                                      </p:cBhvr>
                                      <p:to>
                                        <p:strVal val="visible"/>
                                      </p:to>
                                    </p:set>
                                    <p:animEffect transition="in" filter="blinds(horizontal)">
                                      <p:cBhvr>
                                        <p:cTn id="10" dur="500"/>
                                        <p:tgtEl>
                                          <p:spTgt spid="3">
                                            <p:txEl>
                                              <p:pRg st="6" end="6"/>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3">
                                            <p:txEl>
                                              <p:pRg st="7" end="7"/>
                                            </p:txEl>
                                          </p:spTgt>
                                        </p:tgtEl>
                                        <p:attrNameLst>
                                          <p:attrName>style.visibility</p:attrName>
                                        </p:attrNameLst>
                                      </p:cBhvr>
                                      <p:to>
                                        <p:strVal val="visible"/>
                                      </p:to>
                                    </p:set>
                                    <p:animEffect transition="in" filter="blinds(horizontal)">
                                      <p:cBhvr>
                                        <p:cTn id="13" dur="500"/>
                                        <p:tgtEl>
                                          <p:spTgt spid="3">
                                            <p:txEl>
                                              <p:pRg st="7" end="7"/>
                                            </p:txEl>
                                          </p:spTgt>
                                        </p:tgtEl>
                                      </p:cBhvr>
                                    </p:animEffect>
                                  </p:childTnLst>
                                </p:cTn>
                              </p:par>
                              <p:par>
                                <p:cTn id="14" presetID="3" presetClass="entr" presetSubtype="10" fill="hold" nodeType="withEffect">
                                  <p:stCondLst>
                                    <p:cond delay="0"/>
                                  </p:stCondLst>
                                  <p:childTnLst>
                                    <p:set>
                                      <p:cBhvr>
                                        <p:cTn id="15" dur="1" fill="hold">
                                          <p:stCondLst>
                                            <p:cond delay="0"/>
                                          </p:stCondLst>
                                        </p:cTn>
                                        <p:tgtEl>
                                          <p:spTgt spid="3">
                                            <p:txEl>
                                              <p:pRg st="8" end="8"/>
                                            </p:txEl>
                                          </p:spTgt>
                                        </p:tgtEl>
                                        <p:attrNameLst>
                                          <p:attrName>style.visibility</p:attrName>
                                        </p:attrNameLst>
                                      </p:cBhvr>
                                      <p:to>
                                        <p:strVal val="visible"/>
                                      </p:to>
                                    </p:set>
                                    <p:animEffect transition="in" filter="blinds(horizontal)">
                                      <p:cBhvr>
                                        <p:cTn id="16" dur="500"/>
                                        <p:tgtEl>
                                          <p:spTgt spid="3">
                                            <p:txEl>
                                              <p:pRg st="8" end="8"/>
                                            </p:txEl>
                                          </p:spTgt>
                                        </p:tgtEl>
                                      </p:cBhvr>
                                    </p:animEffect>
                                  </p:childTnLst>
                                </p:cTn>
                              </p:par>
                              <p:par>
                                <p:cTn id="17" presetID="3" presetClass="entr" presetSubtype="10" fill="hold" nodeType="withEffect">
                                  <p:stCondLst>
                                    <p:cond delay="0"/>
                                  </p:stCondLst>
                                  <p:childTnLst>
                                    <p:set>
                                      <p:cBhvr>
                                        <p:cTn id="18" dur="1" fill="hold">
                                          <p:stCondLst>
                                            <p:cond delay="0"/>
                                          </p:stCondLst>
                                        </p:cTn>
                                        <p:tgtEl>
                                          <p:spTgt spid="3">
                                            <p:txEl>
                                              <p:pRg st="9" end="9"/>
                                            </p:txEl>
                                          </p:spTgt>
                                        </p:tgtEl>
                                        <p:attrNameLst>
                                          <p:attrName>style.visibility</p:attrName>
                                        </p:attrNameLst>
                                      </p:cBhvr>
                                      <p:to>
                                        <p:strVal val="visible"/>
                                      </p:to>
                                    </p:set>
                                    <p:animEffect transition="in" filter="blinds(horizontal)">
                                      <p:cBhvr>
                                        <p:cTn id="19" dur="500"/>
                                        <p:tgtEl>
                                          <p:spTgt spid="3">
                                            <p:txEl>
                                              <p:pRg st="9" end="9"/>
                                            </p:txEl>
                                          </p:spTgt>
                                        </p:tgtEl>
                                      </p:cBhvr>
                                    </p:animEffect>
                                  </p:childTnLst>
                                </p:cTn>
                              </p:par>
                              <p:par>
                                <p:cTn id="20" presetID="3" presetClass="entr" presetSubtype="10" fill="hold" nodeType="withEffect">
                                  <p:stCondLst>
                                    <p:cond delay="0"/>
                                  </p:stCondLst>
                                  <p:childTnLst>
                                    <p:set>
                                      <p:cBhvr>
                                        <p:cTn id="21" dur="1" fill="hold">
                                          <p:stCondLst>
                                            <p:cond delay="0"/>
                                          </p:stCondLst>
                                        </p:cTn>
                                        <p:tgtEl>
                                          <p:spTgt spid="3">
                                            <p:txEl>
                                              <p:pRg st="10" end="10"/>
                                            </p:txEl>
                                          </p:spTgt>
                                        </p:tgtEl>
                                        <p:attrNameLst>
                                          <p:attrName>style.visibility</p:attrName>
                                        </p:attrNameLst>
                                      </p:cBhvr>
                                      <p:to>
                                        <p:strVal val="visible"/>
                                      </p:to>
                                    </p:set>
                                    <p:animEffect transition="in" filter="blinds(horizontal)">
                                      <p:cBhvr>
                                        <p:cTn id="22" dur="500"/>
                                        <p:tgtEl>
                                          <p:spTgt spid="3">
                                            <p:txEl>
                                              <p:pRg st="10" end="10"/>
                                            </p:txEl>
                                          </p:spTgt>
                                        </p:tgtEl>
                                      </p:cBhvr>
                                    </p:animEffect>
                                  </p:childTnLst>
                                </p:cTn>
                              </p:par>
                            </p:childTnLst>
                          </p:cTn>
                        </p:par>
                        <p:par>
                          <p:cTn id="23" fill="hold">
                            <p:stCondLst>
                              <p:cond delay="500"/>
                            </p:stCondLst>
                            <p:childTnLst>
                              <p:par>
                                <p:cTn id="24" presetID="5" presetClass="entr" presetSubtype="10" fill="hold" nodeType="after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checkerboard(across)">
                                      <p:cBhvr>
                                        <p:cTn id="26"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rmAutofit/>
          </a:bodyPr>
          <a:lstStyle/>
          <a:p>
            <a:pPr algn="ctr"/>
            <a:r>
              <a:rPr lang="en-US" sz="3200" dirty="0"/>
              <a:t>Path forward for the EIC: </a:t>
            </a:r>
            <a:br>
              <a:rPr lang="en-US" sz="3200" dirty="0"/>
            </a:br>
            <a:r>
              <a:rPr lang="en-US" sz="1800" dirty="0">
                <a:solidFill>
                  <a:srgbClr val="197D8C"/>
                </a:solidFill>
              </a:rPr>
              <a:t>Predictions are especially difficult when it comes to the </a:t>
            </a:r>
            <a:r>
              <a:rPr lang="en-US" sz="1800" u="sng" dirty="0">
                <a:solidFill>
                  <a:srgbClr val="197D8C"/>
                </a:solidFill>
              </a:rPr>
              <a:t>future</a:t>
            </a:r>
          </a:p>
        </p:txBody>
      </p:sp>
      <p:sp>
        <p:nvSpPr>
          <p:cNvPr id="3" name="Content Placeholder 2"/>
          <p:cNvSpPr>
            <a:spLocks noGrp="1"/>
          </p:cNvSpPr>
          <p:nvPr>
            <p:ph idx="1"/>
          </p:nvPr>
        </p:nvSpPr>
        <p:spPr>
          <a:xfrm>
            <a:off x="6942446" y="1630795"/>
            <a:ext cx="5249554" cy="4876800"/>
          </a:xfrm>
        </p:spPr>
        <p:txBody>
          <a:bodyPr anchor="ctr">
            <a:normAutofit lnSpcReduction="10000"/>
          </a:bodyPr>
          <a:lstStyle/>
          <a:p>
            <a:r>
              <a:rPr lang="en-US" sz="1800" dirty="0"/>
              <a:t>Strong endorsement by the NAS (July 2018)</a:t>
            </a:r>
          </a:p>
          <a:p>
            <a:endParaRPr lang="en-US" sz="1800" dirty="0"/>
          </a:p>
          <a:p>
            <a:r>
              <a:rPr lang="en-US" sz="1800" dirty="0"/>
              <a:t>BNL and </a:t>
            </a:r>
            <a:r>
              <a:rPr lang="en-US" sz="1800" dirty="0" err="1"/>
              <a:t>JLab</a:t>
            </a:r>
            <a:r>
              <a:rPr lang="en-US" sz="1800" dirty="0"/>
              <a:t> working together with the US DOE towards realizing the project.</a:t>
            </a:r>
          </a:p>
          <a:p>
            <a:pPr marL="0" indent="0">
              <a:buNone/>
            </a:pPr>
            <a:endParaRPr lang="en-US" sz="1800" dirty="0"/>
          </a:p>
          <a:p>
            <a:r>
              <a:rPr lang="en-US" sz="1800" dirty="0">
                <a:solidFill>
                  <a:srgbClr val="197D8C"/>
                </a:solidFill>
              </a:rPr>
              <a:t>Technically driven schedule: the </a:t>
            </a:r>
            <a:r>
              <a:rPr lang="en-US" sz="1800" u="sng" dirty="0">
                <a:solidFill>
                  <a:srgbClr val="197D8C"/>
                </a:solidFill>
              </a:rPr>
              <a:t>future</a:t>
            </a:r>
            <a:r>
              <a:rPr lang="en-US" sz="1800" dirty="0">
                <a:solidFill>
                  <a:srgbClr val="197D8C"/>
                </a:solidFill>
              </a:rPr>
              <a:t> </a:t>
            </a:r>
          </a:p>
          <a:p>
            <a:pPr lvl="1"/>
            <a:r>
              <a:rPr lang="en-US" sz="1800" dirty="0">
                <a:solidFill>
                  <a:srgbClr val="197D8C"/>
                </a:solidFill>
              </a:rPr>
              <a:t>CD0 (critical decision process of the US DOE) in near future</a:t>
            </a:r>
          </a:p>
          <a:p>
            <a:pPr lvl="1"/>
            <a:endParaRPr lang="en-US" sz="1800" dirty="0">
              <a:solidFill>
                <a:srgbClr val="197D8C"/>
              </a:solidFill>
            </a:endParaRPr>
          </a:p>
          <a:p>
            <a:pPr lvl="1"/>
            <a:r>
              <a:rPr lang="en-US" sz="1800" dirty="0">
                <a:solidFill>
                  <a:srgbClr val="197D8C"/>
                </a:solidFill>
              </a:rPr>
              <a:t>EIC-Proposal’s Technical &amp; Cost review </a:t>
            </a:r>
            <a:r>
              <a:rPr lang="en-US" sz="1800" dirty="0">
                <a:solidFill>
                  <a:srgbClr val="197D8C"/>
                </a:solidFill>
                <a:sym typeface="Wingdings"/>
              </a:rPr>
              <a:t> </a:t>
            </a:r>
            <a:r>
              <a:rPr lang="en-US" sz="1800" dirty="0">
                <a:solidFill>
                  <a:srgbClr val="197D8C"/>
                </a:solidFill>
                <a:sym typeface="Wingdings" pitchFamily="2" charset="2"/>
              </a:rPr>
              <a:t></a:t>
            </a:r>
            <a:r>
              <a:rPr lang="en-US" sz="1800" dirty="0">
                <a:solidFill>
                  <a:srgbClr val="197D8C"/>
                </a:solidFill>
                <a:sym typeface="Wingdings"/>
              </a:rPr>
              <a:t> Site selection </a:t>
            </a:r>
            <a:r>
              <a:rPr lang="en-US" sz="1800" dirty="0">
                <a:solidFill>
                  <a:srgbClr val="197D8C"/>
                </a:solidFill>
                <a:sym typeface="Wingdings" pitchFamily="2" charset="2"/>
              </a:rPr>
              <a:t> CD1-3</a:t>
            </a:r>
            <a:endParaRPr lang="en-US" sz="1800" dirty="0">
              <a:solidFill>
                <a:srgbClr val="197D8C"/>
              </a:solidFill>
            </a:endParaRPr>
          </a:p>
          <a:p>
            <a:pPr lvl="1"/>
            <a:endParaRPr lang="en-US" sz="1800" dirty="0">
              <a:solidFill>
                <a:srgbClr val="197D8C"/>
              </a:solidFill>
            </a:endParaRPr>
          </a:p>
          <a:p>
            <a:pPr lvl="1"/>
            <a:r>
              <a:rPr lang="en-US" sz="1800" dirty="0">
                <a:solidFill>
                  <a:srgbClr val="197D8C"/>
                </a:solidFill>
              </a:rPr>
              <a:t>According to NSAC LRP 2015 </a:t>
            </a:r>
            <a:r>
              <a:rPr lang="en-US" sz="1800" u="sng" dirty="0">
                <a:solidFill>
                  <a:srgbClr val="197D8C"/>
                </a:solidFill>
              </a:rPr>
              <a:t>major construction funds </a:t>
            </a:r>
            <a:r>
              <a:rPr lang="en-US" sz="1800" dirty="0">
                <a:solidFill>
                  <a:srgbClr val="197D8C"/>
                </a:solidFill>
              </a:rPr>
              <a:t>(“CD3”) ~2023</a:t>
            </a:r>
          </a:p>
          <a:p>
            <a:pPr lvl="1"/>
            <a:endParaRPr lang="en-US" sz="1800" i="1" dirty="0">
              <a:solidFill>
                <a:srgbClr val="197D8C"/>
              </a:solidFill>
            </a:endParaRPr>
          </a:p>
          <a:p>
            <a:pPr lvl="1"/>
            <a:r>
              <a:rPr lang="en-US" sz="1800" i="1" dirty="0">
                <a:solidFill>
                  <a:srgbClr val="197D8C"/>
                </a:solidFill>
              </a:rPr>
              <a:t>Earliest First</a:t>
            </a:r>
            <a:r>
              <a:rPr lang="en-US" sz="1800" dirty="0">
                <a:solidFill>
                  <a:srgbClr val="197D8C"/>
                </a:solidFill>
              </a:rPr>
              <a:t> collisions in 2029/30</a:t>
            </a:r>
          </a:p>
        </p:txBody>
      </p:sp>
      <p:sp>
        <p:nvSpPr>
          <p:cNvPr id="4" name="Date Placeholder 3">
            <a:extLst>
              <a:ext uri="{FF2B5EF4-FFF2-40B4-BE49-F238E27FC236}">
                <a16:creationId xmlns:a16="http://schemas.microsoft.com/office/drawing/2014/main" id="{36079A26-7BA8-ED46-8C93-373E5E51085B}"/>
              </a:ext>
            </a:extLst>
          </p:cNvPr>
          <p:cNvSpPr>
            <a:spLocks noGrp="1"/>
          </p:cNvSpPr>
          <p:nvPr>
            <p:ph type="dt" sz="half" idx="10"/>
          </p:nvPr>
        </p:nvSpPr>
        <p:spPr/>
        <p:txBody>
          <a:bodyPr/>
          <a:lstStyle/>
          <a:p>
            <a:r>
              <a:rPr lang="en-US"/>
              <a:t>November 16, 2018</a:t>
            </a:r>
          </a:p>
        </p:txBody>
      </p:sp>
      <p:sp>
        <p:nvSpPr>
          <p:cNvPr id="5" name="Footer Placeholder 4">
            <a:extLst>
              <a:ext uri="{FF2B5EF4-FFF2-40B4-BE49-F238E27FC236}">
                <a16:creationId xmlns:a16="http://schemas.microsoft.com/office/drawing/2014/main" id="{A1314623-E9E7-0B45-9897-36ACE5E3269F}"/>
              </a:ext>
            </a:extLst>
          </p:cNvPr>
          <p:cNvSpPr>
            <a:spLocks noGrp="1"/>
          </p:cNvSpPr>
          <p:nvPr>
            <p:ph type="ftr" sz="quarter" idx="11"/>
          </p:nvPr>
        </p:nvSpPr>
        <p:spPr/>
        <p:txBody>
          <a:bodyPr/>
          <a:lstStyle/>
          <a:p>
            <a:pPr algn="r"/>
            <a:r>
              <a:rPr lang="en-US"/>
              <a:t>ECFA Plenary Session: Future Colliders</a:t>
            </a:r>
            <a:endParaRPr lang="en-US" dirty="0"/>
          </a:p>
        </p:txBody>
      </p:sp>
      <p:sp>
        <p:nvSpPr>
          <p:cNvPr id="6" name="Slide Number Placeholder 5">
            <a:extLst>
              <a:ext uri="{FF2B5EF4-FFF2-40B4-BE49-F238E27FC236}">
                <a16:creationId xmlns:a16="http://schemas.microsoft.com/office/drawing/2014/main" id="{CEA9B6FC-444F-5344-AA43-AB9EF58EA3F4}"/>
              </a:ext>
            </a:extLst>
          </p:cNvPr>
          <p:cNvSpPr>
            <a:spLocks noGrp="1"/>
          </p:cNvSpPr>
          <p:nvPr>
            <p:ph type="sldNum" sz="quarter" idx="12"/>
          </p:nvPr>
        </p:nvSpPr>
        <p:spPr/>
        <p:txBody>
          <a:bodyPr/>
          <a:lstStyle/>
          <a:p>
            <a:fld id="{0CFEC368-1D7A-4F81-ABF6-AE0E36BAF64C}" type="slidenum">
              <a:rPr lang="en-US" smtClean="0"/>
              <a:pPr/>
              <a:t>26</a:t>
            </a:fld>
            <a:endParaRPr lang="en-US"/>
          </a:p>
        </p:txBody>
      </p:sp>
      <p:pic>
        <p:nvPicPr>
          <p:cNvPr id="7" name="Picture 6">
            <a:extLst>
              <a:ext uri="{FF2B5EF4-FFF2-40B4-BE49-F238E27FC236}">
                <a16:creationId xmlns:a16="http://schemas.microsoft.com/office/drawing/2014/main" id="{73C28AEE-FF6B-CF46-ABCB-2EC3FAB20C6D}"/>
              </a:ext>
            </a:extLst>
          </p:cNvPr>
          <p:cNvPicPr>
            <a:picLocks noChangeAspect="1"/>
          </p:cNvPicPr>
          <p:nvPr/>
        </p:nvPicPr>
        <p:blipFill>
          <a:blip r:embed="rId3"/>
          <a:stretch>
            <a:fillRect/>
          </a:stretch>
        </p:blipFill>
        <p:spPr>
          <a:xfrm>
            <a:off x="-127787" y="1524000"/>
            <a:ext cx="7346671" cy="5090390"/>
          </a:xfrm>
          <a:prstGeom prst="rect">
            <a:avLst/>
          </a:prstGeom>
        </p:spPr>
      </p:pic>
      <p:sp>
        <p:nvSpPr>
          <p:cNvPr id="8" name="Oval 7">
            <a:extLst>
              <a:ext uri="{FF2B5EF4-FFF2-40B4-BE49-F238E27FC236}">
                <a16:creationId xmlns:a16="http://schemas.microsoft.com/office/drawing/2014/main" id="{2F71C474-B0E5-624B-A404-A61F70DE8C0C}"/>
              </a:ext>
            </a:extLst>
          </p:cNvPr>
          <p:cNvSpPr/>
          <p:nvPr/>
        </p:nvSpPr>
        <p:spPr>
          <a:xfrm>
            <a:off x="3694021" y="2580362"/>
            <a:ext cx="882164" cy="692532"/>
          </a:xfrm>
          <a:prstGeom prst="ellipse">
            <a:avLst/>
          </a:prstGeom>
          <a:noFill/>
          <a:ln w="381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60B366C7-C0A5-5546-A7A8-5640CDFFEFBB}"/>
              </a:ext>
            </a:extLst>
          </p:cNvPr>
          <p:cNvSpPr/>
          <p:nvPr/>
        </p:nvSpPr>
        <p:spPr>
          <a:xfrm>
            <a:off x="2242159" y="2879869"/>
            <a:ext cx="100208" cy="71338"/>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E033F95A-23E7-9240-8F59-38D3123387CE}"/>
              </a:ext>
            </a:extLst>
          </p:cNvPr>
          <p:cNvSpPr/>
          <p:nvPr/>
        </p:nvSpPr>
        <p:spPr>
          <a:xfrm>
            <a:off x="2544871" y="2880840"/>
            <a:ext cx="100208" cy="71338"/>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4" name="Group 23">
            <a:extLst>
              <a:ext uri="{FF2B5EF4-FFF2-40B4-BE49-F238E27FC236}">
                <a16:creationId xmlns:a16="http://schemas.microsoft.com/office/drawing/2014/main" id="{8C3F854A-C6EC-EC49-882F-24661621A8CF}"/>
              </a:ext>
            </a:extLst>
          </p:cNvPr>
          <p:cNvGrpSpPr/>
          <p:nvPr/>
        </p:nvGrpSpPr>
        <p:grpSpPr>
          <a:xfrm>
            <a:off x="373117" y="1278571"/>
            <a:ext cx="2271962" cy="1852936"/>
            <a:chOff x="373117" y="1278571"/>
            <a:chExt cx="2271962" cy="1852936"/>
          </a:xfrm>
        </p:grpSpPr>
        <p:sp>
          <p:nvSpPr>
            <p:cNvPr id="10" name="TextBox 9">
              <a:extLst>
                <a:ext uri="{FF2B5EF4-FFF2-40B4-BE49-F238E27FC236}">
                  <a16:creationId xmlns:a16="http://schemas.microsoft.com/office/drawing/2014/main" id="{68A7F4D5-521C-E14D-802D-A9231A397379}"/>
                </a:ext>
              </a:extLst>
            </p:cNvPr>
            <p:cNvSpPr txBox="1"/>
            <p:nvPr/>
          </p:nvSpPr>
          <p:spPr>
            <a:xfrm>
              <a:off x="373117" y="1278571"/>
              <a:ext cx="2271962" cy="646331"/>
            </a:xfrm>
            <a:prstGeom prst="rect">
              <a:avLst/>
            </a:prstGeom>
            <a:noFill/>
            <a:ln w="31750">
              <a:solidFill>
                <a:srgbClr val="C00000"/>
              </a:solidFill>
            </a:ln>
          </p:spPr>
          <p:txBody>
            <a:bodyPr wrap="square" rtlCol="0">
              <a:spAutoFit/>
            </a:bodyPr>
            <a:lstStyle/>
            <a:p>
              <a:r>
                <a:rPr lang="en-US" dirty="0"/>
                <a:t>2015 NSAC Long Range Plan made </a:t>
              </a:r>
            </a:p>
          </p:txBody>
        </p:sp>
        <p:cxnSp>
          <p:nvCxnSpPr>
            <p:cNvPr id="15" name="Straight Arrow Connector 14">
              <a:extLst>
                <a:ext uri="{FF2B5EF4-FFF2-40B4-BE49-F238E27FC236}">
                  <a16:creationId xmlns:a16="http://schemas.microsoft.com/office/drawing/2014/main" id="{80CD50B5-BB36-A94D-92BF-7C3A2EC3FC93}"/>
                </a:ext>
              </a:extLst>
            </p:cNvPr>
            <p:cNvCxnSpPr>
              <a:cxnSpLocks/>
            </p:cNvCxnSpPr>
            <p:nvPr/>
          </p:nvCxnSpPr>
          <p:spPr>
            <a:xfrm>
              <a:off x="1377863" y="1911620"/>
              <a:ext cx="0" cy="1219887"/>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3" name="Group 22">
            <a:extLst>
              <a:ext uri="{FF2B5EF4-FFF2-40B4-BE49-F238E27FC236}">
                <a16:creationId xmlns:a16="http://schemas.microsoft.com/office/drawing/2014/main" id="{75ED4937-0E06-254D-80D0-BF27F96DD54C}"/>
              </a:ext>
            </a:extLst>
          </p:cNvPr>
          <p:cNvGrpSpPr/>
          <p:nvPr/>
        </p:nvGrpSpPr>
        <p:grpSpPr>
          <a:xfrm>
            <a:off x="1509098" y="475111"/>
            <a:ext cx="2031166" cy="2307755"/>
            <a:chOff x="1509098" y="475111"/>
            <a:chExt cx="2031166" cy="2307755"/>
          </a:xfrm>
        </p:grpSpPr>
        <p:sp>
          <p:nvSpPr>
            <p:cNvPr id="17" name="TextBox 16">
              <a:extLst>
                <a:ext uri="{FF2B5EF4-FFF2-40B4-BE49-F238E27FC236}">
                  <a16:creationId xmlns:a16="http://schemas.microsoft.com/office/drawing/2014/main" id="{67275C48-5C3B-354F-B6A6-F75FE8971682}"/>
                </a:ext>
              </a:extLst>
            </p:cNvPr>
            <p:cNvSpPr txBox="1"/>
            <p:nvPr/>
          </p:nvSpPr>
          <p:spPr>
            <a:xfrm>
              <a:off x="1509098" y="475111"/>
              <a:ext cx="2031166" cy="646331"/>
            </a:xfrm>
            <a:prstGeom prst="rect">
              <a:avLst/>
            </a:prstGeom>
            <a:noFill/>
            <a:ln w="31750">
              <a:solidFill>
                <a:srgbClr val="C00000"/>
              </a:solidFill>
            </a:ln>
          </p:spPr>
          <p:txBody>
            <a:bodyPr wrap="square" rtlCol="0">
              <a:spAutoFit/>
            </a:bodyPr>
            <a:lstStyle/>
            <a:p>
              <a:pPr algn="ctr"/>
              <a:r>
                <a:rPr lang="en-US" dirty="0"/>
                <a:t>2018 and 2019 enacted budgets</a:t>
              </a:r>
            </a:p>
          </p:txBody>
        </p:sp>
        <p:cxnSp>
          <p:nvCxnSpPr>
            <p:cNvPr id="18" name="Straight Arrow Connector 17">
              <a:extLst>
                <a:ext uri="{FF2B5EF4-FFF2-40B4-BE49-F238E27FC236}">
                  <a16:creationId xmlns:a16="http://schemas.microsoft.com/office/drawing/2014/main" id="{9FDF1B8C-31E9-234A-BD16-48A95FD4062A}"/>
                </a:ext>
              </a:extLst>
            </p:cNvPr>
            <p:cNvCxnSpPr>
              <a:cxnSpLocks/>
            </p:cNvCxnSpPr>
            <p:nvPr/>
          </p:nvCxnSpPr>
          <p:spPr>
            <a:xfrm>
              <a:off x="2306877" y="1137586"/>
              <a:ext cx="0" cy="1645280"/>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A03A2B56-CC53-9E43-B3EC-747086504386}"/>
                </a:ext>
              </a:extLst>
            </p:cNvPr>
            <p:cNvCxnSpPr>
              <a:cxnSpLocks/>
            </p:cNvCxnSpPr>
            <p:nvPr/>
          </p:nvCxnSpPr>
          <p:spPr>
            <a:xfrm>
              <a:off x="2566434" y="1137586"/>
              <a:ext cx="0" cy="1645280"/>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grpSp>
      <p:sp>
        <p:nvSpPr>
          <p:cNvPr id="25" name="Oval 24">
            <a:extLst>
              <a:ext uri="{FF2B5EF4-FFF2-40B4-BE49-F238E27FC236}">
                <a16:creationId xmlns:a16="http://schemas.microsoft.com/office/drawing/2014/main" id="{6344D356-C5F9-EC40-9631-B3BADC0FD2EF}"/>
              </a:ext>
            </a:extLst>
          </p:cNvPr>
          <p:cNvSpPr/>
          <p:nvPr/>
        </p:nvSpPr>
        <p:spPr>
          <a:xfrm>
            <a:off x="4485259" y="5334000"/>
            <a:ext cx="2366478" cy="692532"/>
          </a:xfrm>
          <a:prstGeom prst="ellipse">
            <a:avLst/>
          </a:prstGeom>
          <a:noFill/>
          <a:ln w="381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744233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5" presetClass="entr" presetSubtype="10" fill="hold" nodeType="click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checkerboard(across)">
                                      <p:cBhvr>
                                        <p:cTn id="15" dur="500"/>
                                        <p:tgtEl>
                                          <p:spTgt spid="24"/>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1" fill="hold" nodeType="clickEffect">
                                  <p:stCondLst>
                                    <p:cond delay="0"/>
                                  </p:stCondLst>
                                  <p:childTnLst>
                                    <p:set>
                                      <p:cBhvr>
                                        <p:cTn id="19" dur="1" fill="hold">
                                          <p:stCondLst>
                                            <p:cond delay="0"/>
                                          </p:stCondLst>
                                        </p:cTn>
                                        <p:tgtEl>
                                          <p:spTgt spid="23"/>
                                        </p:tgtEl>
                                        <p:attrNameLst>
                                          <p:attrName>style.visibility</p:attrName>
                                        </p:attrNameLst>
                                      </p:cBhvr>
                                      <p:to>
                                        <p:strVal val="visible"/>
                                      </p:to>
                                    </p:set>
                                    <p:animEffect transition="in" filter="wipe(up)">
                                      <p:cBhvr>
                                        <p:cTn id="20"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5"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C698ED-28FA-D14F-BF34-74AB6161AA07}"/>
              </a:ext>
            </a:extLst>
          </p:cNvPr>
          <p:cNvSpPr>
            <a:spLocks noGrp="1"/>
          </p:cNvSpPr>
          <p:nvPr>
            <p:ph type="title"/>
          </p:nvPr>
        </p:nvSpPr>
        <p:spPr/>
        <p:txBody>
          <a:bodyPr/>
          <a:lstStyle/>
          <a:p>
            <a:r>
              <a:rPr lang="en-US" dirty="0"/>
              <a:t>Summary</a:t>
            </a:r>
          </a:p>
        </p:txBody>
      </p:sp>
      <p:sp>
        <p:nvSpPr>
          <p:cNvPr id="3" name="Content Placeholder 2">
            <a:extLst>
              <a:ext uri="{FF2B5EF4-FFF2-40B4-BE49-F238E27FC236}">
                <a16:creationId xmlns:a16="http://schemas.microsoft.com/office/drawing/2014/main" id="{6918D6EC-747C-FD4D-9037-668F699274B1}"/>
              </a:ext>
            </a:extLst>
          </p:cNvPr>
          <p:cNvSpPr>
            <a:spLocks noGrp="1"/>
          </p:cNvSpPr>
          <p:nvPr>
            <p:ph idx="1"/>
          </p:nvPr>
        </p:nvSpPr>
        <p:spPr>
          <a:xfrm>
            <a:off x="518159" y="1600200"/>
            <a:ext cx="11887201" cy="4876800"/>
          </a:xfrm>
          <a:ln>
            <a:noFill/>
          </a:ln>
        </p:spPr>
        <p:txBody>
          <a:bodyPr anchor="ctr">
            <a:normAutofit fontScale="85000" lnSpcReduction="10000"/>
          </a:bodyPr>
          <a:lstStyle/>
          <a:p>
            <a:pPr marL="0" indent="0">
              <a:buNone/>
            </a:pPr>
            <a:r>
              <a:rPr lang="en-US" dirty="0"/>
              <a:t>Robust plans for upgrades: </a:t>
            </a:r>
            <a:r>
              <a:rPr lang="en-US" dirty="0">
                <a:solidFill>
                  <a:srgbClr val="002AF4"/>
                </a:solidFill>
              </a:rPr>
              <a:t>synergetic heavy ion physics </a:t>
            </a:r>
            <a:r>
              <a:rPr lang="en-US" dirty="0"/>
              <a:t>at LHC  &amp; RHIC next 10-</a:t>
            </a:r>
            <a:r>
              <a:rPr lang="en-US" b="1" dirty="0">
                <a:solidFill>
                  <a:srgbClr val="C00000"/>
                </a:solidFill>
              </a:rPr>
              <a:t>15</a:t>
            </a:r>
            <a:r>
              <a:rPr lang="en-US" dirty="0"/>
              <a:t>+ years: </a:t>
            </a:r>
          </a:p>
          <a:p>
            <a:pPr marL="274320" lvl="1" indent="0">
              <a:buNone/>
            </a:pPr>
            <a:r>
              <a:rPr lang="en-US" dirty="0"/>
              <a:t>Characterizing and understanding QGP from </a:t>
            </a:r>
            <a:r>
              <a:rPr lang="en-US" dirty="0">
                <a:solidFill>
                  <a:srgbClr val="197D8C"/>
                </a:solidFill>
              </a:rPr>
              <a:t>small to large wavelength</a:t>
            </a:r>
          </a:p>
          <a:p>
            <a:pPr marL="274320" lvl="1" indent="0">
              <a:buNone/>
            </a:pPr>
            <a:r>
              <a:rPr lang="en-US" dirty="0"/>
              <a:t>Diverse probes/techniques: heavy quarks, jets, energy loss, variation in initial state/energy, and appropriately required detector upgrades at </a:t>
            </a:r>
            <a:r>
              <a:rPr lang="en-US" b="1" dirty="0">
                <a:solidFill>
                  <a:srgbClr val="C00000"/>
                </a:solidFill>
              </a:rPr>
              <a:t>ALICE</a:t>
            </a:r>
            <a:r>
              <a:rPr lang="en-US" dirty="0"/>
              <a:t>, ATLAS, CMS and </a:t>
            </a:r>
            <a:r>
              <a:rPr lang="en-US" b="1" dirty="0" err="1">
                <a:solidFill>
                  <a:srgbClr val="C00000"/>
                </a:solidFill>
              </a:rPr>
              <a:t>LHCb</a:t>
            </a:r>
            <a:r>
              <a:rPr lang="en-US" dirty="0">
                <a:solidFill>
                  <a:srgbClr val="C00000"/>
                </a:solidFill>
              </a:rPr>
              <a:t> </a:t>
            </a:r>
            <a:r>
              <a:rPr lang="en-US" dirty="0"/>
              <a:t>@ CERN, and a whole new detector </a:t>
            </a:r>
            <a:r>
              <a:rPr lang="en-US" dirty="0" err="1"/>
              <a:t>sPHENIX@BNL</a:t>
            </a:r>
            <a:endParaRPr lang="en-US" dirty="0"/>
          </a:p>
          <a:p>
            <a:pPr marL="0" indent="0">
              <a:buNone/>
            </a:pPr>
            <a:endParaRPr lang="en-US" dirty="0"/>
          </a:p>
          <a:p>
            <a:pPr marL="0" indent="0">
              <a:buNone/>
            </a:pPr>
            <a:r>
              <a:rPr lang="en-US" dirty="0">
                <a:solidFill>
                  <a:srgbClr val="002AF4"/>
                </a:solidFill>
              </a:rPr>
              <a:t>US EIC project is moving forward: steadily but surely</a:t>
            </a:r>
          </a:p>
          <a:p>
            <a:pPr marL="274320" lvl="1" indent="0">
              <a:buNone/>
            </a:pPr>
            <a:r>
              <a:rPr lang="en-US" dirty="0"/>
              <a:t>Long range plan recommended it for construction in 2015 </a:t>
            </a:r>
          </a:p>
          <a:p>
            <a:pPr marL="274320" lvl="1" indent="0">
              <a:buNone/>
            </a:pPr>
            <a:r>
              <a:rPr lang="en-US" dirty="0"/>
              <a:t>National Academy Review positive (</a:t>
            </a:r>
            <a:r>
              <a:rPr lang="en-US" dirty="0">
                <a:solidFill>
                  <a:schemeClr val="tx2"/>
                </a:solidFill>
              </a:rPr>
              <a:t>timely, compelling and fundamental</a:t>
            </a:r>
            <a:r>
              <a:rPr lang="en-US" dirty="0"/>
              <a:t>) in 2018</a:t>
            </a:r>
          </a:p>
          <a:p>
            <a:pPr marL="274320" lvl="1" indent="0">
              <a:buNone/>
            </a:pPr>
            <a:r>
              <a:rPr lang="en-US" dirty="0"/>
              <a:t>International EIC Users Group of 800+ Ph.D.’s  now in place: seed for future collaboration </a:t>
            </a:r>
          </a:p>
          <a:p>
            <a:pPr marL="274320" lvl="1" indent="0">
              <a:buNone/>
            </a:pPr>
            <a:r>
              <a:rPr lang="en-US" dirty="0">
                <a:solidFill>
                  <a:srgbClr val="197D8C"/>
                </a:solidFill>
              </a:rPr>
              <a:t>A significant European contingent (~32%) </a:t>
            </a:r>
          </a:p>
          <a:p>
            <a:pPr marL="274320" lvl="1" indent="0">
              <a:buNone/>
            </a:pPr>
            <a:r>
              <a:rPr lang="en-US" dirty="0"/>
              <a:t>US Department of Energy is anticipated to initiate the realization process (CD-process)</a:t>
            </a:r>
          </a:p>
          <a:p>
            <a:pPr marL="274320" lvl="1" indent="0">
              <a:buNone/>
            </a:pPr>
            <a:r>
              <a:rPr lang="en-US" dirty="0"/>
              <a:t>Could have first collisions late 2020’s (technically driven possible, fiscal always open question)</a:t>
            </a:r>
          </a:p>
          <a:p>
            <a:pPr marL="274320" lvl="1" indent="0">
              <a:buNone/>
            </a:pPr>
            <a:endParaRPr lang="en-US" dirty="0"/>
          </a:p>
          <a:p>
            <a:pPr marL="0" indent="0">
              <a:buNone/>
            </a:pPr>
            <a:r>
              <a:rPr lang="en-US" dirty="0"/>
              <a:t>For the European PP Strategic discussions: </a:t>
            </a:r>
            <a:r>
              <a:rPr lang="en-US" dirty="0">
                <a:solidFill>
                  <a:srgbClr val="002AF4"/>
                </a:solidFill>
              </a:rPr>
              <a:t>A white paper led by EICUG’s European contingent is being prepared.  A </a:t>
            </a:r>
            <a:r>
              <a:rPr lang="en-US" dirty="0"/>
              <a:t>separate </a:t>
            </a:r>
            <a:r>
              <a:rPr lang="en-US" dirty="0">
                <a:solidFill>
                  <a:srgbClr val="002AF4"/>
                </a:solidFill>
              </a:rPr>
              <a:t>machine design and accelerator R&amp;D white paper for the EIC </a:t>
            </a:r>
            <a:r>
              <a:rPr lang="en-US" dirty="0"/>
              <a:t>is being prepared buy BNL and Jefferson Lab together.</a:t>
            </a:r>
          </a:p>
        </p:txBody>
      </p:sp>
      <p:sp>
        <p:nvSpPr>
          <p:cNvPr id="4" name="Date Placeholder 3">
            <a:extLst>
              <a:ext uri="{FF2B5EF4-FFF2-40B4-BE49-F238E27FC236}">
                <a16:creationId xmlns:a16="http://schemas.microsoft.com/office/drawing/2014/main" id="{A67E3660-E50D-CB43-B382-710E3AA45B31}"/>
              </a:ext>
            </a:extLst>
          </p:cNvPr>
          <p:cNvSpPr>
            <a:spLocks noGrp="1"/>
          </p:cNvSpPr>
          <p:nvPr>
            <p:ph type="dt" sz="half" idx="10"/>
          </p:nvPr>
        </p:nvSpPr>
        <p:spPr/>
        <p:txBody>
          <a:bodyPr/>
          <a:lstStyle/>
          <a:p>
            <a:r>
              <a:rPr lang="en-US"/>
              <a:t>November 16, 2018</a:t>
            </a:r>
          </a:p>
        </p:txBody>
      </p:sp>
      <p:sp>
        <p:nvSpPr>
          <p:cNvPr id="5" name="Footer Placeholder 4">
            <a:extLst>
              <a:ext uri="{FF2B5EF4-FFF2-40B4-BE49-F238E27FC236}">
                <a16:creationId xmlns:a16="http://schemas.microsoft.com/office/drawing/2014/main" id="{48A2AEE5-6303-694E-94BC-DC0EFA692DB6}"/>
              </a:ext>
            </a:extLst>
          </p:cNvPr>
          <p:cNvSpPr>
            <a:spLocks noGrp="1"/>
          </p:cNvSpPr>
          <p:nvPr>
            <p:ph type="ftr" sz="quarter" idx="11"/>
          </p:nvPr>
        </p:nvSpPr>
        <p:spPr/>
        <p:txBody>
          <a:bodyPr/>
          <a:lstStyle/>
          <a:p>
            <a:pPr algn="r"/>
            <a:r>
              <a:rPr lang="en-US"/>
              <a:t>ECFA Plenary Session: Future Colliders</a:t>
            </a:r>
            <a:endParaRPr lang="en-US" dirty="0"/>
          </a:p>
        </p:txBody>
      </p:sp>
      <p:sp>
        <p:nvSpPr>
          <p:cNvPr id="6" name="Slide Number Placeholder 5">
            <a:extLst>
              <a:ext uri="{FF2B5EF4-FFF2-40B4-BE49-F238E27FC236}">
                <a16:creationId xmlns:a16="http://schemas.microsoft.com/office/drawing/2014/main" id="{44A4527D-76B2-5545-8D01-C6796AFD5C37}"/>
              </a:ext>
            </a:extLst>
          </p:cNvPr>
          <p:cNvSpPr>
            <a:spLocks noGrp="1"/>
          </p:cNvSpPr>
          <p:nvPr>
            <p:ph type="sldNum" sz="quarter" idx="12"/>
          </p:nvPr>
        </p:nvSpPr>
        <p:spPr/>
        <p:txBody>
          <a:bodyPr/>
          <a:lstStyle/>
          <a:p>
            <a:fld id="{0CFEC368-1D7A-4F81-ABF6-AE0E36BAF64C}" type="slidenum">
              <a:rPr lang="en-US" smtClean="0"/>
              <a:pPr/>
              <a:t>27</a:t>
            </a:fld>
            <a:endParaRPr lang="en-US"/>
          </a:p>
        </p:txBody>
      </p:sp>
      <p:grpSp>
        <p:nvGrpSpPr>
          <p:cNvPr id="12" name="Group 11">
            <a:extLst>
              <a:ext uri="{FF2B5EF4-FFF2-40B4-BE49-F238E27FC236}">
                <a16:creationId xmlns:a16="http://schemas.microsoft.com/office/drawing/2014/main" id="{F1FD8E42-A37D-7145-A6B2-9390EF5BB0A1}"/>
              </a:ext>
            </a:extLst>
          </p:cNvPr>
          <p:cNvGrpSpPr/>
          <p:nvPr/>
        </p:nvGrpSpPr>
        <p:grpSpPr>
          <a:xfrm>
            <a:off x="63507" y="3117172"/>
            <a:ext cx="11011769" cy="1433518"/>
            <a:chOff x="63507" y="3117172"/>
            <a:chExt cx="11011769" cy="1433518"/>
          </a:xfrm>
        </p:grpSpPr>
        <p:pic>
          <p:nvPicPr>
            <p:cNvPr id="7" name="Picture 27">
              <a:extLst>
                <a:ext uri="{FF2B5EF4-FFF2-40B4-BE49-F238E27FC236}">
                  <a16:creationId xmlns:a16="http://schemas.microsoft.com/office/drawing/2014/main" id="{CE0A8171-74D7-9E42-B426-8B0BA045E0D3}"/>
                </a:ext>
              </a:extLst>
            </p:cNvPr>
            <p:cNvPicPr>
              <a:picLocks noChangeAspect="1" noChangeArrowheads="1"/>
            </p:cNvPicPr>
            <p:nvPr/>
          </p:nvPicPr>
          <p:blipFill>
            <a:blip r:embed="rId2"/>
            <a:srcRect/>
            <a:stretch>
              <a:fillRect/>
            </a:stretch>
          </p:blipFill>
          <p:spPr bwMode="auto">
            <a:xfrm>
              <a:off x="63507" y="3740827"/>
              <a:ext cx="753672" cy="696910"/>
            </a:xfrm>
            <a:prstGeom prst="rect">
              <a:avLst/>
            </a:prstGeom>
            <a:noFill/>
            <a:ln w="9525">
              <a:noFill/>
              <a:miter lim="800000"/>
              <a:headEnd/>
              <a:tailEnd/>
            </a:ln>
          </p:spPr>
        </p:pic>
        <p:pic>
          <p:nvPicPr>
            <p:cNvPr id="8" name="Picture 7" descr="NSAC LRP 2015 (dragged).pdf">
              <a:extLst>
                <a:ext uri="{FF2B5EF4-FFF2-40B4-BE49-F238E27FC236}">
                  <a16:creationId xmlns:a16="http://schemas.microsoft.com/office/drawing/2014/main" id="{34AEFAB8-D153-6547-B576-A483C654ACE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48594" y="3117172"/>
              <a:ext cx="481915" cy="623655"/>
            </a:xfrm>
            <a:prstGeom prst="rect">
              <a:avLst/>
            </a:prstGeom>
            <a:ln w="25400">
              <a:solidFill>
                <a:srgbClr val="C00000"/>
              </a:solidFill>
            </a:ln>
          </p:spPr>
        </p:pic>
        <p:pic>
          <p:nvPicPr>
            <p:cNvPr id="9" name="Picture 8">
              <a:extLst>
                <a:ext uri="{FF2B5EF4-FFF2-40B4-BE49-F238E27FC236}">
                  <a16:creationId xmlns:a16="http://schemas.microsoft.com/office/drawing/2014/main" id="{35297F33-F2DD-064D-8D84-00213E72010F}"/>
                </a:ext>
              </a:extLst>
            </p:cNvPr>
            <p:cNvPicPr>
              <a:picLocks noChangeAspect="1"/>
            </p:cNvPicPr>
            <p:nvPr/>
          </p:nvPicPr>
          <p:blipFill>
            <a:blip r:embed="rId4"/>
            <a:stretch>
              <a:fillRect/>
            </a:stretch>
          </p:blipFill>
          <p:spPr>
            <a:xfrm>
              <a:off x="8728841" y="3342343"/>
              <a:ext cx="481916" cy="696257"/>
            </a:xfrm>
            <a:prstGeom prst="rect">
              <a:avLst/>
            </a:prstGeom>
            <a:ln w="25400">
              <a:solidFill>
                <a:srgbClr val="C00000"/>
              </a:solidFill>
            </a:ln>
          </p:spPr>
        </p:pic>
        <p:pic>
          <p:nvPicPr>
            <p:cNvPr id="10" name="Picture 9">
              <a:extLst>
                <a:ext uri="{FF2B5EF4-FFF2-40B4-BE49-F238E27FC236}">
                  <a16:creationId xmlns:a16="http://schemas.microsoft.com/office/drawing/2014/main" id="{7876B042-7039-2040-B5BD-FC373A014AF6}"/>
                </a:ext>
              </a:extLst>
            </p:cNvPr>
            <p:cNvPicPr/>
            <p:nvPr/>
          </p:nvPicPr>
          <p:blipFill rotWithShape="1">
            <a:blip r:embed="rId5"/>
            <a:srcRect l="19362" t="22651" r="18969" b="18057"/>
            <a:stretch/>
          </p:blipFill>
          <p:spPr bwMode="auto">
            <a:xfrm>
              <a:off x="9845565" y="3854433"/>
              <a:ext cx="1229711" cy="696257"/>
            </a:xfrm>
            <a:prstGeom prst="rect">
              <a:avLst/>
            </a:prstGeom>
            <a:ln w="25400">
              <a:solidFill>
                <a:srgbClr val="C00000"/>
              </a:solidFill>
            </a:ln>
            <a:extLst>
              <a:ext uri="{53640926-AAD7-44d8-BBD7-CCE9431645EC}">
                <a14:shadowObscured xmlns="" xmlns:a14="http://schemas.microsoft.com/office/drawing/2010/main"/>
              </a:ext>
            </a:extLst>
          </p:spPr>
        </p:pic>
      </p:grpSp>
    </p:spTree>
    <p:extLst>
      <p:ext uri="{BB962C8B-B14F-4D97-AF65-F5344CB8AC3E}">
        <p14:creationId xmlns:p14="http://schemas.microsoft.com/office/powerpoint/2010/main" val="23504192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checkerboard(across)">
                                      <p:cBhvr>
                                        <p:cTn id="7" dur="500"/>
                                        <p:tgtEl>
                                          <p:spTgt spid="3">
                                            <p:txEl>
                                              <p:pRg st="4" end="4"/>
                                            </p:txEl>
                                          </p:spTgt>
                                        </p:tgtEl>
                                      </p:cBhvr>
                                    </p:animEffect>
                                  </p:childTnLst>
                                </p:cTn>
                              </p:par>
                              <p:par>
                                <p:cTn id="8" presetID="5" presetClass="entr" presetSubtype="10" fill="hold" nodeType="withEffect">
                                  <p:stCondLst>
                                    <p:cond delay="0"/>
                                  </p:stCondLst>
                                  <p:childTnLst>
                                    <p:set>
                                      <p:cBhvr>
                                        <p:cTn id="9" dur="1" fill="hold">
                                          <p:stCondLst>
                                            <p:cond delay="0"/>
                                          </p:stCondLst>
                                        </p:cTn>
                                        <p:tgtEl>
                                          <p:spTgt spid="3">
                                            <p:txEl>
                                              <p:pRg st="5" end="5"/>
                                            </p:txEl>
                                          </p:spTgt>
                                        </p:tgtEl>
                                        <p:attrNameLst>
                                          <p:attrName>style.visibility</p:attrName>
                                        </p:attrNameLst>
                                      </p:cBhvr>
                                      <p:to>
                                        <p:strVal val="visible"/>
                                      </p:to>
                                    </p:set>
                                    <p:animEffect transition="in" filter="checkerboard(across)">
                                      <p:cBhvr>
                                        <p:cTn id="10" dur="500"/>
                                        <p:tgtEl>
                                          <p:spTgt spid="3">
                                            <p:txEl>
                                              <p:pRg st="5" end="5"/>
                                            </p:txEl>
                                          </p:spTgt>
                                        </p:tgtEl>
                                      </p:cBhvr>
                                    </p:animEffect>
                                  </p:childTnLst>
                                </p:cTn>
                              </p:par>
                              <p:par>
                                <p:cTn id="11" presetID="5" presetClass="entr" presetSubtype="10" fill="hold" nodeType="withEffect">
                                  <p:stCondLst>
                                    <p:cond delay="0"/>
                                  </p:stCondLst>
                                  <p:childTnLst>
                                    <p:set>
                                      <p:cBhvr>
                                        <p:cTn id="12" dur="1" fill="hold">
                                          <p:stCondLst>
                                            <p:cond delay="0"/>
                                          </p:stCondLst>
                                        </p:cTn>
                                        <p:tgtEl>
                                          <p:spTgt spid="3">
                                            <p:txEl>
                                              <p:pRg st="6" end="6"/>
                                            </p:txEl>
                                          </p:spTgt>
                                        </p:tgtEl>
                                        <p:attrNameLst>
                                          <p:attrName>style.visibility</p:attrName>
                                        </p:attrNameLst>
                                      </p:cBhvr>
                                      <p:to>
                                        <p:strVal val="visible"/>
                                      </p:to>
                                    </p:set>
                                    <p:animEffect transition="in" filter="checkerboard(across)">
                                      <p:cBhvr>
                                        <p:cTn id="13" dur="500"/>
                                        <p:tgtEl>
                                          <p:spTgt spid="3">
                                            <p:txEl>
                                              <p:pRg st="6" end="6"/>
                                            </p:txEl>
                                          </p:spTgt>
                                        </p:tgtEl>
                                      </p:cBhvr>
                                    </p:animEffect>
                                  </p:childTnLst>
                                </p:cTn>
                              </p:par>
                              <p:par>
                                <p:cTn id="14" presetID="5" presetClass="entr" presetSubtype="10" fill="hold" nodeType="withEffect">
                                  <p:stCondLst>
                                    <p:cond delay="0"/>
                                  </p:stCondLst>
                                  <p:childTnLst>
                                    <p:set>
                                      <p:cBhvr>
                                        <p:cTn id="15" dur="1" fill="hold">
                                          <p:stCondLst>
                                            <p:cond delay="0"/>
                                          </p:stCondLst>
                                        </p:cTn>
                                        <p:tgtEl>
                                          <p:spTgt spid="3">
                                            <p:txEl>
                                              <p:pRg st="7" end="7"/>
                                            </p:txEl>
                                          </p:spTgt>
                                        </p:tgtEl>
                                        <p:attrNameLst>
                                          <p:attrName>style.visibility</p:attrName>
                                        </p:attrNameLst>
                                      </p:cBhvr>
                                      <p:to>
                                        <p:strVal val="visible"/>
                                      </p:to>
                                    </p:set>
                                    <p:animEffect transition="in" filter="checkerboard(across)">
                                      <p:cBhvr>
                                        <p:cTn id="16" dur="500"/>
                                        <p:tgtEl>
                                          <p:spTgt spid="3">
                                            <p:txEl>
                                              <p:pRg st="7" end="7"/>
                                            </p:txEl>
                                          </p:spTgt>
                                        </p:tgtEl>
                                      </p:cBhvr>
                                    </p:animEffect>
                                  </p:childTnLst>
                                </p:cTn>
                              </p:par>
                              <p:par>
                                <p:cTn id="17" presetID="5" presetClass="entr" presetSubtype="10" fill="hold" nodeType="with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animEffect transition="in" filter="checkerboard(across)">
                                      <p:cBhvr>
                                        <p:cTn id="19" dur="500"/>
                                        <p:tgtEl>
                                          <p:spTgt spid="3">
                                            <p:txEl>
                                              <p:pRg st="8" end="8"/>
                                            </p:txEl>
                                          </p:spTgt>
                                        </p:tgtEl>
                                      </p:cBhvr>
                                    </p:animEffect>
                                  </p:childTnLst>
                                </p:cTn>
                              </p:par>
                              <p:par>
                                <p:cTn id="20" presetID="5" presetClass="entr" presetSubtype="10" fill="hold" nodeType="withEffect">
                                  <p:stCondLst>
                                    <p:cond delay="0"/>
                                  </p:stCondLst>
                                  <p:childTnLst>
                                    <p:set>
                                      <p:cBhvr>
                                        <p:cTn id="21" dur="1" fill="hold">
                                          <p:stCondLst>
                                            <p:cond delay="0"/>
                                          </p:stCondLst>
                                        </p:cTn>
                                        <p:tgtEl>
                                          <p:spTgt spid="3">
                                            <p:txEl>
                                              <p:pRg st="9" end="9"/>
                                            </p:txEl>
                                          </p:spTgt>
                                        </p:tgtEl>
                                        <p:attrNameLst>
                                          <p:attrName>style.visibility</p:attrName>
                                        </p:attrNameLst>
                                      </p:cBhvr>
                                      <p:to>
                                        <p:strVal val="visible"/>
                                      </p:to>
                                    </p:set>
                                    <p:animEffect transition="in" filter="checkerboard(across)">
                                      <p:cBhvr>
                                        <p:cTn id="22" dur="500"/>
                                        <p:tgtEl>
                                          <p:spTgt spid="3">
                                            <p:txEl>
                                              <p:pRg st="9" end="9"/>
                                            </p:txEl>
                                          </p:spTgt>
                                        </p:tgtEl>
                                      </p:cBhvr>
                                    </p:animEffect>
                                  </p:childTnLst>
                                </p:cTn>
                              </p:par>
                              <p:par>
                                <p:cTn id="23" presetID="5" presetClass="entr" presetSubtype="10" fill="hold" nodeType="withEffect">
                                  <p:stCondLst>
                                    <p:cond delay="0"/>
                                  </p:stCondLst>
                                  <p:childTnLst>
                                    <p:set>
                                      <p:cBhvr>
                                        <p:cTn id="24" dur="1" fill="hold">
                                          <p:stCondLst>
                                            <p:cond delay="0"/>
                                          </p:stCondLst>
                                        </p:cTn>
                                        <p:tgtEl>
                                          <p:spTgt spid="3">
                                            <p:txEl>
                                              <p:pRg st="10" end="10"/>
                                            </p:txEl>
                                          </p:spTgt>
                                        </p:tgtEl>
                                        <p:attrNameLst>
                                          <p:attrName>style.visibility</p:attrName>
                                        </p:attrNameLst>
                                      </p:cBhvr>
                                      <p:to>
                                        <p:strVal val="visible"/>
                                      </p:to>
                                    </p:set>
                                    <p:animEffect transition="in" filter="checkerboard(across)">
                                      <p:cBhvr>
                                        <p:cTn id="25" dur="500"/>
                                        <p:tgtEl>
                                          <p:spTgt spid="3">
                                            <p:txEl>
                                              <p:pRg st="10" end="10"/>
                                            </p:txEl>
                                          </p:spTgt>
                                        </p:tgtEl>
                                      </p:cBhvr>
                                    </p:animEffect>
                                  </p:childTnLst>
                                </p:cTn>
                              </p:par>
                              <p:par>
                                <p:cTn id="26" presetID="5" presetClass="entr" presetSubtype="10" fill="hold" nodeType="with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checkerboard(across)">
                                      <p:cBhvr>
                                        <p:cTn id="28" dur="500"/>
                                        <p:tgtEl>
                                          <p:spTgt spid="12"/>
                                        </p:tgtEl>
                                      </p:cBhvr>
                                    </p:animEffect>
                                  </p:childTnLst>
                                </p:cTn>
                              </p:par>
                            </p:childTnLst>
                          </p:cTn>
                        </p:par>
                      </p:childTnLst>
                    </p:cTn>
                  </p:par>
                  <p:par>
                    <p:cTn id="29" fill="hold">
                      <p:stCondLst>
                        <p:cond delay="indefinite"/>
                      </p:stCondLst>
                      <p:childTnLst>
                        <p:par>
                          <p:cTn id="30" fill="hold">
                            <p:stCondLst>
                              <p:cond delay="0"/>
                            </p:stCondLst>
                            <p:childTnLst>
                              <p:par>
                                <p:cTn id="31" presetID="3" presetClass="entr" presetSubtype="10" fill="hold" nodeType="clickEffect">
                                  <p:stCondLst>
                                    <p:cond delay="0"/>
                                  </p:stCondLst>
                                  <p:childTnLst>
                                    <p:set>
                                      <p:cBhvr>
                                        <p:cTn id="32" dur="1" fill="hold">
                                          <p:stCondLst>
                                            <p:cond delay="0"/>
                                          </p:stCondLst>
                                        </p:cTn>
                                        <p:tgtEl>
                                          <p:spTgt spid="3">
                                            <p:txEl>
                                              <p:pRg st="12" end="12"/>
                                            </p:txEl>
                                          </p:spTgt>
                                        </p:tgtEl>
                                        <p:attrNameLst>
                                          <p:attrName>style.visibility</p:attrName>
                                        </p:attrNameLst>
                                      </p:cBhvr>
                                      <p:to>
                                        <p:strVal val="visible"/>
                                      </p:to>
                                    </p:set>
                                    <p:animEffect transition="in" filter="blinds(horizontal)">
                                      <p:cBhvr>
                                        <p:cTn id="33" dur="500"/>
                                        <p:tgtEl>
                                          <p:spTgt spid="3">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746451-B7D3-EF42-BD5D-C0BFECBBB758}"/>
              </a:ext>
            </a:extLst>
          </p:cNvPr>
          <p:cNvSpPr>
            <a:spLocks noGrp="1"/>
          </p:cNvSpPr>
          <p:nvPr>
            <p:ph type="title"/>
          </p:nvPr>
        </p:nvSpPr>
        <p:spPr/>
        <p:txBody>
          <a:bodyPr/>
          <a:lstStyle/>
          <a:p>
            <a:pPr algn="ctr"/>
            <a:r>
              <a:rPr lang="en-US" dirty="0"/>
              <a:t>Thank you!</a:t>
            </a:r>
          </a:p>
        </p:txBody>
      </p:sp>
      <p:sp>
        <p:nvSpPr>
          <p:cNvPr id="4" name="Date Placeholder 3">
            <a:extLst>
              <a:ext uri="{FF2B5EF4-FFF2-40B4-BE49-F238E27FC236}">
                <a16:creationId xmlns:a16="http://schemas.microsoft.com/office/drawing/2014/main" id="{D87985AB-6529-EC4A-BC9B-A5051E7D2D00}"/>
              </a:ext>
            </a:extLst>
          </p:cNvPr>
          <p:cNvSpPr>
            <a:spLocks noGrp="1"/>
          </p:cNvSpPr>
          <p:nvPr>
            <p:ph type="dt" sz="half" idx="10"/>
          </p:nvPr>
        </p:nvSpPr>
        <p:spPr/>
        <p:txBody>
          <a:bodyPr/>
          <a:lstStyle/>
          <a:p>
            <a:r>
              <a:rPr lang="en-US"/>
              <a:t>November 16, 2018</a:t>
            </a:r>
          </a:p>
        </p:txBody>
      </p:sp>
      <p:sp>
        <p:nvSpPr>
          <p:cNvPr id="5" name="Footer Placeholder 4">
            <a:extLst>
              <a:ext uri="{FF2B5EF4-FFF2-40B4-BE49-F238E27FC236}">
                <a16:creationId xmlns:a16="http://schemas.microsoft.com/office/drawing/2014/main" id="{3D3CF2C8-6758-4E4C-A1A8-44B8DC2FE5A1}"/>
              </a:ext>
            </a:extLst>
          </p:cNvPr>
          <p:cNvSpPr>
            <a:spLocks noGrp="1"/>
          </p:cNvSpPr>
          <p:nvPr>
            <p:ph type="ftr" sz="quarter" idx="11"/>
          </p:nvPr>
        </p:nvSpPr>
        <p:spPr/>
        <p:txBody>
          <a:bodyPr/>
          <a:lstStyle/>
          <a:p>
            <a:pPr algn="r"/>
            <a:r>
              <a:rPr lang="en-US"/>
              <a:t>ECFA Plenary Session: Future Colliders</a:t>
            </a:r>
            <a:endParaRPr lang="en-US" dirty="0"/>
          </a:p>
        </p:txBody>
      </p:sp>
      <p:sp>
        <p:nvSpPr>
          <p:cNvPr id="6" name="Slide Number Placeholder 5">
            <a:extLst>
              <a:ext uri="{FF2B5EF4-FFF2-40B4-BE49-F238E27FC236}">
                <a16:creationId xmlns:a16="http://schemas.microsoft.com/office/drawing/2014/main" id="{2DBB933C-6AA9-C54D-9931-7872C55BB200}"/>
              </a:ext>
            </a:extLst>
          </p:cNvPr>
          <p:cNvSpPr>
            <a:spLocks noGrp="1"/>
          </p:cNvSpPr>
          <p:nvPr>
            <p:ph type="sldNum" sz="quarter" idx="12"/>
          </p:nvPr>
        </p:nvSpPr>
        <p:spPr/>
        <p:txBody>
          <a:bodyPr/>
          <a:lstStyle/>
          <a:p>
            <a:fld id="{0CFEC368-1D7A-4F81-ABF6-AE0E36BAF64C}" type="slidenum">
              <a:rPr lang="en-US" smtClean="0"/>
              <a:pPr/>
              <a:t>28</a:t>
            </a:fld>
            <a:endParaRPr lang="en-US"/>
          </a:p>
        </p:txBody>
      </p:sp>
      <p:sp>
        <p:nvSpPr>
          <p:cNvPr id="7" name="TextBox 6">
            <a:extLst>
              <a:ext uri="{FF2B5EF4-FFF2-40B4-BE49-F238E27FC236}">
                <a16:creationId xmlns:a16="http://schemas.microsoft.com/office/drawing/2014/main" id="{0306D294-D82F-7040-8E2D-E03681DA80B8}"/>
              </a:ext>
            </a:extLst>
          </p:cNvPr>
          <p:cNvSpPr txBox="1"/>
          <p:nvPr/>
        </p:nvSpPr>
        <p:spPr>
          <a:xfrm>
            <a:off x="609600" y="2151727"/>
            <a:ext cx="10972799" cy="2554545"/>
          </a:xfrm>
          <a:prstGeom prst="rect">
            <a:avLst/>
          </a:prstGeom>
          <a:noFill/>
        </p:spPr>
        <p:txBody>
          <a:bodyPr wrap="square" rtlCol="0">
            <a:spAutoFit/>
          </a:bodyPr>
          <a:lstStyle/>
          <a:p>
            <a:pPr algn="ctr"/>
            <a:r>
              <a:rPr lang="en-US" sz="2800" dirty="0">
                <a:latin typeface="Book Antiqua" panose="02040602050305030304" pitchFamily="18" charset="0"/>
              </a:rPr>
              <a:t>Thanks to those who actively helped:</a:t>
            </a:r>
          </a:p>
          <a:p>
            <a:pPr algn="ctr"/>
            <a:r>
              <a:rPr lang="en-US" dirty="0">
                <a:latin typeface="Book Antiqua" panose="02040602050305030304" pitchFamily="18" charset="0"/>
              </a:rPr>
              <a:t>EIC Users Group </a:t>
            </a:r>
            <a:r>
              <a:rPr lang="en-US" dirty="0">
                <a:latin typeface="Book Antiqua" panose="02040602050305030304" pitchFamily="18" charset="0"/>
                <a:hlinkClick r:id="rId2"/>
              </a:rPr>
              <a:t>Steering Committee</a:t>
            </a:r>
            <a:r>
              <a:rPr lang="en-US" dirty="0">
                <a:latin typeface="Book Antiqua" panose="02040602050305030304" pitchFamily="18" charset="0"/>
              </a:rPr>
              <a:t>, Berndt Mueller, Robert McKeown, Rolf Ent, Elke </a:t>
            </a:r>
            <a:r>
              <a:rPr lang="en-US" dirty="0" err="1">
                <a:latin typeface="Book Antiqua" panose="02040602050305030304" pitchFamily="18" charset="0"/>
              </a:rPr>
              <a:t>Aschenauer</a:t>
            </a:r>
            <a:r>
              <a:rPr lang="en-US" dirty="0">
                <a:latin typeface="Book Antiqua" panose="02040602050305030304" pitchFamily="18" charset="0"/>
              </a:rPr>
              <a:t>, Dave Morrison, Barbara </a:t>
            </a:r>
            <a:r>
              <a:rPr lang="en-US" dirty="0" err="1">
                <a:latin typeface="Book Antiqua" panose="02040602050305030304" pitchFamily="18" charset="0"/>
              </a:rPr>
              <a:t>Erazmus</a:t>
            </a:r>
            <a:r>
              <a:rPr lang="en-US" dirty="0">
                <a:latin typeface="Book Antiqua" panose="02040602050305030304" pitchFamily="18" charset="0"/>
              </a:rPr>
              <a:t>, Federico </a:t>
            </a:r>
            <a:r>
              <a:rPr lang="en-US" dirty="0" err="1">
                <a:latin typeface="Book Antiqua" panose="02040602050305030304" pitchFamily="18" charset="0"/>
              </a:rPr>
              <a:t>Antinori</a:t>
            </a:r>
            <a:r>
              <a:rPr lang="en-US" dirty="0">
                <a:latin typeface="Book Antiqua" panose="02040602050305030304" pitchFamily="18" charset="0"/>
              </a:rPr>
              <a:t>, Boris Hippolyte, Richard Milner, and </a:t>
            </a:r>
            <a:r>
              <a:rPr lang="en-US" dirty="0" err="1">
                <a:latin typeface="Book Antiqua" panose="02040602050305030304" pitchFamily="18" charset="0"/>
              </a:rPr>
              <a:t>Tapan</a:t>
            </a:r>
            <a:r>
              <a:rPr lang="en-US" dirty="0">
                <a:latin typeface="Book Antiqua" panose="02040602050305030304" pitchFamily="18" charset="0"/>
              </a:rPr>
              <a:t> Nayak </a:t>
            </a:r>
          </a:p>
          <a:p>
            <a:endParaRPr lang="en-US" dirty="0">
              <a:latin typeface="Book Antiqua" panose="02040602050305030304" pitchFamily="18" charset="0"/>
            </a:endParaRPr>
          </a:p>
          <a:p>
            <a:pPr algn="ctr"/>
            <a:r>
              <a:rPr lang="en-US" sz="2400" dirty="0">
                <a:latin typeface="Book Antiqua" panose="02040602050305030304" pitchFamily="18" charset="0"/>
              </a:rPr>
              <a:t>And whose slides/presentations I used from various talks given elsewhere:</a:t>
            </a:r>
          </a:p>
          <a:p>
            <a:pPr algn="ctr"/>
            <a:r>
              <a:rPr lang="en-US" dirty="0">
                <a:latin typeface="Book Antiqua" panose="02040602050305030304" pitchFamily="18" charset="0"/>
              </a:rPr>
              <a:t>Jan </a:t>
            </a:r>
            <a:r>
              <a:rPr lang="en-US" dirty="0" err="1">
                <a:latin typeface="Book Antiqua" panose="02040602050305030304" pitchFamily="18" charset="0"/>
              </a:rPr>
              <a:t>Fiete</a:t>
            </a:r>
            <a:r>
              <a:rPr lang="en-US" dirty="0">
                <a:latin typeface="Book Antiqua" panose="02040602050305030304" pitchFamily="18" charset="0"/>
              </a:rPr>
              <a:t> Grosse-</a:t>
            </a:r>
            <a:r>
              <a:rPr lang="en-US" dirty="0" err="1">
                <a:latin typeface="Book Antiqua" panose="02040602050305030304" pitchFamily="18" charset="0"/>
              </a:rPr>
              <a:t>Oetringhaus</a:t>
            </a:r>
            <a:r>
              <a:rPr lang="en-US" dirty="0">
                <a:latin typeface="Book Antiqua" panose="02040602050305030304" pitchFamily="18" charset="0"/>
              </a:rPr>
              <a:t>, Yen-</a:t>
            </a:r>
            <a:r>
              <a:rPr lang="en-US" dirty="0" err="1">
                <a:latin typeface="Book Antiqua" panose="02040602050305030304" pitchFamily="18" charset="0"/>
              </a:rPr>
              <a:t>Jie</a:t>
            </a:r>
            <a:r>
              <a:rPr lang="en-US" dirty="0">
                <a:latin typeface="Book Antiqua" panose="02040602050305030304" pitchFamily="18" charset="0"/>
              </a:rPr>
              <a:t> Lee, Andrea </a:t>
            </a:r>
            <a:r>
              <a:rPr lang="en-US" dirty="0" err="1">
                <a:latin typeface="Book Antiqua" panose="02040602050305030304" pitchFamily="18" charset="0"/>
              </a:rPr>
              <a:t>Dainise</a:t>
            </a:r>
            <a:r>
              <a:rPr lang="en-US" dirty="0">
                <a:latin typeface="Book Antiqua" panose="02040602050305030304" pitchFamily="18" charset="0"/>
              </a:rPr>
              <a:t>, Dominik </a:t>
            </a:r>
            <a:r>
              <a:rPr lang="en-US" dirty="0" err="1">
                <a:latin typeface="Book Antiqua" panose="02040602050305030304" pitchFamily="18" charset="0"/>
              </a:rPr>
              <a:t>Derendarz</a:t>
            </a:r>
            <a:r>
              <a:rPr lang="en-US" dirty="0">
                <a:latin typeface="Book Antiqua" panose="02040602050305030304" pitchFamily="18" charset="0"/>
              </a:rPr>
              <a:t>, Burkhard Schmidt</a:t>
            </a:r>
          </a:p>
          <a:p>
            <a:endParaRPr lang="en-US" dirty="0"/>
          </a:p>
          <a:p>
            <a:endParaRPr lang="en-US" dirty="0"/>
          </a:p>
        </p:txBody>
      </p:sp>
    </p:spTree>
    <p:extLst>
      <p:ext uri="{BB962C8B-B14F-4D97-AF65-F5344CB8AC3E}">
        <p14:creationId xmlns:p14="http://schemas.microsoft.com/office/powerpoint/2010/main" val="29848608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9EBE32-C70D-1345-8C71-CAFC68199694}"/>
              </a:ext>
            </a:extLst>
          </p:cNvPr>
          <p:cNvSpPr>
            <a:spLocks noGrp="1"/>
          </p:cNvSpPr>
          <p:nvPr>
            <p:ph type="title"/>
          </p:nvPr>
        </p:nvSpPr>
        <p:spPr/>
        <p:txBody>
          <a:bodyPr>
            <a:normAutofit/>
          </a:bodyPr>
          <a:lstStyle/>
          <a:p>
            <a:pPr algn="ctr"/>
            <a:r>
              <a:rPr lang="en-US" sz="3200" dirty="0"/>
              <a:t>Guideline/Charge from Prof. </a:t>
            </a:r>
            <a:r>
              <a:rPr lang="en-US" sz="3200" dirty="0" err="1"/>
              <a:t>D’Hondt</a:t>
            </a:r>
            <a:r>
              <a:rPr lang="en-US" sz="3200" dirty="0"/>
              <a:t> for this talk:</a:t>
            </a:r>
          </a:p>
        </p:txBody>
      </p:sp>
      <p:sp>
        <p:nvSpPr>
          <p:cNvPr id="7" name="Content Placeholder 6">
            <a:extLst>
              <a:ext uri="{FF2B5EF4-FFF2-40B4-BE49-F238E27FC236}">
                <a16:creationId xmlns:a16="http://schemas.microsoft.com/office/drawing/2014/main" id="{B9E4D614-CABA-3D48-A8EA-10C82D94628A}"/>
              </a:ext>
            </a:extLst>
          </p:cNvPr>
          <p:cNvSpPr>
            <a:spLocks noGrp="1"/>
          </p:cNvSpPr>
          <p:nvPr>
            <p:ph sz="half" idx="1"/>
          </p:nvPr>
        </p:nvSpPr>
        <p:spPr>
          <a:xfrm>
            <a:off x="747385" y="2027598"/>
            <a:ext cx="10972799" cy="1719072"/>
          </a:xfrm>
        </p:spPr>
        <p:txBody>
          <a:bodyPr anchor="t">
            <a:normAutofit lnSpcReduction="10000"/>
          </a:bodyPr>
          <a:lstStyle/>
          <a:p>
            <a:pPr marL="0" indent="0">
              <a:buNone/>
            </a:pPr>
            <a:r>
              <a:rPr lang="en-US" sz="1800" dirty="0"/>
              <a:t>“</a:t>
            </a:r>
            <a:r>
              <a:rPr lang="en-US" sz="1800" i="1" dirty="0"/>
              <a:t>As a guideline for the presentation, it is important to inform the community about the </a:t>
            </a:r>
            <a:r>
              <a:rPr lang="en-US" sz="1800" b="1" i="1" dirty="0"/>
              <a:t>realism of the proposed future collider </a:t>
            </a:r>
            <a:r>
              <a:rPr lang="en-US" sz="1800" i="1" dirty="0"/>
              <a:t>project, from the </a:t>
            </a:r>
            <a:r>
              <a:rPr lang="en-US" sz="1800" b="1" i="1" dirty="0"/>
              <a:t>basic properties of the collider (and detector(s)) to elements of innovation</a:t>
            </a:r>
            <a:r>
              <a:rPr lang="en-US" sz="1800" i="1" dirty="0"/>
              <a:t>, from </a:t>
            </a:r>
            <a:r>
              <a:rPr lang="en-US" sz="1800" b="1" i="1" dirty="0"/>
              <a:t>physics goals to R&amp;D challenges</a:t>
            </a:r>
            <a:r>
              <a:rPr lang="en-US" sz="1800" i="1" dirty="0"/>
              <a:t>, from </a:t>
            </a:r>
            <a:r>
              <a:rPr lang="en-US" sz="1800" i="1" dirty="0">
                <a:solidFill>
                  <a:srgbClr val="C00000"/>
                </a:solidFill>
              </a:rPr>
              <a:t>costs and secured budgets </a:t>
            </a:r>
            <a:r>
              <a:rPr lang="en-US" sz="1800" i="1" dirty="0"/>
              <a:t>to the required individual talents to face the challenges, potential computing requirements and challenges, a </a:t>
            </a:r>
            <a:r>
              <a:rPr lang="en-US" sz="1800" b="1" i="1" dirty="0"/>
              <a:t>timeline including R&amp;D </a:t>
            </a:r>
            <a:r>
              <a:rPr lang="en-US" sz="1800" i="1" dirty="0"/>
              <a:t>and </a:t>
            </a:r>
            <a:r>
              <a:rPr lang="en-US" sz="1800" b="1" i="1" dirty="0"/>
              <a:t>construction milestones, and the potential formation of scientific collaborations</a:t>
            </a:r>
            <a:r>
              <a:rPr lang="en-US" sz="1800" dirty="0"/>
              <a:t>.” </a:t>
            </a:r>
          </a:p>
        </p:txBody>
      </p:sp>
      <p:sp>
        <p:nvSpPr>
          <p:cNvPr id="8" name="Content Placeholder 7">
            <a:extLst>
              <a:ext uri="{FF2B5EF4-FFF2-40B4-BE49-F238E27FC236}">
                <a16:creationId xmlns:a16="http://schemas.microsoft.com/office/drawing/2014/main" id="{036CF80C-6C40-2947-A32D-8C9271F2EFC1}"/>
              </a:ext>
            </a:extLst>
          </p:cNvPr>
          <p:cNvSpPr>
            <a:spLocks noGrp="1"/>
          </p:cNvSpPr>
          <p:nvPr>
            <p:ph sz="half" idx="2"/>
          </p:nvPr>
        </p:nvSpPr>
        <p:spPr>
          <a:xfrm>
            <a:off x="747384" y="4063662"/>
            <a:ext cx="10972800" cy="1156939"/>
          </a:xfrm>
        </p:spPr>
        <p:txBody>
          <a:bodyPr anchor="t">
            <a:normAutofit lnSpcReduction="10000"/>
          </a:bodyPr>
          <a:lstStyle/>
          <a:p>
            <a:pPr marL="0" indent="0">
              <a:buNone/>
            </a:pPr>
            <a:r>
              <a:rPr lang="en-US" sz="1800" dirty="0"/>
              <a:t>“</a:t>
            </a:r>
            <a:r>
              <a:rPr lang="en-US" sz="1800" i="1" dirty="0"/>
              <a:t>Surely you can mention the science and technology challenges (and opportunities) of the RHIC and ALICE </a:t>
            </a:r>
            <a:r>
              <a:rPr lang="en-US" sz="1800" i="1" dirty="0" err="1"/>
              <a:t>programmes</a:t>
            </a:r>
            <a:r>
              <a:rPr lang="en-US" sz="1800" i="1" dirty="0"/>
              <a:t> as a kick-off towards future (or upgraded) colliders. </a:t>
            </a:r>
            <a:r>
              <a:rPr lang="en-US" sz="1800" i="1" dirty="0">
                <a:solidFill>
                  <a:srgbClr val="002AF4"/>
                </a:solidFill>
              </a:rPr>
              <a:t>The session will have a focus on future colliders, therefore do not hesitate to place dedicated focus on the US EIC project. </a:t>
            </a:r>
            <a:r>
              <a:rPr lang="en-US" sz="1800" i="1" dirty="0"/>
              <a:t>Indeed, the electron-proton part of future colliders is covered elsewhere</a:t>
            </a:r>
            <a:r>
              <a:rPr lang="en-US" sz="1800" dirty="0"/>
              <a:t>.”</a:t>
            </a:r>
          </a:p>
        </p:txBody>
      </p:sp>
      <p:sp>
        <p:nvSpPr>
          <p:cNvPr id="4" name="Date Placeholder 3">
            <a:extLst>
              <a:ext uri="{FF2B5EF4-FFF2-40B4-BE49-F238E27FC236}">
                <a16:creationId xmlns:a16="http://schemas.microsoft.com/office/drawing/2014/main" id="{0FD88BC4-F74E-6840-BF22-15E2E306FB4A}"/>
              </a:ext>
            </a:extLst>
          </p:cNvPr>
          <p:cNvSpPr>
            <a:spLocks noGrp="1"/>
          </p:cNvSpPr>
          <p:nvPr>
            <p:ph type="dt" sz="half" idx="10"/>
          </p:nvPr>
        </p:nvSpPr>
        <p:spPr/>
        <p:txBody>
          <a:bodyPr/>
          <a:lstStyle/>
          <a:p>
            <a:r>
              <a:rPr lang="en-US"/>
              <a:t>November 16, 2018</a:t>
            </a:r>
          </a:p>
        </p:txBody>
      </p:sp>
      <p:sp>
        <p:nvSpPr>
          <p:cNvPr id="5" name="Footer Placeholder 4">
            <a:extLst>
              <a:ext uri="{FF2B5EF4-FFF2-40B4-BE49-F238E27FC236}">
                <a16:creationId xmlns:a16="http://schemas.microsoft.com/office/drawing/2014/main" id="{B76E9A97-8C40-194F-B293-9E94E3CE976F}"/>
              </a:ext>
            </a:extLst>
          </p:cNvPr>
          <p:cNvSpPr>
            <a:spLocks noGrp="1"/>
          </p:cNvSpPr>
          <p:nvPr>
            <p:ph type="ftr" sz="quarter" idx="11"/>
          </p:nvPr>
        </p:nvSpPr>
        <p:spPr/>
        <p:txBody>
          <a:bodyPr/>
          <a:lstStyle/>
          <a:p>
            <a:pPr algn="r"/>
            <a:r>
              <a:rPr lang="en-US"/>
              <a:t>ECFA Plenary Session: Future Colliders</a:t>
            </a:r>
            <a:endParaRPr lang="en-US" dirty="0"/>
          </a:p>
        </p:txBody>
      </p:sp>
      <p:sp>
        <p:nvSpPr>
          <p:cNvPr id="6" name="Slide Number Placeholder 5">
            <a:extLst>
              <a:ext uri="{FF2B5EF4-FFF2-40B4-BE49-F238E27FC236}">
                <a16:creationId xmlns:a16="http://schemas.microsoft.com/office/drawing/2014/main" id="{31716D87-8F69-904B-9572-94D835A953C4}"/>
              </a:ext>
            </a:extLst>
          </p:cNvPr>
          <p:cNvSpPr>
            <a:spLocks noGrp="1"/>
          </p:cNvSpPr>
          <p:nvPr>
            <p:ph type="sldNum" sz="quarter" idx="12"/>
          </p:nvPr>
        </p:nvSpPr>
        <p:spPr/>
        <p:txBody>
          <a:bodyPr/>
          <a:lstStyle/>
          <a:p>
            <a:fld id="{0CFEC368-1D7A-4F81-ABF6-AE0E36BAF64C}" type="slidenum">
              <a:rPr lang="en-US" smtClean="0"/>
              <a:pPr/>
              <a:t>29</a:t>
            </a:fld>
            <a:endParaRPr lang="en-US"/>
          </a:p>
        </p:txBody>
      </p:sp>
    </p:spTree>
    <p:extLst>
      <p:ext uri="{BB962C8B-B14F-4D97-AF65-F5344CB8AC3E}">
        <p14:creationId xmlns:p14="http://schemas.microsoft.com/office/powerpoint/2010/main" val="25582020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47478" y="387526"/>
            <a:ext cx="9020522" cy="1143000"/>
          </a:xfrm>
        </p:spPr>
        <p:txBody>
          <a:bodyPr anchor="t">
            <a:noAutofit/>
          </a:bodyPr>
          <a:lstStyle/>
          <a:p>
            <a:pPr algn="ctr"/>
            <a:r>
              <a:rPr lang="en-US" sz="3200" dirty="0"/>
              <a:t>QCD: The Holy Grail of Quantum Field Theories</a:t>
            </a:r>
          </a:p>
        </p:txBody>
      </p:sp>
      <p:sp>
        <p:nvSpPr>
          <p:cNvPr id="3" name="Content Placeholder 2"/>
          <p:cNvSpPr>
            <a:spLocks noGrp="1"/>
          </p:cNvSpPr>
          <p:nvPr>
            <p:ph idx="1"/>
          </p:nvPr>
        </p:nvSpPr>
        <p:spPr>
          <a:xfrm>
            <a:off x="427383" y="1004645"/>
            <a:ext cx="11459817" cy="5742230"/>
          </a:xfrm>
        </p:spPr>
        <p:txBody>
          <a:bodyPr>
            <a:normAutofit lnSpcReduction="10000"/>
          </a:bodyPr>
          <a:lstStyle/>
          <a:p>
            <a:r>
              <a:rPr lang="en-US" sz="2000" dirty="0"/>
              <a:t>QCD : “nearly perfect” theory that explains nature’s strong interactions, is a  fundamental quantum theory of quarks and gluon fields</a:t>
            </a:r>
            <a:endParaRPr lang="en-US" sz="1400" dirty="0"/>
          </a:p>
          <a:p>
            <a:r>
              <a:rPr lang="en-US" sz="2000" dirty="0"/>
              <a:t>QCD is rich with symmetries:</a:t>
            </a:r>
          </a:p>
          <a:p>
            <a:endParaRPr lang="en-US" sz="2000" dirty="0"/>
          </a:p>
          <a:p>
            <a:endParaRPr lang="en-US" sz="2000" dirty="0"/>
          </a:p>
          <a:p>
            <a:endParaRPr lang="en-US" sz="2000" dirty="0"/>
          </a:p>
          <a:p>
            <a:endParaRPr lang="en-US" sz="2000" dirty="0"/>
          </a:p>
          <a:p>
            <a:endParaRPr lang="en-US" sz="2000" dirty="0"/>
          </a:p>
          <a:p>
            <a:endParaRPr lang="en-US" sz="2000" dirty="0"/>
          </a:p>
          <a:p>
            <a:endParaRPr lang="en-US" sz="2000" dirty="0"/>
          </a:p>
          <a:p>
            <a:endParaRPr lang="en-US" sz="2000" dirty="0"/>
          </a:p>
          <a:p>
            <a:endParaRPr lang="en-US" sz="2000" dirty="0"/>
          </a:p>
          <a:p>
            <a:r>
              <a:rPr lang="en-US" sz="2000" dirty="0"/>
              <a:t>Chiral, Axial, Scale &amp; P&amp;T symmetries </a:t>
            </a:r>
            <a:r>
              <a:rPr lang="en-US" sz="2000" dirty="0">
                <a:solidFill>
                  <a:schemeClr val="tx2"/>
                </a:solidFill>
              </a:rPr>
              <a:t>broken by quantum effects</a:t>
            </a:r>
            <a:r>
              <a:rPr lang="en-US" sz="2000" dirty="0"/>
              <a:t>: </a:t>
            </a:r>
            <a:r>
              <a:rPr lang="en-US" sz="2000" dirty="0">
                <a:solidFill>
                  <a:srgbClr val="C00000"/>
                </a:solidFill>
              </a:rPr>
              <a:t>Most of the visible matter in the Universe emerges as a result</a:t>
            </a:r>
          </a:p>
          <a:p>
            <a:r>
              <a:rPr lang="en-US" sz="2000" dirty="0"/>
              <a:t>Inherent in QCD are the deepest aspects of relativistic quantum field theories: (confinement, asymptotic freedom, anomalies, spontaneous breaking of chiral symmetry) </a:t>
            </a:r>
            <a:r>
              <a:rPr lang="en-US" sz="2000" dirty="0">
                <a:sym typeface="Wingdings"/>
              </a:rPr>
              <a:t> </a:t>
            </a:r>
            <a:r>
              <a:rPr lang="en-US" sz="2000" dirty="0">
                <a:solidFill>
                  <a:srgbClr val="C00000"/>
                </a:solidFill>
                <a:sym typeface="Wingdings"/>
              </a:rPr>
              <a:t>all depend on non-linear dynamics in QCD</a:t>
            </a:r>
            <a:endParaRPr lang="en-US" sz="2000" dirty="0">
              <a:solidFill>
                <a:srgbClr val="C00000"/>
              </a:solidFill>
            </a:endParaRPr>
          </a:p>
        </p:txBody>
      </p:sp>
      <p:grpSp>
        <p:nvGrpSpPr>
          <p:cNvPr id="14" name="Group 13"/>
          <p:cNvGrpSpPr/>
          <p:nvPr/>
        </p:nvGrpSpPr>
        <p:grpSpPr>
          <a:xfrm>
            <a:off x="2538273" y="2180664"/>
            <a:ext cx="7397923" cy="2392350"/>
            <a:chOff x="1014272" y="2894457"/>
            <a:chExt cx="7397923" cy="2392350"/>
          </a:xfrm>
        </p:grpSpPr>
        <p:pic>
          <p:nvPicPr>
            <p:cNvPr id="7" name="Picture 6" descr="latex-image-1.pdf"/>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014272" y="3053165"/>
              <a:ext cx="7010400" cy="317500"/>
            </a:xfrm>
            <a:prstGeom prst="rect">
              <a:avLst/>
            </a:prstGeom>
            <a:ln>
              <a:noFill/>
            </a:ln>
          </p:spPr>
        </p:pic>
        <p:sp>
          <p:nvSpPr>
            <p:cNvPr id="8" name="Rectangle 7"/>
            <p:cNvSpPr/>
            <p:nvPr/>
          </p:nvSpPr>
          <p:spPr>
            <a:xfrm>
              <a:off x="2539871" y="2894457"/>
              <a:ext cx="2763976" cy="616241"/>
            </a:xfrm>
            <a:prstGeom prst="rect">
              <a:avLst/>
            </a:prstGeom>
            <a:noFill/>
            <a:ln w="38100" cmpd="sng">
              <a:noFill/>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5661678" y="2897465"/>
              <a:ext cx="2536874" cy="616241"/>
            </a:xfrm>
            <a:prstGeom prst="rect">
              <a:avLst/>
            </a:prstGeom>
            <a:noFill/>
            <a:ln w="38100" cmpd="sng">
              <a:noFill/>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TextBox 11"/>
            <p:cNvSpPr txBox="1"/>
            <p:nvPr/>
          </p:nvSpPr>
          <p:spPr>
            <a:xfrm>
              <a:off x="1251260" y="3492023"/>
              <a:ext cx="6947292" cy="369332"/>
            </a:xfrm>
            <a:prstGeom prst="rect">
              <a:avLst/>
            </a:prstGeom>
            <a:noFill/>
            <a:ln>
              <a:noFill/>
            </a:ln>
          </p:spPr>
          <p:txBody>
            <a:bodyPr wrap="square" rtlCol="0">
              <a:spAutoFit/>
            </a:bodyPr>
            <a:lstStyle/>
            <a:p>
              <a:r>
                <a:rPr lang="en-US" dirty="0">
                  <a:latin typeface="Book Antiqua" panose="02040602050305030304" pitchFamily="18" charset="0"/>
                </a:rPr>
                <a:t>(1)		          </a:t>
              </a:r>
              <a:r>
                <a:rPr lang="en-US" dirty="0">
                  <a:solidFill>
                    <a:srgbClr val="FF0000"/>
                  </a:solidFill>
                  <a:latin typeface="Book Antiqua" panose="02040602050305030304" pitchFamily="18" charset="0"/>
                </a:rPr>
                <a:t> (2)                                        </a:t>
              </a:r>
              <a:r>
                <a:rPr lang="en-US" dirty="0">
                  <a:solidFill>
                    <a:srgbClr val="0000FF"/>
                  </a:solidFill>
                  <a:latin typeface="Book Antiqua" panose="02040602050305030304" pitchFamily="18" charset="0"/>
                </a:rPr>
                <a:t>(3) </a:t>
              </a:r>
            </a:p>
          </p:txBody>
        </p:sp>
        <p:sp>
          <p:nvSpPr>
            <p:cNvPr id="13" name="TextBox 12"/>
            <p:cNvSpPr txBox="1"/>
            <p:nvPr/>
          </p:nvSpPr>
          <p:spPr>
            <a:xfrm>
              <a:off x="1251260" y="3809479"/>
              <a:ext cx="7160935" cy="1477328"/>
            </a:xfrm>
            <a:prstGeom prst="rect">
              <a:avLst/>
            </a:prstGeom>
            <a:noFill/>
            <a:ln>
              <a:noFill/>
            </a:ln>
          </p:spPr>
          <p:txBody>
            <a:bodyPr wrap="none" rtlCol="0">
              <a:spAutoFit/>
            </a:bodyPr>
            <a:lstStyle/>
            <a:p>
              <a:pPr marL="342900" indent="-342900">
                <a:buAutoNum type="arabicParenBoth"/>
              </a:pPr>
              <a:r>
                <a:rPr lang="en-US" dirty="0">
                  <a:latin typeface="Book Antiqua" panose="02040602050305030304" pitchFamily="18" charset="0"/>
                </a:rPr>
                <a:t>Gauge “color” symmetry : unbroken but confined</a:t>
              </a:r>
            </a:p>
            <a:p>
              <a:pPr marL="342900" indent="-342900">
                <a:buAutoNum type="arabicParenBoth"/>
              </a:pPr>
              <a:r>
                <a:rPr lang="en-US" dirty="0">
                  <a:solidFill>
                    <a:srgbClr val="FF0000"/>
                  </a:solidFill>
                  <a:latin typeface="Book Antiqua" panose="02040602050305030304" pitchFamily="18" charset="0"/>
                </a:rPr>
                <a:t>Global “chiral” flavor symmetry: exact for massless quarks</a:t>
              </a:r>
            </a:p>
            <a:p>
              <a:pPr marL="342900" indent="-342900">
                <a:buAutoNum type="arabicParenBoth"/>
              </a:pPr>
              <a:r>
                <a:rPr lang="en-US" dirty="0">
                  <a:solidFill>
                    <a:srgbClr val="0000FF"/>
                  </a:solidFill>
                  <a:latin typeface="Book Antiqua" panose="02040602050305030304" pitchFamily="18" charset="0"/>
                </a:rPr>
                <a:t>Baryon number and axial charge (massless quarks) conservation</a:t>
              </a:r>
            </a:p>
            <a:p>
              <a:pPr marL="342900" indent="-342900">
                <a:buAutoNum type="arabicParenBoth"/>
              </a:pPr>
              <a:r>
                <a:rPr lang="en-US" dirty="0">
                  <a:latin typeface="Book Antiqua" panose="02040602050305030304" pitchFamily="18" charset="0"/>
                </a:rPr>
                <a:t>Scale invariance for massless quarks and gluon fields</a:t>
              </a:r>
            </a:p>
            <a:p>
              <a:pPr marL="342900" indent="-342900">
                <a:buAutoNum type="arabicParenBoth"/>
              </a:pPr>
              <a:r>
                <a:rPr lang="en-US" dirty="0">
                  <a:latin typeface="Book Antiqua" panose="02040602050305030304" pitchFamily="18" charset="0"/>
                </a:rPr>
                <a:t>Discrete C, P &amp; T symmetries</a:t>
              </a:r>
            </a:p>
          </p:txBody>
        </p:sp>
      </p:grpSp>
      <p:sp>
        <p:nvSpPr>
          <p:cNvPr id="4" name="Date Placeholder 3">
            <a:extLst>
              <a:ext uri="{FF2B5EF4-FFF2-40B4-BE49-F238E27FC236}">
                <a16:creationId xmlns:a16="http://schemas.microsoft.com/office/drawing/2014/main" id="{286EE7A1-1DFB-E345-8253-DC07F9BD2AC6}"/>
              </a:ext>
            </a:extLst>
          </p:cNvPr>
          <p:cNvSpPr>
            <a:spLocks noGrp="1"/>
          </p:cNvSpPr>
          <p:nvPr>
            <p:ph type="dt" sz="half" idx="10"/>
          </p:nvPr>
        </p:nvSpPr>
        <p:spPr/>
        <p:txBody>
          <a:bodyPr/>
          <a:lstStyle/>
          <a:p>
            <a:r>
              <a:rPr lang="en-US"/>
              <a:t>November 16, 2018</a:t>
            </a:r>
          </a:p>
        </p:txBody>
      </p:sp>
      <p:sp>
        <p:nvSpPr>
          <p:cNvPr id="5" name="Footer Placeholder 4">
            <a:extLst>
              <a:ext uri="{FF2B5EF4-FFF2-40B4-BE49-F238E27FC236}">
                <a16:creationId xmlns:a16="http://schemas.microsoft.com/office/drawing/2014/main" id="{D7807903-5BCB-0B44-B8C5-B5BAD58B15A7}"/>
              </a:ext>
            </a:extLst>
          </p:cNvPr>
          <p:cNvSpPr>
            <a:spLocks noGrp="1"/>
          </p:cNvSpPr>
          <p:nvPr>
            <p:ph type="ftr" sz="quarter" idx="11"/>
          </p:nvPr>
        </p:nvSpPr>
        <p:spPr/>
        <p:txBody>
          <a:bodyPr/>
          <a:lstStyle/>
          <a:p>
            <a:pPr algn="r"/>
            <a:r>
              <a:rPr lang="en-US"/>
              <a:t>ECFA Plenary Session: Future Colliders</a:t>
            </a:r>
            <a:endParaRPr lang="en-US" dirty="0"/>
          </a:p>
        </p:txBody>
      </p:sp>
      <p:sp>
        <p:nvSpPr>
          <p:cNvPr id="6" name="Slide Number Placeholder 5">
            <a:extLst>
              <a:ext uri="{FF2B5EF4-FFF2-40B4-BE49-F238E27FC236}">
                <a16:creationId xmlns:a16="http://schemas.microsoft.com/office/drawing/2014/main" id="{6408C6F9-583D-2848-9DFE-D8E7EE48562F}"/>
              </a:ext>
            </a:extLst>
          </p:cNvPr>
          <p:cNvSpPr>
            <a:spLocks noGrp="1"/>
          </p:cNvSpPr>
          <p:nvPr>
            <p:ph type="sldNum" sz="quarter" idx="12"/>
          </p:nvPr>
        </p:nvSpPr>
        <p:spPr/>
        <p:txBody>
          <a:bodyPr/>
          <a:lstStyle/>
          <a:p>
            <a:fld id="{0CFEC368-1D7A-4F81-ABF6-AE0E36BAF64C}" type="slidenum">
              <a:rPr lang="en-US" smtClean="0"/>
              <a:pPr/>
              <a:t>3</a:t>
            </a:fld>
            <a:endParaRPr lang="en-US"/>
          </a:p>
        </p:txBody>
      </p:sp>
    </p:spTree>
    <p:extLst>
      <p:ext uri="{BB962C8B-B14F-4D97-AF65-F5344CB8AC3E}">
        <p14:creationId xmlns:p14="http://schemas.microsoft.com/office/powerpoint/2010/main" val="3302488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linds(horizontal)">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11" end="11"/>
                                            </p:txEl>
                                          </p:spTgt>
                                        </p:tgtEl>
                                        <p:attrNameLst>
                                          <p:attrName>style.visibility</p:attrName>
                                        </p:attrNameLst>
                                      </p:cBhvr>
                                      <p:to>
                                        <p:strVal val="visible"/>
                                      </p:to>
                                    </p:set>
                                    <p:animEffect transition="in" filter="blinds(horizontal)">
                                      <p:cBhvr>
                                        <p:cTn id="12" dur="500"/>
                                        <p:tgtEl>
                                          <p:spTgt spid="3">
                                            <p:txEl>
                                              <p:pRg st="11" end="1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12" end="12"/>
                                            </p:txEl>
                                          </p:spTgt>
                                        </p:tgtEl>
                                        <p:attrNameLst>
                                          <p:attrName>style.visibility</p:attrName>
                                        </p:attrNameLst>
                                      </p:cBhvr>
                                      <p:to>
                                        <p:strVal val="visible"/>
                                      </p:to>
                                    </p:set>
                                    <p:animEffect transition="in" filter="blinds(horizontal)">
                                      <p:cBhvr>
                                        <p:cTn id="17" dur="500"/>
                                        <p:tgtEl>
                                          <p:spTgt spid="3">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A881EF-39CE-6B4C-9D69-EDBC9A0183DD}"/>
              </a:ext>
            </a:extLst>
          </p:cNvPr>
          <p:cNvSpPr>
            <a:spLocks noGrp="1"/>
          </p:cNvSpPr>
          <p:nvPr>
            <p:ph type="title"/>
          </p:nvPr>
        </p:nvSpPr>
        <p:spPr/>
        <p:txBody>
          <a:bodyPr/>
          <a:lstStyle/>
          <a:p>
            <a:r>
              <a:rPr lang="en-US" dirty="0"/>
              <a:t>National Academy Committee’s Findings</a:t>
            </a:r>
          </a:p>
        </p:txBody>
      </p:sp>
      <p:sp>
        <p:nvSpPr>
          <p:cNvPr id="3" name="Content Placeholder 2">
            <a:extLst>
              <a:ext uri="{FF2B5EF4-FFF2-40B4-BE49-F238E27FC236}">
                <a16:creationId xmlns:a16="http://schemas.microsoft.com/office/drawing/2014/main" id="{F4416D19-404D-9E46-ABAF-6ACB485C09A0}"/>
              </a:ext>
            </a:extLst>
          </p:cNvPr>
          <p:cNvSpPr>
            <a:spLocks noGrp="1"/>
          </p:cNvSpPr>
          <p:nvPr>
            <p:ph idx="1"/>
          </p:nvPr>
        </p:nvSpPr>
        <p:spPr/>
        <p:txBody>
          <a:bodyPr>
            <a:normAutofit fontScale="77500" lnSpcReduction="20000"/>
          </a:bodyPr>
          <a:lstStyle/>
          <a:p>
            <a:r>
              <a:rPr lang="en-US" dirty="0"/>
              <a:t>Finding 1: An EIC can uniquely address three profound questions about nucleons—neutrons and protons—and how they are assembled to form the nuclei of atoms: </a:t>
            </a:r>
          </a:p>
          <a:p>
            <a:pPr lvl="1"/>
            <a:r>
              <a:rPr lang="en-US" dirty="0"/>
              <a:t> How does the </a:t>
            </a:r>
            <a:r>
              <a:rPr lang="en-US" dirty="0">
                <a:solidFill>
                  <a:srgbClr val="FF0000"/>
                </a:solidFill>
              </a:rPr>
              <a:t>mass</a:t>
            </a:r>
            <a:r>
              <a:rPr lang="en-US" dirty="0"/>
              <a:t> of the nucleon arise? </a:t>
            </a:r>
          </a:p>
          <a:p>
            <a:pPr lvl="1"/>
            <a:r>
              <a:rPr lang="en-US" dirty="0"/>
              <a:t> How does the </a:t>
            </a:r>
            <a:r>
              <a:rPr lang="en-US" dirty="0">
                <a:solidFill>
                  <a:srgbClr val="FF0000"/>
                </a:solidFill>
              </a:rPr>
              <a:t>spin</a:t>
            </a:r>
            <a:r>
              <a:rPr lang="en-US" dirty="0"/>
              <a:t> of the nucleon arise? </a:t>
            </a:r>
          </a:p>
          <a:p>
            <a:pPr lvl="1"/>
            <a:r>
              <a:rPr lang="en-US" dirty="0"/>
              <a:t> What are the </a:t>
            </a:r>
            <a:r>
              <a:rPr lang="en-US" dirty="0">
                <a:solidFill>
                  <a:srgbClr val="FF0000"/>
                </a:solidFill>
              </a:rPr>
              <a:t>emergent properties </a:t>
            </a:r>
            <a:r>
              <a:rPr lang="en-US" dirty="0"/>
              <a:t>of dense systems of gluons?</a:t>
            </a:r>
          </a:p>
          <a:p>
            <a:pPr lvl="1" indent="0">
              <a:buNone/>
            </a:pPr>
            <a:r>
              <a:rPr lang="en-US" dirty="0"/>
              <a:t> </a:t>
            </a:r>
          </a:p>
          <a:p>
            <a:r>
              <a:rPr lang="en-US" dirty="0"/>
              <a:t>Finding 2: These three high-priority science questions can be answered by an EIC with </a:t>
            </a:r>
            <a:r>
              <a:rPr lang="en-US" dirty="0">
                <a:solidFill>
                  <a:srgbClr val="0000FF"/>
                </a:solidFill>
              </a:rPr>
              <a:t>highly polarized beams </a:t>
            </a:r>
            <a:r>
              <a:rPr lang="en-US" dirty="0"/>
              <a:t>of electrons and ions, with </a:t>
            </a:r>
            <a:r>
              <a:rPr lang="en-US" dirty="0">
                <a:solidFill>
                  <a:srgbClr val="FF0000"/>
                </a:solidFill>
              </a:rPr>
              <a:t>sufficiently high luminosity </a:t>
            </a:r>
            <a:r>
              <a:rPr lang="en-US" dirty="0"/>
              <a:t>and </a:t>
            </a:r>
            <a:r>
              <a:rPr lang="en-US" dirty="0">
                <a:solidFill>
                  <a:srgbClr val="FF0000"/>
                </a:solidFill>
              </a:rPr>
              <a:t>sufficient, and variable, center-of-mass energy</a:t>
            </a:r>
            <a:r>
              <a:rPr lang="en-US" dirty="0"/>
              <a:t>. </a:t>
            </a:r>
          </a:p>
          <a:p>
            <a:endParaRPr lang="en-US" dirty="0"/>
          </a:p>
          <a:p>
            <a:r>
              <a:rPr lang="en-US" dirty="0"/>
              <a:t>Finding 3: An EIC would be a unique facility in the world and would maintain U.S. leadership in nuclear physics. </a:t>
            </a:r>
          </a:p>
          <a:p>
            <a:endParaRPr lang="en-US" dirty="0"/>
          </a:p>
          <a:p>
            <a:r>
              <a:rPr lang="en-US" dirty="0"/>
              <a:t>Finding 4: </a:t>
            </a:r>
            <a:r>
              <a:rPr lang="en-US" dirty="0">
                <a:solidFill>
                  <a:srgbClr val="0000FF"/>
                </a:solidFill>
              </a:rPr>
              <a:t>An EIC would maintain U.S. leadership in the accelerator science and technology of colliders and help to maintain scientific leadership more broadly. </a:t>
            </a:r>
          </a:p>
          <a:p>
            <a:endParaRPr lang="en-US" dirty="0">
              <a:solidFill>
                <a:srgbClr val="0000FF"/>
              </a:solidFill>
            </a:endParaRPr>
          </a:p>
          <a:p>
            <a:r>
              <a:rPr lang="en-US" dirty="0"/>
              <a:t>Finding 5: Taking advantage of </a:t>
            </a:r>
            <a:r>
              <a:rPr lang="en-US" dirty="0">
                <a:solidFill>
                  <a:srgbClr val="0000FF"/>
                </a:solidFill>
              </a:rPr>
              <a:t>existing accelerator infrastructure </a:t>
            </a:r>
            <a:r>
              <a:rPr lang="en-US" dirty="0"/>
              <a:t>and accelerator expertise would make development of an </a:t>
            </a:r>
            <a:r>
              <a:rPr lang="en-US" dirty="0">
                <a:solidFill>
                  <a:srgbClr val="0000FF"/>
                </a:solidFill>
              </a:rPr>
              <a:t>EIC cost effective and would potentially reduce risk</a:t>
            </a:r>
            <a:r>
              <a:rPr lang="en-US" dirty="0"/>
              <a:t>. </a:t>
            </a:r>
          </a:p>
        </p:txBody>
      </p:sp>
      <p:sp>
        <p:nvSpPr>
          <p:cNvPr id="4" name="Date Placeholder 3">
            <a:extLst>
              <a:ext uri="{FF2B5EF4-FFF2-40B4-BE49-F238E27FC236}">
                <a16:creationId xmlns:a16="http://schemas.microsoft.com/office/drawing/2014/main" id="{F8BCFB7C-1FE2-4A46-95D4-56D7FE894A04}"/>
              </a:ext>
            </a:extLst>
          </p:cNvPr>
          <p:cNvSpPr>
            <a:spLocks noGrp="1"/>
          </p:cNvSpPr>
          <p:nvPr>
            <p:ph type="dt" sz="half" idx="10"/>
          </p:nvPr>
        </p:nvSpPr>
        <p:spPr/>
        <p:txBody>
          <a:bodyPr/>
          <a:lstStyle/>
          <a:p>
            <a:r>
              <a:rPr lang="en-US"/>
              <a:t>November 16, 2018</a:t>
            </a:r>
          </a:p>
        </p:txBody>
      </p:sp>
      <p:sp>
        <p:nvSpPr>
          <p:cNvPr id="5" name="Footer Placeholder 4">
            <a:extLst>
              <a:ext uri="{FF2B5EF4-FFF2-40B4-BE49-F238E27FC236}">
                <a16:creationId xmlns:a16="http://schemas.microsoft.com/office/drawing/2014/main" id="{99742B5E-2AAC-1E48-8F48-F8F16D9626EE}"/>
              </a:ext>
            </a:extLst>
          </p:cNvPr>
          <p:cNvSpPr>
            <a:spLocks noGrp="1"/>
          </p:cNvSpPr>
          <p:nvPr>
            <p:ph type="ftr" sz="quarter" idx="11"/>
          </p:nvPr>
        </p:nvSpPr>
        <p:spPr/>
        <p:txBody>
          <a:bodyPr/>
          <a:lstStyle/>
          <a:p>
            <a:pPr algn="r"/>
            <a:r>
              <a:rPr lang="en-US"/>
              <a:t>ECFA Plenary Session: Future Colliders</a:t>
            </a:r>
            <a:endParaRPr lang="en-US" dirty="0"/>
          </a:p>
        </p:txBody>
      </p:sp>
      <p:sp>
        <p:nvSpPr>
          <p:cNvPr id="6" name="Slide Number Placeholder 5">
            <a:extLst>
              <a:ext uri="{FF2B5EF4-FFF2-40B4-BE49-F238E27FC236}">
                <a16:creationId xmlns:a16="http://schemas.microsoft.com/office/drawing/2014/main" id="{7AEE2B59-344B-D342-B236-F615E2B87790}"/>
              </a:ext>
            </a:extLst>
          </p:cNvPr>
          <p:cNvSpPr>
            <a:spLocks noGrp="1"/>
          </p:cNvSpPr>
          <p:nvPr>
            <p:ph type="sldNum" sz="quarter" idx="12"/>
          </p:nvPr>
        </p:nvSpPr>
        <p:spPr/>
        <p:txBody>
          <a:bodyPr/>
          <a:lstStyle/>
          <a:p>
            <a:fld id="{0CFEC368-1D7A-4F81-ABF6-AE0E36BAF64C}" type="slidenum">
              <a:rPr lang="en-US" smtClean="0"/>
              <a:pPr/>
              <a:t>30</a:t>
            </a:fld>
            <a:endParaRPr lang="en-US"/>
          </a:p>
        </p:txBody>
      </p:sp>
    </p:spTree>
    <p:extLst>
      <p:ext uri="{BB962C8B-B14F-4D97-AF65-F5344CB8AC3E}">
        <p14:creationId xmlns:p14="http://schemas.microsoft.com/office/powerpoint/2010/main" val="288699044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247EFF-21FE-8A4F-90DF-77CB0F4A4AD4}"/>
              </a:ext>
            </a:extLst>
          </p:cNvPr>
          <p:cNvSpPr>
            <a:spLocks noGrp="1"/>
          </p:cNvSpPr>
          <p:nvPr>
            <p:ph type="title"/>
          </p:nvPr>
        </p:nvSpPr>
        <p:spPr/>
        <p:txBody>
          <a:bodyPr/>
          <a:lstStyle/>
          <a:p>
            <a:r>
              <a:rPr lang="en-US" dirty="0"/>
              <a:t>National Academy Committee’s Findings</a:t>
            </a:r>
          </a:p>
        </p:txBody>
      </p:sp>
      <p:sp>
        <p:nvSpPr>
          <p:cNvPr id="3" name="Content Placeholder 2">
            <a:extLst>
              <a:ext uri="{FF2B5EF4-FFF2-40B4-BE49-F238E27FC236}">
                <a16:creationId xmlns:a16="http://schemas.microsoft.com/office/drawing/2014/main" id="{A5A616E9-1022-934A-A5C1-E23FB2DB9EFA}"/>
              </a:ext>
            </a:extLst>
          </p:cNvPr>
          <p:cNvSpPr>
            <a:spLocks noGrp="1"/>
          </p:cNvSpPr>
          <p:nvPr>
            <p:ph idx="1"/>
          </p:nvPr>
        </p:nvSpPr>
        <p:spPr/>
        <p:txBody>
          <a:bodyPr>
            <a:normAutofit fontScale="85000" lnSpcReduction="10000"/>
          </a:bodyPr>
          <a:lstStyle/>
          <a:p>
            <a:r>
              <a:rPr lang="en-US" dirty="0"/>
              <a:t>Finding 6: The current accelerator R&amp;D program supported by DOE is crucial to addressing outstanding design challenges. </a:t>
            </a:r>
          </a:p>
          <a:p>
            <a:endParaRPr lang="en-US" dirty="0"/>
          </a:p>
          <a:p>
            <a:r>
              <a:rPr lang="en-US" dirty="0"/>
              <a:t>Finding 7: To realize fully the scientific opportunities an EIC would enable, </a:t>
            </a:r>
            <a:r>
              <a:rPr lang="en-US" u="sng" dirty="0">
                <a:solidFill>
                  <a:srgbClr val="0000FF"/>
                </a:solidFill>
              </a:rPr>
              <a:t>a theory program </a:t>
            </a:r>
            <a:r>
              <a:rPr lang="en-US" dirty="0"/>
              <a:t>will be required to predict and interpret the experimental  results within the context of QCD, and furthermore, to glean the fundamental insights into QCD that an EIC can reveal. </a:t>
            </a:r>
          </a:p>
          <a:p>
            <a:pPr marL="0" indent="0">
              <a:buNone/>
            </a:pPr>
            <a:endParaRPr lang="en-US" dirty="0"/>
          </a:p>
          <a:p>
            <a:r>
              <a:rPr lang="en-US" dirty="0"/>
              <a:t>Finding 8: The U.S. nuclear science community has been </a:t>
            </a:r>
            <a:r>
              <a:rPr lang="en-US" u="sng" dirty="0">
                <a:solidFill>
                  <a:srgbClr val="002AF4"/>
                </a:solidFill>
              </a:rPr>
              <a:t>thorough and thoughtful in its planning for the future</a:t>
            </a:r>
            <a:r>
              <a:rPr lang="en-US" dirty="0"/>
              <a:t>, taking into account both science priorities and budgetary realities. Its 2015 Long Range Plan identifies the construction of a high-luminosity polarized EIC as the highest priority for new facility construction </a:t>
            </a:r>
            <a:r>
              <a:rPr lang="en-US" u="sng" dirty="0">
                <a:solidFill>
                  <a:srgbClr val="002AF4"/>
                </a:solidFill>
              </a:rPr>
              <a:t>following the completion </a:t>
            </a:r>
            <a:r>
              <a:rPr lang="en-US" dirty="0"/>
              <a:t>of the Facility for Rare Isotope Beams (FRIB) at Michigan State University. </a:t>
            </a:r>
          </a:p>
          <a:p>
            <a:endParaRPr lang="en-US" dirty="0"/>
          </a:p>
          <a:p>
            <a:r>
              <a:rPr lang="en-US" dirty="0"/>
              <a:t>Finding 9: </a:t>
            </a:r>
            <a:r>
              <a:rPr lang="en-US" dirty="0">
                <a:solidFill>
                  <a:srgbClr val="0000FF"/>
                </a:solidFill>
              </a:rPr>
              <a:t>The broader impacts of building an EIC in the United States are significant in related fields of science</a:t>
            </a:r>
            <a:r>
              <a:rPr lang="en-US" dirty="0"/>
              <a:t>, including in particular the accelerator science and technology of colliders and workforce development. </a:t>
            </a:r>
          </a:p>
          <a:p>
            <a:endParaRPr lang="en-US" dirty="0"/>
          </a:p>
        </p:txBody>
      </p:sp>
      <p:sp>
        <p:nvSpPr>
          <p:cNvPr id="4" name="Date Placeholder 3">
            <a:extLst>
              <a:ext uri="{FF2B5EF4-FFF2-40B4-BE49-F238E27FC236}">
                <a16:creationId xmlns:a16="http://schemas.microsoft.com/office/drawing/2014/main" id="{7A8BE925-C502-EE43-B995-D4EF316C4841}"/>
              </a:ext>
            </a:extLst>
          </p:cNvPr>
          <p:cNvSpPr>
            <a:spLocks noGrp="1"/>
          </p:cNvSpPr>
          <p:nvPr>
            <p:ph type="dt" sz="half" idx="10"/>
          </p:nvPr>
        </p:nvSpPr>
        <p:spPr/>
        <p:txBody>
          <a:bodyPr/>
          <a:lstStyle/>
          <a:p>
            <a:r>
              <a:rPr lang="en-US"/>
              <a:t>November 16, 2018</a:t>
            </a:r>
          </a:p>
        </p:txBody>
      </p:sp>
      <p:sp>
        <p:nvSpPr>
          <p:cNvPr id="5" name="Footer Placeholder 4">
            <a:extLst>
              <a:ext uri="{FF2B5EF4-FFF2-40B4-BE49-F238E27FC236}">
                <a16:creationId xmlns:a16="http://schemas.microsoft.com/office/drawing/2014/main" id="{E01C29C1-8A8D-8542-A167-1920589B6AE6}"/>
              </a:ext>
            </a:extLst>
          </p:cNvPr>
          <p:cNvSpPr>
            <a:spLocks noGrp="1"/>
          </p:cNvSpPr>
          <p:nvPr>
            <p:ph type="ftr" sz="quarter" idx="11"/>
          </p:nvPr>
        </p:nvSpPr>
        <p:spPr/>
        <p:txBody>
          <a:bodyPr/>
          <a:lstStyle/>
          <a:p>
            <a:pPr algn="r"/>
            <a:r>
              <a:rPr lang="en-US"/>
              <a:t>ECFA Plenary Session: Future Colliders</a:t>
            </a:r>
            <a:endParaRPr lang="en-US" dirty="0"/>
          </a:p>
        </p:txBody>
      </p:sp>
      <p:sp>
        <p:nvSpPr>
          <p:cNvPr id="6" name="Slide Number Placeholder 5">
            <a:extLst>
              <a:ext uri="{FF2B5EF4-FFF2-40B4-BE49-F238E27FC236}">
                <a16:creationId xmlns:a16="http://schemas.microsoft.com/office/drawing/2014/main" id="{59E5F01A-4E8F-864C-BB18-C2FB8F96ABC1}"/>
              </a:ext>
            </a:extLst>
          </p:cNvPr>
          <p:cNvSpPr>
            <a:spLocks noGrp="1"/>
          </p:cNvSpPr>
          <p:nvPr>
            <p:ph type="sldNum" sz="quarter" idx="12"/>
          </p:nvPr>
        </p:nvSpPr>
        <p:spPr/>
        <p:txBody>
          <a:bodyPr/>
          <a:lstStyle/>
          <a:p>
            <a:fld id="{0CFEC368-1D7A-4F81-ABF6-AE0E36BAF64C}" type="slidenum">
              <a:rPr lang="en-US" smtClean="0"/>
              <a:pPr/>
              <a:t>31</a:t>
            </a:fld>
            <a:endParaRPr lang="en-US"/>
          </a:p>
        </p:txBody>
      </p:sp>
    </p:spTree>
    <p:extLst>
      <p:ext uri="{BB962C8B-B14F-4D97-AF65-F5344CB8AC3E}">
        <p14:creationId xmlns:p14="http://schemas.microsoft.com/office/powerpoint/2010/main" val="134894736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8559" y="726967"/>
            <a:ext cx="6500081" cy="451533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00250" y="687638"/>
            <a:ext cx="1588138" cy="175978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10646" y="489463"/>
            <a:ext cx="1889604" cy="228928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657307" y="2934613"/>
            <a:ext cx="1583244" cy="228928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217046" y="5448936"/>
            <a:ext cx="7959095" cy="954107"/>
          </a:xfrm>
          <a:prstGeom prst="rect">
            <a:avLst/>
          </a:prstGeom>
          <a:noFill/>
        </p:spPr>
        <p:txBody>
          <a:bodyPr wrap="square" rtlCol="0">
            <a:spAutoFit/>
          </a:bodyPr>
          <a:lstStyle/>
          <a:p>
            <a:pPr algn="ctr"/>
            <a:r>
              <a:rPr lang="en-US" sz="2800" b="1" dirty="0">
                <a:solidFill>
                  <a:srgbClr val="7030A0"/>
                </a:solidFill>
                <a:latin typeface="Aldhabi" pitchFamily="2" charset="-78"/>
                <a:cs typeface="Aldhabi" pitchFamily="2" charset="-78"/>
              </a:rPr>
              <a:t>NAS Study endorses machine parameters suggested by the  2012 White Paper and 2015 NSAC Long Range Plan</a:t>
            </a:r>
          </a:p>
        </p:txBody>
      </p:sp>
      <p:sp>
        <p:nvSpPr>
          <p:cNvPr id="5" name="Date Placeholder 4"/>
          <p:cNvSpPr>
            <a:spLocks noGrp="1"/>
          </p:cNvSpPr>
          <p:nvPr>
            <p:ph type="dt" sz="half" idx="2"/>
          </p:nvPr>
        </p:nvSpPr>
        <p:spPr/>
        <p:txBody>
          <a:bodyPr/>
          <a:lstStyle/>
          <a:p>
            <a:r>
              <a:rPr lang="en-US"/>
              <a:t>November 16, 2018</a:t>
            </a:r>
            <a:endParaRPr lang="en-US" dirty="0">
              <a:solidFill>
                <a:srgbClr val="000000">
                  <a:tint val="75000"/>
                </a:srgbClr>
              </a:solidFill>
            </a:endParaRPr>
          </a:p>
        </p:txBody>
      </p:sp>
      <p:sp>
        <p:nvSpPr>
          <p:cNvPr id="6" name="Footer Placeholder 5"/>
          <p:cNvSpPr>
            <a:spLocks noGrp="1"/>
          </p:cNvSpPr>
          <p:nvPr>
            <p:ph type="ftr" sz="quarter" idx="3"/>
          </p:nvPr>
        </p:nvSpPr>
        <p:spPr/>
        <p:txBody>
          <a:bodyPr/>
          <a:lstStyle/>
          <a:p>
            <a:r>
              <a:rPr lang="pl-PL"/>
              <a:t>ECFA Plenary Session: Future Colliders</a:t>
            </a:r>
            <a:endParaRPr lang="en-US" dirty="0">
              <a:solidFill>
                <a:srgbClr val="000000">
                  <a:tint val="75000"/>
                </a:srgbClr>
              </a:solidFill>
            </a:endParaRPr>
          </a:p>
        </p:txBody>
      </p:sp>
      <p:sp>
        <p:nvSpPr>
          <p:cNvPr id="7" name="Slide Number Placeholder 6"/>
          <p:cNvSpPr>
            <a:spLocks noGrp="1"/>
          </p:cNvSpPr>
          <p:nvPr>
            <p:ph type="sldNum" sz="quarter" idx="4"/>
          </p:nvPr>
        </p:nvSpPr>
        <p:spPr/>
        <p:txBody>
          <a:bodyPr/>
          <a:lstStyle/>
          <a:p>
            <a:fld id="{07E1C93C-5050-FC42-8F10-D22D4F119D13}" type="slidenum">
              <a:rPr lang="en-US" smtClean="0">
                <a:solidFill>
                  <a:srgbClr val="000000">
                    <a:tint val="75000"/>
                  </a:srgbClr>
                </a:solidFill>
              </a:rPr>
              <a:pPr/>
              <a:t>32</a:t>
            </a:fld>
            <a:endParaRPr lang="en-US" dirty="0">
              <a:solidFill>
                <a:srgbClr val="000000">
                  <a:tint val="75000"/>
                </a:srgbClr>
              </a:solidFill>
            </a:endParaRPr>
          </a:p>
        </p:txBody>
      </p:sp>
      <p:cxnSp>
        <p:nvCxnSpPr>
          <p:cNvPr id="8" name="Straight Connector 7">
            <a:extLst>
              <a:ext uri="{FF2B5EF4-FFF2-40B4-BE49-F238E27FC236}">
                <a16:creationId xmlns:a16="http://schemas.microsoft.com/office/drawing/2014/main" id="{832FDA13-6B6D-154D-A564-F144070292E7}"/>
              </a:ext>
            </a:extLst>
          </p:cNvPr>
          <p:cNvCxnSpPr>
            <a:cxnSpLocks/>
          </p:cNvCxnSpPr>
          <p:nvPr/>
        </p:nvCxnSpPr>
        <p:spPr>
          <a:xfrm>
            <a:off x="1578494" y="2533690"/>
            <a:ext cx="864220" cy="0"/>
          </a:xfrm>
          <a:prstGeom prst="line">
            <a:avLst/>
          </a:prstGeom>
          <a:ln w="41275">
            <a:solidFill>
              <a:srgbClr val="0432FF"/>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CD6EE6E9-0388-2C46-96D3-A0E2DD9340D9}"/>
              </a:ext>
            </a:extLst>
          </p:cNvPr>
          <p:cNvCxnSpPr>
            <a:cxnSpLocks/>
          </p:cNvCxnSpPr>
          <p:nvPr/>
        </p:nvCxnSpPr>
        <p:spPr>
          <a:xfrm>
            <a:off x="4053195" y="2979819"/>
            <a:ext cx="864220" cy="0"/>
          </a:xfrm>
          <a:prstGeom prst="line">
            <a:avLst/>
          </a:prstGeom>
          <a:ln w="41275">
            <a:solidFill>
              <a:srgbClr val="0432FF"/>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C6F0AD2F-2EB3-EC42-BC6D-FD3E57CEA902}"/>
              </a:ext>
            </a:extLst>
          </p:cNvPr>
          <p:cNvCxnSpPr>
            <a:cxnSpLocks/>
          </p:cNvCxnSpPr>
          <p:nvPr/>
        </p:nvCxnSpPr>
        <p:spPr>
          <a:xfrm>
            <a:off x="3626740" y="3206817"/>
            <a:ext cx="2124308" cy="0"/>
          </a:xfrm>
          <a:prstGeom prst="line">
            <a:avLst/>
          </a:prstGeom>
          <a:ln w="41275">
            <a:solidFill>
              <a:srgbClr val="0432FF"/>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283D47E4-5116-6C43-B058-680D84C0674B}"/>
              </a:ext>
            </a:extLst>
          </p:cNvPr>
          <p:cNvCxnSpPr>
            <a:cxnSpLocks/>
          </p:cNvCxnSpPr>
          <p:nvPr/>
        </p:nvCxnSpPr>
        <p:spPr>
          <a:xfrm>
            <a:off x="4866577" y="4319675"/>
            <a:ext cx="2124308" cy="0"/>
          </a:xfrm>
          <a:prstGeom prst="line">
            <a:avLst/>
          </a:prstGeom>
          <a:ln w="41275">
            <a:solidFill>
              <a:srgbClr val="0432FF"/>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1D1F9EDB-95B6-964C-A4C2-E5B7A8944CFF}"/>
              </a:ext>
            </a:extLst>
          </p:cNvPr>
          <p:cNvCxnSpPr>
            <a:cxnSpLocks/>
          </p:cNvCxnSpPr>
          <p:nvPr/>
        </p:nvCxnSpPr>
        <p:spPr>
          <a:xfrm>
            <a:off x="1854851" y="4322992"/>
            <a:ext cx="2124308" cy="0"/>
          </a:xfrm>
          <a:prstGeom prst="line">
            <a:avLst/>
          </a:prstGeom>
          <a:ln w="41275">
            <a:solidFill>
              <a:srgbClr val="0432FF"/>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DFA9CBEB-46E5-6F4E-9370-914E40B87E96}"/>
              </a:ext>
            </a:extLst>
          </p:cNvPr>
          <p:cNvCxnSpPr>
            <a:cxnSpLocks/>
          </p:cNvCxnSpPr>
          <p:nvPr/>
        </p:nvCxnSpPr>
        <p:spPr>
          <a:xfrm>
            <a:off x="4434468" y="2323950"/>
            <a:ext cx="1923586" cy="0"/>
          </a:xfrm>
          <a:prstGeom prst="line">
            <a:avLst/>
          </a:prstGeom>
          <a:ln w="34925">
            <a:solidFill>
              <a:srgbClr val="002AF4"/>
            </a:solidFill>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99465389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A98731C9-B111-2B47-929F-A9BCCD2949AA}"/>
              </a:ext>
            </a:extLst>
          </p:cNvPr>
          <p:cNvPicPr>
            <a:picLocks noChangeAspect="1"/>
          </p:cNvPicPr>
          <p:nvPr/>
        </p:nvPicPr>
        <p:blipFill>
          <a:blip r:embed="rId2"/>
          <a:stretch>
            <a:fillRect/>
          </a:stretch>
        </p:blipFill>
        <p:spPr>
          <a:xfrm>
            <a:off x="5400830" y="560631"/>
            <a:ext cx="1248228" cy="1809930"/>
          </a:xfrm>
          <a:prstGeom prst="rect">
            <a:avLst/>
          </a:prstGeom>
        </p:spPr>
      </p:pic>
      <p:pic>
        <p:nvPicPr>
          <p:cNvPr id="3" name="Picture 2">
            <a:extLst>
              <a:ext uri="{FF2B5EF4-FFF2-40B4-BE49-F238E27FC236}">
                <a16:creationId xmlns:a16="http://schemas.microsoft.com/office/drawing/2014/main" id="{601ED914-43EF-B349-A030-410ABEFABEDE}"/>
              </a:ext>
            </a:extLst>
          </p:cNvPr>
          <p:cNvPicPr>
            <a:picLocks noChangeAspect="1"/>
          </p:cNvPicPr>
          <p:nvPr/>
        </p:nvPicPr>
        <p:blipFill>
          <a:blip r:embed="rId3"/>
          <a:stretch>
            <a:fillRect/>
          </a:stretch>
        </p:blipFill>
        <p:spPr>
          <a:xfrm>
            <a:off x="1524000" y="2898467"/>
            <a:ext cx="4354286" cy="2884007"/>
          </a:xfrm>
          <a:prstGeom prst="rect">
            <a:avLst/>
          </a:prstGeom>
        </p:spPr>
      </p:pic>
      <p:pic>
        <p:nvPicPr>
          <p:cNvPr id="4" name="Picture 3">
            <a:extLst>
              <a:ext uri="{FF2B5EF4-FFF2-40B4-BE49-F238E27FC236}">
                <a16:creationId xmlns:a16="http://schemas.microsoft.com/office/drawing/2014/main" id="{4FE3BC59-E638-724C-9699-F3A4D7180A91}"/>
              </a:ext>
            </a:extLst>
          </p:cNvPr>
          <p:cNvPicPr>
            <a:picLocks noChangeAspect="1"/>
          </p:cNvPicPr>
          <p:nvPr/>
        </p:nvPicPr>
        <p:blipFill>
          <a:blip r:embed="rId4"/>
          <a:stretch>
            <a:fillRect/>
          </a:stretch>
        </p:blipFill>
        <p:spPr>
          <a:xfrm>
            <a:off x="6429828" y="3089753"/>
            <a:ext cx="3773714" cy="2501433"/>
          </a:xfrm>
          <a:prstGeom prst="rect">
            <a:avLst/>
          </a:prstGeom>
        </p:spPr>
      </p:pic>
      <p:sp>
        <p:nvSpPr>
          <p:cNvPr id="5" name="TextBox 4">
            <a:extLst>
              <a:ext uri="{FF2B5EF4-FFF2-40B4-BE49-F238E27FC236}">
                <a16:creationId xmlns:a16="http://schemas.microsoft.com/office/drawing/2014/main" id="{DECAF3CA-B263-CB42-87DA-A5C56F444E71}"/>
              </a:ext>
            </a:extLst>
          </p:cNvPr>
          <p:cNvSpPr txBox="1"/>
          <p:nvPr/>
        </p:nvSpPr>
        <p:spPr>
          <a:xfrm>
            <a:off x="2493120" y="2104005"/>
            <a:ext cx="2416046" cy="646331"/>
          </a:xfrm>
          <a:prstGeom prst="rect">
            <a:avLst/>
          </a:prstGeom>
          <a:noFill/>
        </p:spPr>
        <p:txBody>
          <a:bodyPr wrap="none" rtlCol="0">
            <a:spAutoFit/>
          </a:bodyPr>
          <a:lstStyle/>
          <a:p>
            <a:pPr algn="ctr"/>
            <a:r>
              <a:rPr lang="en-US" dirty="0"/>
              <a:t>EIC Physics Case</a:t>
            </a:r>
          </a:p>
          <a:p>
            <a:pPr algn="ctr"/>
            <a:r>
              <a:rPr lang="en-US" dirty="0"/>
              <a:t>NAS report figure 2.4 </a:t>
            </a:r>
          </a:p>
        </p:txBody>
      </p:sp>
      <p:sp>
        <p:nvSpPr>
          <p:cNvPr id="6" name="TextBox 5">
            <a:extLst>
              <a:ext uri="{FF2B5EF4-FFF2-40B4-BE49-F238E27FC236}">
                <a16:creationId xmlns:a16="http://schemas.microsoft.com/office/drawing/2014/main" id="{DBFF9AD5-0CB8-5A47-B02B-E9B860996A6F}"/>
              </a:ext>
            </a:extLst>
          </p:cNvPr>
          <p:cNvSpPr txBox="1"/>
          <p:nvPr/>
        </p:nvSpPr>
        <p:spPr>
          <a:xfrm>
            <a:off x="7140722" y="2381003"/>
            <a:ext cx="2351926" cy="369332"/>
          </a:xfrm>
          <a:prstGeom prst="rect">
            <a:avLst/>
          </a:prstGeom>
          <a:noFill/>
        </p:spPr>
        <p:txBody>
          <a:bodyPr wrap="none" rtlCol="0">
            <a:spAutoFit/>
          </a:bodyPr>
          <a:lstStyle/>
          <a:p>
            <a:r>
              <a:rPr lang="en-US" dirty="0"/>
              <a:t>NAS report figure 7.1</a:t>
            </a:r>
          </a:p>
        </p:txBody>
      </p:sp>
      <p:sp>
        <p:nvSpPr>
          <p:cNvPr id="7" name="Date Placeholder 6">
            <a:extLst>
              <a:ext uri="{FF2B5EF4-FFF2-40B4-BE49-F238E27FC236}">
                <a16:creationId xmlns:a16="http://schemas.microsoft.com/office/drawing/2014/main" id="{41F7BC81-668E-5B44-A4D5-ED632C908F9F}"/>
              </a:ext>
            </a:extLst>
          </p:cNvPr>
          <p:cNvSpPr>
            <a:spLocks noGrp="1"/>
          </p:cNvSpPr>
          <p:nvPr>
            <p:ph type="dt" sz="half" idx="10"/>
          </p:nvPr>
        </p:nvSpPr>
        <p:spPr/>
        <p:txBody>
          <a:bodyPr/>
          <a:lstStyle/>
          <a:p>
            <a:r>
              <a:rPr lang="en-US"/>
              <a:t>November 16, 2018</a:t>
            </a:r>
          </a:p>
        </p:txBody>
      </p:sp>
      <p:sp>
        <p:nvSpPr>
          <p:cNvPr id="8" name="Footer Placeholder 7">
            <a:extLst>
              <a:ext uri="{FF2B5EF4-FFF2-40B4-BE49-F238E27FC236}">
                <a16:creationId xmlns:a16="http://schemas.microsoft.com/office/drawing/2014/main" id="{6E3F04DE-86B5-3246-A908-56AA3E851BD3}"/>
              </a:ext>
            </a:extLst>
          </p:cNvPr>
          <p:cNvSpPr>
            <a:spLocks noGrp="1"/>
          </p:cNvSpPr>
          <p:nvPr>
            <p:ph type="ftr" sz="quarter" idx="11"/>
          </p:nvPr>
        </p:nvSpPr>
        <p:spPr/>
        <p:txBody>
          <a:bodyPr/>
          <a:lstStyle/>
          <a:p>
            <a:pPr algn="r"/>
            <a:r>
              <a:rPr lang="en-US"/>
              <a:t>ECFA Plenary Session: Future Colliders</a:t>
            </a:r>
            <a:endParaRPr lang="en-US" dirty="0"/>
          </a:p>
        </p:txBody>
      </p:sp>
      <p:sp>
        <p:nvSpPr>
          <p:cNvPr id="9" name="Slide Number Placeholder 8">
            <a:extLst>
              <a:ext uri="{FF2B5EF4-FFF2-40B4-BE49-F238E27FC236}">
                <a16:creationId xmlns:a16="http://schemas.microsoft.com/office/drawing/2014/main" id="{5A1FE5E7-7B30-CC45-A094-C3F3AB9C4CE2}"/>
              </a:ext>
            </a:extLst>
          </p:cNvPr>
          <p:cNvSpPr>
            <a:spLocks noGrp="1"/>
          </p:cNvSpPr>
          <p:nvPr>
            <p:ph type="sldNum" sz="quarter" idx="12"/>
          </p:nvPr>
        </p:nvSpPr>
        <p:spPr/>
        <p:txBody>
          <a:bodyPr/>
          <a:lstStyle/>
          <a:p>
            <a:fld id="{0CFEC368-1D7A-4F81-ABF6-AE0E36BAF64C}" type="slidenum">
              <a:rPr lang="en-US" smtClean="0"/>
              <a:pPr/>
              <a:t>33</a:t>
            </a:fld>
            <a:endParaRPr lang="en-US"/>
          </a:p>
        </p:txBody>
      </p:sp>
    </p:spTree>
    <p:extLst>
      <p:ext uri="{BB962C8B-B14F-4D97-AF65-F5344CB8AC3E}">
        <p14:creationId xmlns:p14="http://schemas.microsoft.com/office/powerpoint/2010/main" val="87054572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469100"/>
            <a:ext cx="8229600" cy="990600"/>
          </a:xfrm>
        </p:spPr>
        <p:txBody>
          <a:bodyPr anchor="t"/>
          <a:lstStyle/>
          <a:p>
            <a:pPr algn="ctr"/>
            <a:r>
              <a:rPr lang="en-US" dirty="0"/>
              <a:t>Critical Decision Process DOE</a:t>
            </a:r>
          </a:p>
        </p:txBody>
      </p:sp>
      <p:pic>
        <p:nvPicPr>
          <p:cNvPr id="5" name="Picture 4"/>
          <p:cNvPicPr>
            <a:picLocks noChangeAspect="1"/>
          </p:cNvPicPr>
          <p:nvPr/>
        </p:nvPicPr>
        <p:blipFill>
          <a:blip r:embed="rId2"/>
          <a:stretch>
            <a:fillRect/>
          </a:stretch>
        </p:blipFill>
        <p:spPr>
          <a:xfrm>
            <a:off x="2463303" y="1364627"/>
            <a:ext cx="7146538" cy="2502796"/>
          </a:xfrm>
          <a:prstGeom prst="rect">
            <a:avLst/>
          </a:prstGeom>
        </p:spPr>
      </p:pic>
      <p:pic>
        <p:nvPicPr>
          <p:cNvPr id="6" name="Picture 5"/>
          <p:cNvPicPr>
            <a:picLocks noChangeAspect="1"/>
          </p:cNvPicPr>
          <p:nvPr/>
        </p:nvPicPr>
        <p:blipFill>
          <a:blip r:embed="rId3"/>
          <a:stretch>
            <a:fillRect/>
          </a:stretch>
        </p:blipFill>
        <p:spPr>
          <a:xfrm>
            <a:off x="2099132" y="4413370"/>
            <a:ext cx="7795219" cy="1961165"/>
          </a:xfrm>
          <a:prstGeom prst="rect">
            <a:avLst/>
          </a:prstGeom>
        </p:spPr>
      </p:pic>
      <p:sp>
        <p:nvSpPr>
          <p:cNvPr id="3" name="TextBox 2"/>
          <p:cNvSpPr txBox="1"/>
          <p:nvPr/>
        </p:nvSpPr>
        <p:spPr>
          <a:xfrm>
            <a:off x="2099132" y="6536894"/>
            <a:ext cx="2998863" cy="307777"/>
          </a:xfrm>
          <a:prstGeom prst="rect">
            <a:avLst/>
          </a:prstGeom>
          <a:noFill/>
        </p:spPr>
        <p:txBody>
          <a:bodyPr wrap="none" rtlCol="0">
            <a:spAutoFit/>
          </a:bodyPr>
          <a:lstStyle/>
          <a:p>
            <a:r>
              <a:rPr lang="en-US" sz="1400" dirty="0"/>
              <a:t>PED: Project Engineering &amp; Design</a:t>
            </a:r>
          </a:p>
        </p:txBody>
      </p:sp>
      <p:sp>
        <p:nvSpPr>
          <p:cNvPr id="7" name="Oval 6"/>
          <p:cNvSpPr/>
          <p:nvPr/>
        </p:nvSpPr>
        <p:spPr>
          <a:xfrm>
            <a:off x="6556216" y="2745285"/>
            <a:ext cx="1189723" cy="1122138"/>
          </a:xfrm>
          <a:prstGeom prst="ellipse">
            <a:avLst/>
          </a:prstGeom>
          <a:noFill/>
          <a:ln w="381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Date Placeholder 3">
            <a:extLst>
              <a:ext uri="{FF2B5EF4-FFF2-40B4-BE49-F238E27FC236}">
                <a16:creationId xmlns:a16="http://schemas.microsoft.com/office/drawing/2014/main" id="{714E70F2-D271-A043-958F-25CDF2317C38}"/>
              </a:ext>
            </a:extLst>
          </p:cNvPr>
          <p:cNvSpPr>
            <a:spLocks noGrp="1"/>
          </p:cNvSpPr>
          <p:nvPr>
            <p:ph type="dt" sz="half" idx="10"/>
          </p:nvPr>
        </p:nvSpPr>
        <p:spPr/>
        <p:txBody>
          <a:bodyPr/>
          <a:lstStyle/>
          <a:p>
            <a:r>
              <a:rPr lang="en-US"/>
              <a:t>November 16, 2018</a:t>
            </a:r>
          </a:p>
        </p:txBody>
      </p:sp>
      <p:sp>
        <p:nvSpPr>
          <p:cNvPr id="8" name="Footer Placeholder 7">
            <a:extLst>
              <a:ext uri="{FF2B5EF4-FFF2-40B4-BE49-F238E27FC236}">
                <a16:creationId xmlns:a16="http://schemas.microsoft.com/office/drawing/2014/main" id="{02C5E4A0-2915-B64E-B91F-4D0F705A133B}"/>
              </a:ext>
            </a:extLst>
          </p:cNvPr>
          <p:cNvSpPr>
            <a:spLocks noGrp="1"/>
          </p:cNvSpPr>
          <p:nvPr>
            <p:ph type="ftr" sz="quarter" idx="11"/>
          </p:nvPr>
        </p:nvSpPr>
        <p:spPr/>
        <p:txBody>
          <a:bodyPr/>
          <a:lstStyle/>
          <a:p>
            <a:pPr algn="r"/>
            <a:r>
              <a:rPr lang="en-US"/>
              <a:t>ECFA Plenary Session: Future Colliders</a:t>
            </a:r>
            <a:endParaRPr lang="en-US" dirty="0"/>
          </a:p>
        </p:txBody>
      </p:sp>
      <p:sp>
        <p:nvSpPr>
          <p:cNvPr id="9" name="Slide Number Placeholder 8">
            <a:extLst>
              <a:ext uri="{FF2B5EF4-FFF2-40B4-BE49-F238E27FC236}">
                <a16:creationId xmlns:a16="http://schemas.microsoft.com/office/drawing/2014/main" id="{6D8ED308-467A-C348-BC4D-CB1C6F9C45F6}"/>
              </a:ext>
            </a:extLst>
          </p:cNvPr>
          <p:cNvSpPr>
            <a:spLocks noGrp="1"/>
          </p:cNvSpPr>
          <p:nvPr>
            <p:ph type="sldNum" sz="quarter" idx="12"/>
          </p:nvPr>
        </p:nvSpPr>
        <p:spPr/>
        <p:txBody>
          <a:bodyPr/>
          <a:lstStyle/>
          <a:p>
            <a:fld id="{0CFEC368-1D7A-4F81-ABF6-AE0E36BAF64C}" type="slidenum">
              <a:rPr lang="en-US" smtClean="0"/>
              <a:pPr/>
              <a:t>34</a:t>
            </a:fld>
            <a:endParaRPr lang="en-US"/>
          </a:p>
        </p:txBody>
      </p:sp>
    </p:spTree>
    <p:extLst>
      <p:ext uri="{BB962C8B-B14F-4D97-AF65-F5344CB8AC3E}">
        <p14:creationId xmlns:p14="http://schemas.microsoft.com/office/powerpoint/2010/main" val="3376957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E1C544C-67BC-5A48-81BD-98FE9030C498}"/>
              </a:ext>
            </a:extLst>
          </p:cNvPr>
          <p:cNvSpPr>
            <a:spLocks noGrp="1"/>
          </p:cNvSpPr>
          <p:nvPr>
            <p:ph type="dt" sz="half" idx="10"/>
          </p:nvPr>
        </p:nvSpPr>
        <p:spPr/>
        <p:txBody>
          <a:bodyPr/>
          <a:lstStyle/>
          <a:p>
            <a:r>
              <a:rPr lang="en-US"/>
              <a:t>November 16, 2018</a:t>
            </a:r>
          </a:p>
        </p:txBody>
      </p:sp>
      <p:sp>
        <p:nvSpPr>
          <p:cNvPr id="3" name="Footer Placeholder 2">
            <a:extLst>
              <a:ext uri="{FF2B5EF4-FFF2-40B4-BE49-F238E27FC236}">
                <a16:creationId xmlns:a16="http://schemas.microsoft.com/office/drawing/2014/main" id="{CF35E23F-BC2F-9041-B17F-BCBA4B919BF4}"/>
              </a:ext>
            </a:extLst>
          </p:cNvPr>
          <p:cNvSpPr>
            <a:spLocks noGrp="1"/>
          </p:cNvSpPr>
          <p:nvPr>
            <p:ph type="ftr" sz="quarter" idx="11"/>
          </p:nvPr>
        </p:nvSpPr>
        <p:spPr/>
        <p:txBody>
          <a:bodyPr/>
          <a:lstStyle/>
          <a:p>
            <a:pPr algn="r"/>
            <a:r>
              <a:rPr lang="en-US"/>
              <a:t>ECFA Plenary Session: Future Colliders</a:t>
            </a:r>
            <a:endParaRPr lang="en-US" dirty="0"/>
          </a:p>
        </p:txBody>
      </p:sp>
      <p:sp>
        <p:nvSpPr>
          <p:cNvPr id="4" name="Slide Number Placeholder 3">
            <a:extLst>
              <a:ext uri="{FF2B5EF4-FFF2-40B4-BE49-F238E27FC236}">
                <a16:creationId xmlns:a16="http://schemas.microsoft.com/office/drawing/2014/main" id="{432099B1-F77A-5742-A02D-184C09A25BD2}"/>
              </a:ext>
            </a:extLst>
          </p:cNvPr>
          <p:cNvSpPr>
            <a:spLocks noGrp="1"/>
          </p:cNvSpPr>
          <p:nvPr>
            <p:ph type="sldNum" sz="quarter" idx="12"/>
          </p:nvPr>
        </p:nvSpPr>
        <p:spPr/>
        <p:txBody>
          <a:bodyPr/>
          <a:lstStyle/>
          <a:p>
            <a:fld id="{0CFEC368-1D7A-4F81-ABF6-AE0E36BAF64C}" type="slidenum">
              <a:rPr lang="en-US" smtClean="0"/>
              <a:pPr/>
              <a:t>35</a:t>
            </a:fld>
            <a:endParaRPr lang="en-US"/>
          </a:p>
        </p:txBody>
      </p:sp>
      <mc:AlternateContent xmlns:mc="http://schemas.openxmlformats.org/markup-compatibility/2006">
        <mc:Choice xmlns:a14="http://schemas.microsoft.com/office/drawing/2010/main" Requires="a14">
          <p:sp>
            <p:nvSpPr>
              <p:cNvPr id="5" name="Title 1">
                <a:extLst>
                  <a:ext uri="{FF2B5EF4-FFF2-40B4-BE49-F238E27FC236}">
                    <a16:creationId xmlns:a16="http://schemas.microsoft.com/office/drawing/2014/main" id="{173D2B29-7D52-0547-88B2-D900A8E2C4B5}"/>
                  </a:ext>
                </a:extLst>
              </p:cNvPr>
              <p:cNvSpPr txBox="1">
                <a:spLocks/>
              </p:cNvSpPr>
              <p:nvPr/>
            </p:nvSpPr>
            <p:spPr>
              <a:xfrm>
                <a:off x="238301" y="1350352"/>
                <a:ext cx="12192000" cy="1325563"/>
              </a:xfrm>
              <a:prstGeom prst="rect">
                <a:avLst/>
              </a:prstGeom>
            </p:spPr>
            <p:txBody>
              <a:bodyPr>
                <a:normAutofit/>
              </a:bodyPr>
              <a:lstStyle>
                <a:lvl1pPr algn="l" defTabSz="914400" rtl="0" eaLnBrk="1" latinLnBrk="0" hangingPunct="1">
                  <a:spcBef>
                    <a:spcPct val="0"/>
                  </a:spcBef>
                  <a:buNone/>
                  <a:defRPr sz="4000" kern="1200" spc="-100" baseline="0">
                    <a:solidFill>
                      <a:schemeClr val="tx2"/>
                    </a:solidFill>
                    <a:latin typeface="+mj-lt"/>
                    <a:ea typeface="+mj-ea"/>
                    <a:cs typeface="+mj-cs"/>
                  </a:defRPr>
                </a:lvl1pPr>
              </a:lstStyle>
              <a:p>
                <a:r>
                  <a:rPr lang="en-US" sz="3600" dirty="0" err="1"/>
                  <a:t>eRHIC</a:t>
                </a:r>
                <a:r>
                  <a:rPr lang="en-US" sz="3600" dirty="0"/>
                  <a:t> Beam parameters at highest luminosity (</a:t>
                </a:r>
                <a14:m>
                  <m:oMath xmlns:m="http://schemas.openxmlformats.org/officeDocument/2006/math">
                    <m:rad>
                      <m:radPr>
                        <m:degHide m:val="on"/>
                        <m:ctrlPr>
                          <a:rPr lang="en-US" sz="3600" i="1" smtClean="0">
                            <a:latin typeface="Cambria Math" panose="02040503050406030204" pitchFamily="18" charset="0"/>
                          </a:rPr>
                        </m:ctrlPr>
                      </m:radPr>
                      <m:deg/>
                      <m:e>
                        <m:r>
                          <a:rPr lang="en-US" sz="3600" i="1" smtClean="0">
                            <a:latin typeface="Cambria Math" panose="02040503050406030204" pitchFamily="18" charset="0"/>
                          </a:rPr>
                          <m:t>𝑠</m:t>
                        </m:r>
                      </m:e>
                    </m:rad>
                    <m:r>
                      <a:rPr lang="en-US" sz="3600" i="1" smtClean="0">
                        <a:latin typeface="Cambria Math" panose="02040503050406030204" pitchFamily="18" charset="0"/>
                      </a:rPr>
                      <m:t>=105</m:t>
                    </m:r>
                    <m:r>
                      <a:rPr lang="en-US" sz="3600" i="1" smtClean="0">
                        <a:latin typeface="Cambria Math" panose="02040503050406030204" pitchFamily="18" charset="0"/>
                      </a:rPr>
                      <m:t>𝐺𝑒𝑉</m:t>
                    </m:r>
                  </m:oMath>
                </a14:m>
                <a:r>
                  <a:rPr lang="en-US" sz="3600" dirty="0"/>
                  <a:t>)</a:t>
                </a:r>
              </a:p>
            </p:txBody>
          </p:sp>
        </mc:Choice>
        <mc:Fallback>
          <p:sp>
            <p:nvSpPr>
              <p:cNvPr id="5" name="Title 1">
                <a:extLst>
                  <a:ext uri="{FF2B5EF4-FFF2-40B4-BE49-F238E27FC236}">
                    <a16:creationId xmlns:a16="http://schemas.microsoft.com/office/drawing/2014/main" id="{173D2B29-7D52-0547-88B2-D900A8E2C4B5}"/>
                  </a:ext>
                </a:extLst>
              </p:cNvPr>
              <p:cNvSpPr txBox="1">
                <a:spLocks noRot="1" noChangeAspect="1" noMove="1" noResize="1" noEditPoints="1" noAdjustHandles="1" noChangeArrowheads="1" noChangeShapeType="1" noTextEdit="1"/>
              </p:cNvSpPr>
              <p:nvPr/>
            </p:nvSpPr>
            <p:spPr>
              <a:xfrm>
                <a:off x="238301" y="1350352"/>
                <a:ext cx="12192000" cy="1325563"/>
              </a:xfrm>
              <a:prstGeom prst="rect">
                <a:avLst/>
              </a:prstGeom>
              <a:blipFill>
                <a:blip r:embed="rId2"/>
                <a:stretch>
                  <a:fillRect l="-1457" t="-5660"/>
                </a:stretch>
              </a:blipFill>
            </p:spPr>
            <p:txBody>
              <a:bodyPr/>
              <a:lstStyle/>
              <a:p>
                <a:r>
                  <a:rPr lang="en-US">
                    <a:noFill/>
                  </a:rPr>
                  <a:t> </a:t>
                </a:r>
              </a:p>
            </p:txBody>
          </p:sp>
        </mc:Fallback>
      </mc:AlternateContent>
      <p:pic>
        <p:nvPicPr>
          <p:cNvPr id="6" name="Content Placeholder 5">
            <a:extLst>
              <a:ext uri="{FF2B5EF4-FFF2-40B4-BE49-F238E27FC236}">
                <a16:creationId xmlns:a16="http://schemas.microsoft.com/office/drawing/2014/main" id="{CFDC806C-139D-2A4C-95C4-6796BB03A024}"/>
              </a:ext>
            </a:extLst>
          </p:cNvPr>
          <p:cNvPicPr>
            <a:picLocks noChangeAspect="1"/>
          </p:cNvPicPr>
          <p:nvPr/>
        </p:nvPicPr>
        <p:blipFill>
          <a:blip r:embed="rId3"/>
          <a:stretch>
            <a:fillRect/>
          </a:stretch>
        </p:blipFill>
        <p:spPr>
          <a:xfrm>
            <a:off x="5512815" y="2339187"/>
            <a:ext cx="4582316" cy="3210399"/>
          </a:xfrm>
          <a:prstGeom prst="rect">
            <a:avLst/>
          </a:prstGeom>
        </p:spPr>
      </p:pic>
      <p:sp>
        <p:nvSpPr>
          <p:cNvPr id="7" name="TextBox 6">
            <a:extLst>
              <a:ext uri="{FF2B5EF4-FFF2-40B4-BE49-F238E27FC236}">
                <a16:creationId xmlns:a16="http://schemas.microsoft.com/office/drawing/2014/main" id="{83791D35-54FC-4B46-94E6-C72515C5122A}"/>
              </a:ext>
            </a:extLst>
          </p:cNvPr>
          <p:cNvSpPr txBox="1"/>
          <p:nvPr/>
        </p:nvSpPr>
        <p:spPr>
          <a:xfrm>
            <a:off x="2573473" y="2339187"/>
            <a:ext cx="2532530" cy="3693319"/>
          </a:xfrm>
          <a:prstGeom prst="rect">
            <a:avLst/>
          </a:prstGeom>
          <a:noFill/>
        </p:spPr>
        <p:txBody>
          <a:bodyPr wrap="square" rtlCol="0">
            <a:spAutoFit/>
          </a:bodyPr>
          <a:lstStyle/>
          <a:p>
            <a:pPr marL="285750" indent="-285750">
              <a:buFont typeface="Arial" panose="020B0604020202020204" pitchFamily="34" charset="0"/>
              <a:buChar char="•"/>
            </a:pPr>
            <a:r>
              <a:rPr lang="en-US" dirty="0"/>
              <a:t>Many bunches (up to 1320)</a:t>
            </a:r>
          </a:p>
          <a:p>
            <a:pPr marL="285750" indent="-285750">
              <a:buFont typeface="Arial" panose="020B0604020202020204" pitchFamily="34" charset="0"/>
              <a:buChar char="•"/>
            </a:pPr>
            <a:r>
              <a:rPr lang="en-US" dirty="0"/>
              <a:t>High beam currents (1A p, 2.5A e)</a:t>
            </a:r>
          </a:p>
          <a:p>
            <a:pPr marL="285750" indent="-285750">
              <a:buFont typeface="Arial" panose="020B0604020202020204" pitchFamily="34" charset="0"/>
              <a:buChar char="•"/>
            </a:pPr>
            <a:r>
              <a:rPr lang="en-US" dirty="0"/>
              <a:t>Flat beams</a:t>
            </a:r>
          </a:p>
          <a:p>
            <a:pPr marL="285750" indent="-285750">
              <a:buFont typeface="Arial" panose="020B0604020202020204" pitchFamily="34" charset="0"/>
              <a:buChar char="•"/>
            </a:pPr>
            <a:r>
              <a:rPr lang="en-US" dirty="0"/>
              <a:t>Short hadron bunches (5cm with cooling, 7cm without)</a:t>
            </a:r>
          </a:p>
          <a:p>
            <a:pPr marL="285750" indent="-285750">
              <a:buFont typeface="Arial" panose="020B0604020202020204" pitchFamily="34" charset="0"/>
              <a:buChar char="•"/>
            </a:pPr>
            <a:r>
              <a:rPr lang="en-US" dirty="0"/>
              <a:t>Crossing angle collisions with crab crossing</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p:txBody>
      </p:sp>
      <mc:AlternateContent xmlns:mc="http://schemas.openxmlformats.org/markup-compatibility/2006">
        <mc:Choice xmlns:a14="http://schemas.microsoft.com/office/drawing/2010/main" Requires="a14">
          <p:sp>
            <p:nvSpPr>
              <p:cNvPr id="8" name="TextBox 7">
                <a:extLst>
                  <a:ext uri="{FF2B5EF4-FFF2-40B4-BE49-F238E27FC236}">
                    <a16:creationId xmlns:a16="http://schemas.microsoft.com/office/drawing/2014/main" id="{6020D01A-22CF-5846-AA10-C431E8976759}"/>
                  </a:ext>
                </a:extLst>
              </p:cNvPr>
              <p:cNvSpPr txBox="1"/>
              <p:nvPr/>
            </p:nvSpPr>
            <p:spPr>
              <a:xfrm>
                <a:off x="1947235" y="5875639"/>
                <a:ext cx="9007402" cy="400110"/>
              </a:xfrm>
              <a:prstGeom prst="rect">
                <a:avLst/>
              </a:prstGeom>
              <a:noFill/>
            </p:spPr>
            <p:txBody>
              <a:bodyPr wrap="none" rtlCol="0">
                <a:spAutoFit/>
              </a:bodyPr>
              <a:lstStyle/>
              <a:p>
                <a:r>
                  <a:rPr lang="en-US" sz="2000" dirty="0">
                    <a:solidFill>
                      <a:srgbClr val="002AF4"/>
                    </a:solidFill>
                  </a:rPr>
                  <a:t>High luminosity: 10.1*</a:t>
                </a:r>
                <a14:m>
                  <m:oMath xmlns:m="http://schemas.openxmlformats.org/officeDocument/2006/math">
                    <m:sSup>
                      <m:sSupPr>
                        <m:ctrlPr>
                          <a:rPr lang="en-US" sz="2000" i="1" smtClean="0">
                            <a:solidFill>
                              <a:srgbClr val="002AF4"/>
                            </a:solidFill>
                            <a:latin typeface="Cambria Math" panose="02040503050406030204" pitchFamily="18" charset="0"/>
                          </a:rPr>
                        </m:ctrlPr>
                      </m:sSupPr>
                      <m:e>
                        <m:r>
                          <a:rPr lang="en-US" sz="2000" b="0" i="1" smtClean="0">
                            <a:solidFill>
                              <a:srgbClr val="002AF4"/>
                            </a:solidFill>
                            <a:latin typeface="Cambria Math" panose="02040503050406030204" pitchFamily="18" charset="0"/>
                          </a:rPr>
                          <m:t>10</m:t>
                        </m:r>
                      </m:e>
                      <m:sup>
                        <m:r>
                          <a:rPr lang="en-US" sz="2000" b="0" i="1" smtClean="0">
                            <a:solidFill>
                              <a:srgbClr val="002AF4"/>
                            </a:solidFill>
                            <a:latin typeface="Cambria Math" panose="02040503050406030204" pitchFamily="18" charset="0"/>
                          </a:rPr>
                          <m:t>33</m:t>
                        </m:r>
                      </m:sup>
                    </m:sSup>
                    <m:sSup>
                      <m:sSupPr>
                        <m:ctrlPr>
                          <a:rPr lang="en-US" sz="2000" i="1" smtClean="0">
                            <a:solidFill>
                              <a:srgbClr val="002AF4"/>
                            </a:solidFill>
                            <a:latin typeface="Cambria Math" panose="02040503050406030204" pitchFamily="18" charset="0"/>
                          </a:rPr>
                        </m:ctrlPr>
                      </m:sSupPr>
                      <m:e>
                        <m:r>
                          <a:rPr lang="en-US" sz="2000" b="0" i="1" smtClean="0">
                            <a:solidFill>
                              <a:srgbClr val="002AF4"/>
                            </a:solidFill>
                            <a:latin typeface="Cambria Math" panose="02040503050406030204" pitchFamily="18" charset="0"/>
                          </a:rPr>
                          <m:t>𝑐𝑚</m:t>
                        </m:r>
                      </m:e>
                      <m:sup>
                        <m:r>
                          <a:rPr lang="en-US" sz="2000" b="0" i="1" smtClean="0">
                            <a:solidFill>
                              <a:srgbClr val="002AF4"/>
                            </a:solidFill>
                            <a:latin typeface="Cambria Math" panose="02040503050406030204" pitchFamily="18" charset="0"/>
                          </a:rPr>
                          <m:t>−2</m:t>
                        </m:r>
                      </m:sup>
                    </m:sSup>
                    <m:sSup>
                      <m:sSupPr>
                        <m:ctrlPr>
                          <a:rPr lang="en-US" sz="2000" i="1" smtClean="0">
                            <a:solidFill>
                              <a:srgbClr val="002AF4"/>
                            </a:solidFill>
                            <a:latin typeface="Cambria Math" panose="02040503050406030204" pitchFamily="18" charset="0"/>
                          </a:rPr>
                        </m:ctrlPr>
                      </m:sSupPr>
                      <m:e>
                        <m:r>
                          <a:rPr lang="en-US" sz="2000" b="0" i="1" smtClean="0">
                            <a:solidFill>
                              <a:srgbClr val="002AF4"/>
                            </a:solidFill>
                            <a:latin typeface="Cambria Math" panose="02040503050406030204" pitchFamily="18" charset="0"/>
                          </a:rPr>
                          <m:t>𝑠𝑒𝑐</m:t>
                        </m:r>
                      </m:e>
                      <m:sup>
                        <m:r>
                          <a:rPr lang="en-US" sz="2000" b="0" i="1" smtClean="0">
                            <a:solidFill>
                              <a:srgbClr val="002AF4"/>
                            </a:solidFill>
                            <a:latin typeface="Cambria Math" panose="02040503050406030204" pitchFamily="18" charset="0"/>
                          </a:rPr>
                          <m:t>−1</m:t>
                        </m:r>
                      </m:sup>
                    </m:sSup>
                  </m:oMath>
                </a14:m>
                <a:r>
                  <a:rPr lang="en-US" sz="2000" dirty="0">
                    <a:solidFill>
                      <a:srgbClr val="002AF4"/>
                    </a:solidFill>
                  </a:rPr>
                  <a:t>with cooling, 4.4*</a:t>
                </a:r>
                <a14:m>
                  <m:oMath xmlns:m="http://schemas.openxmlformats.org/officeDocument/2006/math">
                    <m:sSup>
                      <m:sSupPr>
                        <m:ctrlPr>
                          <a:rPr lang="en-US" sz="2000" i="1" smtClean="0">
                            <a:solidFill>
                              <a:srgbClr val="002AF4"/>
                            </a:solidFill>
                            <a:latin typeface="Cambria Math" panose="02040503050406030204" pitchFamily="18" charset="0"/>
                          </a:rPr>
                        </m:ctrlPr>
                      </m:sSupPr>
                      <m:e>
                        <m:r>
                          <a:rPr lang="en-US" sz="2000" b="0" i="1" smtClean="0">
                            <a:solidFill>
                              <a:srgbClr val="002AF4"/>
                            </a:solidFill>
                            <a:latin typeface="Cambria Math" panose="02040503050406030204" pitchFamily="18" charset="0"/>
                          </a:rPr>
                          <m:t>10</m:t>
                        </m:r>
                      </m:e>
                      <m:sup>
                        <m:r>
                          <a:rPr lang="en-US" sz="2000" b="0" i="1" smtClean="0">
                            <a:solidFill>
                              <a:srgbClr val="002AF4"/>
                            </a:solidFill>
                            <a:latin typeface="Cambria Math" panose="02040503050406030204" pitchFamily="18" charset="0"/>
                          </a:rPr>
                          <m:t>33</m:t>
                        </m:r>
                      </m:sup>
                    </m:sSup>
                    <m:sSup>
                      <m:sSupPr>
                        <m:ctrlPr>
                          <a:rPr lang="en-US" sz="2000" i="1" smtClean="0">
                            <a:solidFill>
                              <a:srgbClr val="002AF4"/>
                            </a:solidFill>
                            <a:latin typeface="Cambria Math" panose="02040503050406030204" pitchFamily="18" charset="0"/>
                          </a:rPr>
                        </m:ctrlPr>
                      </m:sSupPr>
                      <m:e>
                        <m:r>
                          <a:rPr lang="en-US" sz="2000" b="0" i="1" smtClean="0">
                            <a:solidFill>
                              <a:srgbClr val="002AF4"/>
                            </a:solidFill>
                            <a:latin typeface="Cambria Math" panose="02040503050406030204" pitchFamily="18" charset="0"/>
                          </a:rPr>
                          <m:t>𝑐𝑚</m:t>
                        </m:r>
                      </m:e>
                      <m:sup>
                        <m:r>
                          <a:rPr lang="en-US" sz="2000" b="0" i="1" smtClean="0">
                            <a:solidFill>
                              <a:srgbClr val="002AF4"/>
                            </a:solidFill>
                            <a:latin typeface="Cambria Math" panose="02040503050406030204" pitchFamily="18" charset="0"/>
                          </a:rPr>
                          <m:t>−2</m:t>
                        </m:r>
                      </m:sup>
                    </m:sSup>
                    <m:sSup>
                      <m:sSupPr>
                        <m:ctrlPr>
                          <a:rPr lang="en-US" sz="2000" i="1" smtClean="0">
                            <a:solidFill>
                              <a:srgbClr val="002AF4"/>
                            </a:solidFill>
                            <a:latin typeface="Cambria Math" panose="02040503050406030204" pitchFamily="18" charset="0"/>
                          </a:rPr>
                        </m:ctrlPr>
                      </m:sSupPr>
                      <m:e>
                        <m:r>
                          <a:rPr lang="en-US" sz="2000" b="0" i="1" smtClean="0">
                            <a:solidFill>
                              <a:srgbClr val="002AF4"/>
                            </a:solidFill>
                            <a:latin typeface="Cambria Math" panose="02040503050406030204" pitchFamily="18" charset="0"/>
                          </a:rPr>
                          <m:t>𝑠𝑒𝑐</m:t>
                        </m:r>
                      </m:e>
                      <m:sup>
                        <m:r>
                          <a:rPr lang="en-US" sz="2000" b="0" i="1" smtClean="0">
                            <a:solidFill>
                              <a:srgbClr val="002AF4"/>
                            </a:solidFill>
                            <a:latin typeface="Cambria Math" panose="02040503050406030204" pitchFamily="18" charset="0"/>
                          </a:rPr>
                          <m:t>−1</m:t>
                        </m:r>
                      </m:sup>
                    </m:sSup>
                    <m:r>
                      <a:rPr lang="en-US" sz="2000" b="0" i="1" smtClean="0">
                        <a:solidFill>
                          <a:srgbClr val="002AF4"/>
                        </a:solidFill>
                        <a:latin typeface="Cambria Math" panose="02040503050406030204" pitchFamily="18" charset="0"/>
                      </a:rPr>
                      <m:t>  </m:t>
                    </m:r>
                  </m:oMath>
                </a14:m>
                <a:r>
                  <a:rPr lang="en-US" sz="2000" dirty="0">
                    <a:solidFill>
                      <a:srgbClr val="002AF4"/>
                    </a:solidFill>
                  </a:rPr>
                  <a:t>without</a:t>
                </a:r>
              </a:p>
            </p:txBody>
          </p:sp>
        </mc:Choice>
        <mc:Fallback>
          <p:sp>
            <p:nvSpPr>
              <p:cNvPr id="8" name="TextBox 7">
                <a:extLst>
                  <a:ext uri="{FF2B5EF4-FFF2-40B4-BE49-F238E27FC236}">
                    <a16:creationId xmlns:a16="http://schemas.microsoft.com/office/drawing/2014/main" id="{6020D01A-22CF-5846-AA10-C431E8976759}"/>
                  </a:ext>
                </a:extLst>
              </p:cNvPr>
              <p:cNvSpPr txBox="1">
                <a:spLocks noRot="1" noChangeAspect="1" noMove="1" noResize="1" noEditPoints="1" noAdjustHandles="1" noChangeArrowheads="1" noChangeShapeType="1" noTextEdit="1"/>
              </p:cNvSpPr>
              <p:nvPr/>
            </p:nvSpPr>
            <p:spPr>
              <a:xfrm>
                <a:off x="1947235" y="5875639"/>
                <a:ext cx="9007402" cy="400110"/>
              </a:xfrm>
              <a:prstGeom prst="rect">
                <a:avLst/>
              </a:prstGeom>
              <a:blipFill>
                <a:blip r:embed="rId4"/>
                <a:stretch>
                  <a:fillRect l="-563" t="-9375" b="-25000"/>
                </a:stretch>
              </a:blipFill>
            </p:spPr>
            <p:txBody>
              <a:bodyPr/>
              <a:lstStyle/>
              <a:p>
                <a:r>
                  <a:rPr lang="en-US">
                    <a:noFill/>
                  </a:rPr>
                  <a:t> </a:t>
                </a:r>
              </a:p>
            </p:txBody>
          </p:sp>
        </mc:Fallback>
      </mc:AlternateContent>
      <p:sp>
        <p:nvSpPr>
          <p:cNvPr id="9" name="TextBox 8">
            <a:extLst>
              <a:ext uri="{FF2B5EF4-FFF2-40B4-BE49-F238E27FC236}">
                <a16:creationId xmlns:a16="http://schemas.microsoft.com/office/drawing/2014/main" id="{BFFF93BA-5E3A-964E-BDD7-50BD887272E2}"/>
              </a:ext>
            </a:extLst>
          </p:cNvPr>
          <p:cNvSpPr txBox="1"/>
          <p:nvPr/>
        </p:nvSpPr>
        <p:spPr>
          <a:xfrm>
            <a:off x="0" y="6470380"/>
            <a:ext cx="7823617" cy="369332"/>
          </a:xfrm>
          <a:prstGeom prst="rect">
            <a:avLst/>
          </a:prstGeom>
          <a:noFill/>
        </p:spPr>
        <p:txBody>
          <a:bodyPr wrap="none" rtlCol="0">
            <a:spAutoFit/>
          </a:bodyPr>
          <a:lstStyle/>
          <a:p>
            <a:r>
              <a:rPr lang="en-US" dirty="0">
                <a:hlinkClick r:id="rId5"/>
              </a:rPr>
              <a:t>Christophe Montag at the EIC Collaboration Meeting 2018 at Jefferson Lab</a:t>
            </a:r>
            <a:endParaRPr lang="en-US" dirty="0"/>
          </a:p>
        </p:txBody>
      </p:sp>
    </p:spTree>
    <p:extLst>
      <p:ext uri="{BB962C8B-B14F-4D97-AF65-F5344CB8AC3E}">
        <p14:creationId xmlns:p14="http://schemas.microsoft.com/office/powerpoint/2010/main" val="223207425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24699BC-9BB5-CA4A-83F7-A57B0A468BF2}"/>
              </a:ext>
            </a:extLst>
          </p:cNvPr>
          <p:cNvSpPr>
            <a:spLocks noGrp="1"/>
          </p:cNvSpPr>
          <p:nvPr>
            <p:ph type="dt" sz="half" idx="10"/>
          </p:nvPr>
        </p:nvSpPr>
        <p:spPr/>
        <p:txBody>
          <a:bodyPr/>
          <a:lstStyle/>
          <a:p>
            <a:r>
              <a:rPr lang="en-US"/>
              <a:t>November 16, 2018</a:t>
            </a:r>
          </a:p>
        </p:txBody>
      </p:sp>
      <p:sp>
        <p:nvSpPr>
          <p:cNvPr id="3" name="Footer Placeholder 2">
            <a:extLst>
              <a:ext uri="{FF2B5EF4-FFF2-40B4-BE49-F238E27FC236}">
                <a16:creationId xmlns:a16="http://schemas.microsoft.com/office/drawing/2014/main" id="{02E5F60F-EE5F-D348-98A5-59A655CA237A}"/>
              </a:ext>
            </a:extLst>
          </p:cNvPr>
          <p:cNvSpPr>
            <a:spLocks noGrp="1"/>
          </p:cNvSpPr>
          <p:nvPr>
            <p:ph type="ftr" sz="quarter" idx="11"/>
          </p:nvPr>
        </p:nvSpPr>
        <p:spPr/>
        <p:txBody>
          <a:bodyPr/>
          <a:lstStyle/>
          <a:p>
            <a:pPr algn="r"/>
            <a:r>
              <a:rPr lang="en-US"/>
              <a:t>ECFA Plenary Session: Future Colliders</a:t>
            </a:r>
            <a:endParaRPr lang="en-US" dirty="0"/>
          </a:p>
        </p:txBody>
      </p:sp>
      <p:sp>
        <p:nvSpPr>
          <p:cNvPr id="4" name="Slide Number Placeholder 3">
            <a:extLst>
              <a:ext uri="{FF2B5EF4-FFF2-40B4-BE49-F238E27FC236}">
                <a16:creationId xmlns:a16="http://schemas.microsoft.com/office/drawing/2014/main" id="{706FADE4-C140-3247-A29C-2E801B999632}"/>
              </a:ext>
            </a:extLst>
          </p:cNvPr>
          <p:cNvSpPr>
            <a:spLocks noGrp="1"/>
          </p:cNvSpPr>
          <p:nvPr>
            <p:ph type="sldNum" sz="quarter" idx="12"/>
          </p:nvPr>
        </p:nvSpPr>
        <p:spPr/>
        <p:txBody>
          <a:bodyPr/>
          <a:lstStyle/>
          <a:p>
            <a:fld id="{0CFEC368-1D7A-4F81-ABF6-AE0E36BAF64C}" type="slidenum">
              <a:rPr lang="en-US" smtClean="0"/>
              <a:pPr/>
              <a:t>36</a:t>
            </a:fld>
            <a:endParaRPr lang="en-US"/>
          </a:p>
        </p:txBody>
      </p:sp>
      <p:sp>
        <p:nvSpPr>
          <p:cNvPr id="5" name="Title 1">
            <a:extLst>
              <a:ext uri="{FF2B5EF4-FFF2-40B4-BE49-F238E27FC236}">
                <a16:creationId xmlns:a16="http://schemas.microsoft.com/office/drawing/2014/main" id="{43C9B98E-EE47-2844-A74A-3CCF728CC4DD}"/>
              </a:ext>
            </a:extLst>
          </p:cNvPr>
          <p:cNvSpPr txBox="1">
            <a:spLocks/>
          </p:cNvSpPr>
          <p:nvPr/>
        </p:nvSpPr>
        <p:spPr>
          <a:xfrm>
            <a:off x="1027252" y="810382"/>
            <a:ext cx="10137496" cy="1325563"/>
          </a:xfrm>
          <a:prstGeom prst="rect">
            <a:avLst/>
          </a:prstGeom>
        </p:spPr>
        <p:txBody>
          <a:bodyPr>
            <a:normAutofit/>
          </a:bodyPr>
          <a:lstStyle>
            <a:lvl1pPr algn="l" defTabSz="914400" rtl="0" eaLnBrk="1" latinLnBrk="0" hangingPunct="1">
              <a:spcBef>
                <a:spcPct val="0"/>
              </a:spcBef>
              <a:buNone/>
              <a:defRPr sz="4000" kern="1200" spc="-100" baseline="0">
                <a:solidFill>
                  <a:schemeClr val="tx2"/>
                </a:solidFill>
                <a:latin typeface="+mj-lt"/>
                <a:ea typeface="+mj-ea"/>
                <a:cs typeface="+mj-cs"/>
              </a:defRPr>
            </a:lvl1pPr>
          </a:lstStyle>
          <a:p>
            <a:r>
              <a:rPr lang="en-US" sz="3600" dirty="0" err="1"/>
              <a:t>eRHIC</a:t>
            </a:r>
            <a:r>
              <a:rPr lang="en-US" sz="3600" dirty="0"/>
              <a:t>: Luminosity versus Center-of-Mass Energy</a:t>
            </a:r>
          </a:p>
        </p:txBody>
      </p:sp>
      <p:pic>
        <p:nvPicPr>
          <p:cNvPr id="6" name="Picture 5">
            <a:extLst>
              <a:ext uri="{FF2B5EF4-FFF2-40B4-BE49-F238E27FC236}">
                <a16:creationId xmlns:a16="http://schemas.microsoft.com/office/drawing/2014/main" id="{8FD5C31D-35F7-5941-82F1-F0CB22739BFD}"/>
              </a:ext>
            </a:extLst>
          </p:cNvPr>
          <p:cNvPicPr>
            <a:picLocks noChangeAspect="1"/>
          </p:cNvPicPr>
          <p:nvPr/>
        </p:nvPicPr>
        <p:blipFill>
          <a:blip r:embed="rId2"/>
          <a:stretch>
            <a:fillRect/>
          </a:stretch>
        </p:blipFill>
        <p:spPr>
          <a:xfrm>
            <a:off x="5221385" y="1920681"/>
            <a:ext cx="5065237" cy="4665093"/>
          </a:xfrm>
          <a:prstGeom prst="rect">
            <a:avLst/>
          </a:prstGeom>
        </p:spPr>
      </p:pic>
      <mc:AlternateContent xmlns:mc="http://schemas.openxmlformats.org/markup-compatibility/2006">
        <mc:Choice xmlns:a14="http://schemas.microsoft.com/office/drawing/2010/main" Requires="a14">
          <p:sp>
            <p:nvSpPr>
              <p:cNvPr id="7" name="TextBox 6">
                <a:extLst>
                  <a:ext uri="{FF2B5EF4-FFF2-40B4-BE49-F238E27FC236}">
                    <a16:creationId xmlns:a16="http://schemas.microsoft.com/office/drawing/2014/main" id="{5B375841-3653-1E49-B3D3-BF9600ADB00E}"/>
                  </a:ext>
                </a:extLst>
              </p:cNvPr>
              <p:cNvSpPr txBox="1"/>
              <p:nvPr/>
            </p:nvSpPr>
            <p:spPr>
              <a:xfrm>
                <a:off x="1659321" y="2617144"/>
                <a:ext cx="2838734" cy="2681632"/>
              </a:xfrm>
              <a:prstGeom prst="rect">
                <a:avLst/>
              </a:prstGeom>
              <a:noFill/>
            </p:spPr>
            <p:txBody>
              <a:bodyPr wrap="square" rtlCol="0">
                <a:spAutoFit/>
              </a:bodyPr>
              <a:lstStyle/>
              <a:p>
                <a:r>
                  <a:rPr lang="en-US" sz="2400" dirty="0"/>
                  <a:t>Strong hadron cooling improves luminosity by factor 2.3 at </a:t>
                </a:r>
                <a14:m>
                  <m:oMath xmlns:m="http://schemas.openxmlformats.org/officeDocument/2006/math">
                    <m:rad>
                      <m:radPr>
                        <m:degHide m:val="on"/>
                        <m:ctrlPr>
                          <a:rPr lang="en-US" sz="2400" i="1" smtClean="0">
                            <a:latin typeface="Cambria Math" panose="02040503050406030204" pitchFamily="18" charset="0"/>
                          </a:rPr>
                        </m:ctrlPr>
                      </m:radPr>
                      <m:deg/>
                      <m:e>
                        <m:r>
                          <a:rPr lang="en-US" sz="2400" b="0" i="1" smtClean="0">
                            <a:latin typeface="Cambria Math" panose="02040503050406030204" pitchFamily="18" charset="0"/>
                          </a:rPr>
                          <m:t>𝑠</m:t>
                        </m:r>
                      </m:e>
                    </m:rad>
                    <m:r>
                      <a:rPr lang="en-US" sz="2400" b="0" i="1" smtClean="0">
                        <a:latin typeface="Cambria Math" panose="02040503050406030204" pitchFamily="18" charset="0"/>
                      </a:rPr>
                      <m:t>=105 </m:t>
                    </m:r>
                    <m:r>
                      <a:rPr lang="en-US" sz="2400" b="0" i="1" smtClean="0">
                        <a:latin typeface="Cambria Math" panose="02040503050406030204" pitchFamily="18" charset="0"/>
                      </a:rPr>
                      <m:t>𝐺𝑒𝑉</m:t>
                    </m:r>
                  </m:oMath>
                </a14:m>
                <a:r>
                  <a:rPr lang="en-US" sz="2400" dirty="0"/>
                  <a:t> and beyond, and by factor 6-7 at lower energies</a:t>
                </a:r>
              </a:p>
            </p:txBody>
          </p:sp>
        </mc:Choice>
        <mc:Fallback>
          <p:sp>
            <p:nvSpPr>
              <p:cNvPr id="7" name="TextBox 6">
                <a:extLst>
                  <a:ext uri="{FF2B5EF4-FFF2-40B4-BE49-F238E27FC236}">
                    <a16:creationId xmlns:a16="http://schemas.microsoft.com/office/drawing/2014/main" id="{5B375841-3653-1E49-B3D3-BF9600ADB00E}"/>
                  </a:ext>
                </a:extLst>
              </p:cNvPr>
              <p:cNvSpPr txBox="1">
                <a:spLocks noRot="1" noChangeAspect="1" noMove="1" noResize="1" noEditPoints="1" noAdjustHandles="1" noChangeArrowheads="1" noChangeShapeType="1" noTextEdit="1"/>
              </p:cNvSpPr>
              <p:nvPr/>
            </p:nvSpPr>
            <p:spPr>
              <a:xfrm>
                <a:off x="1659321" y="2617144"/>
                <a:ext cx="2838734" cy="2681632"/>
              </a:xfrm>
              <a:prstGeom prst="rect">
                <a:avLst/>
              </a:prstGeom>
              <a:blipFill>
                <a:blip r:embed="rId3"/>
                <a:stretch>
                  <a:fillRect l="-3571" t="-1415" r="-4464" b="-17453"/>
                </a:stretch>
              </a:blipFill>
            </p:spPr>
            <p:txBody>
              <a:bodyPr/>
              <a:lstStyle/>
              <a:p>
                <a:r>
                  <a:rPr lang="en-US">
                    <a:noFill/>
                  </a:rPr>
                  <a:t> </a:t>
                </a:r>
              </a:p>
            </p:txBody>
          </p:sp>
        </mc:Fallback>
      </mc:AlternateContent>
      <p:sp>
        <p:nvSpPr>
          <p:cNvPr id="8" name="TextBox 7">
            <a:extLst>
              <a:ext uri="{FF2B5EF4-FFF2-40B4-BE49-F238E27FC236}">
                <a16:creationId xmlns:a16="http://schemas.microsoft.com/office/drawing/2014/main" id="{94446422-9080-0A46-9581-4D33F10A80EA}"/>
              </a:ext>
            </a:extLst>
          </p:cNvPr>
          <p:cNvSpPr txBox="1"/>
          <p:nvPr/>
        </p:nvSpPr>
        <p:spPr>
          <a:xfrm>
            <a:off x="216131" y="6470380"/>
            <a:ext cx="7823617" cy="369332"/>
          </a:xfrm>
          <a:prstGeom prst="rect">
            <a:avLst/>
          </a:prstGeom>
          <a:noFill/>
        </p:spPr>
        <p:txBody>
          <a:bodyPr wrap="none" rtlCol="0">
            <a:spAutoFit/>
          </a:bodyPr>
          <a:lstStyle/>
          <a:p>
            <a:r>
              <a:rPr lang="en-US" dirty="0">
                <a:hlinkClick r:id="rId4"/>
              </a:rPr>
              <a:t>Christophe Montag at the EIC Collaboration Meeting 2018 at Jefferson Lab</a:t>
            </a:r>
            <a:endParaRPr lang="en-US" dirty="0"/>
          </a:p>
        </p:txBody>
      </p:sp>
    </p:spTree>
    <p:extLst>
      <p:ext uri="{BB962C8B-B14F-4D97-AF65-F5344CB8AC3E}">
        <p14:creationId xmlns:p14="http://schemas.microsoft.com/office/powerpoint/2010/main" val="100694678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9ADBE03-F206-4D48-9FDB-BC5B2645E821}"/>
              </a:ext>
            </a:extLst>
          </p:cNvPr>
          <p:cNvSpPr>
            <a:spLocks noGrp="1"/>
          </p:cNvSpPr>
          <p:nvPr>
            <p:ph type="dt" sz="half" idx="10"/>
          </p:nvPr>
        </p:nvSpPr>
        <p:spPr/>
        <p:txBody>
          <a:bodyPr/>
          <a:lstStyle/>
          <a:p>
            <a:r>
              <a:rPr lang="en-US"/>
              <a:t>November 16, 2018</a:t>
            </a:r>
          </a:p>
        </p:txBody>
      </p:sp>
      <p:sp>
        <p:nvSpPr>
          <p:cNvPr id="3" name="Footer Placeholder 2">
            <a:extLst>
              <a:ext uri="{FF2B5EF4-FFF2-40B4-BE49-F238E27FC236}">
                <a16:creationId xmlns:a16="http://schemas.microsoft.com/office/drawing/2014/main" id="{6813A3D2-18D5-DB4B-B97C-37F321172369}"/>
              </a:ext>
            </a:extLst>
          </p:cNvPr>
          <p:cNvSpPr>
            <a:spLocks noGrp="1"/>
          </p:cNvSpPr>
          <p:nvPr>
            <p:ph type="ftr" sz="quarter" idx="11"/>
          </p:nvPr>
        </p:nvSpPr>
        <p:spPr/>
        <p:txBody>
          <a:bodyPr/>
          <a:lstStyle/>
          <a:p>
            <a:pPr algn="r"/>
            <a:r>
              <a:rPr lang="en-US"/>
              <a:t>ECFA Plenary Session: Future Colliders</a:t>
            </a:r>
            <a:endParaRPr lang="en-US" dirty="0"/>
          </a:p>
        </p:txBody>
      </p:sp>
      <p:sp>
        <p:nvSpPr>
          <p:cNvPr id="4" name="Slide Number Placeholder 3">
            <a:extLst>
              <a:ext uri="{FF2B5EF4-FFF2-40B4-BE49-F238E27FC236}">
                <a16:creationId xmlns:a16="http://schemas.microsoft.com/office/drawing/2014/main" id="{84AF5739-8663-B649-8D58-A3CA68C875DC}"/>
              </a:ext>
            </a:extLst>
          </p:cNvPr>
          <p:cNvSpPr>
            <a:spLocks noGrp="1"/>
          </p:cNvSpPr>
          <p:nvPr>
            <p:ph type="sldNum" sz="quarter" idx="12"/>
          </p:nvPr>
        </p:nvSpPr>
        <p:spPr/>
        <p:txBody>
          <a:bodyPr/>
          <a:lstStyle/>
          <a:p>
            <a:fld id="{0CFEC368-1D7A-4F81-ABF6-AE0E36BAF64C}" type="slidenum">
              <a:rPr lang="en-US" smtClean="0"/>
              <a:pPr/>
              <a:t>37</a:t>
            </a:fld>
            <a:endParaRPr lang="en-US"/>
          </a:p>
        </p:txBody>
      </p:sp>
      <p:sp>
        <p:nvSpPr>
          <p:cNvPr id="5" name="Title 1">
            <a:extLst>
              <a:ext uri="{FF2B5EF4-FFF2-40B4-BE49-F238E27FC236}">
                <a16:creationId xmlns:a16="http://schemas.microsoft.com/office/drawing/2014/main" id="{987E18A0-50D1-C74B-883F-28F5885A1EDF}"/>
              </a:ext>
            </a:extLst>
          </p:cNvPr>
          <p:cNvSpPr txBox="1">
            <a:spLocks/>
          </p:cNvSpPr>
          <p:nvPr/>
        </p:nvSpPr>
        <p:spPr>
          <a:xfrm>
            <a:off x="2124936" y="723998"/>
            <a:ext cx="7886700" cy="543863"/>
          </a:xfrm>
          <a:prstGeom prst="rect">
            <a:avLst/>
          </a:prstGeom>
        </p:spPr>
        <p:txBody>
          <a:bodyPr>
            <a:normAutofit fontScale="90000" lnSpcReduction="20000"/>
          </a:bodyPr>
          <a:lstStyle>
            <a:lvl1pPr algn="l" defTabSz="914400" rtl="0" eaLnBrk="1" latinLnBrk="0" hangingPunct="1">
              <a:spcBef>
                <a:spcPct val="0"/>
              </a:spcBef>
              <a:buNone/>
              <a:defRPr sz="4000" kern="1200" spc="-100" baseline="0">
                <a:solidFill>
                  <a:schemeClr val="tx2"/>
                </a:solidFill>
                <a:latin typeface="+mj-lt"/>
                <a:ea typeface="+mj-ea"/>
                <a:cs typeface="+mj-cs"/>
              </a:defRPr>
            </a:lvl1pPr>
          </a:lstStyle>
          <a:p>
            <a:pPr algn="ctr"/>
            <a:r>
              <a:rPr lang="en-US" dirty="0" err="1"/>
              <a:t>eRHIC</a:t>
            </a:r>
            <a:r>
              <a:rPr lang="en-US" dirty="0"/>
              <a:t> Summary</a:t>
            </a:r>
          </a:p>
        </p:txBody>
      </p:sp>
      <p:sp>
        <p:nvSpPr>
          <p:cNvPr id="6" name="Content Placeholder 2">
            <a:extLst>
              <a:ext uri="{FF2B5EF4-FFF2-40B4-BE49-F238E27FC236}">
                <a16:creationId xmlns:a16="http://schemas.microsoft.com/office/drawing/2014/main" id="{4A00A0AC-0AF1-9241-8291-CAEC16B68596}"/>
              </a:ext>
            </a:extLst>
          </p:cNvPr>
          <p:cNvSpPr txBox="1">
            <a:spLocks/>
          </p:cNvSpPr>
          <p:nvPr/>
        </p:nvSpPr>
        <p:spPr>
          <a:xfrm>
            <a:off x="748144" y="1522133"/>
            <a:ext cx="10834255" cy="4296774"/>
          </a:xfrm>
          <a:prstGeom prst="rect">
            <a:avLst/>
          </a:prstGeom>
        </p:spPr>
        <p:txBody>
          <a:bodyPr>
            <a:noAutofit/>
          </a:bodyPr>
          <a:lst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r>
              <a:rPr lang="en-US" sz="1800" dirty="0" err="1"/>
              <a:t>eRHIC</a:t>
            </a:r>
            <a:r>
              <a:rPr lang="en-US" sz="1800" dirty="0"/>
              <a:t> design reaches a peak luminosity of </a:t>
            </a:r>
            <a:r>
              <a:rPr lang="en-US" sz="1800" b="1" dirty="0"/>
              <a:t>L= 1.05·10</a:t>
            </a:r>
            <a:r>
              <a:rPr lang="en-US" sz="1800" b="1" baseline="30000" dirty="0"/>
              <a:t>34</a:t>
            </a:r>
            <a:r>
              <a:rPr lang="en-US" sz="1800" b="1" dirty="0"/>
              <a:t>cm</a:t>
            </a:r>
            <a:r>
              <a:rPr lang="en-US" sz="1800" b="1" baseline="30000" dirty="0"/>
              <a:t>-2</a:t>
            </a:r>
            <a:r>
              <a:rPr lang="en-US" sz="1800" b="1" dirty="0"/>
              <a:t>s</a:t>
            </a:r>
            <a:r>
              <a:rPr lang="en-US" sz="1800" b="1" baseline="30000" dirty="0"/>
              <a:t>-1</a:t>
            </a:r>
          </a:p>
          <a:p>
            <a:pPr marL="0" indent="0">
              <a:buFont typeface="Arial" pitchFamily="34" charset="0"/>
              <a:buNone/>
            </a:pPr>
            <a:r>
              <a:rPr lang="en-US" sz="1800" baseline="30000" dirty="0"/>
              <a:t>      </a:t>
            </a:r>
            <a:r>
              <a:rPr lang="en-US" baseline="30000" dirty="0"/>
              <a:t>with 2 hour IBS growth times</a:t>
            </a:r>
            <a:endParaRPr lang="en-US" dirty="0"/>
          </a:p>
          <a:p>
            <a:r>
              <a:rPr lang="en-US" sz="1800" dirty="0"/>
              <a:t>However, this </a:t>
            </a:r>
            <a:r>
              <a:rPr lang="en-US" sz="1800" dirty="0">
                <a:solidFill>
                  <a:srgbClr val="FF0000"/>
                </a:solidFill>
              </a:rPr>
              <a:t>can only be achieved with strong hadron cooling</a:t>
            </a:r>
            <a:r>
              <a:rPr lang="en-US" sz="1800" dirty="0"/>
              <a:t>, which is beyond state of the art, and is a topic of ongoing R&amp;D.</a:t>
            </a:r>
          </a:p>
          <a:p>
            <a:r>
              <a:rPr lang="en-US" sz="1800" dirty="0"/>
              <a:t>Without hadron cooling a peak luminosity of</a:t>
            </a:r>
          </a:p>
          <a:p>
            <a:pPr marL="0" indent="0">
              <a:buNone/>
            </a:pPr>
            <a:r>
              <a:rPr lang="en-US" sz="1800" dirty="0"/>
              <a:t>  				 </a:t>
            </a:r>
            <a:r>
              <a:rPr lang="en-US" sz="1800" b="1" dirty="0"/>
              <a:t>L= 0.44·10</a:t>
            </a:r>
            <a:r>
              <a:rPr lang="en-US" sz="1800" b="1" baseline="30000" dirty="0"/>
              <a:t>34</a:t>
            </a:r>
            <a:r>
              <a:rPr lang="en-US" sz="1800" b="1" dirty="0"/>
              <a:t>cm</a:t>
            </a:r>
            <a:r>
              <a:rPr lang="en-US" sz="1800" b="1" baseline="30000" dirty="0"/>
              <a:t>-2</a:t>
            </a:r>
            <a:r>
              <a:rPr lang="en-US" sz="1800" b="1" dirty="0"/>
              <a:t>s</a:t>
            </a:r>
            <a:r>
              <a:rPr lang="en-US" sz="1800" b="1" baseline="30000" dirty="0"/>
              <a:t>-1</a:t>
            </a:r>
          </a:p>
          <a:p>
            <a:pPr marL="0" indent="0">
              <a:buFont typeface="Arial" pitchFamily="34" charset="0"/>
              <a:buNone/>
            </a:pPr>
            <a:r>
              <a:rPr lang="en-US" sz="1800" dirty="0"/>
              <a:t>    is reached, with </a:t>
            </a:r>
            <a:r>
              <a:rPr lang="en-US" sz="1800" dirty="0">
                <a:solidFill>
                  <a:srgbClr val="FF0000"/>
                </a:solidFill>
              </a:rPr>
              <a:t>IBS growth times of 9 hours</a:t>
            </a:r>
          </a:p>
          <a:p>
            <a:r>
              <a:rPr lang="en-US" sz="1800" dirty="0" err="1"/>
              <a:t>eRHIC</a:t>
            </a:r>
            <a:r>
              <a:rPr lang="en-US" sz="1800" dirty="0"/>
              <a:t> design has progressed very well and a tremendous amount of design work was accomplished.</a:t>
            </a:r>
          </a:p>
          <a:p>
            <a:r>
              <a:rPr lang="en-US" sz="1800" dirty="0"/>
              <a:t>There are still critical beam dynamic issues which require more effort. They could have an impact on achievable luminosity but do not constitute a risk of missing the EIC White Paper Requirement </a:t>
            </a:r>
          </a:p>
          <a:p>
            <a:r>
              <a:rPr lang="en-US" sz="1800" dirty="0"/>
              <a:t>While a large amount of work is still ahead to arrive at a </a:t>
            </a:r>
            <a:r>
              <a:rPr lang="en-US" sz="1800" b="1" dirty="0">
                <a:solidFill>
                  <a:srgbClr val="FF0000"/>
                </a:solidFill>
              </a:rPr>
              <a:t>Conceptual Design</a:t>
            </a:r>
            <a:r>
              <a:rPr lang="en-US" sz="1800" dirty="0"/>
              <a:t>, we believe that the present state of the </a:t>
            </a:r>
            <a:r>
              <a:rPr lang="en-US" sz="1800" dirty="0" err="1"/>
              <a:t>eRHIC</a:t>
            </a:r>
            <a:r>
              <a:rPr lang="en-US" sz="1800" dirty="0"/>
              <a:t> design matches well the expectations of a Pre-Conceptual Design</a:t>
            </a:r>
          </a:p>
        </p:txBody>
      </p:sp>
      <p:sp>
        <p:nvSpPr>
          <p:cNvPr id="7" name="TextBox 6">
            <a:extLst>
              <a:ext uri="{FF2B5EF4-FFF2-40B4-BE49-F238E27FC236}">
                <a16:creationId xmlns:a16="http://schemas.microsoft.com/office/drawing/2014/main" id="{66CB4C01-3528-4347-A482-1D3BA09EFC4E}"/>
              </a:ext>
            </a:extLst>
          </p:cNvPr>
          <p:cNvSpPr txBox="1"/>
          <p:nvPr/>
        </p:nvSpPr>
        <p:spPr>
          <a:xfrm>
            <a:off x="1130531" y="6251171"/>
            <a:ext cx="7823617" cy="369332"/>
          </a:xfrm>
          <a:prstGeom prst="rect">
            <a:avLst/>
          </a:prstGeom>
          <a:noFill/>
        </p:spPr>
        <p:txBody>
          <a:bodyPr wrap="none" rtlCol="0">
            <a:spAutoFit/>
          </a:bodyPr>
          <a:lstStyle/>
          <a:p>
            <a:r>
              <a:rPr lang="en-US" dirty="0">
                <a:hlinkClick r:id="rId2"/>
              </a:rPr>
              <a:t>Christophe Montag at the EIC Collaboration Meeting 2018 at Jefferson Lab</a:t>
            </a:r>
            <a:endParaRPr lang="en-US" dirty="0"/>
          </a:p>
        </p:txBody>
      </p:sp>
    </p:spTree>
    <p:extLst>
      <p:ext uri="{BB962C8B-B14F-4D97-AF65-F5344CB8AC3E}">
        <p14:creationId xmlns:p14="http://schemas.microsoft.com/office/powerpoint/2010/main" val="336023196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39D1C23-A8A2-8844-A992-16E116FF3DF2}"/>
              </a:ext>
            </a:extLst>
          </p:cNvPr>
          <p:cNvSpPr>
            <a:spLocks noGrp="1"/>
          </p:cNvSpPr>
          <p:nvPr>
            <p:ph type="dt" sz="half" idx="10"/>
          </p:nvPr>
        </p:nvSpPr>
        <p:spPr/>
        <p:txBody>
          <a:bodyPr/>
          <a:lstStyle/>
          <a:p>
            <a:r>
              <a:rPr lang="en-US"/>
              <a:t>November 16, 2018</a:t>
            </a:r>
          </a:p>
        </p:txBody>
      </p:sp>
      <p:sp>
        <p:nvSpPr>
          <p:cNvPr id="3" name="Footer Placeholder 2">
            <a:extLst>
              <a:ext uri="{FF2B5EF4-FFF2-40B4-BE49-F238E27FC236}">
                <a16:creationId xmlns:a16="http://schemas.microsoft.com/office/drawing/2014/main" id="{A5B59826-4EC4-B546-B988-7CB2D13E06ED}"/>
              </a:ext>
            </a:extLst>
          </p:cNvPr>
          <p:cNvSpPr>
            <a:spLocks noGrp="1"/>
          </p:cNvSpPr>
          <p:nvPr>
            <p:ph type="ftr" sz="quarter" idx="11"/>
          </p:nvPr>
        </p:nvSpPr>
        <p:spPr/>
        <p:txBody>
          <a:bodyPr/>
          <a:lstStyle/>
          <a:p>
            <a:pPr algn="r"/>
            <a:r>
              <a:rPr lang="en-US"/>
              <a:t>ECFA Plenary Session: Future Colliders</a:t>
            </a:r>
            <a:endParaRPr lang="en-US" dirty="0"/>
          </a:p>
        </p:txBody>
      </p:sp>
      <p:sp>
        <p:nvSpPr>
          <p:cNvPr id="4" name="Slide Number Placeholder 3">
            <a:extLst>
              <a:ext uri="{FF2B5EF4-FFF2-40B4-BE49-F238E27FC236}">
                <a16:creationId xmlns:a16="http://schemas.microsoft.com/office/drawing/2014/main" id="{38F8B5DF-4835-9D45-A29A-1A4A06C17696}"/>
              </a:ext>
            </a:extLst>
          </p:cNvPr>
          <p:cNvSpPr>
            <a:spLocks noGrp="1"/>
          </p:cNvSpPr>
          <p:nvPr>
            <p:ph type="sldNum" sz="quarter" idx="12"/>
          </p:nvPr>
        </p:nvSpPr>
        <p:spPr/>
        <p:txBody>
          <a:bodyPr/>
          <a:lstStyle/>
          <a:p>
            <a:fld id="{0CFEC368-1D7A-4F81-ABF6-AE0E36BAF64C}" type="slidenum">
              <a:rPr lang="en-US" smtClean="0"/>
              <a:pPr/>
              <a:t>38</a:t>
            </a:fld>
            <a:endParaRPr lang="en-US"/>
          </a:p>
        </p:txBody>
      </p:sp>
      <p:sp>
        <p:nvSpPr>
          <p:cNvPr id="5" name="Title 1">
            <a:extLst>
              <a:ext uri="{FF2B5EF4-FFF2-40B4-BE49-F238E27FC236}">
                <a16:creationId xmlns:a16="http://schemas.microsoft.com/office/drawing/2014/main" id="{FB0BC827-339F-9549-BD1E-8BD32F2A2510}"/>
              </a:ext>
            </a:extLst>
          </p:cNvPr>
          <p:cNvSpPr txBox="1">
            <a:spLocks/>
          </p:cNvSpPr>
          <p:nvPr/>
        </p:nvSpPr>
        <p:spPr>
          <a:xfrm>
            <a:off x="411892" y="323664"/>
            <a:ext cx="11285837" cy="487490"/>
          </a:xfrm>
          <a:prstGeom prst="rect">
            <a:avLst/>
          </a:prstGeom>
        </p:spPr>
        <p:txBody>
          <a:bodyPr/>
          <a:lstStyle>
            <a:lvl1pPr algn="l" defTabSz="914400" rtl="0" eaLnBrk="1" latinLnBrk="0" hangingPunct="1">
              <a:spcBef>
                <a:spcPct val="0"/>
              </a:spcBef>
              <a:buNone/>
              <a:defRPr sz="4000" kern="1200" spc="-100" baseline="0">
                <a:solidFill>
                  <a:schemeClr val="tx2"/>
                </a:solidFill>
                <a:latin typeface="+mj-lt"/>
                <a:ea typeface="+mj-ea"/>
                <a:cs typeface="+mj-cs"/>
              </a:defRPr>
            </a:lvl1pPr>
          </a:lstStyle>
          <a:p>
            <a:r>
              <a:rPr lang="en-US" altLang="en-US"/>
              <a:t>JLEIC e-p Parameters and Luminosity Performance</a:t>
            </a:r>
            <a:endParaRPr lang="en-US" dirty="0"/>
          </a:p>
        </p:txBody>
      </p:sp>
      <p:sp>
        <p:nvSpPr>
          <p:cNvPr id="6" name="Date Placeholder 3">
            <a:extLst>
              <a:ext uri="{FF2B5EF4-FFF2-40B4-BE49-F238E27FC236}">
                <a16:creationId xmlns:a16="http://schemas.microsoft.com/office/drawing/2014/main" id="{E7734EEF-251C-BB4C-BEC2-F35AE4CA2048}"/>
              </a:ext>
            </a:extLst>
          </p:cNvPr>
          <p:cNvSpPr txBox="1">
            <a:spLocks/>
          </p:cNvSpPr>
          <p:nvPr/>
        </p:nvSpPr>
        <p:spPr>
          <a:xfrm>
            <a:off x="838200" y="6439477"/>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b="1" kern="1200">
                <a:solidFill>
                  <a:srgbClr val="FFFFFF"/>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October 29 </a:t>
            </a:r>
            <a:r>
              <a:rPr lang="mr-IN"/>
              <a:t>–</a:t>
            </a:r>
            <a:r>
              <a:rPr lang="en-US"/>
              <a:t> November 1, 2018</a:t>
            </a:r>
            <a:endParaRPr lang="en-US" dirty="0"/>
          </a:p>
        </p:txBody>
      </p:sp>
      <p:sp>
        <p:nvSpPr>
          <p:cNvPr id="7" name="Footer Placeholder 4">
            <a:extLst>
              <a:ext uri="{FF2B5EF4-FFF2-40B4-BE49-F238E27FC236}">
                <a16:creationId xmlns:a16="http://schemas.microsoft.com/office/drawing/2014/main" id="{0F8D0516-8CF6-E042-BA55-FD688526647E}"/>
              </a:ext>
            </a:extLst>
          </p:cNvPr>
          <p:cNvSpPr txBox="1">
            <a:spLocks/>
          </p:cNvSpPr>
          <p:nvPr/>
        </p:nvSpPr>
        <p:spPr>
          <a:xfrm>
            <a:off x="4038600" y="6439477"/>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rgbClr val="FFFFFF"/>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Fall 2018 EIC Accelerator Collaboration Meeting</a:t>
            </a:r>
          </a:p>
        </p:txBody>
      </p:sp>
      <p:sp>
        <p:nvSpPr>
          <p:cNvPr id="8" name="Slide Number Placeholder 5">
            <a:extLst>
              <a:ext uri="{FF2B5EF4-FFF2-40B4-BE49-F238E27FC236}">
                <a16:creationId xmlns:a16="http://schemas.microsoft.com/office/drawing/2014/main" id="{3C95C8DA-4A5F-6947-AE0A-FC46A9635E40}"/>
              </a:ext>
            </a:extLst>
          </p:cNvPr>
          <p:cNvSpPr txBox="1">
            <a:spLocks/>
          </p:cNvSpPr>
          <p:nvPr/>
        </p:nvSpPr>
        <p:spPr>
          <a:xfrm>
            <a:off x="8610600" y="6439477"/>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400" b="1" kern="1200">
                <a:solidFill>
                  <a:srgbClr val="FFFFFF"/>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7E1C93C-5050-FC42-8F10-D22D4F119D13}" type="slidenum">
              <a:rPr lang="en-US" smtClean="0"/>
              <a:pPr/>
              <a:t>38</a:t>
            </a:fld>
            <a:endParaRPr lang="en-US" dirty="0"/>
          </a:p>
        </p:txBody>
      </p:sp>
      <p:graphicFrame>
        <p:nvGraphicFramePr>
          <p:cNvPr id="9" name="Table 8">
            <a:extLst>
              <a:ext uri="{FF2B5EF4-FFF2-40B4-BE49-F238E27FC236}">
                <a16:creationId xmlns:a16="http://schemas.microsoft.com/office/drawing/2014/main" id="{FF790688-753A-1149-B636-859D380627E6}"/>
              </a:ext>
            </a:extLst>
          </p:cNvPr>
          <p:cNvGraphicFramePr>
            <a:graphicFrameLocks noGrp="1"/>
          </p:cNvGraphicFramePr>
          <p:nvPr>
            <p:extLst>
              <p:ext uri="{D42A27DB-BD31-4B8C-83A1-F6EECF244321}">
                <p14:modId xmlns:p14="http://schemas.microsoft.com/office/powerpoint/2010/main" val="55873690"/>
              </p:ext>
            </p:extLst>
          </p:nvPr>
        </p:nvGraphicFramePr>
        <p:xfrm>
          <a:off x="57943" y="923775"/>
          <a:ext cx="6619001" cy="5363159"/>
        </p:xfrm>
        <a:graphic>
          <a:graphicData uri="http://schemas.openxmlformats.org/drawingml/2006/table">
            <a:tbl>
              <a:tblPr/>
              <a:tblGrid>
                <a:gridCol w="1453235">
                  <a:extLst>
                    <a:ext uri="{9D8B030D-6E8A-4147-A177-3AD203B41FA5}">
                      <a16:colId xmlns:a16="http://schemas.microsoft.com/office/drawing/2014/main" val="20000"/>
                    </a:ext>
                  </a:extLst>
                </a:gridCol>
                <a:gridCol w="617517">
                  <a:extLst>
                    <a:ext uri="{9D8B030D-6E8A-4147-A177-3AD203B41FA5}">
                      <a16:colId xmlns:a16="http://schemas.microsoft.com/office/drawing/2014/main" val="20001"/>
                    </a:ext>
                  </a:extLst>
                </a:gridCol>
                <a:gridCol w="617517">
                  <a:extLst>
                    <a:ext uri="{9D8B030D-6E8A-4147-A177-3AD203B41FA5}">
                      <a16:colId xmlns:a16="http://schemas.microsoft.com/office/drawing/2014/main" val="20002"/>
                    </a:ext>
                  </a:extLst>
                </a:gridCol>
                <a:gridCol w="890649">
                  <a:extLst>
                    <a:ext uri="{9D8B030D-6E8A-4147-A177-3AD203B41FA5}">
                      <a16:colId xmlns:a16="http://schemas.microsoft.com/office/drawing/2014/main" val="20003"/>
                    </a:ext>
                  </a:extLst>
                </a:gridCol>
                <a:gridCol w="688769">
                  <a:extLst>
                    <a:ext uri="{9D8B030D-6E8A-4147-A177-3AD203B41FA5}">
                      <a16:colId xmlns:a16="http://schemas.microsoft.com/office/drawing/2014/main" val="20004"/>
                    </a:ext>
                  </a:extLst>
                </a:gridCol>
                <a:gridCol w="726384">
                  <a:extLst>
                    <a:ext uri="{9D8B030D-6E8A-4147-A177-3AD203B41FA5}">
                      <a16:colId xmlns:a16="http://schemas.microsoft.com/office/drawing/2014/main" val="20005"/>
                    </a:ext>
                  </a:extLst>
                </a:gridCol>
                <a:gridCol w="830031">
                  <a:extLst>
                    <a:ext uri="{9D8B030D-6E8A-4147-A177-3AD203B41FA5}">
                      <a16:colId xmlns:a16="http://schemas.microsoft.com/office/drawing/2014/main" val="20006"/>
                    </a:ext>
                  </a:extLst>
                </a:gridCol>
                <a:gridCol w="794899">
                  <a:extLst>
                    <a:ext uri="{9D8B030D-6E8A-4147-A177-3AD203B41FA5}">
                      <a16:colId xmlns:a16="http://schemas.microsoft.com/office/drawing/2014/main" val="20007"/>
                    </a:ext>
                  </a:extLst>
                </a:gridCol>
              </a:tblGrid>
              <a:tr h="560905">
                <a:tc>
                  <a:txBody>
                    <a:bodyPr/>
                    <a:lstStyle>
                      <a:lvl1pPr>
                        <a:spcBef>
                          <a:spcPct val="20000"/>
                        </a:spcBef>
                        <a:buFont typeface="Arial" charset="0"/>
                        <a:defRPr>
                          <a:solidFill>
                            <a:schemeClr val="tx1"/>
                          </a:solidFill>
                          <a:latin typeface="Arial" charset="0"/>
                          <a:cs typeface="Arial" charset="0"/>
                        </a:defRPr>
                      </a:lvl1pPr>
                      <a:lvl2pPr marL="742950" indent="-285750">
                        <a:spcBef>
                          <a:spcPct val="20000"/>
                        </a:spcBef>
                        <a:buFont typeface="Arial" charset="0"/>
                        <a:defRPr sz="1600">
                          <a:solidFill>
                            <a:schemeClr val="tx1"/>
                          </a:solidFill>
                          <a:latin typeface="Arial" charset="0"/>
                          <a:cs typeface="Arial" charset="0"/>
                        </a:defRPr>
                      </a:lvl2pPr>
                      <a:lvl3pPr marL="1143000" indent="-228600">
                        <a:spcBef>
                          <a:spcPct val="20000"/>
                        </a:spcBef>
                        <a:buFont typeface="Wingdings" pitchFamily="2" charset="2"/>
                        <a:defRPr sz="1400">
                          <a:solidFill>
                            <a:schemeClr val="tx1"/>
                          </a:solidFill>
                          <a:latin typeface="Arial" charset="0"/>
                          <a:cs typeface="Arial" charset="0"/>
                        </a:defRPr>
                      </a:lvl3pPr>
                      <a:lvl4pPr marL="1600200" indent="-228600">
                        <a:spcBef>
                          <a:spcPct val="20000"/>
                        </a:spcBef>
                        <a:buFont typeface="Arial" charset="0"/>
                        <a:defRPr sz="1400">
                          <a:solidFill>
                            <a:schemeClr val="tx1"/>
                          </a:solidFill>
                          <a:latin typeface="Arial" charset="0"/>
                          <a:cs typeface="Arial" charset="0"/>
                        </a:defRPr>
                      </a:lvl4pPr>
                      <a:lvl5pPr marL="2057400" indent="-228600">
                        <a:spcBef>
                          <a:spcPct val="20000"/>
                        </a:spcBef>
                        <a:buFont typeface="Arial" charset="0"/>
                        <a:defRPr sz="1400">
                          <a:solidFill>
                            <a:schemeClr val="tx1"/>
                          </a:solidFill>
                          <a:latin typeface="Arial" charset="0"/>
                          <a:cs typeface="Arial" charset="0"/>
                        </a:defRPr>
                      </a:lvl5pPr>
                      <a:lvl6pPr marL="25146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6pPr>
                      <a:lvl7pPr marL="29718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7pPr>
                      <a:lvl8pPr marL="34290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8pPr>
                      <a:lvl9pPr marL="38862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9p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FFFFFF"/>
                          </a:solidFill>
                          <a:effectLst/>
                          <a:latin typeface="Arial" panose="020B0604020202020204" pitchFamily="34" charset="0"/>
                          <a:cs typeface="Arial" panose="020B0604020202020204" pitchFamily="34" charset="0"/>
                        </a:rPr>
                        <a:t>CM energy</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3333FF"/>
                    </a:solidFill>
                  </a:tcPr>
                </a:tc>
                <a:tc>
                  <a:txBody>
                    <a:bodyPr/>
                    <a:lstStyle>
                      <a:lvl1pPr>
                        <a:spcBef>
                          <a:spcPct val="20000"/>
                        </a:spcBef>
                        <a:buFont typeface="Arial" charset="0"/>
                        <a:tabLst>
                          <a:tab pos="139700" algn="l"/>
                        </a:tabLst>
                        <a:defRPr>
                          <a:solidFill>
                            <a:schemeClr val="tx1"/>
                          </a:solidFill>
                          <a:latin typeface="Arial" charset="0"/>
                          <a:cs typeface="Arial" charset="0"/>
                        </a:defRPr>
                      </a:lvl1pPr>
                      <a:lvl2pPr marL="742950" indent="-285750">
                        <a:spcBef>
                          <a:spcPct val="20000"/>
                        </a:spcBef>
                        <a:buFont typeface="Arial" charset="0"/>
                        <a:tabLst>
                          <a:tab pos="139700" algn="l"/>
                        </a:tabLst>
                        <a:defRPr sz="1600">
                          <a:solidFill>
                            <a:schemeClr val="tx1"/>
                          </a:solidFill>
                          <a:latin typeface="Arial" charset="0"/>
                          <a:cs typeface="Arial" charset="0"/>
                        </a:defRPr>
                      </a:lvl2pPr>
                      <a:lvl3pPr marL="1143000" indent="-228600">
                        <a:spcBef>
                          <a:spcPct val="20000"/>
                        </a:spcBef>
                        <a:buFont typeface="Wingdings" pitchFamily="2" charset="2"/>
                        <a:tabLst>
                          <a:tab pos="139700" algn="l"/>
                        </a:tabLst>
                        <a:defRPr sz="1400">
                          <a:solidFill>
                            <a:schemeClr val="tx1"/>
                          </a:solidFill>
                          <a:latin typeface="Arial" charset="0"/>
                          <a:cs typeface="Arial" charset="0"/>
                        </a:defRPr>
                      </a:lvl3pPr>
                      <a:lvl4pPr marL="1600200" indent="-228600">
                        <a:spcBef>
                          <a:spcPct val="20000"/>
                        </a:spcBef>
                        <a:buFont typeface="Arial" charset="0"/>
                        <a:tabLst>
                          <a:tab pos="139700" algn="l"/>
                        </a:tabLst>
                        <a:defRPr sz="1400">
                          <a:solidFill>
                            <a:schemeClr val="tx1"/>
                          </a:solidFill>
                          <a:latin typeface="Arial" charset="0"/>
                          <a:cs typeface="Arial" charset="0"/>
                        </a:defRPr>
                      </a:lvl4pPr>
                      <a:lvl5pPr marL="2057400" indent="-228600">
                        <a:spcBef>
                          <a:spcPct val="20000"/>
                        </a:spcBef>
                        <a:buFont typeface="Arial" charset="0"/>
                        <a:tabLst>
                          <a:tab pos="139700" algn="l"/>
                        </a:tabLst>
                        <a:defRPr sz="1400">
                          <a:solidFill>
                            <a:schemeClr val="tx1"/>
                          </a:solidFill>
                          <a:latin typeface="Arial" charset="0"/>
                          <a:cs typeface="Arial" charset="0"/>
                        </a:defRPr>
                      </a:lvl5pPr>
                      <a:lvl6pPr marL="2514600" indent="-228600" defTabSz="457200" eaLnBrk="0" fontAlgn="base" hangingPunct="0">
                        <a:spcBef>
                          <a:spcPct val="20000"/>
                        </a:spcBef>
                        <a:spcAft>
                          <a:spcPct val="0"/>
                        </a:spcAft>
                        <a:buFont typeface="Arial" charset="0"/>
                        <a:tabLst>
                          <a:tab pos="139700" algn="l"/>
                        </a:tabLst>
                        <a:defRPr sz="1400">
                          <a:solidFill>
                            <a:schemeClr val="tx1"/>
                          </a:solidFill>
                          <a:latin typeface="Arial" charset="0"/>
                          <a:cs typeface="Arial" charset="0"/>
                        </a:defRPr>
                      </a:lvl6pPr>
                      <a:lvl7pPr marL="2971800" indent="-228600" defTabSz="457200" eaLnBrk="0" fontAlgn="base" hangingPunct="0">
                        <a:spcBef>
                          <a:spcPct val="20000"/>
                        </a:spcBef>
                        <a:spcAft>
                          <a:spcPct val="0"/>
                        </a:spcAft>
                        <a:buFont typeface="Arial" charset="0"/>
                        <a:tabLst>
                          <a:tab pos="139700" algn="l"/>
                        </a:tabLst>
                        <a:defRPr sz="1400">
                          <a:solidFill>
                            <a:schemeClr val="tx1"/>
                          </a:solidFill>
                          <a:latin typeface="Arial" charset="0"/>
                          <a:cs typeface="Arial" charset="0"/>
                        </a:defRPr>
                      </a:lvl7pPr>
                      <a:lvl8pPr marL="3429000" indent="-228600" defTabSz="457200" eaLnBrk="0" fontAlgn="base" hangingPunct="0">
                        <a:spcBef>
                          <a:spcPct val="20000"/>
                        </a:spcBef>
                        <a:spcAft>
                          <a:spcPct val="0"/>
                        </a:spcAft>
                        <a:buFont typeface="Arial" charset="0"/>
                        <a:tabLst>
                          <a:tab pos="139700" algn="l"/>
                        </a:tabLst>
                        <a:defRPr sz="1400">
                          <a:solidFill>
                            <a:schemeClr val="tx1"/>
                          </a:solidFill>
                          <a:latin typeface="Arial" charset="0"/>
                          <a:cs typeface="Arial" charset="0"/>
                        </a:defRPr>
                      </a:lvl8pPr>
                      <a:lvl9pPr marL="3886200" indent="-228600" defTabSz="457200" eaLnBrk="0" fontAlgn="base" hangingPunct="0">
                        <a:spcBef>
                          <a:spcPct val="20000"/>
                        </a:spcBef>
                        <a:spcAft>
                          <a:spcPct val="0"/>
                        </a:spcAft>
                        <a:buFont typeface="Arial" charset="0"/>
                        <a:tabLst>
                          <a:tab pos="139700" algn="l"/>
                        </a:tabLst>
                        <a:defRPr sz="1400">
                          <a:solidFill>
                            <a:schemeClr val="tx1"/>
                          </a:solidFill>
                          <a:latin typeface="Arial" charset="0"/>
                          <a:cs typeface="Arial"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tab pos="139700" algn="l"/>
                        </a:tabLst>
                      </a:pPr>
                      <a:r>
                        <a:rPr kumimoji="0" lang="en-US" altLang="en-US" sz="1400" b="1" i="0" u="none" strike="noStrike" cap="none" normalizeH="0" baseline="0" dirty="0">
                          <a:ln>
                            <a:noFill/>
                          </a:ln>
                          <a:solidFill>
                            <a:srgbClr val="FFFFFF"/>
                          </a:solidFill>
                          <a:effectLst/>
                          <a:latin typeface="Arial" panose="020B0604020202020204" pitchFamily="34" charset="0"/>
                          <a:cs typeface="Arial" panose="020B0604020202020204" pitchFamily="34" charset="0"/>
                        </a:rPr>
                        <a:t>GeV</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3333FF"/>
                    </a:solidFill>
                  </a:tcPr>
                </a:tc>
                <a:tc gridSpan="2">
                  <a:txBody>
                    <a:bodyPr/>
                    <a:lstStyle>
                      <a:lvl1pPr>
                        <a:spcBef>
                          <a:spcPct val="20000"/>
                        </a:spcBef>
                        <a:buFont typeface="Arial" charset="0"/>
                        <a:defRPr>
                          <a:solidFill>
                            <a:schemeClr val="tx1"/>
                          </a:solidFill>
                          <a:latin typeface="Arial" charset="0"/>
                          <a:cs typeface="Arial" charset="0"/>
                        </a:defRPr>
                      </a:lvl1pPr>
                      <a:lvl2pPr marL="742950" indent="-285750">
                        <a:spcBef>
                          <a:spcPct val="20000"/>
                        </a:spcBef>
                        <a:buFont typeface="Arial" charset="0"/>
                        <a:defRPr sz="1600">
                          <a:solidFill>
                            <a:schemeClr val="tx1"/>
                          </a:solidFill>
                          <a:latin typeface="Arial" charset="0"/>
                          <a:cs typeface="Arial" charset="0"/>
                        </a:defRPr>
                      </a:lvl2pPr>
                      <a:lvl3pPr marL="1143000" indent="-228600">
                        <a:spcBef>
                          <a:spcPct val="20000"/>
                        </a:spcBef>
                        <a:buFont typeface="Wingdings" pitchFamily="2" charset="2"/>
                        <a:defRPr sz="1400">
                          <a:solidFill>
                            <a:schemeClr val="tx1"/>
                          </a:solidFill>
                          <a:latin typeface="Arial" charset="0"/>
                          <a:cs typeface="Arial" charset="0"/>
                        </a:defRPr>
                      </a:lvl3pPr>
                      <a:lvl4pPr marL="1600200" indent="-228600">
                        <a:spcBef>
                          <a:spcPct val="20000"/>
                        </a:spcBef>
                        <a:buFont typeface="Arial" charset="0"/>
                        <a:defRPr sz="1400">
                          <a:solidFill>
                            <a:schemeClr val="tx1"/>
                          </a:solidFill>
                          <a:latin typeface="Arial" charset="0"/>
                          <a:cs typeface="Arial" charset="0"/>
                        </a:defRPr>
                      </a:lvl4pPr>
                      <a:lvl5pPr marL="2057400" indent="-228600">
                        <a:spcBef>
                          <a:spcPct val="20000"/>
                        </a:spcBef>
                        <a:buFont typeface="Arial" charset="0"/>
                        <a:defRPr sz="1400">
                          <a:solidFill>
                            <a:schemeClr val="tx1"/>
                          </a:solidFill>
                          <a:latin typeface="Arial" charset="0"/>
                          <a:cs typeface="Arial" charset="0"/>
                        </a:defRPr>
                      </a:lvl5pPr>
                      <a:lvl6pPr marL="25146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6pPr>
                      <a:lvl7pPr marL="29718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7pPr>
                      <a:lvl8pPr marL="34290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8pPr>
                      <a:lvl9pPr marL="38862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FFFFFF"/>
                          </a:solidFill>
                          <a:effectLst/>
                          <a:latin typeface="Arial" panose="020B0604020202020204" pitchFamily="34" charset="0"/>
                          <a:cs typeface="Arial" panose="020B0604020202020204" pitchFamily="34" charset="0"/>
                        </a:rPr>
                        <a:t>21.9 </a:t>
                      </a:r>
                    </a:p>
                    <a:p>
                      <a:pPr marL="0" marR="0" lvl="0" indent="0" algn="ctr" defTabSz="457200" rtl="0" eaLnBrk="1" fontAlgn="base" latinLnBrk="0" hangingPunct="1">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FFFFFF"/>
                          </a:solidFill>
                          <a:effectLst/>
                          <a:latin typeface="Arial" panose="020B0604020202020204" pitchFamily="34" charset="0"/>
                          <a:cs typeface="Arial" panose="020B0604020202020204" pitchFamily="34" charset="0"/>
                        </a:rPr>
                        <a:t>(low)</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3333FF"/>
                    </a:solidFill>
                  </a:tcPr>
                </a:tc>
                <a:tc hMerge="1">
                  <a:txBody>
                    <a:bodyPr/>
                    <a:lstStyle/>
                    <a:p>
                      <a:endParaRPr lang="en-US"/>
                    </a:p>
                  </a:txBody>
                  <a:tcPr/>
                </a:tc>
                <a:tc gridSpan="2">
                  <a:txBody>
                    <a:bodyPr/>
                    <a:lstStyle>
                      <a:lvl1pPr>
                        <a:spcBef>
                          <a:spcPct val="20000"/>
                        </a:spcBef>
                        <a:buFont typeface="Arial" charset="0"/>
                        <a:defRPr>
                          <a:solidFill>
                            <a:schemeClr val="tx1"/>
                          </a:solidFill>
                          <a:latin typeface="Arial" charset="0"/>
                          <a:cs typeface="Arial" charset="0"/>
                        </a:defRPr>
                      </a:lvl1pPr>
                      <a:lvl2pPr marL="742950" indent="-285750">
                        <a:spcBef>
                          <a:spcPct val="20000"/>
                        </a:spcBef>
                        <a:buFont typeface="Arial" charset="0"/>
                        <a:defRPr sz="1600">
                          <a:solidFill>
                            <a:schemeClr val="tx1"/>
                          </a:solidFill>
                          <a:latin typeface="Arial" charset="0"/>
                          <a:cs typeface="Arial" charset="0"/>
                        </a:defRPr>
                      </a:lvl2pPr>
                      <a:lvl3pPr marL="1143000" indent="-228600">
                        <a:spcBef>
                          <a:spcPct val="20000"/>
                        </a:spcBef>
                        <a:buFont typeface="Wingdings" pitchFamily="2" charset="2"/>
                        <a:defRPr sz="1400">
                          <a:solidFill>
                            <a:schemeClr val="tx1"/>
                          </a:solidFill>
                          <a:latin typeface="Arial" charset="0"/>
                          <a:cs typeface="Arial" charset="0"/>
                        </a:defRPr>
                      </a:lvl3pPr>
                      <a:lvl4pPr marL="1600200" indent="-228600">
                        <a:spcBef>
                          <a:spcPct val="20000"/>
                        </a:spcBef>
                        <a:buFont typeface="Arial" charset="0"/>
                        <a:defRPr sz="1400">
                          <a:solidFill>
                            <a:schemeClr val="tx1"/>
                          </a:solidFill>
                          <a:latin typeface="Arial" charset="0"/>
                          <a:cs typeface="Arial" charset="0"/>
                        </a:defRPr>
                      </a:lvl4pPr>
                      <a:lvl5pPr marL="2057400" indent="-228600">
                        <a:spcBef>
                          <a:spcPct val="20000"/>
                        </a:spcBef>
                        <a:buFont typeface="Arial" charset="0"/>
                        <a:defRPr sz="1400">
                          <a:solidFill>
                            <a:schemeClr val="tx1"/>
                          </a:solidFill>
                          <a:latin typeface="Arial" charset="0"/>
                          <a:cs typeface="Arial" charset="0"/>
                        </a:defRPr>
                      </a:lvl5pPr>
                      <a:lvl6pPr marL="25146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6pPr>
                      <a:lvl7pPr marL="29718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7pPr>
                      <a:lvl8pPr marL="34290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8pPr>
                      <a:lvl9pPr marL="38862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FFFFFF"/>
                          </a:solidFill>
                          <a:effectLst/>
                          <a:latin typeface="Arial" panose="020B0604020202020204" pitchFamily="34" charset="0"/>
                          <a:cs typeface="Arial" panose="020B0604020202020204" pitchFamily="34" charset="0"/>
                        </a:rPr>
                        <a:t>44.7 </a:t>
                      </a:r>
                    </a:p>
                    <a:p>
                      <a:pPr marL="0" marR="0" lvl="0" indent="0" algn="ctr" defTabSz="457200" rtl="0" eaLnBrk="1" fontAlgn="base" latinLnBrk="0" hangingPunct="1">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FFFFFF"/>
                          </a:solidFill>
                          <a:effectLst/>
                          <a:latin typeface="Arial" panose="020B0604020202020204" pitchFamily="34" charset="0"/>
                          <a:cs typeface="Arial" panose="020B0604020202020204" pitchFamily="34" charset="0"/>
                        </a:rPr>
                        <a:t>(medium)</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3333FF"/>
                    </a:solidFill>
                  </a:tcPr>
                </a:tc>
                <a:tc hMerge="1">
                  <a:txBody>
                    <a:bodyPr/>
                    <a:lstStyle/>
                    <a:p>
                      <a:endParaRPr lang="en-US"/>
                    </a:p>
                  </a:txBody>
                  <a:tcPr/>
                </a:tc>
                <a:tc gridSpan="2">
                  <a:txBody>
                    <a:bodyPr/>
                    <a:lstStyle>
                      <a:lvl1pPr>
                        <a:spcBef>
                          <a:spcPct val="20000"/>
                        </a:spcBef>
                        <a:buFont typeface="Arial" charset="0"/>
                        <a:defRPr>
                          <a:solidFill>
                            <a:schemeClr val="tx1"/>
                          </a:solidFill>
                          <a:latin typeface="Arial" charset="0"/>
                          <a:cs typeface="Arial" charset="0"/>
                        </a:defRPr>
                      </a:lvl1pPr>
                      <a:lvl2pPr marL="742950" indent="-285750">
                        <a:spcBef>
                          <a:spcPct val="20000"/>
                        </a:spcBef>
                        <a:buFont typeface="Arial" charset="0"/>
                        <a:defRPr sz="1600">
                          <a:solidFill>
                            <a:schemeClr val="tx1"/>
                          </a:solidFill>
                          <a:latin typeface="Arial" charset="0"/>
                          <a:cs typeface="Arial" charset="0"/>
                        </a:defRPr>
                      </a:lvl2pPr>
                      <a:lvl3pPr marL="1143000" indent="-228600">
                        <a:spcBef>
                          <a:spcPct val="20000"/>
                        </a:spcBef>
                        <a:buFont typeface="Wingdings" pitchFamily="2" charset="2"/>
                        <a:defRPr sz="1400">
                          <a:solidFill>
                            <a:schemeClr val="tx1"/>
                          </a:solidFill>
                          <a:latin typeface="Arial" charset="0"/>
                          <a:cs typeface="Arial" charset="0"/>
                        </a:defRPr>
                      </a:lvl3pPr>
                      <a:lvl4pPr marL="1600200" indent="-228600">
                        <a:spcBef>
                          <a:spcPct val="20000"/>
                        </a:spcBef>
                        <a:buFont typeface="Arial" charset="0"/>
                        <a:defRPr sz="1400">
                          <a:solidFill>
                            <a:schemeClr val="tx1"/>
                          </a:solidFill>
                          <a:latin typeface="Arial" charset="0"/>
                          <a:cs typeface="Arial" charset="0"/>
                        </a:defRPr>
                      </a:lvl4pPr>
                      <a:lvl5pPr marL="2057400" indent="-228600">
                        <a:spcBef>
                          <a:spcPct val="20000"/>
                        </a:spcBef>
                        <a:buFont typeface="Arial" charset="0"/>
                        <a:defRPr sz="1400">
                          <a:solidFill>
                            <a:schemeClr val="tx1"/>
                          </a:solidFill>
                          <a:latin typeface="Arial" charset="0"/>
                          <a:cs typeface="Arial" charset="0"/>
                        </a:defRPr>
                      </a:lvl5pPr>
                      <a:lvl6pPr marL="25146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6pPr>
                      <a:lvl7pPr marL="29718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7pPr>
                      <a:lvl8pPr marL="34290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8pPr>
                      <a:lvl9pPr marL="38862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FFFFFF"/>
                          </a:solidFill>
                          <a:effectLst/>
                          <a:latin typeface="Arial" panose="020B0604020202020204" pitchFamily="34" charset="0"/>
                          <a:cs typeface="Arial" panose="020B0604020202020204" pitchFamily="34" charset="0"/>
                        </a:rPr>
                        <a:t>63.3 </a:t>
                      </a:r>
                    </a:p>
                    <a:p>
                      <a:pPr marL="0" marR="0" lvl="0" indent="0" algn="ctr" defTabSz="457200" rtl="0" eaLnBrk="1" fontAlgn="base" latinLnBrk="0" hangingPunct="1">
                        <a:lnSpc>
                          <a:spcPct val="100000"/>
                        </a:lnSpc>
                        <a:spcBef>
                          <a:spcPct val="0"/>
                        </a:spcBef>
                        <a:spcAft>
                          <a:spcPct val="0"/>
                        </a:spcAft>
                        <a:buClrTx/>
                        <a:buSzTx/>
                        <a:buFontTx/>
                        <a:buNone/>
                        <a:tabLst/>
                      </a:pPr>
                      <a:r>
                        <a:rPr kumimoji="0" lang="en-US" altLang="en-US" sz="1400" b="1" i="0" u="none" strike="noStrike" cap="none" normalizeH="0" baseline="0" dirty="0">
                          <a:ln>
                            <a:noFill/>
                          </a:ln>
                          <a:solidFill>
                            <a:srgbClr val="FFFFFF"/>
                          </a:solidFill>
                          <a:effectLst/>
                          <a:latin typeface="Arial" panose="020B0604020202020204" pitchFamily="34" charset="0"/>
                          <a:cs typeface="Arial" panose="020B0604020202020204" pitchFamily="34" charset="0"/>
                        </a:rPr>
                        <a:t>(high)</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3333FF"/>
                    </a:solidFill>
                  </a:tcPr>
                </a:tc>
                <a:tc hMerge="1">
                  <a:txBody>
                    <a:bodyPr/>
                    <a:lstStyle/>
                    <a:p>
                      <a:endParaRPr lang="en-US"/>
                    </a:p>
                  </a:txBody>
                  <a:tcPr/>
                </a:tc>
                <a:extLst>
                  <a:ext uri="{0D108BD9-81ED-4DB2-BD59-A6C34878D82A}">
                    <a16:rowId xmlns:a16="http://schemas.microsoft.com/office/drawing/2014/main" val="10000"/>
                  </a:ext>
                </a:extLst>
              </a:tr>
              <a:tr h="281114">
                <a:tc>
                  <a:txBody>
                    <a:bodyPr/>
                    <a:lstStyle>
                      <a:lvl1pPr>
                        <a:spcBef>
                          <a:spcPct val="20000"/>
                        </a:spcBef>
                        <a:buFont typeface="Arial" charset="0"/>
                        <a:defRPr>
                          <a:solidFill>
                            <a:schemeClr val="tx1"/>
                          </a:solidFill>
                          <a:latin typeface="Arial" charset="0"/>
                          <a:cs typeface="Arial" charset="0"/>
                        </a:defRPr>
                      </a:lvl1pPr>
                      <a:lvl2pPr marL="742950" indent="-285750">
                        <a:spcBef>
                          <a:spcPct val="20000"/>
                        </a:spcBef>
                        <a:buFont typeface="Arial" charset="0"/>
                        <a:defRPr sz="1600">
                          <a:solidFill>
                            <a:schemeClr val="tx1"/>
                          </a:solidFill>
                          <a:latin typeface="Arial" charset="0"/>
                          <a:cs typeface="Arial" charset="0"/>
                        </a:defRPr>
                      </a:lvl2pPr>
                      <a:lvl3pPr marL="1143000" indent="-228600">
                        <a:spcBef>
                          <a:spcPct val="20000"/>
                        </a:spcBef>
                        <a:buFont typeface="Wingdings" pitchFamily="2" charset="2"/>
                        <a:defRPr sz="1400">
                          <a:solidFill>
                            <a:schemeClr val="tx1"/>
                          </a:solidFill>
                          <a:latin typeface="Arial" charset="0"/>
                          <a:cs typeface="Arial" charset="0"/>
                        </a:defRPr>
                      </a:lvl3pPr>
                      <a:lvl4pPr marL="1600200" indent="-228600">
                        <a:spcBef>
                          <a:spcPct val="20000"/>
                        </a:spcBef>
                        <a:buFont typeface="Arial" charset="0"/>
                        <a:defRPr sz="1400">
                          <a:solidFill>
                            <a:schemeClr val="tx1"/>
                          </a:solidFill>
                          <a:latin typeface="Arial" charset="0"/>
                          <a:cs typeface="Arial" charset="0"/>
                        </a:defRPr>
                      </a:lvl4pPr>
                      <a:lvl5pPr marL="2057400" indent="-228600">
                        <a:spcBef>
                          <a:spcPct val="20000"/>
                        </a:spcBef>
                        <a:buFont typeface="Arial" charset="0"/>
                        <a:defRPr sz="1400">
                          <a:solidFill>
                            <a:schemeClr val="tx1"/>
                          </a:solidFill>
                          <a:latin typeface="Arial" charset="0"/>
                          <a:cs typeface="Arial" charset="0"/>
                        </a:defRPr>
                      </a:lvl5pPr>
                      <a:lvl6pPr marL="25146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6pPr>
                      <a:lvl7pPr marL="29718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7pPr>
                      <a:lvl8pPr marL="34290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8pPr>
                      <a:lvl9pPr marL="38862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9pPr>
                    </a:lstStyle>
                    <a:p>
                      <a:pPr marL="0" marR="0" lvl="0" indent="0" algn="l" defTabSz="457200" rtl="0" eaLnBrk="1" fontAlgn="base" latinLnBrk="0" hangingPunct="1">
                        <a:lnSpc>
                          <a:spcPct val="100000"/>
                        </a:lnSpc>
                        <a:spcBef>
                          <a:spcPct val="0"/>
                        </a:spcBef>
                        <a:spcAft>
                          <a:spcPct val="0"/>
                        </a:spcAft>
                        <a:buClrTx/>
                        <a:buSzTx/>
                        <a:buFontTx/>
                        <a:buNone/>
                        <a:tabLst/>
                      </a:pPr>
                      <a:endParaRPr kumimoji="0" lang="en-US" altLang="en-US" sz="1200" b="0" i="0" u="none" strike="noStrike" cap="none" normalizeH="0" baseline="0" dirty="0">
                        <a:ln>
                          <a:noFill/>
                        </a:ln>
                        <a:solidFill>
                          <a:srgbClr val="000000"/>
                        </a:solidFill>
                        <a:effectLst/>
                        <a:latin typeface="Arial" panose="020B0604020202020204" pitchFamily="34" charset="0"/>
                        <a:cs typeface="Arial" panose="020B0604020202020204" pitchFamily="34"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charset="0"/>
                        <a:tabLst>
                          <a:tab pos="139700" algn="l"/>
                        </a:tabLst>
                        <a:defRPr>
                          <a:solidFill>
                            <a:schemeClr val="tx1"/>
                          </a:solidFill>
                          <a:latin typeface="Arial" charset="0"/>
                          <a:cs typeface="Arial" charset="0"/>
                        </a:defRPr>
                      </a:lvl1pPr>
                      <a:lvl2pPr marL="742950" indent="-285750">
                        <a:spcBef>
                          <a:spcPct val="20000"/>
                        </a:spcBef>
                        <a:buFont typeface="Arial" charset="0"/>
                        <a:tabLst>
                          <a:tab pos="139700" algn="l"/>
                        </a:tabLst>
                        <a:defRPr sz="1600">
                          <a:solidFill>
                            <a:schemeClr val="tx1"/>
                          </a:solidFill>
                          <a:latin typeface="Arial" charset="0"/>
                          <a:cs typeface="Arial" charset="0"/>
                        </a:defRPr>
                      </a:lvl2pPr>
                      <a:lvl3pPr marL="1143000" indent="-228600">
                        <a:spcBef>
                          <a:spcPct val="20000"/>
                        </a:spcBef>
                        <a:buFont typeface="Wingdings" pitchFamily="2" charset="2"/>
                        <a:tabLst>
                          <a:tab pos="139700" algn="l"/>
                        </a:tabLst>
                        <a:defRPr sz="1400">
                          <a:solidFill>
                            <a:schemeClr val="tx1"/>
                          </a:solidFill>
                          <a:latin typeface="Arial" charset="0"/>
                          <a:cs typeface="Arial" charset="0"/>
                        </a:defRPr>
                      </a:lvl3pPr>
                      <a:lvl4pPr marL="1600200" indent="-228600">
                        <a:spcBef>
                          <a:spcPct val="20000"/>
                        </a:spcBef>
                        <a:buFont typeface="Arial" charset="0"/>
                        <a:tabLst>
                          <a:tab pos="139700" algn="l"/>
                        </a:tabLst>
                        <a:defRPr sz="1400">
                          <a:solidFill>
                            <a:schemeClr val="tx1"/>
                          </a:solidFill>
                          <a:latin typeface="Arial" charset="0"/>
                          <a:cs typeface="Arial" charset="0"/>
                        </a:defRPr>
                      </a:lvl4pPr>
                      <a:lvl5pPr marL="2057400" indent="-228600">
                        <a:spcBef>
                          <a:spcPct val="20000"/>
                        </a:spcBef>
                        <a:buFont typeface="Arial" charset="0"/>
                        <a:tabLst>
                          <a:tab pos="139700" algn="l"/>
                        </a:tabLst>
                        <a:defRPr sz="1400">
                          <a:solidFill>
                            <a:schemeClr val="tx1"/>
                          </a:solidFill>
                          <a:latin typeface="Arial" charset="0"/>
                          <a:cs typeface="Arial" charset="0"/>
                        </a:defRPr>
                      </a:lvl5pPr>
                      <a:lvl6pPr marL="2514600" indent="-228600" defTabSz="457200" eaLnBrk="0" fontAlgn="base" hangingPunct="0">
                        <a:spcBef>
                          <a:spcPct val="20000"/>
                        </a:spcBef>
                        <a:spcAft>
                          <a:spcPct val="0"/>
                        </a:spcAft>
                        <a:buFont typeface="Arial" charset="0"/>
                        <a:tabLst>
                          <a:tab pos="139700" algn="l"/>
                        </a:tabLst>
                        <a:defRPr sz="1400">
                          <a:solidFill>
                            <a:schemeClr val="tx1"/>
                          </a:solidFill>
                          <a:latin typeface="Arial" charset="0"/>
                          <a:cs typeface="Arial" charset="0"/>
                        </a:defRPr>
                      </a:lvl6pPr>
                      <a:lvl7pPr marL="2971800" indent="-228600" defTabSz="457200" eaLnBrk="0" fontAlgn="base" hangingPunct="0">
                        <a:spcBef>
                          <a:spcPct val="20000"/>
                        </a:spcBef>
                        <a:spcAft>
                          <a:spcPct val="0"/>
                        </a:spcAft>
                        <a:buFont typeface="Arial" charset="0"/>
                        <a:tabLst>
                          <a:tab pos="139700" algn="l"/>
                        </a:tabLst>
                        <a:defRPr sz="1400">
                          <a:solidFill>
                            <a:schemeClr val="tx1"/>
                          </a:solidFill>
                          <a:latin typeface="Arial" charset="0"/>
                          <a:cs typeface="Arial" charset="0"/>
                        </a:defRPr>
                      </a:lvl7pPr>
                      <a:lvl8pPr marL="3429000" indent="-228600" defTabSz="457200" eaLnBrk="0" fontAlgn="base" hangingPunct="0">
                        <a:spcBef>
                          <a:spcPct val="20000"/>
                        </a:spcBef>
                        <a:spcAft>
                          <a:spcPct val="0"/>
                        </a:spcAft>
                        <a:buFont typeface="Arial" charset="0"/>
                        <a:tabLst>
                          <a:tab pos="139700" algn="l"/>
                        </a:tabLst>
                        <a:defRPr sz="1400">
                          <a:solidFill>
                            <a:schemeClr val="tx1"/>
                          </a:solidFill>
                          <a:latin typeface="Arial" charset="0"/>
                          <a:cs typeface="Arial" charset="0"/>
                        </a:defRPr>
                      </a:lvl8pPr>
                      <a:lvl9pPr marL="3886200" indent="-228600" defTabSz="457200" eaLnBrk="0" fontAlgn="base" hangingPunct="0">
                        <a:spcBef>
                          <a:spcPct val="20000"/>
                        </a:spcBef>
                        <a:spcAft>
                          <a:spcPct val="0"/>
                        </a:spcAft>
                        <a:buFont typeface="Arial" charset="0"/>
                        <a:tabLst>
                          <a:tab pos="139700" algn="l"/>
                        </a:tabLst>
                        <a:defRPr sz="1400">
                          <a:solidFill>
                            <a:schemeClr val="tx1"/>
                          </a:solidFill>
                          <a:latin typeface="Arial" charset="0"/>
                          <a:cs typeface="Arial"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tab pos="139700" algn="l"/>
                        </a:tabLst>
                      </a:pPr>
                      <a:endParaRPr kumimoji="0" lang="en-US" altLang="en-US" sz="1200" b="0" i="0" u="none" strike="noStrike" cap="none" normalizeH="0" baseline="0">
                        <a:ln>
                          <a:noFill/>
                        </a:ln>
                        <a:solidFill>
                          <a:srgbClr val="000000"/>
                        </a:solidFill>
                        <a:effectLst/>
                        <a:latin typeface="Arial" panose="020B0604020202020204" pitchFamily="34" charset="0"/>
                        <a:cs typeface="Arial" panose="020B0604020202020204" pitchFamily="34"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charset="0"/>
                        <a:defRPr>
                          <a:solidFill>
                            <a:schemeClr val="tx1"/>
                          </a:solidFill>
                          <a:latin typeface="Arial" charset="0"/>
                          <a:cs typeface="Arial" charset="0"/>
                        </a:defRPr>
                      </a:lvl1pPr>
                      <a:lvl2pPr marL="742950" indent="-285750">
                        <a:spcBef>
                          <a:spcPct val="20000"/>
                        </a:spcBef>
                        <a:buFont typeface="Arial" charset="0"/>
                        <a:defRPr sz="1600">
                          <a:solidFill>
                            <a:schemeClr val="tx1"/>
                          </a:solidFill>
                          <a:latin typeface="Arial" charset="0"/>
                          <a:cs typeface="Arial" charset="0"/>
                        </a:defRPr>
                      </a:lvl2pPr>
                      <a:lvl3pPr marL="1143000" indent="-228600">
                        <a:spcBef>
                          <a:spcPct val="20000"/>
                        </a:spcBef>
                        <a:buFont typeface="Wingdings" pitchFamily="2" charset="2"/>
                        <a:defRPr sz="1400">
                          <a:solidFill>
                            <a:schemeClr val="tx1"/>
                          </a:solidFill>
                          <a:latin typeface="Arial" charset="0"/>
                          <a:cs typeface="Arial" charset="0"/>
                        </a:defRPr>
                      </a:lvl3pPr>
                      <a:lvl4pPr marL="1600200" indent="-228600">
                        <a:spcBef>
                          <a:spcPct val="20000"/>
                        </a:spcBef>
                        <a:buFont typeface="Arial" charset="0"/>
                        <a:defRPr sz="1400">
                          <a:solidFill>
                            <a:schemeClr val="tx1"/>
                          </a:solidFill>
                          <a:latin typeface="Arial" charset="0"/>
                          <a:cs typeface="Arial" charset="0"/>
                        </a:defRPr>
                      </a:lvl4pPr>
                      <a:lvl5pPr marL="2057400" indent="-228600">
                        <a:spcBef>
                          <a:spcPct val="20000"/>
                        </a:spcBef>
                        <a:buFont typeface="Arial" charset="0"/>
                        <a:defRPr sz="1400">
                          <a:solidFill>
                            <a:schemeClr val="tx1"/>
                          </a:solidFill>
                          <a:latin typeface="Arial" charset="0"/>
                          <a:cs typeface="Arial" charset="0"/>
                        </a:defRPr>
                      </a:lvl5pPr>
                      <a:lvl6pPr marL="25146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6pPr>
                      <a:lvl7pPr marL="29718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7pPr>
                      <a:lvl8pPr marL="34290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8pPr>
                      <a:lvl9pPr marL="38862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000000"/>
                          </a:solidFill>
                          <a:effectLst/>
                          <a:latin typeface="Arial" panose="020B0604020202020204" pitchFamily="34" charset="0"/>
                          <a:cs typeface="Arial" panose="020B0604020202020204" pitchFamily="34" charset="0"/>
                        </a:rPr>
                        <a:t>p</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Arial" panose="020B0604020202020204" pitchFamily="34" charset="0"/>
                          <a:cs typeface="Arial" panose="020B0604020202020204" pitchFamily="34" charset="0"/>
                        </a:rPr>
                        <a:t>e</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charset="0"/>
                        <a:defRPr>
                          <a:solidFill>
                            <a:schemeClr val="tx1"/>
                          </a:solidFill>
                          <a:latin typeface="Arial" charset="0"/>
                          <a:cs typeface="Arial" charset="0"/>
                        </a:defRPr>
                      </a:lvl1pPr>
                      <a:lvl2pPr marL="742950" indent="-285750">
                        <a:spcBef>
                          <a:spcPct val="20000"/>
                        </a:spcBef>
                        <a:buFont typeface="Arial" charset="0"/>
                        <a:defRPr sz="1600">
                          <a:solidFill>
                            <a:schemeClr val="tx1"/>
                          </a:solidFill>
                          <a:latin typeface="Arial" charset="0"/>
                          <a:cs typeface="Arial" charset="0"/>
                        </a:defRPr>
                      </a:lvl2pPr>
                      <a:lvl3pPr marL="1143000" indent="-228600">
                        <a:spcBef>
                          <a:spcPct val="20000"/>
                        </a:spcBef>
                        <a:buFont typeface="Wingdings" pitchFamily="2" charset="2"/>
                        <a:defRPr sz="1400">
                          <a:solidFill>
                            <a:schemeClr val="tx1"/>
                          </a:solidFill>
                          <a:latin typeface="Arial" charset="0"/>
                          <a:cs typeface="Arial" charset="0"/>
                        </a:defRPr>
                      </a:lvl3pPr>
                      <a:lvl4pPr marL="1600200" indent="-228600">
                        <a:spcBef>
                          <a:spcPct val="20000"/>
                        </a:spcBef>
                        <a:buFont typeface="Arial" charset="0"/>
                        <a:defRPr sz="1400">
                          <a:solidFill>
                            <a:schemeClr val="tx1"/>
                          </a:solidFill>
                          <a:latin typeface="Arial" charset="0"/>
                          <a:cs typeface="Arial" charset="0"/>
                        </a:defRPr>
                      </a:lvl4pPr>
                      <a:lvl5pPr marL="2057400" indent="-228600">
                        <a:spcBef>
                          <a:spcPct val="20000"/>
                        </a:spcBef>
                        <a:buFont typeface="Arial" charset="0"/>
                        <a:defRPr sz="1400">
                          <a:solidFill>
                            <a:schemeClr val="tx1"/>
                          </a:solidFill>
                          <a:latin typeface="Arial" charset="0"/>
                          <a:cs typeface="Arial" charset="0"/>
                        </a:defRPr>
                      </a:lvl5pPr>
                      <a:lvl6pPr marL="25146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6pPr>
                      <a:lvl7pPr marL="29718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7pPr>
                      <a:lvl8pPr marL="34290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8pPr>
                      <a:lvl9pPr marL="38862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Arial" panose="020B0604020202020204" pitchFamily="34" charset="0"/>
                          <a:cs typeface="Arial" panose="020B0604020202020204" pitchFamily="34" charset="0"/>
                        </a:rPr>
                        <a:t>p</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Arial" panose="020B0604020202020204" pitchFamily="34" charset="0"/>
                          <a:cs typeface="Arial" panose="020B0604020202020204" pitchFamily="34" charset="0"/>
                        </a:rPr>
                        <a:t>e</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charset="0"/>
                        <a:defRPr>
                          <a:solidFill>
                            <a:schemeClr val="tx1"/>
                          </a:solidFill>
                          <a:latin typeface="Arial" charset="0"/>
                          <a:cs typeface="Arial" charset="0"/>
                        </a:defRPr>
                      </a:lvl1pPr>
                      <a:lvl2pPr marL="742950" indent="-285750">
                        <a:spcBef>
                          <a:spcPct val="20000"/>
                        </a:spcBef>
                        <a:buFont typeface="Arial" charset="0"/>
                        <a:defRPr sz="1600">
                          <a:solidFill>
                            <a:schemeClr val="tx1"/>
                          </a:solidFill>
                          <a:latin typeface="Arial" charset="0"/>
                          <a:cs typeface="Arial" charset="0"/>
                        </a:defRPr>
                      </a:lvl2pPr>
                      <a:lvl3pPr marL="1143000" indent="-228600">
                        <a:spcBef>
                          <a:spcPct val="20000"/>
                        </a:spcBef>
                        <a:buFont typeface="Wingdings" pitchFamily="2" charset="2"/>
                        <a:defRPr sz="1400">
                          <a:solidFill>
                            <a:schemeClr val="tx1"/>
                          </a:solidFill>
                          <a:latin typeface="Arial" charset="0"/>
                          <a:cs typeface="Arial" charset="0"/>
                        </a:defRPr>
                      </a:lvl3pPr>
                      <a:lvl4pPr marL="1600200" indent="-228600">
                        <a:spcBef>
                          <a:spcPct val="20000"/>
                        </a:spcBef>
                        <a:buFont typeface="Arial" charset="0"/>
                        <a:defRPr sz="1400">
                          <a:solidFill>
                            <a:schemeClr val="tx1"/>
                          </a:solidFill>
                          <a:latin typeface="Arial" charset="0"/>
                          <a:cs typeface="Arial" charset="0"/>
                        </a:defRPr>
                      </a:lvl4pPr>
                      <a:lvl5pPr marL="2057400" indent="-228600">
                        <a:spcBef>
                          <a:spcPct val="20000"/>
                        </a:spcBef>
                        <a:buFont typeface="Arial" charset="0"/>
                        <a:defRPr sz="1400">
                          <a:solidFill>
                            <a:schemeClr val="tx1"/>
                          </a:solidFill>
                          <a:latin typeface="Arial" charset="0"/>
                          <a:cs typeface="Arial" charset="0"/>
                        </a:defRPr>
                      </a:lvl5pPr>
                      <a:lvl6pPr marL="25146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6pPr>
                      <a:lvl7pPr marL="29718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7pPr>
                      <a:lvl8pPr marL="34290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8pPr>
                      <a:lvl9pPr marL="38862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Arial" panose="020B0604020202020204" pitchFamily="34" charset="0"/>
                          <a:cs typeface="Arial" panose="020B0604020202020204" pitchFamily="34" charset="0"/>
                        </a:rPr>
                        <a:t>p</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Arial" panose="020B0604020202020204" pitchFamily="34" charset="0"/>
                          <a:cs typeface="Arial" panose="020B0604020202020204" pitchFamily="34" charset="0"/>
                        </a:rPr>
                        <a:t>e</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1"/>
                  </a:ext>
                </a:extLst>
              </a:tr>
              <a:tr h="281114">
                <a:tc>
                  <a:txBody>
                    <a:bodyPr/>
                    <a:lstStyle>
                      <a:lvl1pPr>
                        <a:spcBef>
                          <a:spcPct val="20000"/>
                        </a:spcBef>
                        <a:buFont typeface="Arial" charset="0"/>
                        <a:defRPr>
                          <a:solidFill>
                            <a:schemeClr val="tx1"/>
                          </a:solidFill>
                          <a:latin typeface="Arial" charset="0"/>
                          <a:cs typeface="Arial" charset="0"/>
                        </a:defRPr>
                      </a:lvl1pPr>
                      <a:lvl2pPr marL="742950" indent="-285750">
                        <a:spcBef>
                          <a:spcPct val="20000"/>
                        </a:spcBef>
                        <a:buFont typeface="Arial" charset="0"/>
                        <a:defRPr sz="1600">
                          <a:solidFill>
                            <a:schemeClr val="tx1"/>
                          </a:solidFill>
                          <a:latin typeface="Arial" charset="0"/>
                          <a:cs typeface="Arial" charset="0"/>
                        </a:defRPr>
                      </a:lvl2pPr>
                      <a:lvl3pPr marL="1143000" indent="-228600">
                        <a:spcBef>
                          <a:spcPct val="20000"/>
                        </a:spcBef>
                        <a:buFont typeface="Wingdings" pitchFamily="2" charset="2"/>
                        <a:defRPr sz="1400">
                          <a:solidFill>
                            <a:schemeClr val="tx1"/>
                          </a:solidFill>
                          <a:latin typeface="Arial" charset="0"/>
                          <a:cs typeface="Arial" charset="0"/>
                        </a:defRPr>
                      </a:lvl3pPr>
                      <a:lvl4pPr marL="1600200" indent="-228600">
                        <a:spcBef>
                          <a:spcPct val="20000"/>
                        </a:spcBef>
                        <a:buFont typeface="Arial" charset="0"/>
                        <a:defRPr sz="1400">
                          <a:solidFill>
                            <a:schemeClr val="tx1"/>
                          </a:solidFill>
                          <a:latin typeface="Arial" charset="0"/>
                          <a:cs typeface="Arial" charset="0"/>
                        </a:defRPr>
                      </a:lvl4pPr>
                      <a:lvl5pPr marL="2057400" indent="-228600">
                        <a:spcBef>
                          <a:spcPct val="20000"/>
                        </a:spcBef>
                        <a:buFont typeface="Arial" charset="0"/>
                        <a:defRPr sz="1400">
                          <a:solidFill>
                            <a:schemeClr val="tx1"/>
                          </a:solidFill>
                          <a:latin typeface="Arial" charset="0"/>
                          <a:cs typeface="Arial" charset="0"/>
                        </a:defRPr>
                      </a:lvl5pPr>
                      <a:lvl6pPr marL="25146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6pPr>
                      <a:lvl7pPr marL="29718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7pPr>
                      <a:lvl8pPr marL="34290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8pPr>
                      <a:lvl9pPr marL="38862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9p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Arial" panose="020B0604020202020204" pitchFamily="34" charset="0"/>
                          <a:cs typeface="Arial" panose="020B0604020202020204" pitchFamily="34" charset="0"/>
                        </a:rPr>
                        <a:t>Beam energy</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charset="0"/>
                        <a:tabLst>
                          <a:tab pos="139700" algn="l"/>
                        </a:tabLst>
                        <a:defRPr>
                          <a:solidFill>
                            <a:schemeClr val="tx1"/>
                          </a:solidFill>
                          <a:latin typeface="Arial" charset="0"/>
                          <a:cs typeface="Arial" charset="0"/>
                        </a:defRPr>
                      </a:lvl1pPr>
                      <a:lvl2pPr marL="742950" indent="-285750">
                        <a:spcBef>
                          <a:spcPct val="20000"/>
                        </a:spcBef>
                        <a:buFont typeface="Arial" charset="0"/>
                        <a:tabLst>
                          <a:tab pos="139700" algn="l"/>
                        </a:tabLst>
                        <a:defRPr sz="1600">
                          <a:solidFill>
                            <a:schemeClr val="tx1"/>
                          </a:solidFill>
                          <a:latin typeface="Arial" charset="0"/>
                          <a:cs typeface="Arial" charset="0"/>
                        </a:defRPr>
                      </a:lvl2pPr>
                      <a:lvl3pPr marL="1143000" indent="-228600">
                        <a:spcBef>
                          <a:spcPct val="20000"/>
                        </a:spcBef>
                        <a:buFont typeface="Wingdings" pitchFamily="2" charset="2"/>
                        <a:tabLst>
                          <a:tab pos="139700" algn="l"/>
                        </a:tabLst>
                        <a:defRPr sz="1400">
                          <a:solidFill>
                            <a:schemeClr val="tx1"/>
                          </a:solidFill>
                          <a:latin typeface="Arial" charset="0"/>
                          <a:cs typeface="Arial" charset="0"/>
                        </a:defRPr>
                      </a:lvl3pPr>
                      <a:lvl4pPr marL="1600200" indent="-228600">
                        <a:spcBef>
                          <a:spcPct val="20000"/>
                        </a:spcBef>
                        <a:buFont typeface="Arial" charset="0"/>
                        <a:tabLst>
                          <a:tab pos="139700" algn="l"/>
                        </a:tabLst>
                        <a:defRPr sz="1400">
                          <a:solidFill>
                            <a:schemeClr val="tx1"/>
                          </a:solidFill>
                          <a:latin typeface="Arial" charset="0"/>
                          <a:cs typeface="Arial" charset="0"/>
                        </a:defRPr>
                      </a:lvl4pPr>
                      <a:lvl5pPr marL="2057400" indent="-228600">
                        <a:spcBef>
                          <a:spcPct val="20000"/>
                        </a:spcBef>
                        <a:buFont typeface="Arial" charset="0"/>
                        <a:tabLst>
                          <a:tab pos="139700" algn="l"/>
                        </a:tabLst>
                        <a:defRPr sz="1400">
                          <a:solidFill>
                            <a:schemeClr val="tx1"/>
                          </a:solidFill>
                          <a:latin typeface="Arial" charset="0"/>
                          <a:cs typeface="Arial" charset="0"/>
                        </a:defRPr>
                      </a:lvl5pPr>
                      <a:lvl6pPr marL="2514600" indent="-228600" defTabSz="457200" eaLnBrk="0" fontAlgn="base" hangingPunct="0">
                        <a:spcBef>
                          <a:spcPct val="20000"/>
                        </a:spcBef>
                        <a:spcAft>
                          <a:spcPct val="0"/>
                        </a:spcAft>
                        <a:buFont typeface="Arial" charset="0"/>
                        <a:tabLst>
                          <a:tab pos="139700" algn="l"/>
                        </a:tabLst>
                        <a:defRPr sz="1400">
                          <a:solidFill>
                            <a:schemeClr val="tx1"/>
                          </a:solidFill>
                          <a:latin typeface="Arial" charset="0"/>
                          <a:cs typeface="Arial" charset="0"/>
                        </a:defRPr>
                      </a:lvl6pPr>
                      <a:lvl7pPr marL="2971800" indent="-228600" defTabSz="457200" eaLnBrk="0" fontAlgn="base" hangingPunct="0">
                        <a:spcBef>
                          <a:spcPct val="20000"/>
                        </a:spcBef>
                        <a:spcAft>
                          <a:spcPct val="0"/>
                        </a:spcAft>
                        <a:buFont typeface="Arial" charset="0"/>
                        <a:tabLst>
                          <a:tab pos="139700" algn="l"/>
                        </a:tabLst>
                        <a:defRPr sz="1400">
                          <a:solidFill>
                            <a:schemeClr val="tx1"/>
                          </a:solidFill>
                          <a:latin typeface="Arial" charset="0"/>
                          <a:cs typeface="Arial" charset="0"/>
                        </a:defRPr>
                      </a:lvl7pPr>
                      <a:lvl8pPr marL="3429000" indent="-228600" defTabSz="457200" eaLnBrk="0" fontAlgn="base" hangingPunct="0">
                        <a:spcBef>
                          <a:spcPct val="20000"/>
                        </a:spcBef>
                        <a:spcAft>
                          <a:spcPct val="0"/>
                        </a:spcAft>
                        <a:buFont typeface="Arial" charset="0"/>
                        <a:tabLst>
                          <a:tab pos="139700" algn="l"/>
                        </a:tabLst>
                        <a:defRPr sz="1400">
                          <a:solidFill>
                            <a:schemeClr val="tx1"/>
                          </a:solidFill>
                          <a:latin typeface="Arial" charset="0"/>
                          <a:cs typeface="Arial" charset="0"/>
                        </a:defRPr>
                      </a:lvl8pPr>
                      <a:lvl9pPr marL="3886200" indent="-228600" defTabSz="457200" eaLnBrk="0" fontAlgn="base" hangingPunct="0">
                        <a:spcBef>
                          <a:spcPct val="20000"/>
                        </a:spcBef>
                        <a:spcAft>
                          <a:spcPct val="0"/>
                        </a:spcAft>
                        <a:buFont typeface="Arial" charset="0"/>
                        <a:tabLst>
                          <a:tab pos="139700" algn="l"/>
                        </a:tabLst>
                        <a:defRPr sz="1400">
                          <a:solidFill>
                            <a:schemeClr val="tx1"/>
                          </a:solidFill>
                          <a:latin typeface="Arial" charset="0"/>
                          <a:cs typeface="Arial"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tab pos="139700" algn="l"/>
                        </a:tabLst>
                      </a:pPr>
                      <a:r>
                        <a:rPr kumimoji="0" lang="en-US" altLang="en-US" sz="1200" b="0" i="0" u="none" strike="noStrike" cap="none" normalizeH="0" baseline="0" dirty="0">
                          <a:ln>
                            <a:noFill/>
                          </a:ln>
                          <a:solidFill>
                            <a:srgbClr val="000000"/>
                          </a:solidFill>
                          <a:effectLst/>
                          <a:latin typeface="Arial" panose="020B0604020202020204" pitchFamily="34" charset="0"/>
                          <a:cs typeface="Arial" panose="020B0604020202020204" pitchFamily="34" charset="0"/>
                        </a:rPr>
                        <a:t>GeV</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charset="0"/>
                        <a:defRPr>
                          <a:solidFill>
                            <a:schemeClr val="tx1"/>
                          </a:solidFill>
                          <a:latin typeface="Arial" charset="0"/>
                          <a:cs typeface="Arial" charset="0"/>
                        </a:defRPr>
                      </a:lvl1pPr>
                      <a:lvl2pPr marL="742950" indent="-285750">
                        <a:spcBef>
                          <a:spcPct val="20000"/>
                        </a:spcBef>
                        <a:buFont typeface="Arial" charset="0"/>
                        <a:defRPr sz="1600">
                          <a:solidFill>
                            <a:schemeClr val="tx1"/>
                          </a:solidFill>
                          <a:latin typeface="Arial" charset="0"/>
                          <a:cs typeface="Arial" charset="0"/>
                        </a:defRPr>
                      </a:lvl2pPr>
                      <a:lvl3pPr marL="1143000" indent="-228600">
                        <a:spcBef>
                          <a:spcPct val="20000"/>
                        </a:spcBef>
                        <a:buFont typeface="Wingdings" pitchFamily="2" charset="2"/>
                        <a:defRPr sz="1400">
                          <a:solidFill>
                            <a:schemeClr val="tx1"/>
                          </a:solidFill>
                          <a:latin typeface="Arial" charset="0"/>
                          <a:cs typeface="Arial" charset="0"/>
                        </a:defRPr>
                      </a:lvl3pPr>
                      <a:lvl4pPr marL="1600200" indent="-228600">
                        <a:spcBef>
                          <a:spcPct val="20000"/>
                        </a:spcBef>
                        <a:buFont typeface="Arial" charset="0"/>
                        <a:defRPr sz="1400">
                          <a:solidFill>
                            <a:schemeClr val="tx1"/>
                          </a:solidFill>
                          <a:latin typeface="Arial" charset="0"/>
                          <a:cs typeface="Arial" charset="0"/>
                        </a:defRPr>
                      </a:lvl4pPr>
                      <a:lvl5pPr marL="2057400" indent="-228600">
                        <a:spcBef>
                          <a:spcPct val="20000"/>
                        </a:spcBef>
                        <a:buFont typeface="Arial" charset="0"/>
                        <a:defRPr sz="1400">
                          <a:solidFill>
                            <a:schemeClr val="tx1"/>
                          </a:solidFill>
                          <a:latin typeface="Arial" charset="0"/>
                          <a:cs typeface="Arial" charset="0"/>
                        </a:defRPr>
                      </a:lvl5pPr>
                      <a:lvl6pPr marL="25146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6pPr>
                      <a:lvl7pPr marL="29718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7pPr>
                      <a:lvl8pPr marL="34290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8pPr>
                      <a:lvl9pPr marL="38862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Arial" panose="020B0604020202020204" pitchFamily="34" charset="0"/>
                          <a:cs typeface="Arial" panose="020B0604020202020204" pitchFamily="34" charset="0"/>
                        </a:rPr>
                        <a:t>40</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000000"/>
                          </a:solidFill>
                          <a:effectLst/>
                          <a:latin typeface="Arial" panose="020B0604020202020204" pitchFamily="34" charset="0"/>
                          <a:cs typeface="Arial" panose="020B0604020202020204" pitchFamily="34" charset="0"/>
                        </a:rPr>
                        <a:t>3</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charset="0"/>
                        <a:defRPr>
                          <a:solidFill>
                            <a:schemeClr val="tx1"/>
                          </a:solidFill>
                          <a:latin typeface="Arial" charset="0"/>
                          <a:cs typeface="Arial" charset="0"/>
                        </a:defRPr>
                      </a:lvl1pPr>
                      <a:lvl2pPr marL="742950" indent="-285750">
                        <a:spcBef>
                          <a:spcPct val="20000"/>
                        </a:spcBef>
                        <a:buFont typeface="Arial" charset="0"/>
                        <a:defRPr sz="1600">
                          <a:solidFill>
                            <a:schemeClr val="tx1"/>
                          </a:solidFill>
                          <a:latin typeface="Arial" charset="0"/>
                          <a:cs typeface="Arial" charset="0"/>
                        </a:defRPr>
                      </a:lvl2pPr>
                      <a:lvl3pPr marL="1143000" indent="-228600">
                        <a:spcBef>
                          <a:spcPct val="20000"/>
                        </a:spcBef>
                        <a:buFont typeface="Wingdings" pitchFamily="2" charset="2"/>
                        <a:defRPr sz="1400">
                          <a:solidFill>
                            <a:schemeClr val="tx1"/>
                          </a:solidFill>
                          <a:latin typeface="Arial" charset="0"/>
                          <a:cs typeface="Arial" charset="0"/>
                        </a:defRPr>
                      </a:lvl3pPr>
                      <a:lvl4pPr marL="1600200" indent="-228600">
                        <a:spcBef>
                          <a:spcPct val="20000"/>
                        </a:spcBef>
                        <a:buFont typeface="Arial" charset="0"/>
                        <a:defRPr sz="1400">
                          <a:solidFill>
                            <a:schemeClr val="tx1"/>
                          </a:solidFill>
                          <a:latin typeface="Arial" charset="0"/>
                          <a:cs typeface="Arial" charset="0"/>
                        </a:defRPr>
                      </a:lvl4pPr>
                      <a:lvl5pPr marL="2057400" indent="-228600">
                        <a:spcBef>
                          <a:spcPct val="20000"/>
                        </a:spcBef>
                        <a:buFont typeface="Arial" charset="0"/>
                        <a:defRPr sz="1400">
                          <a:solidFill>
                            <a:schemeClr val="tx1"/>
                          </a:solidFill>
                          <a:latin typeface="Arial" charset="0"/>
                          <a:cs typeface="Arial" charset="0"/>
                        </a:defRPr>
                      </a:lvl5pPr>
                      <a:lvl6pPr marL="25146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6pPr>
                      <a:lvl7pPr marL="29718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7pPr>
                      <a:lvl8pPr marL="34290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8pPr>
                      <a:lvl9pPr marL="38862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Arial" panose="020B0604020202020204" pitchFamily="34" charset="0"/>
                          <a:cs typeface="Arial" panose="020B0604020202020204" pitchFamily="34" charset="0"/>
                        </a:rPr>
                        <a:t>100</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Arial" panose="020B0604020202020204" pitchFamily="34" charset="0"/>
                          <a:cs typeface="Arial" panose="020B0604020202020204" pitchFamily="34" charset="0"/>
                        </a:rPr>
                        <a:t>5</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charset="0"/>
                        <a:defRPr>
                          <a:solidFill>
                            <a:schemeClr val="tx1"/>
                          </a:solidFill>
                          <a:latin typeface="Arial" charset="0"/>
                          <a:cs typeface="Arial" charset="0"/>
                        </a:defRPr>
                      </a:lvl1pPr>
                      <a:lvl2pPr marL="742950" indent="-285750">
                        <a:spcBef>
                          <a:spcPct val="20000"/>
                        </a:spcBef>
                        <a:buFont typeface="Arial" charset="0"/>
                        <a:defRPr sz="1600">
                          <a:solidFill>
                            <a:schemeClr val="tx1"/>
                          </a:solidFill>
                          <a:latin typeface="Arial" charset="0"/>
                          <a:cs typeface="Arial" charset="0"/>
                        </a:defRPr>
                      </a:lvl2pPr>
                      <a:lvl3pPr marL="1143000" indent="-228600">
                        <a:spcBef>
                          <a:spcPct val="20000"/>
                        </a:spcBef>
                        <a:buFont typeface="Wingdings" pitchFamily="2" charset="2"/>
                        <a:defRPr sz="1400">
                          <a:solidFill>
                            <a:schemeClr val="tx1"/>
                          </a:solidFill>
                          <a:latin typeface="Arial" charset="0"/>
                          <a:cs typeface="Arial" charset="0"/>
                        </a:defRPr>
                      </a:lvl3pPr>
                      <a:lvl4pPr marL="1600200" indent="-228600">
                        <a:spcBef>
                          <a:spcPct val="20000"/>
                        </a:spcBef>
                        <a:buFont typeface="Arial" charset="0"/>
                        <a:defRPr sz="1400">
                          <a:solidFill>
                            <a:schemeClr val="tx1"/>
                          </a:solidFill>
                          <a:latin typeface="Arial" charset="0"/>
                          <a:cs typeface="Arial" charset="0"/>
                        </a:defRPr>
                      </a:lvl4pPr>
                      <a:lvl5pPr marL="2057400" indent="-228600">
                        <a:spcBef>
                          <a:spcPct val="20000"/>
                        </a:spcBef>
                        <a:buFont typeface="Arial" charset="0"/>
                        <a:defRPr sz="1400">
                          <a:solidFill>
                            <a:schemeClr val="tx1"/>
                          </a:solidFill>
                          <a:latin typeface="Arial" charset="0"/>
                          <a:cs typeface="Arial" charset="0"/>
                        </a:defRPr>
                      </a:lvl5pPr>
                      <a:lvl6pPr marL="25146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6pPr>
                      <a:lvl7pPr marL="29718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7pPr>
                      <a:lvl8pPr marL="34290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8pPr>
                      <a:lvl9pPr marL="38862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000000"/>
                          </a:solidFill>
                          <a:effectLst/>
                          <a:latin typeface="Arial" panose="020B0604020202020204" pitchFamily="34" charset="0"/>
                          <a:cs typeface="Arial" panose="020B0604020202020204" pitchFamily="34" charset="0"/>
                        </a:rPr>
                        <a:t>100</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Arial" panose="020B0604020202020204" pitchFamily="34" charset="0"/>
                          <a:cs typeface="Arial" panose="020B0604020202020204" pitchFamily="34" charset="0"/>
                        </a:rPr>
                        <a:t>10</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2"/>
                  </a:ext>
                </a:extLst>
              </a:tr>
              <a:tr h="281114">
                <a:tc>
                  <a:txBody>
                    <a:bodyPr/>
                    <a:lstStyle>
                      <a:lvl1pPr>
                        <a:spcBef>
                          <a:spcPct val="20000"/>
                        </a:spcBef>
                        <a:buFont typeface="Arial" charset="0"/>
                        <a:defRPr>
                          <a:solidFill>
                            <a:schemeClr val="tx1"/>
                          </a:solidFill>
                          <a:latin typeface="Arial" charset="0"/>
                          <a:cs typeface="Arial" charset="0"/>
                        </a:defRPr>
                      </a:lvl1pPr>
                      <a:lvl2pPr marL="742950" indent="-285750">
                        <a:spcBef>
                          <a:spcPct val="20000"/>
                        </a:spcBef>
                        <a:buFont typeface="Arial" charset="0"/>
                        <a:defRPr sz="1600">
                          <a:solidFill>
                            <a:schemeClr val="tx1"/>
                          </a:solidFill>
                          <a:latin typeface="Arial" charset="0"/>
                          <a:cs typeface="Arial" charset="0"/>
                        </a:defRPr>
                      </a:lvl2pPr>
                      <a:lvl3pPr marL="1143000" indent="-228600">
                        <a:spcBef>
                          <a:spcPct val="20000"/>
                        </a:spcBef>
                        <a:buFont typeface="Wingdings" pitchFamily="2" charset="2"/>
                        <a:defRPr sz="1400">
                          <a:solidFill>
                            <a:schemeClr val="tx1"/>
                          </a:solidFill>
                          <a:latin typeface="Arial" charset="0"/>
                          <a:cs typeface="Arial" charset="0"/>
                        </a:defRPr>
                      </a:lvl3pPr>
                      <a:lvl4pPr marL="1600200" indent="-228600">
                        <a:spcBef>
                          <a:spcPct val="20000"/>
                        </a:spcBef>
                        <a:buFont typeface="Arial" charset="0"/>
                        <a:defRPr sz="1400">
                          <a:solidFill>
                            <a:schemeClr val="tx1"/>
                          </a:solidFill>
                          <a:latin typeface="Arial" charset="0"/>
                          <a:cs typeface="Arial" charset="0"/>
                        </a:defRPr>
                      </a:lvl4pPr>
                      <a:lvl5pPr marL="2057400" indent="-228600">
                        <a:spcBef>
                          <a:spcPct val="20000"/>
                        </a:spcBef>
                        <a:buFont typeface="Arial" charset="0"/>
                        <a:defRPr sz="1400">
                          <a:solidFill>
                            <a:schemeClr val="tx1"/>
                          </a:solidFill>
                          <a:latin typeface="Arial" charset="0"/>
                          <a:cs typeface="Arial" charset="0"/>
                        </a:defRPr>
                      </a:lvl5pPr>
                      <a:lvl6pPr marL="25146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6pPr>
                      <a:lvl7pPr marL="29718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7pPr>
                      <a:lvl8pPr marL="34290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8pPr>
                      <a:lvl9pPr marL="38862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9p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Arial" panose="020B0604020202020204" pitchFamily="34" charset="0"/>
                          <a:cs typeface="Arial" panose="020B0604020202020204" pitchFamily="34" charset="0"/>
                        </a:rPr>
                        <a:t>Collision frequency</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charset="0"/>
                        <a:tabLst>
                          <a:tab pos="139700" algn="l"/>
                        </a:tabLst>
                        <a:defRPr>
                          <a:solidFill>
                            <a:schemeClr val="tx1"/>
                          </a:solidFill>
                          <a:latin typeface="Arial" charset="0"/>
                          <a:cs typeface="Arial" charset="0"/>
                        </a:defRPr>
                      </a:lvl1pPr>
                      <a:lvl2pPr marL="742950" indent="-285750">
                        <a:spcBef>
                          <a:spcPct val="20000"/>
                        </a:spcBef>
                        <a:buFont typeface="Arial" charset="0"/>
                        <a:tabLst>
                          <a:tab pos="139700" algn="l"/>
                        </a:tabLst>
                        <a:defRPr sz="1600">
                          <a:solidFill>
                            <a:schemeClr val="tx1"/>
                          </a:solidFill>
                          <a:latin typeface="Arial" charset="0"/>
                          <a:cs typeface="Arial" charset="0"/>
                        </a:defRPr>
                      </a:lvl2pPr>
                      <a:lvl3pPr marL="1143000" indent="-228600">
                        <a:spcBef>
                          <a:spcPct val="20000"/>
                        </a:spcBef>
                        <a:buFont typeface="Wingdings" pitchFamily="2" charset="2"/>
                        <a:tabLst>
                          <a:tab pos="139700" algn="l"/>
                        </a:tabLst>
                        <a:defRPr sz="1400">
                          <a:solidFill>
                            <a:schemeClr val="tx1"/>
                          </a:solidFill>
                          <a:latin typeface="Arial" charset="0"/>
                          <a:cs typeface="Arial" charset="0"/>
                        </a:defRPr>
                      </a:lvl3pPr>
                      <a:lvl4pPr marL="1600200" indent="-228600">
                        <a:spcBef>
                          <a:spcPct val="20000"/>
                        </a:spcBef>
                        <a:buFont typeface="Arial" charset="0"/>
                        <a:tabLst>
                          <a:tab pos="139700" algn="l"/>
                        </a:tabLst>
                        <a:defRPr sz="1400">
                          <a:solidFill>
                            <a:schemeClr val="tx1"/>
                          </a:solidFill>
                          <a:latin typeface="Arial" charset="0"/>
                          <a:cs typeface="Arial" charset="0"/>
                        </a:defRPr>
                      </a:lvl4pPr>
                      <a:lvl5pPr marL="2057400" indent="-228600">
                        <a:spcBef>
                          <a:spcPct val="20000"/>
                        </a:spcBef>
                        <a:buFont typeface="Arial" charset="0"/>
                        <a:tabLst>
                          <a:tab pos="139700" algn="l"/>
                        </a:tabLst>
                        <a:defRPr sz="1400">
                          <a:solidFill>
                            <a:schemeClr val="tx1"/>
                          </a:solidFill>
                          <a:latin typeface="Arial" charset="0"/>
                          <a:cs typeface="Arial" charset="0"/>
                        </a:defRPr>
                      </a:lvl5pPr>
                      <a:lvl6pPr marL="2514600" indent="-228600" defTabSz="457200" eaLnBrk="0" fontAlgn="base" hangingPunct="0">
                        <a:spcBef>
                          <a:spcPct val="20000"/>
                        </a:spcBef>
                        <a:spcAft>
                          <a:spcPct val="0"/>
                        </a:spcAft>
                        <a:buFont typeface="Arial" charset="0"/>
                        <a:tabLst>
                          <a:tab pos="139700" algn="l"/>
                        </a:tabLst>
                        <a:defRPr sz="1400">
                          <a:solidFill>
                            <a:schemeClr val="tx1"/>
                          </a:solidFill>
                          <a:latin typeface="Arial" charset="0"/>
                          <a:cs typeface="Arial" charset="0"/>
                        </a:defRPr>
                      </a:lvl6pPr>
                      <a:lvl7pPr marL="2971800" indent="-228600" defTabSz="457200" eaLnBrk="0" fontAlgn="base" hangingPunct="0">
                        <a:spcBef>
                          <a:spcPct val="20000"/>
                        </a:spcBef>
                        <a:spcAft>
                          <a:spcPct val="0"/>
                        </a:spcAft>
                        <a:buFont typeface="Arial" charset="0"/>
                        <a:tabLst>
                          <a:tab pos="139700" algn="l"/>
                        </a:tabLst>
                        <a:defRPr sz="1400">
                          <a:solidFill>
                            <a:schemeClr val="tx1"/>
                          </a:solidFill>
                          <a:latin typeface="Arial" charset="0"/>
                          <a:cs typeface="Arial" charset="0"/>
                        </a:defRPr>
                      </a:lvl7pPr>
                      <a:lvl8pPr marL="3429000" indent="-228600" defTabSz="457200" eaLnBrk="0" fontAlgn="base" hangingPunct="0">
                        <a:spcBef>
                          <a:spcPct val="20000"/>
                        </a:spcBef>
                        <a:spcAft>
                          <a:spcPct val="0"/>
                        </a:spcAft>
                        <a:buFont typeface="Arial" charset="0"/>
                        <a:tabLst>
                          <a:tab pos="139700" algn="l"/>
                        </a:tabLst>
                        <a:defRPr sz="1400">
                          <a:solidFill>
                            <a:schemeClr val="tx1"/>
                          </a:solidFill>
                          <a:latin typeface="Arial" charset="0"/>
                          <a:cs typeface="Arial" charset="0"/>
                        </a:defRPr>
                      </a:lvl8pPr>
                      <a:lvl9pPr marL="3886200" indent="-228600" defTabSz="457200" eaLnBrk="0" fontAlgn="base" hangingPunct="0">
                        <a:spcBef>
                          <a:spcPct val="20000"/>
                        </a:spcBef>
                        <a:spcAft>
                          <a:spcPct val="0"/>
                        </a:spcAft>
                        <a:buFont typeface="Arial" charset="0"/>
                        <a:tabLst>
                          <a:tab pos="139700" algn="l"/>
                        </a:tabLst>
                        <a:defRPr sz="1400">
                          <a:solidFill>
                            <a:schemeClr val="tx1"/>
                          </a:solidFill>
                          <a:latin typeface="Arial" charset="0"/>
                          <a:cs typeface="Arial"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tab pos="139700" algn="l"/>
                        </a:tabLst>
                      </a:pPr>
                      <a:r>
                        <a:rPr kumimoji="0" lang="en-US" altLang="en-US" sz="1200" b="0" i="0" u="none" strike="noStrike" cap="none" normalizeH="0" baseline="0" dirty="0">
                          <a:ln>
                            <a:noFill/>
                          </a:ln>
                          <a:solidFill>
                            <a:srgbClr val="000000"/>
                          </a:solidFill>
                          <a:effectLst/>
                          <a:latin typeface="Arial" panose="020B0604020202020204" pitchFamily="34" charset="0"/>
                          <a:cs typeface="Arial" panose="020B0604020202020204" pitchFamily="34" charset="0"/>
                        </a:rPr>
                        <a:t>MHz</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gridSpan="2">
                  <a:txBody>
                    <a:bodyPr/>
                    <a:lstStyle>
                      <a:lvl1pPr>
                        <a:spcBef>
                          <a:spcPct val="20000"/>
                        </a:spcBef>
                        <a:buFont typeface="Arial" charset="0"/>
                        <a:defRPr>
                          <a:solidFill>
                            <a:schemeClr val="tx1"/>
                          </a:solidFill>
                          <a:latin typeface="Arial" charset="0"/>
                          <a:cs typeface="Arial" charset="0"/>
                        </a:defRPr>
                      </a:lvl1pPr>
                      <a:lvl2pPr marL="742950" indent="-285750">
                        <a:spcBef>
                          <a:spcPct val="20000"/>
                        </a:spcBef>
                        <a:buFont typeface="Arial" charset="0"/>
                        <a:defRPr sz="1600">
                          <a:solidFill>
                            <a:schemeClr val="tx1"/>
                          </a:solidFill>
                          <a:latin typeface="Arial" charset="0"/>
                          <a:cs typeface="Arial" charset="0"/>
                        </a:defRPr>
                      </a:lvl2pPr>
                      <a:lvl3pPr marL="1143000" indent="-228600">
                        <a:spcBef>
                          <a:spcPct val="20000"/>
                        </a:spcBef>
                        <a:buFont typeface="Wingdings" pitchFamily="2" charset="2"/>
                        <a:defRPr sz="1400">
                          <a:solidFill>
                            <a:schemeClr val="tx1"/>
                          </a:solidFill>
                          <a:latin typeface="Arial" charset="0"/>
                          <a:cs typeface="Arial" charset="0"/>
                        </a:defRPr>
                      </a:lvl3pPr>
                      <a:lvl4pPr marL="1600200" indent="-228600">
                        <a:spcBef>
                          <a:spcPct val="20000"/>
                        </a:spcBef>
                        <a:buFont typeface="Arial" charset="0"/>
                        <a:defRPr sz="1400">
                          <a:solidFill>
                            <a:schemeClr val="tx1"/>
                          </a:solidFill>
                          <a:latin typeface="Arial" charset="0"/>
                          <a:cs typeface="Arial" charset="0"/>
                        </a:defRPr>
                      </a:lvl4pPr>
                      <a:lvl5pPr marL="2057400" indent="-228600">
                        <a:spcBef>
                          <a:spcPct val="20000"/>
                        </a:spcBef>
                        <a:buFont typeface="Arial" charset="0"/>
                        <a:defRPr sz="1400">
                          <a:solidFill>
                            <a:schemeClr val="tx1"/>
                          </a:solidFill>
                          <a:latin typeface="Arial" charset="0"/>
                          <a:cs typeface="Arial" charset="0"/>
                        </a:defRPr>
                      </a:lvl5pPr>
                      <a:lvl6pPr marL="25146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6pPr>
                      <a:lvl7pPr marL="29718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7pPr>
                      <a:lvl8pPr marL="34290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8pPr>
                      <a:lvl9pPr marL="38862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altLang="en-US" sz="1200" b="1" i="0" u="none" strike="noStrike" cap="none" normalizeH="0" baseline="0" dirty="0">
                          <a:ln>
                            <a:noFill/>
                          </a:ln>
                          <a:solidFill>
                            <a:srgbClr val="FF0000"/>
                          </a:solidFill>
                          <a:effectLst/>
                          <a:latin typeface="Arial" panose="020B0604020202020204" pitchFamily="34" charset="0"/>
                          <a:cs typeface="Arial" panose="020B0604020202020204" pitchFamily="34" charset="0"/>
                        </a:rPr>
                        <a:t>476</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hMerge="1">
                  <a:txBody>
                    <a:bodyPr/>
                    <a:lstStyle/>
                    <a:p>
                      <a:endParaRPr lang="en-US"/>
                    </a:p>
                  </a:txBody>
                  <a:tcPr/>
                </a:tc>
                <a:tc gridSpan="2">
                  <a:txBody>
                    <a:bodyPr/>
                    <a:lstStyle>
                      <a:lvl1pPr>
                        <a:spcBef>
                          <a:spcPct val="20000"/>
                        </a:spcBef>
                        <a:buFont typeface="Arial" charset="0"/>
                        <a:defRPr>
                          <a:solidFill>
                            <a:schemeClr val="tx1"/>
                          </a:solidFill>
                          <a:latin typeface="Arial" charset="0"/>
                          <a:cs typeface="Arial" charset="0"/>
                        </a:defRPr>
                      </a:lvl1pPr>
                      <a:lvl2pPr marL="742950" indent="-285750">
                        <a:spcBef>
                          <a:spcPct val="20000"/>
                        </a:spcBef>
                        <a:buFont typeface="Arial" charset="0"/>
                        <a:defRPr sz="1600">
                          <a:solidFill>
                            <a:schemeClr val="tx1"/>
                          </a:solidFill>
                          <a:latin typeface="Arial" charset="0"/>
                          <a:cs typeface="Arial" charset="0"/>
                        </a:defRPr>
                      </a:lvl2pPr>
                      <a:lvl3pPr marL="1143000" indent="-228600">
                        <a:spcBef>
                          <a:spcPct val="20000"/>
                        </a:spcBef>
                        <a:buFont typeface="Wingdings" pitchFamily="2" charset="2"/>
                        <a:defRPr sz="1400">
                          <a:solidFill>
                            <a:schemeClr val="tx1"/>
                          </a:solidFill>
                          <a:latin typeface="Arial" charset="0"/>
                          <a:cs typeface="Arial" charset="0"/>
                        </a:defRPr>
                      </a:lvl3pPr>
                      <a:lvl4pPr marL="1600200" indent="-228600">
                        <a:spcBef>
                          <a:spcPct val="20000"/>
                        </a:spcBef>
                        <a:buFont typeface="Arial" charset="0"/>
                        <a:defRPr sz="1400">
                          <a:solidFill>
                            <a:schemeClr val="tx1"/>
                          </a:solidFill>
                          <a:latin typeface="Arial" charset="0"/>
                          <a:cs typeface="Arial" charset="0"/>
                        </a:defRPr>
                      </a:lvl4pPr>
                      <a:lvl5pPr marL="2057400" indent="-228600">
                        <a:spcBef>
                          <a:spcPct val="20000"/>
                        </a:spcBef>
                        <a:buFont typeface="Arial" charset="0"/>
                        <a:defRPr sz="1400">
                          <a:solidFill>
                            <a:schemeClr val="tx1"/>
                          </a:solidFill>
                          <a:latin typeface="Arial" charset="0"/>
                          <a:cs typeface="Arial" charset="0"/>
                        </a:defRPr>
                      </a:lvl5pPr>
                      <a:lvl6pPr marL="25146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6pPr>
                      <a:lvl7pPr marL="29718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7pPr>
                      <a:lvl8pPr marL="34290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8pPr>
                      <a:lvl9pPr marL="38862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altLang="en-US" sz="1200" b="1" i="0" u="none" strike="noStrike" cap="none" normalizeH="0" baseline="0" dirty="0">
                          <a:ln>
                            <a:noFill/>
                          </a:ln>
                          <a:solidFill>
                            <a:srgbClr val="FF0000"/>
                          </a:solidFill>
                          <a:effectLst/>
                          <a:latin typeface="Arial" panose="020B0604020202020204" pitchFamily="34" charset="0"/>
                          <a:cs typeface="Arial" panose="020B0604020202020204" pitchFamily="34" charset="0"/>
                        </a:rPr>
                        <a:t>476</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hMerge="1">
                  <a:txBody>
                    <a:bodyPr/>
                    <a:lstStyle/>
                    <a:p>
                      <a:endParaRPr lang="en-US"/>
                    </a:p>
                  </a:txBody>
                  <a:tcPr/>
                </a:tc>
                <a:tc gridSpan="2">
                  <a:txBody>
                    <a:bodyPr/>
                    <a:lstStyle>
                      <a:lvl1pPr>
                        <a:spcBef>
                          <a:spcPct val="20000"/>
                        </a:spcBef>
                        <a:buFont typeface="Arial" charset="0"/>
                        <a:defRPr>
                          <a:solidFill>
                            <a:schemeClr val="tx1"/>
                          </a:solidFill>
                          <a:latin typeface="Arial" charset="0"/>
                          <a:cs typeface="Arial" charset="0"/>
                        </a:defRPr>
                      </a:lvl1pPr>
                      <a:lvl2pPr marL="742950" indent="-285750">
                        <a:spcBef>
                          <a:spcPct val="20000"/>
                        </a:spcBef>
                        <a:buFont typeface="Arial" charset="0"/>
                        <a:defRPr sz="1600">
                          <a:solidFill>
                            <a:schemeClr val="tx1"/>
                          </a:solidFill>
                          <a:latin typeface="Arial" charset="0"/>
                          <a:cs typeface="Arial" charset="0"/>
                        </a:defRPr>
                      </a:lvl2pPr>
                      <a:lvl3pPr marL="1143000" indent="-228600">
                        <a:spcBef>
                          <a:spcPct val="20000"/>
                        </a:spcBef>
                        <a:buFont typeface="Wingdings" pitchFamily="2" charset="2"/>
                        <a:defRPr sz="1400">
                          <a:solidFill>
                            <a:schemeClr val="tx1"/>
                          </a:solidFill>
                          <a:latin typeface="Arial" charset="0"/>
                          <a:cs typeface="Arial" charset="0"/>
                        </a:defRPr>
                      </a:lvl3pPr>
                      <a:lvl4pPr marL="1600200" indent="-228600">
                        <a:spcBef>
                          <a:spcPct val="20000"/>
                        </a:spcBef>
                        <a:buFont typeface="Arial" charset="0"/>
                        <a:defRPr sz="1400">
                          <a:solidFill>
                            <a:schemeClr val="tx1"/>
                          </a:solidFill>
                          <a:latin typeface="Arial" charset="0"/>
                          <a:cs typeface="Arial" charset="0"/>
                        </a:defRPr>
                      </a:lvl4pPr>
                      <a:lvl5pPr marL="2057400" indent="-228600">
                        <a:spcBef>
                          <a:spcPct val="20000"/>
                        </a:spcBef>
                        <a:buFont typeface="Arial" charset="0"/>
                        <a:defRPr sz="1400">
                          <a:solidFill>
                            <a:schemeClr val="tx1"/>
                          </a:solidFill>
                          <a:latin typeface="Arial" charset="0"/>
                          <a:cs typeface="Arial" charset="0"/>
                        </a:defRPr>
                      </a:lvl5pPr>
                      <a:lvl6pPr marL="25146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6pPr>
                      <a:lvl7pPr marL="29718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7pPr>
                      <a:lvl8pPr marL="34290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8pPr>
                      <a:lvl9pPr marL="38862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altLang="en-US" sz="1200" b="1" i="0" u="none" strike="noStrike" cap="none" normalizeH="0" baseline="0" dirty="0">
                          <a:ln>
                            <a:noFill/>
                          </a:ln>
                          <a:solidFill>
                            <a:srgbClr val="FF0000"/>
                          </a:solidFill>
                          <a:effectLst/>
                          <a:latin typeface="Arial" panose="020B0604020202020204" pitchFamily="34" charset="0"/>
                          <a:cs typeface="Arial" panose="020B0604020202020204" pitchFamily="34" charset="0"/>
                        </a:rPr>
                        <a:t>476</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hMerge="1">
                  <a:txBody>
                    <a:bodyPr/>
                    <a:lstStyle/>
                    <a:p>
                      <a:endParaRPr lang="en-US"/>
                    </a:p>
                  </a:txBody>
                  <a:tcPr/>
                </a:tc>
                <a:extLst>
                  <a:ext uri="{0D108BD9-81ED-4DB2-BD59-A6C34878D82A}">
                    <a16:rowId xmlns:a16="http://schemas.microsoft.com/office/drawing/2014/main" val="10003"/>
                  </a:ext>
                </a:extLst>
              </a:tr>
              <a:tr h="281114">
                <a:tc>
                  <a:txBody>
                    <a:bodyPr/>
                    <a:lstStyle>
                      <a:lvl1pPr>
                        <a:spcBef>
                          <a:spcPct val="20000"/>
                        </a:spcBef>
                        <a:buFont typeface="Arial" charset="0"/>
                        <a:defRPr>
                          <a:solidFill>
                            <a:schemeClr val="tx1"/>
                          </a:solidFill>
                          <a:latin typeface="Arial" charset="0"/>
                          <a:cs typeface="Arial" charset="0"/>
                        </a:defRPr>
                      </a:lvl1pPr>
                      <a:lvl2pPr marL="742950" indent="-285750">
                        <a:spcBef>
                          <a:spcPct val="20000"/>
                        </a:spcBef>
                        <a:buFont typeface="Arial" charset="0"/>
                        <a:defRPr sz="1600">
                          <a:solidFill>
                            <a:schemeClr val="tx1"/>
                          </a:solidFill>
                          <a:latin typeface="Arial" charset="0"/>
                          <a:cs typeface="Arial" charset="0"/>
                        </a:defRPr>
                      </a:lvl2pPr>
                      <a:lvl3pPr marL="1143000" indent="-228600">
                        <a:spcBef>
                          <a:spcPct val="20000"/>
                        </a:spcBef>
                        <a:buFont typeface="Wingdings" pitchFamily="2" charset="2"/>
                        <a:defRPr sz="1400">
                          <a:solidFill>
                            <a:schemeClr val="tx1"/>
                          </a:solidFill>
                          <a:latin typeface="Arial" charset="0"/>
                          <a:cs typeface="Arial" charset="0"/>
                        </a:defRPr>
                      </a:lvl3pPr>
                      <a:lvl4pPr marL="1600200" indent="-228600">
                        <a:spcBef>
                          <a:spcPct val="20000"/>
                        </a:spcBef>
                        <a:buFont typeface="Arial" charset="0"/>
                        <a:defRPr sz="1400">
                          <a:solidFill>
                            <a:schemeClr val="tx1"/>
                          </a:solidFill>
                          <a:latin typeface="Arial" charset="0"/>
                          <a:cs typeface="Arial" charset="0"/>
                        </a:defRPr>
                      </a:lvl4pPr>
                      <a:lvl5pPr marL="2057400" indent="-228600">
                        <a:spcBef>
                          <a:spcPct val="20000"/>
                        </a:spcBef>
                        <a:buFont typeface="Arial" charset="0"/>
                        <a:defRPr sz="1400">
                          <a:solidFill>
                            <a:schemeClr val="tx1"/>
                          </a:solidFill>
                          <a:latin typeface="Arial" charset="0"/>
                          <a:cs typeface="Arial" charset="0"/>
                        </a:defRPr>
                      </a:lvl5pPr>
                      <a:lvl6pPr marL="25146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6pPr>
                      <a:lvl7pPr marL="29718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7pPr>
                      <a:lvl8pPr marL="34290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8pPr>
                      <a:lvl9pPr marL="38862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9p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Arial" panose="020B0604020202020204" pitchFamily="34" charset="0"/>
                          <a:cs typeface="Arial" panose="020B0604020202020204" pitchFamily="34" charset="0"/>
                        </a:rPr>
                        <a:t>Particles per bunch</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charset="0"/>
                        <a:tabLst>
                          <a:tab pos="139700" algn="l"/>
                        </a:tabLst>
                        <a:defRPr>
                          <a:solidFill>
                            <a:schemeClr val="tx1"/>
                          </a:solidFill>
                          <a:latin typeface="Arial" charset="0"/>
                          <a:cs typeface="Arial" charset="0"/>
                        </a:defRPr>
                      </a:lvl1pPr>
                      <a:lvl2pPr marL="742950" indent="-285750">
                        <a:spcBef>
                          <a:spcPct val="20000"/>
                        </a:spcBef>
                        <a:buFont typeface="Arial" charset="0"/>
                        <a:tabLst>
                          <a:tab pos="139700" algn="l"/>
                        </a:tabLst>
                        <a:defRPr sz="1600">
                          <a:solidFill>
                            <a:schemeClr val="tx1"/>
                          </a:solidFill>
                          <a:latin typeface="Arial" charset="0"/>
                          <a:cs typeface="Arial" charset="0"/>
                        </a:defRPr>
                      </a:lvl2pPr>
                      <a:lvl3pPr marL="1143000" indent="-228600">
                        <a:spcBef>
                          <a:spcPct val="20000"/>
                        </a:spcBef>
                        <a:buFont typeface="Wingdings" pitchFamily="2" charset="2"/>
                        <a:tabLst>
                          <a:tab pos="139700" algn="l"/>
                        </a:tabLst>
                        <a:defRPr sz="1400">
                          <a:solidFill>
                            <a:schemeClr val="tx1"/>
                          </a:solidFill>
                          <a:latin typeface="Arial" charset="0"/>
                          <a:cs typeface="Arial" charset="0"/>
                        </a:defRPr>
                      </a:lvl3pPr>
                      <a:lvl4pPr marL="1600200" indent="-228600">
                        <a:spcBef>
                          <a:spcPct val="20000"/>
                        </a:spcBef>
                        <a:buFont typeface="Arial" charset="0"/>
                        <a:tabLst>
                          <a:tab pos="139700" algn="l"/>
                        </a:tabLst>
                        <a:defRPr sz="1400">
                          <a:solidFill>
                            <a:schemeClr val="tx1"/>
                          </a:solidFill>
                          <a:latin typeface="Arial" charset="0"/>
                          <a:cs typeface="Arial" charset="0"/>
                        </a:defRPr>
                      </a:lvl4pPr>
                      <a:lvl5pPr marL="2057400" indent="-228600">
                        <a:spcBef>
                          <a:spcPct val="20000"/>
                        </a:spcBef>
                        <a:buFont typeface="Arial" charset="0"/>
                        <a:tabLst>
                          <a:tab pos="139700" algn="l"/>
                        </a:tabLst>
                        <a:defRPr sz="1400">
                          <a:solidFill>
                            <a:schemeClr val="tx1"/>
                          </a:solidFill>
                          <a:latin typeface="Arial" charset="0"/>
                          <a:cs typeface="Arial" charset="0"/>
                        </a:defRPr>
                      </a:lvl5pPr>
                      <a:lvl6pPr marL="2514600" indent="-228600" defTabSz="457200" eaLnBrk="0" fontAlgn="base" hangingPunct="0">
                        <a:spcBef>
                          <a:spcPct val="20000"/>
                        </a:spcBef>
                        <a:spcAft>
                          <a:spcPct val="0"/>
                        </a:spcAft>
                        <a:buFont typeface="Arial" charset="0"/>
                        <a:tabLst>
                          <a:tab pos="139700" algn="l"/>
                        </a:tabLst>
                        <a:defRPr sz="1400">
                          <a:solidFill>
                            <a:schemeClr val="tx1"/>
                          </a:solidFill>
                          <a:latin typeface="Arial" charset="0"/>
                          <a:cs typeface="Arial" charset="0"/>
                        </a:defRPr>
                      </a:lvl6pPr>
                      <a:lvl7pPr marL="2971800" indent="-228600" defTabSz="457200" eaLnBrk="0" fontAlgn="base" hangingPunct="0">
                        <a:spcBef>
                          <a:spcPct val="20000"/>
                        </a:spcBef>
                        <a:spcAft>
                          <a:spcPct val="0"/>
                        </a:spcAft>
                        <a:buFont typeface="Arial" charset="0"/>
                        <a:tabLst>
                          <a:tab pos="139700" algn="l"/>
                        </a:tabLst>
                        <a:defRPr sz="1400">
                          <a:solidFill>
                            <a:schemeClr val="tx1"/>
                          </a:solidFill>
                          <a:latin typeface="Arial" charset="0"/>
                          <a:cs typeface="Arial" charset="0"/>
                        </a:defRPr>
                      </a:lvl7pPr>
                      <a:lvl8pPr marL="3429000" indent="-228600" defTabSz="457200" eaLnBrk="0" fontAlgn="base" hangingPunct="0">
                        <a:spcBef>
                          <a:spcPct val="20000"/>
                        </a:spcBef>
                        <a:spcAft>
                          <a:spcPct val="0"/>
                        </a:spcAft>
                        <a:buFont typeface="Arial" charset="0"/>
                        <a:tabLst>
                          <a:tab pos="139700" algn="l"/>
                        </a:tabLst>
                        <a:defRPr sz="1400">
                          <a:solidFill>
                            <a:schemeClr val="tx1"/>
                          </a:solidFill>
                          <a:latin typeface="Arial" charset="0"/>
                          <a:cs typeface="Arial" charset="0"/>
                        </a:defRPr>
                      </a:lvl8pPr>
                      <a:lvl9pPr marL="3886200" indent="-228600" defTabSz="457200" eaLnBrk="0" fontAlgn="base" hangingPunct="0">
                        <a:spcBef>
                          <a:spcPct val="20000"/>
                        </a:spcBef>
                        <a:spcAft>
                          <a:spcPct val="0"/>
                        </a:spcAft>
                        <a:buFont typeface="Arial" charset="0"/>
                        <a:tabLst>
                          <a:tab pos="139700" algn="l"/>
                        </a:tabLst>
                        <a:defRPr sz="1400">
                          <a:solidFill>
                            <a:schemeClr val="tx1"/>
                          </a:solidFill>
                          <a:latin typeface="Arial" charset="0"/>
                          <a:cs typeface="Arial"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tab pos="139700" algn="l"/>
                        </a:tabLst>
                      </a:pPr>
                      <a:r>
                        <a:rPr kumimoji="0" lang="en-US" altLang="en-US" sz="1200" b="0" i="0" u="none" strike="noStrike" cap="none" normalizeH="0" baseline="0">
                          <a:ln>
                            <a:noFill/>
                          </a:ln>
                          <a:solidFill>
                            <a:srgbClr val="000000"/>
                          </a:solidFill>
                          <a:effectLst/>
                          <a:latin typeface="Arial" panose="020B0604020202020204" pitchFamily="34" charset="0"/>
                          <a:cs typeface="Arial" panose="020B0604020202020204" pitchFamily="34" charset="0"/>
                        </a:rPr>
                        <a:t>10</a:t>
                      </a:r>
                      <a:r>
                        <a:rPr kumimoji="0" lang="en-US" altLang="en-US" sz="1200" b="0" i="0" u="none" strike="noStrike" cap="none" normalizeH="0" baseline="30000">
                          <a:ln>
                            <a:noFill/>
                          </a:ln>
                          <a:solidFill>
                            <a:srgbClr val="000000"/>
                          </a:solidFill>
                          <a:effectLst/>
                          <a:latin typeface="Arial" panose="020B0604020202020204" pitchFamily="34" charset="0"/>
                          <a:cs typeface="Arial" panose="020B0604020202020204" pitchFamily="34" charset="0"/>
                        </a:rPr>
                        <a:t>10</a:t>
                      </a:r>
                      <a:endParaRPr kumimoji="0" lang="en-US" altLang="en-US" sz="1200" b="0" i="0" u="none" strike="noStrike" cap="none" normalizeH="0" baseline="0">
                        <a:ln>
                          <a:noFill/>
                        </a:ln>
                        <a:solidFill>
                          <a:srgbClr val="000000"/>
                        </a:solidFill>
                        <a:effectLst/>
                        <a:latin typeface="Arial" panose="020B0604020202020204" pitchFamily="34" charset="0"/>
                        <a:cs typeface="Arial" panose="020B0604020202020204" pitchFamily="34"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charset="0"/>
                        <a:defRPr>
                          <a:solidFill>
                            <a:schemeClr val="tx1"/>
                          </a:solidFill>
                          <a:latin typeface="Arial" charset="0"/>
                          <a:cs typeface="Arial" charset="0"/>
                        </a:defRPr>
                      </a:lvl1pPr>
                      <a:lvl2pPr marL="742950" indent="-285750">
                        <a:spcBef>
                          <a:spcPct val="20000"/>
                        </a:spcBef>
                        <a:buFont typeface="Arial" charset="0"/>
                        <a:defRPr sz="1600">
                          <a:solidFill>
                            <a:schemeClr val="tx1"/>
                          </a:solidFill>
                          <a:latin typeface="Arial" charset="0"/>
                          <a:cs typeface="Arial" charset="0"/>
                        </a:defRPr>
                      </a:lvl2pPr>
                      <a:lvl3pPr marL="1143000" indent="-228600">
                        <a:spcBef>
                          <a:spcPct val="20000"/>
                        </a:spcBef>
                        <a:buFont typeface="Wingdings" pitchFamily="2" charset="2"/>
                        <a:defRPr sz="1400">
                          <a:solidFill>
                            <a:schemeClr val="tx1"/>
                          </a:solidFill>
                          <a:latin typeface="Arial" charset="0"/>
                          <a:cs typeface="Arial" charset="0"/>
                        </a:defRPr>
                      </a:lvl3pPr>
                      <a:lvl4pPr marL="1600200" indent="-228600">
                        <a:spcBef>
                          <a:spcPct val="20000"/>
                        </a:spcBef>
                        <a:buFont typeface="Arial" charset="0"/>
                        <a:defRPr sz="1400">
                          <a:solidFill>
                            <a:schemeClr val="tx1"/>
                          </a:solidFill>
                          <a:latin typeface="Arial" charset="0"/>
                          <a:cs typeface="Arial" charset="0"/>
                        </a:defRPr>
                      </a:lvl4pPr>
                      <a:lvl5pPr marL="2057400" indent="-228600">
                        <a:spcBef>
                          <a:spcPct val="20000"/>
                        </a:spcBef>
                        <a:buFont typeface="Arial" charset="0"/>
                        <a:defRPr sz="1400">
                          <a:solidFill>
                            <a:schemeClr val="tx1"/>
                          </a:solidFill>
                          <a:latin typeface="Arial" charset="0"/>
                          <a:cs typeface="Arial" charset="0"/>
                        </a:defRPr>
                      </a:lvl5pPr>
                      <a:lvl6pPr marL="25146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6pPr>
                      <a:lvl7pPr marL="29718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7pPr>
                      <a:lvl8pPr marL="34290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8pPr>
                      <a:lvl9pPr marL="38862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altLang="en-US" sz="1200" b="1" i="0" u="none" strike="noStrike" cap="none" normalizeH="0" baseline="0" dirty="0">
                          <a:ln>
                            <a:noFill/>
                          </a:ln>
                          <a:solidFill>
                            <a:srgbClr val="FF0000"/>
                          </a:solidFill>
                          <a:effectLst/>
                          <a:latin typeface="Arial" panose="020B0604020202020204" pitchFamily="34" charset="0"/>
                          <a:cs typeface="Arial" panose="020B0604020202020204" pitchFamily="34" charset="0"/>
                        </a:rPr>
                        <a:t>0.98</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Arial" panose="020B0604020202020204" pitchFamily="34" charset="0"/>
                          <a:cs typeface="Arial" panose="020B0604020202020204" pitchFamily="34" charset="0"/>
                        </a:rPr>
                        <a:t>3.7</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charset="0"/>
                        <a:defRPr>
                          <a:solidFill>
                            <a:schemeClr val="tx1"/>
                          </a:solidFill>
                          <a:latin typeface="Arial" charset="0"/>
                          <a:cs typeface="Arial" charset="0"/>
                        </a:defRPr>
                      </a:lvl1pPr>
                      <a:lvl2pPr marL="742950" indent="-285750">
                        <a:spcBef>
                          <a:spcPct val="20000"/>
                        </a:spcBef>
                        <a:buFont typeface="Arial" charset="0"/>
                        <a:defRPr sz="1600">
                          <a:solidFill>
                            <a:schemeClr val="tx1"/>
                          </a:solidFill>
                          <a:latin typeface="Arial" charset="0"/>
                          <a:cs typeface="Arial" charset="0"/>
                        </a:defRPr>
                      </a:lvl2pPr>
                      <a:lvl3pPr marL="1143000" indent="-228600">
                        <a:spcBef>
                          <a:spcPct val="20000"/>
                        </a:spcBef>
                        <a:buFont typeface="Wingdings" pitchFamily="2" charset="2"/>
                        <a:defRPr sz="1400">
                          <a:solidFill>
                            <a:schemeClr val="tx1"/>
                          </a:solidFill>
                          <a:latin typeface="Arial" charset="0"/>
                          <a:cs typeface="Arial" charset="0"/>
                        </a:defRPr>
                      </a:lvl3pPr>
                      <a:lvl4pPr marL="1600200" indent="-228600">
                        <a:spcBef>
                          <a:spcPct val="20000"/>
                        </a:spcBef>
                        <a:buFont typeface="Arial" charset="0"/>
                        <a:defRPr sz="1400">
                          <a:solidFill>
                            <a:schemeClr val="tx1"/>
                          </a:solidFill>
                          <a:latin typeface="Arial" charset="0"/>
                          <a:cs typeface="Arial" charset="0"/>
                        </a:defRPr>
                      </a:lvl4pPr>
                      <a:lvl5pPr marL="2057400" indent="-228600">
                        <a:spcBef>
                          <a:spcPct val="20000"/>
                        </a:spcBef>
                        <a:buFont typeface="Arial" charset="0"/>
                        <a:defRPr sz="1400">
                          <a:solidFill>
                            <a:schemeClr val="tx1"/>
                          </a:solidFill>
                          <a:latin typeface="Arial" charset="0"/>
                          <a:cs typeface="Arial" charset="0"/>
                        </a:defRPr>
                      </a:lvl5pPr>
                      <a:lvl6pPr marL="25146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6pPr>
                      <a:lvl7pPr marL="29718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7pPr>
                      <a:lvl8pPr marL="34290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8pPr>
                      <a:lvl9pPr marL="38862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altLang="en-US" sz="1200" b="1" i="0" u="none" strike="noStrike" cap="none" normalizeH="0" baseline="0" dirty="0">
                          <a:ln>
                            <a:noFill/>
                          </a:ln>
                          <a:solidFill>
                            <a:srgbClr val="FF0000"/>
                          </a:solidFill>
                          <a:effectLst/>
                          <a:latin typeface="Arial" panose="020B0604020202020204" pitchFamily="34" charset="0"/>
                          <a:cs typeface="Arial" panose="020B0604020202020204" pitchFamily="34" charset="0"/>
                        </a:rPr>
                        <a:t>0.98</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Arial" panose="020B0604020202020204" pitchFamily="34" charset="0"/>
                          <a:cs typeface="Arial" panose="020B0604020202020204" pitchFamily="34" charset="0"/>
                        </a:rPr>
                        <a:t>3.7</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charset="0"/>
                        <a:defRPr>
                          <a:solidFill>
                            <a:schemeClr val="tx1"/>
                          </a:solidFill>
                          <a:latin typeface="Arial" charset="0"/>
                          <a:cs typeface="Arial" charset="0"/>
                        </a:defRPr>
                      </a:lvl1pPr>
                      <a:lvl2pPr marL="742950" indent="-285750">
                        <a:spcBef>
                          <a:spcPct val="20000"/>
                        </a:spcBef>
                        <a:buFont typeface="Arial" charset="0"/>
                        <a:defRPr sz="1600">
                          <a:solidFill>
                            <a:schemeClr val="tx1"/>
                          </a:solidFill>
                          <a:latin typeface="Arial" charset="0"/>
                          <a:cs typeface="Arial" charset="0"/>
                        </a:defRPr>
                      </a:lvl2pPr>
                      <a:lvl3pPr marL="1143000" indent="-228600">
                        <a:spcBef>
                          <a:spcPct val="20000"/>
                        </a:spcBef>
                        <a:buFont typeface="Wingdings" pitchFamily="2" charset="2"/>
                        <a:defRPr sz="1400">
                          <a:solidFill>
                            <a:schemeClr val="tx1"/>
                          </a:solidFill>
                          <a:latin typeface="Arial" charset="0"/>
                          <a:cs typeface="Arial" charset="0"/>
                        </a:defRPr>
                      </a:lvl3pPr>
                      <a:lvl4pPr marL="1600200" indent="-228600">
                        <a:spcBef>
                          <a:spcPct val="20000"/>
                        </a:spcBef>
                        <a:buFont typeface="Arial" charset="0"/>
                        <a:defRPr sz="1400">
                          <a:solidFill>
                            <a:schemeClr val="tx1"/>
                          </a:solidFill>
                          <a:latin typeface="Arial" charset="0"/>
                          <a:cs typeface="Arial" charset="0"/>
                        </a:defRPr>
                      </a:lvl4pPr>
                      <a:lvl5pPr marL="2057400" indent="-228600">
                        <a:spcBef>
                          <a:spcPct val="20000"/>
                        </a:spcBef>
                        <a:buFont typeface="Arial" charset="0"/>
                        <a:defRPr sz="1400">
                          <a:solidFill>
                            <a:schemeClr val="tx1"/>
                          </a:solidFill>
                          <a:latin typeface="Arial" charset="0"/>
                          <a:cs typeface="Arial" charset="0"/>
                        </a:defRPr>
                      </a:lvl5pPr>
                      <a:lvl6pPr marL="25146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6pPr>
                      <a:lvl7pPr marL="29718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7pPr>
                      <a:lvl8pPr marL="34290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8pPr>
                      <a:lvl9pPr marL="38862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altLang="en-US" sz="1200" b="1" i="0" u="none" strike="noStrike" cap="none" normalizeH="0" baseline="0" dirty="0">
                          <a:ln>
                            <a:noFill/>
                          </a:ln>
                          <a:solidFill>
                            <a:srgbClr val="FF0000"/>
                          </a:solidFill>
                          <a:effectLst/>
                          <a:latin typeface="Arial" panose="020B0604020202020204" pitchFamily="34" charset="0"/>
                          <a:cs typeface="Arial" panose="020B0604020202020204" pitchFamily="34" charset="0"/>
                        </a:rPr>
                        <a:t>0.98</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Arial" panose="020B0604020202020204" pitchFamily="34" charset="0"/>
                          <a:cs typeface="Arial" panose="020B0604020202020204" pitchFamily="34" charset="0"/>
                        </a:rPr>
                        <a:t>0.93</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4"/>
                  </a:ext>
                </a:extLst>
              </a:tr>
              <a:tr h="281114">
                <a:tc>
                  <a:txBody>
                    <a:bodyPr/>
                    <a:lstStyle>
                      <a:lvl1pPr>
                        <a:spcBef>
                          <a:spcPct val="20000"/>
                        </a:spcBef>
                        <a:buFont typeface="Arial" charset="0"/>
                        <a:defRPr>
                          <a:solidFill>
                            <a:schemeClr val="tx1"/>
                          </a:solidFill>
                          <a:latin typeface="Arial" charset="0"/>
                          <a:cs typeface="Arial" charset="0"/>
                        </a:defRPr>
                      </a:lvl1pPr>
                      <a:lvl2pPr marL="742950" indent="-285750">
                        <a:spcBef>
                          <a:spcPct val="20000"/>
                        </a:spcBef>
                        <a:buFont typeface="Arial" charset="0"/>
                        <a:defRPr sz="1600">
                          <a:solidFill>
                            <a:schemeClr val="tx1"/>
                          </a:solidFill>
                          <a:latin typeface="Arial" charset="0"/>
                          <a:cs typeface="Arial" charset="0"/>
                        </a:defRPr>
                      </a:lvl2pPr>
                      <a:lvl3pPr marL="1143000" indent="-228600">
                        <a:spcBef>
                          <a:spcPct val="20000"/>
                        </a:spcBef>
                        <a:buFont typeface="Wingdings" pitchFamily="2" charset="2"/>
                        <a:defRPr sz="1400">
                          <a:solidFill>
                            <a:schemeClr val="tx1"/>
                          </a:solidFill>
                          <a:latin typeface="Arial" charset="0"/>
                          <a:cs typeface="Arial" charset="0"/>
                        </a:defRPr>
                      </a:lvl3pPr>
                      <a:lvl4pPr marL="1600200" indent="-228600">
                        <a:spcBef>
                          <a:spcPct val="20000"/>
                        </a:spcBef>
                        <a:buFont typeface="Arial" charset="0"/>
                        <a:defRPr sz="1400">
                          <a:solidFill>
                            <a:schemeClr val="tx1"/>
                          </a:solidFill>
                          <a:latin typeface="Arial" charset="0"/>
                          <a:cs typeface="Arial" charset="0"/>
                        </a:defRPr>
                      </a:lvl4pPr>
                      <a:lvl5pPr marL="2057400" indent="-228600">
                        <a:spcBef>
                          <a:spcPct val="20000"/>
                        </a:spcBef>
                        <a:buFont typeface="Arial" charset="0"/>
                        <a:defRPr sz="1400">
                          <a:solidFill>
                            <a:schemeClr val="tx1"/>
                          </a:solidFill>
                          <a:latin typeface="Arial" charset="0"/>
                          <a:cs typeface="Arial" charset="0"/>
                        </a:defRPr>
                      </a:lvl5pPr>
                      <a:lvl6pPr marL="25146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6pPr>
                      <a:lvl7pPr marL="29718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7pPr>
                      <a:lvl8pPr marL="34290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8pPr>
                      <a:lvl9pPr marL="38862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9p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Arial" panose="020B0604020202020204" pitchFamily="34" charset="0"/>
                          <a:cs typeface="Arial" panose="020B0604020202020204" pitchFamily="34" charset="0"/>
                        </a:rPr>
                        <a:t>Beam current</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charset="0"/>
                        <a:tabLst>
                          <a:tab pos="139700" algn="l"/>
                        </a:tabLst>
                        <a:defRPr>
                          <a:solidFill>
                            <a:schemeClr val="tx1"/>
                          </a:solidFill>
                          <a:latin typeface="Arial" charset="0"/>
                          <a:cs typeface="Arial" charset="0"/>
                        </a:defRPr>
                      </a:lvl1pPr>
                      <a:lvl2pPr marL="742950" indent="-285750">
                        <a:spcBef>
                          <a:spcPct val="20000"/>
                        </a:spcBef>
                        <a:buFont typeface="Arial" charset="0"/>
                        <a:tabLst>
                          <a:tab pos="139700" algn="l"/>
                        </a:tabLst>
                        <a:defRPr sz="1600">
                          <a:solidFill>
                            <a:schemeClr val="tx1"/>
                          </a:solidFill>
                          <a:latin typeface="Arial" charset="0"/>
                          <a:cs typeface="Arial" charset="0"/>
                        </a:defRPr>
                      </a:lvl2pPr>
                      <a:lvl3pPr marL="1143000" indent="-228600">
                        <a:spcBef>
                          <a:spcPct val="20000"/>
                        </a:spcBef>
                        <a:buFont typeface="Wingdings" pitchFamily="2" charset="2"/>
                        <a:tabLst>
                          <a:tab pos="139700" algn="l"/>
                        </a:tabLst>
                        <a:defRPr sz="1400">
                          <a:solidFill>
                            <a:schemeClr val="tx1"/>
                          </a:solidFill>
                          <a:latin typeface="Arial" charset="0"/>
                          <a:cs typeface="Arial" charset="0"/>
                        </a:defRPr>
                      </a:lvl3pPr>
                      <a:lvl4pPr marL="1600200" indent="-228600">
                        <a:spcBef>
                          <a:spcPct val="20000"/>
                        </a:spcBef>
                        <a:buFont typeface="Arial" charset="0"/>
                        <a:tabLst>
                          <a:tab pos="139700" algn="l"/>
                        </a:tabLst>
                        <a:defRPr sz="1400">
                          <a:solidFill>
                            <a:schemeClr val="tx1"/>
                          </a:solidFill>
                          <a:latin typeface="Arial" charset="0"/>
                          <a:cs typeface="Arial" charset="0"/>
                        </a:defRPr>
                      </a:lvl4pPr>
                      <a:lvl5pPr marL="2057400" indent="-228600">
                        <a:spcBef>
                          <a:spcPct val="20000"/>
                        </a:spcBef>
                        <a:buFont typeface="Arial" charset="0"/>
                        <a:tabLst>
                          <a:tab pos="139700" algn="l"/>
                        </a:tabLst>
                        <a:defRPr sz="1400">
                          <a:solidFill>
                            <a:schemeClr val="tx1"/>
                          </a:solidFill>
                          <a:latin typeface="Arial" charset="0"/>
                          <a:cs typeface="Arial" charset="0"/>
                        </a:defRPr>
                      </a:lvl5pPr>
                      <a:lvl6pPr marL="2514600" indent="-228600" defTabSz="457200" eaLnBrk="0" fontAlgn="base" hangingPunct="0">
                        <a:spcBef>
                          <a:spcPct val="20000"/>
                        </a:spcBef>
                        <a:spcAft>
                          <a:spcPct val="0"/>
                        </a:spcAft>
                        <a:buFont typeface="Arial" charset="0"/>
                        <a:tabLst>
                          <a:tab pos="139700" algn="l"/>
                        </a:tabLst>
                        <a:defRPr sz="1400">
                          <a:solidFill>
                            <a:schemeClr val="tx1"/>
                          </a:solidFill>
                          <a:latin typeface="Arial" charset="0"/>
                          <a:cs typeface="Arial" charset="0"/>
                        </a:defRPr>
                      </a:lvl6pPr>
                      <a:lvl7pPr marL="2971800" indent="-228600" defTabSz="457200" eaLnBrk="0" fontAlgn="base" hangingPunct="0">
                        <a:spcBef>
                          <a:spcPct val="20000"/>
                        </a:spcBef>
                        <a:spcAft>
                          <a:spcPct val="0"/>
                        </a:spcAft>
                        <a:buFont typeface="Arial" charset="0"/>
                        <a:tabLst>
                          <a:tab pos="139700" algn="l"/>
                        </a:tabLst>
                        <a:defRPr sz="1400">
                          <a:solidFill>
                            <a:schemeClr val="tx1"/>
                          </a:solidFill>
                          <a:latin typeface="Arial" charset="0"/>
                          <a:cs typeface="Arial" charset="0"/>
                        </a:defRPr>
                      </a:lvl7pPr>
                      <a:lvl8pPr marL="3429000" indent="-228600" defTabSz="457200" eaLnBrk="0" fontAlgn="base" hangingPunct="0">
                        <a:spcBef>
                          <a:spcPct val="20000"/>
                        </a:spcBef>
                        <a:spcAft>
                          <a:spcPct val="0"/>
                        </a:spcAft>
                        <a:buFont typeface="Arial" charset="0"/>
                        <a:tabLst>
                          <a:tab pos="139700" algn="l"/>
                        </a:tabLst>
                        <a:defRPr sz="1400">
                          <a:solidFill>
                            <a:schemeClr val="tx1"/>
                          </a:solidFill>
                          <a:latin typeface="Arial" charset="0"/>
                          <a:cs typeface="Arial" charset="0"/>
                        </a:defRPr>
                      </a:lvl8pPr>
                      <a:lvl9pPr marL="3886200" indent="-228600" defTabSz="457200" eaLnBrk="0" fontAlgn="base" hangingPunct="0">
                        <a:spcBef>
                          <a:spcPct val="20000"/>
                        </a:spcBef>
                        <a:spcAft>
                          <a:spcPct val="0"/>
                        </a:spcAft>
                        <a:buFont typeface="Arial" charset="0"/>
                        <a:tabLst>
                          <a:tab pos="139700" algn="l"/>
                        </a:tabLst>
                        <a:defRPr sz="1400">
                          <a:solidFill>
                            <a:schemeClr val="tx1"/>
                          </a:solidFill>
                          <a:latin typeface="Arial" charset="0"/>
                          <a:cs typeface="Arial"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tab pos="139700" algn="l"/>
                        </a:tabLst>
                      </a:pPr>
                      <a:r>
                        <a:rPr kumimoji="0" lang="en-US" altLang="en-US" sz="1200" b="0" i="0" u="none" strike="noStrike" cap="none" normalizeH="0" baseline="0" dirty="0">
                          <a:ln>
                            <a:noFill/>
                          </a:ln>
                          <a:solidFill>
                            <a:srgbClr val="000000"/>
                          </a:solidFill>
                          <a:effectLst/>
                          <a:latin typeface="Arial" panose="020B0604020202020204" pitchFamily="34" charset="0"/>
                          <a:cs typeface="Arial" panose="020B0604020202020204" pitchFamily="34" charset="0"/>
                        </a:rPr>
                        <a:t>A</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charset="0"/>
                        <a:defRPr>
                          <a:solidFill>
                            <a:schemeClr val="tx1"/>
                          </a:solidFill>
                          <a:latin typeface="Arial" charset="0"/>
                          <a:cs typeface="Arial" charset="0"/>
                        </a:defRPr>
                      </a:lvl1pPr>
                      <a:lvl2pPr marL="742950" indent="-285750">
                        <a:spcBef>
                          <a:spcPct val="20000"/>
                        </a:spcBef>
                        <a:buFont typeface="Arial" charset="0"/>
                        <a:defRPr sz="1600">
                          <a:solidFill>
                            <a:schemeClr val="tx1"/>
                          </a:solidFill>
                          <a:latin typeface="Arial" charset="0"/>
                          <a:cs typeface="Arial" charset="0"/>
                        </a:defRPr>
                      </a:lvl2pPr>
                      <a:lvl3pPr marL="1143000" indent="-228600">
                        <a:spcBef>
                          <a:spcPct val="20000"/>
                        </a:spcBef>
                        <a:buFont typeface="Wingdings" pitchFamily="2" charset="2"/>
                        <a:defRPr sz="1400">
                          <a:solidFill>
                            <a:schemeClr val="tx1"/>
                          </a:solidFill>
                          <a:latin typeface="Arial" charset="0"/>
                          <a:cs typeface="Arial" charset="0"/>
                        </a:defRPr>
                      </a:lvl3pPr>
                      <a:lvl4pPr marL="1600200" indent="-228600">
                        <a:spcBef>
                          <a:spcPct val="20000"/>
                        </a:spcBef>
                        <a:buFont typeface="Arial" charset="0"/>
                        <a:defRPr sz="1400">
                          <a:solidFill>
                            <a:schemeClr val="tx1"/>
                          </a:solidFill>
                          <a:latin typeface="Arial" charset="0"/>
                          <a:cs typeface="Arial" charset="0"/>
                        </a:defRPr>
                      </a:lvl4pPr>
                      <a:lvl5pPr marL="2057400" indent="-228600">
                        <a:spcBef>
                          <a:spcPct val="20000"/>
                        </a:spcBef>
                        <a:buFont typeface="Arial" charset="0"/>
                        <a:defRPr sz="1400">
                          <a:solidFill>
                            <a:schemeClr val="tx1"/>
                          </a:solidFill>
                          <a:latin typeface="Arial" charset="0"/>
                          <a:cs typeface="Arial" charset="0"/>
                        </a:defRPr>
                      </a:lvl5pPr>
                      <a:lvl6pPr marL="25146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6pPr>
                      <a:lvl7pPr marL="29718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7pPr>
                      <a:lvl8pPr marL="34290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8pPr>
                      <a:lvl9pPr marL="38862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Arial" panose="020B0604020202020204" pitchFamily="34" charset="0"/>
                          <a:cs typeface="Arial" panose="020B0604020202020204" pitchFamily="34" charset="0"/>
                        </a:rPr>
                        <a:t> 0.75</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Arial" panose="020B0604020202020204" pitchFamily="34" charset="0"/>
                          <a:cs typeface="Arial" panose="020B0604020202020204" pitchFamily="34" charset="0"/>
                        </a:rPr>
                        <a:t>2.8</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charset="0"/>
                        <a:defRPr>
                          <a:solidFill>
                            <a:schemeClr val="tx1"/>
                          </a:solidFill>
                          <a:latin typeface="Arial" charset="0"/>
                          <a:cs typeface="Arial" charset="0"/>
                        </a:defRPr>
                      </a:lvl1pPr>
                      <a:lvl2pPr marL="742950" indent="-285750">
                        <a:spcBef>
                          <a:spcPct val="20000"/>
                        </a:spcBef>
                        <a:buFont typeface="Arial" charset="0"/>
                        <a:defRPr sz="1600">
                          <a:solidFill>
                            <a:schemeClr val="tx1"/>
                          </a:solidFill>
                          <a:latin typeface="Arial" charset="0"/>
                          <a:cs typeface="Arial" charset="0"/>
                        </a:defRPr>
                      </a:lvl2pPr>
                      <a:lvl3pPr marL="1143000" indent="-228600">
                        <a:spcBef>
                          <a:spcPct val="20000"/>
                        </a:spcBef>
                        <a:buFont typeface="Wingdings" pitchFamily="2" charset="2"/>
                        <a:defRPr sz="1400">
                          <a:solidFill>
                            <a:schemeClr val="tx1"/>
                          </a:solidFill>
                          <a:latin typeface="Arial" charset="0"/>
                          <a:cs typeface="Arial" charset="0"/>
                        </a:defRPr>
                      </a:lvl3pPr>
                      <a:lvl4pPr marL="1600200" indent="-228600">
                        <a:spcBef>
                          <a:spcPct val="20000"/>
                        </a:spcBef>
                        <a:buFont typeface="Arial" charset="0"/>
                        <a:defRPr sz="1400">
                          <a:solidFill>
                            <a:schemeClr val="tx1"/>
                          </a:solidFill>
                          <a:latin typeface="Arial" charset="0"/>
                          <a:cs typeface="Arial" charset="0"/>
                        </a:defRPr>
                      </a:lvl4pPr>
                      <a:lvl5pPr marL="2057400" indent="-228600">
                        <a:spcBef>
                          <a:spcPct val="20000"/>
                        </a:spcBef>
                        <a:buFont typeface="Arial" charset="0"/>
                        <a:defRPr sz="1400">
                          <a:solidFill>
                            <a:schemeClr val="tx1"/>
                          </a:solidFill>
                          <a:latin typeface="Arial" charset="0"/>
                          <a:cs typeface="Arial" charset="0"/>
                        </a:defRPr>
                      </a:lvl5pPr>
                      <a:lvl6pPr marL="25146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6pPr>
                      <a:lvl7pPr marL="29718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7pPr>
                      <a:lvl8pPr marL="34290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8pPr>
                      <a:lvl9pPr marL="38862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Arial" panose="020B0604020202020204" pitchFamily="34" charset="0"/>
                          <a:cs typeface="Arial" panose="020B0604020202020204" pitchFamily="34" charset="0"/>
                        </a:rPr>
                        <a:t>0.75</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Arial" panose="020B0604020202020204" pitchFamily="34" charset="0"/>
                          <a:cs typeface="Arial" panose="020B0604020202020204" pitchFamily="34" charset="0"/>
                        </a:rPr>
                        <a:t>2.8</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charset="0"/>
                        <a:defRPr>
                          <a:solidFill>
                            <a:schemeClr val="tx1"/>
                          </a:solidFill>
                          <a:latin typeface="Arial" charset="0"/>
                          <a:cs typeface="Arial" charset="0"/>
                        </a:defRPr>
                      </a:lvl1pPr>
                      <a:lvl2pPr marL="742950" indent="-285750">
                        <a:spcBef>
                          <a:spcPct val="20000"/>
                        </a:spcBef>
                        <a:buFont typeface="Arial" charset="0"/>
                        <a:defRPr sz="1600">
                          <a:solidFill>
                            <a:schemeClr val="tx1"/>
                          </a:solidFill>
                          <a:latin typeface="Arial" charset="0"/>
                          <a:cs typeface="Arial" charset="0"/>
                        </a:defRPr>
                      </a:lvl2pPr>
                      <a:lvl3pPr marL="1143000" indent="-228600">
                        <a:spcBef>
                          <a:spcPct val="20000"/>
                        </a:spcBef>
                        <a:buFont typeface="Wingdings" pitchFamily="2" charset="2"/>
                        <a:defRPr sz="1400">
                          <a:solidFill>
                            <a:schemeClr val="tx1"/>
                          </a:solidFill>
                          <a:latin typeface="Arial" charset="0"/>
                          <a:cs typeface="Arial" charset="0"/>
                        </a:defRPr>
                      </a:lvl3pPr>
                      <a:lvl4pPr marL="1600200" indent="-228600">
                        <a:spcBef>
                          <a:spcPct val="20000"/>
                        </a:spcBef>
                        <a:buFont typeface="Arial" charset="0"/>
                        <a:defRPr sz="1400">
                          <a:solidFill>
                            <a:schemeClr val="tx1"/>
                          </a:solidFill>
                          <a:latin typeface="Arial" charset="0"/>
                          <a:cs typeface="Arial" charset="0"/>
                        </a:defRPr>
                      </a:lvl4pPr>
                      <a:lvl5pPr marL="2057400" indent="-228600">
                        <a:spcBef>
                          <a:spcPct val="20000"/>
                        </a:spcBef>
                        <a:buFont typeface="Arial" charset="0"/>
                        <a:defRPr sz="1400">
                          <a:solidFill>
                            <a:schemeClr val="tx1"/>
                          </a:solidFill>
                          <a:latin typeface="Arial" charset="0"/>
                          <a:cs typeface="Arial" charset="0"/>
                        </a:defRPr>
                      </a:lvl5pPr>
                      <a:lvl6pPr marL="25146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6pPr>
                      <a:lvl7pPr marL="29718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7pPr>
                      <a:lvl8pPr marL="34290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8pPr>
                      <a:lvl9pPr marL="38862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000000"/>
                          </a:solidFill>
                          <a:effectLst/>
                          <a:latin typeface="Arial" panose="020B0604020202020204" pitchFamily="34" charset="0"/>
                          <a:cs typeface="Arial" panose="020B0604020202020204" pitchFamily="34" charset="0"/>
                        </a:rPr>
                        <a:t>0.75</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Arial" panose="020B0604020202020204" pitchFamily="34" charset="0"/>
                          <a:cs typeface="Arial" panose="020B0604020202020204" pitchFamily="34" charset="0"/>
                        </a:rPr>
                        <a:t>0.71</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5"/>
                  </a:ext>
                </a:extLst>
              </a:tr>
              <a:tr h="281114">
                <a:tc>
                  <a:txBody>
                    <a:bodyPr/>
                    <a:lstStyle>
                      <a:lvl1pPr>
                        <a:spcBef>
                          <a:spcPct val="20000"/>
                        </a:spcBef>
                        <a:buFont typeface="Arial" charset="0"/>
                        <a:defRPr>
                          <a:solidFill>
                            <a:schemeClr val="tx1"/>
                          </a:solidFill>
                          <a:latin typeface="Arial" charset="0"/>
                          <a:cs typeface="Arial" charset="0"/>
                        </a:defRPr>
                      </a:lvl1pPr>
                      <a:lvl2pPr marL="742950" indent="-285750">
                        <a:spcBef>
                          <a:spcPct val="20000"/>
                        </a:spcBef>
                        <a:buFont typeface="Arial" charset="0"/>
                        <a:defRPr sz="1600">
                          <a:solidFill>
                            <a:schemeClr val="tx1"/>
                          </a:solidFill>
                          <a:latin typeface="Arial" charset="0"/>
                          <a:cs typeface="Arial" charset="0"/>
                        </a:defRPr>
                      </a:lvl2pPr>
                      <a:lvl3pPr marL="1143000" indent="-228600">
                        <a:spcBef>
                          <a:spcPct val="20000"/>
                        </a:spcBef>
                        <a:buFont typeface="Wingdings" pitchFamily="2" charset="2"/>
                        <a:defRPr sz="1400">
                          <a:solidFill>
                            <a:schemeClr val="tx1"/>
                          </a:solidFill>
                          <a:latin typeface="Arial" charset="0"/>
                          <a:cs typeface="Arial" charset="0"/>
                        </a:defRPr>
                      </a:lvl3pPr>
                      <a:lvl4pPr marL="1600200" indent="-228600">
                        <a:spcBef>
                          <a:spcPct val="20000"/>
                        </a:spcBef>
                        <a:buFont typeface="Arial" charset="0"/>
                        <a:defRPr sz="1400">
                          <a:solidFill>
                            <a:schemeClr val="tx1"/>
                          </a:solidFill>
                          <a:latin typeface="Arial" charset="0"/>
                          <a:cs typeface="Arial" charset="0"/>
                        </a:defRPr>
                      </a:lvl4pPr>
                      <a:lvl5pPr marL="2057400" indent="-228600">
                        <a:spcBef>
                          <a:spcPct val="20000"/>
                        </a:spcBef>
                        <a:buFont typeface="Arial" charset="0"/>
                        <a:defRPr sz="1400">
                          <a:solidFill>
                            <a:schemeClr val="tx1"/>
                          </a:solidFill>
                          <a:latin typeface="Arial" charset="0"/>
                          <a:cs typeface="Arial" charset="0"/>
                        </a:defRPr>
                      </a:lvl5pPr>
                      <a:lvl6pPr marL="25146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6pPr>
                      <a:lvl7pPr marL="29718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7pPr>
                      <a:lvl8pPr marL="34290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8pPr>
                      <a:lvl9pPr marL="38862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9p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000000"/>
                          </a:solidFill>
                          <a:effectLst/>
                          <a:latin typeface="Arial" panose="020B0604020202020204" pitchFamily="34" charset="0"/>
                          <a:cs typeface="Arial" panose="020B0604020202020204" pitchFamily="34" charset="0"/>
                        </a:rPr>
                        <a:t>Polarization</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charset="0"/>
                        <a:tabLst>
                          <a:tab pos="139700" algn="l"/>
                        </a:tabLst>
                        <a:defRPr>
                          <a:solidFill>
                            <a:schemeClr val="tx1"/>
                          </a:solidFill>
                          <a:latin typeface="Arial" charset="0"/>
                          <a:cs typeface="Arial" charset="0"/>
                        </a:defRPr>
                      </a:lvl1pPr>
                      <a:lvl2pPr marL="742950" indent="-285750">
                        <a:spcBef>
                          <a:spcPct val="20000"/>
                        </a:spcBef>
                        <a:buFont typeface="Arial" charset="0"/>
                        <a:tabLst>
                          <a:tab pos="139700" algn="l"/>
                        </a:tabLst>
                        <a:defRPr sz="1600">
                          <a:solidFill>
                            <a:schemeClr val="tx1"/>
                          </a:solidFill>
                          <a:latin typeface="Arial" charset="0"/>
                          <a:cs typeface="Arial" charset="0"/>
                        </a:defRPr>
                      </a:lvl2pPr>
                      <a:lvl3pPr marL="1143000" indent="-228600">
                        <a:spcBef>
                          <a:spcPct val="20000"/>
                        </a:spcBef>
                        <a:buFont typeface="Wingdings" pitchFamily="2" charset="2"/>
                        <a:tabLst>
                          <a:tab pos="139700" algn="l"/>
                        </a:tabLst>
                        <a:defRPr sz="1400">
                          <a:solidFill>
                            <a:schemeClr val="tx1"/>
                          </a:solidFill>
                          <a:latin typeface="Arial" charset="0"/>
                          <a:cs typeface="Arial" charset="0"/>
                        </a:defRPr>
                      </a:lvl3pPr>
                      <a:lvl4pPr marL="1600200" indent="-228600">
                        <a:spcBef>
                          <a:spcPct val="20000"/>
                        </a:spcBef>
                        <a:buFont typeface="Arial" charset="0"/>
                        <a:tabLst>
                          <a:tab pos="139700" algn="l"/>
                        </a:tabLst>
                        <a:defRPr sz="1400">
                          <a:solidFill>
                            <a:schemeClr val="tx1"/>
                          </a:solidFill>
                          <a:latin typeface="Arial" charset="0"/>
                          <a:cs typeface="Arial" charset="0"/>
                        </a:defRPr>
                      </a:lvl4pPr>
                      <a:lvl5pPr marL="2057400" indent="-228600">
                        <a:spcBef>
                          <a:spcPct val="20000"/>
                        </a:spcBef>
                        <a:buFont typeface="Arial" charset="0"/>
                        <a:tabLst>
                          <a:tab pos="139700" algn="l"/>
                        </a:tabLst>
                        <a:defRPr sz="1400">
                          <a:solidFill>
                            <a:schemeClr val="tx1"/>
                          </a:solidFill>
                          <a:latin typeface="Arial" charset="0"/>
                          <a:cs typeface="Arial" charset="0"/>
                        </a:defRPr>
                      </a:lvl5pPr>
                      <a:lvl6pPr marL="2514600" indent="-228600" defTabSz="457200" eaLnBrk="0" fontAlgn="base" hangingPunct="0">
                        <a:spcBef>
                          <a:spcPct val="20000"/>
                        </a:spcBef>
                        <a:spcAft>
                          <a:spcPct val="0"/>
                        </a:spcAft>
                        <a:buFont typeface="Arial" charset="0"/>
                        <a:tabLst>
                          <a:tab pos="139700" algn="l"/>
                        </a:tabLst>
                        <a:defRPr sz="1400">
                          <a:solidFill>
                            <a:schemeClr val="tx1"/>
                          </a:solidFill>
                          <a:latin typeface="Arial" charset="0"/>
                          <a:cs typeface="Arial" charset="0"/>
                        </a:defRPr>
                      </a:lvl6pPr>
                      <a:lvl7pPr marL="2971800" indent="-228600" defTabSz="457200" eaLnBrk="0" fontAlgn="base" hangingPunct="0">
                        <a:spcBef>
                          <a:spcPct val="20000"/>
                        </a:spcBef>
                        <a:spcAft>
                          <a:spcPct val="0"/>
                        </a:spcAft>
                        <a:buFont typeface="Arial" charset="0"/>
                        <a:tabLst>
                          <a:tab pos="139700" algn="l"/>
                        </a:tabLst>
                        <a:defRPr sz="1400">
                          <a:solidFill>
                            <a:schemeClr val="tx1"/>
                          </a:solidFill>
                          <a:latin typeface="Arial" charset="0"/>
                          <a:cs typeface="Arial" charset="0"/>
                        </a:defRPr>
                      </a:lvl7pPr>
                      <a:lvl8pPr marL="3429000" indent="-228600" defTabSz="457200" eaLnBrk="0" fontAlgn="base" hangingPunct="0">
                        <a:spcBef>
                          <a:spcPct val="20000"/>
                        </a:spcBef>
                        <a:spcAft>
                          <a:spcPct val="0"/>
                        </a:spcAft>
                        <a:buFont typeface="Arial" charset="0"/>
                        <a:tabLst>
                          <a:tab pos="139700" algn="l"/>
                        </a:tabLst>
                        <a:defRPr sz="1400">
                          <a:solidFill>
                            <a:schemeClr val="tx1"/>
                          </a:solidFill>
                          <a:latin typeface="Arial" charset="0"/>
                          <a:cs typeface="Arial" charset="0"/>
                        </a:defRPr>
                      </a:lvl8pPr>
                      <a:lvl9pPr marL="3886200" indent="-228600" defTabSz="457200" eaLnBrk="0" fontAlgn="base" hangingPunct="0">
                        <a:spcBef>
                          <a:spcPct val="20000"/>
                        </a:spcBef>
                        <a:spcAft>
                          <a:spcPct val="0"/>
                        </a:spcAft>
                        <a:buFont typeface="Arial" charset="0"/>
                        <a:tabLst>
                          <a:tab pos="139700" algn="l"/>
                        </a:tabLst>
                        <a:defRPr sz="1400">
                          <a:solidFill>
                            <a:schemeClr val="tx1"/>
                          </a:solidFill>
                          <a:latin typeface="Arial" charset="0"/>
                          <a:cs typeface="Arial"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tab pos="139700" algn="l"/>
                        </a:tabLst>
                      </a:pPr>
                      <a:r>
                        <a:rPr kumimoji="0" lang="en-US" altLang="en-US" sz="1200" b="0" i="0" u="none" strike="noStrike" cap="none" normalizeH="0" baseline="0" dirty="0">
                          <a:ln>
                            <a:noFill/>
                          </a:ln>
                          <a:solidFill>
                            <a:srgbClr val="000000"/>
                          </a:solidFill>
                          <a:effectLst/>
                          <a:latin typeface="Arial" panose="020B0604020202020204" pitchFamily="34" charset="0"/>
                          <a:cs typeface="Arial" panose="020B0604020202020204" pitchFamily="34" charset="0"/>
                        </a:rPr>
                        <a:t>%</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charset="0"/>
                        <a:defRPr>
                          <a:solidFill>
                            <a:schemeClr val="tx1"/>
                          </a:solidFill>
                          <a:latin typeface="Arial" charset="0"/>
                          <a:cs typeface="Arial" charset="0"/>
                        </a:defRPr>
                      </a:lvl1pPr>
                      <a:lvl2pPr marL="742950" indent="-285750">
                        <a:spcBef>
                          <a:spcPct val="20000"/>
                        </a:spcBef>
                        <a:buFont typeface="Arial" charset="0"/>
                        <a:defRPr sz="1600">
                          <a:solidFill>
                            <a:schemeClr val="tx1"/>
                          </a:solidFill>
                          <a:latin typeface="Arial" charset="0"/>
                          <a:cs typeface="Arial" charset="0"/>
                        </a:defRPr>
                      </a:lvl2pPr>
                      <a:lvl3pPr marL="1143000" indent="-228600">
                        <a:spcBef>
                          <a:spcPct val="20000"/>
                        </a:spcBef>
                        <a:buFont typeface="Wingdings" pitchFamily="2" charset="2"/>
                        <a:defRPr sz="1400">
                          <a:solidFill>
                            <a:schemeClr val="tx1"/>
                          </a:solidFill>
                          <a:latin typeface="Arial" charset="0"/>
                          <a:cs typeface="Arial" charset="0"/>
                        </a:defRPr>
                      </a:lvl3pPr>
                      <a:lvl4pPr marL="1600200" indent="-228600">
                        <a:spcBef>
                          <a:spcPct val="20000"/>
                        </a:spcBef>
                        <a:buFont typeface="Arial" charset="0"/>
                        <a:defRPr sz="1400">
                          <a:solidFill>
                            <a:schemeClr val="tx1"/>
                          </a:solidFill>
                          <a:latin typeface="Arial" charset="0"/>
                          <a:cs typeface="Arial" charset="0"/>
                        </a:defRPr>
                      </a:lvl4pPr>
                      <a:lvl5pPr marL="2057400" indent="-228600">
                        <a:spcBef>
                          <a:spcPct val="20000"/>
                        </a:spcBef>
                        <a:buFont typeface="Arial" charset="0"/>
                        <a:defRPr sz="1400">
                          <a:solidFill>
                            <a:schemeClr val="tx1"/>
                          </a:solidFill>
                          <a:latin typeface="Arial" charset="0"/>
                          <a:cs typeface="Arial" charset="0"/>
                        </a:defRPr>
                      </a:lvl5pPr>
                      <a:lvl6pPr marL="25146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6pPr>
                      <a:lvl7pPr marL="29718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7pPr>
                      <a:lvl8pPr marL="34290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8pPr>
                      <a:lvl9pPr marL="38862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altLang="en-US" sz="1200" b="1" i="0" u="none" strike="noStrike" cap="none" normalizeH="0" baseline="0" dirty="0">
                          <a:ln>
                            <a:noFill/>
                          </a:ln>
                          <a:solidFill>
                            <a:srgbClr val="000000"/>
                          </a:solidFill>
                          <a:effectLst/>
                          <a:latin typeface="Arial" panose="020B0604020202020204" pitchFamily="34" charset="0"/>
                          <a:cs typeface="Arial" panose="020B0604020202020204" pitchFamily="34" charset="0"/>
                        </a:rPr>
                        <a:t>80</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altLang="en-US" sz="1200" b="1" i="0" u="none" strike="noStrike" cap="none" normalizeH="0" baseline="0" dirty="0">
                          <a:ln>
                            <a:noFill/>
                          </a:ln>
                          <a:solidFill>
                            <a:srgbClr val="000000"/>
                          </a:solidFill>
                          <a:effectLst/>
                          <a:latin typeface="Arial" panose="020B0604020202020204" pitchFamily="34" charset="0"/>
                          <a:cs typeface="Arial" panose="020B0604020202020204" pitchFamily="34" charset="0"/>
                        </a:rPr>
                        <a:t>80</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charset="0"/>
                        <a:defRPr>
                          <a:solidFill>
                            <a:schemeClr val="tx1"/>
                          </a:solidFill>
                          <a:latin typeface="Arial" charset="0"/>
                          <a:cs typeface="Arial" charset="0"/>
                        </a:defRPr>
                      </a:lvl1pPr>
                      <a:lvl2pPr marL="742950" indent="-285750">
                        <a:spcBef>
                          <a:spcPct val="20000"/>
                        </a:spcBef>
                        <a:buFont typeface="Arial" charset="0"/>
                        <a:defRPr sz="1600">
                          <a:solidFill>
                            <a:schemeClr val="tx1"/>
                          </a:solidFill>
                          <a:latin typeface="Arial" charset="0"/>
                          <a:cs typeface="Arial" charset="0"/>
                        </a:defRPr>
                      </a:lvl2pPr>
                      <a:lvl3pPr marL="1143000" indent="-228600">
                        <a:spcBef>
                          <a:spcPct val="20000"/>
                        </a:spcBef>
                        <a:buFont typeface="Wingdings" pitchFamily="2" charset="2"/>
                        <a:defRPr sz="1400">
                          <a:solidFill>
                            <a:schemeClr val="tx1"/>
                          </a:solidFill>
                          <a:latin typeface="Arial" charset="0"/>
                          <a:cs typeface="Arial" charset="0"/>
                        </a:defRPr>
                      </a:lvl3pPr>
                      <a:lvl4pPr marL="1600200" indent="-228600">
                        <a:spcBef>
                          <a:spcPct val="20000"/>
                        </a:spcBef>
                        <a:buFont typeface="Arial" charset="0"/>
                        <a:defRPr sz="1400">
                          <a:solidFill>
                            <a:schemeClr val="tx1"/>
                          </a:solidFill>
                          <a:latin typeface="Arial" charset="0"/>
                          <a:cs typeface="Arial" charset="0"/>
                        </a:defRPr>
                      </a:lvl4pPr>
                      <a:lvl5pPr marL="2057400" indent="-228600">
                        <a:spcBef>
                          <a:spcPct val="20000"/>
                        </a:spcBef>
                        <a:buFont typeface="Arial" charset="0"/>
                        <a:defRPr sz="1400">
                          <a:solidFill>
                            <a:schemeClr val="tx1"/>
                          </a:solidFill>
                          <a:latin typeface="Arial" charset="0"/>
                          <a:cs typeface="Arial" charset="0"/>
                        </a:defRPr>
                      </a:lvl5pPr>
                      <a:lvl6pPr marL="25146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6pPr>
                      <a:lvl7pPr marL="29718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7pPr>
                      <a:lvl8pPr marL="34290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8pPr>
                      <a:lvl9pPr marL="38862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altLang="en-US" sz="1200" b="1" i="0" u="none" strike="noStrike" cap="none" normalizeH="0" baseline="0" dirty="0">
                          <a:ln>
                            <a:noFill/>
                          </a:ln>
                          <a:solidFill>
                            <a:srgbClr val="000000"/>
                          </a:solidFill>
                          <a:effectLst/>
                          <a:latin typeface="Arial" panose="020B0604020202020204" pitchFamily="34" charset="0"/>
                          <a:cs typeface="Arial" panose="020B0604020202020204" pitchFamily="34" charset="0"/>
                        </a:rPr>
                        <a:t>80</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altLang="en-US" sz="1200" b="1" i="0" u="none" strike="noStrike" cap="none" normalizeH="0" baseline="0" dirty="0">
                          <a:ln>
                            <a:noFill/>
                          </a:ln>
                          <a:solidFill>
                            <a:srgbClr val="000000"/>
                          </a:solidFill>
                          <a:effectLst/>
                          <a:latin typeface="Arial" panose="020B0604020202020204" pitchFamily="34" charset="0"/>
                          <a:cs typeface="Arial" panose="020B0604020202020204" pitchFamily="34" charset="0"/>
                        </a:rPr>
                        <a:t>80</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charset="0"/>
                        <a:defRPr>
                          <a:solidFill>
                            <a:schemeClr val="tx1"/>
                          </a:solidFill>
                          <a:latin typeface="Arial" charset="0"/>
                          <a:cs typeface="Arial" charset="0"/>
                        </a:defRPr>
                      </a:lvl1pPr>
                      <a:lvl2pPr marL="742950" indent="-285750">
                        <a:spcBef>
                          <a:spcPct val="20000"/>
                        </a:spcBef>
                        <a:buFont typeface="Arial" charset="0"/>
                        <a:defRPr sz="1600">
                          <a:solidFill>
                            <a:schemeClr val="tx1"/>
                          </a:solidFill>
                          <a:latin typeface="Arial" charset="0"/>
                          <a:cs typeface="Arial" charset="0"/>
                        </a:defRPr>
                      </a:lvl2pPr>
                      <a:lvl3pPr marL="1143000" indent="-228600">
                        <a:spcBef>
                          <a:spcPct val="20000"/>
                        </a:spcBef>
                        <a:buFont typeface="Wingdings" pitchFamily="2" charset="2"/>
                        <a:defRPr sz="1400">
                          <a:solidFill>
                            <a:schemeClr val="tx1"/>
                          </a:solidFill>
                          <a:latin typeface="Arial" charset="0"/>
                          <a:cs typeface="Arial" charset="0"/>
                        </a:defRPr>
                      </a:lvl3pPr>
                      <a:lvl4pPr marL="1600200" indent="-228600">
                        <a:spcBef>
                          <a:spcPct val="20000"/>
                        </a:spcBef>
                        <a:buFont typeface="Arial" charset="0"/>
                        <a:defRPr sz="1400">
                          <a:solidFill>
                            <a:schemeClr val="tx1"/>
                          </a:solidFill>
                          <a:latin typeface="Arial" charset="0"/>
                          <a:cs typeface="Arial" charset="0"/>
                        </a:defRPr>
                      </a:lvl4pPr>
                      <a:lvl5pPr marL="2057400" indent="-228600">
                        <a:spcBef>
                          <a:spcPct val="20000"/>
                        </a:spcBef>
                        <a:buFont typeface="Arial" charset="0"/>
                        <a:defRPr sz="1400">
                          <a:solidFill>
                            <a:schemeClr val="tx1"/>
                          </a:solidFill>
                          <a:latin typeface="Arial" charset="0"/>
                          <a:cs typeface="Arial" charset="0"/>
                        </a:defRPr>
                      </a:lvl5pPr>
                      <a:lvl6pPr marL="25146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6pPr>
                      <a:lvl7pPr marL="29718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7pPr>
                      <a:lvl8pPr marL="34290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8pPr>
                      <a:lvl9pPr marL="38862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altLang="en-US" sz="1200" b="1" i="0" u="none" strike="noStrike" cap="none" normalizeH="0" baseline="0" dirty="0">
                          <a:ln>
                            <a:noFill/>
                          </a:ln>
                          <a:solidFill>
                            <a:srgbClr val="000000"/>
                          </a:solidFill>
                          <a:effectLst/>
                          <a:latin typeface="Arial" panose="020B0604020202020204" pitchFamily="34" charset="0"/>
                          <a:cs typeface="Arial" panose="020B0604020202020204" pitchFamily="34" charset="0"/>
                        </a:rPr>
                        <a:t>80</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altLang="en-US" sz="1200" b="1" i="0" u="none" strike="noStrike" cap="none" normalizeH="0" baseline="0" dirty="0">
                          <a:ln>
                            <a:noFill/>
                          </a:ln>
                          <a:solidFill>
                            <a:srgbClr val="000000"/>
                          </a:solidFill>
                          <a:effectLst/>
                          <a:latin typeface="Arial" panose="020B0604020202020204" pitchFamily="34" charset="0"/>
                          <a:cs typeface="Arial" panose="020B0604020202020204" pitchFamily="34" charset="0"/>
                        </a:rPr>
                        <a:t>75</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6"/>
                  </a:ext>
                </a:extLst>
              </a:tr>
              <a:tr h="281114">
                <a:tc>
                  <a:txBody>
                    <a:bodyPr/>
                    <a:lstStyle>
                      <a:lvl1pPr>
                        <a:spcBef>
                          <a:spcPct val="20000"/>
                        </a:spcBef>
                        <a:buFont typeface="Arial" charset="0"/>
                        <a:defRPr>
                          <a:solidFill>
                            <a:schemeClr val="tx1"/>
                          </a:solidFill>
                          <a:latin typeface="Arial" charset="0"/>
                          <a:cs typeface="Arial" charset="0"/>
                        </a:defRPr>
                      </a:lvl1pPr>
                      <a:lvl2pPr marL="742950" indent="-285750">
                        <a:spcBef>
                          <a:spcPct val="20000"/>
                        </a:spcBef>
                        <a:buFont typeface="Arial" charset="0"/>
                        <a:defRPr sz="1600">
                          <a:solidFill>
                            <a:schemeClr val="tx1"/>
                          </a:solidFill>
                          <a:latin typeface="Arial" charset="0"/>
                          <a:cs typeface="Arial" charset="0"/>
                        </a:defRPr>
                      </a:lvl2pPr>
                      <a:lvl3pPr marL="1143000" indent="-228600">
                        <a:spcBef>
                          <a:spcPct val="20000"/>
                        </a:spcBef>
                        <a:buFont typeface="Wingdings" pitchFamily="2" charset="2"/>
                        <a:defRPr sz="1400">
                          <a:solidFill>
                            <a:schemeClr val="tx1"/>
                          </a:solidFill>
                          <a:latin typeface="Arial" charset="0"/>
                          <a:cs typeface="Arial" charset="0"/>
                        </a:defRPr>
                      </a:lvl3pPr>
                      <a:lvl4pPr marL="1600200" indent="-228600">
                        <a:spcBef>
                          <a:spcPct val="20000"/>
                        </a:spcBef>
                        <a:buFont typeface="Arial" charset="0"/>
                        <a:defRPr sz="1400">
                          <a:solidFill>
                            <a:schemeClr val="tx1"/>
                          </a:solidFill>
                          <a:latin typeface="Arial" charset="0"/>
                          <a:cs typeface="Arial" charset="0"/>
                        </a:defRPr>
                      </a:lvl4pPr>
                      <a:lvl5pPr marL="2057400" indent="-228600">
                        <a:spcBef>
                          <a:spcPct val="20000"/>
                        </a:spcBef>
                        <a:buFont typeface="Arial" charset="0"/>
                        <a:defRPr sz="1400">
                          <a:solidFill>
                            <a:schemeClr val="tx1"/>
                          </a:solidFill>
                          <a:latin typeface="Arial" charset="0"/>
                          <a:cs typeface="Arial" charset="0"/>
                        </a:defRPr>
                      </a:lvl5pPr>
                      <a:lvl6pPr marL="25146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6pPr>
                      <a:lvl7pPr marL="29718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7pPr>
                      <a:lvl8pPr marL="34290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8pPr>
                      <a:lvl9pPr marL="38862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9p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Arial" panose="020B0604020202020204" pitchFamily="34" charset="0"/>
                          <a:cs typeface="Arial" panose="020B0604020202020204" pitchFamily="34" charset="0"/>
                        </a:rPr>
                        <a:t>Bunch length, RMS</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charset="0"/>
                        <a:tabLst>
                          <a:tab pos="139700" algn="l"/>
                        </a:tabLst>
                        <a:defRPr>
                          <a:solidFill>
                            <a:schemeClr val="tx1"/>
                          </a:solidFill>
                          <a:latin typeface="Arial" charset="0"/>
                          <a:cs typeface="Arial" charset="0"/>
                        </a:defRPr>
                      </a:lvl1pPr>
                      <a:lvl2pPr marL="742950" indent="-285750">
                        <a:spcBef>
                          <a:spcPct val="20000"/>
                        </a:spcBef>
                        <a:buFont typeface="Arial" charset="0"/>
                        <a:tabLst>
                          <a:tab pos="139700" algn="l"/>
                        </a:tabLst>
                        <a:defRPr sz="1600">
                          <a:solidFill>
                            <a:schemeClr val="tx1"/>
                          </a:solidFill>
                          <a:latin typeface="Arial" charset="0"/>
                          <a:cs typeface="Arial" charset="0"/>
                        </a:defRPr>
                      </a:lvl2pPr>
                      <a:lvl3pPr marL="1143000" indent="-228600">
                        <a:spcBef>
                          <a:spcPct val="20000"/>
                        </a:spcBef>
                        <a:buFont typeface="Wingdings" pitchFamily="2" charset="2"/>
                        <a:tabLst>
                          <a:tab pos="139700" algn="l"/>
                        </a:tabLst>
                        <a:defRPr sz="1400">
                          <a:solidFill>
                            <a:schemeClr val="tx1"/>
                          </a:solidFill>
                          <a:latin typeface="Arial" charset="0"/>
                          <a:cs typeface="Arial" charset="0"/>
                        </a:defRPr>
                      </a:lvl3pPr>
                      <a:lvl4pPr marL="1600200" indent="-228600">
                        <a:spcBef>
                          <a:spcPct val="20000"/>
                        </a:spcBef>
                        <a:buFont typeface="Arial" charset="0"/>
                        <a:tabLst>
                          <a:tab pos="139700" algn="l"/>
                        </a:tabLst>
                        <a:defRPr sz="1400">
                          <a:solidFill>
                            <a:schemeClr val="tx1"/>
                          </a:solidFill>
                          <a:latin typeface="Arial" charset="0"/>
                          <a:cs typeface="Arial" charset="0"/>
                        </a:defRPr>
                      </a:lvl4pPr>
                      <a:lvl5pPr marL="2057400" indent="-228600">
                        <a:spcBef>
                          <a:spcPct val="20000"/>
                        </a:spcBef>
                        <a:buFont typeface="Arial" charset="0"/>
                        <a:tabLst>
                          <a:tab pos="139700" algn="l"/>
                        </a:tabLst>
                        <a:defRPr sz="1400">
                          <a:solidFill>
                            <a:schemeClr val="tx1"/>
                          </a:solidFill>
                          <a:latin typeface="Arial" charset="0"/>
                          <a:cs typeface="Arial" charset="0"/>
                        </a:defRPr>
                      </a:lvl5pPr>
                      <a:lvl6pPr marL="2514600" indent="-228600" defTabSz="457200" eaLnBrk="0" fontAlgn="base" hangingPunct="0">
                        <a:spcBef>
                          <a:spcPct val="20000"/>
                        </a:spcBef>
                        <a:spcAft>
                          <a:spcPct val="0"/>
                        </a:spcAft>
                        <a:buFont typeface="Arial" charset="0"/>
                        <a:tabLst>
                          <a:tab pos="139700" algn="l"/>
                        </a:tabLst>
                        <a:defRPr sz="1400">
                          <a:solidFill>
                            <a:schemeClr val="tx1"/>
                          </a:solidFill>
                          <a:latin typeface="Arial" charset="0"/>
                          <a:cs typeface="Arial" charset="0"/>
                        </a:defRPr>
                      </a:lvl6pPr>
                      <a:lvl7pPr marL="2971800" indent="-228600" defTabSz="457200" eaLnBrk="0" fontAlgn="base" hangingPunct="0">
                        <a:spcBef>
                          <a:spcPct val="20000"/>
                        </a:spcBef>
                        <a:spcAft>
                          <a:spcPct val="0"/>
                        </a:spcAft>
                        <a:buFont typeface="Arial" charset="0"/>
                        <a:tabLst>
                          <a:tab pos="139700" algn="l"/>
                        </a:tabLst>
                        <a:defRPr sz="1400">
                          <a:solidFill>
                            <a:schemeClr val="tx1"/>
                          </a:solidFill>
                          <a:latin typeface="Arial" charset="0"/>
                          <a:cs typeface="Arial" charset="0"/>
                        </a:defRPr>
                      </a:lvl7pPr>
                      <a:lvl8pPr marL="3429000" indent="-228600" defTabSz="457200" eaLnBrk="0" fontAlgn="base" hangingPunct="0">
                        <a:spcBef>
                          <a:spcPct val="20000"/>
                        </a:spcBef>
                        <a:spcAft>
                          <a:spcPct val="0"/>
                        </a:spcAft>
                        <a:buFont typeface="Arial" charset="0"/>
                        <a:tabLst>
                          <a:tab pos="139700" algn="l"/>
                        </a:tabLst>
                        <a:defRPr sz="1400">
                          <a:solidFill>
                            <a:schemeClr val="tx1"/>
                          </a:solidFill>
                          <a:latin typeface="Arial" charset="0"/>
                          <a:cs typeface="Arial" charset="0"/>
                        </a:defRPr>
                      </a:lvl8pPr>
                      <a:lvl9pPr marL="3886200" indent="-228600" defTabSz="457200" eaLnBrk="0" fontAlgn="base" hangingPunct="0">
                        <a:spcBef>
                          <a:spcPct val="20000"/>
                        </a:spcBef>
                        <a:spcAft>
                          <a:spcPct val="0"/>
                        </a:spcAft>
                        <a:buFont typeface="Arial" charset="0"/>
                        <a:tabLst>
                          <a:tab pos="139700" algn="l"/>
                        </a:tabLst>
                        <a:defRPr sz="1400">
                          <a:solidFill>
                            <a:schemeClr val="tx1"/>
                          </a:solidFill>
                          <a:latin typeface="Arial" charset="0"/>
                          <a:cs typeface="Arial"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tab pos="139700" algn="l"/>
                        </a:tabLst>
                      </a:pPr>
                      <a:r>
                        <a:rPr kumimoji="0" lang="en-US" altLang="en-US" sz="1200" b="0" i="0" u="none" strike="noStrike" cap="none" normalizeH="0" baseline="0" dirty="0">
                          <a:ln>
                            <a:noFill/>
                          </a:ln>
                          <a:solidFill>
                            <a:srgbClr val="000000"/>
                          </a:solidFill>
                          <a:effectLst/>
                          <a:latin typeface="Arial" panose="020B0604020202020204" pitchFamily="34" charset="0"/>
                          <a:cs typeface="Arial" panose="020B0604020202020204" pitchFamily="34" charset="0"/>
                        </a:rPr>
                        <a:t>cm</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charset="0"/>
                        <a:defRPr>
                          <a:solidFill>
                            <a:schemeClr val="tx1"/>
                          </a:solidFill>
                          <a:latin typeface="Arial" charset="0"/>
                          <a:cs typeface="Arial" charset="0"/>
                        </a:defRPr>
                      </a:lvl1pPr>
                      <a:lvl2pPr marL="742950" indent="-285750">
                        <a:spcBef>
                          <a:spcPct val="20000"/>
                        </a:spcBef>
                        <a:buFont typeface="Arial" charset="0"/>
                        <a:defRPr sz="1600">
                          <a:solidFill>
                            <a:schemeClr val="tx1"/>
                          </a:solidFill>
                          <a:latin typeface="Arial" charset="0"/>
                          <a:cs typeface="Arial" charset="0"/>
                        </a:defRPr>
                      </a:lvl2pPr>
                      <a:lvl3pPr marL="1143000" indent="-228600">
                        <a:spcBef>
                          <a:spcPct val="20000"/>
                        </a:spcBef>
                        <a:buFont typeface="Wingdings" pitchFamily="2" charset="2"/>
                        <a:defRPr sz="1400">
                          <a:solidFill>
                            <a:schemeClr val="tx1"/>
                          </a:solidFill>
                          <a:latin typeface="Arial" charset="0"/>
                          <a:cs typeface="Arial" charset="0"/>
                        </a:defRPr>
                      </a:lvl3pPr>
                      <a:lvl4pPr marL="1600200" indent="-228600">
                        <a:spcBef>
                          <a:spcPct val="20000"/>
                        </a:spcBef>
                        <a:buFont typeface="Arial" charset="0"/>
                        <a:defRPr sz="1400">
                          <a:solidFill>
                            <a:schemeClr val="tx1"/>
                          </a:solidFill>
                          <a:latin typeface="Arial" charset="0"/>
                          <a:cs typeface="Arial" charset="0"/>
                        </a:defRPr>
                      </a:lvl4pPr>
                      <a:lvl5pPr marL="2057400" indent="-228600">
                        <a:spcBef>
                          <a:spcPct val="20000"/>
                        </a:spcBef>
                        <a:buFont typeface="Arial" charset="0"/>
                        <a:defRPr sz="1400">
                          <a:solidFill>
                            <a:schemeClr val="tx1"/>
                          </a:solidFill>
                          <a:latin typeface="Arial" charset="0"/>
                          <a:cs typeface="Arial" charset="0"/>
                        </a:defRPr>
                      </a:lvl5pPr>
                      <a:lvl6pPr marL="25146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6pPr>
                      <a:lvl7pPr marL="29718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7pPr>
                      <a:lvl8pPr marL="34290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8pPr>
                      <a:lvl9pPr marL="38862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FF0000"/>
                          </a:solidFill>
                          <a:effectLst/>
                          <a:latin typeface="Arial" panose="020B0604020202020204" pitchFamily="34" charset="0"/>
                          <a:cs typeface="Arial" panose="020B0604020202020204" pitchFamily="34" charset="0"/>
                        </a:rPr>
                        <a:t>1</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FF0000"/>
                          </a:solidFill>
                          <a:effectLst/>
                          <a:latin typeface="Arial" panose="020B0604020202020204" pitchFamily="34" charset="0"/>
                          <a:cs typeface="Arial" panose="020B0604020202020204" pitchFamily="34" charset="0"/>
                        </a:rPr>
                        <a:t>1</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charset="0"/>
                        <a:defRPr>
                          <a:solidFill>
                            <a:schemeClr val="tx1"/>
                          </a:solidFill>
                          <a:latin typeface="Arial" charset="0"/>
                          <a:cs typeface="Arial" charset="0"/>
                        </a:defRPr>
                      </a:lvl1pPr>
                      <a:lvl2pPr marL="742950" indent="-285750">
                        <a:spcBef>
                          <a:spcPct val="20000"/>
                        </a:spcBef>
                        <a:buFont typeface="Arial" charset="0"/>
                        <a:defRPr sz="1600">
                          <a:solidFill>
                            <a:schemeClr val="tx1"/>
                          </a:solidFill>
                          <a:latin typeface="Arial" charset="0"/>
                          <a:cs typeface="Arial" charset="0"/>
                        </a:defRPr>
                      </a:lvl2pPr>
                      <a:lvl3pPr marL="1143000" indent="-228600">
                        <a:spcBef>
                          <a:spcPct val="20000"/>
                        </a:spcBef>
                        <a:buFont typeface="Wingdings" pitchFamily="2" charset="2"/>
                        <a:defRPr sz="1400">
                          <a:solidFill>
                            <a:schemeClr val="tx1"/>
                          </a:solidFill>
                          <a:latin typeface="Arial" charset="0"/>
                          <a:cs typeface="Arial" charset="0"/>
                        </a:defRPr>
                      </a:lvl3pPr>
                      <a:lvl4pPr marL="1600200" indent="-228600">
                        <a:spcBef>
                          <a:spcPct val="20000"/>
                        </a:spcBef>
                        <a:buFont typeface="Arial" charset="0"/>
                        <a:defRPr sz="1400">
                          <a:solidFill>
                            <a:schemeClr val="tx1"/>
                          </a:solidFill>
                          <a:latin typeface="Arial" charset="0"/>
                          <a:cs typeface="Arial" charset="0"/>
                        </a:defRPr>
                      </a:lvl4pPr>
                      <a:lvl5pPr marL="2057400" indent="-228600">
                        <a:spcBef>
                          <a:spcPct val="20000"/>
                        </a:spcBef>
                        <a:buFont typeface="Arial" charset="0"/>
                        <a:defRPr sz="1400">
                          <a:solidFill>
                            <a:schemeClr val="tx1"/>
                          </a:solidFill>
                          <a:latin typeface="Arial" charset="0"/>
                          <a:cs typeface="Arial" charset="0"/>
                        </a:defRPr>
                      </a:lvl5pPr>
                      <a:lvl6pPr marL="25146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6pPr>
                      <a:lvl7pPr marL="29718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7pPr>
                      <a:lvl8pPr marL="34290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8pPr>
                      <a:lvl9pPr marL="38862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FF0000"/>
                          </a:solidFill>
                          <a:effectLst/>
                          <a:latin typeface="Arial" panose="020B0604020202020204" pitchFamily="34" charset="0"/>
                          <a:cs typeface="Arial" panose="020B0604020202020204" pitchFamily="34" charset="0"/>
                        </a:rPr>
                        <a:t>1</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FF0000"/>
                          </a:solidFill>
                          <a:effectLst/>
                          <a:latin typeface="Arial" panose="020B0604020202020204" pitchFamily="34" charset="0"/>
                          <a:cs typeface="Arial" panose="020B0604020202020204" pitchFamily="34" charset="0"/>
                        </a:rPr>
                        <a:t>1</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charset="0"/>
                        <a:defRPr>
                          <a:solidFill>
                            <a:schemeClr val="tx1"/>
                          </a:solidFill>
                          <a:latin typeface="Arial" charset="0"/>
                          <a:cs typeface="Arial" charset="0"/>
                        </a:defRPr>
                      </a:lvl1pPr>
                      <a:lvl2pPr marL="742950" indent="-285750">
                        <a:spcBef>
                          <a:spcPct val="20000"/>
                        </a:spcBef>
                        <a:buFont typeface="Arial" charset="0"/>
                        <a:defRPr sz="1600">
                          <a:solidFill>
                            <a:schemeClr val="tx1"/>
                          </a:solidFill>
                          <a:latin typeface="Arial" charset="0"/>
                          <a:cs typeface="Arial" charset="0"/>
                        </a:defRPr>
                      </a:lvl2pPr>
                      <a:lvl3pPr marL="1143000" indent="-228600">
                        <a:spcBef>
                          <a:spcPct val="20000"/>
                        </a:spcBef>
                        <a:buFont typeface="Wingdings" pitchFamily="2" charset="2"/>
                        <a:defRPr sz="1400">
                          <a:solidFill>
                            <a:schemeClr val="tx1"/>
                          </a:solidFill>
                          <a:latin typeface="Arial" charset="0"/>
                          <a:cs typeface="Arial" charset="0"/>
                        </a:defRPr>
                      </a:lvl3pPr>
                      <a:lvl4pPr marL="1600200" indent="-228600">
                        <a:spcBef>
                          <a:spcPct val="20000"/>
                        </a:spcBef>
                        <a:buFont typeface="Arial" charset="0"/>
                        <a:defRPr sz="1400">
                          <a:solidFill>
                            <a:schemeClr val="tx1"/>
                          </a:solidFill>
                          <a:latin typeface="Arial" charset="0"/>
                          <a:cs typeface="Arial" charset="0"/>
                        </a:defRPr>
                      </a:lvl4pPr>
                      <a:lvl5pPr marL="2057400" indent="-228600">
                        <a:spcBef>
                          <a:spcPct val="20000"/>
                        </a:spcBef>
                        <a:buFont typeface="Arial" charset="0"/>
                        <a:defRPr sz="1400">
                          <a:solidFill>
                            <a:schemeClr val="tx1"/>
                          </a:solidFill>
                          <a:latin typeface="Arial" charset="0"/>
                          <a:cs typeface="Arial" charset="0"/>
                        </a:defRPr>
                      </a:lvl5pPr>
                      <a:lvl6pPr marL="25146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6pPr>
                      <a:lvl7pPr marL="29718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7pPr>
                      <a:lvl8pPr marL="34290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8pPr>
                      <a:lvl9pPr marL="38862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FF0000"/>
                          </a:solidFill>
                          <a:effectLst/>
                          <a:latin typeface="Arial" panose="020B0604020202020204" pitchFamily="34" charset="0"/>
                          <a:cs typeface="Arial" panose="020B0604020202020204" pitchFamily="34" charset="0"/>
                        </a:rPr>
                        <a:t>1</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FF0000"/>
                          </a:solidFill>
                          <a:effectLst/>
                          <a:latin typeface="Arial" panose="020B0604020202020204" pitchFamily="34" charset="0"/>
                          <a:cs typeface="Arial" panose="020B0604020202020204" pitchFamily="34" charset="0"/>
                        </a:rPr>
                        <a:t>1</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7"/>
                  </a:ext>
                </a:extLst>
              </a:tr>
              <a:tr h="425557">
                <a:tc>
                  <a:txBody>
                    <a:bodyPr/>
                    <a:lstStyle>
                      <a:lvl1pPr>
                        <a:spcBef>
                          <a:spcPct val="20000"/>
                        </a:spcBef>
                        <a:buFont typeface="Arial" charset="0"/>
                        <a:defRPr>
                          <a:solidFill>
                            <a:schemeClr val="tx1"/>
                          </a:solidFill>
                          <a:latin typeface="Arial" charset="0"/>
                          <a:cs typeface="Arial" charset="0"/>
                        </a:defRPr>
                      </a:lvl1pPr>
                      <a:lvl2pPr marL="742950" indent="-285750">
                        <a:spcBef>
                          <a:spcPct val="20000"/>
                        </a:spcBef>
                        <a:buFont typeface="Arial" charset="0"/>
                        <a:defRPr sz="1600">
                          <a:solidFill>
                            <a:schemeClr val="tx1"/>
                          </a:solidFill>
                          <a:latin typeface="Arial" charset="0"/>
                          <a:cs typeface="Arial" charset="0"/>
                        </a:defRPr>
                      </a:lvl2pPr>
                      <a:lvl3pPr marL="1143000" indent="-228600">
                        <a:spcBef>
                          <a:spcPct val="20000"/>
                        </a:spcBef>
                        <a:buFont typeface="Wingdings" pitchFamily="2" charset="2"/>
                        <a:defRPr sz="1400">
                          <a:solidFill>
                            <a:schemeClr val="tx1"/>
                          </a:solidFill>
                          <a:latin typeface="Arial" charset="0"/>
                          <a:cs typeface="Arial" charset="0"/>
                        </a:defRPr>
                      </a:lvl3pPr>
                      <a:lvl4pPr marL="1600200" indent="-228600">
                        <a:spcBef>
                          <a:spcPct val="20000"/>
                        </a:spcBef>
                        <a:buFont typeface="Arial" charset="0"/>
                        <a:defRPr sz="1400">
                          <a:solidFill>
                            <a:schemeClr val="tx1"/>
                          </a:solidFill>
                          <a:latin typeface="Arial" charset="0"/>
                          <a:cs typeface="Arial" charset="0"/>
                        </a:defRPr>
                      </a:lvl4pPr>
                      <a:lvl5pPr marL="2057400" indent="-228600">
                        <a:spcBef>
                          <a:spcPct val="20000"/>
                        </a:spcBef>
                        <a:buFont typeface="Arial" charset="0"/>
                        <a:defRPr sz="1400">
                          <a:solidFill>
                            <a:schemeClr val="tx1"/>
                          </a:solidFill>
                          <a:latin typeface="Arial" charset="0"/>
                          <a:cs typeface="Arial" charset="0"/>
                        </a:defRPr>
                      </a:lvl5pPr>
                      <a:lvl6pPr marL="25146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6pPr>
                      <a:lvl7pPr marL="29718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7pPr>
                      <a:lvl8pPr marL="34290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8pPr>
                      <a:lvl9pPr marL="38862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9p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Arial" panose="020B0604020202020204" pitchFamily="34" charset="0"/>
                          <a:cs typeface="Arial" panose="020B0604020202020204" pitchFamily="34" charset="0"/>
                        </a:rPr>
                        <a:t>Norm. </a:t>
                      </a:r>
                      <a:r>
                        <a:rPr kumimoji="0" lang="en-US" altLang="en-US" sz="1200" b="0" i="0" u="none" strike="noStrike" cap="none" normalizeH="0" baseline="0" dirty="0" err="1">
                          <a:ln>
                            <a:noFill/>
                          </a:ln>
                          <a:solidFill>
                            <a:srgbClr val="000000"/>
                          </a:solidFill>
                          <a:effectLst/>
                          <a:latin typeface="Arial" panose="020B0604020202020204" pitchFamily="34" charset="0"/>
                          <a:cs typeface="Arial" panose="020B0604020202020204" pitchFamily="34" charset="0"/>
                        </a:rPr>
                        <a:t>emitt</a:t>
                      </a:r>
                      <a:r>
                        <a:rPr kumimoji="0" lang="en-US" altLang="en-US" sz="1200" b="0" i="0" u="none" strike="noStrike" cap="none" normalizeH="0" baseline="0" dirty="0">
                          <a:ln>
                            <a:noFill/>
                          </a:ln>
                          <a:solidFill>
                            <a:srgbClr val="000000"/>
                          </a:solidFill>
                          <a:effectLst/>
                          <a:latin typeface="Arial" panose="020B0604020202020204" pitchFamily="34" charset="0"/>
                          <a:cs typeface="Arial" panose="020B0604020202020204" pitchFamily="34" charset="0"/>
                        </a:rPr>
                        <a:t>., </a:t>
                      </a:r>
                      <a:r>
                        <a:rPr kumimoji="0" lang="en-US" altLang="en-US" sz="1200" b="0" i="0" u="none" strike="noStrike" cap="none" normalizeH="0" baseline="0" dirty="0" err="1">
                          <a:ln>
                            <a:noFill/>
                          </a:ln>
                          <a:solidFill>
                            <a:srgbClr val="000000"/>
                          </a:solidFill>
                          <a:effectLst/>
                          <a:latin typeface="Arial" panose="020B0604020202020204" pitchFamily="34" charset="0"/>
                          <a:cs typeface="Arial" panose="020B0604020202020204" pitchFamily="34" charset="0"/>
                        </a:rPr>
                        <a:t>horiz</a:t>
                      </a:r>
                      <a:r>
                        <a:rPr kumimoji="0" lang="en-US" altLang="en-US" sz="1200" b="0" i="0" u="none" strike="noStrike" cap="none" normalizeH="0" baseline="0" dirty="0">
                          <a:ln>
                            <a:noFill/>
                          </a:ln>
                          <a:solidFill>
                            <a:srgbClr val="000000"/>
                          </a:solidFill>
                          <a:effectLst/>
                          <a:latin typeface="Arial" panose="020B0604020202020204" pitchFamily="34" charset="0"/>
                          <a:cs typeface="Arial" panose="020B0604020202020204" pitchFamily="34" charset="0"/>
                        </a:rPr>
                        <a:t>./vert.</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charset="0"/>
                        <a:tabLst>
                          <a:tab pos="139700" algn="l"/>
                        </a:tabLst>
                        <a:defRPr>
                          <a:solidFill>
                            <a:schemeClr val="tx1"/>
                          </a:solidFill>
                          <a:latin typeface="Arial" charset="0"/>
                          <a:cs typeface="Arial" charset="0"/>
                        </a:defRPr>
                      </a:lvl1pPr>
                      <a:lvl2pPr marL="742950" indent="-285750">
                        <a:spcBef>
                          <a:spcPct val="20000"/>
                        </a:spcBef>
                        <a:buFont typeface="Arial" charset="0"/>
                        <a:tabLst>
                          <a:tab pos="139700" algn="l"/>
                        </a:tabLst>
                        <a:defRPr sz="1600">
                          <a:solidFill>
                            <a:schemeClr val="tx1"/>
                          </a:solidFill>
                          <a:latin typeface="Arial" charset="0"/>
                          <a:cs typeface="Arial" charset="0"/>
                        </a:defRPr>
                      </a:lvl2pPr>
                      <a:lvl3pPr marL="1143000" indent="-228600">
                        <a:spcBef>
                          <a:spcPct val="20000"/>
                        </a:spcBef>
                        <a:buFont typeface="Wingdings" pitchFamily="2" charset="2"/>
                        <a:tabLst>
                          <a:tab pos="139700" algn="l"/>
                        </a:tabLst>
                        <a:defRPr sz="1400">
                          <a:solidFill>
                            <a:schemeClr val="tx1"/>
                          </a:solidFill>
                          <a:latin typeface="Arial" charset="0"/>
                          <a:cs typeface="Arial" charset="0"/>
                        </a:defRPr>
                      </a:lvl3pPr>
                      <a:lvl4pPr marL="1600200" indent="-228600">
                        <a:spcBef>
                          <a:spcPct val="20000"/>
                        </a:spcBef>
                        <a:buFont typeface="Arial" charset="0"/>
                        <a:tabLst>
                          <a:tab pos="139700" algn="l"/>
                        </a:tabLst>
                        <a:defRPr sz="1400">
                          <a:solidFill>
                            <a:schemeClr val="tx1"/>
                          </a:solidFill>
                          <a:latin typeface="Arial" charset="0"/>
                          <a:cs typeface="Arial" charset="0"/>
                        </a:defRPr>
                      </a:lvl4pPr>
                      <a:lvl5pPr marL="2057400" indent="-228600">
                        <a:spcBef>
                          <a:spcPct val="20000"/>
                        </a:spcBef>
                        <a:buFont typeface="Arial" charset="0"/>
                        <a:tabLst>
                          <a:tab pos="139700" algn="l"/>
                        </a:tabLst>
                        <a:defRPr sz="1400">
                          <a:solidFill>
                            <a:schemeClr val="tx1"/>
                          </a:solidFill>
                          <a:latin typeface="Arial" charset="0"/>
                          <a:cs typeface="Arial" charset="0"/>
                        </a:defRPr>
                      </a:lvl5pPr>
                      <a:lvl6pPr marL="2514600" indent="-228600" defTabSz="457200" eaLnBrk="0" fontAlgn="base" hangingPunct="0">
                        <a:spcBef>
                          <a:spcPct val="20000"/>
                        </a:spcBef>
                        <a:spcAft>
                          <a:spcPct val="0"/>
                        </a:spcAft>
                        <a:buFont typeface="Arial" charset="0"/>
                        <a:tabLst>
                          <a:tab pos="139700" algn="l"/>
                        </a:tabLst>
                        <a:defRPr sz="1400">
                          <a:solidFill>
                            <a:schemeClr val="tx1"/>
                          </a:solidFill>
                          <a:latin typeface="Arial" charset="0"/>
                          <a:cs typeface="Arial" charset="0"/>
                        </a:defRPr>
                      </a:lvl6pPr>
                      <a:lvl7pPr marL="2971800" indent="-228600" defTabSz="457200" eaLnBrk="0" fontAlgn="base" hangingPunct="0">
                        <a:spcBef>
                          <a:spcPct val="20000"/>
                        </a:spcBef>
                        <a:spcAft>
                          <a:spcPct val="0"/>
                        </a:spcAft>
                        <a:buFont typeface="Arial" charset="0"/>
                        <a:tabLst>
                          <a:tab pos="139700" algn="l"/>
                        </a:tabLst>
                        <a:defRPr sz="1400">
                          <a:solidFill>
                            <a:schemeClr val="tx1"/>
                          </a:solidFill>
                          <a:latin typeface="Arial" charset="0"/>
                          <a:cs typeface="Arial" charset="0"/>
                        </a:defRPr>
                      </a:lvl7pPr>
                      <a:lvl8pPr marL="3429000" indent="-228600" defTabSz="457200" eaLnBrk="0" fontAlgn="base" hangingPunct="0">
                        <a:spcBef>
                          <a:spcPct val="20000"/>
                        </a:spcBef>
                        <a:spcAft>
                          <a:spcPct val="0"/>
                        </a:spcAft>
                        <a:buFont typeface="Arial" charset="0"/>
                        <a:tabLst>
                          <a:tab pos="139700" algn="l"/>
                        </a:tabLst>
                        <a:defRPr sz="1400">
                          <a:solidFill>
                            <a:schemeClr val="tx1"/>
                          </a:solidFill>
                          <a:latin typeface="Arial" charset="0"/>
                          <a:cs typeface="Arial" charset="0"/>
                        </a:defRPr>
                      </a:lvl8pPr>
                      <a:lvl9pPr marL="3886200" indent="-228600" defTabSz="457200" eaLnBrk="0" fontAlgn="base" hangingPunct="0">
                        <a:spcBef>
                          <a:spcPct val="20000"/>
                        </a:spcBef>
                        <a:spcAft>
                          <a:spcPct val="0"/>
                        </a:spcAft>
                        <a:buFont typeface="Arial" charset="0"/>
                        <a:tabLst>
                          <a:tab pos="139700" algn="l"/>
                        </a:tabLst>
                        <a:defRPr sz="1400">
                          <a:solidFill>
                            <a:schemeClr val="tx1"/>
                          </a:solidFill>
                          <a:latin typeface="Arial" charset="0"/>
                          <a:cs typeface="Arial"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tab pos="139700" algn="l"/>
                        </a:tabLst>
                      </a:pPr>
                      <a:r>
                        <a:rPr kumimoji="0" lang="el-GR" altLang="en-US" sz="1200" b="0" i="0" u="none" strike="noStrike" cap="none" normalizeH="0" baseline="0" dirty="0">
                          <a:ln>
                            <a:noFill/>
                          </a:ln>
                          <a:solidFill>
                            <a:srgbClr val="000000"/>
                          </a:solidFill>
                          <a:effectLst/>
                          <a:latin typeface="Arial" panose="020B0604020202020204" pitchFamily="34" charset="0"/>
                          <a:cs typeface="Arial" panose="020B0604020202020204" pitchFamily="34" charset="0"/>
                        </a:rPr>
                        <a:t>μ</a:t>
                      </a:r>
                      <a:r>
                        <a:rPr kumimoji="0" lang="en-US" altLang="en-US" sz="1200" b="0" i="0" u="none" strike="noStrike" cap="none" normalizeH="0" baseline="0" dirty="0">
                          <a:ln>
                            <a:noFill/>
                          </a:ln>
                          <a:solidFill>
                            <a:srgbClr val="000000"/>
                          </a:solidFill>
                          <a:effectLst/>
                          <a:latin typeface="Arial" panose="020B0604020202020204" pitchFamily="34" charset="0"/>
                          <a:cs typeface="Arial" panose="020B0604020202020204" pitchFamily="34" charset="0"/>
                        </a:rPr>
                        <a:t>m </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charset="0"/>
                        <a:defRPr>
                          <a:solidFill>
                            <a:schemeClr val="tx1"/>
                          </a:solidFill>
                          <a:latin typeface="Arial" charset="0"/>
                          <a:cs typeface="Arial" charset="0"/>
                        </a:defRPr>
                      </a:lvl1pPr>
                      <a:lvl2pPr marL="742950" indent="-285750">
                        <a:spcBef>
                          <a:spcPct val="20000"/>
                        </a:spcBef>
                        <a:buFont typeface="Arial" charset="0"/>
                        <a:defRPr sz="1600">
                          <a:solidFill>
                            <a:schemeClr val="tx1"/>
                          </a:solidFill>
                          <a:latin typeface="Arial" charset="0"/>
                          <a:cs typeface="Arial" charset="0"/>
                        </a:defRPr>
                      </a:lvl2pPr>
                      <a:lvl3pPr marL="1143000" indent="-228600">
                        <a:spcBef>
                          <a:spcPct val="20000"/>
                        </a:spcBef>
                        <a:buFont typeface="Wingdings" pitchFamily="2" charset="2"/>
                        <a:defRPr sz="1400">
                          <a:solidFill>
                            <a:schemeClr val="tx1"/>
                          </a:solidFill>
                          <a:latin typeface="Arial" charset="0"/>
                          <a:cs typeface="Arial" charset="0"/>
                        </a:defRPr>
                      </a:lvl3pPr>
                      <a:lvl4pPr marL="1600200" indent="-228600">
                        <a:spcBef>
                          <a:spcPct val="20000"/>
                        </a:spcBef>
                        <a:buFont typeface="Arial" charset="0"/>
                        <a:defRPr sz="1400">
                          <a:solidFill>
                            <a:schemeClr val="tx1"/>
                          </a:solidFill>
                          <a:latin typeface="Arial" charset="0"/>
                          <a:cs typeface="Arial" charset="0"/>
                        </a:defRPr>
                      </a:lvl4pPr>
                      <a:lvl5pPr marL="2057400" indent="-228600">
                        <a:spcBef>
                          <a:spcPct val="20000"/>
                        </a:spcBef>
                        <a:buFont typeface="Arial" charset="0"/>
                        <a:defRPr sz="1400">
                          <a:solidFill>
                            <a:schemeClr val="tx1"/>
                          </a:solidFill>
                          <a:latin typeface="Arial" charset="0"/>
                          <a:cs typeface="Arial" charset="0"/>
                        </a:defRPr>
                      </a:lvl5pPr>
                      <a:lvl6pPr marL="25146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6pPr>
                      <a:lvl7pPr marL="29718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7pPr>
                      <a:lvl8pPr marL="34290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8pPr>
                      <a:lvl9pPr marL="38862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altLang="en-US" sz="12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0.3</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altLang="en-US" sz="12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24</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charset="0"/>
                        <a:defRPr>
                          <a:solidFill>
                            <a:schemeClr val="tx1"/>
                          </a:solidFill>
                          <a:latin typeface="Arial" charset="0"/>
                          <a:cs typeface="Arial" charset="0"/>
                        </a:defRPr>
                      </a:lvl1pPr>
                      <a:lvl2pPr marL="742950" indent="-285750">
                        <a:spcBef>
                          <a:spcPct val="20000"/>
                        </a:spcBef>
                        <a:buFont typeface="Arial" charset="0"/>
                        <a:defRPr sz="1600">
                          <a:solidFill>
                            <a:schemeClr val="tx1"/>
                          </a:solidFill>
                          <a:latin typeface="Arial" charset="0"/>
                          <a:cs typeface="Arial" charset="0"/>
                        </a:defRPr>
                      </a:lvl2pPr>
                      <a:lvl3pPr marL="1143000" indent="-228600">
                        <a:spcBef>
                          <a:spcPct val="20000"/>
                        </a:spcBef>
                        <a:buFont typeface="Wingdings" pitchFamily="2" charset="2"/>
                        <a:defRPr sz="1400">
                          <a:solidFill>
                            <a:schemeClr val="tx1"/>
                          </a:solidFill>
                          <a:latin typeface="Arial" charset="0"/>
                          <a:cs typeface="Arial" charset="0"/>
                        </a:defRPr>
                      </a:lvl3pPr>
                      <a:lvl4pPr marL="1600200" indent="-228600">
                        <a:spcBef>
                          <a:spcPct val="20000"/>
                        </a:spcBef>
                        <a:buFont typeface="Arial" charset="0"/>
                        <a:defRPr sz="1400">
                          <a:solidFill>
                            <a:schemeClr val="tx1"/>
                          </a:solidFill>
                          <a:latin typeface="Arial" charset="0"/>
                          <a:cs typeface="Arial" charset="0"/>
                        </a:defRPr>
                      </a:lvl4pPr>
                      <a:lvl5pPr marL="2057400" indent="-228600">
                        <a:spcBef>
                          <a:spcPct val="20000"/>
                        </a:spcBef>
                        <a:buFont typeface="Arial" charset="0"/>
                        <a:defRPr sz="1400">
                          <a:solidFill>
                            <a:schemeClr val="tx1"/>
                          </a:solidFill>
                          <a:latin typeface="Arial" charset="0"/>
                          <a:cs typeface="Arial" charset="0"/>
                        </a:defRPr>
                      </a:lvl5pPr>
                      <a:lvl6pPr marL="25146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6pPr>
                      <a:lvl7pPr marL="29718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7pPr>
                      <a:lvl8pPr marL="34290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8pPr>
                      <a:lvl9pPr marL="38862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altLang="en-US" sz="12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0.5/ 0.1</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altLang="en-US" sz="12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54/ 10.8</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charset="0"/>
                        <a:defRPr>
                          <a:solidFill>
                            <a:schemeClr val="tx1"/>
                          </a:solidFill>
                          <a:latin typeface="Arial" charset="0"/>
                          <a:cs typeface="Arial" charset="0"/>
                        </a:defRPr>
                      </a:lvl1pPr>
                      <a:lvl2pPr marL="742950" indent="-285750">
                        <a:spcBef>
                          <a:spcPct val="20000"/>
                        </a:spcBef>
                        <a:buFont typeface="Arial" charset="0"/>
                        <a:defRPr sz="1600">
                          <a:solidFill>
                            <a:schemeClr val="tx1"/>
                          </a:solidFill>
                          <a:latin typeface="Arial" charset="0"/>
                          <a:cs typeface="Arial" charset="0"/>
                        </a:defRPr>
                      </a:lvl2pPr>
                      <a:lvl3pPr marL="1143000" indent="-228600">
                        <a:spcBef>
                          <a:spcPct val="20000"/>
                        </a:spcBef>
                        <a:buFont typeface="Wingdings" pitchFamily="2" charset="2"/>
                        <a:defRPr sz="1400">
                          <a:solidFill>
                            <a:schemeClr val="tx1"/>
                          </a:solidFill>
                          <a:latin typeface="Arial" charset="0"/>
                          <a:cs typeface="Arial" charset="0"/>
                        </a:defRPr>
                      </a:lvl3pPr>
                      <a:lvl4pPr marL="1600200" indent="-228600">
                        <a:spcBef>
                          <a:spcPct val="20000"/>
                        </a:spcBef>
                        <a:buFont typeface="Arial" charset="0"/>
                        <a:defRPr sz="1400">
                          <a:solidFill>
                            <a:schemeClr val="tx1"/>
                          </a:solidFill>
                          <a:latin typeface="Arial" charset="0"/>
                          <a:cs typeface="Arial" charset="0"/>
                        </a:defRPr>
                      </a:lvl4pPr>
                      <a:lvl5pPr marL="2057400" indent="-228600">
                        <a:spcBef>
                          <a:spcPct val="20000"/>
                        </a:spcBef>
                        <a:buFont typeface="Arial" charset="0"/>
                        <a:defRPr sz="1400">
                          <a:solidFill>
                            <a:schemeClr val="tx1"/>
                          </a:solidFill>
                          <a:latin typeface="Arial" charset="0"/>
                          <a:cs typeface="Arial" charset="0"/>
                        </a:defRPr>
                      </a:lvl5pPr>
                      <a:lvl6pPr marL="25146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6pPr>
                      <a:lvl7pPr marL="29718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7pPr>
                      <a:lvl8pPr marL="34290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8pPr>
                      <a:lvl9pPr marL="38862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altLang="en-US" sz="12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0.9/ 0.18</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altLang="en-US" sz="12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432/ 86.4</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08"/>
                  </a:ext>
                </a:extLst>
              </a:tr>
              <a:tr h="425557">
                <a:tc>
                  <a:txBody>
                    <a:bodyPr/>
                    <a:lstStyle>
                      <a:lvl1pPr>
                        <a:spcBef>
                          <a:spcPct val="20000"/>
                        </a:spcBef>
                        <a:buFont typeface="Arial" charset="0"/>
                        <a:defRPr>
                          <a:solidFill>
                            <a:schemeClr val="tx1"/>
                          </a:solidFill>
                          <a:latin typeface="Arial" charset="0"/>
                          <a:cs typeface="Arial" charset="0"/>
                        </a:defRPr>
                      </a:lvl1pPr>
                      <a:lvl2pPr marL="742950" indent="-285750">
                        <a:spcBef>
                          <a:spcPct val="20000"/>
                        </a:spcBef>
                        <a:buFont typeface="Arial" charset="0"/>
                        <a:defRPr sz="1600">
                          <a:solidFill>
                            <a:schemeClr val="tx1"/>
                          </a:solidFill>
                          <a:latin typeface="Arial" charset="0"/>
                          <a:cs typeface="Arial" charset="0"/>
                        </a:defRPr>
                      </a:lvl2pPr>
                      <a:lvl3pPr marL="1143000" indent="-228600">
                        <a:spcBef>
                          <a:spcPct val="20000"/>
                        </a:spcBef>
                        <a:buFont typeface="Wingdings" pitchFamily="2" charset="2"/>
                        <a:defRPr sz="1400">
                          <a:solidFill>
                            <a:schemeClr val="tx1"/>
                          </a:solidFill>
                          <a:latin typeface="Arial" charset="0"/>
                          <a:cs typeface="Arial" charset="0"/>
                        </a:defRPr>
                      </a:lvl3pPr>
                      <a:lvl4pPr marL="1600200" indent="-228600">
                        <a:spcBef>
                          <a:spcPct val="20000"/>
                        </a:spcBef>
                        <a:buFont typeface="Arial" charset="0"/>
                        <a:defRPr sz="1400">
                          <a:solidFill>
                            <a:schemeClr val="tx1"/>
                          </a:solidFill>
                          <a:latin typeface="Arial" charset="0"/>
                          <a:cs typeface="Arial" charset="0"/>
                        </a:defRPr>
                      </a:lvl4pPr>
                      <a:lvl5pPr marL="2057400" indent="-228600">
                        <a:spcBef>
                          <a:spcPct val="20000"/>
                        </a:spcBef>
                        <a:buFont typeface="Arial" charset="0"/>
                        <a:defRPr sz="1400">
                          <a:solidFill>
                            <a:schemeClr val="tx1"/>
                          </a:solidFill>
                          <a:latin typeface="Arial" charset="0"/>
                          <a:cs typeface="Arial" charset="0"/>
                        </a:defRPr>
                      </a:lvl5pPr>
                      <a:lvl6pPr marL="25146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6pPr>
                      <a:lvl7pPr marL="29718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7pPr>
                      <a:lvl8pPr marL="34290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8pPr>
                      <a:lvl9pPr marL="38862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9p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dirty="0" err="1">
                          <a:ln>
                            <a:noFill/>
                          </a:ln>
                          <a:solidFill>
                            <a:srgbClr val="000000"/>
                          </a:solidFill>
                          <a:effectLst/>
                          <a:latin typeface="Arial" panose="020B0604020202020204" pitchFamily="34" charset="0"/>
                          <a:cs typeface="Arial" panose="020B0604020202020204" pitchFamily="34" charset="0"/>
                        </a:rPr>
                        <a:t>Horiz</a:t>
                      </a:r>
                      <a:r>
                        <a:rPr kumimoji="0" lang="en-US" altLang="en-US" sz="1200" b="0" i="0" u="none" strike="noStrike" cap="none" normalizeH="0" baseline="0" dirty="0">
                          <a:ln>
                            <a:noFill/>
                          </a:ln>
                          <a:solidFill>
                            <a:srgbClr val="000000"/>
                          </a:solidFill>
                          <a:effectLst/>
                          <a:latin typeface="Arial" panose="020B0604020202020204" pitchFamily="34" charset="0"/>
                          <a:cs typeface="Arial" panose="020B0604020202020204" pitchFamily="34" charset="0"/>
                        </a:rPr>
                        <a:t>, &amp; </a:t>
                      </a:r>
                      <a:r>
                        <a:rPr kumimoji="0" lang="en-US" altLang="en-US" sz="1200" b="0" i="0" u="none" strike="noStrike" cap="none" normalizeH="0" baseline="0" dirty="0" err="1">
                          <a:ln>
                            <a:noFill/>
                          </a:ln>
                          <a:solidFill>
                            <a:srgbClr val="000000"/>
                          </a:solidFill>
                          <a:effectLst/>
                          <a:latin typeface="Arial" panose="020B0604020202020204" pitchFamily="34" charset="0"/>
                          <a:cs typeface="Arial" panose="020B0604020202020204" pitchFamily="34" charset="0"/>
                        </a:rPr>
                        <a:t>verti</a:t>
                      </a:r>
                      <a:r>
                        <a:rPr kumimoji="0" lang="en-US" altLang="en-US" sz="1200" b="0" i="0" u="none" strike="noStrike" cap="none" normalizeH="0" baseline="0" dirty="0">
                          <a:ln>
                            <a:noFill/>
                          </a:ln>
                          <a:solidFill>
                            <a:srgbClr val="000000"/>
                          </a:solidFill>
                          <a:effectLst/>
                          <a:latin typeface="Arial" panose="020B0604020202020204" pitchFamily="34" charset="0"/>
                          <a:cs typeface="Arial" panose="020B0604020202020204" pitchFamily="34" charset="0"/>
                        </a:rPr>
                        <a:t>. β*</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charset="0"/>
                        <a:tabLst>
                          <a:tab pos="139700" algn="l"/>
                        </a:tabLst>
                        <a:defRPr>
                          <a:solidFill>
                            <a:schemeClr val="tx1"/>
                          </a:solidFill>
                          <a:latin typeface="Arial" charset="0"/>
                          <a:cs typeface="Arial" charset="0"/>
                        </a:defRPr>
                      </a:lvl1pPr>
                      <a:lvl2pPr marL="742950" indent="-285750">
                        <a:spcBef>
                          <a:spcPct val="20000"/>
                        </a:spcBef>
                        <a:buFont typeface="Arial" charset="0"/>
                        <a:tabLst>
                          <a:tab pos="139700" algn="l"/>
                        </a:tabLst>
                        <a:defRPr sz="1600">
                          <a:solidFill>
                            <a:schemeClr val="tx1"/>
                          </a:solidFill>
                          <a:latin typeface="Arial" charset="0"/>
                          <a:cs typeface="Arial" charset="0"/>
                        </a:defRPr>
                      </a:lvl2pPr>
                      <a:lvl3pPr marL="1143000" indent="-228600">
                        <a:spcBef>
                          <a:spcPct val="20000"/>
                        </a:spcBef>
                        <a:buFont typeface="Wingdings" pitchFamily="2" charset="2"/>
                        <a:tabLst>
                          <a:tab pos="139700" algn="l"/>
                        </a:tabLst>
                        <a:defRPr sz="1400">
                          <a:solidFill>
                            <a:schemeClr val="tx1"/>
                          </a:solidFill>
                          <a:latin typeface="Arial" charset="0"/>
                          <a:cs typeface="Arial" charset="0"/>
                        </a:defRPr>
                      </a:lvl3pPr>
                      <a:lvl4pPr marL="1600200" indent="-228600">
                        <a:spcBef>
                          <a:spcPct val="20000"/>
                        </a:spcBef>
                        <a:buFont typeface="Arial" charset="0"/>
                        <a:tabLst>
                          <a:tab pos="139700" algn="l"/>
                        </a:tabLst>
                        <a:defRPr sz="1400">
                          <a:solidFill>
                            <a:schemeClr val="tx1"/>
                          </a:solidFill>
                          <a:latin typeface="Arial" charset="0"/>
                          <a:cs typeface="Arial" charset="0"/>
                        </a:defRPr>
                      </a:lvl4pPr>
                      <a:lvl5pPr marL="2057400" indent="-228600">
                        <a:spcBef>
                          <a:spcPct val="20000"/>
                        </a:spcBef>
                        <a:buFont typeface="Arial" charset="0"/>
                        <a:tabLst>
                          <a:tab pos="139700" algn="l"/>
                        </a:tabLst>
                        <a:defRPr sz="1400">
                          <a:solidFill>
                            <a:schemeClr val="tx1"/>
                          </a:solidFill>
                          <a:latin typeface="Arial" charset="0"/>
                          <a:cs typeface="Arial" charset="0"/>
                        </a:defRPr>
                      </a:lvl5pPr>
                      <a:lvl6pPr marL="2514600" indent="-228600" defTabSz="457200" eaLnBrk="0" fontAlgn="base" hangingPunct="0">
                        <a:spcBef>
                          <a:spcPct val="20000"/>
                        </a:spcBef>
                        <a:spcAft>
                          <a:spcPct val="0"/>
                        </a:spcAft>
                        <a:buFont typeface="Arial" charset="0"/>
                        <a:tabLst>
                          <a:tab pos="139700" algn="l"/>
                        </a:tabLst>
                        <a:defRPr sz="1400">
                          <a:solidFill>
                            <a:schemeClr val="tx1"/>
                          </a:solidFill>
                          <a:latin typeface="Arial" charset="0"/>
                          <a:cs typeface="Arial" charset="0"/>
                        </a:defRPr>
                      </a:lvl6pPr>
                      <a:lvl7pPr marL="2971800" indent="-228600" defTabSz="457200" eaLnBrk="0" fontAlgn="base" hangingPunct="0">
                        <a:spcBef>
                          <a:spcPct val="20000"/>
                        </a:spcBef>
                        <a:spcAft>
                          <a:spcPct val="0"/>
                        </a:spcAft>
                        <a:buFont typeface="Arial" charset="0"/>
                        <a:tabLst>
                          <a:tab pos="139700" algn="l"/>
                        </a:tabLst>
                        <a:defRPr sz="1400">
                          <a:solidFill>
                            <a:schemeClr val="tx1"/>
                          </a:solidFill>
                          <a:latin typeface="Arial" charset="0"/>
                          <a:cs typeface="Arial" charset="0"/>
                        </a:defRPr>
                      </a:lvl7pPr>
                      <a:lvl8pPr marL="3429000" indent="-228600" defTabSz="457200" eaLnBrk="0" fontAlgn="base" hangingPunct="0">
                        <a:spcBef>
                          <a:spcPct val="20000"/>
                        </a:spcBef>
                        <a:spcAft>
                          <a:spcPct val="0"/>
                        </a:spcAft>
                        <a:buFont typeface="Arial" charset="0"/>
                        <a:tabLst>
                          <a:tab pos="139700" algn="l"/>
                        </a:tabLst>
                        <a:defRPr sz="1400">
                          <a:solidFill>
                            <a:schemeClr val="tx1"/>
                          </a:solidFill>
                          <a:latin typeface="Arial" charset="0"/>
                          <a:cs typeface="Arial" charset="0"/>
                        </a:defRPr>
                      </a:lvl8pPr>
                      <a:lvl9pPr marL="3886200" indent="-228600" defTabSz="457200" eaLnBrk="0" fontAlgn="base" hangingPunct="0">
                        <a:spcBef>
                          <a:spcPct val="20000"/>
                        </a:spcBef>
                        <a:spcAft>
                          <a:spcPct val="0"/>
                        </a:spcAft>
                        <a:buFont typeface="Arial" charset="0"/>
                        <a:tabLst>
                          <a:tab pos="139700" algn="l"/>
                        </a:tabLst>
                        <a:defRPr sz="1400">
                          <a:solidFill>
                            <a:schemeClr val="tx1"/>
                          </a:solidFill>
                          <a:latin typeface="Arial" charset="0"/>
                          <a:cs typeface="Arial"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tab pos="139700" algn="l"/>
                        </a:tabLst>
                      </a:pPr>
                      <a:r>
                        <a:rPr kumimoji="0" lang="en-US" altLang="en-US" sz="1200" b="0" i="0" u="none" strike="noStrike" cap="none" normalizeH="0" baseline="0">
                          <a:ln>
                            <a:noFill/>
                          </a:ln>
                          <a:solidFill>
                            <a:srgbClr val="000000"/>
                          </a:solidFill>
                          <a:effectLst/>
                          <a:latin typeface="Arial" panose="020B0604020202020204" pitchFamily="34" charset="0"/>
                          <a:cs typeface="Arial" panose="020B0604020202020204" pitchFamily="34" charset="0"/>
                        </a:rPr>
                        <a:t>cm</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charset="0"/>
                        <a:defRPr>
                          <a:solidFill>
                            <a:schemeClr val="tx1"/>
                          </a:solidFill>
                          <a:latin typeface="Arial" charset="0"/>
                          <a:cs typeface="Arial" charset="0"/>
                        </a:defRPr>
                      </a:lvl1pPr>
                      <a:lvl2pPr marL="742950" indent="-285750">
                        <a:spcBef>
                          <a:spcPct val="20000"/>
                        </a:spcBef>
                        <a:buFont typeface="Arial" charset="0"/>
                        <a:defRPr sz="1600">
                          <a:solidFill>
                            <a:schemeClr val="tx1"/>
                          </a:solidFill>
                          <a:latin typeface="Arial" charset="0"/>
                          <a:cs typeface="Arial" charset="0"/>
                        </a:defRPr>
                      </a:lvl2pPr>
                      <a:lvl3pPr marL="1143000" indent="-228600">
                        <a:spcBef>
                          <a:spcPct val="20000"/>
                        </a:spcBef>
                        <a:buFont typeface="Wingdings" pitchFamily="2" charset="2"/>
                        <a:defRPr sz="1400">
                          <a:solidFill>
                            <a:schemeClr val="tx1"/>
                          </a:solidFill>
                          <a:latin typeface="Arial" charset="0"/>
                          <a:cs typeface="Arial" charset="0"/>
                        </a:defRPr>
                      </a:lvl3pPr>
                      <a:lvl4pPr marL="1600200" indent="-228600">
                        <a:spcBef>
                          <a:spcPct val="20000"/>
                        </a:spcBef>
                        <a:buFont typeface="Arial" charset="0"/>
                        <a:defRPr sz="1400">
                          <a:solidFill>
                            <a:schemeClr val="tx1"/>
                          </a:solidFill>
                          <a:latin typeface="Arial" charset="0"/>
                          <a:cs typeface="Arial" charset="0"/>
                        </a:defRPr>
                      </a:lvl4pPr>
                      <a:lvl5pPr marL="2057400" indent="-228600">
                        <a:spcBef>
                          <a:spcPct val="20000"/>
                        </a:spcBef>
                        <a:buFont typeface="Arial" charset="0"/>
                        <a:defRPr sz="1400">
                          <a:solidFill>
                            <a:schemeClr val="tx1"/>
                          </a:solidFill>
                          <a:latin typeface="Arial" charset="0"/>
                          <a:cs typeface="Arial" charset="0"/>
                        </a:defRPr>
                      </a:lvl5pPr>
                      <a:lvl6pPr marL="25146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6pPr>
                      <a:lvl7pPr marL="29718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7pPr>
                      <a:lvl8pPr marL="34290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8pPr>
                      <a:lvl9pPr marL="38862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FF0000"/>
                          </a:solidFill>
                          <a:effectLst/>
                          <a:latin typeface="Arial" panose="020B0604020202020204" pitchFamily="34" charset="0"/>
                          <a:cs typeface="Arial" panose="020B0604020202020204" pitchFamily="34" charset="0"/>
                        </a:rPr>
                        <a:t>8/8</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FF0000"/>
                          </a:solidFill>
                          <a:effectLst/>
                          <a:latin typeface="Arial" panose="020B0604020202020204" pitchFamily="34" charset="0"/>
                          <a:cs typeface="Arial" panose="020B0604020202020204" pitchFamily="34" charset="0"/>
                        </a:rPr>
                        <a:t>13.5/ 13.5</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charset="0"/>
                        <a:defRPr>
                          <a:solidFill>
                            <a:schemeClr val="tx1"/>
                          </a:solidFill>
                          <a:latin typeface="Arial" charset="0"/>
                          <a:cs typeface="Arial" charset="0"/>
                        </a:defRPr>
                      </a:lvl1pPr>
                      <a:lvl2pPr marL="742950" indent="-285750">
                        <a:spcBef>
                          <a:spcPct val="20000"/>
                        </a:spcBef>
                        <a:buFont typeface="Arial" charset="0"/>
                        <a:defRPr sz="1600">
                          <a:solidFill>
                            <a:schemeClr val="tx1"/>
                          </a:solidFill>
                          <a:latin typeface="Arial" charset="0"/>
                          <a:cs typeface="Arial" charset="0"/>
                        </a:defRPr>
                      </a:lvl2pPr>
                      <a:lvl3pPr marL="1143000" indent="-228600">
                        <a:spcBef>
                          <a:spcPct val="20000"/>
                        </a:spcBef>
                        <a:buFont typeface="Wingdings" pitchFamily="2" charset="2"/>
                        <a:defRPr sz="1400">
                          <a:solidFill>
                            <a:schemeClr val="tx1"/>
                          </a:solidFill>
                          <a:latin typeface="Arial" charset="0"/>
                          <a:cs typeface="Arial" charset="0"/>
                        </a:defRPr>
                      </a:lvl3pPr>
                      <a:lvl4pPr marL="1600200" indent="-228600">
                        <a:spcBef>
                          <a:spcPct val="20000"/>
                        </a:spcBef>
                        <a:buFont typeface="Arial" charset="0"/>
                        <a:defRPr sz="1400">
                          <a:solidFill>
                            <a:schemeClr val="tx1"/>
                          </a:solidFill>
                          <a:latin typeface="Arial" charset="0"/>
                          <a:cs typeface="Arial" charset="0"/>
                        </a:defRPr>
                      </a:lvl4pPr>
                      <a:lvl5pPr marL="2057400" indent="-228600">
                        <a:spcBef>
                          <a:spcPct val="20000"/>
                        </a:spcBef>
                        <a:buFont typeface="Arial" charset="0"/>
                        <a:defRPr sz="1400">
                          <a:solidFill>
                            <a:schemeClr val="tx1"/>
                          </a:solidFill>
                          <a:latin typeface="Arial" charset="0"/>
                          <a:cs typeface="Arial" charset="0"/>
                        </a:defRPr>
                      </a:lvl5pPr>
                      <a:lvl6pPr marL="25146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6pPr>
                      <a:lvl7pPr marL="29718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7pPr>
                      <a:lvl8pPr marL="34290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8pPr>
                      <a:lvl9pPr marL="38862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FF0000"/>
                          </a:solidFill>
                          <a:effectLst/>
                          <a:latin typeface="Arial" panose="020B0604020202020204" pitchFamily="34" charset="0"/>
                          <a:cs typeface="Arial" panose="020B0604020202020204" pitchFamily="34" charset="0"/>
                        </a:rPr>
                        <a:t>6/1.2</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FF0000"/>
                          </a:solidFill>
                          <a:effectLst/>
                          <a:latin typeface="Arial" panose="020B0604020202020204" pitchFamily="34" charset="0"/>
                          <a:cs typeface="Arial" panose="020B0604020202020204" pitchFamily="34" charset="0"/>
                        </a:rPr>
                        <a:t>5.1/1</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charset="0"/>
                        <a:defRPr>
                          <a:solidFill>
                            <a:schemeClr val="tx1"/>
                          </a:solidFill>
                          <a:latin typeface="Arial" charset="0"/>
                          <a:cs typeface="Arial" charset="0"/>
                        </a:defRPr>
                      </a:lvl1pPr>
                      <a:lvl2pPr marL="742950" indent="-285750">
                        <a:spcBef>
                          <a:spcPct val="20000"/>
                        </a:spcBef>
                        <a:buFont typeface="Arial" charset="0"/>
                        <a:defRPr sz="1600">
                          <a:solidFill>
                            <a:schemeClr val="tx1"/>
                          </a:solidFill>
                          <a:latin typeface="Arial" charset="0"/>
                          <a:cs typeface="Arial" charset="0"/>
                        </a:defRPr>
                      </a:lvl2pPr>
                      <a:lvl3pPr marL="1143000" indent="-228600">
                        <a:spcBef>
                          <a:spcPct val="20000"/>
                        </a:spcBef>
                        <a:buFont typeface="Wingdings" pitchFamily="2" charset="2"/>
                        <a:defRPr sz="1400">
                          <a:solidFill>
                            <a:schemeClr val="tx1"/>
                          </a:solidFill>
                          <a:latin typeface="Arial" charset="0"/>
                          <a:cs typeface="Arial" charset="0"/>
                        </a:defRPr>
                      </a:lvl3pPr>
                      <a:lvl4pPr marL="1600200" indent="-228600">
                        <a:spcBef>
                          <a:spcPct val="20000"/>
                        </a:spcBef>
                        <a:buFont typeface="Arial" charset="0"/>
                        <a:defRPr sz="1400">
                          <a:solidFill>
                            <a:schemeClr val="tx1"/>
                          </a:solidFill>
                          <a:latin typeface="Arial" charset="0"/>
                          <a:cs typeface="Arial" charset="0"/>
                        </a:defRPr>
                      </a:lvl4pPr>
                      <a:lvl5pPr marL="2057400" indent="-228600">
                        <a:spcBef>
                          <a:spcPct val="20000"/>
                        </a:spcBef>
                        <a:buFont typeface="Arial" charset="0"/>
                        <a:defRPr sz="1400">
                          <a:solidFill>
                            <a:schemeClr val="tx1"/>
                          </a:solidFill>
                          <a:latin typeface="Arial" charset="0"/>
                          <a:cs typeface="Arial" charset="0"/>
                        </a:defRPr>
                      </a:lvl5pPr>
                      <a:lvl6pPr marL="25146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6pPr>
                      <a:lvl7pPr marL="29718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7pPr>
                      <a:lvl8pPr marL="34290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8pPr>
                      <a:lvl9pPr marL="38862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FF0000"/>
                          </a:solidFill>
                          <a:effectLst/>
                          <a:latin typeface="Arial" panose="020B0604020202020204" pitchFamily="34" charset="0"/>
                          <a:cs typeface="Arial" panose="020B0604020202020204" pitchFamily="34" charset="0"/>
                        </a:rPr>
                        <a:t>10.5/2.1</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FF0000"/>
                          </a:solidFill>
                          <a:effectLst/>
                          <a:latin typeface="Arial" panose="020B0604020202020204" pitchFamily="34" charset="0"/>
                          <a:cs typeface="Arial" panose="020B0604020202020204" pitchFamily="34" charset="0"/>
                        </a:rPr>
                        <a:t>4/0.8</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09"/>
                  </a:ext>
                </a:extLst>
              </a:tr>
              <a:tr h="425557">
                <a:tc>
                  <a:txBody>
                    <a:bodyPr/>
                    <a:lstStyle>
                      <a:lvl1pPr>
                        <a:spcBef>
                          <a:spcPct val="20000"/>
                        </a:spcBef>
                        <a:buFont typeface="Arial" charset="0"/>
                        <a:defRPr>
                          <a:solidFill>
                            <a:schemeClr val="tx1"/>
                          </a:solidFill>
                          <a:latin typeface="Arial" charset="0"/>
                          <a:cs typeface="Arial" charset="0"/>
                        </a:defRPr>
                      </a:lvl1pPr>
                      <a:lvl2pPr marL="742950" indent="-285750">
                        <a:spcBef>
                          <a:spcPct val="20000"/>
                        </a:spcBef>
                        <a:buFont typeface="Arial" charset="0"/>
                        <a:defRPr sz="1600">
                          <a:solidFill>
                            <a:schemeClr val="tx1"/>
                          </a:solidFill>
                          <a:latin typeface="Arial" charset="0"/>
                          <a:cs typeface="Arial" charset="0"/>
                        </a:defRPr>
                      </a:lvl2pPr>
                      <a:lvl3pPr marL="1143000" indent="-228600">
                        <a:spcBef>
                          <a:spcPct val="20000"/>
                        </a:spcBef>
                        <a:buFont typeface="Wingdings" pitchFamily="2" charset="2"/>
                        <a:defRPr sz="1400">
                          <a:solidFill>
                            <a:schemeClr val="tx1"/>
                          </a:solidFill>
                          <a:latin typeface="Arial" charset="0"/>
                          <a:cs typeface="Arial" charset="0"/>
                        </a:defRPr>
                      </a:lvl3pPr>
                      <a:lvl4pPr marL="1600200" indent="-228600">
                        <a:spcBef>
                          <a:spcPct val="20000"/>
                        </a:spcBef>
                        <a:buFont typeface="Arial" charset="0"/>
                        <a:defRPr sz="1400">
                          <a:solidFill>
                            <a:schemeClr val="tx1"/>
                          </a:solidFill>
                          <a:latin typeface="Arial" charset="0"/>
                          <a:cs typeface="Arial" charset="0"/>
                        </a:defRPr>
                      </a:lvl4pPr>
                      <a:lvl5pPr marL="2057400" indent="-228600">
                        <a:spcBef>
                          <a:spcPct val="20000"/>
                        </a:spcBef>
                        <a:buFont typeface="Arial" charset="0"/>
                        <a:defRPr sz="1400">
                          <a:solidFill>
                            <a:schemeClr val="tx1"/>
                          </a:solidFill>
                          <a:latin typeface="Arial" charset="0"/>
                          <a:cs typeface="Arial" charset="0"/>
                        </a:defRPr>
                      </a:lvl5pPr>
                      <a:lvl6pPr marL="25146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6pPr>
                      <a:lvl7pPr marL="29718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7pPr>
                      <a:lvl8pPr marL="34290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8pPr>
                      <a:lvl9pPr marL="38862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9p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Arial" panose="020B0604020202020204" pitchFamily="34" charset="0"/>
                          <a:cs typeface="Arial" panose="020B0604020202020204" pitchFamily="34" charset="0"/>
                        </a:rPr>
                        <a:t>Vert. beam-beam </a:t>
                      </a:r>
                      <a:r>
                        <a:rPr kumimoji="0" lang="en-US" altLang="en-US" sz="1200" b="0" i="0" u="none" strike="noStrike" cap="none" normalizeH="0" baseline="0" dirty="0" err="1">
                          <a:ln>
                            <a:noFill/>
                          </a:ln>
                          <a:solidFill>
                            <a:srgbClr val="000000"/>
                          </a:solidFill>
                          <a:effectLst/>
                          <a:latin typeface="Arial" panose="020B0604020202020204" pitchFamily="34" charset="0"/>
                          <a:cs typeface="Arial" panose="020B0604020202020204" pitchFamily="34" charset="0"/>
                        </a:rPr>
                        <a:t>param</a:t>
                      </a:r>
                      <a:r>
                        <a:rPr kumimoji="0" lang="en-US" altLang="en-US" sz="1200" b="0" i="0" u="none" strike="noStrike" cap="none" normalizeH="0" baseline="0" dirty="0">
                          <a:ln>
                            <a:noFill/>
                          </a:ln>
                          <a:solidFill>
                            <a:srgbClr val="000000"/>
                          </a:solidFill>
                          <a:effectLst/>
                          <a:latin typeface="Arial" panose="020B0604020202020204" pitchFamily="34" charset="0"/>
                          <a:cs typeface="Arial" panose="020B0604020202020204" pitchFamily="34" charset="0"/>
                        </a:rPr>
                        <a:t>.</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charset="0"/>
                        <a:tabLst>
                          <a:tab pos="139700" algn="l"/>
                        </a:tabLst>
                        <a:defRPr>
                          <a:solidFill>
                            <a:schemeClr val="tx1"/>
                          </a:solidFill>
                          <a:latin typeface="Arial" charset="0"/>
                          <a:cs typeface="Arial" charset="0"/>
                        </a:defRPr>
                      </a:lvl1pPr>
                      <a:lvl2pPr marL="742950" indent="-285750">
                        <a:spcBef>
                          <a:spcPct val="20000"/>
                        </a:spcBef>
                        <a:buFont typeface="Arial" charset="0"/>
                        <a:tabLst>
                          <a:tab pos="139700" algn="l"/>
                        </a:tabLst>
                        <a:defRPr sz="1600">
                          <a:solidFill>
                            <a:schemeClr val="tx1"/>
                          </a:solidFill>
                          <a:latin typeface="Arial" charset="0"/>
                          <a:cs typeface="Arial" charset="0"/>
                        </a:defRPr>
                      </a:lvl2pPr>
                      <a:lvl3pPr marL="1143000" indent="-228600">
                        <a:spcBef>
                          <a:spcPct val="20000"/>
                        </a:spcBef>
                        <a:buFont typeface="Wingdings" pitchFamily="2" charset="2"/>
                        <a:tabLst>
                          <a:tab pos="139700" algn="l"/>
                        </a:tabLst>
                        <a:defRPr sz="1400">
                          <a:solidFill>
                            <a:schemeClr val="tx1"/>
                          </a:solidFill>
                          <a:latin typeface="Arial" charset="0"/>
                          <a:cs typeface="Arial" charset="0"/>
                        </a:defRPr>
                      </a:lvl3pPr>
                      <a:lvl4pPr marL="1600200" indent="-228600">
                        <a:spcBef>
                          <a:spcPct val="20000"/>
                        </a:spcBef>
                        <a:buFont typeface="Arial" charset="0"/>
                        <a:tabLst>
                          <a:tab pos="139700" algn="l"/>
                        </a:tabLst>
                        <a:defRPr sz="1400">
                          <a:solidFill>
                            <a:schemeClr val="tx1"/>
                          </a:solidFill>
                          <a:latin typeface="Arial" charset="0"/>
                          <a:cs typeface="Arial" charset="0"/>
                        </a:defRPr>
                      </a:lvl4pPr>
                      <a:lvl5pPr marL="2057400" indent="-228600">
                        <a:spcBef>
                          <a:spcPct val="20000"/>
                        </a:spcBef>
                        <a:buFont typeface="Arial" charset="0"/>
                        <a:tabLst>
                          <a:tab pos="139700" algn="l"/>
                        </a:tabLst>
                        <a:defRPr sz="1400">
                          <a:solidFill>
                            <a:schemeClr val="tx1"/>
                          </a:solidFill>
                          <a:latin typeface="Arial" charset="0"/>
                          <a:cs typeface="Arial" charset="0"/>
                        </a:defRPr>
                      </a:lvl5pPr>
                      <a:lvl6pPr marL="2514600" indent="-228600" defTabSz="457200" eaLnBrk="0" fontAlgn="base" hangingPunct="0">
                        <a:spcBef>
                          <a:spcPct val="20000"/>
                        </a:spcBef>
                        <a:spcAft>
                          <a:spcPct val="0"/>
                        </a:spcAft>
                        <a:buFont typeface="Arial" charset="0"/>
                        <a:tabLst>
                          <a:tab pos="139700" algn="l"/>
                        </a:tabLst>
                        <a:defRPr sz="1400">
                          <a:solidFill>
                            <a:schemeClr val="tx1"/>
                          </a:solidFill>
                          <a:latin typeface="Arial" charset="0"/>
                          <a:cs typeface="Arial" charset="0"/>
                        </a:defRPr>
                      </a:lvl6pPr>
                      <a:lvl7pPr marL="2971800" indent="-228600" defTabSz="457200" eaLnBrk="0" fontAlgn="base" hangingPunct="0">
                        <a:spcBef>
                          <a:spcPct val="20000"/>
                        </a:spcBef>
                        <a:spcAft>
                          <a:spcPct val="0"/>
                        </a:spcAft>
                        <a:buFont typeface="Arial" charset="0"/>
                        <a:tabLst>
                          <a:tab pos="139700" algn="l"/>
                        </a:tabLst>
                        <a:defRPr sz="1400">
                          <a:solidFill>
                            <a:schemeClr val="tx1"/>
                          </a:solidFill>
                          <a:latin typeface="Arial" charset="0"/>
                          <a:cs typeface="Arial" charset="0"/>
                        </a:defRPr>
                      </a:lvl7pPr>
                      <a:lvl8pPr marL="3429000" indent="-228600" defTabSz="457200" eaLnBrk="0" fontAlgn="base" hangingPunct="0">
                        <a:spcBef>
                          <a:spcPct val="20000"/>
                        </a:spcBef>
                        <a:spcAft>
                          <a:spcPct val="0"/>
                        </a:spcAft>
                        <a:buFont typeface="Arial" charset="0"/>
                        <a:tabLst>
                          <a:tab pos="139700" algn="l"/>
                        </a:tabLst>
                        <a:defRPr sz="1400">
                          <a:solidFill>
                            <a:schemeClr val="tx1"/>
                          </a:solidFill>
                          <a:latin typeface="Arial" charset="0"/>
                          <a:cs typeface="Arial" charset="0"/>
                        </a:defRPr>
                      </a:lvl8pPr>
                      <a:lvl9pPr marL="3886200" indent="-228600" defTabSz="457200" eaLnBrk="0" fontAlgn="base" hangingPunct="0">
                        <a:spcBef>
                          <a:spcPct val="20000"/>
                        </a:spcBef>
                        <a:spcAft>
                          <a:spcPct val="0"/>
                        </a:spcAft>
                        <a:buFont typeface="Arial" charset="0"/>
                        <a:tabLst>
                          <a:tab pos="139700" algn="l"/>
                        </a:tabLst>
                        <a:defRPr sz="1400">
                          <a:solidFill>
                            <a:schemeClr val="tx1"/>
                          </a:solidFill>
                          <a:latin typeface="Arial" charset="0"/>
                          <a:cs typeface="Arial"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tab pos="139700" algn="l"/>
                        </a:tabLst>
                      </a:pPr>
                      <a:endParaRPr kumimoji="0" lang="en-US" altLang="en-US" sz="1200" b="0" i="0" u="none" strike="noStrike" cap="none" normalizeH="0" baseline="0">
                        <a:ln>
                          <a:noFill/>
                        </a:ln>
                        <a:solidFill>
                          <a:srgbClr val="000000"/>
                        </a:solidFill>
                        <a:effectLst/>
                        <a:latin typeface="Arial" panose="020B0604020202020204" pitchFamily="34" charset="0"/>
                        <a:cs typeface="Arial" panose="020B0604020202020204" pitchFamily="34"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charset="0"/>
                        <a:defRPr>
                          <a:solidFill>
                            <a:schemeClr val="tx1"/>
                          </a:solidFill>
                          <a:latin typeface="Arial" charset="0"/>
                          <a:cs typeface="Arial" charset="0"/>
                        </a:defRPr>
                      </a:lvl1pPr>
                      <a:lvl2pPr marL="742950" indent="-285750">
                        <a:spcBef>
                          <a:spcPct val="20000"/>
                        </a:spcBef>
                        <a:buFont typeface="Arial" charset="0"/>
                        <a:defRPr sz="1600">
                          <a:solidFill>
                            <a:schemeClr val="tx1"/>
                          </a:solidFill>
                          <a:latin typeface="Arial" charset="0"/>
                          <a:cs typeface="Arial" charset="0"/>
                        </a:defRPr>
                      </a:lvl2pPr>
                      <a:lvl3pPr marL="1143000" indent="-228600">
                        <a:spcBef>
                          <a:spcPct val="20000"/>
                        </a:spcBef>
                        <a:buFont typeface="Wingdings" pitchFamily="2" charset="2"/>
                        <a:defRPr sz="1400">
                          <a:solidFill>
                            <a:schemeClr val="tx1"/>
                          </a:solidFill>
                          <a:latin typeface="Arial" charset="0"/>
                          <a:cs typeface="Arial" charset="0"/>
                        </a:defRPr>
                      </a:lvl3pPr>
                      <a:lvl4pPr marL="1600200" indent="-228600">
                        <a:spcBef>
                          <a:spcPct val="20000"/>
                        </a:spcBef>
                        <a:buFont typeface="Arial" charset="0"/>
                        <a:defRPr sz="1400">
                          <a:solidFill>
                            <a:schemeClr val="tx1"/>
                          </a:solidFill>
                          <a:latin typeface="Arial" charset="0"/>
                          <a:cs typeface="Arial" charset="0"/>
                        </a:defRPr>
                      </a:lvl4pPr>
                      <a:lvl5pPr marL="2057400" indent="-228600">
                        <a:spcBef>
                          <a:spcPct val="20000"/>
                        </a:spcBef>
                        <a:buFont typeface="Arial" charset="0"/>
                        <a:defRPr sz="1400">
                          <a:solidFill>
                            <a:schemeClr val="tx1"/>
                          </a:solidFill>
                          <a:latin typeface="Arial" charset="0"/>
                          <a:cs typeface="Arial" charset="0"/>
                        </a:defRPr>
                      </a:lvl5pPr>
                      <a:lvl6pPr marL="25146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6pPr>
                      <a:lvl7pPr marL="29718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7pPr>
                      <a:lvl8pPr marL="34290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8pPr>
                      <a:lvl9pPr marL="38862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000000"/>
                          </a:solidFill>
                          <a:effectLst/>
                          <a:latin typeface="Arial" panose="020B0604020202020204" pitchFamily="34" charset="0"/>
                          <a:cs typeface="Arial" panose="020B0604020202020204" pitchFamily="34" charset="0"/>
                        </a:rPr>
                        <a:t>0.015</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Arial" panose="020B0604020202020204" pitchFamily="34" charset="0"/>
                          <a:cs typeface="Arial" panose="020B0604020202020204" pitchFamily="34" charset="0"/>
                        </a:rPr>
                        <a:t>0.09</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charset="0"/>
                        <a:defRPr>
                          <a:solidFill>
                            <a:schemeClr val="tx1"/>
                          </a:solidFill>
                          <a:latin typeface="Arial" charset="0"/>
                          <a:cs typeface="Arial" charset="0"/>
                        </a:defRPr>
                      </a:lvl1pPr>
                      <a:lvl2pPr marL="742950" indent="-285750">
                        <a:spcBef>
                          <a:spcPct val="20000"/>
                        </a:spcBef>
                        <a:buFont typeface="Arial" charset="0"/>
                        <a:defRPr sz="1600">
                          <a:solidFill>
                            <a:schemeClr val="tx1"/>
                          </a:solidFill>
                          <a:latin typeface="Arial" charset="0"/>
                          <a:cs typeface="Arial" charset="0"/>
                        </a:defRPr>
                      </a:lvl2pPr>
                      <a:lvl3pPr marL="1143000" indent="-228600">
                        <a:spcBef>
                          <a:spcPct val="20000"/>
                        </a:spcBef>
                        <a:buFont typeface="Wingdings" pitchFamily="2" charset="2"/>
                        <a:defRPr sz="1400">
                          <a:solidFill>
                            <a:schemeClr val="tx1"/>
                          </a:solidFill>
                          <a:latin typeface="Arial" charset="0"/>
                          <a:cs typeface="Arial" charset="0"/>
                        </a:defRPr>
                      </a:lvl3pPr>
                      <a:lvl4pPr marL="1600200" indent="-228600">
                        <a:spcBef>
                          <a:spcPct val="20000"/>
                        </a:spcBef>
                        <a:buFont typeface="Arial" charset="0"/>
                        <a:defRPr sz="1400">
                          <a:solidFill>
                            <a:schemeClr val="tx1"/>
                          </a:solidFill>
                          <a:latin typeface="Arial" charset="0"/>
                          <a:cs typeface="Arial" charset="0"/>
                        </a:defRPr>
                      </a:lvl4pPr>
                      <a:lvl5pPr marL="2057400" indent="-228600">
                        <a:spcBef>
                          <a:spcPct val="20000"/>
                        </a:spcBef>
                        <a:buFont typeface="Arial" charset="0"/>
                        <a:defRPr sz="1400">
                          <a:solidFill>
                            <a:schemeClr val="tx1"/>
                          </a:solidFill>
                          <a:latin typeface="Arial" charset="0"/>
                          <a:cs typeface="Arial" charset="0"/>
                        </a:defRPr>
                      </a:lvl5pPr>
                      <a:lvl6pPr marL="25146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6pPr>
                      <a:lvl7pPr marL="29718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7pPr>
                      <a:lvl8pPr marL="34290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8pPr>
                      <a:lvl9pPr marL="38862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Arial" panose="020B0604020202020204" pitchFamily="34" charset="0"/>
                          <a:cs typeface="Arial" panose="020B0604020202020204" pitchFamily="34" charset="0"/>
                        </a:rPr>
                        <a:t>0.015</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Arial" panose="020B0604020202020204" pitchFamily="34" charset="0"/>
                          <a:cs typeface="Arial" panose="020B0604020202020204" pitchFamily="34" charset="0"/>
                        </a:rPr>
                        <a:t>0.068</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charset="0"/>
                        <a:defRPr>
                          <a:solidFill>
                            <a:schemeClr val="tx1"/>
                          </a:solidFill>
                          <a:latin typeface="Arial" charset="0"/>
                          <a:cs typeface="Arial" charset="0"/>
                        </a:defRPr>
                      </a:lvl1pPr>
                      <a:lvl2pPr marL="742950" indent="-285750">
                        <a:spcBef>
                          <a:spcPct val="20000"/>
                        </a:spcBef>
                        <a:buFont typeface="Arial" charset="0"/>
                        <a:defRPr sz="1600">
                          <a:solidFill>
                            <a:schemeClr val="tx1"/>
                          </a:solidFill>
                          <a:latin typeface="Arial" charset="0"/>
                          <a:cs typeface="Arial" charset="0"/>
                        </a:defRPr>
                      </a:lvl2pPr>
                      <a:lvl3pPr marL="1143000" indent="-228600">
                        <a:spcBef>
                          <a:spcPct val="20000"/>
                        </a:spcBef>
                        <a:buFont typeface="Wingdings" pitchFamily="2" charset="2"/>
                        <a:defRPr sz="1400">
                          <a:solidFill>
                            <a:schemeClr val="tx1"/>
                          </a:solidFill>
                          <a:latin typeface="Arial" charset="0"/>
                          <a:cs typeface="Arial" charset="0"/>
                        </a:defRPr>
                      </a:lvl3pPr>
                      <a:lvl4pPr marL="1600200" indent="-228600">
                        <a:spcBef>
                          <a:spcPct val="20000"/>
                        </a:spcBef>
                        <a:buFont typeface="Arial" charset="0"/>
                        <a:defRPr sz="1400">
                          <a:solidFill>
                            <a:schemeClr val="tx1"/>
                          </a:solidFill>
                          <a:latin typeface="Arial" charset="0"/>
                          <a:cs typeface="Arial" charset="0"/>
                        </a:defRPr>
                      </a:lvl4pPr>
                      <a:lvl5pPr marL="2057400" indent="-228600">
                        <a:spcBef>
                          <a:spcPct val="20000"/>
                        </a:spcBef>
                        <a:buFont typeface="Arial" charset="0"/>
                        <a:defRPr sz="1400">
                          <a:solidFill>
                            <a:schemeClr val="tx1"/>
                          </a:solidFill>
                          <a:latin typeface="Arial" charset="0"/>
                          <a:cs typeface="Arial" charset="0"/>
                        </a:defRPr>
                      </a:lvl5pPr>
                      <a:lvl6pPr marL="25146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6pPr>
                      <a:lvl7pPr marL="29718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7pPr>
                      <a:lvl8pPr marL="34290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8pPr>
                      <a:lvl9pPr marL="38862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Arial" panose="020B0604020202020204" pitchFamily="34" charset="0"/>
                          <a:cs typeface="Arial" panose="020B0604020202020204" pitchFamily="34" charset="0"/>
                        </a:rPr>
                        <a:t>0.002</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Arial" panose="020B0604020202020204" pitchFamily="34" charset="0"/>
                          <a:cs typeface="Arial" panose="020B0604020202020204" pitchFamily="34" charset="0"/>
                        </a:rPr>
                        <a:t>0.009</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10"/>
                  </a:ext>
                </a:extLst>
              </a:tr>
              <a:tr h="281114">
                <a:tc>
                  <a:txBody>
                    <a:bodyPr/>
                    <a:lstStyle>
                      <a:lvl1pPr>
                        <a:spcBef>
                          <a:spcPct val="20000"/>
                        </a:spcBef>
                        <a:buFont typeface="Arial" charset="0"/>
                        <a:defRPr>
                          <a:solidFill>
                            <a:schemeClr val="tx1"/>
                          </a:solidFill>
                          <a:latin typeface="Arial" charset="0"/>
                          <a:cs typeface="Arial" charset="0"/>
                        </a:defRPr>
                      </a:lvl1pPr>
                      <a:lvl2pPr marL="742950" indent="-285750">
                        <a:spcBef>
                          <a:spcPct val="20000"/>
                        </a:spcBef>
                        <a:buFont typeface="Arial" charset="0"/>
                        <a:defRPr sz="1600">
                          <a:solidFill>
                            <a:schemeClr val="tx1"/>
                          </a:solidFill>
                          <a:latin typeface="Arial" charset="0"/>
                          <a:cs typeface="Arial" charset="0"/>
                        </a:defRPr>
                      </a:lvl2pPr>
                      <a:lvl3pPr marL="1143000" indent="-228600">
                        <a:spcBef>
                          <a:spcPct val="20000"/>
                        </a:spcBef>
                        <a:buFont typeface="Wingdings" pitchFamily="2" charset="2"/>
                        <a:defRPr sz="1400">
                          <a:solidFill>
                            <a:schemeClr val="tx1"/>
                          </a:solidFill>
                          <a:latin typeface="Arial" charset="0"/>
                          <a:cs typeface="Arial" charset="0"/>
                        </a:defRPr>
                      </a:lvl3pPr>
                      <a:lvl4pPr marL="1600200" indent="-228600">
                        <a:spcBef>
                          <a:spcPct val="20000"/>
                        </a:spcBef>
                        <a:buFont typeface="Arial" charset="0"/>
                        <a:defRPr sz="1400">
                          <a:solidFill>
                            <a:schemeClr val="tx1"/>
                          </a:solidFill>
                          <a:latin typeface="Arial" charset="0"/>
                          <a:cs typeface="Arial" charset="0"/>
                        </a:defRPr>
                      </a:lvl4pPr>
                      <a:lvl5pPr marL="2057400" indent="-228600">
                        <a:spcBef>
                          <a:spcPct val="20000"/>
                        </a:spcBef>
                        <a:buFont typeface="Arial" charset="0"/>
                        <a:defRPr sz="1400">
                          <a:solidFill>
                            <a:schemeClr val="tx1"/>
                          </a:solidFill>
                          <a:latin typeface="Arial" charset="0"/>
                          <a:cs typeface="Arial" charset="0"/>
                        </a:defRPr>
                      </a:lvl5pPr>
                      <a:lvl6pPr marL="25146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6pPr>
                      <a:lvl7pPr marL="29718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7pPr>
                      <a:lvl8pPr marL="34290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8pPr>
                      <a:lvl9pPr marL="38862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9p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dirty="0" err="1">
                          <a:ln>
                            <a:noFill/>
                          </a:ln>
                          <a:solidFill>
                            <a:srgbClr val="000000"/>
                          </a:solidFill>
                          <a:effectLst/>
                          <a:latin typeface="Arial" panose="020B0604020202020204" pitchFamily="34" charset="0"/>
                          <a:cs typeface="Arial" panose="020B0604020202020204" pitchFamily="34" charset="0"/>
                        </a:rPr>
                        <a:t>Laslett</a:t>
                      </a:r>
                      <a:r>
                        <a:rPr kumimoji="0" lang="en-US" altLang="en-US" sz="1200" b="0" i="0" u="none" strike="noStrike" cap="none" normalizeH="0" baseline="0" dirty="0">
                          <a:ln>
                            <a:noFill/>
                          </a:ln>
                          <a:solidFill>
                            <a:srgbClr val="000000"/>
                          </a:solidFill>
                          <a:effectLst/>
                          <a:latin typeface="Arial" panose="020B0604020202020204" pitchFamily="34" charset="0"/>
                          <a:cs typeface="Arial" panose="020B0604020202020204" pitchFamily="34" charset="0"/>
                        </a:rPr>
                        <a:t> tune-shift</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charset="0"/>
                        <a:tabLst>
                          <a:tab pos="139700" algn="l"/>
                        </a:tabLst>
                        <a:defRPr>
                          <a:solidFill>
                            <a:schemeClr val="tx1"/>
                          </a:solidFill>
                          <a:latin typeface="Arial" charset="0"/>
                          <a:cs typeface="Arial" charset="0"/>
                        </a:defRPr>
                      </a:lvl1pPr>
                      <a:lvl2pPr marL="742950" indent="-285750">
                        <a:spcBef>
                          <a:spcPct val="20000"/>
                        </a:spcBef>
                        <a:buFont typeface="Arial" charset="0"/>
                        <a:tabLst>
                          <a:tab pos="139700" algn="l"/>
                        </a:tabLst>
                        <a:defRPr sz="1600">
                          <a:solidFill>
                            <a:schemeClr val="tx1"/>
                          </a:solidFill>
                          <a:latin typeface="Arial" charset="0"/>
                          <a:cs typeface="Arial" charset="0"/>
                        </a:defRPr>
                      </a:lvl2pPr>
                      <a:lvl3pPr marL="1143000" indent="-228600">
                        <a:spcBef>
                          <a:spcPct val="20000"/>
                        </a:spcBef>
                        <a:buFont typeface="Wingdings" pitchFamily="2" charset="2"/>
                        <a:tabLst>
                          <a:tab pos="139700" algn="l"/>
                        </a:tabLst>
                        <a:defRPr sz="1400">
                          <a:solidFill>
                            <a:schemeClr val="tx1"/>
                          </a:solidFill>
                          <a:latin typeface="Arial" charset="0"/>
                          <a:cs typeface="Arial" charset="0"/>
                        </a:defRPr>
                      </a:lvl3pPr>
                      <a:lvl4pPr marL="1600200" indent="-228600">
                        <a:spcBef>
                          <a:spcPct val="20000"/>
                        </a:spcBef>
                        <a:buFont typeface="Arial" charset="0"/>
                        <a:tabLst>
                          <a:tab pos="139700" algn="l"/>
                        </a:tabLst>
                        <a:defRPr sz="1400">
                          <a:solidFill>
                            <a:schemeClr val="tx1"/>
                          </a:solidFill>
                          <a:latin typeface="Arial" charset="0"/>
                          <a:cs typeface="Arial" charset="0"/>
                        </a:defRPr>
                      </a:lvl4pPr>
                      <a:lvl5pPr marL="2057400" indent="-228600">
                        <a:spcBef>
                          <a:spcPct val="20000"/>
                        </a:spcBef>
                        <a:buFont typeface="Arial" charset="0"/>
                        <a:tabLst>
                          <a:tab pos="139700" algn="l"/>
                        </a:tabLst>
                        <a:defRPr sz="1400">
                          <a:solidFill>
                            <a:schemeClr val="tx1"/>
                          </a:solidFill>
                          <a:latin typeface="Arial" charset="0"/>
                          <a:cs typeface="Arial" charset="0"/>
                        </a:defRPr>
                      </a:lvl5pPr>
                      <a:lvl6pPr marL="2514600" indent="-228600" defTabSz="457200" eaLnBrk="0" fontAlgn="base" hangingPunct="0">
                        <a:spcBef>
                          <a:spcPct val="20000"/>
                        </a:spcBef>
                        <a:spcAft>
                          <a:spcPct val="0"/>
                        </a:spcAft>
                        <a:buFont typeface="Arial" charset="0"/>
                        <a:tabLst>
                          <a:tab pos="139700" algn="l"/>
                        </a:tabLst>
                        <a:defRPr sz="1400">
                          <a:solidFill>
                            <a:schemeClr val="tx1"/>
                          </a:solidFill>
                          <a:latin typeface="Arial" charset="0"/>
                          <a:cs typeface="Arial" charset="0"/>
                        </a:defRPr>
                      </a:lvl6pPr>
                      <a:lvl7pPr marL="2971800" indent="-228600" defTabSz="457200" eaLnBrk="0" fontAlgn="base" hangingPunct="0">
                        <a:spcBef>
                          <a:spcPct val="20000"/>
                        </a:spcBef>
                        <a:spcAft>
                          <a:spcPct val="0"/>
                        </a:spcAft>
                        <a:buFont typeface="Arial" charset="0"/>
                        <a:tabLst>
                          <a:tab pos="139700" algn="l"/>
                        </a:tabLst>
                        <a:defRPr sz="1400">
                          <a:solidFill>
                            <a:schemeClr val="tx1"/>
                          </a:solidFill>
                          <a:latin typeface="Arial" charset="0"/>
                          <a:cs typeface="Arial" charset="0"/>
                        </a:defRPr>
                      </a:lvl7pPr>
                      <a:lvl8pPr marL="3429000" indent="-228600" defTabSz="457200" eaLnBrk="0" fontAlgn="base" hangingPunct="0">
                        <a:spcBef>
                          <a:spcPct val="20000"/>
                        </a:spcBef>
                        <a:spcAft>
                          <a:spcPct val="0"/>
                        </a:spcAft>
                        <a:buFont typeface="Arial" charset="0"/>
                        <a:tabLst>
                          <a:tab pos="139700" algn="l"/>
                        </a:tabLst>
                        <a:defRPr sz="1400">
                          <a:solidFill>
                            <a:schemeClr val="tx1"/>
                          </a:solidFill>
                          <a:latin typeface="Arial" charset="0"/>
                          <a:cs typeface="Arial" charset="0"/>
                        </a:defRPr>
                      </a:lvl8pPr>
                      <a:lvl9pPr marL="3886200" indent="-228600" defTabSz="457200" eaLnBrk="0" fontAlgn="base" hangingPunct="0">
                        <a:spcBef>
                          <a:spcPct val="20000"/>
                        </a:spcBef>
                        <a:spcAft>
                          <a:spcPct val="0"/>
                        </a:spcAft>
                        <a:buFont typeface="Arial" charset="0"/>
                        <a:tabLst>
                          <a:tab pos="139700" algn="l"/>
                        </a:tabLst>
                        <a:defRPr sz="1400">
                          <a:solidFill>
                            <a:schemeClr val="tx1"/>
                          </a:solidFill>
                          <a:latin typeface="Arial" charset="0"/>
                          <a:cs typeface="Arial"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tab pos="139700" algn="l"/>
                        </a:tabLst>
                      </a:pPr>
                      <a:endParaRPr kumimoji="0" lang="en-US" altLang="en-US" sz="1200" b="0" i="0" u="none" strike="noStrike" cap="none" normalizeH="0" baseline="0">
                        <a:ln>
                          <a:noFill/>
                        </a:ln>
                        <a:solidFill>
                          <a:srgbClr val="000000"/>
                        </a:solidFill>
                        <a:effectLst/>
                        <a:latin typeface="Arial" panose="020B0604020202020204" pitchFamily="34" charset="0"/>
                        <a:cs typeface="Arial" panose="020B0604020202020204" pitchFamily="34"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charset="0"/>
                        <a:defRPr>
                          <a:solidFill>
                            <a:schemeClr val="tx1"/>
                          </a:solidFill>
                          <a:latin typeface="Arial" charset="0"/>
                          <a:cs typeface="Arial" charset="0"/>
                        </a:defRPr>
                      </a:lvl1pPr>
                      <a:lvl2pPr marL="742950" indent="-285750">
                        <a:spcBef>
                          <a:spcPct val="20000"/>
                        </a:spcBef>
                        <a:buFont typeface="Arial" charset="0"/>
                        <a:defRPr sz="1600">
                          <a:solidFill>
                            <a:schemeClr val="tx1"/>
                          </a:solidFill>
                          <a:latin typeface="Arial" charset="0"/>
                          <a:cs typeface="Arial" charset="0"/>
                        </a:defRPr>
                      </a:lvl2pPr>
                      <a:lvl3pPr marL="1143000" indent="-228600">
                        <a:spcBef>
                          <a:spcPct val="20000"/>
                        </a:spcBef>
                        <a:buFont typeface="Wingdings" pitchFamily="2" charset="2"/>
                        <a:defRPr sz="1400">
                          <a:solidFill>
                            <a:schemeClr val="tx1"/>
                          </a:solidFill>
                          <a:latin typeface="Arial" charset="0"/>
                          <a:cs typeface="Arial" charset="0"/>
                        </a:defRPr>
                      </a:lvl3pPr>
                      <a:lvl4pPr marL="1600200" indent="-228600">
                        <a:spcBef>
                          <a:spcPct val="20000"/>
                        </a:spcBef>
                        <a:buFont typeface="Arial" charset="0"/>
                        <a:defRPr sz="1400">
                          <a:solidFill>
                            <a:schemeClr val="tx1"/>
                          </a:solidFill>
                          <a:latin typeface="Arial" charset="0"/>
                          <a:cs typeface="Arial" charset="0"/>
                        </a:defRPr>
                      </a:lvl4pPr>
                      <a:lvl5pPr marL="2057400" indent="-228600">
                        <a:spcBef>
                          <a:spcPct val="20000"/>
                        </a:spcBef>
                        <a:buFont typeface="Arial" charset="0"/>
                        <a:defRPr sz="1400">
                          <a:solidFill>
                            <a:schemeClr val="tx1"/>
                          </a:solidFill>
                          <a:latin typeface="Arial" charset="0"/>
                          <a:cs typeface="Arial" charset="0"/>
                        </a:defRPr>
                      </a:lvl5pPr>
                      <a:lvl6pPr marL="25146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6pPr>
                      <a:lvl7pPr marL="29718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7pPr>
                      <a:lvl8pPr marL="34290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8pPr>
                      <a:lvl9pPr marL="38862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000000"/>
                          </a:solidFill>
                          <a:effectLst/>
                          <a:latin typeface="Arial" panose="020B0604020202020204" pitchFamily="34" charset="0"/>
                          <a:cs typeface="Arial" panose="020B0604020202020204" pitchFamily="34" charset="0"/>
                        </a:rPr>
                        <a:t>0.06</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endParaRPr lang="en-US"/>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charset="0"/>
                        <a:defRPr>
                          <a:solidFill>
                            <a:schemeClr val="tx1"/>
                          </a:solidFill>
                          <a:latin typeface="Arial" charset="0"/>
                          <a:cs typeface="Arial" charset="0"/>
                        </a:defRPr>
                      </a:lvl1pPr>
                      <a:lvl2pPr marL="742950" indent="-285750">
                        <a:spcBef>
                          <a:spcPct val="20000"/>
                        </a:spcBef>
                        <a:buFont typeface="Arial" charset="0"/>
                        <a:defRPr sz="1600">
                          <a:solidFill>
                            <a:schemeClr val="tx1"/>
                          </a:solidFill>
                          <a:latin typeface="Arial" charset="0"/>
                          <a:cs typeface="Arial" charset="0"/>
                        </a:defRPr>
                      </a:lvl2pPr>
                      <a:lvl3pPr marL="1143000" indent="-228600">
                        <a:spcBef>
                          <a:spcPct val="20000"/>
                        </a:spcBef>
                        <a:buFont typeface="Wingdings" pitchFamily="2" charset="2"/>
                        <a:defRPr sz="1400">
                          <a:solidFill>
                            <a:schemeClr val="tx1"/>
                          </a:solidFill>
                          <a:latin typeface="Arial" charset="0"/>
                          <a:cs typeface="Arial" charset="0"/>
                        </a:defRPr>
                      </a:lvl3pPr>
                      <a:lvl4pPr marL="1600200" indent="-228600">
                        <a:spcBef>
                          <a:spcPct val="20000"/>
                        </a:spcBef>
                        <a:buFont typeface="Arial" charset="0"/>
                        <a:defRPr sz="1400">
                          <a:solidFill>
                            <a:schemeClr val="tx1"/>
                          </a:solidFill>
                          <a:latin typeface="Arial" charset="0"/>
                          <a:cs typeface="Arial" charset="0"/>
                        </a:defRPr>
                      </a:lvl4pPr>
                      <a:lvl5pPr marL="2057400" indent="-228600">
                        <a:spcBef>
                          <a:spcPct val="20000"/>
                        </a:spcBef>
                        <a:buFont typeface="Arial" charset="0"/>
                        <a:defRPr sz="1400">
                          <a:solidFill>
                            <a:schemeClr val="tx1"/>
                          </a:solidFill>
                          <a:latin typeface="Arial" charset="0"/>
                          <a:cs typeface="Arial" charset="0"/>
                        </a:defRPr>
                      </a:lvl5pPr>
                      <a:lvl6pPr marL="25146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6pPr>
                      <a:lvl7pPr marL="29718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7pPr>
                      <a:lvl8pPr marL="34290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8pPr>
                      <a:lvl9pPr marL="38862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Arial" panose="020B0604020202020204" pitchFamily="34" charset="0"/>
                          <a:cs typeface="Arial" panose="020B0604020202020204" pitchFamily="34" charset="0"/>
                        </a:rPr>
                        <a:t>0.055</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endParaRPr lang="en-US"/>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charset="0"/>
                        <a:defRPr>
                          <a:solidFill>
                            <a:schemeClr val="tx1"/>
                          </a:solidFill>
                          <a:latin typeface="Arial" charset="0"/>
                          <a:cs typeface="Arial" charset="0"/>
                        </a:defRPr>
                      </a:lvl1pPr>
                      <a:lvl2pPr marL="742950" indent="-285750">
                        <a:spcBef>
                          <a:spcPct val="20000"/>
                        </a:spcBef>
                        <a:buFont typeface="Arial" charset="0"/>
                        <a:defRPr sz="1600">
                          <a:solidFill>
                            <a:schemeClr val="tx1"/>
                          </a:solidFill>
                          <a:latin typeface="Arial" charset="0"/>
                          <a:cs typeface="Arial" charset="0"/>
                        </a:defRPr>
                      </a:lvl2pPr>
                      <a:lvl3pPr marL="1143000" indent="-228600">
                        <a:spcBef>
                          <a:spcPct val="20000"/>
                        </a:spcBef>
                        <a:buFont typeface="Wingdings" pitchFamily="2" charset="2"/>
                        <a:defRPr sz="1400">
                          <a:solidFill>
                            <a:schemeClr val="tx1"/>
                          </a:solidFill>
                          <a:latin typeface="Arial" charset="0"/>
                          <a:cs typeface="Arial" charset="0"/>
                        </a:defRPr>
                      </a:lvl3pPr>
                      <a:lvl4pPr marL="1600200" indent="-228600">
                        <a:spcBef>
                          <a:spcPct val="20000"/>
                        </a:spcBef>
                        <a:buFont typeface="Arial" charset="0"/>
                        <a:defRPr sz="1400">
                          <a:solidFill>
                            <a:schemeClr val="tx1"/>
                          </a:solidFill>
                          <a:latin typeface="Arial" charset="0"/>
                          <a:cs typeface="Arial" charset="0"/>
                        </a:defRPr>
                      </a:lvl4pPr>
                      <a:lvl5pPr marL="2057400" indent="-228600">
                        <a:spcBef>
                          <a:spcPct val="20000"/>
                        </a:spcBef>
                        <a:buFont typeface="Arial" charset="0"/>
                        <a:defRPr sz="1400">
                          <a:solidFill>
                            <a:schemeClr val="tx1"/>
                          </a:solidFill>
                          <a:latin typeface="Arial" charset="0"/>
                          <a:cs typeface="Arial" charset="0"/>
                        </a:defRPr>
                      </a:lvl5pPr>
                      <a:lvl6pPr marL="25146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6pPr>
                      <a:lvl7pPr marL="29718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7pPr>
                      <a:lvl8pPr marL="34290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8pPr>
                      <a:lvl9pPr marL="38862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Arial" panose="020B0604020202020204" pitchFamily="34" charset="0"/>
                          <a:cs typeface="Arial" panose="020B0604020202020204" pitchFamily="34" charset="0"/>
                        </a:rPr>
                        <a:t>0.03</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endParaRPr lang="en-US" sz="1200" dirty="0">
                        <a:latin typeface="Arial" panose="020B0604020202020204" pitchFamily="34" charset="0"/>
                        <a:cs typeface="Arial" panose="020B0604020202020204" pitchFamily="34"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extLst>
                  <a:ext uri="{0D108BD9-81ED-4DB2-BD59-A6C34878D82A}">
                    <a16:rowId xmlns:a16="http://schemas.microsoft.com/office/drawing/2014/main" val="10011"/>
                  </a:ext>
                </a:extLst>
              </a:tr>
              <a:tr h="425557">
                <a:tc>
                  <a:txBody>
                    <a:bodyPr/>
                    <a:lstStyle>
                      <a:lvl1pPr>
                        <a:spcBef>
                          <a:spcPct val="20000"/>
                        </a:spcBef>
                        <a:buFont typeface="Arial" charset="0"/>
                        <a:defRPr>
                          <a:solidFill>
                            <a:schemeClr val="tx1"/>
                          </a:solidFill>
                          <a:latin typeface="Arial" charset="0"/>
                          <a:cs typeface="Arial" charset="0"/>
                        </a:defRPr>
                      </a:lvl1pPr>
                      <a:lvl2pPr marL="742950" indent="-285750">
                        <a:spcBef>
                          <a:spcPct val="20000"/>
                        </a:spcBef>
                        <a:buFont typeface="Arial" charset="0"/>
                        <a:defRPr sz="1600">
                          <a:solidFill>
                            <a:schemeClr val="tx1"/>
                          </a:solidFill>
                          <a:latin typeface="Arial" charset="0"/>
                          <a:cs typeface="Arial" charset="0"/>
                        </a:defRPr>
                      </a:lvl2pPr>
                      <a:lvl3pPr marL="1143000" indent="-228600">
                        <a:spcBef>
                          <a:spcPct val="20000"/>
                        </a:spcBef>
                        <a:buFont typeface="Wingdings" pitchFamily="2" charset="2"/>
                        <a:defRPr sz="1400">
                          <a:solidFill>
                            <a:schemeClr val="tx1"/>
                          </a:solidFill>
                          <a:latin typeface="Arial" charset="0"/>
                          <a:cs typeface="Arial" charset="0"/>
                        </a:defRPr>
                      </a:lvl3pPr>
                      <a:lvl4pPr marL="1600200" indent="-228600">
                        <a:spcBef>
                          <a:spcPct val="20000"/>
                        </a:spcBef>
                        <a:buFont typeface="Arial" charset="0"/>
                        <a:defRPr sz="1400">
                          <a:solidFill>
                            <a:schemeClr val="tx1"/>
                          </a:solidFill>
                          <a:latin typeface="Arial" charset="0"/>
                          <a:cs typeface="Arial" charset="0"/>
                        </a:defRPr>
                      </a:lvl4pPr>
                      <a:lvl5pPr marL="2057400" indent="-228600">
                        <a:spcBef>
                          <a:spcPct val="20000"/>
                        </a:spcBef>
                        <a:buFont typeface="Arial" charset="0"/>
                        <a:defRPr sz="1400">
                          <a:solidFill>
                            <a:schemeClr val="tx1"/>
                          </a:solidFill>
                          <a:latin typeface="Arial" charset="0"/>
                          <a:cs typeface="Arial" charset="0"/>
                        </a:defRPr>
                      </a:lvl5pPr>
                      <a:lvl6pPr marL="25146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6pPr>
                      <a:lvl7pPr marL="29718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7pPr>
                      <a:lvl8pPr marL="34290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8pPr>
                      <a:lvl9pPr marL="38862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9p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000000"/>
                          </a:solidFill>
                          <a:effectLst/>
                          <a:latin typeface="Arial" panose="020B0604020202020204" pitchFamily="34" charset="0"/>
                          <a:cs typeface="Arial" panose="020B0604020202020204" pitchFamily="34" charset="0"/>
                        </a:rPr>
                        <a:t>Detector space, up/down</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charset="0"/>
                        <a:tabLst>
                          <a:tab pos="139700" algn="l"/>
                        </a:tabLst>
                        <a:defRPr>
                          <a:solidFill>
                            <a:schemeClr val="tx1"/>
                          </a:solidFill>
                          <a:latin typeface="Arial" charset="0"/>
                          <a:cs typeface="Arial" charset="0"/>
                        </a:defRPr>
                      </a:lvl1pPr>
                      <a:lvl2pPr marL="742950" indent="-285750">
                        <a:spcBef>
                          <a:spcPct val="20000"/>
                        </a:spcBef>
                        <a:buFont typeface="Arial" charset="0"/>
                        <a:tabLst>
                          <a:tab pos="139700" algn="l"/>
                        </a:tabLst>
                        <a:defRPr sz="1600">
                          <a:solidFill>
                            <a:schemeClr val="tx1"/>
                          </a:solidFill>
                          <a:latin typeface="Arial" charset="0"/>
                          <a:cs typeface="Arial" charset="0"/>
                        </a:defRPr>
                      </a:lvl2pPr>
                      <a:lvl3pPr marL="1143000" indent="-228600">
                        <a:spcBef>
                          <a:spcPct val="20000"/>
                        </a:spcBef>
                        <a:buFont typeface="Wingdings" pitchFamily="2" charset="2"/>
                        <a:tabLst>
                          <a:tab pos="139700" algn="l"/>
                        </a:tabLst>
                        <a:defRPr sz="1400">
                          <a:solidFill>
                            <a:schemeClr val="tx1"/>
                          </a:solidFill>
                          <a:latin typeface="Arial" charset="0"/>
                          <a:cs typeface="Arial" charset="0"/>
                        </a:defRPr>
                      </a:lvl3pPr>
                      <a:lvl4pPr marL="1600200" indent="-228600">
                        <a:spcBef>
                          <a:spcPct val="20000"/>
                        </a:spcBef>
                        <a:buFont typeface="Arial" charset="0"/>
                        <a:tabLst>
                          <a:tab pos="139700" algn="l"/>
                        </a:tabLst>
                        <a:defRPr sz="1400">
                          <a:solidFill>
                            <a:schemeClr val="tx1"/>
                          </a:solidFill>
                          <a:latin typeface="Arial" charset="0"/>
                          <a:cs typeface="Arial" charset="0"/>
                        </a:defRPr>
                      </a:lvl4pPr>
                      <a:lvl5pPr marL="2057400" indent="-228600">
                        <a:spcBef>
                          <a:spcPct val="20000"/>
                        </a:spcBef>
                        <a:buFont typeface="Arial" charset="0"/>
                        <a:tabLst>
                          <a:tab pos="139700" algn="l"/>
                        </a:tabLst>
                        <a:defRPr sz="1400">
                          <a:solidFill>
                            <a:schemeClr val="tx1"/>
                          </a:solidFill>
                          <a:latin typeface="Arial" charset="0"/>
                          <a:cs typeface="Arial" charset="0"/>
                        </a:defRPr>
                      </a:lvl5pPr>
                      <a:lvl6pPr marL="2514600" indent="-228600" defTabSz="457200" eaLnBrk="0" fontAlgn="base" hangingPunct="0">
                        <a:spcBef>
                          <a:spcPct val="20000"/>
                        </a:spcBef>
                        <a:spcAft>
                          <a:spcPct val="0"/>
                        </a:spcAft>
                        <a:buFont typeface="Arial" charset="0"/>
                        <a:tabLst>
                          <a:tab pos="139700" algn="l"/>
                        </a:tabLst>
                        <a:defRPr sz="1400">
                          <a:solidFill>
                            <a:schemeClr val="tx1"/>
                          </a:solidFill>
                          <a:latin typeface="Arial" charset="0"/>
                          <a:cs typeface="Arial" charset="0"/>
                        </a:defRPr>
                      </a:lvl6pPr>
                      <a:lvl7pPr marL="2971800" indent="-228600" defTabSz="457200" eaLnBrk="0" fontAlgn="base" hangingPunct="0">
                        <a:spcBef>
                          <a:spcPct val="20000"/>
                        </a:spcBef>
                        <a:spcAft>
                          <a:spcPct val="0"/>
                        </a:spcAft>
                        <a:buFont typeface="Arial" charset="0"/>
                        <a:tabLst>
                          <a:tab pos="139700" algn="l"/>
                        </a:tabLst>
                        <a:defRPr sz="1400">
                          <a:solidFill>
                            <a:schemeClr val="tx1"/>
                          </a:solidFill>
                          <a:latin typeface="Arial" charset="0"/>
                          <a:cs typeface="Arial" charset="0"/>
                        </a:defRPr>
                      </a:lvl7pPr>
                      <a:lvl8pPr marL="3429000" indent="-228600" defTabSz="457200" eaLnBrk="0" fontAlgn="base" hangingPunct="0">
                        <a:spcBef>
                          <a:spcPct val="20000"/>
                        </a:spcBef>
                        <a:spcAft>
                          <a:spcPct val="0"/>
                        </a:spcAft>
                        <a:buFont typeface="Arial" charset="0"/>
                        <a:tabLst>
                          <a:tab pos="139700" algn="l"/>
                        </a:tabLst>
                        <a:defRPr sz="1400">
                          <a:solidFill>
                            <a:schemeClr val="tx1"/>
                          </a:solidFill>
                          <a:latin typeface="Arial" charset="0"/>
                          <a:cs typeface="Arial" charset="0"/>
                        </a:defRPr>
                      </a:lvl8pPr>
                      <a:lvl9pPr marL="3886200" indent="-228600" defTabSz="457200" eaLnBrk="0" fontAlgn="base" hangingPunct="0">
                        <a:spcBef>
                          <a:spcPct val="20000"/>
                        </a:spcBef>
                        <a:spcAft>
                          <a:spcPct val="0"/>
                        </a:spcAft>
                        <a:buFont typeface="Arial" charset="0"/>
                        <a:tabLst>
                          <a:tab pos="139700" algn="l"/>
                        </a:tabLst>
                        <a:defRPr sz="1400">
                          <a:solidFill>
                            <a:schemeClr val="tx1"/>
                          </a:solidFill>
                          <a:latin typeface="Arial" charset="0"/>
                          <a:cs typeface="Arial"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tab pos="139700" algn="l"/>
                        </a:tabLst>
                      </a:pPr>
                      <a:r>
                        <a:rPr kumimoji="0" lang="en-US" altLang="en-US" sz="1200" b="0" i="0" u="none" strike="noStrike" cap="none" normalizeH="0" baseline="0">
                          <a:ln>
                            <a:noFill/>
                          </a:ln>
                          <a:solidFill>
                            <a:srgbClr val="000000"/>
                          </a:solidFill>
                          <a:effectLst/>
                          <a:latin typeface="Arial" panose="020B0604020202020204" pitchFamily="34" charset="0"/>
                          <a:cs typeface="Arial" panose="020B0604020202020204" pitchFamily="34" charset="0"/>
                        </a:rPr>
                        <a:t>m</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charset="0"/>
                        <a:defRPr>
                          <a:solidFill>
                            <a:schemeClr val="tx1"/>
                          </a:solidFill>
                          <a:latin typeface="Arial" charset="0"/>
                          <a:cs typeface="Arial" charset="0"/>
                        </a:defRPr>
                      </a:lvl1pPr>
                      <a:lvl2pPr marL="742950" indent="-285750">
                        <a:spcBef>
                          <a:spcPct val="20000"/>
                        </a:spcBef>
                        <a:buFont typeface="Arial" charset="0"/>
                        <a:defRPr sz="1600">
                          <a:solidFill>
                            <a:schemeClr val="tx1"/>
                          </a:solidFill>
                          <a:latin typeface="Arial" charset="0"/>
                          <a:cs typeface="Arial" charset="0"/>
                        </a:defRPr>
                      </a:lvl2pPr>
                      <a:lvl3pPr marL="1143000" indent="-228600">
                        <a:spcBef>
                          <a:spcPct val="20000"/>
                        </a:spcBef>
                        <a:buFont typeface="Wingdings" pitchFamily="2" charset="2"/>
                        <a:defRPr sz="1400">
                          <a:solidFill>
                            <a:schemeClr val="tx1"/>
                          </a:solidFill>
                          <a:latin typeface="Arial" charset="0"/>
                          <a:cs typeface="Arial" charset="0"/>
                        </a:defRPr>
                      </a:lvl3pPr>
                      <a:lvl4pPr marL="1600200" indent="-228600">
                        <a:spcBef>
                          <a:spcPct val="20000"/>
                        </a:spcBef>
                        <a:buFont typeface="Arial" charset="0"/>
                        <a:defRPr sz="1400">
                          <a:solidFill>
                            <a:schemeClr val="tx1"/>
                          </a:solidFill>
                          <a:latin typeface="Arial" charset="0"/>
                          <a:cs typeface="Arial" charset="0"/>
                        </a:defRPr>
                      </a:lvl4pPr>
                      <a:lvl5pPr marL="2057400" indent="-228600">
                        <a:spcBef>
                          <a:spcPct val="20000"/>
                        </a:spcBef>
                        <a:buFont typeface="Arial" charset="0"/>
                        <a:defRPr sz="1400">
                          <a:solidFill>
                            <a:schemeClr val="tx1"/>
                          </a:solidFill>
                          <a:latin typeface="Arial" charset="0"/>
                          <a:cs typeface="Arial" charset="0"/>
                        </a:defRPr>
                      </a:lvl5pPr>
                      <a:lvl6pPr marL="25146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6pPr>
                      <a:lvl7pPr marL="29718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7pPr>
                      <a:lvl8pPr marL="34290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8pPr>
                      <a:lvl9pPr marL="38862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000000"/>
                          </a:solidFill>
                          <a:effectLst/>
                          <a:latin typeface="Arial" panose="020B0604020202020204" pitchFamily="34" charset="0"/>
                          <a:cs typeface="Arial" panose="020B0604020202020204" pitchFamily="34" charset="0"/>
                        </a:rPr>
                        <a:t>3.6/7</a:t>
                      </a:r>
                      <a:endParaRPr kumimoji="0" lang="en-US" altLang="en-US" sz="12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Arial" panose="020B0604020202020204" pitchFamily="34" charset="0"/>
                          <a:cs typeface="Arial" panose="020B0604020202020204" pitchFamily="34" charset="0"/>
                        </a:rPr>
                        <a:t>2.96/2.2</a:t>
                      </a:r>
                      <a:endParaRPr kumimoji="0" lang="en-US" altLang="en-US" sz="12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charset="0"/>
                        <a:defRPr>
                          <a:solidFill>
                            <a:schemeClr val="tx1"/>
                          </a:solidFill>
                          <a:latin typeface="Arial" charset="0"/>
                          <a:cs typeface="Arial" charset="0"/>
                        </a:defRPr>
                      </a:lvl1pPr>
                      <a:lvl2pPr marL="742950" indent="-285750">
                        <a:spcBef>
                          <a:spcPct val="20000"/>
                        </a:spcBef>
                        <a:buFont typeface="Arial" charset="0"/>
                        <a:defRPr sz="1600">
                          <a:solidFill>
                            <a:schemeClr val="tx1"/>
                          </a:solidFill>
                          <a:latin typeface="Arial" charset="0"/>
                          <a:cs typeface="Arial" charset="0"/>
                        </a:defRPr>
                      </a:lvl2pPr>
                      <a:lvl3pPr marL="1143000" indent="-228600">
                        <a:spcBef>
                          <a:spcPct val="20000"/>
                        </a:spcBef>
                        <a:buFont typeface="Wingdings" pitchFamily="2" charset="2"/>
                        <a:defRPr sz="1400">
                          <a:solidFill>
                            <a:schemeClr val="tx1"/>
                          </a:solidFill>
                          <a:latin typeface="Arial" charset="0"/>
                          <a:cs typeface="Arial" charset="0"/>
                        </a:defRPr>
                      </a:lvl3pPr>
                      <a:lvl4pPr marL="1600200" indent="-228600">
                        <a:spcBef>
                          <a:spcPct val="20000"/>
                        </a:spcBef>
                        <a:buFont typeface="Arial" charset="0"/>
                        <a:defRPr sz="1400">
                          <a:solidFill>
                            <a:schemeClr val="tx1"/>
                          </a:solidFill>
                          <a:latin typeface="Arial" charset="0"/>
                          <a:cs typeface="Arial" charset="0"/>
                        </a:defRPr>
                      </a:lvl4pPr>
                      <a:lvl5pPr marL="2057400" indent="-228600">
                        <a:spcBef>
                          <a:spcPct val="20000"/>
                        </a:spcBef>
                        <a:buFont typeface="Arial" charset="0"/>
                        <a:defRPr sz="1400">
                          <a:solidFill>
                            <a:schemeClr val="tx1"/>
                          </a:solidFill>
                          <a:latin typeface="Arial" charset="0"/>
                          <a:cs typeface="Arial" charset="0"/>
                        </a:defRPr>
                      </a:lvl5pPr>
                      <a:lvl6pPr marL="25146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6pPr>
                      <a:lvl7pPr marL="29718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7pPr>
                      <a:lvl8pPr marL="34290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8pPr>
                      <a:lvl9pPr marL="38862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000000"/>
                          </a:solidFill>
                          <a:effectLst/>
                          <a:latin typeface="Arial" panose="020B0604020202020204" pitchFamily="34" charset="0"/>
                          <a:cs typeface="Arial" panose="020B0604020202020204" pitchFamily="34" charset="0"/>
                        </a:rPr>
                        <a:t>3.6/7</a:t>
                      </a:r>
                      <a:endParaRPr kumimoji="0" lang="en-US" altLang="en-US" sz="12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Arial" panose="020B0604020202020204" pitchFamily="34" charset="0"/>
                          <a:cs typeface="Arial" panose="020B0604020202020204" pitchFamily="34" charset="0"/>
                        </a:rPr>
                        <a:t>2.96/2.2 </a:t>
                      </a:r>
                      <a:endParaRPr kumimoji="0" lang="en-US" altLang="en-US" sz="12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charset="0"/>
                        <a:defRPr>
                          <a:solidFill>
                            <a:schemeClr val="tx1"/>
                          </a:solidFill>
                          <a:latin typeface="Arial" charset="0"/>
                          <a:cs typeface="Arial" charset="0"/>
                        </a:defRPr>
                      </a:lvl1pPr>
                      <a:lvl2pPr marL="742950" indent="-285750">
                        <a:spcBef>
                          <a:spcPct val="20000"/>
                        </a:spcBef>
                        <a:buFont typeface="Arial" charset="0"/>
                        <a:defRPr sz="1600">
                          <a:solidFill>
                            <a:schemeClr val="tx1"/>
                          </a:solidFill>
                          <a:latin typeface="Arial" charset="0"/>
                          <a:cs typeface="Arial" charset="0"/>
                        </a:defRPr>
                      </a:lvl2pPr>
                      <a:lvl3pPr marL="1143000" indent="-228600">
                        <a:spcBef>
                          <a:spcPct val="20000"/>
                        </a:spcBef>
                        <a:buFont typeface="Wingdings" pitchFamily="2" charset="2"/>
                        <a:defRPr sz="1400">
                          <a:solidFill>
                            <a:schemeClr val="tx1"/>
                          </a:solidFill>
                          <a:latin typeface="Arial" charset="0"/>
                          <a:cs typeface="Arial" charset="0"/>
                        </a:defRPr>
                      </a:lvl3pPr>
                      <a:lvl4pPr marL="1600200" indent="-228600">
                        <a:spcBef>
                          <a:spcPct val="20000"/>
                        </a:spcBef>
                        <a:buFont typeface="Arial" charset="0"/>
                        <a:defRPr sz="1400">
                          <a:solidFill>
                            <a:schemeClr val="tx1"/>
                          </a:solidFill>
                          <a:latin typeface="Arial" charset="0"/>
                          <a:cs typeface="Arial" charset="0"/>
                        </a:defRPr>
                      </a:lvl4pPr>
                      <a:lvl5pPr marL="2057400" indent="-228600">
                        <a:spcBef>
                          <a:spcPct val="20000"/>
                        </a:spcBef>
                        <a:buFont typeface="Arial" charset="0"/>
                        <a:defRPr sz="1400">
                          <a:solidFill>
                            <a:schemeClr val="tx1"/>
                          </a:solidFill>
                          <a:latin typeface="Arial" charset="0"/>
                          <a:cs typeface="Arial" charset="0"/>
                        </a:defRPr>
                      </a:lvl5pPr>
                      <a:lvl6pPr marL="25146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6pPr>
                      <a:lvl7pPr marL="29718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7pPr>
                      <a:lvl8pPr marL="34290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8pPr>
                      <a:lvl9pPr marL="38862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Arial" panose="020B0604020202020204" pitchFamily="34" charset="0"/>
                          <a:cs typeface="Arial" panose="020B0604020202020204" pitchFamily="34" charset="0"/>
                        </a:rPr>
                        <a:t>3.6/7</a:t>
                      </a:r>
                      <a:endParaRPr kumimoji="0" lang="en-US" altLang="en-US" sz="12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Arial" panose="020B0604020202020204" pitchFamily="34" charset="0"/>
                          <a:cs typeface="Arial" panose="020B0604020202020204" pitchFamily="34" charset="0"/>
                        </a:rPr>
                        <a:t>2.96/2.2</a:t>
                      </a:r>
                      <a:endParaRPr kumimoji="0" lang="en-US" altLang="en-US" sz="12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extLst>
                  <a:ext uri="{0D108BD9-81ED-4DB2-BD59-A6C34878D82A}">
                    <a16:rowId xmlns:a16="http://schemas.microsoft.com/office/drawing/2014/main" val="10012"/>
                  </a:ext>
                </a:extLst>
              </a:tr>
              <a:tr h="425557">
                <a:tc>
                  <a:txBody>
                    <a:bodyPr/>
                    <a:lstStyle>
                      <a:lvl1pPr>
                        <a:spcBef>
                          <a:spcPct val="20000"/>
                        </a:spcBef>
                        <a:buFont typeface="Arial" charset="0"/>
                        <a:defRPr>
                          <a:solidFill>
                            <a:schemeClr val="tx1"/>
                          </a:solidFill>
                          <a:latin typeface="Arial" charset="0"/>
                          <a:cs typeface="Arial" charset="0"/>
                        </a:defRPr>
                      </a:lvl1pPr>
                      <a:lvl2pPr marL="742950" indent="-285750">
                        <a:spcBef>
                          <a:spcPct val="20000"/>
                        </a:spcBef>
                        <a:buFont typeface="Arial" charset="0"/>
                        <a:defRPr sz="1600">
                          <a:solidFill>
                            <a:schemeClr val="tx1"/>
                          </a:solidFill>
                          <a:latin typeface="Arial" charset="0"/>
                          <a:cs typeface="Arial" charset="0"/>
                        </a:defRPr>
                      </a:lvl2pPr>
                      <a:lvl3pPr marL="1143000" indent="-228600">
                        <a:spcBef>
                          <a:spcPct val="20000"/>
                        </a:spcBef>
                        <a:buFont typeface="Wingdings" pitchFamily="2" charset="2"/>
                        <a:defRPr sz="1400">
                          <a:solidFill>
                            <a:schemeClr val="tx1"/>
                          </a:solidFill>
                          <a:latin typeface="Arial" charset="0"/>
                          <a:cs typeface="Arial" charset="0"/>
                        </a:defRPr>
                      </a:lvl3pPr>
                      <a:lvl4pPr marL="1600200" indent="-228600">
                        <a:spcBef>
                          <a:spcPct val="20000"/>
                        </a:spcBef>
                        <a:buFont typeface="Arial" charset="0"/>
                        <a:defRPr sz="1400">
                          <a:solidFill>
                            <a:schemeClr val="tx1"/>
                          </a:solidFill>
                          <a:latin typeface="Arial" charset="0"/>
                          <a:cs typeface="Arial" charset="0"/>
                        </a:defRPr>
                      </a:lvl4pPr>
                      <a:lvl5pPr marL="2057400" indent="-228600">
                        <a:spcBef>
                          <a:spcPct val="20000"/>
                        </a:spcBef>
                        <a:buFont typeface="Arial" charset="0"/>
                        <a:defRPr sz="1400">
                          <a:solidFill>
                            <a:schemeClr val="tx1"/>
                          </a:solidFill>
                          <a:latin typeface="Arial" charset="0"/>
                          <a:cs typeface="Arial" charset="0"/>
                        </a:defRPr>
                      </a:lvl5pPr>
                      <a:lvl6pPr marL="25146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6pPr>
                      <a:lvl7pPr marL="29718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7pPr>
                      <a:lvl8pPr marL="34290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8pPr>
                      <a:lvl9pPr marL="38862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9p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Arial" panose="020B0604020202020204" pitchFamily="34" charset="0"/>
                          <a:cs typeface="Arial" panose="020B0604020202020204" pitchFamily="34" charset="0"/>
                        </a:rPr>
                        <a:t>Hourglass(HG) reduction</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lvl1pPr>
                        <a:spcBef>
                          <a:spcPct val="20000"/>
                        </a:spcBef>
                        <a:buFont typeface="Arial" charset="0"/>
                        <a:tabLst>
                          <a:tab pos="139700" algn="l"/>
                        </a:tabLst>
                        <a:defRPr>
                          <a:solidFill>
                            <a:schemeClr val="tx1"/>
                          </a:solidFill>
                          <a:latin typeface="Arial" charset="0"/>
                          <a:cs typeface="Arial" charset="0"/>
                        </a:defRPr>
                      </a:lvl1pPr>
                      <a:lvl2pPr marL="742950" indent="-285750">
                        <a:spcBef>
                          <a:spcPct val="20000"/>
                        </a:spcBef>
                        <a:buFont typeface="Arial" charset="0"/>
                        <a:tabLst>
                          <a:tab pos="139700" algn="l"/>
                        </a:tabLst>
                        <a:defRPr sz="1600">
                          <a:solidFill>
                            <a:schemeClr val="tx1"/>
                          </a:solidFill>
                          <a:latin typeface="Arial" charset="0"/>
                          <a:cs typeface="Arial" charset="0"/>
                        </a:defRPr>
                      </a:lvl2pPr>
                      <a:lvl3pPr marL="1143000" indent="-228600">
                        <a:spcBef>
                          <a:spcPct val="20000"/>
                        </a:spcBef>
                        <a:buFont typeface="Wingdings" pitchFamily="2" charset="2"/>
                        <a:tabLst>
                          <a:tab pos="139700" algn="l"/>
                        </a:tabLst>
                        <a:defRPr sz="1400">
                          <a:solidFill>
                            <a:schemeClr val="tx1"/>
                          </a:solidFill>
                          <a:latin typeface="Arial" charset="0"/>
                          <a:cs typeface="Arial" charset="0"/>
                        </a:defRPr>
                      </a:lvl3pPr>
                      <a:lvl4pPr marL="1600200" indent="-228600">
                        <a:spcBef>
                          <a:spcPct val="20000"/>
                        </a:spcBef>
                        <a:buFont typeface="Arial" charset="0"/>
                        <a:tabLst>
                          <a:tab pos="139700" algn="l"/>
                        </a:tabLst>
                        <a:defRPr sz="1400">
                          <a:solidFill>
                            <a:schemeClr val="tx1"/>
                          </a:solidFill>
                          <a:latin typeface="Arial" charset="0"/>
                          <a:cs typeface="Arial" charset="0"/>
                        </a:defRPr>
                      </a:lvl4pPr>
                      <a:lvl5pPr marL="2057400" indent="-228600">
                        <a:spcBef>
                          <a:spcPct val="20000"/>
                        </a:spcBef>
                        <a:buFont typeface="Arial" charset="0"/>
                        <a:tabLst>
                          <a:tab pos="139700" algn="l"/>
                        </a:tabLst>
                        <a:defRPr sz="1400">
                          <a:solidFill>
                            <a:schemeClr val="tx1"/>
                          </a:solidFill>
                          <a:latin typeface="Arial" charset="0"/>
                          <a:cs typeface="Arial" charset="0"/>
                        </a:defRPr>
                      </a:lvl5pPr>
                      <a:lvl6pPr marL="2514600" indent="-228600" defTabSz="457200" eaLnBrk="0" fontAlgn="base" hangingPunct="0">
                        <a:spcBef>
                          <a:spcPct val="20000"/>
                        </a:spcBef>
                        <a:spcAft>
                          <a:spcPct val="0"/>
                        </a:spcAft>
                        <a:buFont typeface="Arial" charset="0"/>
                        <a:tabLst>
                          <a:tab pos="139700" algn="l"/>
                        </a:tabLst>
                        <a:defRPr sz="1400">
                          <a:solidFill>
                            <a:schemeClr val="tx1"/>
                          </a:solidFill>
                          <a:latin typeface="Arial" charset="0"/>
                          <a:cs typeface="Arial" charset="0"/>
                        </a:defRPr>
                      </a:lvl6pPr>
                      <a:lvl7pPr marL="2971800" indent="-228600" defTabSz="457200" eaLnBrk="0" fontAlgn="base" hangingPunct="0">
                        <a:spcBef>
                          <a:spcPct val="20000"/>
                        </a:spcBef>
                        <a:spcAft>
                          <a:spcPct val="0"/>
                        </a:spcAft>
                        <a:buFont typeface="Arial" charset="0"/>
                        <a:tabLst>
                          <a:tab pos="139700" algn="l"/>
                        </a:tabLst>
                        <a:defRPr sz="1400">
                          <a:solidFill>
                            <a:schemeClr val="tx1"/>
                          </a:solidFill>
                          <a:latin typeface="Arial" charset="0"/>
                          <a:cs typeface="Arial" charset="0"/>
                        </a:defRPr>
                      </a:lvl7pPr>
                      <a:lvl8pPr marL="3429000" indent="-228600" defTabSz="457200" eaLnBrk="0" fontAlgn="base" hangingPunct="0">
                        <a:spcBef>
                          <a:spcPct val="20000"/>
                        </a:spcBef>
                        <a:spcAft>
                          <a:spcPct val="0"/>
                        </a:spcAft>
                        <a:buFont typeface="Arial" charset="0"/>
                        <a:tabLst>
                          <a:tab pos="139700" algn="l"/>
                        </a:tabLst>
                        <a:defRPr sz="1400">
                          <a:solidFill>
                            <a:schemeClr val="tx1"/>
                          </a:solidFill>
                          <a:latin typeface="Arial" charset="0"/>
                          <a:cs typeface="Arial" charset="0"/>
                        </a:defRPr>
                      </a:lvl8pPr>
                      <a:lvl9pPr marL="3886200" indent="-228600" defTabSz="457200" eaLnBrk="0" fontAlgn="base" hangingPunct="0">
                        <a:spcBef>
                          <a:spcPct val="20000"/>
                        </a:spcBef>
                        <a:spcAft>
                          <a:spcPct val="0"/>
                        </a:spcAft>
                        <a:buFont typeface="Arial" charset="0"/>
                        <a:tabLst>
                          <a:tab pos="139700" algn="l"/>
                        </a:tabLst>
                        <a:defRPr sz="1400">
                          <a:solidFill>
                            <a:schemeClr val="tx1"/>
                          </a:solidFill>
                          <a:latin typeface="Arial" charset="0"/>
                          <a:cs typeface="Arial"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tab pos="139700" algn="l"/>
                        </a:tabLst>
                      </a:pPr>
                      <a:endParaRPr kumimoji="0" lang="en-US" altLang="en-US" sz="1200" b="0" i="0" u="none" strike="noStrike" cap="none" normalizeH="0" baseline="0">
                        <a:ln>
                          <a:noFill/>
                        </a:ln>
                        <a:solidFill>
                          <a:srgbClr val="000000"/>
                        </a:solidFill>
                        <a:effectLst/>
                        <a:latin typeface="Arial" panose="020B0604020202020204" pitchFamily="34" charset="0"/>
                        <a:cs typeface="Arial" panose="020B0604020202020204" pitchFamily="34"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gridSpan="2">
                  <a:txBody>
                    <a:bodyPr/>
                    <a:lstStyle>
                      <a:lvl1pPr>
                        <a:spcBef>
                          <a:spcPct val="20000"/>
                        </a:spcBef>
                        <a:buFont typeface="Arial" charset="0"/>
                        <a:defRPr>
                          <a:solidFill>
                            <a:schemeClr val="tx1"/>
                          </a:solidFill>
                          <a:latin typeface="Arial" charset="0"/>
                          <a:cs typeface="Arial" charset="0"/>
                        </a:defRPr>
                      </a:lvl1pPr>
                      <a:lvl2pPr marL="742950" indent="-285750">
                        <a:spcBef>
                          <a:spcPct val="20000"/>
                        </a:spcBef>
                        <a:buFont typeface="Arial" charset="0"/>
                        <a:defRPr sz="1600">
                          <a:solidFill>
                            <a:schemeClr val="tx1"/>
                          </a:solidFill>
                          <a:latin typeface="Arial" charset="0"/>
                          <a:cs typeface="Arial" charset="0"/>
                        </a:defRPr>
                      </a:lvl2pPr>
                      <a:lvl3pPr marL="1143000" indent="-228600">
                        <a:spcBef>
                          <a:spcPct val="20000"/>
                        </a:spcBef>
                        <a:buFont typeface="Wingdings" pitchFamily="2" charset="2"/>
                        <a:defRPr sz="1400">
                          <a:solidFill>
                            <a:schemeClr val="tx1"/>
                          </a:solidFill>
                          <a:latin typeface="Arial" charset="0"/>
                          <a:cs typeface="Arial" charset="0"/>
                        </a:defRPr>
                      </a:lvl3pPr>
                      <a:lvl4pPr marL="1600200" indent="-228600">
                        <a:spcBef>
                          <a:spcPct val="20000"/>
                        </a:spcBef>
                        <a:buFont typeface="Arial" charset="0"/>
                        <a:defRPr sz="1400">
                          <a:solidFill>
                            <a:schemeClr val="tx1"/>
                          </a:solidFill>
                          <a:latin typeface="Arial" charset="0"/>
                          <a:cs typeface="Arial" charset="0"/>
                        </a:defRPr>
                      </a:lvl4pPr>
                      <a:lvl5pPr marL="2057400" indent="-228600">
                        <a:spcBef>
                          <a:spcPct val="20000"/>
                        </a:spcBef>
                        <a:buFont typeface="Arial" charset="0"/>
                        <a:defRPr sz="1400">
                          <a:solidFill>
                            <a:schemeClr val="tx1"/>
                          </a:solidFill>
                          <a:latin typeface="Arial" charset="0"/>
                          <a:cs typeface="Arial" charset="0"/>
                        </a:defRPr>
                      </a:lvl5pPr>
                      <a:lvl6pPr marL="25146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6pPr>
                      <a:lvl7pPr marL="29718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7pPr>
                      <a:lvl8pPr marL="34290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8pPr>
                      <a:lvl9pPr marL="38862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000000"/>
                          </a:solidFill>
                          <a:effectLst/>
                          <a:latin typeface="Arial" panose="020B0604020202020204" pitchFamily="34" charset="0"/>
                          <a:cs typeface="Arial" panose="020B0604020202020204" pitchFamily="34" charset="0"/>
                        </a:rPr>
                        <a:t>1 </a:t>
                      </a:r>
                      <a:endParaRPr kumimoji="0" lang="en-US" altLang="en-US" sz="1200" b="0" i="0" u="none" strike="noStrike" cap="none" normalizeH="0" baseline="0">
                        <a:ln>
                          <a:noFill/>
                        </a:ln>
                        <a:solidFill>
                          <a:schemeClr val="tx1"/>
                        </a:solidFill>
                        <a:effectLst/>
                        <a:latin typeface="Arial" panose="020B0604020202020204" pitchFamily="34" charset="0"/>
                        <a:cs typeface="Arial" panose="020B0604020202020204" pitchFamily="34"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hMerge="1">
                  <a:txBody>
                    <a:bodyPr/>
                    <a:lstStyle/>
                    <a:p>
                      <a:endParaRPr lang="en-US"/>
                    </a:p>
                  </a:txBody>
                  <a:tcPr/>
                </a:tc>
                <a:tc gridSpan="2">
                  <a:txBody>
                    <a:bodyPr/>
                    <a:lstStyle>
                      <a:lvl1pPr>
                        <a:spcBef>
                          <a:spcPct val="20000"/>
                        </a:spcBef>
                        <a:buFont typeface="Arial" charset="0"/>
                        <a:defRPr>
                          <a:solidFill>
                            <a:schemeClr val="tx1"/>
                          </a:solidFill>
                          <a:latin typeface="Arial" charset="0"/>
                          <a:cs typeface="Arial" charset="0"/>
                        </a:defRPr>
                      </a:lvl1pPr>
                      <a:lvl2pPr marL="742950" indent="-285750">
                        <a:spcBef>
                          <a:spcPct val="20000"/>
                        </a:spcBef>
                        <a:buFont typeface="Arial" charset="0"/>
                        <a:defRPr sz="1600">
                          <a:solidFill>
                            <a:schemeClr val="tx1"/>
                          </a:solidFill>
                          <a:latin typeface="Arial" charset="0"/>
                          <a:cs typeface="Arial" charset="0"/>
                        </a:defRPr>
                      </a:lvl2pPr>
                      <a:lvl3pPr marL="1143000" indent="-228600">
                        <a:spcBef>
                          <a:spcPct val="20000"/>
                        </a:spcBef>
                        <a:buFont typeface="Wingdings" pitchFamily="2" charset="2"/>
                        <a:defRPr sz="1400">
                          <a:solidFill>
                            <a:schemeClr val="tx1"/>
                          </a:solidFill>
                          <a:latin typeface="Arial" charset="0"/>
                          <a:cs typeface="Arial" charset="0"/>
                        </a:defRPr>
                      </a:lvl3pPr>
                      <a:lvl4pPr marL="1600200" indent="-228600">
                        <a:spcBef>
                          <a:spcPct val="20000"/>
                        </a:spcBef>
                        <a:buFont typeface="Arial" charset="0"/>
                        <a:defRPr sz="1400">
                          <a:solidFill>
                            <a:schemeClr val="tx1"/>
                          </a:solidFill>
                          <a:latin typeface="Arial" charset="0"/>
                          <a:cs typeface="Arial" charset="0"/>
                        </a:defRPr>
                      </a:lvl4pPr>
                      <a:lvl5pPr marL="2057400" indent="-228600">
                        <a:spcBef>
                          <a:spcPct val="20000"/>
                        </a:spcBef>
                        <a:buFont typeface="Arial" charset="0"/>
                        <a:defRPr sz="1400">
                          <a:solidFill>
                            <a:schemeClr val="tx1"/>
                          </a:solidFill>
                          <a:latin typeface="Arial" charset="0"/>
                          <a:cs typeface="Arial" charset="0"/>
                        </a:defRPr>
                      </a:lvl5pPr>
                      <a:lvl6pPr marL="25146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6pPr>
                      <a:lvl7pPr marL="29718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7pPr>
                      <a:lvl8pPr marL="34290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8pPr>
                      <a:lvl9pPr marL="38862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Arial" panose="020B0604020202020204" pitchFamily="34" charset="0"/>
                          <a:cs typeface="Arial" panose="020B0604020202020204" pitchFamily="34" charset="0"/>
                        </a:rPr>
                        <a:t>0.87</a:t>
                      </a:r>
                      <a:endParaRPr kumimoji="0" lang="en-US" altLang="en-US" sz="12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hMerge="1">
                  <a:txBody>
                    <a:bodyPr/>
                    <a:lstStyle/>
                    <a:p>
                      <a:endParaRPr lang="en-US"/>
                    </a:p>
                  </a:txBody>
                  <a:tcPr/>
                </a:tc>
                <a:tc gridSpan="2">
                  <a:txBody>
                    <a:bodyPr/>
                    <a:lstStyle>
                      <a:lvl1pPr>
                        <a:spcBef>
                          <a:spcPct val="20000"/>
                        </a:spcBef>
                        <a:buFont typeface="Arial" charset="0"/>
                        <a:defRPr>
                          <a:solidFill>
                            <a:schemeClr val="tx1"/>
                          </a:solidFill>
                          <a:latin typeface="Arial" charset="0"/>
                          <a:cs typeface="Arial" charset="0"/>
                        </a:defRPr>
                      </a:lvl1pPr>
                      <a:lvl2pPr marL="742950" indent="-285750">
                        <a:spcBef>
                          <a:spcPct val="20000"/>
                        </a:spcBef>
                        <a:buFont typeface="Arial" charset="0"/>
                        <a:defRPr sz="1600">
                          <a:solidFill>
                            <a:schemeClr val="tx1"/>
                          </a:solidFill>
                          <a:latin typeface="Arial" charset="0"/>
                          <a:cs typeface="Arial" charset="0"/>
                        </a:defRPr>
                      </a:lvl2pPr>
                      <a:lvl3pPr marL="1143000" indent="-228600">
                        <a:spcBef>
                          <a:spcPct val="20000"/>
                        </a:spcBef>
                        <a:buFont typeface="Wingdings" pitchFamily="2" charset="2"/>
                        <a:defRPr sz="1400">
                          <a:solidFill>
                            <a:schemeClr val="tx1"/>
                          </a:solidFill>
                          <a:latin typeface="Arial" charset="0"/>
                          <a:cs typeface="Arial" charset="0"/>
                        </a:defRPr>
                      </a:lvl3pPr>
                      <a:lvl4pPr marL="1600200" indent="-228600">
                        <a:spcBef>
                          <a:spcPct val="20000"/>
                        </a:spcBef>
                        <a:buFont typeface="Arial" charset="0"/>
                        <a:defRPr sz="1400">
                          <a:solidFill>
                            <a:schemeClr val="tx1"/>
                          </a:solidFill>
                          <a:latin typeface="Arial" charset="0"/>
                          <a:cs typeface="Arial" charset="0"/>
                        </a:defRPr>
                      </a:lvl4pPr>
                      <a:lvl5pPr marL="2057400" indent="-228600">
                        <a:spcBef>
                          <a:spcPct val="20000"/>
                        </a:spcBef>
                        <a:buFont typeface="Arial" charset="0"/>
                        <a:defRPr sz="1400">
                          <a:solidFill>
                            <a:schemeClr val="tx1"/>
                          </a:solidFill>
                          <a:latin typeface="Arial" charset="0"/>
                          <a:cs typeface="Arial" charset="0"/>
                        </a:defRPr>
                      </a:lvl5pPr>
                      <a:lvl6pPr marL="25146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6pPr>
                      <a:lvl7pPr marL="29718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7pPr>
                      <a:lvl8pPr marL="34290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8pPr>
                      <a:lvl9pPr marL="38862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Arial" panose="020B0604020202020204" pitchFamily="34" charset="0"/>
                          <a:cs typeface="Arial" panose="020B0604020202020204" pitchFamily="34" charset="0"/>
                        </a:rPr>
                        <a:t>0.86</a:t>
                      </a:r>
                      <a:endParaRPr kumimoji="0" lang="en-US" altLang="en-US" sz="12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hMerge="1">
                  <a:txBody>
                    <a:bodyPr/>
                    <a:lstStyle/>
                    <a:p>
                      <a:endParaRPr lang="en-US"/>
                    </a:p>
                  </a:txBody>
                  <a:tcPr/>
                </a:tc>
                <a:extLst>
                  <a:ext uri="{0D108BD9-81ED-4DB2-BD59-A6C34878D82A}">
                    <a16:rowId xmlns:a16="http://schemas.microsoft.com/office/drawing/2014/main" val="10013"/>
                  </a:ext>
                </a:extLst>
              </a:tr>
              <a:tr h="425557">
                <a:tc>
                  <a:txBody>
                    <a:bodyPr/>
                    <a:lstStyle>
                      <a:lvl1pPr>
                        <a:spcBef>
                          <a:spcPct val="20000"/>
                        </a:spcBef>
                        <a:buFont typeface="Arial" charset="0"/>
                        <a:defRPr>
                          <a:solidFill>
                            <a:schemeClr val="tx1"/>
                          </a:solidFill>
                          <a:latin typeface="Arial" charset="0"/>
                          <a:cs typeface="Arial" charset="0"/>
                        </a:defRPr>
                      </a:lvl1pPr>
                      <a:lvl2pPr marL="742950" indent="-285750">
                        <a:spcBef>
                          <a:spcPct val="20000"/>
                        </a:spcBef>
                        <a:buFont typeface="Arial" charset="0"/>
                        <a:defRPr sz="1600">
                          <a:solidFill>
                            <a:schemeClr val="tx1"/>
                          </a:solidFill>
                          <a:latin typeface="Arial" charset="0"/>
                          <a:cs typeface="Arial" charset="0"/>
                        </a:defRPr>
                      </a:lvl2pPr>
                      <a:lvl3pPr marL="1143000" indent="-228600">
                        <a:spcBef>
                          <a:spcPct val="20000"/>
                        </a:spcBef>
                        <a:buFont typeface="Wingdings" pitchFamily="2" charset="2"/>
                        <a:defRPr sz="1400">
                          <a:solidFill>
                            <a:schemeClr val="tx1"/>
                          </a:solidFill>
                          <a:latin typeface="Arial" charset="0"/>
                          <a:cs typeface="Arial" charset="0"/>
                        </a:defRPr>
                      </a:lvl3pPr>
                      <a:lvl4pPr marL="1600200" indent="-228600">
                        <a:spcBef>
                          <a:spcPct val="20000"/>
                        </a:spcBef>
                        <a:buFont typeface="Arial" charset="0"/>
                        <a:defRPr sz="1400">
                          <a:solidFill>
                            <a:schemeClr val="tx1"/>
                          </a:solidFill>
                          <a:latin typeface="Arial" charset="0"/>
                          <a:cs typeface="Arial" charset="0"/>
                        </a:defRPr>
                      </a:lvl4pPr>
                      <a:lvl5pPr marL="2057400" indent="-228600">
                        <a:spcBef>
                          <a:spcPct val="20000"/>
                        </a:spcBef>
                        <a:buFont typeface="Arial" charset="0"/>
                        <a:defRPr sz="1400">
                          <a:solidFill>
                            <a:schemeClr val="tx1"/>
                          </a:solidFill>
                          <a:latin typeface="Arial" charset="0"/>
                          <a:cs typeface="Arial" charset="0"/>
                        </a:defRPr>
                      </a:lvl5pPr>
                      <a:lvl6pPr marL="25146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6pPr>
                      <a:lvl7pPr marL="29718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7pPr>
                      <a:lvl8pPr marL="34290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8pPr>
                      <a:lvl9pPr marL="38862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9p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altLang="en-US" sz="1200" b="0" i="0" u="none" strike="noStrike" cap="none" normalizeH="0" baseline="0" dirty="0" err="1">
                          <a:ln>
                            <a:noFill/>
                          </a:ln>
                          <a:solidFill>
                            <a:srgbClr val="000000"/>
                          </a:solidFill>
                          <a:effectLst/>
                          <a:latin typeface="Arial" panose="020B0604020202020204" pitchFamily="34" charset="0"/>
                          <a:cs typeface="Arial" panose="020B0604020202020204" pitchFamily="34" charset="0"/>
                        </a:rPr>
                        <a:t>Lumi</a:t>
                      </a:r>
                      <a:r>
                        <a:rPr kumimoji="0" lang="en-US" altLang="en-US" sz="1200" b="0" i="0" u="none" strike="noStrike" cap="none" normalizeH="0" baseline="0" dirty="0">
                          <a:ln>
                            <a:noFill/>
                          </a:ln>
                          <a:solidFill>
                            <a:srgbClr val="000000"/>
                          </a:solidFill>
                          <a:effectLst/>
                          <a:latin typeface="Arial" panose="020B0604020202020204" pitchFamily="34" charset="0"/>
                          <a:cs typeface="Arial" panose="020B0604020202020204" pitchFamily="34" charset="0"/>
                        </a:rPr>
                        <a:t>./IP, w/HG, 10</a:t>
                      </a:r>
                      <a:r>
                        <a:rPr kumimoji="0" lang="en-US" altLang="en-US" sz="1200" b="0" i="0" u="none" strike="noStrike" cap="none" normalizeH="0" baseline="30000" dirty="0">
                          <a:ln>
                            <a:noFill/>
                          </a:ln>
                          <a:solidFill>
                            <a:srgbClr val="000000"/>
                          </a:solidFill>
                          <a:effectLst/>
                          <a:latin typeface="Arial" panose="020B0604020202020204" pitchFamily="34" charset="0"/>
                          <a:cs typeface="Arial" panose="020B0604020202020204" pitchFamily="34" charset="0"/>
                        </a:rPr>
                        <a:t>33</a:t>
                      </a:r>
                      <a:endParaRPr kumimoji="0" lang="en-US" altLang="en-US" sz="1200" b="0" i="0" u="none" strike="noStrike" cap="none" normalizeH="0" baseline="0" dirty="0">
                        <a:ln>
                          <a:noFill/>
                        </a:ln>
                        <a:solidFill>
                          <a:srgbClr val="000000"/>
                        </a:solidFill>
                        <a:effectLst/>
                        <a:latin typeface="Arial" panose="020B0604020202020204" pitchFamily="34" charset="0"/>
                        <a:cs typeface="Arial" panose="020B0604020202020204" pitchFamily="34"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lvl1pPr>
                        <a:spcBef>
                          <a:spcPct val="20000"/>
                        </a:spcBef>
                        <a:buFont typeface="Arial" charset="0"/>
                        <a:tabLst>
                          <a:tab pos="139700" algn="l"/>
                        </a:tabLst>
                        <a:defRPr>
                          <a:solidFill>
                            <a:schemeClr val="tx1"/>
                          </a:solidFill>
                          <a:latin typeface="Arial" charset="0"/>
                          <a:cs typeface="Arial" charset="0"/>
                        </a:defRPr>
                      </a:lvl1pPr>
                      <a:lvl2pPr marL="742950" indent="-285750">
                        <a:spcBef>
                          <a:spcPct val="20000"/>
                        </a:spcBef>
                        <a:buFont typeface="Arial" charset="0"/>
                        <a:tabLst>
                          <a:tab pos="139700" algn="l"/>
                        </a:tabLst>
                        <a:defRPr sz="1600">
                          <a:solidFill>
                            <a:schemeClr val="tx1"/>
                          </a:solidFill>
                          <a:latin typeface="Arial" charset="0"/>
                          <a:cs typeface="Arial" charset="0"/>
                        </a:defRPr>
                      </a:lvl2pPr>
                      <a:lvl3pPr marL="1143000" indent="-228600">
                        <a:spcBef>
                          <a:spcPct val="20000"/>
                        </a:spcBef>
                        <a:buFont typeface="Wingdings" pitchFamily="2" charset="2"/>
                        <a:tabLst>
                          <a:tab pos="139700" algn="l"/>
                        </a:tabLst>
                        <a:defRPr sz="1400">
                          <a:solidFill>
                            <a:schemeClr val="tx1"/>
                          </a:solidFill>
                          <a:latin typeface="Arial" charset="0"/>
                          <a:cs typeface="Arial" charset="0"/>
                        </a:defRPr>
                      </a:lvl3pPr>
                      <a:lvl4pPr marL="1600200" indent="-228600">
                        <a:spcBef>
                          <a:spcPct val="20000"/>
                        </a:spcBef>
                        <a:buFont typeface="Arial" charset="0"/>
                        <a:tabLst>
                          <a:tab pos="139700" algn="l"/>
                        </a:tabLst>
                        <a:defRPr sz="1400">
                          <a:solidFill>
                            <a:schemeClr val="tx1"/>
                          </a:solidFill>
                          <a:latin typeface="Arial" charset="0"/>
                          <a:cs typeface="Arial" charset="0"/>
                        </a:defRPr>
                      </a:lvl4pPr>
                      <a:lvl5pPr marL="2057400" indent="-228600">
                        <a:spcBef>
                          <a:spcPct val="20000"/>
                        </a:spcBef>
                        <a:buFont typeface="Arial" charset="0"/>
                        <a:tabLst>
                          <a:tab pos="139700" algn="l"/>
                        </a:tabLst>
                        <a:defRPr sz="1400">
                          <a:solidFill>
                            <a:schemeClr val="tx1"/>
                          </a:solidFill>
                          <a:latin typeface="Arial" charset="0"/>
                          <a:cs typeface="Arial" charset="0"/>
                        </a:defRPr>
                      </a:lvl5pPr>
                      <a:lvl6pPr marL="2514600" indent="-228600" defTabSz="457200" eaLnBrk="0" fontAlgn="base" hangingPunct="0">
                        <a:spcBef>
                          <a:spcPct val="20000"/>
                        </a:spcBef>
                        <a:spcAft>
                          <a:spcPct val="0"/>
                        </a:spcAft>
                        <a:buFont typeface="Arial" charset="0"/>
                        <a:tabLst>
                          <a:tab pos="139700" algn="l"/>
                        </a:tabLst>
                        <a:defRPr sz="1400">
                          <a:solidFill>
                            <a:schemeClr val="tx1"/>
                          </a:solidFill>
                          <a:latin typeface="Arial" charset="0"/>
                          <a:cs typeface="Arial" charset="0"/>
                        </a:defRPr>
                      </a:lvl6pPr>
                      <a:lvl7pPr marL="2971800" indent="-228600" defTabSz="457200" eaLnBrk="0" fontAlgn="base" hangingPunct="0">
                        <a:spcBef>
                          <a:spcPct val="20000"/>
                        </a:spcBef>
                        <a:spcAft>
                          <a:spcPct val="0"/>
                        </a:spcAft>
                        <a:buFont typeface="Arial" charset="0"/>
                        <a:tabLst>
                          <a:tab pos="139700" algn="l"/>
                        </a:tabLst>
                        <a:defRPr sz="1400">
                          <a:solidFill>
                            <a:schemeClr val="tx1"/>
                          </a:solidFill>
                          <a:latin typeface="Arial" charset="0"/>
                          <a:cs typeface="Arial" charset="0"/>
                        </a:defRPr>
                      </a:lvl7pPr>
                      <a:lvl8pPr marL="3429000" indent="-228600" defTabSz="457200" eaLnBrk="0" fontAlgn="base" hangingPunct="0">
                        <a:spcBef>
                          <a:spcPct val="20000"/>
                        </a:spcBef>
                        <a:spcAft>
                          <a:spcPct val="0"/>
                        </a:spcAft>
                        <a:buFont typeface="Arial" charset="0"/>
                        <a:tabLst>
                          <a:tab pos="139700" algn="l"/>
                        </a:tabLst>
                        <a:defRPr sz="1400">
                          <a:solidFill>
                            <a:schemeClr val="tx1"/>
                          </a:solidFill>
                          <a:latin typeface="Arial" charset="0"/>
                          <a:cs typeface="Arial" charset="0"/>
                        </a:defRPr>
                      </a:lvl8pPr>
                      <a:lvl9pPr marL="3886200" indent="-228600" defTabSz="457200" eaLnBrk="0" fontAlgn="base" hangingPunct="0">
                        <a:spcBef>
                          <a:spcPct val="20000"/>
                        </a:spcBef>
                        <a:spcAft>
                          <a:spcPct val="0"/>
                        </a:spcAft>
                        <a:buFont typeface="Arial" charset="0"/>
                        <a:tabLst>
                          <a:tab pos="139700" algn="l"/>
                        </a:tabLst>
                        <a:defRPr sz="1400">
                          <a:solidFill>
                            <a:schemeClr val="tx1"/>
                          </a:solidFill>
                          <a:latin typeface="Arial" charset="0"/>
                          <a:cs typeface="Arial"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tab pos="139700" algn="l"/>
                        </a:tabLst>
                      </a:pPr>
                      <a:r>
                        <a:rPr kumimoji="0" lang="en-US" altLang="en-US" sz="1200" b="0" i="0" u="none" strike="noStrike" cap="none" normalizeH="0" baseline="0">
                          <a:ln>
                            <a:noFill/>
                          </a:ln>
                          <a:solidFill>
                            <a:srgbClr val="000000"/>
                          </a:solidFill>
                          <a:effectLst/>
                          <a:latin typeface="Arial" panose="020B0604020202020204" pitchFamily="34" charset="0"/>
                          <a:cs typeface="Arial" panose="020B0604020202020204" pitchFamily="34" charset="0"/>
                        </a:rPr>
                        <a:t>cm</a:t>
                      </a:r>
                      <a:r>
                        <a:rPr kumimoji="0" lang="en-US" altLang="en-US" sz="1200" b="0" i="0" u="none" strike="noStrike" cap="none" normalizeH="0" baseline="30000">
                          <a:ln>
                            <a:noFill/>
                          </a:ln>
                          <a:solidFill>
                            <a:srgbClr val="000000"/>
                          </a:solidFill>
                          <a:effectLst/>
                          <a:latin typeface="Arial" panose="020B0604020202020204" pitchFamily="34" charset="0"/>
                          <a:cs typeface="Arial" panose="020B0604020202020204" pitchFamily="34" charset="0"/>
                        </a:rPr>
                        <a:t>-2</a:t>
                      </a:r>
                      <a:r>
                        <a:rPr kumimoji="0" lang="en-US" altLang="en-US" sz="1200" b="0" i="0" u="none" strike="noStrike" cap="none" normalizeH="0" baseline="0">
                          <a:ln>
                            <a:noFill/>
                          </a:ln>
                          <a:solidFill>
                            <a:srgbClr val="000000"/>
                          </a:solidFill>
                          <a:effectLst/>
                          <a:latin typeface="Arial" panose="020B0604020202020204" pitchFamily="34" charset="0"/>
                          <a:cs typeface="Arial" panose="020B0604020202020204" pitchFamily="34" charset="0"/>
                        </a:rPr>
                        <a:t>s</a:t>
                      </a:r>
                      <a:r>
                        <a:rPr kumimoji="0" lang="en-US" altLang="en-US" sz="1200" b="0" i="0" u="none" strike="noStrike" cap="none" normalizeH="0" baseline="30000">
                          <a:ln>
                            <a:noFill/>
                          </a:ln>
                          <a:solidFill>
                            <a:srgbClr val="000000"/>
                          </a:solidFill>
                          <a:effectLst/>
                          <a:latin typeface="Arial" panose="020B0604020202020204" pitchFamily="34" charset="0"/>
                          <a:cs typeface="Arial" panose="020B0604020202020204" pitchFamily="34" charset="0"/>
                        </a:rPr>
                        <a:t>-1</a:t>
                      </a:r>
                      <a:endParaRPr kumimoji="0" lang="en-US" altLang="en-US" sz="1200" b="0" i="0" u="none" strike="noStrike" cap="none" normalizeH="0" baseline="0">
                        <a:ln>
                          <a:noFill/>
                        </a:ln>
                        <a:solidFill>
                          <a:srgbClr val="000000"/>
                        </a:solidFill>
                        <a:effectLst/>
                        <a:latin typeface="Arial" panose="020B0604020202020204" pitchFamily="34" charset="0"/>
                        <a:cs typeface="Arial" panose="020B0604020202020204" pitchFamily="34"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gridSpan="2">
                  <a:txBody>
                    <a:bodyPr/>
                    <a:lstStyle>
                      <a:lvl1pPr>
                        <a:spcBef>
                          <a:spcPct val="20000"/>
                        </a:spcBef>
                        <a:buFont typeface="Arial" charset="0"/>
                        <a:defRPr>
                          <a:solidFill>
                            <a:schemeClr val="tx1"/>
                          </a:solidFill>
                          <a:latin typeface="Arial" charset="0"/>
                          <a:cs typeface="Arial" charset="0"/>
                        </a:defRPr>
                      </a:lvl1pPr>
                      <a:lvl2pPr marL="742950" indent="-285750">
                        <a:spcBef>
                          <a:spcPct val="20000"/>
                        </a:spcBef>
                        <a:buFont typeface="Arial" charset="0"/>
                        <a:defRPr sz="1600">
                          <a:solidFill>
                            <a:schemeClr val="tx1"/>
                          </a:solidFill>
                          <a:latin typeface="Arial" charset="0"/>
                          <a:cs typeface="Arial" charset="0"/>
                        </a:defRPr>
                      </a:lvl2pPr>
                      <a:lvl3pPr marL="1143000" indent="-228600">
                        <a:spcBef>
                          <a:spcPct val="20000"/>
                        </a:spcBef>
                        <a:buFont typeface="Wingdings" pitchFamily="2" charset="2"/>
                        <a:defRPr sz="1400">
                          <a:solidFill>
                            <a:schemeClr val="tx1"/>
                          </a:solidFill>
                          <a:latin typeface="Arial" charset="0"/>
                          <a:cs typeface="Arial" charset="0"/>
                        </a:defRPr>
                      </a:lvl3pPr>
                      <a:lvl4pPr marL="1600200" indent="-228600">
                        <a:spcBef>
                          <a:spcPct val="20000"/>
                        </a:spcBef>
                        <a:buFont typeface="Arial" charset="0"/>
                        <a:defRPr sz="1400">
                          <a:solidFill>
                            <a:schemeClr val="tx1"/>
                          </a:solidFill>
                          <a:latin typeface="Arial" charset="0"/>
                          <a:cs typeface="Arial" charset="0"/>
                        </a:defRPr>
                      </a:lvl4pPr>
                      <a:lvl5pPr marL="2057400" indent="-228600">
                        <a:spcBef>
                          <a:spcPct val="20000"/>
                        </a:spcBef>
                        <a:buFont typeface="Arial" charset="0"/>
                        <a:defRPr sz="1400">
                          <a:solidFill>
                            <a:schemeClr val="tx1"/>
                          </a:solidFill>
                          <a:latin typeface="Arial" charset="0"/>
                          <a:cs typeface="Arial" charset="0"/>
                        </a:defRPr>
                      </a:lvl5pPr>
                      <a:lvl6pPr marL="25146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6pPr>
                      <a:lvl7pPr marL="29718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7pPr>
                      <a:lvl8pPr marL="34290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8pPr>
                      <a:lvl9pPr marL="38862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altLang="en-US" sz="1200" b="1" i="0" u="none" strike="noStrike" cap="none" normalizeH="0" baseline="0" dirty="0">
                          <a:ln>
                            <a:noFill/>
                          </a:ln>
                          <a:solidFill>
                            <a:srgbClr val="FF0000"/>
                          </a:solidFill>
                          <a:effectLst/>
                          <a:latin typeface="Arial" panose="020B0604020202020204" pitchFamily="34" charset="0"/>
                          <a:cs typeface="Arial" panose="020B0604020202020204" pitchFamily="34" charset="0"/>
                        </a:rPr>
                        <a:t>2.5</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hMerge="1">
                  <a:txBody>
                    <a:bodyPr/>
                    <a:lstStyle/>
                    <a:p>
                      <a:endParaRPr lang="en-US"/>
                    </a:p>
                  </a:txBody>
                  <a:tcPr/>
                </a:tc>
                <a:tc gridSpan="2">
                  <a:txBody>
                    <a:bodyPr/>
                    <a:lstStyle>
                      <a:lvl1pPr>
                        <a:spcBef>
                          <a:spcPct val="20000"/>
                        </a:spcBef>
                        <a:buFont typeface="Arial" charset="0"/>
                        <a:defRPr>
                          <a:solidFill>
                            <a:schemeClr val="tx1"/>
                          </a:solidFill>
                          <a:latin typeface="Arial" charset="0"/>
                          <a:cs typeface="Arial" charset="0"/>
                        </a:defRPr>
                      </a:lvl1pPr>
                      <a:lvl2pPr marL="742950" indent="-285750">
                        <a:spcBef>
                          <a:spcPct val="20000"/>
                        </a:spcBef>
                        <a:buFont typeface="Arial" charset="0"/>
                        <a:defRPr sz="1600">
                          <a:solidFill>
                            <a:schemeClr val="tx1"/>
                          </a:solidFill>
                          <a:latin typeface="Arial" charset="0"/>
                          <a:cs typeface="Arial" charset="0"/>
                        </a:defRPr>
                      </a:lvl2pPr>
                      <a:lvl3pPr marL="1143000" indent="-228600">
                        <a:spcBef>
                          <a:spcPct val="20000"/>
                        </a:spcBef>
                        <a:buFont typeface="Wingdings" pitchFamily="2" charset="2"/>
                        <a:defRPr sz="1400">
                          <a:solidFill>
                            <a:schemeClr val="tx1"/>
                          </a:solidFill>
                          <a:latin typeface="Arial" charset="0"/>
                          <a:cs typeface="Arial" charset="0"/>
                        </a:defRPr>
                      </a:lvl3pPr>
                      <a:lvl4pPr marL="1600200" indent="-228600">
                        <a:spcBef>
                          <a:spcPct val="20000"/>
                        </a:spcBef>
                        <a:buFont typeface="Arial" charset="0"/>
                        <a:defRPr sz="1400">
                          <a:solidFill>
                            <a:schemeClr val="tx1"/>
                          </a:solidFill>
                          <a:latin typeface="Arial" charset="0"/>
                          <a:cs typeface="Arial" charset="0"/>
                        </a:defRPr>
                      </a:lvl4pPr>
                      <a:lvl5pPr marL="2057400" indent="-228600">
                        <a:spcBef>
                          <a:spcPct val="20000"/>
                        </a:spcBef>
                        <a:buFont typeface="Arial" charset="0"/>
                        <a:defRPr sz="1400">
                          <a:solidFill>
                            <a:schemeClr val="tx1"/>
                          </a:solidFill>
                          <a:latin typeface="Arial" charset="0"/>
                          <a:cs typeface="Arial" charset="0"/>
                        </a:defRPr>
                      </a:lvl5pPr>
                      <a:lvl6pPr marL="25146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6pPr>
                      <a:lvl7pPr marL="29718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7pPr>
                      <a:lvl8pPr marL="34290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8pPr>
                      <a:lvl9pPr marL="38862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altLang="en-US" sz="1200" b="1" i="0" u="none" strike="noStrike" cap="none" normalizeH="0" baseline="0" dirty="0">
                          <a:ln>
                            <a:noFill/>
                          </a:ln>
                          <a:solidFill>
                            <a:srgbClr val="FF0000"/>
                          </a:solidFill>
                          <a:effectLst/>
                          <a:latin typeface="Arial" panose="020B0604020202020204" pitchFamily="34" charset="0"/>
                          <a:cs typeface="Arial" panose="020B0604020202020204" pitchFamily="34" charset="0"/>
                        </a:rPr>
                        <a:t>21.4</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hMerge="1">
                  <a:txBody>
                    <a:bodyPr/>
                    <a:lstStyle/>
                    <a:p>
                      <a:endParaRPr lang="en-US"/>
                    </a:p>
                  </a:txBody>
                  <a:tcPr/>
                </a:tc>
                <a:tc gridSpan="2">
                  <a:txBody>
                    <a:bodyPr/>
                    <a:lstStyle>
                      <a:lvl1pPr>
                        <a:spcBef>
                          <a:spcPct val="20000"/>
                        </a:spcBef>
                        <a:buFont typeface="Arial" charset="0"/>
                        <a:defRPr>
                          <a:solidFill>
                            <a:schemeClr val="tx1"/>
                          </a:solidFill>
                          <a:latin typeface="Arial" charset="0"/>
                          <a:cs typeface="Arial" charset="0"/>
                        </a:defRPr>
                      </a:lvl1pPr>
                      <a:lvl2pPr marL="742950" indent="-285750">
                        <a:spcBef>
                          <a:spcPct val="20000"/>
                        </a:spcBef>
                        <a:buFont typeface="Arial" charset="0"/>
                        <a:defRPr sz="1600">
                          <a:solidFill>
                            <a:schemeClr val="tx1"/>
                          </a:solidFill>
                          <a:latin typeface="Arial" charset="0"/>
                          <a:cs typeface="Arial" charset="0"/>
                        </a:defRPr>
                      </a:lvl2pPr>
                      <a:lvl3pPr marL="1143000" indent="-228600">
                        <a:spcBef>
                          <a:spcPct val="20000"/>
                        </a:spcBef>
                        <a:buFont typeface="Wingdings" pitchFamily="2" charset="2"/>
                        <a:defRPr sz="1400">
                          <a:solidFill>
                            <a:schemeClr val="tx1"/>
                          </a:solidFill>
                          <a:latin typeface="Arial" charset="0"/>
                          <a:cs typeface="Arial" charset="0"/>
                        </a:defRPr>
                      </a:lvl3pPr>
                      <a:lvl4pPr marL="1600200" indent="-228600">
                        <a:spcBef>
                          <a:spcPct val="20000"/>
                        </a:spcBef>
                        <a:buFont typeface="Arial" charset="0"/>
                        <a:defRPr sz="1400">
                          <a:solidFill>
                            <a:schemeClr val="tx1"/>
                          </a:solidFill>
                          <a:latin typeface="Arial" charset="0"/>
                          <a:cs typeface="Arial" charset="0"/>
                        </a:defRPr>
                      </a:lvl4pPr>
                      <a:lvl5pPr marL="2057400" indent="-228600">
                        <a:spcBef>
                          <a:spcPct val="20000"/>
                        </a:spcBef>
                        <a:buFont typeface="Arial" charset="0"/>
                        <a:defRPr sz="1400">
                          <a:solidFill>
                            <a:schemeClr val="tx1"/>
                          </a:solidFill>
                          <a:latin typeface="Arial" charset="0"/>
                          <a:cs typeface="Arial" charset="0"/>
                        </a:defRPr>
                      </a:lvl5pPr>
                      <a:lvl6pPr marL="25146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6pPr>
                      <a:lvl7pPr marL="29718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7pPr>
                      <a:lvl8pPr marL="34290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8pPr>
                      <a:lvl9pPr marL="3886200" indent="-228600" defTabSz="457200" eaLnBrk="0" fontAlgn="base" hangingPunct="0">
                        <a:spcBef>
                          <a:spcPct val="20000"/>
                        </a:spcBef>
                        <a:spcAft>
                          <a:spcPct val="0"/>
                        </a:spcAft>
                        <a:buFont typeface="Arial" charset="0"/>
                        <a:defRPr sz="1400">
                          <a:solidFill>
                            <a:schemeClr val="tx1"/>
                          </a:solidFill>
                          <a:latin typeface="Arial" charset="0"/>
                          <a:cs typeface="Arial" charset="0"/>
                        </a:defRPr>
                      </a:lvl9p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altLang="en-US" sz="1200" b="1" i="0" u="none" strike="noStrike" cap="none" normalizeH="0" baseline="0" dirty="0">
                          <a:ln>
                            <a:noFill/>
                          </a:ln>
                          <a:solidFill>
                            <a:srgbClr val="FF0000"/>
                          </a:solidFill>
                          <a:effectLst/>
                          <a:latin typeface="Arial" panose="020B0604020202020204" pitchFamily="34" charset="0"/>
                          <a:cs typeface="Arial" panose="020B0604020202020204" pitchFamily="34" charset="0"/>
                        </a:rPr>
                        <a:t>1.7</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hMerge="1">
                  <a:txBody>
                    <a:bodyPr/>
                    <a:lstStyle/>
                    <a:p>
                      <a:endParaRPr lang="en-US"/>
                    </a:p>
                  </a:txBody>
                  <a:tcPr/>
                </a:tc>
                <a:extLst>
                  <a:ext uri="{0D108BD9-81ED-4DB2-BD59-A6C34878D82A}">
                    <a16:rowId xmlns:a16="http://schemas.microsoft.com/office/drawing/2014/main" val="10014"/>
                  </a:ext>
                </a:extLst>
              </a:tr>
            </a:tbl>
          </a:graphicData>
        </a:graphic>
      </p:graphicFrame>
      <p:sp>
        <p:nvSpPr>
          <p:cNvPr id="10" name="TextBox 11">
            <a:extLst>
              <a:ext uri="{FF2B5EF4-FFF2-40B4-BE49-F238E27FC236}">
                <a16:creationId xmlns:a16="http://schemas.microsoft.com/office/drawing/2014/main" id="{48260333-6E3D-3545-AA44-8DD358DB387B}"/>
              </a:ext>
            </a:extLst>
          </p:cNvPr>
          <p:cNvSpPr txBox="1">
            <a:spLocks noChangeArrowheads="1"/>
          </p:cNvSpPr>
          <p:nvPr/>
        </p:nvSpPr>
        <p:spPr bwMode="auto">
          <a:xfrm>
            <a:off x="651965" y="6309934"/>
            <a:ext cx="4751299" cy="307777"/>
          </a:xfrm>
          <a:prstGeom prst="rect">
            <a:avLst/>
          </a:prstGeom>
          <a:solidFill>
            <a:srgbClr val="FFFF99"/>
          </a:solidFill>
          <a:ln>
            <a:noFill/>
          </a:ln>
          <a:extLst/>
        </p:spPr>
        <p:txBody>
          <a:bodyPr wrap="square">
            <a:spAutoFit/>
          </a:bodyPr>
          <a:lstStyle>
            <a:lvl1pPr>
              <a:defRPr sz="3600">
                <a:solidFill>
                  <a:schemeClr val="tx1"/>
                </a:solidFill>
                <a:latin typeface="Arial" charset="0"/>
                <a:cs typeface="Arial" charset="0"/>
              </a:defRPr>
            </a:lvl1pPr>
            <a:lvl2pPr marL="742950" indent="-285750">
              <a:defRPr sz="3600">
                <a:solidFill>
                  <a:schemeClr val="tx1"/>
                </a:solidFill>
                <a:latin typeface="Arial" charset="0"/>
                <a:cs typeface="Arial" charset="0"/>
              </a:defRPr>
            </a:lvl2pPr>
            <a:lvl3pPr marL="1143000" indent="-228600">
              <a:defRPr sz="3600">
                <a:solidFill>
                  <a:schemeClr val="tx1"/>
                </a:solidFill>
                <a:latin typeface="Arial" charset="0"/>
                <a:cs typeface="Arial" charset="0"/>
              </a:defRPr>
            </a:lvl3pPr>
            <a:lvl4pPr marL="1600200" indent="-228600">
              <a:defRPr sz="3600">
                <a:solidFill>
                  <a:schemeClr val="tx1"/>
                </a:solidFill>
                <a:latin typeface="Arial" charset="0"/>
                <a:cs typeface="Arial" charset="0"/>
              </a:defRPr>
            </a:lvl4pPr>
            <a:lvl5pPr marL="2057400" indent="-228600">
              <a:defRPr sz="3600">
                <a:solidFill>
                  <a:schemeClr val="tx1"/>
                </a:solidFill>
                <a:latin typeface="Arial" charset="0"/>
                <a:cs typeface="Arial" charset="0"/>
              </a:defRPr>
            </a:lvl5pPr>
            <a:lvl6pPr marL="2514600" indent="-228600" defTabSz="457200" eaLnBrk="0" fontAlgn="base" hangingPunct="0">
              <a:spcBef>
                <a:spcPct val="0"/>
              </a:spcBef>
              <a:spcAft>
                <a:spcPct val="0"/>
              </a:spcAft>
              <a:defRPr sz="3600">
                <a:solidFill>
                  <a:schemeClr val="tx1"/>
                </a:solidFill>
                <a:latin typeface="Arial" charset="0"/>
                <a:cs typeface="Arial" charset="0"/>
              </a:defRPr>
            </a:lvl6pPr>
            <a:lvl7pPr marL="2971800" indent="-228600" defTabSz="457200" eaLnBrk="0" fontAlgn="base" hangingPunct="0">
              <a:spcBef>
                <a:spcPct val="0"/>
              </a:spcBef>
              <a:spcAft>
                <a:spcPct val="0"/>
              </a:spcAft>
              <a:defRPr sz="3600">
                <a:solidFill>
                  <a:schemeClr val="tx1"/>
                </a:solidFill>
                <a:latin typeface="Arial" charset="0"/>
                <a:cs typeface="Arial" charset="0"/>
              </a:defRPr>
            </a:lvl7pPr>
            <a:lvl8pPr marL="3429000" indent="-228600" defTabSz="457200" eaLnBrk="0" fontAlgn="base" hangingPunct="0">
              <a:spcBef>
                <a:spcPct val="0"/>
              </a:spcBef>
              <a:spcAft>
                <a:spcPct val="0"/>
              </a:spcAft>
              <a:defRPr sz="3600">
                <a:solidFill>
                  <a:schemeClr val="tx1"/>
                </a:solidFill>
                <a:latin typeface="Arial" charset="0"/>
                <a:cs typeface="Arial" charset="0"/>
              </a:defRPr>
            </a:lvl8pPr>
            <a:lvl9pPr marL="3886200" indent="-228600" defTabSz="457200" eaLnBrk="0" fontAlgn="base" hangingPunct="0">
              <a:spcBef>
                <a:spcPct val="0"/>
              </a:spcBef>
              <a:spcAft>
                <a:spcPct val="0"/>
              </a:spcAft>
              <a:defRPr sz="3600">
                <a:solidFill>
                  <a:schemeClr val="tx1"/>
                </a:solidFill>
                <a:latin typeface="Arial" charset="0"/>
                <a:cs typeface="Arial" charset="0"/>
              </a:defRPr>
            </a:lvl9pPr>
          </a:lstStyle>
          <a:p>
            <a:r>
              <a:rPr lang="en-US" altLang="en-US" sz="1400" dirty="0"/>
              <a:t>Similar high performance for electron-ion (</a:t>
            </a:r>
            <a:r>
              <a:rPr lang="en-US" altLang="en-US" sz="1400" i="1" dirty="0"/>
              <a:t>e-A</a:t>
            </a:r>
            <a:r>
              <a:rPr lang="en-US" altLang="en-US" sz="1400" dirty="0"/>
              <a:t>) collisions</a:t>
            </a:r>
          </a:p>
        </p:txBody>
      </p:sp>
      <p:pic>
        <p:nvPicPr>
          <p:cNvPr id="11" name="Picture 5">
            <a:extLst>
              <a:ext uri="{FF2B5EF4-FFF2-40B4-BE49-F238E27FC236}">
                <a16:creationId xmlns:a16="http://schemas.microsoft.com/office/drawing/2014/main" id="{D078B6CB-D2F6-7F4D-AC12-41EA6A918A0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31714" y="4054346"/>
            <a:ext cx="5394960" cy="28629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2" name="Straight Arrow Connector 11">
            <a:extLst>
              <a:ext uri="{FF2B5EF4-FFF2-40B4-BE49-F238E27FC236}">
                <a16:creationId xmlns:a16="http://schemas.microsoft.com/office/drawing/2014/main" id="{A57C7988-2334-8042-8261-8AF580513F8E}"/>
              </a:ext>
            </a:extLst>
          </p:cNvPr>
          <p:cNvCxnSpPr>
            <a:endCxn id="16" idx="2"/>
          </p:cNvCxnSpPr>
          <p:nvPr/>
        </p:nvCxnSpPr>
        <p:spPr>
          <a:xfrm flipV="1">
            <a:off x="8610600" y="3764075"/>
            <a:ext cx="816649" cy="1150357"/>
          </a:xfrm>
          <a:prstGeom prst="straightConnector1">
            <a:avLst/>
          </a:prstGeom>
          <a:ln w="31750">
            <a:solidFill>
              <a:srgbClr val="0099CC"/>
            </a:solidFill>
            <a:tailEnd type="stealth" w="lg" len="lg"/>
          </a:ln>
        </p:spPr>
        <p:style>
          <a:lnRef idx="1">
            <a:schemeClr val="accent1"/>
          </a:lnRef>
          <a:fillRef idx="0">
            <a:schemeClr val="accent1"/>
          </a:fillRef>
          <a:effectRef idx="0">
            <a:schemeClr val="accent1"/>
          </a:effectRef>
          <a:fontRef idx="minor">
            <a:schemeClr val="tx1"/>
          </a:fontRef>
        </p:style>
      </p:cxnSp>
      <p:grpSp>
        <p:nvGrpSpPr>
          <p:cNvPr id="13" name="Group 12">
            <a:extLst>
              <a:ext uri="{FF2B5EF4-FFF2-40B4-BE49-F238E27FC236}">
                <a16:creationId xmlns:a16="http://schemas.microsoft.com/office/drawing/2014/main" id="{CA86025F-37B5-B041-919C-49A9F67F9B3A}"/>
              </a:ext>
            </a:extLst>
          </p:cNvPr>
          <p:cNvGrpSpPr/>
          <p:nvPr/>
        </p:nvGrpSpPr>
        <p:grpSpPr>
          <a:xfrm>
            <a:off x="6724438" y="944675"/>
            <a:ext cx="5411165" cy="2819400"/>
            <a:chOff x="6724438" y="861550"/>
            <a:chExt cx="5411165" cy="2819400"/>
          </a:xfrm>
        </p:grpSpPr>
        <p:grpSp>
          <p:nvGrpSpPr>
            <p:cNvPr id="14" name="Group 13">
              <a:extLst>
                <a:ext uri="{FF2B5EF4-FFF2-40B4-BE49-F238E27FC236}">
                  <a16:creationId xmlns:a16="http://schemas.microsoft.com/office/drawing/2014/main" id="{F7962839-0CFC-E647-9E32-4BC91E4A020A}"/>
                </a:ext>
              </a:extLst>
            </p:cNvPr>
            <p:cNvGrpSpPr/>
            <p:nvPr/>
          </p:nvGrpSpPr>
          <p:grpSpPr>
            <a:xfrm>
              <a:off x="6724438" y="861550"/>
              <a:ext cx="5411165" cy="2819400"/>
              <a:chOff x="6792678" y="998030"/>
              <a:chExt cx="5411165" cy="2819400"/>
            </a:xfrm>
          </p:grpSpPr>
          <p:pic>
            <p:nvPicPr>
              <p:cNvPr id="16" name="Picture 2">
                <a:extLst>
                  <a:ext uri="{FF2B5EF4-FFF2-40B4-BE49-F238E27FC236}">
                    <a16:creationId xmlns:a16="http://schemas.microsoft.com/office/drawing/2014/main" id="{17B41EEE-75E5-F74E-A8BB-56BAAE65453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92678" y="998030"/>
                <a:ext cx="5405621" cy="2819400"/>
              </a:xfrm>
              <a:prstGeom prst="rect">
                <a:avLst/>
              </a:prstGeom>
              <a:noFill/>
              <a:ln w="15875">
                <a:solidFill>
                  <a:srgbClr val="0099CC"/>
                </a:solidFill>
                <a:prstDash val="lgDash"/>
                <a:miter lim="800000"/>
                <a:headEnd/>
                <a:tailEnd/>
              </a:ln>
              <a:extLst>
                <a:ext uri="{909E8E84-426E-40DD-AFC4-6F175D3DCCD1}">
                  <a14:hiddenFill xmlns:a14="http://schemas.microsoft.com/office/drawing/2010/main">
                    <a:solidFill>
                      <a:schemeClr val="accent1"/>
                    </a:solidFill>
                  </a14:hiddenFill>
                </a:ext>
              </a:extLst>
            </p:spPr>
          </p:pic>
          <p:sp>
            <p:nvSpPr>
              <p:cNvPr id="17" name="Rectangle 16">
                <a:extLst>
                  <a:ext uri="{FF2B5EF4-FFF2-40B4-BE49-F238E27FC236}">
                    <a16:creationId xmlns:a16="http://schemas.microsoft.com/office/drawing/2014/main" id="{05869908-65BC-9941-8132-B3A4129D720F}"/>
                  </a:ext>
                </a:extLst>
              </p:cNvPr>
              <p:cNvSpPr/>
              <p:nvPr/>
            </p:nvSpPr>
            <p:spPr>
              <a:xfrm rot="19324146">
                <a:off x="7096826" y="1897033"/>
                <a:ext cx="1866390" cy="30025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tx1"/>
                    </a:solidFill>
                    <a:latin typeface="Arial" panose="020B0604020202020204" pitchFamily="34" charset="0"/>
                    <a:cs typeface="Arial" panose="020B0604020202020204" pitchFamily="34" charset="0"/>
                  </a:rPr>
                  <a:t>Space charge limit</a:t>
                </a:r>
              </a:p>
            </p:txBody>
          </p:sp>
          <p:sp>
            <p:nvSpPr>
              <p:cNvPr id="18" name="Rectangle 17">
                <a:extLst>
                  <a:ext uri="{FF2B5EF4-FFF2-40B4-BE49-F238E27FC236}">
                    <a16:creationId xmlns:a16="http://schemas.microsoft.com/office/drawing/2014/main" id="{351C8A95-B931-9349-B8D9-3CD66F5E3F6B}"/>
                  </a:ext>
                </a:extLst>
              </p:cNvPr>
              <p:cNvSpPr/>
              <p:nvPr/>
            </p:nvSpPr>
            <p:spPr>
              <a:xfrm>
                <a:off x="8802800" y="1150381"/>
                <a:ext cx="1651379" cy="36451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tx1"/>
                    </a:solidFill>
                    <a:latin typeface="Arial" panose="020B0604020202020204" pitchFamily="34" charset="0"/>
                    <a:cs typeface="Arial" panose="020B0604020202020204" pitchFamily="34" charset="0"/>
                  </a:rPr>
                  <a:t>Beam-beam limit</a:t>
                </a:r>
              </a:p>
            </p:txBody>
          </p:sp>
          <p:sp>
            <p:nvSpPr>
              <p:cNvPr id="19" name="Rectangle 18">
                <a:extLst>
                  <a:ext uri="{FF2B5EF4-FFF2-40B4-BE49-F238E27FC236}">
                    <a16:creationId xmlns:a16="http://schemas.microsoft.com/office/drawing/2014/main" id="{98A071BF-F644-124F-8D16-E9C7024DEE8F}"/>
                  </a:ext>
                </a:extLst>
              </p:cNvPr>
              <p:cNvSpPr/>
              <p:nvPr/>
            </p:nvSpPr>
            <p:spPr>
              <a:xfrm rot="2649419">
                <a:off x="10583305" y="2038176"/>
                <a:ext cx="1620538" cy="33958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tx1"/>
                    </a:solidFill>
                    <a:latin typeface="Arial" panose="020B0604020202020204" pitchFamily="34" charset="0"/>
                    <a:cs typeface="Arial" panose="020B0604020202020204" pitchFamily="34" charset="0"/>
                  </a:rPr>
                  <a:t>Syn. Rad. limit</a:t>
                </a:r>
              </a:p>
            </p:txBody>
          </p:sp>
        </p:grpSp>
        <p:sp>
          <p:nvSpPr>
            <p:cNvPr id="15" name="TextBox 14">
              <a:extLst>
                <a:ext uri="{FF2B5EF4-FFF2-40B4-BE49-F238E27FC236}">
                  <a16:creationId xmlns:a16="http://schemas.microsoft.com/office/drawing/2014/main" id="{2B2E9E87-F4DF-894A-A1D2-109C8D4D6B11}"/>
                </a:ext>
              </a:extLst>
            </p:cNvPr>
            <p:cNvSpPr txBox="1"/>
            <p:nvPr/>
          </p:nvSpPr>
          <p:spPr>
            <a:xfrm>
              <a:off x="8316630" y="2317150"/>
              <a:ext cx="2663958" cy="338554"/>
            </a:xfrm>
            <a:prstGeom prst="rect">
              <a:avLst/>
            </a:prstGeom>
            <a:noFill/>
          </p:spPr>
          <p:txBody>
            <a:bodyPr wrap="square" rtlCol="0">
              <a:spAutoFit/>
            </a:bodyPr>
            <a:lstStyle/>
            <a:p>
              <a:r>
                <a:rPr lang="en-US" sz="1600" b="1" dirty="0">
                  <a:solidFill>
                    <a:srgbClr val="0000FF"/>
                  </a:solidFill>
                  <a:latin typeface="Arial" panose="020B0604020202020204" pitchFamily="34" charset="0"/>
                  <a:cs typeface="Arial" panose="020B0604020202020204" pitchFamily="34" charset="0"/>
                </a:rPr>
                <a:t>Reference </a:t>
              </a:r>
              <a:r>
                <a:rPr lang="en-US" sz="1600" b="1" dirty="0" err="1">
                  <a:solidFill>
                    <a:srgbClr val="0000FF"/>
                  </a:solidFill>
                  <a:latin typeface="Arial" panose="020B0604020202020204" pitchFamily="34" charset="0"/>
                  <a:cs typeface="Arial" panose="020B0604020202020204" pitchFamily="34" charset="0"/>
                </a:rPr>
                <a:t>pCDR</a:t>
              </a:r>
              <a:r>
                <a:rPr lang="en-US" sz="1600" b="1" dirty="0">
                  <a:solidFill>
                    <a:srgbClr val="0000FF"/>
                  </a:solidFill>
                  <a:latin typeface="Arial" panose="020B0604020202020204" pitchFamily="34" charset="0"/>
                  <a:cs typeface="Arial" panose="020B0604020202020204" pitchFamily="34" charset="0"/>
                </a:rPr>
                <a:t> design</a:t>
              </a:r>
            </a:p>
          </p:txBody>
        </p:sp>
      </p:grpSp>
      <p:sp>
        <p:nvSpPr>
          <p:cNvPr id="20" name="TextBox 19">
            <a:extLst>
              <a:ext uri="{FF2B5EF4-FFF2-40B4-BE49-F238E27FC236}">
                <a16:creationId xmlns:a16="http://schemas.microsoft.com/office/drawing/2014/main" id="{11EBB04E-471B-7D47-A33D-BA9F04326493}"/>
              </a:ext>
            </a:extLst>
          </p:cNvPr>
          <p:cNvSpPr txBox="1"/>
          <p:nvPr/>
        </p:nvSpPr>
        <p:spPr>
          <a:xfrm>
            <a:off x="65326" y="6564608"/>
            <a:ext cx="6746399" cy="369332"/>
          </a:xfrm>
          <a:prstGeom prst="rect">
            <a:avLst/>
          </a:prstGeom>
          <a:noFill/>
        </p:spPr>
        <p:txBody>
          <a:bodyPr wrap="none" rtlCol="0">
            <a:spAutoFit/>
          </a:bodyPr>
          <a:lstStyle/>
          <a:p>
            <a:r>
              <a:rPr lang="en-US" dirty="0" err="1">
                <a:hlinkClick r:id="rId4"/>
              </a:rPr>
              <a:t>Fanglei</a:t>
            </a:r>
            <a:r>
              <a:rPr lang="en-US" dirty="0">
                <a:hlinkClick r:id="rId4"/>
              </a:rPr>
              <a:t> Lin at EIC Collaboration Meeting at Jefferson Lab 2018</a:t>
            </a:r>
            <a:endParaRPr lang="en-US" dirty="0"/>
          </a:p>
        </p:txBody>
      </p:sp>
    </p:spTree>
    <p:extLst>
      <p:ext uri="{BB962C8B-B14F-4D97-AF65-F5344CB8AC3E}">
        <p14:creationId xmlns:p14="http://schemas.microsoft.com/office/powerpoint/2010/main" val="58675827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016E812-798D-4D4D-BBC8-6EDBF572A5DD}"/>
              </a:ext>
            </a:extLst>
          </p:cNvPr>
          <p:cNvSpPr>
            <a:spLocks noGrp="1"/>
          </p:cNvSpPr>
          <p:nvPr>
            <p:ph type="dt" sz="half" idx="10"/>
          </p:nvPr>
        </p:nvSpPr>
        <p:spPr/>
        <p:txBody>
          <a:bodyPr/>
          <a:lstStyle/>
          <a:p>
            <a:r>
              <a:rPr lang="en-US"/>
              <a:t>November 16, 2018</a:t>
            </a:r>
          </a:p>
        </p:txBody>
      </p:sp>
      <p:sp>
        <p:nvSpPr>
          <p:cNvPr id="3" name="Footer Placeholder 2">
            <a:extLst>
              <a:ext uri="{FF2B5EF4-FFF2-40B4-BE49-F238E27FC236}">
                <a16:creationId xmlns:a16="http://schemas.microsoft.com/office/drawing/2014/main" id="{AB88C460-DBF8-5C4E-A36E-CF45C210E3FD}"/>
              </a:ext>
            </a:extLst>
          </p:cNvPr>
          <p:cNvSpPr>
            <a:spLocks noGrp="1"/>
          </p:cNvSpPr>
          <p:nvPr>
            <p:ph type="ftr" sz="quarter" idx="11"/>
          </p:nvPr>
        </p:nvSpPr>
        <p:spPr/>
        <p:txBody>
          <a:bodyPr/>
          <a:lstStyle/>
          <a:p>
            <a:pPr algn="r"/>
            <a:r>
              <a:rPr lang="en-US"/>
              <a:t>ECFA Plenary Session: Future Colliders</a:t>
            </a:r>
            <a:endParaRPr lang="en-US" dirty="0"/>
          </a:p>
        </p:txBody>
      </p:sp>
      <p:sp>
        <p:nvSpPr>
          <p:cNvPr id="4" name="Slide Number Placeholder 3">
            <a:extLst>
              <a:ext uri="{FF2B5EF4-FFF2-40B4-BE49-F238E27FC236}">
                <a16:creationId xmlns:a16="http://schemas.microsoft.com/office/drawing/2014/main" id="{B6D1A6BC-CD86-CD4E-81A8-CFE49153A107}"/>
              </a:ext>
            </a:extLst>
          </p:cNvPr>
          <p:cNvSpPr>
            <a:spLocks noGrp="1"/>
          </p:cNvSpPr>
          <p:nvPr>
            <p:ph type="sldNum" sz="quarter" idx="12"/>
          </p:nvPr>
        </p:nvSpPr>
        <p:spPr/>
        <p:txBody>
          <a:bodyPr/>
          <a:lstStyle/>
          <a:p>
            <a:fld id="{0CFEC368-1D7A-4F81-ABF6-AE0E36BAF64C}" type="slidenum">
              <a:rPr lang="en-US" smtClean="0"/>
              <a:pPr/>
              <a:t>39</a:t>
            </a:fld>
            <a:endParaRPr lang="en-US"/>
          </a:p>
        </p:txBody>
      </p:sp>
      <p:sp>
        <p:nvSpPr>
          <p:cNvPr id="5" name="Title 1">
            <a:extLst>
              <a:ext uri="{FF2B5EF4-FFF2-40B4-BE49-F238E27FC236}">
                <a16:creationId xmlns:a16="http://schemas.microsoft.com/office/drawing/2014/main" id="{5B189EB2-981C-2C47-A855-7D0774B513FE}"/>
              </a:ext>
            </a:extLst>
          </p:cNvPr>
          <p:cNvSpPr txBox="1">
            <a:spLocks/>
          </p:cNvSpPr>
          <p:nvPr/>
        </p:nvSpPr>
        <p:spPr>
          <a:xfrm>
            <a:off x="411892" y="556420"/>
            <a:ext cx="11285837" cy="487490"/>
          </a:xfrm>
          <a:prstGeom prst="rect">
            <a:avLst/>
          </a:prstGeom>
        </p:spPr>
        <p:txBody>
          <a:bodyPr/>
          <a:lstStyle>
            <a:lvl1pPr algn="l" defTabSz="914400" rtl="0" eaLnBrk="1" latinLnBrk="0" hangingPunct="1">
              <a:spcBef>
                <a:spcPct val="0"/>
              </a:spcBef>
              <a:buNone/>
              <a:defRPr sz="4000" kern="1200" spc="-100" baseline="0">
                <a:solidFill>
                  <a:schemeClr val="tx2"/>
                </a:solidFill>
                <a:latin typeface="+mj-lt"/>
                <a:ea typeface="+mj-ea"/>
                <a:cs typeface="+mj-cs"/>
              </a:defRPr>
            </a:lvl1pPr>
          </a:lstStyle>
          <a:p>
            <a:r>
              <a:rPr lang="en-US" dirty="0"/>
              <a:t>JLEIC Summary </a:t>
            </a:r>
          </a:p>
        </p:txBody>
      </p:sp>
      <p:sp>
        <p:nvSpPr>
          <p:cNvPr id="6" name="Content Placeholder 2">
            <a:extLst>
              <a:ext uri="{FF2B5EF4-FFF2-40B4-BE49-F238E27FC236}">
                <a16:creationId xmlns:a16="http://schemas.microsoft.com/office/drawing/2014/main" id="{5DA45FCB-77CD-D24A-971D-D6967F75F870}"/>
              </a:ext>
            </a:extLst>
          </p:cNvPr>
          <p:cNvSpPr txBox="1">
            <a:spLocks/>
          </p:cNvSpPr>
          <p:nvPr/>
        </p:nvSpPr>
        <p:spPr>
          <a:xfrm>
            <a:off x="411892" y="1281936"/>
            <a:ext cx="11285837" cy="5381694"/>
          </a:xfrm>
          <a:prstGeom prst="rect">
            <a:avLst/>
          </a:prstGeom>
        </p:spPr>
        <p:txBody>
          <a:bodyPr/>
          <a:lst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pPr algn="just">
              <a:spcAft>
                <a:spcPts val="600"/>
              </a:spcAft>
            </a:pPr>
            <a:r>
              <a:rPr lang="en-US">
                <a:latin typeface="Arial" panose="020B0604020202020204" pitchFamily="34" charset="0"/>
              </a:rPr>
              <a:t>We continued JLEIC design and improved the design performance. Significant progress has been made in many design aspects.</a:t>
            </a:r>
          </a:p>
          <a:p>
            <a:pPr algn="just">
              <a:spcAft>
                <a:spcPts val="600"/>
              </a:spcAft>
            </a:pPr>
            <a:r>
              <a:rPr lang="en-US" altLang="en-US">
                <a:latin typeface="Arial" panose="020B0604020202020204" pitchFamily="34" charset="0"/>
              </a:rPr>
              <a:t>We completed documenting JLEIC self-consistent design with the CM energy up to </a:t>
            </a:r>
            <a:r>
              <a:rPr lang="en-US"/>
              <a:t>65 GeV. This 400-page pCDR has been delivered to lab leadership and reviewed by external visitors.</a:t>
            </a:r>
          </a:p>
          <a:p>
            <a:pPr algn="just">
              <a:spcAft>
                <a:spcPts val="600"/>
              </a:spcAft>
            </a:pPr>
            <a:r>
              <a:rPr lang="en-US" altLang="en-US"/>
              <a:t>We explored an alternative baseline design with the CM energy up to 100 GeV. The study shows no show-stopper in all accelerator-associated issues. </a:t>
            </a:r>
          </a:p>
          <a:p>
            <a:pPr algn="just">
              <a:spcAft>
                <a:spcPts val="600"/>
              </a:spcAft>
            </a:pPr>
            <a:r>
              <a:rPr lang="en-US" altLang="en-US"/>
              <a:t>Path forward for FY19</a:t>
            </a:r>
          </a:p>
          <a:p>
            <a:pPr lvl="1" algn="just">
              <a:spcAft>
                <a:spcPts val="600"/>
              </a:spcAft>
            </a:pPr>
            <a:r>
              <a:rPr lang="en-US"/>
              <a:t>JLEIC with √s = 100 GeV optimization: injector complex, collider ring optimization, filling pattern, bunch parameters, HE electron cooling, etc.</a:t>
            </a:r>
          </a:p>
          <a:p>
            <a:pPr lvl="1" algn="just">
              <a:spcAft>
                <a:spcPts val="600"/>
              </a:spcAft>
            </a:pPr>
            <a:r>
              <a:rPr lang="en-US" altLang="en-US"/>
              <a:t>Continue program development and RD towards CD0</a:t>
            </a:r>
          </a:p>
          <a:p>
            <a:endParaRPr lang="en-US" dirty="0"/>
          </a:p>
        </p:txBody>
      </p:sp>
      <p:sp>
        <p:nvSpPr>
          <p:cNvPr id="7" name="TextBox 6">
            <a:extLst>
              <a:ext uri="{FF2B5EF4-FFF2-40B4-BE49-F238E27FC236}">
                <a16:creationId xmlns:a16="http://schemas.microsoft.com/office/drawing/2014/main" id="{9E700E23-CF58-8747-9202-1C93EC4025DE}"/>
              </a:ext>
            </a:extLst>
          </p:cNvPr>
          <p:cNvSpPr txBox="1"/>
          <p:nvPr/>
        </p:nvSpPr>
        <p:spPr>
          <a:xfrm>
            <a:off x="65326" y="6547983"/>
            <a:ext cx="6746399" cy="369332"/>
          </a:xfrm>
          <a:prstGeom prst="rect">
            <a:avLst/>
          </a:prstGeom>
          <a:noFill/>
        </p:spPr>
        <p:txBody>
          <a:bodyPr wrap="none" rtlCol="0">
            <a:spAutoFit/>
          </a:bodyPr>
          <a:lstStyle/>
          <a:p>
            <a:r>
              <a:rPr lang="en-US" dirty="0" err="1">
                <a:hlinkClick r:id="rId2"/>
              </a:rPr>
              <a:t>Fanglei</a:t>
            </a:r>
            <a:r>
              <a:rPr lang="en-US" dirty="0">
                <a:hlinkClick r:id="rId2"/>
              </a:rPr>
              <a:t> Lin at EIC Collaboration Meeting at Jefferson Lab 2018</a:t>
            </a:r>
            <a:endParaRPr lang="en-US" dirty="0"/>
          </a:p>
        </p:txBody>
      </p:sp>
    </p:spTree>
    <p:extLst>
      <p:ext uri="{BB962C8B-B14F-4D97-AF65-F5344CB8AC3E}">
        <p14:creationId xmlns:p14="http://schemas.microsoft.com/office/powerpoint/2010/main" val="12701208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5"/>
          <p:cNvSpPr txBox="1">
            <a:spLocks/>
          </p:cNvSpPr>
          <p:nvPr/>
        </p:nvSpPr>
        <p:spPr>
          <a:xfrm>
            <a:off x="556591" y="1154686"/>
            <a:ext cx="11270974" cy="5063227"/>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a:solidFill>
                  <a:prstClr val="black"/>
                </a:solidFill>
              </a:rPr>
              <a:t>Quark (Color) confinement:</a:t>
            </a:r>
          </a:p>
          <a:p>
            <a:pPr lvl="1"/>
            <a:r>
              <a:rPr lang="en-US" sz="1800" dirty="0">
                <a:solidFill>
                  <a:prstClr val="black"/>
                </a:solidFill>
              </a:rPr>
              <a:t>Unique property of the strong interaction</a:t>
            </a:r>
          </a:p>
          <a:p>
            <a:pPr lvl="1"/>
            <a:r>
              <a:rPr lang="en-US" sz="1800" dirty="0">
                <a:solidFill>
                  <a:prstClr val="black"/>
                </a:solidFill>
              </a:rPr>
              <a:t>Consequence of nonlinear </a:t>
            </a:r>
            <a:r>
              <a:rPr lang="en-US" sz="1800" dirty="0">
                <a:solidFill>
                  <a:srgbClr val="0000FF"/>
                </a:solidFill>
              </a:rPr>
              <a:t>gluon self-interactions</a:t>
            </a:r>
          </a:p>
          <a:p>
            <a:pPr lvl="1"/>
            <a:r>
              <a:rPr lang="en-US" sz="1800" dirty="0"/>
              <a:t>Clues: deconfinement in QGP @ LHC/RHIC &amp; fragmentation/hadronization @ EIC</a:t>
            </a:r>
            <a:endParaRPr lang="en-US" sz="1800" dirty="0">
              <a:solidFill>
                <a:prstClr val="black"/>
              </a:solidFill>
            </a:endParaRPr>
          </a:p>
          <a:p>
            <a:r>
              <a:rPr lang="en-US" sz="2000" dirty="0">
                <a:solidFill>
                  <a:prstClr val="black"/>
                </a:solidFill>
              </a:rPr>
              <a:t>Strong</a:t>
            </a:r>
            <a:r>
              <a:rPr lang="en-US" sz="2000" dirty="0">
                <a:solidFill>
                  <a:srgbClr val="0000FF"/>
                </a:solidFill>
              </a:rPr>
              <a:t> Quark-Gluon </a:t>
            </a:r>
            <a:r>
              <a:rPr lang="en-US" sz="2000" dirty="0">
                <a:solidFill>
                  <a:prstClr val="black"/>
                </a:solidFill>
              </a:rPr>
              <a:t>Interactions:</a:t>
            </a:r>
          </a:p>
          <a:p>
            <a:pPr lvl="1"/>
            <a:r>
              <a:rPr lang="en-US" sz="1800" dirty="0">
                <a:solidFill>
                  <a:srgbClr val="0000FF"/>
                </a:solidFill>
              </a:rPr>
              <a:t>Confined motion </a:t>
            </a:r>
            <a:r>
              <a:rPr lang="en-US" sz="1800" dirty="0">
                <a:solidFill>
                  <a:prstClr val="black"/>
                </a:solidFill>
              </a:rPr>
              <a:t>of quarks and gluons – Transverse Momentum Dependent Parton Distributions (TMDs): </a:t>
            </a:r>
            <a:r>
              <a:rPr lang="en-US" sz="1800" i="1" dirty="0"/>
              <a:t>Measured at an EIC, and used in others including LHC</a:t>
            </a:r>
          </a:p>
          <a:p>
            <a:pPr lvl="1"/>
            <a:r>
              <a:rPr lang="en-US" sz="1800" dirty="0">
                <a:solidFill>
                  <a:srgbClr val="0000FF"/>
                </a:solidFill>
              </a:rPr>
              <a:t>Confined spatial correlations </a:t>
            </a:r>
            <a:r>
              <a:rPr lang="en-US" sz="1800" dirty="0">
                <a:solidFill>
                  <a:prstClr val="black"/>
                </a:solidFill>
              </a:rPr>
              <a:t>of quark and gluon distributions – Generalized Parton Distributions (GPDs): </a:t>
            </a:r>
            <a:r>
              <a:rPr lang="en-US" sz="1800" i="1" dirty="0"/>
              <a:t>Measured at an EIC, and used elsewhere</a:t>
            </a:r>
            <a:endParaRPr lang="en-US" sz="1800" dirty="0">
              <a:solidFill>
                <a:prstClr val="black"/>
              </a:solidFill>
            </a:endParaRPr>
          </a:p>
          <a:p>
            <a:r>
              <a:rPr lang="en-US" sz="2000" dirty="0">
                <a:solidFill>
                  <a:prstClr val="black"/>
                </a:solidFill>
              </a:rPr>
              <a:t>Ultra-dense color </a:t>
            </a:r>
            <a:r>
              <a:rPr lang="en-US" sz="2000" dirty="0">
                <a:solidFill>
                  <a:srgbClr val="0000FF"/>
                </a:solidFill>
              </a:rPr>
              <a:t>(gluon) </a:t>
            </a:r>
            <a:r>
              <a:rPr lang="en-US" sz="2000" dirty="0">
                <a:solidFill>
                  <a:prstClr val="black"/>
                </a:solidFill>
              </a:rPr>
              <a:t>fields:</a:t>
            </a:r>
          </a:p>
          <a:p>
            <a:pPr lvl="1"/>
            <a:r>
              <a:rPr lang="en-US" sz="1800" dirty="0">
                <a:solidFill>
                  <a:prstClr val="black"/>
                </a:solidFill>
              </a:rPr>
              <a:t>Is there a universal many-body structure due to ultra-dense color fields at the core of </a:t>
            </a:r>
            <a:r>
              <a:rPr lang="en-US" sz="1800" b="1" dirty="0">
                <a:solidFill>
                  <a:prstClr val="black"/>
                </a:solidFill>
              </a:rPr>
              <a:t>all</a:t>
            </a:r>
            <a:r>
              <a:rPr lang="en-US" sz="1800" dirty="0">
                <a:solidFill>
                  <a:prstClr val="black"/>
                </a:solidFill>
              </a:rPr>
              <a:t> hadrons and nuclei?</a:t>
            </a:r>
          </a:p>
          <a:p>
            <a:pPr lvl="1"/>
            <a:r>
              <a:rPr lang="en-US" sz="1800" i="1" dirty="0"/>
              <a:t>To be measured in light ion and asymmetric collisions at LHC/RHIC and at the EIC</a:t>
            </a:r>
          </a:p>
          <a:p>
            <a:pPr lvl="1"/>
            <a:r>
              <a:rPr lang="en-US" sz="1800" i="1" dirty="0"/>
              <a:t>Initial State of Heavy Ion Collisions</a:t>
            </a:r>
          </a:p>
        </p:txBody>
      </p:sp>
      <p:sp>
        <p:nvSpPr>
          <p:cNvPr id="4" name="TextBox 3"/>
          <p:cNvSpPr txBox="1"/>
          <p:nvPr/>
        </p:nvSpPr>
        <p:spPr>
          <a:xfrm>
            <a:off x="556591" y="484392"/>
            <a:ext cx="9144000" cy="477054"/>
          </a:xfrm>
          <a:prstGeom prst="rect">
            <a:avLst/>
          </a:prstGeom>
          <a:noFill/>
        </p:spPr>
        <p:txBody>
          <a:bodyPr wrap="square" rtlCol="0">
            <a:spAutoFit/>
          </a:bodyPr>
          <a:lstStyle/>
          <a:p>
            <a:r>
              <a:rPr lang="en-US" sz="2500" dirty="0">
                <a:solidFill>
                  <a:schemeClr val="tx2"/>
                </a:solidFill>
              </a:rPr>
              <a:t>Non-linear Structure of QCD has Fundamental Consequences</a:t>
            </a:r>
            <a:endParaRPr lang="en-US" sz="2500" dirty="0">
              <a:solidFill>
                <a:schemeClr val="tx2"/>
              </a:solidFill>
              <a:cs typeface="Arial" panose="020B0604020202020204" pitchFamily="34" charset="0"/>
            </a:endParaRPr>
          </a:p>
        </p:txBody>
      </p:sp>
      <p:sp>
        <p:nvSpPr>
          <p:cNvPr id="7" name="TextBox 6"/>
          <p:cNvSpPr txBox="1"/>
          <p:nvPr/>
        </p:nvSpPr>
        <p:spPr>
          <a:xfrm>
            <a:off x="1115391" y="6411153"/>
            <a:ext cx="9906879" cy="461665"/>
          </a:xfrm>
          <a:prstGeom prst="rect">
            <a:avLst/>
          </a:prstGeom>
          <a:solidFill>
            <a:srgbClr val="FFC000"/>
          </a:solidFill>
        </p:spPr>
        <p:txBody>
          <a:bodyPr wrap="none" rtlCol="0">
            <a:spAutoFit/>
          </a:bodyPr>
          <a:lstStyle/>
          <a:p>
            <a:r>
              <a:rPr lang="en-US" sz="2400" b="1" i="1" dirty="0">
                <a:solidFill>
                  <a:srgbClr val="000080"/>
                </a:solidFill>
                <a:latin typeface="Book Antiqua" panose="02040602050305030304" pitchFamily="18" charset="0"/>
              </a:rPr>
              <a:t>LHC/RHIC &amp; EIC are all essential for the deeper understanding of QCD</a:t>
            </a:r>
          </a:p>
        </p:txBody>
      </p:sp>
      <p:sp>
        <p:nvSpPr>
          <p:cNvPr id="5" name="Vertical Scroll 4">
            <a:extLst>
              <a:ext uri="{FF2B5EF4-FFF2-40B4-BE49-F238E27FC236}">
                <a16:creationId xmlns:a16="http://schemas.microsoft.com/office/drawing/2014/main" id="{0F4D54ED-3544-BD45-91F0-52206D667BC0}"/>
              </a:ext>
            </a:extLst>
          </p:cNvPr>
          <p:cNvSpPr/>
          <p:nvPr/>
        </p:nvSpPr>
        <p:spPr>
          <a:xfrm>
            <a:off x="9481930" y="308112"/>
            <a:ext cx="2564296" cy="1588421"/>
          </a:xfrm>
          <a:prstGeom prst="verticalScroll">
            <a:avLst/>
          </a:prstGeom>
          <a:solidFill>
            <a:srgbClr val="8F2FF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FFFF00"/>
                </a:solidFill>
              </a:rPr>
              <a:t>Emergence of spin, mass &amp; confinement, gluon fields</a:t>
            </a:r>
          </a:p>
        </p:txBody>
      </p:sp>
      <p:sp>
        <p:nvSpPr>
          <p:cNvPr id="6" name="Date Placeholder 5">
            <a:extLst>
              <a:ext uri="{FF2B5EF4-FFF2-40B4-BE49-F238E27FC236}">
                <a16:creationId xmlns:a16="http://schemas.microsoft.com/office/drawing/2014/main" id="{160D8836-C59A-5347-858A-A1B6AC057E5B}"/>
              </a:ext>
            </a:extLst>
          </p:cNvPr>
          <p:cNvSpPr>
            <a:spLocks noGrp="1"/>
          </p:cNvSpPr>
          <p:nvPr>
            <p:ph type="dt" sz="half" idx="10"/>
          </p:nvPr>
        </p:nvSpPr>
        <p:spPr/>
        <p:txBody>
          <a:bodyPr/>
          <a:lstStyle/>
          <a:p>
            <a:r>
              <a:rPr lang="en-US"/>
              <a:t>November 16, 2018</a:t>
            </a:r>
          </a:p>
        </p:txBody>
      </p:sp>
      <p:sp>
        <p:nvSpPr>
          <p:cNvPr id="8" name="Footer Placeholder 7">
            <a:extLst>
              <a:ext uri="{FF2B5EF4-FFF2-40B4-BE49-F238E27FC236}">
                <a16:creationId xmlns:a16="http://schemas.microsoft.com/office/drawing/2014/main" id="{10FCE99E-7568-E64C-A69B-ED21529D599D}"/>
              </a:ext>
            </a:extLst>
          </p:cNvPr>
          <p:cNvSpPr>
            <a:spLocks noGrp="1"/>
          </p:cNvSpPr>
          <p:nvPr>
            <p:ph type="ftr" sz="quarter" idx="11"/>
          </p:nvPr>
        </p:nvSpPr>
        <p:spPr/>
        <p:txBody>
          <a:bodyPr/>
          <a:lstStyle/>
          <a:p>
            <a:pPr algn="r"/>
            <a:r>
              <a:rPr lang="en-US"/>
              <a:t>ECFA Plenary Session: Future Colliders</a:t>
            </a:r>
            <a:endParaRPr lang="en-US" dirty="0"/>
          </a:p>
        </p:txBody>
      </p:sp>
      <p:sp>
        <p:nvSpPr>
          <p:cNvPr id="9" name="Slide Number Placeholder 8">
            <a:extLst>
              <a:ext uri="{FF2B5EF4-FFF2-40B4-BE49-F238E27FC236}">
                <a16:creationId xmlns:a16="http://schemas.microsoft.com/office/drawing/2014/main" id="{E446588B-3650-5B42-8DB3-736C44EF85E3}"/>
              </a:ext>
            </a:extLst>
          </p:cNvPr>
          <p:cNvSpPr>
            <a:spLocks noGrp="1"/>
          </p:cNvSpPr>
          <p:nvPr>
            <p:ph type="sldNum" sz="quarter" idx="12"/>
          </p:nvPr>
        </p:nvSpPr>
        <p:spPr/>
        <p:txBody>
          <a:bodyPr/>
          <a:lstStyle/>
          <a:p>
            <a:fld id="{0CFEC368-1D7A-4F81-ABF6-AE0E36BAF64C}" type="slidenum">
              <a:rPr lang="en-US" smtClean="0"/>
              <a:pPr/>
              <a:t>4</a:t>
            </a:fld>
            <a:endParaRPr lang="en-US"/>
          </a:p>
        </p:txBody>
      </p:sp>
    </p:spTree>
    <p:extLst>
      <p:ext uri="{BB962C8B-B14F-4D97-AF65-F5344CB8AC3E}">
        <p14:creationId xmlns:p14="http://schemas.microsoft.com/office/powerpoint/2010/main" val="156318920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9603298-DB07-854B-B60B-EE946B7F3072}"/>
              </a:ext>
            </a:extLst>
          </p:cNvPr>
          <p:cNvSpPr>
            <a:spLocks noGrp="1"/>
          </p:cNvSpPr>
          <p:nvPr>
            <p:ph type="dt" sz="half" idx="10"/>
          </p:nvPr>
        </p:nvSpPr>
        <p:spPr/>
        <p:txBody>
          <a:bodyPr/>
          <a:lstStyle/>
          <a:p>
            <a:r>
              <a:rPr lang="en-US"/>
              <a:t>November 16, 2018</a:t>
            </a:r>
          </a:p>
        </p:txBody>
      </p:sp>
      <p:sp>
        <p:nvSpPr>
          <p:cNvPr id="3" name="Footer Placeholder 2">
            <a:extLst>
              <a:ext uri="{FF2B5EF4-FFF2-40B4-BE49-F238E27FC236}">
                <a16:creationId xmlns:a16="http://schemas.microsoft.com/office/drawing/2014/main" id="{72DB3001-AB56-9440-BBDD-37D6B6A39B1F}"/>
              </a:ext>
            </a:extLst>
          </p:cNvPr>
          <p:cNvSpPr>
            <a:spLocks noGrp="1"/>
          </p:cNvSpPr>
          <p:nvPr>
            <p:ph type="ftr" sz="quarter" idx="11"/>
          </p:nvPr>
        </p:nvSpPr>
        <p:spPr/>
        <p:txBody>
          <a:bodyPr/>
          <a:lstStyle/>
          <a:p>
            <a:pPr algn="r"/>
            <a:r>
              <a:rPr lang="en-US"/>
              <a:t>ECFA Plenary Session: Future Colliders</a:t>
            </a:r>
            <a:endParaRPr lang="en-US" dirty="0"/>
          </a:p>
        </p:txBody>
      </p:sp>
      <p:sp>
        <p:nvSpPr>
          <p:cNvPr id="4" name="Slide Number Placeholder 3">
            <a:extLst>
              <a:ext uri="{FF2B5EF4-FFF2-40B4-BE49-F238E27FC236}">
                <a16:creationId xmlns:a16="http://schemas.microsoft.com/office/drawing/2014/main" id="{C685857B-C2F4-D74F-B973-2A254B5F56C6}"/>
              </a:ext>
            </a:extLst>
          </p:cNvPr>
          <p:cNvSpPr>
            <a:spLocks noGrp="1"/>
          </p:cNvSpPr>
          <p:nvPr>
            <p:ph type="sldNum" sz="quarter" idx="12"/>
          </p:nvPr>
        </p:nvSpPr>
        <p:spPr/>
        <p:txBody>
          <a:bodyPr/>
          <a:lstStyle/>
          <a:p>
            <a:fld id="{0CFEC368-1D7A-4F81-ABF6-AE0E36BAF64C}" type="slidenum">
              <a:rPr lang="en-US" smtClean="0"/>
              <a:pPr/>
              <a:t>40</a:t>
            </a:fld>
            <a:endParaRPr lang="en-US"/>
          </a:p>
        </p:txBody>
      </p:sp>
      <p:pic>
        <p:nvPicPr>
          <p:cNvPr id="5" name="Picture 4">
            <a:extLst>
              <a:ext uri="{FF2B5EF4-FFF2-40B4-BE49-F238E27FC236}">
                <a16:creationId xmlns:a16="http://schemas.microsoft.com/office/drawing/2014/main" id="{98D0ABC2-F466-D348-B836-C0375459498A}"/>
              </a:ext>
            </a:extLst>
          </p:cNvPr>
          <p:cNvPicPr>
            <a:picLocks noChangeAspect="1"/>
          </p:cNvPicPr>
          <p:nvPr/>
        </p:nvPicPr>
        <p:blipFill>
          <a:blip r:embed="rId2"/>
          <a:stretch>
            <a:fillRect/>
          </a:stretch>
        </p:blipFill>
        <p:spPr>
          <a:xfrm>
            <a:off x="609600" y="567268"/>
            <a:ext cx="8239509" cy="6130133"/>
          </a:xfrm>
          <a:prstGeom prst="rect">
            <a:avLst/>
          </a:prstGeom>
        </p:spPr>
      </p:pic>
      <p:sp>
        <p:nvSpPr>
          <p:cNvPr id="6" name="TextBox 5">
            <a:extLst>
              <a:ext uri="{FF2B5EF4-FFF2-40B4-BE49-F238E27FC236}">
                <a16:creationId xmlns:a16="http://schemas.microsoft.com/office/drawing/2014/main" id="{D155BB62-E9C5-AB4B-8483-C2BEF5948896}"/>
              </a:ext>
            </a:extLst>
          </p:cNvPr>
          <p:cNvSpPr txBox="1"/>
          <p:nvPr/>
        </p:nvSpPr>
        <p:spPr>
          <a:xfrm>
            <a:off x="8681012" y="2893671"/>
            <a:ext cx="3510987" cy="954107"/>
          </a:xfrm>
          <a:prstGeom prst="rect">
            <a:avLst/>
          </a:prstGeom>
          <a:noFill/>
        </p:spPr>
        <p:txBody>
          <a:bodyPr wrap="square" rtlCol="0">
            <a:spAutoFit/>
          </a:bodyPr>
          <a:lstStyle/>
          <a:p>
            <a:r>
              <a:rPr lang="en-US" sz="1400" b="1" dirty="0"/>
              <a:t>R. Milner at NSAC Nov. 2 2018 </a:t>
            </a:r>
          </a:p>
          <a:p>
            <a:r>
              <a:rPr lang="en-US" sz="1400" dirty="0"/>
              <a:t>Source: </a:t>
            </a:r>
          </a:p>
          <a:p>
            <a:r>
              <a:rPr lang="en-US" sz="1400" dirty="0"/>
              <a:t>M. </a:t>
            </a:r>
            <a:r>
              <a:rPr lang="en-US" sz="1400" dirty="0" err="1"/>
              <a:t>Farkhondeh</a:t>
            </a:r>
            <a:r>
              <a:rPr lang="en-US" sz="1400" dirty="0"/>
              <a:t> at the </a:t>
            </a:r>
          </a:p>
          <a:p>
            <a:r>
              <a:rPr lang="en-US" sz="1400" dirty="0">
                <a:hlinkClick r:id="rId3"/>
              </a:rPr>
              <a:t>EICUG meeting 2018</a:t>
            </a:r>
            <a:endParaRPr lang="en-US" sz="1400" dirty="0"/>
          </a:p>
        </p:txBody>
      </p:sp>
    </p:spTree>
    <p:extLst>
      <p:ext uri="{BB962C8B-B14F-4D97-AF65-F5344CB8AC3E}">
        <p14:creationId xmlns:p14="http://schemas.microsoft.com/office/powerpoint/2010/main" val="289446823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9603298-DB07-854B-B60B-EE946B7F3072}"/>
              </a:ext>
            </a:extLst>
          </p:cNvPr>
          <p:cNvSpPr>
            <a:spLocks noGrp="1"/>
          </p:cNvSpPr>
          <p:nvPr>
            <p:ph type="dt" sz="half" idx="10"/>
          </p:nvPr>
        </p:nvSpPr>
        <p:spPr/>
        <p:txBody>
          <a:bodyPr/>
          <a:lstStyle/>
          <a:p>
            <a:r>
              <a:rPr lang="en-US"/>
              <a:t>November 16, 2018</a:t>
            </a:r>
          </a:p>
        </p:txBody>
      </p:sp>
      <p:sp>
        <p:nvSpPr>
          <p:cNvPr id="3" name="Footer Placeholder 2">
            <a:extLst>
              <a:ext uri="{FF2B5EF4-FFF2-40B4-BE49-F238E27FC236}">
                <a16:creationId xmlns:a16="http://schemas.microsoft.com/office/drawing/2014/main" id="{72DB3001-AB56-9440-BBDD-37D6B6A39B1F}"/>
              </a:ext>
            </a:extLst>
          </p:cNvPr>
          <p:cNvSpPr>
            <a:spLocks noGrp="1"/>
          </p:cNvSpPr>
          <p:nvPr>
            <p:ph type="ftr" sz="quarter" idx="11"/>
          </p:nvPr>
        </p:nvSpPr>
        <p:spPr/>
        <p:txBody>
          <a:bodyPr/>
          <a:lstStyle/>
          <a:p>
            <a:pPr algn="r"/>
            <a:r>
              <a:rPr lang="en-US"/>
              <a:t>ECFA Plenary Session: Future Colliders</a:t>
            </a:r>
            <a:endParaRPr lang="en-US" dirty="0"/>
          </a:p>
        </p:txBody>
      </p:sp>
      <p:sp>
        <p:nvSpPr>
          <p:cNvPr id="4" name="Slide Number Placeholder 3">
            <a:extLst>
              <a:ext uri="{FF2B5EF4-FFF2-40B4-BE49-F238E27FC236}">
                <a16:creationId xmlns:a16="http://schemas.microsoft.com/office/drawing/2014/main" id="{C685857B-C2F4-D74F-B973-2A254B5F56C6}"/>
              </a:ext>
            </a:extLst>
          </p:cNvPr>
          <p:cNvSpPr>
            <a:spLocks noGrp="1"/>
          </p:cNvSpPr>
          <p:nvPr>
            <p:ph type="sldNum" sz="quarter" idx="12"/>
          </p:nvPr>
        </p:nvSpPr>
        <p:spPr/>
        <p:txBody>
          <a:bodyPr/>
          <a:lstStyle/>
          <a:p>
            <a:fld id="{0CFEC368-1D7A-4F81-ABF6-AE0E36BAF64C}" type="slidenum">
              <a:rPr lang="en-US" smtClean="0"/>
              <a:pPr/>
              <a:t>41</a:t>
            </a:fld>
            <a:endParaRPr lang="en-US"/>
          </a:p>
        </p:txBody>
      </p:sp>
      <p:sp>
        <p:nvSpPr>
          <p:cNvPr id="6" name="TextBox 5">
            <a:extLst>
              <a:ext uri="{FF2B5EF4-FFF2-40B4-BE49-F238E27FC236}">
                <a16:creationId xmlns:a16="http://schemas.microsoft.com/office/drawing/2014/main" id="{D155BB62-E9C5-AB4B-8483-C2BEF5948896}"/>
              </a:ext>
            </a:extLst>
          </p:cNvPr>
          <p:cNvSpPr txBox="1"/>
          <p:nvPr/>
        </p:nvSpPr>
        <p:spPr>
          <a:xfrm>
            <a:off x="8681012" y="2893671"/>
            <a:ext cx="3510987" cy="954107"/>
          </a:xfrm>
          <a:prstGeom prst="rect">
            <a:avLst/>
          </a:prstGeom>
          <a:noFill/>
        </p:spPr>
        <p:txBody>
          <a:bodyPr wrap="square" rtlCol="0">
            <a:spAutoFit/>
          </a:bodyPr>
          <a:lstStyle/>
          <a:p>
            <a:r>
              <a:rPr lang="en-US" sz="1400" b="1" dirty="0"/>
              <a:t>R. Milner at NSAC Nov. 2 2018 </a:t>
            </a:r>
          </a:p>
          <a:p>
            <a:r>
              <a:rPr lang="en-US" sz="1400" dirty="0"/>
              <a:t>Source: </a:t>
            </a:r>
          </a:p>
          <a:p>
            <a:r>
              <a:rPr lang="en-US" sz="1400" dirty="0"/>
              <a:t>M. </a:t>
            </a:r>
            <a:r>
              <a:rPr lang="en-US" sz="1400" dirty="0" err="1"/>
              <a:t>Farkhondeh</a:t>
            </a:r>
            <a:r>
              <a:rPr lang="en-US" sz="1400" dirty="0"/>
              <a:t> at the </a:t>
            </a:r>
          </a:p>
          <a:p>
            <a:r>
              <a:rPr lang="en-US" sz="1400" dirty="0">
                <a:hlinkClick r:id="rId2"/>
              </a:rPr>
              <a:t>EICUG meeting 2018</a:t>
            </a:r>
            <a:endParaRPr lang="en-US" sz="1400" dirty="0"/>
          </a:p>
        </p:txBody>
      </p:sp>
      <p:pic>
        <p:nvPicPr>
          <p:cNvPr id="7" name="Picture 6">
            <a:extLst>
              <a:ext uri="{FF2B5EF4-FFF2-40B4-BE49-F238E27FC236}">
                <a16:creationId xmlns:a16="http://schemas.microsoft.com/office/drawing/2014/main" id="{55BE5C50-3E89-4F41-B5EA-24BBCE92AB39}"/>
              </a:ext>
            </a:extLst>
          </p:cNvPr>
          <p:cNvPicPr>
            <a:picLocks noChangeAspect="1"/>
          </p:cNvPicPr>
          <p:nvPr/>
        </p:nvPicPr>
        <p:blipFill>
          <a:blip r:embed="rId3"/>
          <a:stretch>
            <a:fillRect/>
          </a:stretch>
        </p:blipFill>
        <p:spPr>
          <a:xfrm>
            <a:off x="674374" y="748418"/>
            <a:ext cx="7807388" cy="5808639"/>
          </a:xfrm>
          <a:prstGeom prst="rect">
            <a:avLst/>
          </a:prstGeom>
        </p:spPr>
      </p:pic>
    </p:spTree>
    <p:extLst>
      <p:ext uri="{BB962C8B-B14F-4D97-AF65-F5344CB8AC3E}">
        <p14:creationId xmlns:p14="http://schemas.microsoft.com/office/powerpoint/2010/main" val="366485600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FC580DE-126F-6949-9388-BC39F76F270E}"/>
              </a:ext>
            </a:extLst>
          </p:cNvPr>
          <p:cNvSpPr>
            <a:spLocks noGrp="1"/>
          </p:cNvSpPr>
          <p:nvPr>
            <p:ph type="dt" sz="half" idx="10"/>
          </p:nvPr>
        </p:nvSpPr>
        <p:spPr/>
        <p:txBody>
          <a:bodyPr/>
          <a:lstStyle/>
          <a:p>
            <a:r>
              <a:rPr lang="en-US"/>
              <a:t>November 16, 2018</a:t>
            </a:r>
          </a:p>
        </p:txBody>
      </p:sp>
      <p:sp>
        <p:nvSpPr>
          <p:cNvPr id="3" name="Footer Placeholder 2">
            <a:extLst>
              <a:ext uri="{FF2B5EF4-FFF2-40B4-BE49-F238E27FC236}">
                <a16:creationId xmlns:a16="http://schemas.microsoft.com/office/drawing/2014/main" id="{AF2F5235-6096-4A44-905F-132B4DF5F92A}"/>
              </a:ext>
            </a:extLst>
          </p:cNvPr>
          <p:cNvSpPr>
            <a:spLocks noGrp="1"/>
          </p:cNvSpPr>
          <p:nvPr>
            <p:ph type="ftr" sz="quarter" idx="11"/>
          </p:nvPr>
        </p:nvSpPr>
        <p:spPr/>
        <p:txBody>
          <a:bodyPr/>
          <a:lstStyle/>
          <a:p>
            <a:pPr algn="r"/>
            <a:r>
              <a:rPr lang="en-US"/>
              <a:t>ECFA Plenary Session: Future Colliders</a:t>
            </a:r>
            <a:endParaRPr lang="en-US" dirty="0"/>
          </a:p>
        </p:txBody>
      </p:sp>
      <p:sp>
        <p:nvSpPr>
          <p:cNvPr id="4" name="Slide Number Placeholder 3">
            <a:extLst>
              <a:ext uri="{FF2B5EF4-FFF2-40B4-BE49-F238E27FC236}">
                <a16:creationId xmlns:a16="http://schemas.microsoft.com/office/drawing/2014/main" id="{B275C7AB-749D-AE45-9E0A-FDE3D81CFD40}"/>
              </a:ext>
            </a:extLst>
          </p:cNvPr>
          <p:cNvSpPr>
            <a:spLocks noGrp="1"/>
          </p:cNvSpPr>
          <p:nvPr>
            <p:ph type="sldNum" sz="quarter" idx="12"/>
          </p:nvPr>
        </p:nvSpPr>
        <p:spPr/>
        <p:txBody>
          <a:bodyPr/>
          <a:lstStyle/>
          <a:p>
            <a:fld id="{0CFEC368-1D7A-4F81-ABF6-AE0E36BAF64C}" type="slidenum">
              <a:rPr lang="en-US" smtClean="0"/>
              <a:pPr/>
              <a:t>42</a:t>
            </a:fld>
            <a:endParaRPr lang="en-US"/>
          </a:p>
        </p:txBody>
      </p:sp>
      <p:pic>
        <p:nvPicPr>
          <p:cNvPr id="5" name="Picture 4">
            <a:extLst>
              <a:ext uri="{FF2B5EF4-FFF2-40B4-BE49-F238E27FC236}">
                <a16:creationId xmlns:a16="http://schemas.microsoft.com/office/drawing/2014/main" id="{ED277266-3C68-0547-B98D-EDD7FE781001}"/>
              </a:ext>
            </a:extLst>
          </p:cNvPr>
          <p:cNvPicPr>
            <a:picLocks noChangeAspect="1"/>
          </p:cNvPicPr>
          <p:nvPr/>
        </p:nvPicPr>
        <p:blipFill>
          <a:blip r:embed="rId2"/>
          <a:stretch>
            <a:fillRect/>
          </a:stretch>
        </p:blipFill>
        <p:spPr>
          <a:xfrm>
            <a:off x="609600" y="761800"/>
            <a:ext cx="8081700" cy="5733738"/>
          </a:xfrm>
          <a:prstGeom prst="rect">
            <a:avLst/>
          </a:prstGeom>
        </p:spPr>
      </p:pic>
      <p:sp>
        <p:nvSpPr>
          <p:cNvPr id="6" name="TextBox 5">
            <a:extLst>
              <a:ext uri="{FF2B5EF4-FFF2-40B4-BE49-F238E27FC236}">
                <a16:creationId xmlns:a16="http://schemas.microsoft.com/office/drawing/2014/main" id="{2CB7B9BE-705E-FB40-97E9-18AE090BD6CA}"/>
              </a:ext>
            </a:extLst>
          </p:cNvPr>
          <p:cNvSpPr txBox="1"/>
          <p:nvPr/>
        </p:nvSpPr>
        <p:spPr>
          <a:xfrm>
            <a:off x="8681012" y="2893671"/>
            <a:ext cx="3510987" cy="954107"/>
          </a:xfrm>
          <a:prstGeom prst="rect">
            <a:avLst/>
          </a:prstGeom>
          <a:noFill/>
        </p:spPr>
        <p:txBody>
          <a:bodyPr wrap="square" rtlCol="0">
            <a:spAutoFit/>
          </a:bodyPr>
          <a:lstStyle/>
          <a:p>
            <a:r>
              <a:rPr lang="en-US" sz="1400" b="1" dirty="0"/>
              <a:t>R. Milner at NSAC Nov. 2 2018 </a:t>
            </a:r>
          </a:p>
          <a:p>
            <a:r>
              <a:rPr lang="en-US" sz="1400" dirty="0"/>
              <a:t>Source: </a:t>
            </a:r>
          </a:p>
          <a:p>
            <a:r>
              <a:rPr lang="en-US" sz="1400" dirty="0"/>
              <a:t>M. </a:t>
            </a:r>
            <a:r>
              <a:rPr lang="en-US" sz="1400" dirty="0" err="1"/>
              <a:t>Farkhondeh</a:t>
            </a:r>
            <a:r>
              <a:rPr lang="en-US" sz="1400" dirty="0"/>
              <a:t> (DOE) at the </a:t>
            </a:r>
          </a:p>
          <a:p>
            <a:r>
              <a:rPr lang="en-US" sz="1400" dirty="0">
                <a:hlinkClick r:id="rId3"/>
              </a:rPr>
              <a:t>EICUG meeting 2018</a:t>
            </a:r>
            <a:endParaRPr lang="en-US" sz="1400" dirty="0"/>
          </a:p>
        </p:txBody>
      </p:sp>
    </p:spTree>
    <p:extLst>
      <p:ext uri="{BB962C8B-B14F-4D97-AF65-F5344CB8AC3E}">
        <p14:creationId xmlns:p14="http://schemas.microsoft.com/office/powerpoint/2010/main" val="29654522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3"/>
          <a:stretch>
            <a:fillRect/>
          </a:stretch>
        </p:blipFill>
        <p:spPr>
          <a:xfrm>
            <a:off x="5818883" y="3676749"/>
            <a:ext cx="4636309" cy="3296294"/>
          </a:xfrm>
          <a:prstGeom prst="rect">
            <a:avLst/>
          </a:prstGeom>
        </p:spPr>
      </p:pic>
      <p:pic>
        <p:nvPicPr>
          <p:cNvPr id="8" name="Picture 7"/>
          <p:cNvPicPr>
            <a:picLocks noChangeAspect="1"/>
          </p:cNvPicPr>
          <p:nvPr/>
        </p:nvPicPr>
        <p:blipFill>
          <a:blip r:embed="rId4"/>
          <a:stretch>
            <a:fillRect/>
          </a:stretch>
        </p:blipFill>
        <p:spPr>
          <a:xfrm>
            <a:off x="1524001" y="1035150"/>
            <a:ext cx="4449079" cy="3203019"/>
          </a:xfrm>
          <a:prstGeom prst="rect">
            <a:avLst/>
          </a:prstGeom>
        </p:spPr>
      </p:pic>
      <p:sp>
        <p:nvSpPr>
          <p:cNvPr id="2" name="Title 1"/>
          <p:cNvSpPr>
            <a:spLocks noGrp="1"/>
          </p:cNvSpPr>
          <p:nvPr>
            <p:ph type="title"/>
          </p:nvPr>
        </p:nvSpPr>
        <p:spPr>
          <a:xfrm>
            <a:off x="1767210" y="294344"/>
            <a:ext cx="8687983" cy="990600"/>
          </a:xfrm>
        </p:spPr>
        <p:txBody>
          <a:bodyPr anchor="t">
            <a:normAutofit/>
          </a:bodyPr>
          <a:lstStyle/>
          <a:p>
            <a:r>
              <a:rPr lang="en-US" dirty="0"/>
              <a:t>    EIC: Kinematic reach &amp; properties</a:t>
            </a:r>
          </a:p>
        </p:txBody>
      </p:sp>
      <p:sp>
        <p:nvSpPr>
          <p:cNvPr id="11" name="TextBox 10"/>
          <p:cNvSpPr txBox="1"/>
          <p:nvPr/>
        </p:nvSpPr>
        <p:spPr>
          <a:xfrm>
            <a:off x="6723530" y="1070671"/>
            <a:ext cx="3731663" cy="1754327"/>
          </a:xfrm>
          <a:prstGeom prst="rect">
            <a:avLst/>
          </a:prstGeom>
          <a:noFill/>
        </p:spPr>
        <p:txBody>
          <a:bodyPr wrap="square" rtlCol="0">
            <a:spAutoFit/>
          </a:bodyPr>
          <a:lstStyle/>
          <a:p>
            <a:r>
              <a:rPr lang="en-US" b="1" dirty="0"/>
              <a:t>For e-N collisions at the EIC:</a:t>
            </a:r>
          </a:p>
          <a:p>
            <a:pPr marL="285750" indent="-285750">
              <a:buFont typeface="Wingdings" charset="2"/>
              <a:buChar char="ü"/>
            </a:pPr>
            <a:r>
              <a:rPr lang="en-US" b="1" dirty="0">
                <a:solidFill>
                  <a:srgbClr val="292934"/>
                </a:solidFill>
              </a:rPr>
              <a:t>Polarized </a:t>
            </a:r>
            <a:r>
              <a:rPr lang="en-US" dirty="0">
                <a:solidFill>
                  <a:srgbClr val="292934"/>
                </a:solidFill>
              </a:rPr>
              <a:t>beams: e, p, d/</a:t>
            </a:r>
            <a:r>
              <a:rPr lang="en-US" baseline="30000" dirty="0">
                <a:solidFill>
                  <a:srgbClr val="292934"/>
                </a:solidFill>
              </a:rPr>
              <a:t>3</a:t>
            </a:r>
            <a:r>
              <a:rPr lang="en-US" dirty="0">
                <a:solidFill>
                  <a:srgbClr val="292934"/>
                </a:solidFill>
              </a:rPr>
              <a:t>He</a:t>
            </a:r>
          </a:p>
          <a:p>
            <a:pPr marL="285750" indent="-285750">
              <a:buFont typeface="Wingdings" charset="2"/>
              <a:buChar char="ü"/>
            </a:pPr>
            <a:r>
              <a:rPr lang="en-US" dirty="0">
                <a:solidFill>
                  <a:srgbClr val="292934"/>
                </a:solidFill>
              </a:rPr>
              <a:t>Variable center of mass energy</a:t>
            </a:r>
          </a:p>
          <a:p>
            <a:pPr marL="285750" indent="-285750">
              <a:buFont typeface="Wingdings" charset="2"/>
              <a:buChar char="ü"/>
            </a:pPr>
            <a:r>
              <a:rPr lang="en-US" dirty="0">
                <a:solidFill>
                  <a:srgbClr val="FF0000"/>
                </a:solidFill>
              </a:rPr>
              <a:t>Wide Q</a:t>
            </a:r>
            <a:r>
              <a:rPr lang="en-US" baseline="30000" dirty="0">
                <a:solidFill>
                  <a:srgbClr val="FF0000"/>
                </a:solidFill>
              </a:rPr>
              <a:t>2</a:t>
            </a:r>
            <a:r>
              <a:rPr lang="en-US" dirty="0">
                <a:solidFill>
                  <a:srgbClr val="FF0000"/>
                </a:solidFill>
              </a:rPr>
              <a:t> range </a:t>
            </a:r>
            <a:r>
              <a:rPr lang="en-US" dirty="0">
                <a:solidFill>
                  <a:srgbClr val="FF0000"/>
                </a:solidFill>
                <a:sym typeface="Wingdings"/>
              </a:rPr>
              <a:t> evolution</a:t>
            </a:r>
            <a:r>
              <a:rPr lang="en-US" dirty="0">
                <a:solidFill>
                  <a:srgbClr val="0000FF"/>
                </a:solidFill>
                <a:sym typeface="Wingdings"/>
              </a:rPr>
              <a:t> </a:t>
            </a:r>
          </a:p>
          <a:p>
            <a:pPr marL="285750" indent="-285750">
              <a:buFont typeface="Wingdings" charset="2"/>
              <a:buChar char="ü"/>
            </a:pPr>
            <a:r>
              <a:rPr lang="en-US" dirty="0">
                <a:solidFill>
                  <a:srgbClr val="0000FF"/>
                </a:solidFill>
                <a:sym typeface="Wingdings"/>
              </a:rPr>
              <a:t>Wide x range  spanning valence to low-x physics</a:t>
            </a:r>
            <a:endParaRPr lang="en-US" dirty="0">
              <a:solidFill>
                <a:srgbClr val="0000FF"/>
              </a:solidFill>
            </a:endParaRPr>
          </a:p>
        </p:txBody>
      </p:sp>
      <p:sp>
        <p:nvSpPr>
          <p:cNvPr id="12" name="TextBox 11"/>
          <p:cNvSpPr txBox="1"/>
          <p:nvPr/>
        </p:nvSpPr>
        <p:spPr>
          <a:xfrm>
            <a:off x="1767209" y="4416747"/>
            <a:ext cx="3958910" cy="2031325"/>
          </a:xfrm>
          <a:prstGeom prst="rect">
            <a:avLst/>
          </a:prstGeom>
          <a:noFill/>
        </p:spPr>
        <p:txBody>
          <a:bodyPr wrap="square" rtlCol="0">
            <a:spAutoFit/>
          </a:bodyPr>
          <a:lstStyle/>
          <a:p>
            <a:r>
              <a:rPr lang="en-US" b="1" dirty="0"/>
              <a:t>For e-A collisions at the EIC:</a:t>
            </a:r>
          </a:p>
          <a:p>
            <a:pPr marL="285750" indent="-285750">
              <a:buFont typeface="Wingdings" charset="2"/>
              <a:buChar char="ü"/>
            </a:pPr>
            <a:r>
              <a:rPr lang="en-US" b="1" dirty="0"/>
              <a:t>Wide range in nuclei</a:t>
            </a:r>
          </a:p>
          <a:p>
            <a:pPr marL="285750" indent="-285750">
              <a:buFont typeface="Wingdings" charset="2"/>
              <a:buChar char="ü"/>
            </a:pPr>
            <a:r>
              <a:rPr lang="en-US" dirty="0" err="1"/>
              <a:t>Lum</a:t>
            </a:r>
            <a:r>
              <a:rPr lang="en-US" dirty="0"/>
              <a:t>. per nucleon same as e-p</a:t>
            </a:r>
          </a:p>
          <a:p>
            <a:pPr marL="285750" indent="-285750">
              <a:buFont typeface="Wingdings" charset="2"/>
              <a:buChar char="ü"/>
            </a:pPr>
            <a:r>
              <a:rPr lang="en-US" dirty="0"/>
              <a:t>Variable center of mass energy </a:t>
            </a:r>
          </a:p>
          <a:p>
            <a:pPr marL="285750" indent="-285750">
              <a:buFont typeface="Wingdings" charset="2"/>
              <a:buChar char="ü"/>
            </a:pPr>
            <a:r>
              <a:rPr lang="en-US" dirty="0">
                <a:solidFill>
                  <a:srgbClr val="FF0000"/>
                </a:solidFill>
              </a:rPr>
              <a:t>Wide x range (evolution)</a:t>
            </a:r>
          </a:p>
          <a:p>
            <a:pPr marL="285750" indent="-285750">
              <a:buFont typeface="Wingdings" charset="2"/>
              <a:buChar char="ü"/>
            </a:pPr>
            <a:r>
              <a:rPr lang="en-US" dirty="0">
                <a:solidFill>
                  <a:srgbClr val="0000FF"/>
                </a:solidFill>
              </a:rPr>
              <a:t>Wide x region (reach high gluon densities)</a:t>
            </a:r>
          </a:p>
        </p:txBody>
      </p:sp>
      <p:cxnSp>
        <p:nvCxnSpPr>
          <p:cNvPr id="7" name="Straight Arrow Connector 6"/>
          <p:cNvCxnSpPr/>
          <p:nvPr/>
        </p:nvCxnSpPr>
        <p:spPr>
          <a:xfrm flipH="1">
            <a:off x="2547107" y="3676749"/>
            <a:ext cx="1991027" cy="0"/>
          </a:xfrm>
          <a:prstGeom prst="straightConnector1">
            <a:avLst/>
          </a:prstGeom>
          <a:ln w="38100" cmpd="sng">
            <a:solidFill>
              <a:srgbClr val="0000FF"/>
            </a:solidFill>
            <a:tailEnd type="arrow"/>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flipV="1">
            <a:off x="5347417" y="1035149"/>
            <a:ext cx="0" cy="1945118"/>
          </a:xfrm>
          <a:prstGeom prst="straightConnector1">
            <a:avLst/>
          </a:prstGeom>
          <a:ln w="3810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p:nvPr/>
        </p:nvCxnSpPr>
        <p:spPr>
          <a:xfrm flipH="1">
            <a:off x="7120718" y="5750516"/>
            <a:ext cx="2341285" cy="0"/>
          </a:xfrm>
          <a:prstGeom prst="straightConnector1">
            <a:avLst/>
          </a:prstGeom>
          <a:ln w="38100" cmpd="sng">
            <a:solidFill>
              <a:srgbClr val="0000FF"/>
            </a:solidFill>
            <a:tailEnd type="arrow"/>
          </a:ln>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p:nvPr/>
        </p:nvCxnSpPr>
        <p:spPr>
          <a:xfrm flipV="1">
            <a:off x="9558472" y="4015409"/>
            <a:ext cx="0" cy="1515154"/>
          </a:xfrm>
          <a:prstGeom prst="straightConnector1">
            <a:avLst/>
          </a:prstGeom>
          <a:ln w="3810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4" name="Oval 3"/>
          <p:cNvSpPr/>
          <p:nvPr/>
        </p:nvSpPr>
        <p:spPr>
          <a:xfrm>
            <a:off x="2917541" y="2148727"/>
            <a:ext cx="2429876" cy="1376065"/>
          </a:xfrm>
          <a:prstGeom prst="ellipse">
            <a:avLst/>
          </a:prstGeom>
          <a:noFill/>
          <a:ln w="38100" cmpd="sng">
            <a:solidFill>
              <a:srgbClr val="E248F7"/>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6671738" y="4910665"/>
            <a:ext cx="2773331" cy="969750"/>
          </a:xfrm>
          <a:prstGeom prst="ellipse">
            <a:avLst/>
          </a:prstGeom>
          <a:noFill/>
          <a:ln w="38100" cmpd="sng">
            <a:solidFill>
              <a:srgbClr val="E248F7"/>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17" name="Group 16"/>
          <p:cNvGrpSpPr/>
          <p:nvPr/>
        </p:nvGrpSpPr>
        <p:grpSpPr>
          <a:xfrm>
            <a:off x="9363339" y="137566"/>
            <a:ext cx="1265449" cy="1462635"/>
            <a:chOff x="457200" y="1310671"/>
            <a:chExt cx="4161049" cy="5338983"/>
          </a:xfrm>
        </p:grpSpPr>
        <p:pic>
          <p:nvPicPr>
            <p:cNvPr id="18" name="Picture 17"/>
            <p:cNvPicPr>
              <a:picLocks noChangeAspect="1"/>
            </p:cNvPicPr>
            <p:nvPr/>
          </p:nvPicPr>
          <p:blipFill>
            <a:blip r:embed="rId5">
              <a:alphaModFix amt="21000"/>
            </a:blip>
            <a:stretch>
              <a:fillRect/>
            </a:stretch>
          </p:blipFill>
          <p:spPr>
            <a:xfrm>
              <a:off x="495743" y="1310671"/>
              <a:ext cx="4122506" cy="5338983"/>
            </a:xfrm>
            <a:prstGeom prst="rect">
              <a:avLst/>
            </a:prstGeom>
          </p:spPr>
        </p:pic>
        <p:sp>
          <p:nvSpPr>
            <p:cNvPr id="19" name="TextBox 18"/>
            <p:cNvSpPr txBox="1"/>
            <p:nvPr/>
          </p:nvSpPr>
          <p:spPr>
            <a:xfrm>
              <a:off x="457200" y="1338705"/>
              <a:ext cx="607432" cy="1011116"/>
            </a:xfrm>
            <a:prstGeom prst="rect">
              <a:avLst/>
            </a:prstGeom>
            <a:noFill/>
          </p:spPr>
          <p:txBody>
            <a:bodyPr wrap="none" rtlCol="0">
              <a:spAutoFit/>
            </a:bodyPr>
            <a:lstStyle/>
            <a:p>
              <a:endParaRPr lang="en-US" sz="1200" dirty="0">
                <a:solidFill>
                  <a:srgbClr val="FFFFFF"/>
                </a:solidFill>
              </a:endParaRPr>
            </a:p>
          </p:txBody>
        </p:sp>
      </p:grpSp>
      <p:sp>
        <p:nvSpPr>
          <p:cNvPr id="3" name="Date Placeholder 2">
            <a:extLst>
              <a:ext uri="{FF2B5EF4-FFF2-40B4-BE49-F238E27FC236}">
                <a16:creationId xmlns:a16="http://schemas.microsoft.com/office/drawing/2014/main" id="{17E6DBE3-8257-BF49-A8A9-69405CEF39AA}"/>
              </a:ext>
            </a:extLst>
          </p:cNvPr>
          <p:cNvSpPr>
            <a:spLocks noGrp="1"/>
          </p:cNvSpPr>
          <p:nvPr>
            <p:ph type="dt" sz="half" idx="10"/>
          </p:nvPr>
        </p:nvSpPr>
        <p:spPr/>
        <p:txBody>
          <a:bodyPr/>
          <a:lstStyle/>
          <a:p>
            <a:r>
              <a:rPr lang="en-US"/>
              <a:t>November 16, 2018</a:t>
            </a:r>
          </a:p>
        </p:txBody>
      </p:sp>
      <p:sp>
        <p:nvSpPr>
          <p:cNvPr id="5" name="Footer Placeholder 4">
            <a:extLst>
              <a:ext uri="{FF2B5EF4-FFF2-40B4-BE49-F238E27FC236}">
                <a16:creationId xmlns:a16="http://schemas.microsoft.com/office/drawing/2014/main" id="{F3B427C6-EBF2-1448-A0C5-F2919FB92DF7}"/>
              </a:ext>
            </a:extLst>
          </p:cNvPr>
          <p:cNvSpPr>
            <a:spLocks noGrp="1"/>
          </p:cNvSpPr>
          <p:nvPr>
            <p:ph type="ftr" sz="quarter" idx="11"/>
          </p:nvPr>
        </p:nvSpPr>
        <p:spPr/>
        <p:txBody>
          <a:bodyPr/>
          <a:lstStyle/>
          <a:p>
            <a:pPr algn="r"/>
            <a:r>
              <a:rPr lang="en-US"/>
              <a:t>ECFA Plenary Session: Future Colliders</a:t>
            </a:r>
            <a:endParaRPr lang="en-US" dirty="0"/>
          </a:p>
        </p:txBody>
      </p:sp>
      <p:sp>
        <p:nvSpPr>
          <p:cNvPr id="6" name="Slide Number Placeholder 5">
            <a:extLst>
              <a:ext uri="{FF2B5EF4-FFF2-40B4-BE49-F238E27FC236}">
                <a16:creationId xmlns:a16="http://schemas.microsoft.com/office/drawing/2014/main" id="{A67AC5FB-4712-5646-8FED-CA901CB02266}"/>
              </a:ext>
            </a:extLst>
          </p:cNvPr>
          <p:cNvSpPr>
            <a:spLocks noGrp="1"/>
          </p:cNvSpPr>
          <p:nvPr>
            <p:ph type="sldNum" sz="quarter" idx="12"/>
          </p:nvPr>
        </p:nvSpPr>
        <p:spPr/>
        <p:txBody>
          <a:bodyPr/>
          <a:lstStyle/>
          <a:p>
            <a:fld id="{0CFEC368-1D7A-4F81-ABF6-AE0E36BAF64C}" type="slidenum">
              <a:rPr lang="en-US" smtClean="0"/>
              <a:pPr/>
              <a:t>43</a:t>
            </a:fld>
            <a:endParaRPr lang="en-US"/>
          </a:p>
        </p:txBody>
      </p:sp>
    </p:spTree>
    <p:extLst>
      <p:ext uri="{BB962C8B-B14F-4D97-AF65-F5344CB8AC3E}">
        <p14:creationId xmlns:p14="http://schemas.microsoft.com/office/powerpoint/2010/main" val="105804593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524001" y="365760"/>
            <a:ext cx="9143999" cy="6492240"/>
          </a:xfrm>
          <a:prstGeom prst="rect">
            <a:avLst/>
          </a:prstGeom>
          <a:solidFill>
            <a:srgbClr val="CCFFCC"/>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Title 14"/>
          <p:cNvSpPr>
            <a:spLocks noGrp="1"/>
          </p:cNvSpPr>
          <p:nvPr>
            <p:ph type="title"/>
          </p:nvPr>
        </p:nvSpPr>
        <p:spPr>
          <a:xfrm>
            <a:off x="1981200" y="517720"/>
            <a:ext cx="8229600" cy="736674"/>
          </a:xfrm>
        </p:spPr>
        <p:txBody>
          <a:bodyPr anchor="t">
            <a:noAutofit/>
          </a:bodyPr>
          <a:lstStyle/>
          <a:p>
            <a:r>
              <a:rPr lang="en-US" sz="3200" dirty="0"/>
              <a:t>Deep Inelastic Scattering: Precision &amp; Control </a:t>
            </a:r>
          </a:p>
        </p:txBody>
      </p:sp>
      <p:pic>
        <p:nvPicPr>
          <p:cNvPr id="113667" name="Picture 3"/>
          <p:cNvPicPr>
            <a:picLocks noChangeAspect="1" noChangeArrowheads="1"/>
          </p:cNvPicPr>
          <p:nvPr/>
        </p:nvPicPr>
        <p:blipFill>
          <a:blip r:embed="rId4"/>
          <a:srcRect l="3337" t="5580" r="1112" b="697"/>
          <a:stretch>
            <a:fillRect/>
          </a:stretch>
        </p:blipFill>
        <p:spPr bwMode="auto">
          <a:xfrm>
            <a:off x="1615436" y="1634847"/>
            <a:ext cx="4208575" cy="3292080"/>
          </a:xfrm>
          <a:prstGeom prst="rect">
            <a:avLst/>
          </a:prstGeom>
          <a:noFill/>
          <a:ln w="9525">
            <a:noFill/>
            <a:miter lim="800000"/>
            <a:headEnd/>
            <a:tailEnd/>
          </a:ln>
        </p:spPr>
      </p:pic>
      <p:sp>
        <p:nvSpPr>
          <p:cNvPr id="113669" name="Rectangle 5"/>
          <p:cNvSpPr>
            <a:spLocks/>
          </p:cNvSpPr>
          <p:nvPr/>
        </p:nvSpPr>
        <p:spPr bwMode="auto">
          <a:xfrm>
            <a:off x="8873066" y="1551058"/>
            <a:ext cx="1231900" cy="778930"/>
          </a:xfrm>
          <a:prstGeom prst="rect">
            <a:avLst/>
          </a:prstGeom>
          <a:gradFill rotWithShape="0">
            <a:gsLst>
              <a:gs pos="0">
                <a:srgbClr val="FFFFFF"/>
              </a:gs>
              <a:gs pos="100000">
                <a:srgbClr val="FBFF00"/>
              </a:gs>
            </a:gsLst>
            <a:lin ang="0" scaled="1"/>
          </a:gradFill>
          <a:ln w="9525">
            <a:noFill/>
            <a:miter lim="800000"/>
            <a:headEnd/>
            <a:tailEnd/>
          </a:ln>
        </p:spPr>
        <p:txBody>
          <a:bodyPr lIns="0" tIns="0" rIns="40639" bIns="0">
            <a:prstTxWarp prst="textNoShape">
              <a:avLst/>
            </a:prstTxWarp>
          </a:bodyPr>
          <a:lstStyle/>
          <a:p>
            <a:pPr marL="39688">
              <a:spcBef>
                <a:spcPts val="1150"/>
              </a:spcBef>
            </a:pPr>
            <a:r>
              <a:rPr lang="en-US" sz="1600" dirty="0">
                <a:solidFill>
                  <a:srgbClr val="000000"/>
                </a:solidFill>
                <a:latin typeface="Comic Sans MS" charset="0"/>
                <a:sym typeface="Comic Sans MS" charset="0"/>
              </a:rPr>
              <a:t>Measure of resolution power</a:t>
            </a:r>
          </a:p>
        </p:txBody>
      </p:sp>
      <p:sp>
        <p:nvSpPr>
          <p:cNvPr id="113670" name="Rectangle 6"/>
          <p:cNvSpPr>
            <a:spLocks/>
          </p:cNvSpPr>
          <p:nvPr/>
        </p:nvSpPr>
        <p:spPr bwMode="auto">
          <a:xfrm>
            <a:off x="8868838" y="2575168"/>
            <a:ext cx="1231900" cy="546097"/>
          </a:xfrm>
          <a:prstGeom prst="rect">
            <a:avLst/>
          </a:prstGeom>
          <a:gradFill rotWithShape="0">
            <a:gsLst>
              <a:gs pos="0">
                <a:srgbClr val="FFFFFF"/>
              </a:gs>
              <a:gs pos="100000">
                <a:srgbClr val="FBFF00"/>
              </a:gs>
            </a:gsLst>
            <a:lin ang="0" scaled="1"/>
          </a:gradFill>
          <a:ln w="9525">
            <a:noFill/>
            <a:miter lim="800000"/>
            <a:headEnd/>
            <a:tailEnd/>
          </a:ln>
        </p:spPr>
        <p:txBody>
          <a:bodyPr lIns="0" tIns="0" rIns="40639" bIns="0">
            <a:prstTxWarp prst="textNoShape">
              <a:avLst/>
            </a:prstTxWarp>
          </a:bodyPr>
          <a:lstStyle/>
          <a:p>
            <a:pPr marL="39688">
              <a:spcBef>
                <a:spcPts val="1150"/>
              </a:spcBef>
            </a:pPr>
            <a:r>
              <a:rPr lang="en-US" sz="1600" dirty="0">
                <a:solidFill>
                  <a:srgbClr val="000000"/>
                </a:solidFill>
                <a:latin typeface="Comic Sans MS" charset="0"/>
                <a:sym typeface="Comic Sans MS" charset="0"/>
              </a:rPr>
              <a:t>Measure of inelasticity</a:t>
            </a:r>
          </a:p>
        </p:txBody>
      </p:sp>
      <p:sp>
        <p:nvSpPr>
          <p:cNvPr id="113671" name="Rectangle 7"/>
          <p:cNvSpPr>
            <a:spLocks/>
          </p:cNvSpPr>
          <p:nvPr/>
        </p:nvSpPr>
        <p:spPr bwMode="auto">
          <a:xfrm>
            <a:off x="8907602" y="3284579"/>
            <a:ext cx="1380068" cy="1032930"/>
          </a:xfrm>
          <a:prstGeom prst="rect">
            <a:avLst/>
          </a:prstGeom>
          <a:gradFill rotWithShape="0">
            <a:gsLst>
              <a:gs pos="0">
                <a:srgbClr val="FFFFFF"/>
              </a:gs>
              <a:gs pos="100000">
                <a:srgbClr val="FBFF00"/>
              </a:gs>
            </a:gsLst>
            <a:lin ang="0" scaled="1"/>
          </a:gradFill>
          <a:ln w="9525">
            <a:noFill/>
            <a:miter lim="800000"/>
            <a:headEnd/>
            <a:tailEnd/>
          </a:ln>
        </p:spPr>
        <p:txBody>
          <a:bodyPr lIns="0" tIns="0" rIns="40639" bIns="0">
            <a:prstTxWarp prst="textNoShape">
              <a:avLst/>
            </a:prstTxWarp>
          </a:bodyPr>
          <a:lstStyle/>
          <a:p>
            <a:pPr marL="39688">
              <a:spcBef>
                <a:spcPts val="1150"/>
              </a:spcBef>
            </a:pPr>
            <a:r>
              <a:rPr lang="en-US" sz="1600" dirty="0">
                <a:solidFill>
                  <a:srgbClr val="000000"/>
                </a:solidFill>
                <a:latin typeface="Comic Sans MS" charset="0"/>
                <a:sym typeface="Comic Sans MS" charset="0"/>
              </a:rPr>
              <a:t>Measure of momentum fraction of struck quark</a:t>
            </a:r>
          </a:p>
        </p:txBody>
      </p:sp>
      <p:graphicFrame>
        <p:nvGraphicFramePr>
          <p:cNvPr id="18" name="Object 17"/>
          <p:cNvGraphicFramePr>
            <a:graphicFrameLocks noChangeAspect="1"/>
          </p:cNvGraphicFramePr>
          <p:nvPr>
            <p:extLst>
              <p:ext uri="{D42A27DB-BD31-4B8C-83A1-F6EECF244321}">
                <p14:modId xmlns:p14="http://schemas.microsoft.com/office/powerpoint/2010/main" val="1208539394"/>
              </p:ext>
            </p:extLst>
          </p:nvPr>
        </p:nvGraphicFramePr>
        <p:xfrm>
          <a:off x="6032500" y="3922024"/>
          <a:ext cx="127000" cy="203200"/>
        </p:xfrm>
        <a:graphic>
          <a:graphicData uri="http://schemas.openxmlformats.org/presentationml/2006/ole">
            <mc:AlternateContent xmlns:mc="http://schemas.openxmlformats.org/markup-compatibility/2006">
              <mc:Choice xmlns:v="urn:schemas-microsoft-com:vml" Requires="v">
                <p:oleObj spid="_x0000_s13013" name="Equation" r:id="rId5" imgW="127000" imgH="203200" progId="Equation.DSMT4">
                  <p:embed/>
                </p:oleObj>
              </mc:Choice>
              <mc:Fallback>
                <p:oleObj name="Equation" r:id="rId5" imgW="127000" imgH="203200" progId="Equation.DSMT4">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32500" y="3922024"/>
                        <a:ext cx="127000" cy="203200"/>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sp>
        <p:nvSpPr>
          <p:cNvPr id="31" name="TextBox 30"/>
          <p:cNvSpPr txBox="1"/>
          <p:nvPr/>
        </p:nvSpPr>
        <p:spPr>
          <a:xfrm>
            <a:off x="7474620" y="1089864"/>
            <a:ext cx="1510350" cy="400110"/>
          </a:xfrm>
          <a:prstGeom prst="rect">
            <a:avLst/>
          </a:prstGeom>
          <a:noFill/>
        </p:spPr>
        <p:txBody>
          <a:bodyPr wrap="none" rtlCol="0">
            <a:spAutoFit/>
          </a:bodyPr>
          <a:lstStyle/>
          <a:p>
            <a:r>
              <a:rPr lang="en-US" sz="2000" u="sng" dirty="0"/>
              <a:t>Kinematics:</a:t>
            </a:r>
          </a:p>
        </p:txBody>
      </p:sp>
      <p:sp>
        <p:nvSpPr>
          <p:cNvPr id="29" name="TextBox 28"/>
          <p:cNvSpPr txBox="1"/>
          <p:nvPr/>
        </p:nvSpPr>
        <p:spPr>
          <a:xfrm>
            <a:off x="-1143000" y="-139700"/>
            <a:ext cx="184666" cy="369332"/>
          </a:xfrm>
          <a:prstGeom prst="rect">
            <a:avLst/>
          </a:prstGeom>
          <a:noFill/>
        </p:spPr>
        <p:txBody>
          <a:bodyPr wrap="none" rtlCol="0">
            <a:spAutoFit/>
          </a:bodyPr>
          <a:lstStyle/>
          <a:p>
            <a:endParaRPr lang="en-US" dirty="0"/>
          </a:p>
        </p:txBody>
      </p:sp>
      <p:sp>
        <p:nvSpPr>
          <p:cNvPr id="32" name="TextBox 31"/>
          <p:cNvSpPr txBox="1"/>
          <p:nvPr/>
        </p:nvSpPr>
        <p:spPr>
          <a:xfrm>
            <a:off x="1799647" y="5191084"/>
            <a:ext cx="8680987" cy="1477328"/>
          </a:xfrm>
          <a:prstGeom prst="rect">
            <a:avLst/>
          </a:prstGeom>
          <a:noFill/>
        </p:spPr>
        <p:txBody>
          <a:bodyPr wrap="square" rtlCol="0">
            <a:spAutoFit/>
          </a:bodyPr>
          <a:lstStyle/>
          <a:p>
            <a:r>
              <a:rPr lang="en-US" b="1" u="sng" dirty="0">
                <a:solidFill>
                  <a:srgbClr val="FF00FF"/>
                </a:solidFill>
              </a:rPr>
              <a:t>Inclusive events</a:t>
            </a:r>
            <a:r>
              <a:rPr lang="en-US" dirty="0">
                <a:solidFill>
                  <a:srgbClr val="FF00FF"/>
                </a:solidFill>
              </a:rPr>
              <a:t>: </a:t>
            </a:r>
            <a:r>
              <a:rPr lang="en-US" dirty="0" err="1"/>
              <a:t>e+p</a:t>
            </a:r>
            <a:r>
              <a:rPr lang="en-US" dirty="0"/>
              <a:t>/A </a:t>
            </a:r>
            <a:r>
              <a:rPr lang="en-US" dirty="0">
                <a:sym typeface="Wingdings"/>
              </a:rPr>
              <a:t> </a:t>
            </a:r>
            <a:r>
              <a:rPr lang="en-US" dirty="0" err="1">
                <a:sym typeface="Wingdings"/>
              </a:rPr>
              <a:t>e’+X</a:t>
            </a:r>
            <a:endParaRPr lang="en-US" dirty="0">
              <a:sym typeface="Wingdings"/>
            </a:endParaRPr>
          </a:p>
          <a:p>
            <a:endParaRPr lang="en-US" dirty="0">
              <a:sym typeface="Wingdings"/>
            </a:endParaRPr>
          </a:p>
          <a:p>
            <a:r>
              <a:rPr lang="en-US" b="1" dirty="0">
                <a:solidFill>
                  <a:srgbClr val="0000FF"/>
                </a:solidFill>
                <a:sym typeface="Wingdings"/>
              </a:rPr>
              <a:t>	</a:t>
            </a:r>
            <a:r>
              <a:rPr lang="en-US" b="1" u="sng" dirty="0">
                <a:solidFill>
                  <a:srgbClr val="0000FF"/>
                </a:solidFill>
                <a:sym typeface="Wingdings"/>
              </a:rPr>
              <a:t>Semi-Inclusive events</a:t>
            </a:r>
            <a:r>
              <a:rPr lang="en-US" dirty="0">
                <a:solidFill>
                  <a:srgbClr val="0000FF"/>
                </a:solidFill>
                <a:sym typeface="Wingdings"/>
              </a:rPr>
              <a:t>: </a:t>
            </a:r>
            <a:r>
              <a:rPr lang="en-US" dirty="0" err="1">
                <a:sym typeface="Wingdings"/>
              </a:rPr>
              <a:t>e+p</a:t>
            </a:r>
            <a:r>
              <a:rPr lang="en-US" dirty="0">
                <a:sym typeface="Wingdings"/>
              </a:rPr>
              <a:t>/A  </a:t>
            </a:r>
            <a:r>
              <a:rPr lang="en-US" dirty="0" err="1">
                <a:sym typeface="Wingdings"/>
              </a:rPr>
              <a:t>e’+h</a:t>
            </a:r>
            <a:r>
              <a:rPr lang="en-US" dirty="0">
                <a:sym typeface="Wingdings"/>
              </a:rPr>
              <a:t>(</a:t>
            </a:r>
            <a:r>
              <a:rPr lang="en-US" dirty="0" err="1">
                <a:latin typeface="Symbol" charset="2"/>
                <a:cs typeface="Symbol" charset="2"/>
                <a:sym typeface="Wingdings"/>
              </a:rPr>
              <a:t>p</a:t>
            </a:r>
            <a:r>
              <a:rPr lang="en-US" dirty="0" err="1">
                <a:sym typeface="Wingdings"/>
              </a:rPr>
              <a:t>,K,p,jet</a:t>
            </a:r>
            <a:r>
              <a:rPr lang="en-US" dirty="0">
                <a:sym typeface="Wingdings"/>
              </a:rPr>
              <a:t>)+X</a:t>
            </a:r>
          </a:p>
          <a:p>
            <a:endParaRPr lang="en-US" b="1" u="sng" dirty="0">
              <a:solidFill>
                <a:srgbClr val="FF0000"/>
              </a:solidFill>
              <a:sym typeface="Wingdings"/>
            </a:endParaRPr>
          </a:p>
          <a:p>
            <a:r>
              <a:rPr lang="en-US" b="1" dirty="0">
                <a:solidFill>
                  <a:srgbClr val="FF0000"/>
                </a:solidFill>
                <a:sym typeface="Wingdings"/>
              </a:rPr>
              <a:t>		</a:t>
            </a:r>
            <a:r>
              <a:rPr lang="en-US" b="1" u="sng" dirty="0">
                <a:solidFill>
                  <a:srgbClr val="FF0000"/>
                </a:solidFill>
                <a:sym typeface="Wingdings"/>
              </a:rPr>
              <a:t>Exclusive events:</a:t>
            </a:r>
            <a:r>
              <a:rPr lang="en-US" b="1" u="sng" dirty="0">
                <a:sym typeface="Wingdings"/>
              </a:rPr>
              <a:t> </a:t>
            </a:r>
            <a:r>
              <a:rPr lang="en-US" dirty="0" err="1">
                <a:sym typeface="Wingdings"/>
              </a:rPr>
              <a:t>e+p</a:t>
            </a:r>
            <a:r>
              <a:rPr lang="en-US" dirty="0">
                <a:sym typeface="Wingdings"/>
              </a:rPr>
              <a:t>/A  e’+ p’/A’+ h(</a:t>
            </a:r>
            <a:r>
              <a:rPr lang="en-US" dirty="0" err="1">
                <a:latin typeface="Symbol" charset="2"/>
                <a:cs typeface="Symbol" charset="2"/>
                <a:sym typeface="Wingdings"/>
              </a:rPr>
              <a:t>p</a:t>
            </a:r>
            <a:r>
              <a:rPr lang="en-US" dirty="0" err="1">
                <a:sym typeface="Wingdings"/>
              </a:rPr>
              <a:t>,K,p,jet</a:t>
            </a:r>
            <a:r>
              <a:rPr lang="en-US" dirty="0">
                <a:sym typeface="Wingdings"/>
              </a:rPr>
              <a:t>)</a:t>
            </a:r>
          </a:p>
        </p:txBody>
      </p:sp>
      <p:sp>
        <p:nvSpPr>
          <p:cNvPr id="17" name="TextBox 16"/>
          <p:cNvSpPr txBox="1"/>
          <p:nvPr/>
        </p:nvSpPr>
        <p:spPr>
          <a:xfrm>
            <a:off x="8769540" y="4761591"/>
            <a:ext cx="1462260" cy="307777"/>
          </a:xfrm>
          <a:prstGeom prst="rect">
            <a:avLst/>
          </a:prstGeom>
          <a:noFill/>
        </p:spPr>
        <p:txBody>
          <a:bodyPr wrap="none" rtlCol="0">
            <a:spAutoFit/>
          </a:bodyPr>
          <a:lstStyle/>
          <a:p>
            <a:r>
              <a:rPr lang="en-US" sz="1400" dirty="0"/>
              <a:t>with respect to </a:t>
            </a:r>
            <a:r>
              <a:rPr lang="en-US" sz="1400" dirty="0" err="1">
                <a:latin typeface="Symbol" charset="2"/>
                <a:cs typeface="Symbol" charset="2"/>
              </a:rPr>
              <a:t>g</a:t>
            </a:r>
            <a:endParaRPr lang="en-US" sz="1400" dirty="0">
              <a:latin typeface="Symbol" charset="2"/>
              <a:cs typeface="Symbol" charset="2"/>
            </a:endParaRPr>
          </a:p>
        </p:txBody>
      </p:sp>
      <p:graphicFrame>
        <p:nvGraphicFramePr>
          <p:cNvPr id="113668" name="Object 4"/>
          <p:cNvGraphicFramePr>
            <a:graphicFrameLocks noChangeAspect="1"/>
          </p:cNvGraphicFramePr>
          <p:nvPr>
            <p:extLst>
              <p:ext uri="{D42A27DB-BD31-4B8C-83A1-F6EECF244321}">
                <p14:modId xmlns:p14="http://schemas.microsoft.com/office/powerpoint/2010/main" val="2172947267"/>
              </p:ext>
            </p:extLst>
          </p:nvPr>
        </p:nvGraphicFramePr>
        <p:xfrm>
          <a:off x="5911851" y="1489974"/>
          <a:ext cx="2873375" cy="3760788"/>
        </p:xfrm>
        <a:graphic>
          <a:graphicData uri="http://schemas.openxmlformats.org/presentationml/2006/ole">
            <mc:AlternateContent xmlns:mc="http://schemas.openxmlformats.org/markup-compatibility/2006">
              <mc:Choice xmlns:v="urn:schemas-microsoft-com:vml" Requires="v">
                <p:oleObj spid="_x0000_s13014" name="Equation" r:id="rId7" imgW="1638300" imgH="2146300" progId="Equation.3">
                  <p:embed/>
                </p:oleObj>
              </mc:Choice>
              <mc:Fallback>
                <p:oleObj name="Equation" r:id="rId7" imgW="1638300" imgH="214630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911851" y="1489974"/>
                        <a:ext cx="2873375" cy="3760788"/>
                      </a:xfrm>
                      <a:prstGeom prst="rect">
                        <a:avLst/>
                      </a:prstGeom>
                      <a:noFill/>
                      <a:extLst>
                        <a:ext uri="{909E8E84-426E-40dd-AFC4-6F175D3DCCD1}">
                          <a14:hiddenFill xmlns:a14="http://schemas.microsoft.com/office/drawing/2010/main" xmlns="">
                            <a:solidFill>
                              <a:srgbClr val="FFFFFF"/>
                            </a:solidFill>
                          </a14:hiddenFill>
                        </a:ext>
                      </a:extLst>
                    </p:spPr>
                  </p:pic>
                </p:oleObj>
              </mc:Fallback>
            </mc:AlternateContent>
          </a:graphicData>
        </a:graphic>
      </p:graphicFrame>
      <p:sp>
        <p:nvSpPr>
          <p:cNvPr id="2" name="Date Placeholder 1">
            <a:extLst>
              <a:ext uri="{FF2B5EF4-FFF2-40B4-BE49-F238E27FC236}">
                <a16:creationId xmlns:a16="http://schemas.microsoft.com/office/drawing/2014/main" id="{441F8F3F-7801-424C-89B6-5C58E328CFD4}"/>
              </a:ext>
            </a:extLst>
          </p:cNvPr>
          <p:cNvSpPr>
            <a:spLocks noGrp="1"/>
          </p:cNvSpPr>
          <p:nvPr>
            <p:ph type="dt" sz="half" idx="10"/>
          </p:nvPr>
        </p:nvSpPr>
        <p:spPr/>
        <p:txBody>
          <a:bodyPr/>
          <a:lstStyle/>
          <a:p>
            <a:r>
              <a:rPr lang="en-US"/>
              <a:t>November 16, 2018</a:t>
            </a:r>
          </a:p>
        </p:txBody>
      </p:sp>
      <p:sp>
        <p:nvSpPr>
          <p:cNvPr id="3" name="Footer Placeholder 2">
            <a:extLst>
              <a:ext uri="{FF2B5EF4-FFF2-40B4-BE49-F238E27FC236}">
                <a16:creationId xmlns:a16="http://schemas.microsoft.com/office/drawing/2014/main" id="{9CD58358-11DC-444A-BF62-90016A43F4A3}"/>
              </a:ext>
            </a:extLst>
          </p:cNvPr>
          <p:cNvSpPr>
            <a:spLocks noGrp="1"/>
          </p:cNvSpPr>
          <p:nvPr>
            <p:ph type="ftr" sz="quarter" idx="11"/>
          </p:nvPr>
        </p:nvSpPr>
        <p:spPr/>
        <p:txBody>
          <a:bodyPr/>
          <a:lstStyle/>
          <a:p>
            <a:pPr algn="r"/>
            <a:r>
              <a:rPr lang="en-US"/>
              <a:t>ECFA Plenary Session: Future Colliders</a:t>
            </a:r>
            <a:endParaRPr lang="en-US" dirty="0"/>
          </a:p>
        </p:txBody>
      </p:sp>
      <p:sp>
        <p:nvSpPr>
          <p:cNvPr id="4" name="Slide Number Placeholder 3">
            <a:extLst>
              <a:ext uri="{FF2B5EF4-FFF2-40B4-BE49-F238E27FC236}">
                <a16:creationId xmlns:a16="http://schemas.microsoft.com/office/drawing/2014/main" id="{44DD10F7-BDCB-7145-AF05-8F5215BB6AEF}"/>
              </a:ext>
            </a:extLst>
          </p:cNvPr>
          <p:cNvSpPr>
            <a:spLocks noGrp="1"/>
          </p:cNvSpPr>
          <p:nvPr>
            <p:ph type="sldNum" sz="quarter" idx="12"/>
          </p:nvPr>
        </p:nvSpPr>
        <p:spPr/>
        <p:txBody>
          <a:bodyPr/>
          <a:lstStyle/>
          <a:p>
            <a:fld id="{0CFEC368-1D7A-4F81-ABF6-AE0E36BAF64C}" type="slidenum">
              <a:rPr lang="en-US" smtClean="0"/>
              <a:pPr/>
              <a:t>44</a:t>
            </a:fld>
            <a:endParaRPr lang="en-US"/>
          </a:p>
        </p:txBody>
      </p:sp>
    </p:spTree>
    <p:extLst>
      <p:ext uri="{BB962C8B-B14F-4D97-AF65-F5344CB8AC3E}">
        <p14:creationId xmlns:p14="http://schemas.microsoft.com/office/powerpoint/2010/main" val="2431831872"/>
      </p:ext>
    </p:extLst>
  </p:cSld>
  <p:clrMapOvr>
    <a:masterClrMapping/>
  </p:clrMapOvr>
  <mc:AlternateContent xmlns:mc="http://schemas.openxmlformats.org/markup-compatibility/2006" xmlns:p14="http://schemas.microsoft.com/office/powerpoint/2010/main">
    <mc:Choice Requires="p14">
      <p:transition>
        <p14:prism/>
      </p:transition>
    </mc:Choice>
    <mc:Fallback xmlns="">
      <p:transition xmlns:p14="http://schemas.microsoft.com/office/powerpoint/2010/main">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99484" y="393270"/>
            <a:ext cx="6520441" cy="584775"/>
          </a:xfrm>
          <a:prstGeom prst="rect">
            <a:avLst/>
          </a:prstGeom>
          <a:noFill/>
        </p:spPr>
        <p:txBody>
          <a:bodyPr wrap="square" rtlCol="0">
            <a:spAutoFit/>
          </a:bodyPr>
          <a:lstStyle/>
          <a:p>
            <a:r>
              <a:rPr lang="en-US" sz="3200" dirty="0">
                <a:solidFill>
                  <a:srgbClr val="C00000"/>
                </a:solidFill>
              </a:rPr>
              <a:t>Understanding Nucleon Mass</a:t>
            </a:r>
          </a:p>
        </p:txBody>
      </p:sp>
      <p:sp>
        <p:nvSpPr>
          <p:cNvPr id="10" name="Rectangle 9"/>
          <p:cNvSpPr/>
          <p:nvPr/>
        </p:nvSpPr>
        <p:spPr>
          <a:xfrm>
            <a:off x="8117614" y="0"/>
            <a:ext cx="2550386" cy="14015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p:nvPr/>
        </p:nvGrpSpPr>
        <p:grpSpPr>
          <a:xfrm>
            <a:off x="8862806" y="707989"/>
            <a:ext cx="2480228" cy="1385435"/>
            <a:chOff x="297152" y="1017031"/>
            <a:chExt cx="2407057" cy="1258788"/>
          </a:xfrm>
          <a:solidFill>
            <a:srgbClr val="FFFFFF"/>
          </a:solidFill>
        </p:grpSpPr>
        <p:pic>
          <p:nvPicPr>
            <p:cNvPr id="7" name="Picture 6"/>
            <p:cNvPicPr>
              <a:picLocks noChangeAspect="1"/>
            </p:cNvPicPr>
            <p:nvPr/>
          </p:nvPicPr>
          <p:blipFill>
            <a:blip r:embed="rId3"/>
            <a:stretch>
              <a:fillRect/>
            </a:stretch>
          </p:blipFill>
          <p:spPr>
            <a:xfrm>
              <a:off x="787666" y="1017031"/>
              <a:ext cx="1467531" cy="1258788"/>
            </a:xfrm>
            <a:prstGeom prst="rect">
              <a:avLst/>
            </a:prstGeom>
            <a:grpFill/>
          </p:spPr>
        </p:pic>
        <p:sp>
          <p:nvSpPr>
            <p:cNvPr id="8" name="TextBox 7"/>
            <p:cNvSpPr txBox="1"/>
            <p:nvPr/>
          </p:nvSpPr>
          <p:spPr>
            <a:xfrm>
              <a:off x="297152" y="1673753"/>
              <a:ext cx="620683" cy="338554"/>
            </a:xfrm>
            <a:prstGeom prst="rect">
              <a:avLst/>
            </a:prstGeom>
            <a:grpFill/>
          </p:spPr>
          <p:txBody>
            <a:bodyPr wrap="none" rtlCol="0">
              <a:spAutoFit/>
            </a:bodyPr>
            <a:lstStyle/>
            <a:p>
              <a:r>
                <a:rPr lang="en-US" sz="1600" dirty="0" err="1">
                  <a:solidFill>
                    <a:srgbClr val="0000FF"/>
                  </a:solidFill>
                  <a:latin typeface="Arial Rounded MT Bold"/>
                  <a:cs typeface="Arial Rounded MT Bold"/>
                </a:rPr>
                <a:t>GeV</a:t>
              </a:r>
              <a:endParaRPr lang="en-US" sz="1600" dirty="0">
                <a:solidFill>
                  <a:srgbClr val="0000FF"/>
                </a:solidFill>
                <a:latin typeface="Arial Rounded MT Bold"/>
                <a:cs typeface="Arial Rounded MT Bold"/>
              </a:endParaRPr>
            </a:p>
          </p:txBody>
        </p:sp>
        <p:sp>
          <p:nvSpPr>
            <p:cNvPr id="9" name="TextBox 8"/>
            <p:cNvSpPr txBox="1"/>
            <p:nvPr/>
          </p:nvSpPr>
          <p:spPr>
            <a:xfrm>
              <a:off x="2083526" y="1063327"/>
              <a:ext cx="620683" cy="338554"/>
            </a:xfrm>
            <a:prstGeom prst="rect">
              <a:avLst/>
            </a:prstGeom>
            <a:grpFill/>
          </p:spPr>
          <p:txBody>
            <a:bodyPr wrap="none" rtlCol="0">
              <a:spAutoFit/>
            </a:bodyPr>
            <a:lstStyle/>
            <a:p>
              <a:r>
                <a:rPr lang="en-US" sz="1600" dirty="0">
                  <a:solidFill>
                    <a:srgbClr val="0000FF"/>
                  </a:solidFill>
                  <a:latin typeface="Arial Rounded MT Bold"/>
                  <a:cs typeface="Arial Rounded MT Bold"/>
                </a:rPr>
                <a:t>MeV</a:t>
              </a:r>
            </a:p>
          </p:txBody>
        </p:sp>
      </p:grpSp>
      <p:grpSp>
        <p:nvGrpSpPr>
          <p:cNvPr id="23" name="Group 22">
            <a:extLst>
              <a:ext uri="{FF2B5EF4-FFF2-40B4-BE49-F238E27FC236}">
                <a16:creationId xmlns:a16="http://schemas.microsoft.com/office/drawing/2014/main" id="{4BAAEE7B-2619-2449-A4B5-E940104A9FCE}"/>
              </a:ext>
            </a:extLst>
          </p:cNvPr>
          <p:cNvGrpSpPr/>
          <p:nvPr/>
        </p:nvGrpSpPr>
        <p:grpSpPr>
          <a:xfrm>
            <a:off x="1106480" y="3811678"/>
            <a:ext cx="3871103" cy="2828355"/>
            <a:chOff x="1599513" y="3359602"/>
            <a:chExt cx="4178808" cy="3188185"/>
          </a:xfrm>
        </p:grpSpPr>
        <p:sp>
          <p:nvSpPr>
            <p:cNvPr id="11" name="TextBox 10"/>
            <p:cNvSpPr txBox="1"/>
            <p:nvPr/>
          </p:nvSpPr>
          <p:spPr>
            <a:xfrm>
              <a:off x="1599513" y="3359602"/>
              <a:ext cx="4178808" cy="359830"/>
            </a:xfrm>
            <a:prstGeom prst="rect">
              <a:avLst/>
            </a:prstGeom>
            <a:noFill/>
          </p:spPr>
          <p:txBody>
            <a:bodyPr wrap="square" lIns="82030" tIns="41015" rIns="82030" bIns="41015" rtlCol="0">
              <a:spAutoFit/>
            </a:bodyPr>
            <a:lstStyle/>
            <a:p>
              <a:pPr marL="285750" indent="-285750" defTabSz="820487">
                <a:buFont typeface="Wingdings" charset="2"/>
                <a:buChar char="q"/>
              </a:pPr>
              <a:r>
                <a:rPr lang="en-US" b="1" dirty="0">
                  <a:solidFill>
                    <a:srgbClr val="008000"/>
                  </a:solidFill>
                </a:rPr>
                <a:t>Preliminary Lattice QCD results:</a:t>
              </a:r>
            </a:p>
          </p:txBody>
        </p:sp>
        <p:pic>
          <p:nvPicPr>
            <p:cNvPr id="12" name="Picture 11" descr="Screen Shot 2017-03-14 at 1.23.49 PM.png"/>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2305099" y="3761167"/>
              <a:ext cx="2949530" cy="2786620"/>
            </a:xfrm>
            <a:prstGeom prst="rect">
              <a:avLst/>
            </a:prstGeom>
          </p:spPr>
        </p:pic>
      </p:grpSp>
      <p:sp>
        <p:nvSpPr>
          <p:cNvPr id="13" name="Rectangle 12"/>
          <p:cNvSpPr/>
          <p:nvPr/>
        </p:nvSpPr>
        <p:spPr>
          <a:xfrm>
            <a:off x="924848" y="2612049"/>
            <a:ext cx="8255095" cy="900759"/>
          </a:xfrm>
          <a:prstGeom prst="rect">
            <a:avLst/>
          </a:prstGeom>
        </p:spPr>
        <p:txBody>
          <a:bodyPr wrap="square">
            <a:spAutoFit/>
          </a:bodyPr>
          <a:lstStyle/>
          <a:p>
            <a:pPr>
              <a:lnSpc>
                <a:spcPct val="110000"/>
              </a:lnSpc>
            </a:pPr>
            <a:r>
              <a:rPr lang="en-US" sz="1600" dirty="0">
                <a:solidFill>
                  <a:srgbClr val="0000FF"/>
                </a:solidFill>
                <a:cs typeface="Arial Rounded MT Bold"/>
              </a:rPr>
              <a:t>“… The vast majority of the nucleon’s mass is due to quantum fluctuations of quark-antiquark pairs, the gluons, and the energy associated with quarks moving around at close to the speed of light. …”</a:t>
            </a:r>
          </a:p>
        </p:txBody>
      </p:sp>
      <p:grpSp>
        <p:nvGrpSpPr>
          <p:cNvPr id="28" name="Group 27">
            <a:extLst>
              <a:ext uri="{FF2B5EF4-FFF2-40B4-BE49-F238E27FC236}">
                <a16:creationId xmlns:a16="http://schemas.microsoft.com/office/drawing/2014/main" id="{01B27F30-2474-A147-B4C0-BC620B51E379}"/>
              </a:ext>
            </a:extLst>
          </p:cNvPr>
          <p:cNvGrpSpPr/>
          <p:nvPr/>
        </p:nvGrpSpPr>
        <p:grpSpPr>
          <a:xfrm>
            <a:off x="1391896" y="1032907"/>
            <a:ext cx="6483991" cy="1477501"/>
            <a:chOff x="1746994" y="674952"/>
            <a:chExt cx="6483991" cy="1477501"/>
          </a:xfrm>
        </p:grpSpPr>
        <p:grpSp>
          <p:nvGrpSpPr>
            <p:cNvPr id="31" name="Group 30"/>
            <p:cNvGrpSpPr/>
            <p:nvPr/>
          </p:nvGrpSpPr>
          <p:grpSpPr>
            <a:xfrm>
              <a:off x="1746994" y="674952"/>
              <a:ext cx="6483991" cy="1477501"/>
              <a:chOff x="2595161" y="739148"/>
              <a:chExt cx="6483991" cy="1477501"/>
            </a:xfrm>
          </p:grpSpPr>
          <p:grpSp>
            <p:nvGrpSpPr>
              <p:cNvPr id="32" name="Group 31"/>
              <p:cNvGrpSpPr/>
              <p:nvPr/>
            </p:nvGrpSpPr>
            <p:grpSpPr>
              <a:xfrm>
                <a:off x="2595161" y="1401881"/>
                <a:ext cx="6483991" cy="814768"/>
                <a:chOff x="1034123" y="2406444"/>
                <a:chExt cx="6483991" cy="814768"/>
              </a:xfrm>
            </p:grpSpPr>
            <p:pic>
              <p:nvPicPr>
                <p:cNvPr id="40" name="Picture 39"/>
                <p:cNvPicPr>
                  <a:picLocks noChangeAspect="1"/>
                </p:cNvPicPr>
                <p:nvPr/>
              </p:nvPicPr>
              <p:blipFill>
                <a:blip r:embed="rId5"/>
                <a:stretch>
                  <a:fillRect/>
                </a:stretch>
              </p:blipFill>
              <p:spPr>
                <a:xfrm>
                  <a:off x="2255197" y="2406444"/>
                  <a:ext cx="2832100" cy="279400"/>
                </a:xfrm>
                <a:prstGeom prst="rect">
                  <a:avLst/>
                </a:prstGeom>
              </p:spPr>
            </p:pic>
            <p:grpSp>
              <p:nvGrpSpPr>
                <p:cNvPr id="41" name="Group 40"/>
                <p:cNvGrpSpPr/>
                <p:nvPr/>
              </p:nvGrpSpPr>
              <p:grpSpPr>
                <a:xfrm>
                  <a:off x="1034123" y="2674857"/>
                  <a:ext cx="6483991" cy="546355"/>
                  <a:chOff x="1034123" y="2674857"/>
                  <a:chExt cx="6483991" cy="546355"/>
                </a:xfrm>
              </p:grpSpPr>
              <p:grpSp>
                <p:nvGrpSpPr>
                  <p:cNvPr id="42" name="Group 41"/>
                  <p:cNvGrpSpPr/>
                  <p:nvPr/>
                </p:nvGrpSpPr>
                <p:grpSpPr>
                  <a:xfrm>
                    <a:off x="1034123" y="2683764"/>
                    <a:ext cx="1850199" cy="522978"/>
                    <a:chOff x="1034123" y="2594789"/>
                    <a:chExt cx="1850199" cy="522978"/>
                  </a:xfrm>
                </p:grpSpPr>
                <p:sp>
                  <p:nvSpPr>
                    <p:cNvPr id="52" name="TextBox 51"/>
                    <p:cNvSpPr txBox="1"/>
                    <p:nvPr/>
                  </p:nvSpPr>
                  <p:spPr>
                    <a:xfrm>
                      <a:off x="1034123" y="2809990"/>
                      <a:ext cx="1382510" cy="307777"/>
                    </a:xfrm>
                    <a:prstGeom prst="rect">
                      <a:avLst/>
                    </a:prstGeom>
                    <a:noFill/>
                    <a:ln>
                      <a:solidFill>
                        <a:srgbClr val="FF0000"/>
                      </a:solidFill>
                    </a:ln>
                  </p:spPr>
                  <p:txBody>
                    <a:bodyPr wrap="none" rtlCol="0">
                      <a:spAutoFit/>
                    </a:bodyPr>
                    <a:lstStyle/>
                    <a:p>
                      <a:r>
                        <a:rPr lang="en-US" sz="1400" dirty="0">
                          <a:solidFill>
                            <a:srgbClr val="0000FF"/>
                          </a:solidFill>
                          <a:latin typeface="Arial Rounded MT Bold"/>
                          <a:cs typeface="Arial Rounded MT Bold"/>
                        </a:rPr>
                        <a:t>Quark Energy</a:t>
                      </a:r>
                    </a:p>
                  </p:txBody>
                </p:sp>
                <p:cxnSp>
                  <p:nvCxnSpPr>
                    <p:cNvPr id="53" name="Straight Arrow Connector 52"/>
                    <p:cNvCxnSpPr/>
                    <p:nvPr/>
                  </p:nvCxnSpPr>
                  <p:spPr>
                    <a:xfrm flipV="1">
                      <a:off x="2416633" y="2594789"/>
                      <a:ext cx="467689" cy="234584"/>
                    </a:xfrm>
                    <a:prstGeom prst="straightConnector1">
                      <a:avLst/>
                    </a:prstGeom>
                    <a:ln w="22225">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grpSp>
              <p:grpSp>
                <p:nvGrpSpPr>
                  <p:cNvPr id="43" name="Group 42"/>
                  <p:cNvGrpSpPr/>
                  <p:nvPr/>
                </p:nvGrpSpPr>
                <p:grpSpPr>
                  <a:xfrm>
                    <a:off x="2730166" y="2674857"/>
                    <a:ext cx="1364276" cy="542361"/>
                    <a:chOff x="2730166" y="2585882"/>
                    <a:chExt cx="1364276" cy="542361"/>
                  </a:xfrm>
                </p:grpSpPr>
                <p:sp>
                  <p:nvSpPr>
                    <p:cNvPr id="50" name="TextBox 49"/>
                    <p:cNvSpPr txBox="1"/>
                    <p:nvPr/>
                  </p:nvSpPr>
                  <p:spPr>
                    <a:xfrm>
                      <a:off x="2730166" y="2820466"/>
                      <a:ext cx="1364276" cy="307777"/>
                    </a:xfrm>
                    <a:prstGeom prst="rect">
                      <a:avLst/>
                    </a:prstGeom>
                    <a:noFill/>
                    <a:ln>
                      <a:solidFill>
                        <a:srgbClr val="FF0000"/>
                      </a:solidFill>
                    </a:ln>
                  </p:spPr>
                  <p:txBody>
                    <a:bodyPr wrap="none" rtlCol="0">
                      <a:spAutoFit/>
                    </a:bodyPr>
                    <a:lstStyle/>
                    <a:p>
                      <a:r>
                        <a:rPr lang="en-US" sz="1400" dirty="0">
                          <a:solidFill>
                            <a:srgbClr val="0000FF"/>
                          </a:solidFill>
                          <a:latin typeface="Arial Rounded MT Bold"/>
                          <a:cs typeface="Arial Rounded MT Bold"/>
                        </a:rPr>
                        <a:t>Gluon Energy</a:t>
                      </a:r>
                    </a:p>
                  </p:txBody>
                </p:sp>
                <p:cxnSp>
                  <p:nvCxnSpPr>
                    <p:cNvPr id="51" name="Straight Arrow Connector 50"/>
                    <p:cNvCxnSpPr>
                      <a:stCxn id="50" idx="0"/>
                    </p:cNvCxnSpPr>
                    <p:nvPr/>
                  </p:nvCxnSpPr>
                  <p:spPr>
                    <a:xfrm flipV="1">
                      <a:off x="3412304" y="2585882"/>
                      <a:ext cx="189628" cy="234584"/>
                    </a:xfrm>
                    <a:prstGeom prst="straightConnector1">
                      <a:avLst/>
                    </a:prstGeom>
                    <a:ln w="22225">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grpSp>
              <p:grpSp>
                <p:nvGrpSpPr>
                  <p:cNvPr id="44" name="Group 43"/>
                  <p:cNvGrpSpPr/>
                  <p:nvPr/>
                </p:nvGrpSpPr>
                <p:grpSpPr>
                  <a:xfrm>
                    <a:off x="4304958" y="2683765"/>
                    <a:ext cx="1350620" cy="533453"/>
                    <a:chOff x="4304958" y="2594790"/>
                    <a:chExt cx="1350620" cy="533453"/>
                  </a:xfrm>
                </p:grpSpPr>
                <p:sp>
                  <p:nvSpPr>
                    <p:cNvPr id="48" name="TextBox 47"/>
                    <p:cNvSpPr txBox="1"/>
                    <p:nvPr/>
                  </p:nvSpPr>
                  <p:spPr>
                    <a:xfrm>
                      <a:off x="4440770" y="2820466"/>
                      <a:ext cx="1214808" cy="307777"/>
                    </a:xfrm>
                    <a:prstGeom prst="rect">
                      <a:avLst/>
                    </a:prstGeom>
                    <a:noFill/>
                    <a:ln>
                      <a:solidFill>
                        <a:srgbClr val="FF0000"/>
                      </a:solidFill>
                    </a:ln>
                  </p:spPr>
                  <p:txBody>
                    <a:bodyPr wrap="none" rtlCol="0">
                      <a:spAutoFit/>
                    </a:bodyPr>
                    <a:lstStyle/>
                    <a:p>
                      <a:r>
                        <a:rPr lang="en-US" sz="1400" dirty="0">
                          <a:solidFill>
                            <a:srgbClr val="0000FF"/>
                          </a:solidFill>
                          <a:latin typeface="Arial Rounded MT Bold"/>
                          <a:cs typeface="Arial Rounded MT Bold"/>
                        </a:rPr>
                        <a:t>Quark Mass</a:t>
                      </a:r>
                    </a:p>
                  </p:txBody>
                </p:sp>
                <p:cxnSp>
                  <p:nvCxnSpPr>
                    <p:cNvPr id="49" name="Straight Arrow Connector 48"/>
                    <p:cNvCxnSpPr/>
                    <p:nvPr/>
                  </p:nvCxnSpPr>
                  <p:spPr>
                    <a:xfrm flipH="1" flipV="1">
                      <a:off x="4304958" y="2594790"/>
                      <a:ext cx="166501" cy="225676"/>
                    </a:xfrm>
                    <a:prstGeom prst="straightConnector1">
                      <a:avLst/>
                    </a:prstGeom>
                    <a:ln w="22225">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grpSp>
              <p:grpSp>
                <p:nvGrpSpPr>
                  <p:cNvPr id="45" name="Group 44"/>
                  <p:cNvGrpSpPr/>
                  <p:nvPr/>
                </p:nvGrpSpPr>
                <p:grpSpPr>
                  <a:xfrm>
                    <a:off x="5087297" y="2674857"/>
                    <a:ext cx="2430817" cy="546355"/>
                    <a:chOff x="5087297" y="2585882"/>
                    <a:chExt cx="2430817" cy="546355"/>
                  </a:xfrm>
                </p:grpSpPr>
                <p:sp>
                  <p:nvSpPr>
                    <p:cNvPr id="46" name="TextBox 45"/>
                    <p:cNvSpPr txBox="1"/>
                    <p:nvPr/>
                  </p:nvSpPr>
                  <p:spPr>
                    <a:xfrm>
                      <a:off x="5982244" y="2824460"/>
                      <a:ext cx="1535870" cy="307777"/>
                    </a:xfrm>
                    <a:prstGeom prst="rect">
                      <a:avLst/>
                    </a:prstGeom>
                    <a:noFill/>
                    <a:ln>
                      <a:solidFill>
                        <a:srgbClr val="FF0000"/>
                      </a:solidFill>
                    </a:ln>
                  </p:spPr>
                  <p:txBody>
                    <a:bodyPr wrap="none" rtlCol="0">
                      <a:spAutoFit/>
                    </a:bodyPr>
                    <a:lstStyle/>
                    <a:p>
                      <a:r>
                        <a:rPr lang="en-US" sz="1400" dirty="0">
                          <a:solidFill>
                            <a:srgbClr val="0000FF"/>
                          </a:solidFill>
                          <a:latin typeface="Arial Rounded MT Bold"/>
                          <a:cs typeface="Arial Rounded MT Bold"/>
                        </a:rPr>
                        <a:t>Trace Anomaly </a:t>
                      </a:r>
                    </a:p>
                  </p:txBody>
                </p:sp>
                <p:cxnSp>
                  <p:nvCxnSpPr>
                    <p:cNvPr id="47" name="Straight Arrow Connector 46"/>
                    <p:cNvCxnSpPr/>
                    <p:nvPr/>
                  </p:nvCxnSpPr>
                  <p:spPr>
                    <a:xfrm flipH="1" flipV="1">
                      <a:off x="5087297" y="2585882"/>
                      <a:ext cx="894948" cy="224110"/>
                    </a:xfrm>
                    <a:prstGeom prst="straightConnector1">
                      <a:avLst/>
                    </a:prstGeom>
                    <a:ln w="22225">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grpSp>
            </p:grpSp>
          </p:grpSp>
          <p:grpSp>
            <p:nvGrpSpPr>
              <p:cNvPr id="33" name="Group 32"/>
              <p:cNvGrpSpPr/>
              <p:nvPr/>
            </p:nvGrpSpPr>
            <p:grpSpPr>
              <a:xfrm>
                <a:off x="2662838" y="739148"/>
                <a:ext cx="6390550" cy="662735"/>
                <a:chOff x="2662838" y="739148"/>
                <a:chExt cx="6390550" cy="662735"/>
              </a:xfrm>
            </p:grpSpPr>
            <p:sp>
              <p:nvSpPr>
                <p:cNvPr id="34" name="Left Brace 33"/>
                <p:cNvSpPr/>
                <p:nvPr/>
              </p:nvSpPr>
              <p:spPr>
                <a:xfrm rot="5400000">
                  <a:off x="4761311" y="820364"/>
                  <a:ext cx="233318" cy="929719"/>
                </a:xfrm>
                <a:prstGeom prst="leftBrac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6" name="TextBox 35"/>
                <p:cNvSpPr txBox="1"/>
                <p:nvPr/>
              </p:nvSpPr>
              <p:spPr>
                <a:xfrm>
                  <a:off x="2662838" y="740478"/>
                  <a:ext cx="1782522" cy="307777"/>
                </a:xfrm>
                <a:prstGeom prst="rect">
                  <a:avLst/>
                </a:prstGeom>
                <a:noFill/>
                <a:ln>
                  <a:solidFill>
                    <a:srgbClr val="FF0000"/>
                  </a:solidFill>
                </a:ln>
              </p:spPr>
              <p:txBody>
                <a:bodyPr wrap="none" rtlCol="0">
                  <a:spAutoFit/>
                </a:bodyPr>
                <a:lstStyle/>
                <a:p>
                  <a:r>
                    <a:rPr lang="en-US" sz="1400" dirty="0">
                      <a:solidFill>
                        <a:srgbClr val="0000FF"/>
                      </a:solidFill>
                      <a:latin typeface="Arial Rounded MT Bold"/>
                      <a:cs typeface="Arial Rounded MT Bold"/>
                    </a:rPr>
                    <a:t>Relativistic motion</a:t>
                  </a:r>
                </a:p>
              </p:txBody>
            </p:sp>
            <p:sp>
              <p:nvSpPr>
                <p:cNvPr id="37" name="TextBox 36"/>
                <p:cNvSpPr txBox="1"/>
                <p:nvPr/>
              </p:nvSpPr>
              <p:spPr>
                <a:xfrm>
                  <a:off x="7098168" y="739148"/>
                  <a:ext cx="1955220" cy="307777"/>
                </a:xfrm>
                <a:prstGeom prst="rect">
                  <a:avLst/>
                </a:prstGeom>
                <a:noFill/>
                <a:ln>
                  <a:solidFill>
                    <a:srgbClr val="FF0000"/>
                  </a:solidFill>
                </a:ln>
              </p:spPr>
              <p:txBody>
                <a:bodyPr wrap="none" rtlCol="0">
                  <a:spAutoFit/>
                </a:bodyPr>
                <a:lstStyle/>
                <a:p>
                  <a:r>
                    <a:rPr lang="en-US" sz="1400" dirty="0">
                      <a:solidFill>
                        <a:srgbClr val="0000FF"/>
                      </a:solidFill>
                      <a:latin typeface="Arial Rounded MT Bold"/>
                      <a:cs typeface="Arial Rounded MT Bold"/>
                    </a:rPr>
                    <a:t>Quantum fluctuation</a:t>
                  </a:r>
                </a:p>
              </p:txBody>
            </p:sp>
            <p:cxnSp>
              <p:nvCxnSpPr>
                <p:cNvPr id="38" name="Straight Arrow Connector 37"/>
                <p:cNvCxnSpPr/>
                <p:nvPr/>
              </p:nvCxnSpPr>
              <p:spPr>
                <a:xfrm flipH="1">
                  <a:off x="6648335" y="1046925"/>
                  <a:ext cx="449834" cy="354958"/>
                </a:xfrm>
                <a:prstGeom prst="straightConnector1">
                  <a:avLst/>
                </a:prstGeom>
                <a:ln w="22225">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39" name="Straight Arrow Connector 38"/>
                <p:cNvCxnSpPr/>
                <p:nvPr/>
              </p:nvCxnSpPr>
              <p:spPr>
                <a:xfrm>
                  <a:off x="4426504" y="1046925"/>
                  <a:ext cx="392678" cy="121639"/>
                </a:xfrm>
                <a:prstGeom prst="straightConnector1">
                  <a:avLst/>
                </a:prstGeom>
                <a:ln w="22225">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grpSp>
        </p:grpSp>
        <p:sp>
          <p:nvSpPr>
            <p:cNvPr id="59" name="TextBox 58"/>
            <p:cNvSpPr txBox="1"/>
            <p:nvPr/>
          </p:nvSpPr>
          <p:spPr>
            <a:xfrm>
              <a:off x="3959702" y="749769"/>
              <a:ext cx="2058577" cy="307777"/>
            </a:xfrm>
            <a:prstGeom prst="rect">
              <a:avLst/>
            </a:prstGeom>
            <a:noFill/>
            <a:ln>
              <a:solidFill>
                <a:srgbClr val="FF0000"/>
              </a:solidFill>
            </a:ln>
          </p:spPr>
          <p:txBody>
            <a:bodyPr wrap="none" rtlCol="0">
              <a:spAutoFit/>
            </a:bodyPr>
            <a:lstStyle/>
            <a:p>
              <a:r>
                <a:rPr lang="en-US" sz="1400" b="1" dirty="0">
                  <a:solidFill>
                    <a:srgbClr val="0000FF"/>
                  </a:solidFill>
                  <a:latin typeface="Symbol" panose="05050102010706020507" pitchFamily="18" charset="2"/>
                  <a:cs typeface="Arial Rounded MT Bold"/>
                </a:rPr>
                <a:t>c </a:t>
              </a:r>
              <a:r>
                <a:rPr lang="en-US" sz="1400" b="1" dirty="0">
                  <a:solidFill>
                    <a:srgbClr val="0000FF"/>
                  </a:solidFill>
                  <a:cs typeface="Arial Rounded MT Bold"/>
                </a:rPr>
                <a:t>Symmetry Breaking</a:t>
              </a:r>
              <a:r>
                <a:rPr lang="en-US" sz="1400" b="1" dirty="0">
                  <a:solidFill>
                    <a:srgbClr val="0000FF"/>
                  </a:solidFill>
                  <a:latin typeface="Symbol" panose="05050102010706020507" pitchFamily="18" charset="2"/>
                  <a:cs typeface="Arial Rounded MT Bold"/>
                </a:rPr>
                <a:t> </a:t>
              </a:r>
            </a:p>
          </p:txBody>
        </p:sp>
      </p:grpSp>
      <p:cxnSp>
        <p:nvCxnSpPr>
          <p:cNvPr id="60" name="Straight Arrow Connector 59"/>
          <p:cNvCxnSpPr>
            <a:stCxn id="59" idx="2"/>
          </p:cNvCxnSpPr>
          <p:nvPr/>
        </p:nvCxnSpPr>
        <p:spPr>
          <a:xfrm flipH="1">
            <a:off x="4531508" y="1415501"/>
            <a:ext cx="102385" cy="343965"/>
          </a:xfrm>
          <a:prstGeom prst="straightConnector1">
            <a:avLst/>
          </a:prstGeom>
          <a:ln w="22225">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sp>
        <p:nvSpPr>
          <p:cNvPr id="14" name="Rectangle 13"/>
          <p:cNvSpPr/>
          <p:nvPr/>
        </p:nvSpPr>
        <p:spPr>
          <a:xfrm>
            <a:off x="3879068" y="3211912"/>
            <a:ext cx="4302477" cy="307777"/>
          </a:xfrm>
          <a:prstGeom prst="rect">
            <a:avLst/>
          </a:prstGeom>
        </p:spPr>
        <p:txBody>
          <a:bodyPr wrap="square">
            <a:spAutoFit/>
          </a:bodyPr>
          <a:lstStyle/>
          <a:p>
            <a:r>
              <a:rPr lang="en-US" sz="1400" i="1" dirty="0">
                <a:solidFill>
                  <a:srgbClr val="FF0000"/>
                </a:solidFill>
                <a:cs typeface="Arial Rounded MT Bold"/>
              </a:rPr>
              <a:t>The 2015 Long Range Plan for Nuclear Science</a:t>
            </a:r>
          </a:p>
        </p:txBody>
      </p:sp>
      <p:grpSp>
        <p:nvGrpSpPr>
          <p:cNvPr id="27" name="Group 26">
            <a:extLst>
              <a:ext uri="{FF2B5EF4-FFF2-40B4-BE49-F238E27FC236}">
                <a16:creationId xmlns:a16="http://schemas.microsoft.com/office/drawing/2014/main" id="{C24A4C3A-840A-9542-8EEB-18C2B65D08B7}"/>
              </a:ext>
            </a:extLst>
          </p:cNvPr>
          <p:cNvGrpSpPr/>
          <p:nvPr/>
        </p:nvGrpSpPr>
        <p:grpSpPr>
          <a:xfrm>
            <a:off x="6442870" y="3748094"/>
            <a:ext cx="4027489" cy="2887152"/>
            <a:chOff x="5825395" y="3357326"/>
            <a:chExt cx="4464899" cy="3230234"/>
          </a:xfrm>
        </p:grpSpPr>
        <p:sp>
          <p:nvSpPr>
            <p:cNvPr id="15" name="TextBox 14"/>
            <p:cNvSpPr txBox="1"/>
            <p:nvPr/>
          </p:nvSpPr>
          <p:spPr>
            <a:xfrm>
              <a:off x="5825395" y="3357326"/>
              <a:ext cx="4464899" cy="402589"/>
            </a:xfrm>
            <a:prstGeom prst="rect">
              <a:avLst/>
            </a:prstGeom>
            <a:noFill/>
          </p:spPr>
          <p:txBody>
            <a:bodyPr wrap="square" lIns="82030" tIns="41015" rIns="82030" bIns="41015" rtlCol="0">
              <a:spAutoFit/>
            </a:bodyPr>
            <a:lstStyle/>
            <a:p>
              <a:pPr marL="285750" indent="-285750" defTabSz="820487">
                <a:buFont typeface="Wingdings" charset="2"/>
                <a:buChar char="q"/>
              </a:pPr>
              <a:r>
                <a:rPr lang="en-US" b="1" dirty="0">
                  <a:solidFill>
                    <a:srgbClr val="008000"/>
                  </a:solidFill>
                </a:rPr>
                <a:t>EIC’s expected  contribution in:</a:t>
              </a:r>
            </a:p>
          </p:txBody>
        </p:sp>
        <p:sp>
          <p:nvSpPr>
            <p:cNvPr id="16" name="Rectangle 15"/>
            <p:cNvSpPr/>
            <p:nvPr/>
          </p:nvSpPr>
          <p:spPr>
            <a:xfrm>
              <a:off x="5861309" y="3719432"/>
              <a:ext cx="1937133" cy="338554"/>
            </a:xfrm>
            <a:prstGeom prst="rect">
              <a:avLst/>
            </a:prstGeom>
          </p:spPr>
          <p:txBody>
            <a:bodyPr wrap="none">
              <a:spAutoFit/>
            </a:bodyPr>
            <a:lstStyle/>
            <a:p>
              <a:pPr marL="285750" indent="-285750">
                <a:buFont typeface="Wingdings" charset="2"/>
                <a:buChar char="²"/>
              </a:pPr>
              <a:r>
                <a:rPr lang="en-US" sz="1600" dirty="0">
                  <a:solidFill>
                    <a:srgbClr val="0000FF"/>
                  </a:solidFill>
                </a:rPr>
                <a:t>Trace anomaly: </a:t>
              </a:r>
            </a:p>
          </p:txBody>
        </p:sp>
        <p:sp>
          <p:nvSpPr>
            <p:cNvPr id="17" name="TextBox 16"/>
            <p:cNvSpPr txBox="1"/>
            <p:nvPr/>
          </p:nvSpPr>
          <p:spPr>
            <a:xfrm>
              <a:off x="6234608" y="4088765"/>
              <a:ext cx="1896673" cy="584775"/>
            </a:xfrm>
            <a:prstGeom prst="rect">
              <a:avLst/>
            </a:prstGeom>
            <a:noFill/>
          </p:spPr>
          <p:txBody>
            <a:bodyPr wrap="none" rtlCol="0">
              <a:spAutoFit/>
            </a:bodyPr>
            <a:lstStyle/>
            <a:p>
              <a:r>
                <a:rPr lang="en-US" sz="1600" i="1" dirty="0">
                  <a:cs typeface="Arial Rounded MT Bold"/>
                </a:rPr>
                <a:t>Upsilon production</a:t>
              </a:r>
            </a:p>
            <a:p>
              <a:r>
                <a:rPr lang="en-US" sz="1600" i="1" dirty="0">
                  <a:cs typeface="Arial Rounded MT Bold"/>
                </a:rPr>
                <a:t>near the threshold </a:t>
              </a:r>
            </a:p>
          </p:txBody>
        </p:sp>
        <p:sp>
          <p:nvSpPr>
            <p:cNvPr id="18" name="TextBox 17"/>
            <p:cNvSpPr txBox="1"/>
            <p:nvPr/>
          </p:nvSpPr>
          <p:spPr>
            <a:xfrm>
              <a:off x="5861309" y="4759413"/>
              <a:ext cx="2343911" cy="338554"/>
            </a:xfrm>
            <a:prstGeom prst="rect">
              <a:avLst/>
            </a:prstGeom>
            <a:noFill/>
          </p:spPr>
          <p:txBody>
            <a:bodyPr wrap="none" rtlCol="0">
              <a:spAutoFit/>
            </a:bodyPr>
            <a:lstStyle/>
            <a:p>
              <a:pPr marL="285750" indent="-285750">
                <a:buFont typeface="Wingdings" charset="2"/>
                <a:buChar char="²"/>
              </a:pPr>
              <a:r>
                <a:rPr lang="en-US" sz="1600" dirty="0">
                  <a:solidFill>
                    <a:srgbClr val="0000FF"/>
                  </a:solidFill>
                  <a:cs typeface="Arial Rounded MT Bold"/>
                </a:rPr>
                <a:t>Quark-gluon energy:</a:t>
              </a:r>
            </a:p>
          </p:txBody>
        </p:sp>
        <p:grpSp>
          <p:nvGrpSpPr>
            <p:cNvPr id="19" name="Group 18"/>
            <p:cNvGrpSpPr/>
            <p:nvPr/>
          </p:nvGrpSpPr>
          <p:grpSpPr>
            <a:xfrm>
              <a:off x="6246563" y="5014073"/>
              <a:ext cx="3351875" cy="338554"/>
              <a:chOff x="5335347" y="4456955"/>
              <a:chExt cx="3351875" cy="338554"/>
            </a:xfrm>
          </p:grpSpPr>
          <p:sp>
            <p:nvSpPr>
              <p:cNvPr id="20" name="Rectangle 19"/>
              <p:cNvSpPr/>
              <p:nvPr/>
            </p:nvSpPr>
            <p:spPr>
              <a:xfrm>
                <a:off x="5501735" y="4456955"/>
                <a:ext cx="3185487" cy="338554"/>
              </a:xfrm>
              <a:prstGeom prst="rect">
                <a:avLst/>
              </a:prstGeom>
            </p:spPr>
            <p:txBody>
              <a:bodyPr wrap="none">
                <a:spAutoFit/>
              </a:bodyPr>
              <a:lstStyle/>
              <a:p>
                <a:r>
                  <a:rPr lang="en-US" sz="1600" i="1" dirty="0">
                    <a:cs typeface="Arial Rounded MT Bold"/>
                  </a:rPr>
                  <a:t>quark-gluon momentum fractions</a:t>
                </a:r>
              </a:p>
            </p:txBody>
          </p:sp>
          <p:pic>
            <p:nvPicPr>
              <p:cNvPr id="21" name="Picture 20" descr="latex-image-1.pdf"/>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5335347" y="4577007"/>
                <a:ext cx="177800" cy="127000"/>
              </a:xfrm>
              <a:prstGeom prst="rect">
                <a:avLst/>
              </a:prstGeom>
            </p:spPr>
          </p:pic>
        </p:grpSp>
        <p:grpSp>
          <p:nvGrpSpPr>
            <p:cNvPr id="54" name="Group 53"/>
            <p:cNvGrpSpPr/>
            <p:nvPr/>
          </p:nvGrpSpPr>
          <p:grpSpPr>
            <a:xfrm>
              <a:off x="8454929" y="3660710"/>
              <a:ext cx="1661995" cy="1272487"/>
              <a:chOff x="7435142" y="3816616"/>
              <a:chExt cx="1661995" cy="1272487"/>
            </a:xfrm>
          </p:grpSpPr>
          <p:sp>
            <p:nvSpPr>
              <p:cNvPr id="55" name="TextBox 54"/>
              <p:cNvSpPr txBox="1"/>
              <p:nvPr/>
            </p:nvSpPr>
            <p:spPr>
              <a:xfrm>
                <a:off x="8149153" y="3816616"/>
                <a:ext cx="947984" cy="298303"/>
              </a:xfrm>
              <a:prstGeom prst="rect">
                <a:avLst/>
              </a:prstGeom>
              <a:noFill/>
            </p:spPr>
            <p:txBody>
              <a:bodyPr wrap="none" lIns="82058" tIns="41029" rIns="82058" bIns="41029" rtlCol="0">
                <a:spAutoFit/>
              </a:bodyPr>
              <a:lstStyle/>
              <a:p>
                <a:r>
                  <a:rPr lang="en-US" sz="1400" dirty="0">
                    <a:solidFill>
                      <a:srgbClr val="FF0000"/>
                    </a:solidFill>
                    <a:latin typeface="Arial Rounded MT Bold"/>
                    <a:cs typeface="Arial Rounded MT Bold"/>
                  </a:rPr>
                  <a:t>J/</a:t>
                </a:r>
                <a:r>
                  <a:rPr lang="en-US" sz="1400" dirty="0" err="1">
                    <a:solidFill>
                      <a:srgbClr val="FF0000"/>
                    </a:solidFill>
                    <a:latin typeface="Arial Rounded MT Bold"/>
                    <a:cs typeface="Arial Rounded MT Bold"/>
                  </a:rPr>
                  <a:t>Ψ</a:t>
                </a:r>
                <a:r>
                  <a:rPr lang="en-US" sz="1400" dirty="0">
                    <a:solidFill>
                      <a:srgbClr val="FF0000"/>
                    </a:solidFill>
                    <a:latin typeface="Arial Rounded MT Bold"/>
                    <a:cs typeface="Arial Rounded MT Bold"/>
                  </a:rPr>
                  <a:t>, </a:t>
                </a:r>
                <a:r>
                  <a:rPr lang="en-US" sz="1400" dirty="0" err="1">
                    <a:solidFill>
                      <a:srgbClr val="FF0000"/>
                    </a:solidFill>
                    <a:latin typeface="Lucida Grande"/>
                    <a:ea typeface="Lucida Grande"/>
                    <a:cs typeface="Lucida Grande"/>
                  </a:rPr>
                  <a:t>Υ</a:t>
                </a:r>
                <a:r>
                  <a:rPr lang="en-US" sz="1400" dirty="0">
                    <a:solidFill>
                      <a:srgbClr val="FF0000"/>
                    </a:solidFill>
                    <a:latin typeface="Arial Rounded MT Bold"/>
                    <a:cs typeface="Arial Rounded MT Bold"/>
                  </a:rPr>
                  <a:t>, …</a:t>
                </a:r>
              </a:p>
            </p:txBody>
          </p:sp>
          <p:pic>
            <p:nvPicPr>
              <p:cNvPr id="56" name="Picture 55" descr="Screen Shot 2017-03-16 at 4.27.42 PM.png"/>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7435142" y="4027103"/>
                <a:ext cx="1428020" cy="1062000"/>
              </a:xfrm>
              <a:prstGeom prst="rect">
                <a:avLst/>
              </a:prstGeom>
            </p:spPr>
          </p:pic>
          <p:sp>
            <p:nvSpPr>
              <p:cNvPr id="57" name="Oval 56"/>
              <p:cNvSpPr/>
              <p:nvPr/>
            </p:nvSpPr>
            <p:spPr>
              <a:xfrm>
                <a:off x="7743310" y="4743151"/>
                <a:ext cx="815724" cy="345952"/>
              </a:xfrm>
              <a:prstGeom prst="ellipse">
                <a:avLst/>
              </a:prstGeom>
              <a:solidFill>
                <a:srgbClr val="E68727"/>
              </a:solidFill>
              <a:ln>
                <a:solidFill>
                  <a:srgbClr val="E68727"/>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8" name="Oval 57"/>
              <p:cNvSpPr/>
              <p:nvPr/>
            </p:nvSpPr>
            <p:spPr>
              <a:xfrm>
                <a:off x="8009242" y="4229413"/>
                <a:ext cx="312108" cy="258285"/>
              </a:xfrm>
              <a:prstGeom prst="ellipse">
                <a:avLst/>
              </a:prstGeom>
              <a:solidFill>
                <a:srgbClr val="E68727"/>
              </a:solidFill>
              <a:ln>
                <a:solidFill>
                  <a:srgbClr val="E68727"/>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29" name="Group 28"/>
            <p:cNvGrpSpPr/>
            <p:nvPr/>
          </p:nvGrpSpPr>
          <p:grpSpPr>
            <a:xfrm>
              <a:off x="6234608" y="5418008"/>
              <a:ext cx="3681897" cy="1169552"/>
              <a:chOff x="4710607" y="5418008"/>
              <a:chExt cx="3681897" cy="1169552"/>
            </a:xfrm>
          </p:grpSpPr>
          <p:grpSp>
            <p:nvGrpSpPr>
              <p:cNvPr id="22" name="Group 21"/>
              <p:cNvGrpSpPr/>
              <p:nvPr/>
            </p:nvGrpSpPr>
            <p:grpSpPr>
              <a:xfrm>
                <a:off x="4710607" y="5418008"/>
                <a:ext cx="2421892" cy="1169552"/>
                <a:chOff x="5323392" y="5452192"/>
                <a:chExt cx="2421892" cy="1169552"/>
              </a:xfrm>
            </p:grpSpPr>
            <p:sp>
              <p:nvSpPr>
                <p:cNvPr id="24" name="Rectangle 23"/>
                <p:cNvSpPr/>
                <p:nvPr/>
              </p:nvSpPr>
              <p:spPr>
                <a:xfrm>
                  <a:off x="5323392" y="6036968"/>
                  <a:ext cx="2421892" cy="584776"/>
                </a:xfrm>
                <a:prstGeom prst="rect">
                  <a:avLst/>
                </a:prstGeom>
              </p:spPr>
              <p:txBody>
                <a:bodyPr wrap="square">
                  <a:spAutoFit/>
                </a:bodyPr>
                <a:lstStyle/>
                <a:p>
                  <a:r>
                    <a:rPr lang="en-US" sz="1600" i="1" dirty="0"/>
                    <a:t>In </a:t>
                  </a:r>
                  <a:r>
                    <a:rPr lang="en-US" sz="1600" i="1" dirty="0" err="1"/>
                    <a:t>pions</a:t>
                  </a:r>
                  <a:r>
                    <a:rPr lang="en-US" sz="1600" i="1" dirty="0"/>
                    <a:t> and kaons with Sullivan process</a:t>
                  </a:r>
                </a:p>
              </p:txBody>
            </p:sp>
            <p:sp>
              <p:nvSpPr>
                <p:cNvPr id="25" name="Rectangle 24"/>
                <p:cNvSpPr/>
                <p:nvPr/>
              </p:nvSpPr>
              <p:spPr>
                <a:xfrm>
                  <a:off x="5323392" y="5452192"/>
                  <a:ext cx="1609736" cy="584775"/>
                </a:xfrm>
                <a:prstGeom prst="rect">
                  <a:avLst/>
                </a:prstGeom>
              </p:spPr>
              <p:txBody>
                <a:bodyPr wrap="none">
                  <a:spAutoFit/>
                </a:bodyPr>
                <a:lstStyle/>
                <a:p>
                  <a:r>
                    <a:rPr lang="en-US" sz="1600" i="1" dirty="0"/>
                    <a:t>In nucleon with </a:t>
                  </a:r>
                </a:p>
                <a:p>
                  <a:r>
                    <a:rPr lang="en-US" sz="1600" i="1" dirty="0"/>
                    <a:t>DIS and SIDIS</a:t>
                  </a:r>
                </a:p>
              </p:txBody>
            </p:sp>
          </p:grpSp>
          <p:pic>
            <p:nvPicPr>
              <p:cNvPr id="61" name="Picture 60" descr="Screen Shot 2017-04-11 at 12.48.51 PM.pn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065640" y="5419788"/>
                <a:ext cx="1326864" cy="1098880"/>
              </a:xfrm>
              <a:prstGeom prst="rect">
                <a:avLst/>
              </a:prstGeom>
            </p:spPr>
          </p:pic>
        </p:grpSp>
      </p:grpSp>
      <p:sp>
        <p:nvSpPr>
          <p:cNvPr id="2" name="Date Placeholder 1">
            <a:extLst>
              <a:ext uri="{FF2B5EF4-FFF2-40B4-BE49-F238E27FC236}">
                <a16:creationId xmlns:a16="http://schemas.microsoft.com/office/drawing/2014/main" id="{5EDA439C-EDC2-9E4E-A4E5-0E155C504797}"/>
              </a:ext>
            </a:extLst>
          </p:cNvPr>
          <p:cNvSpPr>
            <a:spLocks noGrp="1"/>
          </p:cNvSpPr>
          <p:nvPr>
            <p:ph type="dt" sz="half" idx="10"/>
          </p:nvPr>
        </p:nvSpPr>
        <p:spPr/>
        <p:txBody>
          <a:bodyPr/>
          <a:lstStyle/>
          <a:p>
            <a:r>
              <a:rPr lang="en-US"/>
              <a:t>November 16, 2018</a:t>
            </a:r>
          </a:p>
        </p:txBody>
      </p:sp>
      <p:sp>
        <p:nvSpPr>
          <p:cNvPr id="3" name="Footer Placeholder 2">
            <a:extLst>
              <a:ext uri="{FF2B5EF4-FFF2-40B4-BE49-F238E27FC236}">
                <a16:creationId xmlns:a16="http://schemas.microsoft.com/office/drawing/2014/main" id="{762BEA83-099A-724B-9387-411275254C40}"/>
              </a:ext>
            </a:extLst>
          </p:cNvPr>
          <p:cNvSpPr>
            <a:spLocks noGrp="1"/>
          </p:cNvSpPr>
          <p:nvPr>
            <p:ph type="ftr" sz="quarter" idx="11"/>
          </p:nvPr>
        </p:nvSpPr>
        <p:spPr/>
        <p:txBody>
          <a:bodyPr/>
          <a:lstStyle/>
          <a:p>
            <a:pPr algn="r"/>
            <a:r>
              <a:rPr lang="en-US" dirty="0"/>
              <a:t>ECFA Plenary Session: Future Colliders</a:t>
            </a:r>
          </a:p>
        </p:txBody>
      </p:sp>
      <p:sp>
        <p:nvSpPr>
          <p:cNvPr id="5" name="Slide Number Placeholder 4">
            <a:extLst>
              <a:ext uri="{FF2B5EF4-FFF2-40B4-BE49-F238E27FC236}">
                <a16:creationId xmlns:a16="http://schemas.microsoft.com/office/drawing/2014/main" id="{0B3756FB-883F-2340-B3AB-49A79A500144}"/>
              </a:ext>
            </a:extLst>
          </p:cNvPr>
          <p:cNvSpPr>
            <a:spLocks noGrp="1"/>
          </p:cNvSpPr>
          <p:nvPr>
            <p:ph type="sldNum" sz="quarter" idx="12"/>
          </p:nvPr>
        </p:nvSpPr>
        <p:spPr/>
        <p:txBody>
          <a:bodyPr/>
          <a:lstStyle/>
          <a:p>
            <a:fld id="{0CFEC368-1D7A-4F81-ABF6-AE0E36BAF64C}" type="slidenum">
              <a:rPr lang="en-US" smtClean="0"/>
              <a:pPr/>
              <a:t>45</a:t>
            </a:fld>
            <a:endParaRPr lang="en-US" dirty="0"/>
          </a:p>
        </p:txBody>
      </p:sp>
      <p:sp>
        <p:nvSpPr>
          <p:cNvPr id="30" name="TextBox 29">
            <a:extLst>
              <a:ext uri="{FF2B5EF4-FFF2-40B4-BE49-F238E27FC236}">
                <a16:creationId xmlns:a16="http://schemas.microsoft.com/office/drawing/2014/main" id="{B79EB5AF-3DFB-724D-A7F7-54869E05729C}"/>
              </a:ext>
            </a:extLst>
          </p:cNvPr>
          <p:cNvSpPr txBox="1"/>
          <p:nvPr/>
        </p:nvSpPr>
        <p:spPr>
          <a:xfrm>
            <a:off x="9024176" y="2148953"/>
            <a:ext cx="2317438" cy="1477328"/>
          </a:xfrm>
          <a:prstGeom prst="rect">
            <a:avLst/>
          </a:prstGeom>
          <a:solidFill>
            <a:srgbClr val="FFFF00"/>
          </a:solidFill>
        </p:spPr>
        <p:txBody>
          <a:bodyPr wrap="square" rtlCol="0">
            <a:spAutoFit/>
          </a:bodyPr>
          <a:lstStyle/>
          <a:p>
            <a:r>
              <a:rPr lang="en-US" dirty="0">
                <a:solidFill>
                  <a:schemeClr val="tx2"/>
                </a:solidFill>
              </a:rPr>
              <a:t>Mass component separation not yet agreed upon, but much interest in this is emerging</a:t>
            </a:r>
          </a:p>
        </p:txBody>
      </p:sp>
    </p:spTree>
    <p:extLst>
      <p:ext uri="{BB962C8B-B14F-4D97-AF65-F5344CB8AC3E}">
        <p14:creationId xmlns:p14="http://schemas.microsoft.com/office/powerpoint/2010/main" val="39502538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898AA96-11D9-9B48-97FE-08E59E80955D}"/>
              </a:ext>
            </a:extLst>
          </p:cNvPr>
          <p:cNvSpPr>
            <a:spLocks noGrp="1"/>
          </p:cNvSpPr>
          <p:nvPr>
            <p:ph type="dt" sz="half" idx="10"/>
          </p:nvPr>
        </p:nvSpPr>
        <p:spPr/>
        <p:txBody>
          <a:bodyPr/>
          <a:lstStyle/>
          <a:p>
            <a:r>
              <a:rPr lang="en-US"/>
              <a:t>November 16, 2018</a:t>
            </a:r>
          </a:p>
        </p:txBody>
      </p:sp>
      <p:sp>
        <p:nvSpPr>
          <p:cNvPr id="3" name="Footer Placeholder 2">
            <a:extLst>
              <a:ext uri="{FF2B5EF4-FFF2-40B4-BE49-F238E27FC236}">
                <a16:creationId xmlns:a16="http://schemas.microsoft.com/office/drawing/2014/main" id="{D7F81FCF-753E-7D48-A557-3ACAD3B2B0BC}"/>
              </a:ext>
            </a:extLst>
          </p:cNvPr>
          <p:cNvSpPr>
            <a:spLocks noGrp="1"/>
          </p:cNvSpPr>
          <p:nvPr>
            <p:ph type="ftr" sz="quarter" idx="11"/>
          </p:nvPr>
        </p:nvSpPr>
        <p:spPr/>
        <p:txBody>
          <a:bodyPr/>
          <a:lstStyle/>
          <a:p>
            <a:pPr algn="r"/>
            <a:r>
              <a:rPr lang="en-US"/>
              <a:t>ECFA Plenary Session: Future Colliders</a:t>
            </a:r>
            <a:endParaRPr lang="en-US" dirty="0"/>
          </a:p>
        </p:txBody>
      </p:sp>
      <p:sp>
        <p:nvSpPr>
          <p:cNvPr id="4" name="Slide Number Placeholder 3">
            <a:extLst>
              <a:ext uri="{FF2B5EF4-FFF2-40B4-BE49-F238E27FC236}">
                <a16:creationId xmlns:a16="http://schemas.microsoft.com/office/drawing/2014/main" id="{E4E80BDE-D0BD-B046-A820-7EBD73886A12}"/>
              </a:ext>
            </a:extLst>
          </p:cNvPr>
          <p:cNvSpPr>
            <a:spLocks noGrp="1"/>
          </p:cNvSpPr>
          <p:nvPr>
            <p:ph type="sldNum" sz="quarter" idx="12"/>
          </p:nvPr>
        </p:nvSpPr>
        <p:spPr/>
        <p:txBody>
          <a:bodyPr/>
          <a:lstStyle/>
          <a:p>
            <a:fld id="{0CFEC368-1D7A-4F81-ABF6-AE0E36BAF64C}" type="slidenum">
              <a:rPr lang="en-US" smtClean="0"/>
              <a:pPr/>
              <a:t>46</a:t>
            </a:fld>
            <a:endParaRPr lang="en-US"/>
          </a:p>
        </p:txBody>
      </p:sp>
      <p:pic>
        <p:nvPicPr>
          <p:cNvPr id="5" name="Picture 4">
            <a:extLst>
              <a:ext uri="{FF2B5EF4-FFF2-40B4-BE49-F238E27FC236}">
                <a16:creationId xmlns:a16="http://schemas.microsoft.com/office/drawing/2014/main" id="{37AE730F-4E3A-5247-8CC0-BB628373BE8E}"/>
              </a:ext>
            </a:extLst>
          </p:cNvPr>
          <p:cNvPicPr>
            <a:picLocks noChangeAspect="1"/>
          </p:cNvPicPr>
          <p:nvPr/>
        </p:nvPicPr>
        <p:blipFill>
          <a:blip r:embed="rId2"/>
          <a:stretch>
            <a:fillRect/>
          </a:stretch>
        </p:blipFill>
        <p:spPr>
          <a:xfrm>
            <a:off x="1371600" y="825500"/>
            <a:ext cx="9448800" cy="5435600"/>
          </a:xfrm>
          <a:prstGeom prst="rect">
            <a:avLst/>
          </a:prstGeom>
        </p:spPr>
      </p:pic>
    </p:spTree>
    <p:extLst>
      <p:ext uri="{BB962C8B-B14F-4D97-AF65-F5344CB8AC3E}">
        <p14:creationId xmlns:p14="http://schemas.microsoft.com/office/powerpoint/2010/main" val="357503638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33F3309-27A1-E04B-B131-67DFDD2A5EB6}"/>
              </a:ext>
            </a:extLst>
          </p:cNvPr>
          <p:cNvSpPr>
            <a:spLocks noGrp="1"/>
          </p:cNvSpPr>
          <p:nvPr>
            <p:ph type="dt" sz="half" idx="10"/>
          </p:nvPr>
        </p:nvSpPr>
        <p:spPr/>
        <p:txBody>
          <a:bodyPr/>
          <a:lstStyle/>
          <a:p>
            <a:r>
              <a:rPr lang="en-US"/>
              <a:t>November 16, 2018</a:t>
            </a:r>
          </a:p>
        </p:txBody>
      </p:sp>
      <p:sp>
        <p:nvSpPr>
          <p:cNvPr id="3" name="Footer Placeholder 2">
            <a:extLst>
              <a:ext uri="{FF2B5EF4-FFF2-40B4-BE49-F238E27FC236}">
                <a16:creationId xmlns:a16="http://schemas.microsoft.com/office/drawing/2014/main" id="{34AE9FF7-25FA-254E-8140-EC5D96678E41}"/>
              </a:ext>
            </a:extLst>
          </p:cNvPr>
          <p:cNvSpPr>
            <a:spLocks noGrp="1"/>
          </p:cNvSpPr>
          <p:nvPr>
            <p:ph type="ftr" sz="quarter" idx="11"/>
          </p:nvPr>
        </p:nvSpPr>
        <p:spPr/>
        <p:txBody>
          <a:bodyPr/>
          <a:lstStyle/>
          <a:p>
            <a:pPr algn="r"/>
            <a:r>
              <a:rPr lang="en-US"/>
              <a:t>ECFA Plenary Session: Future Colliders</a:t>
            </a:r>
            <a:endParaRPr lang="en-US" dirty="0"/>
          </a:p>
        </p:txBody>
      </p:sp>
      <p:sp>
        <p:nvSpPr>
          <p:cNvPr id="4" name="Slide Number Placeholder 3">
            <a:extLst>
              <a:ext uri="{FF2B5EF4-FFF2-40B4-BE49-F238E27FC236}">
                <a16:creationId xmlns:a16="http://schemas.microsoft.com/office/drawing/2014/main" id="{ED633815-4905-CD41-AABC-8C353D0B1691}"/>
              </a:ext>
            </a:extLst>
          </p:cNvPr>
          <p:cNvSpPr>
            <a:spLocks noGrp="1"/>
          </p:cNvSpPr>
          <p:nvPr>
            <p:ph type="sldNum" sz="quarter" idx="12"/>
          </p:nvPr>
        </p:nvSpPr>
        <p:spPr/>
        <p:txBody>
          <a:bodyPr/>
          <a:lstStyle/>
          <a:p>
            <a:fld id="{0CFEC368-1D7A-4F81-ABF6-AE0E36BAF64C}" type="slidenum">
              <a:rPr lang="en-US" smtClean="0"/>
              <a:pPr/>
              <a:t>47</a:t>
            </a:fld>
            <a:endParaRPr lang="en-US"/>
          </a:p>
        </p:txBody>
      </p:sp>
      <p:pic>
        <p:nvPicPr>
          <p:cNvPr id="5" name="Picture 4">
            <a:extLst>
              <a:ext uri="{FF2B5EF4-FFF2-40B4-BE49-F238E27FC236}">
                <a16:creationId xmlns:a16="http://schemas.microsoft.com/office/drawing/2014/main" id="{205301B9-12E2-4648-9A1E-9DB27E915AB6}"/>
              </a:ext>
            </a:extLst>
          </p:cNvPr>
          <p:cNvPicPr>
            <a:picLocks noChangeAspect="1"/>
          </p:cNvPicPr>
          <p:nvPr/>
        </p:nvPicPr>
        <p:blipFill>
          <a:blip r:embed="rId2"/>
          <a:stretch>
            <a:fillRect/>
          </a:stretch>
        </p:blipFill>
        <p:spPr>
          <a:xfrm>
            <a:off x="1371600" y="806450"/>
            <a:ext cx="9448800" cy="5435600"/>
          </a:xfrm>
          <a:prstGeom prst="rect">
            <a:avLst/>
          </a:prstGeom>
        </p:spPr>
      </p:pic>
    </p:spTree>
    <p:extLst>
      <p:ext uri="{BB962C8B-B14F-4D97-AF65-F5344CB8AC3E}">
        <p14:creationId xmlns:p14="http://schemas.microsoft.com/office/powerpoint/2010/main" val="146072222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E69E849-5809-3A4A-9DCA-95FE60360675}"/>
              </a:ext>
            </a:extLst>
          </p:cNvPr>
          <p:cNvSpPr>
            <a:spLocks noGrp="1"/>
          </p:cNvSpPr>
          <p:nvPr>
            <p:ph type="dt" sz="half" idx="10"/>
          </p:nvPr>
        </p:nvSpPr>
        <p:spPr/>
        <p:txBody>
          <a:bodyPr/>
          <a:lstStyle/>
          <a:p>
            <a:r>
              <a:rPr lang="en-US"/>
              <a:t>November 16, 2018</a:t>
            </a:r>
          </a:p>
        </p:txBody>
      </p:sp>
      <p:sp>
        <p:nvSpPr>
          <p:cNvPr id="3" name="Footer Placeholder 2">
            <a:extLst>
              <a:ext uri="{FF2B5EF4-FFF2-40B4-BE49-F238E27FC236}">
                <a16:creationId xmlns:a16="http://schemas.microsoft.com/office/drawing/2014/main" id="{BAC28440-B798-8D43-B73D-E36A5151C42C}"/>
              </a:ext>
            </a:extLst>
          </p:cNvPr>
          <p:cNvSpPr>
            <a:spLocks noGrp="1"/>
          </p:cNvSpPr>
          <p:nvPr>
            <p:ph type="ftr" sz="quarter" idx="11"/>
          </p:nvPr>
        </p:nvSpPr>
        <p:spPr/>
        <p:txBody>
          <a:bodyPr/>
          <a:lstStyle/>
          <a:p>
            <a:pPr algn="r"/>
            <a:r>
              <a:rPr lang="en-US"/>
              <a:t>ECFA Plenary Session: Future Colliders</a:t>
            </a:r>
            <a:endParaRPr lang="en-US" dirty="0"/>
          </a:p>
        </p:txBody>
      </p:sp>
      <p:sp>
        <p:nvSpPr>
          <p:cNvPr id="4" name="Slide Number Placeholder 3">
            <a:extLst>
              <a:ext uri="{FF2B5EF4-FFF2-40B4-BE49-F238E27FC236}">
                <a16:creationId xmlns:a16="http://schemas.microsoft.com/office/drawing/2014/main" id="{147FAAEB-A7C6-E34A-8D75-AB35E48AE1AF}"/>
              </a:ext>
            </a:extLst>
          </p:cNvPr>
          <p:cNvSpPr>
            <a:spLocks noGrp="1"/>
          </p:cNvSpPr>
          <p:nvPr>
            <p:ph type="sldNum" sz="quarter" idx="12"/>
          </p:nvPr>
        </p:nvSpPr>
        <p:spPr/>
        <p:txBody>
          <a:bodyPr/>
          <a:lstStyle/>
          <a:p>
            <a:fld id="{0CFEC368-1D7A-4F81-ABF6-AE0E36BAF64C}" type="slidenum">
              <a:rPr lang="en-US" smtClean="0"/>
              <a:pPr/>
              <a:t>48</a:t>
            </a:fld>
            <a:endParaRPr lang="en-US"/>
          </a:p>
        </p:txBody>
      </p:sp>
      <p:pic>
        <p:nvPicPr>
          <p:cNvPr id="5" name="Picture 4">
            <a:extLst>
              <a:ext uri="{FF2B5EF4-FFF2-40B4-BE49-F238E27FC236}">
                <a16:creationId xmlns:a16="http://schemas.microsoft.com/office/drawing/2014/main" id="{51A3D247-9C69-9742-9610-7760C8908EED}"/>
              </a:ext>
            </a:extLst>
          </p:cNvPr>
          <p:cNvPicPr>
            <a:picLocks noChangeAspect="1"/>
          </p:cNvPicPr>
          <p:nvPr/>
        </p:nvPicPr>
        <p:blipFill>
          <a:blip r:embed="rId2"/>
          <a:stretch>
            <a:fillRect/>
          </a:stretch>
        </p:blipFill>
        <p:spPr>
          <a:xfrm>
            <a:off x="1371600" y="711200"/>
            <a:ext cx="9448800" cy="5435600"/>
          </a:xfrm>
          <a:prstGeom prst="rect">
            <a:avLst/>
          </a:prstGeom>
        </p:spPr>
      </p:pic>
    </p:spTree>
    <p:extLst>
      <p:ext uri="{BB962C8B-B14F-4D97-AF65-F5344CB8AC3E}">
        <p14:creationId xmlns:p14="http://schemas.microsoft.com/office/powerpoint/2010/main" val="178066238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783AABD-E964-DE45-BEA4-DCEC15054F81}"/>
              </a:ext>
            </a:extLst>
          </p:cNvPr>
          <p:cNvSpPr>
            <a:spLocks noGrp="1"/>
          </p:cNvSpPr>
          <p:nvPr>
            <p:ph type="dt" sz="half" idx="10"/>
          </p:nvPr>
        </p:nvSpPr>
        <p:spPr/>
        <p:txBody>
          <a:bodyPr/>
          <a:lstStyle/>
          <a:p>
            <a:r>
              <a:rPr lang="en-US"/>
              <a:t>November 16, 2018</a:t>
            </a:r>
          </a:p>
        </p:txBody>
      </p:sp>
      <p:sp>
        <p:nvSpPr>
          <p:cNvPr id="3" name="Footer Placeholder 2">
            <a:extLst>
              <a:ext uri="{FF2B5EF4-FFF2-40B4-BE49-F238E27FC236}">
                <a16:creationId xmlns:a16="http://schemas.microsoft.com/office/drawing/2014/main" id="{32C0F089-EE1A-6D44-BB31-B7E6CDD67512}"/>
              </a:ext>
            </a:extLst>
          </p:cNvPr>
          <p:cNvSpPr>
            <a:spLocks noGrp="1"/>
          </p:cNvSpPr>
          <p:nvPr>
            <p:ph type="ftr" sz="quarter" idx="11"/>
          </p:nvPr>
        </p:nvSpPr>
        <p:spPr/>
        <p:txBody>
          <a:bodyPr/>
          <a:lstStyle/>
          <a:p>
            <a:pPr algn="r"/>
            <a:r>
              <a:rPr lang="en-US"/>
              <a:t>ECFA Plenary Session: Future Colliders</a:t>
            </a:r>
            <a:endParaRPr lang="en-US" dirty="0"/>
          </a:p>
        </p:txBody>
      </p:sp>
      <p:sp>
        <p:nvSpPr>
          <p:cNvPr id="4" name="Slide Number Placeholder 3">
            <a:extLst>
              <a:ext uri="{FF2B5EF4-FFF2-40B4-BE49-F238E27FC236}">
                <a16:creationId xmlns:a16="http://schemas.microsoft.com/office/drawing/2014/main" id="{464B8A1E-87CF-E34B-9A69-EA0BB1B7C2A7}"/>
              </a:ext>
            </a:extLst>
          </p:cNvPr>
          <p:cNvSpPr>
            <a:spLocks noGrp="1"/>
          </p:cNvSpPr>
          <p:nvPr>
            <p:ph type="sldNum" sz="quarter" idx="12"/>
          </p:nvPr>
        </p:nvSpPr>
        <p:spPr/>
        <p:txBody>
          <a:bodyPr/>
          <a:lstStyle/>
          <a:p>
            <a:fld id="{0CFEC368-1D7A-4F81-ABF6-AE0E36BAF64C}" type="slidenum">
              <a:rPr lang="en-US" smtClean="0"/>
              <a:pPr/>
              <a:t>49</a:t>
            </a:fld>
            <a:endParaRPr lang="en-US"/>
          </a:p>
        </p:txBody>
      </p:sp>
      <p:pic>
        <p:nvPicPr>
          <p:cNvPr id="5" name="Picture 4">
            <a:extLst>
              <a:ext uri="{FF2B5EF4-FFF2-40B4-BE49-F238E27FC236}">
                <a16:creationId xmlns:a16="http://schemas.microsoft.com/office/drawing/2014/main" id="{BF94E9AF-21B7-5E44-B58A-E0B1492CD47D}"/>
              </a:ext>
            </a:extLst>
          </p:cNvPr>
          <p:cNvPicPr>
            <a:picLocks noChangeAspect="1"/>
          </p:cNvPicPr>
          <p:nvPr/>
        </p:nvPicPr>
        <p:blipFill>
          <a:blip r:embed="rId2"/>
          <a:stretch>
            <a:fillRect/>
          </a:stretch>
        </p:blipFill>
        <p:spPr>
          <a:xfrm>
            <a:off x="1371600" y="711200"/>
            <a:ext cx="9448800" cy="5435600"/>
          </a:xfrm>
          <a:prstGeom prst="rect">
            <a:avLst/>
          </a:prstGeom>
        </p:spPr>
      </p:pic>
    </p:spTree>
    <p:extLst>
      <p:ext uri="{BB962C8B-B14F-4D97-AF65-F5344CB8AC3E}">
        <p14:creationId xmlns:p14="http://schemas.microsoft.com/office/powerpoint/2010/main" val="32297539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7119DBAB-351D-EE48-9D80-14A447215BD4}"/>
              </a:ext>
            </a:extLst>
          </p:cNvPr>
          <p:cNvSpPr>
            <a:spLocks noGrp="1"/>
          </p:cNvSpPr>
          <p:nvPr>
            <p:ph type="dt" sz="half" idx="2"/>
          </p:nvPr>
        </p:nvSpPr>
        <p:spPr/>
        <p:txBody>
          <a:bodyPr/>
          <a:lstStyle/>
          <a:p>
            <a:r>
              <a:rPr lang="en-US"/>
              <a:t>November 16, 2018</a:t>
            </a:r>
            <a:endParaRPr lang="en-US" dirty="0">
              <a:solidFill>
                <a:srgbClr val="000000">
                  <a:tint val="75000"/>
                </a:srgbClr>
              </a:solidFill>
            </a:endParaRPr>
          </a:p>
        </p:txBody>
      </p:sp>
      <p:sp>
        <p:nvSpPr>
          <p:cNvPr id="4" name="Footer Placeholder 3">
            <a:extLst>
              <a:ext uri="{FF2B5EF4-FFF2-40B4-BE49-F238E27FC236}">
                <a16:creationId xmlns:a16="http://schemas.microsoft.com/office/drawing/2014/main" id="{A4ECD89F-A3CF-6A41-AD9B-45B6D368CB62}"/>
              </a:ext>
            </a:extLst>
          </p:cNvPr>
          <p:cNvSpPr>
            <a:spLocks noGrp="1"/>
          </p:cNvSpPr>
          <p:nvPr>
            <p:ph type="ftr" sz="quarter" idx="3"/>
          </p:nvPr>
        </p:nvSpPr>
        <p:spPr/>
        <p:txBody>
          <a:bodyPr/>
          <a:lstStyle/>
          <a:p>
            <a:r>
              <a:rPr lang="pl-PL"/>
              <a:t>ECFA Plenary Session: Future Colliders</a:t>
            </a:r>
            <a:endParaRPr lang="en-US" dirty="0">
              <a:solidFill>
                <a:srgbClr val="000000">
                  <a:tint val="75000"/>
                </a:srgbClr>
              </a:solidFill>
            </a:endParaRPr>
          </a:p>
        </p:txBody>
      </p:sp>
      <p:sp>
        <p:nvSpPr>
          <p:cNvPr id="5" name="Slide Number Placeholder 4">
            <a:extLst>
              <a:ext uri="{FF2B5EF4-FFF2-40B4-BE49-F238E27FC236}">
                <a16:creationId xmlns:a16="http://schemas.microsoft.com/office/drawing/2014/main" id="{6F355AE4-04EA-6040-A701-57861A90ABAF}"/>
              </a:ext>
            </a:extLst>
          </p:cNvPr>
          <p:cNvSpPr>
            <a:spLocks noGrp="1"/>
          </p:cNvSpPr>
          <p:nvPr>
            <p:ph type="sldNum" sz="quarter" idx="4"/>
          </p:nvPr>
        </p:nvSpPr>
        <p:spPr/>
        <p:txBody>
          <a:bodyPr/>
          <a:lstStyle/>
          <a:p>
            <a:fld id="{07E1C93C-5050-FC42-8F10-D22D4F119D13}" type="slidenum">
              <a:rPr lang="en-US" smtClean="0">
                <a:solidFill>
                  <a:srgbClr val="000000">
                    <a:tint val="75000"/>
                  </a:srgbClr>
                </a:solidFill>
              </a:rPr>
              <a:pPr/>
              <a:t>5</a:t>
            </a:fld>
            <a:endParaRPr lang="en-US" dirty="0">
              <a:solidFill>
                <a:srgbClr val="000000">
                  <a:tint val="75000"/>
                </a:srgbClr>
              </a:solidFill>
            </a:endParaRPr>
          </a:p>
        </p:txBody>
      </p:sp>
      <p:sp>
        <p:nvSpPr>
          <p:cNvPr id="6" name="TextBox 5">
            <a:extLst>
              <a:ext uri="{FF2B5EF4-FFF2-40B4-BE49-F238E27FC236}">
                <a16:creationId xmlns:a16="http://schemas.microsoft.com/office/drawing/2014/main" id="{F988A46B-1F87-9347-B283-B37557F9D3A2}"/>
              </a:ext>
            </a:extLst>
          </p:cNvPr>
          <p:cNvSpPr txBox="1"/>
          <p:nvPr/>
        </p:nvSpPr>
        <p:spPr>
          <a:xfrm>
            <a:off x="80510" y="2017442"/>
            <a:ext cx="10809424" cy="1200329"/>
          </a:xfrm>
          <a:prstGeom prst="rect">
            <a:avLst/>
          </a:prstGeom>
          <a:noFill/>
        </p:spPr>
        <p:txBody>
          <a:bodyPr wrap="square" rtlCol="0">
            <a:spAutoFit/>
          </a:bodyPr>
          <a:lstStyle/>
          <a:p>
            <a:r>
              <a:rPr lang="en-US" dirty="0"/>
              <a:t>Europe’s top priority should be the </a:t>
            </a:r>
            <a:r>
              <a:rPr lang="en-US" dirty="0">
                <a:solidFill>
                  <a:srgbClr val="C00000"/>
                </a:solidFill>
              </a:rPr>
              <a:t>exploitation of the full potential of the LHC</a:t>
            </a:r>
            <a:r>
              <a:rPr lang="en-US" dirty="0"/>
              <a:t>, including the high-luminosity upgrade of the machine and detectors with a view to collecting ten times more data than in the initial design, by around 2030. This upgrade program will also provide further exciting opportunities for the </a:t>
            </a:r>
            <a:r>
              <a:rPr lang="en-US" dirty="0">
                <a:solidFill>
                  <a:srgbClr val="C00000"/>
                </a:solidFill>
              </a:rPr>
              <a:t>study of </a:t>
            </a:r>
            <a:r>
              <a:rPr lang="en-US" dirty="0" err="1">
                <a:solidFill>
                  <a:srgbClr val="C00000"/>
                </a:solidFill>
              </a:rPr>
              <a:t>flavour</a:t>
            </a:r>
            <a:r>
              <a:rPr lang="en-US" dirty="0">
                <a:solidFill>
                  <a:srgbClr val="C00000"/>
                </a:solidFill>
              </a:rPr>
              <a:t> physics and the quark-gluon plasma</a:t>
            </a:r>
            <a:r>
              <a:rPr lang="en-US" dirty="0"/>
              <a:t>. </a:t>
            </a:r>
          </a:p>
        </p:txBody>
      </p:sp>
      <p:sp>
        <p:nvSpPr>
          <p:cNvPr id="7" name="TextBox 6">
            <a:extLst>
              <a:ext uri="{FF2B5EF4-FFF2-40B4-BE49-F238E27FC236}">
                <a16:creationId xmlns:a16="http://schemas.microsoft.com/office/drawing/2014/main" id="{7039E250-0D9F-8C43-BE79-9B495B16A411}"/>
              </a:ext>
            </a:extLst>
          </p:cNvPr>
          <p:cNvSpPr txBox="1"/>
          <p:nvPr/>
        </p:nvSpPr>
        <p:spPr>
          <a:xfrm>
            <a:off x="80510" y="1763980"/>
            <a:ext cx="5942652" cy="369332"/>
          </a:xfrm>
          <a:prstGeom prst="rect">
            <a:avLst/>
          </a:prstGeom>
          <a:noFill/>
        </p:spPr>
        <p:txBody>
          <a:bodyPr wrap="none" rtlCol="0">
            <a:spAutoFit/>
          </a:bodyPr>
          <a:lstStyle/>
          <a:p>
            <a:r>
              <a:rPr lang="en-US" b="1" dirty="0">
                <a:hlinkClick r:id="rId2"/>
              </a:rPr>
              <a:t>European Strategy for Particle Physics Update 2013</a:t>
            </a:r>
            <a:r>
              <a:rPr lang="en-US" b="1" dirty="0"/>
              <a:t>:</a:t>
            </a:r>
          </a:p>
        </p:txBody>
      </p:sp>
      <p:pic>
        <p:nvPicPr>
          <p:cNvPr id="10" name="Picture 9">
            <a:extLst>
              <a:ext uri="{FF2B5EF4-FFF2-40B4-BE49-F238E27FC236}">
                <a16:creationId xmlns:a16="http://schemas.microsoft.com/office/drawing/2014/main" id="{117147CD-AEB4-2643-9745-4179B92FBC18}"/>
              </a:ext>
            </a:extLst>
          </p:cNvPr>
          <p:cNvPicPr>
            <a:picLocks noChangeAspect="1"/>
          </p:cNvPicPr>
          <p:nvPr/>
        </p:nvPicPr>
        <p:blipFill>
          <a:blip r:embed="rId3"/>
          <a:stretch>
            <a:fillRect/>
          </a:stretch>
        </p:blipFill>
        <p:spPr>
          <a:xfrm>
            <a:off x="200497" y="249722"/>
            <a:ext cx="7676206" cy="1534176"/>
          </a:xfrm>
          <a:prstGeom prst="rect">
            <a:avLst/>
          </a:prstGeom>
        </p:spPr>
      </p:pic>
      <p:grpSp>
        <p:nvGrpSpPr>
          <p:cNvPr id="14" name="Group 13">
            <a:extLst>
              <a:ext uri="{FF2B5EF4-FFF2-40B4-BE49-F238E27FC236}">
                <a16:creationId xmlns:a16="http://schemas.microsoft.com/office/drawing/2014/main" id="{4099A6CE-17C1-5946-BD44-3896C7D9A7B0}"/>
              </a:ext>
            </a:extLst>
          </p:cNvPr>
          <p:cNvGrpSpPr/>
          <p:nvPr/>
        </p:nvGrpSpPr>
        <p:grpSpPr>
          <a:xfrm>
            <a:off x="61501" y="3229660"/>
            <a:ext cx="10809424" cy="1236627"/>
            <a:chOff x="61501" y="3600370"/>
            <a:chExt cx="10809424" cy="1236627"/>
          </a:xfrm>
        </p:grpSpPr>
        <p:sp>
          <p:nvSpPr>
            <p:cNvPr id="12" name="TextBox 11">
              <a:extLst>
                <a:ext uri="{FF2B5EF4-FFF2-40B4-BE49-F238E27FC236}">
                  <a16:creationId xmlns:a16="http://schemas.microsoft.com/office/drawing/2014/main" id="{F660A3C1-4A58-CC4E-A96B-6926C327BA6E}"/>
                </a:ext>
              </a:extLst>
            </p:cNvPr>
            <p:cNvSpPr txBox="1"/>
            <p:nvPr/>
          </p:nvSpPr>
          <p:spPr>
            <a:xfrm>
              <a:off x="80510" y="3600370"/>
              <a:ext cx="6481261" cy="369332"/>
            </a:xfrm>
            <a:prstGeom prst="rect">
              <a:avLst/>
            </a:prstGeom>
            <a:noFill/>
          </p:spPr>
          <p:txBody>
            <a:bodyPr wrap="none" rtlCol="0">
              <a:spAutoFit/>
            </a:bodyPr>
            <a:lstStyle/>
            <a:p>
              <a:r>
                <a:rPr lang="en-US" b="1" dirty="0">
                  <a:hlinkClick r:id="rId4"/>
                </a:rPr>
                <a:t>Nuclear Physics European Collaboration Committee 2017</a:t>
              </a:r>
              <a:endParaRPr lang="en-US" b="1" dirty="0"/>
            </a:p>
          </p:txBody>
        </p:sp>
        <p:sp>
          <p:nvSpPr>
            <p:cNvPr id="13" name="TextBox 12">
              <a:extLst>
                <a:ext uri="{FF2B5EF4-FFF2-40B4-BE49-F238E27FC236}">
                  <a16:creationId xmlns:a16="http://schemas.microsoft.com/office/drawing/2014/main" id="{4C0AF6A6-D01F-AA45-81DC-57615CF334BB}"/>
                </a:ext>
              </a:extLst>
            </p:cNvPr>
            <p:cNvSpPr txBox="1"/>
            <p:nvPr/>
          </p:nvSpPr>
          <p:spPr>
            <a:xfrm>
              <a:off x="61501" y="3913667"/>
              <a:ext cx="10809424" cy="923330"/>
            </a:xfrm>
            <a:prstGeom prst="rect">
              <a:avLst/>
            </a:prstGeom>
            <a:noFill/>
          </p:spPr>
          <p:txBody>
            <a:bodyPr wrap="square" rtlCol="0">
              <a:spAutoFit/>
            </a:bodyPr>
            <a:lstStyle/>
            <a:p>
              <a:r>
                <a:rPr lang="en-US" dirty="0"/>
                <a:t>crucial that </a:t>
              </a:r>
              <a:r>
                <a:rPr lang="en-US" dirty="0">
                  <a:solidFill>
                    <a:srgbClr val="C00000"/>
                  </a:solidFill>
                </a:rPr>
                <a:t>all aspects of the LHC heavy-ion program</a:t>
              </a:r>
              <a:r>
                <a:rPr lang="en-US" dirty="0"/>
                <a:t>, including manpower support and completion of the detector upgrades, are </a:t>
              </a:r>
              <a:r>
                <a:rPr lang="en-US" dirty="0">
                  <a:solidFill>
                    <a:srgbClr val="C00000"/>
                  </a:solidFill>
                </a:rPr>
                <a:t>strongly supported </a:t>
              </a:r>
            </a:p>
            <a:p>
              <a:endParaRPr lang="en-US" dirty="0"/>
            </a:p>
          </p:txBody>
        </p:sp>
      </p:grpSp>
      <p:grpSp>
        <p:nvGrpSpPr>
          <p:cNvPr id="2" name="Group 1">
            <a:extLst>
              <a:ext uri="{FF2B5EF4-FFF2-40B4-BE49-F238E27FC236}">
                <a16:creationId xmlns:a16="http://schemas.microsoft.com/office/drawing/2014/main" id="{48EAC144-B426-DB46-A8CC-6A9D068C4E64}"/>
              </a:ext>
            </a:extLst>
          </p:cNvPr>
          <p:cNvGrpSpPr/>
          <p:nvPr/>
        </p:nvGrpSpPr>
        <p:grpSpPr>
          <a:xfrm>
            <a:off x="-699793" y="4221423"/>
            <a:ext cx="12830292" cy="2426594"/>
            <a:chOff x="-699793" y="4221423"/>
            <a:chExt cx="12830292" cy="2426594"/>
          </a:xfrm>
        </p:grpSpPr>
        <p:grpSp>
          <p:nvGrpSpPr>
            <p:cNvPr id="11" name="Group 10">
              <a:extLst>
                <a:ext uri="{FF2B5EF4-FFF2-40B4-BE49-F238E27FC236}">
                  <a16:creationId xmlns:a16="http://schemas.microsoft.com/office/drawing/2014/main" id="{B2120F7E-7861-F54B-AA9C-3FD418627D3F}"/>
                </a:ext>
              </a:extLst>
            </p:cNvPr>
            <p:cNvGrpSpPr/>
            <p:nvPr/>
          </p:nvGrpSpPr>
          <p:grpSpPr>
            <a:xfrm>
              <a:off x="2471351" y="4221423"/>
              <a:ext cx="9659148" cy="2426594"/>
              <a:chOff x="2471351" y="3352296"/>
              <a:chExt cx="9659148" cy="2426594"/>
            </a:xfrm>
          </p:grpSpPr>
          <p:sp>
            <p:nvSpPr>
              <p:cNvPr id="8" name="TextBox 7">
                <a:extLst>
                  <a:ext uri="{FF2B5EF4-FFF2-40B4-BE49-F238E27FC236}">
                    <a16:creationId xmlns:a16="http://schemas.microsoft.com/office/drawing/2014/main" id="{D87BBF5A-C11A-4040-B451-80D5D7EA4F9B}"/>
                  </a:ext>
                </a:extLst>
              </p:cNvPr>
              <p:cNvSpPr txBox="1"/>
              <p:nvPr/>
            </p:nvSpPr>
            <p:spPr>
              <a:xfrm>
                <a:off x="2471351" y="3747565"/>
                <a:ext cx="9633312" cy="2031325"/>
              </a:xfrm>
              <a:prstGeom prst="rect">
                <a:avLst/>
              </a:prstGeom>
              <a:noFill/>
            </p:spPr>
            <p:txBody>
              <a:bodyPr wrap="square" rtlCol="0">
                <a:spAutoFit/>
              </a:bodyPr>
              <a:lstStyle/>
              <a:p>
                <a:r>
                  <a:rPr lang="en-US" dirty="0"/>
                  <a:t>There are two central goals of measurements planned at </a:t>
                </a:r>
                <a:r>
                  <a:rPr lang="en-US" dirty="0">
                    <a:solidFill>
                      <a:srgbClr val="FF0000"/>
                    </a:solidFill>
                  </a:rPr>
                  <a:t>RHIC</a:t>
                </a:r>
                <a:r>
                  <a:rPr lang="en-US" dirty="0"/>
                  <a:t>, as it completes its scientific mission, and at the </a:t>
                </a:r>
                <a:r>
                  <a:rPr lang="en-US" dirty="0">
                    <a:solidFill>
                      <a:srgbClr val="FF0000"/>
                    </a:solidFill>
                  </a:rPr>
                  <a:t>LHC:</a:t>
                </a:r>
                <a:r>
                  <a:rPr lang="en-US" dirty="0"/>
                  <a:t> </a:t>
                </a:r>
                <a:r>
                  <a:rPr lang="en-US" b="1" dirty="0"/>
                  <a:t>(1) Probe the inner workings of QGP by resolving its properties at shorter and shorter length scales. The </a:t>
                </a:r>
                <a:r>
                  <a:rPr lang="en-US" dirty="0">
                    <a:solidFill>
                      <a:srgbClr val="C00000"/>
                    </a:solidFill>
                  </a:rPr>
                  <a:t>complementarity of the two facilities </a:t>
                </a:r>
                <a:r>
                  <a:rPr lang="en-US" b="1" dirty="0"/>
                  <a:t>is essential to this goal, as is a </a:t>
                </a:r>
                <a:r>
                  <a:rPr lang="en-US" dirty="0">
                    <a:solidFill>
                      <a:srgbClr val="C00000"/>
                    </a:solidFill>
                  </a:rPr>
                  <a:t>state-of-the-art jet detector at RHIC, called </a:t>
                </a:r>
                <a:r>
                  <a:rPr lang="en-US" dirty="0" err="1">
                    <a:solidFill>
                      <a:srgbClr val="C00000"/>
                    </a:solidFill>
                  </a:rPr>
                  <a:t>sPHENIX</a:t>
                </a:r>
                <a:r>
                  <a:rPr lang="en-US" b="1" dirty="0"/>
                  <a:t>. (2) Map the phase diagram of QCD with experiments planned at RHIC. </a:t>
                </a:r>
              </a:p>
              <a:p>
                <a:endParaRPr lang="en-US" b="1" dirty="0"/>
              </a:p>
              <a:p>
                <a:r>
                  <a:rPr lang="en-US" dirty="0"/>
                  <a:t>RHIC provides unique capabilities for QGP studies and </a:t>
                </a:r>
                <a:r>
                  <a:rPr lang="en-US" dirty="0">
                    <a:solidFill>
                      <a:srgbClr val="C00000"/>
                    </a:solidFill>
                  </a:rPr>
                  <a:t>to study the proton spin</a:t>
                </a:r>
              </a:p>
            </p:txBody>
          </p:sp>
          <p:sp>
            <p:nvSpPr>
              <p:cNvPr id="9" name="TextBox 8">
                <a:extLst>
                  <a:ext uri="{FF2B5EF4-FFF2-40B4-BE49-F238E27FC236}">
                    <a16:creationId xmlns:a16="http://schemas.microsoft.com/office/drawing/2014/main" id="{7FC93950-76DE-7147-9666-3262EC021DF5}"/>
                  </a:ext>
                </a:extLst>
              </p:cNvPr>
              <p:cNvSpPr txBox="1"/>
              <p:nvPr/>
            </p:nvSpPr>
            <p:spPr>
              <a:xfrm>
                <a:off x="4768740" y="3352296"/>
                <a:ext cx="7361759" cy="369332"/>
              </a:xfrm>
              <a:prstGeom prst="rect">
                <a:avLst/>
              </a:prstGeom>
              <a:noFill/>
            </p:spPr>
            <p:txBody>
              <a:bodyPr wrap="none" rtlCol="0">
                <a:spAutoFit/>
              </a:bodyPr>
              <a:lstStyle/>
              <a:p>
                <a:r>
                  <a:rPr lang="en-US" b="1" dirty="0">
                    <a:hlinkClick r:id="rId5"/>
                  </a:rPr>
                  <a:t>US Nuclear Science Advisory Committee’s 2015 Long Range Plan</a:t>
                </a:r>
                <a:endParaRPr lang="en-US" b="1" dirty="0"/>
              </a:p>
            </p:txBody>
          </p:sp>
        </p:grpSp>
        <p:pic>
          <p:nvPicPr>
            <p:cNvPr id="15" name="Picture 14">
              <a:extLst>
                <a:ext uri="{FF2B5EF4-FFF2-40B4-BE49-F238E27FC236}">
                  <a16:creationId xmlns:a16="http://schemas.microsoft.com/office/drawing/2014/main" id="{52F4443B-16D0-E64E-977C-C5BEED536C0D}"/>
                </a:ext>
              </a:extLst>
            </p:cNvPr>
            <p:cNvPicPr>
              <a:picLocks noChangeAspect="1"/>
            </p:cNvPicPr>
            <p:nvPr/>
          </p:nvPicPr>
          <p:blipFill>
            <a:blip r:embed="rId6"/>
            <a:stretch>
              <a:fillRect/>
            </a:stretch>
          </p:blipFill>
          <p:spPr>
            <a:xfrm>
              <a:off x="-699793" y="4412368"/>
              <a:ext cx="3824245" cy="2153381"/>
            </a:xfrm>
            <a:prstGeom prst="rect">
              <a:avLst/>
            </a:prstGeom>
          </p:spPr>
        </p:pic>
      </p:grpSp>
    </p:spTree>
    <p:extLst>
      <p:ext uri="{BB962C8B-B14F-4D97-AF65-F5344CB8AC3E}">
        <p14:creationId xmlns:p14="http://schemas.microsoft.com/office/powerpoint/2010/main" val="3138133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622CBD-BA98-1848-8358-2CBAF2548887}"/>
              </a:ext>
            </a:extLst>
          </p:cNvPr>
          <p:cNvSpPr>
            <a:spLocks noGrp="1"/>
          </p:cNvSpPr>
          <p:nvPr>
            <p:ph type="title"/>
          </p:nvPr>
        </p:nvSpPr>
        <p:spPr>
          <a:xfrm>
            <a:off x="-19406" y="857405"/>
            <a:ext cx="2173774" cy="1755804"/>
          </a:xfrm>
        </p:spPr>
        <p:txBody>
          <a:bodyPr>
            <a:noAutofit/>
          </a:bodyPr>
          <a:lstStyle/>
          <a:p>
            <a:r>
              <a:rPr lang="en-US" sz="2400" dirty="0"/>
              <a:t>Heavy Ion  </a:t>
            </a:r>
            <a:br>
              <a:rPr lang="en-US" sz="2400" dirty="0"/>
            </a:br>
            <a:r>
              <a:rPr lang="en-US" sz="2400" dirty="0"/>
              <a:t>Town-meeting </a:t>
            </a:r>
            <a:br>
              <a:rPr lang="en-US" sz="2400" dirty="0"/>
            </a:br>
            <a:r>
              <a:rPr lang="en-US" sz="2400" dirty="0"/>
              <a:t>CERN October 2018</a:t>
            </a:r>
          </a:p>
        </p:txBody>
      </p:sp>
      <p:sp>
        <p:nvSpPr>
          <p:cNvPr id="4" name="Date Placeholder 3">
            <a:extLst>
              <a:ext uri="{FF2B5EF4-FFF2-40B4-BE49-F238E27FC236}">
                <a16:creationId xmlns:a16="http://schemas.microsoft.com/office/drawing/2014/main" id="{B026510B-1463-BE44-8CE0-013C483E56DF}"/>
              </a:ext>
            </a:extLst>
          </p:cNvPr>
          <p:cNvSpPr>
            <a:spLocks noGrp="1"/>
          </p:cNvSpPr>
          <p:nvPr>
            <p:ph type="dt" sz="half" idx="10"/>
          </p:nvPr>
        </p:nvSpPr>
        <p:spPr/>
        <p:txBody>
          <a:bodyPr/>
          <a:lstStyle/>
          <a:p>
            <a:r>
              <a:rPr lang="en-US"/>
              <a:t>November 16, 2018</a:t>
            </a:r>
          </a:p>
        </p:txBody>
      </p:sp>
      <p:sp>
        <p:nvSpPr>
          <p:cNvPr id="5" name="Footer Placeholder 4">
            <a:extLst>
              <a:ext uri="{FF2B5EF4-FFF2-40B4-BE49-F238E27FC236}">
                <a16:creationId xmlns:a16="http://schemas.microsoft.com/office/drawing/2014/main" id="{C5052CAD-C8C8-8F44-8E42-62BE7AEEBE70}"/>
              </a:ext>
            </a:extLst>
          </p:cNvPr>
          <p:cNvSpPr>
            <a:spLocks noGrp="1"/>
          </p:cNvSpPr>
          <p:nvPr>
            <p:ph type="ftr" sz="quarter" idx="11"/>
          </p:nvPr>
        </p:nvSpPr>
        <p:spPr/>
        <p:txBody>
          <a:bodyPr/>
          <a:lstStyle/>
          <a:p>
            <a:pPr algn="r"/>
            <a:r>
              <a:rPr lang="en-US"/>
              <a:t>ECFA Plenary Session: Future Colliders</a:t>
            </a:r>
            <a:endParaRPr lang="en-US" dirty="0"/>
          </a:p>
        </p:txBody>
      </p:sp>
      <p:sp>
        <p:nvSpPr>
          <p:cNvPr id="6" name="Slide Number Placeholder 5">
            <a:extLst>
              <a:ext uri="{FF2B5EF4-FFF2-40B4-BE49-F238E27FC236}">
                <a16:creationId xmlns:a16="http://schemas.microsoft.com/office/drawing/2014/main" id="{9D2EB9B5-8FBC-7C48-8059-8BF5D21B98FB}"/>
              </a:ext>
            </a:extLst>
          </p:cNvPr>
          <p:cNvSpPr>
            <a:spLocks noGrp="1"/>
          </p:cNvSpPr>
          <p:nvPr>
            <p:ph type="sldNum" sz="quarter" idx="12"/>
          </p:nvPr>
        </p:nvSpPr>
        <p:spPr/>
        <p:txBody>
          <a:bodyPr/>
          <a:lstStyle/>
          <a:p>
            <a:fld id="{0CFEC368-1D7A-4F81-ABF6-AE0E36BAF64C}" type="slidenum">
              <a:rPr lang="en-US" smtClean="0"/>
              <a:pPr/>
              <a:t>6</a:t>
            </a:fld>
            <a:endParaRPr lang="en-US"/>
          </a:p>
        </p:txBody>
      </p:sp>
      <p:pic>
        <p:nvPicPr>
          <p:cNvPr id="7" name="Picture 6">
            <a:extLst>
              <a:ext uri="{FF2B5EF4-FFF2-40B4-BE49-F238E27FC236}">
                <a16:creationId xmlns:a16="http://schemas.microsoft.com/office/drawing/2014/main" id="{BF03B949-8020-0C41-8DFF-EE4E526A121E}"/>
              </a:ext>
            </a:extLst>
          </p:cNvPr>
          <p:cNvPicPr>
            <a:picLocks noChangeAspect="1"/>
          </p:cNvPicPr>
          <p:nvPr/>
        </p:nvPicPr>
        <p:blipFill>
          <a:blip r:embed="rId2"/>
          <a:stretch>
            <a:fillRect/>
          </a:stretch>
        </p:blipFill>
        <p:spPr>
          <a:xfrm>
            <a:off x="0" y="3358856"/>
            <a:ext cx="6192485" cy="3480856"/>
          </a:xfrm>
          <a:prstGeom prst="rect">
            <a:avLst/>
          </a:prstGeom>
        </p:spPr>
      </p:pic>
      <p:sp>
        <p:nvSpPr>
          <p:cNvPr id="10" name="TextBox 9">
            <a:extLst>
              <a:ext uri="{FF2B5EF4-FFF2-40B4-BE49-F238E27FC236}">
                <a16:creationId xmlns:a16="http://schemas.microsoft.com/office/drawing/2014/main" id="{824DAEA9-7B98-CE48-9DA0-0F551249E019}"/>
              </a:ext>
            </a:extLst>
          </p:cNvPr>
          <p:cNvSpPr txBox="1"/>
          <p:nvPr/>
        </p:nvSpPr>
        <p:spPr>
          <a:xfrm>
            <a:off x="1067481" y="3143266"/>
            <a:ext cx="4057521" cy="369332"/>
          </a:xfrm>
          <a:prstGeom prst="rect">
            <a:avLst/>
          </a:prstGeom>
          <a:solidFill>
            <a:srgbClr val="000080"/>
          </a:solidFill>
        </p:spPr>
        <p:txBody>
          <a:bodyPr wrap="none" rtlCol="0">
            <a:spAutoFit/>
          </a:bodyPr>
          <a:lstStyle/>
          <a:p>
            <a:r>
              <a:rPr lang="en-US" dirty="0">
                <a:solidFill>
                  <a:srgbClr val="FFFF00"/>
                </a:solidFill>
              </a:rPr>
              <a:t>Jan </a:t>
            </a:r>
            <a:r>
              <a:rPr lang="en-US" dirty="0" err="1">
                <a:solidFill>
                  <a:srgbClr val="FFFF00"/>
                </a:solidFill>
              </a:rPr>
              <a:t>Fiete</a:t>
            </a:r>
            <a:r>
              <a:rPr lang="en-US" dirty="0">
                <a:solidFill>
                  <a:srgbClr val="FFFF00"/>
                </a:solidFill>
              </a:rPr>
              <a:t> Grosse-</a:t>
            </a:r>
            <a:r>
              <a:rPr lang="en-US" dirty="0" err="1">
                <a:solidFill>
                  <a:srgbClr val="FFFF00"/>
                </a:solidFill>
              </a:rPr>
              <a:t>Oetringhaus</a:t>
            </a:r>
            <a:r>
              <a:rPr lang="en-US" dirty="0">
                <a:solidFill>
                  <a:srgbClr val="FFFF00"/>
                </a:solidFill>
              </a:rPr>
              <a:t>, CERN</a:t>
            </a:r>
          </a:p>
        </p:txBody>
      </p:sp>
      <p:pic>
        <p:nvPicPr>
          <p:cNvPr id="11" name="Picture 10">
            <a:extLst>
              <a:ext uri="{FF2B5EF4-FFF2-40B4-BE49-F238E27FC236}">
                <a16:creationId xmlns:a16="http://schemas.microsoft.com/office/drawing/2014/main" id="{AF86D3CB-1266-AB4F-81E0-C4AE423E8BB0}"/>
              </a:ext>
            </a:extLst>
          </p:cNvPr>
          <p:cNvPicPr>
            <a:picLocks noChangeAspect="1"/>
          </p:cNvPicPr>
          <p:nvPr/>
        </p:nvPicPr>
        <p:blipFill>
          <a:blip r:embed="rId3"/>
          <a:stretch>
            <a:fillRect/>
          </a:stretch>
        </p:blipFill>
        <p:spPr>
          <a:xfrm>
            <a:off x="5630566" y="3148905"/>
            <a:ext cx="6561434" cy="3690807"/>
          </a:xfrm>
          <a:prstGeom prst="rect">
            <a:avLst/>
          </a:prstGeom>
        </p:spPr>
      </p:pic>
      <p:sp>
        <p:nvSpPr>
          <p:cNvPr id="9" name="TextBox 8">
            <a:extLst>
              <a:ext uri="{FF2B5EF4-FFF2-40B4-BE49-F238E27FC236}">
                <a16:creationId xmlns:a16="http://schemas.microsoft.com/office/drawing/2014/main" id="{427B7ACC-F9DD-1245-8C00-2C31BA70F109}"/>
              </a:ext>
            </a:extLst>
          </p:cNvPr>
          <p:cNvSpPr txBox="1"/>
          <p:nvPr/>
        </p:nvSpPr>
        <p:spPr>
          <a:xfrm>
            <a:off x="7934092" y="3148905"/>
            <a:ext cx="1954381" cy="369332"/>
          </a:xfrm>
          <a:prstGeom prst="rect">
            <a:avLst/>
          </a:prstGeom>
          <a:solidFill>
            <a:srgbClr val="000080"/>
          </a:solidFill>
        </p:spPr>
        <p:txBody>
          <a:bodyPr wrap="none" rtlCol="0">
            <a:spAutoFit/>
          </a:bodyPr>
          <a:lstStyle/>
          <a:p>
            <a:r>
              <a:rPr lang="en-US" dirty="0">
                <a:solidFill>
                  <a:srgbClr val="FFFF00"/>
                </a:solidFill>
              </a:rPr>
              <a:t>D. Morrison, BNL</a:t>
            </a:r>
          </a:p>
        </p:txBody>
      </p:sp>
      <p:pic>
        <p:nvPicPr>
          <p:cNvPr id="14" name="Content Placeholder 3">
            <a:extLst>
              <a:ext uri="{FF2B5EF4-FFF2-40B4-BE49-F238E27FC236}">
                <a16:creationId xmlns:a16="http://schemas.microsoft.com/office/drawing/2014/main" id="{62CF7E0D-2C08-204C-AE3B-CD52D0F4E71C}"/>
              </a:ext>
            </a:extLst>
          </p:cNvPr>
          <p:cNvPicPr>
            <a:picLocks noChangeAspect="1"/>
          </p:cNvPicPr>
          <p:nvPr/>
        </p:nvPicPr>
        <p:blipFill rotWithShape="1">
          <a:blip r:embed="rId4"/>
          <a:srcRect t="7697" r="1078" b="-943"/>
          <a:stretch/>
        </p:blipFill>
        <p:spPr>
          <a:xfrm>
            <a:off x="2224664" y="365760"/>
            <a:ext cx="7651437" cy="2533201"/>
          </a:xfrm>
          <a:prstGeom prst="rect">
            <a:avLst/>
          </a:prstGeom>
        </p:spPr>
      </p:pic>
      <p:sp>
        <p:nvSpPr>
          <p:cNvPr id="16" name="TextBox 15">
            <a:extLst>
              <a:ext uri="{FF2B5EF4-FFF2-40B4-BE49-F238E27FC236}">
                <a16:creationId xmlns:a16="http://schemas.microsoft.com/office/drawing/2014/main" id="{FFEEECC1-3FF7-534C-893C-9B7AAE3A514D}"/>
              </a:ext>
            </a:extLst>
          </p:cNvPr>
          <p:cNvSpPr txBox="1"/>
          <p:nvPr/>
        </p:nvSpPr>
        <p:spPr>
          <a:xfrm>
            <a:off x="6359692" y="6081564"/>
            <a:ext cx="3714016" cy="646331"/>
          </a:xfrm>
          <a:prstGeom prst="rect">
            <a:avLst/>
          </a:prstGeom>
          <a:solidFill>
            <a:srgbClr val="FFFF00"/>
          </a:solidFill>
        </p:spPr>
        <p:txBody>
          <a:bodyPr wrap="square" rtlCol="0">
            <a:spAutoFit/>
          </a:bodyPr>
          <a:lstStyle/>
          <a:p>
            <a:pPr algn="ctr"/>
            <a:r>
              <a:rPr lang="en-US" dirty="0">
                <a:solidFill>
                  <a:srgbClr val="002AF4"/>
                </a:solidFill>
              </a:rPr>
              <a:t>Jets, jet-structure, </a:t>
            </a:r>
            <a:r>
              <a:rPr lang="en-US" dirty="0" err="1">
                <a:solidFill>
                  <a:srgbClr val="002AF4"/>
                </a:solidFill>
              </a:rPr>
              <a:t>quarkonia</a:t>
            </a:r>
            <a:r>
              <a:rPr lang="en-US" dirty="0">
                <a:solidFill>
                  <a:srgbClr val="002AF4"/>
                </a:solidFill>
              </a:rPr>
              <a:t>, and </a:t>
            </a:r>
            <a:r>
              <a:rPr lang="en-US" dirty="0" err="1">
                <a:solidFill>
                  <a:srgbClr val="002AF4"/>
                </a:solidFill>
              </a:rPr>
              <a:t>parton</a:t>
            </a:r>
            <a:r>
              <a:rPr lang="en-US" dirty="0">
                <a:solidFill>
                  <a:srgbClr val="002AF4"/>
                </a:solidFill>
              </a:rPr>
              <a:t> energy loss</a:t>
            </a:r>
          </a:p>
        </p:txBody>
      </p:sp>
    </p:spTree>
    <p:extLst>
      <p:ext uri="{BB962C8B-B14F-4D97-AF65-F5344CB8AC3E}">
        <p14:creationId xmlns:p14="http://schemas.microsoft.com/office/powerpoint/2010/main" val="18626315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linds(horizontal)">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622CBD-BA98-1848-8358-2CBAF2548887}"/>
              </a:ext>
            </a:extLst>
          </p:cNvPr>
          <p:cNvSpPr>
            <a:spLocks noGrp="1"/>
          </p:cNvSpPr>
          <p:nvPr>
            <p:ph type="title"/>
          </p:nvPr>
        </p:nvSpPr>
        <p:spPr>
          <a:xfrm>
            <a:off x="-19406" y="857405"/>
            <a:ext cx="2173774" cy="1755804"/>
          </a:xfrm>
        </p:spPr>
        <p:txBody>
          <a:bodyPr>
            <a:noAutofit/>
          </a:bodyPr>
          <a:lstStyle/>
          <a:p>
            <a:r>
              <a:rPr lang="en-US" sz="2400" dirty="0"/>
              <a:t>Heavy Ion  </a:t>
            </a:r>
            <a:br>
              <a:rPr lang="en-US" sz="2400" dirty="0"/>
            </a:br>
            <a:r>
              <a:rPr lang="en-US" sz="2400" dirty="0"/>
              <a:t>Town-meeting </a:t>
            </a:r>
            <a:br>
              <a:rPr lang="en-US" sz="2400" dirty="0"/>
            </a:br>
            <a:r>
              <a:rPr lang="en-US" sz="2400" dirty="0"/>
              <a:t>CERN October 2018</a:t>
            </a:r>
          </a:p>
        </p:txBody>
      </p:sp>
      <p:sp>
        <p:nvSpPr>
          <p:cNvPr id="4" name="Date Placeholder 3">
            <a:extLst>
              <a:ext uri="{FF2B5EF4-FFF2-40B4-BE49-F238E27FC236}">
                <a16:creationId xmlns:a16="http://schemas.microsoft.com/office/drawing/2014/main" id="{B026510B-1463-BE44-8CE0-013C483E56DF}"/>
              </a:ext>
            </a:extLst>
          </p:cNvPr>
          <p:cNvSpPr>
            <a:spLocks noGrp="1"/>
          </p:cNvSpPr>
          <p:nvPr>
            <p:ph type="dt" sz="half" idx="10"/>
          </p:nvPr>
        </p:nvSpPr>
        <p:spPr/>
        <p:txBody>
          <a:bodyPr/>
          <a:lstStyle/>
          <a:p>
            <a:r>
              <a:rPr lang="en-US"/>
              <a:t>November 16, 2018</a:t>
            </a:r>
          </a:p>
        </p:txBody>
      </p:sp>
      <p:sp>
        <p:nvSpPr>
          <p:cNvPr id="5" name="Footer Placeholder 4">
            <a:extLst>
              <a:ext uri="{FF2B5EF4-FFF2-40B4-BE49-F238E27FC236}">
                <a16:creationId xmlns:a16="http://schemas.microsoft.com/office/drawing/2014/main" id="{C5052CAD-C8C8-8F44-8E42-62BE7AEEBE70}"/>
              </a:ext>
            </a:extLst>
          </p:cNvPr>
          <p:cNvSpPr>
            <a:spLocks noGrp="1"/>
          </p:cNvSpPr>
          <p:nvPr>
            <p:ph type="ftr" sz="quarter" idx="11"/>
          </p:nvPr>
        </p:nvSpPr>
        <p:spPr/>
        <p:txBody>
          <a:bodyPr/>
          <a:lstStyle/>
          <a:p>
            <a:pPr algn="r"/>
            <a:r>
              <a:rPr lang="en-US"/>
              <a:t>ECFA Plenary Session: Future Colliders</a:t>
            </a:r>
            <a:endParaRPr lang="en-US" dirty="0"/>
          </a:p>
        </p:txBody>
      </p:sp>
      <p:sp>
        <p:nvSpPr>
          <p:cNvPr id="6" name="Slide Number Placeholder 5">
            <a:extLst>
              <a:ext uri="{FF2B5EF4-FFF2-40B4-BE49-F238E27FC236}">
                <a16:creationId xmlns:a16="http://schemas.microsoft.com/office/drawing/2014/main" id="{9D2EB9B5-8FBC-7C48-8059-8BF5D21B98FB}"/>
              </a:ext>
            </a:extLst>
          </p:cNvPr>
          <p:cNvSpPr>
            <a:spLocks noGrp="1"/>
          </p:cNvSpPr>
          <p:nvPr>
            <p:ph type="sldNum" sz="quarter" idx="12"/>
          </p:nvPr>
        </p:nvSpPr>
        <p:spPr/>
        <p:txBody>
          <a:bodyPr/>
          <a:lstStyle/>
          <a:p>
            <a:fld id="{0CFEC368-1D7A-4F81-ABF6-AE0E36BAF64C}" type="slidenum">
              <a:rPr lang="en-US" smtClean="0"/>
              <a:pPr/>
              <a:t>7</a:t>
            </a:fld>
            <a:endParaRPr lang="en-US"/>
          </a:p>
        </p:txBody>
      </p:sp>
      <p:pic>
        <p:nvPicPr>
          <p:cNvPr id="7" name="Picture 6">
            <a:extLst>
              <a:ext uri="{FF2B5EF4-FFF2-40B4-BE49-F238E27FC236}">
                <a16:creationId xmlns:a16="http://schemas.microsoft.com/office/drawing/2014/main" id="{BF03B949-8020-0C41-8DFF-EE4E526A121E}"/>
              </a:ext>
            </a:extLst>
          </p:cNvPr>
          <p:cNvPicPr>
            <a:picLocks noChangeAspect="1"/>
          </p:cNvPicPr>
          <p:nvPr/>
        </p:nvPicPr>
        <p:blipFill>
          <a:blip r:embed="rId2"/>
          <a:stretch>
            <a:fillRect/>
          </a:stretch>
        </p:blipFill>
        <p:spPr>
          <a:xfrm>
            <a:off x="0" y="3358856"/>
            <a:ext cx="6192485" cy="3480856"/>
          </a:xfrm>
          <a:prstGeom prst="rect">
            <a:avLst/>
          </a:prstGeom>
        </p:spPr>
      </p:pic>
      <p:sp>
        <p:nvSpPr>
          <p:cNvPr id="10" name="TextBox 9">
            <a:extLst>
              <a:ext uri="{FF2B5EF4-FFF2-40B4-BE49-F238E27FC236}">
                <a16:creationId xmlns:a16="http://schemas.microsoft.com/office/drawing/2014/main" id="{824DAEA9-7B98-CE48-9DA0-0F551249E019}"/>
              </a:ext>
            </a:extLst>
          </p:cNvPr>
          <p:cNvSpPr txBox="1"/>
          <p:nvPr/>
        </p:nvSpPr>
        <p:spPr>
          <a:xfrm>
            <a:off x="1067481" y="3143266"/>
            <a:ext cx="4057521" cy="369332"/>
          </a:xfrm>
          <a:prstGeom prst="rect">
            <a:avLst/>
          </a:prstGeom>
          <a:solidFill>
            <a:srgbClr val="000080"/>
          </a:solidFill>
        </p:spPr>
        <p:txBody>
          <a:bodyPr wrap="none" rtlCol="0">
            <a:spAutoFit/>
          </a:bodyPr>
          <a:lstStyle/>
          <a:p>
            <a:r>
              <a:rPr lang="en-US" dirty="0">
                <a:solidFill>
                  <a:srgbClr val="FFFF00"/>
                </a:solidFill>
              </a:rPr>
              <a:t>Jan </a:t>
            </a:r>
            <a:r>
              <a:rPr lang="en-US" dirty="0" err="1">
                <a:solidFill>
                  <a:srgbClr val="FFFF00"/>
                </a:solidFill>
              </a:rPr>
              <a:t>Fiete</a:t>
            </a:r>
            <a:r>
              <a:rPr lang="en-US" dirty="0">
                <a:solidFill>
                  <a:srgbClr val="FFFF00"/>
                </a:solidFill>
              </a:rPr>
              <a:t> Grosse-</a:t>
            </a:r>
            <a:r>
              <a:rPr lang="en-US" dirty="0" err="1">
                <a:solidFill>
                  <a:srgbClr val="FFFF00"/>
                </a:solidFill>
              </a:rPr>
              <a:t>Oetringhaus</a:t>
            </a:r>
            <a:r>
              <a:rPr lang="en-US" dirty="0">
                <a:solidFill>
                  <a:srgbClr val="FFFF00"/>
                </a:solidFill>
              </a:rPr>
              <a:t>, CERN</a:t>
            </a:r>
          </a:p>
        </p:txBody>
      </p:sp>
      <p:sp>
        <p:nvSpPr>
          <p:cNvPr id="9" name="TextBox 8">
            <a:extLst>
              <a:ext uri="{FF2B5EF4-FFF2-40B4-BE49-F238E27FC236}">
                <a16:creationId xmlns:a16="http://schemas.microsoft.com/office/drawing/2014/main" id="{427B7ACC-F9DD-1245-8C00-2C31BA70F109}"/>
              </a:ext>
            </a:extLst>
          </p:cNvPr>
          <p:cNvSpPr txBox="1"/>
          <p:nvPr/>
        </p:nvSpPr>
        <p:spPr>
          <a:xfrm>
            <a:off x="7934092" y="3148905"/>
            <a:ext cx="1954381" cy="369332"/>
          </a:xfrm>
          <a:prstGeom prst="rect">
            <a:avLst/>
          </a:prstGeom>
          <a:solidFill>
            <a:srgbClr val="000080"/>
          </a:solidFill>
        </p:spPr>
        <p:txBody>
          <a:bodyPr wrap="none" rtlCol="0">
            <a:spAutoFit/>
          </a:bodyPr>
          <a:lstStyle/>
          <a:p>
            <a:r>
              <a:rPr lang="en-US" dirty="0">
                <a:solidFill>
                  <a:srgbClr val="FFFF00"/>
                </a:solidFill>
              </a:rPr>
              <a:t>D. Morrison, BNL</a:t>
            </a:r>
          </a:p>
        </p:txBody>
      </p:sp>
      <p:pic>
        <p:nvPicPr>
          <p:cNvPr id="14" name="Content Placeholder 3">
            <a:extLst>
              <a:ext uri="{FF2B5EF4-FFF2-40B4-BE49-F238E27FC236}">
                <a16:creationId xmlns:a16="http://schemas.microsoft.com/office/drawing/2014/main" id="{62CF7E0D-2C08-204C-AE3B-CD52D0F4E71C}"/>
              </a:ext>
            </a:extLst>
          </p:cNvPr>
          <p:cNvPicPr>
            <a:picLocks noChangeAspect="1"/>
          </p:cNvPicPr>
          <p:nvPr/>
        </p:nvPicPr>
        <p:blipFill rotWithShape="1">
          <a:blip r:embed="rId3"/>
          <a:srcRect t="7697" r="1078" b="-943"/>
          <a:stretch/>
        </p:blipFill>
        <p:spPr>
          <a:xfrm>
            <a:off x="2224664" y="365760"/>
            <a:ext cx="7651437" cy="2533201"/>
          </a:xfrm>
          <a:prstGeom prst="rect">
            <a:avLst/>
          </a:prstGeom>
        </p:spPr>
      </p:pic>
      <p:pic>
        <p:nvPicPr>
          <p:cNvPr id="3" name="Picture 2">
            <a:extLst>
              <a:ext uri="{FF2B5EF4-FFF2-40B4-BE49-F238E27FC236}">
                <a16:creationId xmlns:a16="http://schemas.microsoft.com/office/drawing/2014/main" id="{153031A1-81CB-164F-8DFC-D5DA25EB581B}"/>
              </a:ext>
            </a:extLst>
          </p:cNvPr>
          <p:cNvPicPr>
            <a:picLocks noChangeAspect="1"/>
          </p:cNvPicPr>
          <p:nvPr/>
        </p:nvPicPr>
        <p:blipFill>
          <a:blip r:embed="rId4"/>
          <a:stretch>
            <a:fillRect/>
          </a:stretch>
        </p:blipFill>
        <p:spPr>
          <a:xfrm>
            <a:off x="5880991" y="3512598"/>
            <a:ext cx="6311009" cy="3411738"/>
          </a:xfrm>
          <a:prstGeom prst="rect">
            <a:avLst/>
          </a:prstGeom>
        </p:spPr>
      </p:pic>
    </p:spTree>
    <p:extLst>
      <p:ext uri="{BB962C8B-B14F-4D97-AF65-F5344CB8AC3E}">
        <p14:creationId xmlns:p14="http://schemas.microsoft.com/office/powerpoint/2010/main" val="9165148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622CBD-BA98-1848-8358-2CBAF2548887}"/>
              </a:ext>
            </a:extLst>
          </p:cNvPr>
          <p:cNvSpPr>
            <a:spLocks noGrp="1"/>
          </p:cNvSpPr>
          <p:nvPr>
            <p:ph type="title"/>
          </p:nvPr>
        </p:nvSpPr>
        <p:spPr>
          <a:xfrm>
            <a:off x="-19406" y="857405"/>
            <a:ext cx="2173774" cy="1755804"/>
          </a:xfrm>
        </p:spPr>
        <p:txBody>
          <a:bodyPr>
            <a:noAutofit/>
          </a:bodyPr>
          <a:lstStyle/>
          <a:p>
            <a:r>
              <a:rPr lang="en-US" sz="2400" dirty="0"/>
              <a:t>Heavy Ion  </a:t>
            </a:r>
            <a:br>
              <a:rPr lang="en-US" sz="2400" dirty="0"/>
            </a:br>
            <a:r>
              <a:rPr lang="en-US" sz="2400" dirty="0"/>
              <a:t>Town-meeting </a:t>
            </a:r>
            <a:br>
              <a:rPr lang="en-US" sz="2400" dirty="0"/>
            </a:br>
            <a:r>
              <a:rPr lang="en-US" sz="2400" dirty="0"/>
              <a:t>CERN October 2018</a:t>
            </a:r>
          </a:p>
        </p:txBody>
      </p:sp>
      <p:sp>
        <p:nvSpPr>
          <p:cNvPr id="4" name="Date Placeholder 3">
            <a:extLst>
              <a:ext uri="{FF2B5EF4-FFF2-40B4-BE49-F238E27FC236}">
                <a16:creationId xmlns:a16="http://schemas.microsoft.com/office/drawing/2014/main" id="{B026510B-1463-BE44-8CE0-013C483E56DF}"/>
              </a:ext>
            </a:extLst>
          </p:cNvPr>
          <p:cNvSpPr>
            <a:spLocks noGrp="1"/>
          </p:cNvSpPr>
          <p:nvPr>
            <p:ph type="dt" sz="half" idx="10"/>
          </p:nvPr>
        </p:nvSpPr>
        <p:spPr/>
        <p:txBody>
          <a:bodyPr/>
          <a:lstStyle/>
          <a:p>
            <a:r>
              <a:rPr lang="en-US"/>
              <a:t>November 16, 2018</a:t>
            </a:r>
          </a:p>
        </p:txBody>
      </p:sp>
      <p:sp>
        <p:nvSpPr>
          <p:cNvPr id="5" name="Footer Placeholder 4">
            <a:extLst>
              <a:ext uri="{FF2B5EF4-FFF2-40B4-BE49-F238E27FC236}">
                <a16:creationId xmlns:a16="http://schemas.microsoft.com/office/drawing/2014/main" id="{C5052CAD-C8C8-8F44-8E42-62BE7AEEBE70}"/>
              </a:ext>
            </a:extLst>
          </p:cNvPr>
          <p:cNvSpPr>
            <a:spLocks noGrp="1"/>
          </p:cNvSpPr>
          <p:nvPr>
            <p:ph type="ftr" sz="quarter" idx="11"/>
          </p:nvPr>
        </p:nvSpPr>
        <p:spPr/>
        <p:txBody>
          <a:bodyPr/>
          <a:lstStyle/>
          <a:p>
            <a:pPr algn="r"/>
            <a:r>
              <a:rPr lang="en-US"/>
              <a:t>ECFA Plenary Session: Future Colliders</a:t>
            </a:r>
            <a:endParaRPr lang="en-US" dirty="0"/>
          </a:p>
        </p:txBody>
      </p:sp>
      <p:sp>
        <p:nvSpPr>
          <p:cNvPr id="6" name="Slide Number Placeholder 5">
            <a:extLst>
              <a:ext uri="{FF2B5EF4-FFF2-40B4-BE49-F238E27FC236}">
                <a16:creationId xmlns:a16="http://schemas.microsoft.com/office/drawing/2014/main" id="{9D2EB9B5-8FBC-7C48-8059-8BF5D21B98FB}"/>
              </a:ext>
            </a:extLst>
          </p:cNvPr>
          <p:cNvSpPr>
            <a:spLocks noGrp="1"/>
          </p:cNvSpPr>
          <p:nvPr>
            <p:ph type="sldNum" sz="quarter" idx="12"/>
          </p:nvPr>
        </p:nvSpPr>
        <p:spPr/>
        <p:txBody>
          <a:bodyPr/>
          <a:lstStyle/>
          <a:p>
            <a:fld id="{0CFEC368-1D7A-4F81-ABF6-AE0E36BAF64C}" type="slidenum">
              <a:rPr lang="en-US" smtClean="0"/>
              <a:pPr/>
              <a:t>8</a:t>
            </a:fld>
            <a:endParaRPr lang="en-US"/>
          </a:p>
        </p:txBody>
      </p:sp>
      <p:pic>
        <p:nvPicPr>
          <p:cNvPr id="7" name="Picture 6">
            <a:extLst>
              <a:ext uri="{FF2B5EF4-FFF2-40B4-BE49-F238E27FC236}">
                <a16:creationId xmlns:a16="http://schemas.microsoft.com/office/drawing/2014/main" id="{BF03B949-8020-0C41-8DFF-EE4E526A121E}"/>
              </a:ext>
            </a:extLst>
          </p:cNvPr>
          <p:cNvPicPr>
            <a:picLocks noChangeAspect="1"/>
          </p:cNvPicPr>
          <p:nvPr/>
        </p:nvPicPr>
        <p:blipFill>
          <a:blip r:embed="rId2"/>
          <a:stretch>
            <a:fillRect/>
          </a:stretch>
        </p:blipFill>
        <p:spPr>
          <a:xfrm>
            <a:off x="0" y="3358856"/>
            <a:ext cx="6192485" cy="3480856"/>
          </a:xfrm>
          <a:prstGeom prst="rect">
            <a:avLst/>
          </a:prstGeom>
        </p:spPr>
      </p:pic>
      <p:sp>
        <p:nvSpPr>
          <p:cNvPr id="10" name="TextBox 9">
            <a:extLst>
              <a:ext uri="{FF2B5EF4-FFF2-40B4-BE49-F238E27FC236}">
                <a16:creationId xmlns:a16="http://schemas.microsoft.com/office/drawing/2014/main" id="{824DAEA9-7B98-CE48-9DA0-0F551249E019}"/>
              </a:ext>
            </a:extLst>
          </p:cNvPr>
          <p:cNvSpPr txBox="1"/>
          <p:nvPr/>
        </p:nvSpPr>
        <p:spPr>
          <a:xfrm>
            <a:off x="1067481" y="3143266"/>
            <a:ext cx="4057521" cy="369332"/>
          </a:xfrm>
          <a:prstGeom prst="rect">
            <a:avLst/>
          </a:prstGeom>
          <a:solidFill>
            <a:srgbClr val="000080"/>
          </a:solidFill>
        </p:spPr>
        <p:txBody>
          <a:bodyPr wrap="none" rtlCol="0">
            <a:spAutoFit/>
          </a:bodyPr>
          <a:lstStyle/>
          <a:p>
            <a:r>
              <a:rPr lang="en-US" dirty="0">
                <a:solidFill>
                  <a:srgbClr val="FFFF00"/>
                </a:solidFill>
              </a:rPr>
              <a:t>Jan </a:t>
            </a:r>
            <a:r>
              <a:rPr lang="en-US" dirty="0" err="1">
                <a:solidFill>
                  <a:srgbClr val="FFFF00"/>
                </a:solidFill>
              </a:rPr>
              <a:t>Fiete</a:t>
            </a:r>
            <a:r>
              <a:rPr lang="en-US" dirty="0">
                <a:solidFill>
                  <a:srgbClr val="FFFF00"/>
                </a:solidFill>
              </a:rPr>
              <a:t> Grosse-</a:t>
            </a:r>
            <a:r>
              <a:rPr lang="en-US" dirty="0" err="1">
                <a:solidFill>
                  <a:srgbClr val="FFFF00"/>
                </a:solidFill>
              </a:rPr>
              <a:t>Oetringhaus</a:t>
            </a:r>
            <a:r>
              <a:rPr lang="en-US" dirty="0">
                <a:solidFill>
                  <a:srgbClr val="FFFF00"/>
                </a:solidFill>
              </a:rPr>
              <a:t>, CERN</a:t>
            </a:r>
          </a:p>
        </p:txBody>
      </p:sp>
      <p:sp>
        <p:nvSpPr>
          <p:cNvPr id="9" name="TextBox 8">
            <a:extLst>
              <a:ext uri="{FF2B5EF4-FFF2-40B4-BE49-F238E27FC236}">
                <a16:creationId xmlns:a16="http://schemas.microsoft.com/office/drawing/2014/main" id="{427B7ACC-F9DD-1245-8C00-2C31BA70F109}"/>
              </a:ext>
            </a:extLst>
          </p:cNvPr>
          <p:cNvSpPr txBox="1"/>
          <p:nvPr/>
        </p:nvSpPr>
        <p:spPr>
          <a:xfrm>
            <a:off x="7934092" y="3148905"/>
            <a:ext cx="1954381" cy="369332"/>
          </a:xfrm>
          <a:prstGeom prst="rect">
            <a:avLst/>
          </a:prstGeom>
          <a:solidFill>
            <a:srgbClr val="000080"/>
          </a:solidFill>
        </p:spPr>
        <p:txBody>
          <a:bodyPr wrap="none" rtlCol="0">
            <a:spAutoFit/>
          </a:bodyPr>
          <a:lstStyle/>
          <a:p>
            <a:r>
              <a:rPr lang="en-US" dirty="0">
                <a:solidFill>
                  <a:srgbClr val="FFFF00"/>
                </a:solidFill>
              </a:rPr>
              <a:t>D. Morrison, BNL</a:t>
            </a:r>
          </a:p>
        </p:txBody>
      </p:sp>
      <p:pic>
        <p:nvPicPr>
          <p:cNvPr id="14" name="Content Placeholder 3">
            <a:extLst>
              <a:ext uri="{FF2B5EF4-FFF2-40B4-BE49-F238E27FC236}">
                <a16:creationId xmlns:a16="http://schemas.microsoft.com/office/drawing/2014/main" id="{62CF7E0D-2C08-204C-AE3B-CD52D0F4E71C}"/>
              </a:ext>
            </a:extLst>
          </p:cNvPr>
          <p:cNvPicPr>
            <a:picLocks noChangeAspect="1"/>
          </p:cNvPicPr>
          <p:nvPr/>
        </p:nvPicPr>
        <p:blipFill rotWithShape="1">
          <a:blip r:embed="rId3"/>
          <a:srcRect t="7697" r="1078" b="-943"/>
          <a:stretch/>
        </p:blipFill>
        <p:spPr>
          <a:xfrm>
            <a:off x="2224664" y="365760"/>
            <a:ext cx="7651437" cy="2533201"/>
          </a:xfrm>
          <a:prstGeom prst="rect">
            <a:avLst/>
          </a:prstGeom>
        </p:spPr>
      </p:pic>
      <p:sp>
        <p:nvSpPr>
          <p:cNvPr id="16" name="TextBox 15">
            <a:extLst>
              <a:ext uri="{FF2B5EF4-FFF2-40B4-BE49-F238E27FC236}">
                <a16:creationId xmlns:a16="http://schemas.microsoft.com/office/drawing/2014/main" id="{FFEEECC1-3FF7-534C-893C-9B7AAE3A514D}"/>
              </a:ext>
            </a:extLst>
          </p:cNvPr>
          <p:cNvSpPr txBox="1"/>
          <p:nvPr/>
        </p:nvSpPr>
        <p:spPr>
          <a:xfrm>
            <a:off x="6222084" y="5543585"/>
            <a:ext cx="5186035" cy="369332"/>
          </a:xfrm>
          <a:prstGeom prst="rect">
            <a:avLst/>
          </a:prstGeom>
          <a:solidFill>
            <a:srgbClr val="FFFF00"/>
          </a:solidFill>
        </p:spPr>
        <p:txBody>
          <a:bodyPr wrap="none" rtlCol="0">
            <a:spAutoFit/>
          </a:bodyPr>
          <a:lstStyle/>
          <a:p>
            <a:r>
              <a:rPr lang="en-US" dirty="0">
                <a:solidFill>
                  <a:srgbClr val="002AF4"/>
                </a:solidFill>
              </a:rPr>
              <a:t>Jets/structure, </a:t>
            </a:r>
            <a:r>
              <a:rPr lang="en-US" dirty="0" err="1">
                <a:solidFill>
                  <a:srgbClr val="002AF4"/>
                </a:solidFill>
              </a:rPr>
              <a:t>quarkonia</a:t>
            </a:r>
            <a:r>
              <a:rPr lang="en-US" dirty="0">
                <a:solidFill>
                  <a:srgbClr val="002AF4"/>
                </a:solidFill>
              </a:rPr>
              <a:t>, and </a:t>
            </a:r>
            <a:r>
              <a:rPr lang="en-US" dirty="0" err="1">
                <a:solidFill>
                  <a:srgbClr val="002AF4"/>
                </a:solidFill>
              </a:rPr>
              <a:t>parton</a:t>
            </a:r>
            <a:r>
              <a:rPr lang="en-US" dirty="0">
                <a:solidFill>
                  <a:srgbClr val="002AF4"/>
                </a:solidFill>
              </a:rPr>
              <a:t> energy loss</a:t>
            </a:r>
          </a:p>
        </p:txBody>
      </p:sp>
      <p:pic>
        <p:nvPicPr>
          <p:cNvPr id="8" name="Picture 7">
            <a:extLst>
              <a:ext uri="{FF2B5EF4-FFF2-40B4-BE49-F238E27FC236}">
                <a16:creationId xmlns:a16="http://schemas.microsoft.com/office/drawing/2014/main" id="{083C3ED4-4C59-9742-B21D-B7B3DEA9A7C3}"/>
              </a:ext>
            </a:extLst>
          </p:cNvPr>
          <p:cNvPicPr>
            <a:picLocks noChangeAspect="1"/>
          </p:cNvPicPr>
          <p:nvPr/>
        </p:nvPicPr>
        <p:blipFill>
          <a:blip r:embed="rId4"/>
          <a:stretch>
            <a:fillRect/>
          </a:stretch>
        </p:blipFill>
        <p:spPr>
          <a:xfrm>
            <a:off x="6137602" y="3512598"/>
            <a:ext cx="5930125" cy="3301377"/>
          </a:xfrm>
          <a:prstGeom prst="rect">
            <a:avLst/>
          </a:prstGeom>
        </p:spPr>
      </p:pic>
      <p:sp>
        <p:nvSpPr>
          <p:cNvPr id="15" name="Rectangle 14">
            <a:extLst>
              <a:ext uri="{FF2B5EF4-FFF2-40B4-BE49-F238E27FC236}">
                <a16:creationId xmlns:a16="http://schemas.microsoft.com/office/drawing/2014/main" id="{ACB8B080-2A72-804A-A694-BC19AA070A4A}"/>
              </a:ext>
            </a:extLst>
          </p:cNvPr>
          <p:cNvSpPr/>
          <p:nvPr/>
        </p:nvSpPr>
        <p:spPr>
          <a:xfrm>
            <a:off x="8071701" y="5349118"/>
            <a:ext cx="1679158" cy="1100591"/>
          </a:xfrm>
          <a:prstGeom prst="rect">
            <a:avLst/>
          </a:prstGeom>
          <a:solidFill>
            <a:srgbClr val="FFFF00">
              <a:alpha val="39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9950541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159411F-2AC3-3444-AEA2-69FCA7B222A9}"/>
              </a:ext>
            </a:extLst>
          </p:cNvPr>
          <p:cNvSpPr>
            <a:spLocks noGrp="1"/>
          </p:cNvSpPr>
          <p:nvPr>
            <p:ph type="dt" sz="half" idx="10"/>
          </p:nvPr>
        </p:nvSpPr>
        <p:spPr/>
        <p:txBody>
          <a:bodyPr/>
          <a:lstStyle/>
          <a:p>
            <a:r>
              <a:rPr lang="en-US"/>
              <a:t>November 16, 2018</a:t>
            </a:r>
          </a:p>
        </p:txBody>
      </p:sp>
      <p:sp>
        <p:nvSpPr>
          <p:cNvPr id="3" name="Footer Placeholder 2">
            <a:extLst>
              <a:ext uri="{FF2B5EF4-FFF2-40B4-BE49-F238E27FC236}">
                <a16:creationId xmlns:a16="http://schemas.microsoft.com/office/drawing/2014/main" id="{3D18BA4D-47E6-4144-840B-5D9CA2B3ADC1}"/>
              </a:ext>
            </a:extLst>
          </p:cNvPr>
          <p:cNvSpPr>
            <a:spLocks noGrp="1"/>
          </p:cNvSpPr>
          <p:nvPr>
            <p:ph type="ftr" sz="quarter" idx="11"/>
          </p:nvPr>
        </p:nvSpPr>
        <p:spPr/>
        <p:txBody>
          <a:bodyPr/>
          <a:lstStyle/>
          <a:p>
            <a:pPr algn="r"/>
            <a:r>
              <a:rPr lang="en-US"/>
              <a:t>ECFA Plenary Session: Future Colliders</a:t>
            </a:r>
            <a:endParaRPr lang="en-US" dirty="0"/>
          </a:p>
        </p:txBody>
      </p:sp>
      <p:sp>
        <p:nvSpPr>
          <p:cNvPr id="4" name="Slide Number Placeholder 3">
            <a:extLst>
              <a:ext uri="{FF2B5EF4-FFF2-40B4-BE49-F238E27FC236}">
                <a16:creationId xmlns:a16="http://schemas.microsoft.com/office/drawing/2014/main" id="{51E48A7F-2767-D94C-8A68-755AC3681244}"/>
              </a:ext>
            </a:extLst>
          </p:cNvPr>
          <p:cNvSpPr>
            <a:spLocks noGrp="1"/>
          </p:cNvSpPr>
          <p:nvPr>
            <p:ph type="sldNum" sz="quarter" idx="12"/>
          </p:nvPr>
        </p:nvSpPr>
        <p:spPr/>
        <p:txBody>
          <a:bodyPr/>
          <a:lstStyle/>
          <a:p>
            <a:fld id="{0CFEC368-1D7A-4F81-ABF6-AE0E36BAF64C}" type="slidenum">
              <a:rPr lang="en-US" smtClean="0"/>
              <a:pPr/>
              <a:t>9</a:t>
            </a:fld>
            <a:endParaRPr lang="en-US"/>
          </a:p>
        </p:txBody>
      </p:sp>
      <p:pic>
        <p:nvPicPr>
          <p:cNvPr id="5" name="Picture 4">
            <a:extLst>
              <a:ext uri="{FF2B5EF4-FFF2-40B4-BE49-F238E27FC236}">
                <a16:creationId xmlns:a16="http://schemas.microsoft.com/office/drawing/2014/main" id="{382D8E4D-7E9A-094E-9E9C-B4D58FD3F702}"/>
              </a:ext>
            </a:extLst>
          </p:cNvPr>
          <p:cNvPicPr>
            <a:picLocks noChangeAspect="1"/>
          </p:cNvPicPr>
          <p:nvPr/>
        </p:nvPicPr>
        <p:blipFill>
          <a:blip r:embed="rId2"/>
          <a:stretch>
            <a:fillRect/>
          </a:stretch>
        </p:blipFill>
        <p:spPr>
          <a:xfrm>
            <a:off x="221864" y="56436"/>
            <a:ext cx="10779009" cy="1265717"/>
          </a:xfrm>
          <a:prstGeom prst="rect">
            <a:avLst/>
          </a:prstGeom>
        </p:spPr>
      </p:pic>
      <p:pic>
        <p:nvPicPr>
          <p:cNvPr id="11" name="Picture 10">
            <a:extLst>
              <a:ext uri="{FF2B5EF4-FFF2-40B4-BE49-F238E27FC236}">
                <a16:creationId xmlns:a16="http://schemas.microsoft.com/office/drawing/2014/main" id="{E42029FD-F026-274C-B5E9-A48E086A9E82}"/>
              </a:ext>
            </a:extLst>
          </p:cNvPr>
          <p:cNvPicPr>
            <a:picLocks noChangeAspect="1"/>
          </p:cNvPicPr>
          <p:nvPr/>
        </p:nvPicPr>
        <p:blipFill>
          <a:blip r:embed="rId3"/>
          <a:stretch>
            <a:fillRect/>
          </a:stretch>
        </p:blipFill>
        <p:spPr>
          <a:xfrm>
            <a:off x="307501" y="1369066"/>
            <a:ext cx="5093839" cy="2812013"/>
          </a:xfrm>
          <a:prstGeom prst="rect">
            <a:avLst/>
          </a:prstGeom>
          <a:ln w="34925">
            <a:solidFill>
              <a:srgbClr val="8F2FF4"/>
            </a:solidFill>
          </a:ln>
        </p:spPr>
      </p:pic>
      <p:sp>
        <p:nvSpPr>
          <p:cNvPr id="13" name="Rectangle 12">
            <a:extLst>
              <a:ext uri="{FF2B5EF4-FFF2-40B4-BE49-F238E27FC236}">
                <a16:creationId xmlns:a16="http://schemas.microsoft.com/office/drawing/2014/main" id="{D073AC6C-E127-D448-8D94-1E325FD8058A}"/>
              </a:ext>
            </a:extLst>
          </p:cNvPr>
          <p:cNvSpPr/>
          <p:nvPr/>
        </p:nvSpPr>
        <p:spPr>
          <a:xfrm>
            <a:off x="10871199" y="360814"/>
            <a:ext cx="1228610" cy="489791"/>
          </a:xfrm>
          <a:prstGeom prst="rect">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LS4</a:t>
            </a:r>
          </a:p>
        </p:txBody>
      </p:sp>
      <p:pic>
        <p:nvPicPr>
          <p:cNvPr id="18" name="Picture 17">
            <a:extLst>
              <a:ext uri="{FF2B5EF4-FFF2-40B4-BE49-F238E27FC236}">
                <a16:creationId xmlns:a16="http://schemas.microsoft.com/office/drawing/2014/main" id="{A47ACF0E-EE50-9641-9565-C7D71C28EBB7}"/>
              </a:ext>
            </a:extLst>
          </p:cNvPr>
          <p:cNvPicPr>
            <a:picLocks noChangeAspect="1"/>
          </p:cNvPicPr>
          <p:nvPr/>
        </p:nvPicPr>
        <p:blipFill>
          <a:blip r:embed="rId4"/>
          <a:stretch>
            <a:fillRect/>
          </a:stretch>
        </p:blipFill>
        <p:spPr>
          <a:xfrm>
            <a:off x="282594" y="4329526"/>
            <a:ext cx="5118746" cy="2528474"/>
          </a:xfrm>
          <a:prstGeom prst="rect">
            <a:avLst/>
          </a:prstGeom>
          <a:ln w="34925">
            <a:solidFill>
              <a:srgbClr val="8F2FF4"/>
            </a:solidFill>
          </a:ln>
        </p:spPr>
      </p:pic>
      <p:grpSp>
        <p:nvGrpSpPr>
          <p:cNvPr id="7" name="Group 6">
            <a:extLst>
              <a:ext uri="{FF2B5EF4-FFF2-40B4-BE49-F238E27FC236}">
                <a16:creationId xmlns:a16="http://schemas.microsoft.com/office/drawing/2014/main" id="{4AA73FC5-4BD6-E34A-8E75-3393113D2C6C}"/>
              </a:ext>
            </a:extLst>
          </p:cNvPr>
          <p:cNvGrpSpPr/>
          <p:nvPr/>
        </p:nvGrpSpPr>
        <p:grpSpPr>
          <a:xfrm>
            <a:off x="6413924" y="4271749"/>
            <a:ext cx="4814058" cy="2665293"/>
            <a:chOff x="6413924" y="4271749"/>
            <a:chExt cx="4814058" cy="2665293"/>
          </a:xfrm>
        </p:grpSpPr>
        <p:pic>
          <p:nvPicPr>
            <p:cNvPr id="21" name="Picture 20">
              <a:extLst>
                <a:ext uri="{FF2B5EF4-FFF2-40B4-BE49-F238E27FC236}">
                  <a16:creationId xmlns:a16="http://schemas.microsoft.com/office/drawing/2014/main" id="{F56B9DE8-A5C3-BE40-946A-00FC62654C45}"/>
                </a:ext>
              </a:extLst>
            </p:cNvPr>
            <p:cNvPicPr>
              <a:picLocks noChangeAspect="1"/>
            </p:cNvPicPr>
            <p:nvPr/>
          </p:nvPicPr>
          <p:blipFill>
            <a:blip r:embed="rId5"/>
            <a:stretch>
              <a:fillRect/>
            </a:stretch>
          </p:blipFill>
          <p:spPr>
            <a:xfrm>
              <a:off x="6413924" y="4271749"/>
              <a:ext cx="4814058" cy="2644028"/>
            </a:xfrm>
            <a:prstGeom prst="rect">
              <a:avLst/>
            </a:prstGeom>
            <a:ln w="34925">
              <a:solidFill>
                <a:srgbClr val="8F2FF4"/>
              </a:solidFill>
            </a:ln>
          </p:spPr>
        </p:pic>
        <p:sp>
          <p:nvSpPr>
            <p:cNvPr id="6" name="TextBox 5">
              <a:extLst>
                <a:ext uri="{FF2B5EF4-FFF2-40B4-BE49-F238E27FC236}">
                  <a16:creationId xmlns:a16="http://schemas.microsoft.com/office/drawing/2014/main" id="{C11BA7F6-1C5D-9F40-9EDD-00837B748673}"/>
                </a:ext>
              </a:extLst>
            </p:cNvPr>
            <p:cNvSpPr txBox="1"/>
            <p:nvPr/>
          </p:nvSpPr>
          <p:spPr>
            <a:xfrm>
              <a:off x="7292297" y="6567710"/>
              <a:ext cx="3057312" cy="369332"/>
            </a:xfrm>
            <a:prstGeom prst="rect">
              <a:avLst/>
            </a:prstGeom>
            <a:noFill/>
          </p:spPr>
          <p:txBody>
            <a:bodyPr wrap="none" rtlCol="0">
              <a:spAutoFit/>
            </a:bodyPr>
            <a:lstStyle/>
            <a:p>
              <a:r>
                <a:rPr lang="en-US" dirty="0"/>
                <a:t>To be installed before Run 4</a:t>
              </a:r>
            </a:p>
          </p:txBody>
        </p:sp>
      </p:grpSp>
      <p:cxnSp>
        <p:nvCxnSpPr>
          <p:cNvPr id="9" name="Straight Arrow Connector 8">
            <a:extLst>
              <a:ext uri="{FF2B5EF4-FFF2-40B4-BE49-F238E27FC236}">
                <a16:creationId xmlns:a16="http://schemas.microsoft.com/office/drawing/2014/main" id="{70907642-5092-494D-A3E8-CE2E5C87B654}"/>
              </a:ext>
            </a:extLst>
          </p:cNvPr>
          <p:cNvCxnSpPr/>
          <p:nvPr/>
        </p:nvCxnSpPr>
        <p:spPr>
          <a:xfrm flipH="1">
            <a:off x="3359888" y="1105786"/>
            <a:ext cx="423656" cy="637953"/>
          </a:xfrm>
          <a:prstGeom prst="straightConnector1">
            <a:avLst/>
          </a:prstGeom>
          <a:ln w="57150">
            <a:solidFill>
              <a:srgbClr val="8F2FF4"/>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2FC3009E-B061-1B49-9462-EC247AE23AD3}"/>
              </a:ext>
            </a:extLst>
          </p:cNvPr>
          <p:cNvCxnSpPr>
            <a:cxnSpLocks/>
          </p:cNvCxnSpPr>
          <p:nvPr/>
        </p:nvCxnSpPr>
        <p:spPr>
          <a:xfrm flipH="1">
            <a:off x="5298092" y="531628"/>
            <a:ext cx="2745563" cy="4211669"/>
          </a:xfrm>
          <a:prstGeom prst="straightConnector1">
            <a:avLst/>
          </a:prstGeom>
          <a:ln w="57150">
            <a:solidFill>
              <a:srgbClr val="8F2FF4"/>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2FC12D2A-4242-674E-B0B6-975A55727C75}"/>
              </a:ext>
            </a:extLst>
          </p:cNvPr>
          <p:cNvCxnSpPr>
            <a:cxnSpLocks/>
          </p:cNvCxnSpPr>
          <p:nvPr/>
        </p:nvCxnSpPr>
        <p:spPr>
          <a:xfrm>
            <a:off x="8043655" y="588775"/>
            <a:ext cx="1312996" cy="3740751"/>
          </a:xfrm>
          <a:prstGeom prst="straightConnector1">
            <a:avLst/>
          </a:prstGeom>
          <a:ln w="57150">
            <a:solidFill>
              <a:srgbClr val="8F2FF4"/>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671323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blinds(horizontal)">
                                      <p:cBhvr>
                                        <p:cTn id="7" dur="500"/>
                                        <p:tgtEl>
                                          <p:spTgt spid="18"/>
                                        </p:tgtEl>
                                      </p:cBhvr>
                                    </p:animEffect>
                                  </p:childTnLst>
                                </p:cTn>
                              </p:par>
                              <p:par>
                                <p:cTn id="8" presetID="3" presetClass="entr" presetSubtype="10" fill="hold" nodeType="withEffect">
                                  <p:stCondLst>
                                    <p:cond delay="0"/>
                                  </p:stCondLst>
                                  <p:childTnLst>
                                    <p:set>
                                      <p:cBhvr>
                                        <p:cTn id="9" dur="1" fill="hold">
                                          <p:stCondLst>
                                            <p:cond delay="0"/>
                                          </p:stCondLst>
                                        </p:cTn>
                                        <p:tgtEl>
                                          <p:spTgt spid="23"/>
                                        </p:tgtEl>
                                        <p:attrNameLst>
                                          <p:attrName>style.visibility</p:attrName>
                                        </p:attrNameLst>
                                      </p:cBhvr>
                                      <p:to>
                                        <p:strVal val="visible"/>
                                      </p:to>
                                    </p:set>
                                    <p:animEffect transition="in" filter="blinds(horizontal)">
                                      <p:cBhvr>
                                        <p:cTn id="10" dur="500"/>
                                        <p:tgtEl>
                                          <p:spTgt spid="23"/>
                                        </p:tgtEl>
                                      </p:cBhvr>
                                    </p:animEffect>
                                  </p:childTnLst>
                                </p:cTn>
                              </p:par>
                            </p:childTnLst>
                          </p:cTn>
                        </p:par>
                      </p:childTnLst>
                    </p:cTn>
                  </p:par>
                  <p:par>
                    <p:cTn id="11" fill="hold">
                      <p:stCondLst>
                        <p:cond delay="indefinite"/>
                      </p:stCondLst>
                      <p:childTnLst>
                        <p:par>
                          <p:cTn id="12" fill="hold">
                            <p:stCondLst>
                              <p:cond delay="0"/>
                            </p:stCondLst>
                            <p:childTnLst>
                              <p:par>
                                <p:cTn id="13" presetID="5" presetClass="entr" presetSubtype="1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checkerboard(across)">
                                      <p:cBhvr>
                                        <p:cTn id="15" dur="500"/>
                                        <p:tgtEl>
                                          <p:spTgt spid="7"/>
                                        </p:tgtEl>
                                      </p:cBhvr>
                                    </p:animEffect>
                                  </p:childTnLst>
                                </p:cTn>
                              </p:par>
                              <p:par>
                                <p:cTn id="16" presetID="5" presetClass="entr" presetSubtype="10" fill="hold" nodeType="withEffect">
                                  <p:stCondLst>
                                    <p:cond delay="0"/>
                                  </p:stCondLst>
                                  <p:childTnLst>
                                    <p:set>
                                      <p:cBhvr>
                                        <p:cTn id="17" dur="1" fill="hold">
                                          <p:stCondLst>
                                            <p:cond delay="0"/>
                                          </p:stCondLst>
                                        </p:cTn>
                                        <p:tgtEl>
                                          <p:spTgt spid="24"/>
                                        </p:tgtEl>
                                        <p:attrNameLst>
                                          <p:attrName>style.visibility</p:attrName>
                                        </p:attrNameLst>
                                      </p:cBhvr>
                                      <p:to>
                                        <p:strVal val="visible"/>
                                      </p:to>
                                    </p:set>
                                    <p:animEffect transition="in" filter="checkerboard(across)">
                                      <p:cBhvr>
                                        <p:cTn id="18"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Clarity.thmx</Template>
  <TotalTime>55296</TotalTime>
  <Words>4401</Words>
  <Application>Microsoft Macintosh PowerPoint</Application>
  <PresentationFormat>Widescreen</PresentationFormat>
  <Paragraphs>652</Paragraphs>
  <Slides>49</Slides>
  <Notes>13</Notes>
  <HiddenSlides>0</HiddenSlides>
  <MMClips>0</MMClips>
  <ScaleCrop>false</ScaleCrop>
  <HeadingPairs>
    <vt:vector size="8" baseType="variant">
      <vt:variant>
        <vt:lpstr>Fonts Used</vt:lpstr>
      </vt:variant>
      <vt:variant>
        <vt:i4>16</vt:i4>
      </vt:variant>
      <vt:variant>
        <vt:lpstr>Theme</vt:lpstr>
      </vt:variant>
      <vt:variant>
        <vt:i4>1</vt:i4>
      </vt:variant>
      <vt:variant>
        <vt:lpstr>Embedded OLE Servers</vt:lpstr>
      </vt:variant>
      <vt:variant>
        <vt:i4>1</vt:i4>
      </vt:variant>
      <vt:variant>
        <vt:lpstr>Slide Titles</vt:lpstr>
      </vt:variant>
      <vt:variant>
        <vt:i4>49</vt:i4>
      </vt:variant>
    </vt:vector>
  </HeadingPairs>
  <TitlesOfParts>
    <vt:vector size="67" baseType="lpstr">
      <vt:lpstr>ＭＳ Ｐゴシック</vt:lpstr>
      <vt:lpstr>PingFangSC-Regular</vt:lpstr>
      <vt:lpstr>Aldhabi</vt:lpstr>
      <vt:lpstr>Apple Chancery</vt:lpstr>
      <vt:lpstr>Arial</vt:lpstr>
      <vt:lpstr>Arial Rounded MT Bold</vt:lpstr>
      <vt:lpstr>Book Antiqua</vt:lpstr>
      <vt:lpstr>Calibri</vt:lpstr>
      <vt:lpstr>Cambria Math</vt:lpstr>
      <vt:lpstr>Comic Sans MS</vt:lpstr>
      <vt:lpstr>Lucida Grande</vt:lpstr>
      <vt:lpstr>Mangal</vt:lpstr>
      <vt:lpstr>Minion Pro</vt:lpstr>
      <vt:lpstr>Symbol</vt:lpstr>
      <vt:lpstr>Times New Roman</vt:lpstr>
      <vt:lpstr>Wingdings</vt:lpstr>
      <vt:lpstr>Clarity</vt:lpstr>
      <vt:lpstr>Equation</vt:lpstr>
      <vt:lpstr>Ion- and Electron-Ion Colliders Toward full understanding of QCD   Plenary ECFA Meeting November 16th , 2018  </vt:lpstr>
      <vt:lpstr>Complementarity of Probes in Physics</vt:lpstr>
      <vt:lpstr>QCD: The Holy Grail of Quantum Field Theories</vt:lpstr>
      <vt:lpstr>PowerPoint Presentation</vt:lpstr>
      <vt:lpstr>PowerPoint Presentation</vt:lpstr>
      <vt:lpstr>Heavy Ion   Town-meeting  CERN October 2018</vt:lpstr>
      <vt:lpstr>Heavy Ion   Town-meeting  CERN October 2018</vt:lpstr>
      <vt:lpstr>Heavy Ion   Town-meeting  CERN October 2018</vt:lpstr>
      <vt:lpstr>PowerPoint Presentation</vt:lpstr>
      <vt:lpstr>PowerPoint Presentation</vt:lpstr>
      <vt:lpstr>Connections of Heavy Ion Collisions to EIC Physics</vt:lpstr>
      <vt:lpstr>Connections of Heavy Ion Collisions to EIC Physics</vt:lpstr>
      <vt:lpstr>Electron Ion Collider: The next QCD frontier To precisely understand the universal gluon dynamics in QCD and its consequences in the visible world.</vt:lpstr>
      <vt:lpstr>PowerPoint Presentation</vt:lpstr>
      <vt:lpstr>PowerPoint Presentation</vt:lpstr>
      <vt:lpstr>The Electron Ion Collider</vt:lpstr>
      <vt:lpstr>PowerPoint Presentation</vt:lpstr>
      <vt:lpstr>PowerPoint Presentation</vt:lpstr>
      <vt:lpstr>State of the art Accelerator Technology for EIC</vt:lpstr>
      <vt:lpstr>EIC science and required luminosity</vt:lpstr>
      <vt:lpstr>U.S. Electron-Ion Collider Planning 2007-18 (all links included)</vt:lpstr>
      <vt:lpstr>A very strong endorsement of the EIC Science: Compelling, timely and fundamental</vt:lpstr>
      <vt:lpstr>PowerPoint Presentation</vt:lpstr>
      <vt:lpstr>EIC Detector Concepts, others expected to emerge </vt:lpstr>
      <vt:lpstr>EIC detector R&amp;D effort</vt:lpstr>
      <vt:lpstr>Path forward for the EIC:  Predictions are especially difficult when it comes to the future</vt:lpstr>
      <vt:lpstr>Summary</vt:lpstr>
      <vt:lpstr>Thank you!</vt:lpstr>
      <vt:lpstr>Guideline/Charge from Prof. D’Hondt for this talk:</vt:lpstr>
      <vt:lpstr>National Academy Committee’s Findings</vt:lpstr>
      <vt:lpstr>National Academy Committee’s Findings</vt:lpstr>
      <vt:lpstr>PowerPoint Presentation</vt:lpstr>
      <vt:lpstr>PowerPoint Presentation</vt:lpstr>
      <vt:lpstr>Critical Decision Process DOE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    EIC: Kinematic reach &amp; properties</vt:lpstr>
      <vt:lpstr>Deep Inelastic Scattering: Precision &amp; Control </vt:lpstr>
      <vt:lpstr>PowerPoint Presentation</vt:lpstr>
      <vt:lpstr>PowerPoint Presentation</vt:lpstr>
      <vt:lpstr>PowerPoint Presentation</vt:lpstr>
      <vt:lpstr>PowerPoint Presentation</vt:lpstr>
      <vt:lpstr>PowerPoint Presentation</vt:lpstr>
    </vt:vector>
  </TitlesOfParts>
  <Company>Stony Brook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Abhay Deshpande</dc:creator>
  <cp:lastModifiedBy>Abhay Deshpande</cp:lastModifiedBy>
  <cp:revision>1167</cp:revision>
  <cp:lastPrinted>2018-11-15T15:53:51Z</cp:lastPrinted>
  <dcterms:created xsi:type="dcterms:W3CDTF">2014-10-12T00:31:24Z</dcterms:created>
  <dcterms:modified xsi:type="dcterms:W3CDTF">2018-11-15T16:58:09Z</dcterms:modified>
</cp:coreProperties>
</file>