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6"/>
  </p:notesMasterIdLst>
  <p:handoutMasterIdLst>
    <p:handoutMasterId r:id="rId17"/>
  </p:handoutMasterIdLst>
  <p:sldIdLst>
    <p:sldId id="332" r:id="rId5"/>
    <p:sldId id="341" r:id="rId6"/>
    <p:sldId id="339" r:id="rId7"/>
    <p:sldId id="340" r:id="rId8"/>
    <p:sldId id="343" r:id="rId9"/>
    <p:sldId id="335" r:id="rId10"/>
    <p:sldId id="334" r:id="rId11"/>
    <p:sldId id="342" r:id="rId12"/>
    <p:sldId id="338" r:id="rId13"/>
    <p:sldId id="344" r:id="rId14"/>
    <p:sldId id="337" r:id="rId15"/>
  </p:sldIdLst>
  <p:sldSz cx="9945688" cy="7099300"/>
  <p:notesSz cx="9926638" cy="6797675"/>
  <p:defaultTextStyle>
    <a:defPPr>
      <a:defRPr lang="en-US"/>
    </a:defPPr>
    <a:lvl1pPr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16282" indent="-274549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02797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44529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1986262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08660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650393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092125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533856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>
        <p:scale>
          <a:sx n="100" d="100"/>
          <a:sy n="100" d="100"/>
        </p:scale>
        <p:origin x="-648" y="-232"/>
      </p:cViewPr>
      <p:guideLst>
        <p:guide orient="horz" pos="2236"/>
        <p:guide pos="31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1" y="3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26/09/18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1" y="645651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2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2" y="1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176588" y="517525"/>
            <a:ext cx="356552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9" y="3228970"/>
            <a:ext cx="7938362" cy="305766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3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3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3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17814" indent="-276082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04331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546062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1987794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08430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50117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91804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33491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76588" y="517525"/>
            <a:ext cx="3565525" cy="2546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7883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20" Type="http://schemas.openxmlformats.org/officeDocument/2006/relationships/image" Target="../media/image21.jpe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jpeg"/><Relationship Id="rId24" Type="http://schemas.openxmlformats.org/officeDocument/2006/relationships/image" Target="../media/image25.jpeg"/><Relationship Id="rId25" Type="http://schemas.openxmlformats.org/officeDocument/2006/relationships/image" Target="../media/image26.png"/><Relationship Id="rId26" Type="http://schemas.openxmlformats.org/officeDocument/2006/relationships/image" Target="../media/image27.png"/><Relationship Id="rId10" Type="http://schemas.openxmlformats.org/officeDocument/2006/relationships/image" Target="../media/image11.jpeg"/><Relationship Id="rId11" Type="http://schemas.openxmlformats.org/officeDocument/2006/relationships/image" Target="../media/image12.png"/><Relationship Id="rId12" Type="http://schemas.openxmlformats.org/officeDocument/2006/relationships/image" Target="../media/image13.jpeg"/><Relationship Id="rId13" Type="http://schemas.openxmlformats.org/officeDocument/2006/relationships/image" Target="../media/image14.jpe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98747" y="6834043"/>
            <a:ext cx="209878" cy="216170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6020" y="1910958"/>
            <a:ext cx="6393433" cy="458333"/>
          </a:xfrm>
          <a:prstGeom prst="rect">
            <a:avLst/>
          </a:prstGeom>
        </p:spPr>
        <p:txBody>
          <a:bodyPr lIns="88347" tIns="44172" rIns="88347" bIns="44172"/>
          <a:lstStyle>
            <a:lvl1pPr algn="l">
              <a:defRPr sz="23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83" y="1197880"/>
            <a:ext cx="6393969" cy="676227"/>
          </a:xfrm>
          <a:prstGeom prst="rect">
            <a:avLst/>
          </a:prstGeom>
        </p:spPr>
        <p:txBody>
          <a:bodyPr lIns="86955" tIns="44172" rIns="88347" bIns="44172" anchor="ctr"/>
          <a:lstStyle>
            <a:lvl1pPr algn="l">
              <a:lnSpc>
                <a:spcPct val="100000"/>
              </a:lnSpc>
              <a:defRPr sz="39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6021" y="2436914"/>
            <a:ext cx="9093403" cy="3347152"/>
          </a:xfrm>
          <a:prstGeom prst="rect">
            <a:avLst/>
          </a:prstGeom>
        </p:spPr>
        <p:txBody>
          <a:bodyPr lIns="88347" tIns="44172" rIns="88347" bIns="44172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67785" y="5847036"/>
            <a:ext cx="6251442" cy="405221"/>
          </a:xfrm>
          <a:prstGeom prst="rect">
            <a:avLst/>
          </a:prstGeom>
        </p:spPr>
        <p:txBody>
          <a:bodyPr lIns="34782" tIns="44172" rIns="34782" bIns="44172"/>
          <a:lstStyle>
            <a:lvl1pPr algn="r">
              <a:defRPr sz="23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4978" y="6660300"/>
            <a:ext cx="8951558" cy="43900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90712" y="6804782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8110" y="2602933"/>
            <a:ext cx="8382080" cy="609162"/>
          </a:xfrm>
          <a:prstGeom prst="rect">
            <a:avLst/>
          </a:prstGeom>
        </p:spPr>
        <p:txBody>
          <a:bodyPr lIns="88347" tIns="44172" rIns="88347" bIns="44172"/>
          <a:lstStyle>
            <a:lvl1pPr algn="l">
              <a:defRPr sz="43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7424" y="3304556"/>
            <a:ext cx="7388002" cy="541166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1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4978" y="6660300"/>
            <a:ext cx="8951558" cy="43900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90149" y="6823259"/>
            <a:ext cx="211444" cy="216170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8184" y="912362"/>
            <a:ext cx="8969320" cy="5545070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 algn="l">
              <a:lnSpc>
                <a:spcPct val="100000"/>
              </a:lnSpc>
              <a:spcAft>
                <a:spcPts val="1450"/>
              </a:spcAft>
              <a:defRPr sz="2700">
                <a:solidFill>
                  <a:srgbClr val="C00000"/>
                </a:solidFill>
              </a:defRPr>
            </a:lvl1pPr>
            <a:lvl2pPr marL="347821" indent="-278256">
              <a:lnSpc>
                <a:spcPct val="100000"/>
              </a:lnSpc>
              <a:spcAft>
                <a:spcPts val="1160"/>
              </a:spcAft>
              <a:buFont typeface="Arial" pitchFamily="34" charset="0"/>
              <a:buChar char="•"/>
              <a:defRPr sz="2300"/>
            </a:lvl2pPr>
            <a:lvl3pPr marL="626077" indent="-278256">
              <a:lnSpc>
                <a:spcPct val="100000"/>
              </a:lnSpc>
              <a:spcAft>
                <a:spcPts val="870"/>
              </a:spcAft>
              <a:buFont typeface="Symbol" pitchFamily="18" charset="2"/>
              <a:buChar char="-"/>
              <a:defRPr sz="1900"/>
            </a:lvl3pPr>
            <a:lvl4pPr marL="904333" indent="-278256">
              <a:lnSpc>
                <a:spcPct val="100000"/>
              </a:lnSpc>
              <a:spcAft>
                <a:spcPts val="580"/>
              </a:spcAft>
              <a:buFont typeface="Wingdings" pitchFamily="2" charset="2"/>
              <a:buChar char="§"/>
              <a:defRPr sz="1700"/>
            </a:lvl4pPr>
            <a:lvl5pPr marL="1182590" indent="-278256">
              <a:lnSpc>
                <a:spcPct val="100000"/>
              </a:lnSpc>
              <a:spcAft>
                <a:spcPts val="58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8069" y="895546"/>
            <a:ext cx="8951119" cy="676227"/>
          </a:xfrm>
          <a:prstGeom prst="rect">
            <a:avLst/>
          </a:prstGeom>
        </p:spPr>
        <p:txBody>
          <a:bodyPr lIns="69564" tIns="44172" rIns="69564" bIns="44172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8068" y="1656212"/>
            <a:ext cx="4399596" cy="49178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87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38629" y="1656212"/>
            <a:ext cx="4401163" cy="49178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87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98747" y="6852800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8069" y="886602"/>
            <a:ext cx="8951119" cy="676227"/>
          </a:xfrm>
          <a:prstGeom prst="rect">
            <a:avLst/>
          </a:prstGeom>
        </p:spPr>
        <p:txBody>
          <a:bodyPr lIns="69564" tIns="44172" rIns="69564" bIns="44172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7566" y="1643328"/>
            <a:ext cx="4399596" cy="24215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38629" y="1643328"/>
            <a:ext cx="4401163" cy="24215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98747" y="6852800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7566" y="4128938"/>
            <a:ext cx="4399596" cy="24215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38629" y="4128938"/>
            <a:ext cx="4401163" cy="24215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592676"/>
            <a:ext cx="9945688" cy="5066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8347" tIns="44172" rIns="88347" bIns="4417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0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3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96612"/>
            <a:ext cx="9945688" cy="743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6947" tIns="74077" rIns="86947" bIns="43474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34018" eaLnBrk="1">
              <a:lnSpc>
                <a:spcPct val="93000"/>
              </a:lnSpc>
              <a:buSzPct val="100000"/>
              <a:defRPr/>
            </a:pPr>
            <a:r>
              <a:rPr lang="it-IT" sz="5800" dirty="0" err="1">
                <a:solidFill>
                  <a:srgbClr val="C00000"/>
                </a:solidFill>
              </a:rPr>
              <a:t>Thank</a:t>
            </a:r>
            <a:r>
              <a:rPr lang="it-IT" sz="5800" dirty="0">
                <a:solidFill>
                  <a:srgbClr val="C00000"/>
                </a:solidFill>
              </a:rPr>
              <a:t> </a:t>
            </a:r>
            <a:r>
              <a:rPr lang="it-IT" sz="5800" dirty="0" err="1">
                <a:solidFill>
                  <a:srgbClr val="C00000"/>
                </a:solidFill>
              </a:rPr>
              <a:t>you</a:t>
            </a:r>
            <a:r>
              <a:rPr lang="it-IT" sz="5800" dirty="0">
                <a:solidFill>
                  <a:srgbClr val="C00000"/>
                </a:solidFill>
              </a:rPr>
              <a:t>!</a:t>
            </a:r>
          </a:p>
          <a:p>
            <a:pPr algn="ctr" defTabSz="434018" eaLnBrk="1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98" y="5906199"/>
            <a:ext cx="9945688" cy="45853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8347" tIns="44172" rIns="88347" bIns="44172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437146"/>
            <a:ext cx="9803000" cy="662159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91685" y="1543865"/>
            <a:ext cx="7033366" cy="27049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7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7292" y="1862250"/>
            <a:ext cx="6865880" cy="4054202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6696483"/>
            <a:ext cx="9945680" cy="372861"/>
          </a:xfrm>
          <a:prstGeom prst="rect">
            <a:avLst/>
          </a:prstGeom>
          <a:solidFill>
            <a:srgbClr val="FFFFCC"/>
          </a:solidFill>
        </p:spPr>
        <p:txBody>
          <a:bodyPr wrap="square" lIns="347821" tIns="44172" rIns="88347" bIns="44172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9112" y="37823"/>
            <a:ext cx="856148" cy="5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98747" y="6842987"/>
            <a:ext cx="209878" cy="21617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30996" algn="l"/>
                <a:tab pos="865059" algn="l"/>
                <a:tab pos="1299122" algn="l"/>
                <a:tab pos="1733186" algn="l"/>
                <a:tab pos="2167249" algn="l"/>
                <a:tab pos="2601312" algn="l"/>
                <a:tab pos="3035375" algn="l"/>
                <a:tab pos="3469438" algn="l"/>
                <a:tab pos="3903502" algn="l"/>
                <a:tab pos="4337563" algn="l"/>
                <a:tab pos="4771628" algn="l"/>
                <a:tab pos="5205689" algn="l"/>
                <a:tab pos="5639754" algn="l"/>
                <a:tab pos="6073816" algn="l"/>
                <a:tab pos="6507879" algn="l"/>
                <a:tab pos="6941942" algn="l"/>
                <a:tab pos="7376005" algn="l"/>
                <a:tab pos="7810068" algn="l"/>
                <a:tab pos="8244132" algn="l"/>
                <a:tab pos="8678195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020404" y="1"/>
            <a:ext cx="1788405" cy="56257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04496" y="107255"/>
            <a:ext cx="1277126" cy="396983"/>
          </a:xfrm>
          <a:prstGeom prst="rect">
            <a:avLst/>
          </a:prstGeom>
          <a:noFill/>
        </p:spPr>
        <p:txBody>
          <a:bodyPr wrap="square" lIns="88347" tIns="44172" rIns="88347" bIns="44172" rtlCol="0">
            <a:spAutoFit/>
          </a:bodyPr>
          <a:lstStyle/>
          <a:p>
            <a:r>
              <a:rPr lang="de-DE" sz="1000" dirty="0" err="1">
                <a:solidFill>
                  <a:schemeClr val="tx1"/>
                </a:solidFill>
              </a:rPr>
              <a:t>Funded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by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the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</a:p>
          <a:p>
            <a:r>
              <a:rPr lang="de-DE" sz="10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2" y="633044"/>
            <a:ext cx="9945689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679553"/>
            <a:ext cx="9945689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xmlns:p14="http://schemas.microsoft.com/office/powerpoint/2010/main" spd="med">
    <p:fade/>
  </p:transition>
  <p:hf hdr="0" ftr="0" dt="0"/>
  <p:txStyles>
    <p:titleStyle>
      <a:lvl1pPr algn="l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429276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70961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312648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754333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9767" indent="-329767" algn="l" defTabSz="432529" rtl="0" eaLnBrk="0" fontAlgn="base" hangingPunct="0">
        <a:lnSpc>
          <a:spcPct val="93000"/>
        </a:lnSpc>
        <a:spcBef>
          <a:spcPct val="0"/>
        </a:spcBef>
        <a:spcAft>
          <a:spcPts val="1365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16282" indent="-274549" algn="l" defTabSz="432529" rtl="0" eaLnBrk="0" fontAlgn="base" hangingPunct="0">
        <a:lnSpc>
          <a:spcPct val="93000"/>
        </a:lnSpc>
        <a:spcBef>
          <a:spcPct val="0"/>
        </a:spcBef>
        <a:spcAft>
          <a:spcPts val="110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02797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822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44529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555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86262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429276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70961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312648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754333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1685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3372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059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6746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8430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0117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1804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3491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uu.diva-portal.or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20758" y="3518883"/>
            <a:ext cx="6393433" cy="458333"/>
          </a:xfrm>
        </p:spPr>
        <p:txBody>
          <a:bodyPr/>
          <a:lstStyle/>
          <a:p>
            <a:pPr lvl="0"/>
            <a:r>
              <a:rPr lang="it-IT" altLang="it-IT" dirty="0">
                <a:solidFill>
                  <a:srgbClr val="C00000"/>
                </a:solidFill>
              </a:rPr>
              <a:t>WP5</a:t>
            </a:r>
            <a:r>
              <a:rPr lang="it-IT" altLang="it-IT" dirty="0">
                <a:solidFill>
                  <a:srgbClr val="000000"/>
                </a:solidFill>
              </a:rPr>
              <a:t> </a:t>
            </a:r>
            <a:r>
              <a:rPr lang="it-IT" altLang="it-IT" dirty="0" err="1">
                <a:solidFill>
                  <a:srgbClr val="000000"/>
                </a:solidFill>
              </a:rPr>
              <a:t>Permanent</a:t>
            </a:r>
            <a:r>
              <a:rPr lang="it-IT" altLang="it-IT" dirty="0">
                <a:solidFill>
                  <a:srgbClr val="000000"/>
                </a:solidFill>
              </a:rPr>
              <a:t> </a:t>
            </a:r>
            <a:r>
              <a:rPr lang="it-IT" altLang="it-IT" dirty="0" err="1">
                <a:solidFill>
                  <a:srgbClr val="000000"/>
                </a:solidFill>
              </a:rPr>
              <a:t>Magnet</a:t>
            </a:r>
            <a:r>
              <a:rPr lang="it-IT" altLang="it-IT" dirty="0">
                <a:solidFill>
                  <a:srgbClr val="000000"/>
                </a:solidFill>
              </a:rPr>
              <a:t> Undulators: update</a:t>
            </a:r>
          </a:p>
          <a:p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022" y="2805804"/>
            <a:ext cx="6393969" cy="676227"/>
          </a:xfrm>
        </p:spPr>
        <p:txBody>
          <a:bodyPr/>
          <a:lstStyle/>
          <a:p>
            <a:r>
              <a:rPr lang="de-DE" dirty="0" err="1" smtClean="0"/>
              <a:t>CompactLight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 smtClean="0"/>
              <a:t>Raffaella </a:t>
            </a:r>
            <a:r>
              <a:rPr lang="de-DE" dirty="0" smtClean="0"/>
              <a:t>Geometrante </a:t>
            </a:r>
            <a:r>
              <a:rPr lang="de-DE" dirty="0" err="1" smtClean="0"/>
              <a:t>and</a:t>
            </a:r>
            <a:r>
              <a:rPr lang="de-DE" dirty="0" smtClean="0"/>
              <a:t> Mirko Kokole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 2/2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10</a:t>
            </a:fld>
            <a:endParaRPr lang="it-IT" altLang="it-IT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1"/>
          </p:nvPr>
        </p:nvSpPr>
        <p:spPr>
          <a:xfrm>
            <a:off x="497066" y="3820144"/>
            <a:ext cx="8951558" cy="2421541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en-US" dirty="0" err="1" smtClean="0"/>
              <a:t>Mak</a:t>
            </a:r>
            <a:r>
              <a:rPr lang="en-US" dirty="0"/>
              <a:t>, P. </a:t>
            </a:r>
            <a:r>
              <a:rPr lang="en-US" dirty="0" err="1"/>
              <a:t>Salen</a:t>
            </a:r>
            <a:r>
              <a:rPr lang="en-US" dirty="0"/>
              <a:t>, V. </a:t>
            </a:r>
            <a:r>
              <a:rPr lang="en-US" dirty="0" err="1"/>
              <a:t>Goryashko</a:t>
            </a:r>
            <a:r>
              <a:rPr lang="en-US" dirty="0"/>
              <a:t>, Undulator Considerations in the Baseline Design of the MAX IV Soft X-Ray Laser, Paper in the FREIA Report Series are published on internet in PDF-formats. Download from </a:t>
            </a:r>
            <a:r>
              <a:rPr lang="en-US" dirty="0">
                <a:hlinkClick r:id="rId2"/>
              </a:rPr>
              <a:t>http://uu.diva-</a:t>
            </a:r>
            <a:r>
              <a:rPr lang="en-US" dirty="0" smtClean="0">
                <a:hlinkClick r:id="rId2"/>
              </a:rPr>
              <a:t>portal.org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are the steps forward?</a:t>
            </a:r>
            <a:endParaRPr lang="en-US" dirty="0"/>
          </a:p>
          <a:p>
            <a:endParaRPr lang="de-DE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08348" y="1533426"/>
            <a:ext cx="8928992" cy="2088232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de-DE" dirty="0" err="1" smtClean="0"/>
              <a:t>Cost</a:t>
            </a:r>
            <a:r>
              <a:rPr lang="de-DE" dirty="0" smtClean="0"/>
              <a:t> Evaluation </a:t>
            </a:r>
            <a:r>
              <a:rPr lang="de-DE" dirty="0" err="1" smtClean="0"/>
              <a:t>for</a:t>
            </a:r>
            <a:r>
              <a:rPr lang="de-DE" dirty="0" smtClean="0"/>
              <a:t> different undulator </a:t>
            </a:r>
            <a:r>
              <a:rPr lang="de-DE" dirty="0" err="1" smtClean="0"/>
              <a:t>technologies</a:t>
            </a:r>
            <a:r>
              <a:rPr lang="de-DE" dirty="0" smtClean="0"/>
              <a:t> (</a:t>
            </a:r>
            <a:r>
              <a:rPr lang="de-DE" dirty="0" err="1" smtClean="0"/>
              <a:t>cost</a:t>
            </a:r>
            <a:r>
              <a:rPr lang="de-DE" dirty="0" smtClean="0"/>
              <a:t> per m)</a:t>
            </a:r>
            <a:endParaRPr lang="de-DE" dirty="0"/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ancillary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r>
              <a:rPr lang="de-DE" dirty="0" smtClean="0"/>
              <a:t>? </a:t>
            </a:r>
          </a:p>
          <a:p>
            <a:r>
              <a:rPr lang="de-DE" dirty="0" err="1" smtClean="0"/>
              <a:t>Circular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: </a:t>
            </a:r>
            <a:r>
              <a:rPr lang="de-DE" dirty="0" err="1" smtClean="0"/>
              <a:t>Maintanance</a:t>
            </a:r>
            <a:r>
              <a:rPr lang="de-DE" dirty="0"/>
              <a:t>, </a:t>
            </a:r>
            <a:r>
              <a:rPr lang="de-DE" dirty="0" err="1"/>
              <a:t>repair</a:t>
            </a:r>
            <a:r>
              <a:rPr lang="de-DE" dirty="0"/>
              <a:t>, </a:t>
            </a:r>
            <a:r>
              <a:rPr lang="de-DE" dirty="0" err="1"/>
              <a:t>reuse</a:t>
            </a:r>
            <a:r>
              <a:rPr lang="de-DE" dirty="0"/>
              <a:t>, </a:t>
            </a:r>
            <a:r>
              <a:rPr lang="de-DE" dirty="0" err="1"/>
              <a:t>remanufacturing</a:t>
            </a:r>
            <a:r>
              <a:rPr lang="de-DE" dirty="0"/>
              <a:t>, </a:t>
            </a:r>
            <a:r>
              <a:rPr lang="de-DE" dirty="0" err="1"/>
              <a:t>refurbishing</a:t>
            </a:r>
            <a:r>
              <a:rPr lang="de-DE" dirty="0"/>
              <a:t>, </a:t>
            </a:r>
            <a:r>
              <a:rPr lang="de-DE" dirty="0" err="1"/>
              <a:t>recycling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upcycling</a:t>
            </a:r>
            <a:r>
              <a:rPr lang="de-DE" dirty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344218"/>
      </p:ext>
    </p:extLst>
  </p:cSld>
  <p:clrMapOvr>
    <a:masterClrMapping/>
  </p:clrMapOvr>
  <p:transition xmlns:p14="http://schemas.microsoft.com/office/powerpoint/2010/main"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sz="1400" dirty="0">
              <a:solidFill>
                <a:srgbClr val="000000"/>
              </a:solidFill>
            </a:endParaRP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441732" indent="-441732">
              <a:buFont typeface="Arial"/>
              <a:buChar char="•"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4911" y="1192657"/>
            <a:ext cx="178420" cy="443150"/>
          </a:xfrm>
          <a:prstGeom prst="rect">
            <a:avLst/>
          </a:prstGeom>
          <a:noFill/>
        </p:spPr>
        <p:txBody>
          <a:bodyPr wrap="none" lIns="88347" tIns="44172" rIns="88347" bIns="44172" rtlCol="0">
            <a:spAutoFit/>
          </a:bodyPr>
          <a:lstStyle/>
          <a:p>
            <a:endParaRPr lang="it-IT" dirty="0"/>
          </a:p>
        </p:txBody>
      </p:sp>
      <p:pic>
        <p:nvPicPr>
          <p:cNvPr id="7" name="Picture 6" descr="Screen Shot 2018-09-25 at 22.06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43" y="709496"/>
            <a:ext cx="8312161" cy="585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83675"/>
      </p:ext>
    </p:extLst>
  </p:cSld>
  <p:clrMapOvr>
    <a:masterClrMapping/>
  </p:clrMapOvr>
  <p:transition xmlns:p14="http://schemas.microsoft.com/office/powerpoint/2010/main"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pic>
        <p:nvPicPr>
          <p:cNvPr id="4" name="Content Placeholder 3" descr="Screen Shot 2018-09-25 at 22.07.09.png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9" r="-7359"/>
          <a:stretch>
            <a:fillRect/>
          </a:stretch>
        </p:blipFill>
        <p:spPr>
          <a:xfrm>
            <a:off x="50135" y="641872"/>
            <a:ext cx="9540576" cy="5897528"/>
          </a:xfrm>
        </p:spPr>
      </p:pic>
    </p:spTree>
    <p:extLst>
      <p:ext uri="{BB962C8B-B14F-4D97-AF65-F5344CB8AC3E}">
        <p14:creationId xmlns:p14="http://schemas.microsoft.com/office/powerpoint/2010/main" val="3225675238"/>
      </p:ext>
    </p:extLst>
  </p:cSld>
  <p:clrMapOvr>
    <a:masterClrMapping/>
  </p:clrMapOvr>
  <p:transition xmlns:p14="http://schemas.microsoft.com/office/powerpoint/2010/main"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pic>
        <p:nvPicPr>
          <p:cNvPr id="7" name="Picture 6" descr="PeakField Vs Period Krms_labe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816" y="641876"/>
            <a:ext cx="6240086" cy="5303194"/>
          </a:xfrm>
          <a:prstGeom prst="rect">
            <a:avLst/>
          </a:prstGeom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3480918" y="6119322"/>
            <a:ext cx="6251442" cy="405221"/>
          </a:xfrm>
          <a:prstGeom prst="rect">
            <a:avLst/>
          </a:prstGeom>
        </p:spPr>
        <p:txBody>
          <a:bodyPr lIns="88347" tIns="44172" rIns="88347" bIns="44172"/>
          <a:lstStyle>
            <a:lvl1pPr marL="341313" indent="-3413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18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Mirko Kokole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4174381"/>
      </p:ext>
    </p:extLst>
  </p:cSld>
  <p:clrMapOvr>
    <a:masterClrMapping/>
  </p:clrMapOvr>
  <p:transition xmlns:p14="http://schemas.microsoft.com/office/powerpoint/2010/main"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480918" y="6119322"/>
            <a:ext cx="6251442" cy="405221"/>
          </a:xfrm>
          <a:prstGeom prst="rect">
            <a:avLst/>
          </a:prstGeom>
        </p:spPr>
        <p:txBody>
          <a:bodyPr lIns="88347" tIns="44172" rIns="88347" bIns="44172"/>
          <a:lstStyle>
            <a:lvl1pPr marL="341313" indent="-3413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18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/>
              <a:t>Mirko Kokole</a:t>
            </a:r>
            <a:endParaRPr lang="de-DE" dirty="0"/>
          </a:p>
        </p:txBody>
      </p:sp>
      <p:pic>
        <p:nvPicPr>
          <p:cNvPr id="4" name="Picture 3" descr="Peak field vs Gap Period_labe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981" y="844734"/>
            <a:ext cx="6129628" cy="525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905338"/>
      </p:ext>
    </p:extLst>
  </p:cSld>
  <p:clrMapOvr>
    <a:masterClrMapping/>
  </p:clrMapOvr>
  <p:transition xmlns:p14="http://schemas.microsoft.com/office/powerpoint/2010/main"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66" y="777123"/>
            <a:ext cx="8951119" cy="540980"/>
          </a:xfrm>
        </p:spPr>
        <p:txBody>
          <a:bodyPr/>
          <a:lstStyle/>
          <a:p>
            <a:r>
              <a:rPr lang="en-US" sz="1200" dirty="0"/>
              <a:t>A. </a:t>
            </a:r>
            <a:r>
              <a:rPr lang="en-US" sz="1200" dirty="0" err="1"/>
              <a:t>Mak</a:t>
            </a:r>
            <a:r>
              <a:rPr lang="en-US" sz="1200" dirty="0"/>
              <a:t>, P. </a:t>
            </a:r>
            <a:r>
              <a:rPr lang="en-US" sz="1200" dirty="0" err="1"/>
              <a:t>Salen</a:t>
            </a:r>
            <a:r>
              <a:rPr lang="en-US" sz="1200" dirty="0"/>
              <a:t>, V. </a:t>
            </a:r>
            <a:r>
              <a:rPr lang="en-US" sz="1200" dirty="0" err="1"/>
              <a:t>Goryashko</a:t>
            </a:r>
            <a:r>
              <a:rPr lang="en-US" sz="1200" dirty="0"/>
              <a:t>, Undulator Considerations in the Baseline Design of the MAX IV Soft X-Ray Laser, Paper in the FREIA Report Series are published on internet in PDF-formats. Download from http://</a:t>
            </a:r>
            <a:r>
              <a:rPr lang="en-US" sz="1200" dirty="0" err="1"/>
              <a:t>uu.diva-portal.org</a:t>
            </a:r>
            <a:r>
              <a:rPr lang="en-US" sz="1200" dirty="0"/>
              <a:t/>
            </a:r>
            <a:br>
              <a:rPr lang="en-US" sz="1200" dirty="0"/>
            </a:br>
            <a:endParaRPr lang="de-DE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pic>
        <p:nvPicPr>
          <p:cNvPr id="6" name="Picture 5" descr="Screen Shot 2018-09-25 at 22.21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745" y="1250475"/>
            <a:ext cx="5822846" cy="536554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ln>
            <a:solidFill>
              <a:srgbClr val="4F81BD"/>
            </a:solidFill>
          </a:ln>
        </p:spPr>
        <p:txBody>
          <a:bodyPr/>
          <a:lstStyle/>
          <a:p>
            <a:r>
              <a:rPr lang="de-DE" dirty="0" err="1" smtClean="0"/>
              <a:t>Bibliography</a:t>
            </a: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r>
              <a:rPr lang="en-US" sz="1400" dirty="0"/>
              <a:t>A. Bernhard and F. Nguyen released a similar document on behalf of the </a:t>
            </a:r>
            <a:r>
              <a:rPr lang="en-US" sz="1400" dirty="0" err="1"/>
              <a:t>EuPRAXIA</a:t>
            </a:r>
            <a:endParaRPr lang="en-US" sz="1400" dirty="0"/>
          </a:p>
          <a:p>
            <a:pPr marL="441732" indent="-441732">
              <a:buFont typeface="Arial"/>
              <a:buChar char="•"/>
            </a:pPr>
            <a:r>
              <a:rPr lang="en-US" sz="1400" dirty="0"/>
              <a:t>A. </a:t>
            </a:r>
            <a:r>
              <a:rPr lang="en-US" sz="1400" dirty="0" err="1"/>
              <a:t>Mak</a:t>
            </a:r>
            <a:r>
              <a:rPr lang="en-US" sz="1400" dirty="0"/>
              <a:t>, P. </a:t>
            </a:r>
            <a:r>
              <a:rPr lang="en-US" sz="1400" dirty="0" err="1"/>
              <a:t>Salen</a:t>
            </a:r>
            <a:r>
              <a:rPr lang="en-US" sz="1400" dirty="0"/>
              <a:t>, V. </a:t>
            </a:r>
            <a:r>
              <a:rPr lang="en-US" sz="1400" dirty="0" err="1"/>
              <a:t>Goryashko</a:t>
            </a:r>
            <a:r>
              <a:rPr lang="en-US" sz="1400" dirty="0"/>
              <a:t>, Undulator Considerations in the Baseline Design of the MAX IV Soft X-Ray Laser, Paper in the FREIA Report Series are published on internet in PDF-formats. Download from http://</a:t>
            </a:r>
            <a:r>
              <a:rPr lang="en-US" sz="1400" dirty="0" err="1"/>
              <a:t>uu.diva-portal.org</a:t>
            </a:r>
            <a:endParaRPr lang="en-US" sz="1400" dirty="0"/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Bahrdt</a:t>
            </a:r>
            <a:r>
              <a:rPr lang="en-US" sz="1400" dirty="0">
                <a:solidFill>
                  <a:schemeClr val="tx1"/>
                </a:solidFill>
              </a:rPr>
              <a:t>, E. </a:t>
            </a:r>
            <a:r>
              <a:rPr lang="en-US" sz="1400" dirty="0" err="1">
                <a:solidFill>
                  <a:schemeClr val="tx1"/>
                </a:solidFill>
              </a:rPr>
              <a:t>Gluskin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i="1" dirty="0">
                <a:solidFill>
                  <a:schemeClr val="tx1"/>
                </a:solidFill>
              </a:rPr>
              <a:t>Cryogenic permanent magnet and superconducting undulators</a:t>
            </a:r>
            <a:r>
              <a:rPr lang="en-US" sz="1400" dirty="0">
                <a:solidFill>
                  <a:schemeClr val="tx1"/>
                </a:solidFill>
              </a:rPr>
              <a:t>, Nuclear Inst. and Methods in Physics Research, A (2018), https://</a:t>
            </a:r>
            <a:r>
              <a:rPr lang="en-US" sz="1400" dirty="0" err="1">
                <a:solidFill>
                  <a:schemeClr val="tx1"/>
                </a:solidFill>
              </a:rPr>
              <a:t>doi.org</a:t>
            </a:r>
            <a:r>
              <a:rPr lang="en-US" sz="1400" dirty="0">
                <a:solidFill>
                  <a:schemeClr val="tx1"/>
                </a:solidFill>
              </a:rPr>
              <a:t>/10.1016/j.nima.2018.03.069 - ARTICLE IN </a:t>
            </a:r>
            <a:r>
              <a:rPr lang="en-US" sz="1400" dirty="0">
                <a:solidFill>
                  <a:schemeClr val="tx1"/>
                </a:solidFill>
              </a:rPr>
              <a:t>PRESS</a:t>
            </a: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J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Bahrdt</a:t>
            </a:r>
            <a:r>
              <a:rPr lang="en-US" sz="1400" dirty="0">
                <a:solidFill>
                  <a:schemeClr val="tx1"/>
                </a:solidFill>
              </a:rPr>
              <a:t>, Y. </a:t>
            </a:r>
            <a:r>
              <a:rPr lang="en-US" sz="1400" dirty="0" err="1">
                <a:solidFill>
                  <a:schemeClr val="tx1"/>
                </a:solidFill>
              </a:rPr>
              <a:t>Ivanyushenkov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i="1" dirty="0">
                <a:solidFill>
                  <a:schemeClr val="tx1"/>
                </a:solidFill>
              </a:rPr>
              <a:t>Short Period Undulators for </a:t>
            </a:r>
            <a:r>
              <a:rPr lang="en-US" sz="1400" i="1" dirty="0" err="1">
                <a:solidFill>
                  <a:schemeClr val="tx1"/>
                </a:solidFill>
              </a:rPr>
              <a:t>StoRage</a:t>
            </a:r>
            <a:r>
              <a:rPr lang="en-US" sz="1400" i="1" dirty="0">
                <a:solidFill>
                  <a:schemeClr val="tx1"/>
                </a:solidFill>
              </a:rPr>
              <a:t> Rings and Free Electron Lasers</a:t>
            </a:r>
            <a:r>
              <a:rPr lang="en-US" sz="1400" dirty="0">
                <a:solidFill>
                  <a:schemeClr val="tx1"/>
                </a:solidFill>
              </a:rPr>
              <a:t>, J. Phys.: Conf. Ser. </a:t>
            </a:r>
            <a:r>
              <a:rPr lang="en-US" sz="1400" b="1" dirty="0">
                <a:solidFill>
                  <a:schemeClr val="tx1"/>
                </a:solidFill>
              </a:rPr>
              <a:t>425</a:t>
            </a:r>
            <a:r>
              <a:rPr lang="en-US" sz="1400" dirty="0">
                <a:solidFill>
                  <a:schemeClr val="tx1"/>
                </a:solidFill>
              </a:rPr>
              <a:t> (2013) 032001, SRI 2012 </a:t>
            </a: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M. E. </a:t>
            </a:r>
            <a:r>
              <a:rPr lang="en-US" sz="1400" dirty="0" err="1">
                <a:solidFill>
                  <a:srgbClr val="000000"/>
                </a:solidFill>
              </a:rPr>
              <a:t>Couprie</a:t>
            </a:r>
            <a:r>
              <a:rPr lang="en-US" sz="1400" dirty="0">
                <a:solidFill>
                  <a:srgbClr val="000000"/>
                </a:solidFill>
              </a:rPr>
              <a:t>, Insertion </a:t>
            </a:r>
            <a:r>
              <a:rPr lang="en-US" sz="1400" dirty="0">
                <a:solidFill>
                  <a:srgbClr val="000000"/>
                </a:solidFill>
              </a:rPr>
              <a:t>device development  for a broad range of radiation properties   </a:t>
            </a:r>
            <a:br>
              <a:rPr lang="en-US" sz="1400" dirty="0">
                <a:solidFill>
                  <a:srgbClr val="000000"/>
                </a:solidFill>
              </a:rPr>
            </a:br>
            <a:r>
              <a:rPr lang="en-US" sz="1400" dirty="0" err="1">
                <a:solidFill>
                  <a:srgbClr val="000000"/>
                </a:solidFill>
              </a:rPr>
              <a:t>Proced</a:t>
            </a:r>
            <a:r>
              <a:rPr lang="en-US" sz="1400" dirty="0">
                <a:solidFill>
                  <a:srgbClr val="000000"/>
                </a:solidFill>
              </a:rPr>
              <a:t>. 11th International Conference on Synchrotron Radiation Instrumentation, Lyon, July 9-13, 2012 Journal of Physics Conferences Series (SRI2012), 425: </a:t>
            </a:r>
            <a:r>
              <a:rPr lang="en-US" sz="1400" dirty="0" err="1">
                <a:solidFill>
                  <a:srgbClr val="000000"/>
                </a:solidFill>
              </a:rPr>
              <a:t>art.n</a:t>
            </a:r>
            <a:r>
              <a:rPr lang="en-US" sz="1400" dirty="0">
                <a:solidFill>
                  <a:srgbClr val="000000"/>
                </a:solidFill>
              </a:rPr>
              <a:t>° 032012 - (2013</a:t>
            </a:r>
            <a:r>
              <a:rPr lang="en-US" sz="1400" dirty="0"/>
              <a:t>)</a:t>
            </a:r>
            <a:br>
              <a:rPr lang="en-US" sz="1400" dirty="0"/>
            </a:b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3094911" y="1192657"/>
            <a:ext cx="178420" cy="443150"/>
          </a:xfrm>
          <a:prstGeom prst="rect">
            <a:avLst/>
          </a:prstGeom>
          <a:noFill/>
        </p:spPr>
        <p:txBody>
          <a:bodyPr wrap="none" lIns="88347" tIns="44172" rIns="88347" bIns="44172" rtlCol="0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r>
              <a:rPr lang="en-US" sz="1400" b="1" dirty="0">
                <a:solidFill>
                  <a:srgbClr val="000000"/>
                </a:solidFill>
              </a:rPr>
              <a:t>CRYOGENIC UNDULATORS</a:t>
            </a: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M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Calvi</a:t>
            </a:r>
            <a:r>
              <a:rPr lang="en-US" sz="1400" dirty="0">
                <a:solidFill>
                  <a:schemeClr val="tx1"/>
                </a:solidFill>
              </a:rPr>
              <a:t>, et al., </a:t>
            </a:r>
            <a:r>
              <a:rPr lang="en-US" sz="1400" i="1" dirty="0">
                <a:solidFill>
                  <a:schemeClr val="tx1"/>
                </a:solidFill>
              </a:rPr>
              <a:t>Commissioning results of the U14 cryogenic undulator at SLS</a:t>
            </a:r>
            <a:r>
              <a:rPr lang="en-US" sz="1400" dirty="0">
                <a:solidFill>
                  <a:schemeClr val="tx1"/>
                </a:solidFill>
              </a:rPr>
              <a:t>, J. Phys. Conf. </a:t>
            </a:r>
            <a:r>
              <a:rPr lang="en-US" sz="1400" dirty="0" err="1">
                <a:solidFill>
                  <a:schemeClr val="tx1"/>
                </a:solidFill>
              </a:rPr>
              <a:t>Ser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425</a:t>
            </a:r>
            <a:r>
              <a:rPr lang="en-US" sz="1400" dirty="0">
                <a:solidFill>
                  <a:schemeClr val="tx1"/>
                </a:solidFill>
              </a:rPr>
              <a:t> (2013) 032017-1-</a:t>
            </a:r>
            <a:r>
              <a:rPr lang="en-US" sz="1400" dirty="0">
                <a:solidFill>
                  <a:schemeClr val="tx1"/>
                </a:solidFill>
              </a:rPr>
              <a:t>4</a:t>
            </a: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Kitegi</a:t>
            </a:r>
            <a:r>
              <a:rPr lang="en-US" sz="1400" dirty="0">
                <a:solidFill>
                  <a:schemeClr val="tx1"/>
                </a:solidFill>
              </a:rPr>
              <a:t> et al, </a:t>
            </a:r>
            <a:r>
              <a:rPr lang="en-US" sz="1400" i="1" dirty="0">
                <a:solidFill>
                  <a:schemeClr val="tx1"/>
                </a:solidFill>
              </a:rPr>
              <a:t>Development of cryogenic undulators at SOLEIL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>
                <a:solidFill>
                  <a:schemeClr val="tx1"/>
                </a:solidFill>
              </a:rPr>
              <a:t>SRI2018</a:t>
            </a: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</a:t>
            </a:r>
            <a:r>
              <a:rPr lang="en-US" sz="1400" dirty="0">
                <a:solidFill>
                  <a:srgbClr val="000000"/>
                </a:solidFill>
              </a:rPr>
              <a:t>. </a:t>
            </a:r>
            <a:r>
              <a:rPr lang="en-US" sz="1400" dirty="0" err="1">
                <a:solidFill>
                  <a:srgbClr val="000000"/>
                </a:solidFill>
              </a:rPr>
              <a:t>Valléau</a:t>
            </a:r>
            <a:r>
              <a:rPr lang="en-US" sz="1400" dirty="0">
                <a:solidFill>
                  <a:srgbClr val="000000"/>
                </a:solidFill>
              </a:rPr>
              <a:t>, C. </a:t>
            </a:r>
            <a:r>
              <a:rPr lang="en-US" sz="1400" dirty="0" err="1">
                <a:solidFill>
                  <a:srgbClr val="000000"/>
                </a:solidFill>
              </a:rPr>
              <a:t>Benabderrahmane</a:t>
            </a:r>
            <a:r>
              <a:rPr lang="en-US" sz="1400" dirty="0">
                <a:solidFill>
                  <a:srgbClr val="000000"/>
                </a:solidFill>
              </a:rPr>
              <a:t>, F. </a:t>
            </a:r>
            <a:r>
              <a:rPr lang="en-US" sz="1400" dirty="0" err="1">
                <a:solidFill>
                  <a:srgbClr val="000000"/>
                </a:solidFill>
              </a:rPr>
              <a:t>Briquez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Berteaud</a:t>
            </a:r>
            <a:r>
              <a:rPr lang="en-US" sz="1400" dirty="0">
                <a:solidFill>
                  <a:srgbClr val="000000"/>
                </a:solidFill>
              </a:rPr>
              <a:t>, K. </a:t>
            </a:r>
            <a:r>
              <a:rPr lang="en-US" sz="1400" dirty="0" err="1">
                <a:solidFill>
                  <a:srgbClr val="000000"/>
                </a:solidFill>
              </a:rPr>
              <a:t>Tavakoli</a:t>
            </a:r>
            <a:r>
              <a:rPr lang="en-US" sz="1400" dirty="0">
                <a:solidFill>
                  <a:srgbClr val="000000"/>
                </a:solidFill>
              </a:rPr>
              <a:t>, D. </a:t>
            </a:r>
            <a:r>
              <a:rPr lang="en-US" sz="1400" dirty="0" err="1">
                <a:solidFill>
                  <a:srgbClr val="000000"/>
                </a:solidFill>
              </a:rPr>
              <a:t>Zerbib</a:t>
            </a:r>
            <a:r>
              <a:rPr lang="en-US" sz="1400" dirty="0">
                <a:solidFill>
                  <a:srgbClr val="000000"/>
                </a:solidFill>
              </a:rPr>
              <a:t>, L. </a:t>
            </a:r>
            <a:r>
              <a:rPr lang="en-US" sz="1400" dirty="0" err="1">
                <a:solidFill>
                  <a:srgbClr val="000000"/>
                </a:solidFill>
              </a:rPr>
              <a:t>Chapuis</a:t>
            </a:r>
            <a:r>
              <a:rPr lang="en-US" sz="1400" dirty="0">
                <a:solidFill>
                  <a:srgbClr val="000000"/>
                </a:solidFill>
              </a:rPr>
              <a:t>, F. </a:t>
            </a:r>
            <a:r>
              <a:rPr lang="en-US" sz="1400" dirty="0" err="1">
                <a:solidFill>
                  <a:srgbClr val="000000"/>
                </a:solidFill>
              </a:rPr>
              <a:t>Marteau</a:t>
            </a:r>
            <a:r>
              <a:rPr lang="en-US" sz="1400" dirty="0">
                <a:solidFill>
                  <a:srgbClr val="000000"/>
                </a:solidFill>
              </a:rPr>
              <a:t>, O. </a:t>
            </a:r>
            <a:r>
              <a:rPr lang="en-US" sz="1400" dirty="0" err="1">
                <a:solidFill>
                  <a:srgbClr val="000000"/>
                </a:solidFill>
              </a:rPr>
              <a:t>Marcouillé</a:t>
            </a:r>
            <a:r>
              <a:rPr lang="en-US" sz="1400" dirty="0">
                <a:solidFill>
                  <a:srgbClr val="000000"/>
                </a:solidFill>
              </a:rPr>
              <a:t>, T. El </a:t>
            </a:r>
            <a:r>
              <a:rPr lang="en-US" sz="1400" dirty="0" err="1">
                <a:solidFill>
                  <a:srgbClr val="000000"/>
                </a:solidFill>
              </a:rPr>
              <a:t>Ajjouri</a:t>
            </a:r>
            <a:r>
              <a:rPr lang="en-US" sz="1400" dirty="0">
                <a:solidFill>
                  <a:srgbClr val="000000"/>
                </a:solidFill>
              </a:rPr>
              <a:t>, J. </a:t>
            </a:r>
            <a:r>
              <a:rPr lang="en-US" sz="1400" dirty="0" err="1">
                <a:solidFill>
                  <a:srgbClr val="000000"/>
                </a:solidFill>
              </a:rPr>
              <a:t>Vétéran</a:t>
            </a:r>
            <a:r>
              <a:rPr lang="en-US" sz="1400" dirty="0">
                <a:solidFill>
                  <a:srgbClr val="000000"/>
                </a:solidFill>
              </a:rPr>
              <a:t>, G. Sharma, C. </a:t>
            </a:r>
            <a:r>
              <a:rPr lang="en-US" sz="1400" dirty="0" err="1">
                <a:solidFill>
                  <a:srgbClr val="000000"/>
                </a:solidFill>
              </a:rPr>
              <a:t>Kitégi</a:t>
            </a:r>
            <a:r>
              <a:rPr lang="en-US" sz="1400" dirty="0">
                <a:solidFill>
                  <a:srgbClr val="000000"/>
                </a:solidFill>
              </a:rPr>
              <a:t>, M. </a:t>
            </a:r>
            <a:r>
              <a:rPr lang="en-US" sz="1400" dirty="0" err="1">
                <a:solidFill>
                  <a:srgbClr val="000000"/>
                </a:solidFill>
              </a:rPr>
              <a:t>Tilmont</a:t>
            </a:r>
            <a:r>
              <a:rPr lang="en-US" sz="1400" dirty="0">
                <a:solidFill>
                  <a:srgbClr val="000000"/>
                </a:solidFill>
              </a:rPr>
              <a:t>, J. Da Silva Castro, M. H. Nguyen, N. </a:t>
            </a:r>
            <a:r>
              <a:rPr lang="en-US" sz="1400" dirty="0" err="1">
                <a:solidFill>
                  <a:srgbClr val="000000"/>
                </a:solidFill>
              </a:rPr>
              <a:t>Béchu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Rommeluère</a:t>
            </a:r>
            <a:r>
              <a:rPr lang="en-US" sz="1400" dirty="0">
                <a:solidFill>
                  <a:srgbClr val="000000"/>
                </a:solidFill>
              </a:rPr>
              <a:t>, M. </a:t>
            </a:r>
            <a:r>
              <a:rPr lang="en-US" sz="1400" dirty="0" err="1">
                <a:solidFill>
                  <a:srgbClr val="000000"/>
                </a:solidFill>
              </a:rPr>
              <a:t>Louvet</a:t>
            </a:r>
            <a:r>
              <a:rPr lang="en-US" sz="1400" dirty="0">
                <a:solidFill>
                  <a:srgbClr val="000000"/>
                </a:solidFill>
              </a:rPr>
              <a:t>, J. M. </a:t>
            </a:r>
            <a:r>
              <a:rPr lang="en-US" sz="1400" dirty="0" err="1">
                <a:solidFill>
                  <a:srgbClr val="000000"/>
                </a:solidFill>
              </a:rPr>
              <a:t>Filhol</a:t>
            </a:r>
            <a:r>
              <a:rPr lang="en-US" sz="1400" dirty="0">
                <a:solidFill>
                  <a:srgbClr val="000000"/>
                </a:solidFill>
              </a:rPr>
              <a:t>, A. </a:t>
            </a:r>
            <a:r>
              <a:rPr lang="en-US" sz="1400" dirty="0" err="1">
                <a:solidFill>
                  <a:srgbClr val="000000"/>
                </a:solidFill>
              </a:rPr>
              <a:t>Nadji</a:t>
            </a:r>
            <a:r>
              <a:rPr lang="en-US" sz="1400" dirty="0">
                <a:solidFill>
                  <a:srgbClr val="000000"/>
                </a:solidFill>
              </a:rPr>
              <a:t>, C. </a:t>
            </a:r>
            <a:r>
              <a:rPr lang="en-US" sz="1400" dirty="0" err="1">
                <a:solidFill>
                  <a:srgbClr val="000000"/>
                </a:solidFill>
              </a:rPr>
              <a:t>Herbeaux</a:t>
            </a:r>
            <a:r>
              <a:rPr lang="en-US" sz="1400" dirty="0">
                <a:solidFill>
                  <a:srgbClr val="000000"/>
                </a:solidFill>
              </a:rPr>
              <a:t>, J. L. </a:t>
            </a:r>
            <a:r>
              <a:rPr lang="en-US" sz="1400" dirty="0" err="1">
                <a:solidFill>
                  <a:srgbClr val="000000"/>
                </a:solidFill>
              </a:rPr>
              <a:t>Marlats</a:t>
            </a:r>
            <a:r>
              <a:rPr lang="en-US" sz="1400" dirty="0">
                <a:solidFill>
                  <a:srgbClr val="000000"/>
                </a:solidFill>
              </a:rPr>
              <a:t>, M. E. </a:t>
            </a:r>
            <a:r>
              <a:rPr lang="en-US" sz="1400" dirty="0" err="1">
                <a:solidFill>
                  <a:srgbClr val="000000"/>
                </a:solidFill>
              </a:rPr>
              <a:t>Couprie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i="1" dirty="0">
                <a:solidFill>
                  <a:srgbClr val="000000"/>
                </a:solidFill>
              </a:rPr>
              <a:t>Development </a:t>
            </a:r>
            <a:r>
              <a:rPr lang="en-US" sz="1400" i="1" dirty="0">
                <a:solidFill>
                  <a:srgbClr val="000000"/>
                </a:solidFill>
              </a:rPr>
              <a:t>of Cryogenic Undulators with </a:t>
            </a:r>
            <a:r>
              <a:rPr lang="en-US" sz="1400" i="1" dirty="0" err="1">
                <a:solidFill>
                  <a:srgbClr val="000000"/>
                </a:solidFill>
              </a:rPr>
              <a:t>PrFeB</a:t>
            </a:r>
            <a:r>
              <a:rPr lang="en-US" sz="1400" i="1" dirty="0">
                <a:solidFill>
                  <a:srgbClr val="000000"/>
                </a:solidFill>
              </a:rPr>
              <a:t> magnets at </a:t>
            </a:r>
            <a:r>
              <a:rPr lang="en-US" sz="1400" i="1" dirty="0">
                <a:solidFill>
                  <a:srgbClr val="000000"/>
                </a:solidFill>
              </a:rPr>
              <a:t>SOLEIL, </a:t>
            </a:r>
            <a:r>
              <a:rPr lang="en-US" sz="1400" dirty="0">
                <a:solidFill>
                  <a:srgbClr val="000000"/>
                </a:solidFill>
              </a:rPr>
              <a:t>Journal </a:t>
            </a:r>
            <a:r>
              <a:rPr lang="en-US" sz="1400" dirty="0">
                <a:solidFill>
                  <a:srgbClr val="000000"/>
                </a:solidFill>
              </a:rPr>
              <a:t>of Physics : Conferences Series (proceedings of SRI 2015), Vol. 1741, No. 1, p. 020024). AIP Publishing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  <a:r>
              <a:rPr lang="en-US" sz="1400" dirty="0">
                <a:solidFill>
                  <a:srgbClr val="000000"/>
                </a:solidFill>
              </a:rPr>
              <a:t>  </a:t>
            </a:r>
            <a:endParaRPr lang="en-US" sz="1400" dirty="0">
              <a:solidFill>
                <a:srgbClr val="000000"/>
              </a:solidFill>
            </a:endParaRP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M</a:t>
            </a:r>
            <a:r>
              <a:rPr lang="en-US" sz="1400" dirty="0">
                <a:solidFill>
                  <a:srgbClr val="000000"/>
                </a:solidFill>
              </a:rPr>
              <a:t>. E. </a:t>
            </a:r>
            <a:r>
              <a:rPr lang="en-US" sz="1400" dirty="0" err="1">
                <a:solidFill>
                  <a:srgbClr val="000000"/>
                </a:solidFill>
              </a:rPr>
              <a:t>Couprie</a:t>
            </a:r>
            <a:r>
              <a:rPr lang="en-US" sz="1400" dirty="0">
                <a:solidFill>
                  <a:srgbClr val="000000"/>
                </a:solidFill>
              </a:rPr>
              <a:t>,  F. </a:t>
            </a:r>
            <a:r>
              <a:rPr lang="en-US" sz="1400" dirty="0" err="1">
                <a:solidFill>
                  <a:srgbClr val="000000"/>
                </a:solidFill>
              </a:rPr>
              <a:t>Briquez</a:t>
            </a:r>
            <a:r>
              <a:rPr lang="en-US" sz="1400" dirty="0">
                <a:solidFill>
                  <a:srgbClr val="000000"/>
                </a:solidFill>
              </a:rPr>
              <a:t>, G. Sharma, C. </a:t>
            </a:r>
            <a:r>
              <a:rPr lang="en-US" sz="1400" dirty="0" err="1">
                <a:solidFill>
                  <a:srgbClr val="000000"/>
                </a:solidFill>
              </a:rPr>
              <a:t>Benabderrahmane</a:t>
            </a:r>
            <a:r>
              <a:rPr lang="en-US" sz="1400" dirty="0">
                <a:solidFill>
                  <a:srgbClr val="000000"/>
                </a:solidFill>
              </a:rPr>
              <a:t>, F </a:t>
            </a:r>
            <a:r>
              <a:rPr lang="en-US" sz="1400" dirty="0" err="1">
                <a:solidFill>
                  <a:srgbClr val="000000"/>
                </a:solidFill>
              </a:rPr>
              <a:t>Marteau</a:t>
            </a:r>
            <a:r>
              <a:rPr lang="en-US" sz="1400" dirty="0">
                <a:solidFill>
                  <a:srgbClr val="000000"/>
                </a:solidFill>
              </a:rPr>
              <a:t>, O. </a:t>
            </a:r>
            <a:r>
              <a:rPr lang="en-US" sz="1400" dirty="0" err="1">
                <a:solidFill>
                  <a:srgbClr val="000000"/>
                </a:solidFill>
              </a:rPr>
              <a:t>Marcouillé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Berteaud</a:t>
            </a:r>
            <a:r>
              <a:rPr lang="en-US" sz="1400" dirty="0">
                <a:solidFill>
                  <a:srgbClr val="000000"/>
                </a:solidFill>
              </a:rPr>
              <a:t>, T. El </a:t>
            </a:r>
            <a:r>
              <a:rPr lang="en-US" sz="1400" dirty="0" err="1">
                <a:solidFill>
                  <a:srgbClr val="000000"/>
                </a:solidFill>
              </a:rPr>
              <a:t>Ajjouria</a:t>
            </a:r>
            <a:r>
              <a:rPr lang="en-US" sz="1400" dirty="0">
                <a:solidFill>
                  <a:srgbClr val="000000"/>
                </a:solidFill>
              </a:rPr>
              <a:t>, J. </a:t>
            </a:r>
            <a:r>
              <a:rPr lang="en-US" sz="1400" dirty="0" err="1">
                <a:solidFill>
                  <a:srgbClr val="000000"/>
                </a:solidFill>
              </a:rPr>
              <a:t>Vétéran</a:t>
            </a:r>
            <a:r>
              <a:rPr lang="en-US" sz="1400" dirty="0">
                <a:solidFill>
                  <a:srgbClr val="000000"/>
                </a:solidFill>
              </a:rPr>
              <a:t>, L. </a:t>
            </a:r>
            <a:r>
              <a:rPr lang="en-US" sz="1400" dirty="0" err="1">
                <a:solidFill>
                  <a:srgbClr val="000000"/>
                </a:solidFill>
              </a:rPr>
              <a:t>Chapuis</a:t>
            </a:r>
            <a:r>
              <a:rPr lang="en-US" sz="1400" dirty="0">
                <a:solidFill>
                  <a:srgbClr val="000000"/>
                </a:solidFill>
              </a:rPr>
              <a:t> and M. </a:t>
            </a:r>
            <a:r>
              <a:rPr lang="en-US" sz="1400" dirty="0" err="1">
                <a:solidFill>
                  <a:srgbClr val="000000"/>
                </a:solidFill>
              </a:rPr>
              <a:t>Valléau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i="1" dirty="0">
                <a:solidFill>
                  <a:srgbClr val="000000"/>
                </a:solidFill>
              </a:rPr>
              <a:t>Cryogenic undulators, </a:t>
            </a:r>
            <a:r>
              <a:rPr lang="en-US" sz="1400" dirty="0">
                <a:solidFill>
                  <a:srgbClr val="000000"/>
                </a:solidFill>
              </a:rPr>
              <a:t>In </a:t>
            </a:r>
            <a:r>
              <a:rPr lang="en-US" sz="1400" dirty="0">
                <a:solidFill>
                  <a:srgbClr val="000000"/>
                </a:solidFill>
              </a:rPr>
              <a:t>SPIE Optics+ Optoelectronics (pp. 951204-951204). International Society for Optics and Photonics. May 2015</a:t>
            </a:r>
            <a:r>
              <a:rPr lang="en-US" sz="1400" dirty="0">
                <a:solidFill>
                  <a:srgbClr val="000000"/>
                </a:solidFill>
              </a:rPr>
              <a:t>.</a:t>
            </a:r>
          </a:p>
          <a:p>
            <a:pPr marL="441732" indent="-441732">
              <a:buFont typeface="Arial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C</a:t>
            </a:r>
            <a:r>
              <a:rPr lang="en-US" sz="1400" dirty="0">
                <a:solidFill>
                  <a:srgbClr val="000000"/>
                </a:solidFill>
              </a:rPr>
              <a:t>. </a:t>
            </a:r>
            <a:r>
              <a:rPr lang="en-US" sz="1400" dirty="0" err="1">
                <a:solidFill>
                  <a:srgbClr val="000000"/>
                </a:solidFill>
              </a:rPr>
              <a:t>Benabderrahmane</a:t>
            </a:r>
            <a:r>
              <a:rPr lang="en-US" sz="1400" dirty="0">
                <a:solidFill>
                  <a:srgbClr val="000000"/>
                </a:solidFill>
              </a:rPr>
              <a:t>, M. </a:t>
            </a:r>
            <a:r>
              <a:rPr lang="en-US" sz="1400" dirty="0" err="1">
                <a:solidFill>
                  <a:srgbClr val="000000"/>
                </a:solidFill>
              </a:rPr>
              <a:t>Valléau</a:t>
            </a:r>
            <a:r>
              <a:rPr lang="en-US" sz="1400" dirty="0">
                <a:solidFill>
                  <a:srgbClr val="000000"/>
                </a:solidFill>
              </a:rPr>
              <a:t>, A. </a:t>
            </a:r>
            <a:r>
              <a:rPr lang="en-US" sz="1400" dirty="0" err="1">
                <a:solidFill>
                  <a:srgbClr val="000000"/>
                </a:solidFill>
              </a:rPr>
              <a:t>Ghaith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Berteaud</a:t>
            </a:r>
            <a:r>
              <a:rPr lang="en-US" sz="1400" dirty="0">
                <a:solidFill>
                  <a:srgbClr val="000000"/>
                </a:solidFill>
              </a:rPr>
              <a:t>, L. </a:t>
            </a:r>
            <a:r>
              <a:rPr lang="en-US" sz="1400" dirty="0" err="1">
                <a:solidFill>
                  <a:srgbClr val="000000"/>
                </a:solidFill>
              </a:rPr>
              <a:t>Chapuis</a:t>
            </a:r>
            <a:r>
              <a:rPr lang="en-US" sz="1400" dirty="0">
                <a:solidFill>
                  <a:srgbClr val="000000"/>
                </a:solidFill>
              </a:rPr>
              <a:t>, F. </a:t>
            </a:r>
            <a:r>
              <a:rPr lang="en-US" sz="1400" dirty="0" err="1">
                <a:solidFill>
                  <a:srgbClr val="000000"/>
                </a:solidFill>
              </a:rPr>
              <a:t>Marteau</a:t>
            </a:r>
            <a:r>
              <a:rPr lang="en-US" sz="1400" dirty="0">
                <a:solidFill>
                  <a:srgbClr val="000000"/>
                </a:solidFill>
              </a:rPr>
              <a:t>, F. </a:t>
            </a:r>
            <a:r>
              <a:rPr lang="en-US" sz="1400" dirty="0" err="1">
                <a:solidFill>
                  <a:srgbClr val="000000"/>
                </a:solidFill>
              </a:rPr>
              <a:t>Briquez</a:t>
            </a:r>
            <a:r>
              <a:rPr lang="en-US" sz="1400" dirty="0">
                <a:solidFill>
                  <a:srgbClr val="000000"/>
                </a:solidFill>
              </a:rPr>
              <a:t>, O. </a:t>
            </a:r>
            <a:r>
              <a:rPr lang="en-US" sz="1400" dirty="0" err="1">
                <a:solidFill>
                  <a:srgbClr val="000000"/>
                </a:solidFill>
              </a:rPr>
              <a:t>Marcouillé</a:t>
            </a:r>
            <a:r>
              <a:rPr lang="en-US" sz="1400" dirty="0">
                <a:solidFill>
                  <a:srgbClr val="000000"/>
                </a:solidFill>
              </a:rPr>
              <a:t>, J.-L. </a:t>
            </a:r>
            <a:r>
              <a:rPr lang="en-US" sz="1400" dirty="0" err="1">
                <a:solidFill>
                  <a:srgbClr val="000000"/>
                </a:solidFill>
              </a:rPr>
              <a:t>Marlats</a:t>
            </a:r>
            <a:r>
              <a:rPr lang="en-US" sz="1400" dirty="0">
                <a:solidFill>
                  <a:srgbClr val="000000"/>
                </a:solidFill>
              </a:rPr>
              <a:t>, K. </a:t>
            </a:r>
            <a:r>
              <a:rPr lang="en-US" sz="1400" dirty="0" err="1">
                <a:solidFill>
                  <a:srgbClr val="000000"/>
                </a:solidFill>
              </a:rPr>
              <a:t>Tavakoli</a:t>
            </a:r>
            <a:r>
              <a:rPr lang="en-US" sz="1400" dirty="0">
                <a:solidFill>
                  <a:srgbClr val="000000"/>
                </a:solidFill>
              </a:rPr>
              <a:t>, A. Mary, D. </a:t>
            </a:r>
            <a:r>
              <a:rPr lang="en-US" sz="1400" dirty="0" err="1">
                <a:solidFill>
                  <a:srgbClr val="000000"/>
                </a:solidFill>
              </a:rPr>
              <a:t>Zerbib</a:t>
            </a:r>
            <a:r>
              <a:rPr lang="en-US" sz="1400" dirty="0">
                <a:solidFill>
                  <a:srgbClr val="000000"/>
                </a:solidFill>
              </a:rPr>
              <a:t>, A. </a:t>
            </a:r>
            <a:r>
              <a:rPr lang="en-US" sz="1400" dirty="0" err="1">
                <a:solidFill>
                  <a:srgbClr val="000000"/>
                </a:solidFill>
              </a:rPr>
              <a:t>Lestrade</a:t>
            </a:r>
            <a:r>
              <a:rPr lang="en-US" sz="1400" dirty="0">
                <a:solidFill>
                  <a:srgbClr val="000000"/>
                </a:solidFill>
              </a:rPr>
              <a:t>, M. </a:t>
            </a:r>
            <a:r>
              <a:rPr lang="en-US" sz="1400" dirty="0" err="1">
                <a:solidFill>
                  <a:srgbClr val="000000"/>
                </a:solidFill>
              </a:rPr>
              <a:t>Louvet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Brunelle</a:t>
            </a:r>
            <a:r>
              <a:rPr lang="en-US" sz="1400" dirty="0">
                <a:solidFill>
                  <a:srgbClr val="000000"/>
                </a:solidFill>
              </a:rPr>
              <a:t>, K. </a:t>
            </a:r>
            <a:r>
              <a:rPr lang="en-US" sz="1400" dirty="0" err="1">
                <a:solidFill>
                  <a:srgbClr val="000000"/>
                </a:solidFill>
              </a:rPr>
              <a:t>Medjoubi</a:t>
            </a:r>
            <a:r>
              <a:rPr lang="en-US" sz="1400" dirty="0">
                <a:solidFill>
                  <a:srgbClr val="000000"/>
                </a:solidFill>
              </a:rPr>
              <a:t>, C. </a:t>
            </a:r>
            <a:r>
              <a:rPr lang="en-US" sz="1400" dirty="0" err="1">
                <a:solidFill>
                  <a:srgbClr val="000000"/>
                </a:solidFill>
              </a:rPr>
              <a:t>Herbeaux</a:t>
            </a:r>
            <a:r>
              <a:rPr lang="en-US" sz="1400" dirty="0">
                <a:solidFill>
                  <a:srgbClr val="000000"/>
                </a:solidFill>
              </a:rPr>
              <a:t>, N. </a:t>
            </a:r>
            <a:r>
              <a:rPr lang="en-US" sz="1400" dirty="0" err="1">
                <a:solidFill>
                  <a:srgbClr val="000000"/>
                </a:solidFill>
              </a:rPr>
              <a:t>Béchu</a:t>
            </a:r>
            <a:r>
              <a:rPr lang="en-US" sz="1400" dirty="0">
                <a:solidFill>
                  <a:srgbClr val="000000"/>
                </a:solidFill>
              </a:rPr>
              <a:t>, P. </a:t>
            </a:r>
            <a:r>
              <a:rPr lang="en-US" sz="1400" dirty="0" err="1">
                <a:solidFill>
                  <a:srgbClr val="000000"/>
                </a:solidFill>
              </a:rPr>
              <a:t>Rommeluere</a:t>
            </a:r>
            <a:r>
              <a:rPr lang="en-US" sz="1400" dirty="0">
                <a:solidFill>
                  <a:srgbClr val="000000"/>
                </a:solidFill>
              </a:rPr>
              <a:t>, A. </a:t>
            </a:r>
            <a:r>
              <a:rPr lang="en-US" sz="1400" dirty="0" err="1">
                <a:solidFill>
                  <a:srgbClr val="000000"/>
                </a:solidFill>
              </a:rPr>
              <a:t>Somogyi</a:t>
            </a:r>
            <a:r>
              <a:rPr lang="en-US" sz="1400" dirty="0">
                <a:solidFill>
                  <a:srgbClr val="000000"/>
                </a:solidFill>
              </a:rPr>
              <a:t>, O. </a:t>
            </a:r>
            <a:r>
              <a:rPr lang="en-US" sz="1400" dirty="0" err="1">
                <a:solidFill>
                  <a:srgbClr val="000000"/>
                </a:solidFill>
              </a:rPr>
              <a:t>Chubar</a:t>
            </a:r>
            <a:r>
              <a:rPr lang="en-US" sz="1400" dirty="0">
                <a:solidFill>
                  <a:srgbClr val="000000"/>
                </a:solidFill>
              </a:rPr>
              <a:t>, C. </a:t>
            </a:r>
            <a:r>
              <a:rPr lang="en-US" sz="1400" dirty="0" err="1">
                <a:solidFill>
                  <a:srgbClr val="000000"/>
                </a:solidFill>
              </a:rPr>
              <a:t>Kitegi</a:t>
            </a:r>
            <a:r>
              <a:rPr lang="en-US" sz="1400" dirty="0">
                <a:solidFill>
                  <a:srgbClr val="000000"/>
                </a:solidFill>
              </a:rPr>
              <a:t>, and M. E. </a:t>
            </a:r>
            <a:r>
              <a:rPr lang="en-US" sz="1400" dirty="0" err="1">
                <a:solidFill>
                  <a:srgbClr val="000000"/>
                </a:solidFill>
              </a:rPr>
              <a:t>Couprie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i="1" dirty="0">
                <a:solidFill>
                  <a:srgbClr val="000000"/>
                </a:solidFill>
              </a:rPr>
              <a:t>Development </a:t>
            </a:r>
            <a:r>
              <a:rPr lang="en-US" sz="1400" i="1" dirty="0">
                <a:solidFill>
                  <a:srgbClr val="000000"/>
                </a:solidFill>
              </a:rPr>
              <a:t>and operation of a Pr2Fe14B based cryogenic permanent magnet undulator for a high spatial resolution x-ray beam </a:t>
            </a:r>
            <a:r>
              <a:rPr lang="en-US" sz="1400" i="1" dirty="0">
                <a:solidFill>
                  <a:srgbClr val="000000"/>
                </a:solidFill>
              </a:rPr>
              <a:t>line</a:t>
            </a:r>
            <a:r>
              <a:rPr lang="en-US" sz="1400" dirty="0">
                <a:solidFill>
                  <a:srgbClr val="000000"/>
                </a:solidFill>
              </a:rPr>
              <a:t>, Phys</a:t>
            </a:r>
            <a:r>
              <a:rPr lang="en-US" sz="1400" dirty="0">
                <a:solidFill>
                  <a:srgbClr val="000000"/>
                </a:solidFill>
              </a:rPr>
              <a:t>. Rev. </a:t>
            </a:r>
            <a:r>
              <a:rPr lang="en-US" sz="1400" dirty="0" err="1">
                <a:solidFill>
                  <a:srgbClr val="000000"/>
                </a:solidFill>
              </a:rPr>
              <a:t>Accel</a:t>
            </a:r>
            <a:r>
              <a:rPr lang="en-US" sz="1400" dirty="0">
                <a:solidFill>
                  <a:srgbClr val="000000"/>
                </a:solidFill>
              </a:rPr>
              <a:t>. Beams 20, 033201(2017)</a:t>
            </a: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pPr marL="441732" indent="-441732">
              <a:buFont typeface="Arial"/>
              <a:buChar char="•"/>
            </a:pP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3094911" y="1192657"/>
            <a:ext cx="178420" cy="443150"/>
          </a:xfrm>
          <a:prstGeom prst="rect">
            <a:avLst/>
          </a:prstGeom>
          <a:noFill/>
        </p:spPr>
        <p:txBody>
          <a:bodyPr wrap="none" lIns="88347" tIns="44172" rIns="88347" bIns="44172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73341788"/>
      </p:ext>
    </p:extLst>
  </p:cSld>
  <p:clrMapOvr>
    <a:masterClrMapping/>
  </p:clrMapOvr>
  <p:transition xmlns:p14="http://schemas.microsoft.com/office/powerpoint/2010/main"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r>
              <a:rPr lang="de-DE" dirty="0" smtClean="0"/>
              <a:t> 1/2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065" y="4834484"/>
            <a:ext cx="4399596" cy="1014344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de-DE" dirty="0"/>
              <a:t>Hard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Soft X-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64" y="1723841"/>
            <a:ext cx="4401163" cy="2772531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?</a:t>
            </a:r>
          </a:p>
          <a:p>
            <a:r>
              <a:rPr lang="de-DE" dirty="0"/>
              <a:t>Compactness</a:t>
            </a:r>
          </a:p>
          <a:p>
            <a:r>
              <a:rPr lang="de-DE" dirty="0" err="1"/>
              <a:t>Feasibility</a:t>
            </a:r>
            <a:endParaRPr lang="de-DE" dirty="0"/>
          </a:p>
          <a:p>
            <a:r>
              <a:rPr lang="de-DE" dirty="0" err="1"/>
              <a:t>Cost</a:t>
            </a:r>
            <a:endParaRPr lang="de-DE" dirty="0"/>
          </a:p>
          <a:p>
            <a:r>
              <a:rPr lang="de-DE" dirty="0"/>
              <a:t>State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</a:t>
            </a:r>
            <a:endParaRPr lang="de-DE" dirty="0"/>
          </a:p>
          <a:p>
            <a:r>
              <a:rPr lang="de-DE" dirty="0"/>
              <a:t>Aggressive </a:t>
            </a:r>
            <a:r>
              <a:rPr lang="de-DE" dirty="0" err="1"/>
              <a:t>solutions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9</a:t>
            </a:fld>
            <a:endParaRPr lang="it-IT" altLang="it-IT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B683E9-A1BF-4ADC-98AB-CB82CDA7683C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557</Words>
  <Application>Microsoft Macintosh PowerPoint</Application>
  <PresentationFormat>Custom</PresentationFormat>
  <Paragraphs>49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CompactLight_Template Slides ENG</vt:lpstr>
      <vt:lpstr>CompactLight</vt:lpstr>
      <vt:lpstr>PowerPoint Presentation</vt:lpstr>
      <vt:lpstr>PowerPoint Presentation</vt:lpstr>
      <vt:lpstr>PowerPoint Presentation</vt:lpstr>
      <vt:lpstr>PowerPoint Presentation</vt:lpstr>
      <vt:lpstr>A. Mak, P. Salen, V. Goryashko, Undulator Considerations in the Baseline Design of the MAX IV Soft X-Ray Laser, Paper in the FREIA Report Series are published on internet in PDF-formats. Download from http://uu.diva-portal.org </vt:lpstr>
      <vt:lpstr>PowerPoint Presentation</vt:lpstr>
      <vt:lpstr>PowerPoint Presentation</vt:lpstr>
      <vt:lpstr>Questions 1/2</vt:lpstr>
      <vt:lpstr>Questions 2/2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Raffaella Geometrante</cp:lastModifiedBy>
  <cp:revision>296</cp:revision>
  <cp:lastPrinted>2018-09-26T06:29:17Z</cp:lastPrinted>
  <dcterms:created xsi:type="dcterms:W3CDTF">2015-12-09T11:23:36Z</dcterms:created>
  <dcterms:modified xsi:type="dcterms:W3CDTF">2018-09-26T06:37:29Z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