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62" r:id="rId2"/>
    <p:sldMasterId id="2147483672" r:id="rId3"/>
    <p:sldMasterId id="2147483677" r:id="rId4"/>
    <p:sldMasterId id="2147483680" r:id="rId5"/>
    <p:sldMasterId id="2147483683" r:id="rId6"/>
  </p:sldMasterIdLst>
  <p:sldIdLst>
    <p:sldId id="270" r:id="rId7"/>
    <p:sldId id="271" r:id="rId8"/>
    <p:sldId id="274" r:id="rId9"/>
    <p:sldId id="276" r:id="rId10"/>
    <p:sldId id="288" r:id="rId11"/>
    <p:sldId id="273" r:id="rId12"/>
    <p:sldId id="277" r:id="rId13"/>
    <p:sldId id="278" r:id="rId14"/>
    <p:sldId id="279" r:id="rId15"/>
    <p:sldId id="280" r:id="rId16"/>
    <p:sldId id="289" r:id="rId17"/>
    <p:sldId id="281" r:id="rId18"/>
    <p:sldId id="275" r:id="rId19"/>
  </p:sldIdLst>
  <p:sldSz cx="9144000" cy="6858000" type="screen4x3"/>
  <p:notesSz cx="6858000" cy="9144000"/>
  <p:embeddedFontLst>
    <p:embeddedFont>
      <p:font typeface="Fira Sans ExtraLight" panose="020B0604020202020204" charset="0"/>
      <p:regular r:id="rId20"/>
      <p: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Fira Sans Light" panose="020B0604020202020204" charset="0"/>
      <p:regular r:id="rId26"/>
      <p:italic r:id="rId27"/>
    </p:embeddedFont>
    <p:embeddedFont>
      <p:font typeface="Fira Sans ExtraBold" panose="020B0604020202020204" charset="0"/>
      <p:bold r:id="rId28"/>
      <p:boldItalic r:id="rId29"/>
    </p:embeddedFont>
    <p:embeddedFont>
      <p:font typeface="Poppins" panose="020B0604020202020204" charset="0"/>
      <p:regular r:id="rId30"/>
      <p:bold r:id="rId31"/>
      <p:italic r:id="rId32"/>
      <p:boldItalic r:id="rId33"/>
    </p:embeddedFont>
    <p:embeddedFont>
      <p:font typeface="Fira Sans" panose="020B0604020202020204" charset="0"/>
      <p:regular r:id="rId34"/>
      <p:bold r:id="rId35"/>
      <p:italic r:id="rId36"/>
      <p:boldItalic r:id="rId37"/>
    </p:embeddedFont>
    <p:embeddedFont>
      <p:font typeface="Poppins Light" panose="020B0604020202020204" charset="0"/>
      <p:regular r:id="rId38"/>
      <p:italic r:id="rId39"/>
    </p:embeddedFont>
  </p:embeddedFontLst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B8B2"/>
    <a:srgbClr val="006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6"/>
  </p:normalViewPr>
  <p:slideViewPr>
    <p:cSldViewPr snapToGrid="0" snapToObjects="1">
      <p:cViewPr varScale="1">
        <p:scale>
          <a:sx n="101" d="100"/>
          <a:sy n="101" d="100"/>
        </p:scale>
        <p:origin x="126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12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BBFFDE4-0E95-5649-8670-E0107FC5FC73}"/>
              </a:ext>
            </a:extLst>
          </p:cNvPr>
          <p:cNvSpPr/>
          <p:nvPr userDrawn="1"/>
        </p:nvSpPr>
        <p:spPr>
          <a:xfrm>
            <a:off x="575187" y="4579017"/>
            <a:ext cx="508820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303" y="1343988"/>
            <a:ext cx="6858000" cy="2165973"/>
          </a:xfrm>
        </p:spPr>
        <p:txBody>
          <a:bodyPr lIns="0" anchor="b"/>
          <a:lstStyle>
            <a:lvl1pPr algn="l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50290-CA83-1F4F-905C-EBE9354C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303" y="3602039"/>
            <a:ext cx="5658338" cy="912812"/>
          </a:xfrm>
        </p:spPr>
        <p:txBody>
          <a:bodyPr lIns="0"/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3CC7-FA84-5249-B18B-5A3E8CCE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5303" y="6356351"/>
            <a:ext cx="2057400" cy="365125"/>
          </a:xfrm>
        </p:spPr>
        <p:txBody>
          <a:bodyPr lIns="0"/>
          <a:lstStyle/>
          <a:p>
            <a:fld id="{0352A42B-78AF-8D4D-94A5-85285646B5D9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9993145-E805-8048-89C8-948B83197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5189" y="4714876"/>
            <a:ext cx="4364831" cy="542925"/>
          </a:xfrm>
        </p:spPr>
        <p:txBody>
          <a:bodyPr lIns="0" anchor="b"/>
          <a:lstStyle>
            <a:lvl1pPr marL="0" indent="0">
              <a:buNone/>
              <a:defRPr b="1" i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0351F6B-787D-2E4D-AFF5-594834FF43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5073" y="5280025"/>
            <a:ext cx="3175397" cy="792163"/>
          </a:xfrm>
        </p:spPr>
        <p:txBody>
          <a:bodyPr lIns="0" tIns="0">
            <a:normAutofit/>
          </a:bodyPr>
          <a:lstStyle>
            <a:lvl1pPr marL="0" indent="0">
              <a:buNone/>
              <a:defRPr sz="15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073" y="529099"/>
            <a:ext cx="3969676" cy="81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9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91" y="4800600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891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891" y="5367338"/>
            <a:ext cx="5486400" cy="804863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115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115" y="947085"/>
            <a:ext cx="7293770" cy="2852737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5115" y="3826809"/>
            <a:ext cx="729377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64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12" y="800101"/>
            <a:ext cx="7825979" cy="3744865"/>
          </a:xfrm>
        </p:spPr>
        <p:txBody>
          <a:bodyPr anchor="b">
            <a:normAutofit/>
          </a:bodyPr>
          <a:lstStyle>
            <a:lvl1pPr marL="133350" indent="-133350" algn="l">
              <a:tabLst/>
              <a:defRPr sz="4100" b="0" i="0" spc="-225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883" y="5034250"/>
            <a:ext cx="7708106" cy="797345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40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115" y="947085"/>
            <a:ext cx="7293770" cy="2852737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5115" y="3826809"/>
            <a:ext cx="729377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5214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12" y="800101"/>
            <a:ext cx="7825979" cy="3744865"/>
          </a:xfrm>
        </p:spPr>
        <p:txBody>
          <a:bodyPr anchor="b">
            <a:normAutofit/>
          </a:bodyPr>
          <a:lstStyle>
            <a:lvl1pPr marL="133350" indent="-133350" algn="l">
              <a:tabLst/>
              <a:defRPr sz="4100" b="0" i="0" spc="-225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883" y="5034250"/>
            <a:ext cx="7708106" cy="797345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44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115" y="947085"/>
            <a:ext cx="7293770" cy="2852737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5115" y="3826809"/>
            <a:ext cx="729377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04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12" y="800101"/>
            <a:ext cx="7825979" cy="3744865"/>
          </a:xfrm>
        </p:spPr>
        <p:txBody>
          <a:bodyPr anchor="b">
            <a:normAutofit/>
          </a:bodyPr>
          <a:lstStyle>
            <a:lvl1pPr marL="133350" indent="-133350" algn="l">
              <a:tabLst/>
              <a:defRPr sz="4100" b="0" i="0" spc="-225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883" y="5034250"/>
            <a:ext cx="7708106" cy="797345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5030500000200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7760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303" y="1343988"/>
            <a:ext cx="6858000" cy="2165973"/>
          </a:xfrm>
        </p:spPr>
        <p:txBody>
          <a:bodyPr lIns="0" anchor="b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524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4322519" y="3713157"/>
            <a:ext cx="508820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1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308387" y="1490073"/>
            <a:ext cx="508820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1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10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10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449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370" y="1600201"/>
            <a:ext cx="4197744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3909" y="1600201"/>
            <a:ext cx="4122892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B83ED6-62A2-CD4D-AA98-221CF8A492FF}"/>
              </a:ext>
            </a:extLst>
          </p:cNvPr>
          <p:cNvSpPr/>
          <p:nvPr userDrawn="1"/>
        </p:nvSpPr>
        <p:spPr>
          <a:xfrm>
            <a:off x="326594" y="1490073"/>
            <a:ext cx="508820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3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369" y="1535113"/>
            <a:ext cx="4288622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369" y="2174875"/>
            <a:ext cx="428862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628" y="1535113"/>
            <a:ext cx="4042172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628" y="2174875"/>
            <a:ext cx="404217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42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931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25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008710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449" y="273052"/>
            <a:ext cx="511135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710" cy="4691063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762F-CA59-49E8-B588-821B631C7A3E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628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1"/>
          <a:stretch/>
        </p:blipFill>
        <p:spPr>
          <a:xfrm>
            <a:off x="4791807" y="3805442"/>
            <a:ext cx="4352193" cy="30525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67F4DC-9F6D-5D4D-B67D-CEE804F8A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643" t="6053" r="17356" b="1989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4C053-46DF-1E43-AC20-586C2EC1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0352A42B-78AF-8D4D-94A5-85285646B5D9}" type="datetimeFigureOut">
              <a:rPr lang="en-US" smtClean="0"/>
              <a:pPr/>
              <a:t>9/26/2018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96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342154" y="6271149"/>
            <a:ext cx="3454429" cy="23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3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 spc="-113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 spc="0" baseline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0" i="0" kern="1200" spc="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6822830" y="5722902"/>
            <a:ext cx="2321169" cy="1135097"/>
            <a:chOff x="6553200" y="5591048"/>
            <a:chExt cx="2590800" cy="12669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878D25-3F1C-7E42-AAEF-2D256F7A10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6553200" y="5591048"/>
              <a:ext cx="2590800" cy="12669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D9CDF7B-6094-D341-91FD-53AA2397D9E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/>
            <a:srcRect l="35794"/>
            <a:stretch/>
          </p:blipFill>
          <p:spPr>
            <a:xfrm>
              <a:off x="7645400" y="6320878"/>
              <a:ext cx="1352296" cy="430853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370" y="274639"/>
            <a:ext cx="8478431" cy="11430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370" y="1600201"/>
            <a:ext cx="8478431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370" y="6356351"/>
            <a:ext cx="987228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AD4C762F-CA59-49E8-B588-821B631C7A3E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0911" y="6356351"/>
            <a:ext cx="520115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8824" y="6356351"/>
            <a:ext cx="622076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4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685800" rtl="0" eaLnBrk="1" latinLnBrk="0" hangingPunct="1">
        <a:spcBef>
          <a:spcPct val="0"/>
        </a:spcBef>
        <a:buNone/>
        <a:defRPr sz="3300" b="1" kern="1200" spc="-75" baseline="0">
          <a:solidFill>
            <a:schemeClr val="tx1">
              <a:lumMod val="75000"/>
              <a:lumOff val="25000"/>
            </a:schemeClr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01216" indent="-201216" algn="l" defTabSz="6858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24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1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18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15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478756" indent="-107156" algn="l" defTabSz="6858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1500" kern="1200" spc="-38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253" y="2329962"/>
            <a:ext cx="7058745" cy="4528038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6822830" y="5722902"/>
            <a:ext cx="2321168" cy="1135097"/>
            <a:chOff x="6553200" y="5591048"/>
            <a:chExt cx="2590799" cy="12669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878D25-3F1C-7E42-AAEF-2D256F7A10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591048"/>
              <a:ext cx="2590799" cy="12669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D9CDF7B-6094-D341-91FD-53AA2397D9E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/>
            <a:srcRect l="35794"/>
            <a:stretch/>
          </p:blipFill>
          <p:spPr>
            <a:xfrm>
              <a:off x="7645400" y="6320878"/>
              <a:ext cx="1352296" cy="430853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370" y="274639"/>
            <a:ext cx="8478431" cy="1143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370" y="1600201"/>
            <a:ext cx="8478431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370" y="6356351"/>
            <a:ext cx="987228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7203" y="6356351"/>
            <a:ext cx="5194863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8824" y="6356351"/>
            <a:ext cx="622076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734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b="1" kern="1200" spc="-75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253" y="2329962"/>
            <a:ext cx="7058745" cy="452803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6822830" y="5722902"/>
            <a:ext cx="2321168" cy="1135097"/>
            <a:chOff x="6553200" y="5591048"/>
            <a:chExt cx="2590799" cy="12669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878D25-3F1C-7E42-AAEF-2D256F7A10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591048"/>
              <a:ext cx="2590799" cy="126695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D9CDF7B-6094-D341-91FD-53AA2397D9E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/>
            <a:srcRect l="35794"/>
            <a:stretch/>
          </p:blipFill>
          <p:spPr>
            <a:xfrm>
              <a:off x="7645400" y="6320878"/>
              <a:ext cx="1352296" cy="430853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370" y="274639"/>
            <a:ext cx="8478431" cy="1143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370" y="1600201"/>
            <a:ext cx="8478431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370" y="6356351"/>
            <a:ext cx="987228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7203" y="6356351"/>
            <a:ext cx="5194863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8824" y="6356351"/>
            <a:ext cx="622076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b="1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083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b="1" kern="1200" spc="-75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 spc="-38" baseline="0">
          <a:solidFill>
            <a:schemeClr val="accent3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253" y="2329962"/>
            <a:ext cx="7058745" cy="4528037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6822830" y="5722902"/>
            <a:ext cx="2321168" cy="1135097"/>
            <a:chOff x="6553200" y="5591048"/>
            <a:chExt cx="2590799" cy="126695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4878D25-3F1C-7E42-AAEF-2D256F7A10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5591048"/>
              <a:ext cx="2590799" cy="126695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D9CDF7B-6094-D341-91FD-53AA2397D9E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/>
            <a:srcRect l="35794"/>
            <a:stretch/>
          </p:blipFill>
          <p:spPr>
            <a:xfrm>
              <a:off x="7645400" y="6320878"/>
              <a:ext cx="1352296" cy="430853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370" y="274639"/>
            <a:ext cx="8478431" cy="11430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370" y="1600201"/>
            <a:ext cx="8478431" cy="452596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370" y="6356351"/>
            <a:ext cx="987228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1914ADBB-9B2F-49DA-AF6D-BE3F02D08A96}" type="datetimeFigureOut">
              <a:rPr lang="en-AU" smtClean="0"/>
              <a:pPr/>
              <a:t>26/09/2018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7203" y="6356351"/>
            <a:ext cx="5194863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8824" y="6356351"/>
            <a:ext cx="622076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 b="1">
                <a:solidFill>
                  <a:schemeClr val="accent2">
                    <a:lumMod val="20000"/>
                    <a:lumOff val="80000"/>
                  </a:schemeClr>
                </a:solidFill>
                <a:latin typeface="Fira Sans" panose="020B0604020202020204" charset="0"/>
              </a:defRPr>
            </a:lvl1pPr>
          </a:lstStyle>
          <a:p>
            <a:fld id="{0A1DFEB5-E876-410F-91D8-857A6666802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851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b="1" kern="1200" spc="-75" baseline="0">
          <a:solidFill>
            <a:schemeClr val="bg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spc="-38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 spc="-38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 spc="-38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 spc="-38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 spc="-38" baseline="0">
          <a:solidFill>
            <a:schemeClr val="accent2">
              <a:lumMod val="20000"/>
              <a:lumOff val="80000"/>
            </a:schemeClr>
          </a:solidFill>
          <a:latin typeface="Fira Sans" panose="020B060402020202020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89282CE-23A7-9C45-A239-5C7364034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842" t="6004" r="17228" b="20014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88638" y="5783444"/>
            <a:ext cx="3761361" cy="76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2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 spc="-113">
          <a:solidFill>
            <a:schemeClr val="bg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 spc="-113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 spc="-113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 spc="-113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0" i="0" kern="1200" spc="-113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0" i="0" kern="1200" spc="-113">
          <a:solidFill>
            <a:schemeClr val="accent3">
              <a:lumMod val="40000"/>
              <a:lumOff val="60000"/>
            </a:schemeClr>
          </a:solidFill>
          <a:latin typeface="Fira Sans Light" panose="020B04030500000200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1C823-4572-E149-BB37-2DB4531C44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</a:t>
            </a:r>
            <a:r>
              <a:rPr lang="en-US" dirty="0" err="1"/>
              <a:t>Undulator</a:t>
            </a:r>
            <a:r>
              <a:rPr lang="en-US" dirty="0"/>
              <a:t> Physics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90B47-BF11-D249-B3A0-E75BA3A53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8906" y="5013323"/>
            <a:ext cx="3175397" cy="7921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David Zhu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67" y="211976"/>
            <a:ext cx="8478431" cy="66086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Assuming </a:t>
            </a:r>
            <a:r>
              <a:rPr lang="en-AU" dirty="0" err="1" smtClean="0"/>
              <a:t>K</a:t>
            </a:r>
            <a:r>
              <a:rPr lang="en-AU" baseline="-25000" dirty="0" err="1" smtClean="0"/>
              <a:t>x</a:t>
            </a:r>
            <a:r>
              <a:rPr lang="en-AU" dirty="0" smtClean="0"/>
              <a:t> = </a:t>
            </a:r>
            <a:r>
              <a:rPr lang="en-AU" dirty="0" err="1" smtClean="0"/>
              <a:t>K</a:t>
            </a:r>
            <a:r>
              <a:rPr lang="en-AU" baseline="-25000" dirty="0" err="1" smtClean="0"/>
              <a:t>y</a:t>
            </a:r>
            <a:r>
              <a:rPr lang="en-AU" dirty="0" smtClean="0"/>
              <a:t> = K</a:t>
            </a:r>
            <a:r>
              <a:rPr lang="en-AU" baseline="-25000" dirty="0" smtClean="0"/>
              <a:t>0</a:t>
            </a:r>
            <a:r>
              <a:rPr lang="en-AU" dirty="0" smtClean="0"/>
              <a:t> (on the axis) and the energy is constant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21" y="939799"/>
            <a:ext cx="1743662" cy="6978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7104" y="4238107"/>
            <a:ext cx="8478431" cy="6608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AU" dirty="0" smtClean="0"/>
              <a:t>The oscillation </a:t>
            </a:r>
            <a:r>
              <a:rPr lang="en-AU" dirty="0" err="1" smtClean="0"/>
              <a:t>frequence</a:t>
            </a:r>
            <a:r>
              <a:rPr lang="en-AU" dirty="0" smtClean="0"/>
              <a:t> is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04" y="2446712"/>
            <a:ext cx="2372721" cy="17145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13666" y="1938252"/>
            <a:ext cx="8478431" cy="6608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AU" dirty="0" smtClean="0"/>
              <a:t>The </a:t>
            </a:r>
            <a:r>
              <a:rPr lang="en-AU" dirty="0" err="1" smtClean="0"/>
              <a:t>the</a:t>
            </a:r>
            <a:r>
              <a:rPr lang="en-AU" dirty="0" smtClean="0"/>
              <a:t> solution for the transverse motion is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40" y="5266807"/>
            <a:ext cx="2031000" cy="533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1667" y="5025507"/>
            <a:ext cx="319882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67" y="211976"/>
            <a:ext cx="8478431" cy="66086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The trajectory can be solved as:</a:t>
            </a:r>
            <a:endParaRPr lang="en-AU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7598" y="2942936"/>
            <a:ext cx="8478431" cy="6608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7B8B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AU" sz="2400" b="0" i="0" u="none" strike="noStrike" kern="1200" cap="none" spc="-38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 panose="020B0604020202020204" charset="0"/>
                <a:ea typeface="+mn-ea"/>
                <a:cs typeface="+mn-cs"/>
              </a:rPr>
              <a:t>This is a helical trajectory with a period</a:t>
            </a:r>
            <a:endParaRPr kumimoji="0" lang="en-AU" sz="2400" b="0" i="0" u="none" strike="noStrike" kern="1200" cap="none" spc="-3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 panose="020B060402020202020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24" y="872836"/>
            <a:ext cx="2183325" cy="2070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62" y="3603796"/>
            <a:ext cx="4722076" cy="149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11" y="5225703"/>
            <a:ext cx="863175" cy="33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4099" y="5102396"/>
            <a:ext cx="1421700" cy="50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928" y="5956300"/>
            <a:ext cx="1421700" cy="43180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2293489" y="5936211"/>
            <a:ext cx="4747391" cy="6608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7B8B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AU" dirty="0" smtClean="0">
                <a:solidFill>
                  <a:prstClr val="black"/>
                </a:solidFill>
              </a:rPr>
              <a:t> </a:t>
            </a:r>
            <a:r>
              <a:rPr lang="el-GR" dirty="0">
                <a:solidFill>
                  <a:prstClr val="black"/>
                </a:solidFill>
              </a:rPr>
              <a:t>λ</a:t>
            </a:r>
            <a:r>
              <a:rPr lang="en-AU" baseline="-25000" dirty="0" smtClean="0">
                <a:solidFill>
                  <a:prstClr val="black"/>
                </a:solidFill>
              </a:rPr>
              <a:t>u</a:t>
            </a:r>
            <a:r>
              <a:rPr lang="en-AU" dirty="0" smtClean="0">
                <a:solidFill>
                  <a:prstClr val="black"/>
                </a:solidFill>
              </a:rPr>
              <a:t> = </a:t>
            </a:r>
            <a:r>
              <a:rPr lang="el-GR" dirty="0" smtClean="0">
                <a:solidFill>
                  <a:prstClr val="black"/>
                </a:solidFill>
              </a:rPr>
              <a:t>λ</a:t>
            </a:r>
            <a:r>
              <a:rPr lang="en-AU" baseline="-25000" dirty="0" err="1" smtClean="0">
                <a:solidFill>
                  <a:prstClr val="black"/>
                </a:solidFill>
              </a:rPr>
              <a:t>rf</a:t>
            </a:r>
            <a:r>
              <a:rPr lang="en-AU" dirty="0" smtClean="0">
                <a:solidFill>
                  <a:prstClr val="black"/>
                </a:solidFill>
              </a:rPr>
              <a:t> at the </a:t>
            </a:r>
            <a:r>
              <a:rPr lang="en-AU" dirty="0" err="1" smtClean="0">
                <a:solidFill>
                  <a:prstClr val="black"/>
                </a:solidFill>
              </a:rPr>
              <a:t>cutoff</a:t>
            </a:r>
            <a:r>
              <a:rPr lang="en-AU" dirty="0" smtClean="0">
                <a:solidFill>
                  <a:prstClr val="black"/>
                </a:solidFill>
              </a:rPr>
              <a:t> frequency.</a:t>
            </a:r>
            <a:endParaRPr kumimoji="0" lang="en-AU" sz="2400" b="0" i="0" u="none" strike="noStrike" kern="1200" cap="none" spc="-3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 panose="020B060402020202020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34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70" y="501041"/>
            <a:ext cx="8478431" cy="916598"/>
          </a:xfrm>
        </p:spPr>
        <p:txBody>
          <a:bodyPr/>
          <a:lstStyle/>
          <a:p>
            <a:r>
              <a:rPr lang="en-AU" dirty="0" smtClean="0"/>
              <a:t>Next works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AU" dirty="0" smtClean="0"/>
              <a:t>36 GHz RF </a:t>
            </a:r>
            <a:r>
              <a:rPr lang="en-AU" dirty="0" err="1" smtClean="0"/>
              <a:t>undulator</a:t>
            </a:r>
            <a:r>
              <a:rPr lang="en-AU" dirty="0" smtClean="0"/>
              <a:t> cavity and waveguide design.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Electron beam trajectory simulations in the 36 GHz RF </a:t>
            </a:r>
            <a:r>
              <a:rPr lang="en-AU" dirty="0" err="1" smtClean="0"/>
              <a:t>undulator</a:t>
            </a:r>
            <a:r>
              <a:rPr lang="en-AU" dirty="0" smtClean="0"/>
              <a:t> </a:t>
            </a:r>
            <a:r>
              <a:rPr lang="en-AU" dirty="0" err="1" smtClean="0"/>
              <a:t>cavitiy</a:t>
            </a:r>
            <a:r>
              <a:rPr lang="en-AU" dirty="0" smtClean="0"/>
              <a:t> and waveguide.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64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70" y="501041"/>
            <a:ext cx="8478431" cy="916598"/>
          </a:xfrm>
        </p:spPr>
        <p:txBody>
          <a:bodyPr>
            <a:normAutofit/>
          </a:bodyPr>
          <a:lstStyle/>
          <a:p>
            <a:r>
              <a:rPr lang="en-AU" dirty="0" smtClean="0"/>
              <a:t>References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AU" dirty="0" err="1" smtClean="0"/>
              <a:t>Tsumoru</a:t>
            </a:r>
            <a:r>
              <a:rPr lang="en-AU" dirty="0" smtClean="0"/>
              <a:t> </a:t>
            </a:r>
            <a:r>
              <a:rPr lang="en-AU" dirty="0" err="1"/>
              <a:t>Shintake</a:t>
            </a:r>
            <a:r>
              <a:rPr lang="en-AU" dirty="0"/>
              <a:t> et al. “Development of Microwave </a:t>
            </a:r>
            <a:r>
              <a:rPr lang="en-AU" dirty="0" err="1"/>
              <a:t>Undulator</a:t>
            </a:r>
            <a:r>
              <a:rPr lang="en-AU" dirty="0"/>
              <a:t>”, </a:t>
            </a:r>
            <a:r>
              <a:rPr lang="en-AU" dirty="0" err="1"/>
              <a:t>Jpn</a:t>
            </a:r>
            <a:r>
              <a:rPr lang="en-AU" dirty="0"/>
              <a:t>. J. Appl. Phys. 22,  844, </a:t>
            </a:r>
            <a:r>
              <a:rPr lang="en-AU" dirty="0" smtClean="0"/>
              <a:t>1983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AU" dirty="0"/>
              <a:t>T. M. Tran, B. G. </a:t>
            </a:r>
            <a:r>
              <a:rPr lang="en-AU" dirty="0" err="1"/>
              <a:t>Danly</a:t>
            </a:r>
            <a:r>
              <a:rPr lang="en-AU" dirty="0"/>
              <a:t> et al. “Free electron lasers with electromagnetic standing wave wigglers”, IEEE Journal of Quantum Electronics. Vol. QE-23, NO. 9, pp. 1578-1589, 1987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AU" dirty="0"/>
              <a:t>C. Pellegrini, “X-Band Microwave </a:t>
            </a:r>
            <a:r>
              <a:rPr lang="en-AU" dirty="0" err="1"/>
              <a:t>Undulators</a:t>
            </a:r>
            <a:r>
              <a:rPr lang="en-AU" dirty="0"/>
              <a:t> for Short Wavelength Free-Electron Lasers”, AIP Conference Proceedings 807, 30 (2006);</a:t>
            </a:r>
            <a:endParaRPr lang="en-AU" dirty="0" smtClean="0"/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8843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70" y="501041"/>
            <a:ext cx="8478431" cy="916598"/>
          </a:xfrm>
        </p:spPr>
        <p:txBody>
          <a:bodyPr/>
          <a:lstStyle/>
          <a:p>
            <a:r>
              <a:rPr lang="en-AU" dirty="0"/>
              <a:t>Standing Wave RF </a:t>
            </a:r>
            <a:r>
              <a:rPr lang="en-AU" dirty="0" err="1" smtClean="0"/>
              <a:t>Undulator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259" y="1706892"/>
            <a:ext cx="6727034" cy="3372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090" y="5261956"/>
            <a:ext cx="2518755" cy="13715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585" y="5261956"/>
            <a:ext cx="2252473" cy="88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3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70" y="501041"/>
            <a:ext cx="8478431" cy="916598"/>
          </a:xfrm>
        </p:spPr>
        <p:txBody>
          <a:bodyPr/>
          <a:lstStyle/>
          <a:p>
            <a:r>
              <a:rPr lang="en-AU" dirty="0" smtClean="0"/>
              <a:t>The equation of motion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71" y="1860203"/>
            <a:ext cx="3366429" cy="8746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81" y="2892829"/>
            <a:ext cx="3504825" cy="898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61" y="3811990"/>
            <a:ext cx="6771449" cy="29083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47804" y="2229196"/>
            <a:ext cx="4896196" cy="132726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err="1" smtClean="0"/>
              <a:t>Zw</a:t>
            </a:r>
            <a:r>
              <a:rPr lang="en-AU" dirty="0" smtClean="0"/>
              <a:t> : wave impedance in the cavity</a:t>
            </a:r>
          </a:p>
          <a:p>
            <a:r>
              <a:rPr lang="en-AU" dirty="0" smtClean="0"/>
              <a:t>ζ : wave impedance in free space.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555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00" y="1825223"/>
            <a:ext cx="6275557" cy="550716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In the case of the magnetic </a:t>
            </a:r>
            <a:r>
              <a:rPr lang="en-AU" dirty="0" err="1" smtClean="0"/>
              <a:t>undulator</a:t>
            </a:r>
            <a:r>
              <a:rPr lang="en-AU" dirty="0" smtClean="0"/>
              <a:t>:</a:t>
            </a:r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00" y="404784"/>
            <a:ext cx="6110413" cy="1193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52" y="2375938"/>
            <a:ext cx="3262006" cy="128166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98699" y="3565354"/>
            <a:ext cx="6275557" cy="55071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AU" dirty="0" smtClean="0"/>
              <a:t>Comparing these two equations: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06" y="4432300"/>
            <a:ext cx="3249601" cy="2006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7488" y="4432300"/>
            <a:ext cx="1523250" cy="200660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4239491" y="5381163"/>
            <a:ext cx="581891" cy="275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18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652" y="560129"/>
            <a:ext cx="8199766" cy="550716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Radiation frequency and intensity:</a:t>
            </a:r>
            <a:endParaRPr lang="en-AU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97012" y="4354257"/>
            <a:ext cx="6275557" cy="55071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AU" dirty="0" smtClean="0"/>
              <a:t>where:</a:t>
            </a:r>
            <a:endParaRPr lang="en-A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12" y="1110845"/>
            <a:ext cx="5330704" cy="31006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522" y="4354257"/>
            <a:ext cx="5403106" cy="2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17" y="126296"/>
            <a:ext cx="8478431" cy="916598"/>
          </a:xfrm>
        </p:spPr>
        <p:txBody>
          <a:bodyPr/>
          <a:lstStyle/>
          <a:p>
            <a:r>
              <a:rPr lang="en-AU" dirty="0"/>
              <a:t>Traveling Wave RF </a:t>
            </a:r>
            <a:r>
              <a:rPr lang="en-AU" dirty="0" err="1"/>
              <a:t>Undulator</a:t>
            </a:r>
            <a:r>
              <a:rPr lang="en-AU" dirty="0"/>
              <a:t> (TE modes)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314" y="1267233"/>
            <a:ext cx="5012023" cy="70242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Fields in the waveguide: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16" y="1947026"/>
            <a:ext cx="5991451" cy="71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72" y="2625300"/>
            <a:ext cx="8910343" cy="12665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372" y="4023584"/>
            <a:ext cx="8759265" cy="852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374" y="5007309"/>
            <a:ext cx="1848867" cy="839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16" y="5883609"/>
            <a:ext cx="1682315" cy="745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0881" y="4947174"/>
            <a:ext cx="3314981" cy="10542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3493" y="6023412"/>
            <a:ext cx="3221021" cy="81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69" y="271392"/>
            <a:ext cx="8478431" cy="781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For m=0, n=1 and m=1, n=0 modes, shift to new coordinates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385" y="271392"/>
            <a:ext cx="660075" cy="40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69" y="769232"/>
            <a:ext cx="2691075" cy="8382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58493" y="1714732"/>
            <a:ext cx="8478431" cy="78108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01216" indent="-201216" algn="l" defTabSz="685800" rtl="0" eaLnBrk="1" latinLnBrk="0" hangingPunct="1">
              <a:spcBef>
                <a:spcPct val="20000"/>
              </a:spcBef>
              <a:buClr>
                <a:srgbClr val="47B8B2"/>
              </a:buClr>
              <a:buFont typeface="Wingdings" panose="05000000000000000000" pitchFamily="2" charset="2"/>
              <a:buChar char="§"/>
              <a:defRPr sz="24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Fira Sans" panose="020B0604020202020204" charset="0"/>
              <a:buChar char="›"/>
              <a:defRPr sz="18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»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4pPr>
            <a:lvl5pPr marL="1478756" indent="-107156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­"/>
              <a:defRPr sz="1500" kern="1200" spc="-38" baseline="0">
                <a:solidFill>
                  <a:schemeClr val="tx1"/>
                </a:solidFill>
                <a:latin typeface="Fira Sans" panose="020B060402020202020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AU" dirty="0" smtClean="0"/>
              <a:t>For these two modes the fields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413" y="2105272"/>
            <a:ext cx="660075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22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70" y="210096"/>
            <a:ext cx="8619746" cy="737555"/>
          </a:xfrm>
        </p:spPr>
        <p:txBody>
          <a:bodyPr>
            <a:normAutofit/>
          </a:bodyPr>
          <a:lstStyle/>
          <a:p>
            <a:r>
              <a:rPr lang="en-AU" dirty="0" smtClean="0"/>
              <a:t>Forces in the shift coordinate system a=b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70" y="5245331"/>
            <a:ext cx="8478431" cy="880833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The second terms are nonlinear terms.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70" y="1030778"/>
            <a:ext cx="8579181" cy="383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68" y="268284"/>
            <a:ext cx="8478431" cy="687679"/>
          </a:xfrm>
        </p:spPr>
        <p:txBody>
          <a:bodyPr/>
          <a:lstStyle/>
          <a:p>
            <a:r>
              <a:rPr lang="en-AU" dirty="0" smtClean="0"/>
              <a:t>Equations of motion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639" y="1199114"/>
            <a:ext cx="8478431" cy="951806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Neglect the non linear terms and the external transverse focusing force: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82" y="2150920"/>
            <a:ext cx="5026726" cy="154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95" y="3958359"/>
            <a:ext cx="233565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STO Titl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1EB6D7D4-1662-4210-9B87-3DAF392D225C}"/>
    </a:ext>
  </a:extLst>
</a:theme>
</file>

<file path=ppt/theme/theme2.xml><?xml version="1.0" encoding="utf-8"?>
<a:theme xmlns:a="http://schemas.openxmlformats.org/drawingml/2006/main" name="ANSTO Main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003C8BB0-33A2-4D82-AB42-48BD152DD766}"/>
    </a:ext>
  </a:extLst>
</a:theme>
</file>

<file path=ppt/theme/theme3.xml><?xml version="1.0" encoding="utf-8"?>
<a:theme xmlns:a="http://schemas.openxmlformats.org/drawingml/2006/main" name="ANSTO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E1DC1695-59A9-4D56-8C04-18AF475F4DFE}"/>
    </a:ext>
  </a:extLst>
</a:theme>
</file>

<file path=ppt/theme/theme4.xml><?xml version="1.0" encoding="utf-8"?>
<a:theme xmlns:a="http://schemas.openxmlformats.org/drawingml/2006/main" name="ANSTO Dark blue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3D50EB75-F0C7-45CE-8475-A622E50C1DF3}"/>
    </a:ext>
  </a:extLst>
</a:theme>
</file>

<file path=ppt/theme/theme5.xml><?xml version="1.0" encoding="utf-8"?>
<a:theme xmlns:a="http://schemas.openxmlformats.org/drawingml/2006/main" name="ANSTO Teal slides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4901221F-CE5D-4F56-B4F9-91287680CE88}"/>
    </a:ext>
  </a:extLst>
</a:theme>
</file>

<file path=ppt/theme/theme6.xml><?xml version="1.0" encoding="utf-8"?>
<a:theme xmlns:a="http://schemas.openxmlformats.org/drawingml/2006/main" name="ANSTO Thank you slide">
  <a:themeElements>
    <a:clrScheme name="ANSTO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5_meeting_2018_09_26" id="{075C1D59-9C8B-4269-8345-B7010F36AAC1}" vid="{C6A577A7-4730-4539-8A9E-C1EC368DB0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wp5_meeting_2018_09_26</Template>
  <TotalTime>457</TotalTime>
  <Words>280</Words>
  <Application>Microsoft Office PowerPoint</Application>
  <PresentationFormat>On-screen Show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Fira Sans ExtraLight</vt:lpstr>
      <vt:lpstr>Calibri</vt:lpstr>
      <vt:lpstr>Wingdings</vt:lpstr>
      <vt:lpstr>Fira Sans Light</vt:lpstr>
      <vt:lpstr>Fira Sans ExtraBold</vt:lpstr>
      <vt:lpstr>Poppins</vt:lpstr>
      <vt:lpstr>Fira Sans</vt:lpstr>
      <vt:lpstr>Arial</vt:lpstr>
      <vt:lpstr>Poppins Light</vt:lpstr>
      <vt:lpstr>ANSTO Title</vt:lpstr>
      <vt:lpstr>ANSTO Main Content</vt:lpstr>
      <vt:lpstr>ANSTO Blue slides</vt:lpstr>
      <vt:lpstr>ANSTO Dark blue slides</vt:lpstr>
      <vt:lpstr>ANSTO Teal slides</vt:lpstr>
      <vt:lpstr>ANSTO Thank you slide</vt:lpstr>
      <vt:lpstr>RF Undulator Physics</vt:lpstr>
      <vt:lpstr>Standing Wave RF Undulator</vt:lpstr>
      <vt:lpstr>The equation of motion</vt:lpstr>
      <vt:lpstr>PowerPoint Presentation</vt:lpstr>
      <vt:lpstr>PowerPoint Presentation</vt:lpstr>
      <vt:lpstr>Traveling Wave RF Undulator (TE modes)</vt:lpstr>
      <vt:lpstr>PowerPoint Presentation</vt:lpstr>
      <vt:lpstr>Forces in the shift coordinate system a=b</vt:lpstr>
      <vt:lpstr>Equations of motion</vt:lpstr>
      <vt:lpstr>PowerPoint Presentation</vt:lpstr>
      <vt:lpstr>PowerPoint Presentation</vt:lpstr>
      <vt:lpstr>Next works</vt:lpstr>
      <vt:lpstr>References</vt:lpstr>
    </vt:vector>
  </TitlesOfParts>
  <Company>ANSTO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Undulator Physics</dc:title>
  <dc:creator>David Zhu</dc:creator>
  <cp:lastModifiedBy>David Zhu</cp:lastModifiedBy>
  <cp:revision>39</cp:revision>
  <dcterms:created xsi:type="dcterms:W3CDTF">2018-09-25T04:06:15Z</dcterms:created>
  <dcterms:modified xsi:type="dcterms:W3CDTF">2018-09-26T04:38:38Z</dcterms:modified>
</cp:coreProperties>
</file>