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31" r:id="rId2"/>
    <p:sldId id="332" r:id="rId3"/>
    <p:sldId id="259" r:id="rId4"/>
    <p:sldId id="257" r:id="rId5"/>
    <p:sldId id="258" r:id="rId6"/>
    <p:sldId id="260" r:id="rId7"/>
    <p:sldId id="261" r:id="rId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259"/>
            <p14:sldId id="257"/>
            <p14:sldId id="258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9129" autoAdjust="0"/>
  </p:normalViewPr>
  <p:slideViewPr>
    <p:cSldViewPr snapToObjects="1">
      <p:cViewPr varScale="1">
        <p:scale>
          <a:sx n="118" d="100"/>
          <a:sy n="118" d="100"/>
        </p:scale>
        <p:origin x="1072" y="20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71-9382-4480-A7C1-ED4AE76E3106}" type="datetimeFigureOut">
              <a:rPr lang="en-US" smtClean="0"/>
              <a:t>9/25/18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6007F-489F-44F2-801A-70E59398AE9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50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dirty="0"/>
              <a:t>Mini Hall probe bench for in-vacuum undulators at PSI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T. Schmidt::  ID group  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969696"/>
                </a:solidFill>
                <a:latin typeface="+mn-lt"/>
              </a:rPr>
              <a:t>XLS WP5 meeting No 6 , September 26</a:t>
            </a:r>
            <a:r>
              <a:rPr lang="en-GB" sz="1800" b="1" baseline="30000" dirty="0">
                <a:solidFill>
                  <a:srgbClr val="969696"/>
                </a:solidFill>
                <a:latin typeface="+mn-lt"/>
              </a:rPr>
              <a:t>th</a:t>
            </a:r>
            <a:r>
              <a:rPr lang="en-GB" sz="1800" b="1" dirty="0">
                <a:solidFill>
                  <a:srgbClr val="969696"/>
                </a:solidFill>
                <a:latin typeface="+mn-lt"/>
              </a:rPr>
              <a:t> , 2018 </a:t>
            </a:r>
            <a:endParaRPr lang="en-GB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27584" y="1124744"/>
            <a:ext cx="8136904" cy="5183906"/>
          </a:xfrm>
        </p:spPr>
        <p:txBody>
          <a:bodyPr/>
          <a:lstStyle/>
          <a:p>
            <a:r>
              <a:rPr lang="en-GB" sz="2000" dirty="0"/>
              <a:t>“in-situ” field measurement and optimization for in-vac undulators</a:t>
            </a:r>
          </a:p>
          <a:p>
            <a:r>
              <a:rPr lang="en-GB" sz="2000" dirty="0"/>
              <a:t>miniaturization of SwissFEL out of vacuum measurement bench </a:t>
            </a:r>
          </a:p>
          <a:p>
            <a:pPr marL="0" indent="0">
              <a:buNone/>
            </a:pPr>
            <a:r>
              <a:rPr lang="en-GB" sz="2000" dirty="0"/>
              <a:t>            SAFALI based with robot based field correction</a:t>
            </a:r>
          </a:p>
          <a:p>
            <a:r>
              <a:rPr lang="en-GB" sz="2000" dirty="0"/>
              <a:t>collaboration with Senis and University of Malta</a:t>
            </a:r>
          </a:p>
          <a:p>
            <a:r>
              <a:rPr lang="en-GB" sz="2000" dirty="0"/>
              <a:t>Hall sensor and encoder data for direct access to field vs position</a:t>
            </a:r>
          </a:p>
          <a:p>
            <a:r>
              <a:rPr lang="en-GB" sz="2000" dirty="0"/>
              <a:t>wireless data transfer</a:t>
            </a:r>
          </a:p>
          <a:p>
            <a:endParaRPr lang="en-GB" sz="2000" dirty="0"/>
          </a:p>
          <a:p>
            <a:r>
              <a:rPr lang="en-GB" sz="2000" dirty="0"/>
              <a:t>for in vacuum chamber measurements – not under vacuum</a:t>
            </a:r>
          </a:p>
          <a:p>
            <a:r>
              <a:rPr lang="en-GB" sz="2000" dirty="0"/>
              <a:t>for field optimization without later disassembling</a:t>
            </a:r>
          </a:p>
          <a:p>
            <a:r>
              <a:rPr lang="en-GB" sz="2000" dirty="0"/>
              <a:t>for faster re-shimming of undulators in case of radiation degradation</a:t>
            </a:r>
          </a:p>
          <a:p>
            <a:endParaRPr lang="en-GB" sz="2000" dirty="0"/>
          </a:p>
          <a:p>
            <a:r>
              <a:rPr lang="en-GB" sz="2000" dirty="0"/>
              <a:t>prototype in test phase 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Mini Hall probe bench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951175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Miniaturized Hall probe bench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4435372" cy="352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lh3.googleusercontent.com/ePWA_LFQTifDBtc1muD1CV6ZHYOyR1gHwxsNgZbw3bOwNx5x7Smwbv7uKx9l7OWLw55xRp2ZpWnno2wj0h3PORJywXl8VUkcaa1r5_KrUYBb4TX9VI9__DJcbp_UuU-U7rd3OtulOxdLXSfuIFReQaMTrDO-k7bTSCjThzF90MRj1SaVgl3DmoVPn7z1m4KFJ8NXN4rZoBX06mjm2_rKqrYm88RbujKfcn-QSwIcsii1Eyk5QsvvutKb20EWD28IQCKijnKexihsjzJu0p2nueAVu6Nlz1p0XPVifV76x1ex-dglcQvJksFQl_TXkXhXDftvzFNPRII8FaR5JZCFirF6xzb-pIvX44zxnWbj7OfPnQM-KEDc1NP07xkONTwWhmY3BqeFx5XH0rzdFgUJueTnFmpOoo2DFZ6B3E-TvfrHvxlzlFbbwfsN0uAw6s6DWQNX27BMlpEx3-PsvcbQfwv4Q0RfnFQzQHwCE58DO3s_g7t3Cy-TpwdysdGhZG9s3WjVFC04ZZkb5sCR86VIBJlIZMP0tvTGROaeeSaSCtVT0WD0mDAhd-TFOrEB2-FXjW8yY4w8bkINCFrmtUkoXHMplX-MbwTKYB_M8KQH1m1MvwJDKqGnHYN0FDG7YToI=w498-h883-no"/>
          <p:cNvPicPr>
            <a:picLocks noChangeAspect="1" noChangeArrowheads="1"/>
          </p:cNvPicPr>
          <p:nvPr/>
        </p:nvPicPr>
        <p:blipFill>
          <a:blip r:embed="rId3"/>
          <a:srcRect t="10390" b="20779"/>
          <a:stretch>
            <a:fillRect/>
          </a:stretch>
        </p:blipFill>
        <p:spPr bwMode="auto">
          <a:xfrm>
            <a:off x="5500694" y="1571612"/>
            <a:ext cx="3096092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5572140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drawings for magnetic measurement inside of the vacuum chamber.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0694" y="557214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Prototype bench fixed to a 1m undulator for testing.</a:t>
            </a:r>
          </a:p>
        </p:txBody>
      </p:sp>
    </p:spTree>
    <p:extLst>
      <p:ext uri="{BB962C8B-B14F-4D97-AF65-F5344CB8AC3E}">
        <p14:creationId xmlns:p14="http://schemas.microsoft.com/office/powerpoint/2010/main" val="83508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29600" cy="429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5072074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View of the measurement bench with a SENIS hall probe fixed to the holder.</a:t>
            </a:r>
          </a:p>
        </p:txBody>
      </p:sp>
    </p:spTree>
    <p:extLst>
      <p:ext uri="{BB962C8B-B14F-4D97-AF65-F5344CB8AC3E}">
        <p14:creationId xmlns:p14="http://schemas.microsoft.com/office/powerpoint/2010/main" val="237387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3.googleusercontent.com/k3vxTOJ5CPMVQInMSEEMrx49kjcaWzlOO_CHTxS9kuOoR_6BMJTlwL93V3_NXiK5YGlDji8vQm7dVgq9uxc7pBblWzq_nNptaErI3gAjSWGkFqCPjPmeTAX0gr68UKIHwHv4a2_m8C6ZqlmVFn56LXfumexGQxYzUQkio1Dh0gpGz5-NjVqoXM2sA-5Gp9CdU49p_elvxF1jVsq1EuDKPZtCjKHwGY0coy3vwZonAl2vSRwgI689L45D1HVF1KHsoyUGyaMCMmAbGvL5K9Zh7k8hjTFPeIpLTRiYE_lenb_dJ_9C2WPnJJ5tvJYoqZ4bX7XrcPfENwFQ9zwHbshPR5Ms0LUx3K9ikUJXF864-a259t6mSy4WjvWYeh0pnYbn3qON7yGkG2Om03BAuckfA1lpS0drSZTIXe5Np5bWPoLCI1KnLqqRz2tdhqyqQ1ilu_cR33IG73LrX_hnlr-iFAy9hRwQvRfR0I27iTxoYRhHGleiL205dZ1tf71CwPXXASUrkKlK85HkO7QVFQcuYEm550qDsfwb-wjZGaHAjkXrsUGd8-NgAL6xh09ugd3MEHJ62YwVpkVUfPW_kNnkYW2e1xcM9_sXyyE0-h267qeIM8GAFkXhmQO02XvSjII1=w1570-h883-no"/>
          <p:cNvPicPr>
            <a:picLocks noChangeAspect="1" noChangeArrowheads="1"/>
          </p:cNvPicPr>
          <p:nvPr/>
        </p:nvPicPr>
        <p:blipFill>
          <a:blip r:embed="rId2"/>
          <a:srcRect t="12903" b="9677"/>
          <a:stretch>
            <a:fillRect/>
          </a:stretch>
        </p:blipFill>
        <p:spPr bwMode="auto">
          <a:xfrm>
            <a:off x="642910" y="357166"/>
            <a:ext cx="7875170" cy="34290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28662" y="1643050"/>
            <a:ext cx="1928826" cy="121444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28926" y="714356"/>
            <a:ext cx="2286016" cy="278608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86380" y="714356"/>
            <a:ext cx="2214578" cy="278608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71472" y="3857628"/>
            <a:ext cx="1857388" cy="2786082"/>
          </a:xfrm>
          <a:prstGeom prst="rect">
            <a:avLst/>
          </a:prstGeom>
          <a:solidFill>
            <a:srgbClr val="D0CD3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Hall sensor board.</a:t>
            </a:r>
          </a:p>
          <a:p>
            <a:pPr algn="ctr"/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3 Hall effect sensor chips placed in phase with the 3 motor coils used for linear commutation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571736" y="3857628"/>
            <a:ext cx="2143140" cy="2786082"/>
          </a:xfrm>
          <a:prstGeom prst="rect">
            <a:avLst/>
          </a:prstGeom>
          <a:solidFill>
            <a:srgbClr val="BEFF7D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SENIS hall probe correction.</a:t>
            </a:r>
          </a:p>
          <a:p>
            <a:pPr algn="ctr"/>
            <a:endParaRPr lang="en-GB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3 Faulhaber motors used to correct the hall probe position in the horizontal, vertical orientations as well as the angular offset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57752" y="3857628"/>
            <a:ext cx="2357454" cy="27860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Automatic adjustment robot</a:t>
            </a:r>
          </a:p>
          <a:p>
            <a:pPr algn="ctr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5 Motors:</a:t>
            </a:r>
          </a:p>
          <a:p>
            <a:pPr algn="ctr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x horizontal position</a:t>
            </a:r>
          </a:p>
          <a:p>
            <a:pPr algn="ctr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x “Screwdrivers”</a:t>
            </a:r>
          </a:p>
          <a:p>
            <a:pPr algn="ctr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x vertical position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8501090" y="1571612"/>
            <a:ext cx="428628" cy="2143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358082" y="3857628"/>
            <a:ext cx="1285884" cy="2786082"/>
          </a:xfrm>
          <a:prstGeom prst="rect">
            <a:avLst/>
          </a:prstGeom>
          <a:solidFill>
            <a:srgbClr val="F4A2A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Heidenhain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 position encoder</a:t>
            </a:r>
          </a:p>
          <a:p>
            <a:pPr algn="ctr"/>
            <a:endParaRPr lang="en-GB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(Endat2.2 protocol)</a:t>
            </a:r>
          </a:p>
        </p:txBody>
      </p:sp>
    </p:spTree>
    <p:extLst>
      <p:ext uri="{BB962C8B-B14F-4D97-AF65-F5344CB8AC3E}">
        <p14:creationId xmlns:p14="http://schemas.microsoft.com/office/powerpoint/2010/main" val="288323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https://lh3.googleusercontent.com/7YA-xb5OfJ1N6QYeDvBiYBKKeUHvkP1MR6RQnm6zM6TxqxZ4dHJXTAPf5B02yqism49hGKfH2VV6Lo4wkOqaU4edZGBT6yCYmgBz5pZS-gBNDsk3e6eOmN2qo2l380JaDwjB8bZGCGPCypJpHYXFnqU6hzN_u1aWLUfBJNPGtnPCu-pxt5kLx2kXL3wp1I5Z_uXNJhDQsGRrUUlhi03B9C3EJeCn_n4JhjFkvmqNWqZvD2MgAYxTpL15wO9OVL6JsElW0rgZcDhw8wd1PEaCHXS6vHTaRLmVfyxWfKvyUYiRh9gqw5a2Uas5RewUuf3azZDljB6yE5fqKaKCDlnF0XNGyVCYFhwQn5Di1hdxoeq7i9lfs_-HZGuYBYkQMbVsF7qmvbyaiGa99p7esHnhBRyvC3RHD-YknMKOnpOYCBPnOZsSMY7rqF7MeNmn81kIjCET8UDsadTQXQSaj1jrsQU_ZTSLkkFaLGFDgDw_Bco1wsAORtBylhA0Oxs6Apatq-pijMY6vq2IPXq9Sg33DHlxlmcL4fHaTSLTWChKgz8JxDUMALh-914UaQohWlgoDYjd718RWIgswKunP3GQusEy23Y47Jfhd28G8TRF6JAG3ncpWrP8te8zMVk4i82R=w1570-h883-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621131" cy="4286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21495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Side view showing the linear motor magnets underneath the hall sensor  circuit board.</a:t>
            </a:r>
          </a:p>
        </p:txBody>
      </p:sp>
    </p:spTree>
    <p:extLst>
      <p:ext uri="{BB962C8B-B14F-4D97-AF65-F5344CB8AC3E}">
        <p14:creationId xmlns:p14="http://schemas.microsoft.com/office/powerpoint/2010/main" val="230932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lh3.googleusercontent.com/SMwtyqYyP4pbRS0b5Idf6VhMQNC3qgDfV4u-1pIqiTBPJyfW6r6WHFV3pcu_VQNiUObX6i7LThbxuzy5RrK-5TxARIjgAM2I0kxnWtR9IiYlcscEKJupCQG68HSQMu3yCLl9ikIH8oa094tGzbp2FcCP0NRldsp1pLhsLWe741Fc05LIr75OFT0gCwcvMDTNjJKzde5-i83pL0ZlR-HPgejTDJqwuxj4T7BP6FGkkm6QbzFEUMYv3p8khcUTr79seT-qFeBOwp4P1qKnGy1qHzB0VJBZzuW48ma3tHbGO55UvOmphyHeh-SME3pBhJ5Eow0GAEoj6hIaWW11qd8LDWvWRNlSAPYj6K-6SH1Ou8cYB-GTc0pRir8Civ7od9cajwquG6vPqxrAhxfDCOXSPpM7ph9W23y7vJd6DN5eo966invSlgh_mnSyHhyQ7hdmnYnj1xjsRRlofUs6vBRCMXmeGPl6sPcFrVuKmga2CU2EQ1YLyduMiOwoY0u0mo1yZRzk8epuVHJ53fzXJnKB3DjmOEDyYiG4FgHSpX9fZAHVblj2GsZYcZIfHXtGC0xxwXVyj3_T0cjWksqyK8_f3OrEOVIcYpmIv2UO2ihXcf3oVbeQq3cijnwOOJPoOmBb=w1570-h883-no"/>
          <p:cNvPicPr>
            <a:picLocks noChangeAspect="1" noChangeArrowheads="1"/>
          </p:cNvPicPr>
          <p:nvPr/>
        </p:nvPicPr>
        <p:blipFill>
          <a:blip r:embed="rId2" cstate="print"/>
          <a:srcRect l="8772" r="10526" b="9358"/>
          <a:stretch>
            <a:fillRect/>
          </a:stretch>
        </p:blipFill>
        <p:spPr bwMode="auto">
          <a:xfrm rot="5400000">
            <a:off x="2494739" y="1577172"/>
            <a:ext cx="4297398" cy="2714644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785794"/>
            <a:ext cx="265845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85852" y="521495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8" y="5214950"/>
            <a:ext cx="88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Bottom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2198" y="785794"/>
            <a:ext cx="29206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 and bottom views of the main PCB showing:</a:t>
            </a:r>
          </a:p>
          <a:p>
            <a:pPr>
              <a:buFontTx/>
              <a:buChar char="-"/>
            </a:pPr>
            <a:r>
              <a:rPr lang="en-GB" dirty="0"/>
              <a:t> Raspberry Pi controller</a:t>
            </a:r>
          </a:p>
          <a:p>
            <a:pPr>
              <a:buFontTx/>
              <a:buChar char="-"/>
            </a:pPr>
            <a:r>
              <a:rPr lang="en-GB" dirty="0"/>
              <a:t> </a:t>
            </a:r>
            <a:r>
              <a:rPr lang="en-GB" dirty="0" err="1"/>
              <a:t>Zigbee</a:t>
            </a:r>
            <a:r>
              <a:rPr lang="en-GB" dirty="0"/>
              <a:t> radio module for transmitting PSD sensor values</a:t>
            </a:r>
          </a:p>
          <a:p>
            <a:pPr>
              <a:buFontTx/>
              <a:buChar char="-"/>
            </a:pPr>
            <a:r>
              <a:rPr lang="en-GB" dirty="0"/>
              <a:t> 4 Faulhaber motion controllers.</a:t>
            </a:r>
          </a:p>
          <a:p>
            <a:pPr>
              <a:buFontTx/>
              <a:buChar char="-"/>
            </a:pPr>
            <a:endParaRPr lang="en-GB" dirty="0"/>
          </a:p>
          <a:p>
            <a:r>
              <a:rPr lang="en-GB" dirty="0"/>
              <a:t>Other components not visible in the picture include:</a:t>
            </a:r>
          </a:p>
          <a:p>
            <a:endParaRPr lang="en-GB" dirty="0"/>
          </a:p>
          <a:p>
            <a:pPr>
              <a:buFontTx/>
              <a:buChar char="-"/>
            </a:pPr>
            <a:r>
              <a:rPr lang="en-GB" dirty="0" err="1"/>
              <a:t>Endat</a:t>
            </a:r>
            <a:r>
              <a:rPr lang="en-GB" dirty="0"/>
              <a:t> controller for reading </a:t>
            </a:r>
            <a:r>
              <a:rPr lang="en-GB" dirty="0" err="1"/>
              <a:t>Heidenhain</a:t>
            </a:r>
            <a:r>
              <a:rPr lang="en-GB" dirty="0"/>
              <a:t> encoder.</a:t>
            </a:r>
          </a:p>
          <a:p>
            <a:pPr>
              <a:buFontTx/>
              <a:buChar char="-"/>
            </a:pPr>
            <a:r>
              <a:rPr lang="en-GB" dirty="0"/>
              <a:t>USB &amp; SPI isolators</a:t>
            </a:r>
          </a:p>
          <a:p>
            <a:pPr>
              <a:buFontTx/>
              <a:buChar char="-"/>
            </a:pPr>
            <a:r>
              <a:rPr lang="en-GB" dirty="0"/>
              <a:t>CAN bus </a:t>
            </a:r>
            <a:r>
              <a:rPr lang="en-GB" dirty="0" err="1"/>
              <a:t>transciever</a:t>
            </a:r>
            <a:r>
              <a:rPr lang="en-GB" dirty="0"/>
              <a:t> for communication with the Faulhaber controllers</a:t>
            </a:r>
          </a:p>
          <a:p>
            <a:endParaRPr lang="en-GB" dirty="0"/>
          </a:p>
          <a:p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516343"/>
      </p:ext>
    </p:extLst>
  </p:cSld>
  <p:clrMapOvr>
    <a:masterClrMapping/>
  </p:clrMapOvr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english.potx</Template>
  <TotalTime>0</TotalTime>
  <Words>300</Words>
  <Application>Microsoft Macintosh PowerPoint</Application>
  <PresentationFormat>Bildschirmpräsentation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8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PSI PowerPoint Master english</vt:lpstr>
      <vt:lpstr>Mini Hall probe bench for in-vacuum undulators at PSI</vt:lpstr>
      <vt:lpstr>Mini Hall probe bench</vt:lpstr>
      <vt:lpstr>Miniaturized Hall probe bench</vt:lpstr>
      <vt:lpstr>PowerPoint-Präsentation</vt:lpstr>
      <vt:lpstr>PowerPoint-Präsentation</vt:lpstr>
      <vt:lpstr>PowerPoint-Präsentation</vt:lpstr>
      <vt:lpstr>PowerPoint-Präsentation</vt:lpstr>
    </vt:vector>
  </TitlesOfParts>
  <Company>Paul Scherrer Institut [PSI.CH]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Microsoft Office-Benutzer</cp:lastModifiedBy>
  <cp:revision>270</cp:revision>
  <cp:lastPrinted>2015-07-23T13:50:07Z</cp:lastPrinted>
  <dcterms:created xsi:type="dcterms:W3CDTF">2015-06-09T12:31:54Z</dcterms:created>
  <dcterms:modified xsi:type="dcterms:W3CDTF">2018-09-26T07:08:50Z</dcterms:modified>
</cp:coreProperties>
</file>