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32" r:id="rId2"/>
    <p:sldId id="258" r:id="rId3"/>
    <p:sldId id="351" r:id="rId4"/>
    <p:sldId id="353" r:id="rId5"/>
    <p:sldId id="352" r:id="rId6"/>
    <p:sldId id="354" r:id="rId7"/>
    <p:sldId id="356" r:id="rId8"/>
    <p:sldId id="355" r:id="rId9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5252"/>
    <a:srgbClr val="E2A616"/>
    <a:srgbClr val="CF9814"/>
    <a:srgbClr val="022543"/>
    <a:srgbClr val="07477F"/>
    <a:srgbClr val="0B62AD"/>
    <a:srgbClr val="251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3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788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2BFC5B56-155A-8A4F-A200-15510EAC000D}" type="datetime1">
              <a:rPr lang="en-US" smtClean="0"/>
              <a:t>10/16/2018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FA3DA938-9C0B-3841-966A-9297D5C04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0931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420232FE-02A3-6D41-B422-B15757ACBFED}" type="datetime1">
              <a:rPr lang="en-US" smtClean="0"/>
              <a:t>10/16/2018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r>
              <a:rPr lang="en-US"/>
              <a:t>Los Alamos National Laboratory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9B4268CE-33B7-7549-BEF6-7F438D74A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3916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I’ve been asked to give highlights of the</a:t>
            </a:r>
            <a:r>
              <a:rPr lang="en-US" baseline="0" dirty="0" smtClean="0"/>
              <a:t> ongoing and future A&amp;E R&amp;D. A comprehensive view of all R&amp;D would extend well beyond the time allotted so I give an overview that is organized to show the framework we utilize when planning for the future.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20232FE-02A3-6D41-B422-B15757ACBFED}" type="datetime1">
              <a:rPr lang="en-US" smtClean="0"/>
              <a:t>10/16/2018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268CE-33B7-7549-BEF6-7F438D74AB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lk-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-1828800" y="0"/>
            <a:ext cx="1828800" cy="1938986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NOTE</a:t>
            </a:r>
            <a:r>
              <a:rPr lang="en-US" sz="1200" b="0" dirty="0">
                <a:solidFill>
                  <a:srgbClr val="000000"/>
                </a:solidFill>
              </a:rPr>
              <a:t>: THIS IS YOUR WALK-IN SLIDE OPTION #1.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the Title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Slide, display this slide on the venue screen while your audience is arriving.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title slide.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309670"/>
            <a:ext cx="12192000" cy="55957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D0C2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85" y="969493"/>
            <a:ext cx="7315200" cy="3657600"/>
          </a:xfrm>
          <a:prstGeom prst="rect">
            <a:avLst/>
          </a:prstGeom>
        </p:spPr>
      </p:pic>
      <p:grpSp>
        <p:nvGrpSpPr>
          <p:cNvPr id="7" name="Group 6"/>
          <p:cNvGrpSpPr/>
          <p:nvPr userDrawn="1"/>
        </p:nvGrpSpPr>
        <p:grpSpPr>
          <a:xfrm>
            <a:off x="6096000" y="6309670"/>
            <a:ext cx="6096000" cy="506013"/>
            <a:chOff x="6096000" y="5966277"/>
            <a:chExt cx="6096000" cy="506013"/>
          </a:xfrm>
        </p:grpSpPr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6096000" y="6287624"/>
              <a:ext cx="6096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</a:rPr>
                <a:t>Operated by Los Alamos National Security, LLC for the U.S. Department of Energy's NNSA</a:t>
              </a:r>
            </a:p>
          </p:txBody>
        </p:sp>
        <p:pic>
          <p:nvPicPr>
            <p:cNvPr id="9" name="Picture 8" descr="NNSA_80%.ai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116" t="44234" r="25200" b="40485"/>
            <a:stretch/>
          </p:blipFill>
          <p:spPr>
            <a:xfrm>
              <a:off x="10783406" y="5966277"/>
              <a:ext cx="1281735" cy="385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99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91818"/>
            <a:ext cx="12192000" cy="3661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flipV="1">
            <a:off x="0" y="0"/>
            <a:ext cx="12192000" cy="9850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-11364"/>
            <a:ext cx="10972800" cy="996457"/>
          </a:xfrm>
          <a:prstGeom prst="rect">
            <a:avLst/>
          </a:prstGeom>
        </p:spPr>
        <p:txBody>
          <a:bodyPr vert="horz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497D45A-E2C2-5444-8727-94AA467EBF1A}" type="datetime1">
              <a:rPr lang="en-US" smtClean="0"/>
              <a:pPr/>
              <a:t>10/16/2018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08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 flipV="1">
            <a:off x="0" y="-11364"/>
            <a:ext cx="12192000" cy="3951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6491818"/>
            <a:ext cx="12192000" cy="3661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497D45A-E2C2-5444-8727-94AA467EBF1A}" type="datetime1">
              <a:rPr lang="en-US" smtClean="0"/>
              <a:pPr/>
              <a:t>10/16/2018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83822"/>
            <a:ext cx="10972800" cy="60127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75171"/>
            <a:ext cx="12192000" cy="6308195"/>
          </a:xfrm>
          <a:prstGeom prst="rect">
            <a:avLst/>
          </a:prstGeom>
        </p:spPr>
        <p:txBody>
          <a:bodyPr vert="horz" lIns="91433" tIns="45717" rIns="91433" bIns="45717" anchor="ctr"/>
          <a:lstStyle>
            <a:lvl1pPr marL="0" marR="0" indent="0" algn="ctr" defTabSz="45716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US" sz="1500" smtClean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insert photo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3656395"/>
            <a:ext cx="12192000" cy="461659"/>
          </a:xfrm>
          <a:prstGeom prst="rect">
            <a:avLst/>
          </a:prstGeom>
          <a:solidFill>
            <a:srgbClr val="0B62AD">
              <a:alpha val="70000"/>
            </a:srgbClr>
          </a:solidFill>
          <a:ln>
            <a:noFill/>
          </a:ln>
        </p:spPr>
        <p:txBody>
          <a:bodyPr vert="horz" wrap="square" lIns="91433" tIns="45717" rIns="91433" bIns="45717">
            <a:sp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statement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-156094" y="1337847"/>
            <a:ext cx="134891" cy="403105"/>
          </a:xfrm>
          <a:prstGeom prst="rect">
            <a:avLst/>
          </a:prstGeom>
          <a:solidFill>
            <a:srgbClr val="2682C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-156094" y="1740951"/>
            <a:ext cx="134891" cy="403105"/>
          </a:xfrm>
          <a:prstGeom prst="rect">
            <a:avLst/>
          </a:prstGeom>
          <a:solidFill>
            <a:srgbClr val="EA7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-156094" y="2144055"/>
            <a:ext cx="134891" cy="403105"/>
          </a:xfrm>
          <a:prstGeom prst="rect">
            <a:avLst/>
          </a:prstGeom>
          <a:solidFill>
            <a:srgbClr val="F4482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-156094" y="2547160"/>
            <a:ext cx="134891" cy="403105"/>
          </a:xfrm>
          <a:prstGeom prst="rect">
            <a:avLst/>
          </a:prstGeom>
          <a:solidFill>
            <a:srgbClr val="22935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-156094" y="3"/>
            <a:ext cx="134891" cy="403105"/>
          </a:xfrm>
          <a:prstGeom prst="rect">
            <a:avLst/>
          </a:prstGeom>
          <a:solidFill>
            <a:srgbClr val="0D0E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-156094" y="403107"/>
            <a:ext cx="134891" cy="403105"/>
          </a:xfrm>
          <a:prstGeom prst="rect">
            <a:avLst/>
          </a:prstGeom>
          <a:solidFill>
            <a:srgbClr val="F8B6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-156094" y="872774"/>
            <a:ext cx="134891" cy="4031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3658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05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Your headline should be a full sentence summary</a:t>
            </a:r>
          </a:p>
        </p:txBody>
      </p:sp>
    </p:spTree>
    <p:extLst>
      <p:ext uri="{BB962C8B-B14F-4D97-AF65-F5344CB8AC3E}">
        <p14:creationId xmlns:p14="http://schemas.microsoft.com/office/powerpoint/2010/main" val="2219362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891" indent="-342891">
              <a:buClrTx/>
              <a:buFont typeface="Lucida Grande"/>
              <a:buChar char="»"/>
              <a:defRPr b="1">
                <a:solidFill>
                  <a:schemeClr val="tx1"/>
                </a:solidFill>
              </a:defRPr>
            </a:lvl1pPr>
            <a:lvl2pPr marL="742932" indent="-28574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2pPr>
            <a:lvl3pPr marL="1142971" indent="-22859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3pPr>
            <a:lvl4pPr marL="1600160" indent="-22859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4pPr>
            <a:lvl5pPr marL="2057349" indent="-22859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608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280A3-E0B9-4F43-9CEF-11321DCE62ED}" type="datetimeFigureOut">
              <a:rPr lang="en-US"/>
              <a:pPr>
                <a:defRPr/>
              </a:pPr>
              <a:t>10/16/2018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F3D05-A73E-49E5-8A49-4AB265A00F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102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ctr"/>
            <a:r>
              <a:rPr lang="en-US"/>
              <a:t>LA-UR-16-XXXXX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09600" y="1600200"/>
            <a:ext cx="5384800" cy="44196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197600" y="1600200"/>
            <a:ext cx="5384800" cy="4419600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 marL="1031875" indent="-350838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3pPr>
            <a:lvl4pPr marL="1374775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/>
            </a:lvl4pPr>
            <a:lvl5pPr marL="1830388" indent="-225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54732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lk-in slide - Photo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309670"/>
            <a:ext cx="12192000" cy="55957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D0C2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6096000" y="6647649"/>
            <a:ext cx="6096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Operated by Los Alamos National Security, LLC for the U.S. Department of Energy's NNSA</a:t>
            </a:r>
          </a:p>
        </p:txBody>
      </p:sp>
      <p:pic>
        <p:nvPicPr>
          <p:cNvPr id="12" name="Picture 11" descr="NNSA_80%.ai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16" t="44234" r="25200" b="40485"/>
          <a:stretch/>
        </p:blipFill>
        <p:spPr>
          <a:xfrm>
            <a:off x="10783406" y="6326302"/>
            <a:ext cx="1281735" cy="385862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0160"/>
            <a:ext cx="7112000" cy="631952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8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845780" y="3291843"/>
            <a:ext cx="39623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1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>Delivering science and technology</a:t>
            </a:r>
            <a: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/>
            </a:r>
            <a:b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</a:br>
            <a: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>to protect our nation</a:t>
            </a:r>
            <a:b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</a:br>
            <a: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>and promote world stability</a:t>
            </a:r>
          </a:p>
          <a:p>
            <a:pPr algn="ctr"/>
            <a:endParaRPr lang="en-US" sz="1400" dirty="0">
              <a:solidFill>
                <a:srgbClr val="FFFFFF">
                  <a:alpha val="75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919110" y="4"/>
            <a:ext cx="1919111" cy="2308318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NOTE</a:t>
            </a:r>
            <a:r>
              <a:rPr lang="en-US" sz="1200" b="0" dirty="0">
                <a:solidFill>
                  <a:srgbClr val="000000"/>
                </a:solidFill>
              </a:rPr>
              <a:t>: THIS IS YOUR WALK</a:t>
            </a:r>
            <a:r>
              <a:rPr lang="en-US" sz="1200" b="0" baseline="0" dirty="0">
                <a:solidFill>
                  <a:srgbClr val="000000"/>
                </a:solidFill>
              </a:rPr>
              <a:t>-IN </a:t>
            </a:r>
            <a:r>
              <a:rPr lang="en-US" sz="1200" b="0" dirty="0">
                <a:solidFill>
                  <a:srgbClr val="000000"/>
                </a:solidFill>
              </a:rPr>
              <a:t>SLIDE OPTION #2.</a:t>
            </a:r>
            <a:r>
              <a:rPr lang="en-US" sz="1200" b="0" baseline="0" dirty="0">
                <a:solidFill>
                  <a:srgbClr val="000000"/>
                </a:solidFill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the Title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Slide, display this slide on the venue screen while your audience is arriving.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title slide.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dirty="0">
                <a:effectLst/>
              </a:rPr>
              <a:t/>
            </a:r>
            <a:br>
              <a:rPr lang="en-US" sz="1200" dirty="0">
                <a:effectLst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only a high-resolution photograph.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609" y="815061"/>
            <a:ext cx="4282876" cy="21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1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632432"/>
            <a:ext cx="12192000" cy="48974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2"/>
            <a:ext cx="10363200" cy="1633361"/>
          </a:xfrm>
          <a:prstGeom prst="rect">
            <a:avLst/>
          </a:prstGeom>
        </p:spPr>
        <p:txBody>
          <a:bodyPr lIns="91433" tIns="45717" rIns="91433" bIns="45717" anchor="b"/>
          <a:lstStyle>
            <a:lvl1pPr algn="r">
              <a:defRPr sz="3600" b="0" i="0">
                <a:solidFill>
                  <a:srgbClr val="FFFFFF"/>
                </a:solidFill>
                <a:latin typeface="+mj-lt"/>
              </a:defRPr>
            </a:lvl1pPr>
          </a:lstStyle>
          <a:p>
            <a:pPr algn="r"/>
            <a:r>
              <a:rPr lang="en-US" b="1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0" y="3798488"/>
            <a:ext cx="4724400" cy="728290"/>
          </a:xfrm>
          <a:prstGeom prst="rect">
            <a:avLst/>
          </a:prstGeom>
        </p:spPr>
        <p:txBody>
          <a:bodyPr vert="horz" lIns="91433" tIns="45717" rIns="91433" bIns="45717" anchor="b"/>
          <a:lstStyle>
            <a:lvl1pPr marL="0" indent="0" algn="r">
              <a:buNone/>
              <a:defRPr sz="1800" b="1">
                <a:solidFill>
                  <a:schemeClr val="tx1"/>
                </a:solidFill>
              </a:defRPr>
            </a:lvl1pPr>
            <a:lvl2pPr marL="457164" indent="0">
              <a:buNone/>
              <a:defRPr sz="2400" b="1">
                <a:solidFill>
                  <a:schemeClr val="tx1"/>
                </a:solidFill>
              </a:defRPr>
            </a:lvl2pPr>
            <a:lvl3pPr marL="914327" indent="0">
              <a:buNone/>
              <a:defRPr sz="2400" b="1">
                <a:solidFill>
                  <a:schemeClr val="tx1"/>
                </a:solidFill>
              </a:defRPr>
            </a:lvl3pPr>
            <a:lvl4pPr marL="1371491" indent="0">
              <a:buNone/>
              <a:defRPr sz="2400" b="1">
                <a:solidFill>
                  <a:schemeClr val="tx1"/>
                </a:solidFill>
              </a:defRPr>
            </a:lvl4pPr>
            <a:lvl5pPr marL="1828654" indent="0">
              <a:buNone/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presenter/s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858000" y="4527560"/>
            <a:ext cx="4724400" cy="752592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219200" y="1632434"/>
            <a:ext cx="10363200" cy="1088908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164" indent="0" algn="r">
              <a:buNone/>
              <a:defRPr sz="3600"/>
            </a:lvl2pPr>
            <a:lvl3pPr marL="914327" indent="0" algn="r">
              <a:buNone/>
              <a:defRPr sz="3600"/>
            </a:lvl3pPr>
            <a:lvl4pPr marL="1371491" indent="0" algn="r">
              <a:buNone/>
              <a:defRPr sz="3600"/>
            </a:lvl4pPr>
            <a:lvl5pPr marL="1828654" indent="0" algn="r">
              <a:buNone/>
              <a:defRPr sz="3600"/>
            </a:lvl5pPr>
          </a:lstStyle>
          <a:p>
            <a:pPr lvl="0"/>
            <a:r>
              <a:rPr lang="en-US" dirty="0"/>
              <a:t>Click to add subtitle/venue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595559" y="6529924"/>
            <a:ext cx="2596444" cy="316091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add LA-UR#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908534"/>
            <a:ext cx="4415246" cy="1990643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6096000" y="5966277"/>
            <a:ext cx="6096000" cy="506013"/>
            <a:chOff x="6096000" y="5966277"/>
            <a:chExt cx="6096000" cy="506013"/>
          </a:xfrm>
        </p:grpSpPr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6096000" y="6287624"/>
              <a:ext cx="6096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</a:rPr>
                <a:t>Operated by Los Alamos National Security, LLC for the U.S. Department of Energy's NNSA</a:t>
              </a:r>
            </a:p>
          </p:txBody>
        </p:sp>
        <p:pic>
          <p:nvPicPr>
            <p:cNvPr id="15" name="Picture 14" descr="NNSA_80%.ai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116" t="44234" r="25200" b="40485"/>
            <a:stretch/>
          </p:blipFill>
          <p:spPr>
            <a:xfrm>
              <a:off x="10783406" y="5966277"/>
              <a:ext cx="1281735" cy="385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99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85093"/>
            <a:ext cx="12192000" cy="55077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"/>
            <a:ext cx="10972800" cy="985093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agenda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695E-3847-284B-804A-F0C0441E204C}" type="datetime1">
              <a:rPr lang="en-US" smtClean="0"/>
              <a:t>10/16/2018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75024" y="1131636"/>
            <a:ext cx="0" cy="5194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860803" y="1131637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3860803" y="15127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time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60803" y="22239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location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00800" y="1131636"/>
            <a:ext cx="5181600" cy="51941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908534"/>
            <a:ext cx="4415246" cy="199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5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85093"/>
            <a:ext cx="12192000" cy="55077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"/>
            <a:ext cx="10972800" cy="985093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8289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83824"/>
            <a:ext cx="12192000" cy="610905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D5A60-AEBD-CD41-AE13-C139EF5F076B}" type="datetime1">
              <a:rPr lang="en-US" smtClean="0"/>
              <a:t>10/16/2018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83822"/>
            <a:ext cx="10972800" cy="60127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199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V="1">
            <a:off x="0" y="-1818"/>
            <a:ext cx="12192000" cy="169305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Rectangle 13"/>
          <p:cNvSpPr/>
          <p:nvPr userDrawn="1"/>
        </p:nvSpPr>
        <p:spPr>
          <a:xfrm flipV="1">
            <a:off x="0" y="6529924"/>
            <a:ext cx="12192000" cy="3280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0" y="3798488"/>
            <a:ext cx="4724400" cy="728290"/>
          </a:xfrm>
          <a:prstGeom prst="rect">
            <a:avLst/>
          </a:prstGeom>
        </p:spPr>
        <p:txBody>
          <a:bodyPr vert="horz" lIns="91433" tIns="45717" rIns="91433" bIns="45717" anchor="b"/>
          <a:lstStyle>
            <a:lvl1pPr marL="0" indent="0" algn="r">
              <a:buNone/>
              <a:defRPr sz="1800" b="1">
                <a:solidFill>
                  <a:schemeClr val="bg1"/>
                </a:solidFill>
              </a:defRPr>
            </a:lvl1pPr>
            <a:lvl2pPr marL="457164" indent="0">
              <a:buNone/>
              <a:defRPr sz="2400" b="1">
                <a:solidFill>
                  <a:schemeClr val="tx1"/>
                </a:solidFill>
              </a:defRPr>
            </a:lvl2pPr>
            <a:lvl3pPr marL="914327" indent="0">
              <a:buNone/>
              <a:defRPr sz="2400" b="1">
                <a:solidFill>
                  <a:schemeClr val="tx1"/>
                </a:solidFill>
              </a:defRPr>
            </a:lvl3pPr>
            <a:lvl4pPr marL="1371491" indent="0">
              <a:buNone/>
              <a:defRPr sz="2400" b="1">
                <a:solidFill>
                  <a:schemeClr val="tx1"/>
                </a:solidFill>
              </a:defRPr>
            </a:lvl4pPr>
            <a:lvl5pPr marL="1828654" indent="0">
              <a:buNone/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presenter/s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858000" y="4527560"/>
            <a:ext cx="4724400" cy="752592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219200" y="1632434"/>
            <a:ext cx="10363200" cy="1088908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164" indent="0" algn="r">
              <a:buNone/>
              <a:defRPr sz="3600"/>
            </a:lvl2pPr>
            <a:lvl3pPr marL="914327" indent="0" algn="r">
              <a:buNone/>
              <a:defRPr sz="3600"/>
            </a:lvl3pPr>
            <a:lvl4pPr marL="1371491" indent="0" algn="r">
              <a:buNone/>
              <a:defRPr sz="3600"/>
            </a:lvl4pPr>
            <a:lvl5pPr marL="1828654" indent="0" algn="r">
              <a:buNone/>
              <a:defRPr sz="3600"/>
            </a:lvl5pPr>
          </a:lstStyle>
          <a:p>
            <a:pPr lvl="0"/>
            <a:r>
              <a:rPr lang="en-US" dirty="0"/>
              <a:t>Click to add subtitle/venue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595559" y="6529924"/>
            <a:ext cx="2596444" cy="316091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LA-UR#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219200" y="0"/>
            <a:ext cx="10363200" cy="1627188"/>
          </a:xfrm>
          <a:prstGeom prst="rect">
            <a:avLst/>
          </a:prstGeom>
        </p:spPr>
        <p:txBody>
          <a:bodyPr vert="horz" lIns="91433" tIns="45717" rIns="91433" bIns="45717" anchor="b"/>
          <a:lstStyle>
            <a:lvl1pPr>
              <a:defRPr lang="en-US" sz="3600" baseline="0" smtClean="0"/>
            </a:lvl1pPr>
            <a:lvl2pPr>
              <a:defRPr lang="en-US" sz="3600" smtClean="0"/>
            </a:lvl2pPr>
            <a:lvl3pPr>
              <a:defRPr lang="en-US" sz="3600" smtClean="0"/>
            </a:lvl3pPr>
            <a:lvl4pPr>
              <a:defRPr lang="en-US" sz="3600" smtClean="0"/>
            </a:lvl4pPr>
            <a:lvl5pPr>
              <a:defRPr lang="en-US" sz="3600"/>
            </a:lvl5pPr>
          </a:lstStyle>
          <a:p>
            <a:pPr marL="0" lvl="0" indent="0" algn="r">
              <a:buNone/>
            </a:pPr>
            <a:r>
              <a:rPr lang="en-US" dirty="0"/>
              <a:t>Click to add title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096000" y="5966277"/>
            <a:ext cx="6096000" cy="506013"/>
            <a:chOff x="6096000" y="5966277"/>
            <a:chExt cx="6096000" cy="506013"/>
          </a:xfrm>
        </p:grpSpPr>
        <p:sp>
          <p:nvSpPr>
            <p:cNvPr id="19" name="Rectangle 18"/>
            <p:cNvSpPr>
              <a:spLocks noChangeArrowheads="1"/>
            </p:cNvSpPr>
            <p:nvPr userDrawn="1"/>
          </p:nvSpPr>
          <p:spPr bwMode="auto">
            <a:xfrm>
              <a:off x="6096000" y="6287624"/>
              <a:ext cx="6096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</a:rPr>
                <a:t>Operated by Los Alamos National Security, LLC for the U.S. Department of Energy's NNSA</a:t>
              </a:r>
            </a:p>
          </p:txBody>
        </p:sp>
        <p:pic>
          <p:nvPicPr>
            <p:cNvPr id="20" name="Picture 19" descr="NNSA_80%.ai"/>
            <p:cNvPicPr>
              <a:picLocks noChangeAspect="1"/>
            </p:cNvPicPr>
            <p:nvPr userDrawn="1"/>
          </p:nvPicPr>
          <p:blipFill rotWithShape="1">
            <a:blip r:embed="rId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116" t="44234" r="25200" b="40485"/>
            <a:stretch/>
          </p:blipFill>
          <p:spPr>
            <a:xfrm>
              <a:off x="10783406" y="5966277"/>
              <a:ext cx="1281735" cy="385862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7" y="3723622"/>
            <a:ext cx="4792342" cy="23961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V="1">
            <a:off x="0" y="-55179"/>
            <a:ext cx="12192000" cy="10402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Rectangle 19"/>
          <p:cNvSpPr/>
          <p:nvPr userDrawn="1"/>
        </p:nvSpPr>
        <p:spPr>
          <a:xfrm flipV="1">
            <a:off x="0" y="6529924"/>
            <a:ext cx="12192000" cy="3280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"/>
            <a:ext cx="10972800" cy="98509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DFC695E-3847-284B-804A-F0C0441E204C}" type="datetime1">
              <a:rPr lang="en-US" smtClean="0"/>
              <a:pPr/>
              <a:t>10/16/2018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Los Alamos National Laboratory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75024" y="1131636"/>
            <a:ext cx="0" cy="51941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860803" y="1131637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>
                <a:solidFill>
                  <a:schemeClr val="bg1"/>
                </a:solidFill>
              </a:defRPr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3860803" y="15127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>
                <a:solidFill>
                  <a:schemeClr val="bg1"/>
                </a:solidFill>
              </a:defRPr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time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60803" y="22239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>
                <a:solidFill>
                  <a:schemeClr val="bg1"/>
                </a:solidFill>
              </a:defRPr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location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00800" y="1131636"/>
            <a:ext cx="5181600" cy="5194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7" y="3723622"/>
            <a:ext cx="4792342" cy="23961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664181"/>
            <a:ext cx="10972800" cy="985093"/>
          </a:xfrm>
          <a:prstGeom prst="rect">
            <a:avLst/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A6442-326F-BF43-9512-C754596C1A34}" type="datetime1">
              <a:rPr lang="en-US" smtClean="0"/>
              <a:t>10/16/2018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62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B62AD"/>
            </a:gs>
            <a:gs pos="100000">
              <a:srgbClr val="02254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-1" y="6491818"/>
            <a:ext cx="4413956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Los Alamos National Laboratory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9338733" y="6491818"/>
            <a:ext cx="28448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BB098140-90E5-4392-9510-CF3F577C3551}" type="datetime1">
              <a:rPr lang="en-US" smtClean="0"/>
              <a:pPr/>
              <a:t>10/16/2018</a:t>
            </a:fld>
            <a:r>
              <a:rPr lang="en-US" dirty="0"/>
              <a:t>   |   </a:t>
            </a:r>
            <a:fld id="{5D01E7E5-6465-7A46-A26D-BAABC2D34D38}" type="slidenum">
              <a:rPr lang="en-US" b="1" smtClean="0"/>
              <a:pPr/>
              <a:t>‹#›</a:t>
            </a:fld>
            <a:endParaRPr lang="en-US" b="1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-156094" y="1486494"/>
            <a:ext cx="134891" cy="447895"/>
          </a:xfrm>
          <a:prstGeom prst="rect">
            <a:avLst/>
          </a:prstGeom>
          <a:solidFill>
            <a:srgbClr val="2682C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-156094" y="1934388"/>
            <a:ext cx="134891" cy="447895"/>
          </a:xfrm>
          <a:prstGeom prst="rect">
            <a:avLst/>
          </a:prstGeom>
          <a:solidFill>
            <a:srgbClr val="EA7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-156094" y="2382282"/>
            <a:ext cx="134891" cy="447895"/>
          </a:xfrm>
          <a:prstGeom prst="rect">
            <a:avLst/>
          </a:prstGeom>
          <a:solidFill>
            <a:srgbClr val="F4482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-156094" y="2830176"/>
            <a:ext cx="134891" cy="447895"/>
          </a:xfrm>
          <a:prstGeom prst="rect">
            <a:avLst/>
          </a:prstGeom>
          <a:solidFill>
            <a:srgbClr val="22935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156094" y="0"/>
            <a:ext cx="134891" cy="447895"/>
          </a:xfrm>
          <a:prstGeom prst="rect">
            <a:avLst/>
          </a:prstGeom>
          <a:solidFill>
            <a:srgbClr val="0D0E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-156094" y="447895"/>
            <a:ext cx="134891" cy="447895"/>
          </a:xfrm>
          <a:prstGeom prst="rect">
            <a:avLst/>
          </a:prstGeom>
          <a:solidFill>
            <a:srgbClr val="F8B6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-156094" y="969745"/>
            <a:ext cx="134891" cy="4478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-846667" y="-2"/>
            <a:ext cx="69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solidFill>
                  <a:srgbClr val="0D0C2E"/>
                </a:solidFill>
              </a:rPr>
              <a:t>NOTE:</a:t>
            </a:r>
          </a:p>
          <a:p>
            <a:pPr algn="r"/>
            <a:r>
              <a:rPr lang="en-US" sz="800" dirty="0">
                <a:solidFill>
                  <a:srgbClr val="0D0C2E"/>
                </a:solidFill>
              </a:rPr>
              <a:t>This is</a:t>
            </a:r>
            <a:r>
              <a:rPr lang="en-US" sz="800" baseline="0" dirty="0">
                <a:solidFill>
                  <a:srgbClr val="0D0C2E"/>
                </a:solidFill>
              </a:rPr>
              <a:t> the lab color palette.</a:t>
            </a:r>
            <a:endParaRPr lang="en-US" sz="800" baseline="0" dirty="0">
              <a:solidFill>
                <a:srgbClr val="0D0C2E"/>
              </a:solidFill>
              <a:latin typeface="Wingdings"/>
              <a:ea typeface="Wingdings"/>
              <a:cs typeface="Wingdings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4279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49" r:id="rId3"/>
    <p:sldLayoutId id="2147483673" r:id="rId4"/>
    <p:sldLayoutId id="2147483650" r:id="rId5"/>
    <p:sldLayoutId id="2147483674" r:id="rId6"/>
    <p:sldLayoutId id="2147483679" r:id="rId7"/>
    <p:sldLayoutId id="2147483680" r:id="rId8"/>
    <p:sldLayoutId id="2147483671" r:id="rId9"/>
    <p:sldLayoutId id="2147483660" r:id="rId10"/>
    <p:sldLayoutId id="2147483678" r:id="rId11"/>
    <p:sldLayoutId id="2147483677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457200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03225" indent="-1714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173038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54075" indent="-173038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87438" indent="-174625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59878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858" cy="538594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4297" y="5431970"/>
            <a:ext cx="10972800" cy="985093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Hilton Buffalo Thunder Resort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7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30372" y="207949"/>
            <a:ext cx="10363200" cy="1207132"/>
          </a:xfrm>
        </p:spPr>
        <p:txBody>
          <a:bodyPr/>
          <a:lstStyle/>
          <a:p>
            <a:pPr algn="l"/>
            <a:r>
              <a:rPr lang="en-US" sz="6600" b="1" dirty="0" smtClean="0"/>
              <a:t>Welcome to P3 2018</a:t>
            </a:r>
            <a:endParaRPr lang="en-US" sz="6600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103627" y="2185611"/>
            <a:ext cx="6606363" cy="4010384"/>
          </a:xfrm>
        </p:spPr>
        <p:txBody>
          <a:bodyPr/>
          <a:lstStyle/>
          <a:p>
            <a:r>
              <a:rPr lang="en-US" dirty="0"/>
              <a:t>Ivan Bazarov (Cornell University)</a:t>
            </a:r>
          </a:p>
          <a:p>
            <a:r>
              <a:rPr lang="en-US" dirty="0"/>
              <a:t>Luca Cultrera (Cornell University)</a:t>
            </a:r>
          </a:p>
          <a:p>
            <a:r>
              <a:rPr lang="en-US" dirty="0"/>
              <a:t>David Dowell (SLAC National Accelerator Laboratory)</a:t>
            </a:r>
          </a:p>
          <a:p>
            <a:r>
              <a:rPr lang="en-US" dirty="0"/>
              <a:t>Daniele Filippetto (Lawrence Berkeley National Laboratory)</a:t>
            </a:r>
          </a:p>
          <a:p>
            <a:r>
              <a:rPr lang="en-US" dirty="0"/>
              <a:t>Fay Hannon (Thomas Jefferson National Accelerator Facility)</a:t>
            </a:r>
          </a:p>
          <a:p>
            <a:r>
              <a:rPr lang="en-US" dirty="0"/>
              <a:t>Carlos Hernandez Garcia (Thomas Jefferson National Accelerator Facility)</a:t>
            </a:r>
          </a:p>
          <a:p>
            <a:r>
              <a:rPr lang="en-US" dirty="0"/>
              <a:t>Kevin Jensen </a:t>
            </a:r>
            <a:r>
              <a:rPr lang="en-US" dirty="0" smtClean="0"/>
              <a:t>(Naval Research Laboratory)</a:t>
            </a:r>
            <a:endParaRPr lang="en-US" dirty="0"/>
          </a:p>
          <a:p>
            <a:r>
              <a:rPr lang="en-US" dirty="0"/>
              <a:t>Siddharth Karkare (Arizona State University)</a:t>
            </a:r>
          </a:p>
          <a:p>
            <a:r>
              <a:rPr lang="en-US" dirty="0"/>
              <a:t>John </a:t>
            </a:r>
            <a:r>
              <a:rPr lang="en-US" dirty="0" err="1"/>
              <a:t>Lewellen</a:t>
            </a:r>
            <a:r>
              <a:rPr lang="en-US" dirty="0"/>
              <a:t> (Los Alamos National Laboratory)</a:t>
            </a:r>
          </a:p>
          <a:p>
            <a:r>
              <a:rPr lang="en-US" dirty="0"/>
              <a:t>Nathan Moody (Los Alamos National Laboratory)</a:t>
            </a:r>
          </a:p>
          <a:p>
            <a:r>
              <a:rPr lang="en-US" dirty="0"/>
              <a:t>Pietro Musumeci (UCLA)</a:t>
            </a:r>
          </a:p>
          <a:p>
            <a:r>
              <a:rPr lang="en-US" dirty="0"/>
              <a:t>Howard </a:t>
            </a:r>
            <a:r>
              <a:rPr lang="en-US" dirty="0" err="1"/>
              <a:t>Padmore</a:t>
            </a:r>
            <a:r>
              <a:rPr lang="en-US" dirty="0"/>
              <a:t> (Lawrence Berkeley National Laboratory)</a:t>
            </a:r>
          </a:p>
          <a:p>
            <a:r>
              <a:rPr lang="en-US" dirty="0"/>
              <a:t>John Smedley (Brookhaven National Laboratory</a:t>
            </a:r>
          </a:p>
          <a:p>
            <a:r>
              <a:rPr lang="en-US" dirty="0"/>
              <a:t>Theo Vecchione (SLAC National Accelerator Laboratory)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539022" y="1632434"/>
            <a:ext cx="5043377" cy="553177"/>
          </a:xfrm>
        </p:spPr>
        <p:txBody>
          <a:bodyPr/>
          <a:lstStyle/>
          <a:p>
            <a:r>
              <a:rPr lang="en-US" dirty="0" smtClean="0"/>
              <a:t>Organizing Committee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1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Facility: Exits and Restrooms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60" y="1142209"/>
            <a:ext cx="8882904" cy="519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Charge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56027" y="2081285"/>
            <a:ext cx="9160635" cy="2597573"/>
          </a:xfrm>
          <a:prstGeom prst="rect">
            <a:avLst/>
          </a:prstGeom>
          <a:noFill/>
        </p:spPr>
        <p:txBody>
          <a:bodyPr>
            <a:normAutofit fontScale="92500" lnSpcReduction="10000"/>
          </a:bodyPr>
          <a:lstStyle>
            <a:lvl1pPr marL="171450" indent="-1714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3225" indent="-1714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7303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4075" indent="-17303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4625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200" dirty="0" smtClean="0"/>
              <a:t>To explore the current state of the art in accelerator photocathodes, from both a theoretical and a materials science perspective. We aim to establish directions for future research and identify opportunities for collaboration within the community.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7460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344" y="3"/>
            <a:ext cx="10972800" cy="985093"/>
          </a:xfrm>
        </p:spPr>
        <p:txBody>
          <a:bodyPr/>
          <a:lstStyle/>
          <a:p>
            <a:r>
              <a:rPr lang="en-US" dirty="0" smtClean="0"/>
              <a:t>Scientific Program: Application Focus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08344" y="1185359"/>
            <a:ext cx="8070112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1: Welcome and Overview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2: Application Oriented Research: Low Average Current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3: Application Oriented Research: FEL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4: Application Oriented Research: Spin Polarized Sources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5: Application Oriented Research: High Average Current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6: Application Oriented Research: Cathode Design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7: Operations and Demonstrations: Normal conducting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8: Operations and Demonstrations - Superconducting &amp; DC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9: Theory and Computation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10: Theory and Computation - continued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11: Novel Research and Applications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Session 12: Novel Research and Applications (and concluding discussion)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1634" y="1522465"/>
            <a:ext cx="42095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Review of requirements is provided within each session.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Workshop materials located at: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://indico.cern.ch/event/759878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82 </a:t>
            </a:r>
            <a:r>
              <a:rPr lang="en-US" dirty="0"/>
              <a:t>total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14 </a:t>
            </a:r>
            <a:r>
              <a:rPr lang="en-US" dirty="0" smtClean="0"/>
              <a:t>posters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68 talks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68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Workshop Information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3153" y="1157486"/>
            <a:ext cx="10972800" cy="5194128"/>
          </a:xfrm>
        </p:spPr>
        <p:txBody>
          <a:bodyPr/>
          <a:lstStyle/>
          <a:p>
            <a:r>
              <a:rPr lang="en-US" dirty="0" smtClean="0"/>
              <a:t>Please wear your workshop nametag to sessions and events</a:t>
            </a:r>
          </a:p>
          <a:p>
            <a:endParaRPr lang="en-US" dirty="0" smtClean="0"/>
          </a:p>
          <a:p>
            <a:r>
              <a:rPr lang="en-US" dirty="0" smtClean="0"/>
              <a:t>Poster and Networking session: Monday October 15 @ 18:30 – 20:45</a:t>
            </a:r>
          </a:p>
          <a:p>
            <a:endParaRPr lang="en-US" dirty="0" smtClean="0"/>
          </a:p>
          <a:p>
            <a:r>
              <a:rPr lang="en-US" dirty="0" smtClean="0"/>
              <a:t>Catered dinner and evening presentation: Tuesday October 16 @ 18:30 – 21:00</a:t>
            </a:r>
          </a:p>
          <a:p>
            <a:pPr lvl="1"/>
            <a:r>
              <a:rPr lang="en-US" dirty="0" smtClean="0"/>
              <a:t>Dr. Alan </a:t>
            </a:r>
            <a:r>
              <a:rPr lang="en-US" dirty="0" err="1" smtClean="0"/>
              <a:t>Carr</a:t>
            </a:r>
            <a:r>
              <a:rPr lang="en-US" dirty="0" smtClean="0"/>
              <a:t>, LANL historian</a:t>
            </a:r>
          </a:p>
          <a:p>
            <a:pPr lvl="1"/>
            <a:r>
              <a:rPr lang="en-US" dirty="0" smtClean="0"/>
              <a:t>Group photo during dinner</a:t>
            </a:r>
          </a:p>
          <a:p>
            <a:endParaRPr lang="en-US" dirty="0" smtClean="0"/>
          </a:p>
          <a:p>
            <a:r>
              <a:rPr lang="en-US" dirty="0" err="1" smtClean="0"/>
              <a:t>Wifi</a:t>
            </a:r>
            <a:r>
              <a:rPr lang="en-US" dirty="0" smtClean="0"/>
              <a:t> password in conference rooms</a:t>
            </a:r>
            <a:r>
              <a:rPr lang="en-US" dirty="0" smtClean="0"/>
              <a:t>: “P32018”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Presentations will remain available on </a:t>
            </a:r>
            <a:r>
              <a:rPr lang="en-US" dirty="0" err="1" smtClean="0"/>
              <a:t>Indico</a:t>
            </a:r>
            <a:r>
              <a:rPr lang="en-US" dirty="0" smtClean="0"/>
              <a:t> unless otherwise specified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53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858" cy="538594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4297" y="5431970"/>
            <a:ext cx="10972800" cy="985093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Hilton Buffalo Thunder Resort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P3 Announcements: Tuesday October 16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10/16/2018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lunch topic: “Understanding challenges in photocathode funding”</a:t>
            </a:r>
          </a:p>
          <a:p>
            <a:pPr lvl="1"/>
            <a:r>
              <a:rPr lang="en-US" dirty="0" smtClean="0"/>
              <a:t>Motivating questions:</a:t>
            </a:r>
          </a:p>
          <a:p>
            <a:pPr lvl="2"/>
            <a:r>
              <a:rPr lang="en-US" dirty="0" smtClean="0"/>
              <a:t>Do the large user facilities need our photocathode R&amp;D solutions? How close to success/failure are they without us?</a:t>
            </a:r>
          </a:p>
          <a:p>
            <a:pPr lvl="2"/>
            <a:r>
              <a:rPr lang="en-US" dirty="0" smtClean="0"/>
              <a:t>Do we have a marketing / image problem we need to resolve?</a:t>
            </a:r>
          </a:p>
          <a:p>
            <a:pPr lvl="2"/>
            <a:r>
              <a:rPr lang="en-US" dirty="0" smtClean="0"/>
              <a:t>Can we identify 3-5 (each) near-term and long-term actions we can take?</a:t>
            </a:r>
          </a:p>
          <a:p>
            <a:pPr lvl="1"/>
            <a:r>
              <a:rPr lang="en-US" b="1" dirty="0" smtClean="0"/>
              <a:t>Time: 13:00 – 14:00</a:t>
            </a:r>
          </a:p>
          <a:p>
            <a:pPr lvl="1"/>
            <a:r>
              <a:rPr lang="en-US" dirty="0" smtClean="0"/>
              <a:t>Logistics: Per diem hotel food item</a:t>
            </a:r>
          </a:p>
          <a:p>
            <a:pPr lvl="1"/>
            <a:r>
              <a:rPr lang="en-US" dirty="0" smtClean="0"/>
              <a:t>Outcome: An action plan (of some sort)</a:t>
            </a:r>
          </a:p>
          <a:p>
            <a:pPr marL="231775" lvl="1" indent="0">
              <a:buNone/>
            </a:pPr>
            <a:endParaRPr lang="en-US" dirty="0" smtClean="0"/>
          </a:p>
          <a:p>
            <a:r>
              <a:rPr lang="en-US" dirty="0" smtClean="0"/>
              <a:t>Catered evening dinner: Dr. Alan Carr, LANL Historian</a:t>
            </a:r>
          </a:p>
          <a:p>
            <a:pPr lvl="1"/>
            <a:r>
              <a:rPr lang="en-US" dirty="0" smtClean="0"/>
              <a:t>Room change: Pueblo 2 meeting room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96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ANL75">
      <a:dk1>
        <a:srgbClr val="5E5E5E"/>
      </a:dk1>
      <a:lt1>
        <a:srgbClr val="FFFFFF"/>
      </a:lt1>
      <a:dk2>
        <a:srgbClr val="919191"/>
      </a:dk2>
      <a:lt2>
        <a:srgbClr val="EFEEED"/>
      </a:lt2>
      <a:accent1>
        <a:srgbClr val="130D1F"/>
      </a:accent1>
      <a:accent2>
        <a:srgbClr val="F8B617"/>
      </a:accent2>
      <a:accent3>
        <a:srgbClr val="2682CF"/>
      </a:accent3>
      <a:accent4>
        <a:srgbClr val="EA7820"/>
      </a:accent4>
      <a:accent5>
        <a:srgbClr val="F4482D"/>
      </a:accent5>
      <a:accent6>
        <a:srgbClr val="229357"/>
      </a:accent6>
      <a:hlink>
        <a:srgbClr val="385AC7"/>
      </a:hlink>
      <a:folHlink>
        <a:srgbClr val="4E13D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95CC3619-AF79-C146-A6EF-4D00A3C2F9DB}" vid="{288B0790-739E-9840-BB62-0321C38B05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75-slideshow-temp</Template>
  <TotalTime>14185</TotalTime>
  <Words>576</Words>
  <Application>Microsoft Office PowerPoint</Application>
  <PresentationFormat>Widescreen</PresentationFormat>
  <Paragraphs>96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Lucida Grande</vt:lpstr>
      <vt:lpstr>Wingdings</vt:lpstr>
      <vt:lpstr>Office Theme</vt:lpstr>
      <vt:lpstr>Hilton Buffalo Thunder Resort</vt:lpstr>
      <vt:lpstr>Welcome to P3 2018</vt:lpstr>
      <vt:lpstr>Meeting Facility: Exits and Restrooms</vt:lpstr>
      <vt:lpstr>Workshop Charge</vt:lpstr>
      <vt:lpstr>Scientific Program: Application Focus</vt:lpstr>
      <vt:lpstr>General Workshop Information</vt:lpstr>
      <vt:lpstr>Hilton Buffalo Thunder Resort</vt:lpstr>
      <vt:lpstr>P3 Announcements: Tuesday October 16</vt:lpstr>
    </vt:vector>
  </TitlesOfParts>
  <Company>LANL DCS-CSD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DDS User</dc:creator>
  <cp:lastModifiedBy>Nathan Moody</cp:lastModifiedBy>
  <cp:revision>144</cp:revision>
  <cp:lastPrinted>2018-09-17T19:52:58Z</cp:lastPrinted>
  <dcterms:created xsi:type="dcterms:W3CDTF">2018-01-26T15:44:48Z</dcterms:created>
  <dcterms:modified xsi:type="dcterms:W3CDTF">2018-10-16T17:54:14Z</dcterms:modified>
</cp:coreProperties>
</file>