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95" r:id="rId1"/>
  </p:sldMasterIdLst>
  <p:notesMasterIdLst>
    <p:notesMasterId r:id="rId27"/>
  </p:notesMasterIdLst>
  <p:sldIdLst>
    <p:sldId id="256" r:id="rId2"/>
    <p:sldId id="280" r:id="rId3"/>
    <p:sldId id="281" r:id="rId4"/>
    <p:sldId id="264" r:id="rId5"/>
    <p:sldId id="272" r:id="rId6"/>
    <p:sldId id="269" r:id="rId7"/>
    <p:sldId id="270" r:id="rId8"/>
    <p:sldId id="267" r:id="rId9"/>
    <p:sldId id="260" r:id="rId10"/>
    <p:sldId id="261" r:id="rId11"/>
    <p:sldId id="275" r:id="rId12"/>
    <p:sldId id="263" r:id="rId13"/>
    <p:sldId id="276" r:id="rId14"/>
    <p:sldId id="282" r:id="rId15"/>
    <p:sldId id="283" r:id="rId16"/>
    <p:sldId id="284" r:id="rId17"/>
    <p:sldId id="285" r:id="rId18"/>
    <p:sldId id="266" r:id="rId19"/>
    <p:sldId id="277" r:id="rId20"/>
    <p:sldId id="286" r:id="rId21"/>
    <p:sldId id="287" r:id="rId22"/>
    <p:sldId id="288" r:id="rId23"/>
    <p:sldId id="289" r:id="rId24"/>
    <p:sldId id="290" r:id="rId25"/>
    <p:sldId id="29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29"/>
    <p:restoredTop sz="94630"/>
  </p:normalViewPr>
  <p:slideViewPr>
    <p:cSldViewPr snapToGrid="0" snapToObjects="1">
      <p:cViewPr varScale="1">
        <p:scale>
          <a:sx n="113" d="100"/>
          <a:sy n="113" d="100"/>
        </p:scale>
        <p:origin x="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FE719-7B4A-6E49-A760-1D70E8901825}" type="datetimeFigureOut">
              <a:rPr lang="en-US" smtClean="0"/>
              <a:t>9/27/18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C5FFA-E2C6-1745-83C2-BC614EBB1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175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1C5FFA-E2C6-1745-83C2-BC614EBB12D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75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1C5FFA-E2C6-1745-83C2-BC614EBB12D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74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Plots of the cell where protons stop (cell with max E) – Before cuts were made to remove events stopping at the very edges of the detector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1C5FFA-E2C6-1745-83C2-BC614EBB12D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913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1C5FFA-E2C6-1745-83C2-BC614EBB12D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235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65CD4AD-960C-364A-A44F-E0517341BF02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307-8292-DE4A-8CF7-5C4D999244F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575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D4AD-960C-364A-A44F-E0517341BF02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307-8292-DE4A-8CF7-5C4D9992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24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D4AD-960C-364A-A44F-E0517341BF02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307-8292-DE4A-8CF7-5C4D999244F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242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D4AD-960C-364A-A44F-E0517341BF02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307-8292-DE4A-8CF7-5C4D9992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2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D4AD-960C-364A-A44F-E0517341BF02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307-8292-DE4A-8CF7-5C4D999244F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21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D4AD-960C-364A-A44F-E0517341BF02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307-8292-DE4A-8CF7-5C4D9992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151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D4AD-960C-364A-A44F-E0517341BF02}" type="datetimeFigureOut">
              <a:rPr lang="en-US" smtClean="0"/>
              <a:t>9/27/18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307-8292-DE4A-8CF7-5C4D9992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4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D4AD-960C-364A-A44F-E0517341BF02}" type="datetimeFigureOut">
              <a:rPr lang="en-US" smtClean="0"/>
              <a:t>9/27/18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307-8292-DE4A-8CF7-5C4D9992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060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D4AD-960C-364A-A44F-E0517341BF02}" type="datetimeFigureOut">
              <a:rPr lang="en-US" smtClean="0"/>
              <a:t>9/27/18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307-8292-DE4A-8CF7-5C4D9992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54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D4AD-960C-364A-A44F-E0517341BF02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307-8292-DE4A-8CF7-5C4D99924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5569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D4AD-960C-364A-A44F-E0517341BF02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307-8292-DE4A-8CF7-5C4D999244F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46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65CD4AD-960C-364A-A44F-E0517341BF02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9960307-8292-DE4A-8CF7-5C4D999244F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069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6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540FAC9-3505-49ED-9B06-A0F8C1485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79B3CD-E329-42F5-B136-BA1F37EC05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5464" y="484632"/>
            <a:ext cx="7453538" cy="58809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A0D9A3-EA63-584B-9691-F91DB5B24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0096" y="977900"/>
            <a:ext cx="6539558" cy="3327734"/>
          </a:xfrm>
        </p:spPr>
        <p:txBody>
          <a:bodyPr anchor="b">
            <a:normAutofit/>
          </a:bodyPr>
          <a:lstStyle/>
          <a:p>
            <a:r>
              <a:rPr lang="en-US" sz="5400"/>
              <a:t>Stopping Protons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13C1D9-8144-AA4A-82B2-0901E1AC32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0096" y="4621235"/>
            <a:ext cx="6539558" cy="1225028"/>
          </a:xfrm>
        </p:spPr>
        <p:txBody>
          <a:bodyPr anchor="t">
            <a:normAutofit/>
          </a:bodyPr>
          <a:lstStyle/>
          <a:p>
            <a:pPr algn="r"/>
            <a:endParaRPr lang="en-US" sz="20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B042EF-3024-4C57-B282-1B30607FB7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58680" y="4476657"/>
            <a:ext cx="537097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EA0B4097-B645-43E0-A2B5-B8D688E7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484632"/>
            <a:ext cx="3584224" cy="5880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978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A0F6C-BF35-C047-A36D-AF7CB72A8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755" y="916103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Discontinuities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CE79F6-70DB-ED43-B97F-3D3B5EA1AD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9" t="7708" b="6376"/>
          <a:stretch/>
        </p:blipFill>
        <p:spPr>
          <a:xfrm>
            <a:off x="838756" y="1660939"/>
            <a:ext cx="7874618" cy="437861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26D26C1-5D52-A848-9295-6585B34D8A73}"/>
              </a:ext>
            </a:extLst>
          </p:cNvPr>
          <p:cNvSpPr/>
          <p:nvPr/>
        </p:nvSpPr>
        <p:spPr>
          <a:xfrm>
            <a:off x="948265" y="6141156"/>
            <a:ext cx="102390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Cut: Before the peak, max number of allowed layers with ZERO deposited energy is 2.</a:t>
            </a:r>
          </a:p>
        </p:txBody>
      </p:sp>
    </p:spTree>
    <p:extLst>
      <p:ext uri="{BB962C8B-B14F-4D97-AF65-F5344CB8AC3E}">
        <p14:creationId xmlns:p14="http://schemas.microsoft.com/office/powerpoint/2010/main" val="2452648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A0F6C-BF35-C047-A36D-AF7CB72A8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755" y="916103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Scatterings, sometimes leaving the detector?</a:t>
            </a:r>
            <a:endParaRPr lang="en-US" sz="3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9AC2A8-AD09-264B-AFC3-4CA63946C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46" y="1914005"/>
            <a:ext cx="5379253" cy="41255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9B33C7-1526-024C-88FC-2E3B297278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398" y="1852231"/>
            <a:ext cx="5459800" cy="418732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3B825A2-B3A6-D348-B375-071DF0C60203}"/>
              </a:ext>
            </a:extLst>
          </p:cNvPr>
          <p:cNvSpPr/>
          <p:nvPr/>
        </p:nvSpPr>
        <p:spPr>
          <a:xfrm>
            <a:off x="578954" y="6107957"/>
            <a:ext cx="5783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Cut: For the front (XY) view, </a:t>
            </a:r>
            <a:r>
              <a:rPr lang="en-US" dirty="0" err="1"/>
              <a:t>stdDevX</a:t>
            </a:r>
            <a:r>
              <a:rPr lang="en-US" dirty="0"/>
              <a:t> and </a:t>
            </a:r>
            <a:r>
              <a:rPr lang="en-US" dirty="0" err="1"/>
              <a:t>stdDevY</a:t>
            </a:r>
            <a:r>
              <a:rPr lang="en-US" dirty="0"/>
              <a:t> both &lt; 1.0</a:t>
            </a:r>
          </a:p>
        </p:txBody>
      </p:sp>
    </p:spTree>
    <p:extLst>
      <p:ext uri="{BB962C8B-B14F-4D97-AF65-F5344CB8AC3E}">
        <p14:creationId xmlns:p14="http://schemas.microsoft.com/office/powerpoint/2010/main" val="600960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A0F6C-BF35-C047-A36D-AF7CB72A8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378" y="1027289"/>
            <a:ext cx="10932079" cy="5416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Multiple tracks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BEC663F-7B46-8544-B81F-7A1F7837D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378" y="1568925"/>
            <a:ext cx="6710320" cy="514639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BA48DEC-0E6C-E34A-A798-5D3E7C92D257}"/>
              </a:ext>
            </a:extLst>
          </p:cNvPr>
          <p:cNvSpPr/>
          <p:nvPr/>
        </p:nvSpPr>
        <p:spPr>
          <a:xfrm>
            <a:off x="7416800" y="6100423"/>
            <a:ext cx="3793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Eliminated by previous cut.</a:t>
            </a:r>
          </a:p>
        </p:txBody>
      </p:sp>
    </p:spTree>
    <p:extLst>
      <p:ext uri="{BB962C8B-B14F-4D97-AF65-F5344CB8AC3E}">
        <p14:creationId xmlns:p14="http://schemas.microsoft.com/office/powerpoint/2010/main" val="499422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55A0E-3F0E-4144-9E98-AEE839D77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round of applied cuts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78A65-15EF-EB41-B059-6E1F8C9B2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Energy deposited at the peak &gt; 250 </a:t>
            </a:r>
            <a:r>
              <a:rPr lang="en-US" dirty="0" err="1"/>
              <a:t>p.e.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No energy deposited in last layer (Z=47)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Before the peak, max number of allowed layers with ZERO deposited energy is 2.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For the front (XY) view, </a:t>
            </a:r>
            <a:r>
              <a:rPr lang="en-US" dirty="0" err="1"/>
              <a:t>stdDevX</a:t>
            </a:r>
            <a:r>
              <a:rPr lang="en-US" dirty="0"/>
              <a:t> and </a:t>
            </a:r>
            <a:r>
              <a:rPr lang="en-US" dirty="0" err="1"/>
              <a:t>stdDevY</a:t>
            </a:r>
            <a:r>
              <a:rPr lang="en-US" dirty="0"/>
              <a:t> both &lt; 1.0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From 4525 Events → 1908 Events (42% left)</a:t>
            </a:r>
          </a:p>
        </p:txBody>
      </p:sp>
    </p:spTree>
    <p:extLst>
      <p:ext uri="{BB962C8B-B14F-4D97-AF65-F5344CB8AC3E}">
        <p14:creationId xmlns:p14="http://schemas.microsoft.com/office/powerpoint/2010/main" val="4261103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1DA7B-0A86-F74B-9950-5ED5B3D2B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4E55A6F-824C-5340-95EF-AD5D33E299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3075"/>
            <a:ext cx="12192000" cy="6714926"/>
          </a:xfrm>
        </p:spPr>
      </p:pic>
    </p:spTree>
    <p:extLst>
      <p:ext uri="{BB962C8B-B14F-4D97-AF65-F5344CB8AC3E}">
        <p14:creationId xmlns:p14="http://schemas.microsoft.com/office/powerpoint/2010/main" val="2890224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F8B3B-6303-E542-A950-24408D231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02D06-39F2-2B42-9C53-8CAE8283A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56C63A-A4AA-A847-A38A-5C62F02BE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074"/>
            <a:ext cx="12192000" cy="671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916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5164E-C878-7F44-8045-9A080B46E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00E42-3D1F-E44F-A5A1-253EB4046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1A8A6E-84DB-0D47-BAC5-EDCD521E0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354"/>
            <a:ext cx="12192000" cy="671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575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E3281D1-6868-C045-835E-95BF832C4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0031"/>
            <a:ext cx="12192000" cy="669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606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A0F6C-BF35-C047-A36D-AF7CB72A8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755" y="916103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Events at the sides of the detector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573B3E-920F-0141-85D3-2467006446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59" t="8542" r="999" b="6667"/>
          <a:stretch/>
        </p:blipFill>
        <p:spPr>
          <a:xfrm>
            <a:off x="1922222" y="1660938"/>
            <a:ext cx="8665069" cy="481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838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77E2D-FD17-B541-8413-29772EACC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Events that may have escaped the detector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FFDC67-7B1C-1943-AB9B-92CCC40E6D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5491" y="1985957"/>
            <a:ext cx="5245178" cy="402272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4FC2E2-72C6-3E46-8A79-92A217997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2575" y="1985957"/>
            <a:ext cx="5250262" cy="40266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5ED911-3D8E-4542-BEF3-8FC7BA5A7226}"/>
              </a:ext>
            </a:extLst>
          </p:cNvPr>
          <p:cNvSpPr txBox="1"/>
          <p:nvPr/>
        </p:nvSpPr>
        <p:spPr>
          <a:xfrm>
            <a:off x="8872538" y="6008682"/>
            <a:ext cx="3171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 energy deposition</a:t>
            </a:r>
          </a:p>
        </p:txBody>
      </p:sp>
    </p:spTree>
    <p:extLst>
      <p:ext uri="{BB962C8B-B14F-4D97-AF65-F5344CB8AC3E}">
        <p14:creationId xmlns:p14="http://schemas.microsoft.com/office/powerpoint/2010/main" val="3955295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832A9-A954-5A4E-B23B-1F73D5DAA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0E48B-60A5-9042-A49A-45A402EF4F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study stopping protons in the </a:t>
            </a:r>
            <a:r>
              <a:rPr lang="en-US" dirty="0" err="1"/>
              <a:t>SuperFGD</a:t>
            </a:r>
            <a:r>
              <a:rPr lang="en-US" dirty="0"/>
              <a:t> using data from the Aug/Sep test beam, analyzing where protons stop in the detector. </a:t>
            </a:r>
          </a:p>
          <a:p>
            <a:r>
              <a:rPr lang="en-US" dirty="0"/>
              <a:t>By considering the three types of MPPCs separately, build a distribution of the energy deposited in the last cell the proton reaches.</a:t>
            </a:r>
          </a:p>
          <a:p>
            <a:r>
              <a:rPr lang="en-US" dirty="0"/>
              <a:t>Use the shape of the distribution to check whether there is a saturation effect.</a:t>
            </a:r>
          </a:p>
        </p:txBody>
      </p:sp>
    </p:spTree>
    <p:extLst>
      <p:ext uri="{BB962C8B-B14F-4D97-AF65-F5344CB8AC3E}">
        <p14:creationId xmlns:p14="http://schemas.microsoft.com/office/powerpoint/2010/main" val="2407649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E4423-5BF7-EE44-A396-A82688015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Cuts to eliminate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57214-4865-B74F-929D-065D9C720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XatMax</a:t>
            </a:r>
            <a:r>
              <a:rPr lang="en-US" dirty="0"/>
              <a:t> != 0 or 23</a:t>
            </a:r>
          </a:p>
          <a:p>
            <a:r>
              <a:rPr lang="en-US" dirty="0" err="1"/>
              <a:t>YatMax</a:t>
            </a:r>
            <a:r>
              <a:rPr lang="en-US" dirty="0"/>
              <a:t> != 0 or 7</a:t>
            </a:r>
          </a:p>
          <a:p>
            <a:endParaRPr lang="en-US" dirty="0"/>
          </a:p>
          <a:p>
            <a:r>
              <a:rPr lang="en-US" dirty="0"/>
              <a:t>1908 events → 1199 events (37% lost)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561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E624ADB-678C-594B-95C1-63A4971D8B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0030"/>
            <a:ext cx="12192000" cy="6697970"/>
          </a:xfrm>
        </p:spPr>
      </p:pic>
    </p:spTree>
    <p:extLst>
      <p:ext uri="{BB962C8B-B14F-4D97-AF65-F5344CB8AC3E}">
        <p14:creationId xmlns:p14="http://schemas.microsoft.com/office/powerpoint/2010/main" val="38039156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B9B641-DDFE-9041-AA86-D8B473F94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31"/>
            <a:ext cx="12192000" cy="669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632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CF3787-2C0C-844E-A351-5D4A7CDED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31"/>
            <a:ext cx="12192000" cy="669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433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16E4A9-7591-EF4D-93D6-3945C9786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31"/>
            <a:ext cx="12192000" cy="669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6738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F4D31-7D78-D24D-B893-E1B233FC8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0F769-9804-AB47-9522-62D09A58E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6212050" cy="4023360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Take a sample with 0.5 GeV/c protons to get more events stopping in the first half of the detector.</a:t>
            </a:r>
          </a:p>
          <a:p>
            <a:pPr marL="173736" lvl="1" indent="0">
              <a:buNone/>
            </a:pPr>
            <a:r>
              <a:rPr lang="en-US" dirty="0"/>
              <a:t>→ more statistics for MPPCII and MPPCIII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Do the ADC → </a:t>
            </a:r>
            <a:r>
              <a:rPr lang="en-US" dirty="0" err="1"/>
              <a:t>p.e</a:t>
            </a:r>
            <a:r>
              <a:rPr lang="en-US" dirty="0"/>
              <a:t> conversion outside the Stopping Proton code then test the code with the new branches. </a:t>
            </a:r>
          </a:p>
        </p:txBody>
      </p:sp>
    </p:spTree>
    <p:extLst>
      <p:ext uri="{BB962C8B-B14F-4D97-AF65-F5344CB8AC3E}">
        <p14:creationId xmlns:p14="http://schemas.microsoft.com/office/powerpoint/2010/main" val="1453602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D7F4715-4C74-8A4F-83F6-3E9DB1A33BF4}"/>
              </a:ext>
            </a:extLst>
          </p:cNvPr>
          <p:cNvCxnSpPr>
            <a:cxnSpLocks/>
          </p:cNvCxnSpPr>
          <p:nvPr/>
        </p:nvCxnSpPr>
        <p:spPr>
          <a:xfrm>
            <a:off x="2341480" y="6342241"/>
            <a:ext cx="8346097" cy="21021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E42DF3B-E8E3-BC47-BA83-E58FA88C768E}"/>
              </a:ext>
            </a:extLst>
          </p:cNvPr>
          <p:cNvCxnSpPr>
            <a:cxnSpLocks/>
          </p:cNvCxnSpPr>
          <p:nvPr/>
        </p:nvCxnSpPr>
        <p:spPr>
          <a:xfrm flipV="1">
            <a:off x="2326964" y="1945405"/>
            <a:ext cx="0" cy="4417858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6E652FE0-5750-3D47-9394-4149C144D294}"/>
              </a:ext>
            </a:extLst>
          </p:cNvPr>
          <p:cNvSpPr/>
          <p:nvPr/>
        </p:nvSpPr>
        <p:spPr>
          <a:xfrm>
            <a:off x="4717458" y="2553466"/>
            <a:ext cx="1272134" cy="38097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MPPC III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49593E-0963-714A-809F-5F44C1549A70}"/>
              </a:ext>
            </a:extLst>
          </p:cNvPr>
          <p:cNvSpPr/>
          <p:nvPr/>
        </p:nvSpPr>
        <p:spPr>
          <a:xfrm>
            <a:off x="5989592" y="2553467"/>
            <a:ext cx="4012115" cy="38097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MPPC 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93A077-32C8-2447-B7C5-328B719E0FAD}"/>
              </a:ext>
            </a:extLst>
          </p:cNvPr>
          <p:cNvSpPr txBox="1"/>
          <p:nvPr/>
        </p:nvSpPr>
        <p:spPr>
          <a:xfrm>
            <a:off x="4514278" y="6363262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B53AA6-811C-2748-BEB4-B1C535838F5C}"/>
              </a:ext>
            </a:extLst>
          </p:cNvPr>
          <p:cNvSpPr txBox="1"/>
          <p:nvPr/>
        </p:nvSpPr>
        <p:spPr>
          <a:xfrm>
            <a:off x="5801662" y="6363262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575A58-FAB3-A64B-B01E-4AC65FE0EB0B}"/>
              </a:ext>
            </a:extLst>
          </p:cNvPr>
          <p:cNvSpPr txBox="1"/>
          <p:nvPr/>
        </p:nvSpPr>
        <p:spPr>
          <a:xfrm>
            <a:off x="2245143" y="636326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77C7DA-0AF9-724F-9F46-0E388B66E7F1}"/>
              </a:ext>
            </a:extLst>
          </p:cNvPr>
          <p:cNvSpPr txBox="1"/>
          <p:nvPr/>
        </p:nvSpPr>
        <p:spPr>
          <a:xfrm>
            <a:off x="9805507" y="6363262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47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B0BEB93-85FF-4046-B0E3-775470641176}"/>
              </a:ext>
            </a:extLst>
          </p:cNvPr>
          <p:cNvCxnSpPr>
            <a:cxnSpLocks/>
          </p:cNvCxnSpPr>
          <p:nvPr/>
        </p:nvCxnSpPr>
        <p:spPr>
          <a:xfrm>
            <a:off x="697044" y="4460225"/>
            <a:ext cx="1150885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802ABBC-215E-5446-ADFC-FB11D503F599}"/>
              </a:ext>
            </a:extLst>
          </p:cNvPr>
          <p:cNvSpPr txBox="1"/>
          <p:nvPr/>
        </p:nvSpPr>
        <p:spPr>
          <a:xfrm>
            <a:off x="894118" y="4122430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Beam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E29D47-5D2E-5D46-B160-3E7B2C599FCB}"/>
              </a:ext>
            </a:extLst>
          </p:cNvPr>
          <p:cNvSpPr txBox="1"/>
          <p:nvPr/>
        </p:nvSpPr>
        <p:spPr>
          <a:xfrm>
            <a:off x="1878139" y="2388161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E8CFE4-A414-9240-9F14-CF866C9B7EB4}"/>
              </a:ext>
            </a:extLst>
          </p:cNvPr>
          <p:cNvSpPr txBox="1"/>
          <p:nvPr/>
        </p:nvSpPr>
        <p:spPr>
          <a:xfrm>
            <a:off x="2174253" y="164433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3EC27D-C674-944C-B9B2-D4E0AE5A809C}"/>
              </a:ext>
            </a:extLst>
          </p:cNvPr>
          <p:cNvSpPr txBox="1"/>
          <p:nvPr/>
        </p:nvSpPr>
        <p:spPr>
          <a:xfrm>
            <a:off x="10672908" y="612285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Z</a:t>
            </a:r>
          </a:p>
        </p:txBody>
      </p:sp>
      <p:sp>
        <p:nvSpPr>
          <p:cNvPr id="28" name="Title 27">
            <a:extLst>
              <a:ext uri="{FF2B5EF4-FFF2-40B4-BE49-F238E27FC236}">
                <a16:creationId xmlns:a16="http://schemas.microsoft.com/office/drawing/2014/main" id="{AABE4ADE-9476-4B4D-B11D-661D0018E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MPPCs in the detector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02CCD1-9FBA-0A40-ADE3-D8F1397805FF}"/>
              </a:ext>
            </a:extLst>
          </p:cNvPr>
          <p:cNvSpPr/>
          <p:nvPr/>
        </p:nvSpPr>
        <p:spPr>
          <a:xfrm>
            <a:off x="2319707" y="2553466"/>
            <a:ext cx="2390494" cy="38097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MPPC II</a:t>
            </a:r>
          </a:p>
        </p:txBody>
      </p:sp>
    </p:spTree>
    <p:extLst>
      <p:ext uri="{BB962C8B-B14F-4D97-AF65-F5344CB8AC3E}">
        <p14:creationId xmlns:p14="http://schemas.microsoft.com/office/powerpoint/2010/main" val="4040638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AA682-7271-C74B-9E66-27E5F4F62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3912F-BF74-B543-89C4-F35D91741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/>
              <a:t>dE</a:t>
            </a:r>
            <a:r>
              <a:rPr lang="en-US" dirty="0"/>
              <a:t>/dx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Event Selection.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Treat MPPCs separately.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Obtain relative </a:t>
            </a:r>
            <a:r>
              <a:rPr lang="en-US" dirty="0" err="1"/>
              <a:t>dE</a:t>
            </a:r>
            <a:r>
              <a:rPr lang="en-US" dirty="0"/>
              <a:t>/dx from end point of each event.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Build histogram for energy deposited in the last cell.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803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CCA43-A66C-6443-8D87-847A0B512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70495-90AB-3B41-9D5C-78ABF73DC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0.8 GeV/c Protons.</a:t>
            </a:r>
          </a:p>
          <a:p>
            <a:r>
              <a:rPr lang="en-US" dirty="0"/>
              <a:t>Magnet ON, 135 A.</a:t>
            </a:r>
          </a:p>
          <a:p>
            <a:r>
              <a:rPr lang="en-US" dirty="0"/>
              <a:t>Default HG, default LG (55, 55).</a:t>
            </a:r>
          </a:p>
          <a:p>
            <a:r>
              <a:rPr lang="en-US" dirty="0"/>
              <a:t>Proton trigger ON.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236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56A9F-6A8B-6B4B-91C7-50291422B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Energy deposition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4D019-FC2C-D04B-8CE9-B8C118B0E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6064956"/>
            <a:ext cx="8562785" cy="473004"/>
          </a:xfrm>
        </p:spPr>
        <p:txBody>
          <a:bodyPr>
            <a:normAutofit/>
          </a:bodyPr>
          <a:lstStyle/>
          <a:p>
            <a:pPr algn="r"/>
            <a:r>
              <a:rPr lang="en-US" sz="2000" dirty="0"/>
              <a:t>Code by Sasha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B043C7-ED29-6944-9A0B-7E25B06AB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88" y="1651287"/>
            <a:ext cx="6557962" cy="502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47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56A9F-6A8B-6B4B-91C7-50291422B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Event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4D019-FC2C-D04B-8CE9-B8C118B0E4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consider different event scenarios.</a:t>
            </a:r>
          </a:p>
          <a:p>
            <a:r>
              <a:rPr lang="en-US" dirty="0"/>
              <a:t>Which to include, which to discard.</a:t>
            </a:r>
          </a:p>
        </p:txBody>
      </p:sp>
    </p:spTree>
    <p:extLst>
      <p:ext uri="{BB962C8B-B14F-4D97-AF65-F5344CB8AC3E}">
        <p14:creationId xmlns:p14="http://schemas.microsoft.com/office/powerpoint/2010/main" val="2506056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A0F6C-BF35-C047-A36D-AF7CB72A8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378" y="1027289"/>
            <a:ext cx="10932079" cy="5416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No stop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88F097-CE5E-2949-BEA3-76264E46C7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68" t="8125" r="999" b="6667"/>
          <a:stretch/>
        </p:blipFill>
        <p:spPr>
          <a:xfrm>
            <a:off x="835378" y="1676512"/>
            <a:ext cx="7505997" cy="417113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6B9BF3E-01B5-3944-88B5-F5FBCC0AEEE8}"/>
              </a:ext>
            </a:extLst>
          </p:cNvPr>
          <p:cNvSpPr/>
          <p:nvPr/>
        </p:nvSpPr>
        <p:spPr>
          <a:xfrm>
            <a:off x="978074" y="6134103"/>
            <a:ext cx="4413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Cut: No energy deposited in last layer (Z=47)</a:t>
            </a:r>
          </a:p>
        </p:txBody>
      </p:sp>
    </p:spTree>
    <p:extLst>
      <p:ext uri="{BB962C8B-B14F-4D97-AF65-F5344CB8AC3E}">
        <p14:creationId xmlns:p14="http://schemas.microsoft.com/office/powerpoint/2010/main" val="2856266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A0F6C-BF35-C047-A36D-AF7CB72A8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0" y="1061156"/>
            <a:ext cx="11011101" cy="48519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meaningless events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5E9EB0-F07A-AE43-8567-6E8DCAA805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7" t="8542" b="6376"/>
          <a:stretch/>
        </p:blipFill>
        <p:spPr>
          <a:xfrm>
            <a:off x="711201" y="1757513"/>
            <a:ext cx="7834489" cy="425923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757DB7C-05A3-B045-8C7A-D8058DD436C4}"/>
              </a:ext>
            </a:extLst>
          </p:cNvPr>
          <p:cNvSpPr/>
          <p:nvPr/>
        </p:nvSpPr>
        <p:spPr>
          <a:xfrm>
            <a:off x="938144" y="6136881"/>
            <a:ext cx="4409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Cut: Energy deposited at the peak &gt; 250 </a:t>
            </a:r>
            <a:r>
              <a:rPr lang="en-US" dirty="0" err="1"/>
              <a:t>p.e.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9710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{DCEFFCEC-2792-F243-85CA-4EB4470B8FAE}tf10001061</Template>
  <TotalTime>9243</TotalTime>
  <Words>453</Words>
  <Application>Microsoft Macintosh PowerPoint</Application>
  <PresentationFormat>Widescreen</PresentationFormat>
  <Paragraphs>71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Calibri</vt:lpstr>
      <vt:lpstr>Courier New</vt:lpstr>
      <vt:lpstr>Tw Cen MT</vt:lpstr>
      <vt:lpstr>Tw Cen MT Condensed</vt:lpstr>
      <vt:lpstr>Wingdings 3</vt:lpstr>
      <vt:lpstr>Integral</vt:lpstr>
      <vt:lpstr>Stopping Protons Analysis</vt:lpstr>
      <vt:lpstr>goal</vt:lpstr>
      <vt:lpstr>MPPCs in the detector</vt:lpstr>
      <vt:lpstr>Steps</vt:lpstr>
      <vt:lpstr>Data Sample</vt:lpstr>
      <vt:lpstr>1. Energy deposition</vt:lpstr>
      <vt:lpstr>2. Event selection</vt:lpstr>
      <vt:lpstr>No stop</vt:lpstr>
      <vt:lpstr>meaningless events</vt:lpstr>
      <vt:lpstr>Discontinuities</vt:lpstr>
      <vt:lpstr>Scatterings, sometimes leaving the detector?</vt:lpstr>
      <vt:lpstr>Multiple tracks</vt:lpstr>
      <vt:lpstr>First round of applied cuts</vt:lpstr>
      <vt:lpstr>PowerPoint Presentation</vt:lpstr>
      <vt:lpstr>PowerPoint Presentation</vt:lpstr>
      <vt:lpstr>PowerPoint Presentation</vt:lpstr>
      <vt:lpstr>PowerPoint Presentation</vt:lpstr>
      <vt:lpstr>Events at the sides of the detector</vt:lpstr>
      <vt:lpstr>Events that may have escaped the detector</vt:lpstr>
      <vt:lpstr>Cuts to eliminate events</vt:lpstr>
      <vt:lpstr>PowerPoint Presentation</vt:lpstr>
      <vt:lpstr>PowerPoint Presentation</vt:lpstr>
      <vt:lpstr>PowerPoint Presentation</vt:lpstr>
      <vt:lpstr>PowerPoint Presentation</vt:lpstr>
      <vt:lpstr>Next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 Douqa</dc:creator>
  <cp:lastModifiedBy>Dana Douqa</cp:lastModifiedBy>
  <cp:revision>44</cp:revision>
  <dcterms:created xsi:type="dcterms:W3CDTF">2018-09-18T10:02:31Z</dcterms:created>
  <dcterms:modified xsi:type="dcterms:W3CDTF">2018-09-27T12:00:39Z</dcterms:modified>
</cp:coreProperties>
</file>