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0" r:id="rId5"/>
    <p:sldId id="259" r:id="rId6"/>
    <p:sldId id="264" r:id="rId7"/>
    <p:sldId id="276" r:id="rId8"/>
    <p:sldId id="277" r:id="rId9"/>
    <p:sldId id="263" r:id="rId10"/>
    <p:sldId id="265" r:id="rId11"/>
    <p:sldId id="261" r:id="rId12"/>
    <p:sldId id="267" r:id="rId13"/>
    <p:sldId id="268" r:id="rId14"/>
    <p:sldId id="266" r:id="rId15"/>
    <p:sldId id="269" r:id="rId16"/>
    <p:sldId id="270" r:id="rId17"/>
    <p:sldId id="272" r:id="rId18"/>
    <p:sldId id="271" r:id="rId19"/>
    <p:sldId id="273" r:id="rId20"/>
    <p:sldId id="274" r:id="rId21"/>
    <p:sldId id="275" r:id="rId22"/>
    <p:sldId id="26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50"/>
    <p:restoredTop sz="94670"/>
  </p:normalViewPr>
  <p:slideViewPr>
    <p:cSldViewPr snapToGrid="0" snapToObjects="1">
      <p:cViewPr>
        <p:scale>
          <a:sx n="125" d="100"/>
          <a:sy n="125" d="100"/>
        </p:scale>
        <p:origin x="30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C213-C6F1-2B4D-9615-AEEFBB702013}" type="datetimeFigureOut">
              <a:rPr lang="en-US" smtClean="0"/>
              <a:t>9/19/18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5948AD-751D-AD43-9BD6-BA6F1C56B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10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948AD-751D-AD43-9BD6-BA6F1C56B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59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5948AD-751D-AD43-9BD6-BA6F1C56B9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484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52C56-4F06-C840-88DA-47203D30565E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3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4637E-F15E-2A4B-A7F6-7C8AB3BCEBC1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54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6FC0F-CA61-A341-B36A-B2CE6C4A150C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97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FE85F-30C2-D34E-B053-ABFF0809DA41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105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10012-AD03-B744-A7AC-BBE4E85AB228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49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4942E-691C-C946-BAD4-9D8EB136D4B4}" type="datetime1">
              <a:rPr lang="en-GB" smtClean="0"/>
              <a:t>19/09/2018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10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0963F-FE0C-B54B-A90B-288F835C15C9}" type="datetime1">
              <a:rPr lang="en-GB" smtClean="0"/>
              <a:t>19/09/2018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91270-E6FE-504E-A01C-E8A28CDC5A31}" type="datetime1">
              <a:rPr lang="en-GB" smtClean="0"/>
              <a:t>19/09/2018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10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F6E68-1B6E-9C40-962C-F7443167F418}" type="datetime1">
              <a:rPr lang="en-GB" smtClean="0"/>
              <a:t>19/09/2018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88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B144B-4F57-D34A-A515-9FAA81A887E7}" type="datetime1">
              <a:rPr lang="en-GB" smtClean="0"/>
              <a:t>19/09/2018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21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9AB55-2429-4946-BE05-7A57F61BDAA1}" type="datetime1">
              <a:rPr lang="en-GB" smtClean="0"/>
              <a:t>19/09/2018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215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D46001-8A20-5040-8F55-C4441CF31134}" type="datetime1">
              <a:rPr lang="en-GB" smtClean="0"/>
              <a:t>19/09/2018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4763A-B986-F049-9419-FE2B7E7BB8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5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4338" y="1716966"/>
            <a:ext cx="9144000" cy="2757497"/>
          </a:xfrm>
        </p:spPr>
        <p:txBody>
          <a:bodyPr>
            <a:normAutofit fontScale="70000" lnSpcReduction="20000"/>
          </a:bodyPr>
          <a:lstStyle/>
          <a:p>
            <a:r>
              <a:rPr lang="en-US" sz="6000" dirty="0" smtClean="0"/>
              <a:t>Design sFGD</a:t>
            </a:r>
          </a:p>
          <a:p>
            <a:r>
              <a:rPr lang="en-US" sz="6000" dirty="0" smtClean="0"/>
              <a:t>Electronics considerations</a:t>
            </a:r>
          </a:p>
          <a:p>
            <a:endParaRPr lang="en-US" dirty="0" smtClean="0"/>
          </a:p>
          <a:p>
            <a:r>
              <a:rPr lang="en-US" dirty="0" smtClean="0"/>
              <a:t>Rough Sketches</a:t>
            </a:r>
          </a:p>
          <a:p>
            <a:r>
              <a:rPr lang="en-US" dirty="0" smtClean="0"/>
              <a:t>O. </a:t>
            </a:r>
            <a:r>
              <a:rPr lang="en-US" dirty="0" err="1" smtClean="0"/>
              <a:t>Drapier</a:t>
            </a:r>
            <a:r>
              <a:rPr lang="en-US" dirty="0" smtClean="0"/>
              <a:t>, E. Noah</a:t>
            </a:r>
          </a:p>
          <a:p>
            <a:endParaRPr lang="en-US" dirty="0"/>
          </a:p>
          <a:p>
            <a:r>
              <a:rPr lang="en-US" dirty="0" smtClean="0"/>
              <a:t>25</a:t>
            </a:r>
            <a:r>
              <a:rPr lang="en-US" dirty="0" smtClean="0"/>
              <a:t> </a:t>
            </a:r>
            <a:r>
              <a:rPr lang="en-US" dirty="0" smtClean="0"/>
              <a:t>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823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56" y="2310303"/>
            <a:ext cx="10515600" cy="1325563"/>
          </a:xfrm>
        </p:spPr>
        <p:txBody>
          <a:bodyPr/>
          <a:lstStyle/>
          <a:p>
            <a:r>
              <a:rPr lang="en-US" dirty="0" smtClean="0"/>
              <a:t>Back-up: reference sketches used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126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79" y="525400"/>
            <a:ext cx="11290300" cy="5854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41679" y="1888177"/>
            <a:ext cx="2803402" cy="197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80769" y="397781"/>
            <a:ext cx="2803402" cy="19713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Arrow 6"/>
          <p:cNvSpPr/>
          <p:nvPr/>
        </p:nvSpPr>
        <p:spPr>
          <a:xfrm>
            <a:off x="10749147" y="3384466"/>
            <a:ext cx="1365663" cy="58189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223219" y="3454521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dirty="0" smtClean="0"/>
              <a:t>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27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433" y="576468"/>
            <a:ext cx="8774376" cy="628153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00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Matsubara-san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877" y="622333"/>
            <a:ext cx="1037079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0002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7439" y="549781"/>
            <a:ext cx="8255385" cy="61716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00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Matsubara-san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877" y="622333"/>
            <a:ext cx="109748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Side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8190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1472" y="296054"/>
            <a:ext cx="8514816" cy="62428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006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Matsubara-san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74284" y="3417483"/>
            <a:ext cx="1630318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650 mm safer 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3877" y="622333"/>
            <a:ext cx="120231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Front 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45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9854" y="537542"/>
            <a:ext cx="8016056" cy="60013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498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Iwamoto-san report at ND280 meeting 19/09/2018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3034146" y="1676399"/>
            <a:ext cx="7467600" cy="581891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688783" y="1676399"/>
            <a:ext cx="1094509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Needs </a:t>
            </a:r>
            <a:r>
              <a:rPr lang="en-US" smtClean="0"/>
              <a:t>to change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188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7891" y="742142"/>
            <a:ext cx="7688502" cy="5614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498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Iwamoto-san report at ND280 meeting 19/09/2018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396836" y="3549246"/>
            <a:ext cx="4031673" cy="554182"/>
          </a:xfrm>
          <a:prstGeom prst="rightArrow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55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453" y="439940"/>
            <a:ext cx="8165109" cy="60989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32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Cadoux</a:t>
            </a:r>
            <a:r>
              <a:rPr lang="en-US" i="1" dirty="0" smtClean="0">
                <a:solidFill>
                  <a:srgbClr val="FF0000"/>
                </a:solidFill>
              </a:rPr>
              <a:t>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mechanics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7380178" y="2798618"/>
            <a:ext cx="3006437" cy="249382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571018" y="2586335"/>
            <a:ext cx="1302327" cy="92333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mtClean="0"/>
              <a:t>650 mm would be better?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394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599" y="303954"/>
            <a:ext cx="8568321" cy="6417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32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Cadoux</a:t>
            </a:r>
            <a:r>
              <a:rPr lang="en-US" i="1" dirty="0" smtClean="0">
                <a:solidFill>
                  <a:srgbClr val="FF0000"/>
                </a:solidFill>
              </a:rPr>
              <a:t>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mechanics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Left Arrow 6"/>
          <p:cNvSpPr/>
          <p:nvPr/>
        </p:nvSpPr>
        <p:spPr>
          <a:xfrm rot="16200000">
            <a:off x="2278856" y="3262527"/>
            <a:ext cx="4212215" cy="706582"/>
          </a:xfrm>
          <a:prstGeom prst="lef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80510" y="5615582"/>
            <a:ext cx="2715490" cy="92333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Cadoux</a:t>
            </a:r>
            <a:r>
              <a:rPr lang="en-US" dirty="0" smtClean="0"/>
              <a:t> proposal: need to re-define as global sub-detector envelopes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146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001" y="611620"/>
            <a:ext cx="8183638" cy="61098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32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Cadoux</a:t>
            </a:r>
            <a:r>
              <a:rPr lang="en-US" i="1" dirty="0" smtClean="0">
                <a:solidFill>
                  <a:srgbClr val="FF0000"/>
                </a:solidFill>
              </a:rPr>
              <a:t>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mechanics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570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156"/>
          <p:cNvSpPr/>
          <p:nvPr/>
        </p:nvSpPr>
        <p:spPr>
          <a:xfrm>
            <a:off x="5970246" y="506908"/>
            <a:ext cx="554778" cy="190525"/>
          </a:xfrm>
          <a:prstGeom prst="rect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TextBox 157"/>
          <p:cNvSpPr txBox="1"/>
          <p:nvPr/>
        </p:nvSpPr>
        <p:spPr>
          <a:xfrm>
            <a:off x="6501899" y="465128"/>
            <a:ext cx="2272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MPPC+PCB+Conn.+C+Foam+Plexi</a:t>
            </a:r>
            <a:endParaRPr lang="en-US" sz="1200" dirty="0"/>
          </a:p>
        </p:txBody>
      </p:sp>
      <p:sp>
        <p:nvSpPr>
          <p:cNvPr id="159" name="Rectangle 158"/>
          <p:cNvSpPr/>
          <p:nvPr/>
        </p:nvSpPr>
        <p:spPr>
          <a:xfrm>
            <a:off x="5962928" y="744253"/>
            <a:ext cx="554778" cy="1905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/>
          <p:cNvSpPr txBox="1"/>
          <p:nvPr/>
        </p:nvSpPr>
        <p:spPr>
          <a:xfrm>
            <a:off x="6501899" y="740048"/>
            <a:ext cx="106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injection</a:t>
            </a:r>
            <a:endParaRPr lang="en-US" sz="1200" dirty="0"/>
          </a:p>
        </p:txBody>
      </p:sp>
      <p:sp>
        <p:nvSpPr>
          <p:cNvPr id="161" name="Rectangle 160"/>
          <p:cNvSpPr/>
          <p:nvPr/>
        </p:nvSpPr>
        <p:spPr>
          <a:xfrm>
            <a:off x="5994245" y="1030746"/>
            <a:ext cx="506780" cy="19513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TextBox 161"/>
          <p:cNvSpPr txBox="1"/>
          <p:nvPr/>
        </p:nvSpPr>
        <p:spPr>
          <a:xfrm>
            <a:off x="6501899" y="1014968"/>
            <a:ext cx="1071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tight box</a:t>
            </a:r>
            <a:endParaRPr lang="en-US" sz="1200" dirty="0"/>
          </a:p>
        </p:txBody>
      </p:sp>
      <p:sp>
        <p:nvSpPr>
          <p:cNvPr id="163" name="Rectangle 162"/>
          <p:cNvSpPr/>
          <p:nvPr/>
        </p:nvSpPr>
        <p:spPr>
          <a:xfrm>
            <a:off x="5963575" y="1293189"/>
            <a:ext cx="554778" cy="2261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>
            <a:off x="6501899" y="1289888"/>
            <a:ext cx="863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Electronics</a:t>
            </a:r>
            <a:endParaRPr lang="en-US" sz="1200" dirty="0"/>
          </a:p>
        </p:txBody>
      </p:sp>
      <p:sp>
        <p:nvSpPr>
          <p:cNvPr id="165" name="Rectangle 164"/>
          <p:cNvSpPr/>
          <p:nvPr/>
        </p:nvSpPr>
        <p:spPr>
          <a:xfrm>
            <a:off x="6348894" y="250172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/>
          <p:cNvSpPr txBox="1"/>
          <p:nvPr/>
        </p:nvSpPr>
        <p:spPr>
          <a:xfrm>
            <a:off x="6501899" y="190208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Beams</a:t>
            </a:r>
            <a:endParaRPr lang="en-US" sz="1200" dirty="0"/>
          </a:p>
        </p:txBody>
      </p:sp>
      <p:sp>
        <p:nvSpPr>
          <p:cNvPr id="167" name="Rectangle 166"/>
          <p:cNvSpPr/>
          <p:nvPr/>
        </p:nvSpPr>
        <p:spPr>
          <a:xfrm>
            <a:off x="5953548" y="1596583"/>
            <a:ext cx="575154" cy="2293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TextBox 167"/>
          <p:cNvSpPr txBox="1"/>
          <p:nvPr/>
        </p:nvSpPr>
        <p:spPr>
          <a:xfrm>
            <a:off x="6501899" y="156480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Cubes</a:t>
            </a:r>
            <a:endParaRPr lang="en-US" sz="1200" dirty="0"/>
          </a:p>
        </p:txBody>
      </p:sp>
      <p:sp>
        <p:nvSpPr>
          <p:cNvPr id="169" name="Rectangle 168"/>
          <p:cNvSpPr/>
          <p:nvPr/>
        </p:nvSpPr>
        <p:spPr>
          <a:xfrm>
            <a:off x="5957807" y="1904166"/>
            <a:ext cx="567217" cy="187199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6501899" y="1839728"/>
            <a:ext cx="495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Space between beams: Can we use it?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Sides should be ok: depending on installation direction: from top or from side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Front/back: only possible if installing from top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72" name="Right Arrow 171"/>
          <p:cNvSpPr/>
          <p:nvPr/>
        </p:nvSpPr>
        <p:spPr>
          <a:xfrm>
            <a:off x="253338" y="2854899"/>
            <a:ext cx="987257" cy="537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TextBox 172"/>
          <p:cNvSpPr txBox="1"/>
          <p:nvPr/>
        </p:nvSpPr>
        <p:spPr>
          <a:xfrm>
            <a:off x="532760" y="26678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ea typeface="Symbol" charset="2"/>
                <a:cs typeface="Symbol" charset="2"/>
              </a:rPr>
              <a:t>n</a:t>
            </a:r>
            <a:endParaRPr lang="en-US" i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43877" y="622333"/>
            <a:ext cx="1037079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221" name="Rectangle 220"/>
          <p:cNvSpPr/>
          <p:nvPr/>
        </p:nvSpPr>
        <p:spPr>
          <a:xfrm>
            <a:off x="2393219" y="1097280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Rectangle 221"/>
          <p:cNvSpPr/>
          <p:nvPr/>
        </p:nvSpPr>
        <p:spPr>
          <a:xfrm>
            <a:off x="2393219" y="5202701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Rectangle 222"/>
          <p:cNvSpPr/>
          <p:nvPr/>
        </p:nvSpPr>
        <p:spPr>
          <a:xfrm>
            <a:off x="5717346" y="1097280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ectangle 223"/>
          <p:cNvSpPr/>
          <p:nvPr/>
        </p:nvSpPr>
        <p:spPr>
          <a:xfrm>
            <a:off x="5717346" y="5202701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2760977" y="1825938"/>
            <a:ext cx="2782186" cy="87922"/>
          </a:xfrm>
          <a:prstGeom prst="rect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2760977" y="4583069"/>
            <a:ext cx="2782186" cy="87920"/>
          </a:xfrm>
          <a:prstGeom prst="rect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2674486" y="1913860"/>
            <a:ext cx="86491" cy="2669208"/>
          </a:xfrm>
          <a:prstGeom prst="rect">
            <a:avLst/>
          </a:prstGeom>
          <a:solidFill>
            <a:srgbClr val="0432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ectangle 227"/>
          <p:cNvSpPr/>
          <p:nvPr/>
        </p:nvSpPr>
        <p:spPr>
          <a:xfrm>
            <a:off x="5543163" y="1897256"/>
            <a:ext cx="63795" cy="2685811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ectangle 228"/>
          <p:cNvSpPr/>
          <p:nvPr/>
        </p:nvSpPr>
        <p:spPr>
          <a:xfrm>
            <a:off x="2760977" y="1921412"/>
            <a:ext cx="2782186" cy="265467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ectangle 229"/>
          <p:cNvSpPr/>
          <p:nvPr/>
        </p:nvSpPr>
        <p:spPr>
          <a:xfrm>
            <a:off x="2647119" y="1825937"/>
            <a:ext cx="2984553" cy="284505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Rectangle 233"/>
          <p:cNvSpPr/>
          <p:nvPr/>
        </p:nvSpPr>
        <p:spPr>
          <a:xfrm>
            <a:off x="2575571" y="1098333"/>
            <a:ext cx="3125625" cy="182994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Rectangle 234"/>
          <p:cNvSpPr/>
          <p:nvPr/>
        </p:nvSpPr>
        <p:spPr>
          <a:xfrm>
            <a:off x="2555052" y="5200359"/>
            <a:ext cx="3138642" cy="19929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Rectangle 235"/>
          <p:cNvSpPr/>
          <p:nvPr/>
        </p:nvSpPr>
        <p:spPr>
          <a:xfrm>
            <a:off x="5716653" y="1303382"/>
            <a:ext cx="171568" cy="389931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Rectangle 236"/>
          <p:cNvSpPr/>
          <p:nvPr/>
        </p:nvSpPr>
        <p:spPr>
          <a:xfrm>
            <a:off x="2398879" y="1298804"/>
            <a:ext cx="171568" cy="389931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TextBox 237"/>
          <p:cNvSpPr txBox="1"/>
          <p:nvPr/>
        </p:nvSpPr>
        <p:spPr>
          <a:xfrm rot="16200000">
            <a:off x="2131328" y="2584299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sp>
        <p:nvSpPr>
          <p:cNvPr id="239" name="TextBox 238"/>
          <p:cNvSpPr txBox="1"/>
          <p:nvPr/>
        </p:nvSpPr>
        <p:spPr>
          <a:xfrm>
            <a:off x="3579563" y="3931045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cxnSp>
        <p:nvCxnSpPr>
          <p:cNvPr id="242" name="Straight Arrow Connector 241"/>
          <p:cNvCxnSpPr/>
          <p:nvPr/>
        </p:nvCxnSpPr>
        <p:spPr>
          <a:xfrm flipH="1">
            <a:off x="1551353" y="1331796"/>
            <a:ext cx="2644" cy="38709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 rot="16200000">
            <a:off x="1053831" y="2449862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2300 mm</a:t>
            </a:r>
            <a:endParaRPr lang="en-US" sz="1200" dirty="0"/>
          </a:p>
        </p:txBody>
      </p:sp>
      <p:cxnSp>
        <p:nvCxnSpPr>
          <p:cNvPr id="244" name="Straight Arrow Connector 243"/>
          <p:cNvCxnSpPr/>
          <p:nvPr/>
        </p:nvCxnSpPr>
        <p:spPr>
          <a:xfrm flipV="1">
            <a:off x="1551353" y="1085369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TextBox 244"/>
          <p:cNvSpPr txBox="1"/>
          <p:nvPr/>
        </p:nvSpPr>
        <p:spPr>
          <a:xfrm>
            <a:off x="864755" y="1056845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100 </a:t>
            </a:r>
            <a:r>
              <a:rPr lang="en-US" sz="1200" dirty="0" smtClean="0"/>
              <a:t>mm</a:t>
            </a:r>
            <a:endParaRPr lang="en-US" sz="1200" dirty="0"/>
          </a:p>
        </p:txBody>
      </p:sp>
      <p:cxnSp>
        <p:nvCxnSpPr>
          <p:cNvPr id="256" name="Straight Arrow Connector 255"/>
          <p:cNvCxnSpPr/>
          <p:nvPr/>
        </p:nvCxnSpPr>
        <p:spPr>
          <a:xfrm flipV="1">
            <a:off x="1547590" y="5196162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" name="TextBox 256"/>
          <p:cNvSpPr txBox="1"/>
          <p:nvPr/>
        </p:nvSpPr>
        <p:spPr>
          <a:xfrm>
            <a:off x="855416" y="516763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100 </a:t>
            </a:r>
            <a:r>
              <a:rPr lang="en-US" sz="1200" dirty="0" smtClean="0"/>
              <a:t>mm</a:t>
            </a:r>
            <a:endParaRPr lang="en-US" sz="1200" dirty="0"/>
          </a:p>
        </p:txBody>
      </p:sp>
      <p:cxnSp>
        <p:nvCxnSpPr>
          <p:cNvPr id="258" name="Straight Connector 257"/>
          <p:cNvCxnSpPr/>
          <p:nvPr/>
        </p:nvCxnSpPr>
        <p:spPr>
          <a:xfrm flipH="1">
            <a:off x="1360798" y="1097280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 flipH="1">
            <a:off x="1360798" y="1305624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 flipH="1">
            <a:off x="1360798" y="5202699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 flipH="1">
            <a:off x="1360798" y="5419308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Arrow Connector 261"/>
          <p:cNvCxnSpPr/>
          <p:nvPr/>
        </p:nvCxnSpPr>
        <p:spPr>
          <a:xfrm>
            <a:off x="2555052" y="667313"/>
            <a:ext cx="3138642" cy="11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3" name="TextBox 262"/>
          <p:cNvSpPr txBox="1"/>
          <p:nvPr/>
        </p:nvSpPr>
        <p:spPr>
          <a:xfrm>
            <a:off x="3059513" y="461061"/>
            <a:ext cx="1972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Allowed envelope: 2093 mm</a:t>
            </a:r>
            <a:endParaRPr lang="en-US" sz="1200" dirty="0"/>
          </a:p>
        </p:txBody>
      </p:sp>
      <p:cxnSp>
        <p:nvCxnSpPr>
          <p:cNvPr id="264" name="Straight Arrow Connector 263"/>
          <p:cNvCxnSpPr/>
          <p:nvPr/>
        </p:nvCxnSpPr>
        <p:spPr>
          <a:xfrm>
            <a:off x="2616174" y="975890"/>
            <a:ext cx="3028884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TextBox 264"/>
          <p:cNvSpPr txBox="1"/>
          <p:nvPr/>
        </p:nvSpPr>
        <p:spPr>
          <a:xfrm>
            <a:off x="3340488" y="751991"/>
            <a:ext cx="150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sFGD total: 2040 mm</a:t>
            </a:r>
            <a:endParaRPr lang="en-US" sz="1200" i="1" dirty="0">
              <a:solidFill>
                <a:srgbClr val="FF0000"/>
              </a:solidFill>
            </a:endParaRPr>
          </a:p>
        </p:txBody>
      </p:sp>
      <p:cxnSp>
        <p:nvCxnSpPr>
          <p:cNvPr id="266" name="Straight Connector 265"/>
          <p:cNvCxnSpPr/>
          <p:nvPr/>
        </p:nvCxnSpPr>
        <p:spPr>
          <a:xfrm>
            <a:off x="2559689" y="483289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5701196" y="488662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5650027" y="798126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2608161" y="791862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0" name="Rectangle 269"/>
          <p:cNvSpPr/>
          <p:nvPr/>
        </p:nvSpPr>
        <p:spPr>
          <a:xfrm>
            <a:off x="2576099" y="109728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Rectangle 270"/>
          <p:cNvSpPr/>
          <p:nvPr/>
        </p:nvSpPr>
        <p:spPr>
          <a:xfrm>
            <a:off x="5517419" y="111252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Rectangle 271"/>
          <p:cNvSpPr/>
          <p:nvPr/>
        </p:nvSpPr>
        <p:spPr>
          <a:xfrm>
            <a:off x="2576099" y="51968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Rectangle 272"/>
          <p:cNvSpPr/>
          <p:nvPr/>
        </p:nvSpPr>
        <p:spPr>
          <a:xfrm>
            <a:off x="5517419" y="51968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Rectangle 273"/>
          <p:cNvSpPr/>
          <p:nvPr/>
        </p:nvSpPr>
        <p:spPr>
          <a:xfrm>
            <a:off x="6355619" y="152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TextBox 274"/>
          <p:cNvSpPr txBox="1"/>
          <p:nvPr/>
        </p:nvSpPr>
        <p:spPr>
          <a:xfrm>
            <a:off x="6501025" y="-8356"/>
            <a:ext cx="2054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New vertical beams on basket</a:t>
            </a:r>
            <a:endParaRPr lang="en-US" sz="1200" dirty="0"/>
          </a:p>
        </p:txBody>
      </p:sp>
      <p:cxnSp>
        <p:nvCxnSpPr>
          <p:cNvPr id="277" name="Straight Arrow Connector 276"/>
          <p:cNvCxnSpPr/>
          <p:nvPr/>
        </p:nvCxnSpPr>
        <p:spPr>
          <a:xfrm>
            <a:off x="2816166" y="5547866"/>
            <a:ext cx="2626926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TextBox 277"/>
          <p:cNvSpPr txBox="1"/>
          <p:nvPr/>
        </p:nvSpPr>
        <p:spPr>
          <a:xfrm>
            <a:off x="3219885" y="5540289"/>
            <a:ext cx="1896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sFGD electronics: </a:t>
            </a:r>
            <a:r>
              <a:rPr lang="en-US" sz="1200" dirty="0" smtClean="0"/>
              <a:t>180</a:t>
            </a:r>
            <a:r>
              <a:rPr lang="en-US" sz="1200" dirty="0" smtClean="0"/>
              <a:t>0 </a:t>
            </a:r>
            <a:r>
              <a:rPr lang="en-US" sz="1200" dirty="0" smtClean="0"/>
              <a:t>mm</a:t>
            </a:r>
            <a:endParaRPr lang="en-US" sz="1200" dirty="0"/>
          </a:p>
        </p:txBody>
      </p:sp>
      <p:sp>
        <p:nvSpPr>
          <p:cNvPr id="279" name="TextBox 278"/>
          <p:cNvSpPr txBox="1"/>
          <p:nvPr/>
        </p:nvSpPr>
        <p:spPr>
          <a:xfrm>
            <a:off x="17422" y="-5773"/>
            <a:ext cx="406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Fitting </a:t>
            </a:r>
            <a:r>
              <a:rPr lang="en-US" b="1" i="1" dirty="0" err="1" smtClean="0">
                <a:solidFill>
                  <a:srgbClr val="FF0000"/>
                </a:solidFill>
              </a:rPr>
              <a:t>SuperFGD</a:t>
            </a:r>
            <a:r>
              <a:rPr lang="en-US" b="1" i="1" dirty="0" smtClean="0">
                <a:solidFill>
                  <a:srgbClr val="FF0000"/>
                </a:solidFill>
              </a:rPr>
              <a:t> within design envelope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2</a:t>
            </a:fld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2790976" y="1112520"/>
            <a:ext cx="2697514" cy="667434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2816166" y="4707652"/>
            <a:ext cx="2657733" cy="697226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747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4331" y="58305"/>
            <a:ext cx="9098503" cy="66631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32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Cadoux</a:t>
            </a:r>
            <a:r>
              <a:rPr lang="en-US" i="1" dirty="0" smtClean="0">
                <a:solidFill>
                  <a:srgbClr val="FF0000"/>
                </a:solidFill>
              </a:rPr>
              <a:t>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mechanics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637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7850" y="389948"/>
            <a:ext cx="8472902" cy="63315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11388"/>
            <a:ext cx="5325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FF0000"/>
                </a:solidFill>
              </a:rPr>
              <a:t>Cadoux</a:t>
            </a:r>
            <a:r>
              <a:rPr lang="en-US" i="1" dirty="0" smtClean="0">
                <a:solidFill>
                  <a:srgbClr val="FF0000"/>
                </a:solidFill>
              </a:rPr>
              <a:t> report at </a:t>
            </a:r>
            <a:r>
              <a:rPr lang="en-US" i="1" dirty="0" err="1" smtClean="0">
                <a:solidFill>
                  <a:srgbClr val="FF0000"/>
                </a:solidFill>
              </a:rPr>
              <a:t>sFGD</a:t>
            </a:r>
            <a:r>
              <a:rPr lang="en-US" i="1" dirty="0" smtClean="0">
                <a:solidFill>
                  <a:srgbClr val="FF0000"/>
                </a:solidFill>
              </a:rPr>
              <a:t> mechanics meeting 18/09/2018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5288142" y="1801090"/>
            <a:ext cx="4770258" cy="277091"/>
          </a:xfrm>
          <a:prstGeom prst="rightArrow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271113" y="1754969"/>
            <a:ext cx="1302327" cy="646331"/>
          </a:xfrm>
          <a:prstGeom prst="rect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2040 mm?</a:t>
            </a:r>
          </a:p>
          <a:p>
            <a:r>
              <a:rPr lang="en-US" dirty="0" smtClean="0"/>
              <a:t>&amp; 650 mm?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0013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9591" y="0"/>
            <a:ext cx="9492817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1061" y="108316"/>
            <a:ext cx="360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25</a:t>
            </a:r>
            <a:r>
              <a:rPr lang="en-US" baseline="30000" dirty="0" smtClean="0"/>
              <a:t>th</a:t>
            </a:r>
            <a:r>
              <a:rPr lang="en-US" dirty="0" smtClean="0"/>
              <a:t> July 2018 box dimensions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31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93219" y="1097280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93218" y="5202701"/>
            <a:ext cx="190141" cy="19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90438" y="1097280"/>
            <a:ext cx="185861" cy="201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03538" y="5202701"/>
            <a:ext cx="172761" cy="194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78425" y="1825938"/>
            <a:ext cx="1371123" cy="105922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82556" y="1913860"/>
            <a:ext cx="86491" cy="2669208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551233" y="1897256"/>
            <a:ext cx="63795" cy="26858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769047" y="1921412"/>
            <a:ext cx="2782186" cy="26546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655189" y="1825937"/>
            <a:ext cx="2984553" cy="2845052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55052" y="667313"/>
            <a:ext cx="3138642" cy="11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59513" y="461061"/>
            <a:ext cx="1972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Allowed envelope: 2093 mm</a:t>
            </a:r>
            <a:endParaRPr lang="en-US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551353" y="1331796"/>
            <a:ext cx="2644" cy="38709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1053831" y="2449862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2300 mm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970246" y="506908"/>
            <a:ext cx="554778" cy="19052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501899" y="465128"/>
            <a:ext cx="2272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MPPC+PCB+Conn.+C+Foam+Plexi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343877" y="622333"/>
            <a:ext cx="1037079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253338" y="2854899"/>
            <a:ext cx="987257" cy="537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32760" y="266782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ea typeface="Symbol" charset="2"/>
                <a:cs typeface="Symbol" charset="2"/>
              </a:rPr>
              <a:t>n</a:t>
            </a:r>
            <a:endParaRPr lang="en-US" i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62928" y="744253"/>
            <a:ext cx="554778" cy="1905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501899" y="740048"/>
            <a:ext cx="106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injection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5994245" y="1030746"/>
            <a:ext cx="506780" cy="19513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6501899" y="1014968"/>
            <a:ext cx="1796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tight box: no cooling</a:t>
            </a:r>
            <a:endParaRPr lang="en-US" sz="1200" dirty="0"/>
          </a:p>
        </p:txBody>
      </p:sp>
      <p:sp>
        <p:nvSpPr>
          <p:cNvPr id="33" name="Rectangle 32"/>
          <p:cNvSpPr/>
          <p:nvPr/>
        </p:nvSpPr>
        <p:spPr>
          <a:xfrm>
            <a:off x="5963575" y="1293189"/>
            <a:ext cx="554778" cy="2261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501899" y="1289888"/>
            <a:ext cx="863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Electronics</a:t>
            </a:r>
            <a:endParaRPr lang="en-US" sz="1200" dirty="0"/>
          </a:p>
        </p:txBody>
      </p:sp>
      <p:sp>
        <p:nvSpPr>
          <p:cNvPr id="35" name="Rectangle 34"/>
          <p:cNvSpPr/>
          <p:nvPr/>
        </p:nvSpPr>
        <p:spPr>
          <a:xfrm>
            <a:off x="6348894" y="250172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501899" y="190208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Beams</a:t>
            </a:r>
            <a:endParaRPr lang="en-US" sz="1200" dirty="0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1551353" y="1085369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64755" y="1056845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100 </a:t>
            </a:r>
            <a:r>
              <a:rPr lang="en-US" sz="1200" dirty="0" smtClean="0"/>
              <a:t>mm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5953548" y="1596583"/>
            <a:ext cx="575154" cy="229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6501899" y="156480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Cubes</a:t>
            </a: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8332225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8635384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938543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8332225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8635384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938543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8332225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8635384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8938543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8123227" y="3589447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9693305" y="3552436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7957186" y="3580892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957186" y="3825804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839029" y="356498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8123227" y="3839508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/>
          <p:cNvSpPr txBox="1"/>
          <p:nvPr/>
        </p:nvSpPr>
        <p:spPr>
          <a:xfrm>
            <a:off x="9693305" y="3767639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7740395" y="3575999"/>
            <a:ext cx="0" cy="24791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554656" y="3568762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7564176" y="3837360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8448560" y="3565883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8007549" y="3364594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9" name="Straight Connector 68"/>
          <p:cNvCxnSpPr/>
          <p:nvPr/>
        </p:nvCxnSpPr>
        <p:spPr>
          <a:xfrm>
            <a:off x="7548979" y="3359361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9693305" y="3318190"/>
            <a:ext cx="2170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Plastic layer: </a:t>
            </a:r>
            <a:r>
              <a:rPr lang="en-US" sz="1000" dirty="0" smtClean="0"/>
              <a:t>MPPC/fiber alignment</a:t>
            </a:r>
            <a:endParaRPr lang="en-US" sz="1000" dirty="0"/>
          </a:p>
        </p:txBody>
      </p:sp>
      <p:sp>
        <p:nvSpPr>
          <p:cNvPr id="71" name="TextBox 70"/>
          <p:cNvSpPr txBox="1"/>
          <p:nvPr/>
        </p:nvSpPr>
        <p:spPr>
          <a:xfrm>
            <a:off x="6904752" y="3360916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7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904752" y="378170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7564176" y="396055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7999953" y="3003201"/>
            <a:ext cx="1531076" cy="3654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6904752" y="311249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6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9693304" y="3043854"/>
            <a:ext cx="2283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PCB (black?): MPPC + connectors</a:t>
            </a:r>
            <a:endParaRPr lang="en-US" sz="1000" dirty="0"/>
          </a:p>
        </p:txBody>
      </p:sp>
      <p:cxnSp>
        <p:nvCxnSpPr>
          <p:cNvPr id="78" name="Straight Connector 77"/>
          <p:cNvCxnSpPr/>
          <p:nvPr/>
        </p:nvCxnSpPr>
        <p:spPr>
          <a:xfrm>
            <a:off x="7548979" y="301187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7740395" y="3014808"/>
            <a:ext cx="0" cy="3326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>
            <a:off x="7557494" y="3004558"/>
            <a:ext cx="2041678" cy="1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9693305" y="2790022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86" name="Rectangle 85"/>
          <p:cNvSpPr/>
          <p:nvPr/>
        </p:nvSpPr>
        <p:spPr>
          <a:xfrm>
            <a:off x="8440570" y="3359361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/>
          <p:cNvSpPr txBox="1"/>
          <p:nvPr/>
        </p:nvSpPr>
        <p:spPr>
          <a:xfrm>
            <a:off x="6904752" y="2851374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8746718" y="3358013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9036682" y="3364757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8756754" y="3573706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9046290" y="3573705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2567399" y="1097280"/>
            <a:ext cx="3126295" cy="206100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957807" y="1904166"/>
            <a:ext cx="567217" cy="187199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6501899" y="1839728"/>
            <a:ext cx="495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Space between beams: Can we use it?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Sides should be ok: depending on installation direction: from top or from side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Front/back: only possible if installing from top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2585423" y="5214277"/>
            <a:ext cx="3105015" cy="183372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/>
          <p:cNvSpPr/>
          <p:nvPr/>
        </p:nvSpPr>
        <p:spPr>
          <a:xfrm>
            <a:off x="5706794" y="1303382"/>
            <a:ext cx="171568" cy="389931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2388121" y="1298804"/>
            <a:ext cx="171568" cy="3899317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6616633" y="4161146"/>
            <a:ext cx="1347968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FF0000"/>
                </a:solidFill>
              </a:rPr>
              <a:t>Total: 40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8332225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8635384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/>
          <p:cNvSpPr/>
          <p:nvPr/>
        </p:nvSpPr>
        <p:spPr>
          <a:xfrm>
            <a:off x="8938543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8332225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8635384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8938543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8332225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/>
          <p:cNvSpPr/>
          <p:nvPr/>
        </p:nvSpPr>
        <p:spPr>
          <a:xfrm>
            <a:off x="8635384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8938543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/>
          <p:cNvSpPr/>
          <p:nvPr/>
        </p:nvSpPr>
        <p:spPr>
          <a:xfrm>
            <a:off x="8123227" y="5562111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9702462" y="5538548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7957186" y="5553556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7957186" y="5798468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6839029" y="551747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8123227" y="5812172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9702462" y="5720131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117" name="Straight Arrow Connector 116"/>
          <p:cNvCxnSpPr/>
          <p:nvPr/>
        </p:nvCxnSpPr>
        <p:spPr>
          <a:xfrm>
            <a:off x="7740395" y="5533661"/>
            <a:ext cx="0" cy="2763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7554656" y="5541426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7564176" y="581002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Rectangle 119"/>
          <p:cNvSpPr/>
          <p:nvPr/>
        </p:nvSpPr>
        <p:spPr>
          <a:xfrm>
            <a:off x="8448560" y="5538547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8007549" y="5337258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2" name="Straight Connector 121"/>
          <p:cNvCxnSpPr/>
          <p:nvPr/>
        </p:nvCxnSpPr>
        <p:spPr>
          <a:xfrm>
            <a:off x="7548979" y="533202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/>
          <p:cNvSpPr txBox="1"/>
          <p:nvPr/>
        </p:nvSpPr>
        <p:spPr>
          <a:xfrm>
            <a:off x="9702462" y="5321173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Plexi</a:t>
            </a:r>
            <a:r>
              <a:rPr lang="en-US" sz="1000" dirty="0" smtClean="0"/>
              <a:t> for light injection</a:t>
            </a:r>
            <a:endParaRPr lang="en-US" sz="1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6904752" y="5324442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6904752" y="573419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126" name="Straight Connector 125"/>
          <p:cNvCxnSpPr/>
          <p:nvPr/>
        </p:nvCxnSpPr>
        <p:spPr>
          <a:xfrm>
            <a:off x="7564176" y="5933219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/>
          <p:cNvCxnSpPr/>
          <p:nvPr/>
        </p:nvCxnSpPr>
        <p:spPr>
          <a:xfrm flipH="1">
            <a:off x="7564177" y="5327711"/>
            <a:ext cx="2034995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9702462" y="510292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135" name="TextBox 134"/>
          <p:cNvSpPr txBox="1"/>
          <p:nvPr/>
        </p:nvSpPr>
        <p:spPr>
          <a:xfrm>
            <a:off x="6904752" y="513203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8756754" y="5546370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/>
          <p:cNvSpPr/>
          <p:nvPr/>
        </p:nvSpPr>
        <p:spPr>
          <a:xfrm>
            <a:off x="9046290" y="5546369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TextBox 139"/>
          <p:cNvSpPr txBox="1"/>
          <p:nvPr/>
        </p:nvSpPr>
        <p:spPr>
          <a:xfrm>
            <a:off x="6616029" y="6137183"/>
            <a:ext cx="1341157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Total: 32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 rot="5400000">
            <a:off x="302583" y="6221010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 rot="16200000">
            <a:off x="187840" y="621250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472324" y="663492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16067" y="6622406"/>
            <a:ext cx="2410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</a:rPr>
              <a:t>x</a:t>
            </a:r>
            <a:r>
              <a:rPr lang="en-US" sz="1200" dirty="0" smtClean="0">
                <a:solidFill>
                  <a:srgbClr val="0432FF"/>
                </a:solidFill>
              </a:rPr>
              <a:t>24 (or 28 if space between beams)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 rot="16200000">
            <a:off x="194866" y="5589522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x12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139398" y="2584299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587633" y="3931045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2205335" y="1941255"/>
            <a:ext cx="3924" cy="263483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1685025" y="2984982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1968 mm</a:t>
            </a:r>
            <a:endParaRPr lang="en-US" sz="1200" dirty="0"/>
          </a:p>
        </p:txBody>
      </p:sp>
      <p:cxnSp>
        <p:nvCxnSpPr>
          <p:cNvPr id="136" name="Straight Arrow Connector 135"/>
          <p:cNvCxnSpPr/>
          <p:nvPr/>
        </p:nvCxnSpPr>
        <p:spPr>
          <a:xfrm flipV="1">
            <a:off x="2205335" y="1779954"/>
            <a:ext cx="0" cy="1613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602231" y="1708152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sp>
        <p:nvSpPr>
          <p:cNvPr id="144" name="TextBox 143"/>
          <p:cNvSpPr txBox="1"/>
          <p:nvPr/>
        </p:nvSpPr>
        <p:spPr>
          <a:xfrm>
            <a:off x="1555632" y="4823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126 mm</a:t>
            </a:r>
            <a:endParaRPr lang="en-US" sz="1200" dirty="0"/>
          </a:p>
        </p:txBody>
      </p:sp>
      <p:sp>
        <p:nvSpPr>
          <p:cNvPr id="145" name="TextBox 144"/>
          <p:cNvSpPr txBox="1"/>
          <p:nvPr/>
        </p:nvSpPr>
        <p:spPr>
          <a:xfrm>
            <a:off x="1540189" y="1387257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126 mm</a:t>
            </a:r>
            <a:endParaRPr lang="en-US" sz="1200" dirty="0"/>
          </a:p>
        </p:txBody>
      </p:sp>
      <p:cxnSp>
        <p:nvCxnSpPr>
          <p:cNvPr id="146" name="Straight Arrow Connector 145"/>
          <p:cNvCxnSpPr/>
          <p:nvPr/>
        </p:nvCxnSpPr>
        <p:spPr>
          <a:xfrm flipV="1">
            <a:off x="2205335" y="1314351"/>
            <a:ext cx="1" cy="4556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8879855" y="107533"/>
            <a:ext cx="3157596" cy="175432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144 FEB to read from left side (top MPPC)</a:t>
            </a:r>
          </a:p>
          <a:p>
            <a:r>
              <a:rPr lang="en-US" sz="1200" dirty="0" smtClean="0"/>
              <a:t>144 FEB to read from right side (top MPPC)</a:t>
            </a:r>
          </a:p>
          <a:p>
            <a:r>
              <a:rPr lang="en-US" sz="1200" dirty="0" smtClean="0"/>
              <a:t>42 FEB to read from left side (front MPPC)</a:t>
            </a:r>
          </a:p>
          <a:p>
            <a:r>
              <a:rPr lang="en-US" sz="1200" dirty="0" smtClean="0"/>
              <a:t>42 FEB to read from right side (front MPPC)</a:t>
            </a:r>
          </a:p>
          <a:p>
            <a:r>
              <a:rPr lang="en-US" sz="1200" dirty="0" smtClean="0"/>
              <a:t>42 FEB to read from left side (left side MPPC)</a:t>
            </a:r>
          </a:p>
          <a:p>
            <a:r>
              <a:rPr lang="en-US" sz="1200" dirty="0" smtClean="0"/>
              <a:t>42 FEB to read from right side (right side MPPC)</a:t>
            </a:r>
          </a:p>
          <a:p>
            <a:r>
              <a:rPr lang="en-US" sz="1200" b="1" dirty="0" smtClean="0"/>
              <a:t>Total 456 FEBs (128 </a:t>
            </a:r>
            <a:r>
              <a:rPr lang="en-US" sz="1200" b="1" dirty="0" err="1" smtClean="0"/>
              <a:t>ch.</a:t>
            </a:r>
            <a:r>
              <a:rPr lang="en-US" sz="1200" b="1" dirty="0" smtClean="0"/>
              <a:t>)</a:t>
            </a:r>
          </a:p>
          <a:p>
            <a:r>
              <a:rPr lang="en-US" sz="1200" b="1" dirty="0" smtClean="0"/>
              <a:t>Total 1824 CITIROCs</a:t>
            </a:r>
          </a:p>
          <a:p>
            <a:r>
              <a:rPr lang="en-US" sz="1200" b="1" dirty="0" smtClean="0"/>
              <a:t>Total 58368 MPPCs</a:t>
            </a:r>
            <a:endParaRPr lang="en-US" sz="1200" b="1" dirty="0"/>
          </a:p>
        </p:txBody>
      </p:sp>
      <p:sp>
        <p:nvSpPr>
          <p:cNvPr id="148" name="Rectangle 147"/>
          <p:cNvSpPr/>
          <p:nvPr/>
        </p:nvSpPr>
        <p:spPr>
          <a:xfrm>
            <a:off x="8390618" y="341184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8696043" y="3410166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8985305" y="340998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8478000" y="3415273"/>
            <a:ext cx="0" cy="13369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 flipH="1">
            <a:off x="8787337" y="3410476"/>
            <a:ext cx="1463" cy="13417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9074400" y="3417676"/>
            <a:ext cx="0" cy="13345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8478000" y="5548281"/>
            <a:ext cx="0" cy="118614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H="1">
            <a:off x="8787337" y="5543484"/>
            <a:ext cx="1463" cy="11909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9074400" y="5550684"/>
            <a:ext cx="0" cy="11837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Left Brace 61"/>
          <p:cNvSpPr/>
          <p:nvPr/>
        </p:nvSpPr>
        <p:spPr>
          <a:xfrm>
            <a:off x="6721687" y="3002488"/>
            <a:ext cx="152461" cy="97823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 rot="16200000">
            <a:off x="6321530" y="3374753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4</a:t>
            </a:r>
            <a:r>
              <a:rPr lang="en-US" sz="1000" b="1" dirty="0" smtClean="0">
                <a:solidFill>
                  <a:srgbClr val="FF0000"/>
                </a:solidFill>
              </a:rPr>
              <a:t>0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158" name="Left Brace 157"/>
          <p:cNvSpPr/>
          <p:nvPr/>
        </p:nvSpPr>
        <p:spPr>
          <a:xfrm>
            <a:off x="6676933" y="5296112"/>
            <a:ext cx="193102" cy="6055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9" name="Straight Arrow Connector 158"/>
          <p:cNvCxnSpPr/>
          <p:nvPr/>
        </p:nvCxnSpPr>
        <p:spPr>
          <a:xfrm flipH="1">
            <a:off x="7742001" y="3361935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Right Brace 162"/>
          <p:cNvSpPr/>
          <p:nvPr/>
        </p:nvSpPr>
        <p:spPr>
          <a:xfrm>
            <a:off x="9666409" y="3573705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extBox 163"/>
          <p:cNvSpPr txBox="1"/>
          <p:nvPr/>
        </p:nvSpPr>
        <p:spPr>
          <a:xfrm>
            <a:off x="9690207" y="4240083"/>
            <a:ext cx="1794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Cubes: what pitch? 10.25 mm?</a:t>
            </a:r>
            <a:endParaRPr lang="en-US" sz="1000" dirty="0"/>
          </a:p>
        </p:txBody>
      </p:sp>
      <p:sp>
        <p:nvSpPr>
          <p:cNvPr id="167" name="Right Brace 166"/>
          <p:cNvSpPr/>
          <p:nvPr/>
        </p:nvSpPr>
        <p:spPr>
          <a:xfrm>
            <a:off x="9670527" y="5545020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TextBox 167"/>
          <p:cNvSpPr txBox="1"/>
          <p:nvPr/>
        </p:nvSpPr>
        <p:spPr>
          <a:xfrm rot="16200000">
            <a:off x="6321529" y="544868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3</a:t>
            </a:r>
            <a:r>
              <a:rPr lang="en-US" sz="1000" b="1" dirty="0" smtClean="0">
                <a:solidFill>
                  <a:srgbClr val="FF0000"/>
                </a:solidFill>
              </a:rPr>
              <a:t>2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69" name="Straight Arrow Connector 168"/>
          <p:cNvCxnSpPr/>
          <p:nvPr/>
        </p:nvCxnSpPr>
        <p:spPr>
          <a:xfrm flipH="1">
            <a:off x="7740395" y="5333852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/>
          <p:nvPr/>
        </p:nvCxnSpPr>
        <p:spPr>
          <a:xfrm>
            <a:off x="7740395" y="3970064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/>
          <p:cNvCxnSpPr/>
          <p:nvPr/>
        </p:nvCxnSpPr>
        <p:spPr>
          <a:xfrm>
            <a:off x="7739694" y="5941040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6081486" y="2701698"/>
            <a:ext cx="5617884" cy="21517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Rectangle 176"/>
          <p:cNvSpPr/>
          <p:nvPr/>
        </p:nvSpPr>
        <p:spPr>
          <a:xfrm>
            <a:off x="6081486" y="5027442"/>
            <a:ext cx="5617884" cy="1706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6032217" y="2660042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6019275" y="4988256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without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cxnSp>
        <p:nvCxnSpPr>
          <p:cNvPr id="181" name="Straight Connector 180"/>
          <p:cNvCxnSpPr/>
          <p:nvPr/>
        </p:nvCxnSpPr>
        <p:spPr>
          <a:xfrm flipV="1">
            <a:off x="534863" y="5504244"/>
            <a:ext cx="0" cy="454254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Rectangle 181"/>
          <p:cNvSpPr/>
          <p:nvPr/>
        </p:nvSpPr>
        <p:spPr>
          <a:xfrm rot="5400000">
            <a:off x="307822" y="5027381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Rectangle 182"/>
          <p:cNvSpPr/>
          <p:nvPr/>
        </p:nvSpPr>
        <p:spPr>
          <a:xfrm rot="5400000">
            <a:off x="1527460" y="6213781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4" name="Straight Connector 183"/>
          <p:cNvCxnSpPr/>
          <p:nvPr/>
        </p:nvCxnSpPr>
        <p:spPr>
          <a:xfrm>
            <a:off x="791308" y="6600995"/>
            <a:ext cx="860169" cy="1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10173" y="4472166"/>
            <a:ext cx="1314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MPPC </a:t>
            </a:r>
            <a:r>
              <a:rPr lang="en-US" sz="1200" i="1" dirty="0" err="1" smtClean="0"/>
              <a:t>pcb</a:t>
            </a:r>
            <a:r>
              <a:rPr lang="en-US" sz="1200" i="1" dirty="0" smtClean="0"/>
              <a:t> (8 x 16)</a:t>
            </a:r>
            <a:endParaRPr lang="en-US" sz="1200" i="1" dirty="0"/>
          </a:p>
        </p:txBody>
      </p:sp>
      <p:cxnSp>
        <p:nvCxnSpPr>
          <p:cNvPr id="191" name="Straight Arrow Connector 190"/>
          <p:cNvCxnSpPr/>
          <p:nvPr/>
        </p:nvCxnSpPr>
        <p:spPr>
          <a:xfrm flipV="1">
            <a:off x="2205352" y="4577770"/>
            <a:ext cx="0" cy="1613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/>
          <p:cNvCxnSpPr/>
          <p:nvPr/>
        </p:nvCxnSpPr>
        <p:spPr>
          <a:xfrm flipV="1">
            <a:off x="2205335" y="4743509"/>
            <a:ext cx="1" cy="4556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/>
          <p:cNvSpPr txBox="1"/>
          <p:nvPr/>
        </p:nvSpPr>
        <p:spPr>
          <a:xfrm>
            <a:off x="1631387" y="4504335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cxnSp>
        <p:nvCxnSpPr>
          <p:cNvPr id="195" name="Straight Arrow Connector 194"/>
          <p:cNvCxnSpPr/>
          <p:nvPr/>
        </p:nvCxnSpPr>
        <p:spPr>
          <a:xfrm>
            <a:off x="2616174" y="975890"/>
            <a:ext cx="3028884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/>
          <p:cNvSpPr txBox="1"/>
          <p:nvPr/>
        </p:nvSpPr>
        <p:spPr>
          <a:xfrm>
            <a:off x="3340488" y="751991"/>
            <a:ext cx="1523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</a:rPr>
              <a:t>sFGD total: 2040 mm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cxnSp>
        <p:nvCxnSpPr>
          <p:cNvPr id="205" name="Straight Connector 204"/>
          <p:cNvCxnSpPr/>
          <p:nvPr/>
        </p:nvCxnSpPr>
        <p:spPr>
          <a:xfrm>
            <a:off x="2559689" y="483289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Straight Connector 207"/>
          <p:cNvCxnSpPr/>
          <p:nvPr/>
        </p:nvCxnSpPr>
        <p:spPr>
          <a:xfrm>
            <a:off x="5701196" y="488662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Connector 208"/>
          <p:cNvCxnSpPr/>
          <p:nvPr/>
        </p:nvCxnSpPr>
        <p:spPr>
          <a:xfrm>
            <a:off x="5650027" y="798126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Straight Connector 211"/>
          <p:cNvCxnSpPr/>
          <p:nvPr/>
        </p:nvCxnSpPr>
        <p:spPr>
          <a:xfrm>
            <a:off x="2608161" y="791862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Arrow Connector 214"/>
          <p:cNvCxnSpPr/>
          <p:nvPr/>
        </p:nvCxnSpPr>
        <p:spPr>
          <a:xfrm flipV="1">
            <a:off x="1547590" y="5196162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855416" y="516763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100 </a:t>
            </a:r>
            <a:r>
              <a:rPr lang="en-US" sz="1200" dirty="0" smtClean="0"/>
              <a:t>mm</a:t>
            </a:r>
            <a:endParaRPr lang="en-US" sz="1200" dirty="0"/>
          </a:p>
        </p:txBody>
      </p:sp>
      <p:cxnSp>
        <p:nvCxnSpPr>
          <p:cNvPr id="217" name="Straight Connector 216"/>
          <p:cNvCxnSpPr/>
          <p:nvPr/>
        </p:nvCxnSpPr>
        <p:spPr>
          <a:xfrm flipH="1">
            <a:off x="1360798" y="1097280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Straight Connector 220"/>
          <p:cNvCxnSpPr/>
          <p:nvPr/>
        </p:nvCxnSpPr>
        <p:spPr>
          <a:xfrm flipH="1">
            <a:off x="1360798" y="1305624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 flipH="1">
            <a:off x="1360798" y="5202699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Straight Connector 222"/>
          <p:cNvCxnSpPr/>
          <p:nvPr/>
        </p:nvCxnSpPr>
        <p:spPr>
          <a:xfrm flipH="1">
            <a:off x="1360798" y="5419308"/>
            <a:ext cx="8944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4" name="Rectangle 223"/>
          <p:cNvSpPr/>
          <p:nvPr/>
        </p:nvSpPr>
        <p:spPr>
          <a:xfrm>
            <a:off x="2576099" y="109728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ectangle 224"/>
          <p:cNvSpPr/>
          <p:nvPr/>
        </p:nvSpPr>
        <p:spPr>
          <a:xfrm>
            <a:off x="5517419" y="111252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Rectangle 225"/>
          <p:cNvSpPr/>
          <p:nvPr/>
        </p:nvSpPr>
        <p:spPr>
          <a:xfrm>
            <a:off x="2606579" y="51968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Rectangle 226"/>
          <p:cNvSpPr/>
          <p:nvPr/>
        </p:nvSpPr>
        <p:spPr>
          <a:xfrm>
            <a:off x="5502179" y="51968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8" name="Straight Arrow Connector 227"/>
          <p:cNvCxnSpPr/>
          <p:nvPr/>
        </p:nvCxnSpPr>
        <p:spPr>
          <a:xfrm>
            <a:off x="2816166" y="5547866"/>
            <a:ext cx="2626926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extBox 229"/>
          <p:cNvSpPr txBox="1"/>
          <p:nvPr/>
        </p:nvSpPr>
        <p:spPr>
          <a:xfrm>
            <a:off x="3219885" y="5540289"/>
            <a:ext cx="1896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sFGD electronics: 1800 mm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232" name="Rectangle 231"/>
          <p:cNvSpPr/>
          <p:nvPr/>
        </p:nvSpPr>
        <p:spPr>
          <a:xfrm>
            <a:off x="6355619" y="152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TextBox 232"/>
          <p:cNvSpPr txBox="1"/>
          <p:nvPr/>
        </p:nvSpPr>
        <p:spPr>
          <a:xfrm>
            <a:off x="6501025" y="-8356"/>
            <a:ext cx="2054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New vertical beams on basket</a:t>
            </a:r>
            <a:endParaRPr lang="en-US" sz="1200" dirty="0"/>
          </a:p>
        </p:txBody>
      </p:sp>
      <p:sp>
        <p:nvSpPr>
          <p:cNvPr id="234" name="TextBox 233"/>
          <p:cNvSpPr txBox="1"/>
          <p:nvPr/>
        </p:nvSpPr>
        <p:spPr>
          <a:xfrm>
            <a:off x="17422" y="-5773"/>
            <a:ext cx="4064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Fitting </a:t>
            </a:r>
            <a:r>
              <a:rPr lang="en-US" b="1" i="1" dirty="0" err="1" smtClean="0">
                <a:solidFill>
                  <a:srgbClr val="FF0000"/>
                </a:solidFill>
              </a:rPr>
              <a:t>SuperFGD</a:t>
            </a:r>
            <a:r>
              <a:rPr lang="en-US" b="1" i="1" dirty="0" smtClean="0">
                <a:solidFill>
                  <a:srgbClr val="FF0000"/>
                </a:solidFill>
              </a:rPr>
              <a:t> within design envelope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3</a:t>
            </a:fld>
            <a:endParaRPr lang="en-US"/>
          </a:p>
        </p:txBody>
      </p:sp>
      <p:sp>
        <p:nvSpPr>
          <p:cNvPr id="185" name="Rectangle 184"/>
          <p:cNvSpPr/>
          <p:nvPr/>
        </p:nvSpPr>
        <p:spPr>
          <a:xfrm>
            <a:off x="4157278" y="1875692"/>
            <a:ext cx="1376053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2786785" y="4566990"/>
            <a:ext cx="1376053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4171883" y="4571955"/>
            <a:ext cx="1371123" cy="105922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2790976" y="1112520"/>
            <a:ext cx="2697514" cy="667434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Rectangle 187"/>
          <p:cNvSpPr/>
          <p:nvPr/>
        </p:nvSpPr>
        <p:spPr>
          <a:xfrm>
            <a:off x="2816166" y="4707652"/>
            <a:ext cx="2657733" cy="697226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023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06155" y="819497"/>
            <a:ext cx="234020" cy="5444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00680" y="2071355"/>
            <a:ext cx="2782186" cy="10879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98188" y="2207815"/>
            <a:ext cx="118583" cy="140409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76349" y="2071354"/>
            <a:ext cx="45719" cy="16486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620233" y="2197870"/>
            <a:ext cx="2861472" cy="1417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10383" y="2052928"/>
            <a:ext cx="3036278" cy="1687428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3877" y="622333"/>
            <a:ext cx="1097480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Side View</a:t>
            </a:r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114070" y="2510984"/>
            <a:ext cx="828988" cy="5371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32760" y="218014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ea typeface="Symbol" charset="2"/>
                <a:cs typeface="Symbol" charset="2"/>
              </a:rPr>
              <a:t>n</a:t>
            </a:r>
            <a:endParaRPr lang="en-US" i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807339" y="4984851"/>
            <a:ext cx="1779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56 cubes</a:t>
            </a:r>
          </a:p>
          <a:p>
            <a:r>
              <a:rPr lang="en-US" sz="1200" dirty="0" smtClean="0"/>
              <a:t>56 x 10.25 mm = 574 mm</a:t>
            </a:r>
          </a:p>
          <a:p>
            <a:r>
              <a:rPr lang="en-US" sz="1200" dirty="0" smtClean="0"/>
              <a:t>(192 x 10 mm = 560 mm)</a:t>
            </a:r>
            <a:endParaRPr lang="en-US" sz="1200" dirty="0"/>
          </a:p>
        </p:txBody>
      </p:sp>
      <p:sp>
        <p:nvSpPr>
          <p:cNvPr id="130" name="TextBox 129"/>
          <p:cNvSpPr txBox="1"/>
          <p:nvPr/>
        </p:nvSpPr>
        <p:spPr>
          <a:xfrm>
            <a:off x="3887131" y="6158350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2064520" y="2323040"/>
            <a:ext cx="0" cy="12923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1148232" y="2713260"/>
            <a:ext cx="142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56x10.25 = 574mm</a:t>
            </a:r>
          </a:p>
          <a:p>
            <a:r>
              <a:rPr lang="en-US" sz="1200" dirty="0" smtClean="0"/>
              <a:t>(56x10.0 = 560mm)</a:t>
            </a:r>
            <a:endParaRPr lang="en-US" sz="1200" dirty="0"/>
          </a:p>
        </p:txBody>
      </p:sp>
      <p:cxnSp>
        <p:nvCxnSpPr>
          <p:cNvPr id="136" name="Straight Arrow Connector 135"/>
          <p:cNvCxnSpPr/>
          <p:nvPr/>
        </p:nvCxnSpPr>
        <p:spPr>
          <a:xfrm flipV="1">
            <a:off x="2064520" y="2052928"/>
            <a:ext cx="0" cy="270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1499087" y="2041648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2064520" y="3591008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1503383" y="3552436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2 mm</a:t>
            </a:r>
            <a:endParaRPr lang="en-US" sz="1200" dirty="0"/>
          </a:p>
        </p:txBody>
      </p:sp>
      <p:cxnSp>
        <p:nvCxnSpPr>
          <p:cNvPr id="143" name="Straight Arrow Connector 142"/>
          <p:cNvCxnSpPr/>
          <p:nvPr/>
        </p:nvCxnSpPr>
        <p:spPr>
          <a:xfrm flipH="1" flipV="1">
            <a:off x="1182686" y="2052928"/>
            <a:ext cx="7848" cy="17167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5635682" y="819498"/>
            <a:ext cx="242604" cy="5444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/>
          <p:cNvSpPr/>
          <p:nvPr/>
        </p:nvSpPr>
        <p:spPr>
          <a:xfrm>
            <a:off x="2702942" y="3636304"/>
            <a:ext cx="2767729" cy="727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Rectangle 149"/>
          <p:cNvSpPr/>
          <p:nvPr/>
        </p:nvSpPr>
        <p:spPr>
          <a:xfrm>
            <a:off x="4098713" y="2238221"/>
            <a:ext cx="1341617" cy="134966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1" name="Rectangle 150"/>
          <p:cNvSpPr/>
          <p:nvPr/>
        </p:nvSpPr>
        <p:spPr>
          <a:xfrm>
            <a:off x="2646623" y="2232164"/>
            <a:ext cx="1427298" cy="1355718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25820" y="2722220"/>
            <a:ext cx="2008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650 mm requested envelope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2710968" y="4431276"/>
            <a:ext cx="2782186" cy="124162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5486637" y="4431275"/>
            <a:ext cx="45719" cy="1648657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Rectangle 157"/>
          <p:cNvSpPr/>
          <p:nvPr/>
        </p:nvSpPr>
        <p:spPr>
          <a:xfrm>
            <a:off x="2520671" y="4412849"/>
            <a:ext cx="3036278" cy="1687428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ectangle 158"/>
          <p:cNvSpPr/>
          <p:nvPr/>
        </p:nvSpPr>
        <p:spPr>
          <a:xfrm>
            <a:off x="2713230" y="5996225"/>
            <a:ext cx="2767729" cy="727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3669907" y="1638616"/>
            <a:ext cx="97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Left side</a:t>
            </a:r>
            <a:endParaRPr lang="en-US" i="1" dirty="0"/>
          </a:p>
        </p:txBody>
      </p:sp>
      <p:sp>
        <p:nvSpPr>
          <p:cNvPr id="162" name="TextBox 161"/>
          <p:cNvSpPr txBox="1"/>
          <p:nvPr/>
        </p:nvSpPr>
        <p:spPr>
          <a:xfrm>
            <a:off x="3607510" y="4024280"/>
            <a:ext cx="1099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Right side</a:t>
            </a:r>
            <a:endParaRPr lang="en-US" i="1" dirty="0"/>
          </a:p>
        </p:txBody>
      </p:sp>
      <p:sp>
        <p:nvSpPr>
          <p:cNvPr id="144" name="Rectangle 143"/>
          <p:cNvSpPr/>
          <p:nvPr/>
        </p:nvSpPr>
        <p:spPr>
          <a:xfrm>
            <a:off x="2608074" y="4557368"/>
            <a:ext cx="2861472" cy="141756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/>
          <p:cNvSpPr/>
          <p:nvPr/>
        </p:nvSpPr>
        <p:spPr>
          <a:xfrm>
            <a:off x="4025920" y="4592391"/>
            <a:ext cx="1427298" cy="1355718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2662037" y="4598448"/>
            <a:ext cx="1341617" cy="134966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4" name="Rectangle 163"/>
          <p:cNvSpPr/>
          <p:nvPr/>
        </p:nvSpPr>
        <p:spPr>
          <a:xfrm>
            <a:off x="2511140" y="4568508"/>
            <a:ext cx="118583" cy="140409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TextBox 275"/>
          <p:cNvSpPr txBox="1"/>
          <p:nvPr/>
        </p:nvSpPr>
        <p:spPr>
          <a:xfrm>
            <a:off x="362640" y="659335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  <p:sp>
        <p:nvSpPr>
          <p:cNvPr id="277" name="TextBox 276"/>
          <p:cNvSpPr txBox="1"/>
          <p:nvPr/>
        </p:nvSpPr>
        <p:spPr>
          <a:xfrm>
            <a:off x="23450" y="636036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278" name="TextBox 277"/>
          <p:cNvSpPr txBox="1"/>
          <p:nvPr/>
        </p:nvSpPr>
        <p:spPr>
          <a:xfrm>
            <a:off x="1120700" y="6593355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x12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 rot="16200000">
            <a:off x="-16049" y="6059355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x7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280" name="Rectangle 279"/>
          <p:cNvSpPr/>
          <p:nvPr/>
        </p:nvSpPr>
        <p:spPr>
          <a:xfrm>
            <a:off x="267656" y="5773434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Rectangle 280"/>
          <p:cNvSpPr/>
          <p:nvPr/>
        </p:nvSpPr>
        <p:spPr>
          <a:xfrm>
            <a:off x="267656" y="6434200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Rectangle 281"/>
          <p:cNvSpPr/>
          <p:nvPr/>
        </p:nvSpPr>
        <p:spPr>
          <a:xfrm>
            <a:off x="1802801" y="6441404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3" name="Straight Connector 282"/>
          <p:cNvCxnSpPr/>
          <p:nvPr/>
        </p:nvCxnSpPr>
        <p:spPr>
          <a:xfrm flipV="1">
            <a:off x="286664" y="5960970"/>
            <a:ext cx="0" cy="454254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Straight Connector 283"/>
          <p:cNvCxnSpPr/>
          <p:nvPr/>
        </p:nvCxnSpPr>
        <p:spPr>
          <a:xfrm>
            <a:off x="924895" y="6620848"/>
            <a:ext cx="860169" cy="1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10721" y="-9098"/>
            <a:ext cx="2660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2.064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requested</a:t>
            </a:r>
          </a:p>
          <a:p>
            <a:r>
              <a:rPr lang="en-US" sz="1200" dirty="0" smtClean="0"/>
              <a:t>2.028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minus one horizontal layer</a:t>
            </a:r>
          </a:p>
          <a:p>
            <a:r>
              <a:rPr lang="en-US" sz="1200" dirty="0" smtClean="0"/>
              <a:t>1.953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minus 3 horizontal layers</a:t>
            </a:r>
            <a:endParaRPr lang="en-US" sz="1200" dirty="0"/>
          </a:p>
        </p:txBody>
      </p:sp>
      <p:sp>
        <p:nvSpPr>
          <p:cNvPr id="286" name="Rectangle 285"/>
          <p:cNvSpPr/>
          <p:nvPr/>
        </p:nvSpPr>
        <p:spPr>
          <a:xfrm>
            <a:off x="5970246" y="506908"/>
            <a:ext cx="554778" cy="19052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TextBox 286"/>
          <p:cNvSpPr txBox="1"/>
          <p:nvPr/>
        </p:nvSpPr>
        <p:spPr>
          <a:xfrm>
            <a:off x="6501899" y="465128"/>
            <a:ext cx="2272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MPPC+PCB+Conn.+C+Foam+Plexi</a:t>
            </a:r>
            <a:endParaRPr lang="en-US" sz="1200" dirty="0"/>
          </a:p>
        </p:txBody>
      </p:sp>
      <p:sp>
        <p:nvSpPr>
          <p:cNvPr id="288" name="Rectangle 287"/>
          <p:cNvSpPr/>
          <p:nvPr/>
        </p:nvSpPr>
        <p:spPr>
          <a:xfrm>
            <a:off x="5962928" y="744253"/>
            <a:ext cx="554778" cy="1905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TextBox 288"/>
          <p:cNvSpPr txBox="1"/>
          <p:nvPr/>
        </p:nvSpPr>
        <p:spPr>
          <a:xfrm>
            <a:off x="6501899" y="740048"/>
            <a:ext cx="106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injection</a:t>
            </a:r>
            <a:endParaRPr lang="en-US" sz="1200" dirty="0"/>
          </a:p>
        </p:txBody>
      </p:sp>
      <p:sp>
        <p:nvSpPr>
          <p:cNvPr id="290" name="Rectangle 289"/>
          <p:cNvSpPr/>
          <p:nvPr/>
        </p:nvSpPr>
        <p:spPr>
          <a:xfrm>
            <a:off x="5994245" y="1030746"/>
            <a:ext cx="506780" cy="19513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TextBox 290"/>
          <p:cNvSpPr txBox="1"/>
          <p:nvPr/>
        </p:nvSpPr>
        <p:spPr>
          <a:xfrm>
            <a:off x="6501899" y="1014968"/>
            <a:ext cx="1796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tight box: no cooling</a:t>
            </a:r>
            <a:endParaRPr lang="en-US" sz="1200" dirty="0"/>
          </a:p>
        </p:txBody>
      </p:sp>
      <p:sp>
        <p:nvSpPr>
          <p:cNvPr id="292" name="Rectangle 291"/>
          <p:cNvSpPr/>
          <p:nvPr/>
        </p:nvSpPr>
        <p:spPr>
          <a:xfrm>
            <a:off x="5963575" y="1293189"/>
            <a:ext cx="554778" cy="2261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/>
        </p:nvSpPr>
        <p:spPr>
          <a:xfrm>
            <a:off x="6501899" y="1289888"/>
            <a:ext cx="863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Electronics</a:t>
            </a:r>
            <a:endParaRPr lang="en-US" sz="1200" dirty="0"/>
          </a:p>
        </p:txBody>
      </p:sp>
      <p:sp>
        <p:nvSpPr>
          <p:cNvPr id="294" name="Rectangle 293"/>
          <p:cNvSpPr/>
          <p:nvPr/>
        </p:nvSpPr>
        <p:spPr>
          <a:xfrm>
            <a:off x="6348894" y="250172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TextBox 294"/>
          <p:cNvSpPr txBox="1"/>
          <p:nvPr/>
        </p:nvSpPr>
        <p:spPr>
          <a:xfrm>
            <a:off x="6501899" y="190208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Beams</a:t>
            </a:r>
            <a:endParaRPr lang="en-US" sz="1200" dirty="0"/>
          </a:p>
        </p:txBody>
      </p:sp>
      <p:sp>
        <p:nvSpPr>
          <p:cNvPr id="296" name="Rectangle 295"/>
          <p:cNvSpPr/>
          <p:nvPr/>
        </p:nvSpPr>
        <p:spPr>
          <a:xfrm>
            <a:off x="5953548" y="1596583"/>
            <a:ext cx="575154" cy="229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TextBox 296"/>
          <p:cNvSpPr txBox="1"/>
          <p:nvPr/>
        </p:nvSpPr>
        <p:spPr>
          <a:xfrm>
            <a:off x="6501899" y="156480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Cubes</a:t>
            </a:r>
            <a:endParaRPr lang="en-US" sz="1200" dirty="0"/>
          </a:p>
        </p:txBody>
      </p:sp>
      <p:sp>
        <p:nvSpPr>
          <p:cNvPr id="298" name="Rectangle 297"/>
          <p:cNvSpPr/>
          <p:nvPr/>
        </p:nvSpPr>
        <p:spPr>
          <a:xfrm>
            <a:off x="8332225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ectangle 298"/>
          <p:cNvSpPr/>
          <p:nvPr/>
        </p:nvSpPr>
        <p:spPr>
          <a:xfrm>
            <a:off x="8635384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>
            <a:off x="8938543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Rectangle 300"/>
          <p:cNvSpPr/>
          <p:nvPr/>
        </p:nvSpPr>
        <p:spPr>
          <a:xfrm>
            <a:off x="8332225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8635384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Rectangle 302"/>
          <p:cNvSpPr/>
          <p:nvPr/>
        </p:nvSpPr>
        <p:spPr>
          <a:xfrm>
            <a:off x="8938543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Rectangle 303"/>
          <p:cNvSpPr/>
          <p:nvPr/>
        </p:nvSpPr>
        <p:spPr>
          <a:xfrm>
            <a:off x="8332225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Rectangle 304"/>
          <p:cNvSpPr/>
          <p:nvPr/>
        </p:nvSpPr>
        <p:spPr>
          <a:xfrm>
            <a:off x="8635384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Rectangle 305"/>
          <p:cNvSpPr/>
          <p:nvPr/>
        </p:nvSpPr>
        <p:spPr>
          <a:xfrm>
            <a:off x="8938543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ctangle 306"/>
          <p:cNvSpPr/>
          <p:nvPr/>
        </p:nvSpPr>
        <p:spPr>
          <a:xfrm>
            <a:off x="8123227" y="3589447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TextBox 307"/>
          <p:cNvSpPr txBox="1"/>
          <p:nvPr/>
        </p:nvSpPr>
        <p:spPr>
          <a:xfrm>
            <a:off x="9693305" y="3552436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309" name="Straight Connector 308"/>
          <p:cNvCxnSpPr/>
          <p:nvPr/>
        </p:nvCxnSpPr>
        <p:spPr>
          <a:xfrm>
            <a:off x="7957186" y="3580892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7957186" y="3825804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" name="TextBox 310"/>
          <p:cNvSpPr txBox="1"/>
          <p:nvPr/>
        </p:nvSpPr>
        <p:spPr>
          <a:xfrm>
            <a:off x="6839029" y="356498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12" name="Rectangle 311"/>
          <p:cNvSpPr/>
          <p:nvPr/>
        </p:nvSpPr>
        <p:spPr>
          <a:xfrm>
            <a:off x="8123227" y="3839508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TextBox 312"/>
          <p:cNvSpPr txBox="1"/>
          <p:nvPr/>
        </p:nvSpPr>
        <p:spPr>
          <a:xfrm>
            <a:off x="9693305" y="3767639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314" name="Straight Arrow Connector 313"/>
          <p:cNvCxnSpPr/>
          <p:nvPr/>
        </p:nvCxnSpPr>
        <p:spPr>
          <a:xfrm>
            <a:off x="7740395" y="3575999"/>
            <a:ext cx="0" cy="24791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7554656" y="3568762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>
            <a:off x="7564176" y="3837360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Rectangle 316"/>
          <p:cNvSpPr/>
          <p:nvPr/>
        </p:nvSpPr>
        <p:spPr>
          <a:xfrm>
            <a:off x="8448560" y="3565883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Rectangle 317"/>
          <p:cNvSpPr/>
          <p:nvPr/>
        </p:nvSpPr>
        <p:spPr>
          <a:xfrm>
            <a:off x="8007549" y="3364594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9" name="Straight Connector 318"/>
          <p:cNvCxnSpPr/>
          <p:nvPr/>
        </p:nvCxnSpPr>
        <p:spPr>
          <a:xfrm>
            <a:off x="7548979" y="3359361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TextBox 319"/>
          <p:cNvSpPr txBox="1"/>
          <p:nvPr/>
        </p:nvSpPr>
        <p:spPr>
          <a:xfrm>
            <a:off x="9693305" y="3318190"/>
            <a:ext cx="2170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Plastic layer: </a:t>
            </a:r>
            <a:r>
              <a:rPr lang="en-US" sz="1000" dirty="0" smtClean="0"/>
              <a:t>MPPC/fiber alignment</a:t>
            </a:r>
            <a:endParaRPr lang="en-US" sz="1000" dirty="0"/>
          </a:p>
        </p:txBody>
      </p:sp>
      <p:sp>
        <p:nvSpPr>
          <p:cNvPr id="321" name="TextBox 320"/>
          <p:cNvSpPr txBox="1"/>
          <p:nvPr/>
        </p:nvSpPr>
        <p:spPr>
          <a:xfrm>
            <a:off x="6904752" y="3360916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7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22" name="TextBox 321"/>
          <p:cNvSpPr txBox="1"/>
          <p:nvPr/>
        </p:nvSpPr>
        <p:spPr>
          <a:xfrm>
            <a:off x="6904752" y="378170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323" name="Straight Connector 322"/>
          <p:cNvCxnSpPr/>
          <p:nvPr/>
        </p:nvCxnSpPr>
        <p:spPr>
          <a:xfrm>
            <a:off x="7564176" y="396055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4" name="Rectangle 323"/>
          <p:cNvSpPr/>
          <p:nvPr/>
        </p:nvSpPr>
        <p:spPr>
          <a:xfrm>
            <a:off x="7999953" y="3003201"/>
            <a:ext cx="1531076" cy="3654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TextBox 324"/>
          <p:cNvSpPr txBox="1"/>
          <p:nvPr/>
        </p:nvSpPr>
        <p:spPr>
          <a:xfrm>
            <a:off x="6904752" y="311249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6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9693304" y="3043854"/>
            <a:ext cx="2283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PCB (black?): MPPC + connectors</a:t>
            </a:r>
            <a:endParaRPr lang="en-US" sz="1000" dirty="0"/>
          </a:p>
        </p:txBody>
      </p:sp>
      <p:cxnSp>
        <p:nvCxnSpPr>
          <p:cNvPr id="327" name="Straight Connector 326"/>
          <p:cNvCxnSpPr/>
          <p:nvPr/>
        </p:nvCxnSpPr>
        <p:spPr>
          <a:xfrm>
            <a:off x="7548979" y="301187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Straight Arrow Connector 327"/>
          <p:cNvCxnSpPr/>
          <p:nvPr/>
        </p:nvCxnSpPr>
        <p:spPr>
          <a:xfrm>
            <a:off x="7740395" y="3014808"/>
            <a:ext cx="0" cy="3326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 flipH="1">
            <a:off x="7557494" y="3004558"/>
            <a:ext cx="2041678" cy="1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0" name="TextBox 329"/>
          <p:cNvSpPr txBox="1"/>
          <p:nvPr/>
        </p:nvSpPr>
        <p:spPr>
          <a:xfrm>
            <a:off x="9693305" y="2790022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331" name="Rectangle 330"/>
          <p:cNvSpPr/>
          <p:nvPr/>
        </p:nvSpPr>
        <p:spPr>
          <a:xfrm>
            <a:off x="8440570" y="3359361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TextBox 331"/>
          <p:cNvSpPr txBox="1"/>
          <p:nvPr/>
        </p:nvSpPr>
        <p:spPr>
          <a:xfrm>
            <a:off x="6904752" y="2851374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8746718" y="3358013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ctangle 333"/>
          <p:cNvSpPr/>
          <p:nvPr/>
        </p:nvSpPr>
        <p:spPr>
          <a:xfrm>
            <a:off x="9036682" y="3364757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ctangle 334"/>
          <p:cNvSpPr/>
          <p:nvPr/>
        </p:nvSpPr>
        <p:spPr>
          <a:xfrm>
            <a:off x="8756754" y="3573706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ctangle 335"/>
          <p:cNvSpPr/>
          <p:nvPr/>
        </p:nvSpPr>
        <p:spPr>
          <a:xfrm>
            <a:off x="9046290" y="3573705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ctangle 336"/>
          <p:cNvSpPr/>
          <p:nvPr/>
        </p:nvSpPr>
        <p:spPr>
          <a:xfrm>
            <a:off x="5957807" y="1904166"/>
            <a:ext cx="567217" cy="187199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TextBox 337"/>
          <p:cNvSpPr txBox="1"/>
          <p:nvPr/>
        </p:nvSpPr>
        <p:spPr>
          <a:xfrm>
            <a:off x="6501899" y="1839728"/>
            <a:ext cx="495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Space between beams: Can we use it?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Sides should be ok: depending on installation direction: from top or from side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Front/back: only possible if installing from top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339" name="TextBox 338"/>
          <p:cNvSpPr txBox="1"/>
          <p:nvPr/>
        </p:nvSpPr>
        <p:spPr>
          <a:xfrm>
            <a:off x="6616633" y="4161146"/>
            <a:ext cx="1347968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FF0000"/>
                </a:solidFill>
              </a:rPr>
              <a:t>Total: 40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40" name="Rectangle 339"/>
          <p:cNvSpPr/>
          <p:nvPr/>
        </p:nvSpPr>
        <p:spPr>
          <a:xfrm>
            <a:off x="8332225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ctangle 340"/>
          <p:cNvSpPr/>
          <p:nvPr/>
        </p:nvSpPr>
        <p:spPr>
          <a:xfrm>
            <a:off x="8635384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ctangle 341"/>
          <p:cNvSpPr/>
          <p:nvPr/>
        </p:nvSpPr>
        <p:spPr>
          <a:xfrm>
            <a:off x="8938543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Rectangle 342"/>
          <p:cNvSpPr/>
          <p:nvPr/>
        </p:nvSpPr>
        <p:spPr>
          <a:xfrm>
            <a:off x="8332225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4" name="Rectangle 343"/>
          <p:cNvSpPr/>
          <p:nvPr/>
        </p:nvSpPr>
        <p:spPr>
          <a:xfrm>
            <a:off x="8635384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5" name="Rectangle 344"/>
          <p:cNvSpPr/>
          <p:nvPr/>
        </p:nvSpPr>
        <p:spPr>
          <a:xfrm>
            <a:off x="8938543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Rectangle 345"/>
          <p:cNvSpPr/>
          <p:nvPr/>
        </p:nvSpPr>
        <p:spPr>
          <a:xfrm>
            <a:off x="8332225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7" name="Rectangle 346"/>
          <p:cNvSpPr/>
          <p:nvPr/>
        </p:nvSpPr>
        <p:spPr>
          <a:xfrm>
            <a:off x="8635384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Rectangle 347"/>
          <p:cNvSpPr/>
          <p:nvPr/>
        </p:nvSpPr>
        <p:spPr>
          <a:xfrm>
            <a:off x="8938543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9" name="Rectangle 348"/>
          <p:cNvSpPr/>
          <p:nvPr/>
        </p:nvSpPr>
        <p:spPr>
          <a:xfrm>
            <a:off x="8123227" y="5562111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0" name="TextBox 349"/>
          <p:cNvSpPr txBox="1"/>
          <p:nvPr/>
        </p:nvSpPr>
        <p:spPr>
          <a:xfrm>
            <a:off x="9702462" y="5538548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351" name="Straight Connector 350"/>
          <p:cNvCxnSpPr/>
          <p:nvPr/>
        </p:nvCxnSpPr>
        <p:spPr>
          <a:xfrm>
            <a:off x="7957186" y="5553556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7957186" y="5798468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3" name="TextBox 352"/>
          <p:cNvSpPr txBox="1"/>
          <p:nvPr/>
        </p:nvSpPr>
        <p:spPr>
          <a:xfrm>
            <a:off x="6839029" y="551747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54" name="Rectangle 353"/>
          <p:cNvSpPr/>
          <p:nvPr/>
        </p:nvSpPr>
        <p:spPr>
          <a:xfrm>
            <a:off x="8123227" y="5812172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5" name="TextBox 354"/>
          <p:cNvSpPr txBox="1"/>
          <p:nvPr/>
        </p:nvSpPr>
        <p:spPr>
          <a:xfrm>
            <a:off x="9702462" y="5720131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356" name="Straight Arrow Connector 355"/>
          <p:cNvCxnSpPr/>
          <p:nvPr/>
        </p:nvCxnSpPr>
        <p:spPr>
          <a:xfrm>
            <a:off x="7740395" y="5533661"/>
            <a:ext cx="0" cy="2763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7" name="Straight Connector 356"/>
          <p:cNvCxnSpPr/>
          <p:nvPr/>
        </p:nvCxnSpPr>
        <p:spPr>
          <a:xfrm>
            <a:off x="7554656" y="5541426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8" name="Straight Connector 357"/>
          <p:cNvCxnSpPr/>
          <p:nvPr/>
        </p:nvCxnSpPr>
        <p:spPr>
          <a:xfrm>
            <a:off x="7564176" y="581002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Rectangle 358"/>
          <p:cNvSpPr/>
          <p:nvPr/>
        </p:nvSpPr>
        <p:spPr>
          <a:xfrm>
            <a:off x="8448560" y="5538547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Rectangle 359"/>
          <p:cNvSpPr/>
          <p:nvPr/>
        </p:nvSpPr>
        <p:spPr>
          <a:xfrm>
            <a:off x="8007549" y="5337258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1" name="Straight Connector 360"/>
          <p:cNvCxnSpPr/>
          <p:nvPr/>
        </p:nvCxnSpPr>
        <p:spPr>
          <a:xfrm>
            <a:off x="7548979" y="533202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2" name="TextBox 361"/>
          <p:cNvSpPr txBox="1"/>
          <p:nvPr/>
        </p:nvSpPr>
        <p:spPr>
          <a:xfrm>
            <a:off x="9702462" y="5321173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Plexi</a:t>
            </a:r>
            <a:r>
              <a:rPr lang="en-US" sz="1000" dirty="0" smtClean="0"/>
              <a:t> for light injection</a:t>
            </a:r>
            <a:endParaRPr lang="en-US" sz="1000" dirty="0"/>
          </a:p>
        </p:txBody>
      </p:sp>
      <p:sp>
        <p:nvSpPr>
          <p:cNvPr id="363" name="TextBox 362"/>
          <p:cNvSpPr txBox="1"/>
          <p:nvPr/>
        </p:nvSpPr>
        <p:spPr>
          <a:xfrm>
            <a:off x="6904752" y="5324442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64" name="TextBox 363"/>
          <p:cNvSpPr txBox="1"/>
          <p:nvPr/>
        </p:nvSpPr>
        <p:spPr>
          <a:xfrm>
            <a:off x="6904752" y="573419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365" name="Straight Connector 364"/>
          <p:cNvCxnSpPr/>
          <p:nvPr/>
        </p:nvCxnSpPr>
        <p:spPr>
          <a:xfrm>
            <a:off x="7564176" y="5933219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 flipH="1">
            <a:off x="7564177" y="5327711"/>
            <a:ext cx="2034995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9702462" y="510292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368" name="TextBox 367"/>
          <p:cNvSpPr txBox="1"/>
          <p:nvPr/>
        </p:nvSpPr>
        <p:spPr>
          <a:xfrm>
            <a:off x="6904752" y="513203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69" name="Rectangle 368"/>
          <p:cNvSpPr/>
          <p:nvPr/>
        </p:nvSpPr>
        <p:spPr>
          <a:xfrm>
            <a:off x="8756754" y="5546370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Rectangle 369"/>
          <p:cNvSpPr/>
          <p:nvPr/>
        </p:nvSpPr>
        <p:spPr>
          <a:xfrm>
            <a:off x="9046290" y="5546369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TextBox 370"/>
          <p:cNvSpPr txBox="1"/>
          <p:nvPr/>
        </p:nvSpPr>
        <p:spPr>
          <a:xfrm>
            <a:off x="6616029" y="6137183"/>
            <a:ext cx="1341157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Total: 32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72" name="TextBox 371"/>
          <p:cNvSpPr txBox="1"/>
          <p:nvPr/>
        </p:nvSpPr>
        <p:spPr>
          <a:xfrm>
            <a:off x="8879855" y="107533"/>
            <a:ext cx="3157596" cy="175432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144 FEB to read from left side (top MPPC)</a:t>
            </a:r>
          </a:p>
          <a:p>
            <a:r>
              <a:rPr lang="en-US" sz="1200" dirty="0" smtClean="0"/>
              <a:t>144 FEB to read from right side (top MPPC)</a:t>
            </a:r>
          </a:p>
          <a:p>
            <a:r>
              <a:rPr lang="en-US" sz="1200" dirty="0" smtClean="0"/>
              <a:t>42 FEB to read from left side (front MPPC)</a:t>
            </a:r>
          </a:p>
          <a:p>
            <a:r>
              <a:rPr lang="en-US" sz="1200" dirty="0" smtClean="0"/>
              <a:t>42 FEB to read from right side (front MPPC)</a:t>
            </a:r>
          </a:p>
          <a:p>
            <a:r>
              <a:rPr lang="en-US" sz="1200" dirty="0" smtClean="0"/>
              <a:t>42 FEB to read from left side (left side MPPC)</a:t>
            </a:r>
          </a:p>
          <a:p>
            <a:r>
              <a:rPr lang="en-US" sz="1200" dirty="0" smtClean="0"/>
              <a:t>42 FEB to read from right side (right side MPPC)</a:t>
            </a:r>
          </a:p>
          <a:p>
            <a:r>
              <a:rPr lang="en-US" sz="1200" b="1" dirty="0" smtClean="0"/>
              <a:t>Total 456 FEBs (128 </a:t>
            </a:r>
            <a:r>
              <a:rPr lang="en-US" sz="1200" b="1" dirty="0" err="1" smtClean="0"/>
              <a:t>ch.</a:t>
            </a:r>
            <a:r>
              <a:rPr lang="en-US" sz="1200" b="1" dirty="0" smtClean="0"/>
              <a:t>)</a:t>
            </a:r>
          </a:p>
          <a:p>
            <a:r>
              <a:rPr lang="en-US" sz="1200" b="1" dirty="0" smtClean="0"/>
              <a:t>Total 1824 CITIROCs</a:t>
            </a:r>
          </a:p>
          <a:p>
            <a:r>
              <a:rPr lang="en-US" sz="1200" b="1" dirty="0" smtClean="0"/>
              <a:t>Total 58368 MPPCs</a:t>
            </a:r>
            <a:endParaRPr lang="en-US" sz="1200" b="1" dirty="0"/>
          </a:p>
        </p:txBody>
      </p:sp>
      <p:sp>
        <p:nvSpPr>
          <p:cNvPr id="373" name="Rectangle 372"/>
          <p:cNvSpPr/>
          <p:nvPr/>
        </p:nvSpPr>
        <p:spPr>
          <a:xfrm>
            <a:off x="8390618" y="341184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4" name="Rectangle 373"/>
          <p:cNvSpPr/>
          <p:nvPr/>
        </p:nvSpPr>
        <p:spPr>
          <a:xfrm>
            <a:off x="8696043" y="3410166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5" name="Rectangle 374"/>
          <p:cNvSpPr/>
          <p:nvPr/>
        </p:nvSpPr>
        <p:spPr>
          <a:xfrm>
            <a:off x="8985305" y="340998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6" name="Straight Connector 375"/>
          <p:cNvCxnSpPr/>
          <p:nvPr/>
        </p:nvCxnSpPr>
        <p:spPr>
          <a:xfrm>
            <a:off x="8478000" y="3415273"/>
            <a:ext cx="0" cy="13369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7" name="Straight Connector 376"/>
          <p:cNvCxnSpPr/>
          <p:nvPr/>
        </p:nvCxnSpPr>
        <p:spPr>
          <a:xfrm flipH="1">
            <a:off x="8787337" y="3410476"/>
            <a:ext cx="1463" cy="13417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Straight Connector 377"/>
          <p:cNvCxnSpPr/>
          <p:nvPr/>
        </p:nvCxnSpPr>
        <p:spPr>
          <a:xfrm>
            <a:off x="9074400" y="3417676"/>
            <a:ext cx="0" cy="13345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Straight Connector 378"/>
          <p:cNvCxnSpPr/>
          <p:nvPr/>
        </p:nvCxnSpPr>
        <p:spPr>
          <a:xfrm>
            <a:off x="8478000" y="5548281"/>
            <a:ext cx="0" cy="118614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0" name="Straight Connector 379"/>
          <p:cNvCxnSpPr/>
          <p:nvPr/>
        </p:nvCxnSpPr>
        <p:spPr>
          <a:xfrm flipH="1">
            <a:off x="8787337" y="5543484"/>
            <a:ext cx="1463" cy="11909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Straight Connector 380"/>
          <p:cNvCxnSpPr/>
          <p:nvPr/>
        </p:nvCxnSpPr>
        <p:spPr>
          <a:xfrm>
            <a:off x="9074400" y="5550684"/>
            <a:ext cx="0" cy="11837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2" name="Left Brace 381"/>
          <p:cNvSpPr/>
          <p:nvPr/>
        </p:nvSpPr>
        <p:spPr>
          <a:xfrm>
            <a:off x="6721687" y="3002488"/>
            <a:ext cx="152461" cy="97823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83" name="TextBox 382"/>
          <p:cNvSpPr txBox="1"/>
          <p:nvPr/>
        </p:nvSpPr>
        <p:spPr>
          <a:xfrm rot="16200000">
            <a:off x="6321530" y="3374753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4</a:t>
            </a:r>
            <a:r>
              <a:rPr lang="en-US" sz="1000" b="1" dirty="0" smtClean="0">
                <a:solidFill>
                  <a:srgbClr val="FF0000"/>
                </a:solidFill>
              </a:rPr>
              <a:t>0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384" name="Left Brace 383"/>
          <p:cNvSpPr/>
          <p:nvPr/>
        </p:nvSpPr>
        <p:spPr>
          <a:xfrm>
            <a:off x="6676933" y="5296112"/>
            <a:ext cx="193102" cy="6055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5" name="Straight Arrow Connector 384"/>
          <p:cNvCxnSpPr/>
          <p:nvPr/>
        </p:nvCxnSpPr>
        <p:spPr>
          <a:xfrm flipH="1">
            <a:off x="7742001" y="3361935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6" name="Right Brace 385"/>
          <p:cNvSpPr/>
          <p:nvPr/>
        </p:nvSpPr>
        <p:spPr>
          <a:xfrm>
            <a:off x="9666409" y="3573705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7" name="TextBox 386"/>
          <p:cNvSpPr txBox="1"/>
          <p:nvPr/>
        </p:nvSpPr>
        <p:spPr>
          <a:xfrm>
            <a:off x="9690207" y="4240083"/>
            <a:ext cx="1794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Cubes: what pitch? 10.25 mm?</a:t>
            </a:r>
            <a:endParaRPr lang="en-US" sz="1000" dirty="0"/>
          </a:p>
        </p:txBody>
      </p:sp>
      <p:sp>
        <p:nvSpPr>
          <p:cNvPr id="388" name="Right Brace 387"/>
          <p:cNvSpPr/>
          <p:nvPr/>
        </p:nvSpPr>
        <p:spPr>
          <a:xfrm>
            <a:off x="9670527" y="5545020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" name="TextBox 388"/>
          <p:cNvSpPr txBox="1"/>
          <p:nvPr/>
        </p:nvSpPr>
        <p:spPr>
          <a:xfrm rot="16200000">
            <a:off x="6321529" y="544868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3</a:t>
            </a:r>
            <a:r>
              <a:rPr lang="en-US" sz="1000" b="1" dirty="0" smtClean="0">
                <a:solidFill>
                  <a:srgbClr val="FF0000"/>
                </a:solidFill>
              </a:rPr>
              <a:t>2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390" name="Straight Arrow Connector 389"/>
          <p:cNvCxnSpPr/>
          <p:nvPr/>
        </p:nvCxnSpPr>
        <p:spPr>
          <a:xfrm flipH="1">
            <a:off x="7740395" y="5333852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Straight Arrow Connector 390"/>
          <p:cNvCxnSpPr/>
          <p:nvPr/>
        </p:nvCxnSpPr>
        <p:spPr>
          <a:xfrm>
            <a:off x="7740395" y="3970064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Arrow Connector 391"/>
          <p:cNvCxnSpPr/>
          <p:nvPr/>
        </p:nvCxnSpPr>
        <p:spPr>
          <a:xfrm>
            <a:off x="7739694" y="5941040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3" name="Rectangle 392"/>
          <p:cNvSpPr/>
          <p:nvPr/>
        </p:nvSpPr>
        <p:spPr>
          <a:xfrm>
            <a:off x="6081486" y="2701698"/>
            <a:ext cx="5617884" cy="21517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4" name="Rectangle 393"/>
          <p:cNvSpPr/>
          <p:nvPr/>
        </p:nvSpPr>
        <p:spPr>
          <a:xfrm>
            <a:off x="6081486" y="5027442"/>
            <a:ext cx="5617884" cy="1706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TextBox 394"/>
          <p:cNvSpPr txBox="1"/>
          <p:nvPr/>
        </p:nvSpPr>
        <p:spPr>
          <a:xfrm>
            <a:off x="6032217" y="2660042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sp>
        <p:nvSpPr>
          <p:cNvPr id="396" name="TextBox 395"/>
          <p:cNvSpPr txBox="1"/>
          <p:nvPr/>
        </p:nvSpPr>
        <p:spPr>
          <a:xfrm>
            <a:off x="6019275" y="4988256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without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cxnSp>
        <p:nvCxnSpPr>
          <p:cNvPr id="397" name="Straight Arrow Connector 396"/>
          <p:cNvCxnSpPr/>
          <p:nvPr/>
        </p:nvCxnSpPr>
        <p:spPr>
          <a:xfrm>
            <a:off x="2463336" y="346378"/>
            <a:ext cx="3138642" cy="11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8" name="TextBox 397"/>
          <p:cNvSpPr txBox="1"/>
          <p:nvPr/>
        </p:nvSpPr>
        <p:spPr>
          <a:xfrm>
            <a:off x="2998277" y="140126"/>
            <a:ext cx="19729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Allowed envelope: 2093 mm</a:t>
            </a:r>
            <a:endParaRPr lang="en-US" sz="1200" dirty="0"/>
          </a:p>
        </p:txBody>
      </p:sp>
      <p:cxnSp>
        <p:nvCxnSpPr>
          <p:cNvPr id="399" name="Straight Arrow Connector 398"/>
          <p:cNvCxnSpPr/>
          <p:nvPr/>
        </p:nvCxnSpPr>
        <p:spPr>
          <a:xfrm>
            <a:off x="2524458" y="654955"/>
            <a:ext cx="3028884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0" name="TextBox 399"/>
          <p:cNvSpPr txBox="1"/>
          <p:nvPr/>
        </p:nvSpPr>
        <p:spPr>
          <a:xfrm>
            <a:off x="3279252" y="431056"/>
            <a:ext cx="1522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FF0000"/>
                </a:solidFill>
              </a:rPr>
              <a:t>sFGD total: 2040 mm</a:t>
            </a:r>
            <a:endParaRPr lang="en-US" sz="1200" b="1" i="1" dirty="0">
              <a:solidFill>
                <a:srgbClr val="FF0000"/>
              </a:solidFill>
            </a:endParaRPr>
          </a:p>
        </p:txBody>
      </p:sp>
      <p:cxnSp>
        <p:nvCxnSpPr>
          <p:cNvPr id="401" name="Straight Connector 400"/>
          <p:cNvCxnSpPr/>
          <p:nvPr/>
        </p:nvCxnSpPr>
        <p:spPr>
          <a:xfrm>
            <a:off x="2452733" y="162354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5639960" y="167727"/>
            <a:ext cx="0" cy="5861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>
          <a:xfrm>
            <a:off x="5558311" y="477191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>
            <a:off x="2531685" y="470927"/>
            <a:ext cx="1" cy="279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" name="Rectangle 404"/>
          <p:cNvSpPr/>
          <p:nvPr/>
        </p:nvSpPr>
        <p:spPr>
          <a:xfrm>
            <a:off x="6355619" y="15240"/>
            <a:ext cx="168812" cy="19694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TextBox 405"/>
          <p:cNvSpPr txBox="1"/>
          <p:nvPr/>
        </p:nvSpPr>
        <p:spPr>
          <a:xfrm>
            <a:off x="6501025" y="-8356"/>
            <a:ext cx="2054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New vertical beams on basket</a:t>
            </a:r>
            <a:endParaRPr lang="en-US" sz="1200" dirty="0"/>
          </a:p>
        </p:txBody>
      </p:sp>
      <p:sp>
        <p:nvSpPr>
          <p:cNvPr id="407" name="Rectangle 406"/>
          <p:cNvSpPr/>
          <p:nvPr/>
        </p:nvSpPr>
        <p:spPr>
          <a:xfrm>
            <a:off x="2439261" y="839514"/>
            <a:ext cx="240911" cy="5424173"/>
          </a:xfrm>
          <a:prstGeom prst="rect">
            <a:avLst/>
          </a:prstGeom>
          <a:solidFill>
            <a:schemeClr val="tx1">
              <a:lumMod val="50000"/>
              <a:lumOff val="5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8" name="Rectangle 407"/>
          <p:cNvSpPr/>
          <p:nvPr/>
        </p:nvSpPr>
        <p:spPr>
          <a:xfrm>
            <a:off x="5380767" y="822297"/>
            <a:ext cx="240911" cy="5424173"/>
          </a:xfrm>
          <a:prstGeom prst="rect">
            <a:avLst/>
          </a:prstGeom>
          <a:solidFill>
            <a:schemeClr val="tx1">
              <a:lumMod val="50000"/>
              <a:lumOff val="50000"/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9" name="Straight Arrow Connector 408"/>
          <p:cNvCxnSpPr/>
          <p:nvPr/>
        </p:nvCxnSpPr>
        <p:spPr>
          <a:xfrm>
            <a:off x="2726282" y="1137411"/>
            <a:ext cx="2626926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TextBox 409"/>
          <p:cNvSpPr txBox="1"/>
          <p:nvPr/>
        </p:nvSpPr>
        <p:spPr>
          <a:xfrm>
            <a:off x="3126786" y="915221"/>
            <a:ext cx="1896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</a:rPr>
              <a:t>sFGD electronics: 1800 mm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808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355848" y="2072580"/>
            <a:ext cx="2621738" cy="227692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234636" y="2300272"/>
            <a:ext cx="96964" cy="130904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54687" y="2308619"/>
            <a:ext cx="2624979" cy="13080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209600" y="2054153"/>
            <a:ext cx="2925170" cy="167671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699210" y="1030306"/>
            <a:ext cx="3930321" cy="4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296183" y="796278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2300 mm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877" y="622333"/>
            <a:ext cx="1202317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Front 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2640" y="659335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  <p:sp>
        <p:nvSpPr>
          <p:cNvPr id="127" name="TextBox 126"/>
          <p:cNvSpPr txBox="1"/>
          <p:nvPr/>
        </p:nvSpPr>
        <p:spPr>
          <a:xfrm>
            <a:off x="23450" y="636036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120700" y="6593355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x12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29" name="TextBox 128"/>
          <p:cNvSpPr txBox="1"/>
          <p:nvPr/>
        </p:nvSpPr>
        <p:spPr>
          <a:xfrm rot="16200000">
            <a:off x="-16049" y="6059355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432FF"/>
                </a:solidFill>
              </a:rPr>
              <a:t>x7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836037" y="6019313"/>
            <a:ext cx="19367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cubes</a:t>
            </a:r>
          </a:p>
          <a:p>
            <a:r>
              <a:rPr lang="en-US" sz="1200" dirty="0" smtClean="0"/>
              <a:t>192 x 10.25 mm = 1968 mm</a:t>
            </a:r>
          </a:p>
          <a:p>
            <a:r>
              <a:rPr lang="en-US" sz="1200" dirty="0" smtClean="0"/>
              <a:t>(192 x 10 mm = 1920 mm)</a:t>
            </a:r>
            <a:endParaRPr lang="en-US" sz="1200" dirty="0"/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1369275" y="2323040"/>
            <a:ext cx="0" cy="12923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441471" y="2686618"/>
            <a:ext cx="1497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56 x 10.25 = 574 mm</a:t>
            </a:r>
          </a:p>
          <a:p>
            <a:r>
              <a:rPr lang="en-US" sz="1200" dirty="0" smtClean="0"/>
              <a:t>(56 x 10.0 = 560 mm)</a:t>
            </a:r>
            <a:endParaRPr lang="en-US" sz="1200" dirty="0"/>
          </a:p>
        </p:txBody>
      </p:sp>
      <p:cxnSp>
        <p:nvCxnSpPr>
          <p:cNvPr id="136" name="Straight Arrow Connector 135"/>
          <p:cNvCxnSpPr/>
          <p:nvPr/>
        </p:nvCxnSpPr>
        <p:spPr>
          <a:xfrm flipV="1">
            <a:off x="1369275" y="2052928"/>
            <a:ext cx="0" cy="270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824676" y="2036426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cxnSp>
        <p:nvCxnSpPr>
          <p:cNvPr id="141" name="Straight Arrow Connector 140"/>
          <p:cNvCxnSpPr/>
          <p:nvPr/>
        </p:nvCxnSpPr>
        <p:spPr>
          <a:xfrm flipV="1">
            <a:off x="1369275" y="3591008"/>
            <a:ext cx="0" cy="2231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803253" y="3567752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</a:t>
            </a:r>
            <a:r>
              <a:rPr lang="en-US" sz="1200" dirty="0" smtClean="0"/>
              <a:t>2 mm</a:t>
            </a:r>
            <a:endParaRPr lang="en-US" sz="1200" dirty="0"/>
          </a:p>
        </p:txBody>
      </p:sp>
      <p:cxnSp>
        <p:nvCxnSpPr>
          <p:cNvPr id="143" name="Straight Arrow Connector 142"/>
          <p:cNvCxnSpPr/>
          <p:nvPr/>
        </p:nvCxnSpPr>
        <p:spPr>
          <a:xfrm flipH="1" flipV="1">
            <a:off x="487441" y="2052928"/>
            <a:ext cx="7848" cy="17167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2358111" y="3637529"/>
            <a:ext cx="2616464" cy="727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/>
          <p:cNvSpPr/>
          <p:nvPr/>
        </p:nvSpPr>
        <p:spPr>
          <a:xfrm>
            <a:off x="2355848" y="2315965"/>
            <a:ext cx="2605748" cy="127803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/>
          <p:cNvSpPr txBox="1"/>
          <p:nvPr/>
        </p:nvSpPr>
        <p:spPr>
          <a:xfrm rot="16200000">
            <a:off x="-669425" y="2722220"/>
            <a:ext cx="2008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650 mm requested envelope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2794" y="-12164"/>
            <a:ext cx="2660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2.064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requested</a:t>
            </a:r>
          </a:p>
          <a:p>
            <a:r>
              <a:rPr lang="en-US" sz="1200" dirty="0" smtClean="0"/>
              <a:t>2.028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minus one horizontal layer</a:t>
            </a:r>
          </a:p>
          <a:p>
            <a:r>
              <a:rPr lang="en-US" sz="1200" dirty="0" smtClean="0"/>
              <a:t>1.953 m</a:t>
            </a:r>
            <a:r>
              <a:rPr lang="en-US" sz="1200" baseline="30000" dirty="0" smtClean="0"/>
              <a:t>3</a:t>
            </a:r>
            <a:r>
              <a:rPr lang="en-US" sz="1200" dirty="0" smtClean="0"/>
              <a:t> minus 3 horizontal layers</a:t>
            </a:r>
            <a:endParaRPr lang="en-US" sz="1200" dirty="0"/>
          </a:p>
        </p:txBody>
      </p:sp>
      <p:sp>
        <p:nvSpPr>
          <p:cNvPr id="283" name="Rectangle 282"/>
          <p:cNvSpPr/>
          <p:nvPr/>
        </p:nvSpPr>
        <p:spPr>
          <a:xfrm>
            <a:off x="267656" y="5773434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4" name="Rectangle 283"/>
          <p:cNvSpPr/>
          <p:nvPr/>
        </p:nvSpPr>
        <p:spPr>
          <a:xfrm>
            <a:off x="267656" y="6434200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Rectangle 284"/>
          <p:cNvSpPr/>
          <p:nvPr/>
        </p:nvSpPr>
        <p:spPr>
          <a:xfrm>
            <a:off x="1802801" y="6441404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6" name="Straight Connector 285"/>
          <p:cNvCxnSpPr/>
          <p:nvPr/>
        </p:nvCxnSpPr>
        <p:spPr>
          <a:xfrm flipV="1">
            <a:off x="286664" y="5960970"/>
            <a:ext cx="0" cy="454254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Straight Connector 286"/>
          <p:cNvCxnSpPr/>
          <p:nvPr/>
        </p:nvCxnSpPr>
        <p:spPr>
          <a:xfrm>
            <a:off x="924895" y="6620848"/>
            <a:ext cx="860169" cy="1"/>
          </a:xfrm>
          <a:prstGeom prst="line">
            <a:avLst/>
          </a:prstGeom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0" name="Rectangle 289"/>
          <p:cNvSpPr/>
          <p:nvPr/>
        </p:nvSpPr>
        <p:spPr>
          <a:xfrm rot="5400000">
            <a:off x="1170030" y="2602442"/>
            <a:ext cx="1290159" cy="69983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Rectangle 290"/>
          <p:cNvSpPr/>
          <p:nvPr/>
        </p:nvSpPr>
        <p:spPr>
          <a:xfrm rot="5400000">
            <a:off x="4879416" y="2608269"/>
            <a:ext cx="1290159" cy="7075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Rectangle 291"/>
          <p:cNvSpPr/>
          <p:nvPr/>
        </p:nvSpPr>
        <p:spPr>
          <a:xfrm>
            <a:off x="4999453" y="2298094"/>
            <a:ext cx="96964" cy="130904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/>
        </p:nvSpPr>
        <p:spPr>
          <a:xfrm>
            <a:off x="2412790" y="1759427"/>
            <a:ext cx="25260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View from front towards downstream</a:t>
            </a:r>
            <a:endParaRPr lang="en-US" sz="1200" i="1" dirty="0"/>
          </a:p>
        </p:txBody>
      </p:sp>
      <p:sp>
        <p:nvSpPr>
          <p:cNvPr id="294" name="Rectangle 293"/>
          <p:cNvSpPr/>
          <p:nvPr/>
        </p:nvSpPr>
        <p:spPr>
          <a:xfrm>
            <a:off x="2354687" y="4242919"/>
            <a:ext cx="2621738" cy="227692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5" name="Rectangle 294"/>
          <p:cNvSpPr/>
          <p:nvPr/>
        </p:nvSpPr>
        <p:spPr>
          <a:xfrm>
            <a:off x="2233475" y="4470611"/>
            <a:ext cx="96964" cy="130904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6" name="Rectangle 295"/>
          <p:cNvSpPr/>
          <p:nvPr/>
        </p:nvSpPr>
        <p:spPr>
          <a:xfrm>
            <a:off x="2353526" y="4478958"/>
            <a:ext cx="2624979" cy="130804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/>
          <p:cNvSpPr/>
          <p:nvPr/>
        </p:nvSpPr>
        <p:spPr>
          <a:xfrm>
            <a:off x="2208439" y="4224492"/>
            <a:ext cx="2925170" cy="1676710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Rectangle 297"/>
          <p:cNvSpPr/>
          <p:nvPr/>
        </p:nvSpPr>
        <p:spPr>
          <a:xfrm>
            <a:off x="2356950" y="5807868"/>
            <a:ext cx="2616464" cy="727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Rectangle 298"/>
          <p:cNvSpPr/>
          <p:nvPr/>
        </p:nvSpPr>
        <p:spPr>
          <a:xfrm>
            <a:off x="2354687" y="4486304"/>
            <a:ext cx="2605748" cy="127803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Rectangle 299"/>
          <p:cNvSpPr/>
          <p:nvPr/>
        </p:nvSpPr>
        <p:spPr>
          <a:xfrm rot="5400000">
            <a:off x="1169449" y="4773362"/>
            <a:ext cx="1290159" cy="6986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Rectangle 300"/>
          <p:cNvSpPr/>
          <p:nvPr/>
        </p:nvSpPr>
        <p:spPr>
          <a:xfrm rot="5400000">
            <a:off x="4878835" y="4778027"/>
            <a:ext cx="1290159" cy="708741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Rectangle 301"/>
          <p:cNvSpPr/>
          <p:nvPr/>
        </p:nvSpPr>
        <p:spPr>
          <a:xfrm>
            <a:off x="4998292" y="4468433"/>
            <a:ext cx="96964" cy="1309043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TextBox 302"/>
          <p:cNvSpPr txBox="1"/>
          <p:nvPr/>
        </p:nvSpPr>
        <p:spPr>
          <a:xfrm>
            <a:off x="2411629" y="3929766"/>
            <a:ext cx="2322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View from back towards upstream</a:t>
            </a:r>
            <a:endParaRPr lang="en-US" sz="1200" i="1" dirty="0"/>
          </a:p>
        </p:txBody>
      </p:sp>
      <p:cxnSp>
        <p:nvCxnSpPr>
          <p:cNvPr id="304" name="Straight Arrow Connector 303"/>
          <p:cNvCxnSpPr/>
          <p:nvPr/>
        </p:nvCxnSpPr>
        <p:spPr>
          <a:xfrm>
            <a:off x="2363991" y="1613479"/>
            <a:ext cx="259644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/>
          <p:cNvSpPr txBox="1"/>
          <p:nvPr/>
        </p:nvSpPr>
        <p:spPr>
          <a:xfrm>
            <a:off x="2994994" y="1207348"/>
            <a:ext cx="16546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 x 10.25 = 1968 mm</a:t>
            </a:r>
          </a:p>
          <a:p>
            <a:r>
              <a:rPr lang="en-US" sz="1200" dirty="0" smtClean="0"/>
              <a:t>(192 x 10.0 = 1920 mm)</a:t>
            </a:r>
            <a:endParaRPr lang="en-US" sz="1200" dirty="0"/>
          </a:p>
        </p:txBody>
      </p:sp>
      <p:sp>
        <p:nvSpPr>
          <p:cNvPr id="306" name="Rectangle 305"/>
          <p:cNvSpPr/>
          <p:nvPr/>
        </p:nvSpPr>
        <p:spPr>
          <a:xfrm rot="16200000">
            <a:off x="4356701" y="2935766"/>
            <a:ext cx="1308725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Rectangle 306"/>
          <p:cNvSpPr/>
          <p:nvPr/>
        </p:nvSpPr>
        <p:spPr>
          <a:xfrm rot="16200000">
            <a:off x="4353856" y="5106106"/>
            <a:ext cx="1308725" cy="4571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8" name="Straight Arrow Connector 307"/>
          <p:cNvCxnSpPr/>
          <p:nvPr/>
        </p:nvCxnSpPr>
        <p:spPr>
          <a:xfrm>
            <a:off x="2175743" y="1613479"/>
            <a:ext cx="1896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Arrow Connector 309"/>
          <p:cNvCxnSpPr/>
          <p:nvPr/>
        </p:nvCxnSpPr>
        <p:spPr>
          <a:xfrm>
            <a:off x="4973414" y="1613479"/>
            <a:ext cx="18965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Arrow Connector 310"/>
          <p:cNvCxnSpPr/>
          <p:nvPr/>
        </p:nvCxnSpPr>
        <p:spPr>
          <a:xfrm>
            <a:off x="1699210" y="1613479"/>
            <a:ext cx="46465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>
            <a:off x="5166212" y="1613478"/>
            <a:ext cx="46465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xtBox 316"/>
          <p:cNvSpPr txBox="1"/>
          <p:nvPr/>
        </p:nvSpPr>
        <p:spPr>
          <a:xfrm rot="16200000">
            <a:off x="1961998" y="1202557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sp>
        <p:nvSpPr>
          <p:cNvPr id="318" name="TextBox 317"/>
          <p:cNvSpPr txBox="1"/>
          <p:nvPr/>
        </p:nvSpPr>
        <p:spPr>
          <a:xfrm rot="16200000">
            <a:off x="5056073" y="1196413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126 mm</a:t>
            </a:r>
            <a:endParaRPr lang="en-US" sz="1200" dirty="0"/>
          </a:p>
        </p:txBody>
      </p:sp>
      <p:sp>
        <p:nvSpPr>
          <p:cNvPr id="319" name="TextBox 318"/>
          <p:cNvSpPr txBox="1"/>
          <p:nvPr/>
        </p:nvSpPr>
        <p:spPr>
          <a:xfrm rot="16200000">
            <a:off x="1587902" y="1183213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126 mm</a:t>
            </a:r>
            <a:endParaRPr lang="en-US" sz="1200" dirty="0"/>
          </a:p>
        </p:txBody>
      </p:sp>
      <p:sp>
        <p:nvSpPr>
          <p:cNvPr id="320" name="TextBox 319"/>
          <p:cNvSpPr txBox="1"/>
          <p:nvPr/>
        </p:nvSpPr>
        <p:spPr>
          <a:xfrm rot="16200000">
            <a:off x="4760978" y="1214322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0 mm</a:t>
            </a:r>
            <a:endParaRPr lang="en-US" sz="1200" dirty="0"/>
          </a:p>
        </p:txBody>
      </p:sp>
      <p:sp>
        <p:nvSpPr>
          <p:cNvPr id="321" name="Rectangle 320"/>
          <p:cNvSpPr/>
          <p:nvPr/>
        </p:nvSpPr>
        <p:spPr>
          <a:xfrm>
            <a:off x="5970246" y="506908"/>
            <a:ext cx="554778" cy="19052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TextBox 321"/>
          <p:cNvSpPr txBox="1"/>
          <p:nvPr/>
        </p:nvSpPr>
        <p:spPr>
          <a:xfrm>
            <a:off x="6501899" y="465128"/>
            <a:ext cx="22722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MPPC+PCB+Conn.+C+Foam+Plexi</a:t>
            </a:r>
            <a:endParaRPr lang="en-US" sz="1200" dirty="0"/>
          </a:p>
        </p:txBody>
      </p:sp>
      <p:sp>
        <p:nvSpPr>
          <p:cNvPr id="323" name="Rectangle 322"/>
          <p:cNvSpPr/>
          <p:nvPr/>
        </p:nvSpPr>
        <p:spPr>
          <a:xfrm>
            <a:off x="5962928" y="744253"/>
            <a:ext cx="554778" cy="1905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TextBox 323"/>
          <p:cNvSpPr txBox="1"/>
          <p:nvPr/>
        </p:nvSpPr>
        <p:spPr>
          <a:xfrm>
            <a:off x="6501899" y="740048"/>
            <a:ext cx="106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injection</a:t>
            </a:r>
            <a:endParaRPr lang="en-US" sz="1200" dirty="0"/>
          </a:p>
        </p:txBody>
      </p:sp>
      <p:sp>
        <p:nvSpPr>
          <p:cNvPr id="325" name="Rectangle 324"/>
          <p:cNvSpPr/>
          <p:nvPr/>
        </p:nvSpPr>
        <p:spPr>
          <a:xfrm>
            <a:off x="5994245" y="1030746"/>
            <a:ext cx="506780" cy="195135"/>
          </a:xfrm>
          <a:prstGeom prst="rect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TextBox 325"/>
          <p:cNvSpPr txBox="1"/>
          <p:nvPr/>
        </p:nvSpPr>
        <p:spPr>
          <a:xfrm>
            <a:off x="6501899" y="1014968"/>
            <a:ext cx="17967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Light tight box: no cooling</a:t>
            </a:r>
            <a:endParaRPr lang="en-US" sz="1200" dirty="0"/>
          </a:p>
        </p:txBody>
      </p:sp>
      <p:sp>
        <p:nvSpPr>
          <p:cNvPr id="327" name="Rectangle 326"/>
          <p:cNvSpPr/>
          <p:nvPr/>
        </p:nvSpPr>
        <p:spPr>
          <a:xfrm>
            <a:off x="5963575" y="1293189"/>
            <a:ext cx="554778" cy="22617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8" name="TextBox 327"/>
          <p:cNvSpPr txBox="1"/>
          <p:nvPr/>
        </p:nvSpPr>
        <p:spPr>
          <a:xfrm>
            <a:off x="6501899" y="1289888"/>
            <a:ext cx="8635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Electronics</a:t>
            </a:r>
            <a:endParaRPr lang="en-US" sz="1200" dirty="0"/>
          </a:p>
        </p:txBody>
      </p:sp>
      <p:sp>
        <p:nvSpPr>
          <p:cNvPr id="329" name="Rectangle 328"/>
          <p:cNvSpPr/>
          <p:nvPr/>
        </p:nvSpPr>
        <p:spPr>
          <a:xfrm>
            <a:off x="6348894" y="250172"/>
            <a:ext cx="168812" cy="1969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TextBox 329"/>
          <p:cNvSpPr txBox="1"/>
          <p:nvPr/>
        </p:nvSpPr>
        <p:spPr>
          <a:xfrm>
            <a:off x="6501899" y="190208"/>
            <a:ext cx="6030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Beams</a:t>
            </a:r>
            <a:endParaRPr lang="en-US" sz="1200" dirty="0"/>
          </a:p>
        </p:txBody>
      </p:sp>
      <p:sp>
        <p:nvSpPr>
          <p:cNvPr id="331" name="Rectangle 330"/>
          <p:cNvSpPr/>
          <p:nvPr/>
        </p:nvSpPr>
        <p:spPr>
          <a:xfrm>
            <a:off x="5953548" y="1596583"/>
            <a:ext cx="575154" cy="2293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2" name="TextBox 331"/>
          <p:cNvSpPr txBox="1"/>
          <p:nvPr/>
        </p:nvSpPr>
        <p:spPr>
          <a:xfrm>
            <a:off x="6501899" y="1564808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Cubes</a:t>
            </a:r>
            <a:endParaRPr lang="en-US" sz="1200" dirty="0"/>
          </a:p>
        </p:txBody>
      </p:sp>
      <p:sp>
        <p:nvSpPr>
          <p:cNvPr id="333" name="Rectangle 332"/>
          <p:cNvSpPr/>
          <p:nvPr/>
        </p:nvSpPr>
        <p:spPr>
          <a:xfrm>
            <a:off x="8332225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4" name="Rectangle 333"/>
          <p:cNvSpPr/>
          <p:nvPr/>
        </p:nvSpPr>
        <p:spPr>
          <a:xfrm>
            <a:off x="8635384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5" name="Rectangle 334"/>
          <p:cNvSpPr/>
          <p:nvPr/>
        </p:nvSpPr>
        <p:spPr>
          <a:xfrm>
            <a:off x="8938543" y="3963695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6" name="Rectangle 335"/>
          <p:cNvSpPr/>
          <p:nvPr/>
        </p:nvSpPr>
        <p:spPr>
          <a:xfrm>
            <a:off x="8332225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7" name="Rectangle 336"/>
          <p:cNvSpPr/>
          <p:nvPr/>
        </p:nvSpPr>
        <p:spPr>
          <a:xfrm>
            <a:off x="8635384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8" name="Rectangle 337"/>
          <p:cNvSpPr/>
          <p:nvPr/>
        </p:nvSpPr>
        <p:spPr>
          <a:xfrm>
            <a:off x="8938543" y="422517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9" name="Rectangle 338"/>
          <p:cNvSpPr/>
          <p:nvPr/>
        </p:nvSpPr>
        <p:spPr>
          <a:xfrm>
            <a:off x="8332225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0" name="Rectangle 339"/>
          <p:cNvSpPr/>
          <p:nvPr/>
        </p:nvSpPr>
        <p:spPr>
          <a:xfrm>
            <a:off x="8635384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1" name="Rectangle 340"/>
          <p:cNvSpPr/>
          <p:nvPr/>
        </p:nvSpPr>
        <p:spPr>
          <a:xfrm>
            <a:off x="8938543" y="448666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2" name="Rectangle 341"/>
          <p:cNvSpPr/>
          <p:nvPr/>
        </p:nvSpPr>
        <p:spPr>
          <a:xfrm>
            <a:off x="8123227" y="3589447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3" name="TextBox 342"/>
          <p:cNvSpPr txBox="1"/>
          <p:nvPr/>
        </p:nvSpPr>
        <p:spPr>
          <a:xfrm>
            <a:off x="9693305" y="3552436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344" name="Straight Connector 343"/>
          <p:cNvCxnSpPr/>
          <p:nvPr/>
        </p:nvCxnSpPr>
        <p:spPr>
          <a:xfrm>
            <a:off x="7957186" y="3580892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>
            <a:off x="7957186" y="3825804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TextBox 345"/>
          <p:cNvSpPr txBox="1"/>
          <p:nvPr/>
        </p:nvSpPr>
        <p:spPr>
          <a:xfrm>
            <a:off x="6839029" y="3564985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47" name="Rectangle 346"/>
          <p:cNvSpPr/>
          <p:nvPr/>
        </p:nvSpPr>
        <p:spPr>
          <a:xfrm>
            <a:off x="8123227" y="3839508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8" name="TextBox 347"/>
          <p:cNvSpPr txBox="1"/>
          <p:nvPr/>
        </p:nvSpPr>
        <p:spPr>
          <a:xfrm>
            <a:off x="9693305" y="3767639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349" name="Straight Arrow Connector 348"/>
          <p:cNvCxnSpPr/>
          <p:nvPr/>
        </p:nvCxnSpPr>
        <p:spPr>
          <a:xfrm>
            <a:off x="7740395" y="3575999"/>
            <a:ext cx="0" cy="24791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Straight Connector 349"/>
          <p:cNvCxnSpPr/>
          <p:nvPr/>
        </p:nvCxnSpPr>
        <p:spPr>
          <a:xfrm>
            <a:off x="7554656" y="3568762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Straight Connector 350"/>
          <p:cNvCxnSpPr/>
          <p:nvPr/>
        </p:nvCxnSpPr>
        <p:spPr>
          <a:xfrm>
            <a:off x="7564176" y="3837360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Rectangle 351"/>
          <p:cNvSpPr/>
          <p:nvPr/>
        </p:nvSpPr>
        <p:spPr>
          <a:xfrm>
            <a:off x="8448560" y="3565883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3" name="Rectangle 352"/>
          <p:cNvSpPr/>
          <p:nvPr/>
        </p:nvSpPr>
        <p:spPr>
          <a:xfrm>
            <a:off x="8007549" y="3364594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4" name="Straight Connector 353"/>
          <p:cNvCxnSpPr/>
          <p:nvPr/>
        </p:nvCxnSpPr>
        <p:spPr>
          <a:xfrm>
            <a:off x="7548979" y="3359361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9693305" y="3318190"/>
            <a:ext cx="217049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smtClean="0"/>
              <a:t>Plastic layer: </a:t>
            </a:r>
            <a:r>
              <a:rPr lang="en-US" sz="1000" dirty="0" smtClean="0"/>
              <a:t>MPPC/fiber alignment</a:t>
            </a:r>
            <a:endParaRPr lang="en-US" sz="1000" dirty="0"/>
          </a:p>
        </p:txBody>
      </p:sp>
      <p:sp>
        <p:nvSpPr>
          <p:cNvPr id="356" name="TextBox 355"/>
          <p:cNvSpPr txBox="1"/>
          <p:nvPr/>
        </p:nvSpPr>
        <p:spPr>
          <a:xfrm>
            <a:off x="6904752" y="3360916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7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57" name="TextBox 356"/>
          <p:cNvSpPr txBox="1"/>
          <p:nvPr/>
        </p:nvSpPr>
        <p:spPr>
          <a:xfrm>
            <a:off x="6904752" y="378170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358" name="Straight Connector 357"/>
          <p:cNvCxnSpPr/>
          <p:nvPr/>
        </p:nvCxnSpPr>
        <p:spPr>
          <a:xfrm>
            <a:off x="7564176" y="396055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9" name="Rectangle 358"/>
          <p:cNvSpPr/>
          <p:nvPr/>
        </p:nvSpPr>
        <p:spPr>
          <a:xfrm>
            <a:off x="7999953" y="3003201"/>
            <a:ext cx="1531076" cy="36545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0" name="TextBox 359"/>
          <p:cNvSpPr txBox="1"/>
          <p:nvPr/>
        </p:nvSpPr>
        <p:spPr>
          <a:xfrm>
            <a:off x="6904752" y="3112493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6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61" name="TextBox 360"/>
          <p:cNvSpPr txBox="1"/>
          <p:nvPr/>
        </p:nvSpPr>
        <p:spPr>
          <a:xfrm>
            <a:off x="9693304" y="3043854"/>
            <a:ext cx="2283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PCB (black?): MPPC + connectors</a:t>
            </a:r>
            <a:endParaRPr lang="en-US" sz="1000" dirty="0"/>
          </a:p>
        </p:txBody>
      </p:sp>
      <p:cxnSp>
        <p:nvCxnSpPr>
          <p:cNvPr id="362" name="Straight Connector 361"/>
          <p:cNvCxnSpPr/>
          <p:nvPr/>
        </p:nvCxnSpPr>
        <p:spPr>
          <a:xfrm>
            <a:off x="7548979" y="301187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3" name="Straight Arrow Connector 362"/>
          <p:cNvCxnSpPr/>
          <p:nvPr/>
        </p:nvCxnSpPr>
        <p:spPr>
          <a:xfrm>
            <a:off x="7740395" y="3014808"/>
            <a:ext cx="0" cy="33266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4" name="Straight Connector 363"/>
          <p:cNvCxnSpPr/>
          <p:nvPr/>
        </p:nvCxnSpPr>
        <p:spPr>
          <a:xfrm flipH="1">
            <a:off x="7557494" y="3004558"/>
            <a:ext cx="2041678" cy="1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TextBox 364"/>
          <p:cNvSpPr txBox="1"/>
          <p:nvPr/>
        </p:nvSpPr>
        <p:spPr>
          <a:xfrm>
            <a:off x="9693305" y="2790022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366" name="Rectangle 365"/>
          <p:cNvSpPr/>
          <p:nvPr/>
        </p:nvSpPr>
        <p:spPr>
          <a:xfrm>
            <a:off x="8440570" y="3359361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7" name="TextBox 366"/>
          <p:cNvSpPr txBox="1"/>
          <p:nvPr/>
        </p:nvSpPr>
        <p:spPr>
          <a:xfrm>
            <a:off x="6904752" y="2851374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68" name="Rectangle 367"/>
          <p:cNvSpPr/>
          <p:nvPr/>
        </p:nvSpPr>
        <p:spPr>
          <a:xfrm>
            <a:off x="8746718" y="3358013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9" name="Rectangle 368"/>
          <p:cNvSpPr/>
          <p:nvPr/>
        </p:nvSpPr>
        <p:spPr>
          <a:xfrm>
            <a:off x="9036682" y="3364757"/>
            <a:ext cx="83402" cy="45719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0" name="Rectangle 369"/>
          <p:cNvSpPr/>
          <p:nvPr/>
        </p:nvSpPr>
        <p:spPr>
          <a:xfrm>
            <a:off x="8756754" y="3573706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1" name="Rectangle 370"/>
          <p:cNvSpPr/>
          <p:nvPr/>
        </p:nvSpPr>
        <p:spPr>
          <a:xfrm>
            <a:off x="9046290" y="3573705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2" name="Rectangle 371"/>
          <p:cNvSpPr/>
          <p:nvPr/>
        </p:nvSpPr>
        <p:spPr>
          <a:xfrm>
            <a:off x="5957807" y="1904166"/>
            <a:ext cx="567217" cy="187199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3" name="TextBox 372"/>
          <p:cNvSpPr txBox="1"/>
          <p:nvPr/>
        </p:nvSpPr>
        <p:spPr>
          <a:xfrm>
            <a:off x="6501899" y="1839728"/>
            <a:ext cx="495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Space between beams: Can we use it?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Sides should be ok: depending on installation direction: from top or from side</a:t>
            </a:r>
          </a:p>
          <a:p>
            <a:r>
              <a:rPr lang="en-US" sz="1200" i="1" dirty="0" smtClean="0">
                <a:solidFill>
                  <a:srgbClr val="FF0000"/>
                </a:solidFill>
              </a:rPr>
              <a:t>Front/back: only possible if installing from top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6616633" y="4161146"/>
            <a:ext cx="1347968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u="sng" dirty="0" smtClean="0">
                <a:solidFill>
                  <a:srgbClr val="FF0000"/>
                </a:solidFill>
              </a:rPr>
              <a:t>Total: 40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75" name="Rectangle 374"/>
          <p:cNvSpPr/>
          <p:nvPr/>
        </p:nvSpPr>
        <p:spPr>
          <a:xfrm>
            <a:off x="8332225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6" name="Rectangle 375"/>
          <p:cNvSpPr/>
          <p:nvPr/>
        </p:nvSpPr>
        <p:spPr>
          <a:xfrm>
            <a:off x="8635384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7" name="Rectangle 376"/>
          <p:cNvSpPr/>
          <p:nvPr/>
        </p:nvSpPr>
        <p:spPr>
          <a:xfrm>
            <a:off x="8938543" y="5936359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Rectangle 377"/>
          <p:cNvSpPr/>
          <p:nvPr/>
        </p:nvSpPr>
        <p:spPr>
          <a:xfrm>
            <a:off x="8332225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9" name="Rectangle 378"/>
          <p:cNvSpPr/>
          <p:nvPr/>
        </p:nvSpPr>
        <p:spPr>
          <a:xfrm>
            <a:off x="8635384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0" name="Rectangle 379"/>
          <p:cNvSpPr/>
          <p:nvPr/>
        </p:nvSpPr>
        <p:spPr>
          <a:xfrm>
            <a:off x="8938543" y="6197843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1" name="Rectangle 380"/>
          <p:cNvSpPr/>
          <p:nvPr/>
        </p:nvSpPr>
        <p:spPr>
          <a:xfrm>
            <a:off x="8332225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Rectangle 381"/>
          <p:cNvSpPr/>
          <p:nvPr/>
        </p:nvSpPr>
        <p:spPr>
          <a:xfrm>
            <a:off x="8635384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3" name="Rectangle 382"/>
          <p:cNvSpPr/>
          <p:nvPr/>
        </p:nvSpPr>
        <p:spPr>
          <a:xfrm>
            <a:off x="8938543" y="6459327"/>
            <a:ext cx="274583" cy="2363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4" name="Rectangle 383"/>
          <p:cNvSpPr/>
          <p:nvPr/>
        </p:nvSpPr>
        <p:spPr>
          <a:xfrm>
            <a:off x="8123227" y="5562111"/>
            <a:ext cx="1314565" cy="2363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5" name="TextBox 384"/>
          <p:cNvSpPr txBox="1"/>
          <p:nvPr/>
        </p:nvSpPr>
        <p:spPr>
          <a:xfrm>
            <a:off x="9702462" y="5538548"/>
            <a:ext cx="13901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Foam: between carbon</a:t>
            </a:r>
            <a:endParaRPr lang="en-US" sz="1000" dirty="0"/>
          </a:p>
        </p:txBody>
      </p:sp>
      <p:cxnSp>
        <p:nvCxnSpPr>
          <p:cNvPr id="386" name="Straight Connector 385"/>
          <p:cNvCxnSpPr/>
          <p:nvPr/>
        </p:nvCxnSpPr>
        <p:spPr>
          <a:xfrm>
            <a:off x="7957186" y="5553556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>
            <a:off x="7957186" y="5798468"/>
            <a:ext cx="168952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8" name="TextBox 387"/>
          <p:cNvSpPr txBox="1"/>
          <p:nvPr/>
        </p:nvSpPr>
        <p:spPr>
          <a:xfrm>
            <a:off x="6839029" y="5517477"/>
            <a:ext cx="5501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2</a:t>
            </a:r>
            <a:r>
              <a:rPr lang="en-US" sz="1000" dirty="0" smtClean="0">
                <a:solidFill>
                  <a:srgbClr val="FF0000"/>
                </a:solidFill>
              </a:rPr>
              <a:t>0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89" name="Rectangle 388"/>
          <p:cNvSpPr/>
          <p:nvPr/>
        </p:nvSpPr>
        <p:spPr>
          <a:xfrm>
            <a:off x="8123227" y="5812172"/>
            <a:ext cx="1314565" cy="12104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0" name="TextBox 389"/>
          <p:cNvSpPr txBox="1"/>
          <p:nvPr/>
        </p:nvSpPr>
        <p:spPr>
          <a:xfrm>
            <a:off x="9702462" y="5720131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Foam: for cube uniformity?</a:t>
            </a:r>
            <a:endParaRPr lang="en-US" sz="1000" dirty="0"/>
          </a:p>
        </p:txBody>
      </p:sp>
      <p:cxnSp>
        <p:nvCxnSpPr>
          <p:cNvPr id="391" name="Straight Arrow Connector 390"/>
          <p:cNvCxnSpPr/>
          <p:nvPr/>
        </p:nvCxnSpPr>
        <p:spPr>
          <a:xfrm>
            <a:off x="7740395" y="5533661"/>
            <a:ext cx="0" cy="27636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2" name="Straight Connector 391"/>
          <p:cNvCxnSpPr/>
          <p:nvPr/>
        </p:nvCxnSpPr>
        <p:spPr>
          <a:xfrm>
            <a:off x="7554656" y="5541426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3" name="Straight Connector 392"/>
          <p:cNvCxnSpPr/>
          <p:nvPr/>
        </p:nvCxnSpPr>
        <p:spPr>
          <a:xfrm>
            <a:off x="7564176" y="5810024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Rectangle 393"/>
          <p:cNvSpPr/>
          <p:nvPr/>
        </p:nvSpPr>
        <p:spPr>
          <a:xfrm>
            <a:off x="8448560" y="5538547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5" name="Rectangle 394"/>
          <p:cNvSpPr/>
          <p:nvPr/>
        </p:nvSpPr>
        <p:spPr>
          <a:xfrm>
            <a:off x="8007549" y="5337258"/>
            <a:ext cx="1523480" cy="2038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6" name="Straight Connector 395"/>
          <p:cNvCxnSpPr/>
          <p:nvPr/>
        </p:nvCxnSpPr>
        <p:spPr>
          <a:xfrm>
            <a:off x="7548979" y="5332025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7" name="TextBox 396"/>
          <p:cNvSpPr txBox="1"/>
          <p:nvPr/>
        </p:nvSpPr>
        <p:spPr>
          <a:xfrm>
            <a:off x="9702462" y="5321173"/>
            <a:ext cx="19969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Plexi</a:t>
            </a:r>
            <a:r>
              <a:rPr lang="en-US" sz="1000" dirty="0" smtClean="0"/>
              <a:t> for light injection</a:t>
            </a:r>
            <a:endParaRPr lang="en-US" sz="1000" dirty="0"/>
          </a:p>
        </p:txBody>
      </p:sp>
      <p:sp>
        <p:nvSpPr>
          <p:cNvPr id="398" name="TextBox 397"/>
          <p:cNvSpPr txBox="1"/>
          <p:nvPr/>
        </p:nvSpPr>
        <p:spPr>
          <a:xfrm>
            <a:off x="6904752" y="5324442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99" name="TextBox 398"/>
          <p:cNvSpPr txBox="1"/>
          <p:nvPr/>
        </p:nvSpPr>
        <p:spPr>
          <a:xfrm>
            <a:off x="6904752" y="573419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FF0000"/>
                </a:solidFill>
              </a:rPr>
              <a:t>5</a:t>
            </a:r>
            <a:r>
              <a:rPr lang="en-US" sz="1000" dirty="0" smtClean="0">
                <a:solidFill>
                  <a:srgbClr val="FF0000"/>
                </a:solidFill>
              </a:rPr>
              <a:t> mm</a:t>
            </a:r>
            <a:endParaRPr lang="en-US" sz="1000" dirty="0">
              <a:solidFill>
                <a:srgbClr val="FF0000"/>
              </a:solidFill>
            </a:endParaRPr>
          </a:p>
        </p:txBody>
      </p:sp>
      <p:cxnSp>
        <p:nvCxnSpPr>
          <p:cNvPr id="400" name="Straight Connector 399"/>
          <p:cNvCxnSpPr/>
          <p:nvPr/>
        </p:nvCxnSpPr>
        <p:spPr>
          <a:xfrm>
            <a:off x="7564176" y="5933219"/>
            <a:ext cx="3828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 flipH="1">
            <a:off x="7564177" y="5327711"/>
            <a:ext cx="2034995" cy="0"/>
          </a:xfrm>
          <a:prstGeom prst="line">
            <a:avLst/>
          </a:prstGeom>
          <a:ln w="254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2" name="TextBox 401"/>
          <p:cNvSpPr txBox="1"/>
          <p:nvPr/>
        </p:nvSpPr>
        <p:spPr>
          <a:xfrm>
            <a:off x="9702462" y="5102925"/>
            <a:ext cx="9909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Light tight box?</a:t>
            </a:r>
            <a:endParaRPr lang="en-US" sz="1000" dirty="0"/>
          </a:p>
        </p:txBody>
      </p:sp>
      <p:sp>
        <p:nvSpPr>
          <p:cNvPr id="403" name="TextBox 402"/>
          <p:cNvSpPr txBox="1"/>
          <p:nvPr/>
        </p:nvSpPr>
        <p:spPr>
          <a:xfrm>
            <a:off x="6904752" y="5132035"/>
            <a:ext cx="4844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2 mm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04" name="Rectangle 403"/>
          <p:cNvSpPr/>
          <p:nvPr/>
        </p:nvSpPr>
        <p:spPr>
          <a:xfrm>
            <a:off x="8756754" y="5546370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5" name="Rectangle 404"/>
          <p:cNvSpPr/>
          <p:nvPr/>
        </p:nvSpPr>
        <p:spPr>
          <a:xfrm>
            <a:off x="9046290" y="5546369"/>
            <a:ext cx="61168" cy="3946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6" name="TextBox 405"/>
          <p:cNvSpPr txBox="1"/>
          <p:nvPr/>
        </p:nvSpPr>
        <p:spPr>
          <a:xfrm>
            <a:off x="6616029" y="6137183"/>
            <a:ext cx="1341157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Total: 32 mm </a:t>
            </a:r>
          </a:p>
          <a:p>
            <a:r>
              <a:rPr lang="en-US" sz="1000" dirty="0" smtClean="0">
                <a:solidFill>
                  <a:srgbClr val="FF0000"/>
                </a:solidFill>
              </a:rPr>
              <a:t>(no margin necessary thanks to foam)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407" name="TextBox 406"/>
          <p:cNvSpPr txBox="1"/>
          <p:nvPr/>
        </p:nvSpPr>
        <p:spPr>
          <a:xfrm>
            <a:off x="8879855" y="107533"/>
            <a:ext cx="3157596" cy="1754326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144 FEB to read from left side (top MPPC)</a:t>
            </a:r>
          </a:p>
          <a:p>
            <a:r>
              <a:rPr lang="en-US" sz="1200" dirty="0" smtClean="0"/>
              <a:t>144 FEB to read from right side (top MPPC)</a:t>
            </a:r>
          </a:p>
          <a:p>
            <a:r>
              <a:rPr lang="en-US" sz="1200" dirty="0" smtClean="0"/>
              <a:t>42 FEB to read from left side (front MPPC)</a:t>
            </a:r>
          </a:p>
          <a:p>
            <a:r>
              <a:rPr lang="en-US" sz="1200" dirty="0" smtClean="0"/>
              <a:t>42 FEB to read from right side (front MPPC)</a:t>
            </a:r>
          </a:p>
          <a:p>
            <a:r>
              <a:rPr lang="en-US" sz="1200" dirty="0" smtClean="0"/>
              <a:t>42 FEB to read from left side (left side MPPC)</a:t>
            </a:r>
          </a:p>
          <a:p>
            <a:r>
              <a:rPr lang="en-US" sz="1200" dirty="0" smtClean="0"/>
              <a:t>42 FEB to read from right side (right side MPPC)</a:t>
            </a:r>
          </a:p>
          <a:p>
            <a:r>
              <a:rPr lang="en-US" sz="1200" b="1" dirty="0" smtClean="0"/>
              <a:t>Total 456 FEBs (128 </a:t>
            </a:r>
            <a:r>
              <a:rPr lang="en-US" sz="1200" b="1" dirty="0" err="1" smtClean="0"/>
              <a:t>ch.</a:t>
            </a:r>
            <a:r>
              <a:rPr lang="en-US" sz="1200" b="1" dirty="0" smtClean="0"/>
              <a:t>)</a:t>
            </a:r>
          </a:p>
          <a:p>
            <a:r>
              <a:rPr lang="en-US" sz="1200" b="1" dirty="0" smtClean="0"/>
              <a:t>Total 1824 CITIROCs</a:t>
            </a:r>
          </a:p>
          <a:p>
            <a:r>
              <a:rPr lang="en-US" sz="1200" b="1" dirty="0" smtClean="0"/>
              <a:t>Total 58368 MPPCs</a:t>
            </a:r>
            <a:endParaRPr lang="en-US" sz="1200" b="1" dirty="0"/>
          </a:p>
        </p:txBody>
      </p:sp>
      <p:sp>
        <p:nvSpPr>
          <p:cNvPr id="408" name="Rectangle 407"/>
          <p:cNvSpPr/>
          <p:nvPr/>
        </p:nvSpPr>
        <p:spPr>
          <a:xfrm>
            <a:off x="8390618" y="341184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" name="Rectangle 408"/>
          <p:cNvSpPr/>
          <p:nvPr/>
        </p:nvSpPr>
        <p:spPr>
          <a:xfrm>
            <a:off x="8696043" y="3410166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0" name="Rectangle 409"/>
          <p:cNvSpPr/>
          <p:nvPr/>
        </p:nvSpPr>
        <p:spPr>
          <a:xfrm>
            <a:off x="8985305" y="3409980"/>
            <a:ext cx="182589" cy="15527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1" name="Straight Connector 410"/>
          <p:cNvCxnSpPr/>
          <p:nvPr/>
        </p:nvCxnSpPr>
        <p:spPr>
          <a:xfrm>
            <a:off x="8478000" y="3415273"/>
            <a:ext cx="0" cy="133699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>
          <a:xfrm flipH="1">
            <a:off x="8787337" y="3410476"/>
            <a:ext cx="1463" cy="13417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>
          <a:xfrm>
            <a:off x="9074400" y="3417676"/>
            <a:ext cx="0" cy="1334587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>
            <a:off x="8478000" y="5548281"/>
            <a:ext cx="0" cy="1186149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 flipH="1">
            <a:off x="8787337" y="5543484"/>
            <a:ext cx="1463" cy="11909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>
            <a:off x="9074400" y="5550684"/>
            <a:ext cx="0" cy="1183746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7" name="Left Brace 416"/>
          <p:cNvSpPr/>
          <p:nvPr/>
        </p:nvSpPr>
        <p:spPr>
          <a:xfrm>
            <a:off x="6721687" y="3002488"/>
            <a:ext cx="152461" cy="97823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418" name="TextBox 417"/>
          <p:cNvSpPr txBox="1"/>
          <p:nvPr/>
        </p:nvSpPr>
        <p:spPr>
          <a:xfrm rot="16200000">
            <a:off x="6321530" y="3374753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4</a:t>
            </a:r>
            <a:r>
              <a:rPr lang="en-US" sz="1000" b="1" dirty="0" smtClean="0">
                <a:solidFill>
                  <a:srgbClr val="FF0000"/>
                </a:solidFill>
              </a:rPr>
              <a:t>0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419" name="Left Brace 418"/>
          <p:cNvSpPr/>
          <p:nvPr/>
        </p:nvSpPr>
        <p:spPr>
          <a:xfrm>
            <a:off x="6676933" y="5296112"/>
            <a:ext cx="193102" cy="605508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0" name="Straight Arrow Connector 419"/>
          <p:cNvCxnSpPr/>
          <p:nvPr/>
        </p:nvCxnSpPr>
        <p:spPr>
          <a:xfrm flipH="1">
            <a:off x="7742001" y="3361935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1" name="Right Brace 420"/>
          <p:cNvSpPr/>
          <p:nvPr/>
        </p:nvSpPr>
        <p:spPr>
          <a:xfrm>
            <a:off x="9666409" y="3573705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2" name="TextBox 421"/>
          <p:cNvSpPr txBox="1"/>
          <p:nvPr/>
        </p:nvSpPr>
        <p:spPr>
          <a:xfrm>
            <a:off x="9690207" y="4240083"/>
            <a:ext cx="17940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Cubes: what pitch? 10.25 mm?</a:t>
            </a:r>
            <a:endParaRPr lang="en-US" sz="1000" dirty="0"/>
          </a:p>
        </p:txBody>
      </p:sp>
      <p:sp>
        <p:nvSpPr>
          <p:cNvPr id="423" name="Right Brace 422"/>
          <p:cNvSpPr/>
          <p:nvPr/>
        </p:nvSpPr>
        <p:spPr>
          <a:xfrm>
            <a:off x="9670527" y="5545020"/>
            <a:ext cx="93237" cy="2636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4" name="TextBox 423"/>
          <p:cNvSpPr txBox="1"/>
          <p:nvPr/>
        </p:nvSpPr>
        <p:spPr>
          <a:xfrm rot="16200000">
            <a:off x="6321529" y="5448688"/>
            <a:ext cx="5533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rgbClr val="FF0000"/>
                </a:solidFill>
              </a:rPr>
              <a:t>3</a:t>
            </a:r>
            <a:r>
              <a:rPr lang="en-US" sz="1000" b="1" dirty="0" smtClean="0">
                <a:solidFill>
                  <a:srgbClr val="FF0000"/>
                </a:solidFill>
              </a:rPr>
              <a:t>2 mm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425" name="Straight Arrow Connector 424"/>
          <p:cNvCxnSpPr/>
          <p:nvPr/>
        </p:nvCxnSpPr>
        <p:spPr>
          <a:xfrm flipH="1">
            <a:off x="7740395" y="5333852"/>
            <a:ext cx="237" cy="202623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Straight Arrow Connector 425"/>
          <p:cNvCxnSpPr/>
          <p:nvPr/>
        </p:nvCxnSpPr>
        <p:spPr>
          <a:xfrm>
            <a:off x="7740395" y="3970064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Straight Arrow Connector 426"/>
          <p:cNvCxnSpPr/>
          <p:nvPr/>
        </p:nvCxnSpPr>
        <p:spPr>
          <a:xfrm>
            <a:off x="7739694" y="5941040"/>
            <a:ext cx="0" cy="1616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Rectangle 427"/>
          <p:cNvSpPr/>
          <p:nvPr/>
        </p:nvSpPr>
        <p:spPr>
          <a:xfrm>
            <a:off x="6081486" y="2701698"/>
            <a:ext cx="5617884" cy="215176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9" name="Rectangle 428"/>
          <p:cNvSpPr/>
          <p:nvPr/>
        </p:nvSpPr>
        <p:spPr>
          <a:xfrm>
            <a:off x="6081486" y="5027442"/>
            <a:ext cx="5617884" cy="17069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0" name="TextBox 429"/>
          <p:cNvSpPr txBox="1"/>
          <p:nvPr/>
        </p:nvSpPr>
        <p:spPr>
          <a:xfrm>
            <a:off x="6032217" y="2660042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sp>
        <p:nvSpPr>
          <p:cNvPr id="431" name="TextBox 430"/>
          <p:cNvSpPr txBox="1"/>
          <p:nvPr/>
        </p:nvSpPr>
        <p:spPr>
          <a:xfrm>
            <a:off x="6019275" y="4988256"/>
            <a:ext cx="1733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0432FF"/>
                </a:solidFill>
              </a:rPr>
              <a:t>Fiber end without MPPC</a:t>
            </a:r>
            <a:endParaRPr lang="en-US" sz="1200" b="1" i="1" dirty="0">
              <a:solidFill>
                <a:srgbClr val="0432FF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5</a:t>
            </a:fld>
            <a:endParaRPr lang="en-US"/>
          </a:p>
        </p:txBody>
      </p:sp>
      <p:sp>
        <p:nvSpPr>
          <p:cNvPr id="148" name="Rectangle 147"/>
          <p:cNvSpPr/>
          <p:nvPr/>
        </p:nvSpPr>
        <p:spPr>
          <a:xfrm>
            <a:off x="5635682" y="819498"/>
            <a:ext cx="242604" cy="5444190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465190" y="819497"/>
            <a:ext cx="234020" cy="5444191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28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22" y="-5773"/>
            <a:ext cx="345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Envelope for </a:t>
            </a:r>
            <a:r>
              <a:rPr lang="en-US" b="1" i="1" dirty="0" err="1" smtClean="0">
                <a:solidFill>
                  <a:srgbClr val="FF0000"/>
                </a:solidFill>
              </a:rPr>
              <a:t>SuperFGD</a:t>
            </a:r>
            <a:r>
              <a:rPr lang="en-US" b="1" i="1" dirty="0" smtClean="0">
                <a:solidFill>
                  <a:srgbClr val="FF0000"/>
                </a:solidFill>
              </a:rPr>
              <a:t> electronics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5" name="Cube 4"/>
          <p:cNvSpPr/>
          <p:nvPr/>
        </p:nvSpPr>
        <p:spPr>
          <a:xfrm>
            <a:off x="1036320" y="3322320"/>
            <a:ext cx="6065520" cy="2103120"/>
          </a:xfrm>
          <a:prstGeom prst="cube">
            <a:avLst>
              <a:gd name="adj" fmla="val 1340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be 5"/>
          <p:cNvSpPr/>
          <p:nvPr/>
        </p:nvSpPr>
        <p:spPr>
          <a:xfrm>
            <a:off x="3596640" y="791380"/>
            <a:ext cx="6065520" cy="2103120"/>
          </a:xfrm>
          <a:prstGeom prst="cube">
            <a:avLst>
              <a:gd name="adj" fmla="val 1340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040196" y="5852845"/>
            <a:ext cx="5756844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716280" y="3642360"/>
            <a:ext cx="0" cy="17830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101840" y="5318760"/>
            <a:ext cx="243840" cy="2895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23760" y="542365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220 mm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22320" y="5865613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1800 mm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37321" y="434923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 mm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220200" y="5151120"/>
            <a:ext cx="110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Right side</a:t>
            </a:r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896600" y="2525168"/>
            <a:ext cx="976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Left side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87719" y="1658274"/>
            <a:ext cx="247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228 FEB (4 CITIROC/FEB)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959759" y="4231155"/>
            <a:ext cx="247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228 FEB (4 CITIROC/FEB)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112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Cube 4"/>
          <p:cNvSpPr/>
          <p:nvPr/>
        </p:nvSpPr>
        <p:spPr>
          <a:xfrm>
            <a:off x="1036320" y="3322320"/>
            <a:ext cx="6065520" cy="2103120"/>
          </a:xfrm>
          <a:prstGeom prst="cube">
            <a:avLst>
              <a:gd name="adj" fmla="val 13406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040196" y="5852845"/>
            <a:ext cx="5756844" cy="41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88149" y="3642360"/>
            <a:ext cx="0" cy="17830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7101840" y="5318760"/>
            <a:ext cx="243840" cy="2895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23760" y="542365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220 mm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22320" y="5865613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1800 mm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65452" y="4349234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 mm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666208" y="6222177"/>
            <a:ext cx="2478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228 FEB (4 CITIROC/FEB)</a:t>
            </a: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762765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036320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2489210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15655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942100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4668545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5394990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121433" y="535576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215655" y="5509322"/>
            <a:ext cx="1242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r>
              <a:rPr lang="en-US" dirty="0" smtClean="0"/>
              <a:t>8 columns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1036320" y="5258319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036320" y="5160878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036320" y="3606336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036320" y="3704679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036320" y="4528440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36320" y="4430097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528392" y="3959066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</a:t>
            </a:r>
            <a:r>
              <a:rPr lang="en-US" sz="1200" dirty="0" smtClean="0"/>
              <a:t>15 FEBs</a:t>
            </a:r>
            <a:endParaRPr lang="en-US" sz="12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511699" y="4813013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</a:t>
            </a:r>
            <a:r>
              <a:rPr lang="en-US" sz="1200" dirty="0" smtClean="0"/>
              <a:t>15 FEBs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92083" y="5477374"/>
            <a:ext cx="24033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</a:t>
            </a:r>
            <a:r>
              <a:rPr lang="en-US" sz="1200" dirty="0" smtClean="0"/>
              <a:t>1 or 2 optical modules per column</a:t>
            </a:r>
            <a:endParaRPr lang="en-US" sz="1200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381125" y="4587717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381125" y="3642359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1768145" y="525970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768145" y="516226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768145" y="3607722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1768145" y="370606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1768145" y="4529826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1768145" y="44314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2112950" y="458910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112950" y="3643745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489210" y="526232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2489210" y="5164882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489210" y="361034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2489210" y="37086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2489210" y="453244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2489210" y="4434101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2834015" y="4591721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2834015" y="364636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209978" y="526232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3209978" y="5164882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3209978" y="361034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3209978" y="37086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3209978" y="453244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3209978" y="4434101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554783" y="4591721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3554783" y="364636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>
            <a:off x="3942099" y="52610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3942099" y="5163642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942099" y="3609100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3942099" y="370744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3942099" y="453120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3942099" y="4432861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4286904" y="4590481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4286904" y="364512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4663601" y="526556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/>
          <p:cNvSpPr/>
          <p:nvPr/>
        </p:nvSpPr>
        <p:spPr>
          <a:xfrm>
            <a:off x="4663601" y="516812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4663601" y="3613582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4663601" y="371192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4663601" y="4535686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/>
          <p:cNvSpPr/>
          <p:nvPr/>
        </p:nvSpPr>
        <p:spPr>
          <a:xfrm>
            <a:off x="4663601" y="443734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5008406" y="459496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5008406" y="3649605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5394988" y="525970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394988" y="516226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/>
          <p:cNvSpPr/>
          <p:nvPr/>
        </p:nvSpPr>
        <p:spPr>
          <a:xfrm>
            <a:off x="5394988" y="3607722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5394988" y="370606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5394988" y="4529826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5394988" y="44314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7" name="Straight Arrow Connector 86"/>
          <p:cNvCxnSpPr/>
          <p:nvPr/>
        </p:nvCxnSpPr>
        <p:spPr>
          <a:xfrm>
            <a:off x="5739793" y="458910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5739793" y="3643745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6116489" y="525970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6116489" y="5162264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/>
          <p:cNvSpPr/>
          <p:nvPr/>
        </p:nvSpPr>
        <p:spPr>
          <a:xfrm>
            <a:off x="6116489" y="3607722"/>
            <a:ext cx="689610" cy="7204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116489" y="3706065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6116489" y="4529826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/>
          <p:cNvSpPr/>
          <p:nvPr/>
        </p:nvSpPr>
        <p:spPr>
          <a:xfrm>
            <a:off x="6116489" y="4431483"/>
            <a:ext cx="689610" cy="720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6461294" y="4589103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6461294" y="3643745"/>
            <a:ext cx="0" cy="779691"/>
          </a:xfrm>
          <a:prstGeom prst="straightConnector1">
            <a:avLst/>
          </a:prstGeom>
          <a:ln cap="sq">
            <a:solidFill>
              <a:schemeClr val="tx1"/>
            </a:solidFill>
            <a:prstDash val="dash"/>
            <a:headEnd type="oval" w="sm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" name="Group 98"/>
          <p:cNvGrpSpPr/>
          <p:nvPr/>
        </p:nvGrpSpPr>
        <p:grpSpPr>
          <a:xfrm>
            <a:off x="1331853" y="1082633"/>
            <a:ext cx="691790" cy="1823395"/>
            <a:chOff x="1034140" y="1574564"/>
            <a:chExt cx="691790" cy="1823395"/>
          </a:xfrm>
        </p:grpSpPr>
        <p:sp>
          <p:nvSpPr>
            <p:cNvPr id="97" name="Rectangle 96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062621" y="1082633"/>
            <a:ext cx="691790" cy="1823395"/>
            <a:chOff x="1034140" y="1574564"/>
            <a:chExt cx="691790" cy="1823395"/>
          </a:xfrm>
        </p:grpSpPr>
        <p:sp>
          <p:nvSpPr>
            <p:cNvPr id="101" name="Rectangle 100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2793389" y="1082633"/>
            <a:ext cx="691790" cy="1823395"/>
            <a:chOff x="1034140" y="1574564"/>
            <a:chExt cx="691790" cy="1823395"/>
          </a:xfrm>
        </p:grpSpPr>
        <p:sp>
          <p:nvSpPr>
            <p:cNvPr id="104" name="Rectangle 103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3524157" y="1082633"/>
            <a:ext cx="691790" cy="1823395"/>
            <a:chOff x="1034140" y="1574564"/>
            <a:chExt cx="691790" cy="1823395"/>
          </a:xfrm>
        </p:grpSpPr>
        <p:sp>
          <p:nvSpPr>
            <p:cNvPr id="107" name="Rectangle 106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4254925" y="1082633"/>
            <a:ext cx="691790" cy="1823395"/>
            <a:chOff x="1034140" y="1574564"/>
            <a:chExt cx="691790" cy="1823395"/>
          </a:xfrm>
        </p:grpSpPr>
        <p:sp>
          <p:nvSpPr>
            <p:cNvPr id="110" name="Rectangle 109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2" name="Group 111"/>
          <p:cNvGrpSpPr/>
          <p:nvPr/>
        </p:nvGrpSpPr>
        <p:grpSpPr>
          <a:xfrm>
            <a:off x="4985693" y="1082633"/>
            <a:ext cx="691790" cy="1823395"/>
            <a:chOff x="1034140" y="1574564"/>
            <a:chExt cx="691790" cy="1823395"/>
          </a:xfrm>
        </p:grpSpPr>
        <p:sp>
          <p:nvSpPr>
            <p:cNvPr id="113" name="Rectangle 112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5716461" y="1082633"/>
            <a:ext cx="691790" cy="1823395"/>
            <a:chOff x="1034140" y="1574564"/>
            <a:chExt cx="691790" cy="1823395"/>
          </a:xfrm>
        </p:grpSpPr>
        <p:sp>
          <p:nvSpPr>
            <p:cNvPr id="116" name="Rectangle 115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6447230" y="1082633"/>
            <a:ext cx="691790" cy="1823395"/>
            <a:chOff x="1034140" y="1574564"/>
            <a:chExt cx="691790" cy="1823395"/>
          </a:xfrm>
        </p:grpSpPr>
        <p:sp>
          <p:nvSpPr>
            <p:cNvPr id="119" name="Rectangle 118"/>
            <p:cNvSpPr/>
            <p:nvPr/>
          </p:nvSpPr>
          <p:spPr>
            <a:xfrm>
              <a:off x="1034140" y="1574564"/>
              <a:ext cx="285685" cy="182049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338698" y="1577466"/>
              <a:ext cx="387232" cy="18204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1" name="Down Arrow 120"/>
          <p:cNvSpPr/>
          <p:nvPr/>
        </p:nvSpPr>
        <p:spPr>
          <a:xfrm>
            <a:off x="1603510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Down Arrow 121"/>
          <p:cNvSpPr/>
          <p:nvPr/>
        </p:nvSpPr>
        <p:spPr>
          <a:xfrm>
            <a:off x="2334899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Down Arrow 122"/>
          <p:cNvSpPr/>
          <p:nvPr/>
        </p:nvSpPr>
        <p:spPr>
          <a:xfrm>
            <a:off x="3066288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Down Arrow 123"/>
          <p:cNvSpPr/>
          <p:nvPr/>
        </p:nvSpPr>
        <p:spPr>
          <a:xfrm>
            <a:off x="3797677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Down Arrow 124"/>
          <p:cNvSpPr/>
          <p:nvPr/>
        </p:nvSpPr>
        <p:spPr>
          <a:xfrm>
            <a:off x="4529066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Down Arrow 125"/>
          <p:cNvSpPr/>
          <p:nvPr/>
        </p:nvSpPr>
        <p:spPr>
          <a:xfrm>
            <a:off x="5260455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Down Arrow 126"/>
          <p:cNvSpPr/>
          <p:nvPr/>
        </p:nvSpPr>
        <p:spPr>
          <a:xfrm>
            <a:off x="5991844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Down Arrow 127"/>
          <p:cNvSpPr/>
          <p:nvPr/>
        </p:nvSpPr>
        <p:spPr>
          <a:xfrm>
            <a:off x="6723230" y="2965016"/>
            <a:ext cx="126354" cy="334571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28347" y="83579"/>
            <a:ext cx="4608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Example implementation: for illustration only!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5314" y="722408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Backplane</a:t>
            </a:r>
            <a:endParaRPr lang="en-US" sz="1200" dirty="0"/>
          </a:p>
        </p:txBody>
      </p:sp>
      <p:sp>
        <p:nvSpPr>
          <p:cNvPr id="131" name="TextBox 130"/>
          <p:cNvSpPr txBox="1"/>
          <p:nvPr/>
        </p:nvSpPr>
        <p:spPr>
          <a:xfrm>
            <a:off x="1573811" y="544910"/>
            <a:ext cx="14696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Connectors to MPPC</a:t>
            </a:r>
            <a:endParaRPr lang="en-US" sz="1200" dirty="0"/>
          </a:p>
        </p:txBody>
      </p:sp>
      <p:cxnSp>
        <p:nvCxnSpPr>
          <p:cNvPr id="133" name="Straight Arrow Connector 132"/>
          <p:cNvCxnSpPr/>
          <p:nvPr/>
        </p:nvCxnSpPr>
        <p:spPr>
          <a:xfrm flipH="1">
            <a:off x="1830027" y="821909"/>
            <a:ext cx="63732" cy="191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/>
          <p:nvPr/>
        </p:nvCxnSpPr>
        <p:spPr>
          <a:xfrm>
            <a:off x="1079738" y="979268"/>
            <a:ext cx="233242" cy="3041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Picture 13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225467" y="3546816"/>
            <a:ext cx="2302407" cy="1295104"/>
          </a:xfrm>
          <a:prstGeom prst="rect">
            <a:avLst/>
          </a:prstGeom>
        </p:spPr>
      </p:pic>
      <p:sp>
        <p:nvSpPr>
          <p:cNvPr id="140" name="TextBox 139"/>
          <p:cNvSpPr txBox="1"/>
          <p:nvPr/>
        </p:nvSpPr>
        <p:spPr>
          <a:xfrm>
            <a:off x="7877578" y="2905285"/>
            <a:ext cx="293792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mechanics with integrated cooling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Complete re-design of backplane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optical module for DAQ and slow control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Master Clock Board re-design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Clock and sync. </a:t>
            </a:r>
            <a:r>
              <a:rPr lang="en-US" sz="1600" dirty="0" err="1" smtClean="0"/>
              <a:t>fanouts</a:t>
            </a:r>
            <a:endParaRPr lang="en-US" sz="1600" dirty="0" smtClean="0"/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calibration system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/>
              <a:t>New power distribution system</a:t>
            </a:r>
          </a:p>
          <a:p>
            <a:endParaRPr lang="en-US" dirty="0"/>
          </a:p>
        </p:txBody>
      </p:sp>
      <p:pic>
        <p:nvPicPr>
          <p:cNvPr id="142" name="Picture 1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3831" y="639534"/>
            <a:ext cx="1568502" cy="1966851"/>
          </a:xfrm>
          <a:prstGeom prst="rect">
            <a:avLst/>
          </a:prstGeom>
        </p:spPr>
      </p:pic>
      <p:sp>
        <p:nvSpPr>
          <p:cNvPr id="143" name="TextBox 142"/>
          <p:cNvSpPr txBox="1"/>
          <p:nvPr/>
        </p:nvSpPr>
        <p:spPr>
          <a:xfrm>
            <a:off x="7759303" y="419102"/>
            <a:ext cx="2661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Complete re-design of FEB</a:t>
            </a:r>
            <a:endParaRPr lang="en-US" dirty="0"/>
          </a:p>
        </p:txBody>
      </p:sp>
      <p:cxnSp>
        <p:nvCxnSpPr>
          <p:cNvPr id="145" name="Straight Arrow Connector 144"/>
          <p:cNvCxnSpPr/>
          <p:nvPr/>
        </p:nvCxnSpPr>
        <p:spPr>
          <a:xfrm flipH="1" flipV="1">
            <a:off x="10271051" y="917605"/>
            <a:ext cx="22896" cy="168878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Arrow Connector 146"/>
          <p:cNvCxnSpPr/>
          <p:nvPr/>
        </p:nvCxnSpPr>
        <p:spPr>
          <a:xfrm flipV="1">
            <a:off x="10595714" y="2334248"/>
            <a:ext cx="860652" cy="4163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/>
          <p:cNvSpPr txBox="1"/>
          <p:nvPr/>
        </p:nvSpPr>
        <p:spPr>
          <a:xfrm rot="19838832">
            <a:off x="10781287" y="2586621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170 mm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 rot="16200000">
            <a:off x="9802627" y="1749182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70C0"/>
                </a:solidFill>
              </a:rPr>
              <a:t>235 mm</a:t>
            </a:r>
            <a:endParaRPr lang="en-US" sz="1200" b="1" dirty="0">
              <a:solidFill>
                <a:srgbClr val="0070C0"/>
              </a:solidFill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7953153" y="979268"/>
            <a:ext cx="15806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FEB: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3 CITIROCs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170 x 235 mm</a:t>
            </a:r>
            <a:r>
              <a:rPr lang="en-US" sz="1200" baseline="30000" dirty="0" smtClean="0"/>
              <a:t>2</a:t>
            </a:r>
          </a:p>
          <a:p>
            <a:r>
              <a:rPr lang="en-US" dirty="0" err="1" smtClean="0"/>
              <a:t>SuperFGD</a:t>
            </a:r>
            <a:r>
              <a:rPr lang="en-US" dirty="0" smtClean="0"/>
              <a:t> FEB: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4 CITIROCs</a:t>
            </a:r>
          </a:p>
          <a:p>
            <a:pPr marL="171450" indent="-171450">
              <a:buFont typeface="Wingdings" charset="2"/>
              <a:buChar char="Ø"/>
            </a:pPr>
            <a:r>
              <a:rPr lang="en-US" sz="1200" dirty="0" smtClean="0"/>
              <a:t>190 x 190 mm</a:t>
            </a:r>
            <a:r>
              <a:rPr lang="en-US" sz="1200" baseline="30000" dirty="0" smtClean="0"/>
              <a:t>2</a:t>
            </a:r>
            <a:endParaRPr lang="en-US" sz="1200" baseline="30000" dirty="0"/>
          </a:p>
        </p:txBody>
      </p:sp>
      <p:sp>
        <p:nvSpPr>
          <p:cNvPr id="154" name="Rectangle 153"/>
          <p:cNvSpPr/>
          <p:nvPr/>
        </p:nvSpPr>
        <p:spPr>
          <a:xfrm>
            <a:off x="1677355" y="3706566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Rectangle 161"/>
          <p:cNvSpPr/>
          <p:nvPr/>
        </p:nvSpPr>
        <p:spPr>
          <a:xfrm>
            <a:off x="1690323" y="5444996"/>
            <a:ext cx="5204891" cy="83790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Rectangle 162"/>
          <p:cNvSpPr/>
          <p:nvPr/>
        </p:nvSpPr>
        <p:spPr>
          <a:xfrm>
            <a:off x="2405034" y="3704058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3125801" y="3707477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Rectangle 164"/>
          <p:cNvSpPr/>
          <p:nvPr/>
        </p:nvSpPr>
        <p:spPr>
          <a:xfrm>
            <a:off x="3857194" y="3705674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 165"/>
          <p:cNvSpPr/>
          <p:nvPr/>
        </p:nvSpPr>
        <p:spPr>
          <a:xfrm>
            <a:off x="4583211" y="3698742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ectangle 166"/>
          <p:cNvSpPr/>
          <p:nvPr/>
        </p:nvSpPr>
        <p:spPr>
          <a:xfrm>
            <a:off x="5299979" y="3707477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ectangle 167"/>
          <p:cNvSpPr/>
          <p:nvPr/>
        </p:nvSpPr>
        <p:spPr>
          <a:xfrm>
            <a:off x="6032079" y="3701476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Rectangle 168"/>
          <p:cNvSpPr/>
          <p:nvPr/>
        </p:nvSpPr>
        <p:spPr>
          <a:xfrm>
            <a:off x="6748391" y="3698742"/>
            <a:ext cx="57102" cy="1817345"/>
          </a:xfrm>
          <a:prstGeom prst="rect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6183996" y="5465835"/>
            <a:ext cx="6354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cooling</a:t>
            </a:r>
            <a:endParaRPr lang="en-US" sz="1200" dirty="0"/>
          </a:p>
        </p:txBody>
      </p:sp>
      <p:sp>
        <p:nvSpPr>
          <p:cNvPr id="171" name="Right Arrow 170"/>
          <p:cNvSpPr/>
          <p:nvPr/>
        </p:nvSpPr>
        <p:spPr>
          <a:xfrm>
            <a:off x="6789282" y="5406439"/>
            <a:ext cx="243177" cy="157247"/>
          </a:xfrm>
          <a:prstGeom prst="rightArrow">
            <a:avLst/>
          </a:prstGeom>
          <a:solidFill>
            <a:srgbClr val="043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45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240" y="664416"/>
            <a:ext cx="10800080" cy="5691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347" y="83579"/>
            <a:ext cx="263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Planning: not yet started!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6720" y="189332"/>
            <a:ext cx="4856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need to </a:t>
            </a:r>
            <a:r>
              <a:rPr lang="en-US" b="1" dirty="0" smtClean="0"/>
              <a:t>know</a:t>
            </a:r>
            <a:r>
              <a:rPr lang="en-US" dirty="0" smtClean="0"/>
              <a:t> as soon as possible </a:t>
            </a:r>
            <a:r>
              <a:rPr lang="en-US" b="1" u="sng" dirty="0" smtClean="0"/>
              <a:t>resources</a:t>
            </a:r>
            <a:r>
              <a:rPr lang="en-US" dirty="0" smtClean="0"/>
              <a:t>...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59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be 3"/>
          <p:cNvSpPr/>
          <p:nvPr/>
        </p:nvSpPr>
        <p:spPr>
          <a:xfrm>
            <a:off x="2230874" y="3292189"/>
            <a:ext cx="3937299" cy="1871831"/>
          </a:xfrm>
          <a:prstGeom prst="cube">
            <a:avLst>
              <a:gd name="adj" fmla="val 566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18421339">
            <a:off x="2652754" y="6101901"/>
            <a:ext cx="473336" cy="280323"/>
          </a:xfrm>
          <a:prstGeom prst="rightArrow">
            <a:avLst>
              <a:gd name="adj1" fmla="val 23560"/>
              <a:gd name="adj2" fmla="val 476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94883" y="310554"/>
            <a:ext cx="3611823" cy="2308324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200" u="sng" dirty="0" smtClean="0"/>
              <a:t>Some numbers:</a:t>
            </a:r>
          </a:p>
          <a:p>
            <a:r>
              <a:rPr lang="en-US" sz="1200" dirty="0" smtClean="0"/>
              <a:t>144 FEB to read from left side (top MPPC)</a:t>
            </a:r>
          </a:p>
          <a:p>
            <a:r>
              <a:rPr lang="en-US" sz="1200" dirty="0" smtClean="0"/>
              <a:t>144 FEB to read from right side (top MPPC)</a:t>
            </a:r>
          </a:p>
          <a:p>
            <a:r>
              <a:rPr lang="en-US" sz="1200" dirty="0" smtClean="0"/>
              <a:t>42 FEB to read from left side (front MPPC)</a:t>
            </a:r>
          </a:p>
          <a:p>
            <a:r>
              <a:rPr lang="en-US" sz="1200" dirty="0" smtClean="0"/>
              <a:t>42 FEB to read from right side (front MPPC)</a:t>
            </a:r>
          </a:p>
          <a:p>
            <a:r>
              <a:rPr lang="en-US" sz="1200" dirty="0" smtClean="0"/>
              <a:t>42 FEB to read from left side (left side MPPC)</a:t>
            </a:r>
          </a:p>
          <a:p>
            <a:r>
              <a:rPr lang="en-US" sz="1200" dirty="0" smtClean="0"/>
              <a:t>42 FEB to read from right side (right side MPPC)</a:t>
            </a:r>
          </a:p>
          <a:p>
            <a:r>
              <a:rPr lang="en-US" sz="1200" b="1" dirty="0" smtClean="0"/>
              <a:t>Total 456 FEBs (128 </a:t>
            </a:r>
            <a:r>
              <a:rPr lang="en-US" sz="1200" b="1" dirty="0" err="1" smtClean="0"/>
              <a:t>ch.</a:t>
            </a:r>
            <a:r>
              <a:rPr lang="en-US" sz="1200" b="1" dirty="0" smtClean="0"/>
              <a:t>)</a:t>
            </a:r>
          </a:p>
          <a:p>
            <a:r>
              <a:rPr lang="en-US" sz="1200" b="1" dirty="0" smtClean="0"/>
              <a:t>Total 1824 CITIROCs</a:t>
            </a:r>
          </a:p>
          <a:p>
            <a:r>
              <a:rPr lang="en-US" sz="1200" b="1" dirty="0" smtClean="0"/>
              <a:t>Total 58368 MPPCs</a:t>
            </a:r>
          </a:p>
          <a:p>
            <a:r>
              <a:rPr lang="en-US" sz="1200" b="1" dirty="0" smtClean="0"/>
              <a:t>Total 2064384 cubes</a:t>
            </a:r>
          </a:p>
          <a:p>
            <a:r>
              <a:rPr lang="en-US" sz="1200" b="1" dirty="0" smtClean="0"/>
              <a:t>Total plastic volume: 2.064 m</a:t>
            </a:r>
            <a:r>
              <a:rPr lang="en-US" sz="1200" b="1" baseline="30000" dirty="0" smtClean="0"/>
              <a:t>3</a:t>
            </a:r>
            <a:r>
              <a:rPr lang="en-US" sz="1200" b="1" dirty="0" smtClean="0"/>
              <a:t> </a:t>
            </a:r>
            <a:r>
              <a:rPr lang="en-US" sz="1200" dirty="0" smtClean="0"/>
              <a:t>(based on 10 mm cube)</a:t>
            </a:r>
            <a:endParaRPr lang="en-US" sz="12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230874" y="5389931"/>
            <a:ext cx="28722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180262" y="4286857"/>
            <a:ext cx="1084730" cy="10833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12419" y="5370209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192 cubes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81765" y="596871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Symbol" charset="2"/>
                <a:ea typeface="Symbol" charset="2"/>
                <a:cs typeface="Symbol" charset="2"/>
              </a:rPr>
              <a:t>n</a:t>
            </a:r>
            <a:endParaRPr lang="en-US" i="1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 rot="18720014">
            <a:off x="5368137" y="4659874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192 cubes</a:t>
            </a:r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961933" y="4378713"/>
            <a:ext cx="0" cy="78530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48561" y="451824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56 cubes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034073" y="3665295"/>
            <a:ext cx="4090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x16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673367" y="3453816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x8</a:t>
            </a:r>
            <a:endParaRPr lang="en-US" sz="1200" dirty="0"/>
          </a:p>
        </p:txBody>
      </p:sp>
      <p:sp>
        <p:nvSpPr>
          <p:cNvPr id="22" name="Rectangle 21"/>
          <p:cNvSpPr/>
          <p:nvPr/>
        </p:nvSpPr>
        <p:spPr>
          <a:xfrm>
            <a:off x="7939089" y="3506140"/>
            <a:ext cx="616143" cy="18664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8924055" y="2924469"/>
            <a:ext cx="2261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8x16 = 128 </a:t>
            </a:r>
            <a:r>
              <a:rPr lang="en-US" sz="1200" dirty="0" err="1" smtClean="0"/>
              <a:t>Ch</a:t>
            </a:r>
            <a:r>
              <a:rPr lang="en-US" sz="1200" dirty="0" smtClean="0"/>
              <a:t> </a:t>
            </a:r>
            <a:r>
              <a:rPr lang="en-US" sz="1200" dirty="0" err="1" smtClean="0"/>
              <a:t>pcb</a:t>
            </a:r>
            <a:endParaRPr lang="en-US" sz="1200" dirty="0" smtClean="0"/>
          </a:p>
          <a:p>
            <a:r>
              <a:rPr lang="en-US" sz="1200" dirty="0" smtClean="0"/>
              <a:t>Matches well multiples of width/depth/height cubes</a:t>
            </a:r>
          </a:p>
          <a:p>
            <a:endParaRPr lang="en-US" sz="1200" dirty="0"/>
          </a:p>
          <a:p>
            <a:r>
              <a:rPr lang="en-US" sz="1200" dirty="0" smtClean="0"/>
              <a:t>Could be further segmented based on design constraints e.g. optical/electrical connectivity, light tightness</a:t>
            </a:r>
            <a:r>
              <a:rPr lang="mr-IN" sz="1200" dirty="0" smtClean="0"/>
              <a:t>…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7829936" y="3016801"/>
            <a:ext cx="849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MPPC PCB</a:t>
            </a:r>
            <a:endParaRPr lang="en-US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656216" y="225911"/>
            <a:ext cx="1099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Summary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34603" y="5684417"/>
            <a:ext cx="2398955" cy="830997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u="sng" dirty="0" smtClean="0">
                <a:solidFill>
                  <a:srgbClr val="FF0000"/>
                </a:solidFill>
              </a:rPr>
              <a:t>Cube pitch </a:t>
            </a:r>
            <a:r>
              <a:rPr lang="en-US" sz="1200" dirty="0" smtClean="0"/>
              <a:t>10.25 mm </a:t>
            </a:r>
          </a:p>
          <a:p>
            <a:r>
              <a:rPr lang="en-US" sz="1200" dirty="0" smtClean="0"/>
              <a:t>used in rough calculations to account for cube-to-cube variations, thermal dilatation </a:t>
            </a:r>
            <a:r>
              <a:rPr lang="en-US" sz="1200" dirty="0" err="1" smtClean="0"/>
              <a:t>etc</a:t>
            </a:r>
            <a:r>
              <a:rPr lang="mr-IN" sz="1200" dirty="0" smtClean="0"/>
              <a:t>…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7694883" y="2860947"/>
            <a:ext cx="3611823" cy="1624404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217920" y="4758702"/>
            <a:ext cx="5734007" cy="1477328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square" rtlCol="0">
            <a:spAutoFit/>
          </a:bodyPr>
          <a:lstStyle/>
          <a:p>
            <a:r>
              <a:rPr lang="en-US" u="sng" dirty="0" smtClean="0"/>
              <a:t>Comment for MPPC order with Hamamatsu:</a:t>
            </a:r>
          </a:p>
          <a:p>
            <a:pPr marL="285750" indent="-285750">
              <a:buFont typeface="Courier New" charset="0"/>
              <a:buChar char="o"/>
            </a:pPr>
            <a:r>
              <a:rPr lang="en-US" i="1" dirty="0" err="1" smtClean="0"/>
              <a:t>V_op</a:t>
            </a:r>
            <a:r>
              <a:rPr lang="en-US" dirty="0" smtClean="0"/>
              <a:t> within 150 mV for all MPPCs within one PCB,</a:t>
            </a:r>
          </a:p>
          <a:p>
            <a:pPr marL="285750" indent="-285750">
              <a:buFont typeface="Courier New" charset="0"/>
              <a:buChar char="o"/>
            </a:pPr>
            <a:r>
              <a:rPr lang="en-US" i="1" dirty="0" err="1" smtClean="0"/>
              <a:t>V_op</a:t>
            </a:r>
            <a:r>
              <a:rPr lang="en-US" dirty="0" smtClean="0"/>
              <a:t> within 2-3 V for all MPPCs across whole sFGD,</a:t>
            </a:r>
          </a:p>
          <a:p>
            <a:pPr marL="285750" indent="-285750">
              <a:buFont typeface="Courier New" charset="0"/>
              <a:buChar char="o"/>
            </a:pPr>
            <a:r>
              <a:rPr lang="en-US" dirty="0" smtClean="0"/>
              <a:t>MPPC reel which is multiple of 128 (e.g. 896 or 1024), can be adapted to 8x8 </a:t>
            </a:r>
            <a:r>
              <a:rPr lang="en-US" dirty="0" err="1" smtClean="0"/>
              <a:t>pcb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4763A-B986-F049-9419-FE2B7E7BB85D}" type="slidenum">
              <a:rPr lang="en-US" smtClean="0"/>
              <a:t>9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87689" y="716456"/>
            <a:ext cx="618367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Overall design envelope still being defined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i="1" dirty="0" smtClean="0">
                <a:solidFill>
                  <a:srgbClr val="0070C0"/>
                </a:solidFill>
              </a:rPr>
              <a:t>Need to have a first iteration on number of channels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i="1" dirty="0" smtClean="0">
                <a:solidFill>
                  <a:srgbClr val="0070C0"/>
                </a:solidFill>
              </a:rPr>
              <a:t>Exercise done from electronics perspective, now checking with mechanics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Project plan for </a:t>
            </a:r>
            <a:r>
              <a:rPr lang="en-US" sz="1600" dirty="0" err="1" smtClean="0"/>
              <a:t>SuperFGD</a:t>
            </a:r>
            <a:r>
              <a:rPr lang="en-US" sz="1600" dirty="0" smtClean="0"/>
              <a:t> electronics being defined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US" sz="1600" i="1" dirty="0" smtClean="0">
                <a:solidFill>
                  <a:srgbClr val="0070C0"/>
                </a:solidFill>
              </a:rPr>
              <a:t>Need to know resources allocated by institutes: this would help a lot</a:t>
            </a:r>
            <a:r>
              <a:rPr lang="mr-IN" sz="1600" i="1" dirty="0" smtClean="0">
                <a:solidFill>
                  <a:srgbClr val="0070C0"/>
                </a:solidFill>
              </a:rPr>
              <a:t>…</a:t>
            </a:r>
            <a:endParaRPr lang="en-GB" sz="1600" i="1" dirty="0" smtClean="0">
              <a:solidFill>
                <a:srgbClr val="0070C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A lot of information is being extracted from beam tests data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 smtClean="0"/>
              <a:t>Several challenges to be addressed (e.g. compactness of FEB, connectivity, cooling, power supply distribution, B-field immunity </a:t>
            </a:r>
            <a:r>
              <a:rPr lang="en-GB" sz="1600" dirty="0" err="1" smtClean="0"/>
              <a:t>etc</a:t>
            </a:r>
            <a:r>
              <a:rPr lang="mr-IN" sz="1600" dirty="0" smtClean="0"/>
              <a:t>…</a:t>
            </a:r>
            <a:r>
              <a:rPr lang="en-GB" sz="1600" dirty="0" smtClean="0"/>
              <a:t>)</a:t>
            </a:r>
            <a:endParaRPr lang="en-US" sz="16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144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16507</TotalTime>
  <Words>1686</Words>
  <Application>Microsoft Macintosh PowerPoint</Application>
  <PresentationFormat>Widescreen</PresentationFormat>
  <Paragraphs>364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Calibri</vt:lpstr>
      <vt:lpstr>Calibri Light</vt:lpstr>
      <vt:lpstr>Courier New</vt:lpstr>
      <vt:lpstr>Mangal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Back-up: reference sketches used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97</cp:revision>
  <cp:lastPrinted>2018-09-19T12:01:59Z</cp:lastPrinted>
  <dcterms:created xsi:type="dcterms:W3CDTF">2018-09-13T08:56:15Z</dcterms:created>
  <dcterms:modified xsi:type="dcterms:W3CDTF">2018-09-25T11:08:29Z</dcterms:modified>
</cp:coreProperties>
</file>