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9" r:id="rId1"/>
  </p:sldMasterIdLst>
  <p:notesMasterIdLst>
    <p:notesMasterId r:id="rId35"/>
  </p:notesMasterIdLst>
  <p:handoutMasterIdLst>
    <p:handoutMasterId r:id="rId36"/>
  </p:handoutMasterIdLst>
  <p:sldIdLst>
    <p:sldId id="261" r:id="rId2"/>
    <p:sldId id="420" r:id="rId3"/>
    <p:sldId id="478" r:id="rId4"/>
    <p:sldId id="460" r:id="rId5"/>
    <p:sldId id="461" r:id="rId6"/>
    <p:sldId id="492" r:id="rId7"/>
    <p:sldId id="468" r:id="rId8"/>
    <p:sldId id="480" r:id="rId9"/>
    <p:sldId id="482" r:id="rId10"/>
    <p:sldId id="500" r:id="rId11"/>
    <p:sldId id="470" r:id="rId12"/>
    <p:sldId id="481" r:id="rId13"/>
    <p:sldId id="471" r:id="rId14"/>
    <p:sldId id="499" r:id="rId15"/>
    <p:sldId id="465" r:id="rId16"/>
    <p:sldId id="466" r:id="rId17"/>
    <p:sldId id="467" r:id="rId18"/>
    <p:sldId id="434" r:id="rId19"/>
    <p:sldId id="380" r:id="rId20"/>
    <p:sldId id="399" r:id="rId21"/>
    <p:sldId id="501" r:id="rId22"/>
    <p:sldId id="502" r:id="rId23"/>
    <p:sldId id="495" r:id="rId24"/>
    <p:sldId id="496" r:id="rId25"/>
    <p:sldId id="497" r:id="rId26"/>
    <p:sldId id="498" r:id="rId27"/>
    <p:sldId id="472" r:id="rId28"/>
    <p:sldId id="473" r:id="rId29"/>
    <p:sldId id="474" r:id="rId30"/>
    <p:sldId id="475" r:id="rId31"/>
    <p:sldId id="476" r:id="rId32"/>
    <p:sldId id="477" r:id="rId33"/>
    <p:sldId id="483" r:id="rId34"/>
  </p:sldIdLst>
  <p:sldSz cx="9144000" cy="6858000" type="screen4x3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67500"/>
    <a:srgbClr val="00B050"/>
    <a:srgbClr val="00B150"/>
    <a:srgbClr val="F7C042"/>
    <a:srgbClr val="E7E7E7"/>
    <a:srgbClr val="FFFFFF"/>
    <a:srgbClr val="0967AD"/>
    <a:srgbClr val="09035A"/>
    <a:srgbClr val="01050E"/>
    <a:srgbClr val="1042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814" autoAdjust="0"/>
    <p:restoredTop sz="85137" autoAdjust="0"/>
  </p:normalViewPr>
  <p:slideViewPr>
    <p:cSldViewPr snapToGrid="0" showGuides="1">
      <p:cViewPr varScale="1">
        <p:scale>
          <a:sx n="94" d="100"/>
          <a:sy n="94" d="100"/>
        </p:scale>
        <p:origin x="2292" y="102"/>
      </p:cViewPr>
      <p:guideLst/>
    </p:cSldViewPr>
  </p:slideViewPr>
  <p:outlineViewPr>
    <p:cViewPr>
      <p:scale>
        <a:sx n="33" d="100"/>
        <a:sy n="33" d="100"/>
      </p:scale>
      <p:origin x="0" y="-25608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117" d="100"/>
          <a:sy n="117" d="100"/>
        </p:scale>
        <p:origin x="112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2944957" cy="49696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1099" y="2"/>
            <a:ext cx="2944957" cy="49696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5C98A3-AD06-4B51-8EC3-73C53AE79DE7}" type="datetimeFigureOut">
              <a:rPr lang="en-GB" smtClean="0"/>
              <a:t>12/10/2018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9431259"/>
            <a:ext cx="2944957" cy="49696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1099" y="9431259"/>
            <a:ext cx="2944957" cy="49696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C9AAA8-191E-4885-8E8C-3CFA21E569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63432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3"/>
            <a:ext cx="2945659" cy="49813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3"/>
            <a:ext cx="2945659" cy="49813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EC9F85-845B-4F9C-AE20-90E89B4664DB}" type="datetimeFigureOut">
              <a:rPr lang="en-GB" smtClean="0"/>
              <a:t>12/10/2018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39838"/>
            <a:ext cx="4467225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60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3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3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374B54-9BF4-4224-B98A-D42A2C22AF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44813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374B54-9BF4-4224-B98A-D42A2C22AF54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70812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374B54-9BF4-4224-B98A-D42A2C22AF54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47183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374B54-9BF4-4224-B98A-D42A2C22AF54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37679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374B54-9BF4-4224-B98A-D42A2C22AF54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85464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374B54-9BF4-4224-B98A-D42A2C22AF54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26365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374B54-9BF4-4224-B98A-D42A2C22AF54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78135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28D48-58EC-4407-9F54-991AB1B605B1}" type="datetime1">
              <a:rPr lang="en-US" smtClean="0"/>
              <a:t>10/12/2018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54175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9FDE4-0D70-456B-8261-160A0EBD5D3E}" type="datetime1">
              <a:rPr lang="en-US" smtClean="0"/>
              <a:t>10/12/2018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143534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AC814-0F88-4630-A94B-B8CFB12BC7B7}" type="datetime1">
              <a:rPr lang="en-US" smtClean="0"/>
              <a:t>10/12/2018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69F8A-BCEA-4CC5-B22C-C7764489C2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54523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6178C-77B8-4EAA-B99F-66E866E88266}" type="datetime1">
              <a:rPr lang="en-US" smtClean="0"/>
              <a:t>10/12/2018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295711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9A2B1-302C-448F-A866-2863AD378ED0}" type="datetime1">
              <a:rPr lang="en-US" smtClean="0"/>
              <a:t>10/12/2018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69F8A-BCEA-4CC5-B22C-C7764489C2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24550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32826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2000" y="2528097"/>
            <a:ext cx="1440000" cy="1801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46232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92000" y="144000"/>
            <a:ext cx="7560000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2000" y="864000"/>
            <a:ext cx="8280000" cy="540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32000" y="6462000"/>
            <a:ext cx="180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8DC33C-8827-4869-98EE-0C7DF6638D79}" type="datetime1">
              <a:rPr lang="en-US" smtClean="0"/>
              <a:t>10/12/2018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32000" y="6462000"/>
            <a:ext cx="288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12000" y="6462000"/>
            <a:ext cx="180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069F8A-BCEA-4CC5-B22C-C7764489C224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7" descr="liu_ppt-03.jpg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" y="36000"/>
            <a:ext cx="655819" cy="792000"/>
          </a:xfrm>
          <a:prstGeom prst="rect">
            <a:avLst/>
          </a:prstGeom>
        </p:spPr>
      </p:pic>
      <p:pic>
        <p:nvPicPr>
          <p:cNvPr id="9" name="Picture 2" descr="Home"/>
          <p:cNvPicPr>
            <a:picLocks noChangeAspect="1" noChangeArrowheads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4000" y="-72000"/>
            <a:ext cx="1152000" cy="115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1392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85" r:id="rId4"/>
    <p:sldLayoutId id="2147483786" r:id="rId5"/>
    <p:sldLayoutId id="2147483745" r:id="rId6"/>
    <p:sldLayoutId id="2147483746" r:id="rId7"/>
  </p:sldLayoutIdLst>
  <p:hf sldNum="0" hdr="0" ft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rgbClr val="0967AD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400" dirty="0"/>
              <a:t>SPS reference measurements</a:t>
            </a:r>
            <a:br>
              <a:rPr lang="en-US" sz="4400" dirty="0"/>
            </a:br>
            <a:r>
              <a:rPr lang="en-US" sz="4400" dirty="0"/>
              <a:t>– status update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K. Li, F. </a:t>
            </a:r>
            <a:r>
              <a:rPr lang="en-US" dirty="0" err="1"/>
              <a:t>Velotti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28D48-58EC-4407-9F54-991AB1B605B1}" type="datetime1">
              <a:rPr lang="en-US" smtClean="0"/>
              <a:t>10/12/2018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78680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LHC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29945423"/>
              </p:ext>
            </p:extLst>
          </p:nvPr>
        </p:nvGraphicFramePr>
        <p:xfrm>
          <a:off x="431800" y="1080000"/>
          <a:ext cx="8173241" cy="1691640"/>
        </p:xfrm>
        <a:graphic>
          <a:graphicData uri="http://schemas.openxmlformats.org/drawingml/2006/table">
            <a:tbl>
              <a:tblPr firstRow="1" bandRow="1">
                <a:tableStyleId>{74C1A8A3-306A-4EB7-A6B1-4F7E0EB9C5D6}</a:tableStyleId>
              </a:tblPr>
              <a:tblGrid>
                <a:gridCol w="399724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20160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Measurement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Data source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Comments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Bunch length through cycle for given bunch</a:t>
                      </a:r>
                      <a:r>
                        <a:rPr lang="en-US" sz="1600" baseline="0" dirty="0"/>
                        <a:t> intensity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Screenshots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With new tool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Bunch length at injection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Dedicated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Bunch length at extraction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Dedicated</a:t>
                      </a:r>
                      <a:endParaRPr kumimoji="0" lang="en-US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9FDE4-0D70-456B-8261-160A0EBD5D3E}" type="datetime1">
              <a:rPr lang="en-US" smtClean="0"/>
              <a:t>10/12/2018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63877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Fixed Target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52491633"/>
              </p:ext>
            </p:extLst>
          </p:nvPr>
        </p:nvGraphicFramePr>
        <p:xfrm>
          <a:off x="432000" y="1080000"/>
          <a:ext cx="8172000" cy="4558356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3996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20160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45958">
                <a:tc>
                  <a:txBody>
                    <a:bodyPr/>
                    <a:lstStyle/>
                    <a:p>
                      <a:r>
                        <a:rPr lang="en-US" sz="1600" dirty="0"/>
                        <a:t>Measurement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Data source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Comments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4595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Orbit along the cycle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4595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/>
                        <a:t>O</a:t>
                      </a:r>
                      <a:r>
                        <a:rPr lang="en-US" sz="1600" dirty="0"/>
                        <a:t>rbit at flattop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YASP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</a:rPr>
                        <a:t>Dedicated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4595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Tune functions &amp; measurements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YASP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</a:rPr>
                        <a:t>Dedicated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4026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Chromaticity function &amp; measurements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Logging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54026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Chromaticity at flattop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76774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Transmission, extracted intensity and dump intensity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Logging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Need</a:t>
                      </a:r>
                      <a:r>
                        <a:rPr lang="en-US" sz="1600" baseline="0" dirty="0"/>
                        <a:t> typical variations: normalized losses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34595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Losses around the ring for given intensity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Fixed</a:t>
                      </a:r>
                      <a:r>
                        <a:rPr lang="en-US" sz="1600" baseline="0" dirty="0"/>
                        <a:t> display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</a:rPr>
                        <a:t>Screenshot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345958">
                <a:tc>
                  <a:txBody>
                    <a:bodyPr/>
                    <a:lstStyle/>
                    <a:p>
                      <a:r>
                        <a:rPr lang="en-US" sz="1600" dirty="0"/>
                        <a:t>Losses at the ZS + normalized losses at ZS and LSS2 for a given intensity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Logging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45958">
                <a:tc>
                  <a:txBody>
                    <a:bodyPr/>
                    <a:lstStyle/>
                    <a:p>
                      <a:r>
                        <a:rPr lang="en-US" sz="1600" dirty="0"/>
                        <a:t>BLM</a:t>
                      </a:r>
                      <a:r>
                        <a:rPr lang="en-US" sz="1600" baseline="0" dirty="0"/>
                        <a:t> thresholds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E7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9FDE4-0D70-456B-8261-160A0EBD5D3E}" type="datetime1">
              <a:rPr lang="en-US" smtClean="0"/>
              <a:t>10/12/2018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17627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Fixed Target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1415772"/>
              </p:ext>
            </p:extLst>
          </p:nvPr>
        </p:nvGraphicFramePr>
        <p:xfrm>
          <a:off x="432000" y="1080000"/>
          <a:ext cx="8172000" cy="5094822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3996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20160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45958">
                <a:tc>
                  <a:txBody>
                    <a:bodyPr/>
                    <a:lstStyle/>
                    <a:p>
                      <a:r>
                        <a:rPr lang="en-US" sz="1600" dirty="0"/>
                        <a:t>Measurement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Data source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Comments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45958">
                <a:tc>
                  <a:txBody>
                    <a:bodyPr/>
                    <a:lstStyle/>
                    <a:p>
                      <a:r>
                        <a:rPr lang="en-US" sz="1600" dirty="0"/>
                        <a:t>Trajectory in TT10 with all SEMs 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YASP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</a:rPr>
                        <a:t>Dedicated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45958">
                <a:tc>
                  <a:txBody>
                    <a:bodyPr/>
                    <a:lstStyle/>
                    <a:p>
                      <a:r>
                        <a:rPr lang="en-US" sz="1600" dirty="0"/>
                        <a:t>Trajectory in TT20 with all SEMs 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YASP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</a:rPr>
                        <a:t>Dedicated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767743">
                <a:tc>
                  <a:txBody>
                    <a:bodyPr/>
                    <a:lstStyle/>
                    <a:p>
                      <a:r>
                        <a:rPr lang="en-US" sz="1600" dirty="0"/>
                        <a:t>Losses at splitters for a given intensity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Logging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Need</a:t>
                      </a:r>
                      <a:r>
                        <a:rPr lang="en-US" sz="1600" baseline="0" dirty="0"/>
                        <a:t> typical variations: normalized losses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345958">
                <a:tc>
                  <a:txBody>
                    <a:bodyPr/>
                    <a:lstStyle/>
                    <a:p>
                      <a:r>
                        <a:rPr lang="en-US" sz="1600" dirty="0"/>
                        <a:t>Profiles at splitters for a given sharing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Fixed</a:t>
                      </a:r>
                      <a:r>
                        <a:rPr lang="en-US" sz="1600" baseline="0" dirty="0"/>
                        <a:t> display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Screenshot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345958">
                <a:tc>
                  <a:txBody>
                    <a:bodyPr/>
                    <a:lstStyle/>
                    <a:p>
                      <a:r>
                        <a:rPr lang="en-US" sz="1600" dirty="0"/>
                        <a:t>Intensity on targets for given extracted intensity (also include T10)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Logging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45958">
                <a:tc>
                  <a:txBody>
                    <a:bodyPr/>
                    <a:lstStyle/>
                    <a:p>
                      <a:r>
                        <a:rPr lang="en-US" sz="1600" dirty="0"/>
                        <a:t>Emittances of 4 islands plus core for a given intensity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Wire scan app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Screen shot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4595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BSRT images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34595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FBCT images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34595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Spill for a given intensity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Logging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45958">
                <a:tc>
                  <a:txBody>
                    <a:bodyPr/>
                    <a:lstStyle/>
                    <a:p>
                      <a:r>
                        <a:rPr lang="en-US" sz="1600" dirty="0"/>
                        <a:t>Mini scans in extraction channel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Screenshots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4595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Mini scans at targets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Screenshots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9FDE4-0D70-456B-8261-160A0EBD5D3E}" type="datetime1">
              <a:rPr lang="en-US" smtClean="0"/>
              <a:t>10/12/2018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551908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Fixed Target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30059341"/>
              </p:ext>
            </p:extLst>
          </p:nvPr>
        </p:nvGraphicFramePr>
        <p:xfrm>
          <a:off x="431800" y="1080000"/>
          <a:ext cx="8173241" cy="4983480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399724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20160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Measurement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Data source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Comments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Voltage </a:t>
                      </a:r>
                      <a:r>
                        <a:rPr lang="en-US" sz="1600" dirty="0" err="1"/>
                        <a:t>programme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LSA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RF gymnastic (OASIS + momentum spread distribution)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Screenshot + mom </a:t>
                      </a:r>
                      <a:r>
                        <a:rPr lang="en-US" sz="1600" dirty="0" err="1"/>
                        <a:t>distr</a:t>
                      </a:r>
                      <a:r>
                        <a:rPr lang="en-US" sz="1600" dirty="0"/>
                        <a:t> app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Jump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Mountain range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Screenshot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Screen shot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Longitudinal beam profiles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Logging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RF wall current monitor profiles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Full machine at critical times, higher resolution for shorter timespans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Spiral step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Screenshot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BTV images and settings (MKP on and off)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Screenshot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</a:rPr>
                        <a:t>Dedicated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Setting of TBIU for T4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ZS gaps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Logging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9FDE4-0D70-456B-8261-160A0EBD5D3E}" type="datetime1">
              <a:rPr lang="en-US" smtClean="0"/>
              <a:t>10/12/2018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85822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Fixed Target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48252731"/>
              </p:ext>
            </p:extLst>
          </p:nvPr>
        </p:nvGraphicFramePr>
        <p:xfrm>
          <a:off x="431800" y="1080000"/>
          <a:ext cx="8173241" cy="1899920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399724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20160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Measurement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Data source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Comments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Reproducibility of radial position at 4260 with YASP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YASP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Reference trajectory (TT20, TT25) with</a:t>
                      </a:r>
                      <a:r>
                        <a:rPr lang="en-US" sz="1600" baseline="0" dirty="0"/>
                        <a:t> SHIP cycle to T6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All grids as well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SHIP spill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9FDE4-0D70-456B-8261-160A0EBD5D3E}" type="datetime1">
              <a:rPr lang="en-US" smtClean="0"/>
              <a:t>10/12/2018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615856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Awake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0682193"/>
              </p:ext>
            </p:extLst>
          </p:nvPr>
        </p:nvGraphicFramePr>
        <p:xfrm>
          <a:off x="431799" y="1080000"/>
          <a:ext cx="8173241" cy="4658360"/>
        </p:xfrm>
        <a:graphic>
          <a:graphicData uri="http://schemas.openxmlformats.org/drawingml/2006/table">
            <a:tbl>
              <a:tblPr firstRow="1" bandRow="1">
                <a:tableStyleId>{EB344D84-9AFB-497E-A393-DC336BA19D2E}</a:tableStyleId>
              </a:tblPr>
              <a:tblGrid>
                <a:gridCol w="399724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20160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Measurement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Data source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Comments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Orbit at flattop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Tunes</a:t>
                      </a:r>
                      <a:r>
                        <a:rPr lang="en-US" sz="1600" baseline="0" dirty="0"/>
                        <a:t> through cycle 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Trajectory in TT41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/>
                        <a:t>Rephase</a:t>
                      </a:r>
                      <a:r>
                        <a:rPr lang="en-US" sz="1600" dirty="0"/>
                        <a:t> signals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Application &amp; screenshot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Bunch rotation</a:t>
                      </a:r>
                      <a:r>
                        <a:rPr lang="en-US" sz="1600" baseline="0" dirty="0"/>
                        <a:t> via peak detector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Bunch length evolution before extraction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ABWLM screenshots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Bunch length measurement before extraction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ABWLM screenshots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RF wall current monitor profiles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Single bunch throughout,</a:t>
                      </a:r>
                      <a:r>
                        <a:rPr lang="en-US" sz="1600" baseline="0" dirty="0"/>
                        <a:t> higher resolution at injection and last 200ms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9FDE4-0D70-456B-8261-160A0EBD5D3E}" type="datetime1">
              <a:rPr lang="en-US" smtClean="0"/>
              <a:t>10/12/2018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20977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HiRadMat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9FDE4-0D70-456B-8261-160A0EBD5D3E}" type="datetime1">
              <a:rPr lang="en-US" smtClean="0"/>
              <a:t>10/12/2018</a:t>
            </a:fld>
            <a:endParaRPr lang="en-GB" dirty="0"/>
          </a:p>
        </p:txBody>
      </p:sp>
      <p:graphicFrame>
        <p:nvGraphicFramePr>
          <p:cNvPr id="6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07918847"/>
              </p:ext>
            </p:extLst>
          </p:nvPr>
        </p:nvGraphicFramePr>
        <p:xfrm>
          <a:off x="431800" y="1080000"/>
          <a:ext cx="8173241" cy="1483360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399724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20160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Measurement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Data source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Comments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Orbit at flattop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Tune steps for given</a:t>
                      </a:r>
                      <a:r>
                        <a:rPr lang="en-US" sz="1600" baseline="0" dirty="0"/>
                        <a:t> intensity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Losses at extraction for</a:t>
                      </a:r>
                      <a:r>
                        <a:rPr lang="en-US" sz="1600" baseline="0" dirty="0"/>
                        <a:t> high intensity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708757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Coast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9FDE4-0D70-456B-8261-160A0EBD5D3E}" type="datetime1">
              <a:rPr lang="en-US" smtClean="0"/>
              <a:t>10/12/2018</a:t>
            </a:fld>
            <a:endParaRPr lang="en-GB" dirty="0"/>
          </a:p>
        </p:txBody>
      </p:sp>
      <p:graphicFrame>
        <p:nvGraphicFramePr>
          <p:cNvPr id="7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72568719"/>
              </p:ext>
            </p:extLst>
          </p:nvPr>
        </p:nvGraphicFramePr>
        <p:xfrm>
          <a:off x="431800" y="1080000"/>
          <a:ext cx="8173241" cy="132080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399724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20160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Measurement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Data source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Comments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Emittance blow-up over time on COAST for given chromaticity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Bunch length evolution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Appplication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735445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000" y="864000"/>
            <a:ext cx="8280000" cy="5760000"/>
          </a:xfrm>
        </p:spPr>
        <p:txBody>
          <a:bodyPr>
            <a:normAutofit/>
          </a:bodyPr>
          <a:lstStyle/>
          <a:p>
            <a:r>
              <a:rPr lang="en-GB" sz="2000" dirty="0"/>
              <a:t>Completion</a:t>
            </a:r>
            <a:endParaRPr lang="en-GB" sz="1800" dirty="0"/>
          </a:p>
          <a:p>
            <a:pPr lvl="1"/>
            <a:r>
              <a:rPr lang="en-GB" sz="1800" dirty="0"/>
              <a:t>SFT: 72%</a:t>
            </a:r>
          </a:p>
          <a:p>
            <a:pPr lvl="1"/>
            <a:r>
              <a:rPr lang="en-GB" sz="1800" dirty="0"/>
              <a:t>LHC: 60%</a:t>
            </a:r>
          </a:p>
          <a:p>
            <a:pPr lvl="1"/>
            <a:r>
              <a:rPr lang="en-GB" sz="1800" dirty="0"/>
              <a:t>AWAKE: 88%</a:t>
            </a:r>
          </a:p>
          <a:p>
            <a:pPr lvl="1"/>
            <a:r>
              <a:rPr lang="en-GB" sz="1800" dirty="0"/>
              <a:t>HIRADMAT: 67%</a:t>
            </a:r>
          </a:p>
          <a:p>
            <a:pPr lvl="1"/>
            <a:r>
              <a:rPr lang="en-GB" sz="1800" dirty="0"/>
              <a:t>COAST: 0%</a:t>
            </a:r>
            <a:endParaRPr lang="en-GB" sz="1600" dirty="0"/>
          </a:p>
          <a:p>
            <a:endParaRPr lang="en-GB" sz="2000" dirty="0"/>
          </a:p>
          <a:p>
            <a:r>
              <a:rPr lang="en-GB" sz="2000" dirty="0"/>
              <a:t>Main open points</a:t>
            </a:r>
          </a:p>
          <a:p>
            <a:pPr lvl="1"/>
            <a:r>
              <a:rPr lang="en-GB" sz="1800" dirty="0"/>
              <a:t>BTV images in TLs</a:t>
            </a:r>
          </a:p>
          <a:p>
            <a:pPr lvl="1" fontAlgn="t"/>
            <a:r>
              <a:rPr lang="en-US" sz="1800" dirty="0"/>
              <a:t>BTV images at injection (1 turn stopper needed)</a:t>
            </a:r>
          </a:p>
          <a:p>
            <a:pPr lvl="1" fontAlgn="t"/>
            <a:r>
              <a:rPr lang="en-US" sz="1800" dirty="0"/>
              <a:t>Chromaticity function &amp; measurements along cycle with TC</a:t>
            </a:r>
            <a:endParaRPr lang="en-GB" sz="1800" dirty="0"/>
          </a:p>
          <a:p>
            <a:endParaRPr lang="en-GB" sz="2000" dirty="0"/>
          </a:p>
          <a:p>
            <a:r>
              <a:rPr lang="en-GB" sz="2000" dirty="0"/>
              <a:t>Planning/suggestions?</a:t>
            </a:r>
          </a:p>
          <a:p>
            <a:pPr lvl="1"/>
            <a:r>
              <a:rPr lang="en-GB" sz="1800" dirty="0"/>
              <a:t>Nothing yet for ions</a:t>
            </a:r>
          </a:p>
          <a:p>
            <a:pPr lvl="1"/>
            <a:r>
              <a:rPr lang="en-GB" sz="1800" dirty="0"/>
              <a:t>Still need some dedicated time slots!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9FDE4-0D70-456B-8261-160A0EBD5D3E}" type="datetime1">
              <a:rPr lang="en-US" smtClean="0"/>
              <a:t>10/12/2018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14951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295770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000" dirty="0"/>
              <a:t>During LS2 there will be ~20 months shutdown for the SPS</a:t>
            </a:r>
          </a:p>
          <a:p>
            <a:pPr algn="just"/>
            <a:r>
              <a:rPr lang="en-US" sz="2000" dirty="0"/>
              <a:t>Many components and also beam parameters will change significantly</a:t>
            </a:r>
          </a:p>
          <a:p>
            <a:pPr algn="just"/>
            <a:r>
              <a:rPr lang="en-US" sz="2000" dirty="0"/>
              <a:t>Re-commissioning will be very challenging</a:t>
            </a:r>
          </a:p>
          <a:p>
            <a:pPr lvl="1" algn="just"/>
            <a:endParaRPr lang="en-US" sz="1600" dirty="0"/>
          </a:p>
          <a:p>
            <a:pPr lvl="1" algn="just"/>
            <a:r>
              <a:rPr lang="en-US" sz="1600" dirty="0"/>
              <a:t>To provide some guidance and to have some means of comparison we need </a:t>
            </a:r>
            <a:r>
              <a:rPr lang="en-US" sz="1600" b="1" dirty="0">
                <a:solidFill>
                  <a:srgbClr val="FF0000"/>
                </a:solidFill>
              </a:rPr>
              <a:t>a good snapshot of the situation before LS2</a:t>
            </a:r>
          </a:p>
          <a:p>
            <a:pPr lvl="1" algn="just"/>
            <a:r>
              <a:rPr lang="en-US" sz="1600" dirty="0"/>
              <a:t>For this we are collecting a </a:t>
            </a:r>
            <a:r>
              <a:rPr lang="en-US" sz="1600" b="1" dirty="0">
                <a:solidFill>
                  <a:srgbClr val="FF0000"/>
                </a:solidFill>
              </a:rPr>
              <a:t>list of reference measurements </a:t>
            </a:r>
            <a:r>
              <a:rPr lang="en-US" sz="1600" dirty="0"/>
              <a:t>to be done in every machine – also in the SPS</a:t>
            </a:r>
          </a:p>
          <a:p>
            <a:pPr lvl="1" algn="just"/>
            <a:endParaRPr lang="en-US" sz="1600" dirty="0"/>
          </a:p>
          <a:p>
            <a:pPr lvl="1" algn="just"/>
            <a:endParaRPr lang="en-US" sz="1600" dirty="0"/>
          </a:p>
          <a:p>
            <a:pPr algn="just"/>
            <a:r>
              <a:rPr lang="en-US" sz="2000" dirty="0"/>
              <a:t>Presentation of the </a:t>
            </a:r>
            <a:r>
              <a:rPr lang="en-US" sz="2000" b="1" dirty="0">
                <a:solidFill>
                  <a:srgbClr val="FF0000"/>
                </a:solidFill>
              </a:rPr>
              <a:t>current list along with the status of the individual measurements</a:t>
            </a:r>
            <a:r>
              <a:rPr lang="en-US" sz="2000" dirty="0"/>
              <a:t> – organized according to beam type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9FDE4-0D70-456B-8261-160A0EBD5D3E}" type="datetime1">
              <a:rPr lang="en-US" smtClean="0"/>
              <a:t>10/12/2018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71886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AC814-0F88-4630-A94B-B8CFB12BC7B7}" type="datetime1">
              <a:rPr lang="en-US" smtClean="0"/>
              <a:t>10/12/2018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92556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General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/>
          </p:nvPr>
        </p:nvGraphicFramePr>
        <p:xfrm>
          <a:off x="431800" y="1080000"/>
          <a:ext cx="8173241" cy="4333240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399724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20160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Measurement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Data source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Comments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Aperture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From measurements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LSS4/LSS6 extraction apertures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/>
                        <a:t>From measurements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527710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Alignment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In checklist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BPM gains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YASP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BLM thresholds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LSA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Radiation survey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Mains harmonic spectrum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Logging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Vacuum pressure around the ring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Logging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Reaction times for interlocking: mains trip, hardware interlocked BLMs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Screenshots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9FDE4-0D70-456B-8261-160A0EBD5D3E}" type="datetime1">
              <a:rPr lang="en-US" smtClean="0"/>
              <a:t>10/12/2018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939326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General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/>
          </p:nvPr>
        </p:nvGraphicFramePr>
        <p:xfrm>
          <a:off x="431800" y="1080000"/>
          <a:ext cx="8173241" cy="3754120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399724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20160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Measurement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Data source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Comments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Orbit along the cycle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YASP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Multi-acquisition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aseline="0" dirty="0"/>
                        <a:t>O</a:t>
                      </a:r>
                      <a:r>
                        <a:rPr lang="en-US" sz="1600" dirty="0"/>
                        <a:t>rbit at flattop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YASP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Tune functions &amp; measurements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LSA + </a:t>
                      </a:r>
                      <a:r>
                        <a:rPr lang="en-US" sz="1600" dirty="0" err="1"/>
                        <a:t>AutoQ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Chromaticity function &amp; measurements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LSA + </a:t>
                      </a:r>
                      <a:r>
                        <a:rPr lang="en-US" sz="1600" dirty="0" err="1"/>
                        <a:t>AutoQ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Transmission, extracted intensity and dump intensity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Logging/Stats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Losses around the ring for given intensity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Logging/Stats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Longitudinal beam profiles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FC manual acquisition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9FDE4-0D70-456B-8261-160A0EBD5D3E}" type="datetime1">
              <a:rPr lang="en-US" smtClean="0"/>
              <a:t>10/12/2018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586855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reference measurement tool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Profited a lot from new tool available from the e-logbook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9FDE4-0D70-456B-8261-160A0EBD5D3E}" type="datetime1">
              <a:rPr lang="en-US" smtClean="0"/>
              <a:t>10/12/2018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344082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reference measurement tool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Profited a lot from new tool available from the e-logbook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9FDE4-0D70-456B-8261-160A0EBD5D3E}" type="datetime1">
              <a:rPr lang="en-US" smtClean="0"/>
              <a:t>10/12/2018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070462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reference measurement tool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Profited a lot from new tool available from the e-logbook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9FDE4-0D70-456B-8261-160A0EBD5D3E}" type="datetime1">
              <a:rPr lang="en-US" smtClean="0"/>
              <a:t>10/12/2018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796513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reference measurement tool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Profited a lot from new tool available from the e-logbook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9FDE4-0D70-456B-8261-160A0EBD5D3E}" type="datetime1">
              <a:rPr lang="en-US" smtClean="0"/>
              <a:t>10/12/2018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602416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BPM gains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6178C-77B8-4EAA-B99F-66E866E88266}" type="datetime1">
              <a:rPr lang="en-US" smtClean="0"/>
              <a:t>10/12/2018</a:t>
            </a:fld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80000"/>
            <a:ext cx="9144000" cy="250194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960000"/>
            <a:ext cx="9144000" cy="2506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475957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9A2B1-302C-448F-A866-2863AD378ED0}" type="datetime1">
              <a:rPr lang="en-US" smtClean="0"/>
              <a:t>10/12/2018</a:t>
            </a:fld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97526"/>
            <a:ext cx="9144000" cy="3662947"/>
          </a:xfrm>
          <a:prstGeom prst="rect">
            <a:avLst/>
          </a:prstGeom>
        </p:spPr>
      </p:pic>
      <p:sp>
        <p:nvSpPr>
          <p:cNvPr id="10" name="AutoShape 3" descr="data:image/png;base64,%20iVBORw0KGgoAAAANSUhEUgAAAn0AAAEoCAYAAAFa33eCAAAAAXNSR0IArs4c6QAAAARnQU1BAACxjwv8YQUAAAAJcEhZcwAADsMAAA7DAcdvqGQAAGiDSURBVHhe7d0HnFTV2T/wZ7Z3Flhg6b1XBbGgxh6NQf8xb6LGGBONCmg0xUSTmGiMSdAkb4qC3URT1DdGAU1ULFhREZCiIL0t7LIsy/a+M/95zj1n5szdOzN3dmd2yv19P5/7uefeuTus491nnnuqy+NF0G1pcg/dlHIf4IoVK2QpvO3ltWLf2dkp9jqrc1YcfQdOGNxH7NPT08VeZ3XOCv6Ee8jRH6Dns3fEPqZ/wuW7jon99o/KxT6VuCadJvYx/RMePLYvHT3UQBNOGCyOj+yvE3sw2PoT7j+kQJaI/u/Xa8XduGTBG2JLZo3tjWIf7E84IyNDHgUXs0Ta3emhtHSXPOo9nMZcdNFF8ij2YvYl8sANq2QptfX4A6ytahL7jjb/n4HHnRxPh60794q9nW/czMxMWQoU/gO800g2g+lTkif2GVn+by1XmotuePAseUQJGyuzx40SezvfuO3t7bIUKPwHeMseWeie/VuqAj5MK8n8ZSQ+QJfLH+z1Mts6Z56xnzRZ7CM1YkqJ2FeXN4j9vk+OiH0i2Of9n8t68idM/C1syx1FYtewfrPYJ6rly5fLUu/ocgeaTX9iuhEH7zRqLvZf/hVq/mSbKHeXyiPNkvJPmT9FubP01IfrZMmwZeKkgH20VOypEfvGulax76643IHePe8sleaXyhJRw4cf0+TPtoqy2kfLoFHGt31eYRYdq2j0PXsn+jN42G/hM6YOkSWiA1d9TZZiq29pvnj2rjvaLPY711XQ0oWBf94J0xBh3Ih+Fqc8r+1+wzPy1hflkcG94SXfF0vjx59E/U/ajm1rDnm2fXhIHhl6+084ePALpqPd98ElCv4g2ZGyes+yZctEubeET6Q1v3vjX960PcP3jSw0aeU4UVVtJUMLumQUZduqZSk2bH2AKzeWif2M/ieLfWVts5HesLzQj3rxNmxiP1mKDVsf4Hkzh/n2/MGdvWwu/X7WS+Kc00X0J8z4g3vqrLdFWd2ZThbxB8imDe/ruyvVh+j7k3aYgA8w1COdoj44pn+IKy5YLcpOE/ABer+VZck+/QN1om79CZtlZ9prAkxFUfkAPzdlMI0eWCiPnCUqH6CT4QPsIct2YTvfxsmoO1+S4cSth2paWhq53W55lLzQxbeHEAN7CHdgD+EO7CHHfoDcwVx1Mlfs9krV4U+4h/An3EO2PsCaSqMLWyrhDuaqkznjP9+Y/Alzw/arj20N28PKqRADe8h2DOzscHufJY2+z6EkSwch7mCuOpmz7v4J2/4A0zPSiOsYuOO4+pCSuWNkfma+2BTupWp3bEgA/hPuKdUzQHf/9a/LUmrrcQzkLxnVMyCZqA7mqp90KNw7NVgfaVsfIHfvjXZ3tlQRPga63d3+8PjuPHLAPzQs0fv6dYe4A7kGmm9EtddF6+5LtD911cF8pOwEH0qP/oT5A5y0aT25snLlmZ45tOMYpXm/0UtHJ3anJLvC/glPvuwQuX7t7+bbvHWHLHXPkPF9xYeXzCmQLuBPOKg7+9DWp4fE9Iukcl8dDRxZJI+Sh/00RhvqEEv6nXnuNZNF5/M+A4zhZAp/MQ0YnhgfdtgP8PXNh2jo4HqaVDJRnjG0lZXTrnOMCoahSx6horNPFWWnETFQtQNbtQfvqdtGX/nP//i6r3m2viX2mUc3ij9p3nrjwzNXqW1fUy6678Y9NeI7MBzuof/KhgPySJNAnc3dbtlr37stWfC6p3Jfrcfd6T0ZY7afhfUP8PH33pYlsF0bw/0AX9+zihrbm+gXK+pEWTh20Ng7lP1vYRPulZpetIPOHn2mPONMtu9Axh+a3rHc6R8ei+gDNOMP868fveDYDubM9yesUphI/qL5A7zuqY308OUzHdtXutsxUFF/0k79AHv0J8zQSz8KBhRFp6orGfX4T9jponIHOlnAHajqBa0qFVJBLP7YQv4Jqw803uz+T+WG8e70LugJxMAeQgzsIdyBEFeWf8Gp+iWcjCKZmD0ZWd6ACIqpbU9lvW+zEioRjHaSiBzGgXhqAbVZCdVNt1tdeEPADQhx1eMbUO8HlCq91VJeS4N/C4G/bnkpAf1rN+G+gnnwF3ft4ZsPA8GSRE6BfwuBv247OjoCvnaj/RVsuxqGn4yXLVsmj0Ire6mQhl1gJLhcZuoYesfFF18sSwmOb8BYsBr2xXjoV7DXgnHKcDErsZiNePWBD3yb4o1sYu+NeGJTZX3P9LKV9vZ2sXm/usUWTsxuQDvMN1ZnkI6kh/cas8Mz/pmaykZ5lPp6ezrs3hbXp2DOGXesq6Dm+jaRQz6waJXlg8zAkYFjmcyDHSCJyRux+6LQPf/ooXpZCo4jnx4xnfK1HIsI2Lxlu2+zon/Nqq9mxmX9WH3dKnrZrp63BffSsC8ramAND52t2FNDpaOLxXEq6e3FBXub5Vewagu21Sbsvfn0Rb66u+BXd/CNx1tDTYu4+fjrm2diUdVCkYj0eoiOgAjIN1ykAVHdcMFGD3dUVVNGSWwXoQilqa6N8oqy5FHyiUUEbG5okyWi3ALjs+EKZ+9XryhzZbOq79PPc5mpY6vzqmyXLwJ2twfMV3+cIW4+vhE9R/aRZ+PL8hXDjlPn9WpUNOObT0U33vNXtR17NlbKUurhm05tirqZmLr5mH6ey/ox32z6DRfpzcei9hTMN6FryQxyzTxfniGqeeE1sVc3aLzw03ZrU7vYh8oT+QZVeeXomQPjP3jbAXp8A9ZvXSxLGu+DSduBQ1Q8/xzfV3Owr+jekp0XZDFWDd+gnFOqiMnlPZsqqam2VRz31I61uKG74ByQacVuq22pFWseMqt1DWO1jGlv2L62XJb8mupaRatOdUWDPBN9jqmI9pZlKXI8upq3eU/Po4zmSeLcpGf+IPa6yRvWGPuNa8VeiefXs13jZ/vnulJyC7NElOw7KF/Mh8qRkz/Gil01olxf3SKv9NNXVK2vbpYlBzPuQ2thXvbZfbjOc6z5mGfaX6eJqVB4L9xR5HGXbTEqq5vrfOd05mjYfvSYLKWusu1HZSmQmuOGt4ZjzeKcioB8zs0T4aSYnn/vatbuqhR7ntSIb0g73Ps2yRJYMX8F842499MjYiKm8t01Yp/MonYDmmfR0te+Vnnh/77xvOf13atE2RclISR0RrApMz3wrfYuvpA+KPuQmtqbxFRGnCNO7TeHzhp9hpgTZfNVm+WVUkebqEP0HDskT4ATRO0GPHPaEFnyO2nYiZThyhE3HFfX8FwyakIexTc9VEaWqEN09e36PpC6onYDWuGbbcLtxpLrHBF1/BpvvLI434Q87eDO6l3yVXCKkL1hVPNciEts2VJ2jKYM6yuPDOZIyDhC8lhVp65IbMWRvWEUvvF6evMx883H+GabM3ZAwBRvVjclpLaYfgWH068gW+zHlRpTt/OMl2f+79uiDM4Q1xtQGTOoSERCnm511fdPl2fBCRLiBlT4JkT+5ywJdQOC8+AGhLjCBJUQVwkZAbn+sbtDBIJR4114S0uL7n92rN43Fp9DoknIG1D9D40mfj/9f6i6YfQbh/fd+R+u3tftdssz0RGLzyHR4CsY4go3IMRNQn79gjNY3nzdyX8AImV581l9E/fmDbl8+XJZgu6I9gNQrOBr12G2l9f6tn1HjDmh1QwGag5opp9jHHy6M9NBKLj5HIaHSagtPS3w24yn32htDRxwz+f4BuRvQ30KjmjAzecw+logw/rni3NW879YnYs23HwQNz26+dQcKQDd0aOb79xrEn+6DEhcPbr5eL4THSJh4vN89o5voz3rxDn1FKvaqpl+jvFxtJ92bTev8S/RWy1xXM+XNIunJCCu5wva20ZfcouvycoTN5V6wNDLij4LajT1KPKxuqPNiHjJRF92y3vjMf1mM994LGGfdqsO1IlJGtXMoOYbcXcPp63FjZ26enzzjZk1SOxffcyYyfTKX50s9kpHW89WSVxw/xmyBKnGMufT8ztV5r3dBQchvubPnx8850skfPPZEcGlAs9D192Vibw3uSxBd3gfEGSpq4a2Bt/W1N4kznlzOrHn/8eqrKhj3ptfU7wPKbIUmnklpJj8eXD+x9UwnAsyztvm3zRDLADD5ZrKpm7ncu2t0V3s2Gk2Hf7Et20/ukOcUw8Z3vuhS9suv8ZPu7zXH0ZUtUtmpjFxO+/V6/o5RS/7GPdgeBFcGpSKfuGiYKjI55S13XoiVORLJAlVz8eTc6dnpKGer4dC1vMlkIT4DVU1zYM3vin24AxxvflU3qeqaVSOaGbOD7HaUGro0c3X03U4+GbjG0uvpA5Gfz0zOzY17k7QunOvb2vbf1CeNXBqFaz9lh86rFg+SNgU969dFe3MnRR0fI3++ugZA2UJIuVpb/dvHYE3FOf06mmXb0KrG07dnFav6U/DdiRcVhqqCkaPfuo63of6GQiUM3m8b8seM0Ke9UvXejKrMtPPM3Xc7r2JlWBRM5gePe3y166+QGDb3gOUNWq4POo+O0+75buOiWWqVETkusPigUZDudM54ml3/LvvyZIhGjeeXYPH9vU9qLB//PwDWYJk0aObL56rkzP96Vg9vLS3dtChncfEVzS+jhOb7+bjr1VFL4d1Zx+x66yr95XjhW/APZuO0PO/+zggKoLfvi1Vvq18V9fV3HvzadeX84VrwbB6fdRt/6G9OV+jrU8PoQlr1lDagY/INdW6ri4SaOHomVA5X3NDmyx5I0+aSyyqzTec+UmVz6knX3644JuP9+padcw3n3ro4PORPHT4fsNQN14whZNvE/sJb7xA2+fOFTeeue4v3mvymr96g9UntrVEVk2QrHILsnybWs3dfOMxPsc3l3qqVXt1rTruydOu5deuXbwGG0e99IdnyzN+tS8bTWXxXi5f5YXqphs+qb/Ymz3yXf8aIS2N/g8UYqdHkY/X1RDurDX2mkPfXShL8aeiH+95lXGrB5Hr/uRfH+SxW96RJYgp703Hd53YQrF6fWvZMU/TJ9tE2bfquGk1ctaya68s2RPtzqTer1SxL98dfgHr+mPNngOfHU3qrlvefEyWEluPHjjaOtyUlSGDJz/pcgTkoXk8MspLVUKrvG/0f17mxyZKy86irJH+tdnM4vXAoSLiDQ94v6o5C+H/3MizkbhLukrmUDdeML4bTzpYd9B34+lU3rfnwvOpZdtu2vX5c8VxouH8UOSI8oZbstB7M3o/lmAPKdAzPf7z8C3w7I16nx3dLooq0k3avEns2cQNG8S+eP45AdEwkYmKa+8NyK0pfAPqFdeV+7rmueF04+87pfluvu487ZrxMvhs+F//IfYurQIyLcdYhVKJ91OwXXwDFvbLEWU1LoVvwH8tXieiIpft3lRLF3V90HE0zvnsCHbpyFtflCVvst7c5pn212nyKJB7w0uyZK2jusZzbMWropwso9fuX2A8lCzx7vlBhR3cUS32Vg58ViVLsZUsDxxRiXy8pD1bve0w/evCZ0XZ3NTmmnm+LPmpr17ed9TWia/kZCIeTLwWefcFxTlUW8U9a/IDvp51wyZa1zE6lrwJwwp26eptFbIUGAU95dtlQXNHkcdd9qk88HgaPvxYlrSqGq9kHberImFzQ5vYW9m/pUqMaRbbh4c87W3Rj1LJEvl6fPMpu4/t8Xyyv9rzxuaD8oyXqc7PfXiXUaja73uteZs8p3HSoPGK3TXipq3cXxsw0F6vk+Tzn3lvVLscdfNxxFO5XkD062g3bjJzxbN2rEc8xUk3n1l7W4e42cq2HxU3HN+MbrdbvMbnvV/pvnIwjrv5PjtYI8ob91YFPnTID85KsIcQJ9984fDNyA84fEMGa4VJugeOntp3pF7sZ4zsT7+f9ZIoC/JBxlcfqBEPIQ3V8gjs4KoefsDhB0Que/8fyleST1RuvmeuOUGW/NTNtr/2gNjzDWn5QRXEtzd0sotG/Wy8ROXmO3H8QLruqY3yiGhQcR7994vvi/KFy77guxFnPDlDlA/UlQVEQs/Gl2UJnCRqX7uf3HmeLBHNHNmPTvvtW74b7MeT/iL23P9v81WbqaG1QewV8fUrOibEtxs+9K6o3XwFOV378vMNxltJTimdN9PoxbJyYxlNHjBJlKubj4m9wD1iLPoFQuqK2s1n9urNp9LaXUfkkUF1PuUbkBVmFdCxlq6DWMAZYnbzjR/ch6obWsWNpvLBCd5zCp/PTM+kx1a/Ks+A08Ts5mPqplMRb9TAQrFX57kteEb/k31tw/pDCKS+mN586qY7fkyJ2LPcrAxxnm/Ahhb/QB2+8d67LHAGBEhtMb35+CGDt5JCoz8cO21yqdj7Bh95cT/AH0xYQkXZRfIMOEHIm48rMGNRick3pP6+nP8NyRvjexABZwh583GLRKyab86dMZSOH11Ck4YUyzPgNDH92g2npCiHRgwoCGgdAeeI682n6PkfOEdC3HzgTAlx831uymA6Z/pQeQROkRA3X3ZmupiuC5wlob52VecDcAbkfBA3uPkgbnDzQdzg5oO4iWiZe0gOnTwHYhLMz2d7BSKAaEu4Pw8VYaMdaflvTP2dRfPvjSOMijLRjjY84zvPMpqqevRpxfKrONoBmW8MNX1/NH9v/ffkr7to4d9RfX2m6g2Ir12Im8TPSqNM/a3pX5GqHMtIDl0h8kHcOC7yQeJA5AMAR7L9zWvOx9Ux75GrA0CysR38giWIfN78WqoGQ14ZDkC3YsUKWYq9VG7ziodu17ngaRkAkhkqnAFSHM+HZLW9t61CXhEoIyNDloKzuoY7xZg72kSz4020xaTBgx97UzEzjNeC6JC4+LH3oosukkexxY+90e5C6mT4JAHAkRD8AMCR4hr8rJaIBwDoDXENfpf9rOsqqroj++tkCQAguuIa/PoPLQya/W3/qJwIfacBeoxXu7bctr0rrwikWnJD9dfVW3HVdcnW2ptQdX4Ve/zro7762FYaMLwIj8YAPcSrrVtuE0+VVwTq6OgQ+1A9NtTcNExdx+f088x8nEjiHvyu+f1pIsvjrcSbCXIArCqrpxsePEu8ftXiU8Q+kTXXt8kSACSLuAe/nPxMmnDCYLFlZKXTv+9ZT8/c/ZF8laigOCdk9tfe2mE8IscRxroAJJ+oBL9ojuXljE9lfYr5WLd38xEROOP5eJxXmCVLAJAsIg5+8Zq0QA9u6jHZ7fbQyke3inMX3jhd7M3MWSHqEAGAJdXwNg5cX7rlOGo41iKyvR3rKmj87FL5amBgU9miOqeOjx5qoH6l+eTqxqqYoYa38b8TKkOF1JQMw9te37NKlgLlZ+bTScPmyiOjlbe1tZWys7NFo4f6O+Y9H+uNF9yKy8f8M1zm61TLrtV1jK/l9+G9SqLa29vFnmVmZgYcM9X4wnJzc2XJz+p6vo7Pq38rmKQb29vR1inqBsPhAHlo5zERJGsqm+jI/lrv70TimLNB3kequ8Fv5/oKGne8P0hD6sDY3u6xCnSh8PXNzc0hg1mkku6TtBP4WEHfHNFVhhUPzKPxcwaLPYtFHeEFC6bJUqD66mbqP6RQHgEAiyTwMb4+moGPpcbXSBB9vY+3uoEj+8hS6EYUVr67JqIAWTrG/966J3/yvvg9oh1sAaBnUjr4hWMOSHzMj8vsuXvX06KlZ1JTnb0+fHlF2bJk7Ss/mYP+gAAJxNHB76rfnCICXktju6gH5GzwiR+vpsN7asXr3Cjylx9ZDwGyEiq7GziiiB7/of33AoDYimuDx9ZJk2nyZYeI7jSCTbyooKUehfnY6rE43GSmPDqlrqpZDM1jVu9Rua824PEbklsyNHjUvPiaZU/8tMJ8KjrjZHkU2BrLe/V3bNWKy8zn1c+ZW3gZn1f4dX5fdb1qnTVTv0vMcPCLNrtvu2XiJI/njiJ5FF/uTrcsdXX/9a+L/bJly8Q+lKa6VrH3BjmxN9u25pCno61THhm2ry0Xe36tpbFNlCE5eL8QZSn2vEFDlhJHpCEkRiGnWxL2sbdl+25Z6h2h+v0tXHKGLIWXK0d7DPA+5po7WDNuaX7wO2/KI6M1eOUjW0SZM8ZHv/+OKAMkA28MkSV7Ir0+luIa/Ma89Io3sqyTR4FyJowRj8WJIC29ex9TsL6E/DjMj9YcHLk1WD0e8543q6BptmdTpSxFV6h6S4BUEtfglzV8CNGgcaLcuHaT2Osmf2bUnaUiPeAxPeikebPQfZ9UBQTB2iNNYl9X1UTeR2v679JPvN+i4hQAdINl8FNDT8yszge71g6XVpm5/+uXyhJRZ129UfC4Eyb7iwU9M1RBkI2bXUoF/XJ8nbE5CP79Zx+I8t9u/4D+8qP3xPVLFyJLA+guy9Zeq9Zadc68txLqNTPV4rv1aW8W6MXZHge/9KJCojv7UMeNeyijpJ94Ld7itXTl7o2VNGbmQHkUiAOiHjh7qqWhnXIKMuURhJMMrb3BqlGycjNo1LQB8sjALbE8tpepllvFbmuv/vcfqrVX4aFrVvEi1q29lp+k1S+izpn3PTHqtv/QuDf8lf+K771vOxg28LXu3p/S2SELFvgYB74Dnx2VRz2HwJd6+AnCajMHPsaBjIOOClZ8rDYzPqcHJ/UzemzQ34txYFQ/p7ZgsSSWgY8F/RrhX7I3ZA4ZRHTLbpHxTXrmD+LcjhNPJE99Ff8lirUGQgW33V/4PE3cuEEeORNP9mD+dtePI23EiPR6cK5Ik6BoJE3R0iX49VbQU6Y/MZ22zjmVPDveF+sKqEDn+v1YY+89Z2YOhmneND3Vs79QRs8YKL7Jefp/nrKLA19mdjq1NRuzXHN2yHseydIT/B4IjJAqugQ/FZl7I0I/fY22dGWTMcpj8scfir1OjALRcJZoDnaqZdjJQbC6vIGevmuNCIQcEB/53tu+WXD43GM/sNeHkIPlwe3V8siP+yEuuO8MKt9VQ53tbnkWIDlFXnsaReMGGVNOceDyZXi5Rb5Apniu6joZ48j/e06W/Djw6T/rbm11VDDkAKc3fnBZry/UXwuHv/pUpsd7frReuORMSs9Mo8Fji2nXhsPGRQBJKq7Br6Qoh+q3LpZHmjsDx766Rh/vC2KqG0zejMldgp05+9s2cxaN+PszVPPCa+LYSYGwp4ZN6CcWj+KAyUH1oZveorR0f5WIeMw+WJ+wj8E8gS1AKHENfuzhy2fKkuYbr4sd1wcq6tG3db//EXjog4/LUqDhj/9Nlojy58yg/JOOE2UOjgiA9g0Z31eWrD3zq49EcGyoaRHZIW+cDXKHbN+xF++5/tHK/i1VshRd/7zjA1kCCMJjok5ZvGRbpD877a/TZClQW0eb57Xdb4iyu3y7mAhBTIZgk35tsHIk7Exs4ET6hAz3L3hdbHxOHXN55/oKT2NNi++cmiyC9zvWlfuOo4n/nVhz+sQGySxo8OuJSN9j5K0vejburZJHhrLaMlnyB8fOpmbbgat56w5ZMph/rnX/QVkytOzcK0uGYyte9bTs2S+PDAh+PXN4X60R5OQEOiI4aZPpqICpszpn1+6Nhz3u4JP1RAWCX/KybO3l7i693eXlijfPEKtMqUfd858/n1ZuLCNenlJJy82RpTDu7EM5T8+WBwZzI4q7pVWWDLsv9HezaXh/HRXPP4eaP9kmjiE6eEJX0egib60bHvCXGdcjch2iXo9oXrSeH6HtzojNLd5LF6FrDgRhxMDoivRtX9lwQGR//Ii7au9b4hxne+q82/z1bTUHYGONLGi817n3bfS4N7wkNqG1ydh72Xks1svI/HpP3dFmkfWp//WcMeqPsUtsPtJW7K7xbPswMHusLm/wPY739HEbmV/y6jK2lzM+0ykf/TVVNl+vMkZvoBD77rq95na6u/huedT1mF388Tdo+XFPdikrfI6Zz0diwq230fZ7LFqkIemUvVRIwy6ot9wzLiey+fPnp8zSlQnBG7iirjtv29bh/1bjrE/V85UfaxTZ39qDH4tjnfvTN4zsbouRLQqhZoaWr7l3rw24rmnLdlkKDZlfaqsqqxNZImeEvOfssLbKyEA5Q+RsU7zm3VTmqWd+fI4z1YZjLZ7W5nZ5NnqQ+UVXwgQ/xkGOLd+y0ldm/PjLWzDqkVbsQwU/jXvjy967qcMo27ypEPxAx8FO3RO7NhwWe+Xw3lrPZxxAvUFTBU+uvqnY430Ml8e8jwSCX3QlZPBbva3Cm/H56+YYBz89IwyF6w7bO2w289kMlgzBD8wiqfPjYGeuv16ywOjKZQeCX3QlVAUCd3jeXl5L9c3tVFqcK88aTp1UKkaD/HzKPwI6P1tprhlOx/19hih3evzzkbFPKj+VJYlXjjONKAGIBW7NVnXiysKlZ8oS9LaECn6nTR5M5/3pXbruqY3yjF9edoYIjn2y+tFjZ/9VnjWoLjJ1rXXi+MZnttHvZ70kzs16cha1draJ17x5Lo3vN46qmkzz36kAiCAIvcwUC6EXJVTwy81Ktx7uJp03cxhlZqTRV++vEIFt7aH14vx3376JNl+1meY9PY/e31Hmew/OFPn8u/vfo4ffe4XeP/AhZWdk02dVn4nXA4gAKINgjTEsi+cSpMreXUUOAHpHwrWbc4Dbu/hCedTVmVON6e45qNW21oqsj8uMs73rVl8g3kPhjtKddeNpRv+T6fo3rhXnTh0xL/ijszcAevZtFIHPNe0cooFj5AsAkEqSstPQU1fPEfuzR59Jk0omivLuw0YfLTVLjB4AFRUk2WPnPB40APL0WmKKrfTYTqMNAPGTlMFv5sj+1NreKbK6T3e7xX5nRa2oK3z0a7PkVURPyyDJ+DW+jreP9xyluUNPEMGQA+Dzn7wlrwIAp0jK4MeNH29t8a9RoXBd38xR/gWPZo4qkSXjNdWQcqSumfYdMTLFPxz/MlXV+Gcl3n1sj9h3ugNbiQEgtSRl8AtlQJG/iww3oOiPv3oA3HaoVmSBbreHRhaOFxkg1x/uqdkrXn9z39vi3N7afeIYAFJL0gY/Dmrmej2rej6mX6tags3dabixhOsQuXGEg6BqQc6jrsv7AUDyiyj46R00VdncabO3qcAWLPDpzp5utBQzFQQVDoZ75aMwB8Cnz3pblBtb8fgLkIoiCn4eMXLNoMr6uUSXnpbWJVDOGtVfloi2ex+FlYPVjeKxGABSU8rV+dmlguDAPrlirz8Omx+JASD1ODb4maV5H9856HEQ1B+Jz/xf4/EXAFILgp90zoyhlvWAq75/ujwCgFSC4Gei1weagyEApA4EP40KfHoAzM/GEDeAVITgFwQHwBElBaJBBABSD4JfCJOGFssSAKQaBD8AcCQEPwBwJAQ/AHCkbge/eI/pBQDoCRcv4SbLEeHgl0zjeqMhGf+b+fdNpi+qZPt909PTqbMTk18ko24HPwCAZBa3Or9kfmxO9N9dfZ/xPi0tTWyJzOr3U797IuJsT9+73f6ZwCF5IPMDAEdK7JQAeiwZ6ykBegOCX4rjwMePZ+oR0hwIgwVGDppqA0hFeOwFAEdC5gcAjoTMDwAcB1kfADgOAh8AOE63Ap/e6ocWQABINrYCnzm4cbWgOqeXAQCSQbcfdVWbCAe97rSPLF++XJYgVpLtM07Ge6K32gbVsDmIDluBL9T/3N76Hw8AEC1o3AAAx0HgA0hhjS3ttL281nIz0+vqMzL8S7Ka5yMMdh3jY3V9Itf9I/ABpLDmtk7aW1lvuZkrqVS1FQeujo4OUWbm+kW+TgU3dR0HPN742DydVyJC4ANIYXk5GTR+cB/LzZyPqWCmBywV0HR8nVVQ04NlokPgA0hheVkZNHpgoeVmFiyYmQOa3aCXyIEQgQ8AHAeBDwAcB4EPABwnboGv7KWudQwAAL0hboFv2AX1sgQA0LvwqAsAjhPXwLdkwRuy1FXFnhpZAgCIroTN+P59z3pZAgCILjzqAqQwT0M1eT57x3LzvmpcJJnH4PIIDd6bx9xaXadTxxirG8S510yWJWuhHoUBIDyX2xuEWhutNxN9rK7Coy/MU89ZjdzQh7ap162uSxRxDXw5BZmy1NUND54lSwDQbQX9yDXxVMvNGxaNayQV8DhgccBTgcuc0elaW1spOztblBN5iJpZXANf/yH+vnwtDW2y5C03tov9eddOEXsA6KY0b/DKKbDeTIJlaObzeoBTQdIq6CVyIIxr4Mvvky0eZw/uqKb9W49SXVWTOF+27ajYj59disddAIi6hGjcaKxppVcf20p/u/0DcfzKw1vEHgAgFuIe+FQDB9fpWTV2XPmrk2XJWn11sywBANgT98A34YTBYmODRveh7R+V01WLTxHHrKh/rixZK99VQ8cqurZQ9SY8jgMkl4R41FX6lOSJR96C4hx5xhAqsPD1/7zzQ3kEABCercBn1RExVp0Tv/rTObJk3wULpsoSAEB4Lo+5d6JNHPisfpTPL1u2TB45A0+xhdlmIJYuueSSkP3pIEIc+MLhy/RLbf5YSN7gKEv2tDa1i/2xigbPtjWHPPdf/7rH7XaLc4yP2Y515WKvqPOs/lizLEWX/m8kkkg/43hLtt+X6fdgLKWlpckSRIOtR13vdQHZnV7uLY98722xr9xfJ+r1uBXY3KhRXd5A7k7/79bRFvgNeXhvLR3e13U90Z76fz+YJUsAiaXT00mN7Y2Wm5lefaWPwTVXa6mhaYo5Ew32cyxU1hrNDs+ZmcFHhbGEatwIhbu6NBxr8QU99tQv1og9+9a986iqrJ4K+vobRg7tPEZX/cbfQvzyg5/Ss79ZJ4+ix9wYA5AojjXX0Adlayw3bzojrwqkBydzkDNTwc3OWF1+X32kR7hAx8FLbUz/Oauf168LJ2kCH3d5eeLHq+WR4fKfz5UloryibHHNkHF9fa3APPSNAyF3kTl6qEGcu/yOuVRzOLrdX/oMyJMlgMSS7kqjvMw8y81lGqvLT3J6cFJjcM0BTMc/Y3esrv4+eqA0/xwfqyDW3m4MX9UFC8ZW1waTNIGPXXn3yQGTF/Qb0nW8odLc0CayQ5aVm0FP32Vkh/0GF9A/7ui97i8cdAHipW9uXzp52ImWmxU9OHEAUpvO6th8jlmdYxy49NdUINP3HMRUIOM9Z5Z8Xr9Glc3Uz4eSVIGvqCR0Z2bl+vvOoANbj9I3F88Tx6OmDRCPyipohpsOK9rKdx2TJQBgwYJWMNFuV0iqwGdXRmYaudJclF9spOBMjQ5ho2cMlKXgmuv9s8XYEayTNWedz/32Y3kEAIkgJQMf45ldgsnMDl5noRz4zJghpqd6O7sEgPBSNvCFE258raof7KnSMcV07R9Ol0cAkAgcG/isdHa4ZcnA/QJ7iidZ4MaVuqOYRQYgUTg28F1x10myZODuLg/e+KYou90e0RCi9xPsjtYmf8vS3376viwBQLzFN/B1RNaAEE3FA/PI4w1wytGD9b76uD2bKsX+/OvtT35w7R+7Ps62aIEPABJH3ALfhFtvI7p7gDyKj6WLVol+dpzhcZ0et/w21bVSZ7vxyDv2uEFib0dWTtfm+dYmf1+lz187hWqPGFPrA0B8xS3wbb9nsSzFj+rXt3Ndhdizv/zovYCGjUgmGeW+RhxIVaflptpWsWfjZpfS339mTK0P0FvcTc3UunOv5Wam963jshq6Fmp8rVmk/fNYqM7PwTpB91R8H3VvPSAL8TN4bLEIdAvuP0OeMYa1dcfShavEvv9QY/W4/yzZLPYA8dLZ0EjNW3dabt5vanmVgZeKZOaxumpImo7Pm4OcVYDkc+b3U8PR1N5Kbq4xWKE7gdSO+Aa+3CJZiJ/CfrniMTQ9w/goOAvkYW3dlZ6ZRv2DDKW75IfHR6WlGMCutLxcyhk30nIj0+wpariaGqsbbIyuCmR8jR7U9OutgqBdoQJitMQ38CUIfgwNZtHSM2UpvEt+dDyNnWXUC1o9InN2aW4pVt1cOtrdGNcLUZdekE85k8dbbnZwcDM/bqrAaJWNqWv1IKrKfD1nlfoYXGZ+Hz4fbqxtTyVk4POYPuh44qFvdg0eUyxLwV2wcJosGSp214h9TWVj1DpNA/QGDnJ6lhdOpNfHUkIGvs+mTaetk5J7qJc+i4xuzMyBYkJUHWeHtZVN4pE7HpO8AjgNHnVjKFjwe3bxOnJ3Go+2Kst7+aFPxSO3aiCJh0hasAGSWVwDn8jq7uwjjwJNXLtWllIPd5Teuf6wKAcLjvGwcIm/ZRsglSVsxpdWkJ/0j7vB8LyCnOlZ1emJoKj1K7TCj8qxyM7S0vEAAM6AOz0OSkcXiwB33reNwM7rgqjMb9zxpfTKI1uovrpFHOtUqy9GgAD0TLcCn9XqST3VJbs7eoAmbkjdCTx5eNz4OcbkqPoCSWnpLhEUedZmldVxwOMV41SGyHtz6zAA2Gcr8JkDnbnlMRaB0HNwC6XlOHP1Mg6K/Dj85R8dL1aKY7s3VoqskAMgZ4jcJxAAuieuj7qDf3sf0ZeflUeBXM99VZaciR+HeRLT53/3cUBd4EM3vSUyxNyCLHR4hrB40a19W6osN7Ngw8MiGYXRnSFm5g7STJ2zei0abAU+qwxPz/K60/fs5vczKHPoIKI+xkiHYQ//VezNwjVwtO7ZL0up6dt/OJ0WLj0z6OiS3RuM1uFoQZeW1OLu8FBrY7vlFgwHOt44iPEW6VhdPVCq91L4Z3hImr5Z6fWxuuagZoUDXU872v7p5A7KP346UZGx8E/utIliHyBIVxfd7gs+L0upKTs3g9LSXGJjevcXfiR+6cFP5RFAV7mFWTR8cn/LzYyHk3GQUsPMONuyyrhUIOPX9FihRmXwXg92VszD1nRxGasbjaBm1/QnptPWk84kj9tNGf1QZwUQbdxYxtUiVpuZCnhm5uCngiJnY+bX1LEeBFWZr8dYXY27rl7s1WPt5M+MOi3Pl56hiR99JMpgjTNAq7q+9lbjG7elIX6zXENq4yBnFSiDifT6WIpb4Lu95nZZItp+UuD6Fz7jTqK03w+VBwZzNspBMlU7OtvFjR/trf5vXp5SX7UG7996lKor7E+Fdf4C+9PtAySrbtXxRcPdxXfTn06/j0Y88U/jRHUZTb7skFGWXPldH38bP9ooS95Msc3IZiZvcXY918IlZ9KeTUdEmbO/Hesq6MX7NoljDopP3Wl/0aSh4/vJUldoRYZUEdc6vsz0DMoaPdw4+PNU8Wjrc2fgDCZKZ209uVuMUQ3uOpnJpCXEE3vccD2O3uVFLyt2g1ZOfmbQ///8vo3adPoAySquEePKpbWUObBEHnkzvJnnd3ls9dzgz/BY9pgRtG3WcaLc4Q2CCv9c28HQY1xT2fybZtCuDYdFcPrm4nl0/Z8/J85zHSB3h4lEsBlieETJwe3V8gggeSVMquS5ZY8sBXINGBUQDPdceD5N+PBDali9ljqOGvVYStP6TzhllUdEda+9I0upb/jkEnr5wU/pW/fOo/zibMrISqeyl4y1P7grDHd96ckYX54odcKcwfTq412zSYBkExD4VP1eb9TxmbkKjLolcz2flfQ+RXTg6ivJ/FuW//A7VPvKW/KI6OCN18lS6uP/ZZ+/bgrlFfk7mw67wJ8RM7urvF3921PFo/HhfbW+NYb/cceH3n+E6PKfz0VdHyS9gMCn6vd6q45PUd1XIuXK9vdFGi4bSQ59d6HYK7y8nlPwzC6hcCOIHdzplR+ZeVbo/y71ZtFM3hK8ENPAkUUY4QFJLe6PutyJWee58jVZ8rPKAkc/v4Iy+veVR0T5c2eJADr6xZfkGUPd6+/JEnAjiF0qSH751uPFXlc8MF9kfwDJyjLw9daj7sOXz5QlP9dwox/ZliOhs0BeJWrXOf7hW+p3zhk3SuwZB0J+/GXt5ZXUujf+6/gmCw6SXC/IkyVwdnfp7SfIV/x2fXxY9BlkNd7sECBZWAa+3n7UDZCVR7RnHV36X//sLJ5LV3S7k/LEDRvEz7bs3Eu7zz9PnoVIlchF0pWv3XGiWCdk6SKjBfgfd3zgWzEOINF1CXzxatwI8IRpHYpCf5cXOzjQdVQZ3S7ScozK/rJrr6JJW7dQZz0W9I7UN++ZJ0t+fUvzjTWHvbeKaOzwflf++9714jU+5m3H2grav6UqLo0h8fzuhsTXJfD1ZuPGuTOGUv3WxfLIz3PpC2Kv6v9cA8fQxH/8VpR1oRpFrPr0cUDnR16ITH4f75eHxXchrzl83R8/JxpCbnjA+2Ulr+Fj3lY+uoVaGttFed+n/vnfOBA21rRQw7EW0cUmFn0DH1iExhcILq6NG8EyS9fk02WJaG/NPu/jby6lDRotpqmy3QKsBW8x4amUM2GMLEE0ZGani47NHPS403RzfZs4/tovThTdYhh3olZD6JRDu2royIE6sXDSsv/dEPUM7ZyrJyPrg6ACAp96zO3NR11u4Ghqt64YX3PFGpq//IvGwbCptPXpIUY5jInr14tV2pTMQYGPyt2tLwRr3AjCMjLT6fEfviuO+w7KF91i1GvnXz9VPA5zoOOO0JwN/veBT0Q2+K17T6WlUc7Q9HVMAMwCAp96zO3Nxo2++dl04j9PFOXWjsBxoLkZufTEeU/KI/vS8nJpzxcvkEfe95k1JaK+go1rNlDNC1271UB4l/2sa+svG3vcIFriDW68mDpnh+LR2HubLbj/DMoryrJ6khbcnd27F4eM6xv1YAqpI66PumzUwAJZInr3wGpZMqzcWEZTB/qnSRq+5M+yFEJ9FXk+eS0g0KVlBU66yK81b9khjwy1L/nHp+7/xuW+bjAQmf6m1l8dB7sr7vJPQcbH6RnGLXj9n43FzLneT7dzvXPHX0PsxD3wDSjKpZvG/5FWHwgcTrXqEmMC0ux0f9DKnT2XPBtflkdB1FV6f8j/mBvM3ksukiVDwbw5smQY/+GHeCSOgeKBebLkpaV56ZnGrcjzCO7dbEyxtXShkbGpBxBeIKdij/WsPVbOv24q6vnAUtwDHxuZP5GaO5rpu2/fJM8Qrd/tbwVUrbvpxeHX4KBHTibX+JMD1+swPUKz8R/4A627oZHSiwIzlYw+RbIEvWngiCJqa+mguqpmMUqO6wj5kZXPcQPJv+9ZZ3u43MipJXT0UNfuS2pqrR1rMebYqQICX282auiue2qjCHqrvvJmwBA2Pv/etsBVxHjqKjs8X19p7DlDvNtY0EiXoQXRtsNGkFUZnnpMHvGP/xN76D3Fg/JFsPvbz94XdYCM78q9m47Q135+omgh5s1OJscz1Dxz9xpqaw5cF4K7zxw5UE8rH9uKjNChAgKfatQwB8BwLb09DZjcssv9+UryAld+4vONLe30x9NNdXvebM7z6evywJqrZISxf/5SY4JTzgCry8Q5RQU6nupK0Rs18qZbrPwGveLCRdN944UXyT6CfQf7qzDs3nIL7juDHvn+275O1bzx1Fr/+rVRlcLZJN/39dXOmcwCvPeP9396wHceB7FIW3X1n+HysmXLRDkSvM4uLznJa3HwtPTqWO11F3/8DbFffpy/xZfP8bHam6mfYer1CbfeRtvvWezb6+cgtai5Cc1TdSn8erDXEsEll1wSdslGiAAHvnBsXhYRb3CUJcPIW18U+2l/neZZu3+H75j3NS01oqy4N7zk8XS0GwdtzR73tvc8njuKjGO1Z+ayd+OfdR/6TJxqr67xdNQ3eLZMnCSOU435M050sfx9a480yZKhqqxOljyebWsOebyZoKdsW7XveMe6CrG/f8Hrns4Ot+fAtqPitZamNu9r5aLM3G63LBk/t8R7PW/RlpaWJksQDbYaN7zXyVLsPXL2o7S27BPa9esviGN+3F27vSGg7s818VSi9Azj8fVXg8j1T3+fvWBrdXi+JqerGjKJqGqfKGb07UPb5wS25kJqKioxVuZX9G43XKc4fk4pLf/Dx75HYXenW3SuvvQnJ9ADN66ixppW2ramnPZ9UuV9jfu6Gj+7c71RB80/x0874rEcEl5CtOqyx64w1tEY128c3b/9Z5SeZlTijCstok459ZFPjr/vn2+Bop9UkKfMtNra7Ua3COYaMlEERZ7K3jXdP0vLyKeflSVwumv/+DlRd8j9CzkYciNKyfBC0bgyce5gev0vRqPX+NmlYiwwBzsegcIB8TVvsOTgyebfPFMkC/x6R1un2CscNPVjiI+ECXydbrfYcwPHVcN/LspszKAi0bpribO7cScS/dT7rZuVS65HT5EvSBlax+WCwIYT1d0lb9bUiEZ1QOriccfj5xhD7HQqi+M9B0SenIHHAmfnZ4oZavoNzg/I9IZP6u8NjKtEMNy1oVLsVRcc7pDNx7wcaENNYGdt6D0JE/h096/UOrl68ePujyY8TPe985w84+fK7+u9Y+W4zCCPuZau/8gX/AAixQFw5BRjDPiA4V37fHJg5GDIWSKvcscTN3BmyI/PfP6lBzbTwe3HerUaCfwSJvD1ycsSXVeC+dnyanp49x1hb5Tyhgp6fc8qcpsfj80GTzACZYexKDlANHFgZBzkuO5v1LQBIgjy47M6zx2sIT4SJvANKMrp0llZGdLXyAB/Oe1ZmvHkDFEOZmtFmegMfaTOZr+suwfIAkDsZOVmBDwOM168nR+JofclTOAb1r8gaF3etBH9xONuXkY+3TYjdB+7m9/7Fi0Y/Vs6dKzrVFduj1GPGOAnGAQP8WMOhtA7EibwZclZOnYdrhP7YOqaAjszszf2vilLhvF9ptE33jZ6/W+qlMsjepXVHZQlTVYu6voAHCZhAh/jrG5XRR29uOhkecZvxkhjwfF7XsjouiSlx9PlnGoZvuKly32Z3oXLvtDlOuEHuxD8ABwkoQJffk6meNydPMy/Xq5SWhzY0rv9qDGfHge1QfkDA8bz8ntwyzAvUfneZe/Rqr1vyVfIemLTwhLy3OB9zDYHv6YIWokBIGkkVOCbN3GQ2KvOy2bnzRwmskIOcgfqjAkHdlbvomkDp1JxTrE4ZnwNb7xEZVF2EdU0tfkyveMHH2eZ9XHHZu4Mreb782zxPj7fa0x0AACpJaECH+OAFc7Zo436O67bUwFwYNZ4EdCsVm0r7PDP4hyKmvJKBL/2FvJcEWbSUwBISgkX+HhG5lCmDjcegzn43fzWd3yTl24t8y9mPVh2f3nuvHfF9PXsrtl/pM1XbRblLtNcaXzz/WVkGROaAkDKSbjAd9xo09Ayk5JC/+pZ5gDGDRo7fnUBTR/Rj7Iz0mlPpX+aobzOcbJEdMrwk6wbORRvwHNNRTcDgFSVcIEvnOzMdBp1239EmbM+lcWx8cUzKTPd+E8aVByYObooXZaM1dtYRYN1h2lXHlp4AVJZ0gU+3ZufGrNcqFFsuen+ll9uBTZ3iH5LXs9WfvlV+vTIFqprTdzJJwEgNpI28H24o5LaOjpFHd6rmwKnlGfF+cbMLCr48b5VXs8GF5TSScPm0tt7PxTHAOAcSRv4apvsTS5g1Ur86iZjBEd+Zj5VVmVa1vd1ujHNN0CqSupHXZ35sZbpQU8vqxleOGMcVjBWlNmmw/7hbe+XBa7zCwCpI2UCH+PJDOziR15VR/jtkXdTTUsNHWk6Iqa0YgtXLRB7AEg9SRn4/nrl8bLkxxmdmr5K6V+YLaauD2dM0RRaV/6x6BOoL2qugiAApJakDHwlRf6+fKHMHjNATF0fTna60b2Fu8Y8eNbDvjIHwZD9/QAgKSVl4Js2vC+dNW0o9c3PlmeMcbzB8GsZ6dbjf7lukLcpxSfSZwdrqLF6uC/YcfDT+wkCQGqwFfh46uxQwr0eCxzIThg3QAS1cKM9GAdKnQp4qtGDg97+qgZRBoDUlhKNG+HG9yq5Wf7RGxzwVNDjfXunf3bme2e+IPZrd/mXpwSA1GEr8JkX+OEMT2V5vE+WlaJOmzyYTpFTX4WS7soQrb7VDa3yDACkkm5lfBzoVLBLlqCnFORkypJh8jD/PH4A4Awp8agbKa4X5JZh3g/vXyDOWXWABoDU5MjAx44f7V/TdNJQf9aHAAiQ+hwb+HQjSgpEA4dq5UXwA0htCHwa1coLAKkNgc8CAiBAakPgk/JzMmTJD4+8AKkJgU8aK8f0DtDGASPzA0hNCHwST1VvDH/zt/YCQGpC4LMQbEFzAEgNCHwWzp4eOKEBAKQWBD4AcBwEviDmTSoVdX4AkHoQ+ILIz+7avQUAUgMCHwA4DgIfADgOAh8AOA4CHwA4DgIfADgOAh8AOA4CHwA4DgIfADiOrcCnLyfJ9DIzHwMAJDKXJ8rrQyIIAsRGsi3lmshsBT4OZsEuC/VaKN39ObAvLS2N3G63PEp8yfb7Mv59+feG5BL1jA8AINHhqwoAHCeugS/Z6gOT4fdVj11qrxL6RH4cU7+j+XdN5IcRfsTlLT09XZ6BZJK4fw0JJtmCtI4DSDLUnSXLZ4x6veQXt/97ydS4oX5X3hL9j1P9jvzHyXu1JepnzQFEBRH12eq/e6LhDI83/h0zMzOpvb3ddx6SBxo3AMBxkK8DgOMg8KUwfoRMxMdFgHhD4Ethqq6McY2G3lqqHzN1TlF1bPo5gFSBwJfiOPiZg5cKajr9nB4QAVIRGjcAwHHw1Q4AjoPABwCOg8AHAI6DOj4AAAAAB8DTLgAAAIADIOkDAAAAcICoJn3m8VDBBLvO7s8DAAAAQGRi1qePE7hgb231WrDrkQgCAEAy6ezsxMQvkJCimvSpxE1P4IKVFatzVuxeZ8fy5cvp4osvlkcQC/iMYw+fcWzh8429FStW0Pz580V8TxW8HA8vzYOkDxJRVO9KlZTpyVmwshKtRA4AAAAAgsOjCAAAAIADIOkDAABIUlV1LbRyY1lE23vbKshOG1tGRobonxiKuiaSa6Mhmu/lJEj6AAAAIAAnVa2traKPoh0dHR0hr7X7fnwd9/HkDUld9CHpAwAASFIlRTl03sxhEW3zJpZSuKEz4ZI4xXxdsBq4SN6P+/rzFup6u+8HgZD0AQAAQFQgGUtsSPoAAAAAHABJHwAAAIADIOkDAAAAcADHJn1LFrwhSwAAAACpDzV9AAAAAA6ApK8b3J1YOg4AAACSi2OTvi8smtbtJt49myqxZjAAAAAkFccmfcMm9ZelyDQ3tNHLD31KSxeukmcAAAAAEp9jk77MrO5NHnnkQJ0sEXW0YYkYAACIo7oj5Nn4cmTbtne9Pxi+tSrU+rbm10Jdy6xe18+F+3mzSK8Hg6P79J17zeSIm3hf+NMmuuHBs+ib98yjh256S54FAABIHZxU2V17N5JrdVard/B7Ye3d2HF00lcyrFCWurLqs6cP4Mjvk92tpBEAACBqigaQa+b5kW0TT/X+YOjVd4Mtp6Zq2PTX9XKwGrhwy7Op13mPtXdjx9FJX7/BBbLkx7ne9o/KacfaCnnGr6rM37TLhst+gXVHm8UeAAAgldlN3iAxOTrpY5f+7ARRW8eJnpHslYvzrz62NaAWr62lg2oqm+SRIbcwi8779hT620/fl2eguzANDgAAQGw5PukrGWo08XKSp2/cb49xIsgObD0acF4ZP6eUvnTLcT1u5nW7nZ30tDS1yxIAAADEguOTPsaJnNo4gVOJHc/lx4ne0UMN1NnhFuesDBnXV5a6hxPLneu6Nic7yV9+yKPJAAAAIFaQ9JnoCdywif3EYI2n71ojkr+FS86Ur3R1/vVTu1Xb11jbKvb8/k4eFPKte+c5+r8fAAAg1qKe9PEw62DUMGyzYOfjLTM7gyacMFj022Np6cF/x7HHDZKlyBzZX2cklEuDJ5ROkFeULUsAAAAQC1FN+jhxU1OdWCVxahi2+TX1M4mK++2Z+/JZsTuFi95/7z9LNov3Tktz0TcXR17b5XF4X0AAAACwJ2bNu8ESOT0xTDWDxxbLUlfcJ1CNEA7Wfy+/2Kjtamm0P6hh14bDVF8dfMqYFP2oAQAAIEJRTfqsavH0Y1U2n7M6n4wK++XSN359cpfaOk70dn18WJS5KXf0jIHimsaaFnFOd9VvTqHHfvCOPCKq3FfnG0FsxeMmevIn1lPGlG2vpqUL36Dm+jZ5BgAAAJwq6jV95lo8/ZjLalP0c/r5ZMWJHyvfVSP2+kCN/kMLRVNuZrYxceVfb1vdpdm4oG+O2FcfahDJXk1lY9BBHrwO8MpHt9D/3Dbb8vXl/7uBLvruTHo8SUbGXibnTAQAAHuqmo7S63tWRbR9ULaGvN+48h2CC7a6BlOvhbpGZ/c6uyJ5P76WJ422KzMzM6LrY03/fXr6u8WsedfJvn7XSfTcb9eLpO3g9mqRtF3921Op/xD/CiCX3zlXlrriRPApOWI4Jz/Tlxg2mWrsjlU0iv2gUX3E/vC+WrHXDZtorBoSqrYwUaiEFwAAUp+euKky71ULYHeTxGAJoUqYzImTnUSKr1G/V7j3UOVwP6Oo66xeizaXJ0mq1/gDidavunz5crr44ovlUWyoJIsTN3NtntLZ7qb0TOu8mxO8vMIseeR9mjtYT8/88iPfe/HqIP/4+Qe+Y72GjAeUMPVvtzS00WO3vEtf+fFsGjjSSBBjrbufMf93BPu8guHa1LbmDupbmi/POENv3MdOhs839lasWEHz588X8T1V8BJk7e3tlJaWvHUqnDS1trZaLqdm9Vqo67tDJW2cBNl5z2D/vtX7cILV3NwsXjPr7muhmH+uu+8TLajpixGe6oW3UAlMsISP6Qkf45VDrrzb6C+4Y10FVZpq9fjfURsne3qymVOQJebB+9dv1lGzNwFMNVybyk3d5mXyAAAgcqGSLavX7CZndvH7cSWP3fcM9u9bvQ8n5MESru6+For557r7PtGCpC+JFJXkikmgVz6yJWQNIq8qct63jdo+hefB++pP59DjtyR2/z6eEzGSfn2tcvk2/jy45hMAAACsIelLMjwJ9LV/OD1owsd4VZExs7pOFj1geJEs9UzFHmOQSixk50X2BMTT23DCx30mAQAAIDgkfUkoKzd8YpSeYf2/9to/nt6jEbLHDjfSv+9ZT3s3H5Fnoqt4UGT98v7+sw/of26dTbmFWXTlr7pOlwMAAAAGJH0Ok5Vjryat9oh1/zheNo7xSiKxUNiNEbyDRhuDU4r6G9PlAAAAQFdI+qALd6dH1KAd2nlMnvHjptQF959BF944PSa1aq40+6P49OXsFLtL4QEAADgNkj4H4v6AKjFqbwucy4hnxeGl3djzv/uY9myqFGXGI2QZNx2PmjZAlPd9WiX20aRGKYdjtVwd92dkh/d2nbMQAADAyZyd9DVUy4Lz8ChgTqz2bKyk+qP+tXsP7agWo4M5MeTBEf9d+ol8xT8ZtHLFXSfSi/dtkkfRw6OU7WiuM1Y70fEEz1zb9+zidaLGEgAAAAyOTPom3HqbUfjdaGPvQKNnDqTzrp0iyk/+9H06vKeW9m+p8i0bx3hwxNd+caJIDnluQPM0McUDjUEXPDFyLFWV1dNub3LKe12zRU0fGzDCGKW8c32F2AMAAIBDk77t9yymrZMC57FzmrQ0F42fXSomkP7Comn07D3rLJtL+8rRtFz7d9HNM0VZx0ngI997Wx5Fj+qbx03K1eUN1NHWSc/c/ZF81cBrC1tNXcO/M6/jy0mqx6LfHwBAqmivrKKaF1+jmhfsb3Vvvm/05YkCnmhYLZ8WbNk0/bVQ11mJ9Pru4FUyeCLnUNQ1dq5NZM5u3r2jhujO3lmWLJGNnjGQrv6dMc+duTaPXfLD4+mLN86g4ZONdXx7A89HyLhJmX8ntbqJnb5+rP/QQlGTuXTRKmpttq4RBACAQHaTrEiSsWArZjDz+4R6X/Ua79Watuo42HuoMidr6mfCJW/qWv31eK+kES3OTvq8/1PBkFuQRSXDCukbvz5ZnvEbPLaYRk4rkUddXXHXSbaTMbt4sIhaQ9ichNZpfRBD4ZpMfo9Hv/eOPBOceYoaXjtZrZ8MAJCoMgeWUPEXz6Hi+fa3ojO8cT7I91+oBI2pJEpdx/vs7Gxba+/yz+rXmY+Zel/zv6O/FmyvmI+Z1XJoubm54lqr13j5Nv0c42QwnuvmRoOzk75uaNt7QJZST7/BBVTYL/K57ooH5slSdHFtH9fw6a5afAr97afvU2e7W54JLb84W+yPHgzsD6jjqWn00b7N9f71iblpGQAADFYJldU5K3aSMyXce3bn3zQnc+ZkL5xIr09ESPoi4G5sol3nn0fexw95BmLJalWRguIcUfP34HfelGdCGzq+H11/3xn09C8/suyzyN1aGo61iCZkhfsRquOnfrFG7AEAAJIdkr4IbJs9myZ+/DFtnTpNngHFakBFLF3/58/Z/jczMo2m4sd+8I6vaZgHeHDt3o615SLBu+o3p/iaqF/48yb6+t0n+WoZK3bHbq3hRGY1+TUAACQvJH0RSsvNoZHPLnP86N94y8gKX62vKx1dLPacwO3bUiWmoNH78fH8fro+JUaTNU8U/e9719O+T2Kz1nAie2DRKlkCAIBU4Nikb8zLK43E7XvbIh7BmzdtoixBsuAJn7m2j2v1WmUzr2rC1WsMzRM6q5978f7NUan54sEhnR32+iPGG38u0R6gAwAA8ePYpC+jr0z08vsZe6mj2l5T3uTPtqK2L8lwcy2vMqJwMqcPFLns53PpgRtWdWk25lHNbOe6CmqSgzy4WdiKnjQe+OyomF+QccLICR8nmg/eaK8/IgAAQDQ5NulL72Os2kAZWcZe2nHKyeGTOTmp5bi330Hil2R4lRFO9HjE8bjjS+VZQ7/BxkTUZjyqmfsQcsJW5k3kOHlb+ejWLrVg3FysrwKy4o8b6aGb3hLl8p3HxM9//jpjFZS6KnvTzgAAAERLVJM+nsxQ3wejvx6snGg8rf7lyTzbV4s9z48EyWngyD6Ulh54v/H9t+gB68Eh3Ifwf26bLcqcvF37x9NFWQ0M4SlheGAIv1a5r1b0GdSp5e040eTJrv92+/viGAAAoLe4PDxpjQ38hciXqn04oa7TXwtWVvicsmzZMlmKDl6Dl5dku/jjb9Dy4570nWN83izY9VbXgjOUvVRIwy4w5gBUZd4z/TxTx0z/uUSWLL8nQKK45JJLxHxuaWkYJwmJx1bSpxKvcJeqpM0qeWPBkjp1LtjPsVCvRWrUbf+hvYsvpPo336eyBVfTpOcfItcz84nurBXNtcMfeYIOXHuV6LendNbV0/a5c41zauCH9/qWXftoz4XnB1wbqc6aWkovTq3l4JYvX04XX3yxPEptqq8e9xEcOW2AGOk7fFJ/0ZTMVDOw3lewraWDHvmusWbxN351MhX2j3xS7N74jHkOwyd+vNr29DipxEn3cLysWLGC5s+fL+J7quCJgHsz6WusaaWDO6rlkT1ZuRk0yhurguEJiO2ssMHUtaFW5dDfL5L3ZpFe3x12VtpQ1/AqHsm8Koetu5KTLTsJl7om2LVW5/Vzdv6NaPjTyR0i8cudOkEcuwaMFHslvaSvLIWXMzbwZyPlbmqm7SedJI8gGXEfQZ7nj/fZ3mDKe5XwMV7azpw0ZeVk0OV3zBXrAz/508Rt6s3rY6xoAgDOoVax4MQm3Jq25rKVUKtnhPo3zNRrvOcHBd7UcbD3UGW1ni5v/PvwMe+tqGv111NhNQ4WNunj//BUleZN7kY88U/aeur58owhe8wIWQrOc+PmiKd6sdJRWydLkMzM8/zpgi1txwNEeH1gpi/9lkjS0lL37x8gFfBSk/ygGckWqpZP4QRHr53jxElP3syJnPnYjN+D8wm91k7/NxT1Purf7A6r38WctPGxWnvXjF/jSij9eqbXCJqTyGRhq6ZP/YepLVXMfHIm5cjaPub23nwsLTubRj79bMDIXF/TrqyNdJUYiaGnIbJqdTN3nbG2K0YBO9eC+86gx3/4bo9G9CZq0ggAyUlPnKySKIVf4wQp2OuK1XXh3pdf06/Rz/F7qfez8z7MnMypRNCcEAajX6feS3+/ZODYnqaFk40BG+kF/mk6PE0tskSUm1YmSyat2gL8l64g1+9G06QNH3U7adtz8RdFMjn2tTeQ+DlUeqbxZ1ixp0b0DwyF5weslyOGlcN7akXSGCvcVxGTNAMAJL+wSZ/KZNWWKuq3LqZHz3mMpj8x3Tjxs6O0/eSTRALmaWsm13NfpcmXHeqSiHmaamXJa/LnyPOlZ8i1eKg8Ya3pk21isEYoWcP8kwSD83CfP54WhgeEmKd74USwbNtRMUCE/wT1PoBcw1dbZSwnF6vErHiQ9fyF4ezecFiscQwAAIkh4pq+VEr8GtoaxX4Ur6U7VSZ/Xq4dxpcqJ3RdeBPCALKZN5TO2jqqf+cjeeTHgzh0nHCits+5xswcSNf96XO08pEtYnQva2029k11baLMSaGOV/3gc2qgCCeI4WoLIzVArkgSifJdNdTR7u6SwAIAQPyETfrMffhSqU9fv1xjlK4axSvw4Ix/fUlMx0IlI7vU9rkenGO8JrmGTiHPFS/LI2tpWVlU/sPvdEnoOqpC9wf0tLdTx7HQNYSQWjKzjb4nezcfoeaGNlG7x0md2ji5+/Ktx/tq9fjcgvvPEOVLbz/Bd91e789FiyvNRd9cPC+imsT66mbf77Jz/WF5FgAA4slW864uVWr6Hv/6cfSlPx40DoIksq6hk6n1K8YyWqG4Rh0vS9YyhxojNIf8/n6R+LkbjBrGTjmIQzdx7Vpfclj3+nvU8G7XGkKlI0yTMSSny35mJG8Hthq1eNynjjdVm1c6uljseeJkPp+eYfwZ8xrB6tr/3L9ZnIsWHiFoV2tTu/i9F95/Jp1//VR65eFPyaOtSQwAAPERcfNuqigptJ5iw/PNNwNq8rKnzpKlEDKzLfv/KbvOOkM03fa58GxxXC8TOXPzLkvTB5a0d4gawvbKKnkm0A7M75eS+g8tpItunikSJ6amWdB9YdE0sVKG+by69prfnxb1Pn6cTPJ78mSwoail6XiZu7HHDRI/t/SGVWIpOh6IAgAA8eHYpK9PXqYsGSasWyf2rlHHib2OE7pwLPv/WRi65BE69N2FxkGQGduH3PewSCA54Zu4fj3tPP00+UpXwRJNSG7DJ/cXNXuqds9sxOTQ6z7n5Afe39HAySQncH+97T1f30G1cXO08n+/Xkvfunee94/JOOaf4+bhv976Hq18lKc9Ms4DAEDvspX06XP0pUqfvj55RnPV4jl/ESN40/PzjHn4ggj1GnONMmoE1Vx/wRScNpcG/+4+kaylFxXIs4Fyp4wXe/430/KsJ/ZtP3JUlohqXnhNlsAp1DQvoQRLGHuCE7gvfmeGqIVUNZHsP0uM5uT66haR1OUVBjYHc/Mw/z6fv24KLVn4BhI/AIA4CPvNwUme6seXSiN3i/ONZbKam230VbpxU8DqG60dFoldn1JRI7htZmBzsKcjcKZuHtSRf7wxUnjPRRdaJpNZQ73vpZ3n2j5zjd7O004V1wz+7X2iRrBh9Vr5ivff7OxEDSDEzMipJaLG70s/OM7XnMzcnZ4ucwiajTu+VNQAtrd1UGeHm6oPde3XCsGlUgwGgN4XNukzJ3ypFHQevnwm3fLsfnkUQolcX1f+t797YDU1tRtzo4XTWVsvS36ZQwbJkj3BavtY3oxJIvE7cPWV8ow3Kd1t/Dch8YNY4URvyHj/GtVci/fADavo+d9/LKadUU27Vv7f92bRwze/Tbs+PkxP3bWGqssDEz9uLt73aZVIIiEQfy4AAN1lq6ZPlyrNuwonfnaIPnu/MEZNfvftm+jEf54oyjrPV5d1GdDRcfSYLAXiJt7u6qz3f0lmjRxGxfPPoVHPr/D9u217jdVExq56E4kf9LrMLOvlkJQh47zJojeMcPPwN351Mj31izXePx6iyn11IuHj8y/et4l2rg+c469sWzW55WTPPD+h+QGUaw4jxVPLJJP/Ltmsnj0BACJmu6ZPSaWavpmj+os9r87hW5kjCNek4IMpfIZNM3a/ucOXbFnV9LGcyUa/PbvG/Pdl33t2HOk6v1+u9n4Hv3OdaPrNGjyIxr35FhI/6BVqvsBweN6/q35ziqgdLOyfKxJATvBqKhtFwnfDA2eJ5mPRZ1CGm/Jdx6iprpV2rqsQieGKP26kHWsrqKOt0zeYhGsOD24PPvdlZ7u7yxrFFXuSa9ojMRJ60RtI/ACgW8L3Bk9hg/rk0qmTjTn0wsrOJ/rBLt90Lq98eaVIFF/fs4rqW43EzlU0QOwLN14v9oLbuvYhZ+xIy/58wWSPkU3MXp111okk65RzACqZpQNp/HurkfhBzPF8gWLwiI3GgIJi/5RJnOS98ugWUf7qT+eIn+fm48vvnEtLvAkOJ37P/e5j8brCTcj87z1001u+ASVjZg2kZX/YIBJAMz734HfeFDWEvDFOEFd6/11eNaRyf50YYMJT0iRyQjVsYn87Hy8AgCXHN+/mZWXIkg2FJdTW2S6KQwoG0x9P/7No6l1bvl6cY56bvV9A3sSQp2bhRGv/VV+LKLkLp+7N98mVZQxCMRu69FHaPsf7pWmS0d/f9wogEXHix4negOFF8gxRv1JjdPt2ntvPm4jxa+PnGANHeOUSngNQ1RjyuYzMdPrWPfPo1ce3BiR+XLvH5/jf4FpGriXk9+N5A3nPy97969dr6cu3HG8rYY2n3MIsOu/aKajtA4BuibimL5Wad5W/XTXb18S7vTx0c099m7+W7ezRZ9Lfz/8n3fTWjfKM9zuj7xCx55q8aOPk8eCCq2nvJRdZJpLZ40bJUld8fU9r+9z1DVS78m1yN9obxALQU1f9+hSRsF3/5zOob2m+96FTviAV9A2cZD2vKJuu/u2pvsSPN1GzJ8PW+NnG6GGxaoj3mgsWTBNNpqx0TLFIDB/wJlS1RxL3Hh89YyBq+wCgW2wlfVy7p2+pZlCxf3RsdYN/OhZuujU71uwfmLHvSAPNHDSdVn1lVZc+gVmjhstSFHS0kafN6HA+8ePAZi5d9oihNOTPDwWtWRz5f8+JxI+ndAmm9pW3ukwzozSs2UCHbrqets2eTbUvdf1sAKKNkzpOxDKy7D+f5hZkGbV6MlSpfoIqU+Lyo7e8Q1fceZJoEuZaQr1Z+sIbptPff/6BcRAGJ5X7t1SRRw4w6Q3crH3O1ejbBwCRCxtJuWZP1e7p5VQyuDhPlojqmtqouaOZ3tn/njwT6Esv/D/afNVm2naoRmysJM96dYSxy5+TpR6qqyTXr0vFXIFp1BayubjPeafLUld5MybT0Psfoc+mGgNOrBy6eQF9Ns2bwJr+Pzd/so0O3nCt+LeHPfokHfreIurE2r+QwFRTsFU/w0VLz6LiQf6/e93IaQNEzeLBlwt9tYW8ieZgDU9EzbWFL/x5k+gXaMbNyuaBI9HCTd2p9/gNALHm+D59rDDXWLLqjin/pB9suIBWH/iA2jrbRH89q1G9r206KGr52JYyo+aP+/d1qe2bONlYws2brHmaepAg/XmqMYDEu3n2bxbv111F55wqS8GJpuDJU+SRQR8gUnjqCTRp8ybajrV/IUmFC2MZmWk09HyjK4caKMLLyO3++LAos7/9dLVIHi+/Y65I/uqO+Kd/2ffJEd+gEZU0hhpZHClu6v5/PziuR7V97s7Ip7gBgORmq6ZPl4o1fUxM1PxvY1Ljax5qEgkfJ3JW3PIzuO6pjVR2tJEOVjfS5AGTxLkuOFG77SC57h0hT/SMa+I8WdIcO0SejS8b29a35MnggvXv66jyfymZVwE58M0rAmoYXZnRX9sVINGomkLef+XHc+ilhz8V08ZU7vP+Xctr+g0uEE3Gf//5+74E70Velk4LlUUluWJk8ZF9dfJMz/F8h+ddYwzq2L6m64hlHc9hyFPc8AhlnlBg98ZK2rn+cLfmNgSA5GWrpo83u8leuJrARK8p/Paou8X+vcveEwM1rGrwGCd8nCjy/tMDx8Ro3mBcOaY1djut+8wJlXtkIYRr3vXV9nGS59m/iVzPXyqOXc9cJPaCuzOiWsGOGv8Xkr4KSOPaTbIUaPw77/Z4cAhAshg4skgkdzzNy79+s46uuffUgBrD6/58hhgdzLV+nPCN9yaKnCzyVjraGCTSZ6B1k3J3jZ9TSudePZle/cvWLonfsYpG0ezc0tAm5jB0yWjPA1U6WjvF77nLm/hxIqjCe/kuo8sKAKSmiPr0qQQwmEiSQ0V/v3gmhAOKckUSN7l4tjguyjamjshK7zo9ikr4mEr8WLAEkXm+t10kYJ6GaqJfGpNCW1o6y5sUGtPCBOPp76819CV5d9aSa9xJ5LnyVX+id1c/YyURi8Rv/AcfGAmbNo/gni9eEFCbN3nrFnFNe3mlPBMoY0CI/w6AFLXg/jPpf26dTTmFgbGBm4R5dPAF108VtYNW4SwrN4IpomzipHLRkjO9wYBEAsfJH9c2HjlQJxLUx255V6yS8sojW+hrd55kTHztTRK5aZp/H04aubawurxRrFCiJ4HhtLWEeICNEq5VBYDoCJn0mZMwPQEMx24CF2mSGCvHje5P580cRn3zs+UZw9BCYwoWVlnr77OT5v3v+9wUf+3ehr1HaVjRUHnUlauPsd6u63ejiRau8ydi7Vrn8LJPjf0vtYEhFgmgK0/W8pVvE3vXzPPFnvKLyTV2rih6Go2+hq6pZ4k9N/16H/lFmWUU9xFLwW2dMlUcd1RarOnp/W/kJLD4C2cGJIO6MS++hNo+cJS0dBcNGh28Bn3MrMjW1o4GrmHk5E/V+uXkZ4pjrl38+i9PotEzB4pyXzl45du/P00kpaOmD6Cx3t+Xf+6puz4U/RfP/Zb1yGBOJHdtMPo08gopfLx385GAJLHhWItR6KH6o82ilpL/jZrKJloq/o3E+K4ASGYhk75I/8j4epXsqZ+1qsnjvVU5Ef6oRw8qlCXDmL7eJM2Lp295acfroszOmTGUsjPTvb+7Udv3/x78gMYWj5OvWvN8dTnRt94mGuS/zrNllZEAujvJc/SAPKvhBJAHcZjdVkauh7wJntVrrGKHsc/IMmr72OLApLT4i+fQ8MeeFElbR3WIZp304GupZo8eHjQhBIDepRK9EVP8D459BgQ2KfM12Xn+PrnpmWm+n+MayjHHDaTPf9vfV5ATL97Yyw99KlYtqT9qJHdirsPrp4lruc/goZ3HRILW0eb2/Zy+cbJo1lQfOCqaB8GU766hVx/dIpJQbsL+0i3H0wOLViHxA+ihsM27kTL/UerHXNY3/VyiKCkMnOyV/fuLz4mBHQ0tRq3b3sUXij07a9oQSvM+ZbM3PjlED5++LGgTr2vKGUQjjWZhz9VGvzzuiyeSsrv6Gf3yOIm79n0jEQwlJzA5DXDNu+T627m+hJBrAkVt4PVrurxvwbwTZKmbQiSEAJB8eGWTcbP9fQU58TKSL39imC7nTeRjnuvwizfO8F5jJGkXf/84evjmN71xneg1b1Kofp63Om+yyEkhJ4icBHLsP7jNqDXk0c2c7LU2d4ifW7j0TNlM7qLBY4vF3IQq8eNrDu3wJ5Atje1UVRZ8eUqWSN8zAPHi8v4hJMVfAv/hR+tXXb58OV188cXyqKuVG8tEPz2V3DW1N9Gbe1fTlgPH6P6VeQFJn6J+hmv9eNoXnsvPtkOfET18olFWNXfe5IyTQV8iGClO7ix+jpt5rd5TNdFGq9Yu3GcMPYfPOLbw+RKVbasWA1iyciLri7hzfQWNPa5UtIRw30K1vN7+rVXU0tAukjoVzjmZ4+v0c4seOFPEfF1dVTNV7KkR1539rcn0ujch5eu/8pM5VHO4UZw/95opNPb4Qb4HccbT5qj5ElUyaX7vaEr3Pgi3t7d7f4eo16kA9BjuShvyMvNoRr+TaUb/k+WZ0G4Y8ztR27ft6HZ5Jowhk8jz7dUBiZjn0hVG4Yf7jH2kgiWKQ+X8e5wUatO7cLKHZloA0A2b2C/ihI+NO95I+Ji+nvKIyUazMy9/x7V4w7/QQBNOKBXNy4tkLaKq3TPjaW9GTi0RSSInfFf+6hQxKOXZ36wVtYicCHLFwIM3GLWBh/fUihpETvg42Rs2sb+vtnDbmnJR48hN1UlS7wEQFUj6LFgFnGONraIm7783niLPBJo6vJ9vJO+oImPOvhc2bqQ39r4pyuG4hhkDKhTX5M8ZTbL5xdTQ1kiryz6glo6ed5J2lYwwEsIf7ScPz+EQrhkZACCKOMHjgSXdwX0Rub8iJ4iF/XJoyPi+tGCJ0Qw8ca4xPc7F35slErvOTo9I9rhPIF+fV5QlXv/qT08Q1172s7m+xBTAKZD0WRjeP1/s39nqX1rpsBy5O3aQ/6lVN7RfHqWnuUTit+CpT+iq4T8X529+6ztU2Wg95Yldu46W0/WvX0vvHXif3v2sgmoao7C0U14fck06LXCKFwCABMcjk5WC4pyAplw2dEI/utSb0A0ZVyySPfNDfMkwoz90vyEFdNHNMzFABBwFSZ+FkiJjMEdzm38OKrdcUJ1H7AZz9vShlJuVIRI/7vvHzcGc/J397NlU2xKkudWGr6/8knifzfuraeGH51JVfXSmRWA8xUuwufwAAJJRf29CZ0e2lkACOAGSPgs8gveRr80STbXvarV9dpw2uVTsVVMvJ37fn/JrOvWZ8Gve1rXW0adHtsijQPw+U4pPFMnfl17xL8W2tnw9VTYekUeBqpqqgo4k1nEzssfOiGEAgBTC/Q2tagMBUhWSviAmDO4jErevP7HONzL3/75tTHwczuC+xrxYKvHr4zLm+mvu8E/ubMbzAH50aB1VNBwWWzBT+hlTrNQ2GXNbcQ3i2c8aEzCbHagrE3tbid/QKeT5xusi8RMTOe/bIF8BAACAVICkL4iRA7o2D4woMfr6hTN9RD9ZMhK/7z+7j/5x3nM09x9zqZPXww2C5wJk5/77HCqTCVunbFZmnEBmuDKofutiOvVfc6ixvVH8zJIzHhCJ3Tv73xX9/hhPM/ONV64UU8eEWh5O5xozxz+R818+R5624EkqAAAAJBckfSGMHljoq61jpcX2F0vnJd1GeX+e8Xtc9Cdj+pY3970tavVaO/2z0Jc3VIjkjRO0s0efKZK0C56/QLy270id2DN+H33/QdkasT99pNF0vGjVQlrwxnXk9rhp+1G5IofXScOMGsr61tCTlzI1kbPntoPk+nWpUevXZOqP6PGQ57O3jdfQARoAACApIOkLYfxgo4+bSrIixU3E8yb61+H8x/lPiT0neO/uX01tcl3dHUd3ir0yt/RU+vaou0Xt3Lr9e+XZQFzbpxJFtvry9+lHEx+h74z9A818ciY1tDeK8yw/M59WfvlVOuVp6+lmrLhyCoiufsc4uHeESPA8R/aSp2IHeTa9Qq6n5xuv/aIYfQEBAACSAJK+MGaN6i/2Vqtw2JGfk0lZGcbHPGPQNDpj5Om+5G/234+nTZWfULvbSP4UHqU7smCiKN+15esiwRtjMVUMJ3wfbD9Mr246SBt21dOg3GE0qtCYI3DhG9cHrAoyuKDUdjOvz4gZxlyBPzeWO3ItmUmuB+cYK3pc94HxGs/5F2wiaAAAAEgYSPrCGNgnl6YO7yuPumfacH8fv/S0dJH8zRw0QyRhV7x0eUCNHeM1fvMyAvsUjistopMnDKJpWn9BHmBS19wu5phqbvP3FXxw3vOyFGhs3zFib3ulEIWXExo2VfT3M6Z38SZ5Q4xl2wAAACA5IOmzYWg/ewM4glHz/ulK8vrT8KJhIvHTtXe6ZYno5nHGa6qWsTA3k4b0zaM+eVniOJjGxpyAJFIZVTxS/Hv/8+KXRb/CSLj6D/f19wMAAIDkg6Svl7y46GQaddt/5BGJCZaL0oeKgRt6gvb2lnJZIhpRMF407ZrxyGJ9gIkVbvLlpePMuLZPJZoRNfUCAABAUkPS10sG9MmVJcP63VW0aV+1aKKtqmuhwzXNomyeosVqEMkg03tZ4Sbfj3YeoVWfHpJnDFzbx4kmb09/4RmR+HGt34ZD1pNCAwAAQGpA0tdL+hdki/1bW8pFcqdbv6eKNu47Ko8MKuHLy86QZ/x49njua8hUbR/v9bLS3uEW/x5vTdqycmzqgCn0/uUfiD6FV756KWr+AAAAUhiSvl6SkW581K3twSdnVlTCx0YOMOb6M1NNvOo6vRwMLymn1ySy/ZVt9PtZL4nl3ezi5d0AAAAguSDpiyO9Rs4K1+gNLrZuyu2bb9QcWuHkL9h7v775IG0tqxHlNz89RGVHjfn8hhUYS8UpDW2NotmXt6PN1fKsMcHzmf86U6wTDAAAAMkDSV8vUsmYSshUzZw6pzZ1/qxpQ3w1hJEKlfgdONogmnvbOvwjhftll9JPJ/3F18fvw4PGah/c9Luhwv8+mys/Fft5T88TK3+EWlYOAAAAEgeSvl7E/fo4GVNJnaLO6a/x1CzpaS5RDoaXelObFX4vlUja0S+nVOw50eONmUf6Xv/GtWK08UNnPSJW/jhQH9g/EQAAABITkr5eNLwkcMLlYHjNX30SZjuCJYB6Ihkq+VPJ4S+nPSMSusfOedw3yvfEocbavbpThp/UZY5BAAAASFxRTfq4D5q+t2J+TT8O9XOpgEfc6snZOdOH+kbh6tSav93FgzysqJo/nTpWiWFeRhGVZEymuUNPoHe2Vohm4NVbj9GSMx7sMrqXE0JPa2TJKQAAAMSHy8MTusUAJ3BWb211XiV7wa5Xli1bJkvQUze/b0wF86eT/dO48Dn92Oz2mtvp7uK75REAAJhdcskl1N7eTmm8fCVAgolq0hcs0dOZr9GPQ/28nfe2a/ny5XTxxRfLo9T26qYy7+cmD2zgmj9V6xdKv4Jsqm5oFbWS3Bxt5qTPOF7wGccWPt/YW7FiBc2fP1/E91SRnp6OpA8SVlTvSjtJmfka/ThaSR34nTvDaEoeZZGY9QQnfAAAAJA88CjiEBMG9xHJn/5ErfcvVH0Lrfr9AQAAQPJD0ucw584Y6kv0dLNG9afMbs4JCAAAAIkP3/LgM2fsAFky6DV+qP0DAABIbkj6wKcwN1PsrZp4QzX7jrrtP7IEAAAAiQpJHwQY3DdPlvxz9ylWid+Z//s27V18oTwCAACARIWkDwKMkaN8zQmfoid+vF/1/dNFGQAAABIbkj4IkJ+TSYOKu64SolMJYbDEEAAAABIPkj7oYvpwY2m1eRNLLUf6AgAAQPJB0gddpKW5KCcznfJzjKXaWGmxv68fAAAAJB8kfWDp9CmDZckwY2Q/JH4AAABJDEkf2MaJn5nVursAAACQeJD0QUT0/n3jB/eRJQAAAEh0SPogYmpwB2r5AAAAkgeSPgAAAAAHQNIHAAAA4ABI+gAAAAAcAEkfAAAAgAMg6QMAAABwACR9AAAAAA6ApA8AAADAAZD0AQAAADhAryd9LpdLlgx8rG8AAAAAEH1RTfq6k7R5PB6xqTIAAAAARJ/Lm2hFLdPipE+9nV7WRXo+Fnrz33IqfMaxl5aWRp2dneKzhujD5xt76enp1N7eLj5rAIi9qCZ9zPxlrx+bg6d+Psq/BgAAAABoop70AQAAAEDicVyduqpt5L255hG6L9hnqX/eEDl1n+rPZtwUps5xWb2myvo5CC3YZ2b1GeLz7RluynW73fLIf6yftzoHANHj2I4UCNqxoSd35mQFIsefn/6ZKvyFqJ/nRET1PzO/BsEF+6zUeasEj1/jpAT3dvfx52fuy6ef43s5MzNTfNYAED3oPQtRob4A8UUYH3rygpooSCSq1o4TOT3JM9Nft0oKAaDn0KcPAAAAwAHwGAUAAADgAEj6AAAAABwASR9ACohHPz70HQQASC5I+gCSnJ58BStb6W7ShmQPACA5IekDSCG9MZ2I+jewRBkAQHLB6F0AAAAAB0BNHwAAAIADIOkDAAAAcAAkfQAAAAApj+j/A4WlDJ18BgIVAAAAAElFTkSuQmCC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AutoShape 2" descr="data:image/png;base64,%20iVBORw0KGgoAAAANSUhEUgAAAl4AAAEnCAYAAAEP432EAAAAAXNSR0IArs4c6QAAAARnQU1BAACxjwv8YQUAAAAJcEhZcwAADsMAAA7DAcdvqGQAAHJNSURBVHhe7Z0HnFTV9cfP9sZWlqUsva+AYAFL1BgssbcYEaOiMfa/lSRqrEksWEDsxl5B1CigolFAFKRK73UXWJZtbO9l5v/OeffO3Hn7pu3OzM7Mnq+f5y3vvjezjzvn/e65LcKqAYzHRIrQRkREBB2MOW0eGFa4rlDpdh2upAOJjo72uJJ4/JO0bvoeIo4+W6S6Lm1qmDMivvijiHVtPHpg1o3fATymVd+GGpET+lh3LKVDgj9J/Gm2tra6/Hl69MAivpwEyw4uB5iWrT+8MCBi5Kl0SNAytbS0QFRUlEsb7tlPUqtddWX9ofTve+nhhctDaw8e27Czx/aFGEiB9VP2weKUOBjz/hjKx3BR7o+2dKiA3xkPifxJYujqJ9ku4fr9xnwKY9P2wekDTqN4V8HjGqaCtQ2P616rFjmaDdj8g4iFN+16YJLcyVGafUuFgfd/A0tqskRuaOLXn2Q4UPndEgpTzzmdpAS+HT2BG99eQj9JtQq6q5JdnTY2DCtcV6h0u9YcpkOCP0u0YTLuDP5JekmH3pJdkTY2zIxXblksYuHD9hW/0CHx6ieJD8zVL7Piq4UQk9Udkk44RuR0XTz6SR7OTID33i0Xqa4NPTB3dj/npN/A2IktYG1qEjlalR6ZI2JdC4+N/ilXnA27Nx6hB7X+le+gx/wfKX74s++19LcOr2hk+qQLRCy88FpW4IMZPr43hdExkVD5y3o4+uqTofrn1ZB24ZmiFEB5USGk9+wlUh6CXyXYRTM+sI5yeO8eEesYz11xvoh5xrZflopY4PDqgW1bvoxC/MMO7thOaTy8/UN9icViEbHA4JMa5gz1AcuHKsOCPbutLc3NFFfJ27KZwpbGRgqL9+dR6Az5GYHCrw8MkQ+oqbHBumPlcorLvMqSEgqNHNi2xVp6KJ/iz11xgcODN6tR2guGwkO7d1mrSkutRw4XUNof+P2BdQT14ci4fDhmNNbXUzk8KkqKKc/sAXeEoH5guZs2iphnGB9mXVWVywfcHsLaW6HZP8gaMFCkfAO7d7yE3TteYvrAAuWiDsXKbfrAAvWHePMPExnp+Y8Be4A87QXyFrZhXsI2zEu4hnmJQw3j/kj3ODywcKls8+fPFzE7WhNJxHRwQHBtQ4ut48PTytJlbdjw3qmQFB9Now4RTyuLRw/MumOZiDFuHxgOz4z45Hwa1hRO0KDg6iO2IU4q8mdqhtsHdvSGv+kjqOkIn4dGg4KTu9NP0vhzlD9TM9w+sM1TNtMQTRrDqj20fSs/DLnxrL7EIxuGwzOXX7GORho2978INo17Fg5VHYLcijxRQh9kG0rg9y2tK/X6J4nV0Wt+2JRvtWz4luKj3xttraivoHiwMG/ePBGz09raKmIdw6MaZuTMMdnwA4wmmzZ93Lfw3a7l4kz4064HhuDPFG3aWbAFJh19Lv1cQxGfvyXdETH2HArzpmnSI4TAQcHNRaUU135pDkOcOvSWDFdw9HRMz0zbw/HUf+bwwLjx7R56YPJBYdXsKuBgmtqKRpHScTbyUP2J0gPrSg9KgiOQktLiRErH2c9SfQl0WRvWXhx+kmZU/WCftRpO4IDgmvIykdLx+Cfpijffejosh2fiMNRu6RkipeP1T9Kspk2d8zVEvr9QpHSaC4tFrOvhYPSdGf+vZ9xMtax61Xqo+GYR1K7ZREPRuyIeGX2sZQ13PA8f4NBzi5XGsuKBD61kVxE9zI7+bKdPulDEghuPHhiy+OeX4fbXJ0Jxr1GURh2D8fSMGMjZsR2iPgz8bJHmJkcdFQg8fmBYyxDULziVBkM8ojN1w4nxjoIjr73hxWsvF7HA4fEDk1SWlkBD+QyHeTpmyPPNjY0ejtm3wjt3/kXEPWPqJ1+JWADRDH27wTGnciS1J4Nz5djW2soKW9yOfWjlczhq0MOhlvJz1aGZ/nQgduiBuUN9KGbxkoMHKNRRHpD2x+NDa6yrbTNG1WzMKj40HJopz4XsAzOjtaVFxIw4PjCJRfyh+FDMHpYKPjQsN/fLLym+c80qcSaEH5hzXD8MZO/6dSLmGnxYmg0VKR1fPbAgGr2DX8M3/jgcW3HhhRc6tFy02unVoDxndPwOQYq/nKFB9MD88wf6GoefJP6rBM0vtAOg18GZq6ajONQws4flr6qNePOP401ZfFhos/wBD9n0krA1+v6CaxjjV0x/kf6080z7MRvrbIa/3nftwbSCsVELX3KLq21HXaPeeYh9YrJfzFmoIvNcDdmR+FxTdOUVcUOBQVnJtiMxzl5RZGVxFqrIPLPKZ8RnFcx6YLM+nn/sOWCt8K4jgwlffFLBcMh+xDun0PyHptZmiEjrpVuyx1LBWlshSjFBAa7uLw+L3ZmjWiP0W2Ba5sl0e/BJBcNB52MG9YfPzlwKS7YUUR4NE/5HIUQ8O4DS1oNbKGQ6mfhu9iPSPk5JfRWiJxHTMk+m24NLN4VsTWIR6YadN28e5bnirhXRkJxzPzye9jg8VPEQ5WEcwbSMM/4Be3580dPjE7CC+ZufthZYF+5bTHGcm4TzkhAZquwt22cryzhi1pNvhqu+1+UHV9qOI3VllKdZKDoQzVLRgah5Mu4tAXO0yt0wkMzcJXDsJVeDdf9GiBgwVuTqWg6nZTLmoB/soosuEinn+Kqv2hcE7FvI3UPwoMqlNQIGvZZPFQ/nv2FYvX1aWE2OZoKhqwhbMyg4q0oAZgyF0qlFkLB9ISRNCM/lhTuCLyxYa5V9e6DIxASIEK1DbCWikJfDBFDYq3lxcXHtEvqdb0exciEpPWhWb2ZyPFcuPxKVkmw7ZOVC1IqEGN0SjY1tR6l7UuFMK5hsPXKfZNcCrRZWGhnKCoRpPIx44hszrWDyrdnZb08m9On8VyTT6aAlwgPfWBhKHSaRebIcgmmzV6QxjysYY3sd4hsLQ+PrUObJcgimZWVTMebZKhjW3o5orqoj9SLGMHZ8YsFwemlDTTNYGhpEDhNKyFefs1ck0qmvyEumjoPYTavhtbuXh+WCFuGOfPU5e0UiHX5F4s3VVqN8ZcrXpqvXZ/awDHj7o5kwcUocLBg7hPLM1rCo+HohV8Auhs89+VaLFV697Uc464YcqP91Iwzoq9do/JjCv98JfWa+BtZmuxlV97qTYOU0yw8UuPgBLsMTbHBfpEZEZAStYIFLfCzbGEvrpHz8TSTMWhBFa6V8NNdCeUU9j6J8tGio4fDY8MZCCpMm2DvAjXi22kXHWDBzGv4iRIrpEGjBAsWBbaXWxvpm687VbXeVa6yrEzGr6flAgjvlqWs++IOK4iKPVkFR8cVwnUDjNzvapLUo0drsWLncZnVi4qMgNj7adAGjl677o4i5X+DI/1bMCtvxe1/pv6W4UntkwcgTT3bQvWGJXs98j3HNIUwf2L6VQvzl4kaliPYPSaEsb7zOGWo5jB/et9e669fVIsfOnnVrRUzHk/uTBROoVkb70YiY76D1lzwkFC2Y2yHT8rSMezJk2lP2zHoThl51oy30Ncb7qp+HePOZ7b9WPl4XTmx8xkorfc/st2Do5L+0yfeULjdkurNBq5W7ue0esYWa1TPHUX+hFaNdjoUuKy8qpPW3pHXbtnwp3QvTaJFUq4fLSXkCXrP1l6UUNtbXWQtz9zl8Bt4HLRj+LZiP7N+2hUIjwWTBukQF8x73At+TV5unlcsMvFa+kuVrHReLw3XS5H0xlJVNJWRekV0XfCTev5r8zfz58+Ciiy6G/J07oKW5GQaONt9CKqz9YIw/0St93xEjnVauYIMrGONXuIKZEnyvx1CFNRjjV9iCMX6ly1UwbF1Jo60a76BxTIYZ/Ipk/ApXMMZv8DuB8RtcuRi/0eHK5csRFeEAPw87bLm6GLsOV9oOCU45w0OixhHjeU/hytXFiImKtB0SnG6mTkuTcbMpaIizfCNcuboY6nr47lDnOqqVT+a7gysX4zd8Wrnk2vcMg/iucolKZb10DsDmHyjOdG18U7lwpw6tUuGmCrRFTFwS70UUpFh3LLUdErOWIoZG4e5ti9Enlav6wg+gbsTJsCj3R0pHDD+ZQib4iBh4jO1QMVYkFPCeCndn+KRyrYppgqT4FIrj2vUIbQ2jYa04TCETJKhbwwjUiqS2Co24OmdGhysXbgFT2XQUrVnfWjXMYVME2klt5kiRYroaHa5cL5zUAlM/z4OR2Wlw0+yNtDkCvh4La4og4stJpMWwkrVavffwMqGN6ZAbs1nZMj537lyKS8w2qEJrhqibWvEmVoHj4osvFrFOBitXR9Aqm4g5UtfYYs2vzHfcuOrRFKulaB+lEblpFZ7DjZXCYRMrZ88jWMBnLA+JprccNq5SQxWzPFf4xhVhQkJsFGSnZMOzx+ibkJMWe6wSIl4dZxP9iNy86refngZ3/3wnvVLV84xvSYxJtB0SZ0IdW5Dt6bC2ISpZu/Hklzrgvq+th8pqrQs35Vt3Ln+XLJW0aAcrD1KIyPzm1maRE3oEu+UKJH6zXEa2HCiDGz7eAGfP60G72s44+ivK75vSl0IELdgvV/4C0ZGe9bozwU1AKtf8W0+ibffypp0Pu584F87+chR037+MWpHNrRZRSiclTveXMaFPQCrX0QMyREwfT4TuiWOOGUOuimEPfkvuiyVbCxw2GGVCn4C9FlWoD3LAWPj+0q2QF38VHdd9uJ7OcQULPGo/otq3aKRT+hbbC74qsQVpvepbqmBnwRY4e3A8d3r7Edw0VB4SuY+jr+nUyiWhju5799BrEqbrGy0w/qFm+VrbIcF+RTwQ6ZYwc0/IPNXSuSIoKhchdqOFfxTaOr0Z35N6zum2Q4I9L+rrECsO5iEYYlpWJhn35BUZPJVLEpsgIkygsFqtDhYLrRjmIRiqlk2ek+ddYatcsqYawXxn5xjGFbbK5aomelJLGcaI29ciVyymvQSf5mL8yq41h22Hr4mJiRExHa5cXQzci0keErOWH+psdy1IWZkwxEOKfglXLsbUp4VyyF0Lsrm5mdIY4mGUUFy5GL/BlYvxG7bKxb4sxtfYKldHXQ5mm64zwQfu/y0PMzzp1nGGX1qLeV8sg9wDHZudywQG3FheHhLZGkSkiPdZaxELd+S1+N850yD+pXvgyCH7MA4mdJCtQRWftRY7+kqMT7+Xdu0/tHA97dTvDH51di18prmmT7oAygo2Qb/3PhY5TFfHreZy98rE/aFvf30ixddu+A6qU7OhubiU0r5m5+qVIsaEAm4rF1o0V1ZNbjp+wb0PwtQ5X8MXL2yFPaedSq/H1gr7isFIt1PHQ3NRCcVbmr1vlVg60JJhAo/byuUpI044icKG8hkQ9eFi6D39ZXj9/rWks+QRnZYKtas3UnzzGz84aDCMVy5YbIubobZw/Am+4pmO47PKJblg6kMUfvyV/ipFF0XqBWdQHDn8tzsoXL45lsINby6E+i07Kd/aanFasQILO5R9gc8r14gJJ1KP+1k35MBZF2dSJdq/pRTiJ/4WWlssZNWKeowknVbcaxT8sjYSdvyUS/lEdBSkXXimHu8krnjsaRFjOoLPK5eEhnWcezT8+blT4JtXNsPbU5dCwZ5yOrfwvV0UIjc9Opp8ZFj+428i4eN5VnjlFlHROomeAweJGNMhNLHeIcwW3njuivNFTGf32sPWnasLrC/fvIhCZ+z+9bC1sc71IiTGewcbnixEYrFYHMJwxS+W6/qZbzj0XQ09tpdtcJo6SM3I0ON6QWyC6/lwN7/+YcgL7h0rl0NJ/kGYMfkikROe+KVyZfTuAwtmPkVxZx2kTQ0NIqbjaYXplp4O936ir5DjCmef6yn4ffxVibHVW3rwAJx31/0iJzzxm+ZCnxf+A6vuAxTxmIf/aC9NuVzk2nFWIYz/yJ70g8rK3V4uf2QafpBI+Z6hxx0PWQMGilR44rfKhciKhZUjf9cOaGlqojRWPDwO79sDmvCgPAQrREeshVnlbO/9BowaDX95+R2R0umoNVSJiY2D7n2yRcpOwW57YyfU8WvlUpnz8F9h99o1DpZs1gN3k+6QFQAr3B8efpLiniItoRG8V3Njo0g5Ul7o2cyX1Mwe2OIRKZ3KUr2HQaLpVhFry4wrLxQx5+RtsS+tjnzy8FQKPbk22Onwas6BAPsvZTeTBPMQzDc77wz1Ok8w3ttdWmXPrLe0c38RKXP2zH6LwqGT9XKYxrgM20PYr+bsS5y5H/asXytiVqv22qUQy25bvoziddVVFCL1NTUi5ljGHc9NusB6eN9e9BvoGVq4Z91ayj+0e5f14I7tlC3vh89DxrGM1iqkuCuwfFNjA8XRPYH3379tC6WNhJL7IqQrl9biFDF7GbNKg3l4Xq1g3oDXWlpbRUrcT6s46mfigffH54HnNO1EFQHjnrD1l6VW7fVO1+CPQlYiDPGzMdz96xrb34chlg9mQqJyyQfqCmcVEJH/+K7KuKPkwH4R05H/+IiMY0WSz2Pn6pV6xVDKuaOs8LCI6feUFQjD1pYWisu/AePbVy6neLASMEHfEWIT3C+rhALeGdiIwOOGF98WOd7z/l9vE7G2SNfIvbP1NfeR4eNPoNATt4kkvWcvEdOvw+987l33Q2JKqulYtl4DB4tYcBISlatbWrqIdYy0nj1FrB0YKolZpTHmeVOxnIEVDN0iw4+fAPdolRd/RNVlR+hch/6eABASlSsptfO3Np7qQa+AP4mKibFV1jdunUIVLdgJicoV3839TvJdCVcSIJgIicoVbZhsyfjmletvQqJyMaEJVy4DWgtaxJiOwpXLwIwrw3uMVSDhysX4Dbcd1+7wpmxXIDIyEizKMKKujGnlYhhfELSvRbSI/mhuo2VB8Dcl474E7+mv36tcdSZUYMvF+A0W9Izf6JKVy/jqYuPtH/i1yPgNfi0yfoMtF8MwIYnHb0aj20mm/eWSYhiGcYXHxsuZQMN89Vx7DNm8efNEjGHaEor1Y/583w5G517rtrTbJ+HKmDEMw/gbdqgyTBjz/cZ806O4ynEhRhW54Rgi49iiUne3U8tI1E3JJLIchvJAjPtOtYfgN15WlssM017OHtvX9MhKiRcl2qIaFhnHFpU6vNDM+Kib3klkOQzlgZgZP28JeuNl3fS9iDEMw9gJauNl3fgdRHw5CaBoj8hhGIbRCTrjZa0qBngs1W64/vQdwGvH6SfZiDEMIwga42UtPQDW4n0AuevAeukc3XA9Vgkw7CSwTllMBk0aMTRsDMN0bYLGeC3a9BlEvHoMGa1FR7bqhksQMeg4Mmhw51awbv9ZGLbOX+iSYYIdfNGbHVBVJErYwV5C6UhXB6GrvYfOwDLq9Ygn13WEoDFe9xx8D8YM6k/xMyfqG+SMeX8MLMr9keIRY88ByOgL0FTnYNhga+duO8swwQz+bswOSGm7VDj2EsreQDle09jL6Awso16PeHJdRwga47U59wA8OeEFMmAD7/+G8n69ei2cMeh3UN9cT2mEVBdy0yoKrC1NrMIYpgsSNMZr21/y4I73dSP1xuSxZMB+2lJMA+qW7ygjFUZI1dVnJMlfacysuWvB2lSvS2KNZkszhQzDhCftNl7qHMb2zGc0clTfdNj4yFmwecpmGkSHBiw2OgoGZiVDq8UKNw+cRgbsucWf2ZqTb25bAYumzAXrlB8h4v2JULBe35J0+f5f4Of9y2Bl/iq70fMQ2UyV7DwSPhsIM0w44bXxcmeo2mPILl5/LYWpibEUImjATh/VG4b3TqX48LSxMH3ct/Dy94kU7spvgic3ToDikhQ4+ucp1Nzc3VAKEWPOhpuX3AJnvH8J3LjIvudvq7Wt89BoqIxpNID5VYdEimGYYCIo1vPCVQO83SR87d4SOG5ID4pLH1netPNJaW2a8DJE5PzW1oTEpqXsDEBlh0hDNTRjCAxI1c8hmH/3z3dSOVlm4sDTYXHeEhiWMRT6p/ajPCZwtKd+dDa4qsRFF/lu9xZcVaI9q5UbX8iSsT3HQGZipkjZwd5CdLobQxXsRZTOeBQraEJkz2JcXJytvFrOL6Dx6mx8sbX2obJaEWvL6PdGW63VpXqosXDfYmtJbQnFEcyX51TU8ohZGcb/BGLrdV+jGVwR8w2aIRAxRhI0DvuO0ic9kRSYnDUv4xi+1ftZgOcGU3MTlRn2YKpvHanGVLCcMd+sHMMwnUPYGC8EnfzoH8voFgerHpgIiXHR1JSs7DkaBjbMgptmbyQDhgatcd0CgGb7siAbrtkkYo5YD2wiY8cwTHARVsYLDRdy/JAe0DM1AU4Z2YvSmL/j3+dAXvxV0O/QMgpHfGoFeKIn/Li1gBTahq9mQ1VdE5TXNtI108boq3dGvHMqhQzDBBdhZbxcER8TBXDrOshZfTONFZt7y4nw4+9/hus/XA+ZuUvg2IEZkPJMD8j94TMyZrd/ut3WEYDpHUt5aR6GCSa6jPEieg4BuD+fouMGdofr5+VD7uQoOPaY0TRloviM9+HYDbdD3/yllL/nnhz4/tKtVH7koj/aei8ZJtzAXkXZY4jIOYoyVJHl8Jw6NArz1fLq/fxByA6V8CdkpAYdB5C7loyaOuTCYV4lExB4qET7h0pUfLVQxBxJGj8WYnrpQ41Cla6lvDyEJq+maP+wKVkiR8+DqXtFimFCg7QLzzQ9nBkuZ+pJzUe1JeMyxPOYj6G8RkUtp96/I7DxckHEoGP1EA0Xktx2UB/DhBPOVoZQ87GxJuMyxPOYj6G8RkUtp96/I7QxXmg95cEwDBOsmPq8pOEynsJ8medpfO5cfbI0wzDt58ILL2yXzyucYYc9E/Sww779DvtwhpuNDMOEJKamHMVYEAgyhmE6yK41h02P2gp9JomKWQ+is95DY6+hLKPmowAyuyfmo9NeddzHxMSImA6eM+YZaWO82GgxTPgwfHxv0yMpLU6UsCONiQxlz6FZ76Gx11CWUfPRlpjdE/PRmKnGr7nZceVjPGfMM8LNRoZhQhKnzUaGYZhgxtR4IWzAGIYJZkx9Xp3SZBTG8pVbFkPTAV43nmEY1zhVXoGm4utFUFfVCGfdkAN1G7eLXIZhOsL2Fb+YHjXlZaKEHdWB7o6g7G3EG3eG+nr7o5mwd/YSyCrcCh9/EwnbR+aIMwzDtJeck35jenRLzxAl7KjGxB1B2dsoCaTPK//bZAq/X/wShROX3A6LT3+FxqPgkh5N+Ycp31ssdfadthmGCS+CwueFxur2d76E+PR7oai4EHJ2bIffHGeBH97eDof/dgfUrdcXBPSWqkW/iBjDMOGGqfJyprpUo+bMwLXH8O16ehrEJ8XATS/+Br7+/hOYPukCyLn6t9BQPoMUWMLo4aKk9t2amkTMNbVrN5Phaylt27ZnGCb08cphrxo1ZwauPc3NPbPepDAmNg6mzvkazr/3Qdi3YTXF0YDtL40hHxg2ISv/9zO01tRCa20dXeOM5oIi6P3sS7D7lN+InMCDRphhGP/glfHyF0OvulHEdPoMGQYjTzyZ4lc+/gZUFOvrzqOSwlUgdx1/POTPW0bDKhA0arblbjXjiXFZFpHnWyr0JZxzNxVTuvJ/P1HaiMVE3VlbW6Fxv/49POXqZ3QfXjiAPVQME0wEhfEykpKZaWt+Zg/rA8kZTdR8lE781ic/hLp/3UXn0Qjtz28hY4XqbHvOURRHvxky4LMvKd3tlPGw+8QTYee7/4MFr26hc9am5jbNULzfzqPHwpY3vqO47DSoXPAj7Pv9WaKUZ/QcMAgsogs5HGAlyQQTQWm8jPQZOgyuuHMEXH7/cZSO7ZdNhuzkMU2Qpxkui0XLfOoDMliYn7NVN07Iu68UwPA1ayA6PRWa7n4e6uqscPlZrZB7oAVaLVbY8OZiWP/Kd2T4MMR8eHku/LQulq6XnQZ4DPjkc8rzhuevCo91yhbMnIYOTZFimM4nJIxXao8s+OCfN0PPgak0Ix7D21+fCAP/cCr8sjEWkiaMhai+fUkl/eHvx8Irt+vNwapSfajE3h3VdC7huLFUtucfzoLlm2PhSJ/RFMa/dA+Vk2FUagoNlq0ffjT1hEZ9uJiOxHGj6HxX5brpr1GznGGCgZAwXsh5dz8ADbU1FE/tkUhheq8kOPfW0WTQeg9Jp7xeg9PI8Fg1VVWYWwGX/e0YUk9IdGwUGT4EjR9ehyEqNjyGLvkJjrn9HNuyIV88vwX6fzCbyst7eMtdH30JxfvzRCq06Z6t70geDuxcvVLEmFAlZIwXjgp+5c9XipSdwWP17cmSM+LJ4CCpmYnw6m0/ksFBo3bzS6fTOSwrDZ8ZMb2yoLKkWKR0A5c0YZzNyLWH6JgYOFKgz9Xcu2EdhaFMe3qTg4UdK5fbOh6iY2PZhxfihIzxQu6dPZ9CrIBqxdu/dTOUF9pH4fcclErqSxId4/mf+db//VnEfAca3qaGepj71CMip2NUFBWJWOCZMfkievZkBELMkC2Y+RT9W8y48kKYO+1R9uGFOCFlvCIiI+HA9q1UAadMfw3yd+6gH1JsfAIUiaZZ2eECCr967sY2akm+dVXDZ9YbKM9XHSml0Be8NOWPNG7NU8qLCkWsLW/feYOIBRLdUOHfgE14NATTNSMQStz7yVcUnnvX/TBVi5+nhaGsJLs6IWW8kM8eu4/CzL79oO+IkfRj6j1kKIw84STKf/fum6CqtJQGuiJSpeEx7PjxFN765iw619zU6LI38M3brqPrjxzybHyXahSN3PXhFxQ6KyMNq+SdO/8iYq5pqK11+bmuzrUXfHmQIQ5R5YLfX4aoJN1RV6WPD2SCi5AzXq7UC/5Q8Twapf45o2wGAfPwiI6JpTAxJYXy96z9ldJ4ndGpXlNeTueQ4gP7KewI6GNBULUYKSsoICWDSGODBlYaXiP4vaRifOXPkyh0R2O96xkJ7pg6R1ctKqhe6PuZqBf87kaD7GtUV0F7kebXlT9y/9YtDgoNm51M59Nu4yUHkWJoFu9M3rvnZjJQ0sdhBv7opMFAqsuOUB4aBvStHdyxjfLx+uETTjA1Iu0B74f3QuMo7/nuPTfZjCjS0txE33/IuGMprSKbk6gYXRkHeQ6bSvjje/m6K5waw44gDbxENiUXvDBN/1u1NOU5aZ515DuhypZGpb1NWGxCbl++jHxgLU6WYPlW+1uQpnpepSSo0P7x24WzS9tzy7lz54pY4DiwfauI6Tx3xflWzTCIlNXa2tIiYjqFuftEzDl4D08oPZRPZfHQfrzWvC2bKH/b8mUUluYfpBDZvXYN5asHohkkW1xF5qnfRf5tGKr38A6LCNvy3KQLKKyvqbF/rkUvv33lcsqTZRDNWIkYfrcLHNJY3oisHztWrbBu+2UpxRG8zqJ9Dv5bYdhe9q5fRyE+F7P74OfIo7TgkHXPurVuP2/evHki5htaW1tFjJG023j5ks4wXv5ANRjuwLKH9+01vSZ/1w4R08EfVUVxEcWN5yS7f11DPyoyFG6+R1XZEa++q47zH+sR7QeN33HnmlXWIjTy+MM2/Ljxu21brhseNGRotKSxwKOxrs66c/VK/Zx2oNFGsIysH5i/69fVNsOBaYw7MzregkYQDRTeDw8EXy7yM/DfK3/nDmtZ4WHb58lyEplG4yWNedH+PMqTlBcWWluamuizPIWNV1vYePkQ7w2COcb7NDc1iphz8EeD1zU1Nth+QK6+Dxow73BtHKSya6yvt9ZVVrYxXkhDXS396PHA71mUlyvO6IYIDwkaClRZZYcLKB//pgbNwCGyHN4HDYB6nS/Az5LHVkXpIZUlJbbPxfMY4oGKcf/WzbY0Gi80fPhMDmzb6vBvgefxvof27KJ7eQIbr7aw8fIhO1etFLGO4croeAKqGKSj93HEc2Xj6nNRcXn6g8UfOYL1Q23SI3gPPA5s3yZyAgN+J/xcabhknjzwXN6Wzda5X35JaWzq4vOQZRFZNnfzJo+fBRuvtoRcb2Mwk5iqTz3qKEYnuLfEJiRQ2NH7tBtXnTZe9OfIcVlIWlZPEdN5Xgxx6NcJex1gpxR2Rsjvd+XjM+Ce2fNpKhiei4nTd6PGvKwBA03/HfDa/jlH2f4OxnvYePmQhGR9LX7GObe/NdsnPdJ3fvhFp/RsqwZVgque4HeJEhtKYHrvJ29TXnrPXpSH4w41tQal+QfJqCGRUVGm92M8g42XD0lK8Y3yCnVw/Jcz4rt1E7GOgXNGgxnjAps9Bw4iY/bBX28TOUxHYePlQ3z1w2TCD2z2YlPz5tc/7BTFGI6w8WKYAJKUliZiTEdh48UwTEjCxotxy/RJOPWGmzpMcMHGi2GYkKTdxoudjgzDdCYROFJVxF2CxgqLmoWImscwDONvPFZe0iiZhca8rgIaa2m8gxn5HSMjI+lAgv27y7okvy+ifv9gxGKxQFRUlC0u06FQR0KRoKkJofoPHAoGW322+IOSYTA/c/nd5PfF5yzjwUpMTAy0KsuKS0MbCt89FPG42cgwDBNMBK8GZ3yCfPt70twye49hHr/fmGCEjVcXAZszajNGNUhqXDVyGGefDROscLORYZiQhJUXwzAhCSsvhmFCElZeDMOEJGy8GIYJSTpsvNSeKO6VYhgmUPhMeaHhYvcZwzCBosPGCw2WM8UVzkps3rx5IhY6hOJ3DlV8+SKX8yUZR3zSbMR/KFZdDMMEEp8oL4ZhmEDjM58XwzDBxYHSGth1uNL0MCJdPKqrJzo6mqaVYejOBYRl1DAQsPFimDCloKwW8oqrTQ8jsgWFoVzWp6WlhUIz1KV/XCHLYSgPXDrIF7DxYpgwpV9mMgzrnWp6GFGNjLGDAI2YNG6yHJaRxsgVxnv5svOBjRfDhCnZGYkwKCvZ9DAijYo7Y6OmMS7TUqU5U2tq2ebmZgo7SnAbL7T2dW3b5wzDMEFtvKy5a8Gat16kGIZh7ASd8bLmbxUxjepSTWM2iATDMIyd4FNeRw5SYD2wmcKILydRyDAMoxK8zcbyQxRYL50DUFVMcYZhGEnQGS+ptDCUcWvuOrBuWUhxhmEYJHiMV80REdGM1dYf9cg/DkPEwHG6EWt1PmCOYZiuR9AYL+veNZqB0sd/RHx2CcBjlQCxiQCpvfSmo6QkF6wVh0WCYZiuStAYr+ImzVhVFIqUgZQsXX09lgrWgp0QUV4gTjAM4wxyt+xYanoY8XROo5o2npPXIe7mQvqCoDBeLRYL9PzmJk1RFcKiKXNh+e8eF2d0IgYdqysxyfsTRYRhGKc0NwI01pofBuTod3fTfdRVZGQcjRYe6uh6eT9/EhTG69ufFsKYQf0h4sMz4e6f74QxYy+DRbk/wrKDy0UJO6jAHJqRDMOYEjFwLESMOMX0cEVjYyMZHzRGGKJhkkjjZjRyzqYF+ZOgMF4xdUfgtd+9LlIAyWnZ0D0hAxpbGmFJ3s8i105Ej4EiplG8T0QYhnEAfcbx3cwPA9L4oLFSVRPmmykqYxmJzA+EMQsK43XL0hS4+tUKUl+Scb3GUnhUjxwY8/4YipPi+msuQOYAShOvHiMiDMN0JYLCeCXn3C9iANXbp8HeoiqKnzHod5CV1IPiSETPIQDdMrQ3SgI576FghzjDMExXIyiMl8obk8fCGc8vhV/3lsD3G/PhQEmNOKPRvZ+I6FhL8kiNWQ9sEjk6tc1tHZIMw4QXQWO80Gih6jo1pzfFy2oaKX9HQQWsmvwrxSEmXg8VIhI1BSaGTlg3/Y/CNYfWUsgwTPgSNMYrNjoS8qadDwmxusPvptkbKUSWbS+h3se65jp4c8XXlIeK692dq8DaYxD1QC758Xnsu6WBrq1WvSdkW8l2ChmGCT88Ml6uBpzJcx0dlDakV4qIAZw9ti+pL5mHhmx9binMXrcQKuvryZCtglr417rj4eh5Z0HLpbPhjgPv6ANZ/52pD7d4fwxMWnAFXe8pG4v0lSwYhgl+IqzqqDMfIo3Z3LlzKXTFxeuvhXnHfCBSrrlrRbTNwf942uPwUMVDFErwXmqvpXqOYUKRyy67zO3g0a6IR8ZLGiJXRc3KYJ6vbCM67xta6uDkYf3h+CcXwatXjoI46wq4YU4KvH1zIpyRfQKMmX0CPN/vOjij+yhYV50Hxybr48Eixp5DSmzzFLuyQvWGYI+mBPP6pfSF4d2H2dLqeRXcffriiy8WqdAgFL9zqIL1vqOtEQmOnWLj1RaPmo34D+HOCHlSpiNgUzI+OhEyU+KpSRkdEQ1JPYbQOWwm0oA8JCaOApvhwqakE/A6acSWHviFwj98fRmFkoNV+WCxWmzlGCZUWHPoV6q3ZocR1dBiHI2lu7mN6lxGRE37ynC7IuiGSrgCDRjSMy0RJgztASf2nUCGDBl4/zewfPIKuGfff0hp4YFQE7KxFlZMXklpCRquLy+cqxs+jdt+vAVO7ncizDztRUojeO68L8+FH/N+EjkME55I4YHGR8aNo+sRdWS9BI0WHmYj7f1JSBkvydgBGZCWpCusM8Zkw/Rx31I8ObabQ9NQ0rR9icObYHPxFjJSQzOGOJRPiE6wlTtSX2YzZNLAMUwoERsdB4kxiaaHEVVBYRyNDxqkuLg4Co1gGZwDieeRQEwHaoNmZf2Gn2/vwID7vhYxOxW1jdZleUuto98bLXKs1pqmWoe0GXh+Zf4qa1FNEcVl+SN1ZRQic+fOFbHQIRS/c6hisVhErONERkaKGKMSksrLjE9uGE9OfQTD6vpmWLW7GGor7JO4q5tqQDNKbdSZnDupohk5yErKIvUly//209MoZBim8wkb49U/U58pLw3Yil1FtoGu76feB4fL6+Dk2SfBKf1/Q3mu+Oicj21Nxb4p2RQiq65aJWIMw3Q2YWO8+qQnkrFSD+nMh4gI6P1Cb/KNVda00pxIV8ihEsiI7sNFDEx9BQzDdA5hY7yQHf8+hwwWTjPCEHsnjxnUHUoH/pbOo0HbuOcQbFj+C1g3/0B5CDYLayrtK7Wi455hmOAmrIxXfEyUbTiFDHukJEBCbDQMbJhFBu3Gz3bCpSvSACx670plXRPUNjTDjqXfU1qy7pp1IsYwTDASVsbLGafm9ILcP8XCWbAF9l0ZCV+cWK6f0AwYOvWXbz8Ely/Tm4QWqxUKyuvgx81FlGYYJjjpEsYLobW7v5wEkXOvhJixZ0NxTSvs/uFzOnfjnK2QF38VLNx8CBZuOgRbDpRRE7OuRN9ibdP+MgoZhgkeuozxwtVX5cYdYwZlwQlfAQxbcRNk5i4hw1V//iywWKxktBBsYm7YuIVWbD1SyPtEMkyw0XWMl8B682oRA/KDHTMoE6yT5kN8bBQZLmxSYog+s5OXXU7lrv8yD1o36KP4GSYcUWegYBxH0OPIeuMcRTWN59WR+WraeJ0/6FLGi+Y89h5B8Tk3jIevrxpE8Yic30LE0b8nBXbshtthz6RIsG5ZSOeQjZe0wpBPLCLFMOGN1cO5jUbDxXMbAwRO7B599FEQkaUbMO1Voa+Hrx1RkREQ8fkf9HyN1O+uIcMGFdx8ZEIHS20dtFZVmx5G0GChMZKHJ3Mb8RpZrjPmNnZZ42WTtUKJIRGjz4CIIeNFypHa8z+2vZEYJhSoXbcFqn9aZXqYgYZIHohUXqphknFZBlHPq9f6my5rvEyJigHo1h1g2EkAt28AuO8gwA3LAP5vMySNvwAiXsgRBRkm+ImIjoKImGjTwwgqKTOFhTjL9wb1Hr4ybH5bBhpBdRPyaqWpXt8nUsNaXgAR6X0oziupMq7Aeu8rpzWqGTQu/kY2/9RmI6bVfGxG4lI4iPxeclkceZ2ZcZLl8Jy8Z0dh5eUOYbgYJpxBY4JGCUN1jS6jAUYjpIJlMU8aLAyNZaThkvePidFaOD6AjZcXSNXFMOEGGh2pmqQhQlBByjSexzSGeCB4TrauZCjPSeR9ZSjLdRQ2XgzDhCRsvBiGCUlMjZexnYtpNc+ZI9JZPsMwjK9p09soDZC37VK8Tr1G3seTTWcZhnEObzprjsebzjorpqotYxlX14U6PFSCcQXWe/W30RHQ0c3Gqy0e+bxcGSA8Jw+GYZhAwQ57hmFCkjbGC6Wur+QuwzCMv2hjvLgJyDDhwf6tpbBrzWHTwxPMpvCg783Z1B5n+d4iR+Crg2XN4GYjwzCE7BRQDZTRIKmj52V5Yxl5PYbGe+KBLTvjFCF3hsoMNl4ME6YMGJUJw8f3Nj2MoEGRvZpyHiIaFDkfUYJxmScNGZYzupqk0ZIY50A2Nzc7GCy8n0zX19eTcXM3B5KNF8MwNleRnH8oDZNMS+Q5NQ/B62Uensc0hvI+eE5+hgxVo4jINIZo3GQ5Z7DxYhgmJGHjxTBMSGJqvHioBMMwwY6p8XLX1mQYhulsuNnIMExIElTGq7WF90ZkGMYz2hgv9Hd1ls9r7/oiEWMYhnFNG+OF/q5A+7xayipETKdhT56IMQzDmBMUzcaG3HwKf3h7O7Q0t0Lj7lxKMwzTfnI3bYDtK34xPTwBB4saB5LKaT5mOMv3lpCa27hnVT5UfLWQ4v+54yewtvDCawwTaIxTetB4GA2IHDGPyPLODByGsozMwwPdUn6Z29gZ/q6mpibYs2+XSAEc/tsdIsYwTHsZdPQ4yDnpN6aHEfzdo2FCI4Nxo9GRYNxsbqNaBpHXSwIytxH9XYE2YPX1VfDT8gUUP3lME4UMwwQO6edGg4RxaZgwVI0Mxo15CKZlnnoPeR88Jz9DhkaDJ9MYtmtuY2cory37+0B8+r0Uj9K+/+LTX4HG3AOUrvz2RwoZhmFUTJWXO4vnayYuuV3EAPr3iYYzJg+Afef+HurWb2m3/8tS3yBiDMOEI6bKK9Dqa8HYIRQ2lM8gw5mQmUrpd/9TTGF7aMr3bLVIhmFCkzbGq7M4688jKSysLoN+I7tT01GyfWSOiHlO86FCaCmvFCmGYcINj5qN7pSYL9RaYkochQvmfwiRUREwZlABKbG0C8+kfG9pra6F+k3bRSrwtDQ3ixjDMP7AI+XliQ+so36yXoPTKPzTtBcp7HHaIApVGvfpTnzEE59Wa1WNiAWekoP7RYxhGH9g6vMyYlRWahpDNFzGMt4wdc7XEB0bBefd/QD0GjSY8mLi4uDkK+922Omkfusu22DWI0vWUOiMzh4rNuuBu0WMYRh/4LHyUpWVmlZDtUx7SErV1df0SRfAvKcfg74jdUd++kvvkdFCgySNUllhHYXBylVPzRQxhmH8ganPq7Pof9QoEdPVWL+cQfDVczdCaUM85Y3YsAGyX3mT4gtX2Uff1q3bLGI6jXkHKYxK6UYhqTVLYJfb6T14KBlhhmH8g0fKK9Bg81Hlp2+OQO6BFti/qwpSzjgFWo6U6yc0Kr5ZBE2HimzNSQzrN++EoYt+hLiBfaFm9QY9/5vFFEpkeU+p6OKDZT2dzMswgSIojdfIE04SMYCx598CZ92QA/Ev3QPNjS3kA9v9m5PpnK6o7EpRNUgx2b0gpl82HLx2sq25iedzP/zeVq7WoNiQ6mVr6HzTwQKwCrVmxXlaPFkcZbmIMEznE5TGKyLS/rXGnDaKmo447guXzFFBg4S/J+kHk0ZKkru5hMLez75EB1JRZYGPv9Hv36wpNqRh1z4Kqxb/AsX7yugedRu2QfHitTRNqXLBj5TXdKiQynVFFsx8SsQYJjgISuOl0nOgPmQC1Rce0oBdfREFkHewBRrueJ7irU9+BN2feBGSJoyldEuTrpZwrFhUajIZIFRwEkxv+e+vsP2HXWBptUDZ4VqoqrbS/aprLVCaWwb1W/TVLtD47T3jdxT3lMsefELEQp9rn7MPGmaYYCDojZckq38KhWjAUIWlnjfRYRR+6vlnQGy/PlDRfzTE9OxBeWjopOJKPOFYMkryGtkCai4sJYO2Z10RlFdYKJ4wahiUlVsgcvrdUKMZMTRyiceN0S/wguTu3UUs9OnRt7+IMUxwEBLG69IH/g1pPZNg+PjedKigysJj91q9SWdsWiLoJ9u7qRSiu+tDMdAAlvQeZVNsaNBaq2vIcFmmfwqRSYmwbGMsnZu3JJoMYFNCKgxZ5J3TPiUjfIwXMv3KC0WMYTqfkDBefUfo8x4ll049RsTsxgpDPNAwqbsQlVmSRAzg5yV1cMU/jqcBsVh2+eZYMlh4TcP2vWTEYrIyRWndqCElidkUxvTIoNBTYhMSoDWspgl1bAoYw/iSkDBeaARU+gxLp/CcW0aR4ckenkGhRN2F6Ntv620GDsv00Jqf/Ubq5fHo/uQLpObQiJ0xvtmm7s67dTRdc9nfjgVriq7YImJ1NeYNM6++VMTCALZdTBARMj4vswGfQ8b1JEOTlKpP6r799YmQlpVkM1YSadgyeuuDVmPiom1GKuN3J1AeMvKG34sYQL+jMul+vYektbkfwzCdT8gYL+PAVSMDR+tO+qwBumMfQeMjQYd/Zt9kkbITna6vHSYd+9JIRsfYHw0av27p+ih/b8Hv3dLES1sHA+pAW/bfhT4hY7zUTQMaamtFzE5sgn09bDQ2B7aV2uKosNDh7wpXS+/g9e0Fv/cL11wGZYcLRE5oE+oj7StLS6C5oYFawJ05FY7pOCFjvBCpig7t2kGhMxK6xWoGTneUYzwYKMoL3b0oW8XGCufddT+FSF1VlYiFBo31dbDghWnw1v/9GfZt2gDn3nmfOMOEKiFlvJDi/Xkwd9qjIgVQX1PdRg30y+lu81NhPBgI5RHqFrGNVVxCov53aIrltRuvorxQ4t7Z8+Hivz8KFs0YR0ba9x9kQpOQM15HCg7BPbPmiRRA3uZN9INSHfrYLJBOem9oaW6Cyx+ZJlK+47a3Z1No1ukQCkjllZiSQj48HP5BPsgQanZF4H8REbSX4YIXn4aM7GyYMVlM02BCkpAzXmioIqOiyBBIxTVl+msUWiy6QkC/RnKG4/AKLLt3wzooOWhfjdVIfXW1dm/fP5KEbsm0xI8/MPP/+Yteg4eQD2/mNZdBWs+eIjc0kMNtoqKj4aonnofuffSxe0zoEnLGSwUNGf6YMvv2o/TB7dsofH/qrTTEAUGjJY3c3KcegdL8gzYFdHjvHgolNeXlkNLdPki1YM/uNk3SQCCbac5QFVzBbvtO4/7CbIXctMwsEQs9eg8ZSi9AHrYW2oSU8Zr0z2dFTB+CYFQz9TU1th+2qszQyOHx5xfepFBSUVwEhfv2ihRAk9bcTEzRh07gcjizH7RP4vYFf3joSRFzpLmxEcqL7CtWSGc4NomNGIddfPnUwyIWOC65/5+QoDUhQ51z77qfexxDmJAyXt0yMmwGSx06gVz15EynTQE0dOgnS+/V28HgoSH7+IG7KN7aqm9jjmvnI8UH9tN1WAaNmi9I7dHDZpiqSvWhHMiedb/CO3f+BSpL9H0q/3PLNWR8sTPCCKpDT5GGrq6qY1vAGZXXkGOOo3D65Itsa54ZwRfH7l9Xi1T40NFnyfiOkDJeaVnO/SyZ/frBB3+9TaR00PCgkcMDmwlmkONZY9fqVZCUrk87Qj667w7oOWAQ3Prmx/DSlMtFbsdIzcqy9dIVH8ijUAWbqSqqSpS8fecNIqZz54f/FbG2oA8PjeD+rVtETvt46bor0IKJlCNmTm/sVEE82f5t7/p1ItZ+ULm2B+yAQPJ3Oh9609zUCDOUAa01FRWs1oKEkPZ5qcTE6ooJV6Bwx6X/+DcpLVRhPfrpS72goUD1g8jmZkafPrZmpC9Qu+dxgxEEfVb42RdOdWz+oVGVhtWIzN+5aoXt7zbjjdumUCiN4J5Z+vr/vkId96XSWFtLnyk/19Vo9rlP24e9eIs0IuWF7dsdvUe/AWR8q8uOOPVtVpcecTBWzY2+UeFMx/HIeBm3NTNz4CLO8gNJ9+xsMkrXPPNyG5+YBJuGqLSQDJOmpvzRSdBYVB85IlIdw/idsGf0Dw8/Cf2OOsrhc7E3b4SyHLYKNn/xx2YxabI5a8b5A2q6K//m6EPE4RNRMTEw9ZOv4J7Z87Ufv9Y8dqVUtFOeKhmjQpKKCJvS7VFDUnkhxn9zSdURvXkve6kjIsLmfR/yRGj/6N7/qyugwcJbyFAiDdncuXMpDDZQhQy96kaHuJpnxNW59uDsMzGNyDyz88ZzxjIS473ai7P7O8Ob8t7eW0Veu2fWW1qoq+b2YPsOWH/NXsCyXotzHfnO7eGyyy7TWgq8h0Ib0Hi5w10xPG9WxsPbdzrPXXG+iDmnqrRUxHQ0oyxi3qN+nvGzMW08v235MocQwfiOVSsoLvMaamsprikgCvFoaWqicxjH74zh9pXLKc9TnrviAhFzgsVCwXOTtHJanEIBfh7maSpR5Fit+7dsohD/BsxXz1WXl4lYW9T7lhcV6vfWmK7ke4t8Pvs2rje9T+7mjdaCPbutW39ZSp+HZTz5PPybWltaRKotjXV1IuaeyMhIEWNUPNLAWjkRMwfPuysT6vhjSWd0pjtr2kqkf+vPL75FoSyP49FGTDiR4hLtB0ih6vjHJpwK3u+bGb5dW1/tfMAeSAdQrWjHjpW6TwkH1X72L0dfnnT6N9TU0Fi9/Vvb7uokKRZzRM16YtuDfD448l4OncAmuWwmfvH4g9SL/e0L02ytCWfUVDj2BMuOCzNKD+WLGNNeuAGvIafvBApnjngzumf3JX9Mes9ets4FJHv4CBHTsU2e1u7tzH+DpGRmevX5nvDh3++EI/hjNHmB3fXhFxQueOFpCtG5ft7d92sGYpn2PXWDIE2CpnLoHnWV+nAENCJyNQ40yDjc5cP776S0RdmKzlevTexQwVkYCA5mxsncCI7Od2e4kPwdjuu+ffi329u81OU9cVhMuL/w/Q0bLw2cvhNI5IwAZ6hqLKv/AJj8hL7WvrPrLv77Y7BrzSoyWuoMAZWrn9HXK8seNsJhX0xfcP69/4D37r2FnPRGooWywZ7J6ZMupJ694cefoH3Xp+GOd+fQOeTQrp206gNue4eH7KEsyt1HHQH4Y1cN3ZxH/grXPf8fOo8Trn3BiBNOhPlPP0YqC1GHcdxr8rfhDA11GAUaI1TTRtQysuNHawpSyLQffoKdgFRQd7z3GYXu6DN0mIiZk5SeZlNbsuwFUx9yMII4Zk2i7ovpC9AYulNzes8kwNfTH6emGqqv2MREOnfl4zOgqrQELpr6MIw88WQ6EDRmmsWCw5rqIsOmxa9++iXNkOn7cSanZ/h8nTRsOl4hZnJ89+LTpkYLy2xbvoyM6sX3/ZOMFn4P/H6y6anOmECkyqqtrCAD983zT8LzJmPkGM9h4+VDzN66rjCuzY+gmvCW3oOH0vi2296aTYbpro++dKvufI1x2IQZ6lkqL0CD+61mKIaNnyByACY99gw1IQeOOZruK8eUZQ0YCG/d8WeK4/OTRs1X4PfCDV8wVFcvMQMVWlNDPfm2cL02fIEMHjuOjFLpgQM0VATj14qFAxBPBu4ynsHGK8hIStUnlHvL4HHHQEKy3vzFplpqpr4sdmcw1UkzztVcQqPC6TNsOOVhkx4NSXySfSVc1VS56/DoCEaFevUzL9P3T0pLI4OJxgnH4+Eac5iPR3ySvk9CbKL9xVRWYFeH2Kx39RwYz2HjFWSoP9KOEN2OnY78jToo1B206oOiqLA3UHLjq+91yo+/tqKCDGr/nFE2Jz5uxovNy9QeWQ6GFEfvS9S/Iyk1FeK05rJZc5TxDjZejE/5P8UJb6TnQLvfrSMkd9JmvqoRGjLuWArlSyJbU4oqr998NZW/5tlXoJsyZxanm/U/ajSdw2YpK7D2w8aL8Sm4VLQzsEnlq2aeP5uLzsBVQcwwqihsFmpWieLYOYOqTHXOyx5YNlwdg40Xw3hIt/QMB/XlDFSGqkGTzWWcx4rDJtR7eHI/xhw2XozvCdMfpFzrzR3pvXqJmCNv3X69iOk4W6aJ8Qw2XgzjY8x6jLEpiWPhuKnoO9h4MUwAwOEeOJSFm4m+g40XwwSIgaOP5iESPoSNF8MwIQkbL4ZhQhI2XgzDhCRsvBiGCUnYeDEME5Kw8WLcMnWObxb7YxhfwsbLh9z06vsixjCMv2Hj5UN8vUIpwzDO4V+bDwnGNbQYJlzxyHi5m9KA53naAy4H03ZZZ4Zh/IPPdszuaoTi34071lgsFpEKHfA5h9rLEZ8z7xDkX9plvGRFMqtUofaDZhgmNOmw8mIYhukMOl3XonILpSaB+l1D4btj00W+nzDEA/Pwewfre0ttbqnfUX7/YCRKLCyIzUWMyzQ+51BsqocCna68gvlHZIY0VvI7h8L3x+8nv7c0DPiDUvODFfyO0tiGghFQfV3y+8bExEBrayvFGd/BHkUvCXZD5Qr87qGmAtBoqYYrmJ+/NFxSdakKkvE97PNiGCYk4VcDwzAhCRsvhmFCEjZeYY70CrjzDpj5ZzCP/TZMsMI1swuABgid3mjA3Bkk1cihAzrUHPxM14GNVxfHnSFzp9gYprPg3kaGYUISVl4Mw4QkbLwYhglJ2HgxDBOSsM+LYRiGYRgmQHCrkWEYhmEYJkCw8GIYhmEYhgkQPhVenizJaSzj7hpP7skwDMMwDBMK+G2Ml1zBwIizfBW1jFl5FmMMwzBMMIF7VPDyYYwn+FR4SZHkSjiZCSkzzO5lxNN7ecK8efPg4osvFinGn/CzDgz8nAMHP+vAMH/+fLjwwgvJ9gcbuOdOc3Mziy/GLT6tIVIEqWLIKIw8FUpm92IYhmEYhgllWJozDMMwDMMECBZeDMMwDBNirNxVBN9vzPfqKK5qEFe7Jjo6msasSYxpiZrvrIwRd+U8/WxvwHu0tLSIVOfDwothGIZhGAJFSmNjI41ZM0s7A4WNuzLO8FRcYTkc36ceeJ283hhK8LslJCQEjfhi4cUwDMMwIcaJw3vC2WP7enVkpcSLq51jFFCuBFV7xJbZNWqeq8/HOI77Vg88J8sYQxWc+ICCLBhg4dVBrIV7RIxhGIZhGMY1LLw6Qm0FQNEesJbkiQyGYRiGYRjnsPDyhCMHRcQR656VeqRghx4yDMMwDMO4gIWXB1gLtouYQlWxiABEfDkJwGIRKYZhGIZhGHNYeHmCIqqsDTVg3fgdWHPXURpFl/XSOQD/Sqc0wzAMwzCMM1h4uaOlSfdoPZaqp3cu00MNm+iSHNqmh80NAPVVepxhGIZhGEbAwssMZZsih4HzhbspICGGXP8TRIw9B6Bbhi7A3jyJsq3bloD14BaKMwzDMAzDSFh4mbHrF7v4qizSQw1r0V7dy/VIGUTknAYwYBzlRwyZQCGC3ZBIxKxzKSSwq1J6wxiGYRiG6bKw8DJgzV1L47jgn2kADdUAjbV6/qVzbJ6uiMgogNhEiksi+h9tK2PziEn2bwBr6QGAklyRwTAMwzBMV4SFl4FFuUtswslasp9CZHm53s0Ij1XqoZH0PhAx5iy9y/HRCrDevIbGhVkPbAarmAHJi60yDMMwvsC6a4U+0cuLA6rsPTjOMG634wxPyyHtvafZdd58brDCwkth1bYtcM/B9yhO3qu3f0MibMyg/nDL/jcoXJT7Iyw98AusK9xA5RxAT1jvEQC4h1T3fnpe+SEKSMxZtMoiB+kzDMMwTIghhY/clsedEMLznuz1iJht9ROOsPBSKD60j8JF134BR2/4G8Ulm6dspgM35bztx1ugvL6cRNivh/VlJSQRWYP0SGyCHmqg6CJPGAozA9Zi7n5kGIZhvCNi+Ek0ucubA1J6iqud4078GM+7E2AdEVNm13bkfsECCy+FuKrDFJ7Y70QKzZg48HTYeO1Git/9851w/fdTYMz7Y2DnEdEVqeAwLgwr/qBjKe7A4Z26F6y1WWQwDMMwTGgRDoIoULDwUpha8zJszj0Aox5eAjNPeZ66Fp877S06d/BIDYVIZEQkJMUkwYe//8jmCYuNiiEB5kCi6FaU48K6dQeY/I29u7GlSQ81rDuWihjDMAzDMOEKCy/BXSuiRUznSFUshe8f/BdMH/ctnPrsT/DDJn28FnJi3wkwrtdYkQIYlDZQxBRwnNfDpSIhyByghy2NYN290tYNGfHZpZr6sq8fxjAMwzBM+MHCS/DCSS0Urr5an3mYFjmYQmRgVjK8MXks3DhrA3y/Md/02JZfDj9d8bOD1ysioy9AVIxICcSge+vWHwGa6igusW5ZCFYcgC9pbnDwhG0s3CRiDMMwDMOEIiy8DAztlUIi66bZG+G7S/XFUIf31rsGZb4E4/LIP1IL2w/oXYdL9v8M1U32rkln1DcJkdVrmO71+u/lUL/hG2hc/7U+/XfbEts6Ykhp/REHYVdY435qMMMwDMMwwYPPhRfO+nMGnnN2Xs2X5VyV9xcZ3eKgf2Y3+N+dp0B2SjaN30LOHtsXRmankfiSYFweyJ/e/RWm9HsE7lhyO5w8+yRYdnA5zFjyOTy3+DOYvWEBlUGsf/gM3t62EhK/uQoWTZkLEVl279ru+iJYWr5TpLRngV2Rh7aT6MLB/Eh9Sz3UNddBfrW965NhGIZhmODH58LLKsYpmQkmec4b2nNNe3io4iEaWI8M7ZUKI/q0XW8LBdmQXilw8oieJMTUIzUxlgTYy98n0piwf4/+DG5dfDNYLFYaJ/bkxvto+Qk8Xi0pAQtYYWDDLLjhP3Uw5oOjAbIGQf55r8HVe16ktcRQcNnGf715ImxY/xl9h1mn/wcmfDwBVuSvss2olGuFeYM7b9mByoO27+uMbSXbYUnezyLFMAzDMIw7fCq8VLHlqWBSvVoyxGvlYSbg/E10lPPPHNIzBbrFG8ZtaZwwLAv6ZCSR+MKux8ToblC9fRrkpB9H4eOjPyeRhV6rtMThmhCbAMk599O1M097EY7+/nLYHasP8F997LOw8LRHaFZlxJDxFL9n9yuwadyzMKpcnyGJ91lzwisUx9XxvWHlodWwtWQb7DyyS+S0ZXeZfZX9ghp9mQ2VNQVr4XBNIbRanS+cxzAMwzCMIz4VXp6ILWMZVWSZXW+W5w/I2+VsOyAPGd0vncLcp84jIYYibEhWBuRNOx/G9e9D59Ab9uDcYnj75kR4/tSZ8NZV40iQIWvLdMGXMOYcyBk/meIba+3eLPKCaUIUvyuKsLhGZXA+bsStUVxb0nZZCwO1Tfq4sfyqQ7QKP3ZbqhzS8hEUd3j8/r9nU1qlqrGKQjzfzGuQMQzDBJT65nqoba716uCGcnDAg+sF8475QMQ6BnY7ojjCrkccE4YHMqCHPjMSmXX98XD6wNPgqB45cGpOL5h+ub4UBXZJvnT8/yiendwHZp37CVz93Z+o6/HrEfeDFdcAi03UV8HXQCGGIoxW2f+XLvrO+Hwihc7ALkoEBRPS1NoEJ8w6geKSc748h0L0xOGBYNejEXkP6R3bV57rtnuSYRiG6ThbirfCyvzVXh2444oneLIfoizjyZZBxvNqnrM44u7aUIWFlx/BMWEqcjwYjhGLioiCPpq4iouJgp7dusNDOR9SmaYWCwy8XxNYGmOyRlG46dpNMODEP0HEiFMgIuc0fRV8LY4CTIowxLpvDYUrJq809XrhAH30bqFgQkF1xqDf0bHqqlVtystzJ2RPoLLnzz1PnNEH98t7/GfimzBpwRUktnIr8igfDx77xTAME3qgsDHbWzEQgqerrH7PwisIOGVkL7ho3BhY+6eNMLhnisjV+e8FX5iPc4vvZt9/S5BXvIPCbrFJFKoUVB+mdcCkYBqcLvaU1EiMSRQxgJLaEhHTwXuhAJtz3qc2cYZdlAh+r+P6HENxBO+Ns0A/Pf8zuOOn20UuwzAM42vGZx9vayB7emQmZoqrneNM/BjzZVqGzoSZ2f3UPLPzEnfXhiosvIKEhNgoiI2OJC8Zdkmi16ul1Qo9E8RK9xoVtfYthlotFlq4ddHmQ/Dtpd/SQPyLdj4Dm8+0e8AkuK7Y9tIdNmGEP0DTlfY1Jn4+0baEhgp2i0oOVRdQ+LuBv4W4qDgScnhvXEAWyckcCW+e8ZbbsWYMwzBMeBAOgihQsPAKMlB89UxNoPjiLYdg1e5iKK1qgJ+2HobVe4pJbC3bXqgJLl38tFqssC0X4L89H4K1Y54GePMkyl89eT0JH+wCxHXFUGyZCSrJuqvXeSSUcBwX3g/vFaH9h6TGpZL4ykjQx5khJ/Z1HDfGMAzDMAwLr6Akp69dwODSFMc/uQgaW1ptq+TXNenbG2Fchvnpo2HLgTJKL1mxEZZq4mzGMd/ZBNf6XLFnpFWf/Wgkxri1kQnfXvodXDz/IpGyMyJzOCTHOo5nQ1wJPYZhGIbpirDwCkLQ64WgoPr+rlNsa4O9d82xtpmRmP7g2mMpjnkt8alw2cp0WDfuFTj9f6dRPu4t+fO2w+Qlwy2IGn79Bqybvsc1Oui8kQWXfOtSLOFMyzZUFpLompA9XmQwDMMwDOMMFl5BCoopXP8L94nsk54IWx87G04f1ZtmRWalJsDmR8+G047S03jIa+rS+tOK+Gd/OYrS136wDhIr8kiUjfwcoLS6QRNf/wMo3kfXqPRL7QtbDpbD3o3rRI4jOJgeuxSXTrJv3G0t1Vf7ZxiGYRjGPSy8ghQpppDR/TMgSVktf9zA7pCc4Ng1KAVYXfpgWHyGviDqCXXr4IsTyyGxPA/y4q+iY/zXMfpWRIftq9ajR0we1TvWQGXuNnGmLXsPtcKRCqXa1OjdmwzDMAzDuIeFV5iB4mvQKH2QfEpiLIzSRNsxg/QpxNgNiVgu+YTEFxzcTGJLklqwDiYvaibvWF5JNfVI/rKzCLbn64vurdlTAgOTR8Leoip9R4HWFv0+DMMwDMN4BAuvMCSiz0iw/vFLEkWxUZG6OHqkDMZd/Cd4+0/jYPAnFth6wlsAb58CKUWbabxY9/3LIKaxyuYZO336z/DDpnxoLs2Hg0dqSaCV1zZSWTx+2HQIlq7QuyQbmlthyVZ9LNnBIzWUxzAMwzBMW1h4hSkRI0+1rWpPWw1FRkFkRAScNKIn5R3qoy87ceViC+ROjoJjB6TBsRtut62Gj+ILBdZ1XxVCZu4Sm+DCcWcL7z6F4qcuPAt+PuMHiH8iA5paWqFbyXY49dmfwLp7Bd2bYRiGYRhHWHiFK1ExEJGqiyzcXkiSGBtNg+5ROOEgfBRY6BEjr9hjlfpK+MndYdNxr9u8XyjIcKzYD+dHg7VoLwztlQrv/mEI3e/ab/SV7vF+8TVFFK8qLQFrbQXFGYZhmNDCk+2BZBl3Zb3ZashY1uxab+4XrLDwCmcGHuOwpZBk/NAe8NPU30LeE7+37/f4V/ssx4jB42FMf30tMXkexdfQFCtA4W5amuJ3vfWKjyIOyX3qPCqz7JxGSP3fNQB7VlI+wzAME/r4UvCo91LjXWX1exZeXZD0pDgY0KMbQFS0fb/Hbt3FWZ2I7KNIcNG56Fg9LgbSY2g9cpDittmXh/SZkNnpiVD++w/1MuX66voMwzCMb6leuhoqvlro1dFc6LgXrzM82SNRpmXoTJi5u5fZeYm7a0MVFl6MOZn9bd6yiFETISKjL1in/Eh51mt+0EXYPfqSFNarv4eIt04GmLKYzqfn8GKqDMMwDGMGCy/GM/qNhohB+kr5EUMmgPXy/wKIMWSQka2Hg47Tw7TeYL1iLkS8YN9Ym2EYhvEdyadOgLQLz/TqiOnVQ1ztHunBMoYqxjxM40LbxjyZNruXvEZeZyxjdo0nqOUxjp6yYIGFF9M+0oXY0kBvGPzxS5HSicg5Hax3bRcphmEYJtgxEzeya8+Tbj9M4xqPcXFxtvtgnppG5HX4eY2NjXSNvI88Z3ZvNR3KsPBi2kVEtsGbNWqiiAiwBZOsL9zKMAzDBD8dETfqtc5Ek7N8KcDUcxLjNZ6iXodx/IxggYUX4z+iY0WEYRiGCSXaK3jaQyA/KxjwSHjJ/lcZZxiGYRiGYbzHrfBCoUX78jEMwzAMwzAdwq3wkqLLGJrhiTfMrAzmqfnO4gzDMAzDMKGMRx4vT1FFmafXYTn2qDEMwzAM0xXwaoyXPJwhz2EoxZRaXj0vMRNdmIdl1HIMwzAMwzChjkfCy1OkiFLFlDEuDyPGPFdlGYZhGIZhQhGPxnixCGIYhmEYhuk4Xnu8WHwxDMMwTOdSU94AlSV1Xh3NjZ5vudPZmK2iHy54Pbiex10xDMMwTOdypKAGivIqvTqa6l3vV4hiB9/x6h6HGFdFkJqnlnWH8V7qPSXGPHefYXYveY28Tp6LiYmhhVqNoaeo5b291ohHXY0q7PFiGIZhmM4lvlsMJKbEenVERrt2nKCYwHe83FsR07iivAxlGTVu3IdRRRVEEvV6I8ZzmFa/j8R4X+N3wmuMn9Hc3EzXSYzpQOLTwfUMwzAMw/ifngNSoe+I7l4dCd0828bNlTiSyDIy7KjIMqKeN5aVaWf3wO8i9340lmmv4FKv66hoY+HFMAzDMEyHcCaCJO7O+5JAflZ78Eh4yf5SeTAMwzAMwzDe49Hgejmui8d3MQzDMAzDtB+PB9ez+GIYhmEYhukYLoWXsYtRHgzDMAzDMIz3uBRe6N2SB8MwDMMwDNMxPBrjhXRFEXZgW6mIMQzDMAzDdByPx3h1RRpqm6FwX4VIAVgaG0WMYRiGYRjGe9wKLyPhPMarYdc+qNu8Q6R0/vvMOgqrflwOtas3UpxhGIZhOpPC3H1wcMc2r476mmpxtW8wWzTVV/jz3p2Nx12NXYHDG/KgKS8f6rfvBkurFX54ezucdUMOvHLLYrDU1EFrRZUoyTAMwzCdR311FdSUl3t1tDY3i6vNQbGD73wpeFTxYxRCmMbV4V1tGaQirzeGKmafoX4fI2b3ktfI6+S5kNqrsStRUdIEh/92BzTu2Q+1FQ0iV6eugScYMAzDMMFBZnY/6DlosFdHXGKSuNocFBM4vMi4V6M85+1q8Kogkri6j/Gc8ftIjPc1fk+8xvgZIblXY1fwfNXWVsCCsUNIfB388ifK6xVZBiePaYIvF0VR/vaROZTPMAzDMJ1FcvfukNGrt1dHjCZgPMGVOJLIMq7Ktvccop43lpVpZ/dAQRXSezXKwfXGMBzZuC+LwsWnvwLf/vAyxS0FhymcuOR2yjdiaXD0jDEMwzAM44gzkeQPAvlZ7YG7Gj1gQF9HZbvrk59g1xpNkLW2QtWiX6Diq4XiDMMwDMMwjHNYeCk0lM+Ac699SqQA/nS+hboXi+67A1Ln/Qxn/Xkkeb1aH7sFrBYLlP9vKYDFSmVwRmSgaCmrCOjnMQzDMAzjG1h4Gehx9ACYeHk2xKffC29/NBN6P/sSJD36OPQZ0QMy+iTTeC8UXwvf3Qmz5uvCDMvkXnQ+ibFA0Lg7Fxp2svBiGIZhmFDDrfAyDqp3NcheTuF0VsbsnNk1ap6a70+G33c/hT36pUBcZjrFkb25u+Czue/C9EkXQGbfZIjt35vyccwXesj6z/8WkieeTOJrx1Gj6Jw/sTY3Q3PxEYrjshcMwzAMw4QOEVYPRsur4sfTwfV4jVlZs3x5f5nv7vPU83PnzhWxjrNn1psw9KobRcqexhAxnkPQM9b3XH1ROhRvu56eRnF/E8jPYhiGYVxz2WWX0Wy3yEjuSGLcoAkbp+Bps8MZrs5JvL2+o5/nKZqAsz53xfkipbNt+TLKq62ssJ0rPrDflv/D+1/Z8ptKyqzbRoykuKR8/g901Py6UeToGNPeUPG/n+hz8L4Y1m3ZKc6EDvisO0LB3t3W6vIykWKc0dHnzHgOP+vAMG/ePKvFYhGp4EITXNbW1laRYhjnuJTm2nk61LhMm+HqnMTb6z25py9AD9bUOV+LlJ1b3vgYElNSYfITz1N3Y2n+QVgw8ykqmzVAX34CZzjm5tqXlajftss20xHHgDUXFFNcUrRNX6KiPVgbm0QMqHsz7w8Xi1TX4j83XyNiDMMwDBM6uBRe2KUnu/VkXO3mCyfUbkTJsOPHQ1JqKsUrSxzFEzJ8/BgKcWshJOKp92iB1ca9BygtB94jcuHV5sNFUF3jPzEZKKHamcQndRMxhmEYhgktPPJ4GY+uQnRMrIgBpHTPpFB6u5D4xAQ465Z/0SD7+ppKWPS/Wsq3aI8IRVfOju2QduGZdCA4ML5ixSZYtjGW9n+UNBcUQcXXC8lLhgduyK1St36L7Rzed+CnX9A944cNpPPWlhbb+cqvF0H10tWUr1JWWENh1ZIVVA69cv6ifvMOsDbZPXO+Jr1nLzjv7gfIA8kEF81NjbBz9UqRYhiGYYzwKEAP6Z7dl172xu7IIceMgLHn3wILX/+ryAEo+vsdEPXhYuqCxGP3r4f1WY9jjobSMvuSE/VbdpIIql27WVNPIlMDN+SWQgqPpvxCcUYn4WjdexaT3YvCym+XUIigMMu/cQpULlhMq+o3F5dCfXUTlOyvhKpFy8BSrYtD6ZXzBBTbVQuX0feVNOzdL2KO1CxbA415+VD1w1KR4x8Gjz1GxJhgYs/aX8HS2up2M16GYZiuCgsvD4lPSoKck34jUnaS0pKgf04P+O3195Lny2xbIXQSljXq3rOGRrvCasw9KGK6l0yC4glpbrZCYZF9B3TMH7F+vUgBlFdaoe9/3rWVxxAFHh4F996uiZ9lUPXLetjxwWJad8xS57i9UcU3i0TMNehFa6quh7zLL4GSvaVQ+d0SaNi2mxZyLT5QRWVQiFVq92spr6TvUTD1/8Bq2BzVl8QlJooYE4zMvPpSveIzDMMwDrDw8gHDx58ASan65qO4wCp6uyRy/Fdjhr7+1/LNsTD5XN3rpQom9JKVlulCBYVTVGoylBxphfpGyiL6vPA6RCbEi5Qm5g7XQMygARTHe4zctlXv1lSG4R0osAu3j7+JpHLyQLVXsWAxHDlQDpXb8khQSZoPF9s8brkHWqDkgTspP/+7NWBp0u+Z/+1qqCiqpTIoxKyqetRoLiwRMf/A3Y3Bx4KZvMQJwzCMK1h4+Yhu6fqiqzFZGRRKzrpB7xZc/OlBaLjjeYqn/u4E2wr4+/NbKB8PHHRfU2Mh8ZR82gkQPW4sJB4/BgoroyEqIxVSf/9bul6ltE73pA35YRFEiPVjksZr1z38gi6uNBWGYu+i3+piyTL1eZtXDM/n5jbBga9Wwb4fd0DB3bfCpjkrqXt0y5frSHDhEf/SPdA6bRa0PvmRFr8XCjWRiNeWV1igtboGWrRb65+lhwM+/QL6vPQG7D3jd5TnL5IzuosYE0zknHgyzsYRKYZhGEaFhZePyB4+kjww//v8XzB8fG/bEROr75COAgwFEBKVkkwhEjdqBCRNGAvxRw2j83VDx8CedYVQU653C2IX4aJlFkj+zXhKq6A3bd7MjSSiGhLSSTC1Nltg/6FWqE7IsAk9pN/ks+F3l/aGJWtj4XBsNhxsSKHzKKpUYh69Xo8I5xWeR4H403fl8NP3lXQNpvEz6ZwmKEsesM/exK7PxKNzIOW3J1Dan2T01r2ITPBx8d8ehelXXsjdjQzDMAZYePkIXK04s28/kbIzaGwWCTBk4qW94PbXJ1I889SjKZRdh4vn7CdxhmLK0mqFgj3llC85UqDPSpQ01du7EJHC3AoK924ooutj+2WToJNiD4nOSKMwSgvjBurfFYUUlkERFfnu95SH30Hmocg686pB9N3wiM8ZQmUsCYl0Tnru4k86jvJjjx1HojEiNhaGLPqR8vwFrq/GBCfJ3dEbyV4vhmEYIyy8fEiPfv1FrC0ovnofoy//gGQN7WHrhkRkXIovBMPbXv0d5X3yr9UOYqyytE7EAIrSh4mYHXkPvPaG506lePc+3Wyfg+dRmCEonrAbMS45HqzTP6V9KGkvSk2UnXGiBYadMhCyBqRCv5Hdoc+YbLrH7M91jxyKszOvHwFvP7QeinuNgv077N8xVsy69DclBz2fockEhsSUFNZdDMMwJrDw8gP7Nq4Hq8W+bIQkLcs+Ey8uMcY2ID8xJc7WNYmo4isi0v72kt2PSG2FPur+7BuPgoUf7aU4XiMPKbDw3vHdYijePTsZIqP0f3J5vvuEkTCofzSMvuw4GDi6Bxx1vr4oLDJ80m9g5HVnQqT2HfC7JyTHQmqPREjNtP8d2MU4eFwvh+/8/gOO65D5k9vfmQMf/PU2qC7TNw5nggP2RgYnxfvzRIxhmM6ChZePwa2FGuvqYMbki0SOc7KHZ5DY6jvCPiAf0+m9kkjIyG7JocfZhc2RQ/qG3E0Neldj78F696EUW3ice+toGKZdY7w3MvTYnjaRh0f/8QNtC7xKUEzlbN8GSZn2sWgqPQfpL1X8fknHjYGYuCjI6K170/B7XPd022U3/AUu84Fj6964dYrIYYKBqOhoEWM6C4ul7XIuRwoO0di7rrQQNsMEGyy8fEyfocNcdjl6Qo9+KdQtKEGPE4LC5pN/r4G6ykYSOCh8uqXH62LrFk1sHd+bBNDgsVkOnjJvST79RNustPrqatMlG6ZMO5nCmD49Kczsmww9+qfAH/9xvM2TF0iMS0uUF7Z/P0zGt9SUO45XZPxP/s4dsHPVSti+4heRwzBMsMDCyw/gIPurn3nJQQjs37oFDu22r/zuDuwWVOkzVF+uAsnfVSZidgaP08SWppVQAHWUqGS76KupMH9pdkuzrycmSe+ZBFma+Ao0uLBtag99w3LkwPat8M5dbffeZPyLxaR7vbQgHw7u2CZSTKDArvcFL0yjLc62L19GedjN+K2Wd96d95FHnr1eDNM5sPDyE8np9jWmmurroa6qEj55aKrbBT9xuxUz0LPV/6hMW3eeCnYZ+gv0eIUC6GmU1FboMzyDCex+DndaWxy3Cbrorw/D+/feSvH6Gr0e7Vn3q/4b4Je+32ist9e18+66n7zX2L145FC+ujMZwzCdBAsvP0GzugSFuXup5XnDi2+LHDvY6sTuAHm4mqEXn6QPkg8kn/3zPhELfq559hV6qeOzvvXNj92K3ECSv2uHiIUveqPB/mpXB9i/esNkElvNjcpWDIzfQM/WvbPnQ87Jp0Baz54OE0zjunXjCacM04mw8PIzxQf2Q21lJcXRAE7613M2QVCYuw92rFxOQgEPpOxwgYNgQG+ZpKK4CL567kbyesmB92ZgyxZFXHW53iWJg2zbs+SC/N6XPzItqESMM7pnZ4uY/2bVtbd7Rv13DFeMW0Zh4wPH3g0Zdyx5XXK3bKJ6fskD/+LFVf1IXEIi3PvJV9oj1+VV78FD4dy77ocFLz5NYqyPSHN3I8N0Diy8/AyKIHzZTJ3zNaWz+ut7K6IwwgHg8hweOFYJxZmkvKgQDu/bI1I4bkMXUkOPdVwfC++1a80q2LdhPcVR7CFv3HItHNq1kwbZ4pILRnDQM3b9OEN2DyVoLWQj+DkSf3gx2iP0oqL0mXTyWfuDGSgY2oEU1mYc2LZVxMKL9F69qU7HJiRQl9cXjz9I+Wk9emj/Z59LIMEtzW5+/QMSY/Ha7xkbJvwvwDCdAwsvP3LR3x9t88LFlxCC+SMmnNhGJKT1sAsvHAz7+b/02XotzU3w6aN/o/zIKN1k4sB3KYBaW1ocxnbg/dHb8MnDUyk+ZcbrbcRMaf5BmPf0Y07Hccl8M+8R3hM/u2DPbhJvzsamBZo/PPSkiLWPnatXilhbjF4rb/9mZ2ISu3NDwaPoDulhMQO9Xlgfsb53z+7HuivA9Bt5FHRLs0/Q6d7H7h32Bew5YxjPYeHlR9KydBFlFFdTpr9GeZFR+j6OKgnJyfDHR5+mF7HceBs5kp9P4aX/+LftJX1wuz5bzCjucKA53h+9DRdMfYi6HTKz+4qzOtil+d/H/0Evw1f/MlnkOiKFhfo9EOzyRPBzK0uKKf78VRdT2NkMHKNvxYRM+re9W9cTUIji34xiUtLabB8w/tJ1f7QtW4ED+Hf/ukaccU1DjeN2Tyro1ewIwSTYdOFlrqiwwTESN89WKC8u5F0HOgn8TfuyuxF/O85oqK0VMYZhEBZefiQ5wz6zUcVsT0eV1Cx9aQScBSlFW4uYMZaSid00+pIJCIqfC+59EPrnjCIPWu8hQx2WVsA8M0+ENJQoVKSYQNCrIwUFLk5qhlz9Gq9TRR+OWQsmpPfQuFq32n2rgiIA/57ZD+obh+MzPpyr7wogkf+meM5sgUozXrnhShK/ZhTuc7y/NxhnSqqCsTOw0sB65y9xtR7e9uYseOeum6geevpirquqojGR6GmVhy/ojJm74TbJoLK4mLrhzURcQ63zhgfDdEVYePkRFC5Gb5cnpApxpSKXp5Dn0OOCIuGqp2bCiBNOgqS0NPKgSS+bO6Jj9c2zE7olO6wyjqJk/rP/pDh634zgi/Kr5/5Nfxd+7p+eeoE8ayjCPr7/TlEqOMBWPX6vD//+fyJHZ9YDd4uYDr7Q8SWOz/OO9z+nPPTk4TOe8/BfKS3pO2IkhVJweupxkqKjttK+1EVRXi7dx5s6or7Yqo6UUii/A35nHFOIqJ8TKF6+bpL2t2gC00WXo0StW6/8eZJHA+3x75V/Pz43+jcQ6eamxnYt1IoTUPK2bBKpwIEryBuRnuRAkd6zF/knK0tLKC3FLHrDvQHHguLzdwZ6fJ2JMobpirDwCgGueeZlePP26+gFHROnrwovX9g4Y8lTaDaZ9pJG4/rlkw/bXvgDRtn3Z0QRgmC5N2/TPxO584P/Up7aNRQZGQm9Bg+hOI4hQfDe1UeCZ9/E/keNou5WKU6k8ZdpZP/WzSIGEBsfD3+a9iK89X9/tokrIyjm8MgaYN/03Blqa/+S+/8Jr990NYnX9rzgkNxNG0QMaMIEDphGajQBgd/3vXtvoXRpfj7smfVm0HkhVe547zMS7c6EWlNDg8PsR3yBL5g5jeLy30CexwkK/7nlWo8EnApOPsGFRrE++FoYtLbq23qZMeuBu9p8Xke7nb0Ff7vY3fj2HTfYFllFsEHgDWUFBbR8hfx7UIip4x/NFtZlmK6MT4WXq8G1Eldl5Dm1jCf3DEfQkyVFj7FrUr5svSVNdEFK0SaJS0yEK/75DL18jOckquAzA71LKBCdne8sklLTqLtVYtxKCCclIPi98fsjcuYpcvPrH9JzUScu4FglFAxygDJOfHBGRbE+Bg7BWX6IFK/4mbe/8wnFnYGeBLUrDAWzSrd0fS/OQ7t3USjBBXuRYPNCqqDIRa7DiR9XXtRGNFUYhMh/n3gQpn4yn569PDQDAUWauJw77VGthHPhpP77qdBm9r7VWzawy95sAoYUKEYvkLXVQkLS1wLQHTjjFJeaoN+uk+/mCul5RRH3/OSLtMbBRtuOF/j7kh519noxjI5PhZf6o+qqgslXqJ4s7EJUxRC+bM3EkTvk+DCza42znHBGphEcrH7l49OdfjZ6gNALEYzg5uUooN69+yaH739g2xZ64ageLHzemMZycmKBXNMMUes2lnvh6sts3TTGQxV6Gb37wMX3PUafJz8zPklfqgM/S/XCSXCJENkVJsdCGcvd+uYs+Hr643QP9NZJAT30Kn3bJPldCgziLFigumcwF+gt+vC+O2xCwBVlKNC0cnd/+AVMdzJYHJ+j0cO4d/1a8nbdq4k5Z/aqvc8Mtwj75vknYeeqFSLHTq2TbbjmTnuE1tkKpO2UXecovm567X3IGjiI0lJEeSOUomP04QvIW7dfT9eilxLF/xX/epbfCQwj8LnHSx7yB6v+2GTcmCcPeQ2Gxjym46DXyploMi4ZMey48W3K9h0+ErKHjRApc9ALERUT+BX23eFsQsMXTzxEfyd5TxS6G2aBNtaZDwA3bohOXgMRyuP2d+ZQHoKTH1Bw4THkmONErjk43g4FlbxnyUF9fTYjuFApii+kR3/H74Pdy/J7zH7oXpEb/OBgbU+Y/PgMEk9TP/kKosS4xRJl0WIEZ6ZimaI8e7criljsypTerovv+6fpDD8c/4Sidd/G9SLHM6THET9X/S6I2WD+zuqex8kiWPcHjz2G4iiChx57vDjrCI3lMpkUIMedysYb2m0EPVx11frQBX/MbJTrDHoLdsszTGfic4+XPCTGuNl5Yx5ilsf4F+xudCbMvEHdLilYkN1akkvu18e7OUPtbkScrdmFgu7Cvz1iEzc4jgtfZNc++wqJK/RwqbNDZdcnljF+JyMVRfbB1jju5tNH/+5COOvPXC4iKxk4aoxN6OHh6m/uTP7w0BPUzYYiBykvRC+WVicfe4a8WJoxoHwjxn8n5EhBPnkyJVVluqjB8WHbVyyjz8CxcpiW3i6jgMYuSLmmG4qnRk044HXqpAWcRbp3wzqRcgTHPP3xEU0wa/c+oIwhRFDwGf+assLD/urx9AgcbiDBBpoc/4VeL5yAgH973uZNtGaf/DdCcMYwrhV4z+z5tp0j8HcgPVxy7buU7pkUGnG1bh56etXPUsF3Q1Furq37sqpU7+40g9Y4VGYAY7c8d3synQkPrmdsyAHy4QqugSaFS89BepeKp0JTXdrDyPDjJ9hElvRi9dAEAYorM++B2fptEnzRyEOC3b4fYbebghybZsalD9j/TvQ+4vfAQ91IPNjoNWgIPUN8ae9YtQKiY3WvqdmuCSo4Oxe9XShwEBRqWoJElXyxVgvhdREK5Bee1mJWOn/R3x4mcYCkZGZSb2exGFiO3wHFNoqu8+68j+6PcZwcIb03OIsUx5btUP6tcGYi/tvhJ/fLGQXXPvMyfPvi0y7/vZD//vuBgHczugJnPOKityi+3rx1iu1ZoqDEfyPstsW/0zg789IH9S5vdbFWJFmMRVTBe+IzdiaCpGfQbLYqejW/eOJB23XoDXZ2HxTLcq9UnMDgrBHFMIGChRfTZcDuFInxxdBR0POlzg5tD+hxRPDFJsMbX32vTfcuCpSZf7rEqRAcPM7+d6rg+m44BiwYQa/g8AknkDj6ZsYTtGMDDqTvlqG/sJ0NjjfSb2QOiczJT8ywdR1+/s/7SdQM0wTyJZo4RmF2/r3/oLTK+ff8Az564C7bDD8UWnKjabwnCrzLHnyC1mXL3biBzl849SH4RgsRFCKH9zquEYcC/MK/Pgwzr75U79rUmPPIX+m+uJE7epTw89rKhc4HF71FDy2Kr+808YjPEuNY/96752ZKoxBDb5cUjIPGjKUQr0OkJw23KcJyctyYvl7garr+ak2cGseTya5aPI9r5qmiCoWTUfDJZ2smvuoqK2GeJpDR24sziqUHmr1eTGfBwosJSgLRLeapt+uqJ2eKmHOwq0rO/Gwv0uOIfzty5b+nUxeN3Gz6Ly+/Q/nGnQS8odegwSIWfGA3KYoh/HehfxvtZS4nH7ha/d8M9O6Z+Y7QI4kiauQJJ4kcO7gu3WX/eJxm+MXFJ5h6oLKHj6D7ymVC8PviwHQEhbI81GuxDMYOCa+LRI6rlAIvWLxdKrgcCz4vXAD4KCFAsQGDAiwmNhauefYV0+8tfwu4vqAEF79FUKBiF630AsrFnHF2MJ7DAycnyDFj6jqDyMEd28hDidz61iwSbXJZGzPkDEsEx6jhzOCLNAEejM+b6Rqw8GIYNySmtt2r0l/giw27LpHeStcgvsjkjgSpmfadCboK7R2cbW1t9cqbNOjosXD98/+Bwccca/pixnF5uOUXijMplvDfDEFxLA/jtVc//RJ8ob3wzTwskzWBHUoiAL1Y+DejoDSOjVP5y8vvwmt/ucrhb5beMxSneD0KumgxGUfumIFeLrwGu9fRS4ZjIq9/4U3dK2axUBckLmyM5+Ss4Xfu/Av88bFnTJ+jFO/47yI9d83CQ8YwnQELLyYo6aj3yJc4GxjsL+S4LFygVqKOFcPWPu4Y0JX46P47Yar2otXerCLHPTjp4fmrL8XBRCLHM3DZD1fgjFfc8sj4ksd/M3kYwaVKsLRxkVQUHn2Gu54pHKoYd08YdPQ4ClF8oUdTCi7splcF2Tl33tfm2ZYqCzfj+DOJOqhejuUzkiQaTqoAlEvrMExnwMKLCUqCSXjhS8DTbslA0TOIuwyDBfUF7WvMttNyB4qs9+6+yUEAhDNSeOHfjb8hHFuFolRd0BhBoSu9UrJLE7vd5XVIjDID+ON/3G0bV6aKZGdd8Mmi4YTdxHhP/C1n9u1LcePYMoYJBCy8mKAkJjZ4hFcwYvQIhDO4MKr2B4uU58iXsvoCZwKHOr5LxWxWb49+/Rz+nYwiCnd9QK/Y3k/edvBg4r/x/733KYkpnDl52UNPOIgp3MheetZUz3VcQiLPbmQ6DRZeTFCitnCZrk17F+TFF3ywjZ/CHRRQJHQFIdgtNd1j0Su3vnIGLtIqBZt6T/SMx8YnUBxnKsslKA7t3kkhzmjE2YvqzEuG6WxYeDFBSTB1NTKhS59hw0UsOMCdC7oKyd27i5hvoLXFJv9FpNqCjTW5KDGO/cLZj8ZdA4ywN5TpDFh4MUEJCy9GRV0klema0AQFN3VAHTSPC6/iPpHOxnC5WsiYYfwJCy8mKJHdBwzDMJ6CY8POv/dB062kGCZYYOHFBCXs8WIYxlsSuiXTrElcogIXC54y4/UuM6aOCR1YeDEMwzBhB86ElIsOM0wwwcKLYRiGCUvkUhIME0yw8GIYhmEYhgkQLLwYhmEYhmECBAsvhmEYhmGYAMHCi2GYDmO1WESMYRiGcQULLyZouenV92H6pAtEiglmZky+GKbOma/FeNo+wzCMK1h4MUENrsHDMAzDMOECCy8maImOixUxhmEYhgkPfCq85OrAzlYJxnxX5yTOyjBdi+hYFl4MwzBMeBFhdbaDaAdB8WR2a0/yZVwKMGN5mc8wDMMwwUJraytERnJHEuManwovZ6JKxVjG3TWe3NMXBOpzGH7WgQJfAPgiwOfN+Bd+1oEhKioKmpubWdwwIY3fPF4MwzAMwzCMI9xsYBiGYRiGCRAsvDTU7gHuKvA9Zs+Un7lvwa4X1XmtpmXcLI/pGPwc/Qt2LVrE4rxqXOLuPMMEIyy8GL/DLyYmXMEXvWw4sAjzLcbxXOrAdRZZTCjDY7wE0njy4/A9qkdLfb78zH2D+sI3EwLu8hjPUJ8zgs8QBYDZs0ewPA+49x6jqDIKLuPgelleLccwwQwLL4ZhGIZhmADBzQOGYRiGYZgAwcKLYUIY7FrBrix5+MKBjff05j7elmcYhunKsPBimBAHx7eg8DGOL5JiSMalSJNx43kV9RrjOUTey+x+DMMwjHNYeDFMmGAc7G2GHAAuQzVPxSxPYiayXJVnGIZh7PDgeoZhGIZhmADBHi+GYRiGYZgAwcKLYRiGYRgmQLDwYhiGYRiGCQgA/w+KRvxF2S16ygAAAABJRU5ErkJggg=="/>
          <p:cNvSpPr>
            <a:spLocks noChangeAspect="1" noChangeArrowheads="1"/>
          </p:cNvSpPr>
          <p:nvPr/>
        </p:nvSpPr>
        <p:spPr bwMode="auto">
          <a:xfrm>
            <a:off x="21272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040900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Bunch-by-bunch tune shifts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6178C-77B8-4EAA-B99F-66E866E88266}" type="datetime1">
              <a:rPr lang="en-US" smtClean="0"/>
              <a:t>10/12/2018</a:t>
            </a:fld>
            <a:endParaRPr lang="en-GB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>
          <a:xfrm>
            <a:off x="1332000" y="792000"/>
            <a:ext cx="6480000" cy="5964390"/>
            <a:chOff x="1319275" y="1019712"/>
            <a:chExt cx="6349787" cy="5844538"/>
          </a:xfrm>
        </p:grpSpPr>
        <p:pic>
          <p:nvPicPr>
            <p:cNvPr id="4" name="Picture 3" descr="mon_h.pdf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19275" y="1019712"/>
              <a:ext cx="6040837" cy="2936982"/>
            </a:xfrm>
            <a:prstGeom prst="rect">
              <a:avLst/>
            </a:prstGeom>
          </p:spPr>
        </p:pic>
        <p:pic>
          <p:nvPicPr>
            <p:cNvPr id="5" name="Picture 4" descr="mon_v.pd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19275" y="3919421"/>
              <a:ext cx="6349787" cy="294482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49268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000" dirty="0"/>
              <a:t>During LS2 there will be ~20 months shutdown for the SPS</a:t>
            </a:r>
          </a:p>
          <a:p>
            <a:pPr algn="just"/>
            <a:r>
              <a:rPr lang="en-US" sz="2000" dirty="0"/>
              <a:t>Many components and also beam parameters will change significantly</a:t>
            </a:r>
          </a:p>
          <a:p>
            <a:pPr algn="just"/>
            <a:r>
              <a:rPr lang="en-US" sz="2000" dirty="0"/>
              <a:t>Re-commissioning will be very challenging</a:t>
            </a:r>
          </a:p>
          <a:p>
            <a:pPr lvl="1" algn="just"/>
            <a:endParaRPr lang="en-US" sz="1600" dirty="0"/>
          </a:p>
          <a:p>
            <a:pPr lvl="1" algn="just"/>
            <a:r>
              <a:rPr lang="en-US" sz="1600" dirty="0"/>
              <a:t>To provide some guidance and to have some means of comparison we need </a:t>
            </a:r>
            <a:r>
              <a:rPr lang="en-US" sz="1600" b="1" dirty="0">
                <a:solidFill>
                  <a:srgbClr val="FF0000"/>
                </a:solidFill>
              </a:rPr>
              <a:t>a good snapshot of the situation before LS2</a:t>
            </a:r>
          </a:p>
          <a:p>
            <a:pPr lvl="1" algn="just"/>
            <a:r>
              <a:rPr lang="en-US" sz="1600" dirty="0"/>
              <a:t>For this we are collecting a </a:t>
            </a:r>
            <a:r>
              <a:rPr lang="en-US" sz="1600" b="1" dirty="0">
                <a:solidFill>
                  <a:srgbClr val="FF0000"/>
                </a:solidFill>
              </a:rPr>
              <a:t>list of reference measurements </a:t>
            </a:r>
            <a:r>
              <a:rPr lang="en-US" sz="1600" dirty="0"/>
              <a:t>to be done in every machine – also in the SPS</a:t>
            </a:r>
          </a:p>
          <a:p>
            <a:pPr lvl="1" algn="just"/>
            <a:endParaRPr lang="en-US" sz="1600" dirty="0"/>
          </a:p>
          <a:p>
            <a:pPr lvl="1" algn="just"/>
            <a:endParaRPr lang="en-US" sz="1600" dirty="0"/>
          </a:p>
          <a:p>
            <a:pPr algn="just"/>
            <a:r>
              <a:rPr lang="en-US" sz="2000" dirty="0"/>
              <a:t>Presentation of the </a:t>
            </a:r>
            <a:r>
              <a:rPr lang="en-US" sz="2000" b="1" dirty="0">
                <a:solidFill>
                  <a:srgbClr val="FF0000"/>
                </a:solidFill>
              </a:rPr>
              <a:t>current list along with the status of the individual measurements</a:t>
            </a:r>
            <a:r>
              <a:rPr lang="en-US" sz="2000" dirty="0"/>
              <a:t> – organized according to beam type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Goals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9FDE4-0D70-456B-8261-160A0EBD5D3E}" type="datetime1">
              <a:rPr lang="en-US" smtClean="0"/>
              <a:t>10/12/2018</a:t>
            </a:fld>
            <a:endParaRPr lang="en-GB"/>
          </a:p>
        </p:txBody>
      </p:sp>
      <p:sp>
        <p:nvSpPr>
          <p:cNvPr id="5" name="Rounded Rectangle 4"/>
          <p:cNvSpPr/>
          <p:nvPr/>
        </p:nvSpPr>
        <p:spPr>
          <a:xfrm>
            <a:off x="432000" y="3888000"/>
            <a:ext cx="8280000" cy="1944000"/>
          </a:xfrm>
          <a:prstGeom prst="roundRect">
            <a:avLst>
              <a:gd name="adj" fmla="val 12152"/>
            </a:avLst>
          </a:prstGeom>
          <a:ln w="25400"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n-US" sz="2000" b="1" dirty="0"/>
              <a:t>Status report:</a:t>
            </a:r>
          </a:p>
          <a:p>
            <a:pPr algn="just"/>
            <a:endParaRPr lang="en-US" sz="2000" b="1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b="1" dirty="0"/>
              <a:t>Where are we?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b="1" dirty="0"/>
              <a:t>Are we progressing well?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b="1" dirty="0"/>
              <a:t>Are there any critical items that need follow-up/support?</a:t>
            </a:r>
          </a:p>
        </p:txBody>
      </p:sp>
    </p:spTree>
    <p:extLst>
      <p:ext uri="{BB962C8B-B14F-4D97-AF65-F5344CB8AC3E}">
        <p14:creationId xmlns:p14="http://schemas.microsoft.com/office/powerpoint/2010/main" val="336851763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Emittance blow-up evolution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9A2B1-302C-448F-A866-2863AD378ED0}" type="datetime1">
              <a:rPr lang="en-US" smtClean="0"/>
              <a:t>10/12/2018</a:t>
            </a:fld>
            <a:endParaRPr lang="en-GB"/>
          </a:p>
        </p:txBody>
      </p:sp>
      <p:sp>
        <p:nvSpPr>
          <p:cNvPr id="10" name="AutoShape 3" descr="data:image/png;base64,%20iVBORw0KGgoAAAANSUhEUgAAAn0AAAEoCAYAAAFa33eCAAAAAXNSR0IArs4c6QAAAARnQU1BAACxjwv8YQUAAAAJcEhZcwAADsMAAA7DAcdvqGQAAGiDSURBVHhe7d0HnFTV2T/wZ7Z3Flhg6b1XBbGgxh6NQf8xb6LGGBONCmg0xUSTmGiMSdAkb4qC3URT1DdGAU1ULFhREZCiIL0t7LIsy/a+M/95zj1n5szdOzN3dmd2yv19P5/7uefeuTus491nnnuqy+NF0G1pcg/dlHIf4IoVK2QpvO3ltWLf2dkp9jqrc1YcfQdOGNxH7NPT08VeZ3XOCv6Ee8jRH6Dns3fEPqZ/wuW7jon99o/KxT6VuCadJvYx/RMePLYvHT3UQBNOGCyOj+yvE3sw2PoT7j+kQJaI/u/Xa8XduGTBG2JLZo3tjWIf7E84IyNDHgUXs0Ta3emhtHSXPOo9nMZcdNFF8ij2YvYl8sANq2QptfX4A6ytahL7jjb/n4HHnRxPh60794q9nW/czMxMWQoU/gO800g2g+lTkif2GVn+by1XmotuePAseUQJGyuzx40SezvfuO3t7bIUKPwHeMseWeie/VuqAj5MK8n8ZSQ+QJfLH+z1Mts6Z56xnzRZ7CM1YkqJ2FeXN4j9vk+OiH0i2Of9n8t68idM/C1syx1FYtewfrPYJ6rly5fLUu/ocgeaTX9iuhEH7zRqLvZf/hVq/mSbKHeXyiPNkvJPmT9FubP01IfrZMmwZeKkgH20VOypEfvGulax76643IHePe8sleaXyhJRw4cf0+TPtoqy2kfLoFHGt31eYRYdq2j0PXsn+jN42G/hM6YOkSWiA1d9TZZiq29pvnj2rjvaLPY711XQ0oWBf94J0xBh3Ih+Fqc8r+1+wzPy1hflkcG94SXfF0vjx59E/U/ajm1rDnm2fXhIHhl6+084ePALpqPd98ElCv4g2ZGyes+yZctEubeET6Q1v3vjX960PcP3jSw0aeU4UVVtJUMLumQUZduqZSk2bH2AKzeWif2M/ieLfWVts5HesLzQj3rxNmxiP1mKDVsf4Hkzh/n2/MGdvWwu/X7WS+Kc00X0J8z4g3vqrLdFWd2ZThbxB8imDe/ruyvVh+j7k3aYgA8w1COdoj44pn+IKy5YLcpOE/ABer+VZck+/QN1om79CZtlZ9prAkxFUfkAPzdlMI0eWCiPnCUqH6CT4QPsIct2YTvfxsmoO1+S4cSth2paWhq53W55lLzQxbeHEAN7CHdgD+EO7CHHfoDcwVx1Mlfs9krV4U+4h/An3EO2PsCaSqMLWyrhDuaqkznjP9+Y/Alzw/arj20N28PKqRADe8h2DOzscHufJY2+z6EkSwch7mCuOpmz7v4J2/4A0zPSiOsYuOO4+pCSuWNkfma+2BTupWp3bEgA/hPuKdUzQHf/9a/LUmrrcQzkLxnVMyCZqA7mqp90KNw7NVgfaVsfIHfvjXZ3tlQRPga63d3+8PjuPHLAPzQs0fv6dYe4A7kGmm9EtddF6+5LtD911cF8pOwEH0qP/oT5A5y0aT25snLlmZ45tOMYpXm/0UtHJ3anJLvC/glPvuwQuX7t7+bbvHWHLHXPkPF9xYeXzCmQLuBPOKg7+9DWp4fE9Iukcl8dDRxZJI+Sh/00RhvqEEv6nXnuNZNF5/M+A4zhZAp/MQ0YnhgfdtgP8PXNh2jo4HqaVDJRnjG0lZXTrnOMCoahSx6horNPFWWnETFQtQNbtQfvqdtGX/nP//i6r3m2viX2mUc3ij9p3nrjwzNXqW1fUy6678Y9NeI7MBzuof/KhgPySJNAnc3dbtlr37stWfC6p3Jfrcfd6T0ZY7afhfUP8PH33pYlsF0bw/0AX9+zihrbm+gXK+pEWTh20Ng7lP1vYRPulZpetIPOHn2mPONMtu9Axh+a3rHc6R8ei+gDNOMP868fveDYDubM9yesUphI/qL5A7zuqY308OUzHdtXutsxUFF/0k79AHv0J8zQSz8KBhRFp6orGfX4T9jponIHOlnAHajqBa0qFVJBLP7YQv4Jqw803uz+T+WG8e70LugJxMAeQgzsIdyBEFeWf8Gp+iWcjCKZmD0ZWd6ACIqpbU9lvW+zEioRjHaSiBzGgXhqAbVZCdVNt1tdeEPADQhx1eMbUO8HlCq91VJeS4N/C4G/bnkpAf1rN+G+gnnwF3ft4ZsPA8GSRE6BfwuBv247OjoCvnaj/RVsuxqGn4yXLVsmj0Ire6mQhl1gJLhcZuoYesfFF18sSwmOb8BYsBr2xXjoV7DXgnHKcDErsZiNePWBD3yb4o1sYu+NeGJTZX3P9LKV9vZ2sXm/usUWTsxuQDvMN1ZnkI6kh/cas8Mz/pmaykZ5lPp6ezrs3hbXp2DOGXesq6Dm+jaRQz6waJXlg8zAkYFjmcyDHSCJyRux+6LQPf/ooXpZCo4jnx4xnfK1HIsI2Lxlu2+zon/Nqq9mxmX9WH3dKnrZrp63BffSsC8ramAND52t2FNDpaOLxXEq6e3FBXub5Vewagu21Sbsvfn0Rb66u+BXd/CNx1tDTYu4+fjrm2diUdVCkYj0eoiOgAjIN1ykAVHdcMFGD3dUVVNGSWwXoQilqa6N8oqy5FHyiUUEbG5okyWi3ALjs+EKZ+9XryhzZbOq79PPc5mpY6vzqmyXLwJ2twfMV3+cIW4+vhE9R/aRZ+PL8hXDjlPn9WpUNOObT0U33vNXtR17NlbKUurhm05tirqZmLr5mH6ey/ox32z6DRfpzcei9hTMN6FryQxyzTxfniGqeeE1sVc3aLzw03ZrU7vYh8oT+QZVeeXomQPjP3jbAXp8A9ZvXSxLGu+DSduBQ1Q8/xzfV3Owr+jekp0XZDFWDd+gnFOqiMnlPZsqqam2VRz31I61uKG74ByQacVuq22pFWseMqt1DWO1jGlv2L62XJb8mupaRatOdUWDPBN9jqmI9pZlKXI8upq3eU/Po4zmSeLcpGf+IPa6yRvWGPuNa8VeiefXs13jZ/vnulJyC7NElOw7KF/Mh8qRkz/Gil01olxf3SKv9NNXVK2vbpYlBzPuQ2thXvbZfbjOc6z5mGfaX6eJqVB4L9xR5HGXbTEqq5vrfOd05mjYfvSYLKWusu1HZSmQmuOGt4ZjzeKcioB8zs0T4aSYnn/vatbuqhR7ntSIb0g73Ps2yRJYMX8F842499MjYiKm8t01Yp/MonYDmmfR0te+Vnnh/77xvOf13atE2RclISR0RrApMz3wrfYuvpA+KPuQmtqbxFRGnCNO7TeHzhp9hpgTZfNVm+WVUkebqEP0HDskT4ATRO0GPHPaEFnyO2nYiZThyhE3HFfX8FwyakIexTc9VEaWqEN09e36PpC6onYDWuGbbcLtxpLrHBF1/BpvvLI434Q87eDO6l3yVXCKkL1hVPNciEts2VJ2jKYM6yuPDOZIyDhC8lhVp65IbMWRvWEUvvF6evMx883H+GabM3ZAwBRvVjclpLaYfgWH068gW+zHlRpTt/OMl2f+79uiDM4Q1xtQGTOoSERCnm511fdPl2fBCRLiBlT4JkT+5ywJdQOC8+AGhLjCBJUQVwkZAbn+sbtDBIJR4114S0uL7n92rN43Fp9DoknIG1D9D40mfj/9f6i6YfQbh/fd+R+u3tftdssz0RGLzyHR4CsY4go3IMRNQn79gjNY3nzdyX8AImV581l9E/fmDbl8+XJZgu6I9gNQrOBr12G2l9f6tn1HjDmh1QwGag5opp9jHHy6M9NBKLj5HIaHSagtPS3w24yn32htDRxwz+f4BuRvQ30KjmjAzecw+logw/rni3NW879YnYs23HwQNz26+dQcKQDd0aOb79xrEn+6DEhcPbr5eL4THSJh4vN89o5voz3rxDn1FKvaqpl+jvFxtJ92bTev8S/RWy1xXM+XNIunJCCu5wva20ZfcouvycoTN5V6wNDLij4LajT1KPKxuqPNiHjJRF92y3vjMf1mM994LGGfdqsO1IlJGtXMoOYbcXcPp63FjZ26enzzjZk1SOxffcyYyfTKX50s9kpHW89WSVxw/xmyBKnGMufT8ztV5r3dBQchvubPnx8850skfPPZEcGlAs9D192Vibw3uSxBd3gfEGSpq4a2Bt/W1N4kznlzOrHn/8eqrKhj3ptfU7wPKbIUmnklpJj8eXD+x9UwnAsyztvm3zRDLADD5ZrKpm7ncu2t0V3s2Gk2Hf7Et20/ukOcUw8Z3vuhS9suv8ZPu7zXH0ZUtUtmpjFxO+/V6/o5RS/7GPdgeBFcGpSKfuGiYKjI55S13XoiVORLJAlVz8eTc6dnpKGer4dC1vMlkIT4DVU1zYM3vin24AxxvflU3qeqaVSOaGbOD7HaUGro0c3X03U4+GbjG0uvpA5Gfz0zOzY17k7QunOvb2vbf1CeNXBqFaz9lh86rFg+SNgU969dFe3MnRR0fI3++ugZA2UJIuVpb/dvHYE3FOf06mmXb0KrG07dnFav6U/DdiRcVhqqCkaPfuo63of6GQiUM3m8b8seM0Ke9UvXejKrMtPPM3Xc7r2JlWBRM5gePe3y166+QGDb3gOUNWq4POo+O0+75buOiWWqVETkusPigUZDudM54ml3/LvvyZIhGjeeXYPH9vU9qLB//PwDWYJk0aObL56rkzP96Vg9vLS3dtChncfEVzS+jhOb7+bjr1VFL4d1Zx+x66yr95XjhW/APZuO0PO/+zggKoLfvi1Vvq18V9fV3HvzadeX84VrwbB6fdRt/6G9OV+jrU8PoQlr1lDagY/INdW6ri4SaOHomVA5X3NDmyx5I0+aSyyqzTec+UmVz6knX3644JuP9+padcw3n3ro4PORPHT4fsNQN14whZNvE/sJb7xA2+fOFTeeue4v3mvymr96g9UntrVEVk2QrHILsnybWs3dfOMxPsc3l3qqVXt1rTruydOu5deuXbwGG0e99IdnyzN+tS8bTWXxXi5f5YXqphs+qb/Ymz3yXf8aIS2N/g8UYqdHkY/X1RDurDX2mkPfXShL8aeiH+95lXGrB5Hr/uRfH+SxW96RJYgp703Hd53YQrF6fWvZMU/TJ9tE2bfquGk1ctaya68s2RPtzqTer1SxL98dfgHr+mPNngOfHU3qrlvefEyWEluPHjjaOtyUlSGDJz/pcgTkoXk8MspLVUKrvG/0f17mxyZKy86irJH+tdnM4vXAoSLiDQ94v6o5C+H/3MizkbhLukrmUDdeML4bTzpYd9B34+lU3rfnwvOpZdtu2vX5c8VxouH8UOSI8oZbstB7M3o/lmAPKdAzPf7z8C3w7I16nx3dLooq0k3avEns2cQNG8S+eP45AdEwkYmKa+8NyK0pfAPqFdeV+7rmueF04+87pfluvu487ZrxMvhs+F//IfYurQIyLcdYhVKJ91OwXXwDFvbLEWU1LoVvwH8tXieiIpft3lRLF3V90HE0zvnsCHbpyFtflCVvst7c5pn212nyKJB7w0uyZK2jusZzbMWropwso9fuX2A8lCzx7vlBhR3cUS32Vg58ViVLsZUsDxxRiXy8pD1bve0w/evCZ0XZ3NTmmnm+LPmpr17ed9TWia/kZCIeTLwWefcFxTlUW8U9a/IDvp51wyZa1zE6lrwJwwp26eptFbIUGAU95dtlQXNHkcdd9qk88HgaPvxYlrSqGq9kHberImFzQ5vYW9m/pUqMaRbbh4c87W3Rj1LJEvl6fPMpu4/t8Xyyv9rzxuaD8oyXqc7PfXiXUaja73uteZs8p3HSoPGK3TXipq3cXxsw0F6vk+Tzn3lvVLscdfNxxFO5XkD062g3bjJzxbN2rEc8xUk3n1l7W4e42cq2HxU3HN+MbrdbvMbnvV/pvnIwjrv5PjtYI8ob91YFPnTID85KsIcQJ9984fDNyA84fEMGa4VJugeOntp3pF7sZ4zsT7+f9ZIoC/JBxlcfqBEPIQ3V8gjs4KoefsDhB0Que/8fyleST1RuvmeuOUGW/NTNtr/2gNjzDWn5QRXEtzd0sotG/Wy8ROXmO3H8QLruqY3yiGhQcR7994vvi/KFy77guxFnPDlDlA/UlQVEQs/Gl2UJnCRqX7uf3HmeLBHNHNmPTvvtW74b7MeT/iL23P9v81WbqaG1QewV8fUrOibEtxs+9K6o3XwFOV378vMNxltJTimdN9PoxbJyYxlNHjBJlKubj4m9wD1iLPoFQuqK2s1n9urNp9LaXUfkkUF1PuUbkBVmFdCxlq6DWMAZYnbzjR/ch6obWsWNpvLBCd5zCp/PTM+kx1a/Ks+A08Ts5mPqplMRb9TAQrFX57kteEb/k31tw/pDCKS+mN586qY7fkyJ2LPcrAxxnm/Ahhb/QB2+8d67LHAGBEhtMb35+CGDt5JCoz8cO21yqdj7Bh95cT/AH0xYQkXZRfIMOEHIm48rMGNRick3pP6+nP8NyRvjexABZwh583GLRKyab86dMZSOH11Ck4YUyzPgNDH92g2npCiHRgwoCGgdAeeI682n6PkfOEdC3HzgTAlx831uymA6Z/pQeQROkRA3X3ZmupiuC5wlob52VecDcAbkfBA3uPkgbnDzQdzg5oO4iWiZe0gOnTwHYhLMz2d7BSKAaEu4Pw8VYaMdaflvTP2dRfPvjSOMijLRjjY84zvPMpqqevRpxfKrONoBmW8MNX1/NH9v/ffkr7to4d9RfX2m6g2Ir12Im8TPSqNM/a3pX5GqHMtIDl0h8kHcOC7yQeJA5AMAR7L9zWvOx9Ux75GrA0CysR38giWIfN78WqoGQ14ZDkC3YsUKWYq9VG7ziodu17ngaRkAkhkqnAFSHM+HZLW9t61CXhEoIyNDloKzuoY7xZg72kSz4020xaTBgx97UzEzjNeC6JC4+LH3oosukkexxY+90e5C6mT4JAHAkRD8AMCR4hr8rJaIBwDoDXENfpf9rOsqqroj++tkCQAguuIa/PoPLQya/W3/qJwIfacBeoxXu7bctr0rrwikWnJD9dfVW3HVdcnW2ptQdX4Ve/zro7762FYaMLwIj8YAPcSrrVtuE0+VVwTq6OgQ+1A9NtTcNExdx+f088x8nEjiHvyu+f1pIsvjrcSbCXIArCqrpxsePEu8ftXiU8Q+kTXXt8kSACSLuAe/nPxMmnDCYLFlZKXTv+9ZT8/c/ZF8laigOCdk9tfe2mE8IscRxroAJJ+oBL9ojuXljE9lfYr5WLd38xEROOP5eJxXmCVLAJAsIg5+8Zq0QA9u6jHZ7fbQyke3inMX3jhd7M3MWSHqEAGAJdXwNg5cX7rlOGo41iKyvR3rKmj87FL5amBgU9miOqeOjx5qoH6l+eTqxqqYoYa38b8TKkOF1JQMw9te37NKlgLlZ+bTScPmyiOjlbe1tZWys7NFo4f6O+Y9H+uNF9yKy8f8M1zm61TLrtV1jK/l9+G9SqLa29vFnmVmZgYcM9X4wnJzc2XJz+p6vo7Pq38rmKQb29vR1inqBsPhAHlo5zERJGsqm+jI/lrv70TimLNB3kequ8Fv5/oKGne8P0hD6sDY3u6xCnSh8PXNzc0hg1mkku6TtBP4WEHfHNFVhhUPzKPxcwaLPYtFHeEFC6bJUqD66mbqP6RQHgEAiyTwMb4+moGPpcbXSBB9vY+3uoEj+8hS6EYUVr67JqIAWTrG/966J3/yvvg9oh1sAaBnUjr4hWMOSHzMj8vsuXvX06KlZ1JTnb0+fHlF2bJk7Ss/mYP+gAAJxNHB76rfnCICXktju6gH5GzwiR+vpsN7asXr3Cjylx9ZDwGyEiq7GziiiB7/of33AoDYimuDx9ZJk2nyZYeI7jSCTbyooKUehfnY6rE43GSmPDqlrqpZDM1jVu9Rua824PEbklsyNHjUvPiaZU/8tMJ8KjrjZHkU2BrLe/V3bNWKy8zn1c+ZW3gZn1f4dX5fdb1qnTVTv0vMcPCLNrtvu2XiJI/njiJ5FF/uTrcsdXX/9a+L/bJly8Q+lKa6VrH3BjmxN9u25pCno61THhm2ry0Xe36tpbFNlCE5eL8QZSn2vEFDlhJHpCEkRiGnWxL2sbdl+25Z6h2h+v0tXHKGLIWXK0d7DPA+5po7WDNuaX7wO2/KI6M1eOUjW0SZM8ZHv/+OKAMkA28MkSV7Ir0+luIa/Ma89Io3sqyTR4FyJowRj8WJIC29ex9TsL6E/DjMj9YcHLk1WD0e8543q6BptmdTpSxFV6h6S4BUEtfglzV8CNGgcaLcuHaT2Osmf2bUnaUiPeAxPeikebPQfZ9UBQTB2iNNYl9X1UTeR2v679JPvN+i4hQAdINl8FNDT8yszge71g6XVpm5/+uXyhJRZ129UfC4Eyb7iwU9M1RBkI2bXUoF/XJ8nbE5CP79Zx+I8t9u/4D+8qP3xPVLFyJLA+guy9Zeq9Zadc68txLqNTPV4rv1aW8W6MXZHge/9KJCojv7UMeNeyijpJ94Ld7itXTl7o2VNGbmQHkUiAOiHjh7qqWhnXIKMuURhJMMrb3BqlGycjNo1LQB8sjALbE8tpepllvFbmuv/vcfqrVX4aFrVvEi1q29lp+k1S+izpn3PTHqtv/QuDf8lf+K771vOxg28LXu3p/S2SELFvgYB74Dnx2VRz2HwJd6+AnCajMHPsaBjIOOClZ8rDYzPqcHJ/UzemzQ34txYFQ/p7ZgsSSWgY8F/RrhX7I3ZA4ZRHTLbpHxTXrmD+LcjhNPJE99Ff8lirUGQgW33V/4PE3cuEEeORNP9mD+dtePI23EiPR6cK5Ik6BoJE3R0iX49VbQU6Y/MZ22zjmVPDveF+sKqEDn+v1YY+89Z2YOhmneND3Vs79QRs8YKL7Jefp/nrKLA19mdjq1NRuzXHN2yHseydIT/B4IjJAqugQ/FZl7I0I/fY22dGWTMcpj8scfir1OjALRcJZoDnaqZdjJQbC6vIGevmuNCIQcEB/53tu+WXD43GM/sNeHkIPlwe3V8siP+yEuuO8MKt9VQ53tbnkWIDlFXnsaReMGGVNOceDyZXi5Rb5Apniu6joZ48j/e06W/Djw6T/rbm11VDDkAKc3fnBZry/UXwuHv/pUpsd7frReuORMSs9Mo8Fji2nXhsPGRQBJKq7Br6Qoh+q3LpZHmjsDx766Rh/vC2KqG0zejMldgp05+9s2cxaN+PszVPPCa+LYSYGwp4ZN6CcWj+KAyUH1oZveorR0f5WIeMw+WJ+wj8E8gS1AKHENfuzhy2fKkuYbr4sd1wcq6tG3db//EXjog4/LUqDhj/9Nlojy58yg/JOOE2UOjgiA9g0Z31eWrD3zq49EcGyoaRHZIW+cDXKHbN+xF++5/tHK/i1VshRd/7zjA1kCCMJjok5ZvGRbpD877a/TZClQW0eb57Xdb4iyu3y7mAhBTIZgk35tsHIk7Exs4ET6hAz3L3hdbHxOHXN55/oKT2NNi++cmiyC9zvWlfuOo4n/nVhz+sQGySxo8OuJSN9j5K0vejburZJHhrLaMlnyB8fOpmbbgat56w5ZMph/rnX/QVkytOzcK0uGYyte9bTs2S+PDAh+PXN4X60R5OQEOiI4aZPpqICpszpn1+6Nhz3u4JP1RAWCX/KybO3l7i693eXlijfPEKtMqUfd858/n1ZuLCNenlJJy82RpTDu7EM5T8+WBwZzI4q7pVWWDLsv9HezaXh/HRXPP4eaP9kmjiE6eEJX0egib60bHvCXGdcjch2iXo9oXrSeH6HtzojNLd5LF6FrDgRhxMDoivRtX9lwQGR//Ii7au9b4hxne+q82/z1bTUHYGONLGi817n3bfS4N7wkNqG1ydh72Xks1svI/HpP3dFmkfWp//WcMeqPsUtsPtJW7K7xbPswMHusLm/wPY739HEbmV/y6jK2lzM+0ykf/TVVNl+vMkZvoBD77rq95na6u/huedT1mF388Tdo+XFPdikrfI6Zz0diwq230fZ7LFqkIemUvVRIwy6ot9wzLiey+fPnp8zSlQnBG7iirjtv29bh/1bjrE/V85UfaxTZ39qDH4tjnfvTN4zsbouRLQqhZoaWr7l3rw24rmnLdlkKDZlfaqsqqxNZImeEvOfssLbKyEA5Q+RsU7zm3VTmqWd+fI4z1YZjLZ7W5nZ5NnqQ+UVXwgQ/xkGOLd+y0ldm/PjLWzDqkVbsQwU/jXvjy967qcMo27ypEPxAx8FO3RO7NhwWe+Xw3lrPZxxAvUFTBU+uvqnY430Ml8e8jwSCX3QlZPBbva3Cm/H56+YYBz89IwyF6w7bO2w289kMlgzBD8wiqfPjYGeuv16ywOjKZQeCX3QlVAUCd3jeXl5L9c3tVFqcK88aTp1UKkaD/HzKPwI6P1tprhlOx/19hih3evzzkbFPKj+VJYlXjjONKAGIBW7NVnXiysKlZ8oS9LaECn6nTR5M5/3pXbruqY3yjF9edoYIjn2y+tFjZ/9VnjWoLjJ1rXXi+MZnttHvZ70kzs16cha1draJ17x5Lo3vN46qmkzz36kAiCAIvcwUC6EXJVTwy81Ktx7uJp03cxhlZqTRV++vEIFt7aH14vx3376JNl+1meY9PY/e31Hmew/OFPn8u/vfo4ffe4XeP/AhZWdk02dVn4nXA4gAKINgjTEsi+cSpMreXUUOAHpHwrWbc4Dbu/hCedTVmVON6e45qNW21oqsj8uMs73rVl8g3kPhjtKddeNpRv+T6fo3rhXnTh0xL/ijszcAevZtFIHPNe0cooFj5AsAkEqSstPQU1fPEfuzR59Jk0omivLuw0YfLTVLjB4AFRUk2WPnPB40APL0WmKKrfTYTqMNAPGTlMFv5sj+1NreKbK6T3e7xX5nRa2oK3z0a7PkVURPyyDJ+DW+jreP9xyluUNPEMGQA+Dzn7wlrwIAp0jK4MeNH29t8a9RoXBd38xR/gWPZo4qkSXjNdWQcqSumfYdMTLFPxz/MlXV+Gcl3n1sj9h3ugNbiQEgtSRl8AtlQJG/iww3oOiPv3oA3HaoVmSBbreHRhaOFxkg1x/uqdkrXn9z39vi3N7afeIYAFJL0gY/Dmrmej2rej6mX6tags3dabixhOsQuXGEg6BqQc6jrsv7AUDyiyj46R00VdncabO3qcAWLPDpzp5utBQzFQQVDoZ75aMwB8Cnz3pblBtb8fgLkIoiCn4eMXLNoMr6uUSXnpbWJVDOGtVfloi2ex+FlYPVjeKxGABSU8rV+dmlguDAPrlirz8Omx+JASD1ODb4maV5H9856HEQ1B+Jz/xf4/EXAFILgp90zoyhlvWAq75/ujwCgFSC4Gei1weagyEApA4EP40KfHoAzM/GEDeAVITgFwQHwBElBaJBBABSD4JfCJOGFssSAKQaBD8AcCQEPwBwJAQ/AHCkbge/eI/pBQDoCRcv4SbLEeHgl0zjeqMhGf+b+fdNpi+qZPt909PTqbMTk18ko24HPwCAZBa3Or9kfmxO9N9dfZ/xPi0tTWyJzOr3U797IuJsT9+73f6ZwCF5IPMDAEdK7JQAeiwZ6ykBegOCX4rjwMePZ+oR0hwIgwVGDppqA0hFeOwFAEdC5gcAjoTMDwAcB1kfADgOAh8AOE63Ap/e6ocWQABINrYCnzm4cbWgOqeXAQCSQbcfdVWbCAe97rSPLF++XJYgVpLtM07Ge6K32gbVsDmIDluBL9T/3N76Hw8AEC1o3AAAx0HgA0hhjS3ttL281nIz0+vqMzL8S7Ka5yMMdh3jY3V9Itf9I/ABpLDmtk7aW1lvuZkrqVS1FQeujo4OUWbm+kW+TgU3dR0HPN742DydVyJC4ANIYXk5GTR+cB/LzZyPqWCmBywV0HR8nVVQ04NlokPgA0hheVkZNHpgoeVmFiyYmQOa3aCXyIEQgQ8AHAeBDwAcB4EPABwnboGv7KWudQwAAL0hboFv2AX1sgQA0LvwqAsAjhPXwLdkwRuy1FXFnhpZAgCIroTN+P59z3pZAgCILjzqAqQwT0M1eT57x3LzvmpcJJnH4PIIDd6bx9xaXadTxxirG8S510yWJWuhHoUBIDyX2xuEWhutNxN9rK7Coy/MU89ZjdzQh7ap162uSxRxDXw5BZmy1NUND54lSwDQbQX9yDXxVMvNGxaNayQV8DhgccBTgcuc0elaW1spOztblBN5iJpZXANf/yH+vnwtDW2y5C03tov9eddOEXsA6KY0b/DKKbDeTIJlaObzeoBTQdIq6CVyIIxr4Mvvky0eZw/uqKb9W49SXVWTOF+27ajYj59disddAIi6hGjcaKxppVcf20p/u/0DcfzKw1vEHgAgFuIe+FQDB9fpWTV2XPmrk2XJWn11sywBANgT98A34YTBYmODRveh7R+V01WLTxHHrKh/rixZK99VQ8cqurZQ9SY8jgMkl4R41FX6lOSJR96C4hx5xhAqsPD1/7zzQ3kEABCercBn1RExVp0Tv/rTObJk3wULpsoSAEB4Lo+5d6JNHPisfpTPL1u2TB45A0+xhdlmIJYuueSSkP3pIEIc+MLhy/RLbf5YSN7gKEv2tDa1i/2xigbPtjWHPPdf/7rH7XaLc4yP2Y515WKvqPOs/lizLEWX/m8kkkg/43hLtt+X6fdgLKWlpckSRIOtR13vdQHZnV7uLY98722xr9xfJ+r1uBXY3KhRXd5A7k7/79bRFvgNeXhvLR3e13U90Z76fz+YJUsAiaXT00mN7Y2Wm5lefaWPwTVXa6mhaYo5Ew32cyxU1hrNDs+ZmcFHhbGEatwIhbu6NBxr8QU99tQv1og9+9a986iqrJ4K+vobRg7tPEZX/cbfQvzyg5/Ss79ZJ4+ix9wYA5AojjXX0Adlayw3bzojrwqkBydzkDNTwc3OWF1+X32kR7hAx8FLbUz/Oauf168LJ2kCH3d5eeLHq+WR4fKfz5UloryibHHNkHF9fa3APPSNAyF3kTl6qEGcu/yOuVRzOLrdX/oMyJMlgMSS7kqjvMw8y81lGqvLT3J6cFJjcM0BTMc/Y3esrv4+eqA0/xwfqyDW3m4MX9UFC8ZW1waTNIGPXXn3yQGTF/Qb0nW8odLc0CayQ5aVm0FP32Vkh/0GF9A/7ui97i8cdAHipW9uXzp52ImWmxU9OHEAUpvO6th8jlmdYxy49NdUINP3HMRUIOM9Z5Z8Xr9Glc3Uz4eSVIGvqCR0Z2bl+vvOoANbj9I3F88Tx6OmDRCPyipohpsOK9rKdx2TJQBgwYJWMNFuV0iqwGdXRmYaudJclF9spOBMjQ5ho2cMlKXgmuv9s8XYEayTNWedz/32Y3kEAIkgJQMf45ldgsnMDl5noRz4zJghpqd6O7sEgPBSNvCFE258raof7KnSMcV07R9Ol0cAkAgcG/isdHa4ZcnA/QJ7iidZ4MaVuqOYRQYgUTg28F1x10myZODuLg/e+KYou90e0RCi9xPsjtYmf8vS3376viwBQLzFN/B1RNaAEE3FA/PI4w1wytGD9b76uD2bKsX+/OvtT35w7R+7Ps62aIEPABJH3ALfhFtvI7p7gDyKj6WLVol+dpzhcZ0et/w21bVSZ7vxyDv2uEFib0dWTtfm+dYmf1+lz187hWqPGFPrA0B8xS3wbb9nsSzFj+rXt3Ndhdizv/zovYCGjUgmGeW+RhxIVaflptpWsWfjZpfS339mTK0P0FvcTc3UunOv5Wam963jshq6Fmp8rVmk/fNYqM7PwTpB91R8H3VvPSAL8TN4bLEIdAvuP0OeMYa1dcfShavEvv9QY/W4/yzZLPYA8dLZ0EjNW3dabt5vanmVgZeKZOaxumpImo7Pm4OcVYDkc+b3U8PR1N5Kbq4xWKE7gdSO+Aa+3CJZiJ/CfrniMTQ9w/goOAvkYW3dlZ6ZRv2DDKW75IfHR6WlGMCutLxcyhk30nIj0+wpariaGqsbbIyuCmR8jR7U9OutgqBdoQJitMQ38CUIfgwNZtHSM2UpvEt+dDyNnWXUC1o9InN2aW4pVt1cOtrdGNcLUZdekE85k8dbbnZwcDM/bqrAaJWNqWv1IKrKfD1nlfoYXGZ+Hz4fbqxtTyVk4POYPuh44qFvdg0eUyxLwV2wcJosGSp214h9TWVj1DpNA/QGDnJ6lhdOpNfHUkIGvs+mTaetk5J7qJc+i4xuzMyBYkJUHWeHtZVN4pE7HpO8AjgNHnVjKFjwe3bxOnJ3Go+2Kst7+aFPxSO3aiCJh0hasAGSWVwDn8jq7uwjjwJNXLtWllIPd5Teuf6wKAcLjvGwcIm/ZRsglSVsxpdWkJ/0j7vB8LyCnOlZ1emJoKj1K7TCj8qxyM7S0vEAAM6AOz0OSkcXiwB33reNwM7rgqjMb9zxpfTKI1uovrpFHOtUqy9GgAD0TLcCn9XqST3VJbs7eoAmbkjdCTx5eNz4OcbkqPoCSWnpLhEUedZmldVxwOMV41SGyHtz6zAA2Gcr8JkDnbnlMRaB0HNwC6XlOHP1Mg6K/Dj85R8dL1aKY7s3VoqskAMgZ4jcJxAAuieuj7qDf3sf0ZeflUeBXM99VZaciR+HeRLT53/3cUBd4EM3vSUyxNyCLHR4hrB40a19W6osN7Ngw8MiGYXRnSFm5g7STJ2zei0abAU+qwxPz/K60/fs5vczKHPoIKI+xkiHYQ//VezNwjVwtO7ZL0up6dt/OJ0WLj0z6OiS3RuM1uFoQZeW1OLu8FBrY7vlFgwHOt44iPEW6VhdPVCq91L4Z3hImr5Z6fWxuuagZoUDXU872v7p5A7KP346UZGx8E/utIliHyBIVxfd7gs+L0upKTs3g9LSXGJjevcXfiR+6cFP5RFAV7mFWTR8cn/LzYyHk3GQUsPMONuyyrhUIOPX9FihRmXwXg92VszD1nRxGasbjaBm1/QnptPWk84kj9tNGf1QZwUQbdxYxtUiVpuZCnhm5uCngiJnY+bX1LEeBFWZr8dYXY27rl7s1WPt5M+MOi3Pl56hiR99JMpgjTNAq7q+9lbjG7elIX6zXENq4yBnFSiDifT6WIpb4Lu95nZZItp+UuD6Fz7jTqK03w+VBwZzNspBMlU7OtvFjR/trf5vXp5SX7UG7996lKor7E+Fdf4C+9PtAySrbtXxRcPdxXfTn06/j0Y88U/jRHUZTb7skFGWXPldH38bP9ooS95Msc3IZiZvcXY918IlZ9KeTUdEmbO/Hesq6MX7NoljDopP3Wl/0aSh4/vJUldoRYZUEdc6vsz0DMoaPdw4+PNU8Wjrc2fgDCZKZ209uVuMUQ3uOpnJpCXEE3vccD2O3uVFLyt2g1ZOfmbQ///8vo3adPoAySquEePKpbWUObBEHnkzvJnnd3ls9dzgz/BY9pgRtG3WcaLc4Q2CCv9c28HQY1xT2fybZtCuDYdFcPrm4nl0/Z8/J85zHSB3h4lEsBlieETJwe3V8gggeSVMquS5ZY8sBXINGBUQDPdceD5N+PBDali9ljqOGvVYStP6TzhllUdEda+9I0upb/jkEnr5wU/pW/fOo/zibMrISqeyl4y1P7grDHd96ckYX54odcKcwfTq412zSYBkExD4VP1eb9TxmbkKjLolcz2flfQ+RXTg6ivJ/FuW//A7VPvKW/KI6OCN18lS6uP/ZZ+/bgrlFfk7mw67wJ8RM7urvF3921PFo/HhfbW+NYb/cceH3n+E6PKfz0VdHyS9gMCn6vd6q45PUd1XIuXK9vdFGi4bSQ59d6HYK7y8nlPwzC6hcCOIHdzplR+ZeVbo/y71ZtFM3hK8ENPAkUUY4QFJLe6PutyJWee58jVZ8rPKAkc/v4Iy+veVR0T5c2eJADr6xZfkGUPd6+/JEnAjiF0qSH751uPFXlc8MF9kfwDJyjLw9daj7sOXz5QlP9dwox/ZliOhs0BeJWrXOf7hW+p3zhk3SuwZB0J+/GXt5ZXUujf+6/gmCw6SXC/IkyVwdnfp7SfIV/x2fXxY9BlkNd7sECBZWAa+3n7UDZCVR7RnHV36X//sLJ5LV3S7k/LEDRvEz7bs3Eu7zz9PnoVIlchF0pWv3XGiWCdk6SKjBfgfd3zgWzEOINF1CXzxatwI8IRpHYpCf5cXOzjQdVQZ3S7ScozK/rJrr6JJW7dQZz0W9I7UN++ZJ0t+fUvzjTWHvbeKaOzwflf++9714jU+5m3H2grav6UqLo0h8fzuhsTXJfD1ZuPGuTOGUv3WxfLIz3PpC2Kv6v9cA8fQxH/8VpR1oRpFrPr0cUDnR16ITH4f75eHxXchrzl83R8/JxpCbnjA+2Ulr+Fj3lY+uoVaGttFed+n/vnfOBA21rRQw7EW0cUmFn0DH1iExhcILq6NG8EyS9fk02WJaG/NPu/jby6lDRotpqmy3QKsBW8x4amUM2GMLEE0ZGani47NHPS403RzfZs4/tovThTdYhh3olZD6JRDu2royIE6sXDSsv/dEPUM7ZyrJyPrg6ACAp96zO3NR11u4Ghqt64YX3PFGpq//IvGwbCptPXpIUY5jInr14tV2pTMQYGPyt2tLwRr3AjCMjLT6fEfviuO+w7KF91i1GvnXz9VPA5zoOOO0JwN/veBT0Q2+K17T6WlUc7Q9HVMAMwCAp96zO3Nxo2++dl04j9PFOXWjsBxoLkZufTEeU/KI/vS8nJpzxcvkEfe95k1JaK+go1rNlDNC1271UB4l/2sa+svG3vcIFriDW68mDpnh+LR2HubLbj/DMoryrJ6khbcnd27F4eM6xv1YAqpI66PumzUwAJZInr3wGpZMqzcWEZTB/qnSRq+5M+yFEJ9FXk+eS0g0KVlBU66yK81b9khjwy1L/nHp+7/xuW+bjAQmf6m1l8dB7sr7vJPQcbH6RnGLXj9n43FzLneT7dzvXPHX0PsxD3wDSjKpZvG/5FWHwgcTrXqEmMC0ux0f9DKnT2XPBtflkdB1FV6f8j/mBvM3ksukiVDwbw5smQY/+GHeCSOgeKBebLkpaV56ZnGrcjzCO7dbEyxtXShkbGpBxBeIKdij/WsPVbOv24q6vnAUtwDHxuZP5GaO5rpu2/fJM8Qrd/tbwVUrbvpxeHX4KBHTibX+JMD1+swPUKz8R/4A627oZHSiwIzlYw+RbIEvWngiCJqa+mguqpmMUqO6wj5kZXPcQPJv+9ZZ3u43MipJXT0UNfuS2pqrR1rMebYqQICX282auiue2qjCHqrvvJmwBA2Pv/etsBVxHjqKjs8X19p7DlDvNtY0EiXoQXRtsNGkFUZnnpMHvGP/xN76D3Fg/JFsPvbz94XdYCM78q9m47Q135+omgh5s1OJscz1Dxz9xpqaw5cF4K7zxw5UE8rH9uKjNChAgKfatQwB8BwLb09DZjcssv9+UryAld+4vONLe30x9NNdXvebM7z6evywJqrZISxf/5SY4JTzgCry8Q5RQU6nupK0Rs18qZbrPwGveLCRdN944UXyT6CfQf7qzDs3nIL7juDHvn+275O1bzx1Fr/+rVRlcLZJN/39dXOmcwCvPeP9396wHceB7FIW3X1n+HysmXLRDkSvM4uLznJa3HwtPTqWO11F3/8DbFffpy/xZfP8bHam6mfYer1CbfeRtvvWezb6+cgtai5Cc1TdSn8erDXEsEll1wSdslGiAAHvnBsXhYRb3CUJcPIW18U+2l/neZZu3+H75j3NS01oqy4N7zk8XS0GwdtzR73tvc8njuKjGO1Z+ayd+OfdR/6TJxqr67xdNQ3eLZMnCSOU435M050sfx9a480yZKhqqxOljyebWsOebyZoKdsW7XveMe6CrG/f8Hrns4Ot+fAtqPitZamNu9r5aLM3G63LBk/t8R7PW/RlpaWJksQDbYaN7zXyVLsPXL2o7S27BPa9esviGN+3F27vSGg7s818VSi9Azj8fVXg8j1T3+fvWBrdXi+JqerGjKJqGqfKGb07UPb5wS25kJqKioxVuZX9G43XKc4fk4pLf/Dx75HYXenW3SuvvQnJ9ADN66ixppW2ramnPZ9UuV9jfu6Gj+7c71RB80/x0874rEcEl5CtOqyx64w1tEY128c3b/9Z5SeZlTijCstok459ZFPjr/vn2+Bop9UkKfMtNra7Ua3COYaMlEERZ7K3jXdP0vLyKeflSVwumv/+DlRd8j9CzkYciNKyfBC0bgyce5gev0vRqPX+NmlYiwwBzsegcIB8TVvsOTgyebfPFMkC/x6R1un2CscNPVjiI+ECXydbrfYcwPHVcN/LspszKAi0bpribO7cScS/dT7rZuVS65HT5EvSBlax+WCwIYT1d0lb9bUiEZ1QOriccfj5xhD7HQqi+M9B0SenIHHAmfnZ4oZavoNzg/I9IZP6u8NjKtEMNy1oVLsVRcc7pDNx7wcaENNYGdt6D0JE/h096/UOrl68ePujyY8TPe985w84+fK7+u9Y+W4zCCPuZau/8gX/AAixQFw5BRjDPiA4V37fHJg5GDIWSKvcscTN3BmyI/PfP6lBzbTwe3HerUaCfwSJvD1ycsSXVeC+dnyanp49x1hb5Tyhgp6fc8qcpsfj80GTzACZYexKDlANHFgZBzkuO5v1LQBIgjy47M6zx2sIT4SJvANKMrp0llZGdLXyAB/Oe1ZmvHkDFEOZmtFmegMfaTOZr+suwfIAkDsZOVmBDwOM168nR+JofclTOAb1r8gaF3etBH9xONuXkY+3TYjdB+7m9/7Fi0Y/Vs6dKzrVFduj1GPGOAnGAQP8WMOhtA7EibwZclZOnYdrhP7YOqaAjszszf2vilLhvF9ptE33jZ6/W+qlMsjepXVHZQlTVYu6voAHCZhAh/jrG5XRR29uOhkecZvxkhjwfF7XsjouiSlx9PlnGoZvuKly32Z3oXLvtDlOuEHuxD8ABwkoQJffk6meNydPMy/Xq5SWhzY0rv9qDGfHge1QfkDA8bz8ntwyzAvUfneZe/Rqr1vyVfIemLTwhLy3OB9zDYHv6YIWokBIGkkVOCbN3GQ2KvOy2bnzRwmskIOcgfqjAkHdlbvomkDp1JxTrE4ZnwNb7xEZVF2EdU0tfkyveMHH2eZ9XHHZu4Mreb782zxPj7fa0x0AACpJaECH+OAFc7Zo436O67bUwFwYNZ4EdCsVm0r7PDP4hyKmvJKBL/2FvJcEWbSUwBISgkX+HhG5lCmDjcegzn43fzWd3yTl24t8y9mPVh2f3nuvHfF9PXsrtl/pM1XbRblLtNcaXzz/WVkGROaAkDKSbjAd9xo09Ayk5JC/+pZ5gDGDRo7fnUBTR/Rj7Iz0mlPpX+aobzOcbJEdMrwk6wbORRvwHNNRTcDgFSVcIEvnOzMdBp1239EmbM+lcWx8cUzKTPd+E8aVByYObooXZaM1dtYRYN1h2lXHlp4AVJZ0gU+3ZufGrNcqFFsuen+ll9uBTZ3iH5LXs9WfvlV+vTIFqprTdzJJwEgNpI28H24o5LaOjpFHd6rmwKnlGfF+cbMLCr48b5VXs8GF5TSScPm0tt7PxTHAOAcSRv4apvsTS5g1Ur86iZjBEd+Zj5VVmVa1vd1ujHNN0CqSupHXZ35sZbpQU8vqxleOGMcVjBWlNmmw/7hbe+XBa7zCwCpI2UCH+PJDOziR15VR/jtkXdTTUsNHWk6Iqa0YgtXLRB7AEg9SRn4/nrl8bLkxxmdmr5K6V+YLaauD2dM0RRaV/6x6BOoL2qugiAApJakDHwlRf6+fKHMHjNATF0fTna60b2Fu8Y8eNbDvjIHwZD9/QAgKSVl4Js2vC+dNW0o9c3PlmeMcbzB8GsZ6dbjf7lukLcpxSfSZwdrqLF6uC/YcfDT+wkCQGqwFfh46uxQwr0eCxzIThg3QAS1cKM9GAdKnQp4qtGDg97+qgZRBoDUlhKNG+HG9yq5Wf7RGxzwVNDjfXunf3bme2e+IPZrd/mXpwSA1GEr8JkX+OEMT2V5vE+WlaJOmzyYTpFTX4WS7soQrb7VDa3yDACkkm5lfBzoVLBLlqCnFORkypJh8jD/PH4A4Awp8agbKa4X5JZh3g/vXyDOWXWABoDU5MjAx44f7V/TdNJQf9aHAAiQ+hwb+HQjSgpEA4dq5UXwA0htCHwa1coLAKkNgc8CAiBAakPgk/JzMmTJD4+8AKkJgU8aK8f0DtDGASPzA0hNCHwST1VvDH/zt/YCQGpC4LMQbEFzAEgNCHwWzp4eOKEBAKQWBD4AcBwEviDmTSoVdX4AkHoQ+ILIz+7avQUAUgMCHwA4DgIfADgOAh8AOA4CHwA4DgIfADgOAh8AOA4CHwA4DgIfADiOrcCnLyfJ9DIzHwMAJDKXJ8rrQyIIAsRGsi3lmshsBT4OZsEuC/VaKN39ObAvLS2N3G63PEp8yfb7Mv59+feG5BL1jA8AINHhqwoAHCeugS/Z6gOT4fdVj11qrxL6RH4cU7+j+XdN5IcRfsTlLT09XZ6BZJK4fw0JJtmCtI4DSDLUnSXLZ4x6veQXt/97ydS4oX5X3hL9j1P9jvzHyXu1JepnzQFEBRH12eq/e6LhDI83/h0zMzOpvb3ddx6SBxo3AMBxkK8DgOMg8KUwfoRMxMdFgHhD4Ethqq6McY2G3lqqHzN1TlF1bPo5gFSBwJfiOPiZg5cKajr9nB4QAVIRGjcAwHHw1Q4AjoPABwCOg8AHAI6DOj4AAAAAB8DTLgAAAIADIOkDAAAAcICoJn3m8VDBBLvO7s8DAAAAQGRi1qePE7hgb231WrDrkQgCAEAy6ezsxMQvkJCimvSpxE1P4IKVFatzVuxeZ8fy5cvp4osvlkcQC/iMYw+fcWzh8429FStW0Pz580V8TxW8HA8vzYOkDxJRVO9KlZTpyVmwshKtRA4AAAAAgsOjCAAAAIADIOkDAABIUlV1LbRyY1lE23vbKshOG1tGRobonxiKuiaSa6Mhmu/lJEj6AAAAIAAnVa2traKPoh0dHR0hr7X7fnwd9/HkDUld9CHpAwAASFIlRTl03sxhEW3zJpZSuKEz4ZI4xXxdsBq4SN6P+/rzFup6u+8HgZD0AQAAQFQgGUtsSPoAAAAAHABJHwAAAIADIOkDAAAAcADHJn1LFrwhSwAAAACpDzV9AAAAAA6ApK8b3J1YOg4AAACSi2OTvi8smtbtJt49myqxZjAAAAAkFccmfcMm9ZelyDQ3tNHLD31KSxeukmcAAAAAEp9jk77MrO5NHnnkQJ0sEXW0YYkYAACIo7oj5Nn4cmTbtne9Pxi+tSrU+rbm10Jdy6xe18+F+3mzSK8Hg6P79J17zeSIm3hf+NMmuuHBs+ib98yjh256S54FAABIHZxU2V17N5JrdVard/B7Ye3d2HF00lcyrFCWurLqs6cP4Mjvk92tpBEAACBqigaQa+b5kW0TT/X+YOjVd4Mtp6Zq2PTX9XKwGrhwy7Op13mPtXdjx9FJX7/BBbLkx7ne9o/KacfaCnnGr6rM37TLhst+gXVHm8UeAAAgldlN3iAxOTrpY5f+7ARRW8eJnpHslYvzrz62NaAWr62lg2oqm+SRIbcwi8779hT620/fl2eguzANDgAAQGw5PukrGWo08XKSp2/cb49xIsgObD0acF4ZP6eUvnTLcT1u5nW7nZ30tDS1yxIAAADEguOTPsaJnNo4gVOJHc/lx4ne0UMN1NnhFuesDBnXV5a6hxPLneu6Nic7yV9+yKPJAAAAIFaQ9JnoCdywif3EYI2n71ojkr+FS86Ur3R1/vVTu1Xb11jbKvb8/k4eFPKte+c5+r8fAAAg1qKe9PEw62DUMGyzYOfjLTM7gyacMFj022Np6cF/x7HHDZKlyBzZX2cklEuDJ5ROkFeULUsAAAAQC1FN+jhxU1OdWCVxahi2+TX1M4mK++2Z+/JZsTuFi95/7z9LNov3Tktz0TcXR17b5XF4X0AAAACwJ2bNu8ESOT0xTDWDxxbLUlfcJ1CNEA7Wfy+/2Kjtamm0P6hh14bDVF8dfMqYFP2oAQAAIEJRTfqsavH0Y1U2n7M6n4wK++XSN359cpfaOk70dn18WJS5KXf0jIHimsaaFnFOd9VvTqHHfvCOPCKq3FfnG0FsxeMmevIn1lPGlG2vpqUL36Dm+jZ5BgAAAJwq6jV95lo8/ZjLalP0c/r5ZMWJHyvfVSP2+kCN/kMLRVNuZrYxceVfb1vdpdm4oG+O2FcfahDJXk1lY9BBHrwO8MpHt9D/3Dbb8vXl/7uBLvruTHo8SUbGXibnTAQAAHuqmo7S63tWRbR9ULaGvN+48h2CC7a6BlOvhbpGZ/c6uyJ5P76WJ422KzMzM6LrY03/fXr6u8WsedfJvn7XSfTcb9eLpO3g9mqRtF3921Op/xD/CiCX3zlXlrriRPApOWI4Jz/Tlxg2mWrsjlU0iv2gUX3E/vC+WrHXDZtorBoSqrYwUaiEFwAAUp+euKky71ULYHeTxGAJoUqYzImTnUSKr1G/V7j3UOVwP6Oo66xeizaXJ0mq1/gDidavunz5crr44ovlUWyoJIsTN3NtntLZ7qb0TOu8mxO8vMIseeR9mjtYT8/88iPfe/HqIP/4+Qe+Y72GjAeUMPVvtzS00WO3vEtf+fFsGjjSSBBjrbufMf93BPu8guHa1LbmDupbmi/POENv3MdOhs839lasWEHz588X8T1V8BJk7e3tlJaWvHUqnDS1trZaLqdm9Vqo67tDJW2cBNl5z2D/vtX7cILV3NwsXjPr7muhmH+uu+8TLajpixGe6oW3UAlMsISP6Qkf45VDrrzb6C+4Y10FVZpq9fjfURsne3qymVOQJebB+9dv1lGzNwFMNVybyk3d5mXyAAAgcqGSLavX7CZndvH7cSWP3fcM9u9bvQ8n5MESru6+For557r7PtGCpC+JFJXkikmgVz6yJWQNIq8qct63jdo+hefB++pP59DjtyR2/z6eEzGSfn2tcvk2/jy45hMAAACsIelLMjwJ9LV/OD1owsd4VZExs7pOFj1geJEs9UzFHmOQSixk50X2BMTT23DCx30mAQAAIDgkfUkoKzd8YpSeYf2/9to/nt6jEbLHDjfSv+9ZT3s3H5Fnoqt4UGT98v7+sw/of26dTbmFWXTlr7pOlwMAAAAGJH0Ok5Vjryat9oh1/zheNo7xSiKxUNiNEbyDRhuDU4r6G9PlAAAAQFdI+qALd6dH1KAd2nlMnvHjptQF959BF944PSa1aq40+6P49OXsFLtL4QEAADgNkj4H4v6AKjFqbwucy4hnxeGl3djzv/uY9myqFGXGI2QZNx2PmjZAlPd9WiX20aRGKYdjtVwd92dkh/d2nbMQAADAyZyd9DVUy4Lz8ChgTqz2bKyk+qP+tXsP7agWo4M5MeTBEf9d+ol8xT8ZtHLFXSfSi/dtkkfRw6OU7WiuM1Y70fEEz1zb9+zidaLGEgAAAAyOTPom3HqbUfjdaGPvQKNnDqTzrp0iyk/+9H06vKeW9m+p8i0bx3hwxNd+caJIDnluQPM0McUDjUEXPDFyLFWV1dNub3LKe12zRU0fGzDCGKW8c32F2AMAAIBDk77t9yymrZMC57FzmrQ0F42fXSomkP7Comn07D3rLJtL+8rRtFz7d9HNM0VZx0ngI997Wx5Fj+qbx03K1eUN1NHWSc/c/ZF81cBrC1tNXcO/M6/jy0mqx6LfHwBAqmivrKKaF1+jmhfsb3Vvvm/05YkCnmhYLZ8WbNk0/bVQ11mJ9Pru4FUyeCLnUNQ1dq5NZM5u3r2jhujO3lmWLJGNnjGQrv6dMc+duTaPXfLD4+mLN86g4ZONdXx7A89HyLhJmX8ntbqJnb5+rP/QQlGTuXTRKmpttq4RBACAQHaTrEiSsWArZjDz+4R6X/Ua79Watuo42HuoMidr6mfCJW/qWv31eK+kES3OTvq8/1PBkFuQRSXDCukbvz5ZnvEbPLaYRk4rkUddXXHXSbaTMbt4sIhaQ9ichNZpfRBD4ZpMfo9Hv/eOPBOceYoaXjtZrZ8MAJCoMgeWUPEXz6Hi+fa3ojO8cT7I91+oBI2pJEpdx/vs7Gxba+/yz+rXmY+Zel/zv6O/FmyvmI+Z1XJoubm54lqr13j5Nv0c42QwnuvmRoOzk75uaNt7QJZST7/BBVTYL/K57ooH5slSdHFtH9fw6a5afAr97afvU2e7W54JLb84W+yPHgzsD6jjqWn00b7N9f71iblpGQAADFYJldU5K3aSMyXce3bn3zQnc+ZkL5xIr09ESPoi4G5sol3nn0fexw95BmLJalWRguIcUfP34HfelGdCGzq+H11/3xn09C8/suyzyN1aGo61iCZkhfsRquOnfrFG7AEAAJIdkr4IbJs9myZ+/DFtnTpNngHFakBFLF3/58/Z/jczMo2m4sd+8I6vaZgHeHDt3o615SLBu+o3p/iaqF/48yb6+t0n+WoZK3bHbq3hRGY1+TUAACQvJH0RSsvNoZHPLnP86N94y8gKX62vKx1dLPacwO3bUiWmoNH78fH8fro+JUaTNU8U/e9719O+T2Kz1nAie2DRKlkCAIBU4Nikb8zLK43E7XvbIh7BmzdtoixBsuAJn7m2j2v1WmUzr2rC1WsMzRM6q5978f7NUan54sEhnR32+iPGG38u0R6gAwAA8ePYpC+jr0z08vsZe6mj2l5T3uTPtqK2L8lwcy2vMqJwMqcPFLns53PpgRtWdWk25lHNbOe6CmqSgzy4WdiKnjQe+OyomF+QccLICR8nmg/eaK8/IgAAQDQ5NulL72Os2kAZWcZe2nHKyeGTOTmp5bi330Hil2R4lRFO9HjE8bjjS+VZQ7/BxkTUZjyqmfsQcsJW5k3kOHlb+ejWLrVg3FysrwKy4o8b6aGb3hLl8p3HxM9//jpjFZS6KnvTzgAAAERLVJM+nsxQ3wejvx6snGg8rf7lyTzbV4s9z48EyWngyD6Ulh54v/H9t+gB68Eh3Ifwf26bLcqcvF37x9NFWQ0M4SlheGAIv1a5r1b0GdSp5e040eTJrv92+/viGAAAoLe4PDxpjQ38hciXqn04oa7TXwtWVvicsmzZMlmKDl6Dl5dku/jjb9Dy4570nWN83izY9VbXgjOUvVRIwy4w5gBUZd4z/TxTx0z/uUSWLL8nQKK45JJLxHxuaWkYJwmJx1bSpxKvcJeqpM0qeWPBkjp1LtjPsVCvRWrUbf+hvYsvpPo336eyBVfTpOcfItcz84nurBXNtcMfeYIOXHuV6LendNbV0/a5c41zauCH9/qWXftoz4XnB1wbqc6aWkovTq3l4JYvX04XX3yxPEptqq8e9xEcOW2AGOk7fFJ/0ZTMVDOw3lewraWDHvmusWbxN351MhX2j3xS7N74jHkOwyd+vNr29DipxEn3cLysWLGC5s+fL+J7quCJgHsz6WusaaWDO6rlkT1ZuRk0yhurguEJiO2ssMHUtaFW5dDfL5L3ZpFe3x12VtpQ1/AqHsm8Koetu5KTLTsJl7om2LVW5/Vzdv6NaPjTyR0i8cudOkEcuwaMFHslvaSvLIWXMzbwZyPlbmqm7SedJI8gGXEfQZ7nj/fZ3mDKe5XwMV7azpw0ZeVk0OV3zBXrAz/508Rt6s3rY6xoAgDOoVax4MQm3Jq25rKVUKtnhPo3zNRrvOcHBd7UcbD3UGW1ni5v/PvwMe+tqGv111NhNQ4WNunj//BUleZN7kY88U/aeur58owhe8wIWQrOc+PmiKd6sdJRWydLkMzM8/zpgi1txwNEeH1gpi/9lkjS0lL37x8gFfBSk/ygGckWqpZP4QRHr53jxElP3syJnPnYjN+D8wm91k7/NxT1Purf7A6r38WctPGxWnvXjF/jSij9eqbXCJqTyGRhq6ZP/YepLVXMfHIm5cjaPub23nwsLTubRj79bMDIXF/TrqyNdJUYiaGnIbJqdTN3nbG2K0YBO9eC+86gx3/4bo9G9CZq0ggAyUlPnKySKIVf4wQp2OuK1XXh3pdf06/Rz/F7qfez8z7MnMypRNCcEAajX6feS3+/ZODYnqaFk40BG+kF/mk6PE0tskSUm1YmSyat2gL8l64g1+9G06QNH3U7adtz8RdFMjn2tTeQ+DlUeqbxZ1ixp0b0DwyF5weslyOGlcN7akXSGCvcVxGTNAMAJL+wSZ/KZNWWKuq3LqZHz3mMpj8x3Tjxs6O0/eSTRALmaWsm13NfpcmXHeqSiHmaamXJa/LnyPOlZ8i1eKg8Ya3pk21isEYoWcP8kwSD83CfP54WhgeEmKd74USwbNtRMUCE/wT1PoBcw1dbZSwnF6vErHiQ9fyF4ezecFiscQwAAIkh4pq+VEr8GtoaxX4Ur6U7VSZ/Xq4dxpcqJ3RdeBPCALKZN5TO2jqqf+cjeeTHgzh0nHCits+5xswcSNf96XO08pEtYnQva2029k11baLMSaGOV/3gc2qgCCeI4WoLIzVArkgSifJdNdTR7u6SwAIAQPyETfrMffhSqU9fv1xjlK4axSvw4Ix/fUlMx0IlI7vU9rkenGO8JrmGTiHPFS/LI2tpWVlU/sPvdEnoOqpC9wf0tLdTx7HQNYSQWjKzjb4nezcfoeaGNlG7x0md2ji5+/Ktx/tq9fjcgvvPEOVLbz/Bd91e789FiyvNRd9cPC+imsT66mbf77Jz/WF5FgAA4slW864uVWr6Hv/6cfSlPx40DoIksq6hk6n1K8YyWqG4Rh0vS9YyhxojNIf8/n6R+LkbjBrGTjmIQzdx7Vpfclj3+nvU8G7XGkKlI0yTMSSny35mJG8Hthq1eNynjjdVm1c6uljseeJkPp+eYfwZ8xrB6tr/3L9ZnIsWHiFoV2tTu/i9F95/Jp1//VR65eFPyaOtSQwAAPERcfNuqigptJ5iw/PNNwNq8rKnzpKlEDKzLfv/KbvOOkM03fa58GxxXC8TOXPzLkvTB5a0d4gawvbKKnkm0A7M75eS+g8tpItunikSJ6amWdB9YdE0sVKG+by69prfnxb1Pn6cTPJ78mSwoail6XiZu7HHDRI/t/SGVWIpOh6IAgAA8eHYpK9PXqYsGSasWyf2rlHHib2OE7pwLPv/WRi65BE69N2FxkGQGduH3PewSCA54Zu4fj3tPP00+UpXwRJNSG7DJ/cXNXuqds9sxOTQ6z7n5Afe39HAySQncH+97T1f30G1cXO08n+/Xkvfunee94/JOOaf4+bhv976Hq18lKc9Ms4DAEDvspX06XP0pUqfvj55RnPV4jl/ESN40/PzjHn4ggj1GnONMmoE1Vx/wRScNpcG/+4+kaylFxXIs4Fyp4wXe/430/KsJ/ZtP3JUlohqXnhNlsAp1DQvoQRLGHuCE7gvfmeGqIVUNZHsP0uM5uT66haR1OUVBjYHc/Mw/z6fv24KLVn4BhI/AIA4CPvNwUme6seXSiN3i/ONZbKam230VbpxU8DqG60dFoldn1JRI7htZmBzsKcjcKZuHtSRf7wxUnjPRRdaJpNZQ73vpZ3n2j5zjd7O004V1wz+7X2iRrBh9Vr5ivff7OxEDSDEzMipJaLG70s/OM7XnMzcnZ4ucwiajTu+VNQAtrd1UGeHm6oPde3XCsGlUgwGgN4XNukzJ3ypFHQevnwm3fLsfnkUQolcX1f+t797YDU1tRtzo4XTWVsvS36ZQwbJkj3BavtY3oxJIvE7cPWV8ow3Kd1t/Dch8YNY4URvyHj/GtVci/fADavo+d9/LKadUU27Vv7f92bRwze/Tbs+PkxP3bWGqssDEz9uLt73aZVIIiEQfy4AAN1lq6ZPlyrNuwonfnaIPnu/MEZNfvftm+jEf54oyjrPV5d1GdDRcfSYLAXiJt7u6qz3f0lmjRxGxfPPoVHPr/D9u217jdVExq56E4kf9LrMLOvlkJQh47zJojeMcPPwN351Mj31izXePx6iyn11IuHj8y/et4l2rg+c469sWzW55WTPPD+h+QGUaw4jxVPLJJP/Ltmsnj0BACJmu6ZPSaWavpmj+os9r87hW5kjCNek4IMpfIZNM3a/ucOXbFnV9LGcyUa/PbvG/Pdl33t2HOk6v1+u9n4Hv3OdaPrNGjyIxr35FhI/6BVqvsBweN6/q35ziqgdLOyfKxJATvBqKhtFwnfDA2eJ5mPRZ1CGm/Jdx6iprpV2rqsQieGKP26kHWsrqKOt0zeYhGsOD24PPvdlZ7u7yxrFFXuSa9ojMRJ60RtI/ACgW8L3Bk9hg/rk0qmTjTn0wsrOJ/rBLt90Lq98eaVIFF/fs4rqW43EzlU0QOwLN14v9oLbuvYhZ+xIy/58wWSPkU3MXp111okk65RzACqZpQNp/HurkfhBzPF8gWLwiI3GgIJi/5RJnOS98ugWUf7qT+eIn+fm48vvnEtLvAkOJ37P/e5j8brCTcj87z1001u+ASVjZg2kZX/YIBJAMz734HfeFDWEvDFOEFd6/11eNaRyf50YYMJT0iRyQjVsYn87Hy8AgCXHN+/mZWXIkg2FJdTW2S6KQwoG0x9P/7No6l1bvl6cY56bvV9A3sSQp2bhRGv/VV+LKLkLp+7N98mVZQxCMRu69FHaPsf7pWmS0d/f9wogEXHix4negOFF8gxRv1JjdPt2ntvPm4jxa+PnGANHeOUSngNQ1RjyuYzMdPrWPfPo1ce3BiR+XLvH5/jf4FpGriXk9+N5A3nPy97969dr6cu3HG8rYY2n3MIsOu/aKajtA4BuibimL5Wad5W/XTXb18S7vTx0c099m7+W7ezRZ9Lfz/8n3fTWjfKM9zuj7xCx55q8aOPk8eCCq2nvJRdZJpLZ40bJUld8fU9r+9z1DVS78m1yN9obxALQU1f9+hSRsF3/5zOob2m+96FTviAV9A2cZD2vKJuu/u2pvsSPN1GzJ8PW+NnG6GGxaoj3mgsWTBNNpqx0TLFIDB/wJlS1RxL3Hh89YyBq+wCgW2wlfVy7p2+pZlCxf3RsdYN/OhZuujU71uwfmLHvSAPNHDSdVn1lVZc+gVmjhstSFHS0kafN6HA+8ePAZi5d9oihNOTPDwWtWRz5f8+JxI+ndAmm9pW3ukwzozSs2UCHbrqets2eTbUvdf1sAKKNkzpOxDKy7D+f5hZkGbV6MlSpfoIqU+Lyo7e8Q1fceZJoEuZaQr1Z+sIbptPff/6BcRAGJ5X7t1SRRw4w6Q3crH3O1ejbBwCRCxtJuWZP1e7p5VQyuDhPlojqmtqouaOZ3tn/njwT6Esv/D/afNVm2naoRmysJM96dYSxy5+TpR6qqyTXr0vFXIFp1BayubjPeafLUld5MybT0Psfoc+mGgNOrBy6eQF9Ns2bwJr+Pzd/so0O3nCt+LeHPfokHfreIurE2r+QwFRTsFU/w0VLz6LiQf6/e93IaQNEzeLBlwt9tYW8ieZgDU9EzbWFL/x5k+gXaMbNyuaBI9HCTd2p9/gNALHm+D59rDDXWLLqjin/pB9suIBWH/iA2jrbRH89q1G9r206KGr52JYyo+aP+/d1qe2bONlYws2brHmaepAg/XmqMYDEu3n2bxbv111F55wqS8GJpuDJU+SRQR8gUnjqCTRp8ybajrV/IUmFC2MZmWk09HyjK4caKMLLyO3++LAos7/9dLVIHi+/Y65I/uqO+Kd/2ffJEd+gEZU0hhpZHClu6v5/PziuR7V97s7Ip7gBgORmq6ZPl4o1fUxM1PxvY1Ljax5qEgkfJ3JW3PIzuO6pjVR2tJEOVjfS5AGTxLkuOFG77SC57h0hT/SMa+I8WdIcO0SejS8b29a35MnggvXv66jyfymZVwE58M0rAmoYXZnRX9sVINGomkLef+XHc+ilhz8V08ZU7vP+Xctr+g0uEE3Gf//5+74E70Velk4LlUUluWJk8ZF9dfJMz/F8h+ddYwzq2L6m64hlHc9hyFPc8AhlnlBg98ZK2rn+cLfmNgSA5GWrpo83u8leuJrARK8p/Paou8X+vcveEwM1rGrwGCd8nCjy/tMDx8Ro3mBcOaY1djut+8wJlXtkIYRr3vXV9nGS59m/iVzPXyqOXc9cJPaCuzOiWsGOGv8Xkr4KSOPaTbIUaPw77/Z4cAhAshg4skgkdzzNy79+s46uuffUgBrD6/58hhgdzLV+nPCN9yaKnCzyVjraGCTSZ6B1k3J3jZ9TSudePZle/cvWLonfsYpG0ezc0tAm5jB0yWjPA1U6WjvF77nLm/hxIqjCe/kuo8sKAKSmiPr0qQQwmEiSQ0V/v3gmhAOKckUSN7l4tjguyjamjshK7zo9ikr4mEr8WLAEkXm+t10kYJ6GaqJfGpNCW1o6y5sUGtPCBOPp76819CV5d9aSa9xJ5LnyVX+id1c/YyURi8Rv/AcfGAmbNo/gni9eEFCbN3nrFnFNe3mlPBMoY0CI/w6AFLXg/jPpf26dTTmFgbGBm4R5dPAF108VtYNW4SwrN4IpomzipHLRkjO9wYBEAsfJH9c2HjlQJxLUx255V6yS8sojW+hrd55kTHztTRK5aZp/H04aubawurxRrFCiJ4HhtLWEeICNEq5VBYDoCJn0mZMwPQEMx24CF2mSGCvHje5P580cRn3zs+UZw9BCYwoWVlnr77OT5v3v+9wUf+3ehr1HaVjRUHnUlauPsd6u63ejiRau8ydi7Vrn8LJPjf0vtYEhFgmgK0/W8pVvE3vXzPPFnvKLyTV2rih6Go2+hq6pZ4k9N/16H/lFmWUU9xFLwW2dMlUcd1RarOnp/W/kJLD4C2cGJIO6MS++hNo+cJS0dBcNGh28Bn3MrMjW1o4GrmHk5E/V+uXkZ4pjrl38+i9PotEzB4pyXzl45du/P00kpaOmD6Cx3t+Xf+6puz4U/RfP/Zb1yGBOJHdtMPo08gopfLx385GAJLHhWItR6KH6o82ilpL/jZrKJloq/o3E+K4ASGYhk75I/8j4epXsqZ+1qsnjvVU5Ef6oRw8qlCXDmL7eJM2Lp295acfroszOmTGUsjPTvb+7Udv3/x78gMYWj5OvWvN8dTnRt94mGuS/zrNllZEAujvJc/SAPKvhBJAHcZjdVkauh7wJntVrrGKHsc/IMmr72OLApLT4i+fQ8MeeFElbR3WIZp304GupZo8eHjQhBIDepRK9EVP8D459BgQ2KfM12Xn+PrnpmWm+n+MayjHHDaTPf9vfV5ATL97Yyw99KlYtqT9qJHdirsPrp4lruc/goZ3HRILW0eb2/Zy+cbJo1lQfOCqaB8GU766hVx/dIpJQbsL+0i3H0wOLViHxA+ihsM27kTL/UerHXNY3/VyiKCkMnOyV/fuLz4mBHQ0tRq3b3sUXij07a9oQSvM+ZbM3PjlED5++LGgTr2vKGUQjjWZhz9VGvzzuiyeSsrv6Gf3yOIm79n0jEQwlJzA5DXDNu+T627m+hJBrAkVt4PVrurxvwbwTZKmbQiSEAJB8eGWTcbP9fQU58TKSL39imC7nTeRjnuvwizfO8F5jJGkXf/84evjmN71xneg1b1Kofp63Om+yyEkhJ4icBHLsP7jNqDXk0c2c7LU2d4ifW7j0TNlM7qLBY4vF3IQq8eNrDu3wJ5Atje1UVRZ8eUqWSN8zAPHi8v4hJMVfAv/hR+tXXb58OV188cXyqKuVG8tEPz2V3DW1N9Gbe1fTlgPH6P6VeQFJn6J+hmv9eNoXnsvPtkOfET18olFWNXfe5IyTQV8iGClO7ix+jpt5rd5TNdFGq9Yu3GcMPYfPOLbw+RKVbasWA1iyciLri7hzfQWNPa5UtIRw30K1vN7+rVXU0tAukjoVzjmZ4+v0c4seOFPEfF1dVTNV7KkR1539rcn0ujch5eu/8pM5VHO4UZw/95opNPb4Qb4HccbT5qj5ElUyaX7vaEr3Pgi3t7d7f4eo16kA9BjuShvyMvNoRr+TaUb/k+WZ0G4Y8ztR27ft6HZ5Jowhk8jz7dUBiZjn0hVG4Yf7jH2kgiWKQ+X8e5wUatO7cLKHZloA0A2b2C/ihI+NO95I+Ji+nvKIyUazMy9/x7V4w7/QQBNOKBXNy4tkLaKq3TPjaW9GTi0RSSInfFf+6hQxKOXZ36wVtYicCHLFwIM3GLWBh/fUihpETvg42Rs2sb+vtnDbmnJR48hN1UlS7wEQFUj6LFgFnGONraIm7783niLPBJo6vJ9vJO+oImPOvhc2bqQ39r4pyuG4hhkDKhTX5M8ZTbL5xdTQ1kiryz6glo6ed5J2lYwwEsIf7ScPz+EQrhkZACCKOMHjgSXdwX0Rub8iJ4iF/XJoyPi+tGCJ0Qw8ca4xPc7F35slErvOTo9I9rhPIF+fV5QlXv/qT08Q1172s7m+xBTAKZD0WRjeP1/s39nqX1rpsBy5O3aQ/6lVN7RfHqWnuUTit+CpT+iq4T8X529+6ztU2Wg95Yldu46W0/WvX0vvHXif3v2sgmoao7C0U14fck06LXCKFwCABMcjk5WC4pyAplw2dEI/utSb0A0ZVyySPfNDfMkwoz90vyEFdNHNMzFABBwFSZ+FkiJjMEdzm38OKrdcUJ1H7AZz9vShlJuVIRI/7vvHzcGc/J397NlU2xKkudWGr6/8knifzfuraeGH51JVfXSmRWA8xUuwufwAAJJRf29CZ0e2lkACOAGSPgs8gveRr80STbXvarV9dpw2uVTsVVMvJ37fn/JrOvWZ8Gve1rXW0adHtsijQPw+U4pPFMnfl17xL8W2tnw9VTYekUeBqpqqgo4k1nEzssfOiGEAgBTC/Q2tagMBUhWSviAmDO4jErevP7HONzL3/75tTHwczuC+xrxYKvHr4zLm+mvu8E/ubMbzAH50aB1VNBwWWzBT+hlTrNQ2GXNbcQ3i2c8aEzCbHagrE3tbid/QKeT5xusi8RMTOe/bIF8BAACAVICkL4iRA7o2D4woMfr6hTN9RD9ZMhK/7z+7j/5x3nM09x9zqZPXww2C5wJk5/77HCqTCVunbFZmnEBmuDKofutiOvVfc6ixvVH8zJIzHhCJ3Tv73xX9/hhPM/ONV64UU8eEWh5O5xozxz+R818+R5624EkqAAAAJBckfSGMHljoq61jpcX2F0vnJd1GeX+e8Xtc9Cdj+pY3970tavVaO/2z0Jc3VIjkjRO0s0efKZK0C56/QLy270id2DN+H33/QdkasT99pNF0vGjVQlrwxnXk9rhp+1G5IofXScOMGsr61tCTlzI1kbPntoPk+nWpUevXZOqP6PGQ57O3jdfQARoAACApIOkLYfxgo4+bSrIixU3E8yb61+H8x/lPiT0neO/uX01tcl3dHUd3ir0yt/RU+vaou0Xt3Lr9e+XZQFzbpxJFtvry9+lHEx+h74z9A818ciY1tDeK8yw/M59WfvlVOuVp6+lmrLhyCoiufsc4uHeESPA8R/aSp2IHeTa9Qq6n5xuv/aIYfQEBAACSAJK+MGaN6i/2Vqtw2JGfk0lZGcbHPGPQNDpj5Om+5G/234+nTZWfULvbSP4UHqU7smCiKN+15esiwRtjMVUMJ3wfbD9Mr246SBt21dOg3GE0qtCYI3DhG9cHrAoyuKDUdjOvz4gZxlyBPzeWO3ItmUmuB+cYK3pc94HxGs/5F2wiaAAAAEgYSPrCGNgnl6YO7yuPumfacH8fv/S0dJH8zRw0QyRhV7x0eUCNHeM1fvMyAvsUjistopMnDKJpWn9BHmBS19wu5phqbvP3FXxw3vOyFGhs3zFib3ulEIWXExo2VfT3M6Z38SZ5Q4xl2wAAACA5IOmzYWg/ewM4glHz/ulK8vrT8KJhIvHTtXe6ZYno5nHGa6qWsTA3k4b0zaM+eVniOJjGxpyAJFIZVTxS/Hv/8+KXRb/CSLj6D/f19wMAAIDkg6Svl7y46GQaddt/5BGJCZaL0oeKgRt6gvb2lnJZIhpRMF407ZrxyGJ9gIkVbvLlpePMuLZPJZoRNfUCAABAUkPS10sG9MmVJcP63VW0aV+1aKKtqmuhwzXNomyeosVqEMkg03tZ4Sbfj3YeoVWfHpJnDFzbx4kmb09/4RmR+HGt34ZD1pNCAwAAQGpA0tdL+hdki/1bW8pFcqdbv6eKNu47Ko8MKuHLy86QZ/x49njua8hUbR/v9bLS3uEW/x5vTdqycmzqgCn0/uUfiD6FV756KWr+AAAAUhiSvl6SkW581K3twSdnVlTCx0YOMOb6M1NNvOo6vRwMLymn1ySy/ZVt9PtZL4nl3ezi5d0AAAAguSDpiyO9Rs4K1+gNLrZuyu2bb9QcWuHkL9h7v775IG0tqxHlNz89RGVHjfn8hhUYS8UpDW2NotmXt6PN1fKsMcHzmf86U6wTDAAAAMkDSV8vUsmYSshUzZw6pzZ1/qxpQ3w1hJEKlfgdONogmnvbOvwjhftll9JPJ/3F18fvw4PGah/c9Luhwv8+mys/Fft5T88TK3+EWlYOAAAAEgeSvl7E/fo4GVNJnaLO6a/x1CzpaS5RDoaXelObFX4vlUja0S+nVOw50eONmUf6Xv/GtWK08UNnPSJW/jhQH9g/EQAAABITkr5eNLwkcMLlYHjNX30SZjuCJYB6Ihkq+VPJ4S+nPSMSusfOedw3yvfEocbavbpThp/UZY5BAAAASFxRTfq4D5q+t2J+TT8O9XOpgEfc6snZOdOH+kbh6tSav93FgzysqJo/nTpWiWFeRhGVZEymuUNPoHe2Vohm4NVbj9GSMx7sMrqXE0JPa2TJKQAAAMSHy8MTusUAJ3BWb211XiV7wa5Xli1bJkvQUze/b0wF86eT/dO48Dn92Oz2mtvp7uK75REAAJhdcskl1N7eTmm8fCVAgolq0hcs0dOZr9GPQ/28nfe2a/ny5XTxxRfLo9T26qYy7+cmD2zgmj9V6xdKv4Jsqm5oFbWS3Bxt5qTPOF7wGccWPt/YW7FiBc2fP1/E91SRnp6OpA8SVlTvSjtJmfka/ThaSR34nTvDaEoeZZGY9QQnfAAAAJA88CjiEBMG9xHJn/5ErfcvVH0Lrfr9AQAAQPJD0ucw584Y6kv0dLNG9afMbs4JCAAAAIkP3/LgM2fsAFky6DV+qP0DAABIbkj6wKcwN1PsrZp4QzX7jrrtP7IEAAAAiQpJHwQY3DdPlvxz9ylWid+Z//s27V18oTwCAACARIWkDwKMkaN8zQmfoid+vF/1/dNFGQAAABIbkj4IkJ+TSYOKu64SolMJYbDEEAAAABIPkj7oYvpwY2m1eRNLLUf6AgAAQPJB0gddpKW5KCcznfJzjKXaWGmxv68fAAAAJB8kfWDp9CmDZckwY2Q/JH4AAABJDEkf2MaJn5nVursAAACQeJD0QUT0/n3jB/eRJQAAAEh0SPogYmpwB2r5AAAAkgeSPgAAAAAHQNIHAAAA4ABI+gAAAAAcAEkfAAAAgAMg6QMAAABwACR9AAAAAA6ApA8AAADAAZD0AQAAADhAryd9LpdLlgx8rG8AAAAAEH1RTfq6k7R5PB6xqTIAAAAARJ/Lm2hFLdPipE+9nV7WRXo+Fnrz33IqfMaxl5aWRp2dneKzhujD5xt76enp1N7eLj5rAIi9qCZ9zPxlrx+bg6d+Psq/BgAAAABoop70AQAAAEDicVyduqpt5L255hG6L9hnqX/eEDl1n+rPZtwUps5xWb2myvo5CC3YZ2b1GeLz7RluynW73fLIf6yftzoHANHj2I4UCNqxoSd35mQFIsefn/6ZKvyFqJ/nRET1PzO/BsEF+6zUeasEj1/jpAT3dvfx52fuy6ef43s5MzNTfNYAED3oPQtRob4A8UUYH3rygpooSCSq1o4TOT3JM9Nft0oKAaDn0KcPAAAAwAHwGAUAAADgAEj6AAAAABwASR9ACohHPz70HQQASC5I+gCSnJ58BStb6W7ShmQPACA5IekDSCG9MZ2I+jewRBkAQHLB6F0AAAAAB0BNHwAAAIADIOkDAAAAcAAkfQAAAAApj+j/A4WlDJ18BgIVAAAAAElFTkSuQmCC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AutoShape 2" descr="data:image/png;base64,%20iVBORw0KGgoAAAANSUhEUgAAAl4AAAEnCAYAAAEP432EAAAAAXNSR0IArs4c6QAAAARnQU1BAACxjwv8YQUAAAAJcEhZcwAADsMAAA7DAcdvqGQAAHJNSURBVHhe7Z0HnFTV9cfP9sZWlqUsva+AYAFL1BgssbcYEaOiMfa/lSRqrEksWEDsxl5B1CigolFAFKRK73UXWJZtbO9l5v/OeffO3Hn7pu3OzM7Mnq+f5y3vvjezjzvn/e65LcKqAYzHRIrQRkREBB2MOW0eGFa4rlDpdh2upAOJjo72uJJ4/JO0bvoeIo4+W6S6Lm1qmDMivvijiHVtPHpg1o3fATymVd+GGpET+lh3LKVDgj9J/Gm2tra6/Hl69MAivpwEyw4uB5iWrT+8MCBi5Kl0SNAytbS0QFRUlEsb7tlPUqtddWX9ofTve+nhhctDaw8e27Czx/aFGEiB9VP2weKUOBjz/hjKx3BR7o+2dKiA3xkPifxJYujqJ9ku4fr9xnwKY9P2wekDTqN4V8HjGqaCtQ2P616rFjmaDdj8g4iFN+16YJLcyVGafUuFgfd/A0tqskRuaOLXn2Q4UPndEgpTzzmdpAS+HT2BG99eQj9JtQq6q5JdnTY2DCtcV6h0u9YcpkOCP0u0YTLuDP5JekmH3pJdkTY2zIxXblksYuHD9hW/0CHx6ieJD8zVL7Piq4UQk9Udkk44RuR0XTz6SR7OTID33i0Xqa4NPTB3dj/npN/A2IktYG1qEjlalR6ZI2JdC4+N/ilXnA27Nx6hB7X+le+gx/wfKX74s++19LcOr2hk+qQLRCy88FpW4IMZPr43hdExkVD5y3o4+uqTofrn1ZB24ZmiFEB5USGk9+wlUh6CXyXYRTM+sI5yeO8eEesYz11xvoh5xrZflopY4PDqgW1bvoxC/MMO7thOaTy8/UN9icViEbHA4JMa5gz1AcuHKsOCPbutLc3NFFfJ27KZwpbGRgqL9+dR6Az5GYHCrw8MkQ+oqbHBumPlcorLvMqSEgqNHNi2xVp6KJ/iz11xgcODN6tR2guGwkO7d1mrSkutRw4XUNof+P2BdQT14ci4fDhmNNbXUzk8KkqKKc/sAXeEoH5guZs2iphnGB9mXVWVywfcHsLaW6HZP8gaMFCkfAO7d7yE3TteYvrAAuWiDsXKbfrAAvWHePMPExnp+Y8Be4A87QXyFrZhXsI2zEu4hnmJQw3j/kj3ODywcKls8+fPFzE7WhNJxHRwQHBtQ4ut48PTytJlbdjw3qmQFB9Now4RTyuLRw/MumOZiDFuHxgOz4z45Hwa1hRO0KDg6iO2IU4q8mdqhtsHdvSGv+kjqOkIn4dGg4KTu9NP0vhzlD9TM9w+sM1TNtMQTRrDqj20fSs/DLnxrL7EIxuGwzOXX7GORho2978INo17Fg5VHYLcijxRQh9kG0rg9y2tK/X6J4nV0Wt+2JRvtWz4luKj3xttraivoHiwMG/ePBGz09raKmIdw6MaZuTMMdnwA4wmmzZ93Lfw3a7l4kz4064HhuDPFG3aWbAFJh19Lv1cQxGfvyXdETH2HArzpmnSI4TAQcHNRaUU135pDkOcOvSWDFdw9HRMz0zbw/HUf+bwwLjx7R56YPJBYdXsKuBgmtqKRpHScTbyUP2J0gPrSg9KgiOQktLiRErH2c9SfQl0WRvWXhx+kmZU/WCftRpO4IDgmvIykdLx+Cfpijffejosh2fiMNRu6RkipeP1T9Kspk2d8zVEvr9QpHSaC4tFrOvhYPSdGf+vZ9xMtax61Xqo+GYR1K7ZREPRuyIeGX2sZQ13PA8f4NBzi5XGsuKBD61kVxE9zI7+bKdPulDEghuPHhiy+OeX4fbXJ0Jxr1GURh2D8fSMGMjZsR2iPgz8bJHmJkcdFQg8fmBYyxDULziVBkM8ojN1w4nxjoIjr73hxWsvF7HA4fEDk1SWlkBD+QyHeTpmyPPNjY0ejtm3wjt3/kXEPWPqJ1+JWADRDH27wTGnciS1J4Nz5djW2soKW9yOfWjlczhq0MOhlvJz1aGZ/nQgduiBuUN9KGbxkoMHKNRRHpD2x+NDa6yrbTNG1WzMKj40HJopz4XsAzOjtaVFxIw4PjCJRfyh+FDMHpYKPjQsN/fLLym+c80qcSaEH5hzXD8MZO/6dSLmGnxYmg0VKR1fPbAgGr2DX8M3/jgcW3HhhRc6tFy02unVoDxndPwOQYq/nKFB9MD88wf6GoefJP6rBM0vtAOg18GZq6ajONQws4flr6qNePOP401ZfFhos/wBD9n0krA1+v6CaxjjV0x/kf6080z7MRvrbIa/3nftwbSCsVELX3KLq21HXaPeeYh9YrJfzFmoIvNcDdmR+FxTdOUVcUOBQVnJtiMxzl5RZGVxFqrIPLPKZ8RnFcx6YLM+nn/sOWCt8K4jgwlffFLBcMh+xDun0PyHptZmiEjrpVuyx1LBWlshSjFBAa7uLw+L3ZmjWiP0W2Ba5sl0e/BJBcNB52MG9YfPzlwKS7YUUR4NE/5HIUQ8O4DS1oNbKGQ6mfhu9iPSPk5JfRWiJxHTMk+m24NLN4VsTWIR6YadN28e5bnirhXRkJxzPzye9jg8VPEQ5WEcwbSMM/4Be3580dPjE7CC+ZufthZYF+5bTHGcm4TzkhAZquwt22cryzhi1pNvhqu+1+UHV9qOI3VllKdZKDoQzVLRgah5Mu4tAXO0yt0wkMzcJXDsJVeDdf9GiBgwVuTqWg6nZTLmoB/soosuEinn+Kqv2hcE7FvI3UPwoMqlNQIGvZZPFQ/nv2FYvX1aWE2OZoKhqwhbMyg4q0oAZgyF0qlFkLB9ISRNCM/lhTuCLyxYa5V9e6DIxASIEK1DbCWikJfDBFDYq3lxcXHtEvqdb0exciEpPWhWb2ZyPFcuPxKVkmw7ZOVC1IqEGN0SjY1tR6l7UuFMK5hsPXKfZNcCrRZWGhnKCoRpPIx44hszrWDyrdnZb08m9On8VyTT6aAlwgPfWBhKHSaRebIcgmmzV6QxjysYY3sd4hsLQ+PrUObJcgimZWVTMebZKhjW3o5orqoj9SLGMHZ8YsFwemlDTTNYGhpEDhNKyFefs1ck0qmvyEumjoPYTavhtbuXh+WCFuGOfPU5e0UiHX5F4s3VVqN8ZcrXpqvXZ/awDHj7o5kwcUocLBg7hPLM1rCo+HohV8Auhs89+VaLFV697Uc464YcqP91Iwzoq9do/JjCv98JfWa+BtZmuxlV97qTYOU0yw8UuPgBLsMTbHBfpEZEZAStYIFLfCzbGEvrpHz8TSTMWhBFa6V8NNdCeUU9j6J8tGio4fDY8MZCCpMm2DvAjXi22kXHWDBzGv4iRIrpEGjBAsWBbaXWxvpm687VbXeVa6yrEzGr6flAgjvlqWs++IOK4iKPVkFR8cVwnUDjNzvapLUo0drsWLncZnVi4qMgNj7adAGjl677o4i5X+DI/1bMCtvxe1/pv6W4UntkwcgTT3bQvWGJXs98j3HNIUwf2L6VQvzl4kaliPYPSaEsb7zOGWo5jB/et9e669fVIsfOnnVrRUzHk/uTBROoVkb70YiY76D1lzwkFC2Y2yHT8rSMezJk2lP2zHoThl51oy30Ncb7qp+HePOZ7b9WPl4XTmx8xkorfc/st2Do5L+0yfeULjdkurNBq5W7ue0esYWa1TPHUX+hFaNdjoUuKy8qpPW3pHXbtnwp3QvTaJFUq4fLSXkCXrP1l6UUNtbXWQtz9zl8Bt4HLRj+LZiP7N+2hUIjwWTBukQF8x73At+TV5unlcsMvFa+kuVrHReLw3XS5H0xlJVNJWRekV0XfCTev5r8zfz58+Ciiy6G/J07oKW5GQaONt9CKqz9YIw/0St93xEjnVauYIMrGONXuIKZEnyvx1CFNRjjV9iCMX6ly1UwbF1Jo60a76BxTIYZ/Ipk/ApXMMZv8DuB8RtcuRi/0eHK5csRFeEAPw87bLm6GLsOV9oOCU45w0OixhHjeU/hytXFiImKtB0SnG6mTkuTcbMpaIizfCNcuboY6nr47lDnOqqVT+a7gysX4zd8Wrnk2vcMg/iucolKZb10DsDmHyjOdG18U7lwpw6tUuGmCrRFTFwS70UUpFh3LLUdErOWIoZG4e5ti9Enlav6wg+gbsTJsCj3R0pHDD+ZQib4iBh4jO1QMVYkFPCeCndn+KRyrYppgqT4FIrj2vUIbQ2jYa04TCETJKhbwwjUiqS2Co24OmdGhysXbgFT2XQUrVnfWjXMYVME2klt5kiRYroaHa5cL5zUAlM/z4OR2Wlw0+yNtDkCvh4La4og4stJpMWwkrVavffwMqGN6ZAbs1nZMj537lyKS8w2qEJrhqibWvEmVoHj4osvFrFOBitXR9Aqm4g5UtfYYs2vzHfcuOrRFKulaB+lEblpFZ7DjZXCYRMrZ88jWMBnLA+JprccNq5SQxWzPFf4xhVhQkJsFGSnZMOzx+ibkJMWe6wSIl4dZxP9iNy86refngZ3/3wnvVLV84xvSYxJtB0SZ0IdW5Dt6bC2ISpZu/Hklzrgvq+th8pqrQs35Vt3Ln+XLJW0aAcrD1KIyPzm1maRE3oEu+UKJH6zXEa2HCiDGz7eAGfP60G72s44+ivK75vSl0IELdgvV/4C0ZGe9bozwU1AKtf8W0+ibffypp0Pu584F87+chR037+MWpHNrRZRSiclTveXMaFPQCrX0QMyREwfT4TuiWOOGUOuimEPfkvuiyVbCxw2GGVCn4C9FlWoD3LAWPj+0q2QF38VHdd9uJ7OcQULPGo/otq3aKRT+hbbC74qsQVpvepbqmBnwRY4e3A8d3r7Edw0VB4SuY+jr+nUyiWhju5799BrEqbrGy0w/qFm+VrbIcF+RTwQ6ZYwc0/IPNXSuSIoKhchdqOFfxTaOr0Z35N6zum2Q4I9L+rrECsO5iEYYlpWJhn35BUZPJVLEpsgIkygsFqtDhYLrRjmIRiqlk2ek+ddYatcsqYawXxn5xjGFbbK5aomelJLGcaI29ciVyymvQSf5mL8yq41h22Hr4mJiRExHa5cXQzci0keErOWH+psdy1IWZkwxEOKfglXLsbUp4VyyF0Lsrm5mdIY4mGUUFy5GL/BlYvxG7bKxb4sxtfYKldHXQ5mm64zwQfu/y0PMzzp1nGGX1qLeV8sg9wDHZudywQG3FheHhLZGkSkiPdZaxELd+S1+N850yD+pXvgyCH7MA4mdJCtQRWftRY7+kqMT7+Xdu0/tHA97dTvDH51di18prmmT7oAygo2Qb/3PhY5TFfHreZy98rE/aFvf30ixddu+A6qU7OhubiU0r5m5+qVIsaEAm4rF1o0V1ZNbjp+wb0PwtQ5X8MXL2yFPaedSq/H1gr7isFIt1PHQ3NRCcVbmr1vlVg60JJhAo/byuUpI044icKG8hkQ9eFi6D39ZXj9/rWks+QRnZYKtas3UnzzGz84aDCMVy5YbIubobZw/Am+4pmO47PKJblg6kMUfvyV/ipFF0XqBWdQHDn8tzsoXL45lsINby6E+i07Kd/aanFasQILO5R9gc8r14gJJ1KP+1k35MBZF2dSJdq/pRTiJ/4WWlssZNWKeowknVbcaxT8sjYSdvyUS/lEdBSkXXimHu8krnjsaRFjOoLPK5eEhnWcezT8+blT4JtXNsPbU5dCwZ5yOrfwvV0UIjc9Opp8ZFj+428i4eN5VnjlFlHROomeAweJGNMhNLHeIcwW3njuivNFTGf32sPWnasLrC/fvIhCZ+z+9bC1sc71IiTGewcbnixEYrFYHMJwxS+W6/qZbzj0XQ09tpdtcJo6SM3I0ON6QWyC6/lwN7/+YcgL7h0rl0NJ/kGYMfkikROe+KVyZfTuAwtmPkVxZx2kTQ0NIqbjaYXplp4O936ir5DjCmef6yn4ffxVibHVW3rwAJx31/0iJzzxm+ZCnxf+A6vuAxTxmIf/aC9NuVzk2nFWIYz/yJ70g8rK3V4uf2QafpBI+Z6hxx0PWQMGilR44rfKhciKhZUjf9cOaGlqojRWPDwO79sDmvCgPAQrREeshVnlbO/9BowaDX95+R2R0umoNVSJiY2D7n2yRcpOwW57YyfU8WvlUpnz8F9h99o1DpZs1gN3k+6QFQAr3B8efpLiniItoRG8V3Njo0g5Ul7o2cyX1Mwe2OIRKZ3KUr2HQaLpVhFry4wrLxQx5+RtsS+tjnzy8FQKPbk22Onwas6BAPsvZTeTBPMQzDc77wz1Ok8w3ttdWmXPrLe0c38RKXP2zH6LwqGT9XKYxrgM20PYr+bsS5y5H/asXytiVqv22qUQy25bvoziddVVFCL1NTUi5ljGHc9NusB6eN9e9BvoGVq4Z91ayj+0e5f14I7tlC3vh89DxrGM1iqkuCuwfFNjA8XRPYH3379tC6WNhJL7IqQrl9biFDF7GbNKg3l4Xq1g3oDXWlpbRUrcT6s46mfigffH54HnNO1EFQHjnrD1l6VW7fVO1+CPQlYiDPGzMdz96xrb34chlg9mQqJyyQfqCmcVEJH/+K7KuKPkwH4R05H/+IiMY0WSz2Pn6pV6xVDKuaOs8LCI6feUFQjD1pYWisu/AePbVy6neLASMEHfEWIT3C+rhALeGdiIwOOGF98WOd7z/l9vE7G2SNfIvbP1NfeR4eNPoNATt4kkvWcvEdOvw+987l33Q2JKqulYtl4DB4tYcBISlatbWrqIdYy0nj1FrB0YKolZpTHmeVOxnIEVDN0iw4+fAPdolRd/RNVlR+hch/6eABASlSsptfO3Np7qQa+AP4mKibFV1jdunUIVLdgJicoV3839TvJdCVcSIJgIicoVbZhsyfjmletvQqJyMaEJVy4DWgtaxJiOwpXLwIwrw3uMVSDhysX4Dbcd1+7wpmxXIDIyEizKMKKujGnlYhhfELSvRbSI/mhuo2VB8Dcl474E7+mv36tcdSZUYMvF+A0W9Izf6JKVy/jqYuPtH/i1yPgNfi0yfoMtF8MwIYnHb0aj20mm/eWSYhiGcYXHxsuZQMN89Vx7DNm8efNEjGHaEor1Y/583w5G517rtrTbJ+HKmDEMw/gbdqgyTBjz/cZ806O4ynEhRhW54Rgi49iiUne3U8tI1E3JJLIchvJAjPtOtYfgN15WlssM017OHtvX9MhKiRcl2qIaFhnHFpU6vNDM+Kib3klkOQzlgZgZP28JeuNl3fS9iDEMw9gJauNl3fgdRHw5CaBoj8hhGIbRCTrjZa0qBngs1W64/vQdwGvH6SfZiDEMIwga42UtPQDW4n0AuevAeukc3XA9Vgkw7CSwTllMBk0aMTRsDMN0bYLGeC3a9BlEvHoMGa1FR7bqhksQMeg4Mmhw51awbv9ZGLbOX+iSYYIdfNGbHVBVJErYwV5C6UhXB6GrvYfOwDLq9Ygn13WEoDFe9xx8D8YM6k/xMyfqG+SMeX8MLMr9keIRY88ByOgL0FTnYNhga+duO8swwQz+bswOSGm7VDj2EsreQDle09jL6Awso16PeHJdRwga47U59wA8OeEFMmAD7/+G8n69ei2cMeh3UN9cT2mEVBdy0yoKrC1NrMIYpgsSNMZr21/y4I73dSP1xuSxZMB+2lJMA+qW7ygjFUZI1dVnJMlfacysuWvB2lSvS2KNZkszhQzDhCftNl7qHMb2zGc0clTfdNj4yFmwecpmGkSHBiw2OgoGZiVDq8UKNw+cRgbsucWf2ZqTb25bAYumzAXrlB8h4v2JULBe35J0+f5f4Of9y2Bl/iq70fMQ2UyV7DwSPhsIM0w44bXxcmeo2mPILl5/LYWpibEUImjATh/VG4b3TqX48LSxMH3ct/Dy94kU7spvgic3ToDikhQ4+ucp1Nzc3VAKEWPOhpuX3AJnvH8J3LjIvudvq7Wt89BoqIxpNID5VYdEimGYYCIo1vPCVQO83SR87d4SOG5ID4pLH1netPNJaW2a8DJE5PzW1oTEpqXsDEBlh0hDNTRjCAxI1c8hmH/3z3dSOVlm4sDTYXHeEhiWMRT6p/ajPCZwtKd+dDa4qsRFF/lu9xZcVaI9q5UbX8iSsT3HQGZipkjZwd5CdLobQxXsRZTOeBQraEJkz2JcXJytvFrOL6Dx6mx8sbX2obJaEWvL6PdGW63VpXqosXDfYmtJbQnFEcyX51TU8ohZGcb/BGLrdV+jGVwR8w2aIRAxRhI0DvuO0ic9kRSYnDUv4xi+1ftZgOcGU3MTlRn2YKpvHanGVLCcMd+sHMMwnUPYGC8EnfzoH8voFgerHpgIiXHR1JSs7DkaBjbMgptmbyQDhgatcd0CgGb7siAbrtkkYo5YD2wiY8cwTHARVsYLDRdy/JAe0DM1AU4Z2YvSmL/j3+dAXvxV0O/QMgpHfGoFeKIn/Li1gBTahq9mQ1VdE5TXNtI108boq3dGvHMqhQzDBBdhZbxcER8TBXDrOshZfTONFZt7y4nw4+9/hus/XA+ZuUvg2IEZkPJMD8j94TMyZrd/ut3WEYDpHUt5aR6GCSa6jPEieg4BuD+fouMGdofr5+VD7uQoOPaY0TRloviM9+HYDbdD3/yllL/nnhz4/tKtVH7koj/aei8ZJtzAXkXZY4jIOYoyVJHl8Jw6NArz1fLq/fxByA6V8CdkpAYdB5C7loyaOuTCYV4lExB4qET7h0pUfLVQxBxJGj8WYnrpQ41Cla6lvDyEJq+maP+wKVkiR8+DqXtFimFCg7QLzzQ9nBkuZ+pJzUe1JeMyxPOYj6G8RkUtp96/I7DxckHEoGP1EA0Xktx2UB/DhBPOVoZQ87GxJuMyxPOYj6G8RkUtp96/I7QxXmg95cEwDBOsmPq8pOEynsJ8medpfO5cfbI0wzDt58ILL2yXzyucYYc9E/Sww779DvtwhpuNDMOEJKamHMVYEAgyhmE6yK41h02P2gp9JomKWQ+is95DY6+hLKPmowAyuyfmo9NeddzHxMSImA6eM+YZaWO82GgxTPgwfHxv0yMpLU6UsCONiQxlz6FZ76Gx11CWUfPRlpjdE/PRmKnGr7nZceVjPGfMM8LNRoZhQhKnzUaGYZhgxtR4IWzAGIYJZkx9Xp3SZBTG8pVbFkPTAV43nmEY1zhVXoGm4utFUFfVCGfdkAN1G7eLXIZhOsL2Fb+YHjXlZaKEHdWB7o6g7G3EG3eG+nr7o5mwd/YSyCrcCh9/EwnbR+aIMwzDtJeck35jenRLzxAl7KjGxB1B2dsoCaTPK//bZAq/X/wShROX3A6LT3+FxqPgkh5N+Ycp31ssdfadthmGCS+CwueFxur2d76E+PR7oai4EHJ2bIffHGeBH97eDof/dgfUrdcXBPSWqkW/iBjDMOGGqfJyprpUo+bMwLXH8O16ehrEJ8XATS/+Br7+/hOYPukCyLn6t9BQPoMUWMLo4aKk9t2amkTMNbVrN5Phaylt27ZnGCb08cphrxo1ZwauPc3NPbPepDAmNg6mzvkazr/3Qdi3YTXF0YDtL40hHxg2ISv/9zO01tRCa20dXeOM5oIi6P3sS7D7lN+InMCDRphhGP/glfHyF0OvulHEdPoMGQYjTzyZ4lc+/gZUFOvrzqOSwlUgdx1/POTPW0bDKhA0arblbjXjiXFZFpHnWyr0JZxzNxVTuvJ/P1HaiMVE3VlbW6Fxv/49POXqZ3QfXjiAPVQME0wEhfEykpKZaWt+Zg/rA8kZTdR8lE781ic/hLp/3UXn0Qjtz28hY4XqbHvOURRHvxky4LMvKd3tlPGw+8QTYee7/4MFr26hc9am5jbNULzfzqPHwpY3vqO47DSoXPAj7Pv9WaKUZ/QcMAgsogs5HGAlyQQTQWm8jPQZOgyuuHMEXH7/cZSO7ZdNhuzkMU2Qpxkui0XLfOoDMliYn7NVN07Iu68UwPA1ayA6PRWa7n4e6uqscPlZrZB7oAVaLVbY8OZiWP/Kd2T4MMR8eHku/LQulq6XnQZ4DPjkc8rzhuevCo91yhbMnIYOTZFimM4nJIxXao8s+OCfN0PPgak0Ix7D21+fCAP/cCr8sjEWkiaMhai+fUkl/eHvx8Irt+vNwapSfajE3h3VdC7huLFUtucfzoLlm2PhSJ/RFMa/dA+Vk2FUagoNlq0ffjT1hEZ9uJiOxHGj6HxX5brpr1GznGGCgZAwXsh5dz8ADbU1FE/tkUhheq8kOPfW0WTQeg9Jp7xeg9PI8Fg1VVWYWwGX/e0YUk9IdGwUGT4EjR9ehyEqNjyGLvkJjrn9HNuyIV88vwX6fzCbyst7eMtdH30JxfvzRCq06Z6t70geDuxcvVLEmFAlZIwXjgp+5c9XipSdwWP17cmSM+LJ4CCpmYnw6m0/ksFBo3bzS6fTOSwrDZ8ZMb2yoLKkWKR0A5c0YZzNyLWH6JgYOFKgz9Xcu2EdhaFMe3qTg4UdK5fbOh6iY2PZhxfihIzxQu6dPZ9CrIBqxdu/dTOUF9pH4fcclErqSxId4/mf+db//VnEfAca3qaGepj71CMip2NUFBWJWOCZMfkievZkBELMkC2Y+RT9W8y48kKYO+1R9uGFOCFlvCIiI+HA9q1UAadMfw3yd+6gH1JsfAIUiaZZ2eECCr967sY2akm+dVXDZ9YbKM9XHSml0Be8NOWPNG7NU8qLCkWsLW/feYOIBRLdUOHfgE14NATTNSMQStz7yVcUnnvX/TBVi5+nhaGsJLs6IWW8kM8eu4/CzL79oO+IkfRj6j1kKIw84STKf/fum6CqtJQGuiJSpeEx7PjxFN765iw619zU6LI38M3brqPrjxzybHyXahSN3PXhFxQ6KyMNq+SdO/8iYq5pqK11+bmuzrUXfHmQIQ5R5YLfX4aoJN1RV6WPD2SCi5AzXq7UC/5Q8Twapf45o2wGAfPwiI6JpTAxJYXy96z9ldJ4ndGpXlNeTueQ4gP7KewI6GNBULUYKSsoICWDSGODBlYaXiP4vaRifOXPkyh0R2O96xkJ7pg6R1ctKqhe6PuZqBf87kaD7GtUV0F7kebXlT9y/9YtDgoNm51M59Nu4yUHkWJoFu9M3rvnZjJQ0sdhBv7opMFAqsuOUB4aBvStHdyxjfLx+uETTjA1Iu0B74f3QuMo7/nuPTfZjCjS0txE33/IuGMprSKbk6gYXRkHeQ6bSvjje/m6K5waw44gDbxENiUXvDBN/1u1NOU5aZ515DuhypZGpb1NWGxCbl++jHxgLU6WYPlW+1uQpnpepSSo0P7x24WzS9tzy7lz54pY4DiwfauI6Tx3xflWzTCIlNXa2tIiYjqFuftEzDl4D08oPZRPZfHQfrzWvC2bKH/b8mUUluYfpBDZvXYN5asHohkkW1xF5qnfRf5tGKr38A6LCNvy3KQLKKyvqbF/rkUvv33lcsqTZRDNWIkYfrcLHNJY3oisHztWrbBu+2UpxRG8zqJ9Dv5bYdhe9q5fRyE+F7P74OfIo7TgkHXPurVuP2/evHki5htaW1tFjJG023j5ks4wXv5ANRjuwLKH9+01vSZ/1w4R08EfVUVxEcWN5yS7f11DPyoyFG6+R1XZEa++q47zH+sR7QeN33HnmlXWIjTy+MM2/Ljxu21brhseNGRotKSxwKOxrs66c/VK/Zx2oNFGsIysH5i/69fVNsOBaYw7MzregkYQDRTeDw8EXy7yM/DfK3/nDmtZ4WHb58lyEplG4yWNedH+PMqTlBcWWluamuizPIWNV1vYePkQ7w2COcb7NDc1iphz8EeD1zU1Nth+QK6+Dxow73BtHKSya6yvt9ZVVrYxXkhDXS396PHA71mUlyvO6IYIDwkaClRZZYcLKB//pgbNwCGyHN4HDYB6nS/Az5LHVkXpIZUlJbbPxfMY4oGKcf/WzbY0Gi80fPhMDmzb6vBvgefxvof27KJ7eQIbr7aw8fIhO1etFLGO4croeAKqGKSj93HEc2Xj6nNRcXn6g8UfOYL1Q23SI3gPPA5s3yZyAgN+J/xcabhknjzwXN6Wzda5X35JaWzq4vOQZRFZNnfzJo+fBRuvtoRcb2Mwk5iqTz3qKEYnuLfEJiRQ2NH7tBtXnTZe9OfIcVlIWlZPEdN5Xgxx6NcJex1gpxR2Rsjvd+XjM+Ce2fNpKhiei4nTd6PGvKwBA03/HfDa/jlH2f4OxnvYePmQhGR9LX7GObe/NdsnPdJ3fvhFp/RsqwZVgque4HeJEhtKYHrvJ29TXnrPXpSH4w41tQal+QfJqCGRUVGm92M8g42XD0lK8Y3yCnVw/Jcz4rt1E7GOgXNGgxnjAps9Bw4iY/bBX28TOUxHYePlQ3z1w2TCD2z2YlPz5tc/7BTFGI6w8WKYAJKUliZiTEdh48UwTEjCxotxy/RJOPWGmzpMcMHGi2GYkKTdxoudjgzDdCYROFJVxF2CxgqLmoWImscwDONvPFZe0iiZhca8rgIaa2m8gxn5HSMjI+lAgv27y7okvy+ifv9gxGKxQFRUlC0u06FQR0KRoKkJofoPHAoGW322+IOSYTA/c/nd5PfF5yzjwUpMTAy0KsuKS0MbCt89FPG42cgwDBNMBK8GZ3yCfPt70twye49hHr/fmGCEjVcXAZszajNGNUhqXDVyGGefDROscLORYZiQhJUXwzAhCSsvhmFCElZeDMOEJGy8GIYJSTpsvNSeKO6VYhgmUPhMeaHhYvcZwzCBosPGCw2WM8UVzkps3rx5IhY6hOJ3DlV8+SKX8yUZR3zSbMR/KFZdDMMEEp8oL4ZhmEDjM58XwzDBxYHSGth1uNL0MCJdPKqrJzo6mqaVYejOBYRl1DAQsPFimDCloKwW8oqrTQ8jsgWFoVzWp6WlhUIz1KV/XCHLYSgPXDrIF7DxYpgwpV9mMgzrnWp6GFGNjLGDAI2YNG6yHJaRxsgVxnv5svOBjRfDhCnZGYkwKCvZ9DAijYo7Y6OmMS7TUqU5U2tq2ebmZgo7SnAbL7T2dW3b5wzDMEFtvKy5a8Gat16kGIZh7ASd8bLmbxUxjepSTWM2iATDMIyd4FNeRw5SYD2wmcKILydRyDAMoxK8zcbyQxRYL50DUFVMcYZhGEnQGS+ptDCUcWvuOrBuWUhxhmEYJHiMV80REdGM1dYf9cg/DkPEwHG6EWt1PmCOYZiuR9AYL+veNZqB0sd/RHx2CcBjlQCxiQCpvfSmo6QkF6wVh0WCYZiuStAYr+ImzVhVFIqUgZQsXX09lgrWgp0QUV4gTjAM4wxyt+xYanoY8XROo5o2npPXIe7mQvqCoDBeLRYL9PzmJk1RFcKiKXNh+e8eF2d0IgYdqysxyfsTRYRhGKc0NwI01pofBuTod3fTfdRVZGQcjRYe6uh6eT9/EhTG69ufFsKYQf0h4sMz4e6f74QxYy+DRbk/wrKDy0UJO6jAHJqRDMOYEjFwLESMOMX0cEVjYyMZHzRGGKJhkkjjZjRyzqYF+ZOgMF4xdUfgtd+9LlIAyWnZ0D0hAxpbGmFJ3s8i105Ej4EiplG8T0QYhnEAfcbx3cwPA9L4oLFSVRPmmykqYxmJzA+EMQsK43XL0hS4+tUKUl+Scb3GUnhUjxwY8/4YipPi+msuQOYAShOvHiMiDMN0JYLCeCXn3C9iANXbp8HeoiqKnzHod5CV1IPiSETPIQDdMrQ3SgI576FghzjDMExXIyiMl8obk8fCGc8vhV/3lsD3G/PhQEmNOKPRvZ+I6FhL8kiNWQ9sEjk6tc1tHZIMw4QXQWO80Gih6jo1pzfFy2oaKX9HQQWsmvwrxSEmXg8VIhI1BSaGTlg3/Y/CNYfWUsgwTPgSNMYrNjoS8qadDwmxusPvptkbKUSWbS+h3se65jp4c8XXlIeK692dq8DaYxD1QC758Xnsu6WBrq1WvSdkW8l2ChmGCT88Ml6uBpzJcx0dlDakV4qIAZw9ti+pL5mHhmx9binMXrcQKuvryZCtglr417rj4eh5Z0HLpbPhjgPv6ANZ/52pD7d4fwxMWnAFXe8pG4v0lSwYhgl+IqzqqDMfIo3Z3LlzKXTFxeuvhXnHfCBSrrlrRbTNwf942uPwUMVDFErwXmqvpXqOYUKRyy67zO3g0a6IR8ZLGiJXRc3KYJ6vbCM67xta6uDkYf3h+CcXwatXjoI46wq4YU4KvH1zIpyRfQKMmX0CPN/vOjij+yhYV50Hxybr48Eixp5DSmzzFLuyQvWGYI+mBPP6pfSF4d2H2dLqeRXcffriiy8WqdAgFL9zqIL1vqOtEQmOnWLj1RaPmo34D+HOCHlSpiNgUzI+OhEyU+KpSRkdEQ1JPYbQOWwm0oA8JCaOApvhwqakE/A6acSWHviFwj98fRmFkoNV+WCxWmzlGCZUWHPoV6q3ZocR1dBiHI2lu7mN6lxGRE37ynC7IuiGSrgCDRjSMy0RJgztASf2nUCGDBl4/zewfPIKuGfff0hp4YFQE7KxFlZMXklpCRquLy+cqxs+jdt+vAVO7ncizDztRUojeO68L8+FH/N+EjkME55I4YHGR8aNo+sRdWS9BI0WHmYj7f1JSBkvydgBGZCWpCusM8Zkw/Rx31I8ObabQ9NQ0rR9icObYHPxFjJSQzOGOJRPiE6wlTtSX2YzZNLAMUwoERsdB4kxiaaHEVVBYRyNDxqkuLg4Co1gGZwDieeRQEwHaoNmZf2Gn2/vwID7vhYxOxW1jdZleUuto98bLXKs1pqmWoe0GXh+Zf4qa1FNEcVl+SN1ZRQic+fOFbHQIRS/c6hisVhErONERkaKGKMSksrLjE9uGE9OfQTD6vpmWLW7GGor7JO4q5tqQDNKbdSZnDupohk5yErKIvUly//209MoZBim8wkb49U/U58pLw3Yil1FtoGu76feB4fL6+Dk2SfBKf1/Q3mu+Oicj21Nxb4p2RQiq65aJWIMw3Q2YWO8+qQnkrFSD+nMh4gI6P1Cb/KNVda00pxIV8ihEsiI7sNFDEx9BQzDdA5hY7yQHf8+hwwWTjPCEHsnjxnUHUoH/pbOo0HbuOcQbFj+C1g3/0B5CDYLayrtK7Wi455hmOAmrIxXfEyUbTiFDHukJEBCbDQMbJhFBu3Gz3bCpSvSACx670plXRPUNjTDjqXfU1qy7pp1IsYwTDASVsbLGafm9ILcP8XCWbAF9l0ZCV+cWK6f0AwYOvWXbz8Ely/Tm4QWqxUKyuvgx81FlGYYJjjpEsYLobW7v5wEkXOvhJixZ0NxTSvs/uFzOnfjnK2QF38VLNx8CBZuOgRbDpRRE7OuRN9ibdP+MgoZhgkeuozxwtVX5cYdYwZlwQlfAQxbcRNk5i4hw1V//iywWKxktBBsYm7YuIVWbD1SyPtEMkyw0XWMl8B682oRA/KDHTMoE6yT5kN8bBQZLmxSYog+s5OXXU7lrv8yD1o36KP4GSYcUWegYBxH0OPIeuMcRTWN59WR+WraeJ0/6FLGi+Y89h5B8Tk3jIevrxpE8Yic30LE0b8nBXbshtthz6RIsG5ZSOeQjZe0wpBPLCLFMOGN1cO5jUbDxXMbAwRO7B599FEQkaUbMO1Voa+Hrx1RkREQ8fkf9HyN1O+uIcMGFdx8ZEIHS20dtFZVmx5G0GChMZKHJ3Mb8RpZrjPmNnZZ42WTtUKJIRGjz4CIIeNFypHa8z+2vZEYJhSoXbcFqn9aZXqYgYZIHohUXqphknFZBlHPq9f6my5rvEyJigHo1h1g2EkAt28AuO8gwA3LAP5vMySNvwAiXsgRBRkm+ImIjoKImGjTwwgqKTOFhTjL9wb1Hr4ybH5bBhpBdRPyaqWpXt8nUsNaXgAR6X0oziupMq7Aeu8rpzWqGTQu/kY2/9RmI6bVfGxG4lI4iPxeclkceZ2ZcZLl8Jy8Z0dh5eUOYbgYJpxBY4JGCUN1jS6jAUYjpIJlMU8aLAyNZaThkvePidFaOD6AjZcXSNXFMOEGGh2pmqQhQlBByjSexzSGeCB4TrauZCjPSeR9ZSjLdRQ2XgzDhCRsvBiGCUlMjZexnYtpNc+ZI9JZPsMwjK9p09soDZC37VK8Tr1G3seTTWcZhnEObzprjsebzjorpqotYxlX14U6PFSCcQXWe/W30RHQ0c3Gqy0e+bxcGSA8Jw+GYZhAwQ57hmFCkjbGC6Wur+QuwzCMv2hjvLgJyDDhwf6tpbBrzWHTwxPMpvCg783Z1B5n+d4iR+Crg2XN4GYjwzCE7BRQDZTRIKmj52V5Yxl5PYbGe+KBLTvjFCF3hsoMNl4ME6YMGJUJw8f3Nj2MoEGRvZpyHiIaFDkfUYJxmScNGZYzupqk0ZIY50A2Nzc7GCy8n0zX19eTcXM3B5KNF8MwNleRnH8oDZNMS+Q5NQ/B62Uensc0hvI+eE5+hgxVo4jINIZo3GQ5Z7DxYhgmJGHjxTBMSGJqvHioBMMwwY6p8XLX1mQYhulsuNnIMExIElTGq7WF90ZkGMYz2hgv9Hd1ls9r7/oiEWMYhnFNG+OF/q5A+7xayipETKdhT56IMQzDmBMUzcaG3HwKf3h7O7Q0t0Lj7lxKMwzTfnI3bYDtK34xPTwBB4saB5LKaT5mOMv3lpCa27hnVT5UfLWQ4v+54yewtvDCawwTaIxTetB4GA2IHDGPyPLODByGsozMwwPdUn6Z29gZ/q6mpibYs2+XSAEc/tsdIsYwTHsZdPQ4yDnpN6aHEfzdo2FCI4Nxo9GRYNxsbqNaBpHXSwIytxH9XYE2YPX1VfDT8gUUP3lME4UMwwQO6edGg4RxaZgwVI0Mxo15CKZlnnoPeR88Jz9DhkaDJ9MYtmtuY2cory37+0B8+r0Uj9K+/+LTX4HG3AOUrvz2RwoZhmFUTJWXO4vnayYuuV3EAPr3iYYzJg+Afef+HurWb2m3/8tS3yBiDMOEI6bKK9Dqa8HYIRQ2lM8gw5mQmUrpd/9TTGF7aMr3bLVIhmFCkzbGq7M4688jKSysLoN+I7tT01GyfWSOiHlO86FCaCmvFCmGYcINj5qN7pSYL9RaYkochQvmfwiRUREwZlABKbG0C8+kfG9pra6F+k3bRSrwtDQ3ixjDMP7AI+XliQ+so36yXoPTKPzTtBcp7HHaIApVGvfpTnzEE59Wa1WNiAWekoP7RYxhGH9g6vMyYlRWahpDNFzGMt4wdc7XEB0bBefd/QD0GjSY8mLi4uDkK+922Omkfusu22DWI0vWUOiMzh4rNuuBu0WMYRh/4LHyUpWVmlZDtUx7SErV1df0SRfAvKcfg74jdUd++kvvkdFCgySNUllhHYXBylVPzRQxhmH8ganPq7Pof9QoEdPVWL+cQfDVczdCaUM85Y3YsAGyX3mT4gtX2Uff1q3bLGI6jXkHKYxK6UYhqTVLYJfb6T14KBlhhmH8g0fKK9Bg81Hlp2+OQO6BFti/qwpSzjgFWo6U6yc0Kr5ZBE2HimzNSQzrN++EoYt+hLiBfaFm9QY9/5vFFEpkeU+p6OKDZT2dzMswgSIojdfIE04SMYCx598CZ92QA/Ev3QPNjS3kA9v9m5PpnK6o7EpRNUgx2b0gpl82HLx2sq25iedzP/zeVq7WoNiQ6mVr6HzTwQKwCrVmxXlaPFkcZbmIMEznE5TGKyLS/rXGnDaKmo447guXzFFBg4S/J+kHk0ZKkru5hMLez75EB1JRZYGPv9Hv36wpNqRh1z4Kqxb/AsX7yugedRu2QfHitTRNqXLBj5TXdKiQynVFFsx8SsQYJjgISuOl0nOgPmQC1Rce0oBdfREFkHewBRrueJ7irU9+BN2feBGSJoyldEuTrpZwrFhUajIZIFRwEkxv+e+vsP2HXWBptUDZ4VqoqrbS/aprLVCaWwb1W/TVLtD47T3jdxT3lMsefELEQp9rn7MPGmaYYCDojZckq38KhWjAUIWlnjfRYRR+6vlnQGy/PlDRfzTE9OxBeWjopOJKPOFYMkryGtkCai4sJYO2Z10RlFdYKJ4wahiUlVsgcvrdUKMZMTRyiceN0S/wguTu3UUs9OnRt7+IMUxwEBLG69IH/g1pPZNg+PjedKigysJj91q9SWdsWiLoJ9u7qRSiu+tDMdAAlvQeZVNsaNBaq2vIcFmmfwqRSYmwbGMsnZu3JJoMYFNCKgxZ5J3TPiUjfIwXMv3KC0WMYTqfkDBefUfo8x4ll049RsTsxgpDPNAwqbsQlVmSRAzg5yV1cMU/jqcBsVh2+eZYMlh4TcP2vWTEYrIyRWndqCElidkUxvTIoNBTYhMSoDWspgl1bAoYw/iSkDBeaARU+gxLp/CcW0aR4ckenkGhRN2F6Ntv620GDsv00Jqf/Ubq5fHo/uQLpObQiJ0xvtmm7s67dTRdc9nfjgVriq7YImJ1NeYNM6++VMTCALZdTBARMj4vswGfQ8b1JEOTlKpP6r799YmQlpVkM1YSadgyeuuDVmPiom1GKuN3J1AeMvKG34sYQL+jMul+vYektbkfwzCdT8gYL+PAVSMDR+tO+qwBumMfQeMjQYd/Zt9kkbITna6vHSYd+9JIRsfYHw0av27p+ih/b8Hv3dLES1sHA+pAW/bfhT4hY7zUTQMaamtFzE5sgn09bDQ2B7aV2uKosNDh7wpXS+/g9e0Fv/cL11wGZYcLRE5oE+oj7StLS6C5oYFawJ05FY7pOCFjvBCpig7t2kGhMxK6xWoGTneUYzwYKMoL3b0oW8XGCufddT+FSF1VlYiFBo31dbDghWnw1v/9GfZt2gDn3nmfOMOEKiFlvJDi/Xkwd9qjIgVQX1PdRg30y+lu81NhPBgI5RHqFrGNVVxCov53aIrltRuvorxQ4t7Z8+Hivz8KFs0YR0ba9x9kQpOQM15HCg7BPbPmiRRA3uZN9INSHfrYLJBOem9oaW6Cyx+ZJlK+47a3Z1No1ukQCkjllZiSQj48HP5BPsgQanZF4H8REbSX4YIXn4aM7GyYMVlM02BCkpAzXmioIqOiyBBIxTVl+msUWiy6QkC/RnKG4/AKLLt3wzooOWhfjdVIfXW1dm/fP5KEbsm0xI8/MPP/+Yteg4eQD2/mNZdBWs+eIjc0kMNtoqKj4aonnofuffSxe0zoEnLGSwUNGf6YMvv2o/TB7dsofH/qrTTEAUGjJY3c3KcegdL8gzYFdHjvHgolNeXlkNLdPki1YM/uNk3SQCCbac5QFVzBbvtO4/7CbIXctMwsEQs9eg8ZSi9AHrYW2oSU8Zr0z2dFTB+CYFQz9TU1th+2qszQyOHx5xfepFBSUVwEhfv2ihRAk9bcTEzRh07gcjizH7RP4vYFf3joSRFzpLmxEcqL7CtWSGc4NomNGIddfPnUwyIWOC65/5+QoDUhQ51z77qfexxDmJAyXt0yMmwGSx06gVz15EynTQE0dOgnS+/V28HgoSH7+IG7KN7aqm9jjmvnI8UH9tN1WAaNmi9I7dHDZpiqSvWhHMiedb/CO3f+BSpL9H0q/3PLNWR8sTPCCKpDT5GGrq6qY1vAGZXXkGOOo3D65Itsa54ZwRfH7l9Xi1T40NFnyfiOkDJeaVnO/SyZ/frBB3+9TaR00PCgkcMDmwlmkONZY9fqVZCUrk87Qj667w7oOWAQ3Prmx/DSlMtFbsdIzcqy9dIVH8ijUAWbqSqqSpS8fecNIqZz54f/FbG2oA8PjeD+rVtETvt46bor0IKJlCNmTm/sVEE82f5t7/p1ItZ+ULm2B+yAQPJ3Oh9609zUCDOUAa01FRWs1oKEkPZ5qcTE6ooJV6Bwx6X/+DcpLVRhPfrpS72goUD1g8jmZkafPrZmpC9Qu+dxgxEEfVb42RdOdWz+oVGVhtWIzN+5aoXt7zbjjdumUCiN4J5Z+vr/vkId96XSWFtLnyk/19Vo9rlP24e9eIs0IuWF7dsdvUe/AWR8q8uOOPVtVpcecTBWzY2+UeFMx/HIeBm3NTNz4CLO8gNJ9+xsMkrXPPNyG5+YBJuGqLSQDJOmpvzRSdBYVB85IlIdw/idsGf0Dw8/Cf2OOsrhc7E3b4SyHLYKNn/xx2YxabI5a8b5A2q6K//m6EPE4RNRMTEw9ZOv4J7Z87Ufv9Y8dqVUtFOeKhmjQpKKCJvS7VFDUnkhxn9zSdURvXkve6kjIsLmfR/yRGj/6N7/qyugwcJbyFAiDdncuXMpDDZQhQy96kaHuJpnxNW59uDsMzGNyDyz88ZzxjIS473ai7P7O8Ob8t7eW0Veu2fWW1qoq+b2YPsOWH/NXsCyXotzHfnO7eGyyy7TWgq8h0Ib0Hi5w10xPG9WxsPbdzrPXXG+iDmnqrRUxHQ0oyxi3qN+nvGzMW08v235MocQwfiOVSsoLvMaamsprikgCvFoaWqicxjH74zh9pXLKc9TnrviAhFzgsVCwXOTtHJanEIBfh7maSpR5Fit+7dsohD/BsxXz1WXl4lYW9T7lhcV6vfWmK7ke4t8Pvs2rje9T+7mjdaCPbutW39ZSp+HZTz5PPybWltaRKotjXV1IuaeyMhIEWNUPNLAWjkRMwfPuysT6vhjSWd0pjtr2kqkf+vPL75FoSyP49FGTDiR4hLtB0ih6vjHJpwK3u+bGb5dW1/tfMAeSAdQrWjHjpW6TwkH1X72L0dfnnT6N9TU0Fi9/Vvb7uokKRZzRM16YtuDfD448l4OncAmuWwmfvH4g9SL/e0L02ytCWfUVDj2BMuOCzNKD+WLGNNeuAGvIafvBApnjngzumf3JX9Mes9ets4FJHv4CBHTsU2e1u7tzH+DpGRmevX5nvDh3++EI/hjNHmB3fXhFxQueOFpCtG5ft7d92sGYpn2PXWDIE2CpnLoHnWV+nAENCJyNQ40yDjc5cP776S0RdmKzlevTexQwVkYCA5mxsncCI7Od2e4kPwdjuu+ffi329u81OU9cVhMuL/w/Q0bLw2cvhNI5IwAZ6hqLKv/AJj8hL7WvrPrLv77Y7BrzSoyWuoMAZWrn9HXK8seNsJhX0xfcP69/4D37r2FnPRGooWywZ7J6ZMupJ694cefoH3Xp+GOd+fQOeTQrp206gNue4eH7KEsyt1HHQH4Y1cN3ZxH/grXPf8fOo8Trn3BiBNOhPlPP0YqC1GHcdxr8rfhDA11GAUaI1TTRtQysuNHawpSyLQffoKdgFRQd7z3GYXu6DN0mIiZk5SeZlNbsuwFUx9yMII4Zk2i7ovpC9AYulNzes8kwNfTH6emGqqv2MREOnfl4zOgqrQELpr6MIw88WQ6EDRmmsWCw5rqIsOmxa9++iXNkOn7cSanZ/h8nTRsOl4hZnJ89+LTpkYLy2xbvoyM6sX3/ZOMFn4P/H6y6anOmECkyqqtrCAD983zT8LzJmPkGM9h4+VDzN66rjCuzY+gmvCW3oOH0vi2296aTYbpro++dKvufI1x2IQZ6lkqL0CD+61mKIaNnyByACY99gw1IQeOOZruK8eUZQ0YCG/d8WeK4/OTRs1X4PfCDV8wVFcvMQMVWlNDPfm2cL02fIEMHjuOjFLpgQM0VATj14qFAxBPBu4ynsHGK8hIStUnlHvL4HHHQEKy3vzFplpqpr4sdmcw1UkzztVcQqPC6TNsOOVhkx4NSXySfSVc1VS56/DoCEaFevUzL9P3T0pLI4OJxgnH4+Eac5iPR3ySvk9CbKL9xVRWYFeH2Kx39RwYz2HjFWSoP9KOEN2OnY78jToo1B206oOiqLA3UHLjq+91yo+/tqKCDGr/nFE2Jz5uxovNy9QeWQ6GFEfvS9S/Iyk1FeK05rJZc5TxDjZejE/5P8UJb6TnQLvfrSMkd9JmvqoRGjLuWArlSyJbU4oqr998NZW/5tlXoJsyZxanm/U/ajSdw2YpK7D2w8aL8Sm4VLQzsEnlq2aeP5uLzsBVQcwwqihsFmpWieLYOYOqTHXOyx5YNlwdg40Xw3hIt/QMB/XlDFSGqkGTzWWcx4rDJtR7eHI/xhw2XozvCdMfpFzrzR3pvXqJmCNv3X69iOk4W6aJ8Qw2XgzjY8x6jLEpiWPhuKnoO9h4MUwAwOEeOJSFm4m+g40XwwSIgaOP5iESPoSNF8MwIQkbL4ZhQhI2XgzDhCRsvBiGCUnYeDEME5Kw8WLcMnWObxb7YxhfwsbLh9z06vsixjCMv2Hj5UN8vUIpwzDO4V+bDwnGNbQYJlzxyHi5m9KA53naAy4H03ZZZ4Zh/IPPdszuaoTi34071lgsFpEKHfA5h9rLEZ8z7xDkX9plvGRFMqtUofaDZhgmNOmw8mIYhukMOl3XonILpSaB+l1D4btj00W+nzDEA/Pwewfre0ttbqnfUX7/YCRKLCyIzUWMyzQ+51BsqocCna68gvlHZIY0VvI7h8L3x+8nv7c0DPiDUvODFfyO0tiGghFQfV3y+8bExEBrayvFGd/BHkUvCXZD5Qr87qGmAtBoqYYrmJ+/NFxSdakKkvE97PNiGCYk4VcDwzAhCRsvhmFCEjZeYY70CrjzDpj5ZzCP/TZMsMI1swuABgid3mjA3Bkk1cihAzrUHPxM14GNVxfHnSFzp9gYprPg3kaGYUISVl4Mw4QkbLwYhglJ2HgxDBOSsM+LYRiGYRgmQHCrkWEYhmEYJkCw8GIYhmEYhgkQPhVenizJaSzj7hpP7skwDMMwDBMK+G2Ml1zBwIizfBW1jFl5FmMMwzBMMIF7VPDyYYwn+FR4SZHkSjiZCSkzzO5lxNN7ecK8efPg4osvFinGn/CzDgz8nAMHP+vAMH/+fLjwwgvJ9gcbuOdOc3Mziy/GLT6tIVIEqWLIKIw8FUpm92IYhmEYhgllWJozDMMwDMMECBZeDMMwDBNirNxVBN9vzPfqKK5qEFe7Jjo6msasSYxpiZrvrIwRd+U8/WxvwHu0tLSIVOfDwothGIZhGAJFSmNjI41ZM0s7A4WNuzLO8FRcYTkc36ceeJ283hhK8LslJCQEjfhi4cUwDMMwIcaJw3vC2WP7enVkpcSLq51jFFCuBFV7xJbZNWqeq8/HOI77Vg88J8sYQxWc+ICCLBhg4dVBrIV7RIxhGIZhGMY1LLw6Qm0FQNEesJbkiQyGYRiGYRjnsPDyhCMHRcQR656VeqRghx4yDMMwDMO4gIWXB1gLtouYQlWxiABEfDkJwGIRKYZhGIZhGHNYeHmCIqqsDTVg3fgdWHPXURpFl/XSOQD/Sqc0wzAMwzCMM1h4uaOlSfdoPZaqp3cu00MNm+iSHNqmh80NAPVVepxhGIZhGEbAwssMZZsih4HzhbspICGGXP8TRIw9B6Bbhi7A3jyJsq3bloD14BaKMwzDMAzDSFh4mbHrF7v4qizSQw1r0V7dy/VIGUTknAYwYBzlRwyZQCGC3ZBIxKxzKSSwq1J6wxiGYRiG6bKw8DJgzV1L47jgn2kADdUAjbV6/qVzbJ6uiMgogNhEiksi+h9tK2PziEn2bwBr6QGAklyRwTAMwzBMV4SFl4FFuUtswslasp9CZHm53s0Ij1XqoZH0PhAx5iy9y/HRCrDevIbGhVkPbAarmAHJi60yDMMwvsC6a4U+0cuLA6rsPTjOMG634wxPyyHtvafZdd58brDCwkth1bYtcM/B9yhO3qu3f0MibMyg/nDL/jcoXJT7Iyw98AusK9xA5RxAT1jvEQC4h1T3fnpe+SEKSMxZtMoiB+kzDMMwTIghhY/clsedEMLznuz1iJht9ROOsPBSKD60j8JF134BR2/4G8Ulm6dspgM35bztx1ugvL6cRNivh/VlJSQRWYP0SGyCHmqg6CJPGAozA9Zi7n5kGIZhvCNi+Ek0ucubA1J6iqud4078GM+7E2AdEVNm13bkfsECCy+FuKrDFJ7Y70QKzZg48HTYeO1Git/9851w/fdTYMz7Y2DnEdEVqeAwLgwr/qBjKe7A4Z26F6y1WWQwDMMwTGgRDoIoULDwUpha8zJszj0Aox5eAjNPeZ66Fp877S06d/BIDYVIZEQkJMUkwYe//8jmCYuNiiEB5kCi6FaU48K6dQeY/I29u7GlSQ81rDuWihjDMAzDMOEKCy/BXSuiRUznSFUshe8f/BdMH/ctnPrsT/DDJn28FnJi3wkwrtdYkQIYlDZQxBRwnNfDpSIhyByghy2NYN290tYNGfHZpZr6sq8fxjAMwzBM+MHCS/DCSS0Urr5an3mYFjmYQmRgVjK8MXks3DhrA3y/Md/02JZfDj9d8bOD1ysioy9AVIxICcSge+vWHwGa6igusW5ZCFYcgC9pbnDwhG0s3CRiDMMwDMOEIiy8DAztlUIi66bZG+G7S/XFUIf31rsGZb4E4/LIP1IL2w/oXYdL9v8M1U32rkln1DcJkdVrmO71+u/lUL/hG2hc/7U+/XfbEts6Ykhp/REHYVdY435qMMMwDMMwwYPPhRfO+nMGnnN2Xs2X5VyV9xcZ3eKgf2Y3+N+dp0B2SjaN30LOHtsXRmankfiSYFweyJ/e/RWm9HsE7lhyO5w8+yRYdnA5zFjyOTy3+DOYvWEBlUGsf/gM3t62EhK/uQoWTZkLEVl279ru+iJYWr5TpLRngV2Rh7aT6MLB/Eh9Sz3UNddBfrW965NhGIZhmODH58LLKsYpmQkmec4b2nNNe3io4iEaWI8M7ZUKI/q0XW8LBdmQXilw8oieJMTUIzUxlgTYy98n0piwf4/+DG5dfDNYLFYaJ/bkxvto+Qk8Xi0pAQtYYWDDLLjhP3Uw5oOjAbIGQf55r8HVe16ktcRQcNnGf715ImxY/xl9h1mn/wcmfDwBVuSvss2olGuFeYM7b9mByoO27+uMbSXbYUnezyLFMAzDMIw7fCq8VLHlqWBSvVoyxGvlYSbg/E10lPPPHNIzBbrFG8ZtaZwwLAv6ZCSR+MKux8ToblC9fRrkpB9H4eOjPyeRhV6rtMThmhCbAMk599O1M097EY7+/nLYHasP8F997LOw8LRHaFZlxJDxFL9n9yuwadyzMKpcnyGJ91lzwisUx9XxvWHlodWwtWQb7DyyS+S0ZXeZfZX9ghp9mQ2VNQVr4XBNIbRanS+cxzAMwzCMIz4VXp6ILWMZVWSZXW+W5w/I2+VsOyAPGd0vncLcp84jIYYibEhWBuRNOx/G9e9D59Ab9uDcYnj75kR4/tSZ8NZV40iQIWvLdMGXMOYcyBk/meIba+3eLPKCaUIUvyuKsLhGZXA+bsStUVxb0nZZCwO1Tfq4sfyqQ7QKP3ZbqhzS8hEUd3j8/r9nU1qlqrGKQjzfzGuQMQzDBJT65nqoba716uCGcnDAg+sF8475QMQ6BnY7ojjCrkccE4YHMqCHPjMSmXX98XD6wNPgqB45cGpOL5h+ub4UBXZJvnT8/yiendwHZp37CVz93Z+o6/HrEfeDFdcAi03UV8HXQCGGIoxW2f+XLvrO+Hwihc7ALkoEBRPS1NoEJ8w6geKSc748h0L0xOGBYNejEXkP6R3bV57rtnuSYRiG6ThbirfCyvzVXh2444oneLIfoizjyZZBxvNqnrM44u7aUIWFlx/BMWEqcjwYjhGLioiCPpq4iouJgp7dusNDOR9SmaYWCwy8XxNYGmOyRlG46dpNMODEP0HEiFMgIuc0fRV8LY4CTIowxLpvDYUrJq809XrhAH30bqFgQkF1xqDf0bHqqlVtystzJ2RPoLLnzz1PnNEH98t7/GfimzBpwRUktnIr8igfDx77xTAME3qgsDHbWzEQgqerrH7PwisIOGVkL7ho3BhY+6eNMLhnisjV+e8FX5iPc4vvZt9/S5BXvIPCbrFJFKoUVB+mdcCkYBqcLvaU1EiMSRQxgJLaEhHTwXuhAJtz3qc2cYZdlAh+r+P6HENxBO+Ns0A/Pf8zuOOn20UuwzAM42vGZx9vayB7emQmZoqrneNM/BjzZVqGzoSZ2f3UPLPzEnfXhiosvIKEhNgoiI2OJC8Zdkmi16ul1Qo9E8RK9xoVtfYthlotFlq4ddHmQ/Dtpd/SQPyLdj4Dm8+0e8AkuK7Y9tIdNmGEP0DTlfY1Jn4+0baEhgp2i0oOVRdQ+LuBv4W4qDgScnhvXEAWyckcCW+e8ZbbsWYMwzBMeBAOgihQsPAKMlB89UxNoPjiLYdg1e5iKK1qgJ+2HobVe4pJbC3bXqgJLl38tFqssC0X4L89H4K1Y54GePMkyl89eT0JH+wCxHXFUGyZCSrJuqvXeSSUcBwX3g/vFaH9h6TGpZL4ykjQx5khJ/Z1HDfGMAzDMAwLr6Akp69dwODSFMc/uQgaW1ptq+TXNenbG2Fchvnpo2HLgTJKL1mxEZZq4mzGMd/ZBNf6XLFnpFWf/Wgkxri1kQnfXvodXDz/IpGyMyJzOCTHOo5nQ1wJPYZhGIbpirDwCkLQ64WgoPr+rlNsa4O9d82xtpmRmP7g2mMpjnkt8alw2cp0WDfuFTj9f6dRPu4t+fO2w+Qlwy2IGn79Bqybvsc1Oui8kQWXfOtSLOFMyzZUFpLompA9XmQwDMMwDOMMFl5BCoopXP8L94nsk54IWx87G04f1ZtmRWalJsDmR8+G047S03jIa+rS+tOK+Gd/OYrS136wDhIr8kiUjfwcoLS6QRNf/wMo3kfXqPRL7QtbDpbD3o3rRI4jOJgeuxSXTrJv3G0t1Vf7ZxiGYRjGPSy8ghQpppDR/TMgSVktf9zA7pCc4Ng1KAVYXfpgWHyGviDqCXXr4IsTyyGxPA/y4q+iY/zXMfpWRIftq9ajR0we1TvWQGXuNnGmLXsPtcKRCqXa1OjdmwzDMAzDuIeFV5iB4mvQKH2QfEpiLIzSRNsxg/QpxNgNiVgu+YTEFxzcTGJLklqwDiYvaibvWF5JNfVI/rKzCLbn64vurdlTAgOTR8Leoip9R4HWFv0+DMMwDMN4BAuvMCSiz0iw/vFLEkWxUZG6OHqkDMZd/Cd4+0/jYPAnFth6wlsAb58CKUWbabxY9/3LIKaxyuYZO336z/DDpnxoLs2Hg0dqSaCV1zZSWTx+2HQIlq7QuyQbmlthyVZ9LNnBIzWUxzAMwzBMW1h4hSkRI0+1rWpPWw1FRkFkRAScNKIn5R3qoy87ceViC+ROjoJjB6TBsRtut62Gj+ILBdZ1XxVCZu4Sm+DCcWcL7z6F4qcuPAt+PuMHiH8iA5paWqFbyXY49dmfwLp7Bd2bYRiGYRhHWHiFK1ExEJGqiyzcXkiSGBtNg+5ROOEgfBRY6BEjr9hjlfpK+MndYdNxr9u8XyjIcKzYD+dHg7VoLwztlQrv/mEI3e/ab/SV7vF+8TVFFK8qLQFrbQXFGYZhmNDCk+2BZBl3Zb3ZashY1uxab+4XrLDwCmcGHuOwpZBk/NAe8NPU30LeE7+37/f4V/ssx4jB42FMf30tMXkexdfQFCtA4W5amuJ3vfWKjyIOyX3qPCqz7JxGSP3fNQB7VlI+wzAME/r4UvCo91LjXWX1exZeXZD0pDgY0KMbQFS0fb/Hbt3FWZ2I7KNIcNG56Fg9LgbSY2g9cpDittmXh/SZkNnpiVD++w/1MuX66voMwzCMb6leuhoqvlro1dFc6LgXrzM82SNRpmXoTJi5u5fZeYm7a0MVFl6MOZn9bd6yiFETISKjL1in/Eh51mt+0EXYPfqSFNarv4eIt04GmLKYzqfn8GKqDMMwDGMGCy/GM/qNhohB+kr5EUMmgPXy/wKIMWSQka2Hg47Tw7TeYL1iLkS8YN9Ym2EYhvEdyadOgLQLz/TqiOnVQ1ztHunBMoYqxjxM40LbxjyZNruXvEZeZyxjdo0nqOUxjp6yYIGFF9M+0oXY0kBvGPzxS5HSicg5Hax3bRcphmEYJtgxEzeya8+Tbj9M4xqPcXFxtvtgnppG5HX4eY2NjXSNvI88Z3ZvNR3KsPBi2kVEtsGbNWqiiAiwBZOsL9zKMAzDBD8dETfqtc5Ek7N8KcDUcxLjNZ6iXodx/IxggYUX4z+iY0WEYRiGCSXaK3jaQyA/KxjwSHjJ/lcZZxiGYRiGYbzHrfBCoUX78jEMwzAMwzAdwq3wkqLLGJrhiTfMrAzmqfnO4gzDMAzDMKGMRx4vT1FFmafXYTn2qDEMwzAM0xXwaoyXPJwhz2EoxZRaXj0vMRNdmIdl1HIMwzAMwzChjkfCy1OkiFLFlDEuDyPGPFdlGYZhGIZhQhGPxnixCGIYhmEYhuk4Xnu8WHwxDMMwTOdSU94AlSV1Xh3NjZ5vudPZmK2iHy54Pbiex10xDMMwTOdypKAGivIqvTqa6l3vV4hiB9/x6h6HGFdFkJqnlnWH8V7qPSXGPHefYXYveY28Tp6LiYmhhVqNoaeo5b291ohHXY0q7PFiGIZhmM4lvlsMJKbEenVERrt2nKCYwHe83FsR07iivAxlGTVu3IdRRRVEEvV6I8ZzmFa/j8R4X+N3wmuMn9Hc3EzXSYzpQOLTwfUMwzAMw/ifngNSoe+I7l4dCd0828bNlTiSyDIy7KjIMqKeN5aVaWf3wO8i9340lmmv4FKv66hoY+HFMAzDMEyHcCaCJO7O+5JAflZ78Eh4yf5SeTAMwzAMwzDe49Hgejmui8d3MQzDMAzDtB+PB9ez+GIYhmEYhukYLoWXsYtRHgzDMAzDMIz3uBRe6N2SB8MwDMMwDNMxPBrjhXRFEXZgW6mIMQzDMAzDdByPx3h1RRpqm6FwX4VIAVgaG0WMYRiGYRjGe9wKLyPhPMarYdc+qNu8Q6R0/vvMOgqrflwOtas3UpxhGIZhOpPC3H1wcMc2r476mmpxtW8wWzTVV/jz3p2Nx12NXYHDG/KgKS8f6rfvBkurFX54ezucdUMOvHLLYrDU1EFrRZUoyTAMwzCdR311FdSUl3t1tDY3i6vNQbGD73wpeFTxYxRCmMbV4V1tGaQirzeGKmafoX4fI2b3ktfI6+S5kNqrsStRUdIEh/92BzTu2Q+1FQ0iV6eugScYMAzDMMFBZnY/6DlosFdHXGKSuNocFBM4vMi4V6M85+1q8Kogkri6j/Gc8ftIjPc1fk+8xvgZIblXY1fwfNXWVsCCsUNIfB388ifK6xVZBiePaYIvF0VR/vaROZTPMAzDMJ1FcvfukNGrt1dHjCZgPMGVOJLIMq7Ktvccop43lpVpZ/dAQRXSezXKwfXGMBzZuC+LwsWnvwLf/vAyxS0FhymcuOR2yjdiaXD0jDEMwzAM44gzkeQPAvlZ7YG7Gj1gQF9HZbvrk59g1xpNkLW2QtWiX6Diq4XiDMMwDMMwjHNYeCk0lM+Ac699SqQA/nS+hboXi+67A1Ln/Qxn/Xkkeb1aH7sFrBYLlP9vKYDFSmVwRmSgaCmrCOjnMQzDMAzjG1h4Gehx9ACYeHk2xKffC29/NBN6P/sSJD36OPQZ0QMy+iTTeC8UXwvf3Qmz5uvCDMvkXnQ+ibFA0Lg7Fxp2svBiGIZhmFDDrfAyDqp3NcheTuF0VsbsnNk1ap6a70+G33c/hT36pUBcZjrFkb25u+Czue/C9EkXQGbfZIjt35vyccwXesj6z/8WkieeTOJrx1Gj6Jw/sTY3Q3PxEYrjshcMwzAMw4QOEVYPRsur4sfTwfV4jVlZs3x5f5nv7vPU83PnzhWxjrNn1psw9KobRcqexhAxnkPQM9b3XH1ROhRvu56eRnF/E8jPYhiGYVxz2WWX0Wy3yEjuSGLcoAkbp+Bps8MZrs5JvL2+o5/nKZqAsz53xfkipbNt+TLKq62ssJ0rPrDflv/D+1/Z8ptKyqzbRoykuKR8/g901Py6UeToGNPeUPG/n+hz8L4Y1m3ZKc6EDvisO0LB3t3W6vIykWKc0dHnzHgOP+vAMG/ePKvFYhGp4EITXNbW1laRYhjnuJTm2nk61LhMm+HqnMTb6z25py9AD9bUOV+LlJ1b3vgYElNSYfITz1N3Y2n+QVgw8ykqmzVAX34CZzjm5tqXlajftss20xHHgDUXFFNcUrRNX6KiPVgbm0QMqHsz7w8Xi1TX4j83XyNiDMMwDBM6uBRe2KUnu/VkXO3mCyfUbkTJsOPHQ1JqKsUrSxzFEzJ8/BgKcWshJOKp92iB1ca9BygtB94jcuHV5sNFUF3jPzEZKKHamcQndRMxhmEYhgktPPJ4GY+uQnRMrIgBpHTPpFB6u5D4xAQ465Z/0SD7+ppKWPS/Wsq3aI8IRVfOju2QduGZdCA4ML5ixSZYtjGW9n+UNBcUQcXXC8lLhgduyK1St36L7Rzed+CnX9A944cNpPPWlhbb+cqvF0H10tWUr1JWWENh1ZIVVA69cv6ifvMOsDbZPXO+Jr1nLzjv7gfIA8kEF81NjbBz9UqRYhiGYYzwKEAP6Z7dl172xu7IIceMgLHn3wILX/+ryAEo+vsdEPXhYuqCxGP3r4f1WY9jjobSMvuSE/VbdpIIql27WVNPIlMDN+SWQgqPpvxCcUYn4WjdexaT3YvCym+XUIigMMu/cQpULlhMq+o3F5dCfXUTlOyvhKpFy8BSrYtD6ZXzBBTbVQuX0feVNOzdL2KO1CxbA415+VD1w1KR4x8Gjz1GxJhgYs/aX8HS2up2M16GYZiuCgsvD4lPSoKck34jUnaS0pKgf04P+O3195Lny2xbIXQSljXq3rOGRrvCasw9KGK6l0yC4glpbrZCYZF9B3TMH7F+vUgBlFdaoe9/3rWVxxAFHh4F996uiZ9lUPXLetjxwWJad8xS57i9UcU3i0TMNehFa6quh7zLL4GSvaVQ+d0SaNi2mxZyLT5QRWVQiFVq92spr6TvUTD1/8Bq2BzVl8QlJooYE4zMvPpSveIzDMMwDrDw8gHDx58ASan65qO4wCp6uyRy/Fdjhr7+1/LNsTD5XN3rpQom9JKVlulCBYVTVGoylBxphfpGyiL6vPA6RCbEi5Qm5g7XQMygARTHe4zctlXv1lSG4R0osAu3j7+JpHLyQLVXsWAxHDlQDpXb8khQSZoPF9s8brkHWqDkgTspP/+7NWBp0u+Z/+1qqCiqpTIoxKyqetRoLiwRMf/A3Y3Bx4KZvMQJwzCMK1h4+Yhu6fqiqzFZGRRKzrpB7xZc/OlBaLjjeYqn/u4E2wr4+/NbKB8PHHRfU2Mh8ZR82gkQPW4sJB4/BgoroyEqIxVSf/9bul6ltE73pA35YRFEiPVjksZr1z38gi6uNBWGYu+i3+piyTL1eZtXDM/n5jbBga9Wwb4fd0DB3bfCpjkrqXt0y5frSHDhEf/SPdA6bRa0PvmRFr8XCjWRiNeWV1igtboGWrRb65+lhwM+/QL6vPQG7D3jd5TnL5IzuosYE0zknHgyzsYRKYZhGEaFhZePyB4+kjww//v8XzB8fG/bEROr75COAgwFEBKVkkwhEjdqBCRNGAvxRw2j83VDx8CedYVQU653C2IX4aJlFkj+zXhKq6A3bd7MjSSiGhLSSTC1Nltg/6FWqE7IsAk9pN/ks+F3l/aGJWtj4XBsNhxsSKHzKKpUYh69Xo8I5xWeR4H403fl8NP3lXQNpvEz6ZwmKEsesM/exK7PxKNzIOW3J1Dan2T01r2ITPBx8d8ehelXXsjdjQzDMAZYePkIXK04s28/kbIzaGwWCTBk4qW94PbXJ1I889SjKZRdh4vn7CdxhmLK0mqFgj3llC85UqDPSpQ01du7EJHC3AoK924ooutj+2WToJNiD4nOSKMwSgvjBurfFYUUlkERFfnu95SH30Hmocg686pB9N3wiM8ZQmUsCYl0Tnru4k86jvJjjx1HojEiNhaGLPqR8vwFrq/GBCfJ3dEbyV4vhmEYIyy8fEiPfv1FrC0ovnofoy//gGQN7WHrhkRkXIovBMPbXv0d5X3yr9UOYqyytE7EAIrSh4mYHXkPvPaG506lePc+3Wyfg+dRmCEonrAbMS45HqzTP6V9KGkvSk2UnXGiBYadMhCyBqRCv5Hdoc+YbLrH7M91jxyKszOvHwFvP7QeinuNgv077N8xVsy69DclBz2fockEhsSUFNZdDMMwJrDw8gP7Nq4Hq8W+bIQkLcs+Ey8uMcY2ID8xJc7WNYmo4isi0v72kt2PSG2FPur+7BuPgoUf7aU4XiMPKbDw3vHdYijePTsZIqP0f3J5vvuEkTCofzSMvuw4GDi6Bxx1vr4oLDJ80m9g5HVnQqT2HfC7JyTHQmqPREjNtP8d2MU4eFwvh+/8/gOO65D5k9vfmQMf/PU2qC7TNw5nggP2RgYnxfvzRIxhmM6ChZePwa2FGuvqYMbki0SOc7KHZ5DY6jvCPiAf0+m9kkjIyG7JocfZhc2RQ/qG3E0Neldj78F696EUW3ice+toGKZdY7w3MvTYnjaRh0f/8QNtC7xKUEzlbN8GSZn2sWgqPQfpL1X8fknHjYGYuCjI6K170/B7XPd022U3/AUu84Fj6964dYrIYYKBqOhoEWM6C4ul7XIuRwoO0di7rrQQNsMEGyy8fEyfocNcdjl6Qo9+KdQtKEGPE4LC5pN/r4G6ykYSOCh8uqXH62LrFk1sHd+bBNDgsVkOnjJvST79RNustPrqatMlG6ZMO5nCmD49Kczsmww9+qfAH/9xvM2TF0iMS0uUF7Z/P0zGt9SUO45XZPxP/s4dsHPVSti+4heRwzBMsMDCyw/gIPurn3nJQQjs37oFDu22r/zuDuwWVOkzVF+uAsnfVSZidgaP08SWppVQAHWUqGS76KupMH9pdkuzrycmSe+ZBFma+Ao0uLBtag99w3LkwPat8M5dbffeZPyLxaR7vbQgHw7u2CZSTKDArvcFL0yjLc62L19GedjN+K2Wd96d95FHnr1eDNM5sPDyE8np9jWmmurroa6qEj55aKrbBT9xuxUz0LPV/6hMW3eeCnYZ+gv0eIUC6GmU1FboMzyDCex+DndaWxy3Cbrorw/D+/feSvH6Gr0e7Vn3q/4b4Je+32ist9e18+66n7zX2L145FC+ujMZwzCdBAsvP0GzugSFuXup5XnDi2+LHDvY6sTuAHm4mqEXn6QPkg8kn/3zPhELfq559hV6qeOzvvXNj92K3ECSv2uHiIUveqPB/mpXB9i/esNkElvNjcpWDIzfQM/WvbPnQ87Jp0Baz54OE0zjunXjCacM04mw8PIzxQf2Q21lJcXRAE7613M2QVCYuw92rFxOQgEPpOxwgYNgQG+ZpKK4CL567kbyesmB92ZgyxZFXHW53iWJg2zbs+SC/N6XPzItqESMM7pnZ4uY/2bVtbd7Rv13DFeMW0Zh4wPH3g0Zdyx5XXK3bKJ6fskD/+LFVf1IXEIi3PvJV9oj1+VV78FD4dy77ocFLz5NYqyPSHN3I8N0Diy8/AyKIHzZTJ3zNaWz+ut7K6IwwgHg8hweOFYJxZmkvKgQDu/bI1I4bkMXUkOPdVwfC++1a80q2LdhPcVR7CFv3HItHNq1kwbZ4pILRnDQM3b9OEN2DyVoLWQj+DkSf3gx2iP0oqL0mXTyWfuDGSgY2oEU1mYc2LZVxMKL9F69qU7HJiRQl9cXjz9I+Wk9emj/Z59LIMEtzW5+/QMSY/Ha7xkbJvwvwDCdAwsvP3LR3x9t88LFlxCC+SMmnNhGJKT1sAsvHAz7+b/02XotzU3w6aN/o/zIKN1k4sB3KYBaW1ocxnbg/dHb8MnDUyk+ZcbrbcRMaf5BmPf0Y07Hccl8M+8R3hM/u2DPbhJvzsamBZo/PPSkiLWPnatXilhbjF4rb/9mZ2ISu3NDwaPoDulhMQO9Xlgfsb53z+7HuivA9Bt5FHRLs0/Q6d7H7h32Bew5YxjPYeHlR9KydBFlFFdTpr9GeZFR+j6OKgnJyfDHR5+mF7HceBs5kp9P4aX/+LftJX1wuz5bzCjucKA53h+9DRdMfYi6HTKz+4qzOtil+d/H/0Evw1f/MlnkOiKFhfo9EOzyRPBzK0uKKf78VRdT2NkMHKNvxYRM+re9W9cTUIji34xiUtLabB8w/tJ1f7QtW4ED+Hf/ukaccU1DjeN2Tyro1ewIwSTYdOFlrqiwwTESN89WKC8u5F0HOgn8TfuyuxF/O85oqK0VMYZhEBZefiQ5wz6zUcVsT0eV1Cx9aQScBSlFW4uYMZaSid00+pIJCIqfC+59EPrnjCIPWu8hQx2WVsA8M0+ENJQoVKSYQNCrIwUFLk5qhlz9Gq9TRR+OWQsmpPfQuFq32n2rgiIA/57ZD+obh+MzPpyr7wogkf+meM5sgUozXrnhShK/ZhTuc7y/NxhnSqqCsTOw0sB65y9xtR7e9uYseOeum6geevpirquqojGR6GmVhy/ojJm74TbJoLK4mLrhzURcQ63zhgfDdEVYePkRFC5Gb5cnpApxpSKXp5Dn0OOCIuGqp2bCiBNOgqS0NPKgSS+bO6Jj9c2zE7olO6wyjqJk/rP/pDh634zgi/Kr5/5Nfxd+7p+eeoE8ayjCPr7/TlEqOMBWPX6vD//+fyJHZ9YDd4uYDr7Q8SWOz/OO9z+nPPTk4TOe8/BfKS3pO2IkhVJweupxkqKjttK+1EVRXi7dx5s6or7Yqo6UUii/A35nHFOIqJ8TKF6+bpL2t2gC00WXo0StW6/8eZJHA+3x75V/Pz43+jcQ6eamxnYt1IoTUPK2bBKpwIEryBuRnuRAkd6zF/knK0tLKC3FLHrDvQHHguLzdwZ6fJ2JMobpirDwCgGueeZlePP26+gFHROnrwovX9g4Y8lTaDaZ9pJG4/rlkw/bXvgDRtn3Z0QRgmC5N2/TPxO584P/Up7aNRQZGQm9Bg+hOI4hQfDe1UeCZ9/E/keNou5WKU6k8ZdpZP/WzSIGEBsfD3+a9iK89X9/tokrIyjm8MgaYN/03Blqa/+S+/8Jr990NYnX9rzgkNxNG0QMaMIEDphGajQBgd/3vXtvoXRpfj7smfVm0HkhVe547zMS7c6EWlNDg8PsR3yBL5g5jeLy30CexwkK/7nlWo8EnApOPsGFRrE++FoYtLbq23qZMeuBu9p8Xke7nb0Ff7vY3fj2HTfYFllFsEHgDWUFBbR8hfx7UIip4x/NFtZlmK6MT4WXq8G1Eldl5Dm1jCf3DEfQkyVFj7FrUr5svSVNdEFK0SaJS0yEK/75DL18jOckquAzA71LKBCdne8sklLTqLtVYtxKCCclIPi98fsjcuYpcvPrH9JzUScu4FglFAxygDJOfHBGRbE+Bg7BWX6IFK/4mbe/8wnFnYGeBLUrDAWzSrd0fS/OQ7t3USjBBXuRYPNCqqDIRa7DiR9XXtRGNFUYhMh/n3gQpn4yn569PDQDAUWauJw77VGthHPhpP77qdBm9r7VWzawy95sAoYUKEYvkLXVQkLS1wLQHTjjFJeaoN+uk+/mCul5RRH3/OSLtMbBRtuOF/j7kh519noxjI5PhZf6o+qqgslXqJ4s7EJUxRC+bM3EkTvk+DCza42znHBGphEcrH7l49OdfjZ6gNALEYzg5uUooN69+yaH739g2xZ64ageLHzemMZycmKBXNMMUes2lnvh6sts3TTGQxV6Gb37wMX3PUafJz8zPklfqgM/S/XCSXCJENkVJsdCGcvd+uYs+Hr643QP9NZJAT30Kn3bJPldCgziLFigumcwF+gt+vC+O2xCwBVlKNC0cnd/+AVMdzJYHJ+j0cO4d/1a8nbdq4k5Z/aqvc8Mtwj75vknYeeqFSLHTq2TbbjmTnuE1tkKpO2UXecovm567X3IGjiI0lJEeSOUomP04QvIW7dfT9eilxLF/xX/epbfCQwj8LnHSx7yB6v+2GTcmCcPeQ2Gxjym46DXyploMi4ZMey48W3K9h0+ErKHjRApc9ALERUT+BX23eFsQsMXTzxEfyd5TxS6G2aBNtaZDwA3bohOXgMRyuP2d+ZQHoKTH1Bw4THkmONErjk43g4FlbxnyUF9fTYjuFApii+kR3/H74Pdy/J7zH7oXpEb/OBgbU+Y/PgMEk9TP/kKosS4xRJl0WIEZ6ZimaI8e7criljsypTerovv+6fpDD8c/4Sidd/G9SLHM6THET9X/S6I2WD+zuqex8kiWPcHjz2G4iiChx57vDjrCI3lMpkUIMedysYb2m0EPVx11frQBX/MbJTrDHoLdsszTGfic4+XPCTGuNl5Yx5ilsf4F+xudCbMvEHdLilYkN1akkvu18e7OUPtbkScrdmFgu7Cvz1iEzc4jgtfZNc++wqJK/RwqbNDZdcnljF+JyMVRfbB1jju5tNH/+5COOvPXC4iKxk4aoxN6OHh6m/uTP7w0BPUzYYiBykvRC+WVicfe4a8WJoxoHwjxn8n5EhBPnkyJVVluqjB8WHbVyyjz8CxcpiW3i6jgMYuSLmmG4qnRk044HXqpAWcRbp3wzqRcgTHPP3xEU0wa/c+oIwhRFDwGf+assLD/urx9AgcbiDBBpoc/4VeL5yAgH973uZNtGaf/DdCcMYwrhV4z+z5tp0j8HcgPVxy7buU7pkUGnG1bh56etXPUsF3Q1Furq37sqpU7+40g9Y4VGYAY7c8d3synQkPrmdsyAHy4QqugSaFS89BepeKp0JTXdrDyPDjJ9hElvRi9dAEAYorM++B2fptEnzRyEOC3b4fYbebghybZsalD9j/TvQ+4vfAQ91IPNjoNWgIPUN8ae9YtQKiY3WvqdmuCSo4Oxe9XShwEBRqWoJElXyxVgvhdREK5Bee1mJWOn/R3x4mcYCkZGZSb2exGFiO3wHFNoqu8+68j+6PcZwcIb03OIsUx5btUP6tcGYi/tvhJ/fLGQXXPvMyfPvi0y7/vZD//vuBgHczugJnPOKityi+3rx1iu1ZoqDEfyPstsW/0zg789IH9S5vdbFWJFmMRVTBe+IzdiaCpGfQbLYqejW/eOJB23XoDXZ2HxTLcq9UnMDgrBHFMIGChRfTZcDuFInxxdBR0POlzg5tD+hxRPDFJsMbX32vTfcuCpSZf7rEqRAcPM7+d6rg+m44BiwYQa/g8AknkDj6ZsYTtGMDDqTvlqG/sJ0NjjfSb2QOiczJT8ywdR1+/s/7SdQM0wTyJZo4RmF2/r3/oLTK+ff8Az564C7bDD8UWnKjabwnCrzLHnyC1mXL3biBzl849SH4RgsRFCKH9zquEYcC/MK/Pgwzr75U79rUmPPIX+m+uJE7epTw89rKhc4HF71FDy2Kr+808YjPEuNY/96752ZKoxBDb5cUjIPGjKUQr0OkJw23KcJyctyYvl7garr+ak2cGseTya5aPI9r5qmiCoWTUfDJZ2smvuoqK2GeJpDR24sziqUHmr1eTGfBwosJSgLRLeapt+uqJ2eKmHOwq0rO/Gwv0uOIfzty5b+nUxeN3Gz6Ly+/Q/nGnQS8odegwSIWfGA3KYoh/HehfxvtZS4nH7ha/d8M9O6Z+Y7QI4kiauQJJ4kcO7gu3WX/eJxm+MXFJ5h6oLKHj6D7ymVC8PviwHQEhbI81GuxDMYOCa+LRI6rlAIvWLxdKrgcCz4vXAD4KCFAsQGDAiwmNhauefYV0+8tfwu4vqAEF79FUKBiF630AsrFnHF2MJ7DAycnyDFj6jqDyMEd28hDidz61iwSbXJZGzPkDEsEx6jhzOCLNAEejM+b6Rqw8GIYNySmtt2r0l/giw27LpHeStcgvsjkjgSpmfadCboK7R2cbW1t9cqbNOjosXD98/+Bwccca/pixnF5uOUXijMplvDfDEFxLA/jtVc//RJ8ob3wzTwskzWBHUoiAL1Y+DejoDSOjVP5y8vvwmt/ucrhb5beMxSneD0KumgxGUfumIFeLrwGu9fRS4ZjIq9/4U3dK2axUBckLmyM5+Ss4Xfu/Av88bFnTJ+jFO/47yI9d83CQ8YwnQELLyYo6aj3yJc4GxjsL+S4LFygVqKOFcPWPu4Y0JX46P47Yar2otXerCLHPTjp4fmrL8XBRCLHM3DZD1fgjFfc8sj4ksd/M3kYwaVKsLRxkVQUHn2Gu54pHKoYd08YdPQ4ClF8oUdTCi7splcF2Tl33tfm2ZYqCzfj+DOJOqhejuUzkiQaTqoAlEvrMExnwMKLCUqCSXjhS8DTbslA0TOIuwyDBfUF7WvMttNyB4qs9+6+yUEAhDNSeOHfjb8hHFuFolRd0BhBoSu9UrJLE7vd5XVIjDID+ON/3G0bV6aKZGdd8Mmi4YTdxHhP/C1n9u1LcePYMoYJBCy8mKAkJjZ4hFcwYvQIhDO4MKr2B4uU58iXsvoCZwKHOr5LxWxWb49+/Rz+nYwiCnd9QK/Y3k/edvBg4r/x/733KYkpnDl52UNPOIgp3MheetZUz3VcQiLPbmQ6DRZeTFCitnCZrk17F+TFF3ywjZ/CHRRQJHQFIdgtNd1j0Su3vnIGLtIqBZt6T/SMx8YnUBxnKsslKA7t3kkhzmjE2YvqzEuG6WxYeDFBSTB1NTKhS59hw0UsOMCdC7oKyd27i5hvoLXFJv9FpNqCjTW5KDGO/cLZj8ZdA4ywN5TpDFh4MUEJCy9GRV0klema0AQFN3VAHTSPC6/iPpHOxnC5WsiYYfwJCy8mKJHdBwzDMJ6CY8POv/dB062kGCZYYOHFBCXs8WIYxlsSuiXTrElcogIXC54y4/UuM6aOCR1YeDEMwzBhB86ElIsOM0wwwcKLYRiGCUvkUhIME0yw8GIYhmEYhgkQLLwYhmEYhmECBAsvhmEYhmGYAMHCi2GYDmO1WESMYRiGcQULLyZouenV92H6pAtEiglmZky+GKbOma/FeNo+wzCMK1h4MUENrsHDMAzDMOECCy8maImOixUxhmEYhgkPfCq85OrAzlYJxnxX5yTOyjBdi+hYFl4MwzBMeBFhdbaDaAdB8WR2a0/yZVwKMGN5mc8wDMMwwUJraytERnJHEuManwovZ6JKxVjG3TWe3NMXBOpzGH7WgQJfAPgiwOfN+Bd+1oEhKioKmpubWdwwIY3fPF4MwzAMwzCMI9xsYBiGYRiGCRAsvDTU7gHuKvA9Zs+Un7lvwa4X1XmtpmXcLI/pGPwc/Qt2LVrE4rxqXOLuPMMEIyy8GL/DLyYmXMEXvWw4sAjzLcbxXOrAdRZZTCjDY7wE0njy4/A9qkdLfb78zH2D+sI3EwLu8hjPUJ8zgs8QBYDZs0ewPA+49x6jqDIKLuPgelleLccwwQwLL4ZhGIZhmADBzQOGYRiGYZgAwcKLYUIY7FrBrix5+MKBjff05j7elmcYhunKsPBimBAHx7eg8DGOL5JiSMalSJNx43kV9RrjOUTey+x+DMMwjHNYeDFMmGAc7G2GHAAuQzVPxSxPYiayXJVnGIZh7PDgeoZhGIZhmADBHi+GYRiGYZgAwcKLYRiGYRgmQLDwYhiGYRiGCQgA/w+KRvxF2S16ygAAAABJRU5ErkJggg=="/>
          <p:cNvSpPr>
            <a:spLocks noChangeAspect="1" noChangeArrowheads="1"/>
          </p:cNvSpPr>
          <p:nvPr/>
        </p:nvSpPr>
        <p:spPr bwMode="auto">
          <a:xfrm>
            <a:off x="21272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000" y="900000"/>
            <a:ext cx="7920000" cy="5557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063432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TT20 - T2 TL steering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6178C-77B8-4EAA-B99F-66E866E88266}" type="datetime1">
              <a:rPr lang="en-US" smtClean="0"/>
              <a:t>10/12/2018</a:t>
            </a:fld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80000"/>
            <a:ext cx="9144000" cy="5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976829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Miniscan</a:t>
            </a:r>
            <a:r>
              <a:rPr lang="en-US" dirty="0"/>
              <a:t> profiles T4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6178C-77B8-4EAA-B99F-66E866E88266}" type="datetime1">
              <a:rPr lang="en-US" smtClean="0"/>
              <a:t>10/12/2018</a:t>
            </a:fld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000" y="900000"/>
            <a:ext cx="8280000" cy="5596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22527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types storage and </a:t>
            </a:r>
            <a:r>
              <a:rPr lang="en-US" dirty="0" err="1"/>
              <a:t>retreival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000" dirty="0"/>
              <a:t>Lots of data can be retrieved from the Logging Data Base – here, we would like to have plots showing the overall time evolution and displaying a histogram to evaluate some statistical parameters (averages, spread, outliers). </a:t>
            </a:r>
          </a:p>
          <a:p>
            <a:pPr algn="just"/>
            <a:r>
              <a:rPr lang="en-US" sz="2000" dirty="0"/>
              <a:t>This will be made available via a collection of dedicated </a:t>
            </a:r>
            <a:r>
              <a:rPr lang="en-US" sz="2000" dirty="0" err="1"/>
              <a:t>Jupyter</a:t>
            </a:r>
            <a:r>
              <a:rPr lang="en-US" sz="2000" dirty="0"/>
              <a:t> notebooks: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9FDE4-0D70-456B-8261-160A0EBD5D3E}" type="datetime1">
              <a:rPr lang="en-US" smtClean="0"/>
              <a:t>10/12/2018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26075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596000" y="5724000"/>
            <a:ext cx="11189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Francesco</a:t>
            </a:r>
            <a:endParaRPr lang="en-GB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90276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reference measurement tool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Profited </a:t>
            </a:r>
            <a:r>
              <a:rPr lang="en-US" sz="2000" b="1" dirty="0">
                <a:solidFill>
                  <a:srgbClr val="FF0000"/>
                </a:solidFill>
              </a:rPr>
              <a:t>a lot from new tool </a:t>
            </a:r>
            <a:r>
              <a:rPr lang="en-US" sz="2000" dirty="0"/>
              <a:t>available from the e-logbook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9FDE4-0D70-456B-8261-160A0EBD5D3E}" type="datetime1">
              <a:rPr lang="en-US" smtClean="0"/>
              <a:t>10/12/2018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0000" y="1270800"/>
            <a:ext cx="6984000" cy="5587200"/>
          </a:xfrm>
          <a:prstGeom prst="rect">
            <a:avLst/>
          </a:prstGeom>
        </p:spPr>
      </p:pic>
      <p:sp>
        <p:nvSpPr>
          <p:cNvPr id="7" name="Rounded Rectangular Callout 6"/>
          <p:cNvSpPr/>
          <p:nvPr/>
        </p:nvSpPr>
        <p:spPr>
          <a:xfrm>
            <a:off x="2772000" y="3088640"/>
            <a:ext cx="1800000" cy="720000"/>
          </a:xfrm>
          <a:prstGeom prst="wedgeRoundRectCallout">
            <a:avLst>
              <a:gd name="adj1" fmla="val -90824"/>
              <a:gd name="adj2" fmla="val -44744"/>
              <a:gd name="adj3" fmla="val 16667"/>
            </a:avLst>
          </a:prstGeom>
          <a:ln w="254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Screenshots</a:t>
            </a:r>
          </a:p>
        </p:txBody>
      </p:sp>
      <p:sp>
        <p:nvSpPr>
          <p:cNvPr id="8" name="Rounded Rectangular Callout 7"/>
          <p:cNvSpPr/>
          <p:nvPr/>
        </p:nvSpPr>
        <p:spPr>
          <a:xfrm>
            <a:off x="5303520" y="2113280"/>
            <a:ext cx="1800000" cy="720000"/>
          </a:xfrm>
          <a:prstGeom prst="wedgeRoundRectCallout">
            <a:avLst>
              <a:gd name="adj1" fmla="val -45104"/>
              <a:gd name="adj2" fmla="val 107656"/>
              <a:gd name="adj3" fmla="val 16667"/>
            </a:avLst>
          </a:prstGeom>
          <a:ln w="254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Tags</a:t>
            </a:r>
          </a:p>
        </p:txBody>
      </p:sp>
      <p:sp>
        <p:nvSpPr>
          <p:cNvPr id="9" name="Rounded Rectangular Callout 8"/>
          <p:cNvSpPr/>
          <p:nvPr/>
        </p:nvSpPr>
        <p:spPr>
          <a:xfrm>
            <a:off x="5120640" y="4564920"/>
            <a:ext cx="1800000" cy="720000"/>
          </a:xfrm>
          <a:prstGeom prst="wedgeRoundRectCallout">
            <a:avLst>
              <a:gd name="adj1" fmla="val -110015"/>
              <a:gd name="adj2" fmla="val -26400"/>
              <a:gd name="adj3" fmla="val 16667"/>
            </a:avLst>
          </a:prstGeom>
          <a:ln w="254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Description</a:t>
            </a:r>
          </a:p>
        </p:txBody>
      </p:sp>
      <p:sp>
        <p:nvSpPr>
          <p:cNvPr id="10" name="Rounded Rectangular Callout 9"/>
          <p:cNvSpPr/>
          <p:nvPr/>
        </p:nvSpPr>
        <p:spPr>
          <a:xfrm>
            <a:off x="2942160" y="5260200"/>
            <a:ext cx="1800000" cy="720000"/>
          </a:xfrm>
          <a:prstGeom prst="wedgeRoundRectCallout">
            <a:avLst>
              <a:gd name="adj1" fmla="val -114531"/>
              <a:gd name="adj2" fmla="val -51800"/>
              <a:gd name="adj3" fmla="val 16667"/>
            </a:avLst>
          </a:prstGeom>
          <a:ln w="254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Timestamps</a:t>
            </a:r>
          </a:p>
        </p:txBody>
      </p:sp>
      <p:sp>
        <p:nvSpPr>
          <p:cNvPr id="11" name="Rounded Rectangular Callout 10"/>
          <p:cNvSpPr/>
          <p:nvPr/>
        </p:nvSpPr>
        <p:spPr>
          <a:xfrm>
            <a:off x="7162960" y="5110480"/>
            <a:ext cx="1800000" cy="720000"/>
          </a:xfrm>
          <a:prstGeom prst="wedgeRoundRectCallout">
            <a:avLst>
              <a:gd name="adj1" fmla="val -8980"/>
              <a:gd name="adj2" fmla="val -184444"/>
              <a:gd name="adj3" fmla="val 16667"/>
            </a:avLst>
          </a:prstGeom>
          <a:ln w="254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Tab accessible from Logbook</a:t>
            </a:r>
          </a:p>
        </p:txBody>
      </p:sp>
    </p:spTree>
    <p:extLst>
      <p:ext uri="{BB962C8B-B14F-4D97-AF65-F5344CB8AC3E}">
        <p14:creationId xmlns:p14="http://schemas.microsoft.com/office/powerpoint/2010/main" val="901875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 of reference measurements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9FDE4-0D70-456B-8261-160A0EBD5D3E}" type="datetime1">
              <a:rPr lang="en-US" smtClean="0"/>
              <a:t>10/12/2018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36939"/>
            <a:ext cx="2088000" cy="602106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96000" y="1790667"/>
            <a:ext cx="553998" cy="3276666"/>
          </a:xfrm>
          <a:prstGeom prst="rect">
            <a:avLst/>
          </a:prstGeom>
          <a:noFill/>
        </p:spPr>
        <p:txBody>
          <a:bodyPr vert="vert" wrap="none" rtlCol="0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</a:rPr>
              <a:t>Long list being processed</a:t>
            </a:r>
          </a:p>
        </p:txBody>
      </p:sp>
    </p:spTree>
    <p:extLst>
      <p:ext uri="{BB962C8B-B14F-4D97-AF65-F5344CB8AC3E}">
        <p14:creationId xmlns:p14="http://schemas.microsoft.com/office/powerpoint/2010/main" val="26539180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 of reference measurements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9FDE4-0D70-456B-8261-160A0EBD5D3E}" type="datetime1">
              <a:rPr lang="en-US" smtClean="0"/>
              <a:t>10/12/2018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36939"/>
            <a:ext cx="2088000" cy="602106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16000" y="684000"/>
            <a:ext cx="4104000" cy="5821601"/>
          </a:xfrm>
          <a:prstGeom prst="rect">
            <a:avLst/>
          </a:prstGeom>
          <a:ln>
            <a:noFill/>
          </a:ln>
          <a:effectLst>
            <a:glow rad="139700">
              <a:schemeClr val="accent5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44000" y="972000"/>
            <a:ext cx="4680000" cy="5341610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48000" y="3240000"/>
            <a:ext cx="4680000" cy="3425208"/>
          </a:xfrm>
          <a:prstGeom prst="rect">
            <a:avLst/>
          </a:prstGeom>
          <a:ln>
            <a:noFill/>
          </a:ln>
          <a:effectLst>
            <a:glow rad="139700">
              <a:schemeClr val="accent4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Rectangle 2"/>
          <p:cNvSpPr/>
          <p:nvPr/>
        </p:nvSpPr>
        <p:spPr>
          <a:xfrm>
            <a:off x="108000" y="1080000"/>
            <a:ext cx="1584000" cy="2448000"/>
          </a:xfrm>
          <a:prstGeom prst="rect">
            <a:avLst/>
          </a:prstGeom>
          <a:noFill/>
          <a:ln w="19050">
            <a:solidFill>
              <a:schemeClr val="accent5"/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08000" y="3600000"/>
            <a:ext cx="1584000" cy="1908000"/>
          </a:xfrm>
          <a:prstGeom prst="rect">
            <a:avLst/>
          </a:prstGeom>
          <a:noFill/>
          <a:ln w="19050">
            <a:solidFill>
              <a:schemeClr val="accent2"/>
            </a:solidFill>
          </a:ln>
          <a:effectLst>
            <a:glow rad="63500">
              <a:schemeClr val="accent2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08000" y="5580000"/>
            <a:ext cx="1584000" cy="1224000"/>
          </a:xfrm>
          <a:prstGeom prst="rect">
            <a:avLst/>
          </a:prstGeom>
          <a:noFill/>
          <a:ln w="19050">
            <a:solidFill>
              <a:schemeClr val="accent4"/>
            </a:solidFill>
          </a:ln>
          <a:effectLst>
            <a:glow rad="63500">
              <a:schemeClr val="accent4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2587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LHC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68697668"/>
              </p:ext>
            </p:extLst>
          </p:nvPr>
        </p:nvGraphicFramePr>
        <p:xfrm>
          <a:off x="431800" y="1080000"/>
          <a:ext cx="8173241" cy="5074920"/>
        </p:xfrm>
        <a:graphic>
          <a:graphicData uri="http://schemas.openxmlformats.org/drawingml/2006/table">
            <a:tbl>
              <a:tblPr firstRow="1" bandRow="1">
                <a:tableStyleId>{74C1A8A3-306A-4EB7-A6B1-4F7E0EB9C5D6}</a:tableStyleId>
              </a:tblPr>
              <a:tblGrid>
                <a:gridCol w="399724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20160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Measurement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Data source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Comments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Orbit along the cycle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/>
                        <a:t>O</a:t>
                      </a:r>
                      <a:r>
                        <a:rPr lang="en-US" sz="1600" dirty="0"/>
                        <a:t>rbit at flattop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Tune functions &amp; measurements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Chromaticity function &amp; measurements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Transmission, extracted intensity and dump intensity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Losses around the ring for given intensity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Longitudinal beam profiles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BLM</a:t>
                      </a:r>
                      <a:r>
                        <a:rPr lang="en-US" sz="1600" baseline="0" dirty="0"/>
                        <a:t> thresholds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Golden trajectory in TT10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YASP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Store also name from dataset catalog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Golden orbit at injection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YASP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Store also name from dataset catalog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Trajectory in TI 8 and TI 2 from the golden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YASP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9FDE4-0D70-456B-8261-160A0EBD5D3E}" type="datetime1">
              <a:rPr lang="en-US" smtClean="0"/>
              <a:t>10/12/2018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4557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LHC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23897155"/>
              </p:ext>
            </p:extLst>
          </p:nvPr>
        </p:nvGraphicFramePr>
        <p:xfrm>
          <a:off x="431800" y="1080000"/>
          <a:ext cx="8173241" cy="4866640"/>
        </p:xfrm>
        <a:graphic>
          <a:graphicData uri="http://schemas.openxmlformats.org/drawingml/2006/table">
            <a:tbl>
              <a:tblPr firstRow="1" bandRow="1">
                <a:tableStyleId>{74C1A8A3-306A-4EB7-A6B1-4F7E0EB9C5D6}</a:tableStyleId>
              </a:tblPr>
              <a:tblGrid>
                <a:gridCol w="399724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20160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Measurement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Data source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Comments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Auto-tune steps for given intensity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LSA + logging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Losses on transfer line collimators for given intensity and beam type (BCMS and LHC25NS)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Logging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Emittances for given bunch intensity and beam type (also INDIV beams such as </a:t>
                      </a:r>
                      <a:r>
                        <a:rPr lang="en-US" sz="1600" dirty="0" err="1"/>
                        <a:t>vanDerMeer</a:t>
                      </a:r>
                      <a:r>
                        <a:rPr lang="en-US" sz="1600" dirty="0"/>
                        <a:t>,…)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Logging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Emittance blowup through cycle</a:t>
                      </a:r>
                      <a:r>
                        <a:rPr lang="en-US" sz="1600" baseline="0" dirty="0"/>
                        <a:t> – </a:t>
                      </a:r>
                      <a:r>
                        <a:rPr lang="en-US" sz="1600" dirty="0"/>
                        <a:t>bunch-by-bunch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Logging / acquired data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Emittances for BCMS at 450 GeV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Tune-shift with intensity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Logging / acquired</a:t>
                      </a:r>
                      <a:r>
                        <a:rPr lang="en-US" sz="1600" baseline="0" dirty="0"/>
                        <a:t> data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Transverse + longitudinal – MD time needed</a:t>
                      </a:r>
                    </a:p>
                  </a:txBody>
                  <a:tcPr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Scraper settings for given bunch intensity and beam 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LSA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Losses at</a:t>
                      </a:r>
                      <a:r>
                        <a:rPr lang="en-US" sz="1600" baseline="0" dirty="0"/>
                        <a:t> extraction 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Logging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9FDE4-0D70-456B-8261-160A0EBD5D3E}" type="datetime1">
              <a:rPr lang="en-US" smtClean="0"/>
              <a:t>10/12/2018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878186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LHC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52999536"/>
              </p:ext>
            </p:extLst>
          </p:nvPr>
        </p:nvGraphicFramePr>
        <p:xfrm>
          <a:off x="431800" y="1080000"/>
          <a:ext cx="8173241" cy="5283200"/>
        </p:xfrm>
        <a:graphic>
          <a:graphicData uri="http://schemas.openxmlformats.org/drawingml/2006/table">
            <a:tbl>
              <a:tblPr firstRow="1" bandRow="1">
                <a:tableStyleId>{74C1A8A3-306A-4EB7-A6B1-4F7E0EB9C5D6}</a:tableStyleId>
              </a:tblPr>
              <a:tblGrid>
                <a:gridCol w="399724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20160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Measurement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Data source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Comments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TT10 SEM grids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D675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Screenshots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Dedicated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BTV images and settings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Dedicated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BTV images at septa and start of TL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Dedicated</a:t>
                      </a:r>
                      <a:endParaRPr kumimoji="0" lang="en-US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OASIS MKP 1</a:t>
                      </a:r>
                      <a:r>
                        <a:rPr lang="en-US" sz="1600" baseline="30000" dirty="0"/>
                        <a:t>st</a:t>
                      </a:r>
                      <a:r>
                        <a:rPr lang="en-US" sz="1600" dirty="0"/>
                        <a:t> batch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Screenshots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OASIS MKP 2</a:t>
                      </a:r>
                      <a:r>
                        <a:rPr lang="en-US" sz="1600" baseline="30000" dirty="0"/>
                        <a:t>nd</a:t>
                      </a:r>
                      <a:r>
                        <a:rPr lang="en-US" sz="1600" baseline="0" dirty="0"/>
                        <a:t> batch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Application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200 ns batch spacing reference oscillations (in mm)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Application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Long. blow up settings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LSA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Calculated bucket area function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LSA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/>
                        <a:t>Rephasing</a:t>
                      </a:r>
                      <a:r>
                        <a:rPr lang="en-US" sz="1600" dirty="0"/>
                        <a:t> signals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Application &amp; screenshot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Phase profiles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FC manual acquisition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Beam loading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FC manual acquisition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9FDE4-0D70-456B-8261-160A0EBD5D3E}" type="datetime1">
              <a:rPr lang="en-US" smtClean="0"/>
              <a:t>10/12/2018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075055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Earthtone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F3B1B"/>
      </a:accent1>
      <a:accent2>
        <a:srgbClr val="D57500"/>
      </a:accent2>
      <a:accent3>
        <a:srgbClr val="DBCA69"/>
      </a:accent3>
      <a:accent4>
        <a:srgbClr val="668D3C"/>
      </a:accent4>
      <a:accent5>
        <a:srgbClr val="4E6172"/>
      </a:accent5>
      <a:accent6>
        <a:srgbClr val="A9A18C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30947</TotalTime>
  <Words>1207</Words>
  <Application>Microsoft Office PowerPoint</Application>
  <PresentationFormat>On-screen Show (4:3)</PresentationFormat>
  <Paragraphs>355</Paragraphs>
  <Slides>33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7" baseType="lpstr">
      <vt:lpstr>Arial</vt:lpstr>
      <vt:lpstr>Calibri</vt:lpstr>
      <vt:lpstr>Calibri Light</vt:lpstr>
      <vt:lpstr>Office Theme</vt:lpstr>
      <vt:lpstr>SPS reference measurements – status update</vt:lpstr>
      <vt:lpstr>Goals</vt:lpstr>
      <vt:lpstr>Goals</vt:lpstr>
      <vt:lpstr>New reference measurement tool</vt:lpstr>
      <vt:lpstr>Status of reference measurements</vt:lpstr>
      <vt:lpstr>Status of reference measurements</vt:lpstr>
      <vt:lpstr>LHC</vt:lpstr>
      <vt:lpstr>LHC</vt:lpstr>
      <vt:lpstr>LHC</vt:lpstr>
      <vt:lpstr>LHC</vt:lpstr>
      <vt:lpstr>Fixed Target</vt:lpstr>
      <vt:lpstr>Fixed Target</vt:lpstr>
      <vt:lpstr>Fixed Target</vt:lpstr>
      <vt:lpstr>Fixed Target</vt:lpstr>
      <vt:lpstr>Awake</vt:lpstr>
      <vt:lpstr>HiRadMat</vt:lpstr>
      <vt:lpstr>Coast</vt:lpstr>
      <vt:lpstr>Conclusions</vt:lpstr>
      <vt:lpstr>PowerPoint Presentation</vt:lpstr>
      <vt:lpstr>Backup</vt:lpstr>
      <vt:lpstr>General</vt:lpstr>
      <vt:lpstr>General</vt:lpstr>
      <vt:lpstr>New reference measurement tool</vt:lpstr>
      <vt:lpstr>New reference measurement tool</vt:lpstr>
      <vt:lpstr>New reference measurement tool</vt:lpstr>
      <vt:lpstr>New reference measurement tool</vt:lpstr>
      <vt:lpstr>BPM gains</vt:lpstr>
      <vt:lpstr>PowerPoint Presentation</vt:lpstr>
      <vt:lpstr>Bunch-by-bunch tune shifts</vt:lpstr>
      <vt:lpstr>Emittance blow-up evolution</vt:lpstr>
      <vt:lpstr>TT20 - T2 TL steering</vt:lpstr>
      <vt:lpstr>Miniscan profiles T4</vt:lpstr>
      <vt:lpstr>Data types storage and retreival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Kevin Shing Bruce Li</dc:creator>
  <cp:lastModifiedBy>Kevin Li</cp:lastModifiedBy>
  <cp:revision>2711</cp:revision>
  <cp:lastPrinted>2018-06-07T10:31:58Z</cp:lastPrinted>
  <dcterms:created xsi:type="dcterms:W3CDTF">2016-01-05T14:08:19Z</dcterms:created>
  <dcterms:modified xsi:type="dcterms:W3CDTF">2018-10-12T05:56:25Z</dcterms:modified>
</cp:coreProperties>
</file>