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6" r:id="rId2"/>
    <p:sldId id="267" r:id="rId3"/>
    <p:sldId id="269" r:id="rId4"/>
    <p:sldId id="258" r:id="rId5"/>
    <p:sldId id="257" r:id="rId6"/>
    <p:sldId id="266" r:id="rId7"/>
    <p:sldId id="270" r:id="rId8"/>
    <p:sldId id="265" r:id="rId9"/>
    <p:sldId id="271" r:id="rId10"/>
    <p:sldId id="274" r:id="rId11"/>
    <p:sldId id="272" r:id="rId12"/>
    <p:sldId id="273" r:id="rId13"/>
    <p:sldId id="275" r:id="rId14"/>
    <p:sldId id="279" r:id="rId15"/>
    <p:sldId id="280" r:id="rId16"/>
    <p:sldId id="281" r:id="rId17"/>
    <p:sldId id="282" r:id="rId18"/>
    <p:sldId id="283" r:id="rId19"/>
    <p:sldId id="284" r:id="rId20"/>
    <p:sldId id="263" r:id="rId21"/>
    <p:sldId id="277" r:id="rId22"/>
    <p:sldId id="259" r:id="rId23"/>
    <p:sldId id="260" r:id="rId24"/>
    <p:sldId id="261" r:id="rId25"/>
    <p:sldId id="262" r:id="rId26"/>
    <p:sldId id="26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85" autoAdjust="0"/>
  </p:normalViewPr>
  <p:slideViewPr>
    <p:cSldViewPr>
      <p:cViewPr varScale="1">
        <p:scale>
          <a:sx n="111" d="100"/>
          <a:sy n="111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A40D0-287D-4818-8454-045434A53BBD}" type="datetimeFigureOut">
              <a:rPr lang="en-GB" smtClean="0"/>
              <a:t>27/09/2018</a:t>
            </a:fld>
            <a:endParaRPr lang="en-GB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1E482-9A78-4379-9CC0-298CC6F012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519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1E482-9A78-4379-9CC0-298CC6F0127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356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990600" y="6355080"/>
            <a:ext cx="1219200" cy="365760"/>
          </a:xfrm>
        </p:spPr>
        <p:txBody>
          <a:bodyPr/>
          <a:lstStyle/>
          <a:p>
            <a:fld id="{C750531C-438F-4625-9F5E-D350C4C43A81}" type="slidenum">
              <a:rPr lang="en-GB" smtClean="0"/>
              <a:pPr/>
              <a:t>‹#›</a:t>
            </a:fld>
            <a:r>
              <a:rPr lang="en-GB" dirty="0" smtClean="0"/>
              <a:t>/19</a:t>
            </a:r>
            <a:endParaRPr lang="en-GB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600200" y="6356350"/>
            <a:ext cx="594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GB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87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‹#›</a:t>
            </a:fld>
            <a:r>
              <a:rPr lang="en-GB" dirty="0" smtClean="0"/>
              <a:t>/19</a:t>
            </a:r>
            <a:endParaRPr lang="en-GB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7543800" y="6355080"/>
            <a:ext cx="1143000" cy="365760"/>
          </a:xfrm>
        </p:spPr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28800" y="6355080"/>
            <a:ext cx="5715000" cy="365760"/>
          </a:xfrm>
        </p:spPr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758952" cy="365760"/>
          </a:xfrm>
        </p:spPr>
        <p:txBody>
          <a:bodyPr/>
          <a:lstStyle/>
          <a:p>
            <a:fld id="{C750531C-438F-4625-9F5E-D350C4C43A81}" type="slidenum">
              <a:rPr lang="en-GB" smtClean="0"/>
              <a:pPr/>
              <a:t>‹#›</a:t>
            </a:fld>
            <a:r>
              <a:rPr lang="en-GB" dirty="0" smtClean="0"/>
              <a:t>/19</a:t>
            </a:r>
            <a:endParaRPr lang="en-GB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‹#›</a:t>
            </a:fld>
            <a:r>
              <a:rPr lang="en-GB" dirty="0" smtClean="0"/>
              <a:t>/10</a:t>
            </a:r>
            <a:endParaRPr lang="en-GB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t>‹#›</a:t>
            </a:fld>
            <a:endParaRPr lang="en-GB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‹#›</a:t>
            </a:fld>
            <a:r>
              <a:rPr lang="en-GB" dirty="0" smtClean="0"/>
              <a:t>/9</a:t>
            </a:r>
            <a:endParaRPr lang="en-GB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7543800" y="6356350"/>
            <a:ext cx="1146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600200" y="6356350"/>
            <a:ext cx="594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987552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50531C-438F-4625-9F5E-D350C4C43A81}" type="slidenum">
              <a:rPr lang="en-GB" smtClean="0"/>
              <a:pPr/>
              <a:t>‹#›</a:t>
            </a:fld>
            <a:r>
              <a:rPr lang="en-GB" dirty="0" smtClean="0"/>
              <a:t>/10</a:t>
            </a:r>
            <a:endParaRPr lang="en-GB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prodtask-dev.cern.ch/dkb/" TargetMode="External"/><Relationship Id="rId2" Type="http://schemas.openxmlformats.org/officeDocument/2006/relationships/hyperlink" Target="https://prodtask-dev.cern.ch/dkb/#/task_keywords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aiatlas171.cern.ch:9200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rodtask-dev.cern.ch/dkb/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s://prodtask-dev.cern.ch/dkb/#/deriv_ratio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bigpanda.cern.ch/ganttTaskChain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rodtask-dev.cern.ch/prodtask/request_hashtags_main/" TargetMode="External"/><Relationship Id="rId4" Type="http://schemas.openxmlformats.org/officeDocument/2006/relationships/image" Target="../media/image8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Knowledge Base:</a:t>
            </a:r>
            <a:br>
              <a:rPr lang="en-US" dirty="0" smtClean="0"/>
            </a:br>
            <a:r>
              <a:rPr lang="en-US" dirty="0" smtClean="0"/>
              <a:t>progress report</a:t>
            </a:r>
            <a:endParaRPr lang="en-GB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05400"/>
            <a:ext cx="6858000" cy="12763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 Golosova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M Borodin</a:t>
            </a:r>
            <a:r>
              <a:rPr lang="en-US" sz="1900" baseline="30000" dirty="0" smtClean="0">
                <a:solidFill>
                  <a:srgbClr val="FF0000"/>
                </a:solidFill>
              </a:rPr>
              <a:t>2</a:t>
            </a:r>
            <a:endParaRPr lang="en-US" baseline="30000" dirty="0" smtClean="0">
              <a:solidFill>
                <a:srgbClr val="FF0000"/>
              </a:solidFill>
            </a:endParaRPr>
          </a:p>
          <a:p>
            <a:endParaRPr lang="en-US" strike="sngStrike" dirty="0"/>
          </a:p>
          <a:p>
            <a:r>
              <a:rPr lang="en-US" sz="1300" baseline="30000" dirty="0" smtClean="0"/>
              <a:t>1</a:t>
            </a:r>
            <a:r>
              <a:rPr lang="en-US" sz="1300" dirty="0" smtClean="0"/>
              <a:t>NRC “</a:t>
            </a:r>
            <a:r>
              <a:rPr lang="en-US" sz="1300" dirty="0" err="1" smtClean="0"/>
              <a:t>Kurchatov</a:t>
            </a:r>
            <a:r>
              <a:rPr lang="en-US" sz="1300" dirty="0" smtClean="0"/>
              <a:t> Institute”</a:t>
            </a:r>
          </a:p>
          <a:p>
            <a:r>
              <a:rPr lang="en-US" sz="1300" baseline="30000" dirty="0" smtClean="0">
                <a:solidFill>
                  <a:srgbClr val="FF0000"/>
                </a:solidFill>
              </a:rPr>
              <a:t>2</a:t>
            </a:r>
            <a:r>
              <a:rPr lang="en-US" sz="1300" dirty="0" smtClean="0">
                <a:solidFill>
                  <a:srgbClr val="FF0000"/>
                </a:solidFill>
              </a:rPr>
              <a:t>???</a:t>
            </a:r>
            <a:endParaRPr lang="en-GB" sz="13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324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ATLAS SW&amp;C Week, </a:t>
            </a:r>
            <a:r>
              <a:rPr lang="en-US" dirty="0" smtClean="0"/>
              <a:t>     </a:t>
            </a:r>
            <a:r>
              <a:rPr lang="en-US" dirty="0"/>
              <a:t>DCC </a:t>
            </a:r>
            <a:r>
              <a:rPr lang="en-US" dirty="0" smtClean="0"/>
              <a:t>meeting,      04/10/2018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91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Multi-source requests (2)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627426" y="4575572"/>
            <a:ext cx="533400" cy="571500"/>
            <a:chOff x="3886200" y="3314700"/>
            <a:chExt cx="533400" cy="571500"/>
          </a:xfrm>
        </p:grpSpPr>
        <p:sp>
          <p:nvSpPr>
            <p:cNvPr id="7" name="Прямоугольник с двумя скругленными соседними углами 6"/>
            <p:cNvSpPr/>
            <p:nvPr/>
          </p:nvSpPr>
          <p:spPr>
            <a:xfrm>
              <a:off x="3886200" y="3581400"/>
              <a:ext cx="533400" cy="304800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Овал 7"/>
            <p:cNvSpPr/>
            <p:nvPr/>
          </p:nvSpPr>
          <p:spPr>
            <a:xfrm>
              <a:off x="4000500" y="3314700"/>
              <a:ext cx="304800" cy="304800"/>
            </a:xfrm>
            <a:prstGeom prst="ellipse">
              <a:avLst/>
            </a:prstGeom>
            <a:ln w="38100"/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1143000" y="1524000"/>
            <a:ext cx="2133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ProdSys</a:t>
            </a:r>
            <a:endParaRPr lang="en-GB" dirty="0"/>
          </a:p>
        </p:txBody>
      </p:sp>
      <p:cxnSp>
        <p:nvCxnSpPr>
          <p:cNvPr id="10" name="Прямая со стрелкой 9"/>
          <p:cNvCxnSpPr>
            <a:endCxn id="9" idx="2"/>
          </p:cNvCxnSpPr>
          <p:nvPr/>
        </p:nvCxnSpPr>
        <p:spPr>
          <a:xfrm flipH="1" flipV="1">
            <a:off x="2209800" y="2438400"/>
            <a:ext cx="1905000" cy="1060838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755047">
            <a:off x="2752915" y="2721871"/>
            <a:ext cx="1320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 task info</a:t>
            </a:r>
            <a:endParaRPr lang="en-GB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953000" y="1497823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Rucio</a:t>
            </a:r>
            <a:endParaRPr lang="en-GB" dirty="0"/>
          </a:p>
        </p:txBody>
      </p:sp>
      <p:cxnSp>
        <p:nvCxnSpPr>
          <p:cNvPr id="13" name="Прямая со стрелкой 12"/>
          <p:cNvCxnSpPr>
            <a:endCxn id="12" idx="2"/>
          </p:cNvCxnSpPr>
          <p:nvPr/>
        </p:nvCxnSpPr>
        <p:spPr>
          <a:xfrm flipV="1">
            <a:off x="5364480" y="2286000"/>
            <a:ext cx="365760" cy="89154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69205" y="2362200"/>
            <a:ext cx="1393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get detailed info</a:t>
            </a:r>
            <a:br>
              <a:rPr lang="en-US" sz="1200" dirty="0" smtClean="0"/>
            </a:br>
            <a:r>
              <a:rPr lang="en-US" sz="1200" dirty="0" smtClean="0"/>
              <a:t>for related datasets</a:t>
            </a:r>
            <a:endParaRPr lang="en-GB" sz="1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391400" y="2711061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AMI</a:t>
            </a:r>
            <a:endParaRPr lang="en-GB" dirty="0"/>
          </a:p>
        </p:txBody>
      </p:sp>
      <p:cxnSp>
        <p:nvCxnSpPr>
          <p:cNvPr id="16" name="Прямая со стрелкой 15"/>
          <p:cNvCxnSpPr>
            <a:endCxn id="15" idx="1"/>
          </p:cNvCxnSpPr>
          <p:nvPr/>
        </p:nvCxnSpPr>
        <p:spPr>
          <a:xfrm flipV="1">
            <a:off x="5983707" y="3105150"/>
            <a:ext cx="1407693" cy="51435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73140" y="3439180"/>
            <a:ext cx="2056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get additional information</a:t>
            </a:r>
            <a:br>
              <a:rPr lang="en-US" sz="1400" dirty="0" smtClean="0"/>
            </a:br>
            <a:r>
              <a:rPr lang="en-US" sz="1400" dirty="0" smtClean="0"/>
              <a:t>about found tasks</a:t>
            </a:r>
            <a:endParaRPr lang="en-GB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146620" y="4876800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srcX</a:t>
            </a:r>
            <a:endParaRPr lang="en-GB" dirty="0"/>
          </a:p>
        </p:txBody>
      </p:sp>
      <p:cxnSp>
        <p:nvCxnSpPr>
          <p:cNvPr id="19" name="Прямая со стрелкой 18"/>
          <p:cNvCxnSpPr>
            <a:endCxn id="18" idx="1"/>
          </p:cNvCxnSpPr>
          <p:nvPr/>
        </p:nvCxnSpPr>
        <p:spPr>
          <a:xfrm>
            <a:off x="5815422" y="4346963"/>
            <a:ext cx="1331198" cy="92392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21" idx="0"/>
          </p:cNvCxnSpPr>
          <p:nvPr/>
        </p:nvCxnSpPr>
        <p:spPr>
          <a:xfrm flipH="1">
            <a:off x="2931823" y="4309356"/>
            <a:ext cx="1335377" cy="727463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2154583" y="5036819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srcY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501845" y="4800600"/>
            <a:ext cx="1498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 related</a:t>
            </a:r>
            <a:br>
              <a:rPr lang="en-US" dirty="0" smtClean="0"/>
            </a:br>
            <a:r>
              <a:rPr lang="en-US" dirty="0" smtClean="0"/>
              <a:t>information X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599511" y="4547316"/>
            <a:ext cx="1162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get related</a:t>
            </a:r>
            <a:br>
              <a:rPr lang="en-US" sz="1400" dirty="0" smtClean="0"/>
            </a:br>
            <a:r>
              <a:rPr lang="en-US" sz="1400" dirty="0" smtClean="0"/>
              <a:t>information Y</a:t>
            </a:r>
            <a:endParaRPr lang="en-GB" sz="1400" dirty="0"/>
          </a:p>
        </p:txBody>
      </p:sp>
      <p:sp>
        <p:nvSpPr>
          <p:cNvPr id="24" name="Дуга 23"/>
          <p:cNvSpPr/>
          <p:nvPr/>
        </p:nvSpPr>
        <p:spPr>
          <a:xfrm>
            <a:off x="4302853" y="2701537"/>
            <a:ext cx="772067" cy="727463"/>
          </a:xfrm>
          <a:prstGeom prst="arc">
            <a:avLst>
              <a:gd name="adj1" fmla="val 19916867"/>
              <a:gd name="adj2" fmla="val 8635188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Дуга 24"/>
          <p:cNvSpPr/>
          <p:nvPr/>
        </p:nvSpPr>
        <p:spPr>
          <a:xfrm>
            <a:off x="5663023" y="2710445"/>
            <a:ext cx="772067" cy="727463"/>
          </a:xfrm>
          <a:prstGeom prst="arc">
            <a:avLst>
              <a:gd name="adj1" fmla="val 4670432"/>
              <a:gd name="adj2" fmla="val 11128408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Дуга 25"/>
          <p:cNvSpPr/>
          <p:nvPr/>
        </p:nvSpPr>
        <p:spPr>
          <a:xfrm>
            <a:off x="5857333" y="3657600"/>
            <a:ext cx="772067" cy="727463"/>
          </a:xfrm>
          <a:prstGeom prst="arc">
            <a:avLst>
              <a:gd name="adj1" fmla="val 6818791"/>
              <a:gd name="adj2" fmla="val 14231839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Дуга 26"/>
          <p:cNvSpPr/>
          <p:nvPr/>
        </p:nvSpPr>
        <p:spPr>
          <a:xfrm>
            <a:off x="4737193" y="4377937"/>
            <a:ext cx="772067" cy="727463"/>
          </a:xfrm>
          <a:prstGeom prst="arc">
            <a:avLst>
              <a:gd name="adj1" fmla="val 12457972"/>
              <a:gd name="adj2" fmla="val 20442292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Дуга 27"/>
          <p:cNvSpPr/>
          <p:nvPr/>
        </p:nvSpPr>
        <p:spPr>
          <a:xfrm>
            <a:off x="3539586" y="3619500"/>
            <a:ext cx="772067" cy="727463"/>
          </a:xfrm>
          <a:prstGeom prst="arc">
            <a:avLst>
              <a:gd name="adj1" fmla="val 17270167"/>
              <a:gd name="adj2" fmla="val 4223434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Выноска-облако 28"/>
          <p:cNvSpPr/>
          <p:nvPr/>
        </p:nvSpPr>
        <p:spPr>
          <a:xfrm>
            <a:off x="1222865" y="2824931"/>
            <a:ext cx="1524000" cy="990600"/>
          </a:xfrm>
          <a:prstGeom prst="cloudCallout">
            <a:avLst>
              <a:gd name="adj1" fmla="val -59400"/>
              <a:gd name="adj2" fmla="val 1111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Issue</a:t>
            </a:r>
            <a:br>
              <a:rPr lang="en-US" dirty="0" smtClean="0"/>
            </a:br>
            <a:r>
              <a:rPr lang="en-US" dirty="0" smtClean="0"/>
              <a:t>to solve</a:t>
            </a:r>
            <a:endParaRPr lang="en-GB" dirty="0"/>
          </a:p>
        </p:txBody>
      </p:sp>
      <p:sp>
        <p:nvSpPr>
          <p:cNvPr id="30" name="Облако 29"/>
          <p:cNvSpPr/>
          <p:nvPr/>
        </p:nvSpPr>
        <p:spPr>
          <a:xfrm>
            <a:off x="2690353" y="1206111"/>
            <a:ext cx="990600" cy="635777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Oracle API</a:t>
            </a:r>
            <a:endParaRPr lang="en-GB" sz="1200" dirty="0"/>
          </a:p>
        </p:txBody>
      </p:sp>
      <p:sp>
        <p:nvSpPr>
          <p:cNvPr id="31" name="Облако 30"/>
          <p:cNvSpPr/>
          <p:nvPr/>
        </p:nvSpPr>
        <p:spPr>
          <a:xfrm>
            <a:off x="6012180" y="1179934"/>
            <a:ext cx="1074420" cy="635777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</a:t>
            </a:r>
            <a:r>
              <a:rPr lang="en-US" sz="1200" dirty="0" err="1" smtClean="0"/>
              <a:t>mdline</a:t>
            </a:r>
            <a:r>
              <a:rPr lang="en-US" sz="1200" dirty="0" smtClean="0"/>
              <a:t> API</a:t>
            </a:r>
            <a:endParaRPr lang="en-GB" sz="1200" dirty="0"/>
          </a:p>
        </p:txBody>
      </p:sp>
      <p:sp>
        <p:nvSpPr>
          <p:cNvPr id="32" name="Облако 31"/>
          <p:cNvSpPr/>
          <p:nvPr/>
        </p:nvSpPr>
        <p:spPr>
          <a:xfrm>
            <a:off x="8153400" y="4579620"/>
            <a:ext cx="853440" cy="59436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X API</a:t>
            </a:r>
            <a:endParaRPr lang="en-GB" sz="1200" dirty="0"/>
          </a:p>
        </p:txBody>
      </p:sp>
      <p:sp>
        <p:nvSpPr>
          <p:cNvPr id="33" name="Облако 32"/>
          <p:cNvSpPr/>
          <p:nvPr/>
        </p:nvSpPr>
        <p:spPr>
          <a:xfrm>
            <a:off x="7787640" y="2068336"/>
            <a:ext cx="1219200" cy="838201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</a:t>
            </a:r>
            <a:r>
              <a:rPr lang="en-US" sz="1200" dirty="0" err="1" smtClean="0"/>
              <a:t>mdline</a:t>
            </a:r>
            <a:r>
              <a:rPr lang="en-US" sz="1200" dirty="0" smtClean="0"/>
              <a:t> API / web GUI</a:t>
            </a:r>
            <a:endParaRPr lang="en-GB" sz="1200" dirty="0"/>
          </a:p>
        </p:txBody>
      </p:sp>
      <p:sp>
        <p:nvSpPr>
          <p:cNvPr id="34" name="Облако 33"/>
          <p:cNvSpPr/>
          <p:nvPr/>
        </p:nvSpPr>
        <p:spPr>
          <a:xfrm>
            <a:off x="3320294" y="5446931"/>
            <a:ext cx="853440" cy="59436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Y API</a:t>
            </a:r>
            <a:endParaRPr lang="en-GB" sz="1200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488180" y="3575922"/>
            <a:ext cx="1242060" cy="63436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DKB</a:t>
            </a:r>
            <a:endParaRPr lang="en-GB" dirty="0"/>
          </a:p>
        </p:txBody>
      </p:sp>
      <p:cxnSp>
        <p:nvCxnSpPr>
          <p:cNvPr id="47" name="Прямая со стрелкой 46"/>
          <p:cNvCxnSpPr>
            <a:endCxn id="40" idx="1"/>
          </p:cNvCxnSpPr>
          <p:nvPr/>
        </p:nvCxnSpPr>
        <p:spPr>
          <a:xfrm flipV="1">
            <a:off x="1295400" y="3893105"/>
            <a:ext cx="3192780" cy="98369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20609368">
            <a:off x="1528733" y="4026471"/>
            <a:ext cx="2017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do we know?</a:t>
            </a:r>
            <a:endParaRPr lang="en-GB" dirty="0"/>
          </a:p>
        </p:txBody>
      </p:sp>
      <p:sp>
        <p:nvSpPr>
          <p:cNvPr id="36" name="Дата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37" name="Номер слайда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10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611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DKB for Production System (1)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Web GUI</a:t>
            </a:r>
          </a:p>
          <a:p>
            <a:pPr lvl="1"/>
            <a:r>
              <a:rPr lang="en-US" dirty="0" smtClean="0"/>
              <a:t>Full-text (</a:t>
            </a:r>
            <a:r>
              <a:rPr lang="en-US" dirty="0" err="1" smtClean="0"/>
              <a:t>google</a:t>
            </a:r>
            <a:r>
              <a:rPr lang="en-US" dirty="0" smtClean="0"/>
              <a:t>-like) task search</a:t>
            </a:r>
            <a:br>
              <a:rPr lang="en-US" dirty="0" smtClean="0"/>
            </a:br>
            <a:r>
              <a:rPr lang="en-US" sz="1600" i="1" dirty="0" smtClean="0"/>
              <a:t>(metadata from Production System, AMI, </a:t>
            </a:r>
            <a:r>
              <a:rPr lang="en-US" sz="1600" i="1" dirty="0" err="1" smtClean="0"/>
              <a:t>Rucio</a:t>
            </a:r>
            <a:r>
              <a:rPr lang="en-US" sz="1600" i="1" dirty="0" smtClean="0"/>
              <a:t>, Chicago ES)</a:t>
            </a:r>
          </a:p>
          <a:p>
            <a:pPr lvl="2"/>
            <a:r>
              <a:rPr lang="en-GB" sz="1700" dirty="0">
                <a:hlinkClick r:id="rId2"/>
              </a:rPr>
              <a:t>https://prodtask-dev.cern.ch/dkb/#/task_keywords/</a:t>
            </a:r>
            <a:endParaRPr lang="en-GB" sz="1700" dirty="0" smtClean="0"/>
          </a:p>
          <a:p>
            <a:pPr lvl="1"/>
            <a:r>
              <a:rPr lang="en-US" dirty="0" smtClean="0"/>
              <a:t>Derivation tasks:</a:t>
            </a:r>
          </a:p>
          <a:p>
            <a:pPr lvl="2"/>
            <a:r>
              <a:rPr lang="en-US" dirty="0" smtClean="0"/>
              <a:t>dataset </a:t>
            </a:r>
            <a:r>
              <a:rPr lang="en-US" dirty="0"/>
              <a:t>events </a:t>
            </a:r>
            <a:r>
              <a:rPr lang="en-US" dirty="0" smtClean="0"/>
              <a:t>number</a:t>
            </a:r>
          </a:p>
          <a:p>
            <a:pPr lvl="3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://prodtask-dev.cern.ch/dkb/#/task_keywords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2"/>
            <a:r>
              <a:rPr lang="en-US" dirty="0" smtClean="0"/>
              <a:t>output/input events ratio</a:t>
            </a:r>
          </a:p>
          <a:p>
            <a:pPr lvl="3"/>
            <a:r>
              <a:rPr lang="en-US" dirty="0">
                <a:hlinkClick r:id="rId3"/>
              </a:rPr>
              <a:t>https://prodtask-dev.cern.ch/dkb/#/deriv_ratio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WIP:</a:t>
            </a:r>
          </a:p>
          <a:p>
            <a:pPr lvl="2"/>
            <a:r>
              <a:rPr lang="en-US" dirty="0" err="1" smtClean="0"/>
              <a:t>Hashtag</a:t>
            </a:r>
            <a:r>
              <a:rPr lang="en-US" dirty="0" smtClean="0"/>
              <a:t> task statistics</a:t>
            </a:r>
          </a:p>
          <a:p>
            <a:pPr lvl="2"/>
            <a:r>
              <a:rPr lang="en-US" dirty="0" smtClean="0"/>
              <a:t>Extended search</a:t>
            </a:r>
          </a:p>
          <a:p>
            <a:pPr lvl="2"/>
            <a:r>
              <a:rPr lang="en-US" dirty="0" smtClean="0"/>
              <a:t>Task chain: resource usage statistics</a:t>
            </a:r>
          </a:p>
          <a:p>
            <a:pPr lvl="1"/>
            <a:endParaRPr lang="en-US" dirty="0" smtClean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11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6543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DKB for Production System </a:t>
            </a:r>
            <a:r>
              <a:rPr lang="en-US" dirty="0" smtClean="0"/>
              <a:t>(2)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Backend storage: </a:t>
            </a:r>
            <a:r>
              <a:rPr lang="en-US" dirty="0" err="1" smtClean="0"/>
              <a:t>Elasticsearch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http://aiatlas171.cern.ch:9200</a:t>
            </a:r>
            <a:endParaRPr lang="en-US" dirty="0" smtClean="0"/>
          </a:p>
          <a:p>
            <a:r>
              <a:rPr lang="en-US" dirty="0" smtClean="0"/>
              <a:t>Information integration:</a:t>
            </a:r>
          </a:p>
          <a:p>
            <a:pPr lvl="1"/>
            <a:r>
              <a:rPr lang="en-US" dirty="0" smtClean="0"/>
              <a:t>updated/new records detection by task timestamp (</a:t>
            </a:r>
            <a:r>
              <a:rPr lang="en-US" dirty="0" err="1" smtClean="0"/>
              <a:t>ProdSys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regular update: every hour</a:t>
            </a:r>
          </a:p>
          <a:p>
            <a:pPr lvl="2"/>
            <a:r>
              <a:rPr lang="en-US" dirty="0" smtClean="0"/>
              <a:t>takes ~2 min</a:t>
            </a:r>
          </a:p>
          <a:p>
            <a:pPr lvl="1"/>
            <a:r>
              <a:rPr lang="en-US" dirty="0" smtClean="0"/>
              <a:t>in case of scheme/algorithm change: full reprocessing, starting from “now” and back to 2014</a:t>
            </a:r>
          </a:p>
          <a:p>
            <a:pPr lvl="2"/>
            <a:r>
              <a:rPr lang="en-US" dirty="0" smtClean="0"/>
              <a:t>one month reprocessing takes ~20 </a:t>
            </a:r>
            <a:r>
              <a:rPr lang="en-US" dirty="0" err="1" smtClean="0"/>
              <a:t>hrs</a:t>
            </a:r>
            <a:endParaRPr lang="en-GB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12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075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Скругленный прямоугольник 37"/>
          <p:cNvSpPr/>
          <p:nvPr/>
        </p:nvSpPr>
        <p:spPr>
          <a:xfrm>
            <a:off x="533400" y="2286000"/>
            <a:ext cx="1447800" cy="3569732"/>
          </a:xfrm>
          <a:prstGeom prst="roundRect">
            <a:avLst/>
          </a:prstGeom>
          <a:solidFill>
            <a:srgbClr val="92D050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DKB</a:t>
            </a:r>
            <a:endParaRPr lang="en-GB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010400" y="2297668"/>
            <a:ext cx="1447800" cy="3569732"/>
          </a:xfrm>
          <a:prstGeom prst="roundRect">
            <a:avLst/>
          </a:prstGeom>
          <a:solidFill>
            <a:srgbClr val="92D050"/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DKB</a:t>
            </a:r>
            <a:endParaRPr lang="en-GB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REST API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Recently added </a:t>
            </a:r>
            <a:r>
              <a:rPr lang="en-US" dirty="0" smtClean="0"/>
              <a:t>REST API allows to isolate internal structure of DKB storages from external users</a:t>
            </a:r>
            <a:endParaRPr lang="en-GB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3400" y="2286000"/>
            <a:ext cx="1447800" cy="2133600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DKB</a:t>
            </a:r>
            <a:endParaRPr lang="en-GB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0" y="274320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Integration service</a:t>
            </a:r>
            <a:endParaRPr lang="en-GB" sz="1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5800" y="3657600"/>
            <a:ext cx="1143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ES storage</a:t>
            </a:r>
            <a:endParaRPr lang="en-GB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05200" y="2743200"/>
            <a:ext cx="1524000" cy="9144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ProdTask-dev</a:t>
            </a:r>
            <a:endParaRPr lang="en-GB" sz="1600" dirty="0"/>
          </a:p>
        </p:txBody>
      </p:sp>
      <p:cxnSp>
        <p:nvCxnSpPr>
          <p:cNvPr id="21" name="Скругленная соединительная линия 20"/>
          <p:cNvCxnSpPr>
            <a:stCxn id="12" idx="2"/>
            <a:endCxn id="8" idx="2"/>
          </p:cNvCxnSpPr>
          <p:nvPr/>
        </p:nvCxnSpPr>
        <p:spPr>
          <a:xfrm rot="5400000">
            <a:off x="2533650" y="2381250"/>
            <a:ext cx="457200" cy="3009900"/>
          </a:xfrm>
          <a:prstGeom prst="curvedConnector3">
            <a:avLst>
              <a:gd name="adj1" fmla="val 1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Скругленная соединительная линия 27"/>
          <p:cNvCxnSpPr>
            <a:stCxn id="12" idx="1"/>
            <a:endCxn id="8" idx="3"/>
          </p:cNvCxnSpPr>
          <p:nvPr/>
        </p:nvCxnSpPr>
        <p:spPr>
          <a:xfrm rot="10800000" flipV="1">
            <a:off x="1828800" y="3200400"/>
            <a:ext cx="1676400" cy="685800"/>
          </a:xfrm>
          <a:prstGeom prst="curved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19878924">
            <a:off x="1903227" y="3070009"/>
            <a:ext cx="1079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request-1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1981200" y="4431268"/>
            <a:ext cx="1079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request-2</a:t>
            </a:r>
            <a:endParaRPr lang="en-GB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10400" y="2297668"/>
            <a:ext cx="1447800" cy="2133600"/>
          </a:xfrm>
          <a:prstGeom prst="round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DKB</a:t>
            </a:r>
            <a:endParaRPr lang="en-GB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162800" y="2754868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Integration service</a:t>
            </a:r>
            <a:endParaRPr lang="en-GB" sz="14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162800" y="3669268"/>
            <a:ext cx="11430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ES storage</a:t>
            </a:r>
            <a:endParaRPr lang="en-GB" sz="1600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553200" y="2318266"/>
            <a:ext cx="342900" cy="2406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REST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 smtClean="0"/>
              <a:t>API</a:t>
            </a:r>
            <a:endParaRPr lang="en-GB" sz="1600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85799" y="457200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Graph storage</a:t>
            </a:r>
            <a:endParaRPr lang="en-GB" sz="1600" dirty="0"/>
          </a:p>
        </p:txBody>
      </p:sp>
      <p:cxnSp>
        <p:nvCxnSpPr>
          <p:cNvPr id="40" name="Скругленная соединительная линия 39"/>
          <p:cNvCxnSpPr>
            <a:stCxn id="12" idx="2"/>
            <a:endCxn id="39" idx="2"/>
          </p:cNvCxnSpPr>
          <p:nvPr/>
        </p:nvCxnSpPr>
        <p:spPr>
          <a:xfrm rot="5400000">
            <a:off x="2000250" y="2914650"/>
            <a:ext cx="1524000" cy="3009901"/>
          </a:xfrm>
          <a:prstGeom prst="curvedConnector3">
            <a:avLst>
              <a:gd name="adj1" fmla="val 115000"/>
            </a:avLst>
          </a:prstGeom>
          <a:ln w="19050">
            <a:prstDash val="sysDash"/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994047" y="5334000"/>
            <a:ext cx="1079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request-2</a:t>
            </a:r>
            <a:endParaRPr lang="en-GB" dirty="0"/>
          </a:p>
        </p:txBody>
      </p:sp>
      <p:cxnSp>
        <p:nvCxnSpPr>
          <p:cNvPr id="47" name="Скругленная соединительная линия 46"/>
          <p:cNvCxnSpPr>
            <a:stCxn id="36" idx="2"/>
            <a:endCxn id="50" idx="1"/>
          </p:cNvCxnSpPr>
          <p:nvPr/>
        </p:nvCxnSpPr>
        <p:spPr>
          <a:xfrm rot="16200000" flipH="1">
            <a:off x="6806565" y="4642485"/>
            <a:ext cx="274320" cy="438150"/>
          </a:xfrm>
          <a:prstGeom prst="curvedConnector2">
            <a:avLst/>
          </a:prstGeom>
          <a:ln w="19050">
            <a:solidFill>
              <a:schemeClr val="tx2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Скругленный прямоугольник 49"/>
          <p:cNvSpPr/>
          <p:nvPr/>
        </p:nvSpPr>
        <p:spPr>
          <a:xfrm>
            <a:off x="7162800" y="4693920"/>
            <a:ext cx="11430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Graph storage</a:t>
            </a:r>
            <a:endParaRPr lang="en-GB" sz="1600" dirty="0"/>
          </a:p>
        </p:txBody>
      </p:sp>
      <p:cxnSp>
        <p:nvCxnSpPr>
          <p:cNvPr id="57" name="Прямая со стрелкой 56"/>
          <p:cNvCxnSpPr>
            <a:stCxn id="36" idx="3"/>
            <a:endCxn id="35" idx="0"/>
          </p:cNvCxnSpPr>
          <p:nvPr/>
        </p:nvCxnSpPr>
        <p:spPr>
          <a:xfrm>
            <a:off x="6896100" y="3521333"/>
            <a:ext cx="838200" cy="147935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36" idx="3"/>
            <a:endCxn id="35" idx="1"/>
          </p:cNvCxnSpPr>
          <p:nvPr/>
        </p:nvCxnSpPr>
        <p:spPr>
          <a:xfrm>
            <a:off x="6896100" y="3521333"/>
            <a:ext cx="266700" cy="376535"/>
          </a:xfrm>
          <a:prstGeom prst="straightConnector1">
            <a:avLst/>
          </a:prstGeom>
          <a:ln w="19050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12" idx="3"/>
            <a:endCxn id="36" idx="1"/>
          </p:cNvCxnSpPr>
          <p:nvPr/>
        </p:nvCxnSpPr>
        <p:spPr>
          <a:xfrm>
            <a:off x="5029200" y="3200400"/>
            <a:ext cx="1524000" cy="320933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12" idx="3"/>
          </p:cNvCxnSpPr>
          <p:nvPr/>
        </p:nvCxnSpPr>
        <p:spPr>
          <a:xfrm>
            <a:off x="5029200" y="3200400"/>
            <a:ext cx="1524000" cy="870466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12" idx="3"/>
          </p:cNvCxnSpPr>
          <p:nvPr/>
        </p:nvCxnSpPr>
        <p:spPr>
          <a:xfrm flipV="1">
            <a:off x="5029200" y="2971800"/>
            <a:ext cx="1524000" cy="22860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13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4331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075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SzPct val="90000"/>
              <a:buFont typeface="Wingdings 2" panose="05020102010507070707" pitchFamily="18" charset="2"/>
              <a:buChar char=""/>
            </a:pPr>
            <a:r>
              <a:rPr lang="en-US" sz="2800" dirty="0"/>
              <a:t>DKB provides flexible mechanism for metadata integration, that allows to integrate data from sources of arbitrary number and type</a:t>
            </a:r>
          </a:p>
          <a:p>
            <a:pPr>
              <a:buSzPct val="90000"/>
              <a:buFont typeface="Wingdings 2" panose="05020102010507070707" pitchFamily="18" charset="2"/>
              <a:buChar char=""/>
            </a:pPr>
            <a:r>
              <a:rPr lang="en-US" sz="2800" dirty="0"/>
              <a:t>With this mechanism we have already </a:t>
            </a:r>
            <a:r>
              <a:rPr lang="en-US" sz="2800" dirty="0" smtClean="0"/>
              <a:t>took place</a:t>
            </a:r>
            <a:br>
              <a:rPr lang="en-US" sz="2800" dirty="0" smtClean="0"/>
            </a:br>
            <a:r>
              <a:rPr lang="en-US" sz="2800" dirty="0" smtClean="0"/>
              <a:t>of some multi-source requests, </a:t>
            </a:r>
            <a:r>
              <a:rPr lang="en-US" sz="2800" dirty="0"/>
              <a:t>providing information from Production System (DEFT, JEDI), </a:t>
            </a:r>
            <a:r>
              <a:rPr lang="en-US" sz="2800" dirty="0" err="1"/>
              <a:t>Rucio</a:t>
            </a:r>
            <a:r>
              <a:rPr lang="en-US" sz="2800" dirty="0"/>
              <a:t>, AMI and analytics cluster in University of Chicago by single </a:t>
            </a:r>
            <a:r>
              <a:rPr lang="en-US" sz="2800" dirty="0" smtClean="0"/>
              <a:t>request to DKB</a:t>
            </a:r>
            <a:endParaRPr lang="en-US" sz="2800" dirty="0"/>
          </a:p>
          <a:p>
            <a:pPr>
              <a:buSzPct val="90000"/>
              <a:buFont typeface="Wingdings 2" panose="05020102010507070707" pitchFamily="18" charset="2"/>
              <a:buChar char=""/>
            </a:pPr>
            <a:r>
              <a:rPr lang="en-US" sz="2800" dirty="0"/>
              <a:t>Extension and modification of the existing integration dataflow can be performed </a:t>
            </a:r>
            <a:r>
              <a:rPr lang="en-US" sz="2800" dirty="0" smtClean="0"/>
              <a:t>in the near </a:t>
            </a:r>
            <a:r>
              <a:rPr lang="en-US" sz="2800" dirty="0"/>
              <a:t>“continuous integration” </a:t>
            </a:r>
            <a:r>
              <a:rPr lang="en-US" sz="2800" dirty="0" smtClean="0"/>
              <a:t>way</a:t>
            </a:r>
          </a:p>
          <a:p>
            <a:pPr marL="0" indent="0">
              <a:buSzPct val="90000"/>
              <a:buNone/>
            </a:pPr>
            <a:endParaRPr lang="en-US" sz="2800" dirty="0"/>
          </a:p>
          <a:p>
            <a:endParaRPr lang="en-GB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15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724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perspectives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Works on DKB project will go on in </a:t>
            </a:r>
            <a:r>
              <a:rPr lang="en-US" dirty="0" smtClean="0">
                <a:solidFill>
                  <a:srgbClr val="FF0000"/>
                </a:solidFill>
              </a:rPr>
              <a:t>2019-2021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sz="2000" i="1" dirty="0" smtClean="0">
                <a:solidFill>
                  <a:srgbClr val="FF0000"/>
                </a:solidFill>
              </a:rPr>
              <a:t>(supported by … grant</a:t>
            </a:r>
            <a:r>
              <a:rPr lang="en-US" sz="2000" i="1" dirty="0" smtClean="0">
                <a:solidFill>
                  <a:srgbClr val="FF0000"/>
                </a:solidFill>
              </a:rPr>
              <a:t>)</a:t>
            </a: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DKB manpower from </a:t>
            </a:r>
            <a:r>
              <a:rPr lang="en-US" dirty="0" smtClean="0">
                <a:solidFill>
                  <a:srgbClr val="00B050"/>
                </a:solidFill>
              </a:rPr>
              <a:t>Tomsk Polytechnic University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00B0F0"/>
                </a:solidFill>
              </a:rPr>
              <a:t>Kurchatov</a:t>
            </a:r>
            <a:r>
              <a:rPr lang="en-US" dirty="0" smtClean="0">
                <a:solidFill>
                  <a:srgbClr val="00B0F0"/>
                </a:solidFill>
              </a:rPr>
              <a:t> Institute </a:t>
            </a:r>
            <a:r>
              <a:rPr lang="en-US" sz="1600" i="1" dirty="0" smtClean="0"/>
              <a:t>(2.5 FTE in total)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Marina </a:t>
            </a:r>
            <a:r>
              <a:rPr lang="en-US" dirty="0" err="1" smtClean="0">
                <a:solidFill>
                  <a:srgbClr val="00B0F0"/>
                </a:solidFill>
              </a:rPr>
              <a:t>Golosova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(team leader, resource administrator, developer)</a:t>
            </a:r>
          </a:p>
          <a:p>
            <a:pPr lvl="1"/>
            <a:r>
              <a:rPr lang="en-US" dirty="0" err="1" smtClean="0">
                <a:solidFill>
                  <a:srgbClr val="00B0F0"/>
                </a:solidFill>
              </a:rPr>
              <a:t>Vasily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Aulov</a:t>
            </a:r>
            <a:r>
              <a:rPr lang="en-US" dirty="0" smtClean="0">
                <a:solidFill>
                  <a:srgbClr val="00B0F0"/>
                </a:solidFill>
              </a:rPr>
              <a:t> (developer)</a:t>
            </a:r>
          </a:p>
          <a:p>
            <a:pPr lvl="1"/>
            <a:r>
              <a:rPr lang="en-US" dirty="0" err="1" smtClean="0">
                <a:solidFill>
                  <a:srgbClr val="00B050"/>
                </a:solidFill>
              </a:rPr>
              <a:t>Anastasiia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Kaida</a:t>
            </a:r>
            <a:r>
              <a:rPr lang="en-US" dirty="0" smtClean="0">
                <a:solidFill>
                  <a:srgbClr val="00B050"/>
                </a:solidFill>
              </a:rPr>
              <a:t> (developer)</a:t>
            </a:r>
          </a:p>
          <a:p>
            <a:pPr lvl="1"/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sz="1800" i="1" dirty="0" smtClean="0">
                <a:solidFill>
                  <a:schemeClr val="tx1"/>
                </a:solidFill>
              </a:rPr>
              <a:t>(possibly) </a:t>
            </a:r>
            <a:r>
              <a:rPr lang="en-US" dirty="0" smtClean="0">
                <a:solidFill>
                  <a:schemeClr val="tx1"/>
                </a:solidFill>
              </a:rPr>
              <a:t>+2 persons</a:t>
            </a: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16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8378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Routes forward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Keep on working with </a:t>
            </a:r>
            <a:r>
              <a:rPr lang="en-US" i="1" dirty="0" err="1" smtClean="0"/>
              <a:t>prodtask-dev</a:t>
            </a:r>
            <a:r>
              <a:rPr lang="en-US" dirty="0" smtClean="0"/>
              <a:t>, addressing more </a:t>
            </a:r>
            <a:r>
              <a:rPr lang="en-US" dirty="0" smtClean="0"/>
              <a:t>requests</a:t>
            </a:r>
          </a:p>
          <a:p>
            <a:r>
              <a:rPr lang="en-US" dirty="0" smtClean="0"/>
              <a:t>Turn </a:t>
            </a:r>
            <a:r>
              <a:rPr lang="en-US" dirty="0" smtClean="0"/>
              <a:t>interaction of </a:t>
            </a:r>
            <a:r>
              <a:rPr lang="en-US" i="1" dirty="0" err="1" smtClean="0"/>
              <a:t>prodtask-dev</a:t>
            </a:r>
            <a:r>
              <a:rPr lang="en-US" i="1" dirty="0" smtClean="0"/>
              <a:t> </a:t>
            </a:r>
            <a:r>
              <a:rPr lang="en-US" dirty="0" smtClean="0"/>
              <a:t>interfaces with DKB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/>
              <a:t>the new API</a:t>
            </a:r>
          </a:p>
          <a:p>
            <a:r>
              <a:rPr lang="en-US" dirty="0" smtClean="0"/>
              <a:t>Improve update policy</a:t>
            </a:r>
          </a:p>
          <a:p>
            <a:pPr lvl="1"/>
            <a:r>
              <a:rPr lang="en-US" dirty="0" smtClean="0"/>
              <a:t>Currently update is triggered by </a:t>
            </a:r>
            <a:r>
              <a:rPr lang="en-US" i="1" dirty="0" smtClean="0"/>
              <a:t>timestamp</a:t>
            </a:r>
            <a:r>
              <a:rPr lang="en-US" dirty="0" smtClean="0"/>
              <a:t> field from Production System database, but not all other systems do update this </a:t>
            </a:r>
            <a:r>
              <a:rPr lang="en-US" i="1" dirty="0" smtClean="0"/>
              <a:t>timestamp</a:t>
            </a:r>
            <a:r>
              <a:rPr lang="en-US" dirty="0" smtClean="0"/>
              <a:t> when related data are updated</a:t>
            </a:r>
          </a:p>
          <a:p>
            <a:r>
              <a:rPr lang="en-US" dirty="0"/>
              <a:t>Improve information integration mechanism</a:t>
            </a:r>
          </a:p>
          <a:p>
            <a:pPr lvl="1"/>
            <a:r>
              <a:rPr lang="en-US" dirty="0"/>
              <a:t>Fix what should be fixed</a:t>
            </a:r>
          </a:p>
          <a:p>
            <a:pPr lvl="1"/>
            <a:r>
              <a:rPr lang="en-US" dirty="0"/>
              <a:t>Extend functionality</a:t>
            </a:r>
          </a:p>
          <a:p>
            <a:pPr lvl="1"/>
            <a:r>
              <a:rPr lang="en-US" dirty="0"/>
              <a:t>Minimize manual operations with administration</a:t>
            </a:r>
            <a:br>
              <a:rPr lang="en-US" dirty="0"/>
            </a:br>
            <a:r>
              <a:rPr lang="en-US" dirty="0"/>
              <a:t>and management tools</a:t>
            </a:r>
          </a:p>
          <a:p>
            <a:pPr marL="274320" lvl="1" indent="0">
              <a:buNone/>
            </a:pPr>
            <a:endParaRPr lang="en-US" dirty="0" smtClean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17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7237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New applications for DKB as information integrator</a:t>
            </a:r>
          </a:p>
          <a:p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preservation in DKB</a:t>
            </a:r>
          </a:p>
          <a:p>
            <a:pPr lvl="1"/>
            <a:r>
              <a:rPr lang="en-US" dirty="0" err="1"/>
              <a:t>NoSQL</a:t>
            </a:r>
            <a:r>
              <a:rPr lang="en-US" dirty="0"/>
              <a:t> storages mostly support no “update” operations</a:t>
            </a:r>
          </a:p>
          <a:p>
            <a:pPr lvl="1"/>
            <a:r>
              <a:rPr lang="en-US" dirty="0"/>
              <a:t>Changes in integration process require </a:t>
            </a:r>
            <a:r>
              <a:rPr lang="en-US" dirty="0" smtClean="0"/>
              <a:t>re-processing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all data – thus we have </a:t>
            </a:r>
            <a:r>
              <a:rPr lang="en-US" dirty="0" smtClean="0"/>
              <a:t>the most actual </a:t>
            </a:r>
            <a:r>
              <a:rPr lang="en-US" dirty="0"/>
              <a:t>version from original sources</a:t>
            </a:r>
          </a:p>
          <a:p>
            <a:pPr lvl="1"/>
            <a:r>
              <a:rPr lang="en-US" dirty="0"/>
              <a:t>Original sources can remove </a:t>
            </a:r>
            <a:r>
              <a:rPr lang="en-US" dirty="0" smtClean="0"/>
              <a:t>data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18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879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19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869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M </a:t>
            </a:r>
            <a:r>
              <a:rPr lang="en-US" dirty="0" err="1" smtClean="0"/>
              <a:t>Golosova</a:t>
            </a:r>
            <a:r>
              <a:rPr lang="en-US" dirty="0" smtClean="0"/>
              <a:t>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DKB v.1 (2016–2017)</a:t>
            </a:r>
          </a:p>
          <a:p>
            <a:pPr lvl="1"/>
            <a:r>
              <a:rPr lang="en-US" dirty="0" smtClean="0"/>
              <a:t>Goals and </a:t>
            </a:r>
            <a:r>
              <a:rPr lang="en-US" dirty="0"/>
              <a:t>m</a:t>
            </a:r>
            <a:r>
              <a:rPr lang="en-US" dirty="0" smtClean="0"/>
              <a:t>otivation</a:t>
            </a:r>
          </a:p>
          <a:p>
            <a:pPr lvl="1"/>
            <a:r>
              <a:rPr lang="en-US" dirty="0" smtClean="0"/>
              <a:t>Results</a:t>
            </a:r>
          </a:p>
          <a:p>
            <a:r>
              <a:rPr lang="en-US" dirty="0" smtClean="0"/>
              <a:t>DKB v.2 (2017–these days)</a:t>
            </a:r>
          </a:p>
          <a:p>
            <a:pPr lvl="1"/>
            <a:r>
              <a:rPr lang="en-US" dirty="0" smtClean="0"/>
              <a:t>DKB concept evolution</a:t>
            </a:r>
          </a:p>
          <a:p>
            <a:pPr lvl="1"/>
            <a:r>
              <a:rPr lang="en-US" dirty="0" smtClean="0"/>
              <a:t>Possible applications</a:t>
            </a:r>
          </a:p>
          <a:p>
            <a:pPr lvl="1"/>
            <a:r>
              <a:rPr lang="en-US" dirty="0" smtClean="0"/>
              <a:t>DKB for </a:t>
            </a:r>
            <a:r>
              <a:rPr lang="en-US" dirty="0" err="1" smtClean="0"/>
              <a:t>ProdSys</a:t>
            </a:r>
            <a:endParaRPr lang="en-US" dirty="0"/>
          </a:p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212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Summary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52400" y="4130040"/>
            <a:ext cx="6400800" cy="2270760"/>
          </a:xfrm>
        </p:spPr>
        <p:txBody>
          <a:bodyPr numCol="2"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000" dirty="0" smtClean="0"/>
              <a:t>WEB-interface views:</a:t>
            </a:r>
          </a:p>
          <a:p>
            <a:pPr lvl="1">
              <a:buFont typeface="Wingdings 2" panose="05020102010507070707" pitchFamily="18" charset="2"/>
              <a:buChar char=""/>
            </a:pPr>
            <a:r>
              <a:rPr lang="en-US" sz="1800" dirty="0" smtClean="0"/>
              <a:t>pre-constructed</a:t>
            </a:r>
          </a:p>
          <a:p>
            <a:pPr lvl="1"/>
            <a:r>
              <a:rPr lang="en-US" sz="1800" dirty="0" smtClean="0"/>
              <a:t>adjustable</a:t>
            </a:r>
            <a:endParaRPr lang="en-US" sz="2000" dirty="0" smtClean="0"/>
          </a:p>
          <a:p>
            <a:pPr>
              <a:spcBef>
                <a:spcPts val="1800"/>
              </a:spcBef>
            </a:pPr>
            <a:r>
              <a:rPr lang="en-US" sz="2000" dirty="0" smtClean="0"/>
              <a:t>Improvement of the operating workflow mechanism</a:t>
            </a:r>
            <a:endParaRPr lang="en-US" sz="2000" dirty="0"/>
          </a:p>
          <a:p>
            <a:r>
              <a:rPr lang="en-US" sz="2000" dirty="0" smtClean="0"/>
              <a:t>New dataflow functionality</a:t>
            </a:r>
          </a:p>
          <a:p>
            <a:pPr lvl="1"/>
            <a:r>
              <a:rPr lang="en-US" sz="1700" dirty="0" smtClean="0"/>
              <a:t>Data </a:t>
            </a:r>
            <a:r>
              <a:rPr lang="en-US" sz="1700" dirty="0"/>
              <a:t>flow routing</a:t>
            </a:r>
          </a:p>
          <a:p>
            <a:pPr lvl="2"/>
            <a:r>
              <a:rPr lang="en-US" sz="1500" dirty="0"/>
              <a:t>Allow single processor to </a:t>
            </a:r>
            <a:r>
              <a:rPr lang="en-US" sz="1500" dirty="0" smtClean="0"/>
              <a:t>produce output </a:t>
            </a:r>
            <a:r>
              <a:rPr lang="en-US" sz="1500" dirty="0"/>
              <a:t>messages of different types</a:t>
            </a:r>
          </a:p>
          <a:p>
            <a:pPr lvl="2"/>
            <a:r>
              <a:rPr lang="en-US" sz="1500" dirty="0"/>
              <a:t>Avoid reduplication of data </a:t>
            </a:r>
            <a:r>
              <a:rPr lang="en-US" sz="1500" dirty="0" smtClean="0"/>
              <a:t>flow on splitting</a:t>
            </a:r>
            <a:endParaRPr lang="en-US" sz="1500" dirty="0"/>
          </a:p>
        </p:txBody>
      </p:sp>
      <p:grpSp>
        <p:nvGrpSpPr>
          <p:cNvPr id="53" name="Группа 52"/>
          <p:cNvGrpSpPr/>
          <p:nvPr/>
        </p:nvGrpSpPr>
        <p:grpSpPr>
          <a:xfrm>
            <a:off x="6553201" y="4358640"/>
            <a:ext cx="2438400" cy="1840194"/>
            <a:chOff x="5299972" y="1034356"/>
            <a:chExt cx="3476001" cy="2623244"/>
          </a:xfrm>
        </p:grpSpPr>
        <p:cxnSp>
          <p:nvCxnSpPr>
            <p:cNvPr id="16" name="Соединительная линия уступом 15"/>
            <p:cNvCxnSpPr>
              <a:stCxn id="9" idx="7"/>
              <a:endCxn id="14" idx="2"/>
            </p:cNvCxnSpPr>
            <p:nvPr/>
          </p:nvCxnSpPr>
          <p:spPr>
            <a:xfrm rot="5400000" flipH="1" flipV="1">
              <a:off x="6564967" y="2379940"/>
              <a:ext cx="173693" cy="1021967"/>
            </a:xfrm>
            <a:prstGeom prst="bentConnector2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Соединительная линия уступом 18"/>
            <p:cNvCxnSpPr>
              <a:stCxn id="9" idx="5"/>
              <a:endCxn id="13" idx="2"/>
            </p:cNvCxnSpPr>
            <p:nvPr/>
          </p:nvCxnSpPr>
          <p:spPr>
            <a:xfrm rot="16200000" flipH="1">
              <a:off x="6559123" y="2849118"/>
              <a:ext cx="185380" cy="1021967"/>
            </a:xfrm>
            <a:prstGeom prst="bentConnector2">
              <a:avLst/>
            </a:prstGeom>
            <a:ln w="1905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Соединительная линия уступом 24"/>
            <p:cNvCxnSpPr>
              <a:stCxn id="9" idx="6"/>
              <a:endCxn id="24" idx="2"/>
            </p:cNvCxnSpPr>
            <p:nvPr/>
          </p:nvCxnSpPr>
          <p:spPr>
            <a:xfrm>
              <a:off x="6200817" y="3122591"/>
              <a:ext cx="2028783" cy="594"/>
            </a:xfrm>
            <a:prstGeom prst="bentConnector3">
              <a:avLst>
                <a:gd name="adj1" fmla="val 50000"/>
              </a:avLst>
            </a:prstGeom>
            <a:ln w="19050"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Овал 8"/>
            <p:cNvSpPr/>
            <p:nvPr/>
          </p:nvSpPr>
          <p:spPr>
            <a:xfrm>
              <a:off x="5791200" y="2917782"/>
              <a:ext cx="409617" cy="409617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7162797" y="3247983"/>
              <a:ext cx="409617" cy="409617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7162797" y="2599267"/>
              <a:ext cx="409617" cy="409617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24" name="Овал 23"/>
            <p:cNvSpPr/>
            <p:nvPr/>
          </p:nvSpPr>
          <p:spPr>
            <a:xfrm>
              <a:off x="8229600" y="2918376"/>
              <a:ext cx="409617" cy="40961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1" name="Овал 30"/>
            <p:cNvSpPr/>
            <p:nvPr/>
          </p:nvSpPr>
          <p:spPr>
            <a:xfrm>
              <a:off x="5791199" y="1520778"/>
              <a:ext cx="409617" cy="409617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7162796" y="1842518"/>
              <a:ext cx="409617" cy="409617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3" name="Овал 32"/>
            <p:cNvSpPr/>
            <p:nvPr/>
          </p:nvSpPr>
          <p:spPr>
            <a:xfrm>
              <a:off x="7162796" y="1193802"/>
              <a:ext cx="409617" cy="409617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34" name="Овал 33"/>
            <p:cNvSpPr/>
            <p:nvPr/>
          </p:nvSpPr>
          <p:spPr>
            <a:xfrm>
              <a:off x="8229599" y="1521378"/>
              <a:ext cx="409617" cy="409617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T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Прямая со стрелкой 35"/>
            <p:cNvCxnSpPr>
              <a:stCxn id="31" idx="6"/>
              <a:endCxn id="33" idx="2"/>
            </p:cNvCxnSpPr>
            <p:nvPr/>
          </p:nvCxnSpPr>
          <p:spPr>
            <a:xfrm flipV="1">
              <a:off x="6200816" y="1398611"/>
              <a:ext cx="961980" cy="326976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>
              <a:stCxn id="31" idx="6"/>
              <a:endCxn id="34" idx="2"/>
            </p:cNvCxnSpPr>
            <p:nvPr/>
          </p:nvCxnSpPr>
          <p:spPr>
            <a:xfrm>
              <a:off x="6200816" y="1725587"/>
              <a:ext cx="2028783" cy="60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>
              <a:stCxn id="31" idx="6"/>
              <a:endCxn id="32" idx="2"/>
            </p:cNvCxnSpPr>
            <p:nvPr/>
          </p:nvCxnSpPr>
          <p:spPr>
            <a:xfrm>
              <a:off x="6200816" y="1725587"/>
              <a:ext cx="961980" cy="32174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5562599" y="2438401"/>
              <a:ext cx="3213374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5299972" y="1034356"/>
              <a:ext cx="831053" cy="394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Before:</a:t>
              </a:r>
              <a:endParaRPr lang="en-GB" sz="1200" i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299973" y="2438401"/>
              <a:ext cx="715427" cy="3948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After:</a:t>
              </a:r>
              <a:endParaRPr lang="en-GB" sz="1200" i="1" dirty="0"/>
            </a:p>
          </p:txBody>
        </p:sp>
      </p:grpSp>
      <p:cxnSp>
        <p:nvCxnSpPr>
          <p:cNvPr id="57" name="Прямая соединительная линия 56"/>
          <p:cNvCxnSpPr/>
          <p:nvPr/>
        </p:nvCxnSpPr>
        <p:spPr>
          <a:xfrm>
            <a:off x="381000" y="4045375"/>
            <a:ext cx="822732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Заголовок 1"/>
          <p:cNvSpPr txBox="1">
            <a:spLocks/>
          </p:cNvSpPr>
          <p:nvPr/>
        </p:nvSpPr>
        <p:spPr>
          <a:xfrm>
            <a:off x="381000" y="3054775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464653"/>
                </a:solidFill>
              </a:rPr>
              <a:t>Routes forward</a:t>
            </a:r>
            <a:endParaRPr lang="en-US" sz="2000" dirty="0"/>
          </a:p>
        </p:txBody>
      </p:sp>
      <p:sp>
        <p:nvSpPr>
          <p:cNvPr id="63" name="Объект 2"/>
          <p:cNvSpPr txBox="1">
            <a:spLocks/>
          </p:cNvSpPr>
          <p:nvPr/>
        </p:nvSpPr>
        <p:spPr>
          <a:xfrm>
            <a:off x="304799" y="1270850"/>
            <a:ext cx="8590867" cy="2270760"/>
          </a:xfrm>
          <a:prstGeom prst="rect">
            <a:avLst/>
          </a:prstGeom>
        </p:spPr>
        <p:txBody>
          <a:bodyPr vert="horz" numCol="1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90000"/>
              <a:buFont typeface="Wingdings 2" panose="05020102010507070707" pitchFamily="18" charset="2"/>
              <a:buChar char=""/>
            </a:pPr>
            <a:r>
              <a:rPr lang="en-US" sz="1800" dirty="0" smtClean="0"/>
              <a:t>DKB provides flexible mechanism for metadata integration, that allows to i</a:t>
            </a:r>
            <a:r>
              <a:rPr lang="en-US" sz="1800" dirty="0"/>
              <a:t>ntegrate data from sources of arbitrary number and </a:t>
            </a:r>
            <a:r>
              <a:rPr lang="en-US" sz="1800" dirty="0" smtClean="0"/>
              <a:t>type</a:t>
            </a:r>
          </a:p>
          <a:p>
            <a:pPr>
              <a:buSzPct val="90000"/>
              <a:buFont typeface="Wingdings 2" panose="05020102010507070707" pitchFamily="18" charset="2"/>
              <a:buChar char=""/>
            </a:pPr>
            <a:r>
              <a:rPr lang="en-US" sz="1800" dirty="0" smtClean="0"/>
              <a:t>With this mechanism we have already addressed some user needs, providing information from Production System (DEFT, JEDI), </a:t>
            </a:r>
            <a:r>
              <a:rPr lang="en-US" sz="1800" dirty="0" err="1" smtClean="0"/>
              <a:t>Rucio</a:t>
            </a:r>
            <a:r>
              <a:rPr lang="en-US" sz="1800" dirty="0" smtClean="0"/>
              <a:t>, AMI and analytics cluster in University of Chicago by single request</a:t>
            </a:r>
          </a:p>
          <a:p>
            <a:pPr>
              <a:buSzPct val="90000"/>
              <a:buFont typeface="Wingdings 2" panose="05020102010507070707" pitchFamily="18" charset="2"/>
              <a:buChar char=""/>
            </a:pPr>
            <a:r>
              <a:rPr lang="en-US" sz="1800" dirty="0" smtClean="0"/>
              <a:t>Extension and modification of the existing integration dataflow can be performed in “continuous integration” way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20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653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21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0276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done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514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WEB-based interface:</a:t>
            </a:r>
          </a:p>
          <a:p>
            <a:r>
              <a:rPr lang="en-US" dirty="0" smtClean="0"/>
              <a:t>Production and analysis tasks</a:t>
            </a:r>
            <a:br>
              <a:rPr lang="en-US" dirty="0" smtClean="0"/>
            </a:br>
            <a:r>
              <a:rPr lang="en-US" dirty="0" smtClean="0"/>
              <a:t>search by keywords:</a:t>
            </a:r>
            <a:br>
              <a:rPr lang="en-US" dirty="0" smtClean="0"/>
            </a:br>
            <a:r>
              <a:rPr lang="en-US" sz="2000" i="1" dirty="0" smtClean="0"/>
              <a:t>(full-text search by all text information</a:t>
            </a:r>
            <a:br>
              <a:rPr lang="en-US" sz="2000" i="1" dirty="0" smtClean="0"/>
            </a:br>
            <a:r>
              <a:rPr lang="en-US" sz="2000" i="1" dirty="0" smtClean="0"/>
              <a:t>available for tasks: task name, user name,</a:t>
            </a:r>
            <a:br>
              <a:rPr lang="en-US" sz="2000" i="1" dirty="0" smtClean="0"/>
            </a:br>
            <a:r>
              <a:rPr lang="en-US" sz="2000" i="1" dirty="0" smtClean="0"/>
              <a:t>research group, campaign, project, description,</a:t>
            </a:r>
            <a:br>
              <a:rPr lang="en-US" sz="2000" i="1" dirty="0" smtClean="0"/>
            </a:br>
            <a:r>
              <a:rPr lang="en-US" sz="2000" i="1" dirty="0" smtClean="0"/>
              <a:t>ATLAS geometry, tags…)</a:t>
            </a:r>
            <a:endParaRPr lang="en-US" dirty="0"/>
          </a:p>
          <a:p>
            <a:r>
              <a:rPr lang="en-US" dirty="0" smtClean="0"/>
              <a:t>Derivation tasks statistics</a:t>
            </a:r>
            <a:br>
              <a:rPr lang="en-US" dirty="0" smtClean="0"/>
            </a:br>
            <a:r>
              <a:rPr lang="en-US" sz="1800" i="1" dirty="0" smtClean="0"/>
              <a:t>(project + AMI tag)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5" y="3733803"/>
            <a:ext cx="3062446" cy="24384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82081" y="6155266"/>
            <a:ext cx="3104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4"/>
              </a:rPr>
              <a:t>https://prodtask-dev.cern.ch/dkb/#/deriv_ratio</a:t>
            </a:r>
            <a:r>
              <a:rPr lang="en-US" sz="1200" dirty="0" smtClean="0">
                <a:hlinkClick r:id="rId4"/>
              </a:rPr>
              <a:t>/</a:t>
            </a:r>
            <a:endParaRPr lang="en-US" sz="1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355814"/>
            <a:ext cx="3443473" cy="358778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339247" y="5971401"/>
            <a:ext cx="3280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hlinkClick r:id="rId6"/>
              </a:rPr>
              <a:t>http://prodtask-dev.cern.ch/dkb/#/task_keywords</a:t>
            </a:r>
            <a:r>
              <a:rPr lang="en-US" sz="1200" dirty="0" smtClean="0">
                <a:hlinkClick r:id="rId6"/>
              </a:rPr>
              <a:t>/</a:t>
            </a:r>
            <a:endParaRPr lang="en-US" sz="12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527" y="304800"/>
            <a:ext cx="3976873" cy="1751070"/>
          </a:xfrm>
          <a:prstGeom prst="rect">
            <a:avLst/>
          </a:prstGeom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22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9361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Развернутая стрелка 19"/>
          <p:cNvSpPr/>
          <p:nvPr/>
        </p:nvSpPr>
        <p:spPr>
          <a:xfrm rot="5400000">
            <a:off x="5001815" y="2465783"/>
            <a:ext cx="1731168" cy="1676402"/>
          </a:xfrm>
          <a:prstGeom prst="uturnArrow">
            <a:avLst>
              <a:gd name="adj1" fmla="val 9168"/>
              <a:gd name="adj2" fmla="val 7916"/>
              <a:gd name="adj3" fmla="val 24362"/>
              <a:gd name="adj4" fmla="val 43750"/>
              <a:gd name="adj5" fmla="val 5894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Стрелка углом 18"/>
          <p:cNvSpPr/>
          <p:nvPr/>
        </p:nvSpPr>
        <p:spPr>
          <a:xfrm rot="5400000">
            <a:off x="5067299" y="2019300"/>
            <a:ext cx="2819399" cy="2895601"/>
          </a:xfrm>
          <a:prstGeom prst="bentArrow">
            <a:avLst>
              <a:gd name="adj1" fmla="val 5381"/>
              <a:gd name="adj2" fmla="val 6039"/>
              <a:gd name="adj3" fmla="val 23221"/>
              <a:gd name="adj4" fmla="val 431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coming next (WIP)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8006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New web interfaces:</a:t>
            </a:r>
          </a:p>
          <a:p>
            <a:pPr lvl="1"/>
            <a:r>
              <a:rPr lang="en-US" dirty="0" smtClean="0"/>
              <a:t>Extended search interface</a:t>
            </a:r>
            <a:endParaRPr lang="en-GB" dirty="0"/>
          </a:p>
          <a:p>
            <a:pPr lvl="1"/>
            <a:r>
              <a:rPr lang="en-US" dirty="0" smtClean="0"/>
              <a:t>Task statistics by production steps</a:t>
            </a:r>
          </a:p>
          <a:p>
            <a:pPr lvl="1"/>
            <a:r>
              <a:rPr lang="en-US" dirty="0" smtClean="0"/>
              <a:t>Task chain resource usage statistics</a:t>
            </a:r>
            <a:endParaRPr lang="en-GB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14"/>
          <a:stretch/>
        </p:blipFill>
        <p:spPr>
          <a:xfrm>
            <a:off x="152400" y="2743200"/>
            <a:ext cx="5515155" cy="2852737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2400" y="5638800"/>
            <a:ext cx="3100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3"/>
              </a:rPr>
              <a:t>https://bigpanda.cern.ch/ganttTaskChain</a:t>
            </a:r>
            <a:r>
              <a:rPr lang="en-GB" sz="1400" dirty="0" smtClean="0">
                <a:hlinkClick r:id="rId3"/>
              </a:rPr>
              <a:t>/</a:t>
            </a:r>
            <a:endParaRPr lang="en-GB" sz="14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506" y="5105400"/>
            <a:ext cx="5287294" cy="79954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657600" y="5946577"/>
            <a:ext cx="5500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5"/>
              </a:rPr>
              <a:t>https://prodtask-dev.cern.ch/prodtask/request_hashtags_main/#/hashtags</a:t>
            </a:r>
            <a:r>
              <a:rPr lang="en-GB" sz="1400" dirty="0" smtClean="0">
                <a:hlinkClick r:id="rId5"/>
              </a:rPr>
              <a:t>/</a:t>
            </a:r>
            <a:endParaRPr lang="en-GB" sz="1400" dirty="0"/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5410200" y="1219200"/>
            <a:ext cx="3499505" cy="1752600"/>
          </a:xfrm>
          <a:prstGeom prst="rect">
            <a:avLst/>
          </a:prstGeom>
          <a:solidFill>
            <a:schemeClr val="bg1">
              <a:alpha val="48000"/>
            </a:schemeClr>
          </a:solidFill>
          <a:effectLst>
            <a:softEdge rad="292100"/>
          </a:effectLst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REST API:</a:t>
            </a:r>
          </a:p>
          <a:p>
            <a:pPr lvl="1"/>
            <a:r>
              <a:rPr lang="en-US" sz="2000" dirty="0" smtClean="0"/>
              <a:t>Isolate web interfaces from DKB internals </a:t>
            </a:r>
            <a:r>
              <a:rPr lang="en-US" sz="1800" dirty="0" smtClean="0"/>
              <a:t>(storage(s) and data schemas)</a:t>
            </a:r>
            <a:endParaRPr lang="en-US" sz="2000" dirty="0" smtClean="0"/>
          </a:p>
          <a:p>
            <a:pPr marL="274320" lvl="1" indent="0">
              <a:buNone/>
            </a:pPr>
            <a:endParaRPr lang="en-US" dirty="0" smtClean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23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144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the hood (how it works)</a:t>
            </a:r>
            <a:endParaRPr lang="en-GB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729175"/>
            <a:ext cx="5486400" cy="32144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1295400"/>
            <a:ext cx="8549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Dataflow task run by schedule (every hour), integrating new/updated data from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When dataflow changes (added extraction of new data or changed/extended logic of a processing step), whole set of data can be reprocessed without pause in regular workflow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4766735" y="4239551"/>
            <a:ext cx="4240251" cy="1704049"/>
            <a:chOff x="409154" y="1835215"/>
            <a:chExt cx="8700988" cy="3634252"/>
          </a:xfrm>
        </p:grpSpPr>
        <p:cxnSp>
          <p:nvCxnSpPr>
            <p:cNvPr id="13" name="Прямая соединительная линия 12"/>
            <p:cNvCxnSpPr>
              <a:stCxn id="25" idx="1"/>
            </p:cNvCxnSpPr>
            <p:nvPr/>
          </p:nvCxnSpPr>
          <p:spPr>
            <a:xfrm>
              <a:off x="5817071" y="3125365"/>
              <a:ext cx="0" cy="1464841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7560734" y="3262699"/>
              <a:ext cx="0" cy="133598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6688667" y="3124200"/>
              <a:ext cx="0" cy="1466007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>
              <a:off x="423333" y="4038600"/>
              <a:ext cx="847513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4919133" y="2281491"/>
              <a:ext cx="0" cy="3187976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602411" y="1835215"/>
              <a:ext cx="1000491" cy="5907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Start</a:t>
              </a:r>
              <a:endParaRPr lang="en-GB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153031" y="4047071"/>
              <a:ext cx="957111" cy="530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i="1" dirty="0" smtClean="0"/>
                <a:t>time</a:t>
              </a:r>
              <a:endParaRPr lang="en-GB" sz="1200" i="1" dirty="0"/>
            </a:p>
          </p:txBody>
        </p:sp>
        <p:sp>
          <p:nvSpPr>
            <p:cNvPr id="20" name="Дуга 19"/>
            <p:cNvSpPr/>
            <p:nvPr/>
          </p:nvSpPr>
          <p:spPr>
            <a:xfrm rot="18755904">
              <a:off x="4927472" y="3657609"/>
              <a:ext cx="914400" cy="914400"/>
            </a:xfrm>
            <a:prstGeom prst="arc">
              <a:avLst>
                <a:gd name="adj1" fmla="val 14463757"/>
                <a:gd name="adj2" fmla="val 2161531"/>
              </a:avLst>
            </a:prstGeom>
            <a:ln>
              <a:solidFill>
                <a:schemeClr val="accent2"/>
              </a:solidFill>
              <a:headEnd type="none" w="med" len="med"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Дуга 20"/>
            <p:cNvSpPr/>
            <p:nvPr/>
          </p:nvSpPr>
          <p:spPr>
            <a:xfrm rot="18755904">
              <a:off x="5791072" y="3657609"/>
              <a:ext cx="914400" cy="914400"/>
            </a:xfrm>
            <a:prstGeom prst="arc">
              <a:avLst>
                <a:gd name="adj1" fmla="val 14463757"/>
                <a:gd name="adj2" fmla="val 2161531"/>
              </a:avLst>
            </a:prstGeom>
            <a:ln>
              <a:solidFill>
                <a:schemeClr val="accent2"/>
              </a:solidFill>
              <a:headEnd type="none" w="med" len="med"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Прямая соединительная линия 21"/>
            <p:cNvCxnSpPr/>
            <p:nvPr/>
          </p:nvCxnSpPr>
          <p:spPr>
            <a:xfrm>
              <a:off x="3429002" y="3184267"/>
              <a:ext cx="0" cy="155834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Дуга 22"/>
            <p:cNvSpPr/>
            <p:nvPr/>
          </p:nvSpPr>
          <p:spPr>
            <a:xfrm rot="18755904">
              <a:off x="6663139" y="3657608"/>
              <a:ext cx="914400" cy="914400"/>
            </a:xfrm>
            <a:prstGeom prst="arc">
              <a:avLst>
                <a:gd name="adj1" fmla="val 14463757"/>
                <a:gd name="adj2" fmla="val 2161531"/>
              </a:avLst>
            </a:prstGeom>
            <a:ln>
              <a:solidFill>
                <a:schemeClr val="accent2"/>
              </a:solidFill>
              <a:headEnd type="none" w="med" len="med"/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Дуга 23"/>
            <p:cNvSpPr/>
            <p:nvPr/>
          </p:nvSpPr>
          <p:spPr>
            <a:xfrm rot="18755904">
              <a:off x="7552138" y="3657608"/>
              <a:ext cx="914400" cy="914400"/>
            </a:xfrm>
            <a:prstGeom prst="arc">
              <a:avLst>
                <a:gd name="adj1" fmla="val 14463757"/>
                <a:gd name="adj2" fmla="val 2161531"/>
              </a:avLst>
            </a:prstGeom>
            <a:ln>
              <a:solidFill>
                <a:schemeClr val="accent2"/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17071" y="2801034"/>
              <a:ext cx="1097075" cy="648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smtClean="0"/>
                <a:t>Scheduled</a:t>
              </a:r>
              <a:br>
                <a:rPr lang="en-US" sz="800" i="1" dirty="0" smtClean="0"/>
              </a:br>
              <a:r>
                <a:rPr lang="en-US" sz="800" i="1" dirty="0" smtClean="0"/>
                <a:t>updates</a:t>
              </a:r>
              <a:endParaRPr lang="en-GB" sz="800" i="1" dirty="0"/>
            </a:p>
          </p:txBody>
        </p:sp>
        <p:sp>
          <p:nvSpPr>
            <p:cNvPr id="26" name="Дуга 25"/>
            <p:cNvSpPr/>
            <p:nvPr/>
          </p:nvSpPr>
          <p:spPr>
            <a:xfrm>
              <a:off x="3429001" y="3552807"/>
              <a:ext cx="1473200" cy="914400"/>
            </a:xfrm>
            <a:prstGeom prst="arc">
              <a:avLst>
                <a:gd name="adj1" fmla="val 10738284"/>
                <a:gd name="adj2" fmla="val 0"/>
              </a:avLst>
            </a:prstGeom>
            <a:ln>
              <a:solidFill>
                <a:schemeClr val="accent5"/>
              </a:solidFill>
              <a:headEnd type="triangle" w="med" len="lg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>
              <a:off x="1955802" y="3212860"/>
              <a:ext cx="0" cy="155834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Дуга 27"/>
            <p:cNvSpPr/>
            <p:nvPr/>
          </p:nvSpPr>
          <p:spPr>
            <a:xfrm>
              <a:off x="1955801" y="3581400"/>
              <a:ext cx="1473200" cy="914400"/>
            </a:xfrm>
            <a:prstGeom prst="arc">
              <a:avLst>
                <a:gd name="adj1" fmla="val 10738284"/>
                <a:gd name="adj2" fmla="val 0"/>
              </a:avLst>
            </a:prstGeom>
            <a:ln>
              <a:solidFill>
                <a:schemeClr val="accent5"/>
              </a:solidFill>
              <a:headEnd type="triangle" w="med" len="lg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Дуга 28"/>
            <p:cNvSpPr/>
            <p:nvPr/>
          </p:nvSpPr>
          <p:spPr>
            <a:xfrm>
              <a:off x="533400" y="3589873"/>
              <a:ext cx="1422401" cy="914400"/>
            </a:xfrm>
            <a:prstGeom prst="arc">
              <a:avLst>
                <a:gd name="adj1" fmla="val 10935876"/>
                <a:gd name="adj2" fmla="val 0"/>
              </a:avLst>
            </a:prstGeom>
            <a:ln>
              <a:solidFill>
                <a:schemeClr val="accent5"/>
              </a:solidFill>
              <a:prstDash val="sysDot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>
              <a:off x="533400" y="2392863"/>
              <a:ext cx="0" cy="3076604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09154" y="2339233"/>
              <a:ext cx="1809620" cy="7960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Earliest</a:t>
              </a:r>
              <a:br>
                <a:rPr lang="en-US" sz="1000" dirty="0" smtClean="0"/>
              </a:br>
              <a:r>
                <a:rPr lang="en-US" sz="1000" dirty="0" smtClean="0"/>
                <a:t>historical data</a:t>
              </a:r>
              <a:endParaRPr lang="en-GB" sz="1000" dirty="0"/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>
              <a:off x="1955802" y="4590207"/>
              <a:ext cx="1473200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955802" y="4590207"/>
              <a:ext cx="1473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 smtClean="0"/>
                <a:t>Load step</a:t>
              </a:r>
              <a:endParaRPr lang="en-GB" sz="1200" i="1" dirty="0"/>
            </a:p>
          </p:txBody>
        </p:sp>
        <p:sp>
          <p:nvSpPr>
            <p:cNvPr id="34" name="Стрелка вправо 33"/>
            <p:cNvSpPr/>
            <p:nvPr/>
          </p:nvSpPr>
          <p:spPr>
            <a:xfrm flipH="1">
              <a:off x="1955802" y="2332098"/>
              <a:ext cx="2782859" cy="4846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i="1" dirty="0" smtClean="0"/>
                <a:t>Reverse data load</a:t>
              </a:r>
              <a:endParaRPr lang="en-GB" sz="1050" i="1" dirty="0"/>
            </a:p>
          </p:txBody>
        </p:sp>
        <p:sp>
          <p:nvSpPr>
            <p:cNvPr id="35" name="Стрелка вправо 34"/>
            <p:cNvSpPr/>
            <p:nvPr/>
          </p:nvSpPr>
          <p:spPr>
            <a:xfrm>
              <a:off x="5079998" y="4984835"/>
              <a:ext cx="2480735" cy="4846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i="1" dirty="0" smtClean="0"/>
                <a:t>Regular data load</a:t>
              </a:r>
              <a:endParaRPr lang="en-GB" sz="1050" i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498928" y="3915956"/>
            <a:ext cx="29592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Storage populating / data reprocessing</a:t>
            </a:r>
            <a:endParaRPr lang="en-GB" sz="1400" u="sng" dirty="0"/>
          </a:p>
        </p:txBody>
      </p:sp>
      <p:sp>
        <p:nvSpPr>
          <p:cNvPr id="37" name="TextBox 36"/>
          <p:cNvSpPr txBox="1"/>
          <p:nvPr/>
        </p:nvSpPr>
        <p:spPr>
          <a:xfrm>
            <a:off x="152400" y="2526268"/>
            <a:ext cx="179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Dataflow scheme</a:t>
            </a:r>
            <a:endParaRPr lang="en-GB" u="sng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879428" y="2438400"/>
            <a:ext cx="3127557" cy="990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Single thread processing:</a:t>
            </a:r>
          </a:p>
          <a:p>
            <a:pPr indent="-182880"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/>
              <a:t>hourly update: ~</a:t>
            </a:r>
            <a:r>
              <a:rPr lang="en-US" sz="1600" dirty="0" smtClean="0">
                <a:solidFill>
                  <a:schemeClr val="tx1"/>
                </a:solidFill>
              </a:rPr>
              <a:t>2 min</a:t>
            </a:r>
          </a:p>
          <a:p>
            <a:pPr indent="-182880">
              <a:buFont typeface="Arial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reprocessing of 1 month: ~20 </a:t>
            </a:r>
            <a:r>
              <a:rPr lang="en-US" sz="1600" dirty="0" err="1" smtClean="0">
                <a:solidFill>
                  <a:schemeClr val="tx1"/>
                </a:solidFill>
              </a:rPr>
              <a:t>hrs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24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234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Прямоугольник 110"/>
          <p:cNvSpPr/>
          <p:nvPr/>
        </p:nvSpPr>
        <p:spPr>
          <a:xfrm>
            <a:off x="6130163" y="3601550"/>
            <a:ext cx="778636" cy="142765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Node 4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5416759" y="2576558"/>
            <a:ext cx="1340951" cy="954043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Node 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6993466" y="3486658"/>
            <a:ext cx="1498599" cy="1542542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Node 5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6993465" y="2236281"/>
            <a:ext cx="1498600" cy="1250377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Node 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5308599" y="3725333"/>
            <a:ext cx="778636" cy="999067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Node 3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4" name="Овал 103"/>
          <p:cNvSpPr/>
          <p:nvPr/>
        </p:nvSpPr>
        <p:spPr>
          <a:xfrm>
            <a:off x="6316133" y="4158741"/>
            <a:ext cx="409617" cy="4096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7226298" y="3247262"/>
            <a:ext cx="409617" cy="4096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7184982" y="3281850"/>
            <a:ext cx="409617" cy="4096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Dataflow capabilities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876800" cy="4937760"/>
          </a:xfrm>
        </p:spPr>
        <p:txBody>
          <a:bodyPr/>
          <a:lstStyle/>
          <a:p>
            <a:endParaRPr lang="en-US" sz="1400" dirty="0" smtClean="0"/>
          </a:p>
          <a:p>
            <a:r>
              <a:rPr lang="en-US" dirty="0" smtClean="0"/>
              <a:t>Arbitrary </a:t>
            </a:r>
            <a:r>
              <a:rPr lang="en-US" dirty="0"/>
              <a:t>i</a:t>
            </a:r>
            <a:r>
              <a:rPr lang="en-US" dirty="0" smtClean="0"/>
              <a:t>ntegration topology</a:t>
            </a:r>
          </a:p>
          <a:p>
            <a:pPr lvl="1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Splitting </a:t>
            </a:r>
            <a:r>
              <a:rPr lang="en-US" dirty="0" smtClean="0"/>
              <a:t>in two identical data flows</a:t>
            </a:r>
          </a:p>
          <a:p>
            <a:pPr lvl="1"/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Joining</a:t>
            </a:r>
            <a:r>
              <a:rPr lang="en-US" dirty="0" smtClean="0"/>
              <a:t> of similar data flows</a:t>
            </a:r>
          </a:p>
          <a:p>
            <a:pPr marL="274320" lvl="1" indent="0">
              <a:buNone/>
            </a:pPr>
            <a:endParaRPr lang="en-US" dirty="0" smtClean="0"/>
          </a:p>
          <a:p>
            <a:r>
              <a:rPr lang="en-US" dirty="0" smtClean="0"/>
              <a:t>Scalability</a:t>
            </a:r>
            <a:br>
              <a:rPr lang="en-US" dirty="0" smtClean="0"/>
            </a:br>
            <a:r>
              <a:rPr lang="en-US" sz="2400" dirty="0" smtClean="0"/>
              <a:t>(provided by Apache Kafka)</a:t>
            </a:r>
          </a:p>
          <a:p>
            <a:pPr lvl="1"/>
            <a:r>
              <a:rPr lang="en-US" dirty="0" smtClean="0"/>
              <a:t>Distributed processing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Configurable parallelization</a:t>
            </a:r>
          </a:p>
          <a:p>
            <a:pPr lvl="1"/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Multi-language </a:t>
            </a:r>
            <a:r>
              <a:rPr lang="en-US" dirty="0" smtClean="0"/>
              <a:t>modules support</a:t>
            </a:r>
            <a:endParaRPr lang="en-US" dirty="0"/>
          </a:p>
        </p:txBody>
      </p:sp>
      <p:sp>
        <p:nvSpPr>
          <p:cNvPr id="11" name="Овал 10"/>
          <p:cNvSpPr/>
          <p:nvPr/>
        </p:nvSpPr>
        <p:spPr>
          <a:xfrm>
            <a:off x="6270581" y="2985515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>
            <a:stCxn id="67" idx="6"/>
            <a:endCxn id="11" idx="2"/>
          </p:cNvCxnSpPr>
          <p:nvPr/>
        </p:nvCxnSpPr>
        <p:spPr>
          <a:xfrm>
            <a:off x="5903890" y="3190324"/>
            <a:ext cx="366691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6"/>
            <a:endCxn id="39" idx="2"/>
          </p:cNvCxnSpPr>
          <p:nvPr/>
        </p:nvCxnSpPr>
        <p:spPr>
          <a:xfrm flipV="1">
            <a:off x="6680198" y="2871809"/>
            <a:ext cx="457201" cy="318515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1" idx="6"/>
            <a:endCxn id="38" idx="2"/>
          </p:cNvCxnSpPr>
          <p:nvPr/>
        </p:nvCxnSpPr>
        <p:spPr>
          <a:xfrm>
            <a:off x="6680198" y="3190324"/>
            <a:ext cx="457201" cy="330201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70" idx="6"/>
            <a:endCxn id="37" idx="2"/>
          </p:cNvCxnSpPr>
          <p:nvPr/>
        </p:nvCxnSpPr>
        <p:spPr>
          <a:xfrm flipV="1">
            <a:off x="5903889" y="3862409"/>
            <a:ext cx="366692" cy="27939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6270581" y="3657600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7137399" y="3315716"/>
            <a:ext cx="409617" cy="4096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7137399" y="2667000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48" name="Прямая со стрелкой 47"/>
          <p:cNvCxnSpPr>
            <a:stCxn id="38" idx="5"/>
            <a:endCxn id="78" idx="2"/>
          </p:cNvCxnSpPr>
          <p:nvPr/>
        </p:nvCxnSpPr>
        <p:spPr>
          <a:xfrm>
            <a:off x="7487029" y="3665346"/>
            <a:ext cx="488568" cy="349463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7975599" y="2666999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L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56" name="Прямая со стрелкой 55"/>
          <p:cNvCxnSpPr>
            <a:stCxn id="39" idx="6"/>
            <a:endCxn id="54" idx="2"/>
          </p:cNvCxnSpPr>
          <p:nvPr/>
        </p:nvCxnSpPr>
        <p:spPr>
          <a:xfrm flipV="1">
            <a:off x="7547016" y="2871808"/>
            <a:ext cx="428583" cy="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/>
          <p:cNvSpPr/>
          <p:nvPr/>
        </p:nvSpPr>
        <p:spPr>
          <a:xfrm>
            <a:off x="5494273" y="2985515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70" name="Овал 69"/>
          <p:cNvSpPr/>
          <p:nvPr/>
        </p:nvSpPr>
        <p:spPr>
          <a:xfrm>
            <a:off x="5494272" y="3936998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E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6270580" y="4191001"/>
            <a:ext cx="409617" cy="40961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74" name="Прямая со стрелкой 73"/>
          <p:cNvCxnSpPr>
            <a:stCxn id="70" idx="6"/>
            <a:endCxn id="72" idx="2"/>
          </p:cNvCxnSpPr>
          <p:nvPr/>
        </p:nvCxnSpPr>
        <p:spPr>
          <a:xfrm>
            <a:off x="5903889" y="4141807"/>
            <a:ext cx="366691" cy="254003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Овал 77"/>
          <p:cNvSpPr/>
          <p:nvPr/>
        </p:nvSpPr>
        <p:spPr>
          <a:xfrm>
            <a:off x="7975597" y="3810000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L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81" name="Прямая со стрелкой 80"/>
          <p:cNvCxnSpPr>
            <a:stCxn id="72" idx="6"/>
            <a:endCxn id="84" idx="2"/>
          </p:cNvCxnSpPr>
          <p:nvPr/>
        </p:nvCxnSpPr>
        <p:spPr>
          <a:xfrm flipV="1">
            <a:off x="6680197" y="4395809"/>
            <a:ext cx="482599" cy="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Овал 83"/>
          <p:cNvSpPr/>
          <p:nvPr/>
        </p:nvSpPr>
        <p:spPr>
          <a:xfrm>
            <a:off x="7162796" y="4191000"/>
            <a:ext cx="409617" cy="409617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T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85" name="Прямая со стрелкой 84"/>
          <p:cNvCxnSpPr>
            <a:stCxn id="84" idx="6"/>
            <a:endCxn id="78" idx="2"/>
          </p:cNvCxnSpPr>
          <p:nvPr/>
        </p:nvCxnSpPr>
        <p:spPr>
          <a:xfrm flipV="1">
            <a:off x="7572413" y="4014809"/>
            <a:ext cx="403184" cy="38100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>
            <a:stCxn id="37" idx="6"/>
            <a:endCxn id="38" idx="2"/>
          </p:cNvCxnSpPr>
          <p:nvPr/>
        </p:nvCxnSpPr>
        <p:spPr>
          <a:xfrm flipV="1">
            <a:off x="6680198" y="3520525"/>
            <a:ext cx="457201" cy="341884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25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2423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26</a:t>
            </a:fld>
            <a:r>
              <a:rPr lang="en-GB" smtClean="0"/>
              <a:t>/9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120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Knowledge Base</a:t>
            </a:r>
            <a:br>
              <a:rPr lang="en-US" dirty="0" smtClean="0"/>
            </a:br>
            <a:r>
              <a:rPr lang="en-US" dirty="0" smtClean="0"/>
              <a:t>v.1</a:t>
            </a:r>
            <a:endParaRPr lang="en-GB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2016-2017</a:t>
            </a:r>
            <a:endParaRPr lang="en-GB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098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DKB (v.1)</a:t>
            </a:r>
            <a:endParaRPr lang="en-GB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38600" cy="4937760"/>
          </a:xfrm>
        </p:spPr>
        <p:txBody>
          <a:bodyPr>
            <a:normAutofit fontScale="92500"/>
          </a:bodyPr>
          <a:lstStyle/>
          <a:p>
            <a:r>
              <a:rPr lang="en-US" sz="2400" b="1" dirty="0" smtClean="0"/>
              <a:t>DKB R&amp;D project</a:t>
            </a:r>
          </a:p>
          <a:p>
            <a:pPr lvl="1"/>
            <a:r>
              <a:rPr lang="en-US" sz="2100" dirty="0" smtClean="0"/>
              <a:t>was initiated in 2016</a:t>
            </a:r>
          </a:p>
          <a:p>
            <a:pPr lvl="1"/>
            <a:endParaRPr lang="en-US" sz="2100" dirty="0" smtClean="0"/>
          </a:p>
          <a:p>
            <a:r>
              <a:rPr lang="en-US" sz="2400" b="1" dirty="0" smtClean="0"/>
              <a:t>Initial goal</a:t>
            </a:r>
            <a:endParaRPr lang="en-US" dirty="0"/>
          </a:p>
          <a:p>
            <a:pPr lvl="1"/>
            <a:r>
              <a:rPr lang="en-US" sz="2100" dirty="0" smtClean="0"/>
              <a:t>reconstruct connections between research results and data samples</a:t>
            </a:r>
          </a:p>
          <a:p>
            <a:pPr lvl="1"/>
            <a:endParaRPr lang="en-US" sz="2100" dirty="0" smtClean="0"/>
          </a:p>
          <a:p>
            <a:r>
              <a:rPr lang="en-US" sz="2400" b="1" dirty="0" smtClean="0"/>
              <a:t>Suggested information sources</a:t>
            </a:r>
            <a:endParaRPr lang="en-US" dirty="0" smtClean="0"/>
          </a:p>
          <a:p>
            <a:pPr lvl="1"/>
            <a:r>
              <a:rPr lang="en-US" sz="2100" dirty="0" smtClean="0"/>
              <a:t>PDF</a:t>
            </a:r>
          </a:p>
          <a:p>
            <a:pPr lvl="1"/>
            <a:r>
              <a:rPr lang="en-US" sz="2100" dirty="0" smtClean="0"/>
              <a:t>wiki pages</a:t>
            </a:r>
          </a:p>
          <a:p>
            <a:pPr lvl="1"/>
            <a:r>
              <a:rPr lang="en-US" sz="2100" dirty="0" err="1" smtClean="0"/>
              <a:t>Indico</a:t>
            </a:r>
            <a:endParaRPr lang="en-US" sz="2100" dirty="0" smtClean="0"/>
          </a:p>
          <a:p>
            <a:pPr lvl="1"/>
            <a:r>
              <a:rPr lang="en-US" sz="2100" dirty="0" smtClean="0"/>
              <a:t>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9" y="0"/>
            <a:ext cx="1811867" cy="1811867"/>
          </a:xfrm>
          <a:prstGeom prst="rect">
            <a:avLst/>
          </a:prstGeom>
        </p:spPr>
      </p:pic>
      <p:sp>
        <p:nvSpPr>
          <p:cNvPr id="12" name="Блок-схема: несколько документов 11"/>
          <p:cNvSpPr/>
          <p:nvPr/>
        </p:nvSpPr>
        <p:spPr>
          <a:xfrm>
            <a:off x="7907825" y="3196164"/>
            <a:ext cx="676607" cy="48412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data</a:t>
            </a:r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24400" y="1837264"/>
            <a:ext cx="1591007" cy="67733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MC generation</a:t>
            </a:r>
            <a:endParaRPr lang="en-GB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447800"/>
            <a:ext cx="1625600" cy="1219200"/>
          </a:xfrm>
          <a:prstGeom prst="rect">
            <a:avLst/>
          </a:prstGeom>
        </p:spPr>
      </p:pic>
      <p:sp>
        <p:nvSpPr>
          <p:cNvPr id="17" name="Стрелка вниз 16"/>
          <p:cNvSpPr/>
          <p:nvPr/>
        </p:nvSpPr>
        <p:spPr>
          <a:xfrm>
            <a:off x="7389326" y="261448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Стрелка вниз 17"/>
          <p:cNvSpPr/>
          <p:nvPr/>
        </p:nvSpPr>
        <p:spPr>
          <a:xfrm>
            <a:off x="5277587" y="2614488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695273" y="2590800"/>
            <a:ext cx="81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modeled</a:t>
            </a:r>
            <a:br>
              <a:rPr lang="en-US" sz="1400" dirty="0" smtClean="0"/>
            </a:br>
            <a:r>
              <a:rPr lang="en-US" sz="1400" dirty="0" smtClean="0"/>
              <a:t>data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858000" y="2597480"/>
            <a:ext cx="497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/>
              <a:t>real</a:t>
            </a:r>
            <a:br>
              <a:rPr lang="en-US" sz="1400" dirty="0" smtClean="0"/>
            </a:br>
            <a:r>
              <a:rPr lang="en-US" sz="1400" dirty="0" smtClean="0"/>
              <a:t>data</a:t>
            </a:r>
            <a:endParaRPr lang="en-GB" sz="1400" dirty="0"/>
          </a:p>
        </p:txBody>
      </p:sp>
      <p:sp>
        <p:nvSpPr>
          <p:cNvPr id="23" name="Блок-схема: несколько документов 22"/>
          <p:cNvSpPr/>
          <p:nvPr/>
        </p:nvSpPr>
        <p:spPr>
          <a:xfrm>
            <a:off x="7907824" y="4021904"/>
            <a:ext cx="676607" cy="48412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data</a:t>
            </a:r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8169927" y="3724217"/>
            <a:ext cx="152400" cy="256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Стрелка вниз 29"/>
          <p:cNvSpPr/>
          <p:nvPr/>
        </p:nvSpPr>
        <p:spPr>
          <a:xfrm>
            <a:off x="8144163" y="4531429"/>
            <a:ext cx="152400" cy="2568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8012614" y="4659868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…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37" name="Блок-схема: несколько документов 36"/>
          <p:cNvSpPr/>
          <p:nvPr/>
        </p:nvSpPr>
        <p:spPr>
          <a:xfrm>
            <a:off x="4724400" y="3196164"/>
            <a:ext cx="676607" cy="48412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data</a:t>
            </a:r>
            <a:endParaRPr lang="en-GB" sz="1400" dirty="0"/>
          </a:p>
        </p:txBody>
      </p:sp>
      <p:sp>
        <p:nvSpPr>
          <p:cNvPr id="38" name="Блок-схема: несколько документов 37"/>
          <p:cNvSpPr/>
          <p:nvPr/>
        </p:nvSpPr>
        <p:spPr>
          <a:xfrm>
            <a:off x="6315407" y="3196164"/>
            <a:ext cx="676607" cy="48412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data</a:t>
            </a:r>
            <a:endParaRPr lang="en-GB" sz="1400" dirty="0">
              <a:solidFill>
                <a:prstClr val="white"/>
              </a:solidFill>
            </a:endParaRPr>
          </a:p>
        </p:txBody>
      </p:sp>
      <p:sp>
        <p:nvSpPr>
          <p:cNvPr id="39" name="Блок-схема: несколько документов 38"/>
          <p:cNvSpPr/>
          <p:nvPr/>
        </p:nvSpPr>
        <p:spPr>
          <a:xfrm>
            <a:off x="5519903" y="3196164"/>
            <a:ext cx="676607" cy="48412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</a:t>
            </a:r>
            <a:endParaRPr lang="en-GB" sz="1400" dirty="0"/>
          </a:p>
        </p:txBody>
      </p:sp>
      <p:sp>
        <p:nvSpPr>
          <p:cNvPr id="40" name="Блок-схема: несколько документов 39"/>
          <p:cNvSpPr/>
          <p:nvPr/>
        </p:nvSpPr>
        <p:spPr>
          <a:xfrm>
            <a:off x="7113640" y="3196164"/>
            <a:ext cx="676607" cy="484124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>
                <a:solidFill>
                  <a:prstClr val="white"/>
                </a:solidFill>
              </a:rPr>
              <a:t>data</a:t>
            </a:r>
            <a:endParaRPr lang="en-GB" sz="1400" dirty="0">
              <a:solidFill>
                <a:prstClr val="white"/>
              </a:solidFill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flipH="1">
            <a:off x="5211854" y="3962400"/>
            <a:ext cx="503146" cy="759203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812257" y="3581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…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07761" y="3581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…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03343" y="3581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…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174779" y="3581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…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56" name="Прямая со стрелкой 55"/>
          <p:cNvCxnSpPr/>
          <p:nvPr/>
        </p:nvCxnSpPr>
        <p:spPr>
          <a:xfrm>
            <a:off x="5030532" y="4020392"/>
            <a:ext cx="1133808" cy="701211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52" idx="2"/>
          </p:cNvCxnSpPr>
          <p:nvPr/>
        </p:nvCxnSpPr>
        <p:spPr>
          <a:xfrm flipH="1">
            <a:off x="6413870" y="3950732"/>
            <a:ext cx="197222" cy="770871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7391400" y="4020392"/>
            <a:ext cx="0" cy="701211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Блок-схема: документ 67"/>
          <p:cNvSpPr/>
          <p:nvPr/>
        </p:nvSpPr>
        <p:spPr>
          <a:xfrm>
            <a:off x="4867599" y="4800600"/>
            <a:ext cx="683742" cy="457200"/>
          </a:xfrm>
          <a:prstGeom prst="flowChartDocumen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Paper</a:t>
            </a:r>
            <a:endParaRPr lang="en-GB" sz="1600" dirty="0"/>
          </a:p>
        </p:txBody>
      </p:sp>
      <p:sp>
        <p:nvSpPr>
          <p:cNvPr id="70" name="Блок-схема: документ 69"/>
          <p:cNvSpPr/>
          <p:nvPr/>
        </p:nvSpPr>
        <p:spPr>
          <a:xfrm>
            <a:off x="5956184" y="4800600"/>
            <a:ext cx="683742" cy="457200"/>
          </a:xfrm>
          <a:prstGeom prst="flowChartDocumen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Paper</a:t>
            </a:r>
            <a:endParaRPr lang="en-GB" sz="1600" dirty="0"/>
          </a:p>
        </p:txBody>
      </p:sp>
      <p:sp>
        <p:nvSpPr>
          <p:cNvPr id="71" name="Блок-схема: документ 70"/>
          <p:cNvSpPr/>
          <p:nvPr/>
        </p:nvSpPr>
        <p:spPr>
          <a:xfrm>
            <a:off x="7012458" y="4800600"/>
            <a:ext cx="683742" cy="457200"/>
          </a:xfrm>
          <a:prstGeom prst="flowChartDocumen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Paper</a:t>
            </a:r>
            <a:endParaRPr lang="en-GB" sz="1600" dirty="0"/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6672037" y="3979296"/>
            <a:ext cx="577489" cy="742307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5917775" y="3962400"/>
            <a:ext cx="380280" cy="759203"/>
          </a:xfrm>
          <a:prstGeom prst="straightConnector1">
            <a:avLst/>
          </a:prstGeom>
          <a:ln w="28575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Блок-схема: несколько документов 81"/>
          <p:cNvSpPr/>
          <p:nvPr/>
        </p:nvSpPr>
        <p:spPr>
          <a:xfrm>
            <a:off x="3733800" y="5305472"/>
            <a:ext cx="839327" cy="484810"/>
          </a:xfrm>
          <a:prstGeom prst="flowChartMulti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Notes</a:t>
            </a:r>
            <a:endParaRPr lang="en-GB" sz="1400" dirty="0"/>
          </a:p>
        </p:txBody>
      </p:sp>
      <p:cxnSp>
        <p:nvCxnSpPr>
          <p:cNvPr id="87" name="Прямая со стрелкой 86"/>
          <p:cNvCxnSpPr>
            <a:stCxn id="82" idx="0"/>
            <a:endCxn id="68" idx="1"/>
          </p:cNvCxnSpPr>
          <p:nvPr/>
        </p:nvCxnSpPr>
        <p:spPr>
          <a:xfrm flipV="1">
            <a:off x="4211206" y="5029200"/>
            <a:ext cx="656393" cy="2762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0" name="Блок-схема: документ 89"/>
          <p:cNvSpPr/>
          <p:nvPr/>
        </p:nvSpPr>
        <p:spPr>
          <a:xfrm>
            <a:off x="4797564" y="5638800"/>
            <a:ext cx="612636" cy="471923"/>
          </a:xfrm>
          <a:prstGeom prst="flowChart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Twiki</a:t>
            </a:r>
            <a:endParaRPr lang="en-GB" sz="1400" dirty="0"/>
          </a:p>
        </p:txBody>
      </p:sp>
      <p:sp>
        <p:nvSpPr>
          <p:cNvPr id="96" name="Облако 95"/>
          <p:cNvSpPr/>
          <p:nvPr/>
        </p:nvSpPr>
        <p:spPr>
          <a:xfrm>
            <a:off x="5695273" y="5417561"/>
            <a:ext cx="1511335" cy="914400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Discussions</a:t>
            </a:r>
            <a:endParaRPr lang="en-GB" sz="1200" dirty="0"/>
          </a:p>
        </p:txBody>
      </p:sp>
      <p:cxnSp>
        <p:nvCxnSpPr>
          <p:cNvPr id="99" name="Прямая со стрелкой 98"/>
          <p:cNvCxnSpPr>
            <a:stCxn id="90" idx="0"/>
            <a:endCxn id="68" idx="2"/>
          </p:cNvCxnSpPr>
          <p:nvPr/>
        </p:nvCxnSpPr>
        <p:spPr>
          <a:xfrm flipV="1">
            <a:off x="5103882" y="5227574"/>
            <a:ext cx="105588" cy="4112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>
            <a:endCxn id="68" idx="2"/>
          </p:cNvCxnSpPr>
          <p:nvPr/>
        </p:nvCxnSpPr>
        <p:spPr>
          <a:xfrm flipH="1" flipV="1">
            <a:off x="5209470" y="5227574"/>
            <a:ext cx="708305" cy="32359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7620000" y="4713982"/>
            <a:ext cx="14513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Chain</a:t>
            </a:r>
            <a:br>
              <a:rPr lang="en-US" sz="1600" dirty="0" smtClean="0"/>
            </a:br>
            <a:r>
              <a:rPr lang="en-US" sz="1600" dirty="0" smtClean="0"/>
              <a:t> of production and analysis tasks</a:t>
            </a:r>
            <a:endParaRPr lang="en-GB" sz="1600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4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524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routes</a:t>
            </a:r>
            <a:endParaRPr lang="en-GB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981200" y="1143000"/>
            <a:ext cx="6629400" cy="11430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Knowledge extraction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04800" y="2209800"/>
            <a:ext cx="1676400" cy="3810000"/>
          </a:xfrm>
          <a:prstGeom prst="downArrow">
            <a:avLst>
              <a:gd name="adj1" fmla="val 75694"/>
              <a:gd name="adj2" fmla="val 5104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Metadata integration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9532" y="1447800"/>
            <a:ext cx="1295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Development</a:t>
            </a:r>
            <a:endParaRPr lang="en-GB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86200" y="2286000"/>
            <a:ext cx="1905000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/>
              <a:t>Virtuoso</a:t>
            </a:r>
            <a:br>
              <a:rPr lang="en-US" u="sng" dirty="0"/>
            </a:br>
            <a:r>
              <a:rPr lang="en-US" sz="1400" i="1" dirty="0"/>
              <a:t>RDF and ontology storage with reasoning</a:t>
            </a:r>
            <a:endParaRPr lang="en-GB" sz="1400" i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29400" y="3810000"/>
            <a:ext cx="1905000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PDF Analyzer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sz="1600" i="1" dirty="0" smtClean="0"/>
              <a:t>metadata extraction form PDF documents</a:t>
            </a:r>
            <a:endParaRPr lang="en-GB" sz="1200" i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19800" y="2667000"/>
            <a:ext cx="1676400" cy="838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Ontology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sz="1400" i="1" dirty="0" smtClean="0"/>
              <a:t>scientific experiment metadata scheme</a:t>
            </a:r>
            <a:endParaRPr lang="en-GB" sz="1400" i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905000" y="2133600"/>
            <a:ext cx="6553200" cy="388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2057400" y="3276600"/>
            <a:ext cx="1371600" cy="73468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Dataflow</a:t>
            </a:r>
          </a:p>
          <a:p>
            <a:pPr algn="ctr"/>
            <a:r>
              <a:rPr lang="en-US" sz="1400" i="1" dirty="0" smtClean="0"/>
              <a:t>ETL process as data strea</a:t>
            </a:r>
            <a:r>
              <a:rPr lang="en-US" sz="1400" i="1" dirty="0"/>
              <a:t>m</a:t>
            </a:r>
            <a:endParaRPr lang="en-GB" sz="1400" i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33600" y="5257800"/>
            <a:ext cx="1752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Apache Kafka</a:t>
            </a:r>
          </a:p>
          <a:p>
            <a:pPr algn="ctr"/>
            <a:r>
              <a:rPr lang="en-US" sz="1400" i="1" dirty="0" smtClean="0"/>
              <a:t>streaming platfor</a:t>
            </a:r>
            <a:r>
              <a:rPr lang="en-US" sz="1400" i="1" dirty="0"/>
              <a:t>m</a:t>
            </a:r>
            <a:endParaRPr lang="en-GB" sz="1400" i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819400" y="4267200"/>
            <a:ext cx="1371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Stages</a:t>
            </a:r>
          </a:p>
          <a:p>
            <a:pPr algn="ctr"/>
            <a:r>
              <a:rPr lang="en-US" sz="1400" i="1" dirty="0" smtClean="0"/>
              <a:t>ETL modules</a:t>
            </a:r>
            <a:endParaRPr lang="en-GB" sz="1400" i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10050" y="4914900"/>
            <a:ext cx="19431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Communication protocol</a:t>
            </a:r>
          </a:p>
          <a:p>
            <a:pPr algn="ctr"/>
            <a:r>
              <a:rPr lang="en-US" sz="1400" i="1" dirty="0" smtClean="0"/>
              <a:t>between Kafka supervisor and Stage worker</a:t>
            </a:r>
            <a:endParaRPr lang="en-GB" sz="1400" i="1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5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72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DKB (v.1): achieved results 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information model developed</a:t>
            </a:r>
            <a:br>
              <a:rPr lang="en-US" dirty="0" smtClean="0"/>
            </a:br>
            <a:r>
              <a:rPr lang="en-US" sz="2000" i="1" dirty="0" smtClean="0"/>
              <a:t>(within a matter of consideration)</a:t>
            </a:r>
            <a:endParaRPr lang="en-US" i="1" dirty="0"/>
          </a:p>
          <a:p>
            <a:r>
              <a:rPr lang="en-US" dirty="0" smtClean="0"/>
              <a:t>Information integration system: conceptual architecture developed</a:t>
            </a:r>
          </a:p>
          <a:p>
            <a:r>
              <a:rPr lang="en-US" dirty="0" smtClean="0"/>
              <a:t>Federated information system concept developed</a:t>
            </a:r>
          </a:p>
          <a:p>
            <a:r>
              <a:rPr lang="en-US" dirty="0" smtClean="0"/>
              <a:t>Automated metadata extraction tool for internal supporting notes (PDF) for scientific papers developed</a:t>
            </a:r>
          </a:p>
          <a:p>
            <a:r>
              <a:rPr lang="en-US" dirty="0" smtClean="0"/>
              <a:t>Integrated information: from ~400 supporting notes</a:t>
            </a:r>
          </a:p>
          <a:p>
            <a:r>
              <a:rPr lang="en-US" dirty="0" smtClean="0"/>
              <a:t>Result validation:</a:t>
            </a:r>
          </a:p>
          <a:p>
            <a:pPr lvl="1"/>
            <a:r>
              <a:rPr lang="en-US" dirty="0" smtClean="0"/>
              <a:t>human analysis of supporting notes;</a:t>
            </a:r>
          </a:p>
          <a:p>
            <a:pPr lvl="1"/>
            <a:r>
              <a:rPr lang="en-US" dirty="0" smtClean="0"/>
              <a:t>cross-check with AMI/GLANCE.</a:t>
            </a:r>
            <a:endParaRPr lang="en-US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6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2369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Knowledge Base</a:t>
            </a:r>
            <a:br>
              <a:rPr lang="en-US" dirty="0" smtClean="0"/>
            </a:br>
            <a:r>
              <a:rPr lang="en-US" dirty="0" smtClean="0"/>
              <a:t>v.2</a:t>
            </a:r>
            <a:endParaRPr lang="en-GB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2017-2018</a:t>
            </a:r>
            <a:endParaRPr lang="en-GB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84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evolution</a:t>
            </a:r>
            <a:endParaRPr lang="en-GB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Started with </a:t>
            </a:r>
            <a:r>
              <a:rPr lang="en-US" i="1" dirty="0" smtClean="0"/>
              <a:t>unstructured sources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proof-of-concept: DKB is able to integrate information from different sources and restore connections between information objects;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nformation from unstructured sources is not always reliable.</a:t>
            </a:r>
            <a:endParaRPr lang="en-GB" dirty="0" smtClean="0"/>
          </a:p>
          <a:p>
            <a:r>
              <a:rPr lang="en-US" dirty="0" smtClean="0"/>
              <a:t>Can be applied to </a:t>
            </a:r>
            <a:r>
              <a:rPr lang="en-US" i="1" dirty="0" smtClean="0"/>
              <a:t>multi-source requests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sz="2200" i="1" dirty="0" smtClean="0"/>
              <a:t>Request example:</a:t>
            </a:r>
          </a:p>
          <a:p>
            <a:pPr lvl="1"/>
            <a:r>
              <a:rPr lang="en-US" sz="1900" i="1" dirty="0" smtClean="0"/>
              <a:t>find production tasks by some attribute via </a:t>
            </a:r>
            <a:r>
              <a:rPr lang="en-US" sz="1900" i="1" dirty="0" err="1" smtClean="0"/>
              <a:t>BigPanDA</a:t>
            </a:r>
            <a:r>
              <a:rPr lang="en-US" sz="1900" i="1" dirty="0" smtClean="0"/>
              <a:t> monitoring web-interface; </a:t>
            </a:r>
          </a:p>
          <a:p>
            <a:pPr lvl="1"/>
            <a:r>
              <a:rPr lang="en-US" sz="1900" i="1" dirty="0" smtClean="0"/>
              <a:t>get information from </a:t>
            </a:r>
            <a:r>
              <a:rPr lang="en-US" sz="1900" i="1" dirty="0" err="1" smtClean="0"/>
              <a:t>Rucio</a:t>
            </a:r>
            <a:r>
              <a:rPr lang="en-US" sz="1900" i="1" dirty="0" smtClean="0"/>
              <a:t> for related (input and output) data samples via CLI;</a:t>
            </a:r>
          </a:p>
          <a:p>
            <a:pPr lvl="1"/>
            <a:r>
              <a:rPr lang="en-US" sz="1900" i="1" dirty="0" smtClean="0"/>
              <a:t>get information from AMI for same data samples</a:t>
            </a:r>
            <a:r>
              <a:rPr lang="en-US" sz="1900" i="1" dirty="0"/>
              <a:t> via </a:t>
            </a:r>
            <a:r>
              <a:rPr lang="en-US" sz="1900" i="1" dirty="0" smtClean="0"/>
              <a:t>CLI.</a:t>
            </a:r>
          </a:p>
          <a:p>
            <a:r>
              <a:rPr lang="en-US" dirty="0" smtClean="0"/>
              <a:t>New DKB concept:</a:t>
            </a:r>
          </a:p>
          <a:p>
            <a:pPr lvl="1"/>
            <a:r>
              <a:rPr lang="en-US" dirty="0" smtClean="0"/>
              <a:t>universal tool for multi-source queries.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8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361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Multi-source requests (1)</a:t>
            </a:r>
            <a:endParaRPr lang="en-GB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mtClean="0"/>
              <a:t>M Golosova          ATLAS SW&amp;C Week,   DCC meeting</a:t>
            </a:r>
            <a:endParaRPr lang="en-GB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4274820" y="3467100"/>
            <a:ext cx="533400" cy="571500"/>
            <a:chOff x="3886200" y="3314700"/>
            <a:chExt cx="533400" cy="571500"/>
          </a:xfrm>
        </p:grpSpPr>
        <p:sp>
          <p:nvSpPr>
            <p:cNvPr id="6" name="Прямоугольник с двумя скругленными соседними углами 5"/>
            <p:cNvSpPr/>
            <p:nvPr/>
          </p:nvSpPr>
          <p:spPr>
            <a:xfrm>
              <a:off x="3886200" y="3581400"/>
              <a:ext cx="533400" cy="304800"/>
            </a:xfrm>
            <a:prstGeom prst="round2SameRect">
              <a:avLst>
                <a:gd name="adj1" fmla="val 50000"/>
                <a:gd name="adj2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Овал 6"/>
            <p:cNvSpPr/>
            <p:nvPr/>
          </p:nvSpPr>
          <p:spPr>
            <a:xfrm>
              <a:off x="4000500" y="3314700"/>
              <a:ext cx="304800" cy="304800"/>
            </a:xfrm>
            <a:prstGeom prst="ellipse">
              <a:avLst/>
            </a:prstGeom>
            <a:ln w="38100"/>
            <a:effectLst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Скругленный прямоугольник 8"/>
          <p:cNvSpPr/>
          <p:nvPr/>
        </p:nvSpPr>
        <p:spPr>
          <a:xfrm>
            <a:off x="609600" y="1524000"/>
            <a:ext cx="2133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BigPanDA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monitor</a:t>
            </a:r>
            <a:endParaRPr lang="en-GB" dirty="0"/>
          </a:p>
        </p:txBody>
      </p:sp>
      <p:cxnSp>
        <p:nvCxnSpPr>
          <p:cNvPr id="11" name="Прямая со стрелкой 10"/>
          <p:cNvCxnSpPr>
            <a:endCxn id="9" idx="2"/>
          </p:cNvCxnSpPr>
          <p:nvPr/>
        </p:nvCxnSpPr>
        <p:spPr>
          <a:xfrm flipH="1" flipV="1">
            <a:off x="1676400" y="2438400"/>
            <a:ext cx="2438400" cy="133350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755047">
            <a:off x="2030872" y="2751012"/>
            <a:ext cx="1697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search for tasks:</a:t>
            </a:r>
            <a:br>
              <a:rPr lang="en-US" dirty="0" smtClean="0"/>
            </a:br>
            <a:r>
              <a:rPr lang="en-US" dirty="0" smtClean="0"/>
              <a:t>param1,param2</a:t>
            </a:r>
            <a:endParaRPr lang="en-GB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19600" y="1497823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Rucio</a:t>
            </a:r>
            <a:endParaRPr lang="en-GB" dirty="0"/>
          </a:p>
        </p:txBody>
      </p:sp>
      <p:cxnSp>
        <p:nvCxnSpPr>
          <p:cNvPr id="14" name="Прямая со стрелкой 13"/>
          <p:cNvCxnSpPr>
            <a:endCxn id="13" idx="2"/>
          </p:cNvCxnSpPr>
          <p:nvPr/>
        </p:nvCxnSpPr>
        <p:spPr>
          <a:xfrm flipV="1">
            <a:off x="4693920" y="2286000"/>
            <a:ext cx="502920" cy="118110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75663" y="2438400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get detailed info</a:t>
            </a:r>
            <a:br>
              <a:rPr lang="en-US" sz="1200" dirty="0" smtClean="0"/>
            </a:br>
            <a:r>
              <a:rPr lang="en-US" sz="1200" dirty="0" smtClean="0"/>
              <a:t>for datasets of found tasks</a:t>
            </a:r>
            <a:endParaRPr lang="en-GB" sz="12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858000" y="2711061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AMI</a:t>
            </a:r>
            <a:endParaRPr lang="en-GB" dirty="0"/>
          </a:p>
        </p:txBody>
      </p:sp>
      <p:cxnSp>
        <p:nvCxnSpPr>
          <p:cNvPr id="20" name="Прямая со стрелкой 19"/>
          <p:cNvCxnSpPr>
            <a:endCxn id="19" idx="1"/>
          </p:cNvCxnSpPr>
          <p:nvPr/>
        </p:nvCxnSpPr>
        <p:spPr>
          <a:xfrm flipV="1">
            <a:off x="4945380" y="3105150"/>
            <a:ext cx="1912620" cy="66675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39740" y="3439180"/>
            <a:ext cx="2056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get additional information</a:t>
            </a:r>
            <a:br>
              <a:rPr lang="en-US" sz="1400" dirty="0" smtClean="0"/>
            </a:br>
            <a:r>
              <a:rPr lang="en-US" sz="1400" dirty="0" smtClean="0"/>
              <a:t>about found tasks</a:t>
            </a:r>
            <a:endParaRPr lang="en-GB" sz="1400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613220" y="4876800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srcX</a:t>
            </a:r>
            <a:endParaRPr lang="en-GB" dirty="0"/>
          </a:p>
        </p:txBody>
      </p:sp>
      <p:cxnSp>
        <p:nvCxnSpPr>
          <p:cNvPr id="25" name="Прямая со стрелкой 24"/>
          <p:cNvCxnSpPr>
            <a:endCxn id="24" idx="1"/>
          </p:cNvCxnSpPr>
          <p:nvPr/>
        </p:nvCxnSpPr>
        <p:spPr>
          <a:xfrm>
            <a:off x="4945380" y="4114800"/>
            <a:ext cx="1667840" cy="1156089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29" idx="0"/>
          </p:cNvCxnSpPr>
          <p:nvPr/>
        </p:nvCxnSpPr>
        <p:spPr>
          <a:xfrm flipH="1">
            <a:off x="2398423" y="4122420"/>
            <a:ext cx="1693517" cy="914399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Скругленный прямоугольник 28"/>
          <p:cNvSpPr/>
          <p:nvPr/>
        </p:nvSpPr>
        <p:spPr>
          <a:xfrm>
            <a:off x="1621183" y="5036819"/>
            <a:ext cx="1554480" cy="788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srcY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968445" y="4800600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clarify X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2281456" y="4210287"/>
            <a:ext cx="98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ensure Y</a:t>
            </a:r>
            <a:endParaRPr lang="en-GB" dirty="0"/>
          </a:p>
        </p:txBody>
      </p:sp>
      <p:sp>
        <p:nvSpPr>
          <p:cNvPr id="38" name="Дуга 37"/>
          <p:cNvSpPr/>
          <p:nvPr/>
        </p:nvSpPr>
        <p:spPr>
          <a:xfrm>
            <a:off x="3769453" y="2772021"/>
            <a:ext cx="772067" cy="727463"/>
          </a:xfrm>
          <a:prstGeom prst="arc">
            <a:avLst>
              <a:gd name="adj1" fmla="val 19916867"/>
              <a:gd name="adj2" fmla="val 8635188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Дуга 38"/>
          <p:cNvSpPr/>
          <p:nvPr/>
        </p:nvSpPr>
        <p:spPr>
          <a:xfrm>
            <a:off x="5129623" y="2710445"/>
            <a:ext cx="772067" cy="727463"/>
          </a:xfrm>
          <a:prstGeom prst="arc">
            <a:avLst>
              <a:gd name="adj1" fmla="val 4670432"/>
              <a:gd name="adj2" fmla="val 11128408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Дуга 39"/>
          <p:cNvSpPr/>
          <p:nvPr/>
        </p:nvSpPr>
        <p:spPr>
          <a:xfrm>
            <a:off x="5282022" y="3657600"/>
            <a:ext cx="772067" cy="727463"/>
          </a:xfrm>
          <a:prstGeom prst="arc">
            <a:avLst>
              <a:gd name="adj1" fmla="val 6818791"/>
              <a:gd name="adj2" fmla="val 14231839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Дуга 40"/>
          <p:cNvSpPr/>
          <p:nvPr/>
        </p:nvSpPr>
        <p:spPr>
          <a:xfrm>
            <a:off x="4203793" y="4309356"/>
            <a:ext cx="772067" cy="727463"/>
          </a:xfrm>
          <a:prstGeom prst="arc">
            <a:avLst>
              <a:gd name="adj1" fmla="val 12457972"/>
              <a:gd name="adj2" fmla="val 20442292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Дуга 41"/>
          <p:cNvSpPr/>
          <p:nvPr/>
        </p:nvSpPr>
        <p:spPr>
          <a:xfrm>
            <a:off x="3006186" y="3619500"/>
            <a:ext cx="772067" cy="727463"/>
          </a:xfrm>
          <a:prstGeom prst="arc">
            <a:avLst>
              <a:gd name="adj1" fmla="val 17270167"/>
              <a:gd name="adj2" fmla="val 4223434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Выноска-облако 43"/>
          <p:cNvSpPr/>
          <p:nvPr/>
        </p:nvSpPr>
        <p:spPr>
          <a:xfrm>
            <a:off x="6934200" y="1280160"/>
            <a:ext cx="1524000" cy="990600"/>
          </a:xfrm>
          <a:prstGeom prst="cloudCallout">
            <a:avLst>
              <a:gd name="adj1" fmla="val -140666"/>
              <a:gd name="adj2" fmla="val 13206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Issue</a:t>
            </a:r>
            <a:br>
              <a:rPr lang="en-US" dirty="0" smtClean="0"/>
            </a:br>
            <a:r>
              <a:rPr lang="en-US" dirty="0" smtClean="0"/>
              <a:t>to solve</a:t>
            </a:r>
            <a:endParaRPr lang="en-GB" dirty="0"/>
          </a:p>
        </p:txBody>
      </p:sp>
      <p:sp>
        <p:nvSpPr>
          <p:cNvPr id="45" name="Облако 44"/>
          <p:cNvSpPr/>
          <p:nvPr/>
        </p:nvSpPr>
        <p:spPr>
          <a:xfrm>
            <a:off x="2156953" y="1206111"/>
            <a:ext cx="990600" cy="635777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Web GUI</a:t>
            </a:r>
            <a:endParaRPr lang="en-GB" sz="1200" dirty="0"/>
          </a:p>
        </p:txBody>
      </p:sp>
      <p:sp>
        <p:nvSpPr>
          <p:cNvPr id="46" name="Облако 45"/>
          <p:cNvSpPr/>
          <p:nvPr/>
        </p:nvSpPr>
        <p:spPr>
          <a:xfrm>
            <a:off x="5478780" y="1179934"/>
            <a:ext cx="1074420" cy="635777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</a:t>
            </a:r>
            <a:r>
              <a:rPr lang="en-US" sz="1200" dirty="0" err="1" smtClean="0"/>
              <a:t>mdline</a:t>
            </a:r>
            <a:r>
              <a:rPr lang="en-US" sz="1200" dirty="0" smtClean="0"/>
              <a:t> API</a:t>
            </a:r>
            <a:endParaRPr lang="en-GB" sz="1200" dirty="0"/>
          </a:p>
        </p:txBody>
      </p:sp>
      <p:sp>
        <p:nvSpPr>
          <p:cNvPr id="47" name="Облако 46"/>
          <p:cNvSpPr/>
          <p:nvPr/>
        </p:nvSpPr>
        <p:spPr>
          <a:xfrm>
            <a:off x="7848600" y="4579620"/>
            <a:ext cx="853440" cy="59436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X API</a:t>
            </a:r>
            <a:endParaRPr lang="en-GB" sz="1200" dirty="0"/>
          </a:p>
        </p:txBody>
      </p:sp>
      <p:sp>
        <p:nvSpPr>
          <p:cNvPr id="48" name="Облако 47"/>
          <p:cNvSpPr/>
          <p:nvPr/>
        </p:nvSpPr>
        <p:spPr>
          <a:xfrm>
            <a:off x="8001000" y="2438400"/>
            <a:ext cx="1219200" cy="838201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</a:t>
            </a:r>
            <a:r>
              <a:rPr lang="en-US" sz="1200" dirty="0" err="1" smtClean="0"/>
              <a:t>mdline</a:t>
            </a:r>
            <a:r>
              <a:rPr lang="en-US" sz="1200" dirty="0" smtClean="0"/>
              <a:t> API / web GUI</a:t>
            </a:r>
            <a:endParaRPr lang="en-GB" sz="1200" dirty="0"/>
          </a:p>
        </p:txBody>
      </p:sp>
      <p:sp>
        <p:nvSpPr>
          <p:cNvPr id="49" name="Облако 48"/>
          <p:cNvSpPr/>
          <p:nvPr/>
        </p:nvSpPr>
        <p:spPr>
          <a:xfrm>
            <a:off x="2786894" y="4823460"/>
            <a:ext cx="853440" cy="594360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Y API</a:t>
            </a:r>
            <a:endParaRPr lang="en-GB" sz="1200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04/10/2018</a:t>
            </a:r>
            <a:endParaRPr lang="en-GB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0531C-438F-4625-9F5E-D350C4C43A81}" type="slidenum">
              <a:rPr lang="en-GB" smtClean="0"/>
              <a:pPr/>
              <a:t>9</a:t>
            </a:fld>
            <a:r>
              <a:rPr lang="en-GB" smtClean="0"/>
              <a:t>/19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1791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4568</TotalTime>
  <Words>1038</Words>
  <Application>Microsoft Office PowerPoint</Application>
  <PresentationFormat>Экран (4:3)</PresentationFormat>
  <Paragraphs>347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Начальная</vt:lpstr>
      <vt:lpstr>Data Knowledge Base: progress report</vt:lpstr>
      <vt:lpstr>Outline</vt:lpstr>
      <vt:lpstr>Data Knowledge Base v.1</vt:lpstr>
      <vt:lpstr>DKB (v.1)</vt:lpstr>
      <vt:lpstr>Development routes</vt:lpstr>
      <vt:lpstr>DKB (v.1): achieved results </vt:lpstr>
      <vt:lpstr>Data Knowledge Base v.2</vt:lpstr>
      <vt:lpstr>Concept evolution</vt:lpstr>
      <vt:lpstr>Multi-source requests (1)</vt:lpstr>
      <vt:lpstr>Multi-source requests (2)</vt:lpstr>
      <vt:lpstr>DKB for Production System (1)</vt:lpstr>
      <vt:lpstr>DKB for Production System (2)</vt:lpstr>
      <vt:lpstr>REST API</vt:lpstr>
      <vt:lpstr>Summary</vt:lpstr>
      <vt:lpstr>Summary</vt:lpstr>
      <vt:lpstr>Project perspectives</vt:lpstr>
      <vt:lpstr>Routes forward</vt:lpstr>
      <vt:lpstr>Questions</vt:lpstr>
      <vt:lpstr>Презентация PowerPoint</vt:lpstr>
      <vt:lpstr>Summary</vt:lpstr>
      <vt:lpstr>Презентация PowerPoint</vt:lpstr>
      <vt:lpstr>What`s done</vt:lpstr>
      <vt:lpstr>What`s coming next (WIP)</vt:lpstr>
      <vt:lpstr>Under the hood (how it works)</vt:lpstr>
      <vt:lpstr>Dataflow capabilities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Knowledge Base for the ATLAS collaboration</dc:title>
  <dc:creator>mgolosova</dc:creator>
  <cp:lastModifiedBy>mgolosova</cp:lastModifiedBy>
  <cp:revision>62</cp:revision>
  <cp:lastPrinted>2018-09-05T10:14:09Z</cp:lastPrinted>
  <dcterms:created xsi:type="dcterms:W3CDTF">2018-08-28T09:18:10Z</dcterms:created>
  <dcterms:modified xsi:type="dcterms:W3CDTF">2018-09-27T07:57:54Z</dcterms:modified>
</cp:coreProperties>
</file>