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59" r:id="rId3"/>
    <p:sldId id="260" r:id="rId4"/>
    <p:sldId id="262" r:id="rId5"/>
    <p:sldId id="258" r:id="rId6"/>
    <p:sldId id="261" r:id="rId7"/>
    <p:sldId id="263" r:id="rId8"/>
    <p:sldId id="257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3CB2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60" y="7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12/12/2018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12-Dec-18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12-Dec-18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12-Dec-18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88116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Overview of WP X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 – Injectors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1723286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Author, Contributors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2443155"/>
            <a:ext cx="2946400" cy="146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 – Wrap-up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12-Dec-18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12-Dec-18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12-Dec-18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  <p:pic>
        <p:nvPicPr>
          <p:cNvPr id="1028" name="Picture 4" descr="Image result for r2e logo cern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10" y="4631593"/>
            <a:ext cx="436788" cy="42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R2E </a:t>
            </a:r>
            <a:r>
              <a:rPr lang="en-US" sz="3600" b="1" dirty="0" smtClean="0"/>
              <a:t>Annual Meeting Wrap-Up</a:t>
            </a:r>
            <a:endParaRPr lang="en-GB" sz="36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1723286"/>
            <a:ext cx="4745666" cy="403226"/>
          </a:xfrm>
        </p:spPr>
        <p:txBody>
          <a:bodyPr>
            <a:normAutofit/>
          </a:bodyPr>
          <a:lstStyle/>
          <a:p>
            <a:r>
              <a:rPr lang="en-US" sz="1600" b="1" dirty="0" smtClean="0"/>
              <a:t>Rubén </a:t>
            </a:r>
            <a:r>
              <a:rPr lang="en-US" sz="1600" b="1" dirty="0" err="1" smtClean="0"/>
              <a:t>García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Alía</a:t>
            </a:r>
            <a:r>
              <a:rPr lang="en-US" sz="1600" b="1" dirty="0" smtClean="0"/>
              <a:t>, on behalf of the R2E Project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95959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monitoring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993" y="792470"/>
            <a:ext cx="4826776" cy="2265526"/>
          </a:xfrm>
        </p:spPr>
        <p:txBody>
          <a:bodyPr>
            <a:normAutofit/>
          </a:bodyPr>
          <a:lstStyle/>
          <a:p>
            <a:r>
              <a:rPr lang="en-US" sz="1600" dirty="0" smtClean="0"/>
              <a:t>Key improvements in an already very mature and complete “system”</a:t>
            </a:r>
          </a:p>
          <a:p>
            <a:r>
              <a:rPr lang="en-US" sz="1600" dirty="0" smtClean="0"/>
              <a:t>Pushing the limits of space, time and dose/</a:t>
            </a:r>
            <a:r>
              <a:rPr lang="en-US" sz="1600" dirty="0" err="1" smtClean="0"/>
              <a:t>fluence</a:t>
            </a:r>
            <a:r>
              <a:rPr lang="en-US" sz="1600" dirty="0" smtClean="0"/>
              <a:t> resolution (while maintaining high cost efficiency)</a:t>
            </a:r>
          </a:p>
          <a:p>
            <a:r>
              <a:rPr lang="en-US" sz="1600" dirty="0" smtClean="0"/>
              <a:t>Wireless solutions, Floating Gate System on Chip, distributed optical fiber dosimetry (active + passive…)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Wrap-up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D4EFFF-5431-4884-9DC8-4F5C2A849B3D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777" y="2126969"/>
            <a:ext cx="3615719" cy="25459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0" t="629" r="94" b="2390"/>
          <a:stretch/>
        </p:blipFill>
        <p:spPr>
          <a:xfrm>
            <a:off x="5102935" y="255923"/>
            <a:ext cx="2228370" cy="17767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2061" y="2594239"/>
            <a:ext cx="2892751" cy="23227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1498" y="2901524"/>
            <a:ext cx="256171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 smtClean="0">
                <a:solidFill>
                  <a:srgbClr val="00B050"/>
                </a:solidFill>
              </a:rPr>
              <a:t>Relatively “small” changes in accelerator settings/operation can lead to “large” changes in environment and have a very strong impact on system performance </a:t>
            </a:r>
            <a:endParaRPr lang="en-GB" sz="15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055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level data processing and FLUKA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421927" cy="3203145"/>
          </a:xfrm>
        </p:spPr>
        <p:txBody>
          <a:bodyPr>
            <a:normAutofit/>
          </a:bodyPr>
          <a:lstStyle/>
          <a:p>
            <a:r>
              <a:rPr lang="en-US" sz="1600" dirty="0" smtClean="0"/>
              <a:t>MCWG analysis: essential in order to efficiently digest and interpret very large quantities of data </a:t>
            </a:r>
          </a:p>
          <a:p>
            <a:pPr lvl="1"/>
            <a:r>
              <a:rPr lang="en-US" sz="1400" dirty="0" smtClean="0"/>
              <a:t>Importance of automated routines; link to radiation levels on equipment and associated lifetime risk</a:t>
            </a:r>
          </a:p>
          <a:p>
            <a:r>
              <a:rPr lang="en-US" sz="1600" dirty="0" smtClean="0"/>
              <a:t>FLUKA for R2E: Crucial ingredient for definition of future radiation levels 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Wrap-up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5650" y="880452"/>
            <a:ext cx="1581150" cy="14382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6918" y="880452"/>
            <a:ext cx="1510940" cy="16882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7520" y="2628594"/>
            <a:ext cx="2449735" cy="21185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13867" y="3119721"/>
            <a:ext cx="4093029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 smtClean="0">
                <a:solidFill>
                  <a:srgbClr val="00B050"/>
                </a:solidFill>
              </a:rPr>
              <a:t>FLUKA studies &amp; radiation level analysis already cover “most” needs for e.g. HL-LHC, however further user requirements are important in order to optimize future efforts and outcome (related 2019 review)</a:t>
            </a:r>
            <a:endParaRPr lang="en-GB" sz="1500" b="1" i="1" dirty="0">
              <a:solidFill>
                <a:srgbClr val="00B05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0098" y="2905783"/>
            <a:ext cx="1733376" cy="156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881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Facilities &amp; testing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844902" cy="3265907"/>
          </a:xfrm>
        </p:spPr>
        <p:txBody>
          <a:bodyPr>
            <a:normAutofit/>
          </a:bodyPr>
          <a:lstStyle/>
          <a:p>
            <a:r>
              <a:rPr lang="en-US" sz="1500" dirty="0" smtClean="0"/>
              <a:t>Radiation testing for high-energy accelerators implies very broad range of experimental environments, radiation levels and type of effects (electronics, materials…)</a:t>
            </a:r>
          </a:p>
          <a:p>
            <a:r>
              <a:rPr lang="en-US" sz="1500" dirty="0" smtClean="0"/>
              <a:t>R2E provides an essential service for part qualification (mainly PSI) and facility operation</a:t>
            </a:r>
          </a:p>
          <a:p>
            <a:r>
              <a:rPr lang="en-US" sz="1500" dirty="0" smtClean="0"/>
              <a:t>Importance of component radiation test database </a:t>
            </a:r>
          </a:p>
          <a:p>
            <a:endParaRPr lang="en-GB" sz="1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Wrap-up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9756" y="555459"/>
            <a:ext cx="1525254" cy="17898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6" r="14563" b="10800"/>
          <a:stretch/>
        </p:blipFill>
        <p:spPr>
          <a:xfrm>
            <a:off x="6264217" y="2154602"/>
            <a:ext cx="2700000" cy="19773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09906" y="2885464"/>
            <a:ext cx="4093029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 smtClean="0">
                <a:solidFill>
                  <a:srgbClr val="00B050"/>
                </a:solidFill>
              </a:rPr>
              <a:t>Strong link between Radiation Hardness Assurance and facilities – optimized approach: large reference database, batch acceptance (and possibly stock) and system level validation</a:t>
            </a:r>
            <a:endParaRPr lang="en-GB" sz="15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287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Rad-</a:t>
            </a:r>
            <a:r>
              <a:rPr lang="en-US" dirty="0" err="1" smtClean="0"/>
              <a:t>tol</a:t>
            </a:r>
            <a:r>
              <a:rPr lang="en-US" dirty="0" smtClean="0"/>
              <a:t> developments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6"/>
            <a:ext cx="5675086" cy="3138316"/>
          </a:xfrm>
        </p:spPr>
        <p:txBody>
          <a:bodyPr>
            <a:normAutofit/>
          </a:bodyPr>
          <a:lstStyle/>
          <a:p>
            <a:r>
              <a:rPr lang="en-US" sz="1500" dirty="0" smtClean="0"/>
              <a:t>Ranging from modification on commercially available modules (components, schematics) to fully customized ASIC designs</a:t>
            </a:r>
          </a:p>
          <a:p>
            <a:r>
              <a:rPr lang="en-US" sz="1500" dirty="0" smtClean="0"/>
              <a:t>Importance of </a:t>
            </a:r>
            <a:r>
              <a:rPr lang="en-US" sz="1500" b="1" dirty="0" smtClean="0">
                <a:solidFill>
                  <a:srgbClr val="00B050"/>
                </a:solidFill>
              </a:rPr>
              <a:t>common building blocks </a:t>
            </a:r>
            <a:r>
              <a:rPr lang="en-US" sz="1500" dirty="0" smtClean="0"/>
              <a:t>&amp; </a:t>
            </a:r>
            <a:r>
              <a:rPr lang="en-US" sz="1500" b="1" dirty="0" smtClean="0">
                <a:solidFill>
                  <a:srgbClr val="00B050"/>
                </a:solidFill>
              </a:rPr>
              <a:t>modular designs </a:t>
            </a:r>
            <a:r>
              <a:rPr lang="en-US" sz="1500" dirty="0" smtClean="0"/>
              <a:t>(e.g. BE/BI GEFE and application to BE/CO DIOT) </a:t>
            </a:r>
          </a:p>
          <a:p>
            <a:r>
              <a:rPr lang="en-US" sz="1500" dirty="0" smtClean="0"/>
              <a:t>Relevance of COTS batch procurement &amp; acceptance</a:t>
            </a:r>
          </a:p>
          <a:p>
            <a:r>
              <a:rPr lang="en-US" sz="1500" b="1" dirty="0" err="1" smtClean="0">
                <a:solidFill>
                  <a:srgbClr val="00B050"/>
                </a:solidFill>
              </a:rPr>
              <a:t>NanoXplore</a:t>
            </a:r>
            <a:r>
              <a:rPr lang="en-US" sz="1500" dirty="0" smtClean="0"/>
              <a:t>: excellent opportunity for rad-hard FPGA as building block for future systems</a:t>
            </a:r>
            <a:endParaRPr lang="en-GB" sz="1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Wrap-up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165" y="3395018"/>
            <a:ext cx="4929414" cy="12851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186" y="3384951"/>
            <a:ext cx="2914063" cy="12245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3444" y="788116"/>
            <a:ext cx="2283842" cy="2366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15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challenges ahead…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43602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LS2:</a:t>
            </a:r>
          </a:p>
          <a:p>
            <a:pPr lvl="1"/>
            <a:r>
              <a:rPr lang="en-US" dirty="0" smtClean="0"/>
              <a:t>LS3 developments, part qualification &amp; procurement</a:t>
            </a:r>
          </a:p>
          <a:p>
            <a:pPr lvl="1"/>
            <a:r>
              <a:rPr lang="en-US" dirty="0" smtClean="0"/>
              <a:t>Continuation of R&amp;D activities: very important part of project mainly due to rapidly evolving microelectronic technologies</a:t>
            </a:r>
          </a:p>
          <a:p>
            <a:pPr lvl="1"/>
            <a:r>
              <a:rPr lang="en-US" dirty="0" smtClean="0"/>
              <a:t>Facility, monitoring and analysis tool maintenance &amp; upgrade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Run 3:</a:t>
            </a:r>
          </a:p>
          <a:p>
            <a:pPr lvl="1"/>
            <a:r>
              <a:rPr lang="en-US" dirty="0" smtClean="0"/>
              <a:t>Validation of radiation tolerance of </a:t>
            </a:r>
            <a:r>
              <a:rPr lang="en-US" dirty="0"/>
              <a:t>“new” </a:t>
            </a:r>
            <a:r>
              <a:rPr lang="en-US" dirty="0" smtClean="0"/>
              <a:t>qualified systems</a:t>
            </a:r>
          </a:p>
          <a:p>
            <a:pPr lvl="1"/>
            <a:r>
              <a:rPr lang="en-US" dirty="0" smtClean="0"/>
              <a:t>Radiation monitoring, with focus on LIU impact</a:t>
            </a:r>
          </a:p>
          <a:p>
            <a:pPr lvl="1"/>
            <a:r>
              <a:rPr lang="en-US" dirty="0" smtClean="0"/>
              <a:t>Further preparing for unique HL-LHC environment &amp; availability requirements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Wrap-up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111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…but a great team to tackle them!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Wrap-up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741" y="910579"/>
            <a:ext cx="5369860" cy="3577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35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special thanks to…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359" y="777820"/>
            <a:ext cx="8229600" cy="3203145"/>
          </a:xfrm>
        </p:spPr>
        <p:txBody>
          <a:bodyPr>
            <a:normAutofit/>
          </a:bodyPr>
          <a:lstStyle/>
          <a:p>
            <a:r>
              <a:rPr lang="en-US" sz="1500" dirty="0" smtClean="0"/>
              <a:t>Salvatore, Slawosz and Yacine for the session preparation and chairing</a:t>
            </a:r>
          </a:p>
          <a:p>
            <a:r>
              <a:rPr lang="en-US" sz="1500" dirty="0" smtClean="0"/>
              <a:t>Melanie, for the critical organization support </a:t>
            </a:r>
          </a:p>
          <a:p>
            <a:r>
              <a:rPr lang="en-US" sz="1500" dirty="0"/>
              <a:t>All the speakers for the excellent presentations!</a:t>
            </a:r>
          </a:p>
          <a:p>
            <a:endParaRPr lang="en-GB" sz="1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Wrap-up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26" name="Picture 2" descr="Resultado de imagen de wine toa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232" y="1952919"/>
            <a:ext cx="2566951" cy="256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884428" y="1876710"/>
            <a:ext cx="348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B050"/>
                </a:solidFill>
              </a:rPr>
              <a:t>Please join us for an R2E drink!!</a:t>
            </a:r>
            <a:endParaRPr lang="en-GB" i="1" dirty="0">
              <a:solidFill>
                <a:srgbClr val="00B050"/>
              </a:solidFill>
            </a:endParaRPr>
          </a:p>
        </p:txBody>
      </p:sp>
      <p:pic>
        <p:nvPicPr>
          <p:cNvPr id="1028" name="Picture 4" descr="Resultado de imagen de cern r2e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687" y="2403530"/>
            <a:ext cx="1917922" cy="184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18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662</TotalTime>
  <Words>491</Words>
  <Application>Microsoft Office PowerPoint</Application>
  <PresentationFormat>On-screen Show (16:9)</PresentationFormat>
  <Paragraphs>60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CERN2Corporate16-9</vt:lpstr>
      <vt:lpstr>R2E Annual Meeting Wrap-Up</vt:lpstr>
      <vt:lpstr>Radiation monitoring</vt:lpstr>
      <vt:lpstr>Radiation level data processing and FLUKA</vt:lpstr>
      <vt:lpstr>Facilities &amp; testing</vt:lpstr>
      <vt:lpstr>Rad-tol developments</vt:lpstr>
      <vt:lpstr>Many challenges ahead…</vt:lpstr>
      <vt:lpstr>…but a great team to tackle them!</vt:lpstr>
      <vt:lpstr>A special thanks to…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Ruben Garcia Alia</cp:lastModifiedBy>
  <cp:revision>46</cp:revision>
  <dcterms:created xsi:type="dcterms:W3CDTF">2016-04-26T16:44:32Z</dcterms:created>
  <dcterms:modified xsi:type="dcterms:W3CDTF">2018-12-12T17:04:14Z</dcterms:modified>
</cp:coreProperties>
</file>