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69" r:id="rId3"/>
    <p:sldId id="272" r:id="rId4"/>
    <p:sldId id="267" r:id="rId5"/>
    <p:sldId id="259" r:id="rId6"/>
    <p:sldId id="258" r:id="rId7"/>
    <p:sldId id="260" r:id="rId8"/>
    <p:sldId id="261" r:id="rId9"/>
    <p:sldId id="270" r:id="rId10"/>
    <p:sldId id="262" r:id="rId11"/>
    <p:sldId id="274" r:id="rId12"/>
    <p:sldId id="263" r:id="rId13"/>
    <p:sldId id="275" r:id="rId14"/>
    <p:sldId id="266" r:id="rId15"/>
    <p:sldId id="273" r:id="rId16"/>
    <p:sldId id="264" r:id="rId17"/>
    <p:sldId id="265" r:id="rId18"/>
    <p:sldId id="268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56" y="4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10/12/2018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Overview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Overview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radwg.web.cern.ch/content/radiation-test-database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cid:6BE8B66E-5063-43A8-8F56-2BECA5DBCE78@cern.ch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8324/" TargetMode="External"/><Relationship Id="rId2" Type="http://schemas.openxmlformats.org/officeDocument/2006/relationships/hyperlink" Target="https://indico.cern.ch/event/731449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Introduction and R2E overview</a:t>
            </a:r>
            <a:endParaRPr lang="en-GB" sz="3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27001" y="1564740"/>
            <a:ext cx="6892901" cy="470719"/>
          </a:xfrm>
        </p:spPr>
        <p:txBody>
          <a:bodyPr/>
          <a:lstStyle/>
          <a:p>
            <a:r>
              <a:rPr lang="en-US" b="1" dirty="0" smtClean="0"/>
              <a:t>Rubén </a:t>
            </a:r>
            <a:r>
              <a:rPr lang="en-US" b="1" dirty="0" err="1" smtClean="0"/>
              <a:t>García</a:t>
            </a:r>
            <a:r>
              <a:rPr lang="en-US" b="1" dirty="0" smtClean="0"/>
              <a:t> </a:t>
            </a:r>
            <a:r>
              <a:rPr lang="en-US" b="1" dirty="0" err="1" smtClean="0"/>
              <a:t>Alía</a:t>
            </a:r>
            <a:r>
              <a:rPr lang="en-US" b="1" dirty="0" smtClean="0"/>
              <a:t>, on behalf of the R2E Project 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390105" y="3999651"/>
            <a:ext cx="34323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b="1" dirty="0"/>
              <a:t>https://indico.cern.ch/event/760345/</a:t>
            </a:r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 </a:t>
            </a:r>
            <a:r>
              <a:rPr lang="en-US" dirty="0" smtClean="0"/>
              <a:t>test </a:t>
            </a:r>
            <a:r>
              <a:rPr lang="en-US" dirty="0" smtClean="0"/>
              <a:t>facilities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835912" cy="3203145"/>
          </a:xfrm>
        </p:spPr>
        <p:txBody>
          <a:bodyPr>
            <a:normAutofit lnSpcReduction="10000"/>
          </a:bodyPr>
          <a:lstStyle/>
          <a:p>
            <a:r>
              <a:rPr lang="en-US" sz="1500" b="1" dirty="0" smtClean="0">
                <a:solidFill>
                  <a:srgbClr val="00B050"/>
                </a:solidFill>
              </a:rPr>
              <a:t>CHARM:</a:t>
            </a:r>
          </a:p>
          <a:p>
            <a:pPr lvl="1"/>
            <a:r>
              <a:rPr lang="en-US" sz="1300" dirty="0" smtClean="0"/>
              <a:t>“Flagship” of CERN radiation facility, tailored for high-energy accelerator environment and system level testing </a:t>
            </a:r>
          </a:p>
          <a:p>
            <a:pPr lvl="1"/>
            <a:r>
              <a:rPr lang="en-US" sz="1300" dirty="0" smtClean="0"/>
              <a:t>Examples of 2018 CHARM accelerator equipment (LS2) tests: 11T </a:t>
            </a:r>
            <a:r>
              <a:rPr lang="en-US" sz="1300" dirty="0" err="1" smtClean="0"/>
              <a:t>uQDS</a:t>
            </a:r>
            <a:r>
              <a:rPr lang="en-US" sz="1300" dirty="0" smtClean="0"/>
              <a:t>, quench heater power supplies, cold-by pass diode, current lead temperature controller, electronics for pressure sensors…</a:t>
            </a:r>
          </a:p>
          <a:p>
            <a:pPr lvl="1"/>
            <a:r>
              <a:rPr lang="en-US" sz="1300" dirty="0" smtClean="0"/>
              <a:t>Key R2E support for facility operation, interface with users, test preparation &amp; interpretation…</a:t>
            </a:r>
          </a:p>
          <a:p>
            <a:r>
              <a:rPr lang="en-US" sz="1500" b="1" dirty="0" smtClean="0">
                <a:solidFill>
                  <a:srgbClr val="00B050"/>
                </a:solidFill>
              </a:rPr>
              <a:t>CC60:</a:t>
            </a:r>
          </a:p>
          <a:p>
            <a:pPr lvl="1"/>
            <a:r>
              <a:rPr lang="en-US" sz="1300" dirty="0" smtClean="0"/>
              <a:t>In-house solution for TID testing and component and board level</a:t>
            </a:r>
          </a:p>
          <a:p>
            <a:pPr lvl="1"/>
            <a:r>
              <a:rPr lang="en-US" sz="1300" dirty="0" smtClean="0"/>
              <a:t>Factor ~10 source activity increase for 2019 </a:t>
            </a:r>
            <a:endParaRPr lang="en-GB" sz="1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756" y="555459"/>
            <a:ext cx="1525254" cy="17898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r="14563" b="10800"/>
          <a:stretch/>
        </p:blipFill>
        <p:spPr>
          <a:xfrm>
            <a:off x="6264217" y="2154602"/>
            <a:ext cx="2700000" cy="197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36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facilities for regular R2E qualification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PSI</a:t>
            </a:r>
            <a:r>
              <a:rPr lang="en-US" dirty="0" smtClean="0"/>
              <a:t> (200 MeV protons):</a:t>
            </a:r>
          </a:p>
          <a:p>
            <a:pPr lvl="1"/>
            <a:r>
              <a:rPr lang="en-US" dirty="0" smtClean="0"/>
              <a:t>For TID/DD/SEE testing of components for equipment groups (i.e. test service)</a:t>
            </a:r>
          </a:p>
          <a:p>
            <a:pPr lvl="1"/>
            <a:r>
              <a:rPr lang="en-US" dirty="0" smtClean="0"/>
              <a:t>~70 references tested in 2018, reports available on </a:t>
            </a:r>
            <a:r>
              <a:rPr lang="en-US" dirty="0" smtClean="0">
                <a:hlinkClick r:id="rId2"/>
              </a:rPr>
              <a:t>radiation test database</a:t>
            </a:r>
            <a:endParaRPr lang="en-US" dirty="0" smtClean="0"/>
          </a:p>
          <a:p>
            <a:r>
              <a:rPr lang="en-US" dirty="0" smtClean="0"/>
              <a:t>TID tests through </a:t>
            </a:r>
            <a:r>
              <a:rPr lang="en-US" b="1" dirty="0" err="1" smtClean="0">
                <a:solidFill>
                  <a:srgbClr val="00B050"/>
                </a:solidFill>
              </a:rPr>
              <a:t>Fraunhofer</a:t>
            </a:r>
            <a:r>
              <a:rPr lang="en-US" dirty="0" smtClean="0"/>
              <a:t> (~5 </a:t>
            </a:r>
            <a:r>
              <a:rPr lang="en-US" dirty="0" err="1" smtClean="0"/>
              <a:t>MGy</a:t>
            </a:r>
            <a:r>
              <a:rPr lang="en-US" dirty="0" smtClean="0"/>
              <a:t> target levels)</a:t>
            </a:r>
          </a:p>
          <a:p>
            <a:pPr lvl="1"/>
            <a:r>
              <a:rPr lang="en-US" dirty="0" smtClean="0"/>
              <a:t>Relatively new R2E activity; crucial in terms of (</a:t>
            </a:r>
            <a:r>
              <a:rPr lang="en-US" dirty="0" err="1" smtClean="0"/>
              <a:t>i</a:t>
            </a:r>
            <a:r>
              <a:rPr lang="en-US" dirty="0" smtClean="0"/>
              <a:t>) building and preserving associated know-how, (ii) </a:t>
            </a:r>
            <a:r>
              <a:rPr lang="en-US" dirty="0" smtClean="0"/>
              <a:t>reducing </a:t>
            </a:r>
            <a:r>
              <a:rPr lang="en-US" dirty="0" smtClean="0"/>
              <a:t>test campaign cost and person-power</a:t>
            </a:r>
          </a:p>
          <a:p>
            <a:pPr lvl="1"/>
            <a:r>
              <a:rPr lang="en-US" dirty="0" smtClean="0"/>
              <a:t>Passive tests, typically for materials (i.e. requiring post-irradiation analysis at 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6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test facilities for R2E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454989" cy="3361410"/>
          </a:xfrm>
        </p:spPr>
        <p:txBody>
          <a:bodyPr/>
          <a:lstStyle/>
          <a:p>
            <a:r>
              <a:rPr lang="en-US" sz="1500" b="1" dirty="0">
                <a:solidFill>
                  <a:srgbClr val="00B050"/>
                </a:solidFill>
              </a:rPr>
              <a:t>Non-conventional irradiation sources &amp; </a:t>
            </a:r>
            <a:r>
              <a:rPr lang="en-US" sz="1500" b="1" dirty="0" smtClean="0">
                <a:solidFill>
                  <a:srgbClr val="00B050"/>
                </a:solidFill>
              </a:rPr>
              <a:t>beams at CERN</a:t>
            </a:r>
            <a:endParaRPr lang="en-US" sz="1500" b="1" dirty="0">
              <a:solidFill>
                <a:srgbClr val="00B050"/>
              </a:solidFill>
            </a:endParaRPr>
          </a:p>
          <a:p>
            <a:pPr lvl="1"/>
            <a:r>
              <a:rPr lang="en-US" sz="1300" dirty="0"/>
              <a:t>VESPER at CLEAR (high-energy electrons)</a:t>
            </a:r>
          </a:p>
          <a:p>
            <a:pPr lvl="1"/>
            <a:r>
              <a:rPr lang="en-US" sz="1300" dirty="0"/>
              <a:t>Am-Be neutron source (e.g. for SEU setup validation)</a:t>
            </a:r>
          </a:p>
          <a:p>
            <a:pPr lvl="1"/>
            <a:r>
              <a:rPr lang="en-US" sz="1300" dirty="0"/>
              <a:t>Ultra-high energy heavy ions at CHARM and North </a:t>
            </a:r>
            <a:r>
              <a:rPr lang="en-US" sz="1300" dirty="0" smtClean="0"/>
              <a:t>Area</a:t>
            </a:r>
          </a:p>
          <a:p>
            <a:r>
              <a:rPr lang="en-US" sz="1500" b="1" dirty="0" smtClean="0">
                <a:solidFill>
                  <a:srgbClr val="00B050"/>
                </a:solidFill>
              </a:rPr>
              <a:t>Other external test facilities for recent R2E activities</a:t>
            </a:r>
          </a:p>
          <a:p>
            <a:pPr lvl="1"/>
            <a:r>
              <a:rPr lang="en-US" sz="1300" dirty="0" smtClean="0"/>
              <a:t>ILL (thermal neutrons) and LPSC (14 MeV neutrons) in Grenoble</a:t>
            </a:r>
          </a:p>
          <a:p>
            <a:pPr lvl="1"/>
            <a:r>
              <a:rPr lang="en-US" sz="1300" dirty="0" smtClean="0"/>
              <a:t>Low energy protons and ion cocktail at RADEF (Jyvaskyla)</a:t>
            </a:r>
          </a:p>
          <a:p>
            <a:pPr lvl="1"/>
            <a:r>
              <a:rPr lang="en-US" sz="1300" dirty="0" smtClean="0"/>
              <a:t>Atmospheric-like neutron spectrum for SEE testing at </a:t>
            </a:r>
            <a:r>
              <a:rPr lang="en-US" sz="1300" dirty="0" err="1" smtClean="0"/>
              <a:t>ChipIr</a:t>
            </a:r>
            <a:r>
              <a:rPr lang="en-US" sz="1300" dirty="0" smtClean="0"/>
              <a:t> (large beam available for board/system level testing)</a:t>
            </a:r>
          </a:p>
          <a:p>
            <a:pPr lvl="1"/>
            <a:r>
              <a:rPr lang="en-US" sz="1300" dirty="0" smtClean="0"/>
              <a:t>IJS reactor in </a:t>
            </a:r>
            <a:r>
              <a:rPr lang="en-US" sz="1300" dirty="0" smtClean="0"/>
              <a:t>Ljubljana (mainly </a:t>
            </a:r>
            <a:r>
              <a:rPr lang="en-US" sz="1300" dirty="0" smtClean="0"/>
              <a:t>displacement damage)</a:t>
            </a:r>
          </a:p>
          <a:p>
            <a:pPr lvl="1"/>
            <a:r>
              <a:rPr lang="en-US" sz="1300" dirty="0" smtClean="0"/>
              <a:t>Pion testing at PSI (through RADSAGA)</a:t>
            </a:r>
          </a:p>
          <a:p>
            <a:pPr lvl="1"/>
            <a:r>
              <a:rPr lang="en-US" sz="1300" dirty="0" smtClean="0"/>
              <a:t>GSI high-energy and micro-beam ions </a:t>
            </a:r>
            <a:endParaRPr lang="en-GB" sz="13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E7002642-5AD8-4B5B-9DB7-23711007BA2A" descr="cid:6BE8B66E-5063-43A8-8F56-2BECA5DBCE78@cern.ch" title="R. Strøm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117" y="735653"/>
            <a:ext cx="2561445" cy="170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116" y="2819480"/>
            <a:ext cx="2561445" cy="144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 equipment group developments (LS2)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037"/>
            <a:ext cx="4945380" cy="320314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Power converters:</a:t>
            </a:r>
          </a:p>
          <a:p>
            <a:pPr lvl="1"/>
            <a:r>
              <a:rPr lang="en-US" sz="1600" dirty="0" smtClean="0"/>
              <a:t>FGClite (already in operation in LHC ARC since EYETS 16-17)</a:t>
            </a:r>
          </a:p>
          <a:p>
            <a:pPr lvl="1"/>
            <a:r>
              <a:rPr lang="en-US" sz="1600" dirty="0" smtClean="0"/>
              <a:t>600A &amp; 4-6-8 kA power converters</a:t>
            </a:r>
          </a:p>
          <a:p>
            <a:r>
              <a:rPr lang="en-US" sz="1800" dirty="0" smtClean="0"/>
              <a:t>GEFE BPM electronics (for SPS)</a:t>
            </a:r>
          </a:p>
          <a:p>
            <a:r>
              <a:rPr lang="en-US" sz="1800" dirty="0" smtClean="0"/>
              <a:t>QPS:</a:t>
            </a:r>
          </a:p>
          <a:p>
            <a:pPr lvl="1"/>
            <a:r>
              <a:rPr lang="en-US" sz="1600" dirty="0" smtClean="0"/>
              <a:t>Quench detection system for 11T</a:t>
            </a:r>
          </a:p>
          <a:p>
            <a:pPr lvl="1"/>
            <a:r>
              <a:rPr lang="en-US" sz="1600" dirty="0" smtClean="0"/>
              <a:t>Upgrade of main quadrupole systems</a:t>
            </a:r>
          </a:p>
          <a:p>
            <a:r>
              <a:rPr lang="en-US" sz="1800" dirty="0" smtClean="0"/>
              <a:t>Vacuum gauge electronics</a:t>
            </a:r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579" y="994205"/>
            <a:ext cx="2422552" cy="32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4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development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94205"/>
            <a:ext cx="6272014" cy="348007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Evaluation of </a:t>
            </a:r>
            <a:r>
              <a:rPr lang="en-US" sz="1600" b="1" dirty="0" err="1" smtClean="0">
                <a:solidFill>
                  <a:srgbClr val="00B050"/>
                </a:solidFill>
              </a:rPr>
              <a:t>NanoExplore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rad-hard FPGA</a:t>
            </a:r>
            <a:r>
              <a:rPr lang="en-US" sz="1600" dirty="0" smtClean="0"/>
              <a:t> for CERN applications</a:t>
            </a:r>
          </a:p>
          <a:p>
            <a:pPr lvl="1"/>
            <a:r>
              <a:rPr lang="en-US" sz="1300" dirty="0" smtClean="0"/>
              <a:t>EU effort to build ITAR free rad-hard FPGA based on 65nm ST technology (mainly for space applications, strong ESA support) </a:t>
            </a:r>
          </a:p>
          <a:p>
            <a:pPr lvl="1"/>
            <a:r>
              <a:rPr lang="en-US" sz="1300" dirty="0" smtClean="0"/>
              <a:t>Very promising radiation test results; lot procurement foreseen for 2019; working on implementing and testing accelerator applications</a:t>
            </a:r>
          </a:p>
          <a:p>
            <a:pPr lvl="1"/>
            <a:r>
              <a:rPr lang="en-US" sz="1300" dirty="0" smtClean="0"/>
              <a:t>Complementary efforts based on </a:t>
            </a:r>
            <a:r>
              <a:rPr lang="en-US" sz="1300" b="1" dirty="0" smtClean="0">
                <a:solidFill>
                  <a:srgbClr val="00B050"/>
                </a:solidFill>
              </a:rPr>
              <a:t>SmartFusion2</a:t>
            </a:r>
            <a:r>
              <a:rPr lang="en-US" sz="1300" dirty="0" smtClean="0"/>
              <a:t> (as natural ProAsic3 replacement)</a:t>
            </a:r>
          </a:p>
          <a:p>
            <a:r>
              <a:rPr lang="en-US" sz="1600" dirty="0" smtClean="0"/>
              <a:t>Support for radiation tolerant elements of </a:t>
            </a:r>
            <a:r>
              <a:rPr lang="en-US" sz="1600" b="1" dirty="0" smtClean="0">
                <a:solidFill>
                  <a:srgbClr val="00B050"/>
                </a:solidFill>
              </a:rPr>
              <a:t>BE/CO DIOT</a:t>
            </a:r>
            <a:endParaRPr lang="en-GB" sz="1400" b="1" dirty="0">
              <a:solidFill>
                <a:srgbClr val="00B050"/>
              </a:solidFill>
            </a:endParaRPr>
          </a:p>
          <a:p>
            <a:pPr lvl="1"/>
            <a:r>
              <a:rPr lang="en-US" sz="1300" dirty="0" smtClean="0"/>
              <a:t>Ongoing developments (both in-house and through external company collaboration) to provide high-power DCDC converter module (synergies with TE/EPC needs)</a:t>
            </a:r>
          </a:p>
          <a:p>
            <a:pPr lvl="1"/>
            <a:r>
              <a:rPr lang="en-US" sz="1300" dirty="0" smtClean="0"/>
              <a:t>Initial design and qualification of </a:t>
            </a:r>
            <a:r>
              <a:rPr lang="en-US" sz="1300" dirty="0" err="1" smtClean="0"/>
              <a:t>Powerlink</a:t>
            </a:r>
            <a:r>
              <a:rPr lang="en-US" sz="1300" dirty="0" smtClean="0"/>
              <a:t> FMC board (baseline solution: soft-core System-on-Chip)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9214" y="1160338"/>
            <a:ext cx="2164735" cy="14354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006" y="3151506"/>
            <a:ext cx="2271150" cy="97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7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activities related to RHA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008" y="994204"/>
            <a:ext cx="8337792" cy="3562555"/>
          </a:xfrm>
        </p:spPr>
        <p:txBody>
          <a:bodyPr>
            <a:normAutofit lnSpcReduction="10000"/>
          </a:bodyPr>
          <a:lstStyle/>
          <a:p>
            <a:r>
              <a:rPr lang="en-US" sz="1500" dirty="0" smtClean="0"/>
              <a:t>Radiation effects on electronics evolve rapidly, mainly linked to the fast technological evolution</a:t>
            </a:r>
          </a:p>
          <a:p>
            <a:r>
              <a:rPr lang="en-US" sz="1500" dirty="0" smtClean="0"/>
              <a:t>It is important to keep up-to-date with </a:t>
            </a:r>
            <a:r>
              <a:rPr lang="en-US" sz="1500" b="1" dirty="0" smtClean="0">
                <a:solidFill>
                  <a:srgbClr val="00B050"/>
                </a:solidFill>
              </a:rPr>
              <a:t>radiation effects on emerging technologies</a:t>
            </a:r>
            <a:r>
              <a:rPr lang="en-US" sz="1500" dirty="0" smtClean="0"/>
              <a:t> (e.g. deep sub-micron FPGA, wide-bandgap semiconductors for power and RF electronics) due to (</a:t>
            </a:r>
            <a:r>
              <a:rPr lang="en-US" sz="1500" dirty="0" err="1" smtClean="0"/>
              <a:t>i</a:t>
            </a:r>
            <a:r>
              <a:rPr lang="en-US" sz="1500" dirty="0" smtClean="0"/>
              <a:t>) obsolescence of older technologies and (ii) enhanced performance </a:t>
            </a:r>
            <a:endParaRPr lang="en-US" sz="1500" dirty="0" smtClean="0"/>
          </a:p>
          <a:p>
            <a:r>
              <a:rPr lang="en-US" sz="1500" dirty="0" smtClean="0"/>
              <a:t>A </a:t>
            </a:r>
            <a:r>
              <a:rPr lang="en-US" sz="1500" dirty="0" smtClean="0"/>
              <a:t>lot can be learnt from the well-established </a:t>
            </a:r>
            <a:r>
              <a:rPr lang="en-US" sz="1500" b="1" dirty="0" smtClean="0">
                <a:solidFill>
                  <a:srgbClr val="00B050"/>
                </a:solidFill>
              </a:rPr>
              <a:t>radiation effects space community</a:t>
            </a:r>
            <a:r>
              <a:rPr lang="en-US" sz="1500" dirty="0" smtClean="0"/>
              <a:t>, but “our” environment and needs are </a:t>
            </a:r>
            <a:r>
              <a:rPr lang="en-US" sz="1500" dirty="0" smtClean="0"/>
              <a:t>unique</a:t>
            </a:r>
            <a:endParaRPr lang="en-US" sz="1500" dirty="0" smtClean="0"/>
          </a:p>
          <a:p>
            <a:r>
              <a:rPr lang="en-US" sz="1500" dirty="0" smtClean="0"/>
              <a:t>Examples of ongoing R2E </a:t>
            </a:r>
            <a:r>
              <a:rPr lang="en-US" sz="1500" dirty="0" smtClean="0"/>
              <a:t>R&amp;D activities </a:t>
            </a:r>
            <a:r>
              <a:rPr lang="en-US" sz="1500" dirty="0" smtClean="0"/>
              <a:t>with direct RHA implications (i.e. how we qualify electronics for the accelerator):</a:t>
            </a:r>
          </a:p>
          <a:p>
            <a:pPr lvl="1"/>
            <a:r>
              <a:rPr lang="en-US" sz="1300" b="1" dirty="0" smtClean="0">
                <a:solidFill>
                  <a:srgbClr val="00B050"/>
                </a:solidFill>
              </a:rPr>
              <a:t>TID and displacement damage synergy effects </a:t>
            </a:r>
            <a:r>
              <a:rPr lang="en-US" sz="1300" dirty="0" smtClean="0"/>
              <a:t>on e.g. bipolar components and </a:t>
            </a:r>
            <a:r>
              <a:rPr lang="en-US" sz="1300" dirty="0" err="1" smtClean="0"/>
              <a:t>opto</a:t>
            </a:r>
            <a:r>
              <a:rPr lang="en-US" sz="1300" dirty="0" smtClean="0"/>
              <a:t>-couplers (how representative is the test environment of the actual operation conditions?)</a:t>
            </a:r>
          </a:p>
          <a:p>
            <a:pPr lvl="1"/>
            <a:r>
              <a:rPr lang="en-US" sz="1300" b="1" dirty="0" smtClean="0">
                <a:solidFill>
                  <a:srgbClr val="00B050"/>
                </a:solidFill>
              </a:rPr>
              <a:t>Impact of intermediate and thermal neutrons</a:t>
            </a:r>
            <a:r>
              <a:rPr lang="en-US" sz="1300" dirty="0" smtClean="0"/>
              <a:t> on soft-error rate for LHC shielded areas (what is their relative contribution for state-of-the-art technologies, and how can we qualify in a representative manner</a:t>
            </a:r>
            <a:r>
              <a:rPr lang="en-US" sz="1300" dirty="0" smtClean="0"/>
              <a:t>?)</a:t>
            </a:r>
          </a:p>
          <a:p>
            <a:pPr lvl="1"/>
            <a:r>
              <a:rPr lang="en-US" sz="1300" dirty="0" smtClean="0"/>
              <a:t>Radiation effects on </a:t>
            </a:r>
            <a:r>
              <a:rPr lang="en-US" sz="1300" b="1" dirty="0" smtClean="0">
                <a:solidFill>
                  <a:srgbClr val="00B050"/>
                </a:solidFill>
              </a:rPr>
              <a:t>wide-bandgap semiconductor technologies</a:t>
            </a:r>
            <a:r>
              <a:rPr lang="en-US" sz="1300" dirty="0" smtClean="0"/>
              <a:t> (</a:t>
            </a:r>
            <a:r>
              <a:rPr lang="en-US" sz="1300" dirty="0" err="1" smtClean="0"/>
              <a:t>SiC</a:t>
            </a:r>
            <a:r>
              <a:rPr lang="en-US" sz="1300" dirty="0" smtClean="0"/>
              <a:t>, </a:t>
            </a:r>
            <a:r>
              <a:rPr lang="en-US" sz="1300" dirty="0" err="1" smtClean="0"/>
              <a:t>GaN</a:t>
            </a:r>
            <a:r>
              <a:rPr lang="en-US" sz="1300" dirty="0" smtClean="0"/>
              <a:t>)</a:t>
            </a:r>
            <a:endParaRPr lang="en-US" sz="13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40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 collaboration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378" y="798761"/>
            <a:ext cx="8491356" cy="3857001"/>
          </a:xfrm>
        </p:spPr>
        <p:txBody>
          <a:bodyPr>
            <a:normAutofit lnSpcReduction="10000"/>
          </a:bodyPr>
          <a:lstStyle/>
          <a:p>
            <a:r>
              <a:rPr lang="en-US" sz="1500" b="1" dirty="0" smtClean="0">
                <a:solidFill>
                  <a:srgbClr val="00B050"/>
                </a:solidFill>
              </a:rPr>
              <a:t>Universities</a:t>
            </a:r>
            <a:r>
              <a:rPr lang="en-US" sz="1500" dirty="0" smtClean="0"/>
              <a:t> (mainly Montpellier and Jyvaskyla):</a:t>
            </a:r>
          </a:p>
          <a:p>
            <a:pPr lvl="1"/>
            <a:r>
              <a:rPr lang="en-US" sz="1300" dirty="0" smtClean="0"/>
              <a:t>Collaboration agreements in place (or being implemented); regular student exchange (e.g. trainees, PhDs)</a:t>
            </a:r>
          </a:p>
          <a:p>
            <a:pPr lvl="1"/>
            <a:r>
              <a:rPr lang="en-US" sz="1300" dirty="0" smtClean="0"/>
              <a:t>Saint Etienne: strong focus on optical fiber dosimetry</a:t>
            </a:r>
            <a:endParaRPr lang="en-US" sz="1100" dirty="0" smtClean="0"/>
          </a:p>
          <a:p>
            <a:r>
              <a:rPr lang="en-US" sz="1500" b="1" dirty="0" smtClean="0">
                <a:solidFill>
                  <a:srgbClr val="00B050"/>
                </a:solidFill>
              </a:rPr>
              <a:t>CNES:</a:t>
            </a:r>
          </a:p>
          <a:p>
            <a:pPr lvl="1"/>
            <a:r>
              <a:rPr lang="en-US" sz="1300" dirty="0" smtClean="0"/>
              <a:t>Very active collaboration, mainly focused on common qualification needs and radiation monitoring</a:t>
            </a:r>
          </a:p>
          <a:p>
            <a:pPr lvl="1"/>
            <a:r>
              <a:rPr lang="en-US" sz="1300" dirty="0" smtClean="0"/>
              <a:t>CNES-CERN Steering Committee </a:t>
            </a:r>
            <a:r>
              <a:rPr lang="en-US" sz="1300" dirty="0"/>
              <a:t>Meeting held in May 2018: </a:t>
            </a:r>
            <a:r>
              <a:rPr lang="en-US" sz="1300" dirty="0">
                <a:hlinkClick r:id="rId2"/>
              </a:rPr>
              <a:t>https://indico.cern.ch/event/731449</a:t>
            </a:r>
            <a:r>
              <a:rPr lang="en-US" sz="1300" dirty="0" smtClean="0">
                <a:hlinkClick r:id="rId2"/>
              </a:rPr>
              <a:t>/</a:t>
            </a:r>
            <a:r>
              <a:rPr lang="en-US" sz="1300" dirty="0" smtClean="0"/>
              <a:t> </a:t>
            </a:r>
          </a:p>
          <a:p>
            <a:r>
              <a:rPr lang="en-US" sz="1500" b="1" dirty="0" smtClean="0">
                <a:solidFill>
                  <a:srgbClr val="00B050"/>
                </a:solidFill>
              </a:rPr>
              <a:t>ESA</a:t>
            </a:r>
            <a:endParaRPr lang="en-US" sz="1500" b="1" dirty="0" smtClean="0">
              <a:solidFill>
                <a:srgbClr val="00B050"/>
              </a:solidFill>
            </a:endParaRPr>
          </a:p>
          <a:p>
            <a:pPr lvl="1"/>
            <a:r>
              <a:rPr lang="en-US" sz="1300" dirty="0" smtClean="0"/>
              <a:t>Long-standing collaboration focusing on access to CERN and external radiation facilities and respective R&amp;D studies</a:t>
            </a:r>
          </a:p>
          <a:p>
            <a:pPr lvl="1"/>
            <a:r>
              <a:rPr lang="en-US" sz="1300" dirty="0" smtClean="0"/>
              <a:t>Finalization of protocol on “radiation environments, technologies and facilities”, to be signed early </a:t>
            </a:r>
            <a:r>
              <a:rPr lang="en-US" sz="1300" dirty="0" smtClean="0"/>
              <a:t>2019</a:t>
            </a:r>
          </a:p>
          <a:p>
            <a:r>
              <a:rPr lang="en-US" sz="1500" b="1" dirty="0">
                <a:solidFill>
                  <a:srgbClr val="00B050"/>
                </a:solidFill>
              </a:rPr>
              <a:t>ITER:</a:t>
            </a:r>
          </a:p>
          <a:p>
            <a:pPr lvl="1"/>
            <a:r>
              <a:rPr lang="en-US" sz="1300" dirty="0"/>
              <a:t>Workshop held in May 2018 to provide overview of radiation effects on electronics activities and possible common points of interest: </a:t>
            </a:r>
            <a:r>
              <a:rPr lang="en-US" sz="1300" dirty="0">
                <a:hlinkClick r:id="rId3"/>
              </a:rPr>
              <a:t>https://indico.cern.ch/event/708324/</a:t>
            </a:r>
            <a:r>
              <a:rPr lang="en-US" sz="1300" dirty="0"/>
              <a:t> (possible similar event to be held in 2019 with GSI → 2020: more general workshop on “radiation environments and effects on electronics in high-energy accelerators and nuclear facilities”)</a:t>
            </a:r>
          </a:p>
          <a:p>
            <a:endParaRPr lang="en-US" sz="15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43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RADSAGA Marie Curie network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499" y="944156"/>
            <a:ext cx="3372555" cy="22448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41841" y="880452"/>
            <a:ext cx="4940916" cy="33614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Network of 15 students distributed around different universities, laboratories and companies in Europe; coordinated by CERN </a:t>
            </a:r>
          </a:p>
          <a:p>
            <a:r>
              <a:rPr lang="en-US" sz="1500" dirty="0" smtClean="0"/>
              <a:t>Working on emerging challenges for radiation effects on electronics in space, avionic, ground-level and accelerator applications</a:t>
            </a:r>
          </a:p>
          <a:p>
            <a:r>
              <a:rPr lang="en-US" sz="1500" dirty="0" smtClean="0"/>
              <a:t>4 year project, started </a:t>
            </a:r>
            <a:r>
              <a:rPr lang="en-US" sz="1500" dirty="0" smtClean="0"/>
              <a:t>March </a:t>
            </a:r>
            <a:r>
              <a:rPr lang="en-US" sz="1500" dirty="0" smtClean="0"/>
              <a:t>2017</a:t>
            </a:r>
            <a:endParaRPr lang="en-US" sz="1500" dirty="0" smtClean="0"/>
          </a:p>
          <a:p>
            <a:r>
              <a:rPr lang="en-US" sz="1500" dirty="0" smtClean="0"/>
              <a:t>Main 2018 achievements relevant to R2E:</a:t>
            </a:r>
          </a:p>
          <a:p>
            <a:pPr lvl="1"/>
            <a:r>
              <a:rPr lang="en-US" sz="1100" dirty="0" smtClean="0"/>
              <a:t>System-level testing in CHARM (e.g. software defined radio for satellite communication) and implications on RHA guidelines</a:t>
            </a:r>
          </a:p>
          <a:p>
            <a:pPr lvl="1"/>
            <a:r>
              <a:rPr lang="en-US" sz="1100" dirty="0" smtClean="0"/>
              <a:t>Custom design and calibration of variable voltage supply SRAM radiation monitor</a:t>
            </a:r>
          </a:p>
          <a:p>
            <a:pPr lvl="1"/>
            <a:r>
              <a:rPr lang="en-US" sz="1100" dirty="0" smtClean="0"/>
              <a:t>On-going rad-hard designs (e.g. CMOS imager)</a:t>
            </a:r>
            <a:endParaRPr lang="en-GB" sz="1100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633175" y="3231648"/>
            <a:ext cx="290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http://radsaga.web.cern.ch</a:t>
            </a:r>
          </a:p>
        </p:txBody>
      </p:sp>
      <p:pic>
        <p:nvPicPr>
          <p:cNvPr id="1026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178" y="78811"/>
            <a:ext cx="1125235" cy="132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91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thanks to all!!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608" y="993775"/>
            <a:ext cx="4268784" cy="32035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7608" y="4320715"/>
            <a:ext cx="2943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(part of the R2E team at RADECS 2018)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65673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Main objective: </a:t>
            </a:r>
            <a:r>
              <a:rPr lang="en-US" dirty="0" smtClean="0"/>
              <a:t>to provide a global view of the project to those of you participating in it (i.e. promote internal exchange/collaboration, know whom to ask what, etc.)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Structure:</a:t>
            </a:r>
          </a:p>
          <a:p>
            <a:pPr lvl="1"/>
            <a:r>
              <a:rPr lang="en-US" dirty="0" smtClean="0"/>
              <a:t>First day focused on Work Package presentations (mandate, status, outlook…)</a:t>
            </a:r>
          </a:p>
          <a:p>
            <a:pPr lvl="1"/>
            <a:r>
              <a:rPr lang="en-US" dirty="0" smtClean="0"/>
              <a:t>Second day focused on more specific technical/scientific topics, typically related to student/fellow work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Feedback</a:t>
            </a:r>
            <a:r>
              <a:rPr lang="en-US" dirty="0" smtClean="0"/>
              <a:t> </a:t>
            </a:r>
            <a:r>
              <a:rPr lang="en-US" dirty="0" smtClean="0"/>
              <a:t>welcomed </a:t>
            </a:r>
            <a:r>
              <a:rPr lang="en-US" dirty="0" smtClean="0"/>
              <a:t>in order to </a:t>
            </a:r>
            <a:r>
              <a:rPr lang="en-US" dirty="0" smtClean="0"/>
              <a:t>improve for </a:t>
            </a:r>
            <a:r>
              <a:rPr lang="en-US" dirty="0" smtClean="0"/>
              <a:t>next year’s organization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04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R2E building blocks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323528" y="1647316"/>
            <a:ext cx="4231532" cy="1254917"/>
          </a:xfrm>
          <a:custGeom>
            <a:avLst/>
            <a:gdLst>
              <a:gd name="connsiteX0" fmla="*/ 0 w 1601787"/>
              <a:gd name="connsiteY0" fmla="*/ 0 h 4231532"/>
              <a:gd name="connsiteX1" fmla="*/ 1334817 w 1601787"/>
              <a:gd name="connsiteY1" fmla="*/ 0 h 4231532"/>
              <a:gd name="connsiteX2" fmla="*/ 1601787 w 1601787"/>
              <a:gd name="connsiteY2" fmla="*/ 266970 h 4231532"/>
              <a:gd name="connsiteX3" fmla="*/ 1601787 w 1601787"/>
              <a:gd name="connsiteY3" fmla="*/ 4231532 h 4231532"/>
              <a:gd name="connsiteX4" fmla="*/ 0 w 1601787"/>
              <a:gd name="connsiteY4" fmla="*/ 4231532 h 4231532"/>
              <a:gd name="connsiteX5" fmla="*/ 0 w 1601787"/>
              <a:gd name="connsiteY5" fmla="*/ 0 h 423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787" h="4231532">
                <a:moveTo>
                  <a:pt x="0" y="4231531"/>
                </a:moveTo>
                <a:lnTo>
                  <a:pt x="0" y="705271"/>
                </a:lnTo>
                <a:cubicBezTo>
                  <a:pt x="0" y="315762"/>
                  <a:pt x="45245" y="1"/>
                  <a:pt x="101058" y="1"/>
                </a:cubicBezTo>
                <a:lnTo>
                  <a:pt x="1601787" y="1"/>
                </a:lnTo>
                <a:lnTo>
                  <a:pt x="1601787" y="4231531"/>
                </a:lnTo>
                <a:lnTo>
                  <a:pt x="0" y="4231531"/>
                </a:lnTo>
                <a:close/>
              </a:path>
            </a:pathLst>
          </a:custGeom>
          <a:solidFill>
            <a:srgbClr val="92D05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42240" tIns="142241" rIns="142241" bIns="542687" numCol="1" spcCol="1270" anchor="ctr" anchorCtr="0">
            <a:noAutofit/>
          </a:bodyPr>
          <a:lstStyle/>
          <a:p>
            <a:pPr marL="0" marR="0" lvl="0" indent="0" algn="ctr" defTabSz="889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889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Monitoring and Calculation</a:t>
            </a:r>
          </a:p>
        </p:txBody>
      </p:sp>
      <p:sp>
        <p:nvSpPr>
          <p:cNvPr id="8" name="Freeform 7"/>
          <p:cNvSpPr/>
          <p:nvPr/>
        </p:nvSpPr>
        <p:spPr>
          <a:xfrm>
            <a:off x="4555060" y="1652055"/>
            <a:ext cx="4265411" cy="1250178"/>
          </a:xfrm>
          <a:custGeom>
            <a:avLst/>
            <a:gdLst>
              <a:gd name="connsiteX0" fmla="*/ 0 w 4231532"/>
              <a:gd name="connsiteY0" fmla="*/ 0 h 1601787"/>
              <a:gd name="connsiteX1" fmla="*/ 3964562 w 4231532"/>
              <a:gd name="connsiteY1" fmla="*/ 0 h 1601787"/>
              <a:gd name="connsiteX2" fmla="*/ 4231532 w 4231532"/>
              <a:gd name="connsiteY2" fmla="*/ 266970 h 1601787"/>
              <a:gd name="connsiteX3" fmla="*/ 4231532 w 4231532"/>
              <a:gd name="connsiteY3" fmla="*/ 1601787 h 1601787"/>
              <a:gd name="connsiteX4" fmla="*/ 0 w 4231532"/>
              <a:gd name="connsiteY4" fmla="*/ 1601787 h 1601787"/>
              <a:gd name="connsiteX5" fmla="*/ 0 w 4231532"/>
              <a:gd name="connsiteY5" fmla="*/ 0 h 160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1532" h="1601787">
                <a:moveTo>
                  <a:pt x="0" y="0"/>
                </a:moveTo>
                <a:lnTo>
                  <a:pt x="3964562" y="0"/>
                </a:lnTo>
                <a:cubicBezTo>
                  <a:pt x="4112005" y="0"/>
                  <a:pt x="4231532" y="119527"/>
                  <a:pt x="4231532" y="266970"/>
                </a:cubicBezTo>
                <a:lnTo>
                  <a:pt x="4231532" y="1601787"/>
                </a:lnTo>
                <a:lnTo>
                  <a:pt x="0" y="160178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13792" tIns="113792" rIns="113792" bIns="514239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Rad-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tol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system development (mainly) based on COTS</a:t>
            </a:r>
          </a:p>
        </p:txBody>
      </p:sp>
      <p:sp>
        <p:nvSpPr>
          <p:cNvPr id="9" name="Freeform 8"/>
          <p:cNvSpPr/>
          <p:nvPr/>
        </p:nvSpPr>
        <p:spPr>
          <a:xfrm>
            <a:off x="323528" y="2759973"/>
            <a:ext cx="4265412" cy="1141482"/>
          </a:xfrm>
          <a:custGeom>
            <a:avLst/>
            <a:gdLst>
              <a:gd name="connsiteX0" fmla="*/ 0 w 4231532"/>
              <a:gd name="connsiteY0" fmla="*/ 0 h 1601787"/>
              <a:gd name="connsiteX1" fmla="*/ 3964562 w 4231532"/>
              <a:gd name="connsiteY1" fmla="*/ 0 h 1601787"/>
              <a:gd name="connsiteX2" fmla="*/ 4231532 w 4231532"/>
              <a:gd name="connsiteY2" fmla="*/ 266970 h 1601787"/>
              <a:gd name="connsiteX3" fmla="*/ 4231532 w 4231532"/>
              <a:gd name="connsiteY3" fmla="*/ 1601787 h 1601787"/>
              <a:gd name="connsiteX4" fmla="*/ 0 w 4231532"/>
              <a:gd name="connsiteY4" fmla="*/ 1601787 h 1601787"/>
              <a:gd name="connsiteX5" fmla="*/ 0 w 4231532"/>
              <a:gd name="connsiteY5" fmla="*/ 0 h 160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1532" h="1601787">
                <a:moveTo>
                  <a:pt x="4231532" y="1601786"/>
                </a:moveTo>
                <a:lnTo>
                  <a:pt x="266970" y="1601786"/>
                </a:lnTo>
                <a:cubicBezTo>
                  <a:pt x="119527" y="1601786"/>
                  <a:pt x="0" y="1482259"/>
                  <a:pt x="0" y="1334816"/>
                </a:cubicBezTo>
                <a:lnTo>
                  <a:pt x="0" y="1"/>
                </a:lnTo>
                <a:lnTo>
                  <a:pt x="4231532" y="1"/>
                </a:lnTo>
                <a:lnTo>
                  <a:pt x="4231532" y="1601786"/>
                </a:lnTo>
                <a:close/>
              </a:path>
            </a:pathLst>
          </a:custGeom>
          <a:solidFill>
            <a:srgbClr val="969696">
              <a:lumMod val="7500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49351" tIns="549800" rIns="149352" bIns="149352" numCol="1" spcCol="1270" anchor="ctr" anchorCtr="0">
            <a:noAutofit/>
          </a:bodyPr>
          <a:lstStyle/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Qualification Approach</a:t>
            </a:r>
          </a:p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555060" y="2759973"/>
            <a:ext cx="4265411" cy="1141482"/>
          </a:xfrm>
          <a:custGeom>
            <a:avLst/>
            <a:gdLst>
              <a:gd name="connsiteX0" fmla="*/ 0 w 1601787"/>
              <a:gd name="connsiteY0" fmla="*/ 0 h 4231532"/>
              <a:gd name="connsiteX1" fmla="*/ 1334817 w 1601787"/>
              <a:gd name="connsiteY1" fmla="*/ 0 h 4231532"/>
              <a:gd name="connsiteX2" fmla="*/ 1601787 w 1601787"/>
              <a:gd name="connsiteY2" fmla="*/ 266970 h 4231532"/>
              <a:gd name="connsiteX3" fmla="*/ 1601787 w 1601787"/>
              <a:gd name="connsiteY3" fmla="*/ 4231532 h 4231532"/>
              <a:gd name="connsiteX4" fmla="*/ 0 w 1601787"/>
              <a:gd name="connsiteY4" fmla="*/ 4231532 h 4231532"/>
              <a:gd name="connsiteX5" fmla="*/ 0 w 1601787"/>
              <a:gd name="connsiteY5" fmla="*/ 0 h 423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787" h="4231532">
                <a:moveTo>
                  <a:pt x="1601787" y="1"/>
                </a:moveTo>
                <a:lnTo>
                  <a:pt x="1601787" y="3526261"/>
                </a:lnTo>
                <a:cubicBezTo>
                  <a:pt x="1601787" y="3915770"/>
                  <a:pt x="1556542" y="4231531"/>
                  <a:pt x="1500729" y="4231531"/>
                </a:cubicBezTo>
                <a:lnTo>
                  <a:pt x="0" y="4231531"/>
                </a:lnTo>
                <a:lnTo>
                  <a:pt x="0" y="1"/>
                </a:lnTo>
                <a:lnTo>
                  <a:pt x="1601787" y="1"/>
                </a:lnTo>
                <a:close/>
              </a:path>
            </a:pathLst>
          </a:custGeom>
          <a:solidFill>
            <a:srgbClr val="FFC00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63576" tIns="564023" rIns="163577" bIns="163577" numCol="1" spcCol="1270" anchor="ctr" anchorCtr="0">
            <a:noAutofit/>
          </a:bodyPr>
          <a:lstStyle/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Test Facilities</a:t>
            </a:r>
          </a:p>
        </p:txBody>
      </p:sp>
      <p:sp>
        <p:nvSpPr>
          <p:cNvPr id="11" name="Freeform 10"/>
          <p:cNvSpPr/>
          <p:nvPr/>
        </p:nvSpPr>
        <p:spPr>
          <a:xfrm>
            <a:off x="3245683" y="2300643"/>
            <a:ext cx="2559247" cy="1002037"/>
          </a:xfrm>
          <a:custGeom>
            <a:avLst/>
            <a:gdLst>
              <a:gd name="connsiteX0" fmla="*/ 0 w 2538919"/>
              <a:gd name="connsiteY0" fmla="*/ 133485 h 800893"/>
              <a:gd name="connsiteX1" fmla="*/ 133485 w 2538919"/>
              <a:gd name="connsiteY1" fmla="*/ 0 h 800893"/>
              <a:gd name="connsiteX2" fmla="*/ 2405434 w 2538919"/>
              <a:gd name="connsiteY2" fmla="*/ 0 h 800893"/>
              <a:gd name="connsiteX3" fmla="*/ 2538919 w 2538919"/>
              <a:gd name="connsiteY3" fmla="*/ 133485 h 800893"/>
              <a:gd name="connsiteX4" fmla="*/ 2538919 w 2538919"/>
              <a:gd name="connsiteY4" fmla="*/ 667408 h 800893"/>
              <a:gd name="connsiteX5" fmla="*/ 2405434 w 2538919"/>
              <a:gd name="connsiteY5" fmla="*/ 800893 h 800893"/>
              <a:gd name="connsiteX6" fmla="*/ 133485 w 2538919"/>
              <a:gd name="connsiteY6" fmla="*/ 800893 h 800893"/>
              <a:gd name="connsiteX7" fmla="*/ 0 w 2538919"/>
              <a:gd name="connsiteY7" fmla="*/ 667408 h 800893"/>
              <a:gd name="connsiteX8" fmla="*/ 0 w 2538919"/>
              <a:gd name="connsiteY8" fmla="*/ 133485 h 80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8919" h="800893">
                <a:moveTo>
                  <a:pt x="0" y="133485"/>
                </a:moveTo>
                <a:cubicBezTo>
                  <a:pt x="0" y="59763"/>
                  <a:pt x="59763" y="0"/>
                  <a:pt x="133485" y="0"/>
                </a:cubicBezTo>
                <a:lnTo>
                  <a:pt x="2405434" y="0"/>
                </a:lnTo>
                <a:cubicBezTo>
                  <a:pt x="2479156" y="0"/>
                  <a:pt x="2538919" y="59763"/>
                  <a:pt x="2538919" y="133485"/>
                </a:cubicBezTo>
                <a:lnTo>
                  <a:pt x="2538919" y="667408"/>
                </a:lnTo>
                <a:cubicBezTo>
                  <a:pt x="2538919" y="741130"/>
                  <a:pt x="2479156" y="800893"/>
                  <a:pt x="2405434" y="800893"/>
                </a:cubicBezTo>
                <a:lnTo>
                  <a:pt x="133485" y="800893"/>
                </a:lnTo>
                <a:cubicBezTo>
                  <a:pt x="59763" y="800893"/>
                  <a:pt x="0" y="741130"/>
                  <a:pt x="0" y="667408"/>
                </a:cubicBezTo>
                <a:lnTo>
                  <a:pt x="0" y="133485"/>
                </a:lnTo>
                <a:close/>
              </a:path>
            </a:pathLst>
          </a:custGeom>
          <a:solidFill>
            <a:srgbClr val="DDDDDD">
              <a:tint val="60000"/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19106" tIns="119106" rIns="119106" bIns="119106" numCol="1" spcCol="1270" anchor="ctr" anchorCtr="0">
            <a:noAutofit/>
          </a:bodyPr>
          <a:lstStyle/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Hardness Assurance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45683" y="4167273"/>
            <a:ext cx="2890535" cy="369332"/>
          </a:xfrm>
          <a:prstGeom prst="rect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b="1" i="1" dirty="0" smtClean="0"/>
              <a:t>m</a:t>
            </a:r>
            <a:r>
              <a:rPr lang="en-GB" b="1" i="1" dirty="0" smtClean="0"/>
              <a:t>itigation → prevention 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35137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 Work Package structure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120" y="784371"/>
            <a:ext cx="7052652" cy="370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1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RadMON</a:t>
            </a:r>
            <a:r>
              <a:rPr lang="en-US" dirty="0" smtClean="0"/>
              <a:t>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889597" cy="3203145"/>
          </a:xfrm>
        </p:spPr>
        <p:txBody>
          <a:bodyPr>
            <a:normAutofit fontScale="92500"/>
          </a:bodyPr>
          <a:lstStyle/>
          <a:p>
            <a:r>
              <a:rPr lang="en-US" sz="1500" dirty="0" smtClean="0"/>
              <a:t>v6 upgrade for LHC (all points except IP4 and IP6)</a:t>
            </a:r>
          </a:p>
          <a:p>
            <a:pPr lvl="1"/>
            <a:r>
              <a:rPr lang="en-US" sz="1300" dirty="0" smtClean="0"/>
              <a:t>Enhanced radiation lifetime (~250 </a:t>
            </a:r>
            <a:r>
              <a:rPr lang="en-US" sz="1300" dirty="0" err="1" smtClean="0"/>
              <a:t>Gy</a:t>
            </a:r>
            <a:r>
              <a:rPr lang="en-US" sz="1300" dirty="0" smtClean="0"/>
              <a:t>)</a:t>
            </a:r>
          </a:p>
          <a:p>
            <a:pPr lvl="1"/>
            <a:r>
              <a:rPr lang="en-US" sz="1300" dirty="0" smtClean="0"/>
              <a:t>Improved TID and HEH </a:t>
            </a:r>
            <a:r>
              <a:rPr lang="en-US" sz="1300" dirty="0" err="1" smtClean="0"/>
              <a:t>fluence</a:t>
            </a:r>
            <a:r>
              <a:rPr lang="en-US" sz="1300" dirty="0" smtClean="0"/>
              <a:t> sensitivity</a:t>
            </a:r>
          </a:p>
          <a:p>
            <a:pPr lvl="1"/>
            <a:r>
              <a:rPr lang="en-US" sz="1300" dirty="0" smtClean="0"/>
              <a:t>Direct thermal neutron (R-factor) measurement </a:t>
            </a:r>
          </a:p>
          <a:p>
            <a:r>
              <a:rPr lang="en-US" sz="1500" dirty="0" smtClean="0"/>
              <a:t>Important not only for LHC, but also for injectors and experimental areas</a:t>
            </a:r>
          </a:p>
          <a:p>
            <a:r>
              <a:rPr lang="en-US" sz="1500" dirty="0" smtClean="0"/>
              <a:t>Complemented with passive dosimetry (</a:t>
            </a:r>
            <a:r>
              <a:rPr lang="en-US" sz="1500" dirty="0" err="1" smtClean="0"/>
              <a:t>RadFET</a:t>
            </a:r>
            <a:r>
              <a:rPr lang="en-US" sz="1500" dirty="0" smtClean="0"/>
              <a:t>, </a:t>
            </a:r>
            <a:r>
              <a:rPr lang="en-US" sz="1500" dirty="0" err="1" smtClean="0"/>
              <a:t>nMOS</a:t>
            </a:r>
            <a:r>
              <a:rPr lang="en-US" sz="1500" dirty="0" smtClean="0"/>
              <a:t>, </a:t>
            </a:r>
            <a:r>
              <a:rPr lang="en-US" sz="1500" dirty="0" err="1" smtClean="0"/>
              <a:t>BatMON</a:t>
            </a:r>
            <a:r>
              <a:rPr lang="en-US" sz="1500" dirty="0" smtClean="0"/>
              <a:t>); </a:t>
            </a:r>
            <a:r>
              <a:rPr lang="en-US" sz="1500" dirty="0" err="1" smtClean="0"/>
              <a:t>BatMON</a:t>
            </a:r>
            <a:r>
              <a:rPr lang="en-US" sz="1500" dirty="0" smtClean="0"/>
              <a:t> v7</a:t>
            </a:r>
          </a:p>
          <a:p>
            <a:pPr lvl="1"/>
            <a:r>
              <a:rPr lang="en-US" sz="1300" dirty="0" smtClean="0"/>
              <a:t>65nm Cypress memory, floating gate dosimeter</a:t>
            </a:r>
          </a:p>
          <a:p>
            <a:r>
              <a:rPr lang="en-US" sz="1500" dirty="0" smtClean="0"/>
              <a:t>Continuous operation/maintenance and development activities</a:t>
            </a:r>
          </a:p>
          <a:p>
            <a:r>
              <a:rPr lang="en-US" sz="1500" dirty="0" smtClean="0"/>
              <a:t>Strong interest from other accelerator/nuclear facilities, as well as for space</a:t>
            </a:r>
            <a:endParaRPr lang="en-GB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500" y="419772"/>
            <a:ext cx="3025262" cy="23583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1" r="16536"/>
          <a:stretch/>
        </p:blipFill>
        <p:spPr>
          <a:xfrm>
            <a:off x="6193713" y="2869614"/>
            <a:ext cx="1991663" cy="174859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924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fiber dosimetry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1312" y="993775"/>
            <a:ext cx="5744564" cy="259402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8195" y="1249447"/>
            <a:ext cx="2582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Optical fiber dosimetry during 2018 in PS (D. Di Francesca)</a:t>
            </a:r>
            <a:endParaRPr lang="en-GB" sz="1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587798"/>
            <a:ext cx="734528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Presently deployed in PSB and 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Large dynamic </a:t>
            </a:r>
            <a:r>
              <a:rPr lang="en-US" sz="1500" dirty="0" smtClean="0"/>
              <a:t>dose range </a:t>
            </a:r>
            <a:r>
              <a:rPr lang="en-US" sz="1500" dirty="0" smtClean="0"/>
              <a:t>and continuous (~1m resolution) spatial coverage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LS2 plans: deployment in SPS and LHC dispersion suppressor (IP1, IP5 and IP7)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62874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level monitoring &amp; reporting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645735" cy="3200867"/>
          </a:xfrm>
        </p:spPr>
        <p:txBody>
          <a:bodyPr>
            <a:normAutofit/>
          </a:bodyPr>
          <a:lstStyle/>
          <a:p>
            <a:r>
              <a:rPr lang="en-US" sz="1500" dirty="0" smtClean="0"/>
              <a:t>Monitoring &amp; reporting activity, both upon specific requests, and in terms of general reports </a:t>
            </a:r>
          </a:p>
          <a:p>
            <a:r>
              <a:rPr lang="en-US" sz="1500" b="1" dirty="0" smtClean="0">
                <a:solidFill>
                  <a:srgbClr val="00B050"/>
                </a:solidFill>
              </a:rPr>
              <a:t>MCWG</a:t>
            </a:r>
            <a:r>
              <a:rPr lang="en-US" sz="1500" dirty="0" smtClean="0"/>
              <a:t> radiation level </a:t>
            </a:r>
            <a:r>
              <a:rPr lang="en-US" sz="1500" dirty="0" smtClean="0"/>
              <a:t>analysis/database</a:t>
            </a:r>
            <a:r>
              <a:rPr lang="en-US" sz="1500" dirty="0" smtClean="0"/>
              <a:t>: mainly based on processed BLM data (very broad data set), now also including </a:t>
            </a:r>
            <a:r>
              <a:rPr lang="en-US" sz="1500" dirty="0" err="1" smtClean="0"/>
              <a:t>RadMON</a:t>
            </a:r>
            <a:r>
              <a:rPr lang="en-US" sz="1500" dirty="0" smtClean="0"/>
              <a:t> and extending into injectors</a:t>
            </a:r>
            <a:endParaRPr lang="en-US" sz="1500" dirty="0" smtClean="0"/>
          </a:p>
          <a:p>
            <a:r>
              <a:rPr lang="en-US" sz="1500" dirty="0" smtClean="0"/>
              <a:t>2018 LHC radiation level monitoring highlights:</a:t>
            </a:r>
          </a:p>
          <a:p>
            <a:pPr lvl="1"/>
            <a:r>
              <a:rPr lang="en-US" sz="1300" dirty="0" smtClean="0"/>
              <a:t>Impact of TCL6 collimator settings on RR and DS levels (IP1 and IP5)</a:t>
            </a:r>
          </a:p>
          <a:p>
            <a:pPr lvl="1"/>
            <a:r>
              <a:rPr lang="en-US" sz="1300" dirty="0" smtClean="0"/>
              <a:t>Increased losses in IP7</a:t>
            </a:r>
          </a:p>
          <a:p>
            <a:pPr lvl="1"/>
            <a:r>
              <a:rPr lang="en-US" sz="1300" dirty="0" smtClean="0"/>
              <a:t>Evolution of LHC ARC radiation levels</a:t>
            </a:r>
          </a:p>
          <a:p>
            <a:pPr lvl="1"/>
            <a:r>
              <a:rPr lang="en-US" sz="1300" dirty="0" smtClean="0"/>
              <a:t>Ion BFPP losses</a:t>
            </a:r>
          </a:p>
          <a:p>
            <a:pPr lvl="1"/>
            <a:endParaRPr lang="en-GB" sz="1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362" y="757681"/>
            <a:ext cx="2680732" cy="21583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315" y="2916012"/>
            <a:ext cx="3509288" cy="18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89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 R2E calculations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4"/>
            <a:ext cx="4725556" cy="3420479"/>
          </a:xfrm>
        </p:spPr>
        <p:txBody>
          <a:bodyPr>
            <a:normAutofit/>
          </a:bodyPr>
          <a:lstStyle/>
          <a:p>
            <a:r>
              <a:rPr lang="en-US" sz="1700" dirty="0" smtClean="0"/>
              <a:t>Key in determining radiation levels for LIU and HL-LHC configuration and operational conditions</a:t>
            </a:r>
          </a:p>
          <a:p>
            <a:r>
              <a:rPr lang="en-US" sz="1700" dirty="0" smtClean="0"/>
              <a:t>Efficiently covering large majority of HL-LHC (WP10) areas of concern for equipment groups:</a:t>
            </a:r>
          </a:p>
          <a:p>
            <a:pPr lvl="1"/>
            <a:r>
              <a:rPr lang="en-US" sz="1500" dirty="0" smtClean="0"/>
              <a:t>Shielded areas (UJ, UL, RR) around IP1, 5 and 7</a:t>
            </a:r>
          </a:p>
          <a:p>
            <a:pPr lvl="1"/>
            <a:r>
              <a:rPr lang="en-US" sz="1500" dirty="0" smtClean="0"/>
              <a:t>DS in IP1, 5 and 7 (including possible cell 9 location for 11T/TCLD)</a:t>
            </a:r>
          </a:p>
          <a:p>
            <a:r>
              <a:rPr lang="en-US" sz="1700" dirty="0" smtClean="0"/>
              <a:t>Activity includes also simulations for test facilities (CHARM, CC60) and FCC</a:t>
            </a:r>
            <a:endParaRPr lang="en-GB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205" y="1743637"/>
            <a:ext cx="3296595" cy="28359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943" y="245206"/>
            <a:ext cx="2644460" cy="127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8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impact of R2E on LHC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62555"/>
          </a:xfrm>
        </p:spPr>
        <p:txBody>
          <a:bodyPr>
            <a:normAutofit fontScale="92500"/>
          </a:bodyPr>
          <a:lstStyle/>
          <a:p>
            <a:r>
              <a:rPr lang="en-US" sz="1600" dirty="0" smtClean="0"/>
              <a:t>Main 2018 LHC </a:t>
            </a:r>
            <a:r>
              <a:rPr lang="en-US" sz="1600" b="1" dirty="0" smtClean="0">
                <a:solidFill>
                  <a:srgbClr val="00B050"/>
                </a:solidFill>
              </a:rPr>
              <a:t>radiation environment </a:t>
            </a:r>
            <a:r>
              <a:rPr lang="en-US" sz="1600" dirty="0" smtClean="0"/>
              <a:t>features:</a:t>
            </a:r>
          </a:p>
          <a:p>
            <a:pPr lvl="1"/>
            <a:r>
              <a:rPr lang="en-US" sz="1400" dirty="0" smtClean="0"/>
              <a:t>Confirmation of very low radiation levels in the LHC arc (&lt;100 </a:t>
            </a:r>
            <a:r>
              <a:rPr lang="en-US" sz="1400" dirty="0" err="1" smtClean="0"/>
              <a:t>mGy</a:t>
            </a:r>
            <a:r>
              <a:rPr lang="en-US" sz="1400" dirty="0" smtClean="0"/>
              <a:t>/year at equipment location)</a:t>
            </a:r>
          </a:p>
          <a:p>
            <a:pPr lvl="1"/>
            <a:r>
              <a:rPr lang="en-US" sz="1400" dirty="0" smtClean="0"/>
              <a:t>Increased losses per unit integrated intensity in IP7 due to crossing angle and beta-star settings</a:t>
            </a:r>
          </a:p>
          <a:p>
            <a:pPr lvl="1"/>
            <a:r>
              <a:rPr lang="en-US" sz="1400" dirty="0" smtClean="0"/>
              <a:t>IP1 &amp; IP5: Tradeoff between RR (lower) and DS (higher) radiation levels</a:t>
            </a:r>
          </a:p>
          <a:p>
            <a:pPr lvl="1"/>
            <a:r>
              <a:rPr lang="en-US" sz="1400" dirty="0" smtClean="0"/>
              <a:t>BFPP localized ion losses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Operational implications</a:t>
            </a:r>
            <a:r>
              <a:rPr lang="en-US" sz="1600" dirty="0" smtClean="0"/>
              <a:t>:</a:t>
            </a:r>
          </a:p>
          <a:p>
            <a:pPr lvl="1"/>
            <a:r>
              <a:rPr lang="en-US" sz="1400" dirty="0" smtClean="0"/>
              <a:t>2018 EPC RR failures in LHC leading to dump (mainly FGC2 controls and 600A power): 11 (factor ~2 reduction of failures per unit integrated luminosity with respect to 2017)</a:t>
            </a:r>
          </a:p>
          <a:p>
            <a:pPr lvl="1"/>
            <a:r>
              <a:rPr lang="en-US" sz="1400" dirty="0" smtClean="0"/>
              <a:t>Significant increase in QPS failures due to (</a:t>
            </a:r>
            <a:r>
              <a:rPr lang="en-US" sz="1400" dirty="0" err="1" smtClean="0"/>
              <a:t>i</a:t>
            </a:r>
            <a:r>
              <a:rPr lang="en-US" sz="1400" dirty="0" smtClean="0"/>
              <a:t>) increased DS levels in proton operation (cell 8-9), (ii) ion operation</a:t>
            </a:r>
          </a:p>
          <a:p>
            <a:pPr lvl="2"/>
            <a:r>
              <a:rPr lang="en-US" sz="1200" i="1" dirty="0" smtClean="0"/>
              <a:t>First signature of radiation lifetime issues (i.e. not SEE related) on LHC equipment → rising edge of bathtub </a:t>
            </a:r>
            <a:r>
              <a:rPr lang="en-US" sz="1200" i="1" dirty="0" smtClean="0"/>
              <a:t>curve</a:t>
            </a:r>
          </a:p>
          <a:p>
            <a:pPr lvl="1"/>
            <a:r>
              <a:rPr lang="en-US" sz="1400" dirty="0" smtClean="0"/>
              <a:t>“Few” SEE-events in commercial systems in shielded areas (e.g. </a:t>
            </a:r>
            <a:r>
              <a:rPr lang="en-US" sz="1400" dirty="0" smtClean="0"/>
              <a:t>UL PLCs for PIC) → presently in the shadow of operation, but could become more critical with increased radiation levels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0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7218</TotalTime>
  <Words>1658</Words>
  <Application>Microsoft Office PowerPoint</Application>
  <PresentationFormat>On-screen Show (16:9)</PresentationFormat>
  <Paragraphs>187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CERN2Corporate16-9</vt:lpstr>
      <vt:lpstr>Introduction and R2E overview</vt:lpstr>
      <vt:lpstr>R2E Annual Meeting</vt:lpstr>
      <vt:lpstr>Main R2E building blocks</vt:lpstr>
      <vt:lpstr>R2E Work Package structure</vt:lpstr>
      <vt:lpstr>RadMON system</vt:lpstr>
      <vt:lpstr>Optical fiber dosimetry</vt:lpstr>
      <vt:lpstr>Radiation level monitoring &amp; reporting</vt:lpstr>
      <vt:lpstr>FLUKA R2E calculations</vt:lpstr>
      <vt:lpstr>2018 impact of R2E on LHC operation</vt:lpstr>
      <vt:lpstr>R2E test facilities at CERN</vt:lpstr>
      <vt:lpstr>External facilities for regular R2E qualification</vt:lpstr>
      <vt:lpstr>Other test facilities for R2E activities</vt:lpstr>
      <vt:lpstr>R2E equipment group developments (LS2) </vt:lpstr>
      <vt:lpstr>Common development examples</vt:lpstr>
      <vt:lpstr>R&amp;D activities related to RHA</vt:lpstr>
      <vt:lpstr>R2E collaboration status</vt:lpstr>
      <vt:lpstr>RADSAGA Marie Curie network</vt:lpstr>
      <vt:lpstr>Many thanks to all!!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Ruben Garcia Alia</cp:lastModifiedBy>
  <cp:revision>56</cp:revision>
  <dcterms:created xsi:type="dcterms:W3CDTF">2016-04-26T16:44:32Z</dcterms:created>
  <dcterms:modified xsi:type="dcterms:W3CDTF">2018-12-11T05:41:12Z</dcterms:modified>
</cp:coreProperties>
</file>