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325" r:id="rId3"/>
    <p:sldId id="326" r:id="rId4"/>
    <p:sldId id="317" r:id="rId5"/>
    <p:sldId id="315" r:id="rId6"/>
    <p:sldId id="327" r:id="rId7"/>
    <p:sldId id="322" r:id="rId8"/>
    <p:sldId id="321" r:id="rId9"/>
    <p:sldId id="324" r:id="rId10"/>
    <p:sldId id="25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3F0B"/>
    <a:srgbClr val="3073A5"/>
    <a:srgbClr val="6A7B95"/>
    <a:srgbClr val="CD9711"/>
    <a:srgbClr val="0070BC"/>
    <a:srgbClr val="D95218"/>
    <a:srgbClr val="7E2E8D"/>
    <a:srgbClr val="EDB020"/>
    <a:srgbClr val="FA8A72"/>
    <a:srgbClr val="B7DE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5405" autoAdjust="0"/>
  </p:normalViewPr>
  <p:slideViewPr>
    <p:cSldViewPr snapToGrid="0" snapToObjects="1">
      <p:cViewPr varScale="1">
        <p:scale>
          <a:sx n="66" d="100"/>
          <a:sy n="66" d="100"/>
        </p:scale>
        <p:origin x="1156"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E:\cern_box\Projects\PSI_Tests\Table2018_radwg-Georgio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Component Tests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Sheet1!$B$1</c:f>
              <c:strCache>
                <c:ptCount val="1"/>
                <c:pt idx="0">
                  <c:v>components tested</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Sheet1!$A$2:$A$9</c:f>
              <c:numCache>
                <c:formatCode>General</c:formatCode>
                <c:ptCount val="8"/>
                <c:pt idx="0">
                  <c:v>2011</c:v>
                </c:pt>
                <c:pt idx="1">
                  <c:v>2012</c:v>
                </c:pt>
                <c:pt idx="2">
                  <c:v>2013</c:v>
                </c:pt>
                <c:pt idx="3">
                  <c:v>2014</c:v>
                </c:pt>
                <c:pt idx="4">
                  <c:v>2015</c:v>
                </c:pt>
                <c:pt idx="5">
                  <c:v>2016</c:v>
                </c:pt>
                <c:pt idx="6">
                  <c:v>2017</c:v>
                </c:pt>
                <c:pt idx="7">
                  <c:v>2018</c:v>
                </c:pt>
              </c:numCache>
            </c:numRef>
          </c:xVal>
          <c:yVal>
            <c:numRef>
              <c:f>Sheet1!$B$2:$B$9</c:f>
              <c:numCache>
                <c:formatCode>General</c:formatCode>
                <c:ptCount val="8"/>
                <c:pt idx="0">
                  <c:v>21</c:v>
                </c:pt>
                <c:pt idx="1">
                  <c:v>26</c:v>
                </c:pt>
                <c:pt idx="2">
                  <c:v>32</c:v>
                </c:pt>
                <c:pt idx="3">
                  <c:v>11</c:v>
                </c:pt>
                <c:pt idx="4">
                  <c:v>42</c:v>
                </c:pt>
                <c:pt idx="5">
                  <c:v>44</c:v>
                </c:pt>
                <c:pt idx="6">
                  <c:v>54</c:v>
                </c:pt>
                <c:pt idx="7">
                  <c:v>89</c:v>
                </c:pt>
              </c:numCache>
            </c:numRef>
          </c:yVal>
          <c:smooth val="0"/>
          <c:extLst>
            <c:ext xmlns:c16="http://schemas.microsoft.com/office/drawing/2014/chart" uri="{C3380CC4-5D6E-409C-BE32-E72D297353CC}">
              <c16:uniqueId val="{00000000-E777-4838-A5C9-BF78AA64A661}"/>
            </c:ext>
          </c:extLst>
        </c:ser>
        <c:ser>
          <c:idx val="1"/>
          <c:order val="1"/>
          <c:tx>
            <c:strRef>
              <c:f>Sheet1!$C$1</c:f>
              <c:strCache>
                <c:ptCount val="1"/>
                <c:pt idx="0">
                  <c:v>requests</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Sheet1!$A$2:$A$9</c:f>
              <c:numCache>
                <c:formatCode>General</c:formatCode>
                <c:ptCount val="8"/>
                <c:pt idx="0">
                  <c:v>2011</c:v>
                </c:pt>
                <c:pt idx="1">
                  <c:v>2012</c:v>
                </c:pt>
                <c:pt idx="2">
                  <c:v>2013</c:v>
                </c:pt>
                <c:pt idx="3">
                  <c:v>2014</c:v>
                </c:pt>
                <c:pt idx="4">
                  <c:v>2015</c:v>
                </c:pt>
                <c:pt idx="5">
                  <c:v>2016</c:v>
                </c:pt>
                <c:pt idx="6">
                  <c:v>2017</c:v>
                </c:pt>
                <c:pt idx="7">
                  <c:v>2018</c:v>
                </c:pt>
              </c:numCache>
            </c:numRef>
          </c:xVal>
          <c:yVal>
            <c:numRef>
              <c:f>Sheet1!$C$2:$C$9</c:f>
              <c:numCache>
                <c:formatCode>General</c:formatCode>
                <c:ptCount val="8"/>
                <c:pt idx="4">
                  <c:v>50</c:v>
                </c:pt>
                <c:pt idx="5">
                  <c:v>50</c:v>
                </c:pt>
                <c:pt idx="6">
                  <c:v>90</c:v>
                </c:pt>
                <c:pt idx="7">
                  <c:v>121</c:v>
                </c:pt>
              </c:numCache>
            </c:numRef>
          </c:yVal>
          <c:smooth val="0"/>
          <c:extLst>
            <c:ext xmlns:c16="http://schemas.microsoft.com/office/drawing/2014/chart" uri="{C3380CC4-5D6E-409C-BE32-E72D297353CC}">
              <c16:uniqueId val="{00000001-E777-4838-A5C9-BF78AA64A661}"/>
            </c:ext>
          </c:extLst>
        </c:ser>
        <c:dLbls>
          <c:showLegendKey val="0"/>
          <c:showVal val="0"/>
          <c:showCatName val="0"/>
          <c:showSerName val="0"/>
          <c:showPercent val="0"/>
          <c:showBubbleSize val="0"/>
        </c:dLbls>
        <c:axId val="434196720"/>
        <c:axId val="434197048"/>
      </c:scatterChart>
      <c:valAx>
        <c:axId val="4341967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4197048"/>
        <c:crosses val="autoZero"/>
        <c:crossBetween val="midCat"/>
      </c:valAx>
      <c:valAx>
        <c:axId val="434197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41967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325C-4AE4-84D6-16C203960CBB}"/>
              </c:ext>
            </c:extLst>
          </c:dPt>
          <c:dPt>
            <c:idx val="1"/>
            <c:bubble3D val="0"/>
            <c:spPr>
              <a:solidFill>
                <a:schemeClr val="accent2"/>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3-325C-4AE4-84D6-16C203960CBB}"/>
              </c:ext>
            </c:extLst>
          </c:dPt>
          <c:dPt>
            <c:idx val="2"/>
            <c:bubble3D val="0"/>
            <c:spPr>
              <a:solidFill>
                <a:schemeClr val="accent3"/>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5-325C-4AE4-84D6-16C203960CBB}"/>
              </c:ext>
            </c:extLst>
          </c:dPt>
          <c:dPt>
            <c:idx val="3"/>
            <c:bubble3D val="0"/>
            <c:spPr>
              <a:solidFill>
                <a:schemeClr val="accent4"/>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7-325C-4AE4-84D6-16C203960CBB}"/>
              </c:ext>
            </c:extLst>
          </c:dPt>
          <c:dPt>
            <c:idx val="4"/>
            <c:bubble3D val="0"/>
            <c:spPr>
              <a:solidFill>
                <a:schemeClr val="accent5"/>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9-325C-4AE4-84D6-16C203960CBB}"/>
              </c:ext>
            </c:extLst>
          </c:dPt>
          <c:dPt>
            <c:idx val="5"/>
            <c:bubble3D val="0"/>
            <c:spPr>
              <a:solidFill>
                <a:schemeClr val="accent6"/>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B-325C-4AE4-84D6-16C203960CBB}"/>
              </c:ext>
            </c:extLst>
          </c:dPt>
          <c:dPt>
            <c:idx val="6"/>
            <c:bubble3D val="0"/>
            <c:spPr>
              <a:solidFill>
                <a:schemeClr val="accent1">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D-325C-4AE4-84D6-16C203960CBB}"/>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'[Chart in Microsoft PowerPoint]Sheet1'!$A$1:$A$7</c:f>
              <c:strCache>
                <c:ptCount val="7"/>
                <c:pt idx="0">
                  <c:v>TE-EPC</c:v>
                </c:pt>
                <c:pt idx="1">
                  <c:v>EN-SMM</c:v>
                </c:pt>
                <c:pt idx="2">
                  <c:v>TE-MPE</c:v>
                </c:pt>
                <c:pt idx="3">
                  <c:v>BE-CO</c:v>
                </c:pt>
                <c:pt idx="4">
                  <c:v>BE-BI</c:v>
                </c:pt>
                <c:pt idx="5">
                  <c:v>TE-VSC</c:v>
                </c:pt>
                <c:pt idx="6">
                  <c:v>Other</c:v>
                </c:pt>
              </c:strCache>
            </c:strRef>
          </c:cat>
          <c:val>
            <c:numRef>
              <c:f>'[Chart in Microsoft PowerPoint]Sheet1'!$B$1:$B$7</c:f>
              <c:numCache>
                <c:formatCode>General</c:formatCode>
                <c:ptCount val="7"/>
                <c:pt idx="0">
                  <c:v>2</c:v>
                </c:pt>
                <c:pt idx="1">
                  <c:v>20</c:v>
                </c:pt>
                <c:pt idx="2">
                  <c:v>10</c:v>
                </c:pt>
                <c:pt idx="3">
                  <c:v>20</c:v>
                </c:pt>
                <c:pt idx="4">
                  <c:v>20</c:v>
                </c:pt>
                <c:pt idx="5">
                  <c:v>30</c:v>
                </c:pt>
                <c:pt idx="6">
                  <c:v>10</c:v>
                </c:pt>
              </c:numCache>
            </c:numRef>
          </c:val>
          <c:extLst>
            <c:ext xmlns:c16="http://schemas.microsoft.com/office/drawing/2014/chart" uri="{C3380CC4-5D6E-409C-BE32-E72D297353CC}">
              <c16:uniqueId val="{0000000E-325C-4AE4-84D6-16C203960CBB}"/>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overlay val="0"/>
      <c:spPr>
        <a:solidFill>
          <a:schemeClr val="lt1">
            <a:alpha val="78000"/>
          </a:schemeClr>
        </a:solidFill>
        <a:ln>
          <a:noFill/>
        </a:ln>
        <a:effectLst/>
      </c:spPr>
      <c:txPr>
        <a:bodyPr rot="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47CF01-9FB1-4994-92D5-1861C7313060}" type="datetimeFigureOut">
              <a:rPr lang="en-GB" smtClean="0"/>
              <a:t>11/12/2018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28F128-469F-46D8-B7EF-A4989739A4C2}" type="slidenum">
              <a:rPr lang="en-GB" smtClean="0"/>
              <a:t>‹#›</a:t>
            </a:fld>
            <a:endParaRPr lang="en-GB"/>
          </a:p>
        </p:txBody>
      </p:sp>
    </p:spTree>
    <p:extLst>
      <p:ext uri="{BB962C8B-B14F-4D97-AF65-F5344CB8AC3E}">
        <p14:creationId xmlns:p14="http://schemas.microsoft.com/office/powerpoint/2010/main" val="27681963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B28F128-469F-46D8-B7EF-A4989739A4C2}" type="slidenum">
              <a:rPr lang="en-GB" smtClean="0"/>
              <a:t>1</a:t>
            </a:fld>
            <a:endParaRPr lang="en-GB"/>
          </a:p>
        </p:txBody>
      </p:sp>
    </p:spTree>
    <p:extLst>
      <p:ext uri="{BB962C8B-B14F-4D97-AF65-F5344CB8AC3E}">
        <p14:creationId xmlns:p14="http://schemas.microsoft.com/office/powerpoint/2010/main" val="12701785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fld id="{97867D4A-931F-4B32-B92D-D0C70DE1969A}"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fld id="{B83DEB1C-7408-4A18-A48A-2951BEAD14B6}"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fld id="{24C0F4F8-3370-40ED-91ED-2CC5C0DBFD55}"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F7F8E65-4179-4389-967C-9DFE9980DD8A}"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smtClean="0"/>
              <a:t>Click to edit Master text styles</a:t>
            </a:r>
          </a:p>
        </p:txBody>
      </p:sp>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fld id="{13A57293-C634-47C8-8E68-5AD2A52BE439}" type="datetime1">
              <a:rPr lang="en-US" smtClean="0"/>
              <a:t>12/11/2018</a:t>
            </a:fld>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smtClean="0"/>
              <a:t>Salvatore Danzeca - Radiation Test Service (RADWG support)</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timing>
    <p:tnLst>
      <p:par>
        <p:cTn id="1" dur="indefinite" restart="never" nodeType="tmRoot"/>
      </p:par>
    </p:tnLst>
  </p:timing>
  <p:hf sldNum="0"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radwg.web.cern.ch/"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radwg.web.cern.ch/"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99" y="1757135"/>
            <a:ext cx="8265984" cy="1826363"/>
          </a:xfrm>
        </p:spPr>
        <p:txBody>
          <a:bodyPr/>
          <a:lstStyle/>
          <a:p>
            <a:r>
              <a:rPr lang="en-GB" dirty="0"/>
              <a:t>Radiation Test Service (RADWG support</a:t>
            </a:r>
            <a:r>
              <a:rPr lang="en-GB" dirty="0" smtClean="0"/>
              <a:t>)</a:t>
            </a:r>
            <a:r>
              <a:rPr lang="en-GB" dirty="0"/>
              <a:t/>
            </a:r>
            <a:br>
              <a:rPr lang="en-GB" dirty="0"/>
            </a:br>
            <a:endParaRPr lang="en-US" dirty="0"/>
          </a:p>
        </p:txBody>
      </p:sp>
      <p:sp>
        <p:nvSpPr>
          <p:cNvPr id="3" name="Text Placeholder 2"/>
          <p:cNvSpPr>
            <a:spLocks noGrp="1"/>
          </p:cNvSpPr>
          <p:nvPr>
            <p:ph type="body" idx="1"/>
          </p:nvPr>
        </p:nvSpPr>
        <p:spPr>
          <a:xfrm>
            <a:off x="431799" y="3426260"/>
            <a:ext cx="8531045" cy="1066688"/>
          </a:xfrm>
        </p:spPr>
        <p:txBody>
          <a:bodyPr/>
          <a:lstStyle/>
          <a:p>
            <a:r>
              <a:rPr lang="en-US" sz="2400" dirty="0" smtClean="0"/>
              <a:t>Salvatore Danzeca (EN/SMM-RME)</a:t>
            </a:r>
            <a:endParaRPr lang="en-US" sz="2400" dirty="0"/>
          </a:p>
        </p:txBody>
      </p:sp>
      <p:pic>
        <p:nvPicPr>
          <p:cNvPr id="1026" name="Picture 2" descr="http://r2e.web.cern.ch/R2E/Pictures/R2E_Logo_final.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85417" y="5384251"/>
            <a:ext cx="1291546" cy="1243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285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Thank you</a:t>
            </a:r>
            <a:endParaRPr lang="en-US" dirty="0"/>
          </a:p>
        </p:txBody>
      </p:sp>
    </p:spTree>
    <p:extLst>
      <p:ext uri="{BB962C8B-B14F-4D97-AF65-F5344CB8AC3E}">
        <p14:creationId xmlns:p14="http://schemas.microsoft.com/office/powerpoint/2010/main" val="3024333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C54951-CA2F-4115-93FE-B8DF405D1CEC}"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t="5628"/>
          <a:stretch/>
        </p:blipFill>
        <p:spPr>
          <a:xfrm>
            <a:off x="5257800" y="37150"/>
            <a:ext cx="3856009" cy="2046928"/>
          </a:xfrm>
          <a:prstGeom prst="rect">
            <a:avLst/>
          </a:prstGeom>
        </p:spPr>
      </p:pic>
      <p:sp>
        <p:nvSpPr>
          <p:cNvPr id="7" name="Title 1"/>
          <p:cNvSpPr>
            <a:spLocks noGrp="1"/>
          </p:cNvSpPr>
          <p:nvPr>
            <p:ph type="title"/>
          </p:nvPr>
        </p:nvSpPr>
        <p:spPr>
          <a:xfrm>
            <a:off x="187393" y="105190"/>
            <a:ext cx="10515600" cy="1325563"/>
          </a:xfrm>
        </p:spPr>
        <p:txBody>
          <a:bodyPr/>
          <a:lstStyle/>
          <a:p>
            <a:r>
              <a:rPr lang="en-GB" dirty="0" smtClean="0"/>
              <a:t>RADWG Mandate</a:t>
            </a:r>
            <a:endParaRPr lang="en-GB" dirty="0"/>
          </a:p>
        </p:txBody>
      </p:sp>
      <p:sp>
        <p:nvSpPr>
          <p:cNvPr id="8" name="Content Placeholder 2"/>
          <p:cNvSpPr>
            <a:spLocks noGrp="1"/>
          </p:cNvSpPr>
          <p:nvPr>
            <p:ph idx="4294967295"/>
          </p:nvPr>
        </p:nvSpPr>
        <p:spPr>
          <a:xfrm>
            <a:off x="163629" y="1717882"/>
            <a:ext cx="8980371" cy="4351338"/>
          </a:xfrm>
          <a:prstGeom prst="rect">
            <a:avLst/>
          </a:prstGeom>
        </p:spPr>
        <p:txBody>
          <a:bodyPr>
            <a:normAutofit fontScale="77500" lnSpcReduction="20000"/>
          </a:bodyPr>
          <a:lstStyle/>
          <a:p>
            <a:r>
              <a:rPr lang="en-GB" dirty="0" smtClean="0"/>
              <a:t>It provides </a:t>
            </a:r>
            <a:r>
              <a:rPr lang="en-GB" b="1" dirty="0">
                <a:solidFill>
                  <a:srgbClr val="FF0000"/>
                </a:solidFill>
              </a:rPr>
              <a:t>support</a:t>
            </a:r>
            <a:r>
              <a:rPr lang="en-GB" dirty="0"/>
              <a:t> to the accelerator sector equipment groups for the assessment of radiation tolerance of electronic equipment to be installed in radiation exposed areas. </a:t>
            </a:r>
            <a:endParaRPr lang="en-GB" dirty="0" smtClean="0"/>
          </a:p>
          <a:p>
            <a:r>
              <a:rPr lang="en-GB" dirty="0" smtClean="0"/>
              <a:t>It is </a:t>
            </a:r>
            <a:r>
              <a:rPr lang="en-GB" dirty="0"/>
              <a:t>as a </a:t>
            </a:r>
            <a:r>
              <a:rPr lang="en-GB" b="1" dirty="0">
                <a:solidFill>
                  <a:srgbClr val="FF0000"/>
                </a:solidFill>
              </a:rPr>
              <a:t>forum</a:t>
            </a:r>
            <a:r>
              <a:rPr lang="en-GB" dirty="0"/>
              <a:t> for electronic engineers to discuss </a:t>
            </a:r>
          </a:p>
          <a:p>
            <a:pPr lvl="1"/>
            <a:r>
              <a:rPr lang="en-GB" dirty="0" smtClean="0"/>
              <a:t>design </a:t>
            </a:r>
            <a:r>
              <a:rPr lang="en-GB" dirty="0"/>
              <a:t>practices </a:t>
            </a:r>
            <a:endParaRPr lang="en-GB" dirty="0" smtClean="0"/>
          </a:p>
          <a:p>
            <a:pPr lvl="1"/>
            <a:r>
              <a:rPr lang="en-GB" dirty="0" smtClean="0"/>
              <a:t>radiation tests</a:t>
            </a:r>
          </a:p>
          <a:p>
            <a:pPr lvl="1"/>
            <a:r>
              <a:rPr lang="en-GB" dirty="0" smtClean="0"/>
              <a:t>radiation </a:t>
            </a:r>
            <a:r>
              <a:rPr lang="en-GB" dirty="0"/>
              <a:t>induced failures in the accelerators. </a:t>
            </a:r>
          </a:p>
          <a:p>
            <a:r>
              <a:rPr lang="en-GB" dirty="0" smtClean="0"/>
              <a:t>It </a:t>
            </a:r>
            <a:r>
              <a:rPr lang="en-GB" b="1" dirty="0">
                <a:solidFill>
                  <a:srgbClr val="FF0000"/>
                </a:solidFill>
              </a:rPr>
              <a:t>coordinates radiation test campaigns </a:t>
            </a:r>
            <a:r>
              <a:rPr lang="en-GB" dirty="0"/>
              <a:t>inside and outside CERN</a:t>
            </a:r>
          </a:p>
          <a:p>
            <a:r>
              <a:rPr lang="en-GB" dirty="0" smtClean="0"/>
              <a:t>The </a:t>
            </a:r>
            <a:r>
              <a:rPr lang="en-GB" dirty="0"/>
              <a:t>RADWG </a:t>
            </a:r>
            <a:r>
              <a:rPr lang="en-GB" b="1" dirty="0">
                <a:solidFill>
                  <a:srgbClr val="FF0000"/>
                </a:solidFill>
              </a:rPr>
              <a:t>assists the R2E Project </a:t>
            </a:r>
            <a:r>
              <a:rPr lang="en-GB" dirty="0"/>
              <a:t>leader for the evaluation of the technical aspects of the proposed mitigation actions with the representatives of the equipment </a:t>
            </a:r>
            <a:r>
              <a:rPr lang="en-GB" dirty="0" smtClean="0"/>
              <a:t>groups</a:t>
            </a:r>
            <a:endParaRPr lang="en-GB" dirty="0"/>
          </a:p>
        </p:txBody>
      </p:sp>
    </p:spTree>
    <p:extLst>
      <p:ext uri="{BB962C8B-B14F-4D97-AF65-F5344CB8AC3E}">
        <p14:creationId xmlns:p14="http://schemas.microsoft.com/office/powerpoint/2010/main" val="967222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RADWG some numbers</a:t>
            </a:r>
            <a:endParaRPr lang="en-GB" dirty="0"/>
          </a:p>
        </p:txBody>
      </p:sp>
      <p:sp>
        <p:nvSpPr>
          <p:cNvPr id="3" name="Date Placeholder 2"/>
          <p:cNvSpPr>
            <a:spLocks noGrp="1"/>
          </p:cNvSpPr>
          <p:nvPr>
            <p:ph type="dt" sz="half" idx="10"/>
          </p:nvPr>
        </p:nvSpPr>
        <p:spPr/>
        <p:txBody>
          <a:bodyPr/>
          <a:lstStyle/>
          <a:p>
            <a:fld id="{F21E679E-4544-475E-A4AD-DDD74131EA7D}"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5" name="Content Placeholder 4"/>
          <p:cNvSpPr>
            <a:spLocks noGrp="1"/>
          </p:cNvSpPr>
          <p:nvPr>
            <p:ph sz="quarter" idx="13"/>
          </p:nvPr>
        </p:nvSpPr>
        <p:spPr>
          <a:xfrm>
            <a:off x="457200" y="1260000"/>
            <a:ext cx="8226425" cy="2203047"/>
          </a:xfrm>
        </p:spPr>
        <p:txBody>
          <a:bodyPr>
            <a:normAutofit fontScale="77500" lnSpcReduction="20000"/>
          </a:bodyPr>
          <a:lstStyle/>
          <a:p>
            <a:r>
              <a:rPr lang="en-GB" dirty="0" smtClean="0"/>
              <a:t>60 RADWG meetings from the 2009</a:t>
            </a:r>
          </a:p>
          <a:p>
            <a:r>
              <a:rPr lang="en-GB" dirty="0" smtClean="0"/>
              <a:t>161 users subscribed to the mailing list </a:t>
            </a:r>
            <a:r>
              <a:rPr lang="en-GB" b="1" i="1" dirty="0" err="1" smtClean="0"/>
              <a:t>lhc</a:t>
            </a:r>
            <a:r>
              <a:rPr lang="en-GB" b="1" i="1" dirty="0" smtClean="0"/>
              <a:t>-</a:t>
            </a:r>
            <a:r>
              <a:rPr lang="en-GB" b="1" i="1" dirty="0" err="1" smtClean="0"/>
              <a:t>proj</a:t>
            </a:r>
            <a:r>
              <a:rPr lang="en-GB" b="1" i="1" dirty="0" smtClean="0"/>
              <a:t>-</a:t>
            </a:r>
            <a:r>
              <a:rPr lang="en-GB" b="1" i="1" dirty="0" err="1" smtClean="0"/>
              <a:t>radwg</a:t>
            </a:r>
            <a:r>
              <a:rPr lang="en-GB" b="1" i="1" dirty="0" smtClean="0"/>
              <a:t>-members and contact Gilles Foucard</a:t>
            </a:r>
            <a:r>
              <a:rPr lang="en-GB" b="1" i="1" dirty="0"/>
              <a:t> </a:t>
            </a:r>
            <a:endParaRPr lang="en-GB" b="1" dirty="0"/>
          </a:p>
          <a:p>
            <a:r>
              <a:rPr lang="en-GB" dirty="0" smtClean="0"/>
              <a:t>Subscribe yourself to the mailing list to have access to the databases!</a:t>
            </a:r>
          </a:p>
          <a:p>
            <a:r>
              <a:rPr lang="en-GB" dirty="0" smtClean="0"/>
              <a:t>2018 New Website</a:t>
            </a:r>
            <a:r>
              <a:rPr lang="en-GB" dirty="0"/>
              <a:t>: </a:t>
            </a:r>
            <a:r>
              <a:rPr lang="en-GB" dirty="0">
                <a:hlinkClick r:id="rId2"/>
              </a:rPr>
              <a:t>https://radwg.web.cern.ch</a:t>
            </a:r>
            <a:r>
              <a:rPr lang="en-GB" dirty="0" smtClean="0">
                <a:hlinkClick r:id="rId2"/>
              </a:rPr>
              <a:t>/</a:t>
            </a:r>
            <a:r>
              <a:rPr lang="en-GB" dirty="0" smtClean="0"/>
              <a:t> </a:t>
            </a:r>
          </a:p>
          <a:p>
            <a:endParaRPr lang="en-GB" dirty="0" smtClean="0"/>
          </a:p>
          <a:p>
            <a:endParaRPr lang="en-GB" dirty="0"/>
          </a:p>
        </p:txBody>
      </p:sp>
      <p:pic>
        <p:nvPicPr>
          <p:cNvPr id="6" name="Picture 5"/>
          <p:cNvPicPr>
            <a:picLocks noChangeAspect="1"/>
          </p:cNvPicPr>
          <p:nvPr/>
        </p:nvPicPr>
        <p:blipFill>
          <a:blip r:embed="rId3"/>
          <a:stretch>
            <a:fillRect/>
          </a:stretch>
        </p:blipFill>
        <p:spPr>
          <a:xfrm>
            <a:off x="2024690" y="3572161"/>
            <a:ext cx="5091443" cy="2675074"/>
          </a:xfrm>
          <a:prstGeom prst="rect">
            <a:avLst/>
          </a:prstGeom>
        </p:spPr>
      </p:pic>
    </p:spTree>
    <p:extLst>
      <p:ext uri="{BB962C8B-B14F-4D97-AF65-F5344CB8AC3E}">
        <p14:creationId xmlns:p14="http://schemas.microsoft.com/office/powerpoint/2010/main" val="272195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Radiation test as a service	</a:t>
            </a:r>
            <a:endParaRPr lang="en-GB" dirty="0"/>
          </a:p>
        </p:txBody>
      </p:sp>
      <p:sp>
        <p:nvSpPr>
          <p:cNvPr id="3" name="Date Placeholder 2"/>
          <p:cNvSpPr>
            <a:spLocks noGrp="1"/>
          </p:cNvSpPr>
          <p:nvPr>
            <p:ph type="dt" sz="half" idx="10"/>
          </p:nvPr>
        </p:nvSpPr>
        <p:spPr/>
        <p:txBody>
          <a:bodyPr/>
          <a:lstStyle/>
          <a:p>
            <a:fld id="{7C47395E-0964-47F8-8C79-2170323430AB}"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6" name="Content Placeholder 5"/>
          <p:cNvSpPr>
            <a:spLocks noGrp="1"/>
          </p:cNvSpPr>
          <p:nvPr>
            <p:ph sz="quarter" idx="13"/>
          </p:nvPr>
        </p:nvSpPr>
        <p:spPr/>
        <p:txBody>
          <a:bodyPr>
            <a:normAutofit fontScale="85000" lnSpcReduction="20000"/>
          </a:bodyPr>
          <a:lstStyle/>
          <a:p>
            <a:r>
              <a:rPr lang="en-GB" dirty="0" smtClean="0"/>
              <a:t>Radiation testing requires:</a:t>
            </a:r>
          </a:p>
          <a:p>
            <a:pPr lvl="1"/>
            <a:r>
              <a:rPr lang="en-GB" dirty="0"/>
              <a:t>K</a:t>
            </a:r>
            <a:r>
              <a:rPr lang="en-GB" dirty="0" smtClean="0"/>
              <a:t>nowledge of radiation effects on electronic</a:t>
            </a:r>
            <a:endParaRPr lang="en-GB" dirty="0"/>
          </a:p>
          <a:p>
            <a:pPr lvl="1"/>
            <a:r>
              <a:rPr lang="en-GB" dirty="0"/>
              <a:t>T</a:t>
            </a:r>
            <a:r>
              <a:rPr lang="en-GB" dirty="0" smtClean="0"/>
              <a:t>ests setup</a:t>
            </a:r>
          </a:p>
          <a:p>
            <a:pPr lvl="1"/>
            <a:r>
              <a:rPr lang="en-GB" dirty="0" smtClean="0"/>
              <a:t>Instrumentation </a:t>
            </a:r>
          </a:p>
          <a:p>
            <a:pPr lvl="1"/>
            <a:r>
              <a:rPr lang="en-GB" dirty="0" smtClean="0"/>
              <a:t>Facilities</a:t>
            </a:r>
          </a:p>
          <a:p>
            <a:pPr lvl="1"/>
            <a:r>
              <a:rPr lang="en-GB" dirty="0" smtClean="0"/>
              <a:t>Result comprehension and reporting</a:t>
            </a:r>
          </a:p>
          <a:p>
            <a:r>
              <a:rPr lang="en-GB" dirty="0" smtClean="0"/>
              <a:t>Mandate: </a:t>
            </a:r>
          </a:p>
          <a:p>
            <a:pPr lvl="1"/>
            <a:r>
              <a:rPr lang="en-GB" dirty="0" smtClean="0"/>
              <a:t>reduce and help the equipment group to lower the burden of the radiation test by giving the support as a service </a:t>
            </a:r>
          </a:p>
          <a:p>
            <a:pPr lvl="1"/>
            <a:r>
              <a:rPr lang="en-GB" dirty="0" smtClean="0"/>
              <a:t>still keep high the knowledge sharing and the collaborations</a:t>
            </a:r>
            <a:endParaRPr lang="en-GB" dirty="0"/>
          </a:p>
        </p:txBody>
      </p:sp>
    </p:spTree>
    <p:extLst>
      <p:ext uri="{BB962C8B-B14F-4D97-AF65-F5344CB8AC3E}">
        <p14:creationId xmlns:p14="http://schemas.microsoft.com/office/powerpoint/2010/main" val="288153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1">
            <a:extLst>
              <a:ext uri="{FF2B5EF4-FFF2-40B4-BE49-F238E27FC236}">
                <a16:creationId xmlns:a16="http://schemas.microsoft.com/office/drawing/2014/main" id="{2C2BFAE1-45D3-4B3B-81D2-0BF25FA84FB8}"/>
              </a:ext>
            </a:extLst>
          </p:cNvPr>
          <p:cNvSpPr txBox="1">
            <a:spLocks/>
          </p:cNvSpPr>
          <p:nvPr/>
        </p:nvSpPr>
        <p:spPr>
          <a:xfrm>
            <a:off x="628650" y="106331"/>
            <a:ext cx="7886700" cy="739056"/>
          </a:xfrm>
          <a:prstGeom prst="rect">
            <a:avLst/>
          </a:prstGeom>
        </p:spPr>
        <p:txBody>
          <a:bodyPr>
            <a:normAutofit fontScale="92500"/>
          </a:bodyPr>
          <a:lstStyle>
            <a:lvl1pPr algn="l" defTabSz="914400" rtl="0" eaLnBrk="1" latinLnBrk="0" hangingPunct="1">
              <a:lnSpc>
                <a:spcPct val="90000"/>
              </a:lnSpc>
              <a:spcBef>
                <a:spcPct val="0"/>
              </a:spcBef>
              <a:buNone/>
              <a:defRPr lang="en-US" sz="3600" b="1" kern="1200">
                <a:solidFill>
                  <a:schemeClr val="tx1"/>
                </a:solidFill>
                <a:latin typeface="Helvetica" panose="020B0500000000000000"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smtClean="0">
                <a:ln>
                  <a:noFill/>
                </a:ln>
                <a:solidFill>
                  <a:sysClr val="windowText" lastClr="000000"/>
                </a:solidFill>
                <a:effectLst/>
                <a:uLnTx/>
                <a:uFillTx/>
                <a:latin typeface="Helvetica" panose="020B0500000000000000" pitchFamily="34" charset="0"/>
                <a:ea typeface="+mj-ea"/>
                <a:cs typeface="+mj-cs"/>
              </a:rPr>
              <a:t>Radiation test service – EN/SMM-RME</a:t>
            </a:r>
            <a:r>
              <a:rPr kumimoji="0" lang="en-GB" sz="3600" b="1" i="0" u="none" strike="noStrike" kern="1200" cap="none" spc="0" normalizeH="0" noProof="0" dirty="0" smtClean="0">
                <a:ln>
                  <a:noFill/>
                </a:ln>
                <a:solidFill>
                  <a:sysClr val="windowText" lastClr="000000"/>
                </a:solidFill>
                <a:effectLst/>
                <a:uLnTx/>
                <a:uFillTx/>
                <a:latin typeface="Helvetica" panose="020B0500000000000000" pitchFamily="34" charset="0"/>
                <a:ea typeface="+mj-ea"/>
                <a:cs typeface="+mj-cs"/>
              </a:rPr>
              <a:t> </a:t>
            </a:r>
            <a:endParaRPr kumimoji="0" lang="en-GB" sz="3600" b="1" i="0" u="none" strike="noStrike" kern="1200" cap="none" spc="0" normalizeH="0" baseline="0" noProof="0" dirty="0">
              <a:ln>
                <a:noFill/>
              </a:ln>
              <a:solidFill>
                <a:sysClr val="windowText" lastClr="000000"/>
              </a:solidFill>
              <a:effectLst/>
              <a:uLnTx/>
              <a:uFillTx/>
              <a:latin typeface="Helvetica" panose="020B0500000000000000" pitchFamily="34" charset="0"/>
              <a:ea typeface="+mj-ea"/>
              <a:cs typeface="+mj-cs"/>
            </a:endParaRPr>
          </a:p>
        </p:txBody>
      </p:sp>
      <p:grpSp>
        <p:nvGrpSpPr>
          <p:cNvPr id="37" name="Group 36">
            <a:extLst>
              <a:ext uri="{FF2B5EF4-FFF2-40B4-BE49-F238E27FC236}">
                <a16:creationId xmlns:a16="http://schemas.microsoft.com/office/drawing/2014/main" id="{DDFBFF4B-91AD-47E5-BD41-DD295DB7C37C}"/>
              </a:ext>
            </a:extLst>
          </p:cNvPr>
          <p:cNvGrpSpPr/>
          <p:nvPr/>
        </p:nvGrpSpPr>
        <p:grpSpPr>
          <a:xfrm>
            <a:off x="2664501" y="1732150"/>
            <a:ext cx="3825955" cy="4011638"/>
            <a:chOff x="2865527" y="1757796"/>
            <a:chExt cx="3412947" cy="3578586"/>
          </a:xfrm>
        </p:grpSpPr>
        <p:sp>
          <p:nvSpPr>
            <p:cNvPr id="38" name="Freeform 8">
              <a:extLst>
                <a:ext uri="{FF2B5EF4-FFF2-40B4-BE49-F238E27FC236}">
                  <a16:creationId xmlns:a16="http://schemas.microsoft.com/office/drawing/2014/main" id="{4B9572BD-2ADB-47B7-8E0A-E92216675039}"/>
                </a:ext>
              </a:extLst>
            </p:cNvPr>
            <p:cNvSpPr>
              <a:spLocks/>
            </p:cNvSpPr>
            <p:nvPr/>
          </p:nvSpPr>
          <p:spPr bwMode="auto">
            <a:xfrm>
              <a:off x="3973965" y="1757796"/>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3A5C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smtClean="0">
                  <a:ln>
                    <a:noFill/>
                  </a:ln>
                  <a:solidFill>
                    <a:prstClr val="black"/>
                  </a:solidFill>
                  <a:effectLst/>
                  <a:uLnTx/>
                  <a:uFillTx/>
                  <a:latin typeface="Calibri" panose="020F0502020204030204"/>
                </a:rPr>
                <a:t>01</a:t>
              </a:r>
            </a:p>
          </p:txBody>
        </p:sp>
        <p:sp>
          <p:nvSpPr>
            <p:cNvPr id="39" name="Freeform 11">
              <a:extLst>
                <a:ext uri="{FF2B5EF4-FFF2-40B4-BE49-F238E27FC236}">
                  <a16:creationId xmlns:a16="http://schemas.microsoft.com/office/drawing/2014/main" id="{A72776A0-6D1E-498F-A0BD-93220B2D1717}"/>
                </a:ext>
              </a:extLst>
            </p:cNvPr>
            <p:cNvSpPr>
              <a:spLocks/>
            </p:cNvSpPr>
            <p:nvPr/>
          </p:nvSpPr>
          <p:spPr bwMode="auto">
            <a:xfrm>
              <a:off x="5075661" y="2394352"/>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F79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t"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smtClean="0">
                  <a:ln>
                    <a:noFill/>
                  </a:ln>
                  <a:solidFill>
                    <a:prstClr val="black"/>
                  </a:solidFill>
                  <a:effectLst/>
                  <a:uLnTx/>
                  <a:uFillTx/>
                  <a:latin typeface="Calibri" panose="020F0502020204030204"/>
                </a:rPr>
                <a:t>02</a:t>
              </a:r>
            </a:p>
          </p:txBody>
        </p:sp>
        <p:sp>
          <p:nvSpPr>
            <p:cNvPr id="40" name="Freeform 14">
              <a:extLst>
                <a:ext uri="{FF2B5EF4-FFF2-40B4-BE49-F238E27FC236}">
                  <a16:creationId xmlns:a16="http://schemas.microsoft.com/office/drawing/2014/main" id="{4F17F387-D48E-4F28-A23E-973069B24C16}"/>
                </a:ext>
              </a:extLst>
            </p:cNvPr>
            <p:cNvSpPr>
              <a:spLocks/>
            </p:cNvSpPr>
            <p:nvPr/>
          </p:nvSpPr>
          <p:spPr bwMode="auto">
            <a:xfrm>
              <a:off x="5075661" y="3653984"/>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4CC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b"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smtClean="0">
                  <a:ln>
                    <a:noFill/>
                  </a:ln>
                  <a:solidFill>
                    <a:prstClr val="black"/>
                  </a:solidFill>
                  <a:effectLst/>
                  <a:uLnTx/>
                  <a:uFillTx/>
                  <a:latin typeface="Calibri" panose="020F0502020204030204"/>
                </a:rPr>
                <a:t>03</a:t>
              </a:r>
            </a:p>
          </p:txBody>
        </p:sp>
        <p:sp>
          <p:nvSpPr>
            <p:cNvPr id="41" name="Freeform 17">
              <a:extLst>
                <a:ext uri="{FF2B5EF4-FFF2-40B4-BE49-F238E27FC236}">
                  <a16:creationId xmlns:a16="http://schemas.microsoft.com/office/drawing/2014/main" id="{C00B04E6-ADA3-4949-BB10-84D9CF94BB19}"/>
                </a:ext>
              </a:extLst>
            </p:cNvPr>
            <p:cNvSpPr>
              <a:spLocks/>
            </p:cNvSpPr>
            <p:nvPr/>
          </p:nvSpPr>
          <p:spPr bwMode="auto">
            <a:xfrm>
              <a:off x="3973965" y="4297282"/>
              <a:ext cx="1202813" cy="1039100"/>
            </a:xfrm>
            <a:custGeom>
              <a:avLst/>
              <a:gdLst>
                <a:gd name="T0" fmla="*/ 0 w 1249"/>
                <a:gd name="T1" fmla="*/ 539 h 1079"/>
                <a:gd name="T2" fmla="*/ 309 w 1249"/>
                <a:gd name="T3" fmla="*/ 0 h 1079"/>
                <a:gd name="T4" fmla="*/ 941 w 1249"/>
                <a:gd name="T5" fmla="*/ 0 h 1079"/>
                <a:gd name="T6" fmla="*/ 1249 w 1249"/>
                <a:gd name="T7" fmla="*/ 539 h 1079"/>
                <a:gd name="T8" fmla="*/ 941 w 1249"/>
                <a:gd name="T9" fmla="*/ 1079 h 1079"/>
                <a:gd name="T10" fmla="*/ 309 w 1249"/>
                <a:gd name="T11" fmla="*/ 1079 h 1079"/>
                <a:gd name="T12" fmla="*/ 0 w 1249"/>
                <a:gd name="T13" fmla="*/ 539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39"/>
                  </a:moveTo>
                  <a:lnTo>
                    <a:pt x="309" y="0"/>
                  </a:lnTo>
                  <a:lnTo>
                    <a:pt x="941" y="0"/>
                  </a:lnTo>
                  <a:lnTo>
                    <a:pt x="1249" y="539"/>
                  </a:lnTo>
                  <a:lnTo>
                    <a:pt x="941" y="1079"/>
                  </a:lnTo>
                  <a:lnTo>
                    <a:pt x="309" y="1079"/>
                  </a:lnTo>
                  <a:lnTo>
                    <a:pt x="0" y="539"/>
                  </a:lnTo>
                  <a:close/>
                </a:path>
              </a:pathLst>
            </a:custGeom>
            <a:solidFill>
              <a:srgbClr val="FFC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b"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smtClean="0">
                  <a:ln>
                    <a:noFill/>
                  </a:ln>
                  <a:solidFill>
                    <a:prstClr val="black"/>
                  </a:solidFill>
                  <a:effectLst/>
                  <a:uLnTx/>
                  <a:uFillTx/>
                  <a:latin typeface="Calibri" panose="020F0502020204030204"/>
                </a:rPr>
                <a:t>04</a:t>
              </a:r>
            </a:p>
          </p:txBody>
        </p:sp>
        <p:sp>
          <p:nvSpPr>
            <p:cNvPr id="42" name="Freeform 20">
              <a:extLst>
                <a:ext uri="{FF2B5EF4-FFF2-40B4-BE49-F238E27FC236}">
                  <a16:creationId xmlns:a16="http://schemas.microsoft.com/office/drawing/2014/main" id="{E0A3619A-E995-4C74-B168-F477F57DD404}"/>
                </a:ext>
              </a:extLst>
            </p:cNvPr>
            <p:cNvSpPr>
              <a:spLocks/>
            </p:cNvSpPr>
            <p:nvPr/>
          </p:nvSpPr>
          <p:spPr bwMode="auto">
            <a:xfrm>
              <a:off x="2865527" y="3653984"/>
              <a:ext cx="1202813" cy="1045841"/>
            </a:xfrm>
            <a:custGeom>
              <a:avLst/>
              <a:gdLst>
                <a:gd name="T0" fmla="*/ 0 w 1249"/>
                <a:gd name="T1" fmla="*/ 543 h 1086"/>
                <a:gd name="T2" fmla="*/ 310 w 1249"/>
                <a:gd name="T3" fmla="*/ 0 h 1086"/>
                <a:gd name="T4" fmla="*/ 939 w 1249"/>
                <a:gd name="T5" fmla="*/ 0 h 1086"/>
                <a:gd name="T6" fmla="*/ 1249 w 1249"/>
                <a:gd name="T7" fmla="*/ 543 h 1086"/>
                <a:gd name="T8" fmla="*/ 939 w 1249"/>
                <a:gd name="T9" fmla="*/ 1086 h 1086"/>
                <a:gd name="T10" fmla="*/ 310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0" y="0"/>
                  </a:lnTo>
                  <a:lnTo>
                    <a:pt x="939" y="0"/>
                  </a:lnTo>
                  <a:lnTo>
                    <a:pt x="1249" y="543"/>
                  </a:lnTo>
                  <a:lnTo>
                    <a:pt x="939" y="1086"/>
                  </a:lnTo>
                  <a:lnTo>
                    <a:pt x="310" y="1086"/>
                  </a:lnTo>
                  <a:lnTo>
                    <a:pt x="0" y="543"/>
                  </a:lnTo>
                  <a:close/>
                </a:path>
              </a:pathLst>
            </a:custGeom>
            <a:solidFill>
              <a:srgbClr val="C130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b"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smtClean="0">
                  <a:ln>
                    <a:noFill/>
                  </a:ln>
                  <a:solidFill>
                    <a:prstClr val="black"/>
                  </a:solidFill>
                  <a:effectLst/>
                  <a:uLnTx/>
                  <a:uFillTx/>
                  <a:latin typeface="Calibri" panose="020F0502020204030204"/>
                </a:rPr>
                <a:t>05</a:t>
              </a:r>
            </a:p>
          </p:txBody>
        </p:sp>
        <p:sp>
          <p:nvSpPr>
            <p:cNvPr id="43" name="Freeform 22">
              <a:extLst>
                <a:ext uri="{FF2B5EF4-FFF2-40B4-BE49-F238E27FC236}">
                  <a16:creationId xmlns:a16="http://schemas.microsoft.com/office/drawing/2014/main" id="{F140E3CF-4031-4F64-AB00-108FB2A8B80A}"/>
                </a:ext>
              </a:extLst>
            </p:cNvPr>
            <p:cNvSpPr>
              <a:spLocks/>
            </p:cNvSpPr>
            <p:nvPr/>
          </p:nvSpPr>
          <p:spPr bwMode="auto">
            <a:xfrm>
              <a:off x="2865527" y="2394353"/>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A2B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smtClean="0">
                  <a:ln>
                    <a:noFill/>
                  </a:ln>
                  <a:solidFill>
                    <a:prstClr val="black"/>
                  </a:solidFill>
                  <a:effectLst/>
                  <a:uLnTx/>
                  <a:uFillTx/>
                  <a:latin typeface="Calibri" panose="020F0502020204030204"/>
                </a:rPr>
                <a:t>06</a:t>
              </a:r>
            </a:p>
          </p:txBody>
        </p:sp>
        <p:sp>
          <p:nvSpPr>
            <p:cNvPr id="44" name="Freeform: Shape 48">
              <a:extLst>
                <a:ext uri="{FF2B5EF4-FFF2-40B4-BE49-F238E27FC236}">
                  <a16:creationId xmlns:a16="http://schemas.microsoft.com/office/drawing/2014/main" id="{04F715C9-BE7A-4B27-AA02-524BB7958DEC}"/>
                </a:ext>
              </a:extLst>
            </p:cNvPr>
            <p:cNvSpPr/>
            <p:nvPr/>
          </p:nvSpPr>
          <p:spPr>
            <a:xfrm>
              <a:off x="4085582" y="2368025"/>
              <a:ext cx="977161" cy="428872"/>
            </a:xfrm>
            <a:custGeom>
              <a:avLst/>
              <a:gdLst>
                <a:gd name="connsiteX0" fmla="*/ 797078 w 1610809"/>
                <a:gd name="connsiteY0" fmla="*/ 0 h 706977"/>
                <a:gd name="connsiteX1" fmla="*/ 1553630 w 1610809"/>
                <a:gd name="connsiteY1" fmla="*/ 152741 h 706977"/>
                <a:gd name="connsiteX2" fmla="*/ 1610809 w 1610809"/>
                <a:gd name="connsiteY2" fmla="*/ 180285 h 706977"/>
                <a:gd name="connsiteX3" fmla="*/ 1309842 w 1610809"/>
                <a:gd name="connsiteY3" fmla="*/ 706977 h 706977"/>
                <a:gd name="connsiteX4" fmla="*/ 306542 w 1610809"/>
                <a:gd name="connsiteY4" fmla="*/ 706977 h 706977"/>
                <a:gd name="connsiteX5" fmla="*/ 0 w 1610809"/>
                <a:gd name="connsiteY5" fmla="*/ 172264 h 706977"/>
                <a:gd name="connsiteX6" fmla="*/ 40526 w 1610809"/>
                <a:gd name="connsiteY6" fmla="*/ 152741 h 706977"/>
                <a:gd name="connsiteX7" fmla="*/ 797078 w 1610809"/>
                <a:gd name="connsiteY7" fmla="*/ 0 h 70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9" h="706977">
                  <a:moveTo>
                    <a:pt x="797078" y="0"/>
                  </a:moveTo>
                  <a:cubicBezTo>
                    <a:pt x="1065439" y="0"/>
                    <a:pt x="1321096" y="54387"/>
                    <a:pt x="1553630" y="152741"/>
                  </a:cubicBezTo>
                  <a:lnTo>
                    <a:pt x="1610809" y="180285"/>
                  </a:lnTo>
                  <a:lnTo>
                    <a:pt x="1309842" y="706977"/>
                  </a:lnTo>
                  <a:lnTo>
                    <a:pt x="306542" y="706977"/>
                  </a:lnTo>
                  <a:lnTo>
                    <a:pt x="0" y="172264"/>
                  </a:lnTo>
                  <a:lnTo>
                    <a:pt x="40526" y="152741"/>
                  </a:lnTo>
                  <a:cubicBezTo>
                    <a:pt x="273060" y="54387"/>
                    <a:pt x="528718" y="0"/>
                    <a:pt x="797078" y="0"/>
                  </a:cubicBez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45" name="Freeform: Shape 49">
              <a:extLst>
                <a:ext uri="{FF2B5EF4-FFF2-40B4-BE49-F238E27FC236}">
                  <a16:creationId xmlns:a16="http://schemas.microsoft.com/office/drawing/2014/main" id="{158994FA-2C10-4283-98E9-3690D3F7D1C4}"/>
                </a:ext>
              </a:extLst>
            </p:cNvPr>
            <p:cNvSpPr/>
            <p:nvPr/>
          </p:nvSpPr>
          <p:spPr>
            <a:xfrm>
              <a:off x="3395784" y="2589476"/>
              <a:ext cx="672557" cy="843977"/>
            </a:xfrm>
            <a:custGeom>
              <a:avLst/>
              <a:gdLst>
                <a:gd name="connsiteX0" fmla="*/ 803193 w 1108681"/>
                <a:gd name="connsiteY0" fmla="*/ 0 h 1391260"/>
                <a:gd name="connsiteX1" fmla="*/ 1108681 w 1108681"/>
                <a:gd name="connsiteY1" fmla="*/ 535597 h 1391260"/>
                <a:gd name="connsiteX2" fmla="*/ 619731 w 1108681"/>
                <a:gd name="connsiteY2" fmla="*/ 1391260 h 1391260"/>
                <a:gd name="connsiteX3" fmla="*/ 0 w 1108681"/>
                <a:gd name="connsiteY3" fmla="*/ 1391260 h 1391260"/>
                <a:gd name="connsiteX4" fmla="*/ 576 w 1108681"/>
                <a:gd name="connsiteY4" fmla="*/ 1379858 h 1391260"/>
                <a:gd name="connsiteX5" fmla="*/ 697845 w 1108681"/>
                <a:gd name="connsiteY5" fmla="*/ 78778 h 1391260"/>
                <a:gd name="connsiteX6" fmla="*/ 803193 w 1108681"/>
                <a:gd name="connsiteY6" fmla="*/ 0 h 139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8681" h="1391260">
                  <a:moveTo>
                    <a:pt x="803193" y="0"/>
                  </a:moveTo>
                  <a:lnTo>
                    <a:pt x="1108681" y="535597"/>
                  </a:lnTo>
                  <a:lnTo>
                    <a:pt x="619731" y="1391260"/>
                  </a:lnTo>
                  <a:lnTo>
                    <a:pt x="0" y="1391260"/>
                  </a:lnTo>
                  <a:lnTo>
                    <a:pt x="576" y="1379858"/>
                  </a:lnTo>
                  <a:cubicBezTo>
                    <a:pt x="53661" y="857143"/>
                    <a:pt x="313874" y="395660"/>
                    <a:pt x="697845" y="78778"/>
                  </a:cubicBezTo>
                  <a:lnTo>
                    <a:pt x="80319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46" name="Freeform: Shape 50">
              <a:extLst>
                <a:ext uri="{FF2B5EF4-FFF2-40B4-BE49-F238E27FC236}">
                  <a16:creationId xmlns:a16="http://schemas.microsoft.com/office/drawing/2014/main" id="{7B3C6A06-034F-45B5-9A8F-B99C5955845E}"/>
                </a:ext>
              </a:extLst>
            </p:cNvPr>
            <p:cNvSpPr/>
            <p:nvPr/>
          </p:nvSpPr>
          <p:spPr>
            <a:xfrm>
              <a:off x="5075660" y="2593772"/>
              <a:ext cx="667118" cy="846422"/>
            </a:xfrm>
            <a:custGeom>
              <a:avLst/>
              <a:gdLst>
                <a:gd name="connsiteX0" fmla="*/ 305432 w 1099715"/>
                <a:gd name="connsiteY0" fmla="*/ 0 h 1395290"/>
                <a:gd name="connsiteX1" fmla="*/ 401309 w 1099715"/>
                <a:gd name="connsiteY1" fmla="*/ 71696 h 1395290"/>
                <a:gd name="connsiteX2" fmla="*/ 1098578 w 1099715"/>
                <a:gd name="connsiteY2" fmla="*/ 1372776 h 1395290"/>
                <a:gd name="connsiteX3" fmla="*/ 1099715 w 1099715"/>
                <a:gd name="connsiteY3" fmla="*/ 1395290 h 1395290"/>
                <a:gd name="connsiteX4" fmla="*/ 493713 w 1099715"/>
                <a:gd name="connsiteY4" fmla="*/ 1395290 h 1395290"/>
                <a:gd name="connsiteX5" fmla="*/ 0 w 1099715"/>
                <a:gd name="connsiteY5" fmla="*/ 533278 h 1395290"/>
                <a:gd name="connsiteX6" fmla="*/ 305432 w 1099715"/>
                <a:gd name="connsiteY6" fmla="*/ 0 h 1395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90">
                  <a:moveTo>
                    <a:pt x="305432" y="0"/>
                  </a:moveTo>
                  <a:lnTo>
                    <a:pt x="401309" y="71696"/>
                  </a:lnTo>
                  <a:cubicBezTo>
                    <a:pt x="785281" y="388578"/>
                    <a:pt x="1045494" y="850061"/>
                    <a:pt x="1098578" y="1372776"/>
                  </a:cubicBezTo>
                  <a:lnTo>
                    <a:pt x="1099715" y="1395290"/>
                  </a:lnTo>
                  <a:lnTo>
                    <a:pt x="493713" y="1395290"/>
                  </a:lnTo>
                  <a:lnTo>
                    <a:pt x="0" y="533278"/>
                  </a:lnTo>
                  <a:lnTo>
                    <a:pt x="30543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47" name="Freeform: Shape 51">
              <a:extLst>
                <a:ext uri="{FF2B5EF4-FFF2-40B4-BE49-F238E27FC236}">
                  <a16:creationId xmlns:a16="http://schemas.microsoft.com/office/drawing/2014/main" id="{8A81A48E-C655-4641-AAF7-149785842775}"/>
                </a:ext>
              </a:extLst>
            </p:cNvPr>
            <p:cNvSpPr/>
            <p:nvPr/>
          </p:nvSpPr>
          <p:spPr>
            <a:xfrm>
              <a:off x="3395444" y="3653984"/>
              <a:ext cx="672896" cy="849762"/>
            </a:xfrm>
            <a:custGeom>
              <a:avLst/>
              <a:gdLst>
                <a:gd name="connsiteX0" fmla="*/ 0 w 1109242"/>
                <a:gd name="connsiteY0" fmla="*/ 0 h 1400797"/>
                <a:gd name="connsiteX1" fmla="*/ 617117 w 1109242"/>
                <a:gd name="connsiteY1" fmla="*/ 0 h 1400797"/>
                <a:gd name="connsiteX2" fmla="*/ 1109242 w 1109242"/>
                <a:gd name="connsiteY2" fmla="*/ 862013 h 1400797"/>
                <a:gd name="connsiteX3" fmla="*/ 801649 w 1109242"/>
                <a:gd name="connsiteY3" fmla="*/ 1400797 h 1400797"/>
                <a:gd name="connsiteX4" fmla="*/ 698406 w 1109242"/>
                <a:gd name="connsiteY4" fmla="*/ 1323593 h 1400797"/>
                <a:gd name="connsiteX5" fmla="*/ 1137 w 1109242"/>
                <a:gd name="connsiteY5" fmla="*/ 22513 h 1400797"/>
                <a:gd name="connsiteX6" fmla="*/ 0 w 1109242"/>
                <a:gd name="connsiteY6" fmla="*/ 0 h 140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9242" h="1400797">
                  <a:moveTo>
                    <a:pt x="0" y="0"/>
                  </a:moveTo>
                  <a:lnTo>
                    <a:pt x="617117" y="0"/>
                  </a:lnTo>
                  <a:lnTo>
                    <a:pt x="1109242" y="862013"/>
                  </a:lnTo>
                  <a:lnTo>
                    <a:pt x="801649" y="1400797"/>
                  </a:lnTo>
                  <a:lnTo>
                    <a:pt x="698406" y="1323593"/>
                  </a:lnTo>
                  <a:cubicBezTo>
                    <a:pt x="314435" y="1006712"/>
                    <a:pt x="54222" y="545228"/>
                    <a:pt x="1137" y="22513"/>
                  </a:cubicBezTo>
                  <a:lnTo>
                    <a:pt x="0"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48" name="Freeform: Shape 52">
              <a:extLst>
                <a:ext uri="{FF2B5EF4-FFF2-40B4-BE49-F238E27FC236}">
                  <a16:creationId xmlns:a16="http://schemas.microsoft.com/office/drawing/2014/main" id="{EABE6F34-1689-4EEC-957C-A68B52F12731}"/>
                </a:ext>
              </a:extLst>
            </p:cNvPr>
            <p:cNvSpPr/>
            <p:nvPr/>
          </p:nvSpPr>
          <p:spPr>
            <a:xfrm>
              <a:off x="5075660" y="3653985"/>
              <a:ext cx="667118" cy="846421"/>
            </a:xfrm>
            <a:custGeom>
              <a:avLst/>
              <a:gdLst>
                <a:gd name="connsiteX0" fmla="*/ 493713 w 1099715"/>
                <a:gd name="connsiteY0" fmla="*/ 0 h 1395289"/>
                <a:gd name="connsiteX1" fmla="*/ 1099715 w 1099715"/>
                <a:gd name="connsiteY1" fmla="*/ 0 h 1395289"/>
                <a:gd name="connsiteX2" fmla="*/ 1098578 w 1099715"/>
                <a:gd name="connsiteY2" fmla="*/ 22513 h 1395289"/>
                <a:gd name="connsiteX3" fmla="*/ 401309 w 1099715"/>
                <a:gd name="connsiteY3" fmla="*/ 1323593 h 1395289"/>
                <a:gd name="connsiteX4" fmla="*/ 305431 w 1099715"/>
                <a:gd name="connsiteY4" fmla="*/ 1395289 h 1395289"/>
                <a:gd name="connsiteX5" fmla="*/ 0 w 1099715"/>
                <a:gd name="connsiteY5" fmla="*/ 862013 h 1395289"/>
                <a:gd name="connsiteX6" fmla="*/ 493713 w 1099715"/>
                <a:gd name="connsiteY6" fmla="*/ 0 h 139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89">
                  <a:moveTo>
                    <a:pt x="493713" y="0"/>
                  </a:moveTo>
                  <a:lnTo>
                    <a:pt x="1099715" y="0"/>
                  </a:lnTo>
                  <a:lnTo>
                    <a:pt x="1098578" y="22513"/>
                  </a:lnTo>
                  <a:cubicBezTo>
                    <a:pt x="1045494" y="545228"/>
                    <a:pt x="785281" y="1006712"/>
                    <a:pt x="401309" y="1323593"/>
                  </a:cubicBezTo>
                  <a:lnTo>
                    <a:pt x="305431" y="1395289"/>
                  </a:lnTo>
                  <a:lnTo>
                    <a:pt x="0" y="862013"/>
                  </a:lnTo>
                  <a:lnTo>
                    <a:pt x="49371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49" name="Freeform: Shape 53">
              <a:extLst>
                <a:ext uri="{FF2B5EF4-FFF2-40B4-BE49-F238E27FC236}">
                  <a16:creationId xmlns:a16="http://schemas.microsoft.com/office/drawing/2014/main" id="{9279EFF5-6EDD-410D-AC93-57392A0ECBA0}"/>
                </a:ext>
              </a:extLst>
            </p:cNvPr>
            <p:cNvSpPr/>
            <p:nvPr/>
          </p:nvSpPr>
          <p:spPr>
            <a:xfrm>
              <a:off x="4085581" y="4297282"/>
              <a:ext cx="977160" cy="428871"/>
            </a:xfrm>
            <a:custGeom>
              <a:avLst/>
              <a:gdLst>
                <a:gd name="connsiteX0" fmla="*/ 306542 w 1610808"/>
                <a:gd name="connsiteY0" fmla="*/ 0 h 706976"/>
                <a:gd name="connsiteX1" fmla="*/ 1309842 w 1610808"/>
                <a:gd name="connsiteY1" fmla="*/ 0 h 706976"/>
                <a:gd name="connsiteX2" fmla="*/ 1610808 w 1610808"/>
                <a:gd name="connsiteY2" fmla="*/ 526691 h 706976"/>
                <a:gd name="connsiteX3" fmla="*/ 1553630 w 1610808"/>
                <a:gd name="connsiteY3" fmla="*/ 554235 h 706976"/>
                <a:gd name="connsiteX4" fmla="*/ 797078 w 1610808"/>
                <a:gd name="connsiteY4" fmla="*/ 706976 h 706976"/>
                <a:gd name="connsiteX5" fmla="*/ 40526 w 1610808"/>
                <a:gd name="connsiteY5" fmla="*/ 554235 h 706976"/>
                <a:gd name="connsiteX6" fmla="*/ 0 w 1610808"/>
                <a:gd name="connsiteY6" fmla="*/ 534713 h 706976"/>
                <a:gd name="connsiteX7" fmla="*/ 306542 w 1610808"/>
                <a:gd name="connsiteY7" fmla="*/ 0 h 70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8" h="706976">
                  <a:moveTo>
                    <a:pt x="306542" y="0"/>
                  </a:moveTo>
                  <a:lnTo>
                    <a:pt x="1309842" y="0"/>
                  </a:lnTo>
                  <a:lnTo>
                    <a:pt x="1610808" y="526691"/>
                  </a:lnTo>
                  <a:lnTo>
                    <a:pt x="1553630" y="554235"/>
                  </a:lnTo>
                  <a:cubicBezTo>
                    <a:pt x="1321096" y="652589"/>
                    <a:pt x="1065439" y="706976"/>
                    <a:pt x="797078" y="706976"/>
                  </a:cubicBezTo>
                  <a:cubicBezTo>
                    <a:pt x="528718" y="706976"/>
                    <a:pt x="273060" y="652589"/>
                    <a:pt x="40526" y="554235"/>
                  </a:cubicBezTo>
                  <a:lnTo>
                    <a:pt x="0" y="534713"/>
                  </a:lnTo>
                  <a:lnTo>
                    <a:pt x="30654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grpSp>
      <p:grpSp>
        <p:nvGrpSpPr>
          <p:cNvPr id="50" name="Group 49">
            <a:extLst>
              <a:ext uri="{FF2B5EF4-FFF2-40B4-BE49-F238E27FC236}">
                <a16:creationId xmlns:a16="http://schemas.microsoft.com/office/drawing/2014/main" id="{AFB5C833-C967-4EF1-ACB7-DED10BF01578}"/>
              </a:ext>
            </a:extLst>
          </p:cNvPr>
          <p:cNvGrpSpPr/>
          <p:nvPr/>
        </p:nvGrpSpPr>
        <p:grpSpPr>
          <a:xfrm>
            <a:off x="6429257" y="1701369"/>
            <a:ext cx="2434121" cy="1391756"/>
            <a:chOff x="6974393" y="2717586"/>
            <a:chExt cx="1925752" cy="1391756"/>
          </a:xfrm>
        </p:grpSpPr>
        <p:sp>
          <p:nvSpPr>
            <p:cNvPr id="51" name="TextBox 50">
              <a:extLst>
                <a:ext uri="{FF2B5EF4-FFF2-40B4-BE49-F238E27FC236}">
                  <a16:creationId xmlns:a16="http://schemas.microsoft.com/office/drawing/2014/main" id="{6C1AF7A0-979C-47AD-B9D2-28BA63518813}"/>
                </a:ext>
              </a:extLst>
            </p:cNvPr>
            <p:cNvSpPr txBox="1"/>
            <p:nvPr/>
          </p:nvSpPr>
          <p:spPr>
            <a:xfrm>
              <a:off x="6974393" y="2717586"/>
              <a:ext cx="1925752" cy="707886"/>
            </a:xfrm>
            <a:prstGeom prst="rect">
              <a:avLst/>
            </a:prstGeom>
            <a:noFill/>
          </p:spPr>
          <p:txBody>
            <a:bodyPr wrap="square" lIns="0" rIns="0" rtlCol="0" anchor="b">
              <a:spAutoFit/>
            </a:bodyPr>
            <a:lstStyle/>
            <a:p>
              <a:r>
                <a:rPr lang="en-US" sz="2000" b="1" dirty="0" smtClean="0">
                  <a:solidFill>
                    <a:prstClr val="black"/>
                  </a:solidFill>
                  <a:latin typeface="Calibri" panose="020F0502020204030204"/>
                </a:rPr>
                <a:t>Test planning and  structure</a:t>
              </a:r>
              <a:endParaRPr lang="en-US" sz="2000" b="1" dirty="0">
                <a:solidFill>
                  <a:prstClr val="black"/>
                </a:solidFill>
                <a:latin typeface="Calibri" panose="020F0502020204030204"/>
              </a:endParaRPr>
            </a:p>
          </p:txBody>
        </p:sp>
        <p:sp>
          <p:nvSpPr>
            <p:cNvPr id="52" name="TextBox 51">
              <a:extLst>
                <a:ext uri="{FF2B5EF4-FFF2-40B4-BE49-F238E27FC236}">
                  <a16:creationId xmlns:a16="http://schemas.microsoft.com/office/drawing/2014/main" id="{7F5242EF-8C58-44E1-A330-8DC4D3F273F9}"/>
                </a:ext>
              </a:extLst>
            </p:cNvPr>
            <p:cNvSpPr txBox="1"/>
            <p:nvPr/>
          </p:nvSpPr>
          <p:spPr>
            <a:xfrm>
              <a:off x="6979504" y="3401456"/>
              <a:ext cx="1920641" cy="707886"/>
            </a:xfrm>
            <a:prstGeom prst="rect">
              <a:avLst/>
            </a:prstGeom>
            <a:noFill/>
          </p:spPr>
          <p:txBody>
            <a:bodyPr wrap="square" lIns="0" rIns="0" rtlCol="0" anchor="t">
              <a:spAutoFit/>
            </a:bodyPr>
            <a:lstStyle/>
            <a:p>
              <a:pPr algn="just"/>
              <a:r>
                <a:rPr lang="en-US" sz="1000" dirty="0" smtClean="0">
                  <a:solidFill>
                    <a:prstClr val="black">
                      <a:lumMod val="65000"/>
                      <a:lumOff val="35000"/>
                    </a:prstClr>
                  </a:solidFill>
                  <a:latin typeface="Calibri" panose="020F0502020204030204"/>
                </a:rPr>
                <a:t>Each component/system is analyzed and all the possible radiation effects are taken into account for planning the test and structure it</a:t>
              </a:r>
              <a:endParaRPr lang="en-US" sz="1000" dirty="0">
                <a:solidFill>
                  <a:prstClr val="black">
                    <a:lumMod val="65000"/>
                    <a:lumOff val="35000"/>
                  </a:prstClr>
                </a:solidFill>
                <a:latin typeface="Calibri" panose="020F0502020204030204"/>
              </a:endParaRPr>
            </a:p>
          </p:txBody>
        </p:sp>
      </p:grpSp>
      <p:grpSp>
        <p:nvGrpSpPr>
          <p:cNvPr id="53" name="Group 52">
            <a:extLst>
              <a:ext uri="{FF2B5EF4-FFF2-40B4-BE49-F238E27FC236}">
                <a16:creationId xmlns:a16="http://schemas.microsoft.com/office/drawing/2014/main" id="{19D708AA-9F0F-410D-8AAC-EEC64DE7FE1F}"/>
              </a:ext>
            </a:extLst>
          </p:cNvPr>
          <p:cNvGrpSpPr/>
          <p:nvPr/>
        </p:nvGrpSpPr>
        <p:grpSpPr>
          <a:xfrm>
            <a:off x="6504940" y="3533189"/>
            <a:ext cx="2639060" cy="1176311"/>
            <a:chOff x="6691483" y="4511157"/>
            <a:chExt cx="2202817" cy="1176311"/>
          </a:xfrm>
        </p:grpSpPr>
        <p:sp>
          <p:nvSpPr>
            <p:cNvPr id="54" name="TextBox 53">
              <a:extLst>
                <a:ext uri="{FF2B5EF4-FFF2-40B4-BE49-F238E27FC236}">
                  <a16:creationId xmlns:a16="http://schemas.microsoft.com/office/drawing/2014/main" id="{D2A199E4-64E2-4C9B-BB45-3626505D44F5}"/>
                </a:ext>
              </a:extLst>
            </p:cNvPr>
            <p:cNvSpPr txBox="1"/>
            <p:nvPr/>
          </p:nvSpPr>
          <p:spPr>
            <a:xfrm>
              <a:off x="6691483" y="4511157"/>
              <a:ext cx="2202816" cy="646331"/>
            </a:xfrm>
            <a:prstGeom prst="rect">
              <a:avLst/>
            </a:prstGeom>
            <a:noFill/>
          </p:spPr>
          <p:txBody>
            <a:bodyPr wrap="square" lIns="0" rIns="0" rtlCol="0" anchor="b">
              <a:spAutoFit/>
            </a:bodyPr>
            <a:lstStyle/>
            <a:p>
              <a:r>
                <a:rPr lang="en-US" b="1" dirty="0" smtClean="0">
                  <a:solidFill>
                    <a:prstClr val="black"/>
                  </a:solidFill>
                  <a:latin typeface="Calibri" panose="020F0502020204030204"/>
                </a:rPr>
                <a:t>Board and instrumentation preparation</a:t>
              </a:r>
              <a:endParaRPr lang="en-US" b="1" dirty="0">
                <a:solidFill>
                  <a:prstClr val="black"/>
                </a:solidFill>
                <a:latin typeface="Calibri" panose="020F0502020204030204"/>
              </a:endParaRPr>
            </a:p>
          </p:txBody>
        </p:sp>
        <p:sp>
          <p:nvSpPr>
            <p:cNvPr id="55" name="TextBox 54">
              <a:extLst>
                <a:ext uri="{FF2B5EF4-FFF2-40B4-BE49-F238E27FC236}">
                  <a16:creationId xmlns:a16="http://schemas.microsoft.com/office/drawing/2014/main" id="{B1FBC0DA-1FEC-40FE-9EDA-D480D422BC0E}"/>
                </a:ext>
              </a:extLst>
            </p:cNvPr>
            <p:cNvSpPr txBox="1"/>
            <p:nvPr/>
          </p:nvSpPr>
          <p:spPr>
            <a:xfrm>
              <a:off x="6697330" y="5133470"/>
              <a:ext cx="2196970" cy="553998"/>
            </a:xfrm>
            <a:prstGeom prst="rect">
              <a:avLst/>
            </a:prstGeom>
            <a:noFill/>
          </p:spPr>
          <p:txBody>
            <a:bodyPr wrap="square" lIns="0" rIns="0" rtlCol="0" anchor="t">
              <a:spAutoFit/>
            </a:bodyPr>
            <a:lstStyle/>
            <a:p>
              <a:pPr algn="just"/>
              <a:r>
                <a:rPr lang="en-US" sz="1000" dirty="0" smtClean="0">
                  <a:solidFill>
                    <a:prstClr val="black">
                      <a:lumMod val="65000"/>
                      <a:lumOff val="35000"/>
                    </a:prstClr>
                  </a:solidFill>
                  <a:latin typeface="Calibri" panose="020F0502020204030204"/>
                </a:rPr>
                <a:t>For each component a dedicated set of test board is prepared and the associated instrumentation is chosen to face the complexity of the radiation test</a:t>
              </a:r>
              <a:endParaRPr lang="en-US" sz="1000" dirty="0">
                <a:solidFill>
                  <a:prstClr val="black">
                    <a:lumMod val="65000"/>
                    <a:lumOff val="35000"/>
                  </a:prstClr>
                </a:solidFill>
                <a:latin typeface="Calibri" panose="020F0502020204030204"/>
              </a:endParaRPr>
            </a:p>
          </p:txBody>
        </p:sp>
      </p:grpSp>
      <p:grpSp>
        <p:nvGrpSpPr>
          <p:cNvPr id="56" name="Group 55">
            <a:extLst>
              <a:ext uri="{FF2B5EF4-FFF2-40B4-BE49-F238E27FC236}">
                <a16:creationId xmlns:a16="http://schemas.microsoft.com/office/drawing/2014/main" id="{40486B7F-6360-48DE-9990-8E4463ABE9C3}"/>
              </a:ext>
            </a:extLst>
          </p:cNvPr>
          <p:cNvGrpSpPr/>
          <p:nvPr/>
        </p:nvGrpSpPr>
        <p:grpSpPr>
          <a:xfrm>
            <a:off x="572406" y="3171287"/>
            <a:ext cx="1925752" cy="1083981"/>
            <a:chOff x="249702" y="3025361"/>
            <a:chExt cx="1925752" cy="1083981"/>
          </a:xfrm>
        </p:grpSpPr>
        <p:sp>
          <p:nvSpPr>
            <p:cNvPr id="57" name="TextBox 56">
              <a:extLst>
                <a:ext uri="{FF2B5EF4-FFF2-40B4-BE49-F238E27FC236}">
                  <a16:creationId xmlns:a16="http://schemas.microsoft.com/office/drawing/2014/main" id="{E20820EC-236A-4CD6-8C24-01804F726D77}"/>
                </a:ext>
              </a:extLst>
            </p:cNvPr>
            <p:cNvSpPr txBox="1"/>
            <p:nvPr/>
          </p:nvSpPr>
          <p:spPr>
            <a:xfrm>
              <a:off x="249702" y="3025361"/>
              <a:ext cx="1925752" cy="400110"/>
            </a:xfrm>
            <a:prstGeom prst="rect">
              <a:avLst/>
            </a:prstGeom>
            <a:noFill/>
          </p:spPr>
          <p:txBody>
            <a:bodyPr wrap="square" lIns="0" rIns="0" rtlCol="0" anchor="b">
              <a:spAutoFit/>
            </a:bodyPr>
            <a:lstStyle/>
            <a:p>
              <a:pPr algn="r"/>
              <a:r>
                <a:rPr lang="en-US" sz="2000" b="1" dirty="0" smtClean="0">
                  <a:solidFill>
                    <a:prstClr val="black"/>
                  </a:solidFill>
                  <a:latin typeface="Calibri" panose="020F0502020204030204"/>
                </a:rPr>
                <a:t>Result analysis</a:t>
              </a:r>
              <a:endParaRPr lang="en-US" sz="2000" b="1" dirty="0">
                <a:solidFill>
                  <a:prstClr val="black"/>
                </a:solidFill>
                <a:latin typeface="Calibri" panose="020F0502020204030204"/>
              </a:endParaRPr>
            </a:p>
          </p:txBody>
        </p:sp>
        <p:sp>
          <p:nvSpPr>
            <p:cNvPr id="58" name="TextBox 57">
              <a:extLst>
                <a:ext uri="{FF2B5EF4-FFF2-40B4-BE49-F238E27FC236}">
                  <a16:creationId xmlns:a16="http://schemas.microsoft.com/office/drawing/2014/main" id="{3D6F773E-C30B-4BB8-B0A5-E48C06344679}"/>
                </a:ext>
              </a:extLst>
            </p:cNvPr>
            <p:cNvSpPr txBox="1"/>
            <p:nvPr/>
          </p:nvSpPr>
          <p:spPr>
            <a:xfrm>
              <a:off x="254813" y="3401456"/>
              <a:ext cx="1920641" cy="707886"/>
            </a:xfrm>
            <a:prstGeom prst="rect">
              <a:avLst/>
            </a:prstGeom>
            <a:noFill/>
          </p:spPr>
          <p:txBody>
            <a:bodyPr wrap="square" lIns="0" rIns="0" rtlCol="0" anchor="t">
              <a:spAutoFit/>
            </a:bodyPr>
            <a:lstStyle/>
            <a:p>
              <a:pPr algn="just"/>
              <a:r>
                <a:rPr lang="en-US" sz="1000" dirty="0" smtClean="0">
                  <a:solidFill>
                    <a:prstClr val="black">
                      <a:lumMod val="65000"/>
                      <a:lumOff val="35000"/>
                    </a:prstClr>
                  </a:solidFill>
                  <a:latin typeface="Calibri" panose="020F0502020204030204"/>
                </a:rPr>
                <a:t>The results are analyzed during and after the tests for each components considering the end application and the possible operational issues </a:t>
              </a:r>
              <a:endParaRPr lang="en-US" sz="1000" dirty="0">
                <a:solidFill>
                  <a:prstClr val="black">
                    <a:lumMod val="65000"/>
                    <a:lumOff val="35000"/>
                  </a:prstClr>
                </a:solidFill>
                <a:latin typeface="Calibri" panose="020F0502020204030204"/>
              </a:endParaRPr>
            </a:p>
          </p:txBody>
        </p:sp>
      </p:grpSp>
      <p:grpSp>
        <p:nvGrpSpPr>
          <p:cNvPr id="59" name="Group 58">
            <a:extLst>
              <a:ext uri="{FF2B5EF4-FFF2-40B4-BE49-F238E27FC236}">
                <a16:creationId xmlns:a16="http://schemas.microsoft.com/office/drawing/2014/main" id="{43A0FDEC-7C87-4C81-AC56-2E5F932BC3B6}"/>
              </a:ext>
            </a:extLst>
          </p:cNvPr>
          <p:cNvGrpSpPr/>
          <p:nvPr/>
        </p:nvGrpSpPr>
        <p:grpSpPr>
          <a:xfrm>
            <a:off x="4788525" y="740913"/>
            <a:ext cx="2202817" cy="930092"/>
            <a:chOff x="6697329" y="1266169"/>
            <a:chExt cx="2202817" cy="930092"/>
          </a:xfrm>
        </p:grpSpPr>
        <p:sp>
          <p:nvSpPr>
            <p:cNvPr id="60" name="TextBox 59">
              <a:extLst>
                <a:ext uri="{FF2B5EF4-FFF2-40B4-BE49-F238E27FC236}">
                  <a16:creationId xmlns:a16="http://schemas.microsoft.com/office/drawing/2014/main" id="{DC27BD0A-9566-4AD3-A507-FB0A4E0C2C97}"/>
                </a:ext>
              </a:extLst>
            </p:cNvPr>
            <p:cNvSpPr txBox="1"/>
            <p:nvPr/>
          </p:nvSpPr>
          <p:spPr>
            <a:xfrm>
              <a:off x="6697329" y="1266169"/>
              <a:ext cx="2202816" cy="400110"/>
            </a:xfrm>
            <a:prstGeom prst="rect">
              <a:avLst/>
            </a:prstGeom>
            <a:noFill/>
          </p:spPr>
          <p:txBody>
            <a:bodyPr wrap="square" lIns="0" rIns="0" rtlCol="0" anchor="b">
              <a:spAutoFit/>
            </a:bodyPr>
            <a:lstStyle/>
            <a:p>
              <a:r>
                <a:rPr lang="en-US" sz="2000" b="1" dirty="0" smtClean="0">
                  <a:solidFill>
                    <a:prstClr val="black"/>
                  </a:solidFill>
                  <a:latin typeface="Calibri" panose="020F0502020204030204"/>
                </a:rPr>
                <a:t>Request collection</a:t>
              </a:r>
              <a:endParaRPr lang="en-US" sz="2000" b="1" dirty="0">
                <a:solidFill>
                  <a:prstClr val="black"/>
                </a:solidFill>
                <a:latin typeface="Calibri" panose="020F0502020204030204"/>
              </a:endParaRPr>
            </a:p>
          </p:txBody>
        </p:sp>
        <p:sp>
          <p:nvSpPr>
            <p:cNvPr id="61" name="TextBox 60">
              <a:extLst>
                <a:ext uri="{FF2B5EF4-FFF2-40B4-BE49-F238E27FC236}">
                  <a16:creationId xmlns:a16="http://schemas.microsoft.com/office/drawing/2014/main" id="{07696C26-7714-4C55-81EC-61F9260B4A94}"/>
                </a:ext>
              </a:extLst>
            </p:cNvPr>
            <p:cNvSpPr txBox="1"/>
            <p:nvPr/>
          </p:nvSpPr>
          <p:spPr>
            <a:xfrm>
              <a:off x="6703176" y="1642263"/>
              <a:ext cx="2196970" cy="553998"/>
            </a:xfrm>
            <a:prstGeom prst="rect">
              <a:avLst/>
            </a:prstGeom>
            <a:noFill/>
          </p:spPr>
          <p:txBody>
            <a:bodyPr wrap="square" lIns="0" rIns="0" rtlCol="0" anchor="t">
              <a:spAutoFit/>
            </a:bodyPr>
            <a:lstStyle/>
            <a:p>
              <a:pPr algn="just"/>
              <a:r>
                <a:rPr lang="en-US" sz="1000" dirty="0" smtClean="0">
                  <a:solidFill>
                    <a:prstClr val="black">
                      <a:lumMod val="65000"/>
                      <a:lumOff val="35000"/>
                    </a:prstClr>
                  </a:solidFill>
                  <a:latin typeface="Calibri" panose="020F0502020204030204"/>
                </a:rPr>
                <a:t>The request for radiation testing are collected and processed selecting the most suitable methodology and facilities</a:t>
              </a:r>
              <a:endParaRPr lang="en-US" sz="1000" dirty="0">
                <a:solidFill>
                  <a:prstClr val="black">
                    <a:lumMod val="65000"/>
                    <a:lumOff val="35000"/>
                  </a:prstClr>
                </a:solidFill>
                <a:latin typeface="Calibri" panose="020F0502020204030204"/>
              </a:endParaRPr>
            </a:p>
          </p:txBody>
        </p:sp>
      </p:grpSp>
      <p:grpSp>
        <p:nvGrpSpPr>
          <p:cNvPr id="62" name="Group 61">
            <a:extLst>
              <a:ext uri="{FF2B5EF4-FFF2-40B4-BE49-F238E27FC236}">
                <a16:creationId xmlns:a16="http://schemas.microsoft.com/office/drawing/2014/main" id="{221A4E52-E423-47C5-9283-6C540F2AE591}"/>
              </a:ext>
            </a:extLst>
          </p:cNvPr>
          <p:cNvGrpSpPr/>
          <p:nvPr/>
        </p:nvGrpSpPr>
        <p:grpSpPr>
          <a:xfrm>
            <a:off x="45829" y="1578772"/>
            <a:ext cx="2716233" cy="1391755"/>
            <a:chOff x="255548" y="958392"/>
            <a:chExt cx="2202816" cy="1391755"/>
          </a:xfrm>
        </p:grpSpPr>
        <p:sp>
          <p:nvSpPr>
            <p:cNvPr id="63" name="TextBox 62">
              <a:extLst>
                <a:ext uri="{FF2B5EF4-FFF2-40B4-BE49-F238E27FC236}">
                  <a16:creationId xmlns:a16="http://schemas.microsoft.com/office/drawing/2014/main" id="{05C38305-54C6-4859-9A9A-B95FB735A217}"/>
                </a:ext>
              </a:extLst>
            </p:cNvPr>
            <p:cNvSpPr txBox="1"/>
            <p:nvPr/>
          </p:nvSpPr>
          <p:spPr>
            <a:xfrm>
              <a:off x="255548" y="958392"/>
              <a:ext cx="2202816" cy="707886"/>
            </a:xfrm>
            <a:prstGeom prst="rect">
              <a:avLst/>
            </a:prstGeom>
            <a:noFill/>
          </p:spPr>
          <p:txBody>
            <a:bodyPr wrap="square" lIns="0" rIns="0" rtlCol="0" anchor="b">
              <a:spAutoFit/>
            </a:bodyPr>
            <a:lstStyle/>
            <a:p>
              <a:pPr algn="r"/>
              <a:r>
                <a:rPr lang="en-US" sz="2000" b="1" dirty="0" smtClean="0">
                  <a:solidFill>
                    <a:prstClr val="black"/>
                  </a:solidFill>
                  <a:latin typeface="Calibri" panose="020F0502020204030204"/>
                </a:rPr>
                <a:t>Database and Publication</a:t>
              </a:r>
              <a:endParaRPr lang="en-US" sz="2000" b="1" dirty="0">
                <a:solidFill>
                  <a:prstClr val="black"/>
                </a:solidFill>
                <a:latin typeface="Calibri" panose="020F0502020204030204"/>
              </a:endParaRPr>
            </a:p>
          </p:txBody>
        </p:sp>
        <p:sp>
          <p:nvSpPr>
            <p:cNvPr id="64" name="TextBox 63">
              <a:extLst>
                <a:ext uri="{FF2B5EF4-FFF2-40B4-BE49-F238E27FC236}">
                  <a16:creationId xmlns:a16="http://schemas.microsoft.com/office/drawing/2014/main" id="{97DD7D97-0AFD-43D3-88D3-10E34301D753}"/>
                </a:ext>
              </a:extLst>
            </p:cNvPr>
            <p:cNvSpPr txBox="1"/>
            <p:nvPr/>
          </p:nvSpPr>
          <p:spPr>
            <a:xfrm>
              <a:off x="261394" y="1642261"/>
              <a:ext cx="2196970" cy="707886"/>
            </a:xfrm>
            <a:prstGeom prst="rect">
              <a:avLst/>
            </a:prstGeom>
            <a:noFill/>
          </p:spPr>
          <p:txBody>
            <a:bodyPr wrap="square" lIns="0" rIns="0" rtlCol="0" anchor="t">
              <a:spAutoFit/>
            </a:bodyPr>
            <a:lstStyle/>
            <a:p>
              <a:pPr algn="just"/>
              <a:r>
                <a:rPr lang="en-US" sz="1000" dirty="0" smtClean="0">
                  <a:solidFill>
                    <a:prstClr val="black">
                      <a:lumMod val="65000"/>
                      <a:lumOff val="35000"/>
                    </a:prstClr>
                  </a:solidFill>
                  <a:latin typeface="Calibri" panose="020F0502020204030204"/>
                </a:rPr>
                <a:t>The results are collected, stored and in EDMS and published in the RADWG database to allow an easy research of the best candidates for the new radiation tolerant designs</a:t>
              </a:r>
              <a:endParaRPr lang="en-US" sz="1000" dirty="0">
                <a:solidFill>
                  <a:prstClr val="black">
                    <a:lumMod val="65000"/>
                    <a:lumOff val="35000"/>
                  </a:prstClr>
                </a:solidFill>
                <a:latin typeface="Calibri" panose="020F0502020204030204"/>
              </a:endParaRPr>
            </a:p>
          </p:txBody>
        </p:sp>
      </p:grpSp>
      <p:grpSp>
        <p:nvGrpSpPr>
          <p:cNvPr id="65" name="Group 64">
            <a:extLst>
              <a:ext uri="{FF2B5EF4-FFF2-40B4-BE49-F238E27FC236}">
                <a16:creationId xmlns:a16="http://schemas.microsoft.com/office/drawing/2014/main" id="{19D708AA-9F0F-410D-8AAC-EEC64DE7FE1F}"/>
              </a:ext>
            </a:extLst>
          </p:cNvPr>
          <p:cNvGrpSpPr/>
          <p:nvPr/>
        </p:nvGrpSpPr>
        <p:grpSpPr>
          <a:xfrm>
            <a:off x="1264511" y="5093024"/>
            <a:ext cx="2639060" cy="1360977"/>
            <a:chOff x="6691483" y="4788156"/>
            <a:chExt cx="2202817" cy="1360977"/>
          </a:xfrm>
        </p:grpSpPr>
        <p:sp>
          <p:nvSpPr>
            <p:cNvPr id="66" name="TextBox 65">
              <a:extLst>
                <a:ext uri="{FF2B5EF4-FFF2-40B4-BE49-F238E27FC236}">
                  <a16:creationId xmlns:a16="http://schemas.microsoft.com/office/drawing/2014/main" id="{D2A199E4-64E2-4C9B-BB45-3626505D44F5}"/>
                </a:ext>
              </a:extLst>
            </p:cNvPr>
            <p:cNvSpPr txBox="1"/>
            <p:nvPr/>
          </p:nvSpPr>
          <p:spPr>
            <a:xfrm>
              <a:off x="6691483" y="4788156"/>
              <a:ext cx="2202816" cy="369332"/>
            </a:xfrm>
            <a:prstGeom prst="rect">
              <a:avLst/>
            </a:prstGeom>
            <a:noFill/>
          </p:spPr>
          <p:txBody>
            <a:bodyPr wrap="square" lIns="0" rIns="0" rtlCol="0" anchor="b">
              <a:spAutoFit/>
            </a:bodyPr>
            <a:lstStyle/>
            <a:p>
              <a:pPr algn="r"/>
              <a:r>
                <a:rPr lang="en-US" b="1" dirty="0" smtClean="0">
                  <a:solidFill>
                    <a:prstClr val="black"/>
                  </a:solidFill>
                  <a:latin typeface="Calibri" panose="020F0502020204030204"/>
                </a:rPr>
                <a:t>Testing</a:t>
              </a:r>
              <a:endParaRPr lang="en-US" b="1" dirty="0">
                <a:solidFill>
                  <a:prstClr val="black"/>
                </a:solidFill>
                <a:latin typeface="Calibri" panose="020F0502020204030204"/>
              </a:endParaRPr>
            </a:p>
          </p:txBody>
        </p:sp>
        <p:sp>
          <p:nvSpPr>
            <p:cNvPr id="67" name="TextBox 66">
              <a:extLst>
                <a:ext uri="{FF2B5EF4-FFF2-40B4-BE49-F238E27FC236}">
                  <a16:creationId xmlns:a16="http://schemas.microsoft.com/office/drawing/2014/main" id="{B1FBC0DA-1FEC-40FE-9EDA-D480D422BC0E}"/>
                </a:ext>
              </a:extLst>
            </p:cNvPr>
            <p:cNvSpPr txBox="1"/>
            <p:nvPr/>
          </p:nvSpPr>
          <p:spPr>
            <a:xfrm>
              <a:off x="7177913" y="5133470"/>
              <a:ext cx="1716387" cy="1015663"/>
            </a:xfrm>
            <a:prstGeom prst="rect">
              <a:avLst/>
            </a:prstGeom>
            <a:noFill/>
          </p:spPr>
          <p:txBody>
            <a:bodyPr wrap="square" lIns="0" rIns="0" rtlCol="0" anchor="t">
              <a:spAutoFit/>
            </a:bodyPr>
            <a:lstStyle/>
            <a:p>
              <a:pPr algn="just"/>
              <a:r>
                <a:rPr lang="en-US" sz="1000" dirty="0" smtClean="0">
                  <a:solidFill>
                    <a:prstClr val="black">
                      <a:lumMod val="65000"/>
                      <a:lumOff val="35000"/>
                    </a:prstClr>
                  </a:solidFill>
                  <a:latin typeface="Calibri" panose="020F0502020204030204"/>
                </a:rPr>
                <a:t>The test are carried out at CERN facilities such as CHARM or Co60 and in external facilities. The transport, personnel and instrumentation are selected considering the peculiar aspect of each </a:t>
              </a:r>
              <a:r>
                <a:rPr lang="en-US" sz="1000" dirty="0" err="1" smtClean="0">
                  <a:solidFill>
                    <a:prstClr val="black">
                      <a:lumMod val="65000"/>
                      <a:lumOff val="35000"/>
                    </a:prstClr>
                  </a:solidFill>
                  <a:latin typeface="Calibri" panose="020F0502020204030204"/>
                </a:rPr>
                <a:t>faiclity</a:t>
              </a:r>
              <a:endParaRPr lang="en-US" sz="1000" dirty="0">
                <a:solidFill>
                  <a:prstClr val="black">
                    <a:lumMod val="65000"/>
                    <a:lumOff val="35000"/>
                  </a:prstClr>
                </a:solidFill>
                <a:latin typeface="Calibri" panose="020F0502020204030204"/>
              </a:endParaRPr>
            </a:p>
          </p:txBody>
        </p:sp>
      </p:gr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6746" b="23045"/>
          <a:stretch/>
        </p:blipFill>
        <p:spPr>
          <a:xfrm>
            <a:off x="45829" y="1302155"/>
            <a:ext cx="1613735" cy="637309"/>
          </a:xfrm>
          <a:prstGeom prst="rect">
            <a:avLst/>
          </a:prstGeom>
        </p:spPr>
      </p:pic>
      <p:pic>
        <p:nvPicPr>
          <p:cNvPr id="2052" name="Picture 4" descr="Risultati immagini per edms cer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0001" y="1370537"/>
            <a:ext cx="473075" cy="47881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1215"/>
          <a:stretch/>
        </p:blipFill>
        <p:spPr>
          <a:xfrm>
            <a:off x="69030" y="4842365"/>
            <a:ext cx="1651387" cy="1239982"/>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61217" y="4738956"/>
            <a:ext cx="2170200" cy="1446800"/>
          </a:xfrm>
          <a:prstGeom prst="rect">
            <a:avLst/>
          </a:prstGeom>
        </p:spPr>
      </p:pic>
      <p:sp>
        <p:nvSpPr>
          <p:cNvPr id="6" name="Date Placeholder 5"/>
          <p:cNvSpPr>
            <a:spLocks noGrp="1"/>
          </p:cNvSpPr>
          <p:nvPr>
            <p:ph type="dt" sz="half" idx="10"/>
          </p:nvPr>
        </p:nvSpPr>
        <p:spPr/>
        <p:txBody>
          <a:bodyPr/>
          <a:lstStyle/>
          <a:p>
            <a:fld id="{7A2AB428-6BFC-48A5-961B-C53587DEAE32}" type="datetime1">
              <a:rPr lang="en-US" smtClean="0"/>
              <a:t>12/11/2018</a:t>
            </a:fld>
            <a:endParaRPr lang="en-US" dirty="0"/>
          </a:p>
        </p:txBody>
      </p:sp>
      <p:sp>
        <p:nvSpPr>
          <p:cNvPr id="3" name="Footer Placeholder 2"/>
          <p:cNvSpPr>
            <a:spLocks noGrp="1"/>
          </p:cNvSpPr>
          <p:nvPr>
            <p:ph type="ftr" sz="quarter" idx="11"/>
          </p:nvPr>
        </p:nvSpPr>
        <p:spPr/>
        <p:txBody>
          <a:bodyPr/>
          <a:lstStyle/>
          <a:p>
            <a:r>
              <a:rPr lang="en-GB" smtClean="0"/>
              <a:t>Salvatore Danzeca - Radiation Test Service (RADWG support)</a:t>
            </a:r>
            <a:endParaRPr lang="en-US" dirty="0"/>
          </a:p>
        </p:txBody>
      </p:sp>
    </p:spTree>
    <p:extLst>
      <p:ext uri="{BB962C8B-B14F-4D97-AF65-F5344CB8AC3E}">
        <p14:creationId xmlns:p14="http://schemas.microsoft.com/office/powerpoint/2010/main" val="2878339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Request collection</a:t>
            </a:r>
            <a:endParaRPr lang="en-GB" dirty="0"/>
          </a:p>
        </p:txBody>
      </p:sp>
      <p:sp>
        <p:nvSpPr>
          <p:cNvPr id="3" name="Date Placeholder 2"/>
          <p:cNvSpPr>
            <a:spLocks noGrp="1"/>
          </p:cNvSpPr>
          <p:nvPr>
            <p:ph type="dt" sz="half" idx="10"/>
          </p:nvPr>
        </p:nvSpPr>
        <p:spPr/>
        <p:txBody>
          <a:bodyPr/>
          <a:lstStyle/>
          <a:p>
            <a:fld id="{A405943C-F2A7-47B8-B3C3-344561A1DCF4}"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12" name="Content Placeholder 5"/>
          <p:cNvSpPr>
            <a:spLocks noGrp="1"/>
          </p:cNvSpPr>
          <p:nvPr>
            <p:ph sz="quarter" idx="13"/>
          </p:nvPr>
        </p:nvSpPr>
        <p:spPr>
          <a:xfrm>
            <a:off x="0" y="1260000"/>
            <a:ext cx="4397159" cy="5016068"/>
          </a:xfrm>
        </p:spPr>
        <p:txBody>
          <a:bodyPr>
            <a:normAutofit fontScale="77500" lnSpcReduction="20000"/>
          </a:bodyPr>
          <a:lstStyle/>
          <a:p>
            <a:r>
              <a:rPr lang="en-GB" dirty="0" smtClean="0"/>
              <a:t>During the years the requests for new component  increased from 40-50 components per year to more than 100 components in 2018</a:t>
            </a:r>
          </a:p>
          <a:p>
            <a:r>
              <a:rPr lang="en-GB" dirty="0" smtClean="0"/>
              <a:t>The trend is expected to not be reduced but increased due to the new developments for LS2 and LS3</a:t>
            </a:r>
          </a:p>
          <a:p>
            <a:r>
              <a:rPr lang="en-GB" dirty="0" smtClean="0"/>
              <a:t>All the equipment groups in charge of new developments requested the radiation test service to qualify the selected components</a:t>
            </a:r>
          </a:p>
        </p:txBody>
      </p:sp>
      <p:graphicFrame>
        <p:nvGraphicFramePr>
          <p:cNvPr id="11" name="Chart 10"/>
          <p:cNvGraphicFramePr>
            <a:graphicFrameLocks/>
          </p:cNvGraphicFramePr>
          <p:nvPr>
            <p:extLst/>
          </p:nvPr>
        </p:nvGraphicFramePr>
        <p:xfrm>
          <a:off x="4332849" y="228196"/>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Chart 13"/>
          <p:cNvGraphicFramePr>
            <a:graphicFrameLocks/>
          </p:cNvGraphicFramePr>
          <p:nvPr>
            <p:extLst>
              <p:ext uri="{D42A27DB-BD31-4B8C-83A1-F6EECF244321}">
                <p14:modId xmlns:p14="http://schemas.microsoft.com/office/powerpoint/2010/main" val="2602098858"/>
              </p:ext>
            </p:extLst>
          </p:nvPr>
        </p:nvGraphicFramePr>
        <p:xfrm>
          <a:off x="4332849" y="3051678"/>
          <a:ext cx="4572000" cy="2946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1828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771" y="0"/>
            <a:ext cx="8226854" cy="715840"/>
          </a:xfrm>
        </p:spPr>
        <p:txBody>
          <a:bodyPr/>
          <a:lstStyle/>
          <a:p>
            <a:r>
              <a:rPr lang="en-GB" dirty="0" smtClean="0"/>
              <a:t>How?</a:t>
            </a:r>
            <a:endParaRPr lang="en-GB" dirty="0"/>
          </a:p>
        </p:txBody>
      </p:sp>
      <p:sp>
        <p:nvSpPr>
          <p:cNvPr id="3" name="Date Placeholder 2"/>
          <p:cNvSpPr>
            <a:spLocks noGrp="1"/>
          </p:cNvSpPr>
          <p:nvPr>
            <p:ph type="dt" sz="half" idx="10"/>
          </p:nvPr>
        </p:nvSpPr>
        <p:spPr/>
        <p:txBody>
          <a:bodyPr/>
          <a:lstStyle/>
          <a:p>
            <a:fld id="{F7C40458-E233-4D59-A121-6AC482855FE3}"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6" name="Content Placeholder 5"/>
          <p:cNvSpPr>
            <a:spLocks noGrp="1"/>
          </p:cNvSpPr>
          <p:nvPr>
            <p:ph sz="quarter" idx="13"/>
          </p:nvPr>
        </p:nvSpPr>
        <p:spPr>
          <a:xfrm>
            <a:off x="457200" y="949333"/>
            <a:ext cx="8226425" cy="3058000"/>
          </a:xfrm>
        </p:spPr>
        <p:txBody>
          <a:bodyPr>
            <a:normAutofit fontScale="62500" lnSpcReduction="20000"/>
          </a:bodyPr>
          <a:lstStyle/>
          <a:p>
            <a:r>
              <a:rPr lang="en-GB" dirty="0"/>
              <a:t>Acquired know-how and development of standard test structures and instrumentation to be used allows a test every </a:t>
            </a:r>
            <a:r>
              <a:rPr lang="en-GB" dirty="0" smtClean="0"/>
              <a:t>month on new </a:t>
            </a:r>
            <a:r>
              <a:rPr lang="en-GB" dirty="0"/>
              <a:t>devices</a:t>
            </a:r>
          </a:p>
          <a:p>
            <a:r>
              <a:rPr lang="en-GB" dirty="0"/>
              <a:t>Tests are not limited to the requested parameters monitoring but general parameters are measured to be as general as possible and allow other users to verify the suitability of the devices for their purposes</a:t>
            </a:r>
            <a:r>
              <a:rPr lang="en-GB" dirty="0" smtClean="0"/>
              <a:t>.</a:t>
            </a:r>
          </a:p>
          <a:p>
            <a:r>
              <a:rPr lang="en-GB" dirty="0" smtClean="0"/>
              <a:t>Key points:</a:t>
            </a:r>
          </a:p>
          <a:p>
            <a:pPr lvl="1"/>
            <a:r>
              <a:rPr lang="en-GB" dirty="0" smtClean="0"/>
              <a:t>Ability to produce test cards within a week</a:t>
            </a:r>
          </a:p>
          <a:p>
            <a:pPr lvl="1"/>
            <a:r>
              <a:rPr lang="en-GB" dirty="0" smtClean="0"/>
              <a:t>Ability to quickly develop firmware and software suited for the tests</a:t>
            </a:r>
          </a:p>
          <a:p>
            <a:pPr lvl="1"/>
            <a:r>
              <a:rPr lang="en-GB" dirty="0" smtClean="0"/>
              <a:t>Availability of high-end instrumentation to face the most difficult task (</a:t>
            </a:r>
            <a:r>
              <a:rPr lang="en-GB" dirty="0" err="1" smtClean="0"/>
              <a:t>i.e</a:t>
            </a:r>
            <a:r>
              <a:rPr lang="en-GB" dirty="0" smtClean="0"/>
              <a:t> </a:t>
            </a:r>
            <a:r>
              <a:rPr lang="en-GB" dirty="0" err="1" smtClean="0"/>
              <a:t>fA</a:t>
            </a:r>
            <a:r>
              <a:rPr lang="en-GB" dirty="0" smtClean="0"/>
              <a:t> measurements under irradiation, Single Event Transient) </a:t>
            </a:r>
          </a:p>
          <a:p>
            <a:pPr lvl="1"/>
            <a:endParaRPr lang="en-GB" dirty="0" smtClean="0"/>
          </a:p>
          <a:p>
            <a:pPr lvl="1"/>
            <a:endParaRPr lang="en-GB" dirty="0"/>
          </a:p>
          <a:p>
            <a:endParaRPr lang="en-GB" dirty="0"/>
          </a:p>
          <a:p>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5980" y="4251566"/>
            <a:ext cx="2553062" cy="1702041"/>
          </a:xfrm>
          <a:prstGeom prst="rect">
            <a:avLst/>
          </a:prstGeom>
        </p:spPr>
      </p:pic>
      <p:pic>
        <p:nvPicPr>
          <p:cNvPr id="8" name="Picture 7"/>
          <p:cNvPicPr>
            <a:picLocks noChangeAspect="1"/>
          </p:cNvPicPr>
          <p:nvPr/>
        </p:nvPicPr>
        <p:blipFill>
          <a:blip r:embed="rId3"/>
          <a:stretch>
            <a:fillRect/>
          </a:stretch>
        </p:blipFill>
        <p:spPr>
          <a:xfrm>
            <a:off x="261120" y="3875087"/>
            <a:ext cx="2884860" cy="232275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8152" y="3875087"/>
            <a:ext cx="1119589" cy="2279891"/>
          </a:xfrm>
          <a:prstGeom prst="rect">
            <a:avLst/>
          </a:prstGeom>
        </p:spPr>
      </p:pic>
    </p:spTree>
    <p:extLst>
      <p:ext uri="{BB962C8B-B14F-4D97-AF65-F5344CB8AC3E}">
        <p14:creationId xmlns:p14="http://schemas.microsoft.com/office/powerpoint/2010/main" val="34852448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Test results and reporting</a:t>
            </a:r>
            <a:endParaRPr lang="en-GB" dirty="0"/>
          </a:p>
        </p:txBody>
      </p:sp>
      <p:sp>
        <p:nvSpPr>
          <p:cNvPr id="3" name="Date Placeholder 2"/>
          <p:cNvSpPr>
            <a:spLocks noGrp="1"/>
          </p:cNvSpPr>
          <p:nvPr>
            <p:ph type="dt" sz="half" idx="10"/>
          </p:nvPr>
        </p:nvSpPr>
        <p:spPr/>
        <p:txBody>
          <a:bodyPr/>
          <a:lstStyle/>
          <a:p>
            <a:fld id="{846958F5-24EC-4B59-95AD-8B320A6AB789}"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6" name="Content Placeholder 5"/>
          <p:cNvSpPr>
            <a:spLocks noGrp="1"/>
          </p:cNvSpPr>
          <p:nvPr>
            <p:ph sz="quarter" idx="13"/>
          </p:nvPr>
        </p:nvSpPr>
        <p:spPr>
          <a:xfrm>
            <a:off x="457200" y="1067496"/>
            <a:ext cx="8226425" cy="2484862"/>
          </a:xfrm>
        </p:spPr>
        <p:txBody>
          <a:bodyPr>
            <a:normAutofit fontScale="55000" lnSpcReduction="20000"/>
          </a:bodyPr>
          <a:lstStyle/>
          <a:p>
            <a:r>
              <a:rPr lang="en-GB" dirty="0" smtClean="0"/>
              <a:t>The service produces reports in a common template for all the components tested </a:t>
            </a:r>
          </a:p>
          <a:p>
            <a:pPr lvl="1"/>
            <a:r>
              <a:rPr lang="en-GB" dirty="0" smtClean="0"/>
              <a:t>Test reports template ensure a coherent reporting</a:t>
            </a:r>
          </a:p>
          <a:p>
            <a:r>
              <a:rPr lang="en-GB" dirty="0" smtClean="0"/>
              <a:t>The service maintains two databases accessible by all the equipment groups</a:t>
            </a:r>
          </a:p>
          <a:p>
            <a:r>
              <a:rPr lang="en-GB" dirty="0" smtClean="0"/>
              <a:t>Radiation test results are reported also via the Radiation Working Group</a:t>
            </a:r>
          </a:p>
          <a:p>
            <a:r>
              <a:rPr lang="en-GB" dirty="0"/>
              <a:t>The website </a:t>
            </a:r>
            <a:r>
              <a:rPr lang="en-GB" dirty="0">
                <a:hlinkClick r:id="rId2"/>
              </a:rPr>
              <a:t>https://radwg.web.cern.ch</a:t>
            </a:r>
            <a:r>
              <a:rPr lang="en-GB" dirty="0" smtClean="0">
                <a:hlinkClick r:id="rId2"/>
              </a:rPr>
              <a:t>/</a:t>
            </a:r>
            <a:r>
              <a:rPr lang="en-GB" dirty="0" smtClean="0"/>
              <a:t> embeds an easy accessible database</a:t>
            </a:r>
          </a:p>
          <a:p>
            <a:pPr lvl="1"/>
            <a:r>
              <a:rPr lang="en-GB" dirty="0" smtClean="0"/>
              <a:t>more than </a:t>
            </a:r>
            <a:r>
              <a:rPr lang="en-GB" sz="3600" b="1" dirty="0" smtClean="0">
                <a:solidFill>
                  <a:srgbClr val="C00000"/>
                </a:solidFill>
              </a:rPr>
              <a:t>285 reports </a:t>
            </a:r>
            <a:r>
              <a:rPr lang="en-GB" dirty="0" smtClean="0"/>
              <a:t>from the 2011 up to 2018</a:t>
            </a:r>
          </a:p>
          <a:p>
            <a:r>
              <a:rPr lang="en-GB" dirty="0" smtClean="0"/>
              <a:t>It </a:t>
            </a:r>
            <a:r>
              <a:rPr lang="en-GB" b="1" dirty="0" smtClean="0">
                <a:solidFill>
                  <a:srgbClr val="C00000"/>
                </a:solidFill>
              </a:rPr>
              <a:t>embeds </a:t>
            </a:r>
            <a:r>
              <a:rPr lang="en-GB" dirty="0" smtClean="0"/>
              <a:t>also the </a:t>
            </a:r>
            <a:r>
              <a:rPr lang="en-GB" b="1" dirty="0" smtClean="0">
                <a:solidFill>
                  <a:srgbClr val="C00000"/>
                </a:solidFill>
              </a:rPr>
              <a:t>TE-EPC component list and tests</a:t>
            </a:r>
          </a:p>
          <a:p>
            <a:endParaRPr lang="en-GB" dirty="0" smtClean="0"/>
          </a:p>
        </p:txBody>
      </p:sp>
      <p:pic>
        <p:nvPicPr>
          <p:cNvPr id="7" name="Picture 6"/>
          <p:cNvPicPr>
            <a:picLocks noChangeAspect="1"/>
          </p:cNvPicPr>
          <p:nvPr/>
        </p:nvPicPr>
        <p:blipFill>
          <a:blip r:embed="rId3"/>
          <a:stretch>
            <a:fillRect/>
          </a:stretch>
        </p:blipFill>
        <p:spPr>
          <a:xfrm>
            <a:off x="162331" y="4292311"/>
            <a:ext cx="5148972" cy="1863437"/>
          </a:xfrm>
          <a:prstGeom prst="rect">
            <a:avLst/>
          </a:prstGeom>
        </p:spPr>
      </p:pic>
      <p:sp>
        <p:nvSpPr>
          <p:cNvPr id="8" name="Rectangle 7"/>
          <p:cNvSpPr/>
          <p:nvPr/>
        </p:nvSpPr>
        <p:spPr>
          <a:xfrm>
            <a:off x="457200" y="3945464"/>
            <a:ext cx="2877711" cy="369332"/>
          </a:xfrm>
          <a:prstGeom prst="rect">
            <a:avLst/>
          </a:prstGeom>
        </p:spPr>
        <p:txBody>
          <a:bodyPr wrap="none">
            <a:spAutoFit/>
          </a:bodyPr>
          <a:lstStyle/>
          <a:p>
            <a:r>
              <a:rPr lang="en-GB" dirty="0"/>
              <a:t>https://radwg.web.cern.ch/</a:t>
            </a:r>
          </a:p>
        </p:txBody>
      </p:sp>
      <p:pic>
        <p:nvPicPr>
          <p:cNvPr id="9" name="Picture 8"/>
          <p:cNvPicPr>
            <a:picLocks noChangeAspect="1"/>
          </p:cNvPicPr>
          <p:nvPr/>
        </p:nvPicPr>
        <p:blipFill>
          <a:blip r:embed="rId4"/>
          <a:stretch>
            <a:fillRect/>
          </a:stretch>
        </p:blipFill>
        <p:spPr>
          <a:xfrm>
            <a:off x="5484814" y="4402878"/>
            <a:ext cx="3201986" cy="1642302"/>
          </a:xfrm>
          <a:prstGeom prst="rect">
            <a:avLst/>
          </a:prstGeom>
        </p:spPr>
      </p:pic>
      <p:sp>
        <p:nvSpPr>
          <p:cNvPr id="10" name="Rectangle 9"/>
          <p:cNvSpPr/>
          <p:nvPr/>
        </p:nvSpPr>
        <p:spPr>
          <a:xfrm>
            <a:off x="5383601" y="3686595"/>
            <a:ext cx="3594893" cy="738664"/>
          </a:xfrm>
          <a:prstGeom prst="rect">
            <a:avLst/>
          </a:prstGeom>
        </p:spPr>
        <p:txBody>
          <a:bodyPr wrap="square">
            <a:spAutoFit/>
          </a:bodyPr>
          <a:lstStyle/>
          <a:p>
            <a:r>
              <a:rPr lang="en-GB" sz="1400" dirty="0"/>
              <a:t>https://edms.cern.ch/ui/#!master/navigator/project?P:1711529221:1382953417:subDocs</a:t>
            </a:r>
          </a:p>
        </p:txBody>
      </p:sp>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t="5628" b="20360"/>
          <a:stretch/>
        </p:blipFill>
        <p:spPr>
          <a:xfrm>
            <a:off x="6826528" y="193594"/>
            <a:ext cx="2151966" cy="895904"/>
          </a:xfrm>
          <a:prstGeom prst="rect">
            <a:avLst/>
          </a:prstGeom>
        </p:spPr>
      </p:pic>
    </p:spTree>
    <p:extLst>
      <p:ext uri="{BB962C8B-B14F-4D97-AF65-F5344CB8AC3E}">
        <p14:creationId xmlns:p14="http://schemas.microsoft.com/office/powerpoint/2010/main" val="2240545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Date Placeholder 2"/>
          <p:cNvSpPr>
            <a:spLocks noGrp="1"/>
          </p:cNvSpPr>
          <p:nvPr>
            <p:ph type="dt" sz="half" idx="10"/>
          </p:nvPr>
        </p:nvSpPr>
        <p:spPr/>
        <p:txBody>
          <a:bodyPr/>
          <a:lstStyle/>
          <a:p>
            <a:fld id="{61F0B391-64AA-4CD9-8865-CBEBB4FCAA70}" type="datetime1">
              <a:rPr lang="en-US" smtClean="0"/>
              <a:t>12/11/2018</a:t>
            </a:fld>
            <a:endParaRPr lang="en-US" dirty="0"/>
          </a:p>
        </p:txBody>
      </p:sp>
      <p:sp>
        <p:nvSpPr>
          <p:cNvPr id="4" name="Footer Placeholder 3"/>
          <p:cNvSpPr>
            <a:spLocks noGrp="1"/>
          </p:cNvSpPr>
          <p:nvPr>
            <p:ph type="ftr" sz="quarter" idx="11"/>
          </p:nvPr>
        </p:nvSpPr>
        <p:spPr/>
        <p:txBody>
          <a:bodyPr/>
          <a:lstStyle/>
          <a:p>
            <a:r>
              <a:rPr lang="en-GB" smtClean="0"/>
              <a:t>Salvatore Danzeca - Radiation Test Service (RADWG support)</a:t>
            </a:r>
            <a:endParaRPr lang="en-US" dirty="0"/>
          </a:p>
        </p:txBody>
      </p:sp>
      <p:sp>
        <p:nvSpPr>
          <p:cNvPr id="5" name="Content Placeholder 4"/>
          <p:cNvSpPr>
            <a:spLocks noGrp="1"/>
          </p:cNvSpPr>
          <p:nvPr>
            <p:ph sz="quarter" idx="13"/>
          </p:nvPr>
        </p:nvSpPr>
        <p:spPr>
          <a:xfrm>
            <a:off x="457629" y="1153305"/>
            <a:ext cx="8226425" cy="4032436"/>
          </a:xfrm>
        </p:spPr>
        <p:txBody>
          <a:bodyPr>
            <a:normAutofit fontScale="77500" lnSpcReduction="20000"/>
          </a:bodyPr>
          <a:lstStyle/>
          <a:p>
            <a:r>
              <a:rPr lang="en-GB" dirty="0" smtClean="0"/>
              <a:t>The RADWG is a support forum where the equipment group can share their knowledge and results </a:t>
            </a:r>
          </a:p>
          <a:p>
            <a:r>
              <a:rPr lang="en-GB" dirty="0" smtClean="0"/>
              <a:t>The radiation test service has the </a:t>
            </a:r>
            <a:r>
              <a:rPr lang="en-GB" dirty="0"/>
              <a:t>mandate to </a:t>
            </a:r>
            <a:r>
              <a:rPr lang="en-GB" dirty="0" smtClean="0"/>
              <a:t>provide radiation test data to the equipment groups developing rad-tolerant design </a:t>
            </a:r>
          </a:p>
          <a:p>
            <a:r>
              <a:rPr lang="en-GB" dirty="0" smtClean="0"/>
              <a:t>The radiation test service covers all the steps for a radiation campaign, from the test specification up to the reporting.</a:t>
            </a:r>
          </a:p>
          <a:p>
            <a:r>
              <a:rPr lang="en-GB" dirty="0" smtClean="0"/>
              <a:t>Tests are carried out to be more general as possible in order to create the common building blocks that can be re-usable by many other equipment</a:t>
            </a:r>
          </a:p>
          <a:p>
            <a:r>
              <a:rPr lang="en-GB" dirty="0" smtClean="0"/>
              <a:t>The two databases with the radiation test data are maintained to be the reference for all the CERN</a:t>
            </a:r>
          </a:p>
        </p:txBody>
      </p:sp>
    </p:spTree>
    <p:extLst>
      <p:ext uri="{BB962C8B-B14F-4D97-AF65-F5344CB8AC3E}">
        <p14:creationId xmlns:p14="http://schemas.microsoft.com/office/powerpoint/2010/main" val="3438259040"/>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CERN_ENdept_Presentation_ArialFont (1)</Template>
  <TotalTime>30009</TotalTime>
  <Words>789</Words>
  <Application>Microsoft Office PowerPoint</Application>
  <PresentationFormat>On-screen Show (4:3)</PresentationFormat>
  <Paragraphs>93</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Helvetica</vt:lpstr>
      <vt:lpstr>Ubuntu</vt:lpstr>
      <vt:lpstr>Ubuntu Light</vt:lpstr>
      <vt:lpstr>CERN_ENdept_Presentation_ArialFont copy</vt:lpstr>
      <vt:lpstr>Radiation Test Service (RADWG support) </vt:lpstr>
      <vt:lpstr>RADWG Mandate</vt:lpstr>
      <vt:lpstr>RADWG some numbers</vt:lpstr>
      <vt:lpstr>Radiation test as a service </vt:lpstr>
      <vt:lpstr>PowerPoint Presentation</vt:lpstr>
      <vt:lpstr>Request collection</vt:lpstr>
      <vt:lpstr>How?</vt:lpstr>
      <vt:lpstr>Test results and reporting</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R2E - is it still an issue?</dc:title>
  <dc:creator>Salvatore Danzeca</dc:creator>
  <cp:lastModifiedBy>Salvatore Danzeca</cp:lastModifiedBy>
  <cp:revision>262</cp:revision>
  <dcterms:created xsi:type="dcterms:W3CDTF">2015-12-02T15:24:44Z</dcterms:created>
  <dcterms:modified xsi:type="dcterms:W3CDTF">2018-12-10T23:14:37Z</dcterms:modified>
</cp:coreProperties>
</file>