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58" r:id="rId3"/>
    <p:sldId id="327" r:id="rId4"/>
    <p:sldId id="334" r:id="rId5"/>
    <p:sldId id="313" r:id="rId6"/>
    <p:sldId id="362" r:id="rId7"/>
    <p:sldId id="321" r:id="rId8"/>
    <p:sldId id="322" r:id="rId9"/>
    <p:sldId id="358" r:id="rId10"/>
    <p:sldId id="359" r:id="rId11"/>
    <p:sldId id="360" r:id="rId12"/>
    <p:sldId id="352" r:id="rId13"/>
    <p:sldId id="331" r:id="rId14"/>
    <p:sldId id="329" r:id="rId15"/>
    <p:sldId id="353" r:id="rId16"/>
    <p:sldId id="343" r:id="rId17"/>
    <p:sldId id="339" r:id="rId18"/>
    <p:sldId id="325" r:id="rId19"/>
    <p:sldId id="351" r:id="rId20"/>
    <p:sldId id="326" r:id="rId21"/>
    <p:sldId id="348" r:id="rId22"/>
    <p:sldId id="361" r:id="rId23"/>
    <p:sldId id="342" r:id="rId24"/>
    <p:sldId id="350" r:id="rId25"/>
    <p:sldId id="257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5" userDrawn="1">
          <p15:clr>
            <a:srgbClr val="A4A3A4"/>
          </p15:clr>
        </p15:guide>
        <p15:guide id="2" pos="2971" userDrawn="1">
          <p15:clr>
            <a:srgbClr val="A4A3A4"/>
          </p15:clr>
        </p15:guide>
        <p15:guide id="3" orient="horz" pos="645" userDrawn="1">
          <p15:clr>
            <a:srgbClr val="A4A3A4"/>
          </p15:clr>
        </p15:guide>
        <p15:guide id="4" pos="29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er Stein" initials="OS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2870AF"/>
    <a:srgbClr val="BDD7EE"/>
    <a:srgbClr val="FF7C80"/>
    <a:srgbClr val="CC3399"/>
    <a:srgbClr val="0B387C"/>
    <a:srgbClr val="1E5AAE"/>
    <a:srgbClr val="B5D2EC"/>
    <a:srgbClr val="38B132"/>
    <a:srgbClr val="DC06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4" autoAdjust="0"/>
    <p:restoredTop sz="95268" autoAdjust="0"/>
  </p:normalViewPr>
  <p:slideViewPr>
    <p:cSldViewPr snapToGrid="0" snapToObjects="1">
      <p:cViewPr varScale="1">
        <p:scale>
          <a:sx n="100" d="100"/>
          <a:sy n="100" d="100"/>
        </p:scale>
        <p:origin x="90" y="600"/>
      </p:cViewPr>
      <p:guideLst>
        <p:guide orient="horz" pos="985"/>
        <p:guide pos="2971"/>
        <p:guide orient="horz" pos="645"/>
        <p:guide pos="29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B7631-A76C-4C8D-86C3-A8B47A201970}" type="datetimeFigureOut">
              <a:rPr lang="en-GB" smtClean="0"/>
              <a:t>06/12/2018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E6E78-2BE0-4E7D-AFA0-09BAEB8C65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673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Meeting, 11th and 12th December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Monitoring Calculation Working Group by O. Stein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Meeting, 11th and 12th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Monitoring Calculation Working Group by O. Stein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Meeting, 11th and 12th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Monitoring Calculation Working Group by O. Stein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Meeting, 11th and 12th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Monitoring Calculation Working Group by O. Stein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Meeting, 11th and 12th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GB" b="1" smtClean="0"/>
              <a:t>Monitoring Calculation Working Group by O. Stein</a:t>
            </a:r>
            <a:endParaRPr lang="en-GB" b="1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Meeting, 11th and 12th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Monitoring Calculation Working Group by O. Stein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R2E Annual Meeting, 11th and 12th December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Monitoring Calculation Working Group by O. Stein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85825" y="4771783"/>
            <a:ext cx="421711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Monitoring Calculation Working Group by O. Stein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10363" y="670560"/>
            <a:ext cx="5575828" cy="37109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>
                <a:solidFill>
                  <a:srgbClr val="0055A0"/>
                </a:solidFill>
              </a:rPr>
              <a:t>Activities MCWG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055177" y="738364"/>
            <a:ext cx="2514600" cy="3560952"/>
            <a:chOff x="341215" y="750705"/>
            <a:chExt cx="2514600" cy="3560952"/>
          </a:xfrm>
        </p:grpSpPr>
        <p:sp>
          <p:nvSpPr>
            <p:cNvPr id="23" name="Rounded Rectangle 22"/>
            <p:cNvSpPr/>
            <p:nvPr/>
          </p:nvSpPr>
          <p:spPr>
            <a:xfrm>
              <a:off x="341215" y="1315830"/>
              <a:ext cx="2514600" cy="2995827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Online Monitoring</a:t>
              </a:r>
            </a:p>
            <a:p>
              <a:pPr algn="ctr"/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438168" y="1753095"/>
              <a:ext cx="2329724" cy="2479431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Monitoring the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day to day operation </a:t>
              </a:r>
              <a:r>
                <a:rPr lang="en-US" sz="1600" dirty="0" smtClean="0">
                  <a:solidFill>
                    <a:srgbClr val="2870AF"/>
                  </a:solidFill>
                </a:rPr>
                <a:t>with </a:t>
              </a:r>
              <a:r>
                <a:rPr lang="en-US" sz="1600" dirty="0" err="1" smtClean="0">
                  <a:solidFill>
                    <a:srgbClr val="2870AF"/>
                  </a:solidFill>
                </a:rPr>
                <a:t>standardised</a:t>
              </a:r>
              <a:r>
                <a:rPr lang="en-US" sz="1600" dirty="0" smtClean="0">
                  <a:solidFill>
                    <a:srgbClr val="2870AF"/>
                  </a:solidFill>
                </a:rPr>
                <a:t> analysis routines.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Notifications</a:t>
              </a:r>
              <a:r>
                <a:rPr lang="en-US" sz="1600" dirty="0" smtClean="0">
                  <a:solidFill>
                    <a:srgbClr val="2870AF"/>
                  </a:solidFill>
                </a:rPr>
                <a:t> in case of unusual radiation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rgbClr val="2870AF"/>
                  </a:solidFill>
                </a:rPr>
                <a:t>level evolution or distribution.</a:t>
              </a:r>
              <a:endParaRPr lang="en-GB" sz="1600" dirty="0">
                <a:solidFill>
                  <a:srgbClr val="2870AF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3405" y="750705"/>
              <a:ext cx="15376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2870AF"/>
                  </a:solidFill>
                </a:rPr>
                <a:t>Operations</a:t>
              </a:r>
              <a:endParaRPr lang="en-GB" b="1" dirty="0">
                <a:solidFill>
                  <a:srgbClr val="2870AF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17546" y="747789"/>
            <a:ext cx="2514600" cy="3560054"/>
            <a:chOff x="3314700" y="759457"/>
            <a:chExt cx="2514600" cy="3560054"/>
          </a:xfrm>
        </p:grpSpPr>
        <p:sp>
          <p:nvSpPr>
            <p:cNvPr id="27" name="Rounded Rectangle 26"/>
            <p:cNvSpPr/>
            <p:nvPr/>
          </p:nvSpPr>
          <p:spPr>
            <a:xfrm>
              <a:off x="3314700" y="1323684"/>
              <a:ext cx="2514600" cy="2995827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User Requests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3407138" y="1760949"/>
              <a:ext cx="2329724" cy="2479431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Dedicated analysis</a:t>
              </a:r>
              <a:r>
                <a:rPr lang="en-US" sz="1600" dirty="0" smtClean="0">
                  <a:solidFill>
                    <a:srgbClr val="2870AF"/>
                  </a:solidFill>
                </a:rPr>
                <a:t> of radiation levels at specific positions requested by the users.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Reports </a:t>
              </a:r>
              <a:r>
                <a:rPr lang="en-US" sz="1600" dirty="0" smtClean="0">
                  <a:solidFill>
                    <a:srgbClr val="2870AF"/>
                  </a:solidFill>
                </a:rPr>
                <a:t>and</a:t>
              </a:r>
              <a:r>
                <a:rPr lang="en-US" sz="1600" b="1" dirty="0" smtClean="0">
                  <a:solidFill>
                    <a:srgbClr val="2870AF"/>
                  </a:solidFill>
                </a:rPr>
                <a:t>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requirements</a:t>
              </a:r>
              <a:r>
                <a:rPr lang="en-US" sz="1600" dirty="0" smtClean="0">
                  <a:solidFill>
                    <a:srgbClr val="2870AF"/>
                  </a:solidFill>
                </a:rPr>
                <a:t> </a:t>
              </a:r>
              <a:r>
                <a:rPr lang="en-US" sz="1600" dirty="0" smtClean="0">
                  <a:solidFill>
                    <a:srgbClr val="2870AF"/>
                  </a:solidFill>
                </a:rPr>
                <a:t>how to proceed.   </a:t>
              </a:r>
              <a:endParaRPr lang="en-GB" sz="1600" dirty="0">
                <a:solidFill>
                  <a:srgbClr val="2870A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45649" y="759457"/>
              <a:ext cx="10967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E5AAE"/>
                  </a:solidFill>
                </a:rPr>
                <a:t>Service</a:t>
              </a:r>
              <a:endParaRPr lang="en-GB" sz="2000" b="1" dirty="0">
                <a:solidFill>
                  <a:srgbClr val="1E5AAE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324164" y="1306101"/>
            <a:ext cx="2514600" cy="2995826"/>
            <a:chOff x="5718073" y="1323685"/>
            <a:chExt cx="2514600" cy="2995826"/>
          </a:xfrm>
        </p:grpSpPr>
        <p:sp>
          <p:nvSpPr>
            <p:cNvPr id="31" name="Rounded Rectangle 30"/>
            <p:cNvSpPr/>
            <p:nvPr/>
          </p:nvSpPr>
          <p:spPr>
            <a:xfrm>
              <a:off x="5718073" y="1323685"/>
              <a:ext cx="2514600" cy="2995826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Internal Projects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5810511" y="1760950"/>
              <a:ext cx="2329724" cy="2479430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rgbClr val="2870AF"/>
                  </a:solidFill>
                </a:rPr>
                <a:t>Implementation of </a:t>
              </a:r>
              <a:r>
                <a:rPr lang="en-US" sz="1600" b="1" dirty="0" smtClean="0">
                  <a:solidFill>
                    <a:srgbClr val="2870AF"/>
                  </a:solidFill>
                </a:rPr>
                <a:t>automated </a:t>
              </a:r>
              <a:r>
                <a:rPr lang="en-US" sz="1600" b="1" dirty="0" smtClean="0">
                  <a:solidFill>
                    <a:srgbClr val="2870AF"/>
                  </a:solidFill>
                </a:rPr>
                <a:t>analysis</a:t>
              </a:r>
              <a:r>
                <a:rPr lang="en-US" sz="1600" dirty="0" smtClean="0">
                  <a:solidFill>
                    <a:srgbClr val="2870AF"/>
                  </a:solidFill>
                </a:rPr>
                <a:t> </a:t>
              </a:r>
              <a:r>
                <a:rPr lang="en-US" sz="1600" dirty="0" smtClean="0">
                  <a:solidFill>
                    <a:srgbClr val="2870AF"/>
                  </a:solidFill>
                </a:rPr>
                <a:t>for </a:t>
              </a:r>
              <a:r>
                <a:rPr lang="en-US" sz="1600" dirty="0" err="1" smtClean="0">
                  <a:solidFill>
                    <a:srgbClr val="2870AF"/>
                  </a:solidFill>
                </a:rPr>
                <a:t>standardised</a:t>
              </a:r>
              <a:r>
                <a:rPr lang="en-US" sz="1600" dirty="0" smtClean="0">
                  <a:solidFill>
                    <a:srgbClr val="2870AF"/>
                  </a:solidFill>
                </a:rPr>
                <a:t> </a:t>
              </a:r>
              <a:r>
                <a:rPr lang="en-US" sz="1600" dirty="0" smtClean="0">
                  <a:solidFill>
                    <a:srgbClr val="2870AF"/>
                  </a:solidFill>
                </a:rPr>
                <a:t>routines.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Reduction of response time for user requests.</a:t>
              </a:r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6057982" y="1303488"/>
            <a:ext cx="2514600" cy="2995827"/>
          </a:xfrm>
          <a:prstGeom prst="roundRect">
            <a:avLst>
              <a:gd name="adj" fmla="val 4807"/>
            </a:avLst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0363" y="340531"/>
            <a:ext cx="1544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870AF"/>
                </a:solidFill>
              </a:rPr>
              <a:t>New activities</a:t>
            </a:r>
            <a:endParaRPr lang="en-GB" sz="1600" b="1" dirty="0">
              <a:solidFill>
                <a:srgbClr val="2870A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72972" y="764666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2870AF"/>
                </a:solidFill>
              </a:rPr>
              <a:t>Optimisation</a:t>
            </a:r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82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10363" y="670560"/>
            <a:ext cx="5575828" cy="37109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>
                <a:solidFill>
                  <a:srgbClr val="0055A0"/>
                </a:solidFill>
              </a:rPr>
              <a:t>Activities MCWG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055177" y="738364"/>
            <a:ext cx="2514600" cy="3560952"/>
            <a:chOff x="341215" y="750705"/>
            <a:chExt cx="2514600" cy="3560952"/>
          </a:xfrm>
        </p:grpSpPr>
        <p:sp>
          <p:nvSpPr>
            <p:cNvPr id="23" name="Rounded Rectangle 22"/>
            <p:cNvSpPr/>
            <p:nvPr/>
          </p:nvSpPr>
          <p:spPr>
            <a:xfrm>
              <a:off x="341215" y="1315830"/>
              <a:ext cx="2514600" cy="2995827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Online Monitoring</a:t>
              </a:r>
            </a:p>
            <a:p>
              <a:pPr algn="ctr"/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438168" y="1753095"/>
              <a:ext cx="2329724" cy="2479431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Monitoring the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day to day operation </a:t>
              </a:r>
              <a:r>
                <a:rPr lang="en-US" sz="1600" dirty="0" smtClean="0">
                  <a:solidFill>
                    <a:srgbClr val="2870AF"/>
                  </a:solidFill>
                </a:rPr>
                <a:t>with </a:t>
              </a:r>
              <a:r>
                <a:rPr lang="en-US" sz="1600" dirty="0" err="1" smtClean="0">
                  <a:solidFill>
                    <a:srgbClr val="2870AF"/>
                  </a:solidFill>
                </a:rPr>
                <a:t>standardised</a:t>
              </a:r>
              <a:r>
                <a:rPr lang="en-US" sz="1600" dirty="0" smtClean="0">
                  <a:solidFill>
                    <a:srgbClr val="2870AF"/>
                  </a:solidFill>
                </a:rPr>
                <a:t> analysis routines.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Notifications</a:t>
              </a:r>
              <a:r>
                <a:rPr lang="en-US" sz="1600" dirty="0" smtClean="0">
                  <a:solidFill>
                    <a:srgbClr val="2870AF"/>
                  </a:solidFill>
                </a:rPr>
                <a:t> in case of unusual radiation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rgbClr val="2870AF"/>
                  </a:solidFill>
                </a:rPr>
                <a:t>level evolution or distribution.</a:t>
              </a:r>
              <a:endParaRPr lang="en-GB" sz="1600" dirty="0">
                <a:solidFill>
                  <a:srgbClr val="2870AF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3405" y="750705"/>
              <a:ext cx="15376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2870AF"/>
                  </a:solidFill>
                </a:rPr>
                <a:t>Operations</a:t>
              </a:r>
              <a:endParaRPr lang="en-GB" b="1" dirty="0">
                <a:solidFill>
                  <a:srgbClr val="2870AF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17546" y="747789"/>
            <a:ext cx="2514600" cy="3560054"/>
            <a:chOff x="3314700" y="759457"/>
            <a:chExt cx="2514600" cy="3560054"/>
          </a:xfrm>
        </p:grpSpPr>
        <p:sp>
          <p:nvSpPr>
            <p:cNvPr id="27" name="Rounded Rectangle 26"/>
            <p:cNvSpPr/>
            <p:nvPr/>
          </p:nvSpPr>
          <p:spPr>
            <a:xfrm>
              <a:off x="3314700" y="1323684"/>
              <a:ext cx="2514600" cy="2995827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User Requests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3407138" y="1760949"/>
              <a:ext cx="2329724" cy="2479431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Dedicated analysis</a:t>
              </a:r>
              <a:r>
                <a:rPr lang="en-US" sz="1600" dirty="0" smtClean="0">
                  <a:solidFill>
                    <a:srgbClr val="2870AF"/>
                  </a:solidFill>
                </a:rPr>
                <a:t> of radiation levels at specific positions requested by the users.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Reports </a:t>
              </a:r>
              <a:r>
                <a:rPr lang="en-US" sz="1600" dirty="0" smtClean="0">
                  <a:solidFill>
                    <a:srgbClr val="2870AF"/>
                  </a:solidFill>
                </a:rPr>
                <a:t>and</a:t>
              </a:r>
              <a:r>
                <a:rPr lang="en-US" sz="1600" b="1" dirty="0" smtClean="0">
                  <a:solidFill>
                    <a:srgbClr val="2870AF"/>
                  </a:solidFill>
                </a:rPr>
                <a:t>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requirements</a:t>
              </a:r>
              <a:r>
                <a:rPr lang="en-US" sz="1600" dirty="0" smtClean="0">
                  <a:solidFill>
                    <a:srgbClr val="2870AF"/>
                  </a:solidFill>
                </a:rPr>
                <a:t> </a:t>
              </a:r>
              <a:r>
                <a:rPr lang="en-US" sz="1600" dirty="0" smtClean="0">
                  <a:solidFill>
                    <a:srgbClr val="2870AF"/>
                  </a:solidFill>
                </a:rPr>
                <a:t>how to proceed.   </a:t>
              </a:r>
              <a:endParaRPr lang="en-GB" sz="1600" dirty="0">
                <a:solidFill>
                  <a:srgbClr val="2870A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45649" y="759457"/>
              <a:ext cx="10967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E5AAE"/>
                  </a:solidFill>
                </a:rPr>
                <a:t>Service</a:t>
              </a:r>
              <a:endParaRPr lang="en-GB" sz="2000" b="1" dirty="0">
                <a:solidFill>
                  <a:srgbClr val="1E5AAE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324164" y="1306101"/>
            <a:ext cx="2514600" cy="2995826"/>
            <a:chOff x="5718073" y="1323685"/>
            <a:chExt cx="2514600" cy="2995826"/>
          </a:xfrm>
        </p:grpSpPr>
        <p:sp>
          <p:nvSpPr>
            <p:cNvPr id="31" name="Rounded Rectangle 30"/>
            <p:cNvSpPr/>
            <p:nvPr/>
          </p:nvSpPr>
          <p:spPr>
            <a:xfrm>
              <a:off x="5718073" y="1323685"/>
              <a:ext cx="2514600" cy="2995826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Internal Projects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5810511" y="1760950"/>
              <a:ext cx="2329724" cy="2479430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rgbClr val="2870AF"/>
                  </a:solidFill>
                </a:rPr>
                <a:t>Implementation of </a:t>
              </a:r>
              <a:r>
                <a:rPr lang="en-US" sz="1600" b="1" dirty="0" smtClean="0">
                  <a:solidFill>
                    <a:srgbClr val="2870AF"/>
                  </a:solidFill>
                </a:rPr>
                <a:t>automated </a:t>
              </a:r>
              <a:r>
                <a:rPr lang="en-US" sz="1600" b="1" dirty="0" smtClean="0">
                  <a:solidFill>
                    <a:srgbClr val="2870AF"/>
                  </a:solidFill>
                </a:rPr>
                <a:t>analysis</a:t>
              </a:r>
              <a:r>
                <a:rPr lang="en-US" sz="1600" dirty="0" smtClean="0">
                  <a:solidFill>
                    <a:srgbClr val="2870AF"/>
                  </a:solidFill>
                </a:rPr>
                <a:t> </a:t>
              </a:r>
              <a:r>
                <a:rPr lang="en-US" sz="1600" dirty="0" smtClean="0">
                  <a:solidFill>
                    <a:srgbClr val="2870AF"/>
                  </a:solidFill>
                </a:rPr>
                <a:t>for </a:t>
              </a:r>
              <a:r>
                <a:rPr lang="en-US" sz="1600" dirty="0" err="1" smtClean="0">
                  <a:solidFill>
                    <a:srgbClr val="2870AF"/>
                  </a:solidFill>
                </a:rPr>
                <a:t>standardised</a:t>
              </a:r>
              <a:r>
                <a:rPr lang="en-US" sz="1600" dirty="0" smtClean="0">
                  <a:solidFill>
                    <a:srgbClr val="2870AF"/>
                  </a:solidFill>
                </a:rPr>
                <a:t> </a:t>
              </a:r>
              <a:r>
                <a:rPr lang="en-US" sz="1600" dirty="0" smtClean="0">
                  <a:solidFill>
                    <a:srgbClr val="2870AF"/>
                  </a:solidFill>
                </a:rPr>
                <a:t>routines.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>
                  <a:solidFill>
                    <a:srgbClr val="2870AF"/>
                  </a:solidFill>
                </a:rPr>
                <a:t>Reduction of response time for user requests.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210363" y="340531"/>
            <a:ext cx="1544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870AF"/>
                </a:solidFill>
              </a:rPr>
              <a:t>New activities</a:t>
            </a:r>
            <a:endParaRPr lang="en-GB" sz="1600" b="1" dirty="0">
              <a:solidFill>
                <a:srgbClr val="2870A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72972" y="764666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2870AF"/>
                </a:solidFill>
              </a:rPr>
              <a:t>Optimisation</a:t>
            </a:r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23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b="1" dirty="0">
                <a:solidFill>
                  <a:srgbClr val="0055A0"/>
                </a:solidFill>
              </a:rPr>
              <a:t>MCWG User </a:t>
            </a:r>
            <a:r>
              <a:rPr lang="en-US" sz="2000" b="1" dirty="0" smtClean="0">
                <a:solidFill>
                  <a:srgbClr val="0055A0"/>
                </a:solidFill>
              </a:rPr>
              <a:t>requests highlights (2018)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12" y="1390814"/>
            <a:ext cx="3924644" cy="22535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8313" y="898477"/>
            <a:ext cx="3953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2870AF"/>
                </a:solidFill>
              </a:rPr>
              <a:t>Increased </a:t>
            </a:r>
            <a:r>
              <a:rPr lang="en-US" sz="1400" b="1" dirty="0" err="1" smtClean="0">
                <a:solidFill>
                  <a:srgbClr val="2870AF"/>
                </a:solidFill>
              </a:rPr>
              <a:t>normalised</a:t>
            </a:r>
            <a:r>
              <a:rPr lang="en-US" sz="1400" b="1" dirty="0" smtClean="0">
                <a:solidFill>
                  <a:srgbClr val="2870AF"/>
                </a:solidFill>
              </a:rPr>
              <a:t> losses in IR7 for 2018 </a:t>
            </a:r>
          </a:p>
          <a:p>
            <a:pPr algn="ctr"/>
            <a:r>
              <a:rPr lang="en-US" sz="1400" b="1" dirty="0" smtClean="0">
                <a:solidFill>
                  <a:srgbClr val="2870AF"/>
                </a:solidFill>
              </a:rPr>
              <a:t>pp operation compared 2017*</a:t>
            </a:r>
            <a:endParaRPr lang="en-GB" sz="1400" b="1" dirty="0">
              <a:solidFill>
                <a:srgbClr val="2870A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487" y="3687717"/>
            <a:ext cx="440377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2870AF"/>
                </a:solidFill>
              </a:rPr>
              <a:t>The ratio TID 2018/2017 </a:t>
            </a:r>
            <a:r>
              <a:rPr lang="en-US" sz="1100" dirty="0" err="1" smtClean="0">
                <a:solidFill>
                  <a:srgbClr val="2870AF"/>
                </a:solidFill>
              </a:rPr>
              <a:t>normalised</a:t>
            </a:r>
            <a:r>
              <a:rPr lang="en-US" sz="1100" dirty="0" smtClean="0">
                <a:solidFill>
                  <a:srgbClr val="2870AF"/>
                </a:solidFill>
              </a:rPr>
              <a:t> with the </a:t>
            </a:r>
            <a:br>
              <a:rPr lang="en-US" sz="1100" dirty="0" smtClean="0">
                <a:solidFill>
                  <a:srgbClr val="2870AF"/>
                </a:solidFill>
              </a:rPr>
            </a:br>
            <a:r>
              <a:rPr lang="en-US" sz="1100" dirty="0" smtClean="0">
                <a:solidFill>
                  <a:srgbClr val="2870AF"/>
                </a:solidFill>
              </a:rPr>
              <a:t>integrated intensity is &gt; 1, direct implications for the HL-LHC</a:t>
            </a:r>
            <a:br>
              <a:rPr lang="en-US" sz="1100" dirty="0" smtClean="0">
                <a:solidFill>
                  <a:srgbClr val="2870AF"/>
                </a:solidFill>
              </a:rPr>
            </a:br>
            <a:r>
              <a:rPr lang="en-US" sz="1100" dirty="0" smtClean="0">
                <a:solidFill>
                  <a:srgbClr val="2870AF"/>
                </a:solidFill>
              </a:rPr>
              <a:t>Increased levels due to changes in the accelerator operations*   </a:t>
            </a:r>
            <a:endParaRPr lang="en-GB" sz="1100" dirty="0">
              <a:solidFill>
                <a:srgbClr val="2870AF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463" y="1563688"/>
            <a:ext cx="3970337" cy="230920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99165" y="2695312"/>
            <a:ext cx="8627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LHC Ions </a:t>
            </a:r>
            <a:endParaRPr lang="en-GB" sz="1100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243638" y="2226365"/>
            <a:ext cx="1065475" cy="730557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564410" y="2719437"/>
            <a:ext cx="12419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BFPP losses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21639" y="867917"/>
            <a:ext cx="46233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2870AF"/>
                </a:solidFill>
              </a:rPr>
              <a:t>LHC ion operations: Significant contribution to local</a:t>
            </a:r>
            <a:br>
              <a:rPr lang="en-US" sz="1400" b="1" dirty="0" smtClean="0">
                <a:solidFill>
                  <a:srgbClr val="2870AF"/>
                </a:solidFill>
              </a:rPr>
            </a:br>
            <a:r>
              <a:rPr lang="en-US" sz="1400" b="1" dirty="0" smtClean="0">
                <a:solidFill>
                  <a:srgbClr val="2870AF"/>
                </a:solidFill>
              </a:rPr>
              <a:t>TID levels due to bound free pair productions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1788" y="119478"/>
            <a:ext cx="850023" cy="8166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17802" y="4204299"/>
            <a:ext cx="42354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</a:t>
            </a:r>
            <a:r>
              <a:rPr lang="en-GB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Update </a:t>
            </a:r>
            <a:r>
              <a:rPr lang="en-GB" sz="10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on the expected radiation levels for </a:t>
            </a:r>
            <a:r>
              <a:rPr lang="en-GB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HL-LHC, G. Lerner</a:t>
            </a:r>
            <a:endParaRPr lang="en-GB" sz="105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22823" y="2719437"/>
            <a:ext cx="111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LHC protons</a:t>
            </a:r>
            <a:endParaRPr lang="en-GB" sz="1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06669" y="1582574"/>
            <a:ext cx="16594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B050"/>
                </a:solidFill>
              </a:rPr>
              <a:t>Ratio </a:t>
            </a:r>
            <a:r>
              <a:rPr lang="en-US" sz="1100" b="1" dirty="0" smtClean="0">
                <a:solidFill>
                  <a:srgbClr val="00B050"/>
                </a:solidFill>
              </a:rPr>
              <a:t>&lt; 1</a:t>
            </a:r>
            <a:r>
              <a:rPr lang="en-GB" sz="1100" b="1" dirty="0" smtClean="0">
                <a:solidFill>
                  <a:srgbClr val="00B050"/>
                </a:solidFill>
              </a:rPr>
              <a:t>, good</a:t>
            </a:r>
            <a:endParaRPr lang="en-US" sz="1100" b="1" dirty="0" smtClean="0">
              <a:solidFill>
                <a:srgbClr val="FF0000"/>
              </a:solidFill>
            </a:endParaRPr>
          </a:p>
          <a:p>
            <a:r>
              <a:rPr lang="en-US" sz="1100" b="1" dirty="0" smtClean="0">
                <a:solidFill>
                  <a:srgbClr val="FF0000"/>
                </a:solidFill>
              </a:rPr>
              <a:t>Ratio &gt; 1, not so good</a:t>
            </a:r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33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Improvement and Optimisation of MCWG workflow and activities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479366" y="1003730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Strengthening the collaboration 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with LHC-operations, </a:t>
            </a:r>
            <a:r>
              <a:rPr lang="en-US" sz="16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RadWG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, FLUKA, etc. 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/>
            </a:r>
            <a:b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</a:b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for improving our 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analysis 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approaches 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180975" indent="-180975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Development of MCWG analysis tools</a:t>
            </a:r>
          </a:p>
          <a:p>
            <a:pPr marL="368427" lvl="2" indent="-180975" defTabSz="447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Automated analysis</a:t>
            </a:r>
          </a:p>
          <a:p>
            <a:pPr marL="368427" lvl="2" indent="-180975" defTabSz="447675">
              <a:lnSpc>
                <a:spcPct val="120000"/>
              </a:lnSpc>
            </a:pP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Standardised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routines and algorithms</a:t>
            </a:r>
          </a:p>
          <a:p>
            <a:pPr marL="368427" lvl="2" indent="-180975" defTabSz="447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Automated notifications</a:t>
            </a:r>
          </a:p>
          <a:p>
            <a:pPr marL="368427" lvl="2" indent="-180975" defTabSz="447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SQL 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database 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/>
            </a:r>
            <a:b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</a:b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Data sources included: BLMs, </a:t>
            </a: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RadMon</a:t>
            </a:r>
            <a:r>
              <a:rPr lang="en-US" sz="12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s</a:t>
            </a:r>
            <a:r>
              <a:rPr lang="en-US" sz="1200" dirty="0" smtClean="0">
                <a:solidFill>
                  <a:srgbClr val="1E5AAE"/>
                </a:solidFill>
                <a:sym typeface="Wingdings" panose="05000000000000000000" pitchFamily="2" charset="2"/>
              </a:rPr>
              <a:t>,</a:t>
            </a:r>
          </a:p>
          <a:p>
            <a:pPr marL="180975" indent="-180975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Data 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quality assurance</a:t>
            </a:r>
            <a:endParaRPr lang="en-US" sz="20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en-US" sz="1800" dirty="0" smtClean="0">
              <a:solidFill>
                <a:srgbClr val="1E5AAE"/>
              </a:solidFill>
            </a:endParaRPr>
          </a:p>
          <a:p>
            <a:pPr marL="36576" indent="0">
              <a:buFont typeface="Arial"/>
              <a:buNone/>
            </a:pPr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8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Day to day monitoring following the accelerator operations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Content Placeholder 7"/>
          <p:cNvSpPr>
            <a:spLocks noGrp="1"/>
          </p:cNvSpPr>
          <p:nvPr>
            <p:ph idx="1"/>
          </p:nvPr>
        </p:nvSpPr>
        <p:spPr>
          <a:xfrm>
            <a:off x="498416" y="994205"/>
            <a:ext cx="8229600" cy="3203145"/>
          </a:xfrm>
        </p:spPr>
        <p:txBody>
          <a:bodyPr>
            <a:normAutofit/>
          </a:bodyPr>
          <a:lstStyle/>
          <a:p>
            <a:pPr marL="176213" indent="-176213">
              <a:lnSpc>
                <a:spcPct val="120000"/>
              </a:lnSpc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176213" indent="-176213">
              <a:lnSpc>
                <a:spcPct val="120000"/>
              </a:lnSpc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800" dirty="0" smtClean="0">
              <a:solidFill>
                <a:srgbClr val="1E5AAE"/>
              </a:solidFill>
            </a:endParaRP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479366" y="1003730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Since 2018: </a:t>
            </a:r>
            <a:endParaRPr lang="en-US" sz="1600" b="1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b="1" dirty="0">
                <a:solidFill>
                  <a:srgbClr val="1E5AAE"/>
                </a:solidFill>
                <a:sym typeface="Wingdings" panose="05000000000000000000" pitchFamily="2" charset="2"/>
              </a:rPr>
              <a:t>C</a:t>
            </a: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ontinuous </a:t>
            </a:r>
            <a:r>
              <a:rPr lang="en-US" sz="1600" b="1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standardised</a:t>
            </a: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 analysis of the radiation data in the LHC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</a:t>
            </a:r>
          </a:p>
          <a:p>
            <a:pPr marL="361950" indent="-20002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3500 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BLMs </a:t>
            </a:r>
          </a:p>
          <a:p>
            <a:pPr marL="361950" indent="-20002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 300 </a:t>
            </a: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RadMons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Monitoring the evolution of the dose distribution during the annual </a:t>
            </a: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operation*  </a:t>
            </a:r>
            <a:endParaRPr lang="en-US" sz="1400" b="1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361950" indent="-198438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Identifying the impact of changes in the accelerator operation on the dose levels</a:t>
            </a:r>
          </a:p>
          <a:p>
            <a:pPr marL="361950" indent="-198438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Analysis 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of baseline levels and local radiation maxima </a:t>
            </a:r>
          </a:p>
          <a:p>
            <a:pPr marL="361950" indent="-198438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Creation of reports including dose analysis and intensity 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calculations</a:t>
            </a: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Monitoring the radiation levels in the PSB and the PS by using OFD **</a:t>
            </a:r>
            <a:endParaRPr lang="en-US" sz="1600" b="1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176213" indent="-176213">
              <a:lnSpc>
                <a:spcPct val="120000"/>
              </a:lnSpc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en-US" sz="1800" dirty="0" smtClean="0">
              <a:solidFill>
                <a:srgbClr val="1E5AAE"/>
              </a:solidFill>
            </a:endParaRPr>
          </a:p>
          <a:p>
            <a:pPr marL="36576" indent="0">
              <a:buFont typeface="Arial"/>
              <a:buNone/>
            </a:pP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249330" y="4189003"/>
            <a:ext cx="29306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** Optical </a:t>
            </a:r>
            <a:r>
              <a:rPr lang="en-GB" sz="10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Fibre </a:t>
            </a:r>
            <a:r>
              <a:rPr lang="en-GB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Dosimetry, D. Di Francesca</a:t>
            </a:r>
            <a:endParaRPr lang="en-GB" sz="105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686" y="3900463"/>
            <a:ext cx="3669594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Handling and analysis of radiation data sets, </a:t>
            </a:r>
          </a:p>
          <a:p>
            <a:r>
              <a:rPr lang="en-GB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the advantages of </a:t>
            </a:r>
            <a:r>
              <a:rPr lang="en-GB" sz="105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automised</a:t>
            </a:r>
            <a:r>
              <a:rPr lang="en-GB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calculations and </a:t>
            </a:r>
          </a:p>
          <a:p>
            <a:r>
              <a:rPr lang="en-GB" sz="105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fast accessibility of radiation measurements, K. Bilko</a:t>
            </a:r>
            <a:endParaRPr lang="en-GB" sz="105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1788" y="119478"/>
            <a:ext cx="850023" cy="816616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49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Day to day monitoring following the accelerator operations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R2E Annual Meeting, 11th and 12th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GB" sz="14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Monitoring Calculation Working Group by O. Stein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Content Placeholder 7"/>
          <p:cNvSpPr>
            <a:spLocks noGrp="1"/>
          </p:cNvSpPr>
          <p:nvPr>
            <p:ph idx="1"/>
          </p:nvPr>
        </p:nvSpPr>
        <p:spPr>
          <a:xfrm>
            <a:off x="498416" y="994205"/>
            <a:ext cx="8229600" cy="3203145"/>
          </a:xfrm>
        </p:spPr>
        <p:txBody>
          <a:bodyPr>
            <a:normAutofit/>
          </a:bodyPr>
          <a:lstStyle/>
          <a:p>
            <a:pPr marL="176213" indent="-176213">
              <a:lnSpc>
                <a:spcPct val="120000"/>
              </a:lnSpc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176213" indent="-176213">
              <a:lnSpc>
                <a:spcPct val="120000"/>
              </a:lnSpc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800" dirty="0" smtClean="0">
              <a:solidFill>
                <a:srgbClr val="1E5AAE"/>
              </a:solidFill>
            </a:endParaRPr>
          </a:p>
          <a:p>
            <a:pPr marL="36576" indent="0">
              <a:buNone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923" y="1081395"/>
            <a:ext cx="4855251" cy="33400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27373" y="994205"/>
            <a:ext cx="2337684" cy="2388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032" y="2383246"/>
            <a:ext cx="3584443" cy="20541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30796" y="3900619"/>
            <a:ext cx="14991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55A0"/>
                </a:solidFill>
              </a:rPr>
              <a:t>Percentage of </a:t>
            </a:r>
          </a:p>
          <a:p>
            <a:r>
              <a:rPr lang="en-US" sz="1200" dirty="0" smtClean="0">
                <a:solidFill>
                  <a:srgbClr val="0055A0"/>
                </a:solidFill>
              </a:rPr>
              <a:t>beam present time </a:t>
            </a:r>
            <a:endParaRPr lang="en-GB" sz="1200" dirty="0">
              <a:solidFill>
                <a:srgbClr val="0055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102" y="859420"/>
            <a:ext cx="4467890" cy="13480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55A0"/>
                </a:solidFill>
              </a:rPr>
              <a:t>Creation of BLM based radiation reports allows to </a:t>
            </a:r>
          </a:p>
          <a:p>
            <a:pPr>
              <a:lnSpc>
                <a:spcPct val="120000"/>
              </a:lnSpc>
            </a:pPr>
            <a:r>
              <a:rPr lang="en-US" sz="1400" b="1" dirty="0" smtClean="0">
                <a:solidFill>
                  <a:srgbClr val="0055A0"/>
                </a:solidFill>
              </a:rPr>
              <a:t>follow the LHC operations directly.</a:t>
            </a:r>
          </a:p>
          <a:p>
            <a:pPr>
              <a:lnSpc>
                <a:spcPct val="120000"/>
              </a:lnSpc>
            </a:pPr>
            <a:endParaRPr lang="en-US" sz="1200" dirty="0" smtClean="0">
              <a:solidFill>
                <a:srgbClr val="0055A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1400" dirty="0" smtClean="0">
                <a:solidFill>
                  <a:srgbClr val="0055A0"/>
                </a:solidFill>
              </a:rPr>
              <a:t>TID evolution analysis give indications </a:t>
            </a:r>
          </a:p>
          <a:p>
            <a:pPr>
              <a:lnSpc>
                <a:spcPct val="120000"/>
              </a:lnSpc>
            </a:pPr>
            <a:r>
              <a:rPr lang="en-US" sz="1400" dirty="0" smtClean="0">
                <a:solidFill>
                  <a:srgbClr val="0055A0"/>
                </a:solidFill>
              </a:rPr>
              <a:t>if loss pattern change during the year</a:t>
            </a:r>
            <a:endParaRPr lang="en-GB" sz="1400" dirty="0">
              <a:solidFill>
                <a:srgbClr val="0055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01973" y="994205"/>
            <a:ext cx="40046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55A0"/>
                </a:solidFill>
              </a:rPr>
              <a:t>IR1 Dose distribution for the 2018 proton-proton run</a:t>
            </a:r>
            <a:endParaRPr lang="en-GB" sz="1200" b="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54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Future projects and plans for the MCWG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474204" y="198518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Long Shutdown 2 activities: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92075" indent="0">
              <a:lnSpc>
                <a:spcPct val="120000"/>
              </a:lnSpc>
              <a:buNone/>
            </a:pPr>
            <a:r>
              <a:rPr lang="en-US" sz="1500" dirty="0" smtClean="0">
                <a:solidFill>
                  <a:srgbClr val="1E5AAE"/>
                </a:solidFill>
                <a:sym typeface="Wingdings" panose="05000000000000000000" pitchFamily="2" charset="2"/>
              </a:rPr>
              <a:t>Implementing </a:t>
            </a:r>
            <a:r>
              <a:rPr lang="en-US" sz="15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all</a:t>
            </a:r>
            <a:r>
              <a:rPr lang="en-US" sz="15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</a:t>
            </a:r>
            <a:r>
              <a:rPr lang="en-US" sz="1500" dirty="0" smtClean="0">
                <a:solidFill>
                  <a:srgbClr val="1E5AAE"/>
                </a:solidFill>
                <a:sym typeface="Wingdings" panose="05000000000000000000" pitchFamily="2" charset="2"/>
              </a:rPr>
              <a:t>radiation data sets into the MCWG database infrastructure</a:t>
            </a:r>
            <a:br>
              <a:rPr lang="en-US" sz="1500" dirty="0" smtClean="0">
                <a:solidFill>
                  <a:srgbClr val="1E5AAE"/>
                </a:solidFill>
                <a:sym typeface="Wingdings" panose="05000000000000000000" pitchFamily="2" charset="2"/>
              </a:rPr>
            </a:br>
            <a:r>
              <a:rPr lang="en-US" sz="15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allowing fast and more detailed analysis of the radiation fields</a:t>
            </a:r>
          </a:p>
          <a:p>
            <a:pPr marL="377825" indent="-285750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Improving the automated analysis routines</a:t>
            </a:r>
          </a:p>
          <a:p>
            <a:pPr marL="368427" lvl="2" indent="-180975" defTabSz="447675">
              <a:lnSpc>
                <a:spcPct val="120000"/>
              </a:lnSpc>
            </a:pP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Optimisation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and 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utomated </a:t>
            </a:r>
            <a:r>
              <a:rPr lang="en-US" sz="1400" dirty="0">
                <a:solidFill>
                  <a:srgbClr val="1E5AAE"/>
                </a:solidFill>
                <a:sym typeface="Wingdings" panose="05000000000000000000" pitchFamily="2" charset="2"/>
              </a:rPr>
              <a:t>notifications</a:t>
            </a:r>
          </a:p>
          <a:p>
            <a:pPr marL="377825" lvl="1" indent="-285750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Data 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quality assurance</a:t>
            </a:r>
          </a:p>
          <a:p>
            <a:pPr marL="92075" indent="0">
              <a:lnSpc>
                <a:spcPct val="120000"/>
              </a:lnSpc>
              <a:buNone/>
            </a:pPr>
            <a:r>
              <a:rPr lang="en-US" sz="15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Adaptation of the MCWG tools to the Run 3 </a:t>
            </a:r>
            <a:r>
              <a:rPr lang="en-US" sz="1500" dirty="0" smtClean="0">
                <a:solidFill>
                  <a:srgbClr val="1E5AAE"/>
                </a:solidFill>
                <a:sym typeface="Wingdings" panose="05000000000000000000" pitchFamily="2" charset="2"/>
              </a:rPr>
              <a:t>infrastructure</a:t>
            </a:r>
            <a:endParaRPr lang="en-US" sz="1500" dirty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935106" y="822063"/>
            <a:ext cx="208893" cy="220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Left Brace 44"/>
          <p:cNvSpPr/>
          <p:nvPr/>
        </p:nvSpPr>
        <p:spPr>
          <a:xfrm rot="5400000" flipV="1">
            <a:off x="2683370" y="-1144129"/>
            <a:ext cx="114994" cy="4234824"/>
          </a:xfrm>
          <a:prstGeom prst="leftBrace">
            <a:avLst>
              <a:gd name="adj1" fmla="val 8333"/>
              <a:gd name="adj2" fmla="val 43355"/>
            </a:avLst>
          </a:prstGeom>
          <a:ln>
            <a:solidFill>
              <a:srgbClr val="2870A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2030237" y="609206"/>
            <a:ext cx="939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2870AF"/>
                </a:solidFill>
              </a:rPr>
              <a:t>LS 2</a:t>
            </a:r>
            <a:endParaRPr lang="en-GB" b="1" dirty="0">
              <a:solidFill>
                <a:srgbClr val="2870AF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901964" y="1555190"/>
            <a:ext cx="3028548" cy="399921"/>
            <a:chOff x="5694145" y="1562810"/>
            <a:chExt cx="3028548" cy="399921"/>
          </a:xfrm>
        </p:grpSpPr>
        <p:sp>
          <p:nvSpPr>
            <p:cNvPr id="48" name="Rectangle 47"/>
            <p:cNvSpPr/>
            <p:nvPr/>
          </p:nvSpPr>
          <p:spPr>
            <a:xfrm>
              <a:off x="5695490" y="1562810"/>
              <a:ext cx="2654759" cy="39668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Isosceles Triangle 48"/>
            <p:cNvSpPr/>
            <p:nvPr/>
          </p:nvSpPr>
          <p:spPr>
            <a:xfrm rot="5400000">
              <a:off x="5685823" y="1576409"/>
              <a:ext cx="394644" cy="37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Isosceles Triangle 49"/>
            <p:cNvSpPr/>
            <p:nvPr/>
          </p:nvSpPr>
          <p:spPr>
            <a:xfrm rot="5400000">
              <a:off x="8334266" y="1573237"/>
              <a:ext cx="398854" cy="378000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5508792" y="1658764"/>
            <a:ext cx="348080" cy="16698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Isosceles Triangle 51"/>
          <p:cNvSpPr/>
          <p:nvPr/>
        </p:nvSpPr>
        <p:spPr>
          <a:xfrm rot="5400000">
            <a:off x="5837903" y="1574442"/>
            <a:ext cx="394644" cy="378000"/>
          </a:xfrm>
          <a:prstGeom prst="triangl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5476217" y="1567021"/>
            <a:ext cx="380655" cy="16698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4" name="Group 53"/>
          <p:cNvGrpSpPr/>
          <p:nvPr/>
        </p:nvGrpSpPr>
        <p:grpSpPr>
          <a:xfrm>
            <a:off x="457201" y="1054002"/>
            <a:ext cx="8476002" cy="396360"/>
            <a:chOff x="656705" y="1052793"/>
            <a:chExt cx="7299767" cy="676255"/>
          </a:xfrm>
        </p:grpSpPr>
        <p:sp>
          <p:nvSpPr>
            <p:cNvPr id="55" name="Rectangle 54"/>
            <p:cNvSpPr/>
            <p:nvPr/>
          </p:nvSpPr>
          <p:spPr>
            <a:xfrm>
              <a:off x="656705" y="1055716"/>
              <a:ext cx="6976690" cy="6733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Isosceles Triangle 55"/>
            <p:cNvSpPr/>
            <p:nvPr/>
          </p:nvSpPr>
          <p:spPr>
            <a:xfrm rot="5400000">
              <a:off x="469340" y="1243085"/>
              <a:ext cx="673328" cy="29859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Isosceles Triangle 56"/>
            <p:cNvSpPr/>
            <p:nvPr/>
          </p:nvSpPr>
          <p:spPr>
            <a:xfrm rot="5400000">
              <a:off x="7457095" y="1226741"/>
              <a:ext cx="673325" cy="32542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8" name="Isosceles Triangle 57"/>
          <p:cNvSpPr/>
          <p:nvPr/>
        </p:nvSpPr>
        <p:spPr>
          <a:xfrm flipH="1" flipV="1">
            <a:off x="5169494" y="1567020"/>
            <a:ext cx="325271" cy="169200"/>
          </a:xfrm>
          <a:prstGeom prst="triangle">
            <a:avLst>
              <a:gd name="adj" fmla="val 0"/>
            </a:avLst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Isosceles Triangle 58"/>
          <p:cNvSpPr/>
          <p:nvPr/>
        </p:nvSpPr>
        <p:spPr>
          <a:xfrm rot="5400000">
            <a:off x="5481170" y="1735707"/>
            <a:ext cx="45719" cy="55625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0" name="Group 59"/>
          <p:cNvGrpSpPr/>
          <p:nvPr/>
        </p:nvGrpSpPr>
        <p:grpSpPr>
          <a:xfrm>
            <a:off x="892406" y="1561469"/>
            <a:ext cx="4605156" cy="397290"/>
            <a:chOff x="656705" y="1051205"/>
            <a:chExt cx="7886820" cy="677843"/>
          </a:xfrm>
        </p:grpSpPr>
        <p:sp>
          <p:nvSpPr>
            <p:cNvPr id="61" name="Rectangle 60"/>
            <p:cNvSpPr/>
            <p:nvPr/>
          </p:nvSpPr>
          <p:spPr>
            <a:xfrm>
              <a:off x="656705" y="1055716"/>
              <a:ext cx="7248351" cy="67333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Isosceles Triangle 61"/>
            <p:cNvSpPr/>
            <p:nvPr/>
          </p:nvSpPr>
          <p:spPr>
            <a:xfrm rot="5400000">
              <a:off x="643724" y="1068701"/>
              <a:ext cx="673328" cy="64736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Isosceles Triangle 62"/>
            <p:cNvSpPr/>
            <p:nvPr/>
          </p:nvSpPr>
          <p:spPr>
            <a:xfrm rot="5400000">
              <a:off x="7883180" y="1064185"/>
              <a:ext cx="673325" cy="647365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4" name="Rectangle 63"/>
          <p:cNvSpPr/>
          <p:nvPr/>
        </p:nvSpPr>
        <p:spPr>
          <a:xfrm>
            <a:off x="1619845" y="1768316"/>
            <a:ext cx="3877717" cy="2087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5" name="Group 64"/>
          <p:cNvGrpSpPr/>
          <p:nvPr/>
        </p:nvGrpSpPr>
        <p:grpSpPr>
          <a:xfrm>
            <a:off x="1591638" y="1563587"/>
            <a:ext cx="3278716" cy="395173"/>
            <a:chOff x="2321370" y="1054817"/>
            <a:chExt cx="5615149" cy="674230"/>
          </a:xfrm>
          <a:solidFill>
            <a:srgbClr val="FF0000"/>
          </a:solidFill>
        </p:grpSpPr>
        <p:sp>
          <p:nvSpPr>
            <p:cNvPr id="66" name="Isosceles Triangle 65"/>
            <p:cNvSpPr/>
            <p:nvPr/>
          </p:nvSpPr>
          <p:spPr>
            <a:xfrm rot="5400000">
              <a:off x="7276175" y="1067796"/>
              <a:ext cx="673324" cy="64736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321370" y="1055714"/>
              <a:ext cx="4976337" cy="67333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177639" y="106708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870AF"/>
                </a:solidFill>
              </a:rPr>
              <a:t>2019</a:t>
            </a:r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350858" y="106460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870AF"/>
                </a:solidFill>
              </a:rPr>
              <a:t>2020</a:t>
            </a:r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497595" y="107291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870AF"/>
                </a:solidFill>
              </a:rPr>
              <a:t>2021</a:t>
            </a:r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669271" y="106352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870AF"/>
                </a:solidFill>
              </a:rPr>
              <a:t>2022</a:t>
            </a:r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72" name="Isosceles Triangle 71"/>
          <p:cNvSpPr/>
          <p:nvPr/>
        </p:nvSpPr>
        <p:spPr>
          <a:xfrm flipH="1">
            <a:off x="4533250" y="1788602"/>
            <a:ext cx="325271" cy="169200"/>
          </a:xfrm>
          <a:prstGeom prst="triangle">
            <a:avLst>
              <a:gd name="adj" fmla="val 0"/>
            </a:avLst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4858279" y="1788603"/>
            <a:ext cx="998593" cy="16698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4" name="Straight Connector 73"/>
          <p:cNvCxnSpPr/>
          <p:nvPr/>
        </p:nvCxnSpPr>
        <p:spPr>
          <a:xfrm>
            <a:off x="1275514" y="1752970"/>
            <a:ext cx="4207759" cy="13759"/>
          </a:xfrm>
          <a:prstGeom prst="line">
            <a:avLst/>
          </a:prstGeom>
          <a:ln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868957" y="1563739"/>
            <a:ext cx="8067928" cy="416528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extBox 75"/>
          <p:cNvSpPr txBox="1"/>
          <p:nvPr/>
        </p:nvSpPr>
        <p:spPr>
          <a:xfrm>
            <a:off x="4626379" y="1717120"/>
            <a:ext cx="1553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2870AF"/>
                </a:solidFill>
              </a:rPr>
              <a:t>Recommissioning</a:t>
            </a:r>
            <a:endParaRPr lang="en-GB" sz="1200" b="1" dirty="0">
              <a:solidFill>
                <a:srgbClr val="2870AF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646861" y="1495616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2870AF"/>
                </a:solidFill>
              </a:rPr>
              <a:t>LHC</a:t>
            </a:r>
            <a:endParaRPr lang="en-GB" sz="1400" b="1" dirty="0">
              <a:solidFill>
                <a:srgbClr val="2870AF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562077" y="1700592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2870AF"/>
                </a:solidFill>
              </a:rPr>
              <a:t>Injectors</a:t>
            </a:r>
            <a:endParaRPr lang="en-GB" sz="1400" b="1" dirty="0">
              <a:solidFill>
                <a:srgbClr val="2870AF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13480" y="1614470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2870AF"/>
                </a:solidFill>
              </a:rPr>
              <a:t>Operation</a:t>
            </a:r>
            <a:endParaRPr lang="en-GB" sz="1200" b="1" dirty="0">
              <a:solidFill>
                <a:srgbClr val="2870AF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180408" y="1495616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870AF"/>
                </a:solidFill>
              </a:rPr>
              <a:t>LS2</a:t>
            </a:r>
            <a:endParaRPr lang="en-GB" sz="1600" b="1" dirty="0">
              <a:solidFill>
                <a:srgbClr val="2870AF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4935244" y="1002396"/>
            <a:ext cx="4199314" cy="100948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1788" y="119478"/>
            <a:ext cx="850023" cy="816616"/>
          </a:xfrm>
          <a:prstGeom prst="rect">
            <a:avLst/>
          </a:prstGeom>
        </p:spPr>
      </p:pic>
      <p:sp>
        <p:nvSpPr>
          <p:cNvPr id="83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8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73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Future projects and plans for the MCWG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471056" y="197360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Run 3 activities: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None/>
              <a:tabLst>
                <a:tab pos="182563" algn="l"/>
              </a:tabLst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Monitoring the radiation distributions during the accelerator operation after the shutdown</a:t>
            </a:r>
          </a:p>
          <a:p>
            <a:pPr marL="773430" lvl="1" indent="-200025">
              <a:lnSpc>
                <a:spcPct val="120000"/>
              </a:lnSpc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Providing regular reports on the radiation levels</a:t>
            </a:r>
          </a:p>
          <a:p>
            <a:pPr marL="960438" lvl="2" indent="-20002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LHC, SPS, PS, PSB, transfer lines and experiments</a:t>
            </a:r>
          </a:p>
          <a:p>
            <a:pPr marL="773430" lvl="1" indent="-200025">
              <a:lnSpc>
                <a:spcPct val="120000"/>
              </a:lnSpc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Reacting to dedicated requests</a:t>
            </a:r>
          </a:p>
          <a:p>
            <a:pPr marL="960882" lvl="2" indent="-20002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BLMs, </a:t>
            </a: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RadMons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, </a:t>
            </a: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BatMons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, </a:t>
            </a: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RadFets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, RPLs, 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OFD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, 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RP-Surveys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Testing and </a:t>
            </a:r>
            <a:r>
              <a:rPr lang="en-US" sz="16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optimisation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of the MCWG tools to the Run 3 </a:t>
            </a:r>
            <a:r>
              <a:rPr lang="en-US" sz="1600" dirty="0" smtClean="0">
                <a:solidFill>
                  <a:srgbClr val="1E5AAE"/>
                </a:solidFill>
                <a:sym typeface="Wingdings" panose="05000000000000000000" pitchFamily="2" charset="2"/>
              </a:rPr>
              <a:t>infrastructure</a:t>
            </a:r>
            <a:endParaRPr lang="en-US" sz="1600" dirty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935106" y="822063"/>
            <a:ext cx="208893" cy="220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Left Brace 44"/>
          <p:cNvSpPr/>
          <p:nvPr/>
        </p:nvSpPr>
        <p:spPr>
          <a:xfrm rot="5400000" flipV="1">
            <a:off x="6945843" y="-1152127"/>
            <a:ext cx="114994" cy="4234824"/>
          </a:xfrm>
          <a:prstGeom prst="leftBrace">
            <a:avLst>
              <a:gd name="adj1" fmla="val 8333"/>
              <a:gd name="adj2" fmla="val 43355"/>
            </a:avLst>
          </a:prstGeom>
          <a:ln>
            <a:solidFill>
              <a:srgbClr val="2870A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6292710" y="601208"/>
            <a:ext cx="1001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2870AF"/>
                </a:solidFill>
              </a:rPr>
              <a:t>Run 3</a:t>
            </a:r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689435" y="844421"/>
            <a:ext cx="447017" cy="2316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7" name="Group 46"/>
          <p:cNvGrpSpPr/>
          <p:nvPr/>
        </p:nvGrpSpPr>
        <p:grpSpPr>
          <a:xfrm>
            <a:off x="5901964" y="1555190"/>
            <a:ext cx="3028548" cy="399921"/>
            <a:chOff x="5694145" y="1562810"/>
            <a:chExt cx="3028548" cy="399921"/>
          </a:xfrm>
        </p:grpSpPr>
        <p:sp>
          <p:nvSpPr>
            <p:cNvPr id="48" name="Rectangle 47"/>
            <p:cNvSpPr/>
            <p:nvPr/>
          </p:nvSpPr>
          <p:spPr>
            <a:xfrm>
              <a:off x="5695490" y="1562810"/>
              <a:ext cx="2654759" cy="39668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Isosceles Triangle 48"/>
            <p:cNvSpPr/>
            <p:nvPr/>
          </p:nvSpPr>
          <p:spPr>
            <a:xfrm rot="5400000">
              <a:off x="5685823" y="1576409"/>
              <a:ext cx="394644" cy="378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Isosceles Triangle 49"/>
            <p:cNvSpPr/>
            <p:nvPr/>
          </p:nvSpPr>
          <p:spPr>
            <a:xfrm rot="5400000">
              <a:off x="8334266" y="1573237"/>
              <a:ext cx="398854" cy="378000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1" name="Rectangle 50"/>
          <p:cNvSpPr/>
          <p:nvPr/>
        </p:nvSpPr>
        <p:spPr>
          <a:xfrm>
            <a:off x="5508792" y="1658764"/>
            <a:ext cx="348080" cy="16698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Isosceles Triangle 51"/>
          <p:cNvSpPr/>
          <p:nvPr/>
        </p:nvSpPr>
        <p:spPr>
          <a:xfrm rot="5400000">
            <a:off x="5837903" y="1574442"/>
            <a:ext cx="394644" cy="378000"/>
          </a:xfrm>
          <a:prstGeom prst="triangl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5476217" y="1567021"/>
            <a:ext cx="380655" cy="16698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4" name="Group 53"/>
          <p:cNvGrpSpPr/>
          <p:nvPr/>
        </p:nvGrpSpPr>
        <p:grpSpPr>
          <a:xfrm>
            <a:off x="457201" y="1054001"/>
            <a:ext cx="8476001" cy="396360"/>
            <a:chOff x="656705" y="1052792"/>
            <a:chExt cx="7299766" cy="676256"/>
          </a:xfrm>
        </p:grpSpPr>
        <p:sp>
          <p:nvSpPr>
            <p:cNvPr id="55" name="Rectangle 54"/>
            <p:cNvSpPr/>
            <p:nvPr/>
          </p:nvSpPr>
          <p:spPr>
            <a:xfrm>
              <a:off x="656705" y="1055716"/>
              <a:ext cx="6976690" cy="67333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Isosceles Triangle 55"/>
            <p:cNvSpPr/>
            <p:nvPr/>
          </p:nvSpPr>
          <p:spPr>
            <a:xfrm rot="5400000">
              <a:off x="469340" y="1243085"/>
              <a:ext cx="673328" cy="29859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Isosceles Triangle 56"/>
            <p:cNvSpPr/>
            <p:nvPr/>
          </p:nvSpPr>
          <p:spPr>
            <a:xfrm rot="5400000">
              <a:off x="7457094" y="1226740"/>
              <a:ext cx="673326" cy="325429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8" name="Isosceles Triangle 57"/>
          <p:cNvSpPr/>
          <p:nvPr/>
        </p:nvSpPr>
        <p:spPr>
          <a:xfrm flipH="1" flipV="1">
            <a:off x="5169494" y="1567020"/>
            <a:ext cx="325271" cy="169200"/>
          </a:xfrm>
          <a:prstGeom prst="triangle">
            <a:avLst>
              <a:gd name="adj" fmla="val 0"/>
            </a:avLst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Isosceles Triangle 58"/>
          <p:cNvSpPr/>
          <p:nvPr/>
        </p:nvSpPr>
        <p:spPr>
          <a:xfrm rot="5400000">
            <a:off x="5481170" y="1735707"/>
            <a:ext cx="45719" cy="55625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0" name="Group 59"/>
          <p:cNvGrpSpPr/>
          <p:nvPr/>
        </p:nvGrpSpPr>
        <p:grpSpPr>
          <a:xfrm>
            <a:off x="892406" y="1561469"/>
            <a:ext cx="4605156" cy="397290"/>
            <a:chOff x="656705" y="1051205"/>
            <a:chExt cx="7886820" cy="677843"/>
          </a:xfrm>
        </p:grpSpPr>
        <p:sp>
          <p:nvSpPr>
            <p:cNvPr id="61" name="Rectangle 60"/>
            <p:cNvSpPr/>
            <p:nvPr/>
          </p:nvSpPr>
          <p:spPr>
            <a:xfrm>
              <a:off x="656705" y="1055716"/>
              <a:ext cx="7248351" cy="67333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" name="Isosceles Triangle 61"/>
            <p:cNvSpPr/>
            <p:nvPr/>
          </p:nvSpPr>
          <p:spPr>
            <a:xfrm rot="5400000">
              <a:off x="643724" y="1068701"/>
              <a:ext cx="673328" cy="64736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Isosceles Triangle 62"/>
            <p:cNvSpPr/>
            <p:nvPr/>
          </p:nvSpPr>
          <p:spPr>
            <a:xfrm rot="5400000">
              <a:off x="7883180" y="1064185"/>
              <a:ext cx="673325" cy="647365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4" name="Rectangle 63"/>
          <p:cNvSpPr/>
          <p:nvPr/>
        </p:nvSpPr>
        <p:spPr>
          <a:xfrm>
            <a:off x="1619845" y="1768316"/>
            <a:ext cx="3877717" cy="2087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5" name="Group 64"/>
          <p:cNvGrpSpPr/>
          <p:nvPr/>
        </p:nvGrpSpPr>
        <p:grpSpPr>
          <a:xfrm>
            <a:off x="1591638" y="1563587"/>
            <a:ext cx="3278716" cy="395173"/>
            <a:chOff x="2321370" y="1054817"/>
            <a:chExt cx="5615149" cy="674230"/>
          </a:xfrm>
          <a:solidFill>
            <a:srgbClr val="FF0000"/>
          </a:solidFill>
        </p:grpSpPr>
        <p:sp>
          <p:nvSpPr>
            <p:cNvPr id="66" name="Isosceles Triangle 65"/>
            <p:cNvSpPr/>
            <p:nvPr/>
          </p:nvSpPr>
          <p:spPr>
            <a:xfrm rot="5400000">
              <a:off x="7276175" y="1067796"/>
              <a:ext cx="673324" cy="647365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321370" y="1055714"/>
              <a:ext cx="4976337" cy="67333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177639" y="106708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870AF"/>
                </a:solidFill>
              </a:rPr>
              <a:t>2019</a:t>
            </a:r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350858" y="106460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870AF"/>
                </a:solidFill>
              </a:rPr>
              <a:t>2020</a:t>
            </a:r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497595" y="107291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870AF"/>
                </a:solidFill>
              </a:rPr>
              <a:t>2021</a:t>
            </a:r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669271" y="106352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870AF"/>
                </a:solidFill>
              </a:rPr>
              <a:t>2022</a:t>
            </a:r>
            <a:endParaRPr lang="en-GB" b="1" dirty="0">
              <a:solidFill>
                <a:srgbClr val="2870AF"/>
              </a:solidFill>
            </a:endParaRPr>
          </a:p>
        </p:txBody>
      </p:sp>
      <p:sp>
        <p:nvSpPr>
          <p:cNvPr id="72" name="Isosceles Triangle 71"/>
          <p:cNvSpPr/>
          <p:nvPr/>
        </p:nvSpPr>
        <p:spPr>
          <a:xfrm flipH="1">
            <a:off x="4533250" y="1788602"/>
            <a:ext cx="325271" cy="169200"/>
          </a:xfrm>
          <a:prstGeom prst="triangle">
            <a:avLst>
              <a:gd name="adj" fmla="val 0"/>
            </a:avLst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4858279" y="1788603"/>
            <a:ext cx="998593" cy="166982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4" name="Straight Connector 73"/>
          <p:cNvCxnSpPr/>
          <p:nvPr/>
        </p:nvCxnSpPr>
        <p:spPr>
          <a:xfrm>
            <a:off x="1275514" y="1752970"/>
            <a:ext cx="4207759" cy="13759"/>
          </a:xfrm>
          <a:prstGeom prst="line">
            <a:avLst/>
          </a:prstGeom>
          <a:ln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868957" y="1542307"/>
            <a:ext cx="8067928" cy="416528"/>
          </a:xfrm>
          <a:prstGeom prst="rect">
            <a:avLst/>
          </a:prstGeom>
          <a:solidFill>
            <a:schemeClr val="bg1">
              <a:alpha val="5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xtBox 80"/>
          <p:cNvSpPr txBox="1"/>
          <p:nvPr/>
        </p:nvSpPr>
        <p:spPr>
          <a:xfrm>
            <a:off x="4626379" y="1717120"/>
            <a:ext cx="1553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2870AF"/>
                </a:solidFill>
              </a:rPr>
              <a:t>Recommissioning</a:t>
            </a:r>
            <a:endParaRPr lang="en-GB" sz="1200" b="1" dirty="0">
              <a:solidFill>
                <a:srgbClr val="2870AF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646861" y="1495616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2870AF"/>
                </a:solidFill>
              </a:rPr>
              <a:t>LHC</a:t>
            </a:r>
            <a:endParaRPr lang="en-GB" sz="1400" b="1" dirty="0">
              <a:solidFill>
                <a:srgbClr val="2870AF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562077" y="1700592"/>
            <a:ext cx="930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2870AF"/>
                </a:solidFill>
              </a:rPr>
              <a:t>Injectors</a:t>
            </a:r>
            <a:endParaRPr lang="en-GB" sz="1400" b="1" dirty="0">
              <a:solidFill>
                <a:srgbClr val="2870AF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13480" y="1614470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2870AF"/>
                </a:solidFill>
              </a:rPr>
              <a:t>Operation</a:t>
            </a:r>
            <a:endParaRPr lang="en-GB" sz="1200" b="1" dirty="0">
              <a:solidFill>
                <a:srgbClr val="2870AF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180408" y="1495616"/>
            <a:ext cx="559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870AF"/>
                </a:solidFill>
              </a:rPr>
              <a:t>LS2</a:t>
            </a:r>
            <a:endParaRPr lang="en-GB" sz="1600" b="1" dirty="0">
              <a:solidFill>
                <a:srgbClr val="2870A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9518" y="998885"/>
            <a:ext cx="4199314" cy="1009484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1788" y="119478"/>
            <a:ext cx="850023" cy="816616"/>
          </a:xfrm>
          <a:prstGeom prst="rect">
            <a:avLst/>
          </a:prstGeom>
        </p:spPr>
      </p:pic>
      <p:sp>
        <p:nvSpPr>
          <p:cNvPr id="76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7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3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Core personnel </a:t>
            </a:r>
            <a:r>
              <a:rPr lang="en-GB" sz="2000" b="1" dirty="0" smtClean="0">
                <a:solidFill>
                  <a:srgbClr val="0055A0"/>
                </a:solidFill>
              </a:rPr>
              <a:t>of the </a:t>
            </a:r>
            <a:r>
              <a:rPr lang="en-GB" sz="2000" b="1" dirty="0" smtClean="0">
                <a:solidFill>
                  <a:srgbClr val="0055A0"/>
                </a:solidFill>
              </a:rPr>
              <a:t>MCWG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48048"/>
              </p:ext>
            </p:extLst>
          </p:nvPr>
        </p:nvGraphicFramePr>
        <p:xfrm>
          <a:off x="241513" y="881173"/>
          <a:ext cx="8350037" cy="3493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5962">
                  <a:extLst>
                    <a:ext uri="{9D8B030D-6E8A-4147-A177-3AD203B41FA5}">
                      <a16:colId xmlns:a16="http://schemas.microsoft.com/office/drawing/2014/main" val="253688150"/>
                    </a:ext>
                  </a:extLst>
                </a:gridCol>
                <a:gridCol w="5934075">
                  <a:extLst>
                    <a:ext uri="{9D8B030D-6E8A-4147-A177-3AD203B41FA5}">
                      <a16:colId xmlns:a16="http://schemas.microsoft.com/office/drawing/2014/main" val="818742980"/>
                    </a:ext>
                  </a:extLst>
                </a:gridCol>
              </a:tblGrid>
              <a:tr h="33741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Name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Tasks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149653"/>
                  </a:ext>
                </a:extLst>
              </a:tr>
              <a:tr h="33741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Ruben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Garcia Alia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R2E project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leader 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513007"/>
                  </a:ext>
                </a:extLst>
              </a:tr>
              <a:tr h="33741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Yacine Kadi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MCWG chairman,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coordination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2917824"/>
                  </a:ext>
                </a:extLst>
              </a:tr>
              <a:tr h="415988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Oliver Stein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(Fellow)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MCWG coordination,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request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coordination,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adiation data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analysis, development of analysis routines, requests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230844"/>
                  </a:ext>
                </a:extLst>
              </a:tr>
              <a:tr h="337413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Kacper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Bilko (Fellow)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Radiation data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analysis, development of analysis routines, database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maintenance</a:t>
                      </a:r>
                      <a:endParaRPr lang="en-GB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572124"/>
                  </a:ext>
                </a:extLst>
              </a:tr>
              <a:tr h="337413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Giuseppe Lerner (Fellow)</a:t>
                      </a:r>
                      <a:endParaRPr lang="en-GB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Radiation data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analysis, direct link to HL-LHC</a:t>
                      </a:r>
                      <a:endParaRPr lang="en-GB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2802508"/>
                  </a:ext>
                </a:extLst>
              </a:tr>
              <a:tr h="33741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Corinna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Martinella (PhD)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Irradiation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tests,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RadMon analysis,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requests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0526452"/>
                  </a:ext>
                </a:extLst>
              </a:tr>
              <a:tr h="33741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Diego Di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Francesca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(Fellow)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Optical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Fibre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based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Dosimetry (OFD)*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799023"/>
                  </a:ext>
                </a:extLst>
              </a:tr>
              <a:tr h="33741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Gaetano Li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Vecchi (PhD)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Optical </a:t>
                      </a:r>
                      <a:r>
                        <a:rPr lang="en-GB" sz="1200" noProof="0" dirty="0" smtClean="0">
                          <a:solidFill>
                            <a:schemeClr val="tx1"/>
                          </a:solidFill>
                        </a:rPr>
                        <a:t>Fibre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based Dosimetry (OFD)*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680932"/>
                  </a:ext>
                </a:extLst>
              </a:tr>
              <a:tr h="337413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Keziban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Kandemir (TECH)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Optical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</a:rPr>
                        <a:t>Fibre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 based Dosimetry (OFD)*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9249125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52736" y="4430417"/>
            <a:ext cx="4916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75000"/>
                  </a:schemeClr>
                </a:solidFill>
              </a:rPr>
              <a:t>* Separate presentation: </a:t>
            </a:r>
            <a:r>
              <a:rPr lang="en-GB" sz="1200" b="1" dirty="0">
                <a:solidFill>
                  <a:schemeClr val="bg1">
                    <a:lumMod val="75000"/>
                  </a:schemeClr>
                </a:solidFill>
              </a:rPr>
              <a:t>Optical Fibre </a:t>
            </a:r>
            <a:r>
              <a:rPr lang="en-GB" sz="1200" b="1" dirty="0" smtClean="0">
                <a:solidFill>
                  <a:schemeClr val="bg1">
                    <a:lumMod val="75000"/>
                  </a:schemeClr>
                </a:solidFill>
              </a:rPr>
              <a:t>Dosimetry, D. Di Francesca</a:t>
            </a:r>
            <a:endParaRPr lang="en-GB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91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ontent Placeholder 7"/>
          <p:cNvSpPr txBox="1">
            <a:spLocks/>
          </p:cNvSpPr>
          <p:nvPr/>
        </p:nvSpPr>
        <p:spPr>
          <a:xfrm>
            <a:off x="479366" y="1003730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sz="1600" b="1" dirty="0">
                <a:solidFill>
                  <a:srgbClr val="1E5AAE"/>
                </a:solidFill>
              </a:rPr>
              <a:t>MCWG </a:t>
            </a:r>
            <a:r>
              <a:rPr lang="en-US" sz="1600" b="1" dirty="0" smtClean="0">
                <a:solidFill>
                  <a:srgbClr val="1E5AAE"/>
                </a:solidFill>
              </a:rPr>
              <a:t>100% </a:t>
            </a:r>
            <a:r>
              <a:rPr lang="en-US" sz="1600" b="1" dirty="0">
                <a:solidFill>
                  <a:srgbClr val="1E5AAE"/>
                </a:solidFill>
              </a:rPr>
              <a:t>financed by the R2E </a:t>
            </a:r>
            <a:r>
              <a:rPr lang="en-US" sz="1600" b="1" dirty="0" smtClean="0">
                <a:solidFill>
                  <a:srgbClr val="1E5AAE"/>
                </a:solidFill>
              </a:rPr>
              <a:t>project</a:t>
            </a:r>
            <a:endParaRPr lang="en-US" sz="1600" b="1" dirty="0">
              <a:solidFill>
                <a:srgbClr val="1E5AAE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600" b="1" dirty="0" smtClean="0">
                <a:solidFill>
                  <a:srgbClr val="1E5AAE"/>
                </a:solidFill>
              </a:rPr>
              <a:t>Personnel:</a:t>
            </a:r>
          </a:p>
          <a:p>
            <a:pPr marL="285750" indent="-200025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</a:rPr>
              <a:t>Fellows, PhDs and Technical students</a:t>
            </a:r>
            <a:endParaRPr lang="en-US" sz="1600" dirty="0" smtClean="0">
              <a:solidFill>
                <a:srgbClr val="1E5AAE"/>
              </a:solidFill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r>
              <a:rPr lang="en-US" sz="1600" b="1" dirty="0" smtClean="0">
                <a:solidFill>
                  <a:srgbClr val="1E5AAE"/>
                </a:solidFill>
              </a:rPr>
              <a:t>Hardware:</a:t>
            </a:r>
          </a:p>
          <a:p>
            <a:pPr marL="285750" indent="-200025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</a:rPr>
              <a:t>R&amp;D for optical </a:t>
            </a:r>
            <a:r>
              <a:rPr lang="en-US" sz="1600" dirty="0" err="1" smtClean="0">
                <a:solidFill>
                  <a:srgbClr val="1E5AAE"/>
                </a:solidFill>
              </a:rPr>
              <a:t>fibre</a:t>
            </a:r>
            <a:r>
              <a:rPr lang="en-US" sz="1600" dirty="0" smtClean="0">
                <a:solidFill>
                  <a:srgbClr val="1E5AAE"/>
                </a:solidFill>
              </a:rPr>
              <a:t> dosimetry</a:t>
            </a:r>
          </a:p>
          <a:p>
            <a:pPr marL="285750" indent="-200025">
              <a:lnSpc>
                <a:spcPct val="120000"/>
              </a:lnSpc>
            </a:pPr>
            <a:r>
              <a:rPr lang="en-US" sz="1600" dirty="0" smtClean="0">
                <a:solidFill>
                  <a:srgbClr val="1E5AAE"/>
                </a:solidFill>
              </a:rPr>
              <a:t>Installation for optical </a:t>
            </a:r>
            <a:r>
              <a:rPr lang="en-US" sz="1600" smtClean="0">
                <a:solidFill>
                  <a:srgbClr val="1E5AAE"/>
                </a:solidFill>
              </a:rPr>
              <a:t>fibres</a:t>
            </a:r>
            <a:r>
              <a:rPr lang="en-US" sz="1600" dirty="0" smtClean="0">
                <a:solidFill>
                  <a:srgbClr val="1E5AAE"/>
                </a:solidFill>
              </a:rPr>
              <a:t> in the accelerators</a:t>
            </a:r>
            <a:endParaRPr lang="en-US" sz="1600" dirty="0" smtClean="0">
              <a:solidFill>
                <a:srgbClr val="1E5AAE"/>
              </a:solidFill>
            </a:endParaRPr>
          </a:p>
          <a:p>
            <a:pPr marL="0" indent="0">
              <a:lnSpc>
                <a:spcPct val="120000"/>
              </a:lnSpc>
              <a:buFont typeface="Arial"/>
              <a:buNone/>
            </a:pPr>
            <a:endParaRPr lang="en-US" sz="1800" dirty="0" smtClean="0">
              <a:solidFill>
                <a:srgbClr val="1E5AAE"/>
              </a:solidFill>
            </a:endParaRPr>
          </a:p>
          <a:p>
            <a:pPr marL="36576" indent="0">
              <a:buFont typeface="Arial"/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089" y="175121"/>
            <a:ext cx="8226854" cy="705332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Costs and budget of MCWG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305522" y="1404436"/>
            <a:ext cx="2879854" cy="2709508"/>
            <a:chOff x="676275" y="-600075"/>
            <a:chExt cx="3790950" cy="3790950"/>
          </a:xfrm>
        </p:grpSpPr>
        <p:sp>
          <p:nvSpPr>
            <p:cNvPr id="9" name="Pie 8"/>
            <p:cNvSpPr/>
            <p:nvPr/>
          </p:nvSpPr>
          <p:spPr>
            <a:xfrm>
              <a:off x="676275" y="-600075"/>
              <a:ext cx="3790950" cy="3790950"/>
            </a:xfrm>
            <a:prstGeom prst="pie">
              <a:avLst>
                <a:gd name="adj1" fmla="val 16159958"/>
                <a:gd name="adj2" fmla="val 9824702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8" name="Pie 77"/>
            <p:cNvSpPr/>
            <p:nvPr/>
          </p:nvSpPr>
          <p:spPr>
            <a:xfrm>
              <a:off x="676275" y="-600075"/>
              <a:ext cx="3790950" cy="3790950"/>
            </a:xfrm>
            <a:prstGeom prst="pie">
              <a:avLst>
                <a:gd name="adj1" fmla="val 9808302"/>
                <a:gd name="adj2" fmla="val 16143672"/>
              </a:avLst>
            </a:prstGeom>
            <a:solidFill>
              <a:srgbClr val="BDD7E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922146" y="3172275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70% Hardware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344102" y="2292161"/>
            <a:ext cx="1459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2870AF"/>
                </a:solidFill>
              </a:rPr>
              <a:t>30% Personnel</a:t>
            </a:r>
            <a:endParaRPr lang="en-GB" sz="1400" b="1" dirty="0">
              <a:solidFill>
                <a:srgbClr val="2870AF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922146" y="939576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2870AF"/>
                </a:solidFill>
              </a:rPr>
              <a:t>MCWG Costs</a:t>
            </a:r>
            <a:endParaRPr lang="en-GB" b="1" dirty="0">
              <a:solidFill>
                <a:srgbClr val="2870A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30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0877"/>
            <a:ext cx="8226854" cy="798066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rgbClr val="1E5AAE"/>
                </a:solidFill>
              </a:rPr>
              <a:t>R2E Annual Meeting</a:t>
            </a:r>
            <a:r>
              <a:rPr lang="en-GB" sz="2400" dirty="0" smtClean="0">
                <a:solidFill>
                  <a:srgbClr val="1E5AAE"/>
                </a:solidFill>
              </a:rPr>
              <a:t/>
            </a:r>
            <a:br>
              <a:rPr lang="en-GB" sz="2400" dirty="0" smtClean="0">
                <a:solidFill>
                  <a:srgbClr val="1E5AAE"/>
                </a:solidFill>
              </a:rPr>
            </a:br>
            <a:r>
              <a:rPr lang="en-GB" sz="2000" dirty="0" smtClean="0">
                <a:solidFill>
                  <a:srgbClr val="1E5AAE"/>
                </a:solidFill>
              </a:rPr>
              <a:t>The Monitoring Calculation Working </a:t>
            </a:r>
            <a:r>
              <a:rPr lang="en-GB" sz="2000" dirty="0" smtClean="0">
                <a:solidFill>
                  <a:srgbClr val="1E5AAE"/>
                </a:solidFill>
              </a:rPr>
              <a:t>Group (MCWG)</a:t>
            </a:r>
            <a:endParaRPr lang="en-GB" sz="2000" dirty="0">
              <a:solidFill>
                <a:srgbClr val="1E5AA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336" y="1006102"/>
            <a:ext cx="1554464" cy="14933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35529" y="2499474"/>
            <a:ext cx="1088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E5A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MCWG</a:t>
            </a:r>
            <a:endParaRPr lang="en-GB" sz="2400" b="1" dirty="0">
              <a:solidFill>
                <a:srgbClr val="1E5A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2499474"/>
            <a:ext cx="4497834" cy="9417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Oliver </a:t>
            </a:r>
            <a:r>
              <a:rPr lang="en-US" dirty="0" smtClean="0"/>
              <a:t>Stein EN-EA-PE</a:t>
            </a:r>
          </a:p>
          <a:p>
            <a:pPr>
              <a:lnSpc>
                <a:spcPct val="120000"/>
              </a:lnSpc>
            </a:pPr>
            <a:r>
              <a:rPr lang="en-US" sz="1400" dirty="0" smtClean="0"/>
              <a:t>K. Bilko, D. Di Francesca, R. Garcia Alia, K. Kandemir,</a:t>
            </a:r>
          </a:p>
          <a:p>
            <a:pPr>
              <a:lnSpc>
                <a:spcPct val="120000"/>
              </a:lnSpc>
            </a:pPr>
            <a:r>
              <a:rPr lang="en-US" sz="1400" dirty="0" smtClean="0"/>
              <a:t>Y. Kadi, G. Lerner,</a:t>
            </a:r>
            <a:r>
              <a:rPr lang="en-US" sz="1400" dirty="0"/>
              <a:t> G. Li </a:t>
            </a:r>
            <a:r>
              <a:rPr lang="en-US" sz="1400" dirty="0" smtClean="0"/>
              <a:t>Vecchi, C. Martinella, </a:t>
            </a:r>
            <a:endParaRPr lang="en-US" sz="1400" dirty="0" smtClean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1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Summary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" name="Content Placeholder 7"/>
          <p:cNvSpPr>
            <a:spLocks noGrp="1"/>
          </p:cNvSpPr>
          <p:nvPr>
            <p:ph idx="1"/>
          </p:nvPr>
        </p:nvSpPr>
        <p:spPr>
          <a:xfrm>
            <a:off x="247834" y="694947"/>
            <a:ext cx="8896165" cy="3727424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The Monitoring </a:t>
            </a:r>
            <a:r>
              <a:rPr lang="en-US" sz="1400" b="1" dirty="0">
                <a:solidFill>
                  <a:srgbClr val="1E5AAE"/>
                </a:solidFill>
                <a:sym typeface="Wingdings" panose="05000000000000000000" pitchFamily="2" charset="2"/>
              </a:rPr>
              <a:t>C</a:t>
            </a: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alculation Working </a:t>
            </a:r>
            <a:r>
              <a:rPr lang="en-US" sz="1400" b="1" dirty="0">
                <a:solidFill>
                  <a:srgbClr val="1E5AAE"/>
                </a:solidFill>
                <a:sym typeface="Wingdings" panose="05000000000000000000" pitchFamily="2" charset="2"/>
              </a:rPr>
              <a:t>G</a:t>
            </a: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roup (MCWG) is part of the </a:t>
            </a: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Radiation </a:t>
            </a: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to </a:t>
            </a: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Electronics </a:t>
            </a: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project (R2E)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Multiple collaborations with R2E work packages and with other CERN groups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MCWG three columns</a:t>
            </a:r>
            <a:r>
              <a:rPr lang="en-US" sz="1600" dirty="0">
                <a:solidFill>
                  <a:srgbClr val="1E5AAE"/>
                </a:solidFill>
                <a:sym typeface="Wingdings" panose="05000000000000000000" pitchFamily="2" charset="2"/>
              </a:rPr>
              <a:t>: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Service: Response to requests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Operational: Monitoring the day to day operation 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Optimisation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: Improvisation of the existing routines and new projects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Future: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Centralisation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of all radiation data sets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Active monitoring of </a:t>
            </a:r>
            <a:r>
              <a:rPr lang="en-US" sz="1400" dirty="0">
                <a:solidFill>
                  <a:srgbClr val="1E5AAE"/>
                </a:solidFill>
                <a:sym typeface="Wingdings" panose="05000000000000000000" pitchFamily="2" charset="2"/>
              </a:rPr>
              <a:t>all accelerators</a:t>
            </a:r>
          </a:p>
          <a:p>
            <a:pPr marL="285750" indent="-193675">
              <a:lnSpc>
                <a:spcPct val="120000"/>
              </a:lnSpc>
            </a:pPr>
            <a:r>
              <a:rPr lang="en-US" sz="1400" dirty="0">
                <a:solidFill>
                  <a:srgbClr val="1E5AAE"/>
                </a:solidFill>
                <a:sym typeface="Wingdings" panose="05000000000000000000" pitchFamily="2" charset="2"/>
              </a:rPr>
              <a:t>Improving the radiation data 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analysis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133350" indent="0">
              <a:lnSpc>
                <a:spcPct val="120000"/>
              </a:lnSpc>
              <a:buNone/>
            </a:pP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39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Conclusion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Content Placeholder 7"/>
          <p:cNvSpPr>
            <a:spLocks noGrp="1"/>
          </p:cNvSpPr>
          <p:nvPr>
            <p:ph idx="1"/>
          </p:nvPr>
        </p:nvSpPr>
        <p:spPr>
          <a:xfrm>
            <a:off x="473477" y="994205"/>
            <a:ext cx="8527648" cy="320314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1400" b="1" dirty="0">
                <a:solidFill>
                  <a:srgbClr val="1E5AAE"/>
                </a:solidFill>
                <a:sym typeface="Wingdings" panose="05000000000000000000" pitchFamily="2" charset="2"/>
              </a:rPr>
              <a:t>MCWG direct link between equipment and simulation groups and the accelerator </a:t>
            </a: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operation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MCWG became much more efficient during the past two years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285750" indent="-193675">
              <a:lnSpc>
                <a:spcPct val="13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Faster Response to requests</a:t>
            </a:r>
          </a:p>
          <a:p>
            <a:pPr marL="285750" indent="-193675">
              <a:lnSpc>
                <a:spcPct val="130000"/>
              </a:lnSpc>
            </a:pP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Standarised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analysis routines</a:t>
            </a:r>
          </a:p>
          <a:p>
            <a:pPr marL="285750" indent="-193675">
              <a:lnSpc>
                <a:spcPct val="13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Daily radiation reports following the accelerator operations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Vital working group to ensure the radiation monitoring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Beside the daily routines, many new ideas and projects planned for LS2 and Run3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A lot of changes in the infrastructure expected during LS2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Recommissioning of the accelerator after LS2 will bring new radiation environments,</a:t>
            </a:r>
            <a:b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</a:b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which need to be understood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>
                <a:solidFill>
                  <a:srgbClr val="1E5AAE"/>
                </a:solidFill>
                <a:sym typeface="Wingdings" panose="05000000000000000000" pitchFamily="2" charset="2"/>
              </a:rPr>
              <a:t>For an effective and productive monitoring the MCWG needs continuous </a:t>
            </a:r>
            <a:r>
              <a:rPr lang="en-US" sz="1400" b="1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optimisation</a:t>
            </a:r>
            <a:endParaRPr lang="en-US" sz="1400" b="1" dirty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813577" y="1551689"/>
            <a:ext cx="956532" cy="1310584"/>
            <a:chOff x="7446661" y="1333762"/>
            <a:chExt cx="956532" cy="131058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46661" y="1333762"/>
              <a:ext cx="956532" cy="91893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494352" y="2275014"/>
              <a:ext cx="863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E5AA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MCWG</a:t>
              </a:r>
              <a:endParaRPr lang="en-GB" b="1" dirty="0">
                <a:solidFill>
                  <a:srgbClr val="1E5AAE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7661"/>
          <a:stretch/>
        </p:blipFill>
        <p:spPr>
          <a:xfrm>
            <a:off x="5615107" y="1508126"/>
            <a:ext cx="633293" cy="714404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52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b="7661"/>
          <a:stretch/>
        </p:blipFill>
        <p:spPr>
          <a:xfrm>
            <a:off x="5615107" y="1508126"/>
            <a:ext cx="633293" cy="714404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7813577" y="1551689"/>
            <a:ext cx="956532" cy="1310584"/>
            <a:chOff x="7446661" y="1333762"/>
            <a:chExt cx="956532" cy="131058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46661" y="1333762"/>
              <a:ext cx="956532" cy="918939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494352" y="2275014"/>
              <a:ext cx="863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E5AA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MCWG</a:t>
              </a:r>
              <a:endParaRPr lang="en-GB" b="1" dirty="0">
                <a:solidFill>
                  <a:srgbClr val="1E5AAE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Conclusion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1" name="Content Placeholder 7"/>
          <p:cNvSpPr>
            <a:spLocks noGrp="1"/>
          </p:cNvSpPr>
          <p:nvPr>
            <p:ph idx="1"/>
          </p:nvPr>
        </p:nvSpPr>
        <p:spPr>
          <a:xfrm>
            <a:off x="473477" y="994205"/>
            <a:ext cx="8527648" cy="320314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1400" b="1" dirty="0">
                <a:solidFill>
                  <a:srgbClr val="1E5AAE"/>
                </a:solidFill>
                <a:sym typeface="Wingdings" panose="05000000000000000000" pitchFamily="2" charset="2"/>
              </a:rPr>
              <a:t>MCWG direct link between equipment and simulation groups and the accelerator </a:t>
            </a: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operation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MCWG became much more efficient during the past two years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285750" indent="-193675">
              <a:lnSpc>
                <a:spcPct val="13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Faster Response to requests</a:t>
            </a:r>
          </a:p>
          <a:p>
            <a:pPr marL="285750" indent="-193675">
              <a:lnSpc>
                <a:spcPct val="130000"/>
              </a:lnSpc>
            </a:pP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Standarised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analysis routines</a:t>
            </a:r>
          </a:p>
          <a:p>
            <a:pPr marL="285750" indent="-193675">
              <a:lnSpc>
                <a:spcPct val="13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Daily radiation reports following the accelerator operations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Vital working group to ensure the radiation monitoring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Beside the daily routines, many new ideas and projects planned for LS2 and Run3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A lot of changes in the infrastructure expected during LS2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Recommissioning of the accelerator after LS2 will bring new radiation environments,</a:t>
            </a:r>
            <a:b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</a:b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which need to be understood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For an effective and productive monitoring the developed tools need maintenance and </a:t>
            </a:r>
            <a:r>
              <a:rPr lang="en-US" sz="1400" b="1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optimised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1800" dirty="0" smtClean="0">
              <a:solidFill>
                <a:srgbClr val="1E5AAE"/>
              </a:solidFill>
            </a:endParaRP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68313" y="894999"/>
            <a:ext cx="8368170" cy="3203176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580627" y="2077683"/>
            <a:ext cx="6143541" cy="646331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E5AAE"/>
                </a:solidFill>
                <a:sym typeface="Wingdings" panose="05000000000000000000" pitchFamily="2" charset="2"/>
              </a:rPr>
              <a:t>To secure all the MCWG related </a:t>
            </a:r>
            <a:r>
              <a:rPr lang="en-US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activities in the future </a:t>
            </a:r>
          </a:p>
          <a:p>
            <a:pPr algn="ctr"/>
            <a:r>
              <a:rPr lang="en-US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also </a:t>
            </a:r>
            <a:r>
              <a:rPr lang="en-US" b="1" dirty="0">
                <a:solidFill>
                  <a:srgbClr val="1E5AAE"/>
                </a:solidFill>
                <a:sym typeface="Wingdings" panose="05000000000000000000" pitchFamily="2" charset="2"/>
              </a:rPr>
              <a:t>the manpower needs to be </a:t>
            </a:r>
            <a:r>
              <a:rPr lang="en-US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secured as well!  </a:t>
            </a:r>
            <a:endParaRPr lang="en-US" b="1" dirty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34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52780" y="1897360"/>
            <a:ext cx="4455066" cy="46166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Thank you for your attention!</a:t>
            </a:r>
            <a:endParaRPr lang="en-US" sz="2400" b="1" dirty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22588" y="3691359"/>
            <a:ext cx="74029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Thanks to the MCWG members, the R2E project groups, the users and collaborators! </a:t>
            </a:r>
            <a:endParaRPr lang="en-GB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813577" y="1551689"/>
            <a:ext cx="956532" cy="1310584"/>
            <a:chOff x="7446661" y="1333762"/>
            <a:chExt cx="956532" cy="131058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46661" y="1333762"/>
              <a:ext cx="956532" cy="91893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494352" y="2275014"/>
              <a:ext cx="863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E5AA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MCWG</a:t>
              </a:r>
              <a:endParaRPr lang="en-GB" b="1" dirty="0">
                <a:solidFill>
                  <a:srgbClr val="1E5AAE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90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 smtClean="0">
                <a:solidFill>
                  <a:srgbClr val="0055A0"/>
                </a:solidFill>
              </a:rPr>
              <a:t>Conclusion</a:t>
            </a:r>
            <a:endParaRPr lang="en-US" sz="2000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1" name="Content Placeholder 7"/>
          <p:cNvSpPr>
            <a:spLocks noGrp="1"/>
          </p:cNvSpPr>
          <p:nvPr>
            <p:ph idx="1"/>
          </p:nvPr>
        </p:nvSpPr>
        <p:spPr>
          <a:xfrm>
            <a:off x="473477" y="994205"/>
            <a:ext cx="8527648" cy="320314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1400" b="1" dirty="0">
                <a:solidFill>
                  <a:srgbClr val="1E5AAE"/>
                </a:solidFill>
                <a:sym typeface="Wingdings" panose="05000000000000000000" pitchFamily="2" charset="2"/>
              </a:rPr>
              <a:t>MCWG direct link between equipment and simulation groups and the accelerator </a:t>
            </a: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operation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MCWG became much more efficient during the past two years</a:t>
            </a:r>
            <a:endParaRPr lang="en-US" sz="1600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285750" indent="-193675">
              <a:lnSpc>
                <a:spcPct val="13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Faster Response to requests</a:t>
            </a:r>
          </a:p>
          <a:p>
            <a:pPr marL="285750" indent="-193675">
              <a:lnSpc>
                <a:spcPct val="130000"/>
              </a:lnSpc>
            </a:pPr>
            <a:r>
              <a:rPr lang="en-US" sz="1400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Standarised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analysis routines</a:t>
            </a:r>
          </a:p>
          <a:p>
            <a:pPr marL="285750" indent="-193675">
              <a:lnSpc>
                <a:spcPct val="130000"/>
              </a:lnSpc>
            </a:pP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Daily radiation reports following the accelerator operations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Vital working group to ensure the radiation monitoring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Beside the daily routines, many new ideas and projects planned for LS2 and Run3</a:t>
            </a:r>
            <a:r>
              <a:rPr lang="en-US" sz="1400" dirty="0" smtClean="0">
                <a:solidFill>
                  <a:srgbClr val="1E5AAE"/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A lot of changes in the infrastructure expected during LS2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Recommissioning of the accelerator after LS2 will bring new radiation environments,</a:t>
            </a:r>
            <a:b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</a:b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which need to be understood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1400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For an effective and productive monitoring the developed tools need maintenance and </a:t>
            </a:r>
            <a:r>
              <a:rPr lang="en-US" sz="1400" b="1" dirty="0" err="1" smtClean="0">
                <a:solidFill>
                  <a:srgbClr val="1E5AAE"/>
                </a:solidFill>
                <a:sym typeface="Wingdings" panose="05000000000000000000" pitchFamily="2" charset="2"/>
              </a:rPr>
              <a:t>optimisation</a:t>
            </a:r>
            <a:endParaRPr lang="en-US" sz="1400" b="1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30000"/>
              </a:lnSpc>
              <a:buNone/>
            </a:pPr>
            <a:endParaRPr lang="en-US" sz="1400" b="1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813577" y="1551689"/>
            <a:ext cx="956532" cy="1310584"/>
            <a:chOff x="7446661" y="1333762"/>
            <a:chExt cx="956532" cy="131058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46661" y="1333762"/>
              <a:ext cx="956532" cy="91893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494352" y="2275014"/>
              <a:ext cx="863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E5AA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MCWG</a:t>
              </a:r>
              <a:endParaRPr lang="en-GB" b="1" dirty="0">
                <a:solidFill>
                  <a:srgbClr val="1E5AAE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39495" y="4021988"/>
            <a:ext cx="82878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solidFill>
                  <a:srgbClr val="0055A0"/>
                </a:solidFill>
              </a:rPr>
              <a:t>For securing all MCWG activities in the future the manpower needs to be secured as well.</a:t>
            </a:r>
            <a:endParaRPr lang="en-GB" sz="1500" b="1" dirty="0">
              <a:solidFill>
                <a:srgbClr val="0055A0"/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60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63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511" y="572236"/>
            <a:ext cx="4075489" cy="36226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031" y="1051370"/>
            <a:ext cx="4896904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 smtClean="0">
                <a:solidFill>
                  <a:srgbClr val="1E5AAE"/>
                </a:solidFill>
              </a:rPr>
              <a:t>Continuous </a:t>
            </a:r>
            <a:r>
              <a:rPr lang="en-US" sz="1600" b="1" dirty="0" smtClean="0">
                <a:solidFill>
                  <a:srgbClr val="1E5AAE"/>
                </a:solidFill>
              </a:rPr>
              <a:t>losses</a:t>
            </a:r>
            <a:r>
              <a:rPr lang="en-US" sz="1600" dirty="0" smtClean="0">
                <a:solidFill>
                  <a:srgbClr val="1E5AAE"/>
                </a:solidFill>
              </a:rPr>
              <a:t> during accelerator operation creates a </a:t>
            </a:r>
            <a:r>
              <a:rPr lang="en-US" sz="1600" b="1" dirty="0" smtClean="0">
                <a:solidFill>
                  <a:srgbClr val="1E5AAE"/>
                </a:solidFill>
              </a:rPr>
              <a:t>mixed radiation fields</a:t>
            </a:r>
            <a:r>
              <a:rPr lang="en-US" sz="1600" dirty="0" smtClean="0">
                <a:solidFill>
                  <a:srgbClr val="1E5AAE"/>
                </a:solidFill>
              </a:rPr>
              <a:t> in the tunnels and adjacent caverns.</a:t>
            </a:r>
          </a:p>
          <a:p>
            <a:pPr>
              <a:lnSpc>
                <a:spcPct val="120000"/>
              </a:lnSpc>
            </a:pPr>
            <a:r>
              <a:rPr lang="en-US" sz="1600" b="1" dirty="0" smtClean="0">
                <a:solidFill>
                  <a:srgbClr val="1E5AAE"/>
                </a:solidFill>
              </a:rPr>
              <a:t>Radiation can </a:t>
            </a:r>
            <a:r>
              <a:rPr lang="en-US" sz="1600" b="1" dirty="0" smtClean="0">
                <a:solidFill>
                  <a:srgbClr val="1E5AAE"/>
                </a:solidFill>
              </a:rPr>
              <a:t>negatively impact the </a:t>
            </a:r>
            <a:r>
              <a:rPr lang="en-US" sz="1600" b="1" dirty="0" smtClean="0">
                <a:solidFill>
                  <a:srgbClr val="1E5AAE"/>
                </a:solidFill>
              </a:rPr>
              <a:t>life time</a:t>
            </a:r>
            <a:r>
              <a:rPr lang="en-US" sz="1600" dirty="0" smtClean="0">
                <a:solidFill>
                  <a:srgbClr val="1E5AAE"/>
                </a:solidFill>
              </a:rPr>
              <a:t> and the functionality of the accelerator components and in worse case can lead to downtime of the machines.</a:t>
            </a:r>
          </a:p>
          <a:p>
            <a:pPr>
              <a:lnSpc>
                <a:spcPct val="120000"/>
              </a:lnSpc>
            </a:pPr>
            <a:endParaRPr lang="en-US" sz="1600" dirty="0">
              <a:solidFill>
                <a:srgbClr val="1E5AA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0055A0"/>
                </a:solidFill>
              </a:rPr>
              <a:t>Accelerator operation and radiation fields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511" y="572236"/>
            <a:ext cx="4075489" cy="36226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031" y="1051370"/>
            <a:ext cx="4896904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rgbClr val="1E5AAE"/>
                </a:solidFill>
              </a:rPr>
              <a:t>Continuous losses</a:t>
            </a:r>
            <a:r>
              <a:rPr lang="en-US" sz="1600" dirty="0">
                <a:solidFill>
                  <a:srgbClr val="1E5AAE"/>
                </a:solidFill>
              </a:rPr>
              <a:t> during accelerator operation creates a </a:t>
            </a:r>
            <a:r>
              <a:rPr lang="en-US" sz="1600" b="1" dirty="0">
                <a:solidFill>
                  <a:srgbClr val="1E5AAE"/>
                </a:solidFill>
              </a:rPr>
              <a:t>mixed radiation fields</a:t>
            </a:r>
            <a:r>
              <a:rPr lang="en-US" sz="1600" dirty="0">
                <a:solidFill>
                  <a:srgbClr val="1E5AAE"/>
                </a:solidFill>
              </a:rPr>
              <a:t> in the tunnels and adjacent caverns.</a:t>
            </a:r>
          </a:p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rgbClr val="1E5AAE"/>
                </a:solidFill>
              </a:rPr>
              <a:t>Radiation can negatively impact the life time</a:t>
            </a:r>
            <a:r>
              <a:rPr lang="en-US" sz="1600" dirty="0">
                <a:solidFill>
                  <a:srgbClr val="1E5AAE"/>
                </a:solidFill>
              </a:rPr>
              <a:t> and the functionality of the accelerator components and in worse case can lead to downtime of the machines.</a:t>
            </a:r>
          </a:p>
          <a:p>
            <a:pPr>
              <a:lnSpc>
                <a:spcPct val="120000"/>
              </a:lnSpc>
            </a:pPr>
            <a:endParaRPr lang="en-US" sz="1050" b="1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For optimal operation: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E5AAE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1E5AAE"/>
                </a:solidFill>
                <a:sym typeface="Wingdings" panose="05000000000000000000" pitchFamily="2" charset="2"/>
              </a:rPr>
              <a:t>Qualified radiation tolerant systems</a:t>
            </a:r>
            <a:endParaRPr lang="en-US" dirty="0" smtClean="0">
              <a:solidFill>
                <a:srgbClr val="1E5AAE"/>
              </a:solidFill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1E5AAE"/>
                </a:solidFill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rgbClr val="1E5AAE"/>
                </a:solidFill>
                <a:sym typeface="Wingdings" panose="05000000000000000000" pitchFamily="2" charset="2"/>
              </a:rPr>
              <a:t>Radiation fields need monitoring</a:t>
            </a:r>
            <a:r>
              <a:rPr lang="en-US" dirty="0" smtClean="0">
                <a:solidFill>
                  <a:srgbClr val="1E5AAE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1E5AAE"/>
                </a:solidFill>
              </a:rPr>
              <a:t> </a:t>
            </a:r>
          </a:p>
          <a:p>
            <a:pPr>
              <a:lnSpc>
                <a:spcPct val="120000"/>
              </a:lnSpc>
            </a:pPr>
            <a:endParaRPr lang="en-US" sz="1600" dirty="0">
              <a:solidFill>
                <a:srgbClr val="1E5AA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0055A0"/>
                </a:solidFill>
              </a:rPr>
              <a:t>Accelerator operation and radiation fields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4277" y="983243"/>
            <a:ext cx="5065989" cy="221318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1788" y="119478"/>
            <a:ext cx="850023" cy="816616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06031" y="3967702"/>
            <a:ext cx="4222846" cy="40730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10800000">
            <a:off x="4481899" y="4100211"/>
            <a:ext cx="469127" cy="180251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901537" y="400567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MCWG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AutoShape 2" descr="Bildergebnis für radwg cer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3688" y="3201271"/>
            <a:ext cx="1337338" cy="550219"/>
          </a:xfrm>
          <a:prstGeom prst="rect">
            <a:avLst/>
          </a:prstGeom>
        </p:spPr>
      </p:pic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93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 smtClean="0">
                <a:solidFill>
                  <a:srgbClr val="0055A0"/>
                </a:solidFill>
              </a:rPr>
              <a:t>Mandate of the </a:t>
            </a:r>
            <a:r>
              <a:rPr lang="en-GB" sz="2000" b="1" dirty="0" smtClean="0">
                <a:solidFill>
                  <a:srgbClr val="0055A0"/>
                </a:solidFill>
              </a:rPr>
              <a:t>Monitoring Calculation Working Group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1827"/>
            <a:ext cx="8229600" cy="1402373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1800" b="1" dirty="0" smtClean="0">
                <a:solidFill>
                  <a:srgbClr val="1E5AAE"/>
                </a:solidFill>
              </a:rPr>
              <a:t>Evaluation and analysis of distribution and evolution of the radiation fields along CERN’s accelerator complex. </a:t>
            </a:r>
          </a:p>
          <a:p>
            <a:pPr marL="36576" indent="0" algn="ctr">
              <a:buNone/>
            </a:pPr>
            <a:r>
              <a:rPr lang="en-US" sz="1800" b="1" dirty="0" smtClean="0">
                <a:solidFill>
                  <a:srgbClr val="1E5AAE"/>
                </a:solidFill>
              </a:rPr>
              <a:t>Assessment of potential radiation risks resulting in </a:t>
            </a:r>
            <a:r>
              <a:rPr lang="en-US" sz="1800" b="1" dirty="0" smtClean="0">
                <a:solidFill>
                  <a:srgbClr val="1E5AAE"/>
                </a:solidFill>
              </a:rPr>
              <a:t>requirements </a:t>
            </a:r>
            <a:r>
              <a:rPr lang="en-US" sz="1800" b="1" dirty="0" smtClean="0">
                <a:solidFill>
                  <a:srgbClr val="1E5AAE"/>
                </a:solidFill>
              </a:rPr>
              <a:t>for handling existing equipment and future installations.</a:t>
            </a:r>
            <a:endParaRPr lang="en-US" sz="1800" b="1" dirty="0">
              <a:solidFill>
                <a:srgbClr val="1E5AA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8880" y="472144"/>
            <a:ext cx="850023" cy="81661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51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MCWG, f</a:t>
            </a:r>
            <a:r>
              <a:rPr lang="en-GB" sz="2000" b="1" dirty="0" smtClean="0">
                <a:solidFill>
                  <a:srgbClr val="0055A0"/>
                </a:solidFill>
              </a:rPr>
              <a:t>rom </a:t>
            </a:r>
            <a:r>
              <a:rPr lang="en-GB" sz="2000" b="1" dirty="0" smtClean="0">
                <a:solidFill>
                  <a:srgbClr val="0055A0"/>
                </a:solidFill>
              </a:rPr>
              <a:t>m</a:t>
            </a:r>
            <a:r>
              <a:rPr lang="en-GB" sz="2000" b="1" dirty="0" smtClean="0">
                <a:solidFill>
                  <a:srgbClr val="0055A0"/>
                </a:solidFill>
              </a:rPr>
              <a:t>itigation to prevention strategies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21827"/>
            <a:ext cx="8229600" cy="1811948"/>
          </a:xfrm>
        </p:spPr>
        <p:txBody>
          <a:bodyPr>
            <a:normAutofit fontScale="85000" lnSpcReduction="20000"/>
          </a:bodyPr>
          <a:lstStyle/>
          <a:p>
            <a:pPr marL="36576" indent="0" algn="ctr">
              <a:lnSpc>
                <a:spcPct val="130000"/>
              </a:lnSpc>
              <a:buNone/>
            </a:pPr>
            <a:r>
              <a:rPr lang="en-US" sz="1900" dirty="0" smtClean="0">
                <a:solidFill>
                  <a:srgbClr val="1E5AAE"/>
                </a:solidFill>
              </a:rPr>
              <a:t>During </a:t>
            </a:r>
            <a:r>
              <a:rPr lang="en-US" sz="1900" b="1" dirty="0" smtClean="0">
                <a:solidFill>
                  <a:srgbClr val="1E5AAE"/>
                </a:solidFill>
              </a:rPr>
              <a:t>Run1</a:t>
            </a:r>
            <a:r>
              <a:rPr lang="en-US" sz="1900" dirty="0" smtClean="0">
                <a:solidFill>
                  <a:srgbClr val="1E5AAE"/>
                </a:solidFill>
              </a:rPr>
              <a:t> of the LHC the main task of the MCWG was to </a:t>
            </a:r>
            <a:r>
              <a:rPr lang="en-US" sz="1900" b="1" dirty="0" smtClean="0">
                <a:solidFill>
                  <a:srgbClr val="1E5AAE"/>
                </a:solidFill>
              </a:rPr>
              <a:t>react to electronic failures</a:t>
            </a:r>
            <a:r>
              <a:rPr lang="en-US" sz="1900" dirty="0" smtClean="0">
                <a:solidFill>
                  <a:srgbClr val="1E5AAE"/>
                </a:solidFill>
              </a:rPr>
              <a:t> and to </a:t>
            </a:r>
            <a:r>
              <a:rPr lang="en-US" sz="1900" b="1" dirty="0" smtClean="0">
                <a:solidFill>
                  <a:srgbClr val="1E5AAE"/>
                </a:solidFill>
              </a:rPr>
              <a:t>mitigate</a:t>
            </a:r>
            <a:r>
              <a:rPr lang="en-US" sz="1900" dirty="0" smtClean="0">
                <a:solidFill>
                  <a:srgbClr val="1E5AAE"/>
                </a:solidFill>
              </a:rPr>
              <a:t> these failures in the future.</a:t>
            </a:r>
          </a:p>
          <a:p>
            <a:pPr marL="36576" indent="0" algn="ctr">
              <a:lnSpc>
                <a:spcPct val="130000"/>
              </a:lnSpc>
              <a:buNone/>
            </a:pPr>
            <a:endParaRPr lang="en-US" sz="1800" b="1" dirty="0" smtClean="0">
              <a:solidFill>
                <a:srgbClr val="1E5AAE"/>
              </a:solidFill>
            </a:endParaRPr>
          </a:p>
          <a:p>
            <a:pPr marL="36576" indent="0" algn="ctr">
              <a:lnSpc>
                <a:spcPct val="130000"/>
              </a:lnSpc>
              <a:buNone/>
            </a:pPr>
            <a:r>
              <a:rPr lang="en-US" sz="1900" dirty="0" smtClean="0">
                <a:solidFill>
                  <a:srgbClr val="1E5AAE"/>
                </a:solidFill>
              </a:rPr>
              <a:t>For </a:t>
            </a:r>
            <a:r>
              <a:rPr lang="en-US" sz="1900" b="1" dirty="0" smtClean="0">
                <a:solidFill>
                  <a:srgbClr val="1E5AAE"/>
                </a:solidFill>
              </a:rPr>
              <a:t>Run2</a:t>
            </a:r>
            <a:r>
              <a:rPr lang="en-US" sz="1900" dirty="0" smtClean="0">
                <a:solidFill>
                  <a:srgbClr val="1E5AAE"/>
                </a:solidFill>
              </a:rPr>
              <a:t> the activities the focus changed to </a:t>
            </a:r>
            <a:r>
              <a:rPr lang="en-US" sz="1900" b="1" dirty="0" smtClean="0">
                <a:solidFill>
                  <a:srgbClr val="1E5AAE"/>
                </a:solidFill>
              </a:rPr>
              <a:t>prevention of radiation induced failures</a:t>
            </a:r>
            <a:r>
              <a:rPr lang="en-US" sz="1900" dirty="0" smtClean="0">
                <a:solidFill>
                  <a:srgbClr val="1E5AAE"/>
                </a:solidFill>
              </a:rPr>
              <a:t>, by </a:t>
            </a:r>
            <a:r>
              <a:rPr lang="en-US" sz="1900" b="1" dirty="0" smtClean="0">
                <a:solidFill>
                  <a:srgbClr val="1E5AAE"/>
                </a:solidFill>
              </a:rPr>
              <a:t>providing information about the radiation distributions</a:t>
            </a:r>
            <a:r>
              <a:rPr lang="en-US" sz="1900" dirty="0" smtClean="0">
                <a:solidFill>
                  <a:srgbClr val="1E5AAE"/>
                </a:solidFill>
              </a:rPr>
              <a:t> in order to minimize the risk of radiation induced failures.</a:t>
            </a:r>
            <a:r>
              <a:rPr lang="en-US" sz="1900" dirty="0" smtClean="0">
                <a:solidFill>
                  <a:srgbClr val="1E5AAE"/>
                </a:solidFill>
              </a:rPr>
              <a:t> </a:t>
            </a:r>
            <a:endParaRPr lang="en-US" sz="1900" dirty="0">
              <a:solidFill>
                <a:srgbClr val="1E5AA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8880" y="472144"/>
            <a:ext cx="850023" cy="81661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41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3321971" y="567609"/>
            <a:ext cx="2994016" cy="2464090"/>
          </a:xfrm>
          <a:prstGeom prst="roundRect">
            <a:avLst>
              <a:gd name="adj" fmla="val 480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Monitoring Calculation Working Group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3417515" y="1341324"/>
            <a:ext cx="2778445" cy="1589791"/>
          </a:xfrm>
          <a:prstGeom prst="roundRect">
            <a:avLst>
              <a:gd name="adj" fmla="val 6838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20000"/>
              </a:lnSpc>
            </a:pPr>
            <a:r>
              <a:rPr lang="en-US" sz="1600" b="1" dirty="0">
                <a:solidFill>
                  <a:srgbClr val="2870AF"/>
                </a:solidFill>
              </a:rPr>
              <a:t>Dedicated requests</a:t>
            </a:r>
          </a:p>
          <a:p>
            <a:pPr algn="ctr">
              <a:lnSpc>
                <a:spcPct val="120000"/>
              </a:lnSpc>
            </a:pPr>
            <a:r>
              <a:rPr lang="en-US" sz="1600" b="1" dirty="0">
                <a:solidFill>
                  <a:srgbClr val="2870AF"/>
                </a:solidFill>
              </a:rPr>
              <a:t>Dedicated </a:t>
            </a:r>
            <a:r>
              <a:rPr lang="en-US" sz="1600" b="1" dirty="0" smtClean="0">
                <a:solidFill>
                  <a:srgbClr val="2870AF"/>
                </a:solidFill>
              </a:rPr>
              <a:t>analysis</a:t>
            </a:r>
            <a:endParaRPr lang="en-US" sz="1600" b="1" dirty="0" smtClean="0">
              <a:solidFill>
                <a:srgbClr val="2870AF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1600" b="1" dirty="0" smtClean="0">
                <a:solidFill>
                  <a:srgbClr val="2870AF"/>
                </a:solidFill>
              </a:rPr>
              <a:t>Radiation </a:t>
            </a:r>
            <a:r>
              <a:rPr lang="en-US" sz="1600" b="1" dirty="0" smtClean="0">
                <a:solidFill>
                  <a:srgbClr val="2870AF"/>
                </a:solidFill>
              </a:rPr>
              <a:t>data handling</a:t>
            </a:r>
          </a:p>
          <a:p>
            <a:pPr algn="ctr">
              <a:lnSpc>
                <a:spcPct val="120000"/>
              </a:lnSpc>
            </a:pP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</a:rPr>
              <a:t>General analysis</a:t>
            </a:r>
            <a:endParaRPr lang="en-US" sz="16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1600" b="1" i="1" dirty="0" smtClean="0">
                <a:solidFill>
                  <a:schemeClr val="accent1">
                    <a:lumMod val="75000"/>
                  </a:schemeClr>
                </a:solidFill>
              </a:rPr>
              <a:t>Online monitoring</a:t>
            </a:r>
          </a:p>
          <a:p>
            <a:pPr algn="ctr">
              <a:lnSpc>
                <a:spcPct val="120000"/>
              </a:lnSpc>
            </a:pPr>
            <a:r>
              <a:rPr lang="en-US" sz="1600" b="1" dirty="0" smtClean="0">
                <a:solidFill>
                  <a:srgbClr val="2870AF"/>
                </a:solidFill>
              </a:rPr>
              <a:t> </a:t>
            </a:r>
            <a:endParaRPr lang="en-US" sz="1600" b="1" dirty="0" smtClean="0">
              <a:solidFill>
                <a:srgbClr val="2870AF"/>
              </a:solidFill>
            </a:endParaRPr>
          </a:p>
          <a:p>
            <a:pPr algn="ctr"/>
            <a:endParaRPr lang="en-GB" sz="1600" b="1" dirty="0">
              <a:solidFill>
                <a:srgbClr val="2870AF"/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101415" y="674221"/>
            <a:ext cx="3196073" cy="1960255"/>
            <a:chOff x="101415" y="674221"/>
            <a:chExt cx="3196073" cy="1960255"/>
          </a:xfrm>
        </p:grpSpPr>
        <p:grpSp>
          <p:nvGrpSpPr>
            <p:cNvPr id="51" name="Group 50"/>
            <p:cNvGrpSpPr/>
            <p:nvPr/>
          </p:nvGrpSpPr>
          <p:grpSpPr>
            <a:xfrm>
              <a:off x="101415" y="674221"/>
              <a:ext cx="2619825" cy="1960255"/>
              <a:chOff x="101415" y="674221"/>
              <a:chExt cx="2619825" cy="1960255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101415" y="674221"/>
                <a:ext cx="2619825" cy="1960255"/>
              </a:xfrm>
              <a:prstGeom prst="roundRect">
                <a:avLst>
                  <a:gd name="adj" fmla="val 4807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b="1" dirty="0" smtClean="0">
                    <a:solidFill>
                      <a:srgbClr val="2870AF"/>
                    </a:solidFill>
                  </a:rPr>
                  <a:t>Radiation detection</a:t>
                </a:r>
                <a:endParaRPr lang="en-GB" b="1" dirty="0">
                  <a:solidFill>
                    <a:srgbClr val="2870AF"/>
                  </a:solidFill>
                </a:endParaRP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322623" y="1019794"/>
                <a:ext cx="894118" cy="42140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BLMs</a:t>
                </a:r>
                <a:endParaRPr lang="en-GB" sz="1600" dirty="0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336389" y="1552344"/>
                <a:ext cx="1167518" cy="460169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err="1" smtClean="0"/>
                  <a:t>RadMons</a:t>
                </a:r>
                <a:endParaRPr lang="en-GB" sz="1600" dirty="0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1530424" y="1029052"/>
                <a:ext cx="1073559" cy="42140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err="1" smtClean="0"/>
                  <a:t>RadFets</a:t>
                </a:r>
                <a:endParaRPr lang="en-GB" sz="1600" dirty="0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327021" y="2073627"/>
                <a:ext cx="917714" cy="476675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OFD*</a:t>
                </a:r>
                <a:endParaRPr lang="en-GB" sz="1600" dirty="0"/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1704864" y="1552343"/>
                <a:ext cx="827996" cy="460169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RPLs</a:t>
                </a:r>
                <a:endParaRPr lang="en-GB" sz="1600" dirty="0"/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1340279" y="2108730"/>
                <a:ext cx="1164254" cy="441571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RP-Survey</a:t>
                </a:r>
                <a:endParaRPr lang="en-GB" sz="1600" dirty="0"/>
              </a:p>
            </p:txBody>
          </p:sp>
        </p:grpSp>
        <p:sp>
          <p:nvSpPr>
            <p:cNvPr id="9" name="Right Arrow 8"/>
            <p:cNvSpPr/>
            <p:nvPr/>
          </p:nvSpPr>
          <p:spPr>
            <a:xfrm>
              <a:off x="2736957" y="1294340"/>
              <a:ext cx="560531" cy="588450"/>
            </a:xfrm>
            <a:prstGeom prst="rightArrow">
              <a:avLst/>
            </a:prstGeom>
            <a:solidFill>
              <a:srgbClr val="2870A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326002" y="674221"/>
            <a:ext cx="2755563" cy="3535959"/>
            <a:chOff x="6326002" y="674221"/>
            <a:chExt cx="2755563" cy="3535959"/>
          </a:xfrm>
        </p:grpSpPr>
        <p:sp>
          <p:nvSpPr>
            <p:cNvPr id="26" name="Rounded Rectangle 25"/>
            <p:cNvSpPr/>
            <p:nvPr/>
          </p:nvSpPr>
          <p:spPr>
            <a:xfrm>
              <a:off x="6896548" y="674221"/>
              <a:ext cx="2185017" cy="3535959"/>
            </a:xfrm>
            <a:prstGeom prst="roundRect">
              <a:avLst>
                <a:gd name="adj" fmla="val 4807"/>
              </a:avLst>
            </a:prstGeom>
            <a:solidFill>
              <a:srgbClr val="B5D2E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rgbClr val="2870AF"/>
                  </a:solidFill>
                </a:rPr>
                <a:t>Users</a:t>
              </a:r>
            </a:p>
            <a:p>
              <a:pPr algn="ctr"/>
              <a:endParaRPr lang="en-GB" b="1" dirty="0">
                <a:solidFill>
                  <a:srgbClr val="2870AF"/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6963775" y="1060448"/>
              <a:ext cx="2050562" cy="45939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Equipment groups</a:t>
              </a: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963775" y="1643944"/>
              <a:ext cx="2050562" cy="45939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err="1" smtClean="0">
                  <a:solidFill>
                    <a:schemeClr val="bg1"/>
                  </a:solidFill>
                </a:rPr>
                <a:t>Fluka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team</a:t>
              </a: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6963775" y="2227440"/>
              <a:ext cx="2050562" cy="45939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Operations</a:t>
              </a: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6963775" y="2810936"/>
              <a:ext cx="2050562" cy="45939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HL-LHC WP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963775" y="3394432"/>
              <a:ext cx="2050562" cy="45939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m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any more …</a:t>
              </a:r>
            </a:p>
          </p:txBody>
        </p:sp>
        <p:sp>
          <p:nvSpPr>
            <p:cNvPr id="46" name="Right Arrow 45"/>
            <p:cNvSpPr/>
            <p:nvPr/>
          </p:nvSpPr>
          <p:spPr>
            <a:xfrm flipH="1">
              <a:off x="6326002" y="1496103"/>
              <a:ext cx="560531" cy="588450"/>
            </a:xfrm>
            <a:prstGeom prst="rightArrow">
              <a:avLst/>
            </a:prstGeom>
            <a:solidFill>
              <a:srgbClr val="2870A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7" name="Right Arrow 46"/>
          <p:cNvSpPr/>
          <p:nvPr/>
        </p:nvSpPr>
        <p:spPr>
          <a:xfrm>
            <a:off x="6340470" y="2176563"/>
            <a:ext cx="560531" cy="588450"/>
          </a:xfrm>
          <a:prstGeom prst="rightArrow">
            <a:avLst/>
          </a:prstGeom>
          <a:solidFill>
            <a:srgbClr val="2870A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ight Arrow 47"/>
          <p:cNvSpPr/>
          <p:nvPr/>
        </p:nvSpPr>
        <p:spPr>
          <a:xfrm flipH="1">
            <a:off x="2723357" y="2061344"/>
            <a:ext cx="560531" cy="363350"/>
          </a:xfrm>
          <a:prstGeom prst="rightArrow">
            <a:avLst/>
          </a:prstGeom>
          <a:solidFill>
            <a:srgbClr val="2870A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101415" y="2615875"/>
            <a:ext cx="3196073" cy="1594305"/>
            <a:chOff x="101415" y="2615875"/>
            <a:chExt cx="3196073" cy="1594305"/>
          </a:xfrm>
        </p:grpSpPr>
        <p:sp>
          <p:nvSpPr>
            <p:cNvPr id="21" name="Rounded Rectangle 20"/>
            <p:cNvSpPr/>
            <p:nvPr/>
          </p:nvSpPr>
          <p:spPr>
            <a:xfrm>
              <a:off x="101415" y="2743807"/>
              <a:ext cx="2619826" cy="1466373"/>
            </a:xfrm>
            <a:prstGeom prst="roundRect">
              <a:avLst>
                <a:gd name="adj" fmla="val 4807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rgbClr val="2870AF"/>
                  </a:solidFill>
                </a:rPr>
                <a:t>Accelerator operation</a:t>
              </a: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249382" y="3104779"/>
              <a:ext cx="2354599" cy="101361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Beam intensities, 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beam present times, luminosities, 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collimator settings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2736957" y="2615875"/>
              <a:ext cx="560531" cy="588450"/>
            </a:xfrm>
            <a:prstGeom prst="rightArrow">
              <a:avLst/>
            </a:prstGeom>
            <a:solidFill>
              <a:srgbClr val="2870A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773796" y="3422371"/>
            <a:ext cx="3882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870AF"/>
                </a:solidFill>
              </a:rPr>
              <a:t>Active exchange and </a:t>
            </a:r>
          </a:p>
          <a:p>
            <a:r>
              <a:rPr lang="en-US" sz="1600" b="1" dirty="0" smtClean="0">
                <a:solidFill>
                  <a:srgbClr val="2870AF"/>
                </a:solidFill>
              </a:rPr>
              <a:t>close collaboration with user groups. </a:t>
            </a:r>
            <a:endParaRPr lang="en-GB" sz="1600" b="1" dirty="0">
              <a:solidFill>
                <a:srgbClr val="2870A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5535" y="4495615"/>
            <a:ext cx="4176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* Optical </a:t>
            </a:r>
            <a:r>
              <a:rPr lang="en-US" sz="1400" dirty="0" err="1">
                <a:solidFill>
                  <a:schemeClr val="bg1">
                    <a:lumMod val="75000"/>
                  </a:schemeClr>
                </a:solidFill>
              </a:rPr>
              <a:t>F</a:t>
            </a:r>
            <a:r>
              <a:rPr lang="en-US" sz="1400" dirty="0" err="1" smtClean="0">
                <a:solidFill>
                  <a:schemeClr val="bg1">
                    <a:lumMod val="75000"/>
                  </a:schemeClr>
                </a:solidFill>
              </a:rPr>
              <a:t>ibre</a:t>
            </a: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 Dosimetry project within the MCWG</a:t>
            </a:r>
          </a:p>
        </p:txBody>
      </p:sp>
      <p:sp>
        <p:nvSpPr>
          <p:cNvPr id="35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3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0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47" grpId="0" animBg="1"/>
      <p:bldP spid="48" grpId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Activities MCWG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R2E Annual Meeting, 11th and 12th December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GB" sz="1400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Monitoring Calculation Working Group by O. Stein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17546" y="747789"/>
            <a:ext cx="2514600" cy="3560054"/>
            <a:chOff x="3314700" y="759457"/>
            <a:chExt cx="2514600" cy="3560054"/>
          </a:xfrm>
        </p:grpSpPr>
        <p:sp>
          <p:nvSpPr>
            <p:cNvPr id="27" name="Rounded Rectangle 26"/>
            <p:cNvSpPr/>
            <p:nvPr/>
          </p:nvSpPr>
          <p:spPr>
            <a:xfrm>
              <a:off x="3314700" y="1323684"/>
              <a:ext cx="2514600" cy="2995827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User Requests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3407138" y="1760949"/>
              <a:ext cx="2329724" cy="2479431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Dedicated analysis</a:t>
              </a:r>
              <a:r>
                <a:rPr lang="en-US" sz="1600" dirty="0" smtClean="0">
                  <a:solidFill>
                    <a:srgbClr val="2870AF"/>
                  </a:solidFill>
                </a:rPr>
                <a:t> of radiation levels at specific positions requested by the users.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Reports </a:t>
              </a:r>
              <a:r>
                <a:rPr lang="en-US" sz="1600" dirty="0" smtClean="0">
                  <a:solidFill>
                    <a:srgbClr val="2870AF"/>
                  </a:solidFill>
                </a:rPr>
                <a:t>and</a:t>
              </a:r>
              <a:r>
                <a:rPr lang="en-US" sz="1600" b="1" dirty="0" smtClean="0">
                  <a:solidFill>
                    <a:srgbClr val="2870AF"/>
                  </a:solidFill>
                </a:rPr>
                <a:t>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requirements</a:t>
              </a:r>
              <a:r>
                <a:rPr lang="en-US" sz="1600" dirty="0" smtClean="0">
                  <a:solidFill>
                    <a:srgbClr val="2870AF"/>
                  </a:solidFill>
                </a:rPr>
                <a:t> </a:t>
              </a:r>
              <a:r>
                <a:rPr lang="en-US" sz="1600" dirty="0" smtClean="0">
                  <a:solidFill>
                    <a:srgbClr val="2870AF"/>
                  </a:solidFill>
                </a:rPr>
                <a:t>how to proceed.   </a:t>
              </a:r>
              <a:endParaRPr lang="en-GB" sz="1600" dirty="0">
                <a:solidFill>
                  <a:srgbClr val="2870A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45649" y="759457"/>
              <a:ext cx="10967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E5AAE"/>
                  </a:solidFill>
                </a:rPr>
                <a:t>Service</a:t>
              </a:r>
              <a:endParaRPr lang="en-GB" sz="2000" b="1" dirty="0">
                <a:solidFill>
                  <a:srgbClr val="1E5AAE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224584" y="2249488"/>
            <a:ext cx="40046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Past:</a:t>
            </a:r>
          </a:p>
          <a:p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>Requests were handled 100% manually</a:t>
            </a:r>
          </a:p>
          <a:p>
            <a:pPr marL="285750" indent="-193675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Time consuming </a:t>
            </a:r>
          </a:p>
          <a:p>
            <a:pPr marL="285750" indent="-193675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No reusability</a:t>
            </a:r>
          </a:p>
          <a:p>
            <a:pPr marL="285750" indent="-193675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Not reproducible</a:t>
            </a:r>
          </a:p>
          <a:p>
            <a:pPr marL="92075"/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</a:rPr>
              <a:t>Very long response times to user requests.  </a:t>
            </a:r>
            <a:endParaRPr lang="en-GB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9206" y="2733058"/>
            <a:ext cx="969962" cy="89120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1788" y="119478"/>
            <a:ext cx="850023" cy="81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3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10363" y="670560"/>
            <a:ext cx="5575828" cy="37109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Activities MCWG</a:t>
            </a:r>
            <a:endParaRPr lang="en-US" sz="2000" b="1" dirty="0">
              <a:solidFill>
                <a:srgbClr val="1E5AA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6055177" y="738364"/>
            <a:ext cx="2514600" cy="3560952"/>
            <a:chOff x="341215" y="750705"/>
            <a:chExt cx="2514600" cy="3560952"/>
          </a:xfrm>
        </p:grpSpPr>
        <p:sp>
          <p:nvSpPr>
            <p:cNvPr id="23" name="Rounded Rectangle 22"/>
            <p:cNvSpPr/>
            <p:nvPr/>
          </p:nvSpPr>
          <p:spPr>
            <a:xfrm>
              <a:off x="341215" y="1315830"/>
              <a:ext cx="2514600" cy="2995827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Online Monitoring</a:t>
              </a:r>
            </a:p>
            <a:p>
              <a:pPr algn="ctr"/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438168" y="1753095"/>
              <a:ext cx="2329724" cy="2479431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Monitoring the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day to day operation </a:t>
              </a:r>
              <a:r>
                <a:rPr lang="en-US" sz="1600" dirty="0" smtClean="0">
                  <a:solidFill>
                    <a:srgbClr val="2870AF"/>
                  </a:solidFill>
                </a:rPr>
                <a:t>with </a:t>
              </a:r>
              <a:r>
                <a:rPr lang="en-US" sz="1600" dirty="0" err="1" smtClean="0">
                  <a:solidFill>
                    <a:srgbClr val="2870AF"/>
                  </a:solidFill>
                </a:rPr>
                <a:t>standardised</a:t>
              </a:r>
              <a:r>
                <a:rPr lang="en-US" sz="1600" dirty="0" smtClean="0">
                  <a:solidFill>
                    <a:srgbClr val="2870AF"/>
                  </a:solidFill>
                </a:rPr>
                <a:t> analysis routines.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Notifications</a:t>
              </a:r>
              <a:r>
                <a:rPr lang="en-US" sz="1600" dirty="0" smtClean="0">
                  <a:solidFill>
                    <a:srgbClr val="2870AF"/>
                  </a:solidFill>
                </a:rPr>
                <a:t> in case of unusual radiation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rgbClr val="2870AF"/>
                  </a:solidFill>
                </a:rPr>
                <a:t>level evolution or distribution.</a:t>
              </a:r>
              <a:endParaRPr lang="en-GB" sz="1600" dirty="0">
                <a:solidFill>
                  <a:srgbClr val="2870AF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3405" y="750705"/>
              <a:ext cx="15376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2870AF"/>
                  </a:solidFill>
                </a:rPr>
                <a:t>Operations</a:t>
              </a:r>
              <a:endParaRPr lang="en-GB" b="1" dirty="0">
                <a:solidFill>
                  <a:srgbClr val="2870AF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17546" y="747789"/>
            <a:ext cx="2514600" cy="3560054"/>
            <a:chOff x="3314700" y="759457"/>
            <a:chExt cx="2514600" cy="3560054"/>
          </a:xfrm>
        </p:grpSpPr>
        <p:sp>
          <p:nvSpPr>
            <p:cNvPr id="27" name="Rounded Rectangle 26"/>
            <p:cNvSpPr/>
            <p:nvPr/>
          </p:nvSpPr>
          <p:spPr>
            <a:xfrm>
              <a:off x="3314700" y="1323684"/>
              <a:ext cx="2514600" cy="2995827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User Requests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3407138" y="1760949"/>
              <a:ext cx="2329724" cy="2479431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Dedicated analysis</a:t>
              </a:r>
              <a:r>
                <a:rPr lang="en-US" sz="1600" dirty="0" smtClean="0">
                  <a:solidFill>
                    <a:srgbClr val="2870AF"/>
                  </a:solidFill>
                </a:rPr>
                <a:t> of radiation levels at specific positions requested by the users.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Reports </a:t>
              </a:r>
              <a:r>
                <a:rPr lang="en-US" sz="1600" dirty="0" smtClean="0">
                  <a:solidFill>
                    <a:srgbClr val="2870AF"/>
                  </a:solidFill>
                </a:rPr>
                <a:t>and</a:t>
              </a:r>
              <a:r>
                <a:rPr lang="en-US" sz="1600" b="1" dirty="0" smtClean="0">
                  <a:solidFill>
                    <a:srgbClr val="2870AF"/>
                  </a:solidFill>
                </a:rPr>
                <a:t>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 smtClean="0">
                  <a:solidFill>
                    <a:srgbClr val="2870AF"/>
                  </a:solidFill>
                </a:rPr>
                <a:t>requirements</a:t>
              </a:r>
              <a:r>
                <a:rPr lang="en-US" sz="1600" dirty="0" smtClean="0">
                  <a:solidFill>
                    <a:srgbClr val="2870AF"/>
                  </a:solidFill>
                </a:rPr>
                <a:t> </a:t>
              </a:r>
              <a:r>
                <a:rPr lang="en-US" sz="1600" dirty="0" smtClean="0">
                  <a:solidFill>
                    <a:srgbClr val="2870AF"/>
                  </a:solidFill>
                </a:rPr>
                <a:t>how to proceed.   </a:t>
              </a:r>
              <a:endParaRPr lang="en-GB" sz="1600" dirty="0">
                <a:solidFill>
                  <a:srgbClr val="2870AF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45649" y="759457"/>
              <a:ext cx="109677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E5AAE"/>
                  </a:solidFill>
                </a:rPr>
                <a:t>Service</a:t>
              </a:r>
              <a:endParaRPr lang="en-GB" sz="2000" b="1" dirty="0">
                <a:solidFill>
                  <a:srgbClr val="1E5AAE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324164" y="764666"/>
            <a:ext cx="2514600" cy="3537261"/>
            <a:chOff x="5718073" y="782250"/>
            <a:chExt cx="2514600" cy="3537261"/>
          </a:xfrm>
        </p:grpSpPr>
        <p:sp>
          <p:nvSpPr>
            <p:cNvPr id="31" name="Rounded Rectangle 30"/>
            <p:cNvSpPr/>
            <p:nvPr/>
          </p:nvSpPr>
          <p:spPr>
            <a:xfrm>
              <a:off x="5718073" y="1323685"/>
              <a:ext cx="2514600" cy="2995826"/>
            </a:xfrm>
            <a:prstGeom prst="roundRect">
              <a:avLst>
                <a:gd name="adj" fmla="val 48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Internal Projects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5810511" y="1760950"/>
              <a:ext cx="2329724" cy="2479430"/>
            </a:xfrm>
            <a:prstGeom prst="roundRect">
              <a:avLst>
                <a:gd name="adj" fmla="val 6838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rgbClr val="2870AF"/>
                  </a:solidFill>
                </a:rPr>
                <a:t>Implementation of </a:t>
              </a:r>
              <a:r>
                <a:rPr lang="en-US" sz="1600" b="1" dirty="0" smtClean="0">
                  <a:solidFill>
                    <a:srgbClr val="2870AF"/>
                  </a:solidFill>
                </a:rPr>
                <a:t>automated </a:t>
              </a:r>
              <a:r>
                <a:rPr lang="en-US" sz="1600" b="1" dirty="0" smtClean="0">
                  <a:solidFill>
                    <a:srgbClr val="2870AF"/>
                  </a:solidFill>
                </a:rPr>
                <a:t>analysis</a:t>
              </a:r>
              <a:r>
                <a:rPr lang="en-US" sz="1600" dirty="0" smtClean="0">
                  <a:solidFill>
                    <a:srgbClr val="2870AF"/>
                  </a:solidFill>
                </a:rPr>
                <a:t> </a:t>
              </a:r>
              <a:r>
                <a:rPr lang="en-US" sz="1600" dirty="0" smtClean="0">
                  <a:solidFill>
                    <a:srgbClr val="2870AF"/>
                  </a:solidFill>
                </a:rPr>
                <a:t>for </a:t>
              </a:r>
              <a:r>
                <a:rPr lang="en-US" sz="1600" dirty="0" err="1" smtClean="0">
                  <a:solidFill>
                    <a:srgbClr val="2870AF"/>
                  </a:solidFill>
                </a:rPr>
                <a:t>standardised</a:t>
              </a:r>
              <a:r>
                <a:rPr lang="en-US" sz="1600" dirty="0" smtClean="0">
                  <a:solidFill>
                    <a:srgbClr val="2870AF"/>
                  </a:solidFill>
                </a:rPr>
                <a:t> </a:t>
              </a:r>
              <a:r>
                <a:rPr lang="en-US" sz="1600" dirty="0" smtClean="0">
                  <a:solidFill>
                    <a:srgbClr val="2870AF"/>
                  </a:solidFill>
                </a:rPr>
                <a:t>routines. </a:t>
              </a:r>
            </a:p>
            <a:p>
              <a:pPr algn="ctr">
                <a:lnSpc>
                  <a:spcPct val="120000"/>
                </a:lnSpc>
              </a:pPr>
              <a:r>
                <a:rPr lang="en-US" sz="1600" b="1" dirty="0">
                  <a:solidFill>
                    <a:srgbClr val="2870AF"/>
                  </a:solidFill>
                </a:rPr>
                <a:t>Reduction of response time for user requests.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66881" y="782250"/>
              <a:ext cx="1595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2870AF"/>
                  </a:solidFill>
                </a:rPr>
                <a:t>Optimisation</a:t>
              </a:r>
              <a:endParaRPr lang="en-GB" b="1" dirty="0">
                <a:solidFill>
                  <a:srgbClr val="2870AF"/>
                </a:solidFill>
              </a:endParaRPr>
            </a:p>
          </p:txBody>
        </p:sp>
      </p:grpSp>
      <p:sp>
        <p:nvSpPr>
          <p:cNvPr id="20" name="Rounded Rectangle 19"/>
          <p:cNvSpPr/>
          <p:nvPr/>
        </p:nvSpPr>
        <p:spPr>
          <a:xfrm>
            <a:off x="6057982" y="1303488"/>
            <a:ext cx="2514600" cy="2995827"/>
          </a:xfrm>
          <a:prstGeom prst="roundRect">
            <a:avLst>
              <a:gd name="adj" fmla="val 4807"/>
            </a:avLst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3326969" y="1303488"/>
            <a:ext cx="2514600" cy="2995826"/>
          </a:xfrm>
          <a:prstGeom prst="roundRect">
            <a:avLst>
              <a:gd name="adj" fmla="val 4807"/>
            </a:avLst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0363" y="340531"/>
            <a:ext cx="1544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870AF"/>
                </a:solidFill>
              </a:rPr>
              <a:t>New activities</a:t>
            </a:r>
            <a:endParaRPr lang="en-GB" sz="1600" b="1" dirty="0">
              <a:solidFill>
                <a:srgbClr val="2870AF"/>
              </a:solidFill>
            </a:endParaRPr>
          </a:p>
        </p:txBody>
      </p:sp>
      <p:sp>
        <p:nvSpPr>
          <p:cNvPr id="35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" y="4771783"/>
            <a:ext cx="4359985" cy="273844"/>
          </a:xfrm>
        </p:spPr>
        <p:txBody>
          <a:bodyPr/>
          <a:lstStyle/>
          <a:p>
            <a:r>
              <a:rPr lang="en-US" dirty="0" smtClean="0"/>
              <a:t>R2E Annual Meeting, 11th and 12th December 2018</a:t>
            </a:r>
            <a:endParaRPr lang="en-US" dirty="0"/>
          </a:p>
        </p:txBody>
      </p:sp>
      <p:sp>
        <p:nvSpPr>
          <p:cNvPr id="3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86275" y="4767263"/>
            <a:ext cx="3592081" cy="273844"/>
          </a:xfrm>
        </p:spPr>
        <p:txBody>
          <a:bodyPr/>
          <a:lstStyle/>
          <a:p>
            <a:r>
              <a:rPr lang="en-GB" sz="1100" b="1" dirty="0" smtClean="0">
                <a:solidFill>
                  <a:schemeClr val="bg1">
                    <a:lumMod val="50000"/>
                  </a:schemeClr>
                </a:solidFill>
              </a:rPr>
              <a:t>Monitoring Calculation Working Group by O. Stein</a:t>
            </a:r>
            <a:endParaRPr lang="en-US" sz="11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38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0480EECF-4ECE-4577-BF51-38478119C7DA}" vid="{B05087AF-E53A-40BD-A84A-203B48ACDC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64074</TotalTime>
  <Words>1919</Words>
  <Application>Microsoft Office PowerPoint</Application>
  <PresentationFormat>On-screen Show (16:9)</PresentationFormat>
  <Paragraphs>349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Optima</vt:lpstr>
      <vt:lpstr>Wingdings</vt:lpstr>
      <vt:lpstr>CERNCorporate16-9</vt:lpstr>
      <vt:lpstr>PowerPoint Presentation</vt:lpstr>
      <vt:lpstr>R2E Annual Meeting The Monitoring Calculation Working Group (MCWG)</vt:lpstr>
      <vt:lpstr>Accelerator operation and radiation fields</vt:lpstr>
      <vt:lpstr>Accelerator operation and radiation fields</vt:lpstr>
      <vt:lpstr>Mandate of the Monitoring Calculation Working Group</vt:lpstr>
      <vt:lpstr>MCWG, from mitigation to prevention strategies</vt:lpstr>
      <vt:lpstr>PowerPoint Presentation</vt:lpstr>
      <vt:lpstr>Activities MCWG</vt:lpstr>
      <vt:lpstr>Activities MCWG</vt:lpstr>
      <vt:lpstr>Activities MCWG</vt:lpstr>
      <vt:lpstr>Activities MCWG</vt:lpstr>
      <vt:lpstr>MCWG User requests highlights (2018)</vt:lpstr>
      <vt:lpstr>Improvement and Optimisation of MCWG workflow and activities</vt:lpstr>
      <vt:lpstr>Day to day monitoring following the accelerator operations</vt:lpstr>
      <vt:lpstr>Day to day monitoring following the accelerator operations</vt:lpstr>
      <vt:lpstr>Future projects and plans for the MCWG</vt:lpstr>
      <vt:lpstr>Future projects and plans for the MCWG</vt:lpstr>
      <vt:lpstr>Core personnel of the MCWG</vt:lpstr>
      <vt:lpstr>Costs and budget of MCWG</vt:lpstr>
      <vt:lpstr>Summary</vt:lpstr>
      <vt:lpstr>Conclusion</vt:lpstr>
      <vt:lpstr>Conclusion</vt:lpstr>
      <vt:lpstr>PowerPoint Presentation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Kacper Bilko;Oliver Stein</dc:creator>
  <cp:lastModifiedBy>Oliver Stein</cp:lastModifiedBy>
  <cp:revision>261</cp:revision>
  <dcterms:created xsi:type="dcterms:W3CDTF">2012-11-30T11:04:26Z</dcterms:created>
  <dcterms:modified xsi:type="dcterms:W3CDTF">2018-12-11T07:10:11Z</dcterms:modified>
</cp:coreProperties>
</file>