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sldIdLst>
    <p:sldId id="256" r:id="rId2"/>
    <p:sldId id="291" r:id="rId3"/>
    <p:sldId id="257" r:id="rId4"/>
    <p:sldId id="285" r:id="rId5"/>
    <p:sldId id="259" r:id="rId6"/>
    <p:sldId id="290" r:id="rId7"/>
    <p:sldId id="289" r:id="rId8"/>
    <p:sldId id="287" r:id="rId9"/>
    <p:sldId id="272" r:id="rId10"/>
    <p:sldId id="261" r:id="rId11"/>
    <p:sldId id="264" r:id="rId12"/>
    <p:sldId id="265" r:id="rId13"/>
    <p:sldId id="294" r:id="rId14"/>
    <p:sldId id="293" r:id="rId15"/>
    <p:sldId id="267" r:id="rId16"/>
    <p:sldId id="292" r:id="rId17"/>
    <p:sldId id="268" r:id="rId18"/>
    <p:sldId id="269" r:id="rId19"/>
    <p:sldId id="260" r:id="rId20"/>
    <p:sldId id="283" r:id="rId21"/>
    <p:sldId id="271" r:id="rId22"/>
    <p:sldId id="275" r:id="rId23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2A8498E-884B-4E61-A83E-7B1F17E6D8CD}">
          <p14:sldIdLst>
            <p14:sldId id="256"/>
            <p14:sldId id="291"/>
            <p14:sldId id="257"/>
          </p14:sldIdLst>
        </p14:section>
        <p14:section name="Scope #1" id="{D66065A8-39A6-4558-977A-B66398A8C8DE}">
          <p14:sldIdLst>
            <p14:sldId id="285"/>
            <p14:sldId id="259"/>
            <p14:sldId id="290"/>
            <p14:sldId id="289"/>
            <p14:sldId id="287"/>
            <p14:sldId id="272"/>
            <p14:sldId id="261"/>
            <p14:sldId id="264"/>
            <p14:sldId id="265"/>
          </p14:sldIdLst>
        </p14:section>
        <p14:section name="Scope #2" id="{5AE5F812-14CF-491E-AF0B-F8946B5B02FF}">
          <p14:sldIdLst>
            <p14:sldId id="294"/>
            <p14:sldId id="293"/>
            <p14:sldId id="267"/>
            <p14:sldId id="292"/>
            <p14:sldId id="268"/>
            <p14:sldId id="269"/>
          </p14:sldIdLst>
        </p14:section>
        <p14:section name="Scope #3" id="{EBED82A9-A171-4547-8F71-9669DC11EAE6}">
          <p14:sldIdLst>
            <p14:sldId id="260"/>
            <p14:sldId id="283"/>
          </p14:sldIdLst>
        </p14:section>
        <p14:section name="Outlook and Prospects" id="{35B2B78E-2673-4E89-8DCB-F656CACF0D0F}">
          <p14:sldIdLst>
            <p14:sldId id="271"/>
            <p14:sldId id="2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DC3CB2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29" autoAdjust="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96" y="72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11/12/2018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88116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Overview of WP X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WP 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17232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Author, Contributors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57200" y="2443155"/>
            <a:ext cx="2946400" cy="1467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R2E Annual Meeting – WP X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pic>
        <p:nvPicPr>
          <p:cNvPr id="1028" name="Picture 4" descr="Image result for r2e logo cern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10" y="4631593"/>
            <a:ext cx="436788" cy="420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502170"/>
            <a:ext cx="8226854" cy="1791325"/>
          </a:xfrm>
        </p:spPr>
        <p:txBody>
          <a:bodyPr>
            <a:normAutofit/>
          </a:bodyPr>
          <a:lstStyle/>
          <a:p>
            <a:r>
              <a:rPr lang="en-US" sz="3600" b="1" dirty="0"/>
              <a:t>R2M – Radiation To Material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smtClean="0"/>
              <a:t>Material </a:t>
            </a:r>
            <a:r>
              <a:rPr lang="en-GB" sz="3600" b="1" dirty="0"/>
              <a:t>testing and external </a:t>
            </a:r>
            <a:r>
              <a:rPr lang="en-GB" sz="3600" b="1" dirty="0" smtClean="0"/>
              <a:t>facilities</a:t>
            </a:r>
            <a:r>
              <a:rPr lang="en-GB" sz="3600" dirty="0" smtClean="0"/>
              <a:t/>
            </a:r>
            <a:br>
              <a:rPr lang="en-GB" sz="3600" dirty="0" smtClean="0"/>
            </a:br>
            <a:endParaRPr lang="en-GB" sz="27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/>
              <a:t>R2M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3417403" y="3234352"/>
            <a:ext cx="1622356" cy="660590"/>
          </a:xfrm>
        </p:spPr>
        <p:txBody>
          <a:bodyPr>
            <a:normAutofit fontScale="92500" lnSpcReduction="10000"/>
          </a:bodyPr>
          <a:lstStyle/>
          <a:p>
            <a:r>
              <a:rPr lang="fr-CH" dirty="0">
                <a:solidFill>
                  <a:schemeClr val="tx1"/>
                </a:solidFill>
              </a:rPr>
              <a:t>EN/STI/TCD</a:t>
            </a:r>
            <a:endParaRPr lang="en-GB" dirty="0">
              <a:solidFill>
                <a:schemeClr val="tx1"/>
              </a:solidFill>
            </a:endParaRPr>
          </a:p>
          <a:p>
            <a:r>
              <a:rPr lang="fr-CH" dirty="0">
                <a:solidFill>
                  <a:schemeClr val="tx1"/>
                </a:solidFill>
              </a:rPr>
              <a:t> </a:t>
            </a:r>
            <a:r>
              <a:rPr lang="fr-CH" dirty="0" smtClean="0">
                <a:solidFill>
                  <a:schemeClr val="tx1"/>
                </a:solidFill>
              </a:rPr>
              <a:t>     Elisa Guillermain</a:t>
            </a:r>
          </a:p>
          <a:p>
            <a:r>
              <a:rPr lang="fr-CH" dirty="0" smtClean="0">
                <a:solidFill>
                  <a:schemeClr val="tx1"/>
                </a:solidFill>
              </a:rPr>
              <a:t>      Marco Calviani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895" y="3894941"/>
            <a:ext cx="30355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indico.cern.ch/event/760345</a:t>
            </a:r>
            <a:r>
              <a:rPr lang="en-GB" sz="14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959596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663854" y="996901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Which material(s) </a:t>
            </a:r>
            <a:endParaRPr lang="en-US" sz="1400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FFC000"/>
                </a:solidFill>
              </a:rPr>
              <a:t>W</a:t>
            </a:r>
            <a:r>
              <a:rPr lang="en-US" sz="1400" dirty="0" smtClean="0">
                <a:solidFill>
                  <a:srgbClr val="FFC000"/>
                </a:solidFill>
              </a:rPr>
              <a:t>hich radiation</a:t>
            </a:r>
            <a:r>
              <a:rPr lang="en-US" sz="1400" dirty="0" smtClean="0"/>
              <a:t> is representative (Gamma ? Particles ?)</a:t>
            </a:r>
            <a:endParaRPr lang="en-US" sz="1400" dirty="0"/>
          </a:p>
        </p:txBody>
      </p:sp>
      <p:sp>
        <p:nvSpPr>
          <p:cNvPr id="10" name="Flowchart: Process 9"/>
          <p:cNvSpPr/>
          <p:nvPr/>
        </p:nvSpPr>
        <p:spPr>
          <a:xfrm>
            <a:off x="663854" y="2247485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Installation area(s)</a:t>
            </a:r>
            <a:r>
              <a:rPr lang="en-US" sz="1400" dirty="0" smtClean="0"/>
              <a:t> and </a:t>
            </a:r>
            <a:r>
              <a:rPr lang="en-US" sz="1400" dirty="0" smtClean="0">
                <a:solidFill>
                  <a:srgbClr val="FFC000"/>
                </a:solidFill>
              </a:rPr>
              <a:t>expected lifetime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 smtClean="0"/>
              <a:t>Which total dose / fluence ? Dose steps ?</a:t>
            </a:r>
          </a:p>
        </p:txBody>
      </p:sp>
      <p:sp>
        <p:nvSpPr>
          <p:cNvPr id="11" name="Flowchart: Process 10"/>
          <p:cNvSpPr/>
          <p:nvPr/>
        </p:nvSpPr>
        <p:spPr>
          <a:xfrm>
            <a:off x="663853" y="3472415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Pre- and Post-Irradiation characterization test(s)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 smtClean="0"/>
              <a:t>Which samples size / shape / number ?</a:t>
            </a:r>
            <a:endParaRPr lang="en-US" sz="1400" dirty="0"/>
          </a:p>
        </p:txBody>
      </p:sp>
      <p:sp>
        <p:nvSpPr>
          <p:cNvPr id="12" name="Flowchart: Connector 11"/>
          <p:cNvSpPr/>
          <p:nvPr/>
        </p:nvSpPr>
        <p:spPr>
          <a:xfrm>
            <a:off x="6335449" y="2666128"/>
            <a:ext cx="1986929" cy="1856300"/>
          </a:xfrm>
          <a:prstGeom prst="flowChartConnector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Choice of an irradiation facility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36" idx="6"/>
            <a:endCxn id="23" idx="1"/>
          </p:cNvCxnSpPr>
          <p:nvPr/>
        </p:nvCxnSpPr>
        <p:spPr>
          <a:xfrm flipV="1">
            <a:off x="3073052" y="1784548"/>
            <a:ext cx="974985" cy="998281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Flowchart: Process 22"/>
          <p:cNvSpPr/>
          <p:nvPr/>
        </p:nvSpPr>
        <p:spPr>
          <a:xfrm>
            <a:off x="4048037" y="1327348"/>
            <a:ext cx="1417320" cy="91440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Requirements</a:t>
            </a:r>
            <a:endParaRPr lang="en-US" sz="1400" dirty="0"/>
          </a:p>
        </p:txBody>
      </p:sp>
      <p:cxnSp>
        <p:nvCxnSpPr>
          <p:cNvPr id="27" name="Straight Arrow Connector 26"/>
          <p:cNvCxnSpPr>
            <a:stCxn id="23" idx="3"/>
            <a:endCxn id="15" idx="1"/>
          </p:cNvCxnSpPr>
          <p:nvPr/>
        </p:nvCxnSpPr>
        <p:spPr>
          <a:xfrm>
            <a:off x="5465357" y="1784548"/>
            <a:ext cx="624547" cy="5737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5" name="Flowchart: Process 14"/>
          <p:cNvSpPr/>
          <p:nvPr/>
        </p:nvSpPr>
        <p:spPr>
          <a:xfrm>
            <a:off x="6089904" y="1333085"/>
            <a:ext cx="1417320" cy="91440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Test Technical Specification </a:t>
            </a:r>
            <a:endParaRPr lang="en-US" sz="1400" dirty="0"/>
          </a:p>
        </p:txBody>
      </p:sp>
      <p:cxnSp>
        <p:nvCxnSpPr>
          <p:cNvPr id="21" name="Straight Arrow Connector 20"/>
          <p:cNvCxnSpPr>
            <a:stCxn id="15" idx="2"/>
            <a:endCxn id="12" idx="0"/>
          </p:cNvCxnSpPr>
          <p:nvPr/>
        </p:nvCxnSpPr>
        <p:spPr>
          <a:xfrm>
            <a:off x="6798564" y="2247485"/>
            <a:ext cx="530350" cy="418643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6" name="Oval 35"/>
          <p:cNvSpPr/>
          <p:nvPr/>
        </p:nvSpPr>
        <p:spPr>
          <a:xfrm>
            <a:off x="466820" y="798394"/>
            <a:ext cx="2606232" cy="3968869"/>
          </a:xfrm>
          <a:prstGeom prst="ellipse">
            <a:avLst/>
          </a:prstGeom>
          <a:noFill/>
          <a:ln w="3810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Support in assessing </a:t>
            </a:r>
            <a:r>
              <a:rPr lang="en-GB" sz="1800" dirty="0" smtClean="0"/>
              <a:t>radiation </a:t>
            </a:r>
            <a:r>
              <a:rPr lang="en-GB" sz="1800" dirty="0" smtClean="0"/>
              <a:t>damage to CERN accelerators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1364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3" grpId="0" animBg="1"/>
      <p:bldP spid="15" grpId="0" animBg="1"/>
      <p:bldP spid="3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431297" y="2768921"/>
            <a:ext cx="4103077" cy="1816460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000" dirty="0" smtClean="0"/>
              <a:t>Displacement Damage (DD)</a:t>
            </a:r>
          </a:p>
          <a:p>
            <a:pPr marL="36576" indent="0">
              <a:buNone/>
            </a:pPr>
            <a:r>
              <a:rPr lang="en-US" sz="2000" dirty="0" smtClean="0"/>
              <a:t>→ Particle </a:t>
            </a:r>
            <a:r>
              <a:rPr lang="en-US" sz="2000" dirty="0"/>
              <a:t>irradiation</a:t>
            </a:r>
          </a:p>
          <a:p>
            <a:pPr marL="91440" indent="-182880"/>
            <a:r>
              <a:rPr lang="en-US" sz="1600" dirty="0"/>
              <a:t>CERN in-house</a:t>
            </a:r>
          </a:p>
          <a:p>
            <a:pPr marL="365760" lvl="1" indent="-91440"/>
            <a:r>
              <a:rPr lang="en-US" sz="1200" dirty="0"/>
              <a:t>Protons : </a:t>
            </a:r>
            <a:r>
              <a:rPr lang="en-US" sz="1200" dirty="0" smtClean="0"/>
              <a:t>IRRAD</a:t>
            </a:r>
          </a:p>
          <a:p>
            <a:pPr marL="365760" lvl="1" indent="-91440"/>
            <a:r>
              <a:rPr lang="en-US" sz="1200" dirty="0" smtClean="0"/>
              <a:t>Mixed </a:t>
            </a:r>
            <a:r>
              <a:rPr lang="en-US" sz="1200" dirty="0"/>
              <a:t>field : </a:t>
            </a:r>
            <a:r>
              <a:rPr lang="en-US" sz="1200" dirty="0" smtClean="0"/>
              <a:t>CHARM</a:t>
            </a:r>
          </a:p>
          <a:p>
            <a:pPr marL="365760" lvl="1" indent="-91440"/>
            <a:r>
              <a:rPr lang="en-US" sz="1200" dirty="0" smtClean="0"/>
              <a:t>Tunnels (TDC2), target areas (AD)</a:t>
            </a:r>
          </a:p>
          <a:p>
            <a:pPr marL="365760" lvl="1" indent="-91440"/>
            <a:r>
              <a:rPr lang="en-US" sz="1200" dirty="0" smtClean="0"/>
              <a:t>New irradiation platforms under study : </a:t>
            </a:r>
          </a:p>
          <a:p>
            <a:pPr marL="461772" lvl="2" indent="0">
              <a:buNone/>
            </a:pPr>
            <a:r>
              <a:rPr lang="en-US" sz="1000" dirty="0" err="1" smtClean="0"/>
              <a:t>nTof</a:t>
            </a:r>
            <a:r>
              <a:rPr lang="en-US" sz="1000" dirty="0" smtClean="0"/>
              <a:t> target, ISOLDE dump</a:t>
            </a:r>
            <a:endParaRPr lang="en-US" sz="1000" dirty="0"/>
          </a:p>
          <a:p>
            <a:pPr marL="91440" indent="-182880"/>
            <a:r>
              <a:rPr lang="en-US" sz="1600" u="sng" dirty="0" smtClean="0"/>
              <a:t>External facilities</a:t>
            </a:r>
          </a:p>
          <a:p>
            <a:pPr marL="91440" indent="-182880"/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199" y="1200150"/>
            <a:ext cx="3838648" cy="3371849"/>
          </a:xfrm>
        </p:spPr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en-US" sz="2000" dirty="0" smtClean="0"/>
              <a:t>Total Ionizing Dose (TID)</a:t>
            </a:r>
          </a:p>
          <a:p>
            <a:pPr marL="36576" indent="0">
              <a:buNone/>
            </a:pPr>
            <a:r>
              <a:rPr lang="en-US" sz="2000" dirty="0" smtClean="0"/>
              <a:t>→ </a:t>
            </a:r>
            <a:r>
              <a:rPr lang="en-US" sz="2000" dirty="0" smtClean="0">
                <a:solidFill>
                  <a:srgbClr val="C00000"/>
                </a:solidFill>
              </a:rPr>
              <a:t>Gamma </a:t>
            </a:r>
            <a:r>
              <a:rPr lang="en-US" sz="2000" dirty="0">
                <a:solidFill>
                  <a:srgbClr val="C00000"/>
                </a:solidFill>
              </a:rPr>
              <a:t>irradiation - </a:t>
            </a:r>
            <a:r>
              <a:rPr lang="en-US" sz="2000" baseline="30000" dirty="0" smtClean="0">
                <a:solidFill>
                  <a:srgbClr val="C00000"/>
                </a:solidFill>
              </a:rPr>
              <a:t>60</a:t>
            </a:r>
            <a:r>
              <a:rPr lang="en-US" sz="2000" dirty="0" smtClean="0">
                <a:solidFill>
                  <a:srgbClr val="C00000"/>
                </a:solidFill>
              </a:rPr>
              <a:t>Co</a:t>
            </a:r>
          </a:p>
          <a:p>
            <a:pPr marL="36576" indent="0">
              <a:buNone/>
            </a:pPr>
            <a:endParaRPr lang="en-US" sz="1100" dirty="0"/>
          </a:p>
          <a:p>
            <a:pPr marL="91440" indent="-182880"/>
            <a:r>
              <a:rPr lang="en-US" sz="1600" dirty="0" smtClean="0"/>
              <a:t>CERN gamma source (CC60)</a:t>
            </a:r>
          </a:p>
          <a:p>
            <a:pPr marL="502920" lvl="1" indent="-182880"/>
            <a:r>
              <a:rPr lang="en-US" sz="1300" dirty="0" smtClean="0"/>
              <a:t>Activity is too low for assessing material resistance</a:t>
            </a:r>
          </a:p>
          <a:p>
            <a:pPr marL="502920" lvl="1" indent="-182880"/>
            <a:r>
              <a:rPr lang="en-US" sz="1300" dirty="0" smtClean="0"/>
              <a:t>20 kGy in 45 days (x10 increase in the near future)</a:t>
            </a:r>
          </a:p>
          <a:p>
            <a:pPr marL="320040" lvl="1" indent="0">
              <a:buNone/>
            </a:pPr>
            <a:endParaRPr lang="en-US" sz="1200" dirty="0" smtClean="0"/>
          </a:p>
          <a:p>
            <a:pPr marL="91440" indent="-182880"/>
            <a:r>
              <a:rPr lang="en-US" sz="1600" u="sng" dirty="0" smtClean="0">
                <a:solidFill>
                  <a:srgbClr val="C00000"/>
                </a:solidFill>
              </a:rPr>
              <a:t>External gamma facilities</a:t>
            </a:r>
          </a:p>
          <a:p>
            <a:pPr marL="502920" lvl="1" indent="-182880"/>
            <a:r>
              <a:rPr lang="en-US" sz="1400" dirty="0"/>
              <a:t>BGS (Wiehl in Germany</a:t>
            </a:r>
            <a:r>
              <a:rPr lang="en-US" sz="1400" dirty="0" smtClean="0"/>
              <a:t>) </a:t>
            </a:r>
          </a:p>
          <a:p>
            <a:pPr marL="553212" lvl="2" indent="-91440"/>
            <a:r>
              <a:rPr lang="en-US" sz="1400" dirty="0" smtClean="0"/>
              <a:t>through </a:t>
            </a:r>
            <a:r>
              <a:rPr lang="en-US" sz="1400" dirty="0"/>
              <a:t>Fraunhofer INT</a:t>
            </a:r>
            <a:endParaRPr lang="en-US" sz="1400" dirty="0"/>
          </a:p>
          <a:p>
            <a:pPr marL="553212" lvl="2" indent="-91440"/>
            <a:r>
              <a:rPr lang="en-US" sz="1300" dirty="0" smtClean="0"/>
              <a:t>Since 2012 with R2E/R2M activities</a:t>
            </a:r>
          </a:p>
          <a:p>
            <a:pPr marL="553212" lvl="2" indent="-91440"/>
            <a:r>
              <a:rPr lang="en-US" sz="1300" dirty="0" smtClean="0"/>
              <a:t>10 </a:t>
            </a:r>
            <a:r>
              <a:rPr lang="en-US" sz="1300" dirty="0"/>
              <a:t>MGy in 45 days for large volumes</a:t>
            </a:r>
          </a:p>
          <a:p>
            <a:pPr marL="553212" lvl="2" indent="-91440"/>
            <a:r>
              <a:rPr lang="en-US" sz="1300" dirty="0"/>
              <a:t>30 MGy in 45 days for small </a:t>
            </a:r>
            <a:r>
              <a:rPr lang="en-US" sz="1300" dirty="0" smtClean="0"/>
              <a:t>volumes</a:t>
            </a:r>
          </a:p>
          <a:p>
            <a:pPr marL="553212" lvl="2" indent="-91440"/>
            <a:endParaRPr lang="en-US" sz="1300" dirty="0"/>
          </a:p>
          <a:p>
            <a:pPr marL="502920" lvl="1" indent="-182880"/>
            <a:r>
              <a:rPr lang="en-US" sz="1400" dirty="0" smtClean="0"/>
              <a:t>Ionisos (</a:t>
            </a:r>
            <a:r>
              <a:rPr lang="en-US" sz="1400" dirty="0" err="1" smtClean="0"/>
              <a:t>Dagneux</a:t>
            </a:r>
            <a:r>
              <a:rPr lang="en-US" sz="1400" dirty="0" smtClean="0"/>
              <a:t> near Lyon)</a:t>
            </a:r>
            <a:endParaRPr lang="en-US" sz="1400" dirty="0"/>
          </a:p>
          <a:p>
            <a:pPr marL="553212" lvl="2" indent="-91440"/>
            <a:r>
              <a:rPr lang="en-US" sz="1300" dirty="0" smtClean="0"/>
              <a:t>For a long time with EP </a:t>
            </a:r>
            <a:r>
              <a:rPr lang="en-US" sz="1300" dirty="0" err="1" smtClean="0"/>
              <a:t>dpt</a:t>
            </a:r>
            <a:endParaRPr lang="en-US" sz="1300" dirty="0" smtClean="0"/>
          </a:p>
          <a:p>
            <a:pPr marL="553212" lvl="2" indent="-91440"/>
            <a:r>
              <a:rPr lang="en-US" sz="1300" dirty="0"/>
              <a:t>Since </a:t>
            </a:r>
            <a:r>
              <a:rPr lang="en-US" sz="1300" dirty="0" smtClean="0"/>
              <a:t>2015 </a:t>
            </a:r>
            <a:r>
              <a:rPr lang="en-US" sz="1300" dirty="0"/>
              <a:t>with R2E/R2M activities</a:t>
            </a:r>
            <a:endParaRPr lang="en-US" sz="1300" dirty="0" smtClean="0"/>
          </a:p>
          <a:p>
            <a:pPr marL="553212" lvl="2" indent="-91440"/>
            <a:r>
              <a:rPr lang="en-US" sz="1300" dirty="0" smtClean="0"/>
              <a:t>500 </a:t>
            </a:r>
            <a:r>
              <a:rPr lang="en-US" sz="1300" dirty="0"/>
              <a:t>kGy in 45 </a:t>
            </a:r>
            <a:r>
              <a:rPr lang="en-US" sz="1300" dirty="0" smtClean="0"/>
              <a:t>days</a:t>
            </a:r>
          </a:p>
          <a:p>
            <a:pPr marL="365760" lvl="1" indent="-91440"/>
            <a:endParaRPr lang="en-US" sz="1200" dirty="0"/>
          </a:p>
          <a:p>
            <a:pPr lvl="1"/>
            <a:endParaRPr lang="en-US" sz="1200" dirty="0"/>
          </a:p>
          <a:p>
            <a:pPr marL="36576" indent="0">
              <a:buNone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6"/>
          <p:cNvSpPr txBox="1">
            <a:spLocks/>
          </p:cNvSpPr>
          <p:nvPr/>
        </p:nvSpPr>
        <p:spPr>
          <a:xfrm>
            <a:off x="457200" y="1029567"/>
            <a:ext cx="3324153" cy="944908"/>
          </a:xfrm>
          <a:prstGeom prst="rect">
            <a:avLst/>
          </a:prstGeom>
          <a:ln w="22225">
            <a:solidFill>
              <a:schemeClr val="tx2">
                <a:lumMod val="75000"/>
              </a:schemeClr>
            </a:solidFill>
          </a:ln>
        </p:spPr>
        <p:txBody>
          <a:bodyPr vert="horz">
            <a:normAutofit fontScale="70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000" dirty="0" smtClean="0"/>
              <a:t>Cumulative effect : </a:t>
            </a:r>
          </a:p>
          <a:p>
            <a:pPr marL="36576" indent="0">
              <a:buFont typeface="Arial"/>
              <a:buNone/>
            </a:pPr>
            <a:r>
              <a:rPr lang="en-US" sz="2000" dirty="0" smtClean="0"/>
              <a:t>    Need for high dose (or, high fluence)</a:t>
            </a:r>
          </a:p>
          <a:p>
            <a:pPr marL="36576" indent="0">
              <a:buFont typeface="Arial"/>
              <a:buNone/>
            </a:pPr>
            <a:r>
              <a:rPr lang="en-US" sz="2000" dirty="0" smtClean="0"/>
              <a:t>Accelerated tests : </a:t>
            </a:r>
          </a:p>
          <a:p>
            <a:pPr marL="36576" indent="0">
              <a:buFont typeface="Arial"/>
              <a:buNone/>
            </a:pPr>
            <a:r>
              <a:rPr lang="en-US" sz="2000" dirty="0"/>
              <a:t> </a:t>
            </a:r>
            <a:r>
              <a:rPr lang="en-US" sz="2000" dirty="0" smtClean="0"/>
              <a:t>   Need for high dose rate </a:t>
            </a:r>
            <a:endParaRPr lang="en-US" sz="16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925" y="2886074"/>
            <a:ext cx="1505843" cy="1505843"/>
          </a:xfrm>
          <a:prstGeom prst="rect">
            <a:avLst/>
          </a:prstGeom>
        </p:spPr>
      </p:pic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977629"/>
            <a:ext cx="3324153" cy="746226"/>
          </a:xfrm>
          <a:prstGeom prst="rect">
            <a:avLst/>
          </a:prstGeom>
          <a:noFill/>
          <a:ln w="2222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CERN facilities do not reach all CERN </a:t>
            </a:r>
            <a:r>
              <a:rPr lang="en-US" sz="1400" dirty="0"/>
              <a:t>requirements</a:t>
            </a:r>
            <a:r>
              <a:rPr lang="en-US" sz="1400" dirty="0" smtClean="0"/>
              <a:t>… (even for electronics..)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n-US" sz="1400" dirty="0" smtClean="0"/>
              <a:t> Need for external facilities</a:t>
            </a:r>
            <a:endParaRPr lang="en-US" sz="1400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>
                <a:solidFill>
                  <a:schemeClr val="tx1">
                    <a:tint val="75000"/>
                  </a:schemeClr>
                </a:solidFill>
              </a:rPr>
              <a:t>11-12 December 2018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Some irradiation facility examples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695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038" y="2250447"/>
            <a:ext cx="4109511" cy="2148731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71169"/>
          </a:xfrm>
        </p:spPr>
        <p:txBody>
          <a:bodyPr>
            <a:normAutofit/>
          </a:bodyPr>
          <a:lstStyle/>
          <a:p>
            <a:pPr marL="91440" indent="-182880"/>
            <a:r>
              <a:rPr lang="en-US" sz="1600" dirty="0" smtClean="0"/>
              <a:t>External commercial facilities for large scale irradiation</a:t>
            </a:r>
          </a:p>
          <a:p>
            <a:pPr marL="502920" lvl="1" indent="-182880"/>
            <a:r>
              <a:rPr lang="en-US" sz="1300" dirty="0" smtClean="0"/>
              <a:t>Aimed at sterilization, decontamination, cross linking</a:t>
            </a:r>
          </a:p>
          <a:p>
            <a:pPr marL="502920" lvl="1" indent="-182880"/>
            <a:r>
              <a:rPr lang="en-US" sz="1300" dirty="0" smtClean="0"/>
              <a:t>Allows for large volumes (pallet)</a:t>
            </a:r>
          </a:p>
          <a:p>
            <a:pPr marL="502920" lvl="1" indent="-182880"/>
            <a:r>
              <a:rPr lang="en-US" sz="1300" dirty="0"/>
              <a:t>N</a:t>
            </a:r>
            <a:r>
              <a:rPr lang="en-US" sz="1300" dirty="0" smtClean="0"/>
              <a:t>ormal facility operation = large volumes and moderate doses</a:t>
            </a:r>
          </a:p>
          <a:p>
            <a:pPr marL="507492" lvl="2" indent="0">
              <a:buNone/>
            </a:pPr>
            <a:r>
              <a:rPr lang="en-US" sz="1200" dirty="0" smtClean="0"/>
              <a:t>    		            ≠ from CERN high </a:t>
            </a:r>
            <a:r>
              <a:rPr lang="en-US" sz="1200" dirty="0"/>
              <a:t>dose </a:t>
            </a:r>
            <a:r>
              <a:rPr lang="en-US" sz="1200" dirty="0" smtClean="0"/>
              <a:t>irradiation</a:t>
            </a:r>
          </a:p>
          <a:p>
            <a:pPr marL="793242" lvl="2" indent="-285750">
              <a:buFont typeface="Wingdings" panose="05000000000000000000" pitchFamily="2" charset="2"/>
              <a:buChar char="Ø"/>
            </a:pPr>
            <a:r>
              <a:rPr lang="en-US" sz="1200" dirty="0" smtClean="0"/>
              <a:t>Planning </a:t>
            </a:r>
            <a:r>
              <a:rPr lang="en-US" sz="1200" dirty="0" smtClean="0"/>
              <a:t>to be done well in advance</a:t>
            </a:r>
          </a:p>
          <a:p>
            <a:pPr marL="91440" indent="-182880"/>
            <a:endParaRPr lang="en-US" dirty="0" smtClean="0"/>
          </a:p>
          <a:p>
            <a:pPr marL="91440" indent="-182880"/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553" y="2687062"/>
            <a:ext cx="2303132" cy="17121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15" y="994204"/>
            <a:ext cx="2743435" cy="1365425"/>
          </a:xfrm>
          <a:prstGeom prst="rect">
            <a:avLst/>
          </a:prstGeom>
        </p:spPr>
      </p:pic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dirty="0"/>
              <a:t>High dose gamma irradiation facilities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39656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3600" dirty="0" smtClean="0">
                <a:solidFill>
                  <a:srgbClr val="0055A0"/>
                </a:solidFill>
              </a:rPr>
              <a:t>Irradiation </a:t>
            </a:r>
            <a:r>
              <a:rPr lang="en-GB" sz="3600" dirty="0">
                <a:solidFill>
                  <a:srgbClr val="0055A0"/>
                </a:solidFill>
              </a:rPr>
              <a:t>tests volume</a:t>
            </a: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55A0"/>
                </a:solidFill>
              </a:rPr>
              <a:t>Depends on </a:t>
            </a:r>
            <a:r>
              <a:rPr lang="en-GB" sz="3200" dirty="0" smtClean="0">
                <a:solidFill>
                  <a:srgbClr val="0055A0"/>
                </a:solidFill>
              </a:rPr>
              <a:t>upgrades, scheduled </a:t>
            </a:r>
            <a:r>
              <a:rPr lang="en-GB" sz="3200" dirty="0">
                <a:solidFill>
                  <a:srgbClr val="0055A0"/>
                </a:solidFill>
              </a:rPr>
              <a:t>maintenance</a:t>
            </a:r>
            <a:r>
              <a:rPr lang="en-GB" sz="3200" dirty="0" smtClean="0">
                <a:solidFill>
                  <a:srgbClr val="0055A0"/>
                </a:solidFill>
              </a:rPr>
              <a:t>, long shutdowns</a:t>
            </a:r>
            <a:endParaRPr lang="en-GB" sz="3200" dirty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GB" sz="3600" dirty="0" smtClean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55A0"/>
                </a:solidFill>
              </a:rPr>
              <a:t>R2M </a:t>
            </a:r>
            <a:r>
              <a:rPr lang="en-GB" sz="3200" dirty="0" smtClean="0">
                <a:solidFill>
                  <a:srgbClr val="0055A0"/>
                </a:solidFill>
              </a:rPr>
              <a:t>to </a:t>
            </a:r>
            <a:r>
              <a:rPr lang="en-GB" sz="3200" dirty="0">
                <a:solidFill>
                  <a:srgbClr val="0055A0"/>
                </a:solidFill>
              </a:rPr>
              <a:t>anticipate </a:t>
            </a:r>
            <a:r>
              <a:rPr lang="en-GB" sz="3200" dirty="0" smtClean="0">
                <a:solidFill>
                  <a:srgbClr val="0055A0"/>
                </a:solidFill>
              </a:rPr>
              <a:t>requests and preparing </a:t>
            </a:r>
            <a:r>
              <a:rPr lang="en-GB" sz="3200" dirty="0">
                <a:solidFill>
                  <a:srgbClr val="0055A0"/>
                </a:solidFill>
              </a:rPr>
              <a:t>facilities </a:t>
            </a:r>
            <a:r>
              <a:rPr lang="en-GB" sz="3200" dirty="0">
                <a:solidFill>
                  <a:srgbClr val="0055A0"/>
                </a:solidFill>
              </a:rPr>
              <a:t>access in case of </a:t>
            </a:r>
            <a:r>
              <a:rPr lang="en-GB" sz="3200" dirty="0">
                <a:solidFill>
                  <a:srgbClr val="0055A0"/>
                </a:solidFill>
              </a:rPr>
              <a:t>needs</a:t>
            </a: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fr-CH" sz="3600" dirty="0" smtClean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GB" sz="3600" dirty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3400" dirty="0">
                <a:solidFill>
                  <a:srgbClr val="0055A0"/>
                </a:solidFill>
              </a:rPr>
              <a:t>N</a:t>
            </a:r>
            <a:r>
              <a:rPr lang="en-GB" sz="3400" dirty="0" smtClean="0">
                <a:solidFill>
                  <a:srgbClr val="0055A0"/>
                </a:solidFill>
              </a:rPr>
              <a:t>umber </a:t>
            </a:r>
            <a:r>
              <a:rPr lang="en-GB" sz="3400" dirty="0">
                <a:solidFill>
                  <a:srgbClr val="0055A0"/>
                </a:solidFill>
              </a:rPr>
              <a:t>of </a:t>
            </a:r>
            <a:r>
              <a:rPr lang="en-GB" sz="3400" dirty="0" smtClean="0">
                <a:solidFill>
                  <a:srgbClr val="0055A0"/>
                </a:solidFill>
              </a:rPr>
              <a:t>irradiation tests </a:t>
            </a:r>
            <a:r>
              <a:rPr lang="en-GB" sz="3400" dirty="0">
                <a:solidFill>
                  <a:srgbClr val="0055A0"/>
                </a:solidFill>
              </a:rPr>
              <a:t>performed </a:t>
            </a:r>
            <a:r>
              <a:rPr lang="en-GB" sz="3400" dirty="0" smtClean="0">
                <a:solidFill>
                  <a:srgbClr val="0055A0"/>
                </a:solidFill>
              </a:rPr>
              <a:t>with </a:t>
            </a:r>
            <a:r>
              <a:rPr lang="en-GB" sz="3400" dirty="0">
                <a:solidFill>
                  <a:srgbClr val="0055A0"/>
                </a:solidFill>
              </a:rPr>
              <a:t>commercial gamma </a:t>
            </a:r>
            <a:r>
              <a:rPr lang="en-GB" sz="3400" dirty="0" smtClean="0">
                <a:solidFill>
                  <a:srgbClr val="0055A0"/>
                </a:solidFill>
              </a:rPr>
              <a:t>facilities since 2012 = 95 tests</a:t>
            </a:r>
            <a:endParaRPr lang="en-GB" sz="3400" dirty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sz="2900" dirty="0">
                <a:solidFill>
                  <a:srgbClr val="0055A0"/>
                </a:solidFill>
              </a:rPr>
              <a:t>From 100 kGy up to 100 MGy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</a:t>
            </a:r>
            <a:r>
              <a:rPr lang="en-US" dirty="0" smtClean="0"/>
              <a:t>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 smtClean="0"/>
              <a:t>11-12 December 2018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17373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Coordination </a:t>
            </a:r>
            <a:r>
              <a:rPr lang="en-GB" sz="1800" dirty="0"/>
              <a:t>of CERN wide </a:t>
            </a:r>
            <a:r>
              <a:rPr lang="en-GB" sz="1800" dirty="0" smtClean="0"/>
              <a:t>irradiation tests in </a:t>
            </a:r>
            <a:r>
              <a:rPr lang="en-GB" sz="1800" dirty="0"/>
              <a:t>external facilities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891" y="1124362"/>
            <a:ext cx="4799779" cy="329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49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3308"/>
            <a:ext cx="8229600" cy="3203145"/>
          </a:xfrm>
        </p:spPr>
        <p:txBody>
          <a:bodyPr>
            <a:normAutofit/>
          </a:bodyPr>
          <a:lstStyle/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R2M "team" aims at 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Managing relationship with external facilities</a:t>
            </a:r>
          </a:p>
          <a:p>
            <a:pPr marL="649224" lvl="4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Technical aspects</a:t>
            </a:r>
          </a:p>
          <a:p>
            <a:pPr marL="649224" lvl="4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Administrative aspects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55A0"/>
                </a:solidFill>
              </a:rPr>
              <a:t>Follow-up </a:t>
            </a:r>
            <a:r>
              <a:rPr lang="en-GB" sz="1800" dirty="0" smtClean="0">
                <a:solidFill>
                  <a:srgbClr val="0055A0"/>
                </a:solidFill>
              </a:rPr>
              <a:t>of irradiation tests </a:t>
            </a:r>
            <a:r>
              <a:rPr lang="en-GB" sz="1800" dirty="0">
                <a:solidFill>
                  <a:srgbClr val="0055A0"/>
                </a:solidFill>
              </a:rPr>
              <a:t>and corresponding documentation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</a:rPr>
              <a:t>Coordination of </a:t>
            </a:r>
            <a:r>
              <a:rPr lang="en-GB" sz="1800" dirty="0" smtClean="0">
                <a:solidFill>
                  <a:srgbClr val="0055A0"/>
                </a:solidFill>
              </a:rPr>
              <a:t>CERN material </a:t>
            </a:r>
            <a:r>
              <a:rPr lang="en-GB" sz="1800" dirty="0">
                <a:solidFill>
                  <a:srgbClr val="0055A0"/>
                </a:solidFill>
              </a:rPr>
              <a:t>irradiation tests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55A0"/>
                </a:solidFill>
              </a:rPr>
              <a:t>Combination </a:t>
            </a:r>
            <a:r>
              <a:rPr lang="en-US" dirty="0">
                <a:solidFill>
                  <a:srgbClr val="0055A0"/>
                </a:solidFill>
              </a:rPr>
              <a:t>of irradiation campaigns</a:t>
            </a:r>
          </a:p>
          <a:p>
            <a:pPr marL="982980" lvl="3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/>
              <a:t>CERN wide </a:t>
            </a:r>
            <a:r>
              <a:rPr lang="en-US" dirty="0">
                <a:solidFill>
                  <a:srgbClr val="C00000"/>
                </a:solidFill>
              </a:rPr>
              <a:t>coordination of irradiation campaigns</a:t>
            </a:r>
          </a:p>
          <a:p>
            <a:pPr marL="982980" lvl="3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Shared irradiation time : </a:t>
            </a:r>
            <a:r>
              <a:rPr lang="en-US" dirty="0">
                <a:solidFill>
                  <a:srgbClr val="C00000"/>
                </a:solidFill>
              </a:rPr>
              <a:t>Optimization of time and cost</a:t>
            </a:r>
          </a:p>
          <a:p>
            <a:pPr marL="649224" lvl="4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55A0"/>
              </a:solidFill>
            </a:endParaRPr>
          </a:p>
          <a:p>
            <a:pPr lvl="1"/>
            <a:endParaRPr lang="en-US" dirty="0"/>
          </a:p>
          <a:p>
            <a:pPr lvl="2"/>
            <a:endParaRPr lang="en-GB" dirty="0"/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17373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Coordination </a:t>
            </a:r>
            <a:r>
              <a:rPr lang="en-GB" sz="1800" dirty="0"/>
              <a:t>of CERN wide </a:t>
            </a:r>
            <a:r>
              <a:rPr lang="en-GB" sz="1800" dirty="0" smtClean="0"/>
              <a:t>irradiation tests in </a:t>
            </a:r>
            <a:r>
              <a:rPr lang="en-GB" sz="1800" dirty="0"/>
              <a:t>external facilities</a:t>
            </a:r>
          </a:p>
        </p:txBody>
      </p:sp>
    </p:spTree>
    <p:extLst>
      <p:ext uri="{BB962C8B-B14F-4D97-AF65-F5344CB8AC3E}">
        <p14:creationId xmlns:p14="http://schemas.microsoft.com/office/powerpoint/2010/main" val="25936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9335" y="1276588"/>
            <a:ext cx="5493044" cy="277063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2234045" cy="3262788"/>
          </a:xfrm>
        </p:spPr>
        <p:txBody>
          <a:bodyPr>
            <a:normAutofit/>
          </a:bodyPr>
          <a:lstStyle/>
          <a:p>
            <a:pPr marL="0" indent="0">
              <a:buClr>
                <a:srgbClr val="0055A0"/>
              </a:buClr>
              <a:buNone/>
            </a:pPr>
            <a:endParaRPr lang="en-US" sz="1800" dirty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55A0"/>
                </a:solidFill>
              </a:rPr>
              <a:t>Commercial gamma facility</a:t>
            </a: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55A0"/>
                </a:solidFill>
              </a:rPr>
              <a:t>Pallet irradiation</a:t>
            </a: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800" dirty="0" smtClean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55A0"/>
                </a:solidFill>
              </a:rPr>
              <a:t>Mean dose rate</a:t>
            </a: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55A0"/>
                </a:solidFill>
              </a:rPr>
              <a:t>10 kGy/h</a:t>
            </a:r>
            <a:endParaRPr lang="en-US" sz="1800" dirty="0">
              <a:solidFill>
                <a:srgbClr val="0055A0"/>
              </a:solidFill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173736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Coordination </a:t>
            </a:r>
            <a:r>
              <a:rPr lang="en-GB" sz="1800" dirty="0"/>
              <a:t>of CERN wide </a:t>
            </a:r>
            <a:r>
              <a:rPr lang="en-GB" sz="1800" dirty="0" smtClean="0"/>
              <a:t>irradiation tests in </a:t>
            </a:r>
            <a:r>
              <a:rPr lang="en-GB" sz="1800" dirty="0"/>
              <a:t>external facilities</a:t>
            </a:r>
          </a:p>
        </p:txBody>
      </p:sp>
    </p:spTree>
    <p:extLst>
      <p:ext uri="{BB962C8B-B14F-4D97-AF65-F5344CB8AC3E}">
        <p14:creationId xmlns:p14="http://schemas.microsoft.com/office/powerpoint/2010/main" val="23004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921" y="1730007"/>
            <a:ext cx="8617411" cy="2026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Coordination </a:t>
            </a:r>
            <a:r>
              <a:rPr lang="en-GB" sz="1800" dirty="0"/>
              <a:t>of CERN wide irradiation tests in external </a:t>
            </a:r>
            <a:r>
              <a:rPr lang="en-GB" sz="1800" dirty="0" smtClean="0"/>
              <a:t>facilities</a:t>
            </a:r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628" y="1425523"/>
            <a:ext cx="2039625" cy="15454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1797" y="2449042"/>
            <a:ext cx="2141683" cy="169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25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524786"/>
          </a:xfrm>
        </p:spPr>
        <p:txBody>
          <a:bodyPr>
            <a:normAutofit/>
          </a:bodyPr>
          <a:lstStyle/>
          <a:p>
            <a:pPr marL="91440" lvl="1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</a:rPr>
              <a:t>Shared irradiation time </a:t>
            </a:r>
            <a:r>
              <a:rPr lang="en-US" sz="1600" dirty="0" smtClean="0">
                <a:solidFill>
                  <a:srgbClr val="0055A0"/>
                </a:solidFill>
              </a:rPr>
              <a:t>costs: R2E </a:t>
            </a:r>
            <a:r>
              <a:rPr lang="en-US" sz="1600" dirty="0">
                <a:solidFill>
                  <a:srgbClr val="0055A0"/>
                </a:solidFill>
              </a:rPr>
              <a:t>Budget </a:t>
            </a:r>
            <a:r>
              <a:rPr lang="en-US" sz="1600" dirty="0" smtClean="0">
                <a:solidFill>
                  <a:srgbClr val="0055A0"/>
                </a:solidFill>
              </a:rPr>
              <a:t>Code</a:t>
            </a:r>
            <a:endParaRPr lang="en-US" sz="1600" dirty="0">
              <a:solidFill>
                <a:srgbClr val="0055A0"/>
              </a:solidFill>
            </a:endParaRPr>
          </a:p>
          <a:p>
            <a:pPr marL="91440" lvl="1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"Samples </a:t>
            </a:r>
            <a:r>
              <a:rPr lang="en-US" sz="1600" dirty="0">
                <a:solidFill>
                  <a:srgbClr val="0055A0"/>
                </a:solidFill>
              </a:rPr>
              <a:t>handling" </a:t>
            </a:r>
            <a:r>
              <a:rPr lang="en-US" sz="1600" dirty="0" smtClean="0">
                <a:solidFill>
                  <a:srgbClr val="0055A0"/>
                </a:solidFill>
              </a:rPr>
              <a:t>costs: </a:t>
            </a:r>
            <a:r>
              <a:rPr lang="en-US" sz="1600" dirty="0" smtClean="0">
                <a:solidFill>
                  <a:srgbClr val="0055A0"/>
                </a:solidFill>
              </a:rPr>
              <a:t>Equipment </a:t>
            </a:r>
            <a:r>
              <a:rPr lang="en-US" sz="1600" dirty="0">
                <a:solidFill>
                  <a:srgbClr val="0055A0"/>
                </a:solidFill>
              </a:rPr>
              <a:t>group Budget </a:t>
            </a:r>
            <a:r>
              <a:rPr lang="en-US" sz="1600" dirty="0" smtClean="0">
                <a:solidFill>
                  <a:srgbClr val="0055A0"/>
                </a:solidFill>
              </a:rPr>
              <a:t>Code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Samples </a:t>
            </a:r>
            <a:r>
              <a:rPr lang="en-US" sz="1400" dirty="0">
                <a:solidFill>
                  <a:srgbClr val="0055A0"/>
                </a:solidFill>
              </a:rPr>
              <a:t>procurement, characterization tests and related analysis also from Equipment groups</a:t>
            </a:r>
          </a:p>
          <a:p>
            <a:pPr marL="91440" indent="-182880"/>
            <a:endParaRPr lang="en-US" dirty="0"/>
          </a:p>
          <a:p>
            <a:pPr marL="91440" indent="-182880"/>
            <a:endParaRPr lang="en-US" dirty="0" smtClean="0"/>
          </a:p>
          <a:p>
            <a:pPr marL="91440" indent="-182880"/>
            <a:endParaRPr lang="en-US" dirty="0"/>
          </a:p>
          <a:p>
            <a:pPr marL="91440" indent="-182880"/>
            <a:endParaRPr lang="en-US" dirty="0" smtClean="0"/>
          </a:p>
          <a:p>
            <a:pPr marL="91440" indent="-182880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Coordination </a:t>
            </a:r>
            <a:r>
              <a:rPr lang="en-GB" sz="1800" dirty="0"/>
              <a:t>of CERN wide irradiation tests in external </a:t>
            </a:r>
            <a:r>
              <a:rPr lang="en-GB" sz="1800" dirty="0" smtClean="0"/>
              <a:t>facilities</a:t>
            </a:r>
            <a:endParaRPr lang="en-GB" sz="18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696" y="1907210"/>
            <a:ext cx="4174931" cy="2651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619" y="1906387"/>
            <a:ext cx="4151874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43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3465499"/>
            <a:ext cx="3953435" cy="997439"/>
          </a:xfrm>
        </p:spPr>
        <p:txBody>
          <a:bodyPr>
            <a:normAutofit lnSpcReduction="10000"/>
          </a:bodyPr>
          <a:lstStyle/>
          <a:p>
            <a:pPr marL="0" indent="0">
              <a:buClr>
                <a:srgbClr val="0055A0"/>
              </a:buClr>
              <a:buNone/>
            </a:pPr>
            <a:r>
              <a:rPr lang="en-US" sz="1500" dirty="0" smtClean="0">
                <a:solidFill>
                  <a:srgbClr val="0055A0"/>
                </a:solidFill>
              </a:rPr>
              <a:t>Market survey </a:t>
            </a:r>
            <a:r>
              <a:rPr lang="en-US" sz="1500" dirty="0">
                <a:solidFill>
                  <a:srgbClr val="0055A0"/>
                </a:solidFill>
              </a:rPr>
              <a:t>launched </a:t>
            </a:r>
            <a:r>
              <a:rPr lang="en-US" sz="1500" dirty="0" smtClean="0">
                <a:solidFill>
                  <a:srgbClr val="0055A0"/>
                </a:solidFill>
              </a:rPr>
              <a:t>mid-2018</a:t>
            </a:r>
          </a:p>
          <a:p>
            <a:pPr marL="0" indent="0">
              <a:buClr>
                <a:srgbClr val="0055A0"/>
              </a:buClr>
              <a:buNone/>
            </a:pPr>
            <a:r>
              <a:rPr lang="en-US" sz="1500" dirty="0">
                <a:solidFill>
                  <a:srgbClr val="0055A0"/>
                </a:solidFill>
              </a:rPr>
              <a:t> </a:t>
            </a:r>
            <a:r>
              <a:rPr lang="en-US" sz="1500" dirty="0" smtClean="0">
                <a:solidFill>
                  <a:srgbClr val="0055A0"/>
                </a:solidFill>
              </a:rPr>
              <a:t>    MS-4440/EN/R2E</a:t>
            </a:r>
            <a:endParaRPr lang="en-US" sz="1500" dirty="0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509246" y="1216730"/>
            <a:ext cx="4242619" cy="3062661"/>
          </a:xfrm>
        </p:spPr>
        <p:txBody>
          <a:bodyPr>
            <a:normAutofit lnSpcReduction="10000"/>
          </a:bodyPr>
          <a:lstStyle/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25 firms contacted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16 gave no feedback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5 declined</a:t>
            </a: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10 firms / group of firms replied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Qualification on-going</a:t>
            </a:r>
          </a:p>
          <a:p>
            <a:pPr marL="507492" lvl="2" indent="0">
              <a:buClr>
                <a:srgbClr val="0055A0"/>
              </a:buClr>
              <a:buNone/>
            </a:pPr>
            <a:endParaRPr lang="en-US" sz="1400" dirty="0" smtClean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55A0"/>
                </a:solidFill>
              </a:rPr>
              <a:t>IT foreseen for 1</a:t>
            </a:r>
            <a:r>
              <a:rPr lang="en-US" sz="1600" baseline="30000" dirty="0" smtClean="0">
                <a:solidFill>
                  <a:srgbClr val="0055A0"/>
                </a:solidFill>
              </a:rPr>
              <a:t>st</a:t>
            </a:r>
            <a:r>
              <a:rPr lang="en-US" sz="1600" dirty="0" smtClean="0">
                <a:solidFill>
                  <a:srgbClr val="0055A0"/>
                </a:solidFill>
              </a:rPr>
              <a:t> quarter of 2019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1 </a:t>
            </a:r>
            <a:r>
              <a:rPr lang="en-US" sz="1400" dirty="0" smtClean="0">
                <a:solidFill>
                  <a:srgbClr val="0055A0"/>
                </a:solidFill>
              </a:rPr>
              <a:t>MCHF </a:t>
            </a:r>
            <a:r>
              <a:rPr lang="en-US" sz="1400" dirty="0" smtClean="0">
                <a:solidFill>
                  <a:srgbClr val="0055A0"/>
                </a:solidFill>
              </a:rPr>
              <a:t>over 5 </a:t>
            </a:r>
            <a:r>
              <a:rPr lang="en-US" sz="1400" dirty="0" smtClean="0">
                <a:solidFill>
                  <a:srgbClr val="0055A0"/>
                </a:solidFill>
              </a:rPr>
              <a:t>years</a:t>
            </a:r>
          </a:p>
          <a:p>
            <a:pPr marL="690372" lvl="2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0055A0"/>
                </a:solidFill>
              </a:rPr>
              <a:t>200 </a:t>
            </a:r>
            <a:r>
              <a:rPr lang="en-US" sz="1400" dirty="0" err="1" smtClean="0">
                <a:solidFill>
                  <a:srgbClr val="0055A0"/>
                </a:solidFill>
              </a:rPr>
              <a:t>kCHF</a:t>
            </a:r>
            <a:r>
              <a:rPr lang="en-US" sz="1400" dirty="0" smtClean="0">
                <a:solidFill>
                  <a:srgbClr val="0055A0"/>
                </a:solidFill>
              </a:rPr>
              <a:t>/year</a:t>
            </a: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55A0"/>
                </a:solidFill>
              </a:rPr>
              <a:t>TS describes norms to comply with, required </a:t>
            </a:r>
            <a:r>
              <a:rPr lang="en-US" sz="1600" dirty="0" smtClean="0">
                <a:solidFill>
                  <a:srgbClr val="0055A0"/>
                </a:solidFill>
              </a:rPr>
              <a:t>documentation, </a:t>
            </a:r>
            <a:r>
              <a:rPr lang="en-US" sz="1600" dirty="0" err="1">
                <a:solidFill>
                  <a:srgbClr val="0055A0"/>
                </a:solidFill>
              </a:rPr>
              <a:t>etc</a:t>
            </a:r>
            <a:endParaRPr lang="en-US" sz="1600" dirty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rgbClr val="0055A0"/>
              </a:solidFill>
            </a:endParaRPr>
          </a:p>
          <a:p>
            <a:pPr marL="502920" lvl="1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55A0"/>
              </a:solidFill>
            </a:endParaRPr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>
            <a:normAutofit lnSpcReduction="10000"/>
          </a:bodyPr>
          <a:lstStyle/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en-US" sz="1200" dirty="0">
                <a:solidFill>
                  <a:srgbClr val="0055A0">
                    <a:tint val="75000"/>
                  </a:srgbClr>
                </a:solidFill>
              </a:rPr>
              <a:t>11-12 December 2018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29" y="1138200"/>
            <a:ext cx="3622741" cy="1898861"/>
          </a:xfrm>
          <a:prstGeom prst="rect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</a:ln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1800" b="1" dirty="0"/>
              <a:t>Coordination of CERN wide irradiation tests in external facilities</a:t>
            </a:r>
          </a:p>
        </p:txBody>
      </p:sp>
    </p:spTree>
    <p:extLst>
      <p:ext uri="{BB962C8B-B14F-4D97-AF65-F5344CB8AC3E}">
        <p14:creationId xmlns:p14="http://schemas.microsoft.com/office/powerpoint/2010/main" val="130545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527" y="994205"/>
            <a:ext cx="3183448" cy="287370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994204"/>
            <a:ext cx="5602159" cy="3533653"/>
          </a:xfrm>
        </p:spPr>
        <p:txBody>
          <a:bodyPr>
            <a:normAutofit fontScale="70000" lnSpcReduction="20000"/>
          </a:bodyPr>
          <a:lstStyle/>
          <a:p>
            <a:pPr marL="91440" indent="-182880">
              <a:lnSpc>
                <a:spcPct val="120000"/>
              </a:lnSpc>
            </a:pPr>
            <a:r>
              <a:rPr lang="en-US" sz="2200" dirty="0" smtClean="0"/>
              <a:t>CERN History with materials under radiation :</a:t>
            </a:r>
          </a:p>
          <a:p>
            <a:pPr marL="452628" lvl="1" indent="-91440">
              <a:lnSpc>
                <a:spcPct val="120000"/>
              </a:lnSpc>
            </a:pPr>
            <a:r>
              <a:rPr lang="en-US" dirty="0" smtClean="0"/>
              <a:t>Late 70’s </a:t>
            </a:r>
            <a:r>
              <a:rPr lang="en-US" dirty="0"/>
              <a:t> </a:t>
            </a:r>
            <a:r>
              <a:rPr lang="en-US" dirty="0" smtClean="0"/>
              <a:t>→ </a:t>
            </a:r>
            <a:r>
              <a:rPr lang="en-US" dirty="0" smtClean="0"/>
              <a:t> </a:t>
            </a:r>
            <a:r>
              <a:rPr lang="en-US" dirty="0" smtClean="0"/>
              <a:t>Early 2000’s :</a:t>
            </a:r>
          </a:p>
          <a:p>
            <a:pPr marL="621792" lvl="2" indent="-91440">
              <a:lnSpc>
                <a:spcPct val="120000"/>
              </a:lnSpc>
            </a:pPr>
            <a:r>
              <a:rPr lang="en-US" sz="1800" dirty="0"/>
              <a:t>Yellow </a:t>
            </a:r>
            <a:r>
              <a:rPr lang="en-US" sz="1800" dirty="0" smtClean="0"/>
              <a:t>books: Compilation of radiation damage test data </a:t>
            </a:r>
          </a:p>
          <a:p>
            <a:pPr marL="530352" lvl="2" indent="0">
              <a:lnSpc>
                <a:spcPct val="120000"/>
              </a:lnSpc>
              <a:buNone/>
            </a:pPr>
            <a:r>
              <a:rPr lang="en-US" sz="1800" dirty="0"/>
              <a:t> </a:t>
            </a:r>
            <a:r>
              <a:rPr lang="en-US" sz="1800" dirty="0" smtClean="0"/>
              <a:t>  → The bible(s) !</a:t>
            </a:r>
          </a:p>
          <a:p>
            <a:pPr marL="621792" lvl="2" indent="-91440">
              <a:lnSpc>
                <a:spcPct val="120000"/>
              </a:lnSpc>
            </a:pPr>
            <a:r>
              <a:rPr lang="en-US" sz="1800" i="1" dirty="0"/>
              <a:t>Post irradiation characterization : mechanical </a:t>
            </a:r>
            <a:r>
              <a:rPr lang="en-US" sz="1800" i="1" dirty="0" smtClean="0"/>
              <a:t>tests</a:t>
            </a:r>
          </a:p>
          <a:p>
            <a:pPr marL="621792" lvl="2" indent="-91440">
              <a:lnSpc>
                <a:spcPct val="120000"/>
              </a:lnSpc>
            </a:pPr>
            <a:endParaRPr lang="en-US" sz="900" i="1" dirty="0"/>
          </a:p>
          <a:p>
            <a:pPr marL="452628" lvl="1" indent="-91440">
              <a:lnSpc>
                <a:spcPct val="120000"/>
              </a:lnSpc>
            </a:pPr>
            <a:r>
              <a:rPr lang="en-US" dirty="0" smtClean="0"/>
              <a:t>In 1995</a:t>
            </a:r>
          </a:p>
          <a:p>
            <a:pPr marL="621792" lvl="2" indent="-91440">
              <a:lnSpc>
                <a:spcPct val="120000"/>
              </a:lnSpc>
            </a:pPr>
            <a:r>
              <a:rPr lang="en-US" sz="1800" dirty="0" smtClean="0"/>
              <a:t>IS41 </a:t>
            </a:r>
            <a:r>
              <a:rPr lang="en-US" i="1" dirty="0" smtClean="0"/>
              <a:t>‘’The use of plastic and other non-metallic materials at CERN with respect to fire safety and radiation resistance’’ </a:t>
            </a:r>
          </a:p>
          <a:p>
            <a:pPr marL="621792" lvl="2" indent="-91440">
              <a:lnSpc>
                <a:spcPct val="120000"/>
              </a:lnSpc>
            </a:pPr>
            <a:endParaRPr lang="en-US" sz="700" i="1" dirty="0" smtClean="0"/>
          </a:p>
          <a:p>
            <a:pPr marL="452628" lvl="1" indent="-91440">
              <a:lnSpc>
                <a:spcPct val="120000"/>
              </a:lnSpc>
            </a:pPr>
            <a:r>
              <a:rPr lang="en-US" dirty="0"/>
              <a:t>I</a:t>
            </a:r>
            <a:r>
              <a:rPr lang="en-US" dirty="0" smtClean="0"/>
              <a:t>n 2014 : </a:t>
            </a:r>
            <a:endParaRPr lang="en-US" dirty="0"/>
          </a:p>
          <a:p>
            <a:pPr marL="621792" lvl="2" indent="-91440">
              <a:lnSpc>
                <a:spcPct val="120000"/>
              </a:lnSpc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800" i="1" dirty="0" smtClean="0"/>
              <a:t>Demand </a:t>
            </a:r>
            <a:r>
              <a:rPr lang="en-US" sz="1800" i="1" dirty="0"/>
              <a:t>for radiation test campaigns (TID, DD) is steadily </a:t>
            </a:r>
            <a:r>
              <a:rPr lang="en-US" sz="1800" i="1" dirty="0" smtClean="0"/>
              <a:t>increasing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800" i="1" dirty="0"/>
          </a:p>
          <a:p>
            <a:pPr marL="621792" lvl="2" indent="-91440">
              <a:lnSpc>
                <a:spcPct val="120000"/>
              </a:lnSpc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GB" sz="1800" i="1" dirty="0" smtClean="0"/>
              <a:t>Time </a:t>
            </a:r>
            <a:r>
              <a:rPr lang="en-GB" sz="1800" i="1" dirty="0"/>
              <a:t>and man-power constraints are a frequent issue for equipment </a:t>
            </a:r>
            <a:r>
              <a:rPr lang="en-GB" sz="1800" i="1" dirty="0" smtClean="0"/>
              <a:t>groups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US" sz="1800" i="1" dirty="0" smtClean="0"/>
          </a:p>
          <a:p>
            <a:pPr marL="621792" lvl="2" indent="-91440">
              <a:lnSpc>
                <a:spcPct val="120000"/>
              </a:lnSpc>
            </a:pP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800" i="1" dirty="0" smtClean="0"/>
              <a:t>R2M</a:t>
            </a:r>
            <a:r>
              <a:rPr lang="en-US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en-US" sz="1800" i="1" dirty="0" smtClean="0"/>
              <a:t> as an R2E spin-off</a:t>
            </a:r>
          </a:p>
          <a:p>
            <a:pPr marL="822960" lvl="3" indent="0">
              <a:lnSpc>
                <a:spcPct val="120000"/>
              </a:lnSpc>
              <a:buNone/>
            </a:pPr>
            <a:endParaRPr lang="en-US" sz="1300" dirty="0" smtClean="0"/>
          </a:p>
          <a:p>
            <a:pPr lvl="2"/>
            <a:endParaRPr lang="en-GB" i="1" dirty="0"/>
          </a:p>
          <a:p>
            <a:pPr lvl="1"/>
            <a:endParaRPr lang="en-US" i="1" dirty="0" smtClean="0"/>
          </a:p>
          <a:p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59358" y="3981665"/>
            <a:ext cx="25426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Yellow book report </a:t>
            </a:r>
            <a:r>
              <a:rPr lang="en-GB" sz="1000" dirty="0" smtClean="0"/>
              <a:t>CERN-98-01</a:t>
            </a:r>
          </a:p>
          <a:p>
            <a:pPr algn="ctr"/>
            <a:r>
              <a:rPr lang="en-GB" sz="1000" dirty="0"/>
              <a:t>Compilation of radiation damage test </a:t>
            </a:r>
            <a:r>
              <a:rPr lang="en-GB" sz="1000" dirty="0" smtClean="0"/>
              <a:t>data</a:t>
            </a:r>
            <a:endParaRPr lang="en-GB" sz="1000" dirty="0"/>
          </a:p>
          <a:p>
            <a:pPr algn="ctr"/>
            <a:r>
              <a:rPr lang="en-GB" sz="1000" dirty="0" smtClean="0"/>
              <a:t>http://</a:t>
            </a:r>
            <a:r>
              <a:rPr lang="en-GB" sz="1000" dirty="0"/>
              <a:t>cds.cern.ch/record/357576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1800" dirty="0"/>
              <a:t>Long-term know-how on material radiation damage effects</a:t>
            </a:r>
          </a:p>
        </p:txBody>
      </p:sp>
    </p:spTree>
    <p:extLst>
      <p:ext uri="{BB962C8B-B14F-4D97-AF65-F5344CB8AC3E}">
        <p14:creationId xmlns:p14="http://schemas.microsoft.com/office/powerpoint/2010/main" val="3983042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testing equipment and material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0" lvl="1" indent="-18288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55A0"/>
                </a:solidFill>
              </a:rPr>
              <a:t>Consequences of equipment radiation damage :</a:t>
            </a:r>
          </a:p>
          <a:p>
            <a:pPr marL="845820" lvl="7">
              <a:lnSpc>
                <a:spcPct val="120000"/>
              </a:lnSpc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C00000"/>
                </a:solidFill>
              </a:rPr>
              <a:t>Machine unavailability</a:t>
            </a:r>
          </a:p>
          <a:p>
            <a:pPr marL="845820" lvl="7">
              <a:lnSpc>
                <a:spcPct val="130000"/>
              </a:lnSpc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Unforeseen </a:t>
            </a:r>
            <a:r>
              <a:rPr lang="en-US" sz="1800" dirty="0">
                <a:solidFill>
                  <a:srgbClr val="C00000"/>
                </a:solidFill>
              </a:rPr>
              <a:t>replacement costs</a:t>
            </a:r>
          </a:p>
          <a:p>
            <a:pPr marL="845820" lvl="3" indent="-91440">
              <a:lnSpc>
                <a:spcPct val="12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0055A0"/>
              </a:solidFill>
            </a:endParaRPr>
          </a:p>
          <a:p>
            <a:pPr marL="457200" lvl="1" indent="-182880">
              <a:lnSpc>
                <a:spcPct val="120000"/>
              </a:lnSpc>
              <a:spcBef>
                <a:spcPts val="0"/>
              </a:spcBef>
              <a:buClrTx/>
              <a:buSzTx/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rgbClr val="0055A0"/>
                </a:solidFill>
              </a:rPr>
              <a:t>Equipment qualification allows :</a:t>
            </a:r>
          </a:p>
          <a:p>
            <a:pPr marL="845820" lvl="7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Selecting the most resistant equipment / materials</a:t>
            </a:r>
          </a:p>
          <a:p>
            <a:pPr marL="845820" lvl="7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Meeting equipment lifetime constraints</a:t>
            </a:r>
          </a:p>
          <a:p>
            <a:pPr marL="845820" lvl="7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Anticipate failures </a:t>
            </a:r>
            <a:r>
              <a:rPr lang="en-US" sz="1800" dirty="0" smtClean="0">
                <a:solidFill>
                  <a:srgbClr val="0055A0"/>
                </a:solidFill>
              </a:rPr>
              <a:t>(prevention</a:t>
            </a:r>
            <a:r>
              <a:rPr lang="en-US" sz="1800" dirty="0">
                <a:solidFill>
                  <a:srgbClr val="0055A0"/>
                </a:solidFill>
              </a:rPr>
              <a:t>)</a:t>
            </a:r>
          </a:p>
          <a:p>
            <a:pPr marL="845820" lvl="7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55A0"/>
                </a:solidFill>
              </a:rPr>
              <a:t>Avoiding ALARA issues (radiation protection)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611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6435" y="693721"/>
            <a:ext cx="1594253" cy="14200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Long-term know-how on material radiation damage effects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14984"/>
            <a:ext cx="3867912" cy="3447955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182880"/>
            <a:r>
              <a:rPr lang="en-US" dirty="0" smtClean="0"/>
              <a:t>Documentation </a:t>
            </a:r>
            <a:r>
              <a:rPr lang="en-US" dirty="0" smtClean="0"/>
              <a:t>and Quality </a:t>
            </a:r>
            <a:r>
              <a:rPr lang="en-US" dirty="0" smtClean="0"/>
              <a:t>assurance</a:t>
            </a:r>
          </a:p>
          <a:p>
            <a:pPr marL="251460" indent="-342900">
              <a:buFont typeface="Wingdings" panose="05000000000000000000" pitchFamily="2" charset="2"/>
              <a:buChar char="Ø"/>
            </a:pPr>
            <a:r>
              <a:rPr lang="en-US" dirty="0" smtClean="0"/>
              <a:t>Current situation</a:t>
            </a:r>
            <a:endParaRPr lang="en-US" dirty="0" smtClean="0"/>
          </a:p>
          <a:p>
            <a:pPr marL="91440" indent="-182880"/>
            <a:endParaRPr lang="en-US" dirty="0" smtClean="0"/>
          </a:p>
          <a:p>
            <a:pPr marL="365760" lvl="1" indent="-91440"/>
            <a:r>
              <a:rPr lang="en-US" dirty="0" smtClean="0"/>
              <a:t>Technical Specification</a:t>
            </a:r>
          </a:p>
          <a:p>
            <a:pPr marL="640080" lvl="2" indent="-91440"/>
            <a:r>
              <a:rPr lang="en-US" dirty="0" smtClean="0"/>
              <a:t>Produced by the equipment group</a:t>
            </a:r>
          </a:p>
          <a:p>
            <a:pPr marL="640080" lvl="2" indent="-91440"/>
            <a:r>
              <a:rPr lang="en-US" dirty="0" smtClean="0"/>
              <a:t>Describing CERN requirements </a:t>
            </a:r>
            <a:r>
              <a:rPr lang="en-US" dirty="0" smtClean="0"/>
              <a:t>and</a:t>
            </a:r>
            <a:r>
              <a:rPr lang="en-US" dirty="0" smtClean="0"/>
              <a:t> </a:t>
            </a:r>
            <a:r>
              <a:rPr lang="en-US" dirty="0" smtClean="0"/>
              <a:t>shared with the irradiation facility staff</a:t>
            </a:r>
          </a:p>
          <a:p>
            <a:pPr marL="640080" lvl="2" indent="-91440"/>
            <a:r>
              <a:rPr lang="en-US" dirty="0" smtClean="0"/>
              <a:t>Template available in EDMS </a:t>
            </a:r>
            <a:r>
              <a:rPr lang="en-GB" dirty="0" smtClean="0"/>
              <a:t>1807333 </a:t>
            </a:r>
          </a:p>
          <a:p>
            <a:pPr marL="640080" lvl="2" indent="-91440"/>
            <a:endParaRPr lang="en-US" dirty="0" smtClean="0"/>
          </a:p>
          <a:p>
            <a:pPr marL="365760" lvl="1" indent="-91440"/>
            <a:r>
              <a:rPr lang="en-US" dirty="0" smtClean="0"/>
              <a:t>Reporting</a:t>
            </a:r>
          </a:p>
          <a:p>
            <a:pPr marL="640080" lvl="2" indent="-91440"/>
            <a:r>
              <a:rPr lang="en-US" dirty="0" smtClean="0"/>
              <a:t>Irradiation report </a:t>
            </a:r>
          </a:p>
          <a:p>
            <a:pPr marL="640080" lvl="2" indent="-91440"/>
            <a:r>
              <a:rPr lang="en-US" dirty="0" smtClean="0"/>
              <a:t>Characterization report, including analysis and conclusions</a:t>
            </a:r>
          </a:p>
          <a:p>
            <a:pPr marL="640080" lvl="2" indent="-91440"/>
            <a:r>
              <a:rPr lang="en-US" dirty="0" smtClean="0"/>
              <a:t>If applicable, global report for multiple tests</a:t>
            </a:r>
          </a:p>
          <a:p>
            <a:pPr lvl="2"/>
            <a:endParaRPr lang="en-US" dirty="0" smtClean="0"/>
          </a:p>
        </p:txBody>
      </p:sp>
      <p:sp>
        <p:nvSpPr>
          <p:cNvPr id="8" name="Content Placeholder 6"/>
          <p:cNvSpPr txBox="1">
            <a:spLocks/>
          </p:cNvSpPr>
          <p:nvPr/>
        </p:nvSpPr>
        <p:spPr>
          <a:xfrm>
            <a:off x="4570627" y="1974271"/>
            <a:ext cx="3657600" cy="2488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GB" sz="1400" dirty="0" smtClean="0"/>
              <a:t>Archiving of relevant documentation</a:t>
            </a:r>
          </a:p>
          <a:p>
            <a:pPr marL="640080" lvl="2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GB" sz="1200" dirty="0" smtClean="0"/>
              <a:t>Share know how and results</a:t>
            </a:r>
          </a:p>
          <a:p>
            <a:pPr marL="640080" lvl="2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GB" sz="1200" dirty="0" smtClean="0"/>
              <a:t>Avoid redundant tests</a:t>
            </a:r>
          </a:p>
          <a:p>
            <a:pPr marL="640080" lvl="2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GB" sz="1200" dirty="0" smtClean="0"/>
              <a:t>Twiki – collaborative website</a:t>
            </a:r>
          </a:p>
          <a:p>
            <a:pPr marL="640080" lvl="2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GB" sz="1200" dirty="0" smtClean="0"/>
              <a:t>EDMS structure - centralized documentation to guarantee long-term documentation</a:t>
            </a:r>
          </a:p>
          <a:p>
            <a:pPr marL="548640" lvl="2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</a:pPr>
            <a:endParaRPr lang="en-GB" sz="1200" dirty="0" smtClean="0"/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GB" sz="1400" dirty="0" smtClean="0"/>
              <a:t>Radiation to material CERN guideline</a:t>
            </a:r>
          </a:p>
          <a:p>
            <a:pPr marL="640080" lvl="2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</a:pPr>
            <a:r>
              <a:rPr lang="en-GB" sz="1200" dirty="0" smtClean="0">
                <a:latin typeface="+mj-lt"/>
              </a:rPr>
              <a:t>Same purpose than EDMS 1740220 </a:t>
            </a:r>
            <a:r>
              <a:rPr lang="en-GB" sz="1200" dirty="0" smtClean="0">
                <a:latin typeface="+mj-lt"/>
                <a:cs typeface="Times New Roman" panose="02020603050405020304" pitchFamily="18" charset="0"/>
              </a:rPr>
              <a:t>"Radiation Hardness Assurance Procedure"</a:t>
            </a:r>
            <a:endParaRPr lang="en-GB" sz="1200" dirty="0">
              <a:latin typeface="+mj-l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203" y="1178120"/>
            <a:ext cx="959287" cy="959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3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86066"/>
          </a:xfrm>
        </p:spPr>
        <p:txBody>
          <a:bodyPr>
            <a:normAutofit fontScale="40000" lnSpcReduction="20000"/>
          </a:bodyPr>
          <a:lstStyle/>
          <a:p>
            <a:pPr marL="91440" indent="-182880"/>
            <a:r>
              <a:rPr lang="en-US" sz="3500" dirty="0" smtClean="0"/>
              <a:t>Resources</a:t>
            </a:r>
          </a:p>
          <a:p>
            <a:pPr marL="502920" lvl="1" indent="-182880"/>
            <a:r>
              <a:rPr lang="en-US" sz="3500" dirty="0" smtClean="0"/>
              <a:t>2012-2015</a:t>
            </a:r>
          </a:p>
          <a:p>
            <a:pPr marL="690372" lvl="2" indent="-182880"/>
            <a:r>
              <a:rPr lang="en-US" sz="3500" dirty="0" smtClean="0"/>
              <a:t>Activity held by R2E project leader</a:t>
            </a:r>
          </a:p>
          <a:p>
            <a:pPr marL="502920" lvl="1" indent="-182880"/>
            <a:r>
              <a:rPr lang="en-US" sz="3500" dirty="0" smtClean="0"/>
              <a:t>2016-2018</a:t>
            </a:r>
          </a:p>
          <a:p>
            <a:pPr marL="690372" lvl="2" indent="-182880"/>
            <a:r>
              <a:rPr lang="en-US" sz="3500" dirty="0" smtClean="0"/>
              <a:t>Activity held by TEMP (3 year)</a:t>
            </a:r>
          </a:p>
          <a:p>
            <a:pPr marL="502920" lvl="1" indent="-182880"/>
            <a:r>
              <a:rPr lang="en-US" sz="3500" dirty="0" smtClean="0"/>
              <a:t>2019</a:t>
            </a:r>
          </a:p>
          <a:p>
            <a:pPr marL="690372" lvl="2" indent="-182880"/>
            <a:r>
              <a:rPr lang="en-US" sz="3500" dirty="0" smtClean="0"/>
              <a:t>TEMP extended for 6 months – until June 2019</a:t>
            </a:r>
          </a:p>
          <a:p>
            <a:pPr marL="690372" lvl="2" indent="-182880"/>
            <a:r>
              <a:rPr lang="en-US" sz="3500" dirty="0" smtClean="0"/>
              <a:t>Fellow expected </a:t>
            </a:r>
            <a:r>
              <a:rPr lang="en-US" sz="3500" dirty="0" smtClean="0"/>
              <a:t>as from July 2019</a:t>
            </a:r>
          </a:p>
          <a:p>
            <a:pPr marL="502920" lvl="1" indent="-182880"/>
            <a:endParaRPr lang="en-US" sz="3100" dirty="0" smtClean="0"/>
          </a:p>
          <a:p>
            <a:pPr marL="502920" lvl="1" indent="-182880"/>
            <a:endParaRPr lang="en-US" sz="3100" dirty="0" smtClean="0"/>
          </a:p>
          <a:p>
            <a:pPr marL="502920" lvl="1" indent="-182880"/>
            <a:endParaRPr lang="en-US" sz="3100" dirty="0" smtClean="0"/>
          </a:p>
          <a:p>
            <a:pPr marL="91440" indent="-182880"/>
            <a:r>
              <a:rPr lang="en-US" sz="3400" dirty="0" smtClean="0">
                <a:sym typeface="Wingdings"/>
              </a:rPr>
              <a:t>In R2E C&amp;S </a:t>
            </a:r>
            <a:r>
              <a:rPr lang="en-US" sz="3400" dirty="0" smtClean="0">
                <a:sym typeface="Wingdings"/>
              </a:rPr>
              <a:t>review (</a:t>
            </a:r>
            <a:r>
              <a:rPr lang="en-US" sz="3400" dirty="0" smtClean="0">
                <a:sym typeface="Wingdings"/>
              </a:rPr>
              <a:t>Indico 666689, 10.2017) 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"</a:t>
            </a:r>
            <a:r>
              <a:rPr lang="en-US" sz="3400" dirty="0" smtClean="0">
                <a:sym typeface="Wingdings"/>
              </a:rPr>
              <a:t>R2M Outlook and Strategy</a:t>
            </a:r>
            <a:r>
              <a:rPr lang="en-US" sz="3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/>
              </a:rPr>
              <a:t>"</a:t>
            </a:r>
            <a:r>
              <a:rPr lang="en-US" sz="3400" dirty="0" smtClean="0">
                <a:sym typeface="Wingdings"/>
              </a:rPr>
              <a:t> talk by Marco Calviani :</a:t>
            </a:r>
          </a:p>
          <a:p>
            <a:pPr marL="502920" lvl="1" indent="-182880"/>
            <a:r>
              <a:rPr lang="en-US" sz="3200" dirty="0">
                <a:sym typeface="Wingdings"/>
              </a:rPr>
              <a:t>Long-term management of R2M+R2BID know-how would require a dedicated staff</a:t>
            </a:r>
          </a:p>
          <a:p>
            <a:pPr marL="502920" lvl="1" indent="-182880"/>
            <a:r>
              <a:rPr lang="en-US" sz="3200" dirty="0" smtClean="0">
                <a:sym typeface="Wingdings"/>
              </a:rPr>
              <a:t>Similar </a:t>
            </a:r>
            <a:r>
              <a:rPr lang="en-US" sz="3200" dirty="0" smtClean="0">
                <a:sym typeface="Wingdings"/>
              </a:rPr>
              <a:t>level of resources should be made available in equipment groups requiring R2M-related test</a:t>
            </a:r>
          </a:p>
          <a:p>
            <a:pPr marL="320040" lvl="1" indent="0">
              <a:buNone/>
            </a:pPr>
            <a:endParaRPr lang="en-US" sz="3300" dirty="0" smtClean="0">
              <a:sym typeface="Wingdings"/>
            </a:endParaRPr>
          </a:p>
          <a:p>
            <a:pPr marL="36576" indent="0">
              <a:buNone/>
            </a:pPr>
            <a:endParaRPr lang="en-US" sz="2600" dirty="0" smtClean="0">
              <a:sym typeface="Wingdings"/>
            </a:endParaRPr>
          </a:p>
          <a:p>
            <a:pPr marL="36576" indent="0">
              <a:buNone/>
            </a:pPr>
            <a:endParaRPr lang="en-US" sz="2600" dirty="0">
              <a:sym typeface="Wingdings"/>
            </a:endParaRPr>
          </a:p>
          <a:p>
            <a:pPr marL="36576" indent="0">
              <a:buNone/>
            </a:pPr>
            <a:endParaRPr lang="en-US" sz="2600" dirty="0">
              <a:sym typeface="Wingdings"/>
            </a:endParaRPr>
          </a:p>
          <a:p>
            <a:pPr lvl="1"/>
            <a:endParaRPr lang="en-GB" sz="2400" dirty="0"/>
          </a:p>
          <a:p>
            <a:pPr marL="36576" indent="0">
              <a:buNone/>
            </a:pPr>
            <a:endParaRPr lang="en-US" sz="2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Resources</a:t>
            </a: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0569" y="527786"/>
            <a:ext cx="2564807" cy="2440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42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1800" dirty="0" smtClean="0"/>
              <a:t>Conclusion</a:t>
            </a: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386066"/>
          </a:xfrm>
        </p:spPr>
        <p:txBody>
          <a:bodyPr>
            <a:normAutofit fontScale="32500" lnSpcReduction="20000"/>
          </a:bodyPr>
          <a:lstStyle/>
          <a:p>
            <a:pPr marL="36576" lvl="0" indent="0">
              <a:buNone/>
            </a:pPr>
            <a:r>
              <a:rPr lang="en-US" sz="4300" dirty="0"/>
              <a:t>Current </a:t>
            </a:r>
            <a:r>
              <a:rPr lang="en-US" sz="4300" dirty="0" smtClean="0"/>
              <a:t>situation for </a:t>
            </a:r>
            <a:r>
              <a:rPr lang="en-US" sz="4300" dirty="0" smtClean="0"/>
              <a:t>material </a:t>
            </a:r>
            <a:r>
              <a:rPr lang="en-US" sz="4300" dirty="0"/>
              <a:t>i</a:t>
            </a:r>
            <a:r>
              <a:rPr lang="en-US" sz="4300" dirty="0" smtClean="0"/>
              <a:t>rradiation </a:t>
            </a:r>
            <a:r>
              <a:rPr lang="en-US" sz="4300" dirty="0" smtClean="0"/>
              <a:t>tests</a:t>
            </a:r>
            <a:endParaRPr lang="en-US" sz="4300" dirty="0"/>
          </a:p>
          <a:p>
            <a:pPr marL="502920" lvl="1" indent="-182880"/>
            <a:r>
              <a:rPr lang="en-US" sz="4300" dirty="0">
                <a:solidFill>
                  <a:srgbClr val="C00000"/>
                </a:solidFill>
              </a:rPr>
              <a:t>Increasing demand for high dose irradiation tests</a:t>
            </a:r>
          </a:p>
          <a:p>
            <a:pPr marL="502920" lvl="1" indent="-182880"/>
            <a:r>
              <a:rPr lang="en-US" sz="4300" dirty="0"/>
              <a:t>Equipment </a:t>
            </a:r>
            <a:r>
              <a:rPr lang="en-US" sz="4300" dirty="0" smtClean="0"/>
              <a:t>group </a:t>
            </a:r>
            <a:r>
              <a:rPr lang="en-US" sz="4300" dirty="0"/>
              <a:t>responsible for their </a:t>
            </a:r>
            <a:r>
              <a:rPr lang="en-US" sz="4300" dirty="0" smtClean="0"/>
              <a:t>equipment</a:t>
            </a:r>
          </a:p>
          <a:p>
            <a:pPr marL="690372" lvl="2" indent="-182880"/>
            <a:r>
              <a:rPr lang="en-US" sz="3700" dirty="0" smtClean="0"/>
              <a:t>Example of TE/VSC</a:t>
            </a:r>
            <a:endParaRPr lang="en-US" sz="3700" dirty="0"/>
          </a:p>
          <a:p>
            <a:pPr marL="502920" lvl="1" indent="-182880"/>
            <a:r>
              <a:rPr lang="en-US" sz="4300" dirty="0">
                <a:solidFill>
                  <a:srgbClr val="C00000"/>
                </a:solidFill>
              </a:rPr>
              <a:t>R2M for expertise and support</a:t>
            </a:r>
          </a:p>
          <a:p>
            <a:pPr marL="690372" lvl="2" indent="-182880"/>
            <a:r>
              <a:rPr lang="en-US" sz="3700" dirty="0"/>
              <a:t>Support to equipment groups = efficient preparation of the tests</a:t>
            </a:r>
          </a:p>
          <a:p>
            <a:pPr marL="690372" lvl="2" indent="-182880"/>
            <a:r>
              <a:rPr lang="en-US" sz="3700" dirty="0"/>
              <a:t>Optimization of time and cost when combining tests</a:t>
            </a:r>
          </a:p>
          <a:p>
            <a:pPr marL="690372" lvl="2" indent="-182880"/>
            <a:r>
              <a:rPr lang="en-US" sz="3700" dirty="0"/>
              <a:t>Centralization of archives</a:t>
            </a:r>
          </a:p>
          <a:p>
            <a:pPr marL="0" indent="0">
              <a:buNone/>
            </a:pPr>
            <a:endParaRPr lang="en-US" sz="300" dirty="0"/>
          </a:p>
          <a:p>
            <a:pPr marL="690372" lvl="2" indent="-182880"/>
            <a:r>
              <a:rPr lang="en-US" sz="3700" dirty="0"/>
              <a:t>Contract set-up with external gamma facilities</a:t>
            </a:r>
          </a:p>
          <a:p>
            <a:pPr marL="91440" indent="-182880"/>
            <a:endParaRPr lang="en-US" sz="2500" dirty="0" smtClean="0"/>
          </a:p>
          <a:p>
            <a:pPr marL="91440" indent="-182880"/>
            <a:r>
              <a:rPr lang="en-US" sz="4300" dirty="0"/>
              <a:t>Importance of centralizing the know-how in order to avoid </a:t>
            </a:r>
            <a:r>
              <a:rPr lang="en-US" sz="4300" dirty="0" smtClean="0"/>
              <a:t>wasted resources and budget</a:t>
            </a:r>
            <a:endParaRPr lang="en-US" sz="4300" dirty="0"/>
          </a:p>
          <a:p>
            <a:pPr marL="502920" lvl="1" indent="-182880"/>
            <a:r>
              <a:rPr lang="en-US" sz="3700" dirty="0"/>
              <a:t>Know-how can be lost due to non-continuous support and no long-term </a:t>
            </a:r>
            <a:r>
              <a:rPr lang="en-US" sz="3700" dirty="0" smtClean="0"/>
              <a:t>strategy</a:t>
            </a:r>
            <a:endParaRPr lang="en-US" sz="2200" dirty="0" smtClean="0"/>
          </a:p>
          <a:p>
            <a:pPr marL="502920" lvl="1" indent="-182880"/>
            <a:endParaRPr lang="en-US" dirty="0"/>
          </a:p>
          <a:p>
            <a:pPr marL="365760" indent="-182880">
              <a:buFont typeface="Wingdings" panose="05000000000000000000" pitchFamily="2" charset="2"/>
              <a:buChar char="Ø"/>
            </a:pPr>
            <a:r>
              <a:rPr lang="en-US" sz="4300" dirty="0" smtClean="0"/>
              <a:t>Material irradiation testing is a </a:t>
            </a:r>
            <a:r>
              <a:rPr lang="en-US" sz="4300" dirty="0" smtClean="0">
                <a:solidFill>
                  <a:srgbClr val="C00000"/>
                </a:solidFill>
              </a:rPr>
              <a:t>key activity </a:t>
            </a:r>
            <a:r>
              <a:rPr lang="en-US" sz="4300" dirty="0" smtClean="0"/>
              <a:t>for </a:t>
            </a:r>
            <a:r>
              <a:rPr lang="en-US" sz="4300" dirty="0" smtClean="0">
                <a:solidFill>
                  <a:srgbClr val="C00000"/>
                </a:solidFill>
              </a:rPr>
              <a:t>CERN operation</a:t>
            </a:r>
          </a:p>
          <a:p>
            <a:pPr marL="365760" indent="-182880">
              <a:buFont typeface="Wingdings" panose="05000000000000000000" pitchFamily="2" charset="2"/>
              <a:buChar char="Ø"/>
            </a:pPr>
            <a:r>
              <a:rPr lang="en-US" sz="4300" dirty="0" smtClean="0"/>
              <a:t>Expertise on material radiation damage is </a:t>
            </a:r>
            <a:r>
              <a:rPr lang="en-US" sz="4300" dirty="0" smtClean="0">
                <a:solidFill>
                  <a:srgbClr val="C00000"/>
                </a:solidFill>
              </a:rPr>
              <a:t>essential</a:t>
            </a:r>
            <a:r>
              <a:rPr lang="en-US" sz="4300" dirty="0" smtClean="0"/>
              <a:t> for CERN</a:t>
            </a:r>
          </a:p>
          <a:p>
            <a:pPr marL="777240" lvl="1" indent="-182880">
              <a:buFont typeface="Wingdings" panose="05000000000000000000" pitchFamily="2" charset="2"/>
              <a:buChar char="Ø"/>
            </a:pPr>
            <a:r>
              <a:rPr lang="en-GB" sz="4300" dirty="0" smtClean="0"/>
              <a:t>Resources </a:t>
            </a:r>
            <a:r>
              <a:rPr lang="en-GB" sz="4300" dirty="0"/>
              <a:t>are presently limited – </a:t>
            </a:r>
            <a:r>
              <a:rPr lang="en-GB" sz="4300" dirty="0" smtClean="0"/>
              <a:t>long-term </a:t>
            </a:r>
            <a:r>
              <a:rPr lang="en-GB" sz="4300" dirty="0"/>
              <a:t>management </a:t>
            </a:r>
            <a:r>
              <a:rPr lang="en-GB" sz="4300" dirty="0" smtClean="0"/>
              <a:t>to </a:t>
            </a:r>
            <a:r>
              <a:rPr lang="en-GB" sz="4300" dirty="0"/>
              <a:t>be </a:t>
            </a:r>
            <a:r>
              <a:rPr lang="en-GB" sz="4300" dirty="0" smtClean="0"/>
              <a:t>clarified</a:t>
            </a:r>
            <a:endParaRPr lang="en-GB" sz="4300" dirty="0"/>
          </a:p>
          <a:p>
            <a:pPr marL="777240" lvl="1" indent="-182880">
              <a:buFont typeface="Wingdings" panose="05000000000000000000" pitchFamily="2" charset="2"/>
              <a:buChar char="Ø"/>
            </a:pPr>
            <a:endParaRPr lang="en-US" sz="2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55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WP R2M scopes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C00000"/>
                </a:solidFill>
              </a:rPr>
              <a:t>Support</a:t>
            </a:r>
            <a:r>
              <a:rPr lang="en-GB" sz="1800" dirty="0">
                <a:solidFill>
                  <a:srgbClr val="0055A0"/>
                </a:solidFill>
              </a:rPr>
              <a:t> in assessing </a:t>
            </a:r>
            <a:r>
              <a:rPr lang="en-GB" sz="1800" dirty="0" smtClean="0">
                <a:solidFill>
                  <a:srgbClr val="0055A0"/>
                </a:solidFill>
              </a:rPr>
              <a:t>radiation </a:t>
            </a:r>
            <a:r>
              <a:rPr lang="en-GB" sz="1800" dirty="0">
                <a:solidFill>
                  <a:srgbClr val="0055A0"/>
                </a:solidFill>
              </a:rPr>
              <a:t>damage to CERN accelerators equipment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C00000"/>
                </a:solidFill>
              </a:rPr>
              <a:t>Coordination</a:t>
            </a:r>
            <a:r>
              <a:rPr lang="en-GB" sz="1800" dirty="0">
                <a:solidFill>
                  <a:srgbClr val="0055A0"/>
                </a:solidFill>
              </a:rPr>
              <a:t> of CERN wide high </a:t>
            </a:r>
            <a:r>
              <a:rPr lang="en-GB" sz="1800" dirty="0" smtClean="0">
                <a:solidFill>
                  <a:srgbClr val="0055A0"/>
                </a:solidFill>
              </a:rPr>
              <a:t>doses </a:t>
            </a:r>
            <a:r>
              <a:rPr lang="en-GB" sz="1800" dirty="0">
                <a:solidFill>
                  <a:srgbClr val="0055A0"/>
                </a:solidFill>
              </a:rPr>
              <a:t>irradiation tests in external facilities</a:t>
            </a:r>
          </a:p>
          <a:p>
            <a:pPr marL="278892" lvl="2" indent="-182880">
              <a:buClr>
                <a:srgbClr val="0055A0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55A0"/>
                </a:solidFill>
              </a:rPr>
              <a:t>Long-term </a:t>
            </a:r>
            <a:r>
              <a:rPr lang="en-GB" sz="1800" dirty="0">
                <a:solidFill>
                  <a:srgbClr val="C00000"/>
                </a:solidFill>
              </a:rPr>
              <a:t>know-how</a:t>
            </a:r>
            <a:r>
              <a:rPr lang="en-GB" sz="1800" dirty="0">
                <a:solidFill>
                  <a:srgbClr val="0055A0"/>
                </a:solidFill>
              </a:rPr>
              <a:t> on material radiation damage effects</a:t>
            </a:r>
          </a:p>
          <a:p>
            <a:pPr lvl="1"/>
            <a:endParaRPr lang="en-US" dirty="0"/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Progress overview</a:t>
            </a:r>
            <a:endParaRPr lang="en-US" dirty="0">
              <a:solidFill>
                <a:srgbClr val="0055A0"/>
              </a:solidFill>
            </a:endParaRPr>
          </a:p>
          <a:p>
            <a:pPr marL="91440" indent="-182880">
              <a:buClr>
                <a:srgbClr val="0055A0"/>
              </a:buClr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55A0"/>
                </a:solidFill>
              </a:rPr>
              <a:t>Outlook and prospects</a:t>
            </a: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44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663854" y="996901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Which material(s) </a:t>
            </a:r>
            <a:endParaRPr lang="en-US" sz="1400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FFC000"/>
                </a:solidFill>
              </a:rPr>
              <a:t>W</a:t>
            </a:r>
            <a:r>
              <a:rPr lang="en-US" sz="1400" dirty="0" smtClean="0">
                <a:solidFill>
                  <a:srgbClr val="FFC000"/>
                </a:solidFill>
              </a:rPr>
              <a:t>hich radiation</a:t>
            </a:r>
            <a:r>
              <a:rPr lang="en-US" sz="1400" dirty="0" smtClean="0"/>
              <a:t> is representative (Gamma ? Particles ?)</a:t>
            </a:r>
            <a:endParaRPr lang="en-US" sz="1400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Support in assessing </a:t>
            </a:r>
            <a:r>
              <a:rPr lang="en-GB" sz="1800" dirty="0" smtClean="0"/>
              <a:t>radiation </a:t>
            </a:r>
            <a:r>
              <a:rPr lang="en-GB" sz="1800" dirty="0" smtClean="0"/>
              <a:t>damage to CERN accelerators equipment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42476" y="2280135"/>
            <a:ext cx="3576381" cy="222697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indent="-182880">
              <a:buFont typeface="Wingdings" panose="05000000000000000000" pitchFamily="2" charset="2"/>
              <a:buChar char="Ø"/>
            </a:pPr>
            <a:r>
              <a:rPr lang="en-US" sz="1600" dirty="0" smtClean="0"/>
              <a:t>Materials = </a:t>
            </a:r>
            <a:r>
              <a:rPr lang="en-US" sz="1600" dirty="0"/>
              <a:t>polymers, </a:t>
            </a:r>
            <a:r>
              <a:rPr lang="en-US" sz="1600" dirty="0" smtClean="0"/>
              <a:t>glass, </a:t>
            </a:r>
            <a:r>
              <a:rPr lang="en-US" sz="1600" dirty="0" err="1" smtClean="0"/>
              <a:t>etc</a:t>
            </a:r>
            <a:endParaRPr lang="en-US" sz="1600" dirty="0" smtClean="0"/>
          </a:p>
          <a:p>
            <a:pPr marL="365760" lvl="1" indent="-91440"/>
            <a:r>
              <a:rPr lang="en-US" sz="1400" dirty="0"/>
              <a:t>A</a:t>
            </a:r>
            <a:r>
              <a:rPr lang="en-US" sz="1400" dirty="0" smtClean="0"/>
              <a:t>ll </a:t>
            </a:r>
            <a:r>
              <a:rPr lang="en-US" sz="1400" dirty="0"/>
              <a:t>equipment but electronics and beam intercepting </a:t>
            </a:r>
            <a:r>
              <a:rPr lang="en-US" sz="1400" dirty="0" smtClean="0"/>
              <a:t>devices (BID)</a:t>
            </a:r>
          </a:p>
          <a:p>
            <a:pPr marL="365760" lvl="1" indent="-91440"/>
            <a:r>
              <a:rPr lang="en-US" sz="1400" dirty="0" smtClean="0"/>
              <a:t>Materials damage due to </a:t>
            </a:r>
          </a:p>
          <a:p>
            <a:pPr marL="553212" lvl="2" indent="-91440"/>
            <a:r>
              <a:rPr lang="en-US" sz="1400" dirty="0" smtClean="0"/>
              <a:t>TID (</a:t>
            </a:r>
            <a:r>
              <a:rPr lang="en-US" sz="1400" dirty="0"/>
              <a:t>Total Ionizing </a:t>
            </a:r>
            <a:r>
              <a:rPr lang="en-US" sz="1400" dirty="0" smtClean="0"/>
              <a:t>Dose)</a:t>
            </a:r>
          </a:p>
          <a:p>
            <a:pPr marL="553212" lvl="2" indent="-91440"/>
            <a:r>
              <a:rPr lang="en-US" sz="1400" dirty="0" smtClean="0"/>
              <a:t>DD</a:t>
            </a:r>
            <a:r>
              <a:rPr lang="en-US" sz="1400" dirty="0" smtClean="0">
                <a:solidFill>
                  <a:srgbClr val="C00000"/>
                </a:solidFill>
              </a:rPr>
              <a:t> </a:t>
            </a:r>
            <a:r>
              <a:rPr lang="en-US" sz="1400" dirty="0"/>
              <a:t>(Displacement Damage)</a:t>
            </a:r>
          </a:p>
          <a:p>
            <a:pPr marL="553212" lvl="2" indent="-91440"/>
            <a:r>
              <a:rPr lang="en-US" sz="1400" dirty="0" smtClean="0">
                <a:solidFill>
                  <a:srgbClr val="C00000"/>
                </a:solidFill>
              </a:rPr>
              <a:t>Cumulative effects</a:t>
            </a:r>
            <a:r>
              <a:rPr lang="en-US" sz="1400" dirty="0" smtClean="0"/>
              <a:t> : </a:t>
            </a:r>
            <a:endParaRPr lang="en-US" sz="1400" dirty="0" smtClean="0"/>
          </a:p>
          <a:p>
            <a:pPr marL="804672" lvl="2" indent="-18288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C00000"/>
                </a:solidFill>
              </a:rPr>
              <a:t>Long-term damage!</a:t>
            </a:r>
          </a:p>
          <a:p>
            <a:pPr marL="804672" lvl="2" indent="-18288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C00000"/>
                </a:solidFill>
              </a:rPr>
              <a:t>Accelerated ageing tests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300" dirty="0" smtClean="0"/>
          </a:p>
          <a:p>
            <a:pPr marL="448056" lvl="1" indent="0">
              <a:buFont typeface="Arial"/>
              <a:buNone/>
            </a:pPr>
            <a:endParaRPr lang="en-US" sz="2100" dirty="0" smtClean="0"/>
          </a:p>
          <a:p>
            <a:pPr marL="845820" lvl="3" indent="-91440">
              <a:buFont typeface="Arial" panose="020B0604020202020204" pitchFamily="34" charset="0"/>
              <a:buChar char="•"/>
            </a:pPr>
            <a:endParaRPr lang="en-US" sz="1900" dirty="0" smtClean="0"/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078224" y="1533166"/>
            <a:ext cx="4517136" cy="2142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lvl="0" indent="-18288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55A0"/>
                </a:solidFill>
              </a:rPr>
              <a:t>CERN environment = mixed particle field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Most of irradiation tests performed with gammas</a:t>
            </a:r>
          </a:p>
          <a:p>
            <a:pPr marL="822960" lvl="2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TID damage depends on the dose (Gy</a:t>
            </a:r>
            <a:r>
              <a:rPr lang="en-US" sz="1400" dirty="0" smtClean="0">
                <a:solidFill>
                  <a:srgbClr val="0055A0"/>
                </a:solidFill>
              </a:rPr>
              <a:t>), </a:t>
            </a:r>
            <a:r>
              <a:rPr lang="en-US" sz="1400" dirty="0">
                <a:solidFill>
                  <a:srgbClr val="0055A0"/>
                </a:solidFill>
              </a:rPr>
              <a:t>not the radiation type</a:t>
            </a:r>
          </a:p>
          <a:p>
            <a:pPr marL="822960" lvl="2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Can reach high dose rate with large volume</a:t>
            </a:r>
          </a:p>
          <a:p>
            <a:pPr marL="822960" lvl="2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Do not activate </a:t>
            </a:r>
            <a:r>
              <a:rPr lang="en-US" sz="1400" dirty="0" smtClean="0">
                <a:solidFill>
                  <a:srgbClr val="0055A0"/>
                </a:solidFill>
              </a:rPr>
              <a:t>samples</a:t>
            </a:r>
          </a:p>
          <a:p>
            <a:pPr marL="822960" lvl="2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endParaRPr lang="en-US" sz="1400" dirty="0">
              <a:solidFill>
                <a:srgbClr val="0055A0"/>
              </a:solidFill>
            </a:endParaRP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Particles irradiation required in some cases, depending on material</a:t>
            </a:r>
          </a:p>
          <a:p>
            <a:pPr marL="822960" lvl="2" indent="-91440">
              <a:lnSpc>
                <a:spcPct val="80000"/>
              </a:lnSpc>
              <a:spcBef>
                <a:spcPct val="20000"/>
              </a:spcBef>
              <a:buClr>
                <a:srgbClr val="0055A0"/>
              </a:buClr>
              <a:buSzPct val="90000"/>
              <a:buFont typeface="Arial"/>
              <a:buChar char="•"/>
            </a:pPr>
            <a:r>
              <a:rPr lang="en-US" sz="1400" dirty="0">
                <a:solidFill>
                  <a:srgbClr val="0055A0"/>
                </a:solidFill>
              </a:rPr>
              <a:t>Examples: crystals, ceramic, piezo (?)</a:t>
            </a:r>
          </a:p>
        </p:txBody>
      </p:sp>
    </p:spTree>
    <p:extLst>
      <p:ext uri="{BB962C8B-B14F-4D97-AF65-F5344CB8AC3E}">
        <p14:creationId xmlns:p14="http://schemas.microsoft.com/office/powerpoint/2010/main" val="330570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26" y="1418308"/>
            <a:ext cx="1711148" cy="128336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8674" y="1415447"/>
            <a:ext cx="1706880" cy="12801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211" y="1421510"/>
            <a:ext cx="1706491" cy="12801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36208" y="3220182"/>
            <a:ext cx="24478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Lead screws for LHC collimators: (1) not irradiated, (2) 5 MGy</a:t>
            </a:r>
          </a:p>
          <a:p>
            <a:pPr algn="ctr"/>
            <a:r>
              <a:rPr lang="en-US" sz="1200" dirty="0" smtClean="0"/>
              <a:t>Gamma irradiation in BGS facility conveyor, September / October 2018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666703" y="1640029"/>
            <a:ext cx="33432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Test and drain valve </a:t>
            </a:r>
            <a:r>
              <a:rPr lang="en-US" sz="1200" dirty="0"/>
              <a:t>(</a:t>
            </a:r>
            <a:r>
              <a:rPr lang="en-US" sz="1200" dirty="0" smtClean="0"/>
              <a:t>SPS fire safety upgrade): (1) not irradiated, (2) 500 kGy, and (3) 3 MGy</a:t>
            </a:r>
            <a:br>
              <a:rPr lang="en-US" sz="1200" dirty="0" smtClean="0"/>
            </a:br>
            <a:r>
              <a:rPr lang="en-US" sz="1200" dirty="0" smtClean="0"/>
              <a:t>Gamma irradiation in BGS facility conveyor, September / October 2018</a:t>
            </a:r>
            <a:endParaRPr lang="en-US" sz="12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Irradiation tests: </a:t>
            </a:r>
            <a:r>
              <a:rPr lang="en-GB" sz="1800" dirty="0" smtClean="0"/>
              <a:t>Few examples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26138" y="3079640"/>
            <a:ext cx="1706880" cy="128016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3018" y="3077077"/>
            <a:ext cx="1706291" cy="128016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57200" y="2411748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(1)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190586" y="2407151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(2)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923972" y="2415997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(3)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786455" y="4086036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(1)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4489987" y="4066466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(2)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34845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740735" y="1874585"/>
            <a:ext cx="1828800" cy="1371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7952" y="3589614"/>
            <a:ext cx="3473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Vacuum bake out jacket: </a:t>
            </a:r>
          </a:p>
          <a:p>
            <a:pPr algn="ctr"/>
            <a:r>
              <a:rPr lang="en-US" sz="1200" dirty="0" smtClean="0"/>
              <a:t>(1) not irradiated, (2)10 </a:t>
            </a:r>
            <a:r>
              <a:rPr lang="en-US" sz="1200" dirty="0"/>
              <a:t>MGy </a:t>
            </a:r>
            <a:endParaRPr lang="en-US" sz="1200" dirty="0" smtClean="0"/>
          </a:p>
          <a:p>
            <a:pPr algn="ctr"/>
            <a:r>
              <a:rPr lang="en-US" sz="1200" dirty="0" smtClean="0"/>
              <a:t>Gamma irradiation in </a:t>
            </a:r>
            <a:r>
              <a:rPr lang="en-US" sz="1200" dirty="0"/>
              <a:t>BGS facility </a:t>
            </a:r>
            <a:r>
              <a:rPr lang="en-US" sz="1200" dirty="0" smtClean="0"/>
              <a:t>conveyor, </a:t>
            </a:r>
          </a:p>
          <a:p>
            <a:pPr algn="ctr"/>
            <a:r>
              <a:rPr lang="en-US" sz="1200" dirty="0" smtClean="0"/>
              <a:t>May / June 2017</a:t>
            </a:r>
            <a:endParaRPr lang="en-US" sz="120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Irradiation </a:t>
            </a:r>
            <a:r>
              <a:rPr lang="en-GB" sz="1800" dirty="0" smtClean="0"/>
              <a:t>tests</a:t>
            </a:r>
            <a:r>
              <a:rPr lang="en-GB" sz="1800" dirty="0" smtClean="0"/>
              <a:t>: </a:t>
            </a:r>
            <a:r>
              <a:rPr lang="en-GB" sz="1800" dirty="0"/>
              <a:t>Few examples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808" y="1645984"/>
            <a:ext cx="1853615" cy="183180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820164" y="3575777"/>
            <a:ext cx="39708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High index glass balls for </a:t>
            </a:r>
            <a:r>
              <a:rPr lang="en-GB" sz="1200" dirty="0"/>
              <a:t>high precision </a:t>
            </a:r>
            <a:endParaRPr lang="en-GB" sz="1200" dirty="0" smtClean="0"/>
          </a:p>
          <a:p>
            <a:pPr algn="ctr"/>
            <a:r>
              <a:rPr lang="en-GB" sz="1200" dirty="0" smtClean="0"/>
              <a:t>alignment </a:t>
            </a:r>
            <a:r>
              <a:rPr lang="en-GB" sz="1200" dirty="0"/>
              <a:t>optical systems</a:t>
            </a:r>
            <a:r>
              <a:rPr lang="en-US" sz="1200" dirty="0" smtClean="0"/>
              <a:t>: </a:t>
            </a:r>
          </a:p>
          <a:p>
            <a:pPr algn="ctr"/>
            <a:r>
              <a:rPr lang="en-US" sz="1200" dirty="0" smtClean="0"/>
              <a:t>(1) not irradiated, (2) 300 kGy</a:t>
            </a:r>
            <a:r>
              <a:rPr lang="en-US" sz="1200" dirty="0"/>
              <a:t>, (3) </a:t>
            </a:r>
            <a:r>
              <a:rPr lang="en-US" sz="1200" dirty="0" smtClean="0"/>
              <a:t>1 MGy and (4) 5 MGy</a:t>
            </a:r>
          </a:p>
          <a:p>
            <a:pPr algn="ctr"/>
            <a:r>
              <a:rPr lang="en-US" sz="1200" dirty="0" smtClean="0"/>
              <a:t>Gamma </a:t>
            </a:r>
            <a:r>
              <a:rPr lang="en-US" sz="1200" dirty="0"/>
              <a:t>irradiation in BGS facility conveyor, </a:t>
            </a:r>
            <a:endParaRPr lang="en-US" sz="1200" dirty="0" smtClean="0"/>
          </a:p>
          <a:p>
            <a:pPr algn="ctr"/>
            <a:r>
              <a:rPr lang="en-US" sz="1200" dirty="0" smtClean="0"/>
              <a:t>September </a:t>
            </a:r>
            <a:r>
              <a:rPr lang="en-US" sz="1200" dirty="0"/>
              <a:t>/ October </a:t>
            </a:r>
            <a:r>
              <a:rPr lang="en-US" sz="1200" dirty="0" smtClean="0"/>
              <a:t>2018</a:t>
            </a:r>
            <a:endParaRPr lang="en-US" sz="12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2756" y="1102752"/>
            <a:ext cx="1400253" cy="106330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05590" y="1102752"/>
            <a:ext cx="1414273" cy="106070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5897" y="2388361"/>
            <a:ext cx="1413970" cy="106070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5590" y="2391378"/>
            <a:ext cx="1410017" cy="10576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182756" y="1843574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(1)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851849" y="3137564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(4)</a:t>
            </a:r>
            <a:endParaRPr lang="en-GB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5175897" y="3137564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(3)</a:t>
            </a:r>
            <a:endParaRPr lang="en-GB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6851849" y="1840060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(2)</a:t>
            </a:r>
            <a:endParaRPr lang="en-GB" sz="1400" dirty="0"/>
          </a:p>
        </p:txBody>
      </p:sp>
      <p:sp>
        <p:nvSpPr>
          <p:cNvPr id="28" name="TextBox 27"/>
          <p:cNvSpPr txBox="1"/>
          <p:nvPr/>
        </p:nvSpPr>
        <p:spPr>
          <a:xfrm>
            <a:off x="676615" y="3150988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(1)</a:t>
            </a:r>
            <a:endParaRPr lang="en-GB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3938261" y="1927019"/>
            <a:ext cx="4026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(2)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5974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/>
              <a:t>Irradiation </a:t>
            </a:r>
            <a:r>
              <a:rPr lang="en-GB" sz="1800" dirty="0" smtClean="0"/>
              <a:t>tests</a:t>
            </a:r>
            <a:r>
              <a:rPr lang="en-GB" sz="1800" dirty="0" smtClean="0"/>
              <a:t>: </a:t>
            </a:r>
            <a:r>
              <a:rPr lang="en-GB" sz="1800" dirty="0"/>
              <a:t>Few examples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30321" y="3003085"/>
            <a:ext cx="1679154" cy="12593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89310" y="1893195"/>
            <a:ext cx="2979544" cy="223465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4134999" y="1885138"/>
            <a:ext cx="222675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Test in IRRAD </a:t>
            </a:r>
          </a:p>
          <a:p>
            <a:pPr algn="ctr"/>
            <a:r>
              <a:rPr lang="en-US" sz="1100" dirty="0" smtClean="0"/>
              <a:t>24 GeV protons from PS</a:t>
            </a:r>
          </a:p>
          <a:p>
            <a:pPr algn="ctr"/>
            <a:r>
              <a:rPr lang="en-US" sz="1100" dirty="0" smtClean="0"/>
              <a:t>Fluence of approx. 10</a:t>
            </a:r>
            <a:r>
              <a:rPr lang="en-US" sz="1100" baseline="30000" dirty="0" smtClean="0"/>
              <a:t>16</a:t>
            </a:r>
            <a:r>
              <a:rPr lang="en-US" sz="1100" dirty="0" smtClean="0"/>
              <a:t> p/cm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, </a:t>
            </a:r>
          </a:p>
          <a:p>
            <a:pPr algn="ctr"/>
            <a:r>
              <a:rPr lang="en-US" sz="1100" dirty="0" smtClean="0"/>
              <a:t>Dose of approx. 2MGy</a:t>
            </a:r>
          </a:p>
          <a:p>
            <a:pPr algn="ctr"/>
            <a:r>
              <a:rPr lang="en-US" sz="1100" dirty="0" smtClean="0"/>
              <a:t>Active Test</a:t>
            </a:r>
            <a:endParaRPr lang="en-US" sz="11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308" y="1072363"/>
            <a:ext cx="1872316" cy="195797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8236" y="2926266"/>
            <a:ext cx="2361045" cy="157403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420929" y="1885138"/>
            <a:ext cx="177285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 smtClean="0"/>
              <a:t>Test in Fraunhofer</a:t>
            </a:r>
          </a:p>
          <a:p>
            <a:pPr algn="ctr"/>
            <a:r>
              <a:rPr lang="en-US" sz="1100" dirty="0" smtClean="0"/>
              <a:t>Gammas from </a:t>
            </a:r>
            <a:r>
              <a:rPr lang="en-US" sz="1100" baseline="30000" dirty="0" smtClean="0"/>
              <a:t>60</a:t>
            </a:r>
            <a:r>
              <a:rPr lang="en-US" sz="1100" dirty="0" smtClean="0"/>
              <a:t>Co</a:t>
            </a:r>
          </a:p>
          <a:p>
            <a:pPr algn="ctr"/>
            <a:r>
              <a:rPr lang="en-US" sz="1100" dirty="0" smtClean="0"/>
              <a:t>Dose of 1MGy</a:t>
            </a:r>
          </a:p>
          <a:p>
            <a:pPr algn="ctr"/>
            <a:r>
              <a:rPr lang="en-US" sz="1100" dirty="0" smtClean="0"/>
              <a:t>Active Test</a:t>
            </a:r>
          </a:p>
          <a:p>
            <a:pPr algn="ctr"/>
            <a:r>
              <a:rPr lang="en-US" sz="1100" dirty="0" smtClean="0"/>
              <a:t>(Also 10MGy as passive)</a:t>
            </a:r>
            <a:endParaRPr lang="en-US" sz="1100" dirty="0"/>
          </a:p>
        </p:txBody>
      </p:sp>
      <p:sp>
        <p:nvSpPr>
          <p:cNvPr id="28" name="TextBox 27"/>
          <p:cNvSpPr txBox="1"/>
          <p:nvPr/>
        </p:nvSpPr>
        <p:spPr>
          <a:xfrm>
            <a:off x="2981004" y="889249"/>
            <a:ext cx="26633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Test of piezoelectric actuators</a:t>
            </a:r>
          </a:p>
          <a:p>
            <a:pPr algn="ctr"/>
            <a:r>
              <a:rPr lang="en-US" sz="1400" dirty="0" smtClean="0"/>
              <a:t>For the UA9 Si crystal collimation </a:t>
            </a:r>
            <a:r>
              <a:rPr lang="en-US" sz="1400" dirty="0"/>
              <a:t>g</a:t>
            </a:r>
            <a:r>
              <a:rPr lang="en-US" sz="1400" dirty="0" smtClean="0"/>
              <a:t>oniometer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426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lowchart: Process 7"/>
          <p:cNvSpPr/>
          <p:nvPr/>
        </p:nvSpPr>
        <p:spPr>
          <a:xfrm>
            <a:off x="663854" y="996901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Which material(s) </a:t>
            </a:r>
            <a:endParaRPr lang="en-US" sz="1400" dirty="0"/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FFC000"/>
                </a:solidFill>
              </a:rPr>
              <a:t>W</a:t>
            </a:r>
            <a:r>
              <a:rPr lang="en-US" sz="1400" dirty="0" smtClean="0">
                <a:solidFill>
                  <a:srgbClr val="FFC000"/>
                </a:solidFill>
              </a:rPr>
              <a:t>hich radiation</a:t>
            </a:r>
            <a:r>
              <a:rPr lang="en-US" sz="1400" dirty="0" smtClean="0"/>
              <a:t> is representative (Gamma ? Particles ?)</a:t>
            </a:r>
            <a:endParaRPr lang="en-US" sz="1400" dirty="0"/>
          </a:p>
        </p:txBody>
      </p:sp>
      <p:sp>
        <p:nvSpPr>
          <p:cNvPr id="10" name="Flowchart: Process 9"/>
          <p:cNvSpPr/>
          <p:nvPr/>
        </p:nvSpPr>
        <p:spPr>
          <a:xfrm>
            <a:off x="663854" y="2247485"/>
            <a:ext cx="2285601" cy="1072530"/>
          </a:xfrm>
          <a:prstGeom prst="flowChartProcess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FFC000"/>
                </a:solidFill>
              </a:rPr>
              <a:t>Installation area(s)</a:t>
            </a:r>
            <a:r>
              <a:rPr lang="en-US" sz="1400" dirty="0" smtClean="0"/>
              <a:t> and </a:t>
            </a:r>
            <a:r>
              <a:rPr lang="en-US" sz="1400" dirty="0" smtClean="0">
                <a:solidFill>
                  <a:srgbClr val="FFC000"/>
                </a:solidFill>
              </a:rPr>
              <a:t>expected lifetime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US" sz="1400" dirty="0" smtClean="0"/>
              <a:t>Which total dose / fluence ? Dose steps ?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</p:spPr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800" dirty="0" smtClean="0"/>
              <a:t>Support in assessing </a:t>
            </a:r>
            <a:r>
              <a:rPr lang="en-GB" sz="1800" dirty="0" smtClean="0"/>
              <a:t>radiation </a:t>
            </a:r>
            <a:r>
              <a:rPr lang="en-GB" sz="1800" dirty="0" smtClean="0"/>
              <a:t>damage to CERN accelerators equipment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6725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" y="1125220"/>
            <a:ext cx="8391447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indent="-18288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1600" dirty="0" smtClean="0"/>
              <a:t>Radiation levels</a:t>
            </a:r>
            <a:endParaRPr lang="en-US" sz="1600" dirty="0"/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endParaRPr lang="en-US" sz="1400" dirty="0" smtClean="0"/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GB" sz="1400" dirty="0" smtClean="0"/>
              <a:t>Radiation </a:t>
            </a:r>
            <a:r>
              <a:rPr lang="en-GB" sz="1400" dirty="0"/>
              <a:t>levels will increase to the point where material radiation physical “damage” will become (again) an </a:t>
            </a:r>
            <a:r>
              <a:rPr lang="en-GB" sz="1400" dirty="0" smtClean="0"/>
              <a:t>issue</a:t>
            </a:r>
            <a:endParaRPr lang="en-US" sz="1400" dirty="0"/>
          </a:p>
          <a:p>
            <a:pPr marL="502920" lvl="1" indent="-18288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rgbClr val="C00000"/>
                </a:solidFill>
              </a:rPr>
              <a:t>More and more location and equipment </a:t>
            </a:r>
            <a:r>
              <a:rPr lang="en-US" sz="1400" dirty="0" smtClean="0">
                <a:solidFill>
                  <a:srgbClr val="C00000"/>
                </a:solidFill>
              </a:rPr>
              <a:t>concerned</a:t>
            </a:r>
          </a:p>
          <a:p>
            <a:pPr marL="502920" lvl="1" indent="-182880">
              <a:buFont typeface="Wingdings" panose="05000000000000000000" pitchFamily="2" charset="2"/>
              <a:buChar char="Ø"/>
            </a:pPr>
            <a:r>
              <a:rPr lang="en-US" sz="1400" dirty="0" smtClean="0">
                <a:solidFill>
                  <a:srgbClr val="C00000"/>
                </a:solidFill>
              </a:rPr>
              <a:t>Increasing </a:t>
            </a:r>
            <a:r>
              <a:rPr lang="en-US" sz="1400" dirty="0">
                <a:solidFill>
                  <a:srgbClr val="C00000"/>
                </a:solidFill>
              </a:rPr>
              <a:t>demand for high dose irradiation </a:t>
            </a:r>
            <a:r>
              <a:rPr lang="en-US" sz="1400" dirty="0" smtClean="0">
                <a:solidFill>
                  <a:srgbClr val="C00000"/>
                </a:solidFill>
              </a:rPr>
              <a:t>tests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endParaRPr lang="en-US" sz="1400" dirty="0" smtClean="0"/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 smtClean="0"/>
              <a:t>In </a:t>
            </a:r>
            <a:r>
              <a:rPr lang="en-US" sz="1400" dirty="0"/>
              <a:t>the LHC -&gt; HL-LHC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/>
              <a:t>In the injectors</a:t>
            </a:r>
          </a:p>
          <a:p>
            <a:pPr marL="502920" lvl="1" indent="-182880">
              <a:buFont typeface="Wingdings" panose="05000000000000000000" pitchFamily="2" charset="2"/>
              <a:buChar char="Ø"/>
            </a:pPr>
            <a:endParaRPr lang="en-US" sz="1400" dirty="0" smtClean="0">
              <a:solidFill>
                <a:srgbClr val="C00000"/>
              </a:solidFill>
            </a:endParaRPr>
          </a:p>
          <a:p>
            <a:pPr marL="91440" lvl="1" indent="-18288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1600" dirty="0"/>
              <a:t>At which total dose to perform the </a:t>
            </a:r>
            <a:r>
              <a:rPr lang="en-US" sz="1600" dirty="0" smtClean="0"/>
              <a:t>irradiation tests ?</a:t>
            </a:r>
            <a:endParaRPr lang="en-US" sz="1600" dirty="0"/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 smtClean="0"/>
              <a:t>Depends on equipment location + wished equipment lifetime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 smtClean="0"/>
              <a:t>Support </a:t>
            </a:r>
            <a:r>
              <a:rPr lang="en-US" sz="1400" dirty="0"/>
              <a:t>from MCWG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/>
              <a:t>Support  from the </a:t>
            </a:r>
            <a:r>
              <a:rPr lang="en-US" sz="1400" dirty="0" smtClean="0"/>
              <a:t>FLUKA team</a:t>
            </a:r>
          </a:p>
          <a:p>
            <a:pPr marL="365760" lvl="1" indent="-91440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</a:pPr>
            <a:r>
              <a:rPr lang="en-US" sz="1400" dirty="0" smtClean="0"/>
              <a:t>See previous talk, and Wednesday 09:00 – 12:00</a:t>
            </a:r>
            <a:endParaRPr lang="en-US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Support </a:t>
            </a:r>
            <a:r>
              <a:rPr lang="en-GB" sz="1800" dirty="0"/>
              <a:t>in assessing </a:t>
            </a:r>
            <a:r>
              <a:rPr lang="en-GB" sz="1800" dirty="0" smtClean="0"/>
              <a:t>radiation </a:t>
            </a:r>
            <a:r>
              <a:rPr lang="en-GB" sz="1800" dirty="0"/>
              <a:t>damage to CERN accelerators equipment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11-12 December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R2E Annual Meeting – WP R2M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766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1648</TotalTime>
  <Words>1689</Words>
  <Application>Microsoft Office PowerPoint</Application>
  <PresentationFormat>On-screen Show (16:9)</PresentationFormat>
  <Paragraphs>351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Wingdings</vt:lpstr>
      <vt:lpstr>CERN2Corporate16-9</vt:lpstr>
      <vt:lpstr>R2M – Radiation To Material Material testing and external facilities </vt:lpstr>
      <vt:lpstr>Why testing equipment and material ?</vt:lpstr>
      <vt:lpstr>Contents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Support in assessing radiation damage to CERN accelerators equipment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Coordination of CERN wide irradiation tests in external facilities</vt:lpstr>
      <vt:lpstr>Coordination of CERN wide irradiation tests in external facilities</vt:lpstr>
      <vt:lpstr>Coordination of CERN wide irradiation tests in external facilities</vt:lpstr>
      <vt:lpstr>Long-term know-how on material radiation damage effects</vt:lpstr>
      <vt:lpstr>Long-term know-how on material radiation damage effects</vt:lpstr>
      <vt:lpstr>Resources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Elisa Guillermain</cp:lastModifiedBy>
  <cp:revision>94</cp:revision>
  <cp:lastPrinted>2018-12-04T17:24:58Z</cp:lastPrinted>
  <dcterms:created xsi:type="dcterms:W3CDTF">2016-04-26T16:44:32Z</dcterms:created>
  <dcterms:modified xsi:type="dcterms:W3CDTF">2018-12-11T09:11:13Z</dcterms:modified>
</cp:coreProperties>
</file>