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62" r:id="rId3"/>
    <p:sldId id="268" r:id="rId4"/>
    <p:sldId id="272" r:id="rId5"/>
    <p:sldId id="273" r:id="rId6"/>
    <p:sldId id="274" r:id="rId7"/>
    <p:sldId id="259" r:id="rId8"/>
    <p:sldId id="260" r:id="rId9"/>
    <p:sldId id="261" r:id="rId10"/>
    <p:sldId id="258" r:id="rId11"/>
    <p:sldId id="264" r:id="rId12"/>
    <p:sldId id="270" r:id="rId13"/>
    <p:sldId id="271" r:id="rId14"/>
    <p:sldId id="263" r:id="rId15"/>
    <p:sldId id="265" r:id="rId16"/>
    <p:sldId id="266" r:id="rId17"/>
    <p:sldId id="269" r:id="rId18"/>
    <p:sldId id="275" r:id="rId19"/>
    <p:sldId id="267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584" y="5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10/12/2018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Injectors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Injectors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10-Dec-18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R2E in injectors and experimental areas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6"/>
            <a:ext cx="7932945" cy="34982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Rubén </a:t>
            </a:r>
            <a:r>
              <a:rPr lang="en-US" b="1" dirty="0" err="1" smtClean="0"/>
              <a:t>García</a:t>
            </a:r>
            <a:r>
              <a:rPr lang="en-US" b="1" dirty="0" smtClean="0"/>
              <a:t> </a:t>
            </a:r>
            <a:r>
              <a:rPr lang="en-US" b="1" dirty="0" err="1" smtClean="0"/>
              <a:t>Alía</a:t>
            </a:r>
            <a:r>
              <a:rPr lang="en-US" b="1" dirty="0" smtClean="0"/>
              <a:t>, </a:t>
            </a:r>
            <a:r>
              <a:rPr lang="en-US" b="1" dirty="0" smtClean="0"/>
              <a:t>Melanie Krawina, Salvatore </a:t>
            </a:r>
            <a:r>
              <a:rPr lang="en-US" b="1" dirty="0" smtClean="0"/>
              <a:t>Danzeca, </a:t>
            </a:r>
            <a:r>
              <a:rPr lang="en-US" b="1" dirty="0"/>
              <a:t>Matteo </a:t>
            </a:r>
            <a:r>
              <a:rPr lang="en-US" b="1" dirty="0" smtClean="0"/>
              <a:t>Brucoli</a:t>
            </a:r>
            <a:r>
              <a:rPr lang="en-US" b="1" dirty="0" smtClean="0"/>
              <a:t>, </a:t>
            </a:r>
            <a:r>
              <a:rPr lang="en-US" b="1" dirty="0" smtClean="0"/>
              <a:t>Luigi Esposito, Elisa Guillermain, Diego Di Francesca, Oliver Stein, Yacine Kadi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LSS2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517" y="3538938"/>
            <a:ext cx="8226854" cy="837618"/>
          </a:xfrm>
        </p:spPr>
        <p:txBody>
          <a:bodyPr>
            <a:normAutofit/>
          </a:bodyPr>
          <a:lstStyle/>
          <a:p>
            <a:r>
              <a:rPr lang="en-US" sz="1400" dirty="0" smtClean="0"/>
              <a:t>1.4×10</a:t>
            </a:r>
            <a:r>
              <a:rPr lang="en-US" sz="1400" baseline="30000" dirty="0" smtClean="0"/>
              <a:t>19</a:t>
            </a:r>
            <a:r>
              <a:rPr lang="en-US" sz="1400" dirty="0" smtClean="0"/>
              <a:t> protons extracted to North Area in </a:t>
            </a:r>
            <a:r>
              <a:rPr lang="en-US" sz="1400" dirty="0" smtClean="0"/>
              <a:t>2018, important increase expected for e.g. SHIP</a:t>
            </a:r>
            <a:endParaRPr lang="en-US" sz="1400" dirty="0" smtClean="0"/>
          </a:p>
          <a:p>
            <a:r>
              <a:rPr lang="en-US" sz="1400" dirty="0" smtClean="0"/>
              <a:t>Main associated operational constraint is activation near extraction septa; in addition, </a:t>
            </a:r>
            <a:r>
              <a:rPr lang="en-US" sz="1400" b="1" dirty="0" smtClean="0">
                <a:solidFill>
                  <a:srgbClr val="00B050"/>
                </a:solidFill>
              </a:rPr>
              <a:t>hotspot in terms prompt dose </a:t>
            </a:r>
            <a:r>
              <a:rPr lang="en-US" sz="1400" dirty="0" smtClean="0"/>
              <a:t>and associated equipment lifetime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9127CDB3-C4BD-4358-BCFF-E342F5CEB92A" descr="93753506-80E2-4E7F-9788-D53C4532C72F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918" y="843655"/>
            <a:ext cx="5011859" cy="259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82756" y="3137490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Input from M. Fraser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13213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LSS5 dump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086" y="1026082"/>
            <a:ext cx="3821634" cy="3064288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Critical FLUKA </a:t>
            </a:r>
            <a:r>
              <a:rPr lang="en-US" sz="1600" dirty="0" smtClean="0"/>
              <a:t>support in radiation level definition </a:t>
            </a:r>
          </a:p>
          <a:p>
            <a:r>
              <a:rPr lang="en-US" sz="1600" dirty="0" smtClean="0"/>
              <a:t>Impacting multiple equipment in ECX5 area (more about expected radiation levels and related equipment in Melanie’s talk)</a:t>
            </a:r>
          </a:p>
          <a:p>
            <a:r>
              <a:rPr lang="en-US" sz="1600" dirty="0" smtClean="0"/>
              <a:t>ECA5 shielded area: significantly lower values than ECX5, but still reaching levels (~10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-10</a:t>
            </a:r>
            <a:r>
              <a:rPr lang="en-US" sz="1600" baseline="30000" dirty="0" smtClean="0"/>
              <a:t>7</a:t>
            </a:r>
            <a:r>
              <a:rPr lang="en-US" sz="1600" dirty="0" smtClean="0"/>
              <a:t> HEH/cm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</a:t>
            </a:r>
            <a:r>
              <a:rPr lang="en-US" sz="1600" dirty="0" err="1" smtClean="0"/>
              <a:t>yr</a:t>
            </a:r>
            <a:r>
              <a:rPr lang="en-US" sz="1600" dirty="0" smtClean="0"/>
              <a:t>) which could pose threats to sensitive electronics (i.e. dilution generators)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506" b="13708"/>
          <a:stretch/>
        </p:blipFill>
        <p:spPr>
          <a:xfrm>
            <a:off x="5648368" y="289508"/>
            <a:ext cx="2105157" cy="14338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078" y="2191820"/>
            <a:ext cx="2339405" cy="21759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3841" y="1930801"/>
            <a:ext cx="2153813" cy="28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4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2018 monitoring: fiber + BLMs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874" y="3971707"/>
            <a:ext cx="8742642" cy="31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i="1" dirty="0" smtClean="0"/>
              <a:t>PS BLM system (100x, one per section), including also 1 kHz frequency sampling (i.e. losses during cycle)</a:t>
            </a:r>
            <a:endParaRPr lang="en-GB" sz="1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135" y="1149705"/>
            <a:ext cx="4748467" cy="26944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4504" y="1201748"/>
            <a:ext cx="4542707" cy="270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0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2018 monitoring: fiber + </a:t>
            </a:r>
            <a:r>
              <a:rPr lang="en-US" dirty="0" smtClean="0"/>
              <a:t>BLMs (II)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73" y="750750"/>
            <a:ext cx="6523526" cy="38481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687" y="2584883"/>
            <a:ext cx="2157740" cy="202997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102935" y="2080085"/>
            <a:ext cx="1402567" cy="677075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24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GEFE development &amp; qualification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510" y="994206"/>
            <a:ext cx="8163289" cy="1354466"/>
          </a:xfrm>
        </p:spPr>
        <p:txBody>
          <a:bodyPr>
            <a:normAutofit fontScale="92500"/>
          </a:bodyPr>
          <a:lstStyle/>
          <a:p>
            <a:r>
              <a:rPr lang="en-US" sz="1500" dirty="0" smtClean="0"/>
              <a:t>Multi-purpose FPGA-based radiation tolerant card for data acquisition &amp; controls (equipment responsible: Manoel Barrios, BE-BE-QP)</a:t>
            </a:r>
          </a:p>
          <a:p>
            <a:r>
              <a:rPr lang="en-US" sz="1500" dirty="0" smtClean="0"/>
              <a:t>Combination of rad-hard (e.g. </a:t>
            </a:r>
            <a:r>
              <a:rPr lang="en-US" sz="1500" dirty="0" err="1" smtClean="0"/>
              <a:t>GBTx</a:t>
            </a:r>
            <a:r>
              <a:rPr lang="en-US" sz="1500" dirty="0" smtClean="0"/>
              <a:t> transceiver) and COTS (e.g. ProAsic3 FPGA) components</a:t>
            </a:r>
          </a:p>
          <a:p>
            <a:r>
              <a:rPr lang="en-US" sz="1500" dirty="0" smtClean="0"/>
              <a:t>Component level tests at PSI, system level tests at CHARM (750 </a:t>
            </a:r>
            <a:r>
              <a:rPr lang="en-US" sz="1500" dirty="0" err="1" smtClean="0"/>
              <a:t>Gy</a:t>
            </a:r>
            <a:r>
              <a:rPr lang="en-US" sz="1500" dirty="0" smtClean="0"/>
              <a:t> target</a:t>
            </a:r>
            <a:r>
              <a:rPr lang="en-US" sz="1500" dirty="0" smtClean="0"/>
              <a:t>)</a:t>
            </a:r>
          </a:p>
          <a:p>
            <a:r>
              <a:rPr lang="en-US" sz="1500" dirty="0" smtClean="0"/>
              <a:t>Excellent example of “injector” development with LHC applications (“common building block”)</a:t>
            </a:r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069" y="2348671"/>
            <a:ext cx="3949019" cy="23394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64778"/>
            <a:ext cx="3904684" cy="143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1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GEFE radiation levels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7935" y="985712"/>
            <a:ext cx="6816119" cy="120880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272" y="2048959"/>
            <a:ext cx="1661494" cy="123646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99143" y="1944890"/>
            <a:ext cx="3800693" cy="357081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Majority of SPS ARC rack locations have levels below ~20 </a:t>
            </a:r>
            <a:r>
              <a:rPr lang="en-US" sz="1400" dirty="0" err="1" smtClean="0"/>
              <a:t>Gy</a:t>
            </a:r>
            <a:r>
              <a:rPr lang="en-US" sz="1400" dirty="0" smtClean="0"/>
              <a:t>/</a:t>
            </a:r>
            <a:r>
              <a:rPr lang="en-US" sz="1400" dirty="0" err="1" smtClean="0"/>
              <a:t>yr</a:t>
            </a:r>
            <a:r>
              <a:rPr lang="en-US" sz="1400" dirty="0" smtClean="0"/>
              <a:t> (Run 2) </a:t>
            </a:r>
          </a:p>
          <a:p>
            <a:r>
              <a:rPr lang="en-US" sz="1400" dirty="0" smtClean="0"/>
              <a:t>However, radiation </a:t>
            </a:r>
            <a:r>
              <a:rPr lang="en-US" sz="1400" dirty="0" smtClean="0"/>
              <a:t>levels of ~200 </a:t>
            </a:r>
            <a:r>
              <a:rPr lang="en-US" sz="1400" dirty="0" err="1" smtClean="0"/>
              <a:t>Gy</a:t>
            </a:r>
            <a:r>
              <a:rPr lang="en-US" sz="1400" dirty="0" smtClean="0"/>
              <a:t>/</a:t>
            </a:r>
            <a:r>
              <a:rPr lang="en-US" sz="1400" dirty="0" err="1" smtClean="0"/>
              <a:t>yr</a:t>
            </a:r>
            <a:r>
              <a:rPr lang="en-US" sz="1400" dirty="0" smtClean="0"/>
              <a:t> near </a:t>
            </a:r>
            <a:r>
              <a:rPr lang="en-US" sz="1400" dirty="0" smtClean="0"/>
              <a:t>LSS2</a:t>
            </a:r>
          </a:p>
          <a:p>
            <a:r>
              <a:rPr lang="en-US" sz="1400" dirty="0" smtClean="0"/>
              <a:t>Importance of radiation level knowledge for possible R2E mitigation (e.g. equipment rotation/replacement, etc.)</a:t>
            </a:r>
            <a:endParaRPr lang="en-GB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634821" y="1612415"/>
            <a:ext cx="2059145" cy="1005142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978" y="2617557"/>
            <a:ext cx="2098152" cy="208305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5039670" y="2769957"/>
            <a:ext cx="1806697" cy="210568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2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further </a:t>
            </a:r>
            <a:r>
              <a:rPr lang="en-US" dirty="0" smtClean="0"/>
              <a:t>recent SPS/injector </a:t>
            </a:r>
            <a:r>
              <a:rPr lang="en-US" dirty="0" smtClean="0"/>
              <a:t>requests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SPS LSS4 </a:t>
            </a:r>
            <a:r>
              <a:rPr lang="en-US" dirty="0" smtClean="0"/>
              <a:t>and LSS6 areas for gamma factory </a:t>
            </a:r>
            <a:r>
              <a:rPr lang="en-US" dirty="0" smtClean="0"/>
              <a:t>electronics</a:t>
            </a:r>
          </a:p>
          <a:p>
            <a:r>
              <a:rPr lang="en-US" dirty="0" smtClean="0"/>
              <a:t>WIC and optical fibers for TI2/TI8 injection lines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SPS LSS5 equipment (BE/BI, EN/CV…) → more in Melanie’s talk</a:t>
            </a:r>
          </a:p>
          <a:p>
            <a:r>
              <a:rPr lang="en-US" dirty="0" smtClean="0"/>
              <a:t>PSB and AD: upgrade of BTV cameras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33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R2E provides support on request basis</a:t>
            </a:r>
          </a:p>
          <a:p>
            <a:r>
              <a:rPr lang="en-US" dirty="0" smtClean="0"/>
              <a:t>Many different examples of support in e.g. monitoring, relocation &amp; shielding evaluation, etc. (COMPAS, BDF test area, </a:t>
            </a:r>
            <a:r>
              <a:rPr lang="en-US" dirty="0" err="1" smtClean="0"/>
              <a:t>nTOF</a:t>
            </a:r>
            <a:r>
              <a:rPr lang="en-US" dirty="0" smtClean="0"/>
              <a:t>…)</a:t>
            </a:r>
          </a:p>
          <a:p>
            <a:r>
              <a:rPr lang="en-US" dirty="0" smtClean="0"/>
              <a:t>Commercial electronics modules (e.g. PLCs…) used in radiation areas on a regular basis</a:t>
            </a:r>
          </a:p>
          <a:p>
            <a:pPr lvl="1"/>
            <a:r>
              <a:rPr lang="en-US" dirty="0" smtClean="0"/>
              <a:t>High associated R2E risk, but criticality typically lower than for injectors/LHC </a:t>
            </a:r>
          </a:p>
          <a:p>
            <a:r>
              <a:rPr lang="en-US" dirty="0" smtClean="0"/>
              <a:t>Main general comment: when radiation to electronics problems arise in experimental areas, R2E support in terms of </a:t>
            </a:r>
            <a:r>
              <a:rPr lang="en-US" b="1" dirty="0" smtClean="0">
                <a:solidFill>
                  <a:srgbClr val="00B050"/>
                </a:solidFill>
              </a:rPr>
              <a:t>“short-term mitigation” </a:t>
            </a:r>
            <a:r>
              <a:rPr lang="en-US" dirty="0" smtClean="0"/>
              <a:t>(i.e. monitoring &amp; simulations → relocation &amp; shielding) can be very efficient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6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R2E shielding activities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591" y="2285389"/>
            <a:ext cx="4047499" cy="23461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006" r="2811"/>
          <a:stretch/>
        </p:blipFill>
        <p:spPr>
          <a:xfrm>
            <a:off x="80966" y="899754"/>
            <a:ext cx="2448780" cy="27323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45562" y="4157386"/>
            <a:ext cx="40826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smtClean="0"/>
              <a:t>(BDF: Beam Dump Facility)</a:t>
            </a:r>
            <a:endParaRPr lang="en-GB" sz="105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745562" y="3501342"/>
            <a:ext cx="2363665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Concrete blocks to provide</a:t>
            </a:r>
            <a:endParaRPr lang="en-GB" sz="1400" dirty="0"/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28980" y="157607"/>
            <a:ext cx="3263504" cy="21788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13175" y="2358352"/>
            <a:ext cx="29625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View of TCC2 Tunnel</a:t>
            </a:r>
            <a:endParaRPr lang="en-GB" sz="11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049" y="3607310"/>
            <a:ext cx="259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Picture of the equipment (PLC) to protect</a:t>
            </a:r>
            <a:endParaRPr lang="en-GB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41454" y="850690"/>
            <a:ext cx="40826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i="1" dirty="0" smtClean="0"/>
              <a:t>(input from M. Lazzaroni)</a:t>
            </a:r>
            <a:endParaRPr lang="en-GB" sz="1300" i="1" dirty="0"/>
          </a:p>
        </p:txBody>
      </p:sp>
    </p:spTree>
    <p:extLst>
      <p:ext uri="{BB962C8B-B14F-4D97-AF65-F5344CB8AC3E}">
        <p14:creationId xmlns:p14="http://schemas.microsoft.com/office/powerpoint/2010/main" val="391661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2721"/>
            <a:ext cx="8229600" cy="3203145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LS2 objective: </a:t>
            </a:r>
            <a:endParaRPr lang="en-US" sz="1800" dirty="0" smtClean="0"/>
          </a:p>
          <a:p>
            <a:pPr lvl="1"/>
            <a:r>
              <a:rPr lang="en-US" sz="1600" dirty="0" smtClean="0"/>
              <a:t>to reach a monitoring, calculation and equipment inventory level similar to that of the LHC </a:t>
            </a:r>
          </a:p>
          <a:p>
            <a:pPr lvl="1"/>
            <a:r>
              <a:rPr lang="en-US" sz="1600" dirty="0" smtClean="0"/>
              <a:t>to prepare (or even implement) possible R2E mitigation actions (i.e. relocation) during Run 3</a:t>
            </a:r>
          </a:p>
          <a:p>
            <a:pPr lvl="1"/>
            <a:r>
              <a:rPr lang="en-US" sz="1600" dirty="0" smtClean="0"/>
              <a:t>(more globally) to ensure that R2E issues will not pose as significant constraint to the injector/LHC Run 3 operation</a:t>
            </a:r>
          </a:p>
          <a:p>
            <a:pPr lvl="1"/>
            <a:r>
              <a:rPr lang="en-US" sz="1600" dirty="0" smtClean="0"/>
              <a:t>R2E injector WG to become more active in 2019, involving all different stakeholders (monitoring, calculations, equipment groups…)</a:t>
            </a:r>
          </a:p>
          <a:p>
            <a:r>
              <a:rPr lang="en-US" sz="1800" dirty="0" smtClean="0"/>
              <a:t>Post-LS2:</a:t>
            </a:r>
          </a:p>
          <a:p>
            <a:pPr lvl="1"/>
            <a:r>
              <a:rPr lang="en-US" sz="1600" dirty="0" smtClean="0"/>
              <a:t>To propose radiation tolerant COTS-based in-house design for critical applications in radiation areas 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37912" y="4050751"/>
            <a:ext cx="5945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00B050"/>
                </a:solidFill>
              </a:rPr>
              <a:t>Let’s apply the lessons learnt from the LHC to the injectors</a:t>
            </a:r>
            <a:endParaRPr lang="en-GB" sz="16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7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365713" cy="3521954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Injector availability is becoming increasingly more critical for LHC</a:t>
            </a:r>
          </a:p>
          <a:p>
            <a:r>
              <a:rPr lang="en-US" sz="1600" dirty="0" smtClean="0"/>
              <a:t>Initial R2E scope is limited to LHC, however (as underlined in 2017 Cost &amp; Schedule review), there is a </a:t>
            </a:r>
            <a:r>
              <a:rPr lang="en-US" sz="1600" b="1" dirty="0" smtClean="0">
                <a:solidFill>
                  <a:srgbClr val="00B050"/>
                </a:solidFill>
              </a:rPr>
              <a:t>high risk of R2E injector unavailability </a:t>
            </a:r>
            <a:r>
              <a:rPr lang="en-US" sz="1600" dirty="0" smtClean="0"/>
              <a:t>mainly related to:</a:t>
            </a:r>
          </a:p>
          <a:p>
            <a:pPr lvl="1"/>
            <a:r>
              <a:rPr lang="en-US" sz="1400" dirty="0" smtClean="0"/>
              <a:t>Environment evolution </a:t>
            </a:r>
            <a:r>
              <a:rPr lang="en-US" sz="1400" dirty="0" smtClean="0"/>
              <a:t>linked </a:t>
            </a:r>
            <a:r>
              <a:rPr lang="en-US" sz="1400" dirty="0" smtClean="0"/>
              <a:t>to LIU</a:t>
            </a:r>
          </a:p>
          <a:p>
            <a:pPr lvl="1"/>
            <a:r>
              <a:rPr lang="en-US" sz="1400" dirty="0" smtClean="0"/>
              <a:t>New equipment installation</a:t>
            </a:r>
          </a:p>
          <a:p>
            <a:r>
              <a:rPr lang="en-US" sz="1600" dirty="0" smtClean="0"/>
              <a:t>R2E injector WP status:</a:t>
            </a:r>
          </a:p>
          <a:p>
            <a:pPr lvl="1"/>
            <a:r>
              <a:rPr lang="en-US" sz="1400" dirty="0" smtClean="0"/>
              <a:t>“New” activity, </a:t>
            </a:r>
            <a:r>
              <a:rPr lang="en-US" sz="1400" dirty="0" smtClean="0"/>
              <a:t>beyond project’s initial scope</a:t>
            </a:r>
            <a:endParaRPr lang="en-US" sz="1400" dirty="0" smtClean="0"/>
          </a:p>
          <a:p>
            <a:pPr lvl="1"/>
            <a:r>
              <a:rPr lang="en-US" sz="1400" dirty="0" smtClean="0"/>
              <a:t>Limited person-power, scattered through various project activities (MCWG, R2M, RADWG</a:t>
            </a:r>
            <a:r>
              <a:rPr lang="en-US" sz="1400" dirty="0" smtClean="0"/>
              <a:t>…)</a:t>
            </a:r>
          </a:p>
          <a:p>
            <a:pPr lvl="2"/>
            <a:r>
              <a:rPr lang="en-US" sz="1200" dirty="0" smtClean="0"/>
              <a:t>Dedicated COAS during past few months: Melanie Krawina (EN/STI-BMI)</a:t>
            </a:r>
            <a:endParaRPr lang="en-US" sz="1200" dirty="0" smtClean="0"/>
          </a:p>
          <a:p>
            <a:pPr lvl="1"/>
            <a:r>
              <a:rPr lang="en-US" sz="1400" dirty="0" smtClean="0"/>
              <a:t>High variation </a:t>
            </a:r>
            <a:r>
              <a:rPr lang="en-US" sz="1400" dirty="0" smtClean="0"/>
              <a:t>in “R2E awareness” amongst </a:t>
            </a:r>
            <a:r>
              <a:rPr lang="en-US" sz="1400" dirty="0" smtClean="0"/>
              <a:t>equipment groups for existing and future electronic equipment in injectors:</a:t>
            </a:r>
          </a:p>
          <a:p>
            <a:pPr lvl="2"/>
            <a:r>
              <a:rPr lang="en-US" sz="1200" dirty="0" smtClean="0"/>
              <a:t>Example of R2E development &amp; qualification for injectors: GEFE BPM</a:t>
            </a:r>
          </a:p>
          <a:p>
            <a:pPr lvl="2"/>
            <a:r>
              <a:rPr lang="en-US" sz="1200" dirty="0" smtClean="0"/>
              <a:t>However, most cases could not </a:t>
            </a:r>
            <a:r>
              <a:rPr lang="en-US" sz="1200" dirty="0" smtClean="0"/>
              <a:t>follow the </a:t>
            </a:r>
            <a:r>
              <a:rPr lang="en-US" sz="1200" dirty="0" smtClean="0"/>
              <a:t>“R2E RHA”, therefore LS2 focus is already on mitigation (mainly relocation)</a:t>
            </a:r>
          </a:p>
          <a:p>
            <a:pPr lvl="1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environment study (Saraiva 2015)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3556388" cy="3062538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Based on RP surveys for loss maps and FLUKA for radiation level distribution</a:t>
            </a:r>
          </a:p>
          <a:p>
            <a:r>
              <a:rPr lang="en-US" sz="1600" dirty="0" smtClean="0"/>
              <a:t>In general: not being super-conducting machines, radiation levels in injectors can be significantly larger than those in LHC ARC</a:t>
            </a:r>
          </a:p>
          <a:p>
            <a:r>
              <a:rPr lang="en-US" sz="1600" dirty="0" smtClean="0"/>
              <a:t>Broad variety of “COTS systems/modules” to be operated in radiation environment after LS2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829" y="1076488"/>
            <a:ext cx="4640057" cy="31564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43829" y="4329010"/>
            <a:ext cx="2787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 smtClean="0"/>
              <a:t>CERN-ACC-NOTE-2015-0042</a:t>
            </a:r>
            <a:endParaRPr lang="en-GB" sz="1500" i="1" dirty="0"/>
          </a:p>
        </p:txBody>
      </p:sp>
    </p:spTree>
    <p:extLst>
      <p:ext uri="{BB962C8B-B14F-4D97-AF65-F5344CB8AC3E}">
        <p14:creationId xmlns:p14="http://schemas.microsoft.com/office/powerpoint/2010/main" val="22667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linked to use of COTS modules in radiation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4010" y="835190"/>
            <a:ext cx="8290044" cy="80735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Power MOSFET used in pre-regulator of power converter AC-DC</a:t>
            </a:r>
          </a:p>
          <a:p>
            <a:r>
              <a:rPr lang="en-GB" sz="1800" dirty="0" smtClean="0"/>
              <a:t>Two MOSFETs of similar electrical specs but very different sensitivity </a:t>
            </a: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691" y="1993336"/>
            <a:ext cx="1914976" cy="1804715"/>
          </a:xfrm>
          <a:prstGeom prst="rect">
            <a:avLst/>
          </a:prstGeom>
        </p:spPr>
      </p:pic>
      <p:pic>
        <p:nvPicPr>
          <p:cNvPr id="9" name="Picture 2" descr="See original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898" y="1930353"/>
            <a:ext cx="1657840" cy="123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06604" y="1993336"/>
            <a:ext cx="2476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STP3NV80</a:t>
            </a:r>
            <a:r>
              <a:rPr lang="en-GB" sz="1600" dirty="0" smtClean="0"/>
              <a:t> </a:t>
            </a:r>
          </a:p>
          <a:p>
            <a:r>
              <a:rPr lang="en-GB" sz="1600" dirty="0" smtClean="0"/>
              <a:t>(N-channel, 800V)</a:t>
            </a:r>
            <a:r>
              <a:rPr lang="en-GB" sz="1600" b="1" dirty="0" smtClean="0"/>
              <a:t> </a:t>
            </a:r>
            <a:endParaRPr lang="en-US" sz="1600" b="1" dirty="0"/>
          </a:p>
        </p:txBody>
      </p:sp>
      <p:pic>
        <p:nvPicPr>
          <p:cNvPr id="11" name="Picture 4" descr="See original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898" y="3388813"/>
            <a:ext cx="1675910" cy="125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58061" y="3465831"/>
            <a:ext cx="2476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IRFBE30</a:t>
            </a:r>
            <a:r>
              <a:rPr lang="en-GB" sz="1600" dirty="0" smtClean="0"/>
              <a:t> </a:t>
            </a:r>
          </a:p>
          <a:p>
            <a:r>
              <a:rPr lang="en-GB" sz="1600" dirty="0" smtClean="0"/>
              <a:t>(N-channel, 800V)</a:t>
            </a:r>
            <a:r>
              <a:rPr lang="en-GB" sz="1600" b="1" dirty="0" smtClean="0"/>
              <a:t> 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50325" y="1688672"/>
            <a:ext cx="27228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/>
              <a:t>SE PULS SL5.300 unit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06604" y="2593250"/>
            <a:ext cx="2760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22 destructive events before 2015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31335" y="4060969"/>
            <a:ext cx="273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92D050"/>
                </a:solidFill>
              </a:rPr>
              <a:t>One destructive event before 2015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4290" y="3792963"/>
            <a:ext cx="3803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Conclusion: for rad-</a:t>
            </a:r>
            <a:r>
              <a:rPr lang="en-GB" sz="1400" i="1" dirty="0" err="1" smtClean="0"/>
              <a:t>tol</a:t>
            </a:r>
            <a:r>
              <a:rPr lang="en-GB" sz="1400" i="1" dirty="0" smtClean="0"/>
              <a:t> design, being in control of </a:t>
            </a:r>
            <a:r>
              <a:rPr lang="en-GB" sz="1400" b="1" i="1" dirty="0" smtClean="0">
                <a:solidFill>
                  <a:srgbClr val="00B050"/>
                </a:solidFill>
              </a:rPr>
              <a:t>individual part selection </a:t>
            </a:r>
            <a:r>
              <a:rPr lang="en-GB" sz="1400" i="1" dirty="0" smtClean="0"/>
              <a:t>is </a:t>
            </a:r>
            <a:r>
              <a:rPr lang="en-GB" sz="1400" b="1" i="1" dirty="0" smtClean="0">
                <a:solidFill>
                  <a:srgbClr val="00B050"/>
                </a:solidFill>
              </a:rPr>
              <a:t>essential, </a:t>
            </a:r>
            <a:r>
              <a:rPr lang="en-GB" sz="1400" i="1" dirty="0" smtClean="0"/>
              <a:t>also linked to </a:t>
            </a:r>
            <a:r>
              <a:rPr lang="en-GB" sz="1400" b="1" i="1" dirty="0" smtClean="0">
                <a:solidFill>
                  <a:srgbClr val="00B050"/>
                </a:solidFill>
              </a:rPr>
              <a:t>re-design options</a:t>
            </a:r>
            <a:endParaRPr lang="en-US" sz="14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7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Lot-to-lot variability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Example: same reference but different date codes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2908"/>
            <a:ext cx="2590400" cy="17342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808" y="1610340"/>
            <a:ext cx="2566259" cy="17291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326" y="1629041"/>
            <a:ext cx="2543560" cy="17277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1384" y="3526273"/>
            <a:ext cx="789848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 smtClean="0"/>
              <a:t>“Single </a:t>
            </a:r>
            <a:r>
              <a:rPr lang="en-US" sz="1500" i="1" dirty="0"/>
              <a:t>Event Latch-up (SEL) analysis of the </a:t>
            </a:r>
            <a:r>
              <a:rPr lang="en-GB" sz="1500" i="1" dirty="0" smtClean="0"/>
              <a:t>256k </a:t>
            </a:r>
            <a:r>
              <a:rPr lang="en-GB" sz="1500" i="1" dirty="0"/>
              <a:t>x 16 SRAM Samsung K6R4016V1D-TC10 </a:t>
            </a:r>
            <a:r>
              <a:rPr lang="en-US" sz="1500" i="1" dirty="0" smtClean="0"/>
              <a:t>Heavy </a:t>
            </a:r>
            <a:r>
              <a:rPr lang="en-US" sz="1500" i="1" dirty="0"/>
              <a:t>ion and Proton Test Report </a:t>
            </a:r>
            <a:r>
              <a:rPr lang="en-US" sz="1500" i="1" dirty="0" smtClean="0"/>
              <a:t>Comparison </a:t>
            </a:r>
            <a:r>
              <a:rPr lang="en-US" sz="1500" i="1" dirty="0"/>
              <a:t>with the Proba-2 GPS Phoenix SEL </a:t>
            </a:r>
            <a:r>
              <a:rPr lang="en-US" sz="1500" i="1" dirty="0" smtClean="0"/>
              <a:t>rate”, V. </a:t>
            </a:r>
            <a:r>
              <a:rPr lang="en-US" sz="1500" i="1" dirty="0" err="1" smtClean="0"/>
              <a:t>Ferlet-Cavrois</a:t>
            </a:r>
            <a:r>
              <a:rPr lang="en-US" sz="1500" i="1" dirty="0" smtClean="0"/>
              <a:t>, M. </a:t>
            </a:r>
            <a:r>
              <a:rPr lang="en-US" sz="1500" i="1" dirty="0" err="1" smtClean="0"/>
              <a:t>Muschitiello</a:t>
            </a:r>
            <a:r>
              <a:rPr lang="en-US" sz="1500" i="1" dirty="0" smtClean="0"/>
              <a:t>, M. </a:t>
            </a:r>
            <a:r>
              <a:rPr lang="en-US" sz="1500" i="1" dirty="0" err="1" smtClean="0"/>
              <a:t>D’Alessio</a:t>
            </a:r>
            <a:r>
              <a:rPr lang="en-US" sz="1500" i="1" dirty="0" smtClean="0"/>
              <a:t>, ©ESA</a:t>
            </a:r>
            <a:endParaRPr lang="en-GB" sz="1500" i="1" dirty="0"/>
          </a:p>
        </p:txBody>
      </p:sp>
    </p:spTree>
    <p:extLst>
      <p:ext uri="{BB962C8B-B14F-4D97-AF65-F5344CB8AC3E}">
        <p14:creationId xmlns:p14="http://schemas.microsoft.com/office/powerpoint/2010/main" val="266725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Lot-to-lot </a:t>
            </a:r>
            <a:r>
              <a:rPr lang="en-US" dirty="0" smtClean="0"/>
              <a:t>variability (II)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831495"/>
            <a:ext cx="8400796" cy="617470"/>
          </a:xfrm>
        </p:spPr>
        <p:txBody>
          <a:bodyPr>
            <a:normAutofit lnSpcReduction="10000"/>
          </a:bodyPr>
          <a:lstStyle/>
          <a:p>
            <a:r>
              <a:rPr lang="en-GB" sz="1600" dirty="0" smtClean="0"/>
              <a:t>Same reference and different date code with SEL sensitivity difference of factor ~500</a:t>
            </a:r>
          </a:p>
          <a:p>
            <a:r>
              <a:rPr lang="en-GB" sz="1600" dirty="0" smtClean="0"/>
              <a:t>Importance of lot/batch traceability and common component purchase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14" y="1871453"/>
            <a:ext cx="3732319" cy="26405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041" y="1831916"/>
            <a:ext cx="3800551" cy="27434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97340" y="2464356"/>
            <a:ext cx="14606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~</a:t>
            </a:r>
            <a:r>
              <a:rPr lang="en-US" dirty="0"/>
              <a:t>5</a:t>
            </a:r>
            <a:r>
              <a:rPr lang="en-US" dirty="0" smtClean="0"/>
              <a:t> SEL/year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055479" y="3487976"/>
            <a:ext cx="17251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~10</a:t>
            </a:r>
            <a:r>
              <a:rPr lang="en-US" baseline="30000" dirty="0" smtClean="0"/>
              <a:t>-2</a:t>
            </a:r>
            <a:r>
              <a:rPr lang="en-US" dirty="0" smtClean="0"/>
              <a:t> SEL/year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977276" y="1440736"/>
            <a:ext cx="38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Assuming RR radiation level: ~10</a:t>
            </a:r>
            <a:r>
              <a:rPr lang="en-GB" sz="1400" i="1" baseline="30000" dirty="0" smtClean="0"/>
              <a:t>8</a:t>
            </a:r>
            <a:r>
              <a:rPr lang="en-GB" sz="1400" i="1" dirty="0" smtClean="0"/>
              <a:t> HEH/cm</a:t>
            </a:r>
            <a:r>
              <a:rPr lang="en-GB" sz="1400" i="1" baseline="30000" dirty="0" smtClean="0"/>
              <a:t>2</a:t>
            </a:r>
            <a:r>
              <a:rPr lang="en-GB" sz="1400" i="1" dirty="0" smtClean="0"/>
              <a:t>/</a:t>
            </a:r>
            <a:r>
              <a:rPr lang="en-GB" sz="1400" i="1" dirty="0" err="1" smtClean="0"/>
              <a:t>yr</a:t>
            </a:r>
            <a:endParaRPr lang="en-US" sz="14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3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layout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1476" y="993775"/>
            <a:ext cx="3344612" cy="32035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994205"/>
            <a:ext cx="4428907" cy="34172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Divided into 6 sextants, each with 36 half-period (32m long, containing 100 element numbers) </a:t>
            </a:r>
            <a:endParaRPr lang="en-US" dirty="0"/>
          </a:p>
          <a:p>
            <a:r>
              <a:rPr lang="en-US" sz="1600" b="1" dirty="0" smtClean="0">
                <a:solidFill>
                  <a:srgbClr val="00B050"/>
                </a:solidFill>
              </a:rPr>
              <a:t>LSS</a:t>
            </a:r>
            <a:r>
              <a:rPr lang="en-US" sz="1600" dirty="0" smtClean="0"/>
              <a:t>: half-periods 14-22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ARC-</a:t>
            </a:r>
            <a:r>
              <a:rPr lang="en-US" sz="1600" dirty="0" smtClean="0"/>
              <a:t>: half-periods 0-13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ARC+</a:t>
            </a:r>
            <a:r>
              <a:rPr lang="en-US" sz="1600" dirty="0" smtClean="0"/>
              <a:t>: half period </a:t>
            </a:r>
            <a:r>
              <a:rPr lang="en-US" sz="1600" dirty="0" smtClean="0"/>
              <a:t>23-35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TA/BA</a:t>
            </a:r>
            <a:r>
              <a:rPr lang="en-US" sz="1600" dirty="0" smtClean="0"/>
              <a:t> tunnel access areas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40613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radiation levels (BLM, RPL)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926336" cy="320314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So far, mainly based on </a:t>
            </a:r>
            <a:r>
              <a:rPr lang="en-US" sz="1600" b="1" dirty="0" smtClean="0">
                <a:solidFill>
                  <a:srgbClr val="00B050"/>
                </a:solidFill>
              </a:rPr>
              <a:t>RP surveys</a:t>
            </a:r>
            <a:r>
              <a:rPr lang="en-US" sz="1600" dirty="0" smtClean="0"/>
              <a:t>, </a:t>
            </a:r>
            <a:r>
              <a:rPr lang="en-US" sz="1600" b="1" dirty="0" smtClean="0">
                <a:solidFill>
                  <a:srgbClr val="00B050"/>
                </a:solidFill>
              </a:rPr>
              <a:t>RPLs</a:t>
            </a:r>
            <a:r>
              <a:rPr lang="en-US" sz="1600" dirty="0" smtClean="0"/>
              <a:t> </a:t>
            </a:r>
            <a:r>
              <a:rPr lang="en-US" sz="1600" dirty="0" smtClean="0"/>
              <a:t>and </a:t>
            </a:r>
            <a:r>
              <a:rPr lang="en-US" sz="1600" b="1" dirty="0" smtClean="0">
                <a:solidFill>
                  <a:srgbClr val="00B050"/>
                </a:solidFill>
              </a:rPr>
              <a:t>BLMs</a:t>
            </a:r>
            <a:r>
              <a:rPr lang="en-US" sz="1600" dirty="0" smtClean="0"/>
              <a:t> (see plot, LSS1 [dump] and LSS2 [North Area extraction] </a:t>
            </a:r>
            <a:r>
              <a:rPr lang="en-US" sz="1600" dirty="0" smtClean="0"/>
              <a:t>hot-spots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r>
              <a:rPr lang="en-US" sz="1600" dirty="0" smtClean="0"/>
              <a:t>Now also incorporating </a:t>
            </a:r>
            <a:r>
              <a:rPr lang="en-US" sz="1600" dirty="0" err="1" smtClean="0"/>
              <a:t>RadMONs</a:t>
            </a:r>
            <a:r>
              <a:rPr lang="en-US" sz="1600" dirty="0" smtClean="0"/>
              <a:t> and passive R2E dosimetry</a:t>
            </a:r>
          </a:p>
          <a:p>
            <a:r>
              <a:rPr lang="en-US" sz="1600" dirty="0" smtClean="0"/>
              <a:t>Values used to determined expected radiation levels on e.g. emergency lighting system, sprinklers, etc. (tested to &gt;</a:t>
            </a:r>
            <a:r>
              <a:rPr lang="en-US" sz="1600" dirty="0" err="1" smtClean="0"/>
              <a:t>MGy</a:t>
            </a:r>
            <a:r>
              <a:rPr lang="en-US" sz="1600" dirty="0" smtClean="0"/>
              <a:t> levels through R2M)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536" y="994205"/>
            <a:ext cx="4102621" cy="32214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02935" y="4252372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300" i="1" dirty="0" smtClean="0"/>
              <a:t>“Study </a:t>
            </a:r>
            <a:r>
              <a:rPr lang="en-GB" sz="1300" i="1" dirty="0"/>
              <a:t>on the SPS Radiation </a:t>
            </a:r>
            <a:r>
              <a:rPr lang="en-GB" sz="1300" i="1" dirty="0" smtClean="0"/>
              <a:t>environment”</a:t>
            </a:r>
            <a:endParaRPr lang="en-GB" sz="1300" i="1" dirty="0"/>
          </a:p>
          <a:p>
            <a:r>
              <a:rPr lang="en-GB" sz="1300" i="1" dirty="0"/>
              <a:t>by </a:t>
            </a:r>
            <a:r>
              <a:rPr lang="en-GB" sz="1300" i="1" dirty="0" smtClean="0"/>
              <a:t>Elisa GUILLERMAIN (EDMS 1739976)</a:t>
            </a:r>
            <a:endParaRPr lang="en-GB" sz="1300" i="1" dirty="0"/>
          </a:p>
        </p:txBody>
      </p:sp>
    </p:spTree>
    <p:extLst>
      <p:ext uri="{BB962C8B-B14F-4D97-AF65-F5344CB8AC3E}">
        <p14:creationId xmlns:p14="http://schemas.microsoft.com/office/powerpoint/2010/main" val="10200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radiation levels: 2017 passive dosimetry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1906"/>
            <a:ext cx="3672114" cy="3570815"/>
          </a:xfrm>
        </p:spPr>
        <p:txBody>
          <a:bodyPr>
            <a:normAutofit/>
          </a:bodyPr>
          <a:lstStyle/>
          <a:p>
            <a:r>
              <a:rPr lang="en-US" sz="1400" dirty="0" smtClean="0"/>
              <a:t>Focusing on BE/BI equipment</a:t>
            </a:r>
          </a:p>
          <a:p>
            <a:r>
              <a:rPr lang="en-US" sz="1400" dirty="0" smtClean="0"/>
              <a:t>TID in ARC: </a:t>
            </a:r>
            <a:r>
              <a:rPr lang="en-US" sz="1400" dirty="0" err="1" smtClean="0"/>
              <a:t>nMOS</a:t>
            </a:r>
            <a:r>
              <a:rPr lang="en-US" sz="1400" dirty="0" smtClean="0"/>
              <a:t> dosimeters below magnets, </a:t>
            </a:r>
            <a:r>
              <a:rPr lang="en-US" sz="1400" b="1" dirty="0" smtClean="0">
                <a:solidFill>
                  <a:srgbClr val="00B050"/>
                </a:solidFill>
              </a:rPr>
              <a:t>~1-10 </a:t>
            </a:r>
            <a:r>
              <a:rPr lang="en-US" sz="1400" b="1" dirty="0" err="1" smtClean="0">
                <a:solidFill>
                  <a:srgbClr val="00B050"/>
                </a:solidFill>
              </a:rPr>
              <a:t>Gy</a:t>
            </a:r>
            <a:r>
              <a:rPr lang="en-US" sz="1400" b="1" dirty="0" smtClean="0">
                <a:solidFill>
                  <a:srgbClr val="00B050"/>
                </a:solidFill>
              </a:rPr>
              <a:t>/year → DS-like LHC levels</a:t>
            </a:r>
          </a:p>
          <a:p>
            <a:r>
              <a:rPr lang="en-US" sz="1400" dirty="0" smtClean="0"/>
              <a:t>TA2:</a:t>
            </a:r>
          </a:p>
          <a:p>
            <a:pPr lvl="1"/>
            <a:r>
              <a:rPr lang="en-US" sz="1200" dirty="0" smtClean="0"/>
              <a:t>At tunnel side, </a:t>
            </a:r>
            <a:r>
              <a:rPr lang="en-US" sz="1200" dirty="0" smtClean="0"/>
              <a:t>~0.75-1.5 </a:t>
            </a:r>
            <a:r>
              <a:rPr lang="en-US" sz="1200" dirty="0" err="1" smtClean="0"/>
              <a:t>kGy</a:t>
            </a:r>
            <a:r>
              <a:rPr lang="en-US" sz="1200" dirty="0" smtClean="0"/>
              <a:t>/</a:t>
            </a:r>
            <a:r>
              <a:rPr lang="en-US" sz="1200" dirty="0" err="1" smtClean="0"/>
              <a:t>yr</a:t>
            </a:r>
            <a:endParaRPr lang="en-US" sz="1200" dirty="0" smtClean="0"/>
          </a:p>
          <a:p>
            <a:pPr lvl="1"/>
            <a:r>
              <a:rPr lang="en-US" sz="1200" dirty="0" smtClean="0"/>
              <a:t>BA2, tunnel access: ~1-1.5 </a:t>
            </a:r>
            <a:r>
              <a:rPr lang="en-US" sz="1200" dirty="0" err="1" smtClean="0"/>
              <a:t>kGy</a:t>
            </a:r>
            <a:r>
              <a:rPr lang="en-US" sz="1200" dirty="0" smtClean="0"/>
              <a:t>/</a:t>
            </a:r>
            <a:r>
              <a:rPr lang="en-US" sz="1200" dirty="0" err="1" smtClean="0"/>
              <a:t>yr</a:t>
            </a:r>
            <a:endParaRPr lang="en-US" sz="1200" dirty="0"/>
          </a:p>
          <a:p>
            <a:pPr lvl="1"/>
            <a:r>
              <a:rPr lang="en-US" sz="1200" b="1" dirty="0" smtClean="0">
                <a:solidFill>
                  <a:srgbClr val="00B050"/>
                </a:solidFill>
              </a:rPr>
              <a:t>Inner area:</a:t>
            </a:r>
            <a:r>
              <a:rPr lang="en-US" sz="1200" dirty="0" smtClean="0"/>
              <a:t> ~10</a:t>
            </a:r>
            <a:r>
              <a:rPr lang="en-US" sz="1200" baseline="30000" dirty="0" smtClean="0"/>
              <a:t>10</a:t>
            </a:r>
            <a:r>
              <a:rPr lang="en-US" sz="1200" dirty="0" smtClean="0"/>
              <a:t> HEH/cm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, R-factor ~</a:t>
            </a:r>
            <a:r>
              <a:rPr lang="en-US" sz="1200" dirty="0" smtClean="0"/>
              <a:t>5.5, </a:t>
            </a:r>
            <a:r>
              <a:rPr lang="en-US" sz="1200" b="1" dirty="0" smtClean="0">
                <a:solidFill>
                  <a:srgbClr val="00B050"/>
                </a:solidFill>
              </a:rPr>
              <a:t>~10 </a:t>
            </a:r>
            <a:r>
              <a:rPr lang="en-US" sz="1200" b="1" dirty="0" err="1" smtClean="0">
                <a:solidFill>
                  <a:srgbClr val="00B050"/>
                </a:solidFill>
              </a:rPr>
              <a:t>Gy</a:t>
            </a:r>
            <a:r>
              <a:rPr lang="en-US" sz="1200" b="1" dirty="0" smtClean="0">
                <a:solidFill>
                  <a:srgbClr val="00B050"/>
                </a:solidFill>
              </a:rPr>
              <a:t>/</a:t>
            </a:r>
            <a:r>
              <a:rPr lang="en-US" sz="1200" b="1" dirty="0" err="1" smtClean="0">
                <a:solidFill>
                  <a:srgbClr val="00B050"/>
                </a:solidFill>
              </a:rPr>
              <a:t>yr</a:t>
            </a:r>
            <a:r>
              <a:rPr lang="en-US" sz="12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sz="1400" dirty="0" smtClean="0"/>
              <a:t>TA1: </a:t>
            </a:r>
          </a:p>
          <a:p>
            <a:pPr lvl="1"/>
            <a:r>
              <a:rPr lang="en-US" sz="1200" dirty="0" smtClean="0"/>
              <a:t>At tunnel side: ~1-2 </a:t>
            </a:r>
            <a:r>
              <a:rPr lang="en-US" sz="1200" dirty="0" err="1" smtClean="0"/>
              <a:t>Gy</a:t>
            </a:r>
            <a:r>
              <a:rPr lang="en-US" sz="1200" dirty="0" smtClean="0"/>
              <a:t>/</a:t>
            </a:r>
            <a:r>
              <a:rPr lang="en-US" sz="1200" dirty="0" err="1" smtClean="0"/>
              <a:t>yr</a:t>
            </a:r>
            <a:endParaRPr lang="en-US" sz="1200" dirty="0" smtClean="0"/>
          </a:p>
          <a:p>
            <a:pPr lvl="1"/>
            <a:r>
              <a:rPr lang="en-US" sz="1200" dirty="0" smtClean="0"/>
              <a:t>Inner area: ~4-10×10</a:t>
            </a:r>
            <a:r>
              <a:rPr lang="en-US" sz="1200" baseline="30000" dirty="0" smtClean="0"/>
              <a:t>7</a:t>
            </a:r>
            <a:r>
              <a:rPr lang="en-US" sz="1200" dirty="0" smtClean="0"/>
              <a:t> HEH/cm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, R-factor ~5-8</a:t>
            </a:r>
          </a:p>
          <a:p>
            <a:r>
              <a:rPr lang="en-US" sz="1400" dirty="0" smtClean="0"/>
              <a:t>TA6: factor 5-10 lower than TA1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Injectors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135" y="823658"/>
            <a:ext cx="4903969" cy="19260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7870" y="4072577"/>
            <a:ext cx="5584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/>
              <a:t>“TID, Φ</a:t>
            </a:r>
            <a:r>
              <a:rPr lang="en-GB" sz="1100" i="1" baseline="-25000" dirty="0"/>
              <a:t>HEH</a:t>
            </a:r>
            <a:r>
              <a:rPr lang="en-GB" sz="1100" i="1" dirty="0"/>
              <a:t> and </a:t>
            </a:r>
            <a:r>
              <a:rPr lang="en-GB" sz="1100" i="1" dirty="0" err="1"/>
              <a:t>Φ</a:t>
            </a:r>
            <a:r>
              <a:rPr lang="en-GB" sz="1100" i="1" baseline="-25000" dirty="0" err="1"/>
              <a:t>ThN</a:t>
            </a:r>
            <a:r>
              <a:rPr lang="en-GB" sz="1100" i="1" dirty="0"/>
              <a:t> measurements along the SPS accelerator and the adjacent Tunnel Access </a:t>
            </a:r>
            <a:r>
              <a:rPr lang="en-GB" sz="1100" i="1" dirty="0" smtClean="0"/>
              <a:t>Areas”</a:t>
            </a:r>
            <a:r>
              <a:rPr lang="en-GB" sz="1100" i="1" dirty="0"/>
              <a:t> </a:t>
            </a:r>
            <a:r>
              <a:rPr lang="en-GB" sz="1100" i="1" dirty="0" smtClean="0"/>
              <a:t>by Matteo BRUCOLI (submitted as ATS Note)</a:t>
            </a:r>
            <a:endParaRPr lang="en-GB" sz="1100" i="1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985" y="2856405"/>
            <a:ext cx="2121777" cy="18707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35371" y="114425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i="1" dirty="0" smtClean="0"/>
              <a:t>LSS2</a:t>
            </a:r>
            <a:endParaRPr lang="en-GB" sz="1200" b="1" i="1" dirty="0"/>
          </a:p>
        </p:txBody>
      </p:sp>
      <p:sp>
        <p:nvSpPr>
          <p:cNvPr id="11" name="Rectangle 10"/>
          <p:cNvSpPr/>
          <p:nvPr/>
        </p:nvSpPr>
        <p:spPr>
          <a:xfrm>
            <a:off x="6858000" y="423422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i="1" dirty="0" smtClean="0"/>
              <a:t>TA2</a:t>
            </a:r>
            <a:endParaRPr lang="en-GB" sz="1200" b="1" i="1" dirty="0"/>
          </a:p>
        </p:txBody>
      </p:sp>
    </p:spTree>
    <p:extLst>
      <p:ext uri="{BB962C8B-B14F-4D97-AF65-F5344CB8AC3E}">
        <p14:creationId xmlns:p14="http://schemas.microsoft.com/office/powerpoint/2010/main" val="239483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7042</TotalTime>
  <Words>1359</Words>
  <Application>Microsoft Office PowerPoint</Application>
  <PresentationFormat>On-screen Show (16:9)</PresentationFormat>
  <Paragraphs>167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CERN2Corporate16-9</vt:lpstr>
      <vt:lpstr>R2E in injectors and experimental areas</vt:lpstr>
      <vt:lpstr>Introduction</vt:lpstr>
      <vt:lpstr>Injector environment study (Saraiva 2015)</vt:lpstr>
      <vt:lpstr>Risk linked to use of COTS modules in radiation</vt:lpstr>
      <vt:lpstr>Lot-to-lot variability</vt:lpstr>
      <vt:lpstr>Lot-to-lot variability (II)</vt:lpstr>
      <vt:lpstr>SPS layout</vt:lpstr>
      <vt:lpstr>SPS radiation levels (BLM, RPL)</vt:lpstr>
      <vt:lpstr>SPS radiation levels: 2017 passive dosimetry</vt:lpstr>
      <vt:lpstr>SPS LSS2</vt:lpstr>
      <vt:lpstr>SPS LSS5 dump</vt:lpstr>
      <vt:lpstr>PS 2018 monitoring: fiber + BLMs</vt:lpstr>
      <vt:lpstr>PS 2018 monitoring: fiber + BLMs (II)</vt:lpstr>
      <vt:lpstr>GEFE development &amp; qualification</vt:lpstr>
      <vt:lpstr>GEFE radiation levels</vt:lpstr>
      <vt:lpstr>Examples of further recent SPS/injector requests</vt:lpstr>
      <vt:lpstr>Experimental areas</vt:lpstr>
      <vt:lpstr>R2E shielding activities</vt:lpstr>
      <vt:lpstr>Injector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Ruben Garcia Alia</cp:lastModifiedBy>
  <cp:revision>55</cp:revision>
  <dcterms:created xsi:type="dcterms:W3CDTF">2016-04-26T16:44:32Z</dcterms:created>
  <dcterms:modified xsi:type="dcterms:W3CDTF">2018-12-11T09:59:04Z</dcterms:modified>
</cp:coreProperties>
</file>