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56" r:id="rId2"/>
    <p:sldId id="316" r:id="rId3"/>
    <p:sldId id="328" r:id="rId4"/>
    <p:sldId id="335" r:id="rId5"/>
    <p:sldId id="337" r:id="rId6"/>
    <p:sldId id="330" r:id="rId7"/>
    <p:sldId id="331" r:id="rId8"/>
    <p:sldId id="334" r:id="rId9"/>
    <p:sldId id="349" r:id="rId10"/>
    <p:sldId id="350" r:id="rId11"/>
    <p:sldId id="332" r:id="rId12"/>
    <p:sldId id="338" r:id="rId13"/>
    <p:sldId id="348" r:id="rId14"/>
    <p:sldId id="333" r:id="rId15"/>
    <p:sldId id="339" r:id="rId16"/>
    <p:sldId id="340" r:id="rId17"/>
    <p:sldId id="321" r:id="rId18"/>
    <p:sldId id="25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3F0B"/>
    <a:srgbClr val="3073A5"/>
    <a:srgbClr val="6A7B95"/>
    <a:srgbClr val="CD9711"/>
    <a:srgbClr val="0070BC"/>
    <a:srgbClr val="D95218"/>
    <a:srgbClr val="7E2E8D"/>
    <a:srgbClr val="EDB020"/>
    <a:srgbClr val="FA8A72"/>
    <a:srgbClr val="B7DE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99" autoAdjust="0"/>
    <p:restoredTop sz="95405" autoAdjust="0"/>
  </p:normalViewPr>
  <p:slideViewPr>
    <p:cSldViewPr snapToGrid="0" snapToObjects="1">
      <p:cViewPr varScale="1">
        <p:scale>
          <a:sx n="66" d="100"/>
          <a:sy n="66" d="100"/>
        </p:scale>
        <p:origin x="1252" y="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Sum of test months by activities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4.4928111483979058E-2"/>
                  <c:y val="-4.318723127000542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EE85-4065-BE77-BED5EF47ED71}"/>
                </c:ext>
              </c:extLst>
            </c:dLbl>
            <c:dLbl>
              <c:idx val="1"/>
              <c:layout>
                <c:manualLayout>
                  <c:x val="-4.492811148397905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EE85-4065-BE77-BED5EF47ED71}"/>
                </c:ext>
              </c:extLst>
            </c:dLbl>
            <c:dLbl>
              <c:idx val="2"/>
              <c:layout>
                <c:manualLayout>
                  <c:x val="-4.492811148397905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E85-4065-BE77-BED5EF47ED71}"/>
                </c:ext>
              </c:extLst>
            </c:dLbl>
            <c:dLbl>
              <c:idx val="3"/>
              <c:layout>
                <c:manualLayout>
                  <c:x val="-4.4928111483979058E-2"/>
                  <c:y val="-7.9175676017508049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E85-4065-BE77-BED5EF47ED71}"/>
                </c:ext>
              </c:extLst>
            </c:dLbl>
            <c:dLbl>
              <c:idx val="4"/>
              <c:layout>
                <c:manualLayout>
                  <c:x val="-4.492811148397905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E85-4065-BE77-BED5EF47ED71}"/>
                </c:ext>
              </c:extLst>
            </c:dLbl>
            <c:dLbl>
              <c:idx val="5"/>
              <c:layout>
                <c:manualLayout>
                  <c:x val="-7.188497837436649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E85-4065-BE77-BED5EF47ED71}"/>
                </c:ext>
              </c:extLst>
            </c:dLbl>
            <c:dLbl>
              <c:idx val="6"/>
              <c:layout>
                <c:manualLayout>
                  <c:x val="-4.1932904051713786E-2"/>
                  <c:y val="-7.9175676017508049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E85-4065-BE77-BED5EF47ED71}"/>
                </c:ext>
              </c:extLst>
            </c:dLbl>
            <c:dLbl>
              <c:idx val="7"/>
              <c:layout>
                <c:manualLayout>
                  <c:x val="-5.69089412130402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E85-4065-BE77-BED5EF47ED71}"/>
                </c:ext>
              </c:extLst>
            </c:dLbl>
            <c:dLbl>
              <c:idx val="8"/>
              <c:layout>
                <c:manualLayout>
                  <c:x val="-5.69089412130402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E85-4065-BE77-BED5EF47ED7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Sheet1!$A$2:$A$10</c:f>
              <c:strCache>
                <c:ptCount val="9"/>
                <c:pt idx="0">
                  <c:v>Calib 2016</c:v>
                </c:pt>
                <c:pt idx="1">
                  <c:v>Calib 2017</c:v>
                </c:pt>
                <c:pt idx="2">
                  <c:v>Calib 2018</c:v>
                </c:pt>
                <c:pt idx="3">
                  <c:v>EP 2016</c:v>
                </c:pt>
                <c:pt idx="4">
                  <c:v>EP 2017</c:v>
                </c:pt>
                <c:pt idx="5">
                  <c:v>EP 2018</c:v>
                </c:pt>
                <c:pt idx="6">
                  <c:v>Test Service 2016</c:v>
                </c:pt>
                <c:pt idx="7">
                  <c:v>Test Service 2017</c:v>
                </c:pt>
                <c:pt idx="8">
                  <c:v>Test Service 2018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8</c:v>
                </c:pt>
                <c:pt idx="5">
                  <c:v>2.5</c:v>
                </c:pt>
                <c:pt idx="6">
                  <c:v>3</c:v>
                </c:pt>
                <c:pt idx="7">
                  <c:v>11</c:v>
                </c:pt>
                <c:pt idx="8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E85-4065-BE77-BED5EF47ED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72833816"/>
        <c:axId val="472841032"/>
      </c:barChart>
      <c:catAx>
        <c:axId val="4728338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2841032"/>
        <c:crosses val="autoZero"/>
        <c:auto val="1"/>
        <c:lblAlgn val="ctr"/>
        <c:lblOffset val="100"/>
        <c:noMultiLvlLbl val="0"/>
      </c:catAx>
      <c:valAx>
        <c:axId val="4728410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28338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Users by departement in 2018</c:v>
                </c:pt>
              </c:strCache>
            </c:strRef>
          </c:tx>
          <c:dPt>
            <c:idx val="0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B6B4-478E-90FA-3E4493C87CD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CBC-471F-8696-5B71363872D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CBC-471F-8696-5B71363872D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CBC-471F-8696-5B71363872DF}"/>
              </c:ext>
            </c:extLst>
          </c:dPt>
          <c:cat>
            <c:strRef>
              <c:f>Sheet1!$A$2:$A$5</c:f>
              <c:strCache>
                <c:ptCount val="4"/>
                <c:pt idx="0">
                  <c:v>EN</c:v>
                </c:pt>
                <c:pt idx="1">
                  <c:v>EP</c:v>
                </c:pt>
                <c:pt idx="2">
                  <c:v>TE</c:v>
                </c:pt>
                <c:pt idx="3">
                  <c:v>BE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6B4-478E-90FA-3E4493C87C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Count of Experiment/Group 2018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Sheet1!$A$2:$A$28</c:f>
              <c:strCache>
                <c:ptCount val="27"/>
                <c:pt idx="0">
                  <c:v>TE/MPE</c:v>
                </c:pt>
                <c:pt idx="1">
                  <c:v>HSE/RP</c:v>
                </c:pt>
                <c:pt idx="2">
                  <c:v>TE/VSC</c:v>
                </c:pt>
                <c:pt idx="3">
                  <c:v>TE/EPC</c:v>
                </c:pt>
                <c:pt idx="4">
                  <c:v>EN/SMM</c:v>
                </c:pt>
                <c:pt idx="5">
                  <c:v>EP/DT</c:v>
                </c:pt>
                <c:pt idx="6">
                  <c:v>BE/CO</c:v>
                </c:pt>
                <c:pt idx="7">
                  <c:v>BE/RF</c:v>
                </c:pt>
                <c:pt idx="8">
                  <c:v>EP/UAI </c:v>
                </c:pt>
                <c:pt idx="9">
                  <c:v>TE/CRG</c:v>
                </c:pt>
                <c:pt idx="10">
                  <c:v>EP/CMX</c:v>
                </c:pt>
                <c:pt idx="11">
                  <c:v>EP/UCM</c:v>
                </c:pt>
                <c:pt idx="12">
                  <c:v>TE/ABT</c:v>
                </c:pt>
                <c:pt idx="13">
                  <c:v>EN/STI</c:v>
                </c:pt>
                <c:pt idx="14">
                  <c:v>EN/EA</c:v>
                </c:pt>
                <c:pt idx="15">
                  <c:v>RADSAGA</c:v>
                </c:pt>
                <c:pt idx="16">
                  <c:v>Univ. UM2 </c:v>
                </c:pt>
                <c:pt idx="17">
                  <c:v>EP/ESE</c:v>
                </c:pt>
                <c:pt idx="18">
                  <c:v>BE/BI</c:v>
                </c:pt>
                <c:pt idx="19">
                  <c:v>EP/UAT</c:v>
                </c:pt>
                <c:pt idx="20">
                  <c:v>EP/URD - INFN</c:v>
                </c:pt>
                <c:pt idx="21">
                  <c:v>CNES</c:v>
                </c:pt>
                <c:pt idx="22">
                  <c:v>GSI</c:v>
                </c:pt>
                <c:pt idx="23">
                  <c:v>Fermilab - CMS</c:v>
                </c:pt>
                <c:pt idx="24">
                  <c:v>Zodiac Aereospace</c:v>
                </c:pt>
                <c:pt idx="25">
                  <c:v>ChipIR</c:v>
                </c:pt>
                <c:pt idx="26">
                  <c:v>ISIS</c:v>
                </c:pt>
              </c:strCache>
            </c:strRef>
          </c:cat>
          <c:val>
            <c:numRef>
              <c:f>Sheet1!$B$2:$B$28</c:f>
              <c:numCache>
                <c:formatCode>General</c:formatCode>
                <c:ptCount val="27"/>
                <c:pt idx="0">
                  <c:v>6</c:v>
                </c:pt>
                <c:pt idx="1">
                  <c:v>1</c:v>
                </c:pt>
                <c:pt idx="2">
                  <c:v>6</c:v>
                </c:pt>
                <c:pt idx="3">
                  <c:v>1</c:v>
                </c:pt>
                <c:pt idx="4">
                  <c:v>5</c:v>
                </c:pt>
                <c:pt idx="5">
                  <c:v>3</c:v>
                </c:pt>
                <c:pt idx="6">
                  <c:v>2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2</c:v>
                </c:pt>
                <c:pt idx="12">
                  <c:v>1</c:v>
                </c:pt>
                <c:pt idx="13">
                  <c:v>6</c:v>
                </c:pt>
                <c:pt idx="14">
                  <c:v>3</c:v>
                </c:pt>
                <c:pt idx="15">
                  <c:v>8</c:v>
                </c:pt>
                <c:pt idx="16">
                  <c:v>1</c:v>
                </c:pt>
                <c:pt idx="17">
                  <c:v>1</c:v>
                </c:pt>
                <c:pt idx="18">
                  <c:v>2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B2-4B74-9435-5E4EB39BF5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0177296"/>
        <c:axId val="460174016"/>
      </c:barChart>
      <c:catAx>
        <c:axId val="460177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444000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0174016"/>
        <c:crosses val="autoZero"/>
        <c:auto val="1"/>
        <c:lblAlgn val="ctr"/>
        <c:lblOffset val="100"/>
        <c:noMultiLvlLbl val="0"/>
      </c:catAx>
      <c:valAx>
        <c:axId val="4601740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01772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400" dirty="0"/>
              <a:t>Users by </a:t>
            </a:r>
            <a:r>
              <a:rPr lang="en-GB" sz="1400" dirty="0" smtClean="0"/>
              <a:t>department/institute </a:t>
            </a:r>
            <a:r>
              <a:rPr lang="en-GB" sz="1400" dirty="0"/>
              <a:t>in 2018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Users by departement in 2018</c:v>
                </c:pt>
              </c:strCache>
            </c:strRef>
          </c:tx>
          <c:dPt>
            <c:idx val="0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12B-496D-82AE-A9893459F37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12B-496D-82AE-A9893459F37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12B-496D-82AE-A9893459F37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12B-496D-82AE-A9893459F37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366F-4946-964C-57014524FB3F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366F-4946-964C-57014524FB3F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366F-4946-964C-57014524FB3F}"/>
              </c:ext>
            </c:extLst>
          </c:dPt>
          <c:cat>
            <c:strRef>
              <c:f>Sheet1!$A$2:$A$8</c:f>
              <c:strCache>
                <c:ptCount val="7"/>
                <c:pt idx="0">
                  <c:v>TE</c:v>
                </c:pt>
                <c:pt idx="1">
                  <c:v>HSE</c:v>
                </c:pt>
                <c:pt idx="2">
                  <c:v>EN</c:v>
                </c:pt>
                <c:pt idx="3">
                  <c:v>EP</c:v>
                </c:pt>
                <c:pt idx="4">
                  <c:v>BE</c:v>
                </c:pt>
                <c:pt idx="5">
                  <c:v>Radsaga</c:v>
                </c:pt>
                <c:pt idx="6">
                  <c:v>External User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15</c:v>
                </c:pt>
                <c:pt idx="1">
                  <c:v>1</c:v>
                </c:pt>
                <c:pt idx="2">
                  <c:v>14</c:v>
                </c:pt>
                <c:pt idx="3">
                  <c:v>10</c:v>
                </c:pt>
                <c:pt idx="4">
                  <c:v>5</c:v>
                </c:pt>
                <c:pt idx="5">
                  <c:v>8</c:v>
                </c:pt>
                <c:pt idx="6" formatCode="0.0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12B-496D-82AE-A9893459F3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1959683858681411"/>
          <c:y val="0.15285318801025866"/>
          <c:w val="0.27857108773938943"/>
          <c:h val="0.703366898487014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Count of Experiment/Group 2018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7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0E6-4242-B46B-9F95E900061F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00E6-4242-B46B-9F95E900061F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00E6-4242-B46B-9F95E900061F}"/>
              </c:ext>
            </c:extLst>
          </c:dPt>
          <c:cat>
            <c:strRef>
              <c:f>Sheet1!$A$2:$A$11</c:f>
              <c:strCache>
                <c:ptCount val="10"/>
                <c:pt idx="0">
                  <c:v>EN/SMM</c:v>
                </c:pt>
                <c:pt idx="1">
                  <c:v>EN/STI</c:v>
                </c:pt>
                <c:pt idx="2">
                  <c:v>EN/EA</c:v>
                </c:pt>
                <c:pt idx="3">
                  <c:v>RADSAGA - ESR7</c:v>
                </c:pt>
                <c:pt idx="4">
                  <c:v>RADSAGA - ESR12</c:v>
                </c:pt>
                <c:pt idx="5">
                  <c:v>HSE/RP</c:v>
                </c:pt>
                <c:pt idx="6">
                  <c:v>EP/URD - INFN</c:v>
                </c:pt>
                <c:pt idx="7">
                  <c:v>Fraunhofer - institute</c:v>
                </c:pt>
                <c:pt idx="8">
                  <c:v>CNES</c:v>
                </c:pt>
                <c:pt idx="9">
                  <c:v>Adams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3</c:v>
                </c:pt>
                <c:pt idx="1">
                  <c:v>3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2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B2-4B74-9435-5E4EB39BF5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0177296"/>
        <c:axId val="460174016"/>
      </c:barChart>
      <c:catAx>
        <c:axId val="460177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1740000" spcFirstLastPara="1" vertOverflow="ellipsis" wrap="square" anchor="ctr" anchorCtr="0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0174016"/>
        <c:crosses val="autoZero"/>
        <c:auto val="1"/>
        <c:lblAlgn val="ctr"/>
        <c:lblOffset val="100"/>
        <c:noMultiLvlLbl val="0"/>
      </c:catAx>
      <c:valAx>
        <c:axId val="460174016"/>
        <c:scaling>
          <c:orientation val="minMax"/>
          <c:max val="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0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017729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400" dirty="0"/>
              <a:t>Users by </a:t>
            </a:r>
            <a:r>
              <a:rPr lang="en-GB" sz="1400" dirty="0" smtClean="0"/>
              <a:t>department/institute </a:t>
            </a:r>
            <a:r>
              <a:rPr lang="en-GB" sz="1400" dirty="0"/>
              <a:t>in 2018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Users by departement in 2018</c:v>
                </c:pt>
              </c:strCache>
            </c:strRef>
          </c:tx>
          <c:dPt>
            <c:idx val="0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FBD-4A58-9933-41BF48B1A47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FBD-4A58-9933-41BF48B1A47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FBD-4A58-9933-41BF48B1A47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FBD-4A58-9933-41BF48B1A478}"/>
              </c:ext>
            </c:extLst>
          </c:dPt>
          <c:cat>
            <c:strRef>
              <c:f>Sheet1!$A$2:$A$5</c:f>
              <c:strCache>
                <c:ptCount val="4"/>
                <c:pt idx="0">
                  <c:v>EN</c:v>
                </c:pt>
                <c:pt idx="1">
                  <c:v>HSE</c:v>
                </c:pt>
                <c:pt idx="2">
                  <c:v>EP</c:v>
                </c:pt>
                <c:pt idx="3">
                  <c:v>External users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</c:v>
                </c:pt>
                <c:pt idx="1">
                  <c:v>1</c:v>
                </c:pt>
                <c:pt idx="2">
                  <c:v>1</c:v>
                </c:pt>
                <c:pt idx="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FBD-4A58-9933-41BF48B1A4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47CF01-9FB1-4994-92D5-1861C7313060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28F128-469F-46D8-B7EF-A4989739A4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8196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8F128-469F-46D8-B7EF-A4989739A4C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178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12A34-D7DB-4FC8-BB2A-7EB2DE2CB4FF}" type="datetime1">
              <a:rPr lang="en-US" smtClean="0"/>
              <a:t>12/11/2018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S.Danzeca - CERN facilities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EF77-0B4E-4218-8E5E-29355F15539E}" type="datetime1">
              <a:rPr lang="en-US" smtClean="0"/>
              <a:t>12/11/2018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S.Danzeca - CERN facilities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1A2D-6F5A-4240-AAAA-C72D24646CAE}" type="datetime1">
              <a:rPr lang="en-US" smtClean="0"/>
              <a:t>12/11/2018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S.Danzeca - CERN facilities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EDCBE-E462-4C63-ADB6-B4CF5EEA5D4A}" type="datetime1">
              <a:rPr lang="en-US" smtClean="0"/>
              <a:t>12/11/2018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S.Danzeca - CERN facilities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BA8570F-3864-4BEE-A171-E93E77299DC5}" type="datetime1">
              <a:rPr lang="en-US" smtClean="0"/>
              <a:t>12/11/2018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S.Danzeca - CERN facilities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9" b="24647"/>
          <a:stretch/>
        </p:blipFill>
        <p:spPr>
          <a:xfrm>
            <a:off x="2079625" y="6225068"/>
            <a:ext cx="1155700" cy="604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719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D3C493BC-CA17-44D7-B5D3-FFACD68C6A20}" type="datetime1">
              <a:rPr lang="en-US" smtClean="0"/>
              <a:t>12/11/2018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pt-BR" smtClean="0"/>
              <a:t>S.Danzeca - CERN facilities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  <p:sldLayoutId id="2147483686" r:id="rId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7" Type="http://schemas.openxmlformats.org/officeDocument/2006/relationships/hyperlink" Target="https://readthedocs.web.cern.ch/display/ECE/Technical+stops+and+shutdowns+-+LS2+CHARM" TargetMode="External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cc60monit.web.cern.ch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603130"/>
            <a:ext cx="8265984" cy="1826363"/>
          </a:xfrm>
        </p:spPr>
        <p:txBody>
          <a:bodyPr/>
          <a:lstStyle/>
          <a:p>
            <a:r>
              <a:rPr lang="en-GB" dirty="0"/>
              <a:t>CERN facilities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799" y="3426260"/>
            <a:ext cx="8531045" cy="1066688"/>
          </a:xfrm>
        </p:spPr>
        <p:txBody>
          <a:bodyPr/>
          <a:lstStyle/>
          <a:p>
            <a:r>
              <a:rPr lang="en-US" dirty="0" smtClean="0"/>
              <a:t>Salvatore Danzeca </a:t>
            </a:r>
            <a:r>
              <a:rPr lang="en-US" sz="2400" dirty="0" smtClean="0"/>
              <a:t>(EN/SMM)</a:t>
            </a:r>
            <a:endParaRPr lang="en-US" sz="2400" dirty="0"/>
          </a:p>
        </p:txBody>
      </p:sp>
      <p:pic>
        <p:nvPicPr>
          <p:cNvPr id="1026" name="Picture 2" descr="http://r2e.web.cern.ch/R2E/Pictures/R2E_Logo_fina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417" y="5384251"/>
            <a:ext cx="1291546" cy="1243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om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878" y="5252623"/>
            <a:ext cx="3517880" cy="1450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CC60 facility - infrastructure upgrade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39505-A20E-4EAB-98F2-7B815D21F002}" type="datetime1">
              <a:rPr lang="en-US" smtClean="0"/>
              <a:t>12/11/2018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S.Danzeca - CERN facilities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73737" y="907579"/>
            <a:ext cx="7085842" cy="2268125"/>
          </a:xfrm>
        </p:spPr>
        <p:txBody>
          <a:bodyPr>
            <a:normAutofit fontScale="40000" lnSpcReduction="20000"/>
          </a:bodyPr>
          <a:lstStyle/>
          <a:p>
            <a:r>
              <a:rPr lang="en-GB" sz="3800" dirty="0" smtClean="0"/>
              <a:t>Modification </a:t>
            </a:r>
            <a:r>
              <a:rPr lang="en-GB" sz="3800" dirty="0"/>
              <a:t>for RP constraints being discussed </a:t>
            </a:r>
          </a:p>
          <a:p>
            <a:pPr lvl="1"/>
            <a:r>
              <a:rPr lang="en-GB" sz="3800" dirty="0"/>
              <a:t>wall shielding</a:t>
            </a:r>
          </a:p>
          <a:p>
            <a:pPr lvl="1"/>
            <a:r>
              <a:rPr lang="en-GB" sz="3800" dirty="0"/>
              <a:t>collimator shape</a:t>
            </a:r>
          </a:p>
          <a:p>
            <a:pPr lvl="1"/>
            <a:r>
              <a:rPr lang="en-GB" sz="3800" dirty="0"/>
              <a:t>irradiator shielding </a:t>
            </a:r>
          </a:p>
          <a:p>
            <a:pPr lvl="1"/>
            <a:r>
              <a:rPr lang="en-GB" sz="3800" dirty="0"/>
              <a:t>second lead </a:t>
            </a:r>
            <a:r>
              <a:rPr lang="en-GB" sz="3800" dirty="0" smtClean="0"/>
              <a:t>door</a:t>
            </a:r>
          </a:p>
          <a:p>
            <a:r>
              <a:rPr lang="en-GB" sz="3800" dirty="0"/>
              <a:t>Water cooling upgrade to allow large power supplies testing</a:t>
            </a:r>
          </a:p>
          <a:p>
            <a:r>
              <a:rPr lang="en-GB" sz="3800" dirty="0"/>
              <a:t>Linear axis stage to allow precise positioning inside the irradiator </a:t>
            </a:r>
            <a:r>
              <a:rPr lang="en-GB" sz="3800" dirty="0" smtClean="0"/>
              <a:t>collimator</a:t>
            </a:r>
          </a:p>
          <a:p>
            <a:pPr lvl="1"/>
            <a:endParaRPr lang="en-GB" dirty="0"/>
          </a:p>
        </p:txBody>
      </p:sp>
      <p:grpSp>
        <p:nvGrpSpPr>
          <p:cNvPr id="35" name="Group 34"/>
          <p:cNvGrpSpPr>
            <a:grpSpLocks noChangeAspect="1"/>
          </p:cNvGrpSpPr>
          <p:nvPr/>
        </p:nvGrpSpPr>
        <p:grpSpPr>
          <a:xfrm>
            <a:off x="77153" y="3266606"/>
            <a:ext cx="1715112" cy="2964322"/>
            <a:chOff x="791529" y="2376817"/>
            <a:chExt cx="2486845" cy="4298147"/>
          </a:xfrm>
        </p:grpSpPr>
        <p:grpSp>
          <p:nvGrpSpPr>
            <p:cNvPr id="36" name="Group 35"/>
            <p:cNvGrpSpPr>
              <a:grpSpLocks noChangeAspect="1"/>
            </p:cNvGrpSpPr>
            <p:nvPr/>
          </p:nvGrpSpPr>
          <p:grpSpPr>
            <a:xfrm>
              <a:off x="891371" y="2376817"/>
              <a:ext cx="2357608" cy="4298147"/>
              <a:chOff x="891380" y="2239810"/>
              <a:chExt cx="1797526" cy="3277070"/>
            </a:xfrm>
          </p:grpSpPr>
          <p:grpSp>
            <p:nvGrpSpPr>
              <p:cNvPr id="40" name="Group 39"/>
              <p:cNvGrpSpPr>
                <a:grpSpLocks noChangeAspect="1"/>
              </p:cNvGrpSpPr>
              <p:nvPr/>
            </p:nvGrpSpPr>
            <p:grpSpPr>
              <a:xfrm>
                <a:off x="891380" y="2243931"/>
                <a:ext cx="1797526" cy="3040243"/>
                <a:chOff x="2389981" y="3488531"/>
                <a:chExt cx="771525" cy="1304927"/>
              </a:xfrm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2389981" y="3488532"/>
                  <a:ext cx="771525" cy="1304926"/>
                </a:xfrm>
                <a:prstGeom prst="rect">
                  <a:avLst/>
                </a:pr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>
                  <a:off x="2518569" y="3848100"/>
                  <a:ext cx="514349" cy="738188"/>
                </a:xfrm>
                <a:prstGeom prst="rect">
                  <a:avLst/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2518569" y="3545681"/>
                  <a:ext cx="514349" cy="226219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" name="Rectangle 48"/>
                <p:cNvSpPr/>
                <p:nvPr/>
              </p:nvSpPr>
              <p:spPr>
                <a:xfrm>
                  <a:off x="2842419" y="3488531"/>
                  <a:ext cx="190499" cy="57150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>
                  <a:off x="2518569" y="3771900"/>
                  <a:ext cx="190499" cy="76200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41" name="Straight Connector 40"/>
              <p:cNvCxnSpPr/>
              <p:nvPr/>
            </p:nvCxnSpPr>
            <p:spPr>
              <a:xfrm flipV="1">
                <a:off x="1945486" y="2239810"/>
                <a:ext cx="442540" cy="4122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2" name="Isosceles Triangle 41"/>
              <p:cNvSpPr/>
              <p:nvPr/>
            </p:nvSpPr>
            <p:spPr>
              <a:xfrm>
                <a:off x="1190970" y="3081661"/>
                <a:ext cx="1198348" cy="1727876"/>
              </a:xfrm>
              <a:prstGeom prst="triangle">
                <a:avLst/>
              </a:prstGeom>
              <a:solidFill>
                <a:srgbClr val="C00000">
                  <a:alpha val="37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" name="Isosceles Triangle 42"/>
              <p:cNvSpPr/>
              <p:nvPr/>
            </p:nvSpPr>
            <p:spPr>
              <a:xfrm>
                <a:off x="1259442" y="3081661"/>
                <a:ext cx="1064295" cy="2202513"/>
              </a:xfrm>
              <a:prstGeom prst="triangle">
                <a:avLst/>
              </a:prstGeom>
              <a:solidFill>
                <a:srgbClr val="C00000">
                  <a:alpha val="69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" name="Trapezoid 43"/>
              <p:cNvSpPr/>
              <p:nvPr/>
            </p:nvSpPr>
            <p:spPr>
              <a:xfrm>
                <a:off x="891380" y="5273410"/>
                <a:ext cx="1797526" cy="243470"/>
              </a:xfrm>
              <a:prstGeom prst="trapezoid">
                <a:avLst>
                  <a:gd name="adj" fmla="val 0"/>
                </a:avLst>
              </a:prstGeom>
              <a:pattFill prst="wdDnDiag">
                <a:fgClr>
                  <a:sysClr val="windowText" lastClr="000000"/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Trapezoid 44"/>
              <p:cNvSpPr/>
              <p:nvPr/>
            </p:nvSpPr>
            <p:spPr>
              <a:xfrm>
                <a:off x="1203271" y="3085282"/>
                <a:ext cx="84935" cy="441836"/>
              </a:xfrm>
              <a:prstGeom prst="trapezoid">
                <a:avLst>
                  <a:gd name="adj" fmla="val 0"/>
                </a:avLst>
              </a:prstGeom>
              <a:pattFill prst="wdDnDiag">
                <a:fgClr>
                  <a:sysClr val="windowText" lastClr="000000"/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 rot="16200000">
              <a:off x="1699176" y="3848814"/>
              <a:ext cx="2399747" cy="758648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irradiation room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8" name="Straight Connector 37"/>
            <p:cNvCxnSpPr/>
            <p:nvPr/>
          </p:nvCxnSpPr>
          <p:spPr>
            <a:xfrm flipV="1">
              <a:off x="1286515" y="3480974"/>
              <a:ext cx="0" cy="582127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39" name="Arc 38"/>
            <p:cNvSpPr/>
            <p:nvPr/>
          </p:nvSpPr>
          <p:spPr>
            <a:xfrm rot="5400000">
              <a:off x="734790" y="2933634"/>
              <a:ext cx="1185950" cy="1072472"/>
            </a:xfrm>
            <a:prstGeom prst="arc">
              <a:avLst>
                <a:gd name="adj1" fmla="val 16200000"/>
                <a:gd name="adj2" fmla="val 235022"/>
              </a:avLst>
            </a:prstGeom>
            <a:noFill/>
            <a:ln w="6350" cap="flat" cmpd="sng" algn="ctr">
              <a:solidFill>
                <a:sysClr val="windowText" lastClr="000000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9" name="Rectangle 58"/>
          <p:cNvSpPr/>
          <p:nvPr/>
        </p:nvSpPr>
        <p:spPr>
          <a:xfrm>
            <a:off x="4495802" y="5378433"/>
            <a:ext cx="272358" cy="101403"/>
          </a:xfrm>
          <a:prstGeom prst="rect">
            <a:avLst/>
          </a:prstGeom>
          <a:solidFill>
            <a:srgbClr val="C00000">
              <a:alpha val="37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4495802" y="5579092"/>
            <a:ext cx="272358" cy="101403"/>
          </a:xfrm>
          <a:prstGeom prst="rect">
            <a:avLst/>
          </a:prstGeom>
          <a:solidFill>
            <a:srgbClr val="C00000">
              <a:alpha val="8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Trapezoid 60"/>
          <p:cNvSpPr/>
          <p:nvPr/>
        </p:nvSpPr>
        <p:spPr>
          <a:xfrm>
            <a:off x="4497197" y="5772285"/>
            <a:ext cx="272358" cy="86180"/>
          </a:xfrm>
          <a:prstGeom prst="trapezoid">
            <a:avLst>
              <a:gd name="adj" fmla="val 0"/>
            </a:avLst>
          </a:prstGeom>
          <a:pattFill prst="wdDnDiag">
            <a:fgClr>
              <a:sysClr val="windowText" lastClr="000000"/>
            </a:fgClr>
            <a:bgClr>
              <a:sysClr val="window" lastClr="FFFFFF"/>
            </a:bgClr>
          </a:patt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765660" y="5287920"/>
            <a:ext cx="2381878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Calibri" panose="020F0502020204030204"/>
              </a:rPr>
              <a:t>10 </a:t>
            </a:r>
            <a:r>
              <a:rPr lang="en-GB" sz="1200" dirty="0" err="1">
                <a:latin typeface="Calibri" panose="020F0502020204030204"/>
              </a:rPr>
              <a:t>Tbq</a:t>
            </a:r>
            <a:r>
              <a:rPr lang="en-GB" sz="1200" dirty="0">
                <a:latin typeface="Calibri" panose="020F0502020204030204"/>
              </a:rPr>
              <a:t> </a:t>
            </a:r>
            <a:r>
              <a:rPr lang="en-GB" sz="1200" dirty="0" smtClean="0">
                <a:latin typeface="Calibri" panose="020F0502020204030204"/>
              </a:rPr>
              <a:t>(current) source</a:t>
            </a:r>
            <a:endParaRPr lang="en-GB" sz="1200" dirty="0">
              <a:latin typeface="Calibri" panose="020F0502020204030204"/>
            </a:endParaRPr>
          </a:p>
          <a:p>
            <a:r>
              <a:rPr lang="en-GB" sz="1200" dirty="0" smtClean="0">
                <a:latin typeface="Calibri" panose="020F0502020204030204"/>
              </a:rPr>
              <a:t>100 </a:t>
            </a:r>
            <a:r>
              <a:rPr lang="en-GB" sz="1200" dirty="0" err="1" smtClean="0">
                <a:latin typeface="Calibri" panose="020F0502020204030204"/>
              </a:rPr>
              <a:t>Tbq</a:t>
            </a:r>
            <a:r>
              <a:rPr lang="en-GB" sz="1200" dirty="0">
                <a:latin typeface="Calibri" panose="020F0502020204030204"/>
              </a:rPr>
              <a:t> </a:t>
            </a:r>
            <a:r>
              <a:rPr lang="en-GB" sz="1200" dirty="0" smtClean="0">
                <a:latin typeface="Calibri" panose="020F0502020204030204"/>
              </a:rPr>
              <a:t>(new) source</a:t>
            </a:r>
          </a:p>
          <a:p>
            <a:r>
              <a:rPr lang="en-GB" sz="1200" dirty="0" smtClean="0">
                <a:latin typeface="Calibri" panose="020F0502020204030204"/>
              </a:rPr>
              <a:t>Additional Shielding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2497212" y="2985718"/>
            <a:ext cx="3608372" cy="3187052"/>
            <a:chOff x="1067850" y="1223829"/>
            <a:chExt cx="6752174" cy="5028571"/>
          </a:xfrm>
        </p:grpSpPr>
        <p:sp>
          <p:nvSpPr>
            <p:cNvPr id="74" name="Isosceles Triangle 73"/>
            <p:cNvSpPr/>
            <p:nvPr/>
          </p:nvSpPr>
          <p:spPr>
            <a:xfrm rot="16200000">
              <a:off x="3684649" y="363664"/>
              <a:ext cx="3028950" cy="5241800"/>
            </a:xfrm>
            <a:prstGeom prst="triangle">
              <a:avLst/>
            </a:prstGeom>
            <a:solidFill>
              <a:srgbClr val="C00000">
                <a:alpha val="3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Isosceles Triangle 74"/>
            <p:cNvSpPr/>
            <p:nvPr/>
          </p:nvSpPr>
          <p:spPr>
            <a:xfrm rot="16200000">
              <a:off x="4648197" y="363664"/>
              <a:ext cx="1101854" cy="5241800"/>
            </a:xfrm>
            <a:prstGeom prst="triangle">
              <a:avLst/>
            </a:prstGeom>
            <a:solidFill>
              <a:srgbClr val="C00000">
                <a:alpha val="69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76" name="Group 75"/>
            <p:cNvGrpSpPr/>
            <p:nvPr/>
          </p:nvGrpSpPr>
          <p:grpSpPr>
            <a:xfrm>
              <a:off x="1067850" y="1223829"/>
              <a:ext cx="2428572" cy="5028571"/>
              <a:chOff x="555500" y="1223829"/>
              <a:chExt cx="2428572" cy="5028571"/>
            </a:xfrm>
          </p:grpSpPr>
          <p:pic>
            <p:nvPicPr>
              <p:cNvPr id="81" name="Picture 80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5500" y="1223829"/>
                <a:ext cx="2428571" cy="5028571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82" name="Rectangle 81"/>
              <p:cNvSpPr/>
              <p:nvPr/>
            </p:nvSpPr>
            <p:spPr>
              <a:xfrm>
                <a:off x="2763438" y="3293724"/>
                <a:ext cx="220634" cy="483536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77" name="Trapezoid 76"/>
            <p:cNvSpPr/>
            <p:nvPr/>
          </p:nvSpPr>
          <p:spPr>
            <a:xfrm rot="16200000">
              <a:off x="2994360" y="2747586"/>
              <a:ext cx="530166" cy="473956"/>
            </a:xfrm>
            <a:prstGeom prst="trapezoid">
              <a:avLst>
                <a:gd name="adj" fmla="val 28696"/>
              </a:avLst>
            </a:prstGeom>
            <a:solidFill>
              <a:srgbClr val="C00000">
                <a:alpha val="3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" name="Trapezoid 77"/>
            <p:cNvSpPr/>
            <p:nvPr/>
          </p:nvSpPr>
          <p:spPr>
            <a:xfrm rot="16200000">
              <a:off x="3162501" y="2747744"/>
              <a:ext cx="193885" cy="473957"/>
            </a:xfrm>
            <a:prstGeom prst="trapezoid">
              <a:avLst>
                <a:gd name="adj" fmla="val 24305"/>
              </a:avLst>
            </a:prstGeom>
            <a:solidFill>
              <a:srgbClr val="C00000">
                <a:alpha val="69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" name="Trapezoid 78"/>
            <p:cNvSpPr/>
            <p:nvPr/>
          </p:nvSpPr>
          <p:spPr>
            <a:xfrm rot="5400000">
              <a:off x="2924506" y="3138057"/>
              <a:ext cx="419096" cy="223181"/>
            </a:xfrm>
            <a:prstGeom prst="trapezoid">
              <a:avLst>
                <a:gd name="adj" fmla="val 7931"/>
              </a:avLst>
            </a:prstGeom>
            <a:pattFill prst="wdDnDiag">
              <a:fgClr>
                <a:sysClr val="windowText" lastClr="000000"/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" name="Trapezoid 79"/>
            <p:cNvSpPr/>
            <p:nvPr/>
          </p:nvSpPr>
          <p:spPr>
            <a:xfrm rot="5400000">
              <a:off x="2921634" y="2603689"/>
              <a:ext cx="419096" cy="223181"/>
            </a:xfrm>
            <a:prstGeom prst="trapezoid">
              <a:avLst>
                <a:gd name="adj" fmla="val 7931"/>
              </a:avLst>
            </a:prstGeom>
            <a:pattFill prst="wdDnDiag">
              <a:fgClr>
                <a:sysClr val="windowText" lastClr="000000"/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85" name="Straight Connector 84"/>
          <p:cNvCxnSpPr/>
          <p:nvPr/>
        </p:nvCxnSpPr>
        <p:spPr>
          <a:xfrm>
            <a:off x="2154165" y="3459480"/>
            <a:ext cx="6414" cy="236376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86" name="Picture 8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05879" y="1077606"/>
            <a:ext cx="1987483" cy="1590991"/>
          </a:xfrm>
          <a:prstGeom prst="rect">
            <a:avLst/>
          </a:prstGeom>
        </p:spPr>
      </p:pic>
      <p:cxnSp>
        <p:nvCxnSpPr>
          <p:cNvPr id="104" name="Straight Connector 103"/>
          <p:cNvCxnSpPr/>
          <p:nvPr/>
        </p:nvCxnSpPr>
        <p:spPr>
          <a:xfrm>
            <a:off x="6801635" y="3361535"/>
            <a:ext cx="6414" cy="236376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06" name="Picture 10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6201" y="3067382"/>
            <a:ext cx="1917161" cy="29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42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21EAF-ACAD-4992-B3C3-C3FF77CC3AE1}" type="datetime1">
              <a:rPr lang="en-US" smtClean="0"/>
              <a:t>12/11/2018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S.Danzeca - CERN facilities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37" t="5963" r="10344" b="25742"/>
          <a:stretch/>
        </p:blipFill>
        <p:spPr>
          <a:xfrm>
            <a:off x="5201832" y="0"/>
            <a:ext cx="3790950" cy="24003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293287" y="1500084"/>
            <a:ext cx="663651" cy="389683"/>
          </a:xfrm>
          <a:prstGeom prst="rect">
            <a:avLst/>
          </a:prstGeom>
          <a:noFill/>
          <a:ln w="38100">
            <a:solidFill>
              <a:srgbClr val="EF29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2535" y="2218275"/>
            <a:ext cx="4193365" cy="192368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9337" y="4161296"/>
            <a:ext cx="2669321" cy="208964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96982" y="143855"/>
            <a:ext cx="4572000" cy="135421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31775" lvl="1" indent="0">
              <a:buNone/>
            </a:pPr>
            <a:r>
              <a:rPr lang="en-GB" sz="3200" b="1" dirty="0">
                <a:solidFill>
                  <a:srgbClr val="C00000"/>
                </a:solidFill>
              </a:rPr>
              <a:t>CHARM</a:t>
            </a:r>
          </a:p>
          <a:p>
            <a:pPr marL="231775" lvl="1" indent="0">
              <a:buNone/>
            </a:pPr>
            <a:r>
              <a:rPr lang="en-GB" sz="2500" b="1" u="sng" dirty="0" err="1">
                <a:solidFill>
                  <a:srgbClr val="C00000"/>
                </a:solidFill>
              </a:rPr>
              <a:t>C</a:t>
            </a:r>
            <a:r>
              <a:rPr lang="en-GB" sz="2500" dirty="0" err="1"/>
              <a:t>ern</a:t>
            </a:r>
            <a:r>
              <a:rPr lang="en-GB" sz="2500" dirty="0"/>
              <a:t> </a:t>
            </a:r>
            <a:r>
              <a:rPr lang="en-GB" sz="2500" b="1" u="sng" dirty="0">
                <a:solidFill>
                  <a:srgbClr val="C00000"/>
                </a:solidFill>
              </a:rPr>
              <a:t>H</a:t>
            </a:r>
            <a:r>
              <a:rPr lang="en-GB" sz="2500" dirty="0"/>
              <a:t>igh Energy </a:t>
            </a:r>
            <a:r>
              <a:rPr lang="en-GB" sz="2500" b="1" u="sng" dirty="0" err="1">
                <a:solidFill>
                  <a:srgbClr val="C00000"/>
                </a:solidFill>
              </a:rPr>
              <a:t>A</a:t>
            </a:r>
            <a:r>
              <a:rPr lang="en-GB" sz="2500" dirty="0" err="1"/>
              <a:t>ccele</a:t>
            </a:r>
            <a:r>
              <a:rPr lang="en-GB" sz="2500" b="1" u="sng" dirty="0" err="1">
                <a:solidFill>
                  <a:srgbClr val="C00000"/>
                </a:solidFill>
              </a:rPr>
              <a:t>R</a:t>
            </a:r>
            <a:r>
              <a:rPr lang="en-GB" sz="2500" dirty="0" err="1"/>
              <a:t>ator</a:t>
            </a:r>
            <a:r>
              <a:rPr lang="en-GB" sz="2500" dirty="0"/>
              <a:t> </a:t>
            </a:r>
            <a:r>
              <a:rPr lang="en-GB" sz="2500" b="1" u="sng" dirty="0">
                <a:solidFill>
                  <a:srgbClr val="C00000"/>
                </a:solidFill>
              </a:rPr>
              <a:t>M</a:t>
            </a:r>
            <a:r>
              <a:rPr lang="en-GB" sz="2500" dirty="0"/>
              <a:t>ixed-</a:t>
            </a:r>
            <a:r>
              <a:rPr lang="en-GB" sz="2500" b="1" dirty="0"/>
              <a:t>F</a:t>
            </a:r>
            <a:r>
              <a:rPr lang="en-GB" sz="2500" dirty="0"/>
              <a:t>ield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0693" y="4264960"/>
            <a:ext cx="2094895" cy="1457993"/>
            <a:chOff x="6730629" y="2012031"/>
            <a:chExt cx="2175498" cy="1457993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11232" y="2012031"/>
              <a:ext cx="1075497" cy="854721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48980" y="2035267"/>
              <a:ext cx="1075497" cy="854721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30630" y="2012031"/>
              <a:ext cx="1075497" cy="854721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0629" y="2592067"/>
              <a:ext cx="1075497" cy="854721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68377" y="2615303"/>
              <a:ext cx="1075497" cy="854721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0027" y="2592067"/>
              <a:ext cx="1075497" cy="854721"/>
            </a:xfrm>
            <a:prstGeom prst="rect">
              <a:avLst/>
            </a:prstGeom>
          </p:spPr>
        </p:pic>
      </p:grp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7" r="40042"/>
          <a:stretch/>
        </p:blipFill>
        <p:spPr>
          <a:xfrm>
            <a:off x="4495506" y="3822018"/>
            <a:ext cx="1303046" cy="1791171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23" name="Right Arrow 22"/>
          <p:cNvSpPr/>
          <p:nvPr/>
        </p:nvSpPr>
        <p:spPr>
          <a:xfrm>
            <a:off x="3843835" y="4582875"/>
            <a:ext cx="547080" cy="240555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4265910" y="3629364"/>
            <a:ext cx="1644020" cy="2505437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4265910" y="5642844"/>
            <a:ext cx="16433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C00000"/>
                </a:solidFill>
              </a:rPr>
              <a:t>CHARM!</a:t>
            </a:r>
            <a:endParaRPr lang="en-GB" b="1" dirty="0">
              <a:solidFill>
                <a:srgbClr val="C00000"/>
              </a:solidFill>
            </a:endParaRPr>
          </a:p>
        </p:txBody>
      </p:sp>
      <p:pic>
        <p:nvPicPr>
          <p:cNvPr id="26" name="Picture 17" descr="LHC2kA (600 - 255)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53912" y="4266376"/>
            <a:ext cx="1286399" cy="1598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3776594" y="5150946"/>
            <a:ext cx="336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29" name="Rectangle 28"/>
          <p:cNvSpPr/>
          <p:nvPr/>
        </p:nvSpPr>
        <p:spPr>
          <a:xfrm>
            <a:off x="288240" y="1626118"/>
            <a:ext cx="4572000" cy="301621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GB" b="1" u="sng" dirty="0"/>
              <a:t>Main purpose</a:t>
            </a:r>
          </a:p>
          <a:p>
            <a:r>
              <a:rPr lang="en-GB" b="1" dirty="0">
                <a:solidFill>
                  <a:srgbClr val="C00000"/>
                </a:solidFill>
              </a:rPr>
              <a:t>Radiation tests of electronic equipment </a:t>
            </a:r>
            <a:r>
              <a:rPr lang="en-GB" b="1" dirty="0">
                <a:solidFill>
                  <a:srgbClr val="000000"/>
                </a:solidFill>
              </a:rPr>
              <a:t>and components in a radiation environment similar to some </a:t>
            </a:r>
            <a:r>
              <a:rPr lang="en-US" sz="1600" b="1" dirty="0">
                <a:solidFill>
                  <a:srgbClr val="000000"/>
                </a:solidFill>
              </a:rPr>
              <a:t>representative radiation fields</a:t>
            </a:r>
            <a:r>
              <a:rPr lang="en-US" sz="1600" b="1" dirty="0" smtClean="0">
                <a:solidFill>
                  <a:srgbClr val="000000"/>
                </a:solidFill>
              </a:rPr>
              <a:t>.</a:t>
            </a:r>
          </a:p>
          <a:p>
            <a:r>
              <a:rPr lang="en-GB" sz="1600" dirty="0">
                <a:solidFill>
                  <a:srgbClr val="000000"/>
                </a:solidFill>
              </a:rPr>
              <a:t>•</a:t>
            </a:r>
            <a:r>
              <a:rPr lang="en-US" sz="1600" dirty="0">
                <a:solidFill>
                  <a:srgbClr val="000000"/>
                </a:solidFill>
              </a:rPr>
              <a:t> Large volumes </a:t>
            </a:r>
            <a:r>
              <a:rPr lang="en-GB" sz="1600" dirty="0">
                <a:solidFill>
                  <a:srgbClr val="000000"/>
                </a:solidFill>
              </a:rPr>
              <a:t>electronic equipment </a:t>
            </a:r>
          </a:p>
          <a:p>
            <a:r>
              <a:rPr lang="en-GB" sz="1600" dirty="0" smtClean="0">
                <a:solidFill>
                  <a:srgbClr val="000000"/>
                </a:solidFill>
              </a:rPr>
              <a:t>• </a:t>
            </a:r>
            <a:r>
              <a:rPr lang="en-US" sz="1600" dirty="0">
                <a:solidFill>
                  <a:srgbClr val="000000"/>
                </a:solidFill>
              </a:rPr>
              <a:t>High number of single components </a:t>
            </a:r>
            <a:endParaRPr lang="en-US" sz="1600" dirty="0" smtClean="0">
              <a:solidFill>
                <a:srgbClr val="000000"/>
              </a:solidFill>
            </a:endParaRPr>
          </a:p>
          <a:p>
            <a:r>
              <a:rPr lang="en-GB" dirty="0" smtClean="0">
                <a:solidFill>
                  <a:srgbClr val="000000"/>
                </a:solidFill>
              </a:rPr>
              <a:t>• </a:t>
            </a:r>
            <a:r>
              <a:rPr lang="en-US" sz="1600" dirty="0">
                <a:solidFill>
                  <a:srgbClr val="000000"/>
                </a:solidFill>
              </a:rPr>
              <a:t>Mixed-Particle-Energy 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en-US" sz="1600" dirty="0">
                <a:solidFill>
                  <a:srgbClr val="000000"/>
                </a:solidFill>
              </a:rPr>
              <a:t>    - Tunnel and Shielded areas</a:t>
            </a:r>
          </a:p>
          <a:p>
            <a:endParaRPr lang="en-US" sz="1600" dirty="0">
              <a:solidFill>
                <a:srgbClr val="000000"/>
              </a:solidFill>
            </a:endParaRPr>
          </a:p>
          <a:p>
            <a:endParaRPr lang="en-US" sz="1600" b="1" dirty="0">
              <a:solidFill>
                <a:srgbClr val="000000"/>
              </a:solidFill>
            </a:endParaRPr>
          </a:p>
        </p:txBody>
      </p:sp>
      <p:pic>
        <p:nvPicPr>
          <p:cNvPr id="2050" name="Picture 2" descr="Hom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199" y="215785"/>
            <a:ext cx="1109807" cy="1261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459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364" y="50638"/>
            <a:ext cx="8226854" cy="715840"/>
          </a:xfrm>
        </p:spPr>
        <p:txBody>
          <a:bodyPr/>
          <a:lstStyle/>
          <a:p>
            <a:r>
              <a:rPr lang="en-GB" dirty="0" smtClean="0"/>
              <a:t>CHARM Status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0B92E-0629-41FA-9AE6-AB3D2D420214}" type="datetime1">
              <a:rPr lang="en-US" smtClean="0"/>
              <a:t>12/11/2018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S.Danzeca - CERN facilities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921836" y="721846"/>
            <a:ext cx="5671469" cy="3353134"/>
          </a:xfrm>
        </p:spPr>
        <p:txBody>
          <a:bodyPr>
            <a:normAutofit fontScale="62500" lnSpcReduction="20000"/>
          </a:bodyPr>
          <a:lstStyle/>
          <a:p>
            <a:pPr marL="168275" indent="-168275">
              <a:spcBef>
                <a:spcPts val="675"/>
              </a:spcBef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r>
              <a:rPr lang="en-GB" sz="1900" dirty="0" smtClean="0"/>
              <a:t>No </a:t>
            </a:r>
            <a:r>
              <a:rPr lang="en-GB" sz="1900" dirty="0"/>
              <a:t>free </a:t>
            </a:r>
            <a:r>
              <a:rPr lang="en-GB" sz="1900" dirty="0" smtClean="0"/>
              <a:t>slots </a:t>
            </a:r>
            <a:r>
              <a:rPr lang="en-GB" sz="1900" dirty="0"/>
              <a:t>in the </a:t>
            </a:r>
            <a:r>
              <a:rPr lang="en-GB" sz="1900" dirty="0" smtClean="0"/>
              <a:t>2018 planning</a:t>
            </a:r>
            <a:r>
              <a:rPr lang="en-GB" sz="1900" dirty="0"/>
              <a:t>. All the operational weeks booked</a:t>
            </a:r>
          </a:p>
          <a:p>
            <a:pPr marL="403225" lvl="1" indent="-168275">
              <a:spcBef>
                <a:spcPts val="675"/>
              </a:spcBef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r>
              <a:rPr lang="en-GB" sz="1900" dirty="0"/>
              <a:t>32 users in the 2016 </a:t>
            </a:r>
            <a:r>
              <a:rPr lang="en-GB" sz="1900" dirty="0" smtClean="0"/>
              <a:t>	</a:t>
            </a:r>
            <a:endParaRPr lang="en-GB" sz="1900" dirty="0"/>
          </a:p>
          <a:p>
            <a:pPr marL="403225" lvl="1" indent="-168275">
              <a:spcBef>
                <a:spcPts val="675"/>
              </a:spcBef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r>
              <a:rPr lang="en-GB" sz="1900" dirty="0"/>
              <a:t>25 users in the 2017 </a:t>
            </a:r>
            <a:endParaRPr lang="en-GB" sz="1900" dirty="0" smtClean="0"/>
          </a:p>
          <a:p>
            <a:pPr marL="403225" lvl="1" indent="-168275">
              <a:spcBef>
                <a:spcPts val="675"/>
              </a:spcBef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r>
              <a:rPr lang="en-US" sz="1900" dirty="0" smtClean="0"/>
              <a:t>61 users in the 2018 </a:t>
            </a:r>
          </a:p>
          <a:p>
            <a:pPr marL="403225" lvl="1" indent="-168275">
              <a:spcBef>
                <a:spcPts val="675"/>
              </a:spcBef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r>
              <a:rPr lang="en-US" sz="1900" dirty="0" smtClean="0"/>
              <a:t>3 User running during the overall CHARM Irradiation sessions: TE/VSC, TE/MPE, HSE/RP.</a:t>
            </a:r>
            <a:endParaRPr lang="en-GB" sz="1900" dirty="0" smtClean="0"/>
          </a:p>
          <a:p>
            <a:pPr marL="168275" indent="-168275">
              <a:spcBef>
                <a:spcPts val="675"/>
              </a:spcBef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r>
              <a:rPr lang="en-GB" sz="1900" dirty="0"/>
              <a:t>Coordination of the access carried out between RP, </a:t>
            </a:r>
            <a:r>
              <a:rPr lang="en-GB" sz="1900" dirty="0" smtClean="0"/>
              <a:t>EN/SMM </a:t>
            </a:r>
            <a:r>
              <a:rPr lang="en-GB" sz="1900" dirty="0"/>
              <a:t>and </a:t>
            </a:r>
            <a:r>
              <a:rPr lang="en-GB" sz="1900" dirty="0" smtClean="0"/>
              <a:t>EN/HE.</a:t>
            </a:r>
          </a:p>
          <a:p>
            <a:pPr marL="168275" indent="-168275">
              <a:spcBef>
                <a:spcPts val="675"/>
              </a:spcBef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r>
              <a:rPr lang="en-GB" sz="1900" dirty="0"/>
              <a:t>Installation/Removal of test equipment: every </a:t>
            </a:r>
            <a:r>
              <a:rPr lang="en-GB" sz="1900" dirty="0" smtClean="0"/>
              <a:t>Wednesday</a:t>
            </a:r>
          </a:p>
          <a:p>
            <a:pPr marL="168275" indent="-168275">
              <a:spcBef>
                <a:spcPts val="675"/>
              </a:spcBef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r>
              <a:rPr lang="en-GB" sz="1900" dirty="0" smtClean="0"/>
              <a:t>Full support during the dry run and test preparation in terms of cabling and organization</a:t>
            </a:r>
          </a:p>
          <a:p>
            <a:pPr marL="168275" indent="-168275">
              <a:spcBef>
                <a:spcPts val="675"/>
              </a:spcBef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r>
              <a:rPr lang="en-GB" sz="1900" dirty="0" smtClean="0"/>
              <a:t>Online dosimetry with the </a:t>
            </a:r>
            <a:r>
              <a:rPr lang="en-GB" sz="1900" dirty="0" err="1" smtClean="0"/>
              <a:t>RadMon</a:t>
            </a:r>
            <a:r>
              <a:rPr lang="en-GB" sz="1900" dirty="0" smtClean="0"/>
              <a:t> system</a:t>
            </a:r>
          </a:p>
          <a:p>
            <a:pPr marL="403225" lvl="1" indent="-168275">
              <a:spcBef>
                <a:spcPts val="675"/>
              </a:spcBef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r>
              <a:rPr lang="en-GB" sz="1900" dirty="0" smtClean="0"/>
              <a:t>Complex radiation spectra</a:t>
            </a:r>
          </a:p>
          <a:p>
            <a:pPr marL="403225" lvl="1" indent="-168275">
              <a:spcBef>
                <a:spcPts val="675"/>
              </a:spcBef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r>
              <a:rPr lang="en-GB" sz="1900" dirty="0" smtClean="0"/>
              <a:t>Several dose rates</a:t>
            </a:r>
          </a:p>
          <a:p>
            <a:pPr marL="403225" lvl="1" indent="-168275">
              <a:spcBef>
                <a:spcPts val="675"/>
              </a:spcBef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r>
              <a:rPr lang="en-GB" sz="1900" dirty="0" smtClean="0"/>
              <a:t>Self shielding</a:t>
            </a:r>
          </a:p>
          <a:p>
            <a:pPr marL="168275" indent="-168275">
              <a:spcBef>
                <a:spcPts val="675"/>
              </a:spcBef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endParaRPr lang="en-GB" sz="1900" dirty="0" smtClean="0"/>
          </a:p>
          <a:p>
            <a:pPr marL="0" indent="0">
              <a:spcBef>
                <a:spcPts val="675"/>
              </a:spcBef>
              <a:buClr>
                <a:srgbClr val="0C377B"/>
              </a:buClr>
              <a:buNone/>
              <a:defRPr/>
            </a:pPr>
            <a:endParaRPr lang="en-GB" sz="1900" dirty="0" smtClean="0"/>
          </a:p>
          <a:p>
            <a:pPr marL="168275" indent="-168275">
              <a:spcBef>
                <a:spcPts val="675"/>
              </a:spcBef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endParaRPr lang="en-GB" sz="1900" dirty="0" smtClean="0"/>
          </a:p>
          <a:p>
            <a:pPr marL="168275" indent="-168275">
              <a:spcBef>
                <a:spcPts val="675"/>
              </a:spcBef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endParaRPr lang="en-GB" sz="1900" dirty="0" smtClean="0"/>
          </a:p>
          <a:p>
            <a:pPr marL="168275" lvl="0" indent="-168275">
              <a:spcBef>
                <a:spcPts val="675"/>
              </a:spcBef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endParaRPr lang="en-GB" sz="3200" dirty="0">
              <a:latin typeface="Corbel"/>
              <a:ea typeface="MS PGothic" panose="020B0600070205080204" pitchFamily="34" charset="-128"/>
            </a:endParaRPr>
          </a:p>
          <a:p>
            <a:pPr marL="168275" lvl="0" indent="-168275">
              <a:spcBef>
                <a:spcPts val="675"/>
              </a:spcBef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endParaRPr lang="en-GB" sz="3200" dirty="0">
              <a:latin typeface="Corbel"/>
              <a:ea typeface="MS PGothic" panose="020B0600070205080204" pitchFamily="34" charset="-128"/>
            </a:endParaRPr>
          </a:p>
          <a:p>
            <a:endParaRPr lang="en-GB" dirty="0"/>
          </a:p>
        </p:txBody>
      </p:sp>
      <p:pic>
        <p:nvPicPr>
          <p:cNvPr id="10" name="Picture 9" descr="account, coordination, human, people, resources, skill, user 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96" y="793657"/>
            <a:ext cx="752179" cy="752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automation, development, flow, operation, system, work, workflow 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96" y="1721088"/>
            <a:ext cx="643515" cy="64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admin, appliance, device, measurements, panel, rate, scale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50" y="2729576"/>
            <a:ext cx="600176" cy="704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2152659310"/>
              </p:ext>
            </p:extLst>
          </p:nvPr>
        </p:nvGraphicFramePr>
        <p:xfrm>
          <a:off x="4613641" y="3823595"/>
          <a:ext cx="4618008" cy="2431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1184703419"/>
              </p:ext>
            </p:extLst>
          </p:nvPr>
        </p:nvGraphicFramePr>
        <p:xfrm>
          <a:off x="5581290" y="829192"/>
          <a:ext cx="3562710" cy="25650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7257377"/>
              </p:ext>
            </p:extLst>
          </p:nvPr>
        </p:nvGraphicFramePr>
        <p:xfrm>
          <a:off x="346364" y="3996538"/>
          <a:ext cx="4031574" cy="1640195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97740">
                  <a:extLst>
                    <a:ext uri="{9D8B030D-6E8A-4147-A177-3AD203B41FA5}">
                      <a16:colId xmlns:a16="http://schemas.microsoft.com/office/drawing/2014/main" val="2133417724"/>
                    </a:ext>
                  </a:extLst>
                </a:gridCol>
                <a:gridCol w="860425">
                  <a:extLst>
                    <a:ext uri="{9D8B030D-6E8A-4147-A177-3AD203B41FA5}">
                      <a16:colId xmlns:a16="http://schemas.microsoft.com/office/drawing/2014/main" val="3812935538"/>
                    </a:ext>
                  </a:extLst>
                </a:gridCol>
                <a:gridCol w="970246">
                  <a:extLst>
                    <a:ext uri="{9D8B030D-6E8A-4147-A177-3AD203B41FA5}">
                      <a16:colId xmlns:a16="http://schemas.microsoft.com/office/drawing/2014/main" val="3090792745"/>
                    </a:ext>
                  </a:extLst>
                </a:gridCol>
                <a:gridCol w="1057208">
                  <a:extLst>
                    <a:ext uri="{9D8B030D-6E8A-4147-A177-3AD203B41FA5}">
                      <a16:colId xmlns:a16="http://schemas.microsoft.com/office/drawing/2014/main" val="1743332020"/>
                    </a:ext>
                  </a:extLst>
                </a:gridCol>
                <a:gridCol w="745955">
                  <a:extLst>
                    <a:ext uri="{9D8B030D-6E8A-4147-A177-3AD203B41FA5}">
                      <a16:colId xmlns:a16="http://schemas.microsoft.com/office/drawing/2014/main" val="327313083"/>
                    </a:ext>
                  </a:extLst>
                </a:gridCol>
              </a:tblGrid>
              <a:tr h="328039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strike="noStrike" dirty="0" smtClean="0">
                          <a:effectLst/>
                          <a:latin typeface="Corbel" panose="020B0503020204020204" pitchFamily="34" charset="0"/>
                        </a:rPr>
                        <a:t>Proton</a:t>
                      </a:r>
                      <a:r>
                        <a:rPr lang="en-GB" sz="1800" u="none" strike="noStrike" baseline="0" dirty="0" smtClean="0">
                          <a:effectLst/>
                          <a:latin typeface="Corbel" panose="020B0503020204020204" pitchFamily="34" charset="0"/>
                        </a:rPr>
                        <a:t> On Target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orbel" panose="020B0503020204020204" pitchFamily="34" charset="0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orbel" panose="020B0503020204020204" pitchFamily="34" charset="0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orbel" panose="020B0503020204020204" pitchFamily="34" charset="0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orbel" panose="020B0503020204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113419376"/>
                  </a:ext>
                </a:extLst>
              </a:tr>
              <a:tr h="328039"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orbel" panose="020B0503020204020204" pitchFamily="34" charset="0"/>
                      </a:endParaRPr>
                    </a:p>
                  </a:txBody>
                  <a:tcPr marL="6350" marR="6350" marT="6350" marB="0" anchor="b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orbel" panose="020B0503020204020204" pitchFamily="34" charset="0"/>
                        </a:rPr>
                        <a:t>2017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orbel" panose="020B0503020204020204" pitchFamily="34" charset="0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orbel" panose="020B0503020204020204" pitchFamily="34" charset="0"/>
                        </a:rPr>
                        <a:t>2018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orbel" panose="020B0503020204020204" pitchFamily="34" charset="0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orbel" panose="020B0503020204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975872095"/>
                  </a:ext>
                </a:extLst>
              </a:tr>
              <a:tr h="32803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>
                          <a:effectLst/>
                          <a:latin typeface="Corbel" panose="020B0503020204020204" pitchFamily="34" charset="0"/>
                        </a:rPr>
                        <a:t>Cu</a:t>
                      </a:r>
                      <a:endParaRPr lang="en-GB" sz="1700" b="0" i="0" u="none" strike="noStrike" dirty="0">
                        <a:solidFill>
                          <a:srgbClr val="000000"/>
                        </a:solidFill>
                        <a:effectLst/>
                        <a:latin typeface="Corbel" panose="020B0503020204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>
                          <a:effectLst/>
                          <a:latin typeface="Corbel" panose="020B0503020204020204" pitchFamily="34" charset="0"/>
                        </a:rPr>
                        <a:t>2.85E+17</a:t>
                      </a:r>
                      <a:endParaRPr lang="en-GB" sz="1700" b="0" i="0" u="none" strike="noStrike" dirty="0">
                        <a:solidFill>
                          <a:srgbClr val="000000"/>
                        </a:solidFill>
                        <a:effectLst/>
                        <a:latin typeface="Corbel" panose="020B0503020204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>
                          <a:effectLst/>
                          <a:latin typeface="Corbel" panose="020B0503020204020204" pitchFamily="34" charset="0"/>
                        </a:rPr>
                        <a:t>80.05%</a:t>
                      </a:r>
                      <a:endParaRPr lang="en-GB" sz="1700" b="0" i="0" u="none" strike="noStrike" dirty="0">
                        <a:solidFill>
                          <a:srgbClr val="000000"/>
                        </a:solidFill>
                        <a:effectLst/>
                        <a:latin typeface="Corbel" panose="020B0503020204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 smtClean="0">
                          <a:effectLst/>
                          <a:latin typeface="Corbel" panose="020B0503020204020204" pitchFamily="34" charset="0"/>
                        </a:rPr>
                        <a:t>3.49E+17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 smtClean="0">
                          <a:effectLst/>
                          <a:latin typeface="Corbel" panose="020B0503020204020204" pitchFamily="34" charset="0"/>
                        </a:rPr>
                        <a:t>74.92%</a:t>
                      </a:r>
                      <a:endParaRPr lang="en-GB" sz="1700" u="none" strike="noStrike" dirty="0">
                        <a:effectLst/>
                        <a:latin typeface="Corbel" panose="020B0503020204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589089284"/>
                  </a:ext>
                </a:extLst>
              </a:tr>
              <a:tr h="32803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>
                          <a:effectLst/>
                          <a:latin typeface="Corbel" panose="020B0503020204020204" pitchFamily="34" charset="0"/>
                        </a:rPr>
                        <a:t>Al</a:t>
                      </a:r>
                      <a:endParaRPr lang="en-GB" sz="1700" b="0" i="0" u="none" strike="noStrike" dirty="0">
                        <a:solidFill>
                          <a:srgbClr val="000000"/>
                        </a:solidFill>
                        <a:effectLst/>
                        <a:latin typeface="Corbel" panose="020B0503020204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>
                          <a:effectLst/>
                          <a:latin typeface="Corbel" panose="020B0503020204020204" pitchFamily="34" charset="0"/>
                        </a:rPr>
                        <a:t>4.71E+15</a:t>
                      </a:r>
                      <a:endParaRPr lang="en-GB" sz="1700" b="0" i="0" u="none" strike="noStrike" dirty="0">
                        <a:solidFill>
                          <a:srgbClr val="000000"/>
                        </a:solidFill>
                        <a:effectLst/>
                        <a:latin typeface="Corbel" panose="020B0503020204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>
                          <a:effectLst/>
                          <a:latin typeface="Corbel" panose="020B0503020204020204" pitchFamily="34" charset="0"/>
                        </a:rPr>
                        <a:t>1.32%</a:t>
                      </a:r>
                      <a:endParaRPr lang="en-GB" sz="1700" b="0" i="0" u="none" strike="noStrike" dirty="0">
                        <a:solidFill>
                          <a:srgbClr val="000000"/>
                        </a:solidFill>
                        <a:effectLst/>
                        <a:latin typeface="Corbel" panose="020B0503020204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 smtClean="0">
                          <a:effectLst/>
                          <a:latin typeface="Corbel" panose="020B0503020204020204" pitchFamily="34" charset="0"/>
                        </a:rPr>
                        <a:t>1.68E+15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 smtClean="0">
                          <a:effectLst/>
                          <a:latin typeface="Corbel" panose="020B0503020204020204" pitchFamily="34" charset="0"/>
                        </a:rPr>
                        <a:t>0.50%</a:t>
                      </a:r>
                      <a:endParaRPr lang="en-GB" sz="1700" u="none" strike="noStrike" dirty="0">
                        <a:effectLst/>
                        <a:latin typeface="Corbel" panose="020B0503020204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44176200"/>
                  </a:ext>
                </a:extLst>
              </a:tr>
              <a:tr h="32803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>
                          <a:effectLst/>
                          <a:latin typeface="Corbel" panose="020B0503020204020204" pitchFamily="34" charset="0"/>
                        </a:rPr>
                        <a:t>AlH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Corbel" panose="020B0503020204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>
                          <a:effectLst/>
                          <a:latin typeface="Corbel" panose="020B0503020204020204" pitchFamily="34" charset="0"/>
                        </a:rPr>
                        <a:t>1.36E+16</a:t>
                      </a:r>
                      <a:endParaRPr lang="en-GB" sz="1700" b="0" i="0" u="none" strike="noStrike" dirty="0">
                        <a:solidFill>
                          <a:srgbClr val="000000"/>
                        </a:solidFill>
                        <a:effectLst/>
                        <a:latin typeface="Corbel" panose="020B0503020204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>
                          <a:effectLst/>
                          <a:latin typeface="Corbel" panose="020B0503020204020204" pitchFamily="34" charset="0"/>
                        </a:rPr>
                        <a:t>3.82%</a:t>
                      </a:r>
                      <a:endParaRPr lang="en-GB" sz="1700" b="0" i="0" u="none" strike="noStrike" dirty="0">
                        <a:solidFill>
                          <a:srgbClr val="000000"/>
                        </a:solidFill>
                        <a:effectLst/>
                        <a:latin typeface="Corbel" panose="020B0503020204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 smtClean="0">
                          <a:effectLst/>
                          <a:latin typeface="Corbel" panose="020B0503020204020204" pitchFamily="34" charset="0"/>
                        </a:rPr>
                        <a:t>1.63E+15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u="none" strike="noStrike" dirty="0" smtClean="0">
                          <a:effectLst/>
                          <a:latin typeface="Corbel" panose="020B0503020204020204" pitchFamily="34" charset="0"/>
                        </a:rPr>
                        <a:t>0.04%</a:t>
                      </a:r>
                      <a:endParaRPr lang="en-GB" sz="1700" u="none" strike="noStrike" dirty="0">
                        <a:effectLst/>
                        <a:latin typeface="Corbel" panose="020B0503020204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4283097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402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364" y="50638"/>
            <a:ext cx="8226854" cy="715840"/>
          </a:xfrm>
        </p:spPr>
        <p:txBody>
          <a:bodyPr/>
          <a:lstStyle/>
          <a:p>
            <a:r>
              <a:rPr lang="en-GB" dirty="0" smtClean="0"/>
              <a:t>CHARM Status – Heavy Ion session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8AA20-BFFF-4D6F-815C-82DDE61A2BE5}" type="datetime1">
              <a:rPr lang="en-US" smtClean="0"/>
              <a:t>12/11/2018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S.Danzeca - CERN facilities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917575" y="762935"/>
            <a:ext cx="8226425" cy="2865030"/>
          </a:xfrm>
        </p:spPr>
        <p:txBody>
          <a:bodyPr>
            <a:normAutofit fontScale="92500" lnSpcReduction="10000"/>
          </a:bodyPr>
          <a:lstStyle/>
          <a:p>
            <a:pPr marL="168275" indent="-168275">
              <a:spcBef>
                <a:spcPts val="675"/>
              </a:spcBef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r>
              <a:rPr lang="en-GB" sz="1900" dirty="0" smtClean="0"/>
              <a:t>Three weeks of irradiation:</a:t>
            </a:r>
          </a:p>
          <a:p>
            <a:pPr marL="168275" indent="-168275">
              <a:spcBef>
                <a:spcPts val="675"/>
              </a:spcBef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r>
              <a:rPr lang="en-GB" sz="1900" dirty="0" smtClean="0"/>
              <a:t>No </a:t>
            </a:r>
            <a:r>
              <a:rPr lang="en-GB" sz="1900" dirty="0"/>
              <a:t>free </a:t>
            </a:r>
            <a:r>
              <a:rPr lang="en-GB" sz="1900" dirty="0" smtClean="0"/>
              <a:t>slots </a:t>
            </a:r>
            <a:r>
              <a:rPr lang="en-GB" sz="1900" dirty="0"/>
              <a:t>in the </a:t>
            </a:r>
            <a:r>
              <a:rPr lang="en-GB" sz="1900" dirty="0" smtClean="0"/>
              <a:t>2018 </a:t>
            </a:r>
            <a:r>
              <a:rPr lang="en-GB" sz="1900" dirty="0"/>
              <a:t>planning. All the operational weeks </a:t>
            </a:r>
            <a:r>
              <a:rPr lang="en-GB" sz="1900" dirty="0" smtClean="0"/>
              <a:t>booked:</a:t>
            </a:r>
            <a:endParaRPr lang="en-GB" sz="1900" dirty="0"/>
          </a:p>
          <a:p>
            <a:pPr marL="403225" lvl="1" indent="-168275">
              <a:spcBef>
                <a:spcPts val="675"/>
              </a:spcBef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r>
              <a:rPr lang="en-US" sz="1900" dirty="0" smtClean="0"/>
              <a:t>15 users in the 2018 </a:t>
            </a:r>
          </a:p>
          <a:p>
            <a:pPr marL="403225" lvl="1" indent="-168275">
              <a:spcBef>
                <a:spcPts val="675"/>
              </a:spcBef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r>
              <a:rPr lang="en-GB" sz="1900" dirty="0" smtClean="0"/>
              <a:t>the </a:t>
            </a:r>
            <a:r>
              <a:rPr lang="en-GB" sz="1900" dirty="0"/>
              <a:t>access carried out between RP, </a:t>
            </a:r>
            <a:r>
              <a:rPr lang="en-GB" sz="1900" dirty="0" smtClean="0"/>
              <a:t>EN/SMM </a:t>
            </a:r>
            <a:r>
              <a:rPr lang="en-GB" sz="1900" dirty="0"/>
              <a:t>and </a:t>
            </a:r>
            <a:r>
              <a:rPr lang="en-GB" sz="1900" dirty="0" smtClean="0"/>
              <a:t>EN/HE</a:t>
            </a:r>
            <a:endParaRPr lang="en-GB" sz="1900" dirty="0">
              <a:solidFill>
                <a:srgbClr val="FF0000"/>
              </a:solidFill>
            </a:endParaRPr>
          </a:p>
          <a:p>
            <a:pPr marL="168275" indent="-168275">
              <a:spcBef>
                <a:spcPts val="675"/>
              </a:spcBef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r>
              <a:rPr lang="en-GB" sz="1900" dirty="0" smtClean="0"/>
              <a:t>Installation/Removal </a:t>
            </a:r>
            <a:r>
              <a:rPr lang="en-GB" sz="1900" dirty="0"/>
              <a:t>of test </a:t>
            </a:r>
            <a:r>
              <a:rPr lang="en-GB" sz="1900" dirty="0" smtClean="0"/>
              <a:t>equipment every Day: 25 access in total (two or three accesses/days) </a:t>
            </a:r>
          </a:p>
          <a:p>
            <a:pPr marL="168275" indent="-168275">
              <a:spcBef>
                <a:spcPts val="675"/>
              </a:spcBef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r>
              <a:rPr lang="en-GB" sz="1900" dirty="0"/>
              <a:t>Full support for the organization (in terms of cabling and planning), during tests installation, during the irradiation session (continuous communication with the CCC), also during the late afternoon, night. </a:t>
            </a:r>
          </a:p>
          <a:p>
            <a:pPr marL="168275" indent="-168275">
              <a:spcBef>
                <a:spcPts val="675"/>
              </a:spcBef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endParaRPr lang="en-GB" sz="1900" dirty="0" smtClean="0">
              <a:solidFill>
                <a:srgbClr val="FF0000"/>
              </a:solidFill>
            </a:endParaRPr>
          </a:p>
          <a:p>
            <a:pPr marL="168275" indent="-168275">
              <a:spcBef>
                <a:spcPts val="675"/>
              </a:spcBef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endParaRPr lang="en-GB" sz="1900" dirty="0" smtClean="0"/>
          </a:p>
          <a:p>
            <a:pPr marL="0" indent="0">
              <a:spcBef>
                <a:spcPts val="675"/>
              </a:spcBef>
              <a:buClr>
                <a:srgbClr val="0C377B"/>
              </a:buClr>
              <a:buNone/>
              <a:defRPr/>
            </a:pPr>
            <a:endParaRPr lang="en-GB" sz="1900" dirty="0" smtClean="0"/>
          </a:p>
          <a:p>
            <a:pPr marL="168275" indent="-168275">
              <a:spcBef>
                <a:spcPts val="675"/>
              </a:spcBef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endParaRPr lang="en-GB" sz="1900" dirty="0" smtClean="0"/>
          </a:p>
          <a:p>
            <a:pPr marL="168275" indent="-168275">
              <a:spcBef>
                <a:spcPts val="675"/>
              </a:spcBef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endParaRPr lang="en-GB" sz="1900" dirty="0" smtClean="0"/>
          </a:p>
          <a:p>
            <a:pPr marL="168275" lvl="0" indent="-168275">
              <a:spcBef>
                <a:spcPts val="675"/>
              </a:spcBef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endParaRPr lang="en-GB" sz="3200" dirty="0">
              <a:latin typeface="Corbel"/>
              <a:ea typeface="MS PGothic" panose="020B0600070205080204" pitchFamily="34" charset="-128"/>
            </a:endParaRPr>
          </a:p>
          <a:p>
            <a:pPr marL="168275" lvl="0" indent="-168275">
              <a:spcBef>
                <a:spcPts val="675"/>
              </a:spcBef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endParaRPr lang="en-GB" sz="3200" dirty="0">
              <a:latin typeface="Corbel"/>
              <a:ea typeface="MS PGothic" panose="020B0600070205080204" pitchFamily="34" charset="-128"/>
            </a:endParaRPr>
          </a:p>
          <a:p>
            <a:endParaRPr lang="en-GB" dirty="0"/>
          </a:p>
        </p:txBody>
      </p:sp>
      <p:pic>
        <p:nvPicPr>
          <p:cNvPr id="10" name="Picture 9" descr="account, coordination, human, people, resources, skill, user 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96" y="793657"/>
            <a:ext cx="752179" cy="752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automation, development, flow, operation, system, work, workflow 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96" y="1721088"/>
            <a:ext cx="643515" cy="64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admin, appliance, device, measurements, panel, rate, scale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50" y="2729576"/>
            <a:ext cx="600176" cy="704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601429905"/>
              </p:ext>
            </p:extLst>
          </p:nvPr>
        </p:nvGraphicFramePr>
        <p:xfrm>
          <a:off x="808911" y="3914476"/>
          <a:ext cx="4618008" cy="2431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1364263070"/>
              </p:ext>
            </p:extLst>
          </p:nvPr>
        </p:nvGraphicFramePr>
        <p:xfrm>
          <a:off x="5426919" y="4027860"/>
          <a:ext cx="3828541" cy="20419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63052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046" y="3460"/>
            <a:ext cx="8226854" cy="715840"/>
          </a:xfrm>
        </p:spPr>
        <p:txBody>
          <a:bodyPr/>
          <a:lstStyle/>
          <a:p>
            <a:r>
              <a:rPr lang="en-GB" dirty="0" smtClean="0"/>
              <a:t>Upgrade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42F93-D14A-47CA-A968-BFFB28F86BD4}" type="datetime1">
              <a:rPr lang="en-US" smtClean="0"/>
              <a:t>12/11/2018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S.Danzeca - CERN facilities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76544" y="528588"/>
            <a:ext cx="2360758" cy="1770569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982"/>
          <a:stretch/>
        </p:blipFill>
        <p:spPr>
          <a:xfrm>
            <a:off x="4861171" y="567676"/>
            <a:ext cx="2067066" cy="1287028"/>
          </a:xfrm>
          <a:prstGeom prst="rect">
            <a:avLst/>
          </a:prstGeom>
        </p:spPr>
      </p:pic>
      <p:pic>
        <p:nvPicPr>
          <p:cNvPr id="9" name="Picture 8" descr="maintenance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9123" y="245919"/>
            <a:ext cx="643514" cy="64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123" y="3353884"/>
            <a:ext cx="2515086" cy="257569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25" r="24446"/>
          <a:stretch/>
        </p:blipFill>
        <p:spPr>
          <a:xfrm>
            <a:off x="7234517" y="3541326"/>
            <a:ext cx="1909483" cy="254450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99046" y="703112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CHARMBot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Robot for inspection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Overhead conveyer test setup in the preparation room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Software for Axis x-y </a:t>
            </a:r>
            <a:r>
              <a:rPr lang="en-GB" dirty="0" err="1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Montrac</a:t>
            </a:r>
            <a:endParaRPr lang="en-GB" dirty="0" smtClean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New DC power cables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b="1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Foreseen </a:t>
            </a:r>
            <a:r>
              <a:rPr lang="en-US" b="1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(LS2</a:t>
            </a:r>
            <a:r>
              <a:rPr lang="en-US" b="1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66 Items : 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Link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Automatic 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cable chain insertion 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system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Enlarge the Control Room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Improve Control room conditioning system</a:t>
            </a:r>
          </a:p>
          <a:p>
            <a:endParaRPr lang="en-US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331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PSI Proton Irradiation Facility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5F42-D89A-4BC1-8F5E-38DC80DACB46}" type="datetime1">
              <a:rPr lang="en-US" smtClean="0"/>
              <a:t>12/11/2018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S.Danzeca - CERN facilities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8229600" cy="4688413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Component qualification is mainly made in PSI with proton beam of 200MeV</a:t>
            </a:r>
          </a:p>
          <a:p>
            <a:r>
              <a:rPr lang="en-GB" dirty="0" smtClean="0"/>
              <a:t>Motivation:</a:t>
            </a:r>
          </a:p>
          <a:p>
            <a:pPr lvl="1"/>
            <a:r>
              <a:rPr lang="en-GB" dirty="0" smtClean="0"/>
              <a:t>Possibility of testing the three radiation effects at same time : TID, DD and SEE</a:t>
            </a:r>
          </a:p>
          <a:p>
            <a:pPr lvl="1"/>
            <a:r>
              <a:rPr lang="en-GB" dirty="0" smtClean="0"/>
              <a:t>Relatively short cables allow high speed digital components to be tested</a:t>
            </a:r>
          </a:p>
          <a:p>
            <a:pPr lvl="1"/>
            <a:r>
              <a:rPr lang="en-GB" dirty="0" smtClean="0"/>
              <a:t>Collimated beam allow to irradiate only one small portion of the board where the DUTs are mounted without caring of the components around (no effects on the electronics around)</a:t>
            </a:r>
          </a:p>
          <a:p>
            <a:r>
              <a:rPr lang="en-GB" dirty="0" smtClean="0"/>
              <a:t>7-8 campaigns per year for a total of 240 hours/year</a:t>
            </a:r>
          </a:p>
          <a:p>
            <a:r>
              <a:rPr lang="en-GB" dirty="0" smtClean="0"/>
              <a:t>Is available during the LS2</a:t>
            </a:r>
          </a:p>
          <a:p>
            <a:r>
              <a:rPr lang="en-GB" dirty="0" smtClean="0"/>
              <a:t>Beam time during the weekend</a:t>
            </a:r>
          </a:p>
          <a:p>
            <a:r>
              <a:rPr lang="en-GB" dirty="0" smtClean="0"/>
              <a:t>Possibility to test up to 10 components per campaigns</a:t>
            </a:r>
          </a:p>
          <a:p>
            <a:r>
              <a:rPr lang="en-GB" dirty="0" smtClean="0"/>
              <a:t>Contract with PSI since 2011, renewed every year.</a:t>
            </a:r>
          </a:p>
          <a:p>
            <a:r>
              <a:rPr lang="en-GB" dirty="0" smtClean="0"/>
              <a:t>We concluded in 2017 a 5 years contract which allow us to cover all the needs up to LS3</a:t>
            </a:r>
          </a:p>
        </p:txBody>
      </p:sp>
    </p:spTree>
    <p:extLst>
      <p:ext uri="{BB962C8B-B14F-4D97-AF65-F5344CB8AC3E}">
        <p14:creationId xmlns:p14="http://schemas.microsoft.com/office/powerpoint/2010/main" val="116924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external facilities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4F3C-815A-491E-9EDA-153B6C3EDEA8}" type="datetime1">
              <a:rPr lang="en-US" smtClean="0"/>
              <a:t>12/11/2018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S.Danzeca - CERN facilities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Other gamma facilities are used when the expected radiation levels are higher than 1KGy</a:t>
            </a:r>
          </a:p>
          <a:p>
            <a:r>
              <a:rPr lang="en-GB" dirty="0" smtClean="0"/>
              <a:t>Coordination with R2M in order to profit of the same slots</a:t>
            </a:r>
          </a:p>
          <a:p>
            <a:pPr marL="91440" indent="-182880"/>
            <a:r>
              <a:rPr lang="en-US" dirty="0"/>
              <a:t>External gamma facilities</a:t>
            </a:r>
          </a:p>
          <a:p>
            <a:pPr marL="502920" lvl="1" indent="-182880"/>
            <a:r>
              <a:rPr lang="en-US" dirty="0"/>
              <a:t>BGS (</a:t>
            </a:r>
            <a:r>
              <a:rPr lang="en-US" dirty="0" err="1"/>
              <a:t>Wiehl</a:t>
            </a:r>
            <a:r>
              <a:rPr lang="en-US" dirty="0"/>
              <a:t> in Germany) 30 </a:t>
            </a:r>
            <a:r>
              <a:rPr lang="en-US" dirty="0" err="1"/>
              <a:t>MGy</a:t>
            </a:r>
            <a:r>
              <a:rPr lang="en-US" dirty="0"/>
              <a:t> in 45 days for small volumes</a:t>
            </a:r>
          </a:p>
          <a:p>
            <a:pPr marL="502920" lvl="1" indent="-182880"/>
            <a:r>
              <a:rPr lang="en-US" dirty="0" err="1"/>
              <a:t>Ionisos</a:t>
            </a:r>
            <a:r>
              <a:rPr lang="en-US" dirty="0"/>
              <a:t> (</a:t>
            </a:r>
            <a:r>
              <a:rPr lang="en-US" dirty="0" err="1"/>
              <a:t>Dagneux</a:t>
            </a:r>
            <a:r>
              <a:rPr lang="en-US" dirty="0"/>
              <a:t> near Lyon)</a:t>
            </a:r>
            <a:r>
              <a:rPr lang="en-GB" dirty="0"/>
              <a:t> </a:t>
            </a:r>
            <a:r>
              <a:rPr lang="en-US" dirty="0"/>
              <a:t>500 </a:t>
            </a:r>
            <a:r>
              <a:rPr lang="en-US" dirty="0" err="1"/>
              <a:t>kGy</a:t>
            </a:r>
            <a:r>
              <a:rPr lang="en-US" dirty="0"/>
              <a:t> in 45 </a:t>
            </a:r>
            <a:r>
              <a:rPr lang="en-US" dirty="0" smtClean="0"/>
              <a:t>days</a:t>
            </a:r>
          </a:p>
          <a:p>
            <a:pPr marL="267970" indent="-182880"/>
            <a:r>
              <a:rPr lang="en-US" dirty="0" smtClean="0"/>
              <a:t>Displacement Damage facilities</a:t>
            </a:r>
          </a:p>
          <a:p>
            <a:pPr marL="502920" lvl="1" indent="-182880"/>
            <a:r>
              <a:rPr lang="en-US" dirty="0" smtClean="0"/>
              <a:t>JSI </a:t>
            </a:r>
            <a:r>
              <a:rPr lang="en-US" dirty="0"/>
              <a:t>TRIGA </a:t>
            </a:r>
            <a:r>
              <a:rPr lang="en-US" dirty="0" smtClean="0"/>
              <a:t>reactor </a:t>
            </a:r>
            <a:r>
              <a:rPr lang="en-GB" dirty="0" smtClean="0"/>
              <a:t>available through the AIDA2020 </a:t>
            </a:r>
          </a:p>
          <a:p>
            <a:pPr marL="502920" lvl="1" indent="-182880"/>
            <a:r>
              <a:rPr lang="en-GB" dirty="0" smtClean="0"/>
              <a:t>1 Test carried out in the 2018</a:t>
            </a:r>
            <a:endParaRPr lang="en-US" dirty="0"/>
          </a:p>
          <a:p>
            <a:pPr marL="267970" indent="-182880"/>
            <a:r>
              <a:rPr lang="en-US" dirty="0" smtClean="0"/>
              <a:t>Calibrations and research</a:t>
            </a:r>
          </a:p>
          <a:p>
            <a:pPr marL="502920" lvl="1" indent="-182880"/>
            <a:r>
              <a:rPr lang="en-US" dirty="0" err="1"/>
              <a:t>CHIPir</a:t>
            </a:r>
            <a:r>
              <a:rPr lang="en-US" dirty="0"/>
              <a:t> (Oxford</a:t>
            </a:r>
            <a:r>
              <a:rPr lang="en-US" dirty="0" smtClean="0"/>
              <a:t>) 1 test carried out in the 2018</a:t>
            </a:r>
          </a:p>
          <a:p>
            <a:pPr marL="502920" lvl="1" indent="-182880"/>
            <a:r>
              <a:rPr lang="en-US" dirty="0" smtClean="0"/>
              <a:t>ILL Grenoble </a:t>
            </a:r>
            <a:r>
              <a:rPr lang="en-US" dirty="0"/>
              <a:t>Thermal </a:t>
            </a:r>
            <a:r>
              <a:rPr lang="en-US" dirty="0" smtClean="0"/>
              <a:t>neutron</a:t>
            </a:r>
          </a:p>
          <a:p>
            <a:pPr marL="502920" lvl="1" indent="-182880"/>
            <a:r>
              <a:rPr lang="en-GB" dirty="0" smtClean="0"/>
              <a:t>PTB</a:t>
            </a:r>
            <a:r>
              <a:rPr lang="en-US" dirty="0" smtClean="0"/>
              <a:t> </a:t>
            </a:r>
          </a:p>
          <a:p>
            <a:pPr marL="267970" indent="-182880"/>
            <a:r>
              <a:rPr lang="en-US" dirty="0" smtClean="0"/>
              <a:t>Other : </a:t>
            </a:r>
            <a:r>
              <a:rPr lang="en-GB" sz="3200" b="1" dirty="0">
                <a:solidFill>
                  <a:schemeClr val="bg2"/>
                </a:solidFill>
                <a:latin typeface="Calibri" panose="020F0502020204030204" pitchFamily="34" charset="0"/>
              </a:rPr>
              <a:t>irradiation-facilities.web.cern.ch </a:t>
            </a:r>
          </a:p>
          <a:p>
            <a:pPr marL="85090" indent="0">
              <a:buNone/>
            </a:pPr>
            <a:endParaRPr lang="en-US" dirty="0" smtClean="0"/>
          </a:p>
          <a:p>
            <a:pPr marL="502920" lvl="1" indent="-182880"/>
            <a:endParaRPr lang="en-US" dirty="0"/>
          </a:p>
          <a:p>
            <a:pPr marL="267970" indent="-182880"/>
            <a:endParaRPr lang="en-US" sz="13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756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-65813"/>
            <a:ext cx="8226854" cy="715840"/>
          </a:xfrm>
        </p:spPr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576542"/>
            <a:ext cx="8562975" cy="5638807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Overview of the internal facilities</a:t>
            </a:r>
          </a:p>
          <a:p>
            <a:pPr lvl="1"/>
            <a:r>
              <a:rPr lang="en-GB" dirty="0" smtClean="0"/>
              <a:t>Requires continuous follow-up:</a:t>
            </a:r>
          </a:p>
          <a:p>
            <a:pPr lvl="2"/>
            <a:r>
              <a:rPr lang="en-GB" dirty="0" smtClean="0"/>
              <a:t>Users coordination</a:t>
            </a:r>
          </a:p>
          <a:p>
            <a:pPr lvl="2"/>
            <a:r>
              <a:rPr lang="en-GB" dirty="0" smtClean="0"/>
              <a:t>Operation </a:t>
            </a:r>
          </a:p>
          <a:p>
            <a:pPr lvl="2"/>
            <a:r>
              <a:rPr lang="en-GB" dirty="0" smtClean="0"/>
              <a:t>Dosimetry</a:t>
            </a:r>
          </a:p>
          <a:p>
            <a:pPr lvl="2"/>
            <a:r>
              <a:rPr lang="en-GB" dirty="0" smtClean="0"/>
              <a:t>Upgrades</a:t>
            </a:r>
          </a:p>
          <a:p>
            <a:r>
              <a:rPr lang="en-GB" dirty="0" smtClean="0"/>
              <a:t>CC60 facility is the CERN internal facility for gamma irradiation used 24/7 for most of the year</a:t>
            </a:r>
          </a:p>
          <a:p>
            <a:r>
              <a:rPr lang="en-GB" dirty="0" smtClean="0"/>
              <a:t>Upgrade with the new CC60 source planned for Q2-Q3 2019</a:t>
            </a:r>
          </a:p>
          <a:p>
            <a:r>
              <a:rPr lang="en-GB" dirty="0" smtClean="0"/>
              <a:t>CHARM facility is the CERN mixed field irradiation facility used for component and system testing in a radiation environment similar to the LHC </a:t>
            </a:r>
          </a:p>
          <a:p>
            <a:pPr lvl="1"/>
            <a:r>
              <a:rPr lang="en-GB" dirty="0" smtClean="0"/>
              <a:t>CHARM is in continuous upgrade to face the increasing number of user and requests that book the facility for long periods of time</a:t>
            </a:r>
          </a:p>
          <a:p>
            <a:pPr lvl="1"/>
            <a:r>
              <a:rPr lang="en-GB" dirty="0" smtClean="0"/>
              <a:t>Restart April 2021</a:t>
            </a:r>
            <a:endParaRPr lang="en-GB" dirty="0"/>
          </a:p>
          <a:p>
            <a:r>
              <a:rPr lang="en-GB" dirty="0" smtClean="0"/>
              <a:t>PSI PIF proton facility is used and it will be used for component qualification</a:t>
            </a:r>
          </a:p>
          <a:p>
            <a:pPr lvl="1"/>
            <a:r>
              <a:rPr lang="en-GB" dirty="0" smtClean="0"/>
              <a:t>7-8 Campaigns per year: 240hours/year</a:t>
            </a:r>
          </a:p>
          <a:p>
            <a:r>
              <a:rPr lang="en-GB" dirty="0" smtClean="0"/>
              <a:t>Other external facilities can be used for calibration and testing purposes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S.Danzeca - CERN facilities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14CB6-6B06-4B61-8424-A5A00E876756}" type="datetime1">
              <a:rPr lang="en-US" smtClean="0"/>
              <a:t>12/11/2018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280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Thanks to all the CHARM Team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41D51-C3E7-4779-9C08-2E3F7131FBD6}" type="datetime1">
              <a:rPr lang="en-US" smtClean="0"/>
              <a:t>12/11/2018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S.Danzeca - CERN facilities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9946" y="0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j-ea"/>
              </a:rPr>
              <a:t>Up</a:t>
            </a:r>
            <a:r>
              <a:rPr kumimoji="0" lang="en-GB" sz="3600" b="0" i="0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j-ea"/>
              </a:rPr>
              <a:t> to now..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j-ea"/>
            </a:endParaRPr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272499" y="1495006"/>
            <a:ext cx="8506460" cy="4111467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5425" marR="0" lvl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C377B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We</a:t>
            </a:r>
            <a:r>
              <a:rPr kumimoji="0" lang="en-GB" sz="2800" b="0" i="0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 have the RHA guidelines</a:t>
            </a:r>
          </a:p>
          <a:p>
            <a:pPr marL="225425" marR="0" lvl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C377B"/>
              </a:buClr>
              <a:buSzPct val="100000"/>
              <a:buFont typeface="Arial"/>
              <a:buChar char="•"/>
              <a:tabLst/>
              <a:defRPr/>
            </a:pPr>
            <a:r>
              <a:rPr lang="en-GB" sz="2800" baseline="0" dirty="0" smtClean="0">
                <a:latin typeface="Arial"/>
              </a:rPr>
              <a:t>Phase 3 and</a:t>
            </a:r>
            <a:r>
              <a:rPr lang="en-GB" sz="2800" dirty="0" smtClean="0">
                <a:latin typeface="Arial"/>
              </a:rPr>
              <a:t> Phase 4 depends on the availability of </a:t>
            </a:r>
            <a:r>
              <a:rPr lang="en-GB" sz="2800" b="1" dirty="0" smtClean="0">
                <a:solidFill>
                  <a:srgbClr val="FF0000"/>
                </a:solidFill>
                <a:latin typeface="Arial"/>
              </a:rPr>
              <a:t>suitable</a:t>
            </a:r>
            <a:r>
              <a:rPr lang="en-GB" sz="2800" dirty="0" smtClean="0">
                <a:latin typeface="Arial"/>
              </a:rPr>
              <a:t> and </a:t>
            </a:r>
            <a:r>
              <a:rPr lang="en-GB" sz="2800" b="1" dirty="0" smtClean="0">
                <a:solidFill>
                  <a:srgbClr val="FF0000"/>
                </a:solidFill>
                <a:latin typeface="Arial"/>
              </a:rPr>
              <a:t>relevant </a:t>
            </a:r>
            <a:r>
              <a:rPr lang="en-GB" sz="2800" dirty="0" smtClean="0">
                <a:latin typeface="Arial"/>
              </a:rPr>
              <a:t>radiation test </a:t>
            </a:r>
            <a:r>
              <a:rPr lang="en-GB" sz="2800" b="1" dirty="0" smtClean="0">
                <a:solidFill>
                  <a:srgbClr val="FF0000"/>
                </a:solidFill>
                <a:latin typeface="Arial"/>
              </a:rPr>
              <a:t>facilities</a:t>
            </a:r>
          </a:p>
          <a:p>
            <a:pPr marL="225425" marR="0" lvl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C377B"/>
              </a:buClr>
              <a:buSzPct val="100000"/>
              <a:buFont typeface="Arial"/>
              <a:buChar char="•"/>
              <a:tabLst/>
              <a:defRPr/>
            </a:pPr>
            <a:r>
              <a:rPr lang="en-GB" sz="2800" dirty="0" smtClean="0">
                <a:latin typeface="Arial"/>
              </a:rPr>
              <a:t>Suitable for :</a:t>
            </a:r>
          </a:p>
          <a:p>
            <a:pPr lvl="1" indent="-225425">
              <a:buClr>
                <a:srgbClr val="0C377B"/>
              </a:buClr>
              <a:defRPr/>
            </a:pPr>
            <a:r>
              <a:rPr lang="en-GB" sz="2800" dirty="0" smtClean="0">
                <a:latin typeface="Arial"/>
              </a:rPr>
              <a:t>Component testing (Phase 3)</a:t>
            </a:r>
          </a:p>
          <a:p>
            <a:pPr lvl="1" indent="-225425">
              <a:buClr>
                <a:srgbClr val="0C377B"/>
              </a:buClr>
              <a:defRPr/>
            </a:pPr>
            <a:r>
              <a:rPr lang="en-GB" sz="2800" dirty="0" smtClean="0">
                <a:latin typeface="Arial"/>
              </a:rPr>
              <a:t>System level testing (Phase 4)</a:t>
            </a:r>
          </a:p>
          <a:p>
            <a:pPr>
              <a:buClr>
                <a:srgbClr val="0C377B"/>
              </a:buClr>
              <a:defRPr/>
            </a:pPr>
            <a:r>
              <a:rPr lang="en-GB" sz="2800" dirty="0" smtClean="0">
                <a:latin typeface="Arial"/>
              </a:rPr>
              <a:t>Relevant</a:t>
            </a:r>
          </a:p>
          <a:p>
            <a:pPr lvl="1">
              <a:buClr>
                <a:srgbClr val="0C377B"/>
              </a:buClr>
              <a:defRPr/>
            </a:pPr>
            <a:r>
              <a:rPr lang="en-GB" sz="2800" dirty="0" smtClean="0">
                <a:latin typeface="Arial"/>
              </a:rPr>
              <a:t>Adapted to test up to the expected radiation design margins (RHA)</a:t>
            </a:r>
          </a:p>
          <a:p>
            <a:pPr lvl="1">
              <a:buClr>
                <a:srgbClr val="0C377B"/>
              </a:buClr>
              <a:defRPr/>
            </a:pPr>
            <a:r>
              <a:rPr lang="en-GB" sz="2800" dirty="0" smtClean="0">
                <a:latin typeface="Arial"/>
              </a:rPr>
              <a:t>Meaningful results for the expected radiation environment</a:t>
            </a:r>
          </a:p>
          <a:p>
            <a:pPr lvl="1">
              <a:buClr>
                <a:srgbClr val="0C377B"/>
              </a:buClr>
              <a:defRPr/>
            </a:pPr>
            <a:endParaRPr lang="en-GB" sz="2800" dirty="0" smtClean="0">
              <a:latin typeface="Arial"/>
            </a:endParaRPr>
          </a:p>
          <a:p>
            <a:pPr lvl="1">
              <a:buClr>
                <a:srgbClr val="0C377B"/>
              </a:buClr>
              <a:defRPr/>
            </a:pPr>
            <a:endParaRPr lang="en-GB" sz="2800" dirty="0" smtClean="0">
              <a:latin typeface="Arial"/>
            </a:endParaRPr>
          </a:p>
          <a:p>
            <a:pPr lvl="1" indent="-225425">
              <a:buClr>
                <a:srgbClr val="0C377B"/>
              </a:buClr>
              <a:defRPr/>
            </a:pPr>
            <a:endParaRPr lang="en-GB" sz="2800" dirty="0" smtClean="0">
              <a:latin typeface="Arial"/>
            </a:endParaRPr>
          </a:p>
          <a:p>
            <a:pPr marL="225425" marR="0" lvl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C377B"/>
              </a:buClr>
              <a:buSzPct val="100000"/>
              <a:buFont typeface="Arial"/>
              <a:buChar char="•"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</a:endParaRPr>
          </a:p>
          <a:p>
            <a:pPr marL="225425" marR="0" lvl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C377B"/>
              </a:buClr>
              <a:buSzPct val="100000"/>
              <a:buFont typeface="Arial"/>
              <a:buChar char="•"/>
              <a:tabLst/>
              <a:defRPr/>
            </a:pPr>
            <a:endParaRPr lang="en-GB" sz="2800" dirty="0" smtClean="0">
              <a:latin typeface="Arial"/>
            </a:endParaRPr>
          </a:p>
          <a:p>
            <a:pPr marL="225425" marR="0" lvl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C377B"/>
              </a:buClr>
              <a:buSzPct val="100000"/>
              <a:buFont typeface="Arial"/>
              <a:buChar char="•"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5200" y="472386"/>
            <a:ext cx="3613759" cy="1392527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5597236" y="1043709"/>
            <a:ext cx="1791855" cy="6557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20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Radiation test facilities for the electronics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AB4E3-722B-4111-9494-08AE504E794D}" type="datetime1">
              <a:rPr lang="en-US" smtClean="0"/>
              <a:t>12/11/2018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S.Danzeca - CERN facilities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RHA procedure:</a:t>
            </a:r>
          </a:p>
          <a:p>
            <a:pPr lvl="1"/>
            <a:r>
              <a:rPr lang="en-GB" dirty="0" smtClean="0"/>
              <a:t>TID</a:t>
            </a:r>
          </a:p>
          <a:p>
            <a:pPr lvl="1"/>
            <a:r>
              <a:rPr lang="en-GB" dirty="0" smtClean="0"/>
              <a:t>Displacement Damage</a:t>
            </a:r>
          </a:p>
          <a:p>
            <a:pPr lvl="1"/>
            <a:r>
              <a:rPr lang="en-GB" dirty="0" smtClean="0"/>
              <a:t>SEE</a:t>
            </a:r>
          </a:p>
          <a:p>
            <a:pPr marL="231775" lvl="1" indent="0">
              <a:buNone/>
            </a:pPr>
            <a:endParaRPr lang="en-GB" dirty="0" smtClean="0"/>
          </a:p>
          <a:p>
            <a:r>
              <a:rPr lang="en-GB" dirty="0" smtClean="0"/>
              <a:t>Not only at component level but also at system level</a:t>
            </a:r>
          </a:p>
          <a:p>
            <a:r>
              <a:rPr lang="en-GB" dirty="0" smtClean="0"/>
              <a:t>We need facilities for assessing these quantities </a:t>
            </a:r>
          </a:p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1026" name="Picture 2" descr="benchmark, chart, graph, seo 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593" y="1260000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binary, bit, byte, code, data, search 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593" y="2629304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>
            <a:off x="6464009" y="2863816"/>
            <a:ext cx="184728" cy="46406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680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C81B-BB2C-447D-9BB9-FF5142E9F939}" type="datetime1">
              <a:rPr lang="en-US" smtClean="0"/>
              <a:t>12/11/2018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S.Danzeca - CERN facilities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C2BFAE1-45D3-4B3B-81D2-0BF25FA84FB8}"/>
              </a:ext>
            </a:extLst>
          </p:cNvPr>
          <p:cNvSpPr txBox="1">
            <a:spLocks/>
          </p:cNvSpPr>
          <p:nvPr/>
        </p:nvSpPr>
        <p:spPr>
          <a:xfrm>
            <a:off x="790217" y="339505"/>
            <a:ext cx="7886700" cy="739056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 panose="020B0500000000000000" pitchFamily="34" charset="0"/>
                <a:ea typeface="+mj-ea"/>
                <a:cs typeface="+mj-cs"/>
              </a:rPr>
              <a:t>Radiation test Facilities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" panose="020B0500000000000000" pitchFamily="34" charset="0"/>
              <a:ea typeface="+mj-ea"/>
              <a:cs typeface="+mj-c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707AC7A-5510-48DC-96DC-98C2078C093F}"/>
              </a:ext>
            </a:extLst>
          </p:cNvPr>
          <p:cNvGrpSpPr/>
          <p:nvPr/>
        </p:nvGrpSpPr>
        <p:grpSpPr>
          <a:xfrm>
            <a:off x="796755" y="1488161"/>
            <a:ext cx="7468815" cy="2300134"/>
            <a:chOff x="1116792" y="1218965"/>
            <a:chExt cx="9958417" cy="3066847"/>
          </a:xfrm>
        </p:grpSpPr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C62EF808-D144-405F-B9D6-71B182551C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472" y="1218965"/>
              <a:ext cx="1083555" cy="990883"/>
            </a:xfrm>
            <a:custGeom>
              <a:avLst/>
              <a:gdLst>
                <a:gd name="T0" fmla="*/ 0 w 2603"/>
                <a:gd name="T1" fmla="*/ 0 h 2379"/>
                <a:gd name="T2" fmla="*/ 2603 w 2603"/>
                <a:gd name="T3" fmla="*/ 1078 h 2379"/>
                <a:gd name="T4" fmla="*/ 1301 w 2603"/>
                <a:gd name="T5" fmla="*/ 2379 h 2379"/>
                <a:gd name="T6" fmla="*/ 0 w 2603"/>
                <a:gd name="T7" fmla="*/ 1840 h 2379"/>
                <a:gd name="T8" fmla="*/ 0 w 2603"/>
                <a:gd name="T9" fmla="*/ 0 h 2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3" h="2379">
                  <a:moveTo>
                    <a:pt x="0" y="0"/>
                  </a:moveTo>
                  <a:cubicBezTo>
                    <a:pt x="976" y="0"/>
                    <a:pt x="1912" y="388"/>
                    <a:pt x="2603" y="1078"/>
                  </a:cubicBezTo>
                  <a:lnTo>
                    <a:pt x="1301" y="2379"/>
                  </a:lnTo>
                  <a:cubicBezTo>
                    <a:pt x="956" y="2034"/>
                    <a:pt x="488" y="1840"/>
                    <a:pt x="0" y="184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36F13">
                <a:alpha val="8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7A5A1BAA-EEC5-4CFD-B501-8D9165A9F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8249" y="1668070"/>
              <a:ext cx="990883" cy="1084573"/>
            </a:xfrm>
            <a:custGeom>
              <a:avLst/>
              <a:gdLst>
                <a:gd name="T0" fmla="*/ 1302 w 2380"/>
                <a:gd name="T1" fmla="*/ 0 h 2603"/>
                <a:gd name="T2" fmla="*/ 2380 w 2380"/>
                <a:gd name="T3" fmla="*/ 2603 h 2603"/>
                <a:gd name="T4" fmla="*/ 539 w 2380"/>
                <a:gd name="T5" fmla="*/ 2603 h 2603"/>
                <a:gd name="T6" fmla="*/ 0 w 2380"/>
                <a:gd name="T7" fmla="*/ 1301 h 2603"/>
                <a:gd name="T8" fmla="*/ 1302 w 2380"/>
                <a:gd name="T9" fmla="*/ 0 h 2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80" h="2603">
                  <a:moveTo>
                    <a:pt x="1302" y="0"/>
                  </a:moveTo>
                  <a:cubicBezTo>
                    <a:pt x="1992" y="690"/>
                    <a:pt x="2380" y="1627"/>
                    <a:pt x="2380" y="2603"/>
                  </a:cubicBezTo>
                  <a:lnTo>
                    <a:pt x="539" y="2603"/>
                  </a:lnTo>
                  <a:cubicBezTo>
                    <a:pt x="539" y="2115"/>
                    <a:pt x="346" y="1646"/>
                    <a:pt x="0" y="1301"/>
                  </a:cubicBezTo>
                  <a:lnTo>
                    <a:pt x="1302" y="0"/>
                  </a:lnTo>
                  <a:close/>
                </a:path>
              </a:pathLst>
            </a:custGeom>
            <a:solidFill>
              <a:srgbClr val="F36F1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C50E453A-EAD3-4AA9-B42F-78A7A478C3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4830" y="1668070"/>
              <a:ext cx="990883" cy="1084573"/>
            </a:xfrm>
            <a:custGeom>
              <a:avLst/>
              <a:gdLst>
                <a:gd name="T0" fmla="*/ 0 w 2379"/>
                <a:gd name="T1" fmla="*/ 2603 h 2603"/>
                <a:gd name="T2" fmla="*/ 1078 w 2379"/>
                <a:gd name="T3" fmla="*/ 0 h 2603"/>
                <a:gd name="T4" fmla="*/ 2379 w 2379"/>
                <a:gd name="T5" fmla="*/ 1301 h 2603"/>
                <a:gd name="T6" fmla="*/ 1840 w 2379"/>
                <a:gd name="T7" fmla="*/ 2603 h 2603"/>
                <a:gd name="T8" fmla="*/ 0 w 2379"/>
                <a:gd name="T9" fmla="*/ 2603 h 2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9" h="2603">
                  <a:moveTo>
                    <a:pt x="0" y="2603"/>
                  </a:moveTo>
                  <a:cubicBezTo>
                    <a:pt x="0" y="1627"/>
                    <a:pt x="388" y="690"/>
                    <a:pt x="1078" y="0"/>
                  </a:cubicBezTo>
                  <a:lnTo>
                    <a:pt x="2379" y="1301"/>
                  </a:lnTo>
                  <a:cubicBezTo>
                    <a:pt x="2034" y="1646"/>
                    <a:pt x="1840" y="2115"/>
                    <a:pt x="1840" y="2603"/>
                  </a:cubicBezTo>
                  <a:lnTo>
                    <a:pt x="0" y="2603"/>
                  </a:lnTo>
                  <a:close/>
                </a:path>
              </a:pathLst>
            </a:custGeom>
            <a:solidFill>
              <a:srgbClr val="F36F13">
                <a:alpha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674A1ED7-E37C-42E1-BF87-55393741AD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35" y="1218965"/>
              <a:ext cx="1082537" cy="990883"/>
            </a:xfrm>
            <a:custGeom>
              <a:avLst/>
              <a:gdLst>
                <a:gd name="T0" fmla="*/ 0 w 2602"/>
                <a:gd name="T1" fmla="*/ 1078 h 2379"/>
                <a:gd name="T2" fmla="*/ 2602 w 2602"/>
                <a:gd name="T3" fmla="*/ 0 h 2379"/>
                <a:gd name="T4" fmla="*/ 2602 w 2602"/>
                <a:gd name="T5" fmla="*/ 1840 h 2379"/>
                <a:gd name="T6" fmla="*/ 1301 w 2602"/>
                <a:gd name="T7" fmla="*/ 2379 h 2379"/>
                <a:gd name="T8" fmla="*/ 0 w 2602"/>
                <a:gd name="T9" fmla="*/ 1078 h 2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2" h="2379">
                  <a:moveTo>
                    <a:pt x="0" y="1078"/>
                  </a:moveTo>
                  <a:cubicBezTo>
                    <a:pt x="690" y="388"/>
                    <a:pt x="1626" y="0"/>
                    <a:pt x="2602" y="0"/>
                  </a:cubicBezTo>
                  <a:lnTo>
                    <a:pt x="2602" y="1840"/>
                  </a:lnTo>
                  <a:cubicBezTo>
                    <a:pt x="2114" y="1840"/>
                    <a:pt x="1646" y="2034"/>
                    <a:pt x="1301" y="2379"/>
                  </a:cubicBezTo>
                  <a:lnTo>
                    <a:pt x="0" y="1078"/>
                  </a:lnTo>
                  <a:close/>
                </a:path>
              </a:pathLst>
            </a:custGeom>
            <a:solidFill>
              <a:srgbClr val="F36F13">
                <a:alpha val="6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B8302D2A-8219-46F3-AE8E-78490A6B28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6287" y="2752643"/>
              <a:ext cx="990883" cy="1083555"/>
            </a:xfrm>
            <a:custGeom>
              <a:avLst/>
              <a:gdLst>
                <a:gd name="T0" fmla="*/ 2380 w 2380"/>
                <a:gd name="T1" fmla="*/ 0 h 2602"/>
                <a:gd name="T2" fmla="*/ 1302 w 2380"/>
                <a:gd name="T3" fmla="*/ 2602 h 2602"/>
                <a:gd name="T4" fmla="*/ 0 w 2380"/>
                <a:gd name="T5" fmla="*/ 1301 h 2602"/>
                <a:gd name="T6" fmla="*/ 539 w 2380"/>
                <a:gd name="T7" fmla="*/ 0 h 2602"/>
                <a:gd name="T8" fmla="*/ 2380 w 2380"/>
                <a:gd name="T9" fmla="*/ 0 h 2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80" h="2602">
                  <a:moveTo>
                    <a:pt x="2380" y="0"/>
                  </a:moveTo>
                  <a:cubicBezTo>
                    <a:pt x="2380" y="976"/>
                    <a:pt x="1992" y="1912"/>
                    <a:pt x="1302" y="2602"/>
                  </a:cubicBezTo>
                  <a:lnTo>
                    <a:pt x="0" y="1301"/>
                  </a:lnTo>
                  <a:cubicBezTo>
                    <a:pt x="346" y="956"/>
                    <a:pt x="539" y="488"/>
                    <a:pt x="539" y="0"/>
                  </a:cubicBezTo>
                  <a:lnTo>
                    <a:pt x="2380" y="0"/>
                  </a:lnTo>
                  <a:close/>
                </a:path>
              </a:pathLst>
            </a:custGeom>
            <a:solidFill>
              <a:srgbClr val="EBCB3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688B2FC1-B2B7-427B-81BF-AFAEB24CB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4510" y="3294421"/>
              <a:ext cx="1083555" cy="990883"/>
            </a:xfrm>
            <a:custGeom>
              <a:avLst/>
              <a:gdLst>
                <a:gd name="T0" fmla="*/ 2603 w 2603"/>
                <a:gd name="T1" fmla="*/ 1301 h 2379"/>
                <a:gd name="T2" fmla="*/ 0 w 2603"/>
                <a:gd name="T3" fmla="*/ 2379 h 2379"/>
                <a:gd name="T4" fmla="*/ 0 w 2603"/>
                <a:gd name="T5" fmla="*/ 539 h 2379"/>
                <a:gd name="T6" fmla="*/ 1301 w 2603"/>
                <a:gd name="T7" fmla="*/ 0 h 2379"/>
                <a:gd name="T8" fmla="*/ 2603 w 2603"/>
                <a:gd name="T9" fmla="*/ 1301 h 2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3" h="2379">
                  <a:moveTo>
                    <a:pt x="2603" y="1301"/>
                  </a:moveTo>
                  <a:cubicBezTo>
                    <a:pt x="1912" y="1991"/>
                    <a:pt x="976" y="2379"/>
                    <a:pt x="0" y="2379"/>
                  </a:cubicBezTo>
                  <a:lnTo>
                    <a:pt x="0" y="539"/>
                  </a:lnTo>
                  <a:cubicBezTo>
                    <a:pt x="488" y="539"/>
                    <a:pt x="956" y="345"/>
                    <a:pt x="1301" y="0"/>
                  </a:cubicBezTo>
                  <a:lnTo>
                    <a:pt x="2603" y="1301"/>
                  </a:lnTo>
                  <a:close/>
                </a:path>
              </a:pathLst>
            </a:custGeom>
            <a:solidFill>
              <a:srgbClr val="EBCB38">
                <a:alpha val="8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D1A62676-87FF-4630-90B1-7DF62BDC3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1973" y="3294421"/>
              <a:ext cx="1082537" cy="990883"/>
            </a:xfrm>
            <a:custGeom>
              <a:avLst/>
              <a:gdLst>
                <a:gd name="T0" fmla="*/ 2602 w 2602"/>
                <a:gd name="T1" fmla="*/ 2379 h 2379"/>
                <a:gd name="T2" fmla="*/ 0 w 2602"/>
                <a:gd name="T3" fmla="*/ 1301 h 2379"/>
                <a:gd name="T4" fmla="*/ 1301 w 2602"/>
                <a:gd name="T5" fmla="*/ 0 h 2379"/>
                <a:gd name="T6" fmla="*/ 2602 w 2602"/>
                <a:gd name="T7" fmla="*/ 539 h 2379"/>
                <a:gd name="T8" fmla="*/ 2602 w 2602"/>
                <a:gd name="T9" fmla="*/ 2379 h 2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2" h="2379">
                  <a:moveTo>
                    <a:pt x="2602" y="2379"/>
                  </a:moveTo>
                  <a:cubicBezTo>
                    <a:pt x="1626" y="2379"/>
                    <a:pt x="690" y="1991"/>
                    <a:pt x="0" y="1301"/>
                  </a:cubicBezTo>
                  <a:lnTo>
                    <a:pt x="1301" y="0"/>
                  </a:lnTo>
                  <a:cubicBezTo>
                    <a:pt x="1646" y="345"/>
                    <a:pt x="2114" y="539"/>
                    <a:pt x="2602" y="539"/>
                  </a:cubicBezTo>
                  <a:lnTo>
                    <a:pt x="2602" y="2379"/>
                  </a:lnTo>
                  <a:close/>
                </a:path>
              </a:pathLst>
            </a:custGeom>
            <a:solidFill>
              <a:srgbClr val="EBCB38">
                <a:alpha val="6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54A15FA1-31C7-4E29-BD03-5DD6912E0F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2868" y="2752643"/>
              <a:ext cx="990883" cy="1083555"/>
            </a:xfrm>
            <a:custGeom>
              <a:avLst/>
              <a:gdLst>
                <a:gd name="T0" fmla="*/ 1078 w 2379"/>
                <a:gd name="T1" fmla="*/ 2602 h 2602"/>
                <a:gd name="T2" fmla="*/ 0 w 2379"/>
                <a:gd name="T3" fmla="*/ 0 h 2602"/>
                <a:gd name="T4" fmla="*/ 1840 w 2379"/>
                <a:gd name="T5" fmla="*/ 0 h 2602"/>
                <a:gd name="T6" fmla="*/ 2379 w 2379"/>
                <a:gd name="T7" fmla="*/ 1301 h 2602"/>
                <a:gd name="T8" fmla="*/ 1078 w 2379"/>
                <a:gd name="T9" fmla="*/ 2602 h 2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9" h="2602">
                  <a:moveTo>
                    <a:pt x="1078" y="2602"/>
                  </a:moveTo>
                  <a:cubicBezTo>
                    <a:pt x="388" y="1912"/>
                    <a:pt x="0" y="976"/>
                    <a:pt x="0" y="0"/>
                  </a:cubicBezTo>
                  <a:lnTo>
                    <a:pt x="1840" y="0"/>
                  </a:lnTo>
                  <a:cubicBezTo>
                    <a:pt x="1840" y="488"/>
                    <a:pt x="2034" y="956"/>
                    <a:pt x="2379" y="1301"/>
                  </a:cubicBezTo>
                  <a:lnTo>
                    <a:pt x="1078" y="2602"/>
                  </a:lnTo>
                  <a:close/>
                </a:path>
              </a:pathLst>
            </a:custGeom>
            <a:solidFill>
              <a:srgbClr val="EBCB38">
                <a:alpha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ED5E7219-7A80-41F8-981A-8F15E4506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2549" y="1219474"/>
              <a:ext cx="1083555" cy="990883"/>
            </a:xfrm>
            <a:custGeom>
              <a:avLst/>
              <a:gdLst>
                <a:gd name="T0" fmla="*/ 0 w 2603"/>
                <a:gd name="T1" fmla="*/ 0 h 2379"/>
                <a:gd name="T2" fmla="*/ 2603 w 2603"/>
                <a:gd name="T3" fmla="*/ 1078 h 2379"/>
                <a:gd name="T4" fmla="*/ 1301 w 2603"/>
                <a:gd name="T5" fmla="*/ 2379 h 2379"/>
                <a:gd name="T6" fmla="*/ 0 w 2603"/>
                <a:gd name="T7" fmla="*/ 1840 h 2379"/>
                <a:gd name="T8" fmla="*/ 0 w 2603"/>
                <a:gd name="T9" fmla="*/ 0 h 2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3" h="2379">
                  <a:moveTo>
                    <a:pt x="0" y="0"/>
                  </a:moveTo>
                  <a:cubicBezTo>
                    <a:pt x="976" y="0"/>
                    <a:pt x="1912" y="388"/>
                    <a:pt x="2603" y="1078"/>
                  </a:cubicBezTo>
                  <a:lnTo>
                    <a:pt x="1301" y="2379"/>
                  </a:lnTo>
                  <a:cubicBezTo>
                    <a:pt x="956" y="2034"/>
                    <a:pt x="488" y="1840"/>
                    <a:pt x="0" y="184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D95BC">
                <a:alpha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5AE33F50-134E-48DC-9985-3041B6AC5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4326" y="1668579"/>
              <a:ext cx="990883" cy="1084573"/>
            </a:xfrm>
            <a:custGeom>
              <a:avLst/>
              <a:gdLst>
                <a:gd name="T0" fmla="*/ 1302 w 2380"/>
                <a:gd name="T1" fmla="*/ 0 h 2603"/>
                <a:gd name="T2" fmla="*/ 2380 w 2380"/>
                <a:gd name="T3" fmla="*/ 2603 h 2603"/>
                <a:gd name="T4" fmla="*/ 539 w 2380"/>
                <a:gd name="T5" fmla="*/ 2603 h 2603"/>
                <a:gd name="T6" fmla="*/ 0 w 2380"/>
                <a:gd name="T7" fmla="*/ 1301 h 2603"/>
                <a:gd name="T8" fmla="*/ 1302 w 2380"/>
                <a:gd name="T9" fmla="*/ 0 h 2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80" h="2603">
                  <a:moveTo>
                    <a:pt x="1302" y="0"/>
                  </a:moveTo>
                  <a:cubicBezTo>
                    <a:pt x="1992" y="690"/>
                    <a:pt x="2380" y="1627"/>
                    <a:pt x="2380" y="2603"/>
                  </a:cubicBezTo>
                  <a:lnTo>
                    <a:pt x="539" y="2603"/>
                  </a:lnTo>
                  <a:cubicBezTo>
                    <a:pt x="539" y="2115"/>
                    <a:pt x="346" y="1646"/>
                    <a:pt x="0" y="1301"/>
                  </a:cubicBezTo>
                  <a:lnTo>
                    <a:pt x="1302" y="0"/>
                  </a:lnTo>
                  <a:close/>
                </a:path>
              </a:pathLst>
            </a:custGeom>
            <a:solidFill>
              <a:srgbClr val="0D95BC">
                <a:alpha val="6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FF8CD4D3-4AC4-42C6-BB06-B98C20E49B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4326" y="2753152"/>
              <a:ext cx="990883" cy="1083555"/>
            </a:xfrm>
            <a:custGeom>
              <a:avLst/>
              <a:gdLst>
                <a:gd name="T0" fmla="*/ 2380 w 2380"/>
                <a:gd name="T1" fmla="*/ 0 h 2602"/>
                <a:gd name="T2" fmla="*/ 1302 w 2380"/>
                <a:gd name="T3" fmla="*/ 2602 h 2602"/>
                <a:gd name="T4" fmla="*/ 0 w 2380"/>
                <a:gd name="T5" fmla="*/ 1301 h 2602"/>
                <a:gd name="T6" fmla="*/ 539 w 2380"/>
                <a:gd name="T7" fmla="*/ 0 h 2602"/>
                <a:gd name="T8" fmla="*/ 2380 w 2380"/>
                <a:gd name="T9" fmla="*/ 0 h 2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80" h="2602">
                  <a:moveTo>
                    <a:pt x="2380" y="0"/>
                  </a:moveTo>
                  <a:cubicBezTo>
                    <a:pt x="2380" y="976"/>
                    <a:pt x="1992" y="1912"/>
                    <a:pt x="1302" y="2602"/>
                  </a:cubicBezTo>
                  <a:lnTo>
                    <a:pt x="0" y="1301"/>
                  </a:lnTo>
                  <a:cubicBezTo>
                    <a:pt x="346" y="956"/>
                    <a:pt x="539" y="488"/>
                    <a:pt x="539" y="0"/>
                  </a:cubicBezTo>
                  <a:lnTo>
                    <a:pt x="2380" y="0"/>
                  </a:lnTo>
                  <a:close/>
                </a:path>
              </a:pathLst>
            </a:custGeom>
            <a:solidFill>
              <a:srgbClr val="0D95BC">
                <a:alpha val="8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15BB10FD-FD11-41BC-84FB-20F76AA46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2549" y="3294929"/>
              <a:ext cx="1083555" cy="990883"/>
            </a:xfrm>
            <a:custGeom>
              <a:avLst/>
              <a:gdLst>
                <a:gd name="T0" fmla="*/ 2603 w 2603"/>
                <a:gd name="T1" fmla="*/ 1301 h 2379"/>
                <a:gd name="T2" fmla="*/ 0 w 2603"/>
                <a:gd name="T3" fmla="*/ 2379 h 2379"/>
                <a:gd name="T4" fmla="*/ 0 w 2603"/>
                <a:gd name="T5" fmla="*/ 539 h 2379"/>
                <a:gd name="T6" fmla="*/ 1301 w 2603"/>
                <a:gd name="T7" fmla="*/ 0 h 2379"/>
                <a:gd name="T8" fmla="*/ 2603 w 2603"/>
                <a:gd name="T9" fmla="*/ 1301 h 2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3" h="2379">
                  <a:moveTo>
                    <a:pt x="2603" y="1301"/>
                  </a:moveTo>
                  <a:cubicBezTo>
                    <a:pt x="1912" y="1991"/>
                    <a:pt x="976" y="2379"/>
                    <a:pt x="0" y="2379"/>
                  </a:cubicBezTo>
                  <a:lnTo>
                    <a:pt x="0" y="539"/>
                  </a:lnTo>
                  <a:cubicBezTo>
                    <a:pt x="488" y="539"/>
                    <a:pt x="956" y="345"/>
                    <a:pt x="1301" y="0"/>
                  </a:cubicBezTo>
                  <a:lnTo>
                    <a:pt x="2603" y="1301"/>
                  </a:lnTo>
                  <a:close/>
                </a:path>
              </a:pathLst>
            </a:custGeom>
            <a:solidFill>
              <a:srgbClr val="0D95B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A07BFA13-06DA-45A4-966F-9A009DE35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0907" y="1668579"/>
              <a:ext cx="990883" cy="1084573"/>
            </a:xfrm>
            <a:custGeom>
              <a:avLst/>
              <a:gdLst>
                <a:gd name="T0" fmla="*/ 0 w 2379"/>
                <a:gd name="T1" fmla="*/ 2603 h 2603"/>
                <a:gd name="T2" fmla="*/ 1078 w 2379"/>
                <a:gd name="T3" fmla="*/ 0 h 2603"/>
                <a:gd name="T4" fmla="*/ 2379 w 2379"/>
                <a:gd name="T5" fmla="*/ 1301 h 2603"/>
                <a:gd name="T6" fmla="*/ 1840 w 2379"/>
                <a:gd name="T7" fmla="*/ 2603 h 2603"/>
                <a:gd name="T8" fmla="*/ 0 w 2379"/>
                <a:gd name="T9" fmla="*/ 2603 h 2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9" h="2603">
                  <a:moveTo>
                    <a:pt x="0" y="2603"/>
                  </a:moveTo>
                  <a:cubicBezTo>
                    <a:pt x="0" y="1627"/>
                    <a:pt x="388" y="690"/>
                    <a:pt x="1078" y="0"/>
                  </a:cubicBezTo>
                  <a:lnTo>
                    <a:pt x="2379" y="1301"/>
                  </a:lnTo>
                  <a:cubicBezTo>
                    <a:pt x="2034" y="1646"/>
                    <a:pt x="1840" y="2115"/>
                    <a:pt x="1840" y="2603"/>
                  </a:cubicBezTo>
                  <a:lnTo>
                    <a:pt x="0" y="2603"/>
                  </a:lnTo>
                  <a:close/>
                </a:path>
              </a:pathLst>
            </a:custGeom>
            <a:solidFill>
              <a:srgbClr val="0D95BC">
                <a:alpha val="1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1FA3AAAB-41FF-4E27-A49D-4147E4C38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0012" y="1219474"/>
              <a:ext cx="1082537" cy="990883"/>
            </a:xfrm>
            <a:custGeom>
              <a:avLst/>
              <a:gdLst>
                <a:gd name="T0" fmla="*/ 0 w 2602"/>
                <a:gd name="T1" fmla="*/ 1078 h 2379"/>
                <a:gd name="T2" fmla="*/ 2602 w 2602"/>
                <a:gd name="T3" fmla="*/ 0 h 2379"/>
                <a:gd name="T4" fmla="*/ 2602 w 2602"/>
                <a:gd name="T5" fmla="*/ 1840 h 2379"/>
                <a:gd name="T6" fmla="*/ 1301 w 2602"/>
                <a:gd name="T7" fmla="*/ 2379 h 2379"/>
                <a:gd name="T8" fmla="*/ 0 w 2602"/>
                <a:gd name="T9" fmla="*/ 1078 h 2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2" h="2379">
                  <a:moveTo>
                    <a:pt x="0" y="1078"/>
                  </a:moveTo>
                  <a:cubicBezTo>
                    <a:pt x="690" y="388"/>
                    <a:pt x="1626" y="0"/>
                    <a:pt x="2602" y="0"/>
                  </a:cubicBezTo>
                  <a:lnTo>
                    <a:pt x="2602" y="1840"/>
                  </a:lnTo>
                  <a:cubicBezTo>
                    <a:pt x="2114" y="1840"/>
                    <a:pt x="1646" y="2034"/>
                    <a:pt x="1301" y="2379"/>
                  </a:cubicBezTo>
                  <a:lnTo>
                    <a:pt x="0" y="1078"/>
                  </a:lnTo>
                  <a:close/>
                </a:path>
              </a:pathLst>
            </a:custGeom>
            <a:solidFill>
              <a:srgbClr val="0D95BC">
                <a:alpha val="2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910A44C0-528A-48AA-AE87-7AC34812A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0211" y="2752643"/>
              <a:ext cx="990883" cy="1083555"/>
            </a:xfrm>
            <a:custGeom>
              <a:avLst/>
              <a:gdLst>
                <a:gd name="T0" fmla="*/ 2380 w 2380"/>
                <a:gd name="T1" fmla="*/ 0 h 2602"/>
                <a:gd name="T2" fmla="*/ 1302 w 2380"/>
                <a:gd name="T3" fmla="*/ 2602 h 2602"/>
                <a:gd name="T4" fmla="*/ 0 w 2380"/>
                <a:gd name="T5" fmla="*/ 1301 h 2602"/>
                <a:gd name="T6" fmla="*/ 539 w 2380"/>
                <a:gd name="T7" fmla="*/ 0 h 2602"/>
                <a:gd name="T8" fmla="*/ 2380 w 2380"/>
                <a:gd name="T9" fmla="*/ 0 h 2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80" h="2602">
                  <a:moveTo>
                    <a:pt x="2380" y="0"/>
                  </a:moveTo>
                  <a:cubicBezTo>
                    <a:pt x="2380" y="976"/>
                    <a:pt x="1992" y="1912"/>
                    <a:pt x="1302" y="2602"/>
                  </a:cubicBezTo>
                  <a:lnTo>
                    <a:pt x="0" y="1301"/>
                  </a:lnTo>
                  <a:cubicBezTo>
                    <a:pt x="346" y="956"/>
                    <a:pt x="539" y="488"/>
                    <a:pt x="539" y="0"/>
                  </a:cubicBezTo>
                  <a:lnTo>
                    <a:pt x="2380" y="0"/>
                  </a:lnTo>
                  <a:close/>
                </a:path>
              </a:pathLst>
            </a:custGeom>
            <a:solidFill>
              <a:srgbClr val="00B09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6DEB524B-E015-4412-BDD0-E0D918999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433" y="3294421"/>
              <a:ext cx="1083555" cy="990883"/>
            </a:xfrm>
            <a:custGeom>
              <a:avLst/>
              <a:gdLst>
                <a:gd name="T0" fmla="*/ 2603 w 2603"/>
                <a:gd name="T1" fmla="*/ 1301 h 2379"/>
                <a:gd name="T2" fmla="*/ 0 w 2603"/>
                <a:gd name="T3" fmla="*/ 2379 h 2379"/>
                <a:gd name="T4" fmla="*/ 0 w 2603"/>
                <a:gd name="T5" fmla="*/ 539 h 2379"/>
                <a:gd name="T6" fmla="*/ 1301 w 2603"/>
                <a:gd name="T7" fmla="*/ 0 h 2379"/>
                <a:gd name="T8" fmla="*/ 2603 w 2603"/>
                <a:gd name="T9" fmla="*/ 1301 h 2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3" h="2379">
                  <a:moveTo>
                    <a:pt x="2603" y="1301"/>
                  </a:moveTo>
                  <a:cubicBezTo>
                    <a:pt x="1912" y="1991"/>
                    <a:pt x="976" y="2379"/>
                    <a:pt x="0" y="2379"/>
                  </a:cubicBezTo>
                  <a:lnTo>
                    <a:pt x="0" y="539"/>
                  </a:lnTo>
                  <a:cubicBezTo>
                    <a:pt x="488" y="539"/>
                    <a:pt x="956" y="345"/>
                    <a:pt x="1301" y="0"/>
                  </a:cubicBezTo>
                  <a:lnTo>
                    <a:pt x="2603" y="1301"/>
                  </a:lnTo>
                  <a:close/>
                </a:path>
              </a:pathLst>
            </a:custGeom>
            <a:solidFill>
              <a:srgbClr val="00B09B">
                <a:alpha val="8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D81B4405-2C20-4B02-B319-21CC955C8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5897" y="3294421"/>
              <a:ext cx="1082537" cy="990883"/>
            </a:xfrm>
            <a:custGeom>
              <a:avLst/>
              <a:gdLst>
                <a:gd name="T0" fmla="*/ 2602 w 2602"/>
                <a:gd name="T1" fmla="*/ 2379 h 2379"/>
                <a:gd name="T2" fmla="*/ 0 w 2602"/>
                <a:gd name="T3" fmla="*/ 1301 h 2379"/>
                <a:gd name="T4" fmla="*/ 1301 w 2602"/>
                <a:gd name="T5" fmla="*/ 0 h 2379"/>
                <a:gd name="T6" fmla="*/ 2602 w 2602"/>
                <a:gd name="T7" fmla="*/ 539 h 2379"/>
                <a:gd name="T8" fmla="*/ 2602 w 2602"/>
                <a:gd name="T9" fmla="*/ 2379 h 2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2" h="2379">
                  <a:moveTo>
                    <a:pt x="2602" y="2379"/>
                  </a:moveTo>
                  <a:cubicBezTo>
                    <a:pt x="1626" y="2379"/>
                    <a:pt x="690" y="1991"/>
                    <a:pt x="0" y="1301"/>
                  </a:cubicBezTo>
                  <a:lnTo>
                    <a:pt x="1301" y="0"/>
                  </a:lnTo>
                  <a:cubicBezTo>
                    <a:pt x="1646" y="345"/>
                    <a:pt x="2114" y="539"/>
                    <a:pt x="2602" y="539"/>
                  </a:cubicBezTo>
                  <a:lnTo>
                    <a:pt x="2602" y="2379"/>
                  </a:lnTo>
                  <a:close/>
                </a:path>
              </a:pathLst>
            </a:custGeom>
            <a:solidFill>
              <a:srgbClr val="00B09B">
                <a:alpha val="6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892DAC52-ECD5-4740-9E2E-9FC0423EE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792" y="2752643"/>
              <a:ext cx="990883" cy="1083555"/>
            </a:xfrm>
            <a:custGeom>
              <a:avLst/>
              <a:gdLst>
                <a:gd name="T0" fmla="*/ 1078 w 2379"/>
                <a:gd name="T1" fmla="*/ 2602 h 2602"/>
                <a:gd name="T2" fmla="*/ 0 w 2379"/>
                <a:gd name="T3" fmla="*/ 0 h 2602"/>
                <a:gd name="T4" fmla="*/ 1840 w 2379"/>
                <a:gd name="T5" fmla="*/ 0 h 2602"/>
                <a:gd name="T6" fmla="*/ 2379 w 2379"/>
                <a:gd name="T7" fmla="*/ 1301 h 2602"/>
                <a:gd name="T8" fmla="*/ 1078 w 2379"/>
                <a:gd name="T9" fmla="*/ 2602 h 2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9" h="2602">
                  <a:moveTo>
                    <a:pt x="1078" y="2602"/>
                  </a:moveTo>
                  <a:cubicBezTo>
                    <a:pt x="388" y="1912"/>
                    <a:pt x="0" y="976"/>
                    <a:pt x="0" y="0"/>
                  </a:cubicBezTo>
                  <a:lnTo>
                    <a:pt x="1840" y="0"/>
                  </a:lnTo>
                  <a:cubicBezTo>
                    <a:pt x="1840" y="488"/>
                    <a:pt x="2034" y="956"/>
                    <a:pt x="2379" y="1301"/>
                  </a:cubicBezTo>
                  <a:lnTo>
                    <a:pt x="1078" y="2602"/>
                  </a:lnTo>
                  <a:close/>
                </a:path>
              </a:pathLst>
            </a:custGeom>
            <a:solidFill>
              <a:srgbClr val="00B09B">
                <a:alpha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A989625E-6A5B-4AFA-8B66-72F0340D4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792" y="1668070"/>
              <a:ext cx="990883" cy="1084573"/>
            </a:xfrm>
            <a:custGeom>
              <a:avLst/>
              <a:gdLst>
                <a:gd name="T0" fmla="*/ 0 w 2379"/>
                <a:gd name="T1" fmla="*/ 2603 h 2603"/>
                <a:gd name="T2" fmla="*/ 1078 w 2379"/>
                <a:gd name="T3" fmla="*/ 0 h 2603"/>
                <a:gd name="T4" fmla="*/ 2379 w 2379"/>
                <a:gd name="T5" fmla="*/ 1301 h 2603"/>
                <a:gd name="T6" fmla="*/ 1840 w 2379"/>
                <a:gd name="T7" fmla="*/ 2603 h 2603"/>
                <a:gd name="T8" fmla="*/ 0 w 2379"/>
                <a:gd name="T9" fmla="*/ 2603 h 2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9" h="2603">
                  <a:moveTo>
                    <a:pt x="0" y="2603"/>
                  </a:moveTo>
                  <a:cubicBezTo>
                    <a:pt x="0" y="1627"/>
                    <a:pt x="388" y="690"/>
                    <a:pt x="1078" y="0"/>
                  </a:cubicBezTo>
                  <a:lnTo>
                    <a:pt x="2379" y="1301"/>
                  </a:lnTo>
                  <a:cubicBezTo>
                    <a:pt x="2034" y="1646"/>
                    <a:pt x="1840" y="2115"/>
                    <a:pt x="1840" y="2603"/>
                  </a:cubicBezTo>
                  <a:lnTo>
                    <a:pt x="0" y="2603"/>
                  </a:lnTo>
                  <a:close/>
                </a:path>
              </a:pathLst>
            </a:custGeom>
            <a:solidFill>
              <a:srgbClr val="00B09B">
                <a:alpha val="2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52EE1E95-63AD-4C6E-AF46-563307E23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5897" y="1218965"/>
              <a:ext cx="1082537" cy="990883"/>
            </a:xfrm>
            <a:custGeom>
              <a:avLst/>
              <a:gdLst>
                <a:gd name="T0" fmla="*/ 0 w 2602"/>
                <a:gd name="T1" fmla="*/ 1078 h 2379"/>
                <a:gd name="T2" fmla="*/ 2602 w 2602"/>
                <a:gd name="T3" fmla="*/ 0 h 2379"/>
                <a:gd name="T4" fmla="*/ 2602 w 2602"/>
                <a:gd name="T5" fmla="*/ 1840 h 2379"/>
                <a:gd name="T6" fmla="*/ 1301 w 2602"/>
                <a:gd name="T7" fmla="*/ 2379 h 2379"/>
                <a:gd name="T8" fmla="*/ 0 w 2602"/>
                <a:gd name="T9" fmla="*/ 1078 h 2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2" h="2379">
                  <a:moveTo>
                    <a:pt x="0" y="1078"/>
                  </a:moveTo>
                  <a:cubicBezTo>
                    <a:pt x="690" y="388"/>
                    <a:pt x="1626" y="0"/>
                    <a:pt x="2602" y="0"/>
                  </a:cubicBezTo>
                  <a:lnTo>
                    <a:pt x="2602" y="1840"/>
                  </a:lnTo>
                  <a:cubicBezTo>
                    <a:pt x="2114" y="1840"/>
                    <a:pt x="1646" y="2034"/>
                    <a:pt x="1301" y="2379"/>
                  </a:cubicBezTo>
                  <a:lnTo>
                    <a:pt x="0" y="1078"/>
                  </a:lnTo>
                  <a:close/>
                </a:path>
              </a:pathLst>
            </a:custGeom>
            <a:solidFill>
              <a:srgbClr val="00B09B">
                <a:alpha val="1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25286229-46D7-43DE-A12D-6A83977A79FE}"/>
                </a:ext>
              </a:extLst>
            </p:cNvPr>
            <p:cNvSpPr/>
            <p:nvPr/>
          </p:nvSpPr>
          <p:spPr>
            <a:xfrm>
              <a:off x="2023679" y="2126870"/>
              <a:ext cx="1250529" cy="1250529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BC99540-5CE3-40F3-BFE3-64E373231C71}"/>
                </a:ext>
              </a:extLst>
            </p:cNvPr>
            <p:cNvSpPr/>
            <p:nvPr/>
          </p:nvSpPr>
          <p:spPr>
            <a:xfrm>
              <a:off x="4321717" y="2126870"/>
              <a:ext cx="1250529" cy="1250529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4533BAAD-F8D4-449F-A029-7EFA9F264E32}"/>
                </a:ext>
              </a:extLst>
            </p:cNvPr>
            <p:cNvSpPr/>
            <p:nvPr/>
          </p:nvSpPr>
          <p:spPr>
            <a:xfrm>
              <a:off x="6619755" y="2126870"/>
              <a:ext cx="1250529" cy="1250529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2FFC305D-59A9-47CA-A818-C10748468D27}"/>
                </a:ext>
              </a:extLst>
            </p:cNvPr>
            <p:cNvSpPr/>
            <p:nvPr/>
          </p:nvSpPr>
          <p:spPr>
            <a:xfrm>
              <a:off x="8917794" y="2126870"/>
              <a:ext cx="1250529" cy="1250529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415DE737-A06E-450A-9857-CC10009C76F3}"/>
              </a:ext>
            </a:extLst>
          </p:cNvPr>
          <p:cNvGrpSpPr/>
          <p:nvPr/>
        </p:nvGrpSpPr>
        <p:grpSpPr>
          <a:xfrm>
            <a:off x="2857113" y="3512930"/>
            <a:ext cx="1579546" cy="2306443"/>
            <a:chOff x="5139890" y="4266566"/>
            <a:chExt cx="2424653" cy="3075262"/>
          </a:xfrm>
        </p:grpSpPr>
        <p:sp>
          <p:nvSpPr>
            <p:cNvPr id="24" name="TextBox 107">
              <a:extLst>
                <a:ext uri="{FF2B5EF4-FFF2-40B4-BE49-F238E27FC236}">
                  <a16:creationId xmlns:a16="http://schemas.microsoft.com/office/drawing/2014/main" id="{8802A490-BBEF-43F9-8583-22A52A325C85}"/>
                </a:ext>
              </a:extLst>
            </p:cNvPr>
            <p:cNvSpPr txBox="1"/>
            <p:nvPr/>
          </p:nvSpPr>
          <p:spPr>
            <a:xfrm>
              <a:off x="5139890" y="4266566"/>
              <a:ext cx="2424653" cy="492442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b="1" dirty="0" smtClean="0">
                  <a:solidFill>
                    <a:prstClr val="black"/>
                  </a:solidFill>
                  <a:latin typeface="Calibri" panose="020F0502020204030204"/>
                </a:rPr>
                <a:t>Operation</a:t>
              </a:r>
              <a:endParaRPr lang="en-US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5" name="TextBox 108">
              <a:extLst>
                <a:ext uri="{FF2B5EF4-FFF2-40B4-BE49-F238E27FC236}">
                  <a16:creationId xmlns:a16="http://schemas.microsoft.com/office/drawing/2014/main" id="{9FB2C09C-9D64-40A6-96F7-3E7C21CB8E2C}"/>
                </a:ext>
              </a:extLst>
            </p:cNvPr>
            <p:cNvSpPr txBox="1"/>
            <p:nvPr/>
          </p:nvSpPr>
          <p:spPr>
            <a:xfrm>
              <a:off x="5146324" y="4756501"/>
              <a:ext cx="2418219" cy="2585327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12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 panose="020F0502020204030204"/>
                </a:rPr>
                <a:t>The facility operation includes the preparation the installation and the removal of the setup. Big part of the operation is also the beam steering, verification and follow-up. </a:t>
              </a:r>
              <a:endParaRPr 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523D7A5-A80F-4C32-9AE0-3A0881D26952}"/>
              </a:ext>
            </a:extLst>
          </p:cNvPr>
          <p:cNvGrpSpPr/>
          <p:nvPr/>
        </p:nvGrpSpPr>
        <p:grpSpPr>
          <a:xfrm>
            <a:off x="796756" y="3859855"/>
            <a:ext cx="1830984" cy="1752446"/>
            <a:chOff x="1298557" y="4217021"/>
            <a:chExt cx="2259550" cy="2336597"/>
          </a:xfrm>
        </p:grpSpPr>
        <p:sp>
          <p:nvSpPr>
            <p:cNvPr id="22" name="TextBox 110">
              <a:extLst>
                <a:ext uri="{FF2B5EF4-FFF2-40B4-BE49-F238E27FC236}">
                  <a16:creationId xmlns:a16="http://schemas.microsoft.com/office/drawing/2014/main" id="{AB07E843-1ACC-45BD-B619-73A1A09771E5}"/>
                </a:ext>
              </a:extLst>
            </p:cNvPr>
            <p:cNvSpPr txBox="1"/>
            <p:nvPr/>
          </p:nvSpPr>
          <p:spPr>
            <a:xfrm>
              <a:off x="1776981" y="4217021"/>
              <a:ext cx="1781125" cy="492442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b="1" dirty="0" smtClean="0">
                  <a:solidFill>
                    <a:prstClr val="black"/>
                  </a:solidFill>
                  <a:latin typeface="Calibri" panose="020F0502020204030204"/>
                </a:rPr>
                <a:t>Coordination</a:t>
              </a:r>
              <a:endParaRPr lang="en-US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3" name="TextBox 111">
              <a:extLst>
                <a:ext uri="{FF2B5EF4-FFF2-40B4-BE49-F238E27FC236}">
                  <a16:creationId xmlns:a16="http://schemas.microsoft.com/office/drawing/2014/main" id="{A44CB57F-FB35-4198-A79E-8C3DB1061740}"/>
                </a:ext>
              </a:extLst>
            </p:cNvPr>
            <p:cNvSpPr txBox="1"/>
            <p:nvPr/>
          </p:nvSpPr>
          <p:spPr>
            <a:xfrm>
              <a:off x="1298557" y="4706956"/>
              <a:ext cx="2259550" cy="1846662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12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 panose="020F0502020204030204"/>
                </a:rPr>
                <a:t>The user requests are collected and processed reserving the most suitable slots in the facilities. Multiple requests are accommodated in the same slot to be more effective</a:t>
              </a:r>
              <a:endParaRPr 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A29CAD5-7B6B-46E7-B836-C30EE4F86E55}"/>
              </a:ext>
            </a:extLst>
          </p:cNvPr>
          <p:cNvGrpSpPr/>
          <p:nvPr/>
        </p:nvGrpSpPr>
        <p:grpSpPr>
          <a:xfrm>
            <a:off x="6472667" y="3966054"/>
            <a:ext cx="1627624" cy="2029445"/>
            <a:chOff x="8618492" y="3847689"/>
            <a:chExt cx="1781125" cy="2705924"/>
          </a:xfrm>
        </p:grpSpPr>
        <p:sp>
          <p:nvSpPr>
            <p:cNvPr id="20" name="TextBox 113">
              <a:extLst>
                <a:ext uri="{FF2B5EF4-FFF2-40B4-BE49-F238E27FC236}">
                  <a16:creationId xmlns:a16="http://schemas.microsoft.com/office/drawing/2014/main" id="{50C92A3A-1A08-41C0-ACF4-6F17F04FE1E5}"/>
                </a:ext>
              </a:extLst>
            </p:cNvPr>
            <p:cNvSpPr txBox="1"/>
            <p:nvPr/>
          </p:nvSpPr>
          <p:spPr>
            <a:xfrm>
              <a:off x="8618492" y="3847689"/>
              <a:ext cx="1781125" cy="861774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b="1" dirty="0" smtClean="0">
                  <a:solidFill>
                    <a:prstClr val="black"/>
                  </a:solidFill>
                  <a:latin typeface="Calibri" panose="020F0502020204030204"/>
                </a:rPr>
                <a:t>Maintenance,</a:t>
              </a:r>
            </a:p>
            <a:p>
              <a:pPr algn="ctr"/>
              <a:r>
                <a:rPr lang="en-US" b="1" dirty="0" smtClean="0">
                  <a:solidFill>
                    <a:prstClr val="black"/>
                  </a:solidFill>
                  <a:latin typeface="Calibri" panose="020F0502020204030204"/>
                </a:rPr>
                <a:t>Upgrade</a:t>
              </a:r>
              <a:endParaRPr lang="en-US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1" name="TextBox 114">
              <a:extLst>
                <a:ext uri="{FF2B5EF4-FFF2-40B4-BE49-F238E27FC236}">
                  <a16:creationId xmlns:a16="http://schemas.microsoft.com/office/drawing/2014/main" id="{7AA16D63-833A-4C9F-A6EE-7105C1B49910}"/>
                </a:ext>
              </a:extLst>
            </p:cNvPr>
            <p:cNvSpPr txBox="1"/>
            <p:nvPr/>
          </p:nvSpPr>
          <p:spPr>
            <a:xfrm>
              <a:off x="8623219" y="4706955"/>
              <a:ext cx="1776398" cy="184665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12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 panose="020F0502020204030204"/>
                </a:rPr>
                <a:t>During all the course of the facilities lifetime they are maintained and improved to fulfill the increasing amount of requests</a:t>
              </a:r>
              <a:endParaRPr 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00FF2DE-4586-4112-B424-BC3451C475EB}"/>
              </a:ext>
            </a:extLst>
          </p:cNvPr>
          <p:cNvGrpSpPr/>
          <p:nvPr/>
        </p:nvGrpSpPr>
        <p:grpSpPr>
          <a:xfrm>
            <a:off x="4616086" y="3997417"/>
            <a:ext cx="1567995" cy="2121777"/>
            <a:chOff x="6339564" y="4217021"/>
            <a:chExt cx="1781125" cy="2829039"/>
          </a:xfrm>
        </p:grpSpPr>
        <p:sp>
          <p:nvSpPr>
            <p:cNvPr id="18" name="TextBox 116">
              <a:extLst>
                <a:ext uri="{FF2B5EF4-FFF2-40B4-BE49-F238E27FC236}">
                  <a16:creationId xmlns:a16="http://schemas.microsoft.com/office/drawing/2014/main" id="{129435E6-29CA-4DDB-B385-E8A16F357A3D}"/>
                </a:ext>
              </a:extLst>
            </p:cNvPr>
            <p:cNvSpPr txBox="1"/>
            <p:nvPr/>
          </p:nvSpPr>
          <p:spPr>
            <a:xfrm>
              <a:off x="6339564" y="4217021"/>
              <a:ext cx="1781125" cy="492442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b="1" dirty="0" smtClean="0">
                  <a:solidFill>
                    <a:prstClr val="black"/>
                  </a:solidFill>
                  <a:latin typeface="Calibri" panose="020F0502020204030204"/>
                </a:rPr>
                <a:t>Dosimetry</a:t>
              </a:r>
              <a:endParaRPr lang="en-US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" name="TextBox 117">
              <a:extLst>
                <a:ext uri="{FF2B5EF4-FFF2-40B4-BE49-F238E27FC236}">
                  <a16:creationId xmlns:a16="http://schemas.microsoft.com/office/drawing/2014/main" id="{89ABE153-6422-4885-9168-737BE7A84A6F}"/>
                </a:ext>
              </a:extLst>
            </p:cNvPr>
            <p:cNvSpPr txBox="1"/>
            <p:nvPr/>
          </p:nvSpPr>
          <p:spPr>
            <a:xfrm>
              <a:off x="6344291" y="4706956"/>
              <a:ext cx="1776398" cy="2339104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12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 panose="020F0502020204030204"/>
                </a:rPr>
                <a:t>Continuous monitoring is essential to provide the users with reliable measurements. The users receive the dosimetry document for their tests</a:t>
              </a:r>
              <a:endParaRPr 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</a:endParaRPr>
            </a:p>
          </p:txBody>
        </p:sp>
      </p:grpSp>
      <p:pic>
        <p:nvPicPr>
          <p:cNvPr id="14" name="Picture 13" descr="maintenance 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8832" y="2337495"/>
            <a:ext cx="643514" cy="64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account, coordination, human, people, resources, skill, user 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319" y="2292572"/>
            <a:ext cx="752179" cy="752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automation, development, flow, operation, system, work, workflow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773" y="2308760"/>
            <a:ext cx="643515" cy="64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admin, appliance, device, measurements, panel, rate, scale ic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003" y="2286404"/>
            <a:ext cx="600176" cy="704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36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Radiation test facilities used for the electronics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42350-F56B-40C3-9FC5-EA0BD8609C94}" type="datetime1">
              <a:rPr lang="en-US" smtClean="0"/>
              <a:t>12/11/2018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S.Danzeca - CERN facilities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Internal at CERN</a:t>
            </a:r>
          </a:p>
          <a:p>
            <a:pPr lvl="1"/>
            <a:r>
              <a:rPr lang="en-GB" dirty="0" smtClean="0"/>
              <a:t>CC60</a:t>
            </a:r>
          </a:p>
          <a:p>
            <a:pPr lvl="1"/>
            <a:r>
              <a:rPr lang="en-GB" dirty="0" smtClean="0"/>
              <a:t>CHARM</a:t>
            </a:r>
          </a:p>
          <a:p>
            <a:r>
              <a:rPr lang="en-GB" dirty="0" smtClean="0"/>
              <a:t>PSI Proton Irradiation Facility</a:t>
            </a:r>
          </a:p>
          <a:p>
            <a:r>
              <a:rPr lang="en-GB" dirty="0" smtClean="0"/>
              <a:t>Other external facilities</a:t>
            </a:r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34252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CC60 at CERN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75935-3BAF-4907-B079-79222ABE1C67}" type="datetime1">
              <a:rPr lang="en-US" smtClean="0"/>
              <a:t>12/11/2018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S.Danzeca - CERN facilities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3761" y="478678"/>
            <a:ext cx="3447113" cy="14076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89" b="6564"/>
          <a:stretch/>
        </p:blipFill>
        <p:spPr>
          <a:xfrm>
            <a:off x="5632810" y="2064930"/>
            <a:ext cx="3409013" cy="163225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19" r="4970" b="8096"/>
          <a:stretch/>
        </p:blipFill>
        <p:spPr>
          <a:xfrm>
            <a:off x="5632810" y="3981552"/>
            <a:ext cx="3361388" cy="1737576"/>
          </a:xfrm>
          <a:prstGeom prst="rect">
            <a:avLst/>
          </a:prstGeom>
        </p:spPr>
      </p:pic>
      <p:sp>
        <p:nvSpPr>
          <p:cNvPr id="12" name="Content Placeholder 5"/>
          <p:cNvSpPr>
            <a:spLocks noGrp="1"/>
          </p:cNvSpPr>
          <p:nvPr>
            <p:ph sz="quarter" idx="13"/>
          </p:nvPr>
        </p:nvSpPr>
        <p:spPr>
          <a:xfrm>
            <a:off x="64078" y="1391409"/>
            <a:ext cx="5549683" cy="4069382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10 </a:t>
            </a:r>
            <a:r>
              <a:rPr lang="en-GB" dirty="0" err="1"/>
              <a:t>TBq</a:t>
            </a:r>
            <a:r>
              <a:rPr lang="en-GB" dirty="0"/>
              <a:t> </a:t>
            </a:r>
            <a:r>
              <a:rPr lang="en-GB" dirty="0" smtClean="0"/>
              <a:t>Co60 Facility for TID effects located in </a:t>
            </a:r>
            <a:r>
              <a:rPr lang="en-GB" dirty="0" err="1" smtClean="0"/>
              <a:t>Prevessin</a:t>
            </a:r>
            <a:endParaRPr lang="en-GB" dirty="0"/>
          </a:p>
          <a:p>
            <a:r>
              <a:rPr lang="en-GB" dirty="0" smtClean="0"/>
              <a:t>Operational from the 2015</a:t>
            </a:r>
            <a:endParaRPr lang="en-GB" dirty="0"/>
          </a:p>
          <a:p>
            <a:r>
              <a:rPr lang="en-GB" dirty="0" smtClean="0"/>
              <a:t>dose </a:t>
            </a:r>
            <a:r>
              <a:rPr lang="en-GB" dirty="0"/>
              <a:t>rates from 20Gy/h up to </a:t>
            </a:r>
            <a:r>
              <a:rPr lang="en-GB" dirty="0" smtClean="0"/>
              <a:t>0.36Gy/h</a:t>
            </a:r>
          </a:p>
          <a:p>
            <a:r>
              <a:rPr lang="en-GB" dirty="0" smtClean="0"/>
              <a:t>300-200 </a:t>
            </a:r>
            <a:r>
              <a:rPr lang="en-GB" dirty="0" err="1" smtClean="0"/>
              <a:t>Gy</a:t>
            </a:r>
            <a:r>
              <a:rPr lang="en-GB" dirty="0" smtClean="0"/>
              <a:t>/h spot inside the irradiator used for EP testing (8cm from the source).</a:t>
            </a:r>
          </a:p>
          <a:p>
            <a:r>
              <a:rPr lang="en-GB" dirty="0" smtClean="0"/>
              <a:t>Adapted to test for Enhancement Low Dose Rate Effects (ELDRS)</a:t>
            </a:r>
            <a:endParaRPr lang="en-GB" dirty="0"/>
          </a:p>
          <a:p>
            <a:r>
              <a:rPr lang="en-GB" dirty="0" smtClean="0"/>
              <a:t>Multiple users running in parallel are allowed in the facility </a:t>
            </a:r>
          </a:p>
          <a:p>
            <a:r>
              <a:rPr lang="en-GB" dirty="0" smtClean="0"/>
              <a:t>Facility calibration at each irradiation </a:t>
            </a:r>
          </a:p>
          <a:p>
            <a:r>
              <a:rPr lang="en-GB" dirty="0" smtClean="0"/>
              <a:t>Facility used also for the sensor calibration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488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CC60 Facility utilities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627D1-3C2D-473A-8BD8-DC41E7CA6288}" type="datetime1">
              <a:rPr lang="en-US" smtClean="0"/>
              <a:t>12/11/2018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S.Danzeca - CERN facilities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653037" y="1152425"/>
            <a:ext cx="8031017" cy="2342182"/>
          </a:xfrm>
        </p:spPr>
        <p:txBody>
          <a:bodyPr>
            <a:normAutofit fontScale="47500" lnSpcReduction="20000"/>
          </a:bodyPr>
          <a:lstStyle/>
          <a:p>
            <a:r>
              <a:rPr lang="en-GB" dirty="0" smtClean="0"/>
              <a:t>Facility provides:</a:t>
            </a:r>
          </a:p>
          <a:p>
            <a:pPr lvl="1"/>
            <a:r>
              <a:rPr lang="en-GB" dirty="0" smtClean="0"/>
              <a:t>Running continuously 24/7</a:t>
            </a:r>
          </a:p>
          <a:p>
            <a:pPr lvl="1"/>
            <a:r>
              <a:rPr lang="en-GB" dirty="0" smtClean="0"/>
              <a:t>Internally developed website to monitor the status of the irradiation</a:t>
            </a:r>
            <a:r>
              <a:rPr lang="en-GB" dirty="0"/>
              <a:t>: </a:t>
            </a:r>
            <a:r>
              <a:rPr lang="en-GB" dirty="0" smtClean="0">
                <a:hlinkClick r:id="rId2"/>
              </a:rPr>
              <a:t>https</a:t>
            </a:r>
            <a:r>
              <a:rPr lang="en-GB" dirty="0">
                <a:hlinkClick r:id="rId2"/>
              </a:rPr>
              <a:t>://cc60monit.web.cern.ch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pPr lvl="1"/>
            <a:r>
              <a:rPr lang="en-GB" dirty="0" smtClean="0"/>
              <a:t> Radiation test service support a </a:t>
            </a:r>
            <a:r>
              <a:rPr lang="en-GB" dirty="0"/>
              <a:t>fix test setup </a:t>
            </a:r>
            <a:r>
              <a:rPr lang="en-GB" dirty="0" smtClean="0"/>
              <a:t>with </a:t>
            </a:r>
            <a:r>
              <a:rPr lang="en-GB" dirty="0"/>
              <a:t>which the users can monitor analogue signals and supply power to their </a:t>
            </a:r>
            <a:r>
              <a:rPr lang="en-GB" dirty="0" smtClean="0"/>
              <a:t>DUT</a:t>
            </a:r>
          </a:p>
          <a:p>
            <a:pPr lvl="1"/>
            <a:r>
              <a:rPr lang="en-GB" dirty="0" smtClean="0"/>
              <a:t>Possibility to carry out test up  to -20 </a:t>
            </a:r>
            <a:r>
              <a:rPr lang="en-GB" i="1" dirty="0" smtClean="0"/>
              <a:t>°C </a:t>
            </a:r>
            <a:r>
              <a:rPr lang="en-GB" dirty="0" smtClean="0"/>
              <a:t>thanks to a chiller and a cold box installed in the facility (in collaboration with EP)</a:t>
            </a:r>
          </a:p>
          <a:p>
            <a:pPr lvl="1"/>
            <a:r>
              <a:rPr lang="en-GB" dirty="0"/>
              <a:t>Calibration at each run with ionization chamber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pic>
        <p:nvPicPr>
          <p:cNvPr id="7" name="Picture 1" descr="image00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94" y="3912851"/>
            <a:ext cx="3413329" cy="1919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952" y="3273953"/>
            <a:ext cx="1479915" cy="3013646"/>
          </a:xfrm>
          <a:prstGeom prst="rect">
            <a:avLst/>
          </a:prstGeom>
        </p:spPr>
      </p:pic>
      <p:pic>
        <p:nvPicPr>
          <p:cNvPr id="9" name="Picture 8" descr="automation, development, flow, operation, system, work, workflow ic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77" y="1474182"/>
            <a:ext cx="643515" cy="64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admin, appliance, device, measurements, panel, rate, scale ic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18" y="2921556"/>
            <a:ext cx="600176" cy="704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120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73" y="4893"/>
            <a:ext cx="8226854" cy="715840"/>
          </a:xfrm>
        </p:spPr>
        <p:txBody>
          <a:bodyPr/>
          <a:lstStyle/>
          <a:p>
            <a:r>
              <a:rPr lang="en-GB" dirty="0" smtClean="0"/>
              <a:t>Facility usage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1B8EF-26E1-4F6E-9E4C-9EAE983DCA08}" type="datetime1">
              <a:rPr lang="en-US" smtClean="0"/>
              <a:t>12/11/2018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S.Danzeca - CERN facilities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90888" y="788466"/>
            <a:ext cx="4580646" cy="5778589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The facility allows to have several users in parallel</a:t>
            </a:r>
            <a:endParaRPr lang="en-GB" dirty="0"/>
          </a:p>
          <a:p>
            <a:r>
              <a:rPr lang="en-GB" dirty="0"/>
              <a:t>Around 30 % of the total irradiation time was </a:t>
            </a:r>
            <a:r>
              <a:rPr lang="en-GB" dirty="0" smtClean="0"/>
              <a:t>used also </a:t>
            </a:r>
            <a:r>
              <a:rPr lang="en-GB" dirty="0"/>
              <a:t>by EP </a:t>
            </a:r>
            <a:endParaRPr lang="en-GB" dirty="0" smtClean="0"/>
          </a:p>
          <a:p>
            <a:r>
              <a:rPr lang="en-GB" dirty="0" smtClean="0"/>
              <a:t>Several </a:t>
            </a:r>
            <a:r>
              <a:rPr lang="en-GB" dirty="0"/>
              <a:t>t</a:t>
            </a:r>
            <a:r>
              <a:rPr lang="en-GB" dirty="0" smtClean="0"/>
              <a:t>est campaigns usually last for months keeping the facility occupied for long time.</a:t>
            </a:r>
          </a:p>
          <a:p>
            <a:r>
              <a:rPr lang="en-GB" dirty="0" smtClean="0"/>
              <a:t>The requests are more and more on high dose levels (&gt;1KGy)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There is the need for a new source which will be able to perform the tests quicker and at higher doses on larger volumes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Planning to install for the 2018 </a:t>
            </a:r>
            <a:r>
              <a:rPr lang="en-GB" dirty="0"/>
              <a:t>a new Co60 source of </a:t>
            </a:r>
            <a:r>
              <a:rPr lang="en-GB" dirty="0" smtClean="0"/>
              <a:t>   x10 </a:t>
            </a:r>
            <a:r>
              <a:rPr lang="en-GB" dirty="0"/>
              <a:t>the activity of the one installed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proposal has been accepted by RP and in the three parties meeting.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Improvements of the shielding </a:t>
            </a:r>
            <a:r>
              <a:rPr lang="en-GB" dirty="0"/>
              <a:t>will be required on the </a:t>
            </a:r>
            <a:r>
              <a:rPr lang="en-GB" dirty="0" smtClean="0"/>
              <a:t>room walls </a:t>
            </a:r>
            <a:r>
              <a:rPr lang="en-GB" dirty="0"/>
              <a:t>and on the </a:t>
            </a:r>
            <a:r>
              <a:rPr lang="en-GB" dirty="0" smtClean="0"/>
              <a:t>roof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CC60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run</a:t>
            </a:r>
            <a:r>
              <a:rPr lang="fr-FR" dirty="0"/>
              <a:t> </a:t>
            </a:r>
            <a:r>
              <a:rPr lang="fr-FR" dirty="0" err="1"/>
              <a:t>during</a:t>
            </a:r>
            <a:r>
              <a:rPr lang="fr-FR" dirty="0"/>
              <a:t> LS2 and up to </a:t>
            </a:r>
            <a:r>
              <a:rPr lang="fr-FR" dirty="0" err="1" smtClean="0"/>
              <a:t>when</a:t>
            </a:r>
            <a:r>
              <a:rPr lang="fr-FR" dirty="0"/>
              <a:t> </a:t>
            </a:r>
            <a:r>
              <a:rPr lang="fr-FR" dirty="0" smtClean="0"/>
              <a:t>HL-LHC</a:t>
            </a:r>
            <a:endParaRPr lang="en-GB" dirty="0"/>
          </a:p>
        </p:txBody>
      </p:sp>
      <p:pic>
        <p:nvPicPr>
          <p:cNvPr id="14" name="Picture 13" descr="account, coordination, human, people, resources, skill, user 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35572"/>
            <a:ext cx="587839" cy="58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maintenance 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9" y="3784741"/>
            <a:ext cx="440328" cy="44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3440200106"/>
              </p:ext>
            </p:extLst>
          </p:nvPr>
        </p:nvGraphicFramePr>
        <p:xfrm>
          <a:off x="4903893" y="503124"/>
          <a:ext cx="4240107" cy="2940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3554016114"/>
              </p:ext>
            </p:extLst>
          </p:nvPr>
        </p:nvGraphicFramePr>
        <p:xfrm>
          <a:off x="4903893" y="3673259"/>
          <a:ext cx="4282970" cy="26153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69872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CC60 facility upgrade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4BA68-8BCD-4D07-A1DA-774B177559B9}" type="datetime1">
              <a:rPr lang="en-US" smtClean="0"/>
              <a:t>12/11/2018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S.Danzeca - CERN facilities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dirty="0"/>
              <a:t>100TBq </a:t>
            </a:r>
            <a:r>
              <a:rPr lang="en-GB" dirty="0" smtClean="0"/>
              <a:t>source </a:t>
            </a:r>
          </a:p>
          <a:p>
            <a:r>
              <a:rPr lang="en-GB" dirty="0"/>
              <a:t>dose rates from </a:t>
            </a:r>
            <a:r>
              <a:rPr lang="en-GB" dirty="0" smtClean="0"/>
              <a:t>200Gy/h </a:t>
            </a:r>
            <a:r>
              <a:rPr lang="en-GB" dirty="0"/>
              <a:t>up to </a:t>
            </a:r>
            <a:r>
              <a:rPr lang="en-GB" dirty="0" smtClean="0"/>
              <a:t>3Gy/h (end room)</a:t>
            </a:r>
            <a:endParaRPr lang="en-GB" dirty="0"/>
          </a:p>
          <a:p>
            <a:r>
              <a:rPr lang="en-GB" dirty="0" smtClean="0"/>
              <a:t>3-2 </a:t>
            </a:r>
            <a:r>
              <a:rPr lang="en-GB" dirty="0" err="1" smtClean="0"/>
              <a:t>KGy</a:t>
            </a:r>
            <a:r>
              <a:rPr lang="en-GB" dirty="0" smtClean="0"/>
              <a:t>/h inside </a:t>
            </a:r>
            <a:r>
              <a:rPr lang="en-GB" dirty="0"/>
              <a:t>the </a:t>
            </a:r>
            <a:r>
              <a:rPr lang="en-GB" dirty="0" smtClean="0"/>
              <a:t>irradiator</a:t>
            </a:r>
          </a:p>
          <a:p>
            <a:r>
              <a:rPr lang="en-GB" dirty="0" smtClean="0"/>
              <a:t>Call </a:t>
            </a:r>
            <a:r>
              <a:rPr lang="en-GB" dirty="0"/>
              <a:t>for tender ended in October</a:t>
            </a:r>
          </a:p>
          <a:p>
            <a:r>
              <a:rPr lang="en-GB" dirty="0" smtClean="0"/>
              <a:t>Q2-Q3 of 2019 source installed and ready</a:t>
            </a:r>
          </a:p>
          <a:p>
            <a:r>
              <a:rPr lang="en-GB" dirty="0" smtClean="0"/>
              <a:t>New website for the user requests and information on the facility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931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 (1)</Template>
  <TotalTime>44142</TotalTime>
  <Words>1326</Words>
  <Application>Microsoft Office PowerPoint</Application>
  <PresentationFormat>On-screen Show (4:3)</PresentationFormat>
  <Paragraphs>260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MS PGothic</vt:lpstr>
      <vt:lpstr>Arial</vt:lpstr>
      <vt:lpstr>Calibri</vt:lpstr>
      <vt:lpstr>Corbel</vt:lpstr>
      <vt:lpstr>Helvetica</vt:lpstr>
      <vt:lpstr>Times New Roman</vt:lpstr>
      <vt:lpstr>Ubuntu</vt:lpstr>
      <vt:lpstr>Ubuntu Light</vt:lpstr>
      <vt:lpstr>CERN_ENdept_Presentation_ArialFont copy</vt:lpstr>
      <vt:lpstr>CERN facilities</vt:lpstr>
      <vt:lpstr>PowerPoint Presentation</vt:lpstr>
      <vt:lpstr>Radiation test facilities for the electronics</vt:lpstr>
      <vt:lpstr>PowerPoint Presentation</vt:lpstr>
      <vt:lpstr>Radiation test facilities used for the electronics </vt:lpstr>
      <vt:lpstr>CC60 at CERN</vt:lpstr>
      <vt:lpstr>CC60 Facility utilities</vt:lpstr>
      <vt:lpstr>Facility usage</vt:lpstr>
      <vt:lpstr>CC60 facility upgrade</vt:lpstr>
      <vt:lpstr>CC60 facility - infrastructure upgrade</vt:lpstr>
      <vt:lpstr>PowerPoint Presentation</vt:lpstr>
      <vt:lpstr>CHARM Status</vt:lpstr>
      <vt:lpstr>CHARM Status – Heavy Ion session</vt:lpstr>
      <vt:lpstr>Upgrade</vt:lpstr>
      <vt:lpstr>PSI Proton Irradiation Facility</vt:lpstr>
      <vt:lpstr>Other external facilities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R2E - is it still an issue?</dc:title>
  <dc:creator>Salvatore Danzeca</dc:creator>
  <cp:lastModifiedBy>Salvatore Danzeca</cp:lastModifiedBy>
  <cp:revision>416</cp:revision>
  <dcterms:created xsi:type="dcterms:W3CDTF">2015-12-02T15:24:44Z</dcterms:created>
  <dcterms:modified xsi:type="dcterms:W3CDTF">2018-12-10T23:15:24Z</dcterms:modified>
</cp:coreProperties>
</file>