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1"/>
  </p:notesMasterIdLst>
  <p:sldIdLst>
    <p:sldId id="256" r:id="rId2"/>
    <p:sldId id="257" r:id="rId3"/>
    <p:sldId id="318" r:id="rId4"/>
    <p:sldId id="281" r:id="rId5"/>
    <p:sldId id="287" r:id="rId6"/>
    <p:sldId id="312" r:id="rId7"/>
    <p:sldId id="285" r:id="rId8"/>
    <p:sldId id="316" r:id="rId9"/>
    <p:sldId id="288" r:id="rId10"/>
    <p:sldId id="303" r:id="rId11"/>
    <p:sldId id="319" r:id="rId12"/>
    <p:sldId id="300" r:id="rId13"/>
    <p:sldId id="313" r:id="rId14"/>
    <p:sldId id="304" r:id="rId15"/>
    <p:sldId id="259" r:id="rId16"/>
    <p:sldId id="308" r:id="rId17"/>
    <p:sldId id="309" r:id="rId18"/>
    <p:sldId id="310" r:id="rId19"/>
    <p:sldId id="311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6F13"/>
    <a:srgbClr val="D33F0B"/>
    <a:srgbClr val="3073A5"/>
    <a:srgbClr val="6A7B95"/>
    <a:srgbClr val="CD9711"/>
    <a:srgbClr val="0070BC"/>
    <a:srgbClr val="D95218"/>
    <a:srgbClr val="7E2E8D"/>
    <a:srgbClr val="EDB020"/>
    <a:srgbClr val="FA8A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856" autoAdjust="0"/>
    <p:restoredTop sz="95405" autoAdjust="0"/>
  </p:normalViewPr>
  <p:slideViewPr>
    <p:cSldViewPr snapToGrid="0" snapToObjects="1">
      <p:cViewPr varScale="1">
        <p:scale>
          <a:sx n="66" d="100"/>
          <a:sy n="66" d="100"/>
        </p:scale>
        <p:origin x="1160" y="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47CF01-9FB1-4994-92D5-1861C7313060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28F128-469F-46D8-B7EF-A4989739A4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81963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28F128-469F-46D8-B7EF-A4989739A4C2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01785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28F128-469F-46D8-B7EF-A4989739A4C2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5682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5471818"/>
            <a:ext cx="3075535" cy="11521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11/12/2018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Salvatore Danzeca - RadMON Monitoring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11/12/2018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Salvatore Danzeca - RadMON Monitoring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11/12/2018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Salvatore Danzeca - RadMON Monitoring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11/12/2018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Salvatore Danzeca - RadMON Monitoring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400" y="2796780"/>
            <a:ext cx="3075535" cy="115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5-01-13_CERN_ENdept 13% h12mm 300dpi.png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6335170"/>
            <a:ext cx="1152182" cy="43283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en-US" smtClean="0"/>
              <a:t>11/12/2018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it-IT" smtClean="0"/>
              <a:t>Salvatore Danzeca - RadMON Monitoring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5" r:id="rId3"/>
    <p:sldLayoutId id="2147483682" r:id="rId4"/>
    <p:sldLayoutId id="2147483684" r:id="rId5"/>
    <p:sldLayoutId id="2147483680" r:id="rId6"/>
    <p:sldLayoutId id="2147483676" r:id="rId7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+mj-lt"/>
          <a:ea typeface="+mj-ea"/>
          <a:cs typeface="Ubuntu Light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+mn-l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9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1603130"/>
            <a:ext cx="8265984" cy="1826363"/>
          </a:xfrm>
        </p:spPr>
        <p:txBody>
          <a:bodyPr/>
          <a:lstStyle/>
          <a:p>
            <a:r>
              <a:rPr lang="en-GB" dirty="0" err="1"/>
              <a:t>RadMON</a:t>
            </a:r>
            <a:r>
              <a:rPr lang="en-GB" dirty="0"/>
              <a:t> </a:t>
            </a:r>
            <a:r>
              <a:rPr lang="en-GB" dirty="0" smtClean="0"/>
              <a:t>Monitoring</a:t>
            </a:r>
            <a:r>
              <a:rPr lang="en-GB" dirty="0"/>
              <a:t/>
            </a:r>
            <a:br>
              <a:rPr lang="en-GB" dirty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1799" y="3426260"/>
            <a:ext cx="8531045" cy="1066688"/>
          </a:xfrm>
        </p:spPr>
        <p:txBody>
          <a:bodyPr/>
          <a:lstStyle/>
          <a:p>
            <a:r>
              <a:rPr lang="en-US" dirty="0" smtClean="0"/>
              <a:t>Salvatore Danzeca </a:t>
            </a:r>
            <a:r>
              <a:rPr lang="en-US" sz="2400" dirty="0" smtClean="0"/>
              <a:t>(EN/SMM-RME)</a:t>
            </a:r>
            <a:endParaRPr lang="en-US" sz="2400" dirty="0"/>
          </a:p>
        </p:txBody>
      </p:sp>
      <p:pic>
        <p:nvPicPr>
          <p:cNvPr id="1026" name="Picture 2" descr="http://r2e.web.cern.ch/R2E/Pictures/R2E_Logo_final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5417" y="5384251"/>
            <a:ext cx="1291546" cy="1243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828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4885580" cy="715840"/>
          </a:xfrm>
        </p:spPr>
        <p:txBody>
          <a:bodyPr>
            <a:normAutofit fontScale="90000"/>
          </a:bodyPr>
          <a:lstStyle/>
          <a:p>
            <a:r>
              <a:rPr lang="en-GB" dirty="0" err="1" smtClean="0"/>
              <a:t>RadMon</a:t>
            </a:r>
            <a:r>
              <a:rPr lang="en-GB" dirty="0" smtClean="0"/>
              <a:t> V6 in the injectors and Experiments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11/12/2018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Salvatore Danzeca - RadMON Monitoring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10</a:t>
            </a:fld>
            <a:endParaRPr lang="en-US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688953970"/>
              </p:ext>
            </p:extLst>
          </p:nvPr>
        </p:nvGraphicFramePr>
        <p:xfrm>
          <a:off x="457200" y="1694564"/>
          <a:ext cx="4486297" cy="43182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202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660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2971">
                <a:tc>
                  <a:txBody>
                    <a:bodyPr/>
                    <a:lstStyle/>
                    <a:p>
                      <a:pPr algn="ctr"/>
                      <a:r>
                        <a:rPr lang="en-GB" baseline="0" dirty="0" smtClean="0"/>
                        <a:t>Installation points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aseline="0" dirty="0" smtClean="0"/>
                        <a:t>Total V6 </a:t>
                      </a:r>
                      <a:r>
                        <a:rPr lang="en-GB" sz="1400" baseline="0" dirty="0" err="1" smtClean="0"/>
                        <a:t>Radmons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1698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Booster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8</a:t>
                      </a:r>
                      <a:endParaRPr lang="en-GB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1698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PS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16</a:t>
                      </a:r>
                      <a:endParaRPr lang="en-GB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1698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SPS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59</a:t>
                      </a:r>
                      <a:endParaRPr lang="en-GB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1698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ALICE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13</a:t>
                      </a:r>
                      <a:endParaRPr lang="en-GB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1698"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GB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NA62</a:t>
                      </a:r>
                      <a:endParaRPr kumimoji="0" lang="en-GB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  <a:endParaRPr kumimoji="0" lang="en-GB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1698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err="1" smtClean="0"/>
                        <a:t>HiRadMat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5</a:t>
                      </a:r>
                      <a:endParaRPr lang="en-GB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01698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CHARM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7</a:t>
                      </a:r>
                      <a:endParaRPr lang="en-GB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01698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AWAKE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3</a:t>
                      </a:r>
                      <a:endParaRPr lang="en-GB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9618228"/>
                  </a:ext>
                </a:extLst>
              </a:tr>
              <a:tr h="401698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Total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6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122</a:t>
                      </a:r>
                      <a:endParaRPr kumimoji="0" lang="en-GB" sz="16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pic>
        <p:nvPicPr>
          <p:cNvPr id="8" name="Picture 6" descr="http://r2e-injectors.web.cern.ch/sites/r2e-injectors.web.cern.ch/files/Injector_Chain/Detectors/RadMons-BatMons-RadFETs/RadMons/Pictures/PS/MU10/IMG_409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2780" y="1692233"/>
            <a:ext cx="2614144" cy="1960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Oval 8"/>
          <p:cNvSpPr/>
          <p:nvPr/>
        </p:nvSpPr>
        <p:spPr>
          <a:xfrm>
            <a:off x="6403538" y="2541758"/>
            <a:ext cx="963500" cy="97502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4" descr="http://r2e-injectors.web.cern.ch/sites/r2e-injectors.web.cern.ch/files/Injector_Chain/Detectors/RadMons-BatMons-RadFETs/RadMons/Pictures/SPS/Radmons/Sextant_2/RADMON.21380/IMG_429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2779" y="3803726"/>
            <a:ext cx="3174477" cy="2380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Oval 10"/>
          <p:cNvSpPr/>
          <p:nvPr/>
        </p:nvSpPr>
        <p:spPr>
          <a:xfrm>
            <a:off x="5699503" y="4506642"/>
            <a:ext cx="963500" cy="97502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2" descr="http://r2e-injectors.web.cern.ch/sites/r2e-injectors.web.cern.ch/files/Images/Detectors/TAPs_RadMons_Deported_PS_05-2014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3538" y="-14225"/>
            <a:ext cx="2551839" cy="1913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9315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309" y="116472"/>
            <a:ext cx="8226854" cy="715840"/>
          </a:xfrm>
        </p:spPr>
        <p:txBody>
          <a:bodyPr>
            <a:normAutofit/>
          </a:bodyPr>
          <a:lstStyle/>
          <a:p>
            <a:r>
              <a:rPr lang="en-GB" dirty="0" smtClean="0"/>
              <a:t>The origin of the idea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26/10/2018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Salvatore Danzeca - ATS - KT innovation day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372730" y="824654"/>
            <a:ext cx="6580161" cy="2160086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Key idea is born around the </a:t>
            </a:r>
            <a:r>
              <a:rPr lang="en-GB" dirty="0" err="1" smtClean="0"/>
              <a:t>RadMon</a:t>
            </a:r>
            <a:r>
              <a:rPr lang="en-GB" dirty="0" smtClean="0"/>
              <a:t> </a:t>
            </a:r>
          </a:p>
          <a:p>
            <a:pPr lvl="1"/>
            <a:r>
              <a:rPr lang="en-GB" dirty="0" err="1" smtClean="0"/>
              <a:t>RadMon</a:t>
            </a:r>
            <a:r>
              <a:rPr lang="en-GB" dirty="0" smtClean="0"/>
              <a:t> is a system of cabled devices with a well defined infrastructure inside the CERN (device management, gateways, logging etc..)</a:t>
            </a:r>
          </a:p>
          <a:p>
            <a:pPr lvl="1"/>
            <a:r>
              <a:rPr lang="en-GB" dirty="0" smtClean="0"/>
              <a:t>More than 500 devices are installed currently in the LHC </a:t>
            </a:r>
          </a:p>
          <a:p>
            <a:pPr lvl="1"/>
            <a:endParaRPr lang="en-GB" dirty="0"/>
          </a:p>
          <a:p>
            <a:pPr lvl="1"/>
            <a:endParaRPr lang="en-GB" dirty="0" smtClean="0"/>
          </a:p>
          <a:p>
            <a:pPr marL="0" indent="0">
              <a:buNone/>
            </a:pPr>
            <a:endParaRPr lang="en-GB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t="13908"/>
          <a:stretch/>
        </p:blipFill>
        <p:spPr>
          <a:xfrm>
            <a:off x="1345455" y="2884079"/>
            <a:ext cx="4382486" cy="100348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b="5996"/>
          <a:stretch/>
        </p:blipFill>
        <p:spPr>
          <a:xfrm>
            <a:off x="2107178" y="5172989"/>
            <a:ext cx="3291039" cy="107984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6873" y="662988"/>
            <a:ext cx="2445640" cy="2163486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62309" y="3916891"/>
            <a:ext cx="6590581" cy="16773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rgbClr val="0C377B"/>
                </a:solidFill>
                <a:cs typeface="Ubuntu Light"/>
              </a:rPr>
              <a:t>What happen if one user want to monitor the radiation level in a place where </a:t>
            </a:r>
            <a:r>
              <a:rPr lang="en-GB" sz="1700" dirty="0" err="1">
                <a:solidFill>
                  <a:srgbClr val="0C377B"/>
                </a:solidFill>
                <a:cs typeface="Ubuntu Light"/>
              </a:rPr>
              <a:t>RadMon</a:t>
            </a:r>
            <a:r>
              <a:rPr lang="en-GB" sz="1700" dirty="0">
                <a:solidFill>
                  <a:srgbClr val="0C377B"/>
                </a:solidFill>
                <a:cs typeface="Ubuntu Light"/>
              </a:rPr>
              <a:t> are not </a:t>
            </a:r>
            <a:r>
              <a:rPr lang="en-GB" sz="1700" dirty="0" smtClean="0">
                <a:solidFill>
                  <a:srgbClr val="0C377B"/>
                </a:solidFill>
                <a:cs typeface="Ubuntu Light"/>
              </a:rPr>
              <a:t>available?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rgbClr val="0C377B"/>
                </a:solidFill>
                <a:cs typeface="Ubuntu Light"/>
              </a:rPr>
              <a:t>We have mainly only the technical stop (few days) for the installation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rgbClr val="0C377B"/>
                </a:solidFill>
                <a:cs typeface="Ubuntu Light"/>
              </a:rPr>
              <a:t>Usually </a:t>
            </a:r>
            <a:r>
              <a:rPr lang="en-GB" sz="1700" dirty="0">
                <a:solidFill>
                  <a:srgbClr val="0C377B"/>
                </a:solidFill>
                <a:cs typeface="Ubuntu Light"/>
              </a:rPr>
              <a:t>the requests arrive few days before the access…</a:t>
            </a:r>
          </a:p>
          <a:p>
            <a:pPr marL="231775" lvl="1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2536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BatMons</a:t>
            </a:r>
            <a:r>
              <a:rPr lang="en-GB" dirty="0" smtClean="0"/>
              <a:t> and Passive </a:t>
            </a:r>
            <a:r>
              <a:rPr lang="en-GB" dirty="0" err="1" smtClean="0"/>
              <a:t>RadFets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11/12/2018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Salvatore Danzeca - RadMON Monitoring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326932" y="949333"/>
            <a:ext cx="8698535" cy="3618851"/>
          </a:xfrm>
        </p:spPr>
        <p:txBody>
          <a:bodyPr>
            <a:normAutofit fontScale="40000" lnSpcReduction="20000"/>
          </a:bodyPr>
          <a:lstStyle/>
          <a:p>
            <a:r>
              <a:rPr lang="en-GB" dirty="0" smtClean="0"/>
              <a:t>Where there is no need or no possibility of having a fixed installation (mainly due to the FIP cabling) we use the </a:t>
            </a:r>
            <a:r>
              <a:rPr lang="en-GB" dirty="0" err="1" smtClean="0"/>
              <a:t>BatMons</a:t>
            </a:r>
            <a:endParaRPr lang="en-GB" dirty="0"/>
          </a:p>
          <a:p>
            <a:r>
              <a:rPr lang="en-GB" dirty="0" smtClean="0"/>
              <a:t>Currently installed in:</a:t>
            </a:r>
          </a:p>
          <a:p>
            <a:pPr lvl="1"/>
            <a:r>
              <a:rPr lang="en-GB" dirty="0" err="1" smtClean="0"/>
              <a:t>Linac</a:t>
            </a:r>
            <a:r>
              <a:rPr lang="en-GB" dirty="0" smtClean="0"/>
              <a:t> 4</a:t>
            </a:r>
          </a:p>
          <a:p>
            <a:pPr lvl="1"/>
            <a:r>
              <a:rPr lang="en-GB" dirty="0" smtClean="0"/>
              <a:t>TI12/TI18</a:t>
            </a:r>
          </a:p>
          <a:p>
            <a:pPr lvl="1"/>
            <a:r>
              <a:rPr lang="en-GB" dirty="0" smtClean="0"/>
              <a:t>RR53</a:t>
            </a:r>
          </a:p>
          <a:p>
            <a:pPr lvl="1"/>
            <a:r>
              <a:rPr lang="en-GB" dirty="0" smtClean="0"/>
              <a:t>UJ14/UJ17</a:t>
            </a:r>
          </a:p>
          <a:p>
            <a:pPr lvl="1"/>
            <a:r>
              <a:rPr lang="en-GB" dirty="0" smtClean="0"/>
              <a:t>US15</a:t>
            </a:r>
          </a:p>
          <a:p>
            <a:pPr lvl="1"/>
            <a:r>
              <a:rPr lang="en-GB" dirty="0" smtClean="0"/>
              <a:t>RA43</a:t>
            </a:r>
          </a:p>
          <a:p>
            <a:pPr lvl="1"/>
            <a:r>
              <a:rPr lang="en-GB" dirty="0" smtClean="0"/>
              <a:t>CMS Cavern</a:t>
            </a:r>
          </a:p>
          <a:p>
            <a:r>
              <a:rPr lang="fr-FR" dirty="0" smtClean="0"/>
              <a:t>20 Passive </a:t>
            </a:r>
            <a:r>
              <a:rPr lang="fr-FR" dirty="0" err="1" smtClean="0"/>
              <a:t>dosimeters</a:t>
            </a:r>
            <a:r>
              <a:rPr lang="fr-FR" dirty="0" smtClean="0"/>
              <a:t> </a:t>
            </a:r>
            <a:r>
              <a:rPr lang="fr-FR" dirty="0" err="1" smtClean="0"/>
              <a:t>installed</a:t>
            </a:r>
            <a:r>
              <a:rPr lang="fr-FR" dirty="0" smtClean="0"/>
              <a:t> in ALPHA</a:t>
            </a:r>
          </a:p>
          <a:p>
            <a:r>
              <a:rPr lang="fr-FR" dirty="0" smtClean="0"/>
              <a:t>200 Passive </a:t>
            </a:r>
            <a:r>
              <a:rPr lang="fr-FR" dirty="0" err="1" smtClean="0"/>
              <a:t>dosimeters</a:t>
            </a:r>
            <a:r>
              <a:rPr lang="fr-FR" dirty="0" smtClean="0"/>
              <a:t> </a:t>
            </a:r>
            <a:r>
              <a:rPr lang="fr-FR" dirty="0" err="1" smtClean="0"/>
              <a:t>installed</a:t>
            </a:r>
            <a:r>
              <a:rPr lang="fr-FR" dirty="0" smtClean="0"/>
              <a:t> in the SPS for monitoring the dose in the </a:t>
            </a:r>
            <a:r>
              <a:rPr lang="fr-FR" dirty="0" err="1" smtClean="0"/>
              <a:t>miniracks</a:t>
            </a:r>
            <a:r>
              <a:rPr lang="fr-FR" dirty="0" smtClean="0"/>
              <a:t> of BE-BI</a:t>
            </a:r>
          </a:p>
          <a:p>
            <a:r>
              <a:rPr lang="fr-FR" dirty="0" smtClean="0"/>
              <a:t>40 </a:t>
            </a:r>
            <a:r>
              <a:rPr lang="fr-FR" dirty="0"/>
              <a:t>Passive </a:t>
            </a:r>
            <a:r>
              <a:rPr lang="fr-FR" dirty="0" err="1"/>
              <a:t>RadFet</a:t>
            </a:r>
            <a:r>
              <a:rPr lang="fr-FR" dirty="0"/>
              <a:t> </a:t>
            </a:r>
            <a:r>
              <a:rPr lang="fr-FR" dirty="0" err="1" smtClean="0"/>
              <a:t>installed</a:t>
            </a:r>
            <a:r>
              <a:rPr lang="fr-FR" dirty="0" smtClean="0"/>
              <a:t> in the PSB for the RF </a:t>
            </a:r>
            <a:r>
              <a:rPr lang="fr-FR" dirty="0" err="1" smtClean="0"/>
              <a:t>cavities</a:t>
            </a:r>
            <a:endParaRPr lang="fr-FR" dirty="0" smtClean="0"/>
          </a:p>
          <a:p>
            <a:r>
              <a:rPr lang="fr-FR" dirty="0" smtClean="0"/>
              <a:t>100 Passive </a:t>
            </a:r>
            <a:r>
              <a:rPr lang="fr-FR" dirty="0" err="1" smtClean="0"/>
              <a:t>dosimeters</a:t>
            </a:r>
            <a:r>
              <a:rPr lang="fr-FR" dirty="0" smtClean="0"/>
              <a:t> </a:t>
            </a:r>
            <a:r>
              <a:rPr lang="fr-FR" dirty="0" err="1" smtClean="0"/>
              <a:t>installed</a:t>
            </a:r>
            <a:r>
              <a:rPr lang="fr-FR" dirty="0" smtClean="0"/>
              <a:t> in Point 1 and Point 5 for the 2018 BFPP</a:t>
            </a:r>
          </a:p>
          <a:p>
            <a:r>
              <a:rPr lang="en-GB" b="1" dirty="0" smtClean="0">
                <a:solidFill>
                  <a:srgbClr val="FF0000"/>
                </a:solidFill>
              </a:rPr>
              <a:t>&gt;40 interventions </a:t>
            </a:r>
            <a:r>
              <a:rPr lang="en-GB" dirty="0" smtClean="0"/>
              <a:t>during the 2018 Technical Stops for the installation of more than 50 </a:t>
            </a:r>
            <a:r>
              <a:rPr lang="en-GB" dirty="0" err="1" smtClean="0"/>
              <a:t>BatMons</a:t>
            </a:r>
            <a:r>
              <a:rPr lang="en-GB" dirty="0" smtClean="0"/>
              <a:t> and 100 passive dosimeters.</a:t>
            </a:r>
            <a:endParaRPr lang="en-GB" dirty="0"/>
          </a:p>
          <a:p>
            <a:pPr lvl="1"/>
            <a:endParaRPr lang="en-GB" dirty="0" smtClean="0"/>
          </a:p>
          <a:p>
            <a:endParaRPr lang="en-GB" dirty="0"/>
          </a:p>
        </p:txBody>
      </p:sp>
      <p:pic>
        <p:nvPicPr>
          <p:cNvPr id="8" name="Picture 7" descr="C:\Users\mbrucoli\AppData\Local\Microsoft\Windows\INetCache\Content.Word\layout3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12"/>
          <a:stretch/>
        </p:blipFill>
        <p:spPr bwMode="auto">
          <a:xfrm>
            <a:off x="127000" y="4568184"/>
            <a:ext cx="2958354" cy="1653534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3432" y="4394612"/>
            <a:ext cx="1472036" cy="177882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01854" y="4389451"/>
            <a:ext cx="1364713" cy="1789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0699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R&amp;D New </a:t>
            </a:r>
            <a:r>
              <a:rPr lang="en-GB" dirty="0" err="1" smtClean="0"/>
              <a:t>BatMon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11/12/2018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Salvatore Danzeca - RadMON Monitoring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153412" y="891859"/>
            <a:ext cx="5858467" cy="5324467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Development of the new prototype of </a:t>
            </a:r>
            <a:r>
              <a:rPr lang="en-GB" dirty="0" err="1" smtClean="0"/>
              <a:t>BatMon</a:t>
            </a:r>
            <a:r>
              <a:rPr lang="en-GB" dirty="0" smtClean="0"/>
              <a:t> </a:t>
            </a:r>
          </a:p>
          <a:p>
            <a:r>
              <a:rPr lang="en-GB" dirty="0" smtClean="0"/>
              <a:t>Motivation: </a:t>
            </a:r>
          </a:p>
          <a:p>
            <a:pPr lvl="1"/>
            <a:r>
              <a:rPr lang="en-GB" dirty="0" smtClean="0"/>
              <a:t>few spares left</a:t>
            </a:r>
          </a:p>
          <a:p>
            <a:pPr lvl="1"/>
            <a:r>
              <a:rPr lang="en-GB" dirty="0" smtClean="0"/>
              <a:t>Obsolescence of several components </a:t>
            </a:r>
          </a:p>
          <a:p>
            <a:pPr lvl="1"/>
            <a:r>
              <a:rPr lang="en-GB" dirty="0" smtClean="0"/>
              <a:t>Local logging and wireless solutions</a:t>
            </a:r>
          </a:p>
          <a:p>
            <a:r>
              <a:rPr lang="en-GB" dirty="0"/>
              <a:t>The </a:t>
            </a:r>
            <a:r>
              <a:rPr lang="en-GB" dirty="0" err="1" smtClean="0"/>
              <a:t>WBatMon</a:t>
            </a:r>
            <a:r>
              <a:rPr lang="en-GB" dirty="0"/>
              <a:t>: </a:t>
            </a:r>
            <a:r>
              <a:rPr lang="en-GB" dirty="0" smtClean="0"/>
              <a:t>a Wireless </a:t>
            </a:r>
            <a:r>
              <a:rPr lang="en-GB" dirty="0" err="1"/>
              <a:t>BATttery</a:t>
            </a:r>
            <a:r>
              <a:rPr lang="en-GB" dirty="0"/>
              <a:t> radiation </a:t>
            </a:r>
            <a:r>
              <a:rPr lang="en-GB" dirty="0" err="1"/>
              <a:t>MONitor</a:t>
            </a:r>
            <a:endParaRPr lang="en-GB" dirty="0"/>
          </a:p>
          <a:p>
            <a:pPr lvl="1"/>
            <a:r>
              <a:rPr lang="en-GB" dirty="0"/>
              <a:t>Monitor and control radiation sensors</a:t>
            </a:r>
          </a:p>
          <a:p>
            <a:pPr lvl="1"/>
            <a:r>
              <a:rPr lang="en-GB" dirty="0"/>
              <a:t>Modular</a:t>
            </a:r>
          </a:p>
          <a:p>
            <a:pPr lvl="1"/>
            <a:r>
              <a:rPr lang="en-GB" dirty="0"/>
              <a:t>Battery powered</a:t>
            </a:r>
          </a:p>
          <a:p>
            <a:pPr lvl="1"/>
            <a:r>
              <a:rPr lang="en-GB" dirty="0"/>
              <a:t>Reliable under radiation</a:t>
            </a:r>
          </a:p>
          <a:p>
            <a:pPr lvl="1"/>
            <a:r>
              <a:rPr lang="en-GB" dirty="0"/>
              <a:t>Wireless communication over km range</a:t>
            </a:r>
          </a:p>
          <a:p>
            <a:pPr lvl="1"/>
            <a:r>
              <a:rPr lang="en-GB" dirty="0"/>
              <a:t>Well known standard for </a:t>
            </a:r>
            <a:r>
              <a:rPr lang="en-GB" dirty="0" err="1"/>
              <a:t>IoT</a:t>
            </a:r>
            <a:r>
              <a:rPr lang="en-GB" dirty="0"/>
              <a:t> </a:t>
            </a:r>
            <a:endParaRPr lang="en-GB" dirty="0" smtClean="0"/>
          </a:p>
          <a:p>
            <a:pPr lvl="2"/>
            <a:r>
              <a:rPr lang="en-GB" dirty="0" smtClean="0"/>
              <a:t>Strong </a:t>
            </a:r>
            <a:r>
              <a:rPr lang="en-GB" dirty="0"/>
              <a:t>collaboration with IT/CS for the choice of the supported link</a:t>
            </a:r>
          </a:p>
          <a:p>
            <a:pPr lvl="1"/>
            <a:r>
              <a:rPr lang="en-GB" dirty="0"/>
              <a:t>Same form factor as the actual </a:t>
            </a:r>
            <a:r>
              <a:rPr lang="en-GB" dirty="0" err="1" smtClean="0"/>
              <a:t>RadMon</a:t>
            </a:r>
            <a:endParaRPr lang="en-GB" dirty="0"/>
          </a:p>
          <a:p>
            <a:pPr lvl="1"/>
            <a:r>
              <a:rPr lang="en-GB" dirty="0"/>
              <a:t>The first wireless radiation tolerant CERN development</a:t>
            </a:r>
          </a:p>
          <a:p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r="6008"/>
          <a:stretch/>
        </p:blipFill>
        <p:spPr>
          <a:xfrm>
            <a:off x="5999085" y="4601749"/>
            <a:ext cx="2954859" cy="145759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6248" y="369973"/>
            <a:ext cx="1511589" cy="131569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80" t="629" r="94" b="2390"/>
          <a:stretch/>
        </p:blipFill>
        <p:spPr>
          <a:xfrm>
            <a:off x="5931708" y="2039985"/>
            <a:ext cx="2840499" cy="226476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811678" y="984043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2009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5911779" y="2259361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2043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11/12/2018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Salvatore Danzeca - RadMON Monitoring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err="1"/>
              <a:t>RadMon</a:t>
            </a:r>
            <a:r>
              <a:rPr lang="en-GB" dirty="0"/>
              <a:t> </a:t>
            </a:r>
            <a:r>
              <a:rPr lang="en-GB" dirty="0" smtClean="0"/>
              <a:t>ecosystem is </a:t>
            </a:r>
            <a:r>
              <a:rPr lang="en-GB" dirty="0"/>
              <a:t>an essential </a:t>
            </a:r>
            <a:r>
              <a:rPr lang="en-GB" dirty="0" smtClean="0"/>
              <a:t>instrument (R2E eyes) </a:t>
            </a:r>
            <a:r>
              <a:rPr lang="en-GB" dirty="0"/>
              <a:t>for knowing the radiation levels in the LHC tunnel and shielded areas, injectors and experiments</a:t>
            </a:r>
            <a:r>
              <a:rPr lang="en-GB" dirty="0" smtClean="0"/>
              <a:t>.</a:t>
            </a:r>
          </a:p>
          <a:p>
            <a:r>
              <a:rPr lang="en-GB" dirty="0" smtClean="0"/>
              <a:t>The plan is to have for the end of LS2 all </a:t>
            </a:r>
            <a:r>
              <a:rPr lang="en-GB" dirty="0" err="1" smtClean="0"/>
              <a:t>RadMon</a:t>
            </a:r>
            <a:r>
              <a:rPr lang="en-GB" dirty="0" smtClean="0"/>
              <a:t> V6 installed in the LHC tunnel and experimental galleries</a:t>
            </a:r>
          </a:p>
          <a:p>
            <a:r>
              <a:rPr lang="en-GB" dirty="0" smtClean="0"/>
              <a:t>Large work of SMAC project will require to move all the </a:t>
            </a:r>
            <a:r>
              <a:rPr lang="en-GB" dirty="0" err="1" smtClean="0"/>
              <a:t>RadMon</a:t>
            </a:r>
            <a:r>
              <a:rPr lang="en-GB" dirty="0" smtClean="0"/>
              <a:t> from the interconnection for re-installing them before the LHC start</a:t>
            </a:r>
          </a:p>
          <a:p>
            <a:r>
              <a:rPr lang="en-GB" dirty="0" err="1" smtClean="0"/>
              <a:t>BatMon</a:t>
            </a:r>
            <a:r>
              <a:rPr lang="en-GB" dirty="0" smtClean="0"/>
              <a:t> and Passive dosimeters deployed in the LHC, injector and in the experiments will be always supported</a:t>
            </a:r>
          </a:p>
          <a:p>
            <a:r>
              <a:rPr lang="en-GB" dirty="0" err="1" smtClean="0"/>
              <a:t>WBatMon</a:t>
            </a:r>
            <a:r>
              <a:rPr lang="en-GB" dirty="0" smtClean="0"/>
              <a:t> development in progress: the first radiation tolerant wireless development at CERN</a:t>
            </a:r>
          </a:p>
        </p:txBody>
      </p:sp>
    </p:spTree>
    <p:extLst>
      <p:ext uri="{BB962C8B-B14F-4D97-AF65-F5344CB8AC3E}">
        <p14:creationId xmlns:p14="http://schemas.microsoft.com/office/powerpoint/2010/main" val="1165528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Thanks to all the </a:t>
            </a:r>
            <a:r>
              <a:rPr lang="en-US" dirty="0" err="1" smtClean="0"/>
              <a:t>RadMon</a:t>
            </a:r>
            <a:r>
              <a:rPr lang="en-US" smtClean="0"/>
              <a:t> Team!!</a:t>
            </a:r>
          </a:p>
        </p:txBody>
      </p:sp>
    </p:spTree>
    <p:extLst>
      <p:ext uri="{BB962C8B-B14F-4D97-AF65-F5344CB8AC3E}">
        <p14:creationId xmlns:p14="http://schemas.microsoft.com/office/powerpoint/2010/main" val="302433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RadMon</a:t>
            </a:r>
            <a:r>
              <a:rPr lang="en-GB" dirty="0" smtClean="0"/>
              <a:t> V5 and V6 a quick overview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11/12/2018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Salvatore Danzeca - RadMON Monitoring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16</a:t>
            </a:fld>
            <a:endParaRPr lang="en-US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3"/>
            <p:extLst/>
          </p:nvPr>
        </p:nvGraphicFramePr>
        <p:xfrm>
          <a:off x="327803" y="1844837"/>
          <a:ext cx="8557404" cy="276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93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393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393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393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Feature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V4-V5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V6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Comments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ADC</a:t>
                      </a:r>
                      <a:r>
                        <a:rPr lang="en-GB" baseline="0" dirty="0" smtClean="0"/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12 bit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16</a:t>
                      </a:r>
                      <a:r>
                        <a:rPr lang="en-GB" baseline="0" dirty="0" smtClean="0"/>
                        <a:t> bit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Controller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MicroFip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FPGA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V6</a:t>
                      </a:r>
                      <a:r>
                        <a:rPr lang="en-GB" sz="1400" baseline="0" dirty="0" smtClean="0"/>
                        <a:t> fully customizable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Health</a:t>
                      </a:r>
                      <a:r>
                        <a:rPr lang="en-GB" baseline="0" dirty="0" smtClean="0"/>
                        <a:t> monitoring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</a:t>
                      </a:r>
                      <a:r>
                        <a:rPr lang="en-GB" baseline="0" dirty="0" smtClean="0"/>
                        <a:t> Test points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12 Test</a:t>
                      </a:r>
                      <a:r>
                        <a:rPr lang="en-GB" baseline="0" dirty="0" smtClean="0"/>
                        <a:t> Points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Configuration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Manual</a:t>
                      </a:r>
                      <a:r>
                        <a:rPr lang="en-GB" baseline="0" dirty="0" smtClean="0"/>
                        <a:t> Switches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FPGA re-programming</a:t>
                      </a:r>
                      <a:r>
                        <a:rPr lang="en-GB" baseline="0" dirty="0" smtClean="0"/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aseline="0" dirty="0" smtClean="0"/>
                        <a:t>V5 access required to change </a:t>
                      </a:r>
                      <a:r>
                        <a:rPr lang="en-GB" baseline="0" dirty="0" err="1" smtClean="0"/>
                        <a:t>conf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Dynamic</a:t>
                      </a:r>
                      <a:r>
                        <a:rPr lang="en-GB" baseline="0" dirty="0" smtClean="0"/>
                        <a:t> Range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Limited by the</a:t>
                      </a:r>
                      <a:r>
                        <a:rPr lang="en-GB" baseline="0" dirty="0" smtClean="0"/>
                        <a:t> +10V ADC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Programmable</a:t>
                      </a:r>
                      <a:r>
                        <a:rPr lang="en-GB" baseline="0" dirty="0" smtClean="0"/>
                        <a:t> attenuator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9430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6426" y="579"/>
            <a:ext cx="8226854" cy="715840"/>
          </a:xfrm>
        </p:spPr>
        <p:txBody>
          <a:bodyPr/>
          <a:lstStyle/>
          <a:p>
            <a:r>
              <a:rPr lang="en-GB" dirty="0" smtClean="0"/>
              <a:t>Reviewed location LHC part 1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11/12/2018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Salvatore Danzeca - RadMON Monitoring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17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316426" y="702133"/>
          <a:ext cx="8724057" cy="600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42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92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16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143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0066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84671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84239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Points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aseline="0" dirty="0" smtClean="0"/>
                        <a:t>Start cell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End</a:t>
                      </a:r>
                      <a:r>
                        <a:rPr lang="en-GB" sz="1400" baseline="0" dirty="0" smtClean="0"/>
                        <a:t> cell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Extension YETS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Shielded</a:t>
                      </a:r>
                      <a:r>
                        <a:rPr lang="en-GB" sz="1400" baseline="0" dirty="0" smtClean="0"/>
                        <a:t> areas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Non</a:t>
                      </a:r>
                      <a:r>
                        <a:rPr lang="en-GB" sz="1400" baseline="0" dirty="0" smtClean="0"/>
                        <a:t> standard installation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72763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 Left</a:t>
                      </a:r>
                      <a:r>
                        <a:rPr lang="en-GB" sz="1400" baseline="0" dirty="0" smtClean="0"/>
                        <a:t> and Right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4</a:t>
                      </a:r>
                      <a:r>
                        <a:rPr lang="en-GB" sz="2000" baseline="0" dirty="0" smtClean="0"/>
                        <a:t> </a:t>
                      </a:r>
                      <a:endParaRPr lang="en-GB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17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12-17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UJ16</a:t>
                      </a:r>
                    </a:p>
                    <a:p>
                      <a:pPr algn="ctr"/>
                      <a:r>
                        <a:rPr lang="en-GB" sz="1200" dirty="0" smtClean="0"/>
                        <a:t>UL16</a:t>
                      </a:r>
                    </a:p>
                    <a:p>
                      <a:pPr algn="ctr"/>
                      <a:r>
                        <a:rPr lang="en-GB" sz="1200" dirty="0" smtClean="0"/>
                        <a:t>UPS16</a:t>
                      </a:r>
                    </a:p>
                    <a:p>
                      <a:pPr algn="ctr"/>
                      <a:r>
                        <a:rPr lang="en-GB" sz="1200" dirty="0" smtClean="0"/>
                        <a:t>RR17</a:t>
                      </a:r>
                    </a:p>
                    <a:p>
                      <a:pPr algn="ctr"/>
                      <a:r>
                        <a:rPr lang="en-GB" sz="1200" dirty="0" smtClean="0"/>
                        <a:t>UJ14</a:t>
                      </a:r>
                    </a:p>
                    <a:p>
                      <a:pPr algn="ctr"/>
                      <a:r>
                        <a:rPr lang="en-GB" sz="1200" dirty="0" smtClean="0"/>
                        <a:t>UPS14</a:t>
                      </a:r>
                    </a:p>
                    <a:p>
                      <a:pPr algn="ctr"/>
                      <a:r>
                        <a:rPr lang="en-GB" sz="1200" dirty="0" smtClean="0"/>
                        <a:t>RR13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2R1.1RM03S </a:t>
                      </a:r>
                      <a:r>
                        <a:rPr lang="en-GB" sz="1200" b="1" dirty="0" smtClean="0"/>
                        <a:t>(out of UJ17)</a:t>
                      </a:r>
                    </a:p>
                    <a:p>
                      <a:pPr algn="ctr"/>
                      <a:r>
                        <a:rPr lang="en-GB" sz="1200" dirty="0" smtClean="0"/>
                        <a:t>4R1.1RM19S </a:t>
                      </a:r>
                      <a:r>
                        <a:rPr lang="en-GB" sz="1200" b="1" dirty="0" smtClean="0"/>
                        <a:t>( </a:t>
                      </a:r>
                      <a:r>
                        <a:rPr lang="en-GB" sz="1200" b="1" dirty="0" err="1" smtClean="0"/>
                        <a:t>LHCf</a:t>
                      </a:r>
                      <a:r>
                        <a:rPr lang="en-GB" sz="1200" b="1" dirty="0" smtClean="0"/>
                        <a:t> )</a:t>
                      </a:r>
                    </a:p>
                    <a:p>
                      <a:pPr algn="ctr"/>
                      <a:r>
                        <a:rPr lang="en-GB" sz="1200" dirty="0" smtClean="0"/>
                        <a:t>7R1.1RM11S </a:t>
                      </a:r>
                      <a:r>
                        <a:rPr lang="en-GB" sz="1200" b="1" dirty="0" smtClean="0"/>
                        <a:t>(out</a:t>
                      </a:r>
                      <a:r>
                        <a:rPr lang="en-GB" sz="1200" b="1" baseline="0" dirty="0" smtClean="0"/>
                        <a:t> of RR17</a:t>
                      </a:r>
                      <a:r>
                        <a:rPr lang="en-GB" sz="1200" b="1" dirty="0" smtClean="0"/>
                        <a:t>)</a:t>
                      </a:r>
                      <a:endParaRPr lang="en-GB" sz="12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03062">
                <a:tc>
                  <a:txBody>
                    <a:bodyPr/>
                    <a:lstStyle/>
                    <a:p>
                      <a:pPr algn="ctr"/>
                      <a:r>
                        <a:rPr lang="en-GB" sz="1400" baseline="0" dirty="0" smtClean="0"/>
                        <a:t>2 Left and Right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8</a:t>
                      </a:r>
                      <a:endParaRPr lang="en-GB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20</a:t>
                      </a:r>
                      <a:endParaRPr lang="en-GB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9-20</a:t>
                      </a:r>
                      <a:endParaRPr lang="en-GB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UA23</a:t>
                      </a:r>
                    </a:p>
                    <a:p>
                      <a:pPr algn="ctr"/>
                      <a:r>
                        <a:rPr lang="en-GB" sz="1200" dirty="0" smtClean="0"/>
                        <a:t>UJ23</a:t>
                      </a:r>
                    </a:p>
                    <a:p>
                      <a:pPr algn="ctr"/>
                      <a:r>
                        <a:rPr lang="en-GB" sz="1200" dirty="0" smtClean="0"/>
                        <a:t>UJ22</a:t>
                      </a:r>
                    </a:p>
                    <a:p>
                      <a:pPr algn="ctr"/>
                      <a:r>
                        <a:rPr lang="en-GB" sz="1200" dirty="0" smtClean="0"/>
                        <a:t>RE22</a:t>
                      </a:r>
                    </a:p>
                    <a:p>
                      <a:pPr algn="ctr"/>
                      <a:r>
                        <a:rPr lang="en-GB" sz="1200" dirty="0" smtClean="0"/>
                        <a:t>UA27</a:t>
                      </a:r>
                    </a:p>
                    <a:p>
                      <a:pPr algn="ctr"/>
                      <a:r>
                        <a:rPr lang="en-GB" sz="1200" dirty="0" smtClean="0"/>
                        <a:t>RE28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4L2.2LM07S </a:t>
                      </a:r>
                      <a:r>
                        <a:rPr lang="en-GB" sz="1200" b="1" dirty="0" smtClean="0"/>
                        <a:t>(ZDC –</a:t>
                      </a:r>
                      <a:r>
                        <a:rPr lang="en-GB" sz="1200" b="1" baseline="0" dirty="0" smtClean="0"/>
                        <a:t> close to the beam pipe</a:t>
                      </a:r>
                      <a:r>
                        <a:rPr lang="en-GB" sz="1200" b="1" dirty="0" smtClean="0"/>
                        <a:t>)</a:t>
                      </a:r>
                    </a:p>
                    <a:p>
                      <a:pPr algn="ctr"/>
                      <a:r>
                        <a:rPr lang="en-GB" sz="1200" dirty="0" smtClean="0"/>
                        <a:t>4R2.2RM21S </a:t>
                      </a:r>
                      <a:r>
                        <a:rPr lang="en-GB" sz="1200" b="1" dirty="0" smtClean="0"/>
                        <a:t>(on</a:t>
                      </a:r>
                      <a:r>
                        <a:rPr lang="en-GB" sz="1200" b="1" baseline="0" dirty="0" smtClean="0"/>
                        <a:t> the wall of the first floor</a:t>
                      </a:r>
                      <a:r>
                        <a:rPr lang="en-GB" sz="1200" b="1" dirty="0" smtClean="0"/>
                        <a:t>)</a:t>
                      </a:r>
                    </a:p>
                    <a:p>
                      <a:pPr algn="ctr"/>
                      <a:r>
                        <a:rPr lang="en-GB" sz="1200" dirty="0" smtClean="0"/>
                        <a:t>8L2.2LM05S </a:t>
                      </a:r>
                      <a:r>
                        <a:rPr lang="en-GB" sz="1200" b="1" dirty="0" smtClean="0"/>
                        <a:t>(out</a:t>
                      </a:r>
                      <a:r>
                        <a:rPr lang="en-GB" sz="1200" b="1" baseline="0" dirty="0" smtClean="0"/>
                        <a:t> of the UJ22</a:t>
                      </a:r>
                      <a:r>
                        <a:rPr lang="en-GB" sz="1200" b="1" dirty="0" smtClean="0"/>
                        <a:t>)</a:t>
                      </a:r>
                      <a:endParaRPr lang="en-GB" sz="12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63658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3</a:t>
                      </a:r>
                      <a:r>
                        <a:rPr lang="en-GB" sz="1400" baseline="0" dirty="0" smtClean="0"/>
                        <a:t> Right 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4</a:t>
                      </a:r>
                      <a:endParaRPr lang="en-GB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20</a:t>
                      </a:r>
                      <a:endParaRPr lang="en-GB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NO</a:t>
                      </a:r>
                      <a:endParaRPr lang="en-GB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RE38</a:t>
                      </a:r>
                    </a:p>
                    <a:p>
                      <a:pPr algn="ctr"/>
                      <a:r>
                        <a:rPr lang="en-GB" sz="1200" dirty="0" smtClean="0"/>
                        <a:t>UJ32</a:t>
                      </a:r>
                    </a:p>
                    <a:p>
                      <a:pPr algn="ctr"/>
                      <a:r>
                        <a:rPr lang="en-GB" sz="1200" dirty="0" smtClean="0"/>
                        <a:t>RE32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7389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4 Left</a:t>
                      </a:r>
                      <a:r>
                        <a:rPr lang="en-GB" sz="1400" baseline="0" dirty="0" smtClean="0"/>
                        <a:t> and Right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5</a:t>
                      </a:r>
                      <a:endParaRPr lang="en-GB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NO</a:t>
                      </a:r>
                      <a:endParaRPr lang="en-GB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UX45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SIMA.5R4.4RM14S </a:t>
                      </a:r>
                      <a:r>
                        <a:rPr lang="en-GB" sz="1200" b="1" dirty="0" smtClean="0"/>
                        <a:t>(BSRT Beam</a:t>
                      </a:r>
                      <a:r>
                        <a:rPr lang="en-GB" sz="1200" b="1" baseline="0" dirty="0" smtClean="0"/>
                        <a:t> 1</a:t>
                      </a:r>
                      <a:r>
                        <a:rPr lang="en-GB" sz="1200" b="1" dirty="0" smtClean="0"/>
                        <a:t>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SIMA.5R4.4RM16S (BSRT Beam</a:t>
                      </a:r>
                      <a:r>
                        <a:rPr lang="en-GB" sz="1200" baseline="0" dirty="0" smtClean="0"/>
                        <a:t> 1</a:t>
                      </a:r>
                      <a:r>
                        <a:rPr lang="en-GB" sz="1200" dirty="0" smtClean="0"/>
                        <a:t>)</a:t>
                      </a:r>
                    </a:p>
                    <a:p>
                      <a:pPr algn="ctr"/>
                      <a:r>
                        <a:rPr lang="en-GB" sz="1200" dirty="0" smtClean="0"/>
                        <a:t>SIMA.5L4.4LM14S </a:t>
                      </a:r>
                      <a:r>
                        <a:rPr lang="en-GB" sz="1200" b="1" dirty="0" smtClean="0"/>
                        <a:t>(BSRT Beam</a:t>
                      </a:r>
                      <a:r>
                        <a:rPr lang="en-GB" sz="1200" b="1" baseline="0" dirty="0" smtClean="0"/>
                        <a:t> 2</a:t>
                      </a:r>
                      <a:r>
                        <a:rPr lang="en-GB" sz="1200" b="1" dirty="0" smtClean="0"/>
                        <a:t>)</a:t>
                      </a:r>
                    </a:p>
                    <a:p>
                      <a:pPr algn="ctr"/>
                      <a:r>
                        <a:rPr lang="en-GB" sz="1200" dirty="0" smtClean="0"/>
                        <a:t>SIMA.5L4.4LM16S (BSRT Beam</a:t>
                      </a:r>
                      <a:r>
                        <a:rPr lang="en-GB" sz="1200" baseline="0" dirty="0" smtClean="0"/>
                        <a:t> 2</a:t>
                      </a:r>
                      <a:r>
                        <a:rPr lang="en-GB" sz="1200" dirty="0" smtClean="0"/>
                        <a:t>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72763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5 Left</a:t>
                      </a:r>
                      <a:r>
                        <a:rPr lang="en-GB" sz="1400" baseline="0" dirty="0" smtClean="0"/>
                        <a:t> and Right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4</a:t>
                      </a:r>
                      <a:endParaRPr lang="en-GB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17</a:t>
                      </a:r>
                      <a:endParaRPr lang="en-GB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12-17</a:t>
                      </a:r>
                      <a:endParaRPr lang="en-GB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UPS54</a:t>
                      </a:r>
                    </a:p>
                    <a:p>
                      <a:pPr algn="ctr"/>
                      <a:r>
                        <a:rPr lang="en-GB" sz="1200" dirty="0" smtClean="0"/>
                        <a:t>UJ56</a:t>
                      </a:r>
                    </a:p>
                    <a:p>
                      <a:pPr algn="ctr"/>
                      <a:r>
                        <a:rPr lang="en-GB" sz="1200" dirty="0" smtClean="0"/>
                        <a:t>USC55</a:t>
                      </a:r>
                    </a:p>
                    <a:p>
                      <a:pPr algn="ctr"/>
                      <a:r>
                        <a:rPr lang="en-GB" sz="1200" dirty="0" smtClean="0"/>
                        <a:t>RR53</a:t>
                      </a:r>
                    </a:p>
                    <a:p>
                      <a:pPr algn="ctr"/>
                      <a:r>
                        <a:rPr lang="en-GB" sz="1200" dirty="0" smtClean="0"/>
                        <a:t>RR57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SIMA.4L5.5LM07S </a:t>
                      </a:r>
                      <a:r>
                        <a:rPr lang="en-GB" sz="1200" b="1" dirty="0" smtClean="0"/>
                        <a:t>( TAN )</a:t>
                      </a:r>
                    </a:p>
                    <a:p>
                      <a:pPr algn="ctr"/>
                      <a:r>
                        <a:rPr lang="en-GB" sz="1200" dirty="0" smtClean="0"/>
                        <a:t>SIMA.4R5.5RM05S </a:t>
                      </a:r>
                      <a:r>
                        <a:rPr lang="en-GB" sz="1200" b="1" dirty="0" smtClean="0"/>
                        <a:t>( TAN 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92112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Reviewed location LHC part 2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11/12/2018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Salvatore Danzeca - RadMON Monitoring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18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457197" y="1260475"/>
          <a:ext cx="8367627" cy="411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54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87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610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6103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556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8556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702971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Points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aseline="0" dirty="0" smtClean="0"/>
                        <a:t>Start cell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End</a:t>
                      </a:r>
                      <a:r>
                        <a:rPr lang="en-GB" sz="1400" baseline="0" dirty="0" smtClean="0"/>
                        <a:t> cell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Extension YETS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Cavern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Non</a:t>
                      </a:r>
                      <a:r>
                        <a:rPr lang="en-GB" sz="1400" baseline="0" dirty="0" smtClean="0"/>
                        <a:t> standard installation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1698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6 Left</a:t>
                      </a:r>
                      <a:r>
                        <a:rPr lang="en-GB" sz="1600" baseline="0" dirty="0" smtClean="0"/>
                        <a:t> and Right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4</a:t>
                      </a:r>
                      <a:r>
                        <a:rPr lang="en-GB" sz="2000" baseline="0" dirty="0" smtClean="0"/>
                        <a:t> </a:t>
                      </a:r>
                      <a:endParaRPr lang="en-GB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NO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UJ64</a:t>
                      </a:r>
                    </a:p>
                    <a:p>
                      <a:pPr algn="ctr"/>
                      <a:r>
                        <a:rPr lang="en-GB" sz="1200" dirty="0" smtClean="0"/>
                        <a:t>UA63</a:t>
                      </a:r>
                    </a:p>
                    <a:p>
                      <a:pPr algn="ctr"/>
                      <a:r>
                        <a:rPr lang="en-GB" sz="1200" dirty="0" smtClean="0"/>
                        <a:t>UX65</a:t>
                      </a:r>
                    </a:p>
                    <a:p>
                      <a:pPr algn="ctr"/>
                      <a:r>
                        <a:rPr lang="en-GB" sz="1200" dirty="0" smtClean="0"/>
                        <a:t>RE62</a:t>
                      </a:r>
                    </a:p>
                    <a:p>
                      <a:pPr algn="ctr"/>
                      <a:r>
                        <a:rPr lang="en-GB" sz="1200" dirty="0" smtClean="0"/>
                        <a:t>UA67</a:t>
                      </a:r>
                    </a:p>
                    <a:p>
                      <a:pPr algn="ctr"/>
                      <a:r>
                        <a:rPr lang="en-GB" sz="1200" dirty="0" smtClean="0"/>
                        <a:t>UJ66</a:t>
                      </a:r>
                    </a:p>
                    <a:p>
                      <a:pPr algn="ctr"/>
                      <a:r>
                        <a:rPr lang="en-GB" sz="1200" dirty="0" smtClean="0"/>
                        <a:t>RE68</a:t>
                      </a:r>
                    </a:p>
                    <a:p>
                      <a:pPr algn="ctr"/>
                      <a:endParaRPr lang="en-GB" sz="1200" dirty="0" smtClean="0"/>
                    </a:p>
                    <a:p>
                      <a:pPr algn="ctr"/>
                      <a:endParaRPr lang="en-GB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SIMA.17L6.6LM17S </a:t>
                      </a:r>
                      <a:r>
                        <a:rPr lang="en-GB" sz="1200" b="1" dirty="0" smtClean="0"/>
                        <a:t>( DUMP beam</a:t>
                      </a:r>
                      <a:r>
                        <a:rPr lang="en-GB" sz="1200" b="1" baseline="0" dirty="0" smtClean="0"/>
                        <a:t> 1</a:t>
                      </a:r>
                      <a:r>
                        <a:rPr lang="en-GB" sz="1200" b="1" dirty="0" smtClean="0"/>
                        <a:t> 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SIMA.17R6.6RM17S </a:t>
                      </a:r>
                      <a:r>
                        <a:rPr kumimoji="0" lang="en-GB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 DUMP beam 2 )</a:t>
                      </a:r>
                    </a:p>
                    <a:p>
                      <a:pPr algn="ctr"/>
                      <a:endParaRPr lang="en-GB" sz="1200" dirty="0" smtClean="0"/>
                    </a:p>
                    <a:p>
                      <a:pPr algn="ctr"/>
                      <a:endParaRPr lang="en-GB" sz="1200" dirty="0" smtClean="0"/>
                    </a:p>
                    <a:p>
                      <a:pPr algn="ctr"/>
                      <a:endParaRPr lang="en-GB" sz="1200" dirty="0" smtClean="0"/>
                    </a:p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1698">
                <a:tc>
                  <a:txBody>
                    <a:bodyPr/>
                    <a:lstStyle/>
                    <a:p>
                      <a:pPr algn="ctr"/>
                      <a:r>
                        <a:rPr lang="en-GB" sz="1600" baseline="0" dirty="0" smtClean="0"/>
                        <a:t>7 Left and Right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4-7</a:t>
                      </a:r>
                      <a:endParaRPr lang="en-GB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20</a:t>
                      </a:r>
                      <a:endParaRPr lang="en-GB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NO</a:t>
                      </a:r>
                      <a:endParaRPr lang="en-GB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RR73</a:t>
                      </a:r>
                    </a:p>
                    <a:p>
                      <a:pPr algn="ctr"/>
                      <a:r>
                        <a:rPr lang="en-GB" sz="1200" dirty="0" smtClean="0"/>
                        <a:t>RE72</a:t>
                      </a:r>
                    </a:p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1698">
                <a:tc>
                  <a:txBody>
                    <a:bodyPr/>
                    <a:lstStyle/>
                    <a:p>
                      <a:pPr algn="ctr"/>
                      <a:r>
                        <a:rPr lang="en-GB" sz="1600" baseline="0" dirty="0" smtClean="0"/>
                        <a:t>8 Left and Right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4-7</a:t>
                      </a:r>
                      <a:endParaRPr lang="en-GB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20</a:t>
                      </a:r>
                      <a:endParaRPr lang="en-GB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9-20</a:t>
                      </a:r>
                      <a:endParaRPr lang="en-GB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UA83</a:t>
                      </a:r>
                    </a:p>
                    <a:p>
                      <a:pPr algn="ctr"/>
                      <a:r>
                        <a:rPr lang="en-GB" sz="1200" dirty="0" smtClean="0"/>
                        <a:t>RE82</a:t>
                      </a:r>
                    </a:p>
                    <a:p>
                      <a:pPr algn="ctr"/>
                      <a:r>
                        <a:rPr lang="en-GB" sz="1200" dirty="0" smtClean="0"/>
                        <a:t>UA87</a:t>
                      </a:r>
                    </a:p>
                    <a:p>
                      <a:pPr algn="ctr"/>
                      <a:r>
                        <a:rPr lang="en-GB" sz="1200" dirty="0" smtClean="0"/>
                        <a:t>UJ88</a:t>
                      </a:r>
                    </a:p>
                    <a:p>
                      <a:pPr algn="ctr"/>
                      <a:r>
                        <a:rPr lang="en-GB" sz="1200" dirty="0" smtClean="0"/>
                        <a:t>RE88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54691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LHC experiments: ATLAS, CMS, LHCb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11/12/2018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Salvatore Danzeca - RadMON Monitoring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 err="1" smtClean="0"/>
              <a:t>RadMon</a:t>
            </a:r>
            <a:r>
              <a:rPr lang="en-GB" dirty="0" smtClean="0"/>
              <a:t> V4 installed in the 2009</a:t>
            </a:r>
          </a:p>
          <a:p>
            <a:r>
              <a:rPr lang="en-GB" dirty="0" smtClean="0"/>
              <a:t>Atlas UX15 16 </a:t>
            </a:r>
            <a:r>
              <a:rPr lang="en-GB" dirty="0" err="1" smtClean="0"/>
              <a:t>RadMons</a:t>
            </a:r>
            <a:r>
              <a:rPr lang="en-GB" dirty="0" smtClean="0"/>
              <a:t> installed also on the balcony</a:t>
            </a:r>
          </a:p>
          <a:p>
            <a:r>
              <a:rPr lang="en-GB" dirty="0" smtClean="0"/>
              <a:t>CMS UXC55 20 </a:t>
            </a:r>
            <a:r>
              <a:rPr lang="en-GB" dirty="0" err="1" smtClean="0"/>
              <a:t>RadMons</a:t>
            </a:r>
            <a:r>
              <a:rPr lang="en-GB" dirty="0" smtClean="0"/>
              <a:t> installed</a:t>
            </a:r>
          </a:p>
          <a:p>
            <a:r>
              <a:rPr lang="en-GB" dirty="0" smtClean="0"/>
              <a:t>LHCb UX85 10 </a:t>
            </a:r>
            <a:r>
              <a:rPr lang="en-GB" dirty="0" err="1" smtClean="0"/>
              <a:t>RadMons</a:t>
            </a:r>
            <a:r>
              <a:rPr lang="en-GB" dirty="0" smtClean="0"/>
              <a:t> installed</a:t>
            </a:r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8572" y="3868940"/>
            <a:ext cx="3453448" cy="22910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5975" y="3956284"/>
            <a:ext cx="3320705" cy="2319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84422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522844"/>
            <a:ext cx="8226425" cy="5016068"/>
          </a:xfrm>
        </p:spPr>
        <p:txBody>
          <a:bodyPr>
            <a:normAutofit/>
          </a:bodyPr>
          <a:lstStyle/>
          <a:p>
            <a:pPr lvl="0"/>
            <a:r>
              <a:rPr lang="en-GB" sz="3200" dirty="0" err="1" smtClean="0"/>
              <a:t>RadMon</a:t>
            </a:r>
            <a:r>
              <a:rPr lang="en-GB" sz="3200" dirty="0" smtClean="0"/>
              <a:t> ecosystem overview</a:t>
            </a:r>
          </a:p>
          <a:p>
            <a:pPr lvl="1"/>
            <a:r>
              <a:rPr lang="en-GB" sz="3200" dirty="0" smtClean="0"/>
              <a:t>V5 and the new V6</a:t>
            </a:r>
          </a:p>
          <a:p>
            <a:pPr lvl="0"/>
            <a:r>
              <a:rPr lang="en-GB" sz="3200" dirty="0" err="1" smtClean="0"/>
              <a:t>RadMon</a:t>
            </a:r>
            <a:r>
              <a:rPr lang="en-GB" sz="3200" dirty="0" smtClean="0"/>
              <a:t> installation in the LHC</a:t>
            </a:r>
          </a:p>
          <a:p>
            <a:pPr lvl="0"/>
            <a:r>
              <a:rPr lang="en-GB" sz="3200" dirty="0" err="1" smtClean="0"/>
              <a:t>RadMon</a:t>
            </a:r>
            <a:r>
              <a:rPr lang="en-GB" sz="3200" dirty="0" smtClean="0"/>
              <a:t> installation in the Injectors</a:t>
            </a:r>
          </a:p>
          <a:p>
            <a:pPr lvl="0"/>
            <a:r>
              <a:rPr lang="en-GB" sz="3200" dirty="0" smtClean="0"/>
              <a:t>Other Passive solutions</a:t>
            </a:r>
          </a:p>
          <a:p>
            <a:pPr lvl="0"/>
            <a:r>
              <a:rPr lang="en-GB" sz="3200" dirty="0" smtClean="0"/>
              <a:t>R&amp;D in sensors and architecture</a:t>
            </a:r>
          </a:p>
          <a:p>
            <a:pPr lvl="0"/>
            <a:endParaRPr lang="en-GB" sz="32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11/12/2018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Salvatore Danzeca - RadMON Monitoring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492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Historic Evolution of the </a:t>
            </a:r>
            <a:r>
              <a:rPr lang="en-GB" dirty="0" err="1"/>
              <a:t>RadMon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11/12/2018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Salvatore Danzeca - RadMON Monitoring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628" y="2451560"/>
            <a:ext cx="8226425" cy="1633675"/>
          </a:xfrm>
        </p:spPr>
      </p:pic>
      <p:sp>
        <p:nvSpPr>
          <p:cNvPr id="8" name="Rectangle 7"/>
          <p:cNvSpPr/>
          <p:nvPr/>
        </p:nvSpPr>
        <p:spPr>
          <a:xfrm>
            <a:off x="771326" y="3633586"/>
            <a:ext cx="1524000" cy="1119033"/>
          </a:xfrm>
          <a:prstGeom prst="rect">
            <a:avLst/>
          </a:prstGeom>
          <a:solidFill>
            <a:srgbClr val="6A7B9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2005</a:t>
            </a:r>
          </a:p>
          <a:p>
            <a:pPr algn="ctr"/>
            <a:r>
              <a:rPr lang="en-GB" sz="1400" dirty="0" err="1" smtClean="0"/>
              <a:t>RadMon</a:t>
            </a:r>
            <a:r>
              <a:rPr lang="en-GB" sz="1400" dirty="0" smtClean="0"/>
              <a:t> first proposal </a:t>
            </a:r>
          </a:p>
          <a:p>
            <a:pPr algn="ctr"/>
            <a:r>
              <a:rPr lang="en-GB" sz="1400" dirty="0" err="1" smtClean="0"/>
              <a:t>RadMon</a:t>
            </a:r>
            <a:r>
              <a:rPr lang="en-GB" sz="1400" dirty="0" smtClean="0"/>
              <a:t> V4</a:t>
            </a:r>
          </a:p>
          <a:p>
            <a:pPr algn="ctr"/>
            <a:endParaRPr lang="en-GB" sz="1400" dirty="0"/>
          </a:p>
        </p:txBody>
      </p:sp>
      <p:sp>
        <p:nvSpPr>
          <p:cNvPr id="9" name="Rectangle 8"/>
          <p:cNvSpPr/>
          <p:nvPr/>
        </p:nvSpPr>
        <p:spPr>
          <a:xfrm>
            <a:off x="2085039" y="2193398"/>
            <a:ext cx="1524000" cy="786155"/>
          </a:xfrm>
          <a:prstGeom prst="rect">
            <a:avLst/>
          </a:prstGeom>
          <a:solidFill>
            <a:srgbClr val="6A7B9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2007 </a:t>
            </a:r>
          </a:p>
          <a:p>
            <a:pPr algn="ctr"/>
            <a:r>
              <a:rPr lang="en-GB" dirty="0" err="1" smtClean="0"/>
              <a:t>RadMon</a:t>
            </a:r>
            <a:r>
              <a:rPr lang="en-GB" dirty="0" smtClean="0"/>
              <a:t> V5 </a:t>
            </a:r>
          </a:p>
        </p:txBody>
      </p:sp>
      <p:sp>
        <p:nvSpPr>
          <p:cNvPr id="10" name="Rectangle 9"/>
          <p:cNvSpPr/>
          <p:nvPr/>
        </p:nvSpPr>
        <p:spPr>
          <a:xfrm>
            <a:off x="3335192" y="3628772"/>
            <a:ext cx="1524000" cy="786155"/>
          </a:xfrm>
          <a:prstGeom prst="rect">
            <a:avLst/>
          </a:prstGeom>
          <a:solidFill>
            <a:srgbClr val="6A7B9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2013 </a:t>
            </a:r>
          </a:p>
          <a:p>
            <a:pPr algn="ctr"/>
            <a:r>
              <a:rPr lang="en-GB" dirty="0" err="1" smtClean="0"/>
              <a:t>RadMon</a:t>
            </a:r>
            <a:r>
              <a:rPr lang="en-GB" dirty="0" smtClean="0"/>
              <a:t> V6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499528" y="2137925"/>
            <a:ext cx="1524000" cy="786155"/>
          </a:xfrm>
          <a:prstGeom prst="rect">
            <a:avLst/>
          </a:prstGeom>
          <a:solidFill>
            <a:srgbClr val="6A7B9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2014</a:t>
            </a:r>
          </a:p>
          <a:p>
            <a:pPr algn="ctr"/>
            <a:r>
              <a:rPr lang="en-GB" dirty="0" smtClean="0"/>
              <a:t>Installation in the Injectors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638517" y="3575032"/>
            <a:ext cx="1610932" cy="1236140"/>
          </a:xfrm>
          <a:prstGeom prst="rect">
            <a:avLst/>
          </a:prstGeom>
          <a:solidFill>
            <a:srgbClr val="6A7B9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2016/2017</a:t>
            </a:r>
          </a:p>
          <a:p>
            <a:pPr algn="ctr"/>
            <a:r>
              <a:rPr lang="en-GB" dirty="0" err="1" smtClean="0"/>
              <a:t>RadMon</a:t>
            </a:r>
            <a:r>
              <a:rPr lang="en-GB" dirty="0" smtClean="0"/>
              <a:t> V6</a:t>
            </a:r>
          </a:p>
          <a:p>
            <a:pPr algn="ctr"/>
            <a:r>
              <a:rPr lang="en-GB" dirty="0" smtClean="0"/>
              <a:t>LHC deployment</a:t>
            </a:r>
          </a:p>
        </p:txBody>
      </p:sp>
      <p:pic>
        <p:nvPicPr>
          <p:cNvPr id="14" name="Content Placeholder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75" r="74476"/>
          <a:stretch/>
        </p:blipFill>
        <p:spPr>
          <a:xfrm>
            <a:off x="7535384" y="2451560"/>
            <a:ext cx="143933" cy="1633675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6596383" y="2137924"/>
            <a:ext cx="1610932" cy="787295"/>
          </a:xfrm>
          <a:prstGeom prst="rect">
            <a:avLst/>
          </a:prstGeom>
          <a:solidFill>
            <a:srgbClr val="6A7B9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2018/2019</a:t>
            </a:r>
          </a:p>
          <a:p>
            <a:pPr algn="ctr"/>
            <a:r>
              <a:rPr lang="en-GB" dirty="0" smtClean="0"/>
              <a:t>Wireless </a:t>
            </a:r>
            <a:r>
              <a:rPr lang="en-GB" dirty="0" err="1" smtClean="0"/>
              <a:t>BatMon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3701817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rgbClr val="CDCDCD"/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1583" y="163224"/>
            <a:ext cx="8226854" cy="715840"/>
          </a:xfrm>
        </p:spPr>
        <p:txBody>
          <a:bodyPr>
            <a:normAutofit/>
          </a:bodyPr>
          <a:lstStyle/>
          <a:p>
            <a:r>
              <a:rPr lang="en-GB" b="1" dirty="0" err="1"/>
              <a:t>RadMon</a:t>
            </a:r>
            <a:r>
              <a:rPr lang="en-GB" b="1" dirty="0"/>
              <a:t> Ecosystem</a:t>
            </a:r>
          </a:p>
        </p:txBody>
      </p:sp>
      <p:sp>
        <p:nvSpPr>
          <p:cNvPr id="12" name="Freeform 11"/>
          <p:cNvSpPr/>
          <p:nvPr/>
        </p:nvSpPr>
        <p:spPr>
          <a:xfrm>
            <a:off x="1947315" y="3910308"/>
            <a:ext cx="3669459" cy="1962648"/>
          </a:xfrm>
          <a:custGeom>
            <a:avLst/>
            <a:gdLst>
              <a:gd name="connsiteX0" fmla="*/ 981324 w 3669459"/>
              <a:gd name="connsiteY0" fmla="*/ 0 h 1962648"/>
              <a:gd name="connsiteX1" fmla="*/ 1529992 w 3669459"/>
              <a:gd name="connsiteY1" fmla="*/ 167595 h 1962648"/>
              <a:gd name="connsiteX2" fmla="*/ 1672324 w 3669459"/>
              <a:gd name="connsiteY2" fmla="*/ 285030 h 1962648"/>
              <a:gd name="connsiteX3" fmla="*/ 1738059 w 3669459"/>
              <a:gd name="connsiteY3" fmla="*/ 334803 h 1962648"/>
              <a:gd name="connsiteX4" fmla="*/ 2674656 w 3669459"/>
              <a:gd name="connsiteY4" fmla="*/ 627088 h 1962648"/>
              <a:gd name="connsiteX5" fmla="*/ 3401688 w 3669459"/>
              <a:gd name="connsiteY5" fmla="*/ 458222 h 1962648"/>
              <a:gd name="connsiteX6" fmla="*/ 3432627 w 3669459"/>
              <a:gd name="connsiteY6" fmla="*/ 441508 h 1962648"/>
              <a:gd name="connsiteX7" fmla="*/ 3430799 w 3669459"/>
              <a:gd name="connsiteY7" fmla="*/ 653070 h 1962648"/>
              <a:gd name="connsiteX8" fmla="*/ 3420561 w 3669459"/>
              <a:gd name="connsiteY8" fmla="*/ 734885 h 1962648"/>
              <a:gd name="connsiteX9" fmla="*/ 3390026 w 3669459"/>
              <a:gd name="connsiteY9" fmla="*/ 916866 h 1962648"/>
              <a:gd name="connsiteX10" fmla="*/ 3519218 w 3669459"/>
              <a:gd name="connsiteY10" fmla="*/ 1475824 h 1962648"/>
              <a:gd name="connsiteX11" fmla="*/ 3635370 w 3669459"/>
              <a:gd name="connsiteY11" fmla="*/ 1637130 h 1962648"/>
              <a:gd name="connsiteX12" fmla="*/ 3669459 w 3669459"/>
              <a:gd name="connsiteY12" fmla="*/ 1671916 h 1962648"/>
              <a:gd name="connsiteX13" fmla="*/ 3611254 w 3669459"/>
              <a:gd name="connsiteY13" fmla="*/ 1627845 h 1962648"/>
              <a:gd name="connsiteX14" fmla="*/ 2674657 w 3669459"/>
              <a:gd name="connsiteY14" fmla="*/ 1335560 h 1962648"/>
              <a:gd name="connsiteX15" fmla="*/ 1738060 w 3669459"/>
              <a:gd name="connsiteY15" fmla="*/ 1627845 h 1962648"/>
              <a:gd name="connsiteX16" fmla="*/ 1672313 w 3669459"/>
              <a:gd name="connsiteY16" fmla="*/ 1677627 h 1962648"/>
              <a:gd name="connsiteX17" fmla="*/ 1529992 w 3669459"/>
              <a:gd name="connsiteY17" fmla="*/ 1795053 h 1962648"/>
              <a:gd name="connsiteX18" fmla="*/ 981324 w 3669459"/>
              <a:gd name="connsiteY18" fmla="*/ 1962648 h 1962648"/>
              <a:gd name="connsiteX19" fmla="*/ 0 w 3669459"/>
              <a:gd name="connsiteY19" fmla="*/ 981324 h 1962648"/>
              <a:gd name="connsiteX20" fmla="*/ 981324 w 3669459"/>
              <a:gd name="connsiteY20" fmla="*/ 0 h 1962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669459" h="1962648">
                <a:moveTo>
                  <a:pt x="981324" y="0"/>
                </a:moveTo>
                <a:cubicBezTo>
                  <a:pt x="1184563" y="0"/>
                  <a:pt x="1373371" y="61784"/>
                  <a:pt x="1529992" y="167595"/>
                </a:cubicBezTo>
                <a:lnTo>
                  <a:pt x="1672324" y="285030"/>
                </a:lnTo>
                <a:lnTo>
                  <a:pt x="1738059" y="334803"/>
                </a:lnTo>
                <a:cubicBezTo>
                  <a:pt x="2003912" y="519098"/>
                  <a:pt x="2326673" y="627088"/>
                  <a:pt x="2674656" y="627088"/>
                </a:cubicBezTo>
                <a:cubicBezTo>
                  <a:pt x="2935644" y="627088"/>
                  <a:pt x="3182443" y="566344"/>
                  <a:pt x="3401688" y="458222"/>
                </a:cubicBezTo>
                <a:lnTo>
                  <a:pt x="3432627" y="441508"/>
                </a:lnTo>
                <a:lnTo>
                  <a:pt x="3430799" y="653070"/>
                </a:lnTo>
                <a:lnTo>
                  <a:pt x="3420561" y="734885"/>
                </a:lnTo>
                <a:lnTo>
                  <a:pt x="3390026" y="916866"/>
                </a:lnTo>
                <a:cubicBezTo>
                  <a:pt x="3376701" y="1105409"/>
                  <a:pt x="3417599" y="1299814"/>
                  <a:pt x="3519218" y="1475824"/>
                </a:cubicBezTo>
                <a:cubicBezTo>
                  <a:pt x="3553091" y="1534494"/>
                  <a:pt x="3592108" y="1588343"/>
                  <a:pt x="3635370" y="1637130"/>
                </a:cubicBezTo>
                <a:lnTo>
                  <a:pt x="3669459" y="1671916"/>
                </a:lnTo>
                <a:lnTo>
                  <a:pt x="3611254" y="1627845"/>
                </a:lnTo>
                <a:cubicBezTo>
                  <a:pt x="3345400" y="1443550"/>
                  <a:pt x="3022640" y="1335560"/>
                  <a:pt x="2674657" y="1335560"/>
                </a:cubicBezTo>
                <a:cubicBezTo>
                  <a:pt x="2326674" y="1335560"/>
                  <a:pt x="2003913" y="1443550"/>
                  <a:pt x="1738060" y="1627845"/>
                </a:cubicBezTo>
                <a:lnTo>
                  <a:pt x="1672313" y="1677627"/>
                </a:lnTo>
                <a:lnTo>
                  <a:pt x="1529992" y="1795053"/>
                </a:lnTo>
                <a:cubicBezTo>
                  <a:pt x="1373371" y="1900864"/>
                  <a:pt x="1184563" y="1962648"/>
                  <a:pt x="981324" y="1962648"/>
                </a:cubicBezTo>
                <a:cubicBezTo>
                  <a:pt x="439354" y="1962648"/>
                  <a:pt x="0" y="1523294"/>
                  <a:pt x="0" y="981324"/>
                </a:cubicBezTo>
                <a:cubicBezTo>
                  <a:pt x="0" y="439354"/>
                  <a:pt x="439354" y="0"/>
                  <a:pt x="981324" y="0"/>
                </a:cubicBezTo>
                <a:close/>
              </a:path>
            </a:pathLst>
          </a:custGeom>
          <a:gradFill flip="none" rotWithShape="1">
            <a:gsLst>
              <a:gs pos="0">
                <a:srgbClr val="052535"/>
              </a:gs>
              <a:gs pos="14000">
                <a:srgbClr val="2998CD">
                  <a:shade val="67500"/>
                  <a:satMod val="115000"/>
                </a:srgbClr>
              </a:gs>
              <a:gs pos="100000">
                <a:srgbClr val="2998CD">
                  <a:shade val="100000"/>
                  <a:satMod val="115000"/>
                </a:srgbClr>
              </a:gs>
            </a:gsLst>
            <a:lin ang="10800000" scaled="1"/>
            <a:tileRect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 rot="18000000">
            <a:off x="2365702" y="1716674"/>
            <a:ext cx="3661137" cy="1962648"/>
          </a:xfrm>
          <a:custGeom>
            <a:avLst/>
            <a:gdLst>
              <a:gd name="connsiteX0" fmla="*/ 3542697 w 3661137"/>
              <a:gd name="connsiteY0" fmla="*/ 513567 h 1962648"/>
              <a:gd name="connsiteX1" fmla="*/ 3661137 w 3661137"/>
              <a:gd name="connsiteY1" fmla="*/ 981324 h 1962648"/>
              <a:gd name="connsiteX2" fmla="*/ 2679813 w 3661137"/>
              <a:gd name="connsiteY2" fmla="*/ 1962648 h 1962648"/>
              <a:gd name="connsiteX3" fmla="*/ 2131146 w 3661137"/>
              <a:gd name="connsiteY3" fmla="*/ 1795053 h 1962648"/>
              <a:gd name="connsiteX4" fmla="*/ 2080866 w 3661137"/>
              <a:gd name="connsiteY4" fmla="*/ 1753569 h 1962648"/>
              <a:gd name="connsiteX5" fmla="*/ 2080866 w 3661137"/>
              <a:gd name="connsiteY5" fmla="*/ 1754514 h 1962648"/>
              <a:gd name="connsiteX6" fmla="*/ 2069586 w 3661137"/>
              <a:gd name="connsiteY6" fmla="*/ 1744262 h 1962648"/>
              <a:gd name="connsiteX7" fmla="*/ 1988824 w 3661137"/>
              <a:gd name="connsiteY7" fmla="*/ 1677627 h 1962648"/>
              <a:gd name="connsiteX8" fmla="*/ 1923077 w 3661137"/>
              <a:gd name="connsiteY8" fmla="*/ 1627845 h 1962648"/>
              <a:gd name="connsiteX9" fmla="*/ 986480 w 3661137"/>
              <a:gd name="connsiteY9" fmla="*/ 1335560 h 1962648"/>
              <a:gd name="connsiteX10" fmla="*/ 259448 w 3661137"/>
              <a:gd name="connsiteY10" fmla="*/ 1504426 h 1962648"/>
              <a:gd name="connsiteX11" fmla="*/ 232148 w 3661137"/>
              <a:gd name="connsiteY11" fmla="*/ 1519174 h 1962648"/>
              <a:gd name="connsiteX12" fmla="*/ 229731 w 3661137"/>
              <a:gd name="connsiteY12" fmla="*/ 1433762 h 1962648"/>
              <a:gd name="connsiteX13" fmla="*/ 235281 w 3661137"/>
              <a:gd name="connsiteY13" fmla="*/ 1312431 h 1962648"/>
              <a:gd name="connsiteX14" fmla="*/ 245518 w 3661137"/>
              <a:gd name="connsiteY14" fmla="*/ 1230617 h 1962648"/>
              <a:gd name="connsiteX15" fmla="*/ 276054 w 3661137"/>
              <a:gd name="connsiteY15" fmla="*/ 1048636 h 1962648"/>
              <a:gd name="connsiteX16" fmla="*/ 146862 w 3661137"/>
              <a:gd name="connsiteY16" fmla="*/ 489678 h 1962648"/>
              <a:gd name="connsiteX17" fmla="*/ 30710 w 3661137"/>
              <a:gd name="connsiteY17" fmla="*/ 328372 h 1962648"/>
              <a:gd name="connsiteX18" fmla="*/ 0 w 3661137"/>
              <a:gd name="connsiteY18" fmla="*/ 297033 h 1962648"/>
              <a:gd name="connsiteX19" fmla="*/ 49882 w 3661137"/>
              <a:gd name="connsiteY19" fmla="*/ 334803 h 1962648"/>
              <a:gd name="connsiteX20" fmla="*/ 986479 w 3661137"/>
              <a:gd name="connsiteY20" fmla="*/ 627088 h 1962648"/>
              <a:gd name="connsiteX21" fmla="*/ 1923076 w 3661137"/>
              <a:gd name="connsiteY21" fmla="*/ 334803 h 1962648"/>
              <a:gd name="connsiteX22" fmla="*/ 1988836 w 3661137"/>
              <a:gd name="connsiteY22" fmla="*/ 285012 h 1962648"/>
              <a:gd name="connsiteX23" fmla="*/ 2069574 w 3661137"/>
              <a:gd name="connsiteY23" fmla="*/ 218396 h 1962648"/>
              <a:gd name="connsiteX24" fmla="*/ 2080866 w 3661137"/>
              <a:gd name="connsiteY24" fmla="*/ 208133 h 1962648"/>
              <a:gd name="connsiteX25" fmla="*/ 2080866 w 3661137"/>
              <a:gd name="connsiteY25" fmla="*/ 209080 h 1962648"/>
              <a:gd name="connsiteX26" fmla="*/ 2131146 w 3661137"/>
              <a:gd name="connsiteY26" fmla="*/ 167595 h 1962648"/>
              <a:gd name="connsiteX27" fmla="*/ 2679813 w 3661137"/>
              <a:gd name="connsiteY27" fmla="*/ 0 h 1962648"/>
              <a:gd name="connsiteX28" fmla="*/ 3542697 w 3661137"/>
              <a:gd name="connsiteY28" fmla="*/ 513567 h 1962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3661137" h="1962648">
                <a:moveTo>
                  <a:pt x="3542697" y="513567"/>
                </a:moveTo>
                <a:cubicBezTo>
                  <a:pt x="3618231" y="652614"/>
                  <a:pt x="3661137" y="811958"/>
                  <a:pt x="3661137" y="981324"/>
                </a:cubicBezTo>
                <a:cubicBezTo>
                  <a:pt x="3661137" y="1523294"/>
                  <a:pt x="3221783" y="1962648"/>
                  <a:pt x="2679813" y="1962648"/>
                </a:cubicBezTo>
                <a:cubicBezTo>
                  <a:pt x="2476574" y="1962648"/>
                  <a:pt x="2287766" y="1900864"/>
                  <a:pt x="2131146" y="1795053"/>
                </a:cubicBezTo>
                <a:lnTo>
                  <a:pt x="2080866" y="1753569"/>
                </a:lnTo>
                <a:lnTo>
                  <a:pt x="2080866" y="1754514"/>
                </a:lnTo>
                <a:lnTo>
                  <a:pt x="2069586" y="1744262"/>
                </a:lnTo>
                <a:lnTo>
                  <a:pt x="1988824" y="1677627"/>
                </a:lnTo>
                <a:lnTo>
                  <a:pt x="1923077" y="1627845"/>
                </a:lnTo>
                <a:cubicBezTo>
                  <a:pt x="1657223" y="1443550"/>
                  <a:pt x="1334463" y="1335560"/>
                  <a:pt x="986480" y="1335560"/>
                </a:cubicBezTo>
                <a:cubicBezTo>
                  <a:pt x="725493" y="1335560"/>
                  <a:pt x="478693" y="1396304"/>
                  <a:pt x="259448" y="1504426"/>
                </a:cubicBezTo>
                <a:lnTo>
                  <a:pt x="232148" y="1519174"/>
                </a:lnTo>
                <a:lnTo>
                  <a:pt x="229731" y="1433762"/>
                </a:lnTo>
                <a:cubicBezTo>
                  <a:pt x="230089" y="1393201"/>
                  <a:pt x="231946" y="1352729"/>
                  <a:pt x="235281" y="1312431"/>
                </a:cubicBezTo>
                <a:lnTo>
                  <a:pt x="245518" y="1230617"/>
                </a:lnTo>
                <a:lnTo>
                  <a:pt x="276054" y="1048636"/>
                </a:lnTo>
                <a:cubicBezTo>
                  <a:pt x="289379" y="860093"/>
                  <a:pt x="248481" y="665688"/>
                  <a:pt x="146862" y="489678"/>
                </a:cubicBezTo>
                <a:cubicBezTo>
                  <a:pt x="112989" y="431008"/>
                  <a:pt x="73972" y="377159"/>
                  <a:pt x="30710" y="328372"/>
                </a:cubicBezTo>
                <a:lnTo>
                  <a:pt x="0" y="297033"/>
                </a:lnTo>
                <a:lnTo>
                  <a:pt x="49882" y="334803"/>
                </a:lnTo>
                <a:cubicBezTo>
                  <a:pt x="315735" y="519098"/>
                  <a:pt x="638496" y="627088"/>
                  <a:pt x="986479" y="627088"/>
                </a:cubicBezTo>
                <a:cubicBezTo>
                  <a:pt x="1334462" y="627088"/>
                  <a:pt x="1657223" y="519098"/>
                  <a:pt x="1923076" y="334803"/>
                </a:cubicBezTo>
                <a:lnTo>
                  <a:pt x="1988836" y="285012"/>
                </a:lnTo>
                <a:lnTo>
                  <a:pt x="2069574" y="218396"/>
                </a:lnTo>
                <a:lnTo>
                  <a:pt x="2080866" y="208133"/>
                </a:lnTo>
                <a:lnTo>
                  <a:pt x="2080866" y="209080"/>
                </a:lnTo>
                <a:lnTo>
                  <a:pt x="2131146" y="167595"/>
                </a:lnTo>
                <a:cubicBezTo>
                  <a:pt x="2287766" y="61784"/>
                  <a:pt x="2476574" y="0"/>
                  <a:pt x="2679813" y="0"/>
                </a:cubicBezTo>
                <a:cubicBezTo>
                  <a:pt x="3052418" y="0"/>
                  <a:pt x="3376520" y="207663"/>
                  <a:pt x="3542697" y="513567"/>
                </a:cubicBezTo>
                <a:close/>
              </a:path>
            </a:pathLst>
          </a:custGeom>
          <a:gradFill flip="none" rotWithShape="1">
            <a:gsLst>
              <a:gs pos="0">
                <a:srgbClr val="601200"/>
              </a:gs>
              <a:gs pos="11000">
                <a:srgbClr val="DE3F18">
                  <a:shade val="67500"/>
                  <a:satMod val="115000"/>
                </a:srgbClr>
              </a:gs>
              <a:gs pos="100000">
                <a:srgbClr val="DE3F18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Freeform 13"/>
          <p:cNvSpPr/>
          <p:nvPr/>
        </p:nvSpPr>
        <p:spPr>
          <a:xfrm rot="14400000">
            <a:off x="4035023" y="3163569"/>
            <a:ext cx="3696030" cy="1962648"/>
          </a:xfrm>
          <a:custGeom>
            <a:avLst/>
            <a:gdLst>
              <a:gd name="connsiteX0" fmla="*/ 3696030 w 3696030"/>
              <a:gd name="connsiteY0" fmla="*/ 1693327 h 1962648"/>
              <a:gd name="connsiteX1" fmla="*/ 3677001 w 3696030"/>
              <a:gd name="connsiteY1" fmla="*/ 1677627 h 1962648"/>
              <a:gd name="connsiteX2" fmla="*/ 3611254 w 3696030"/>
              <a:gd name="connsiteY2" fmla="*/ 1627845 h 1962648"/>
              <a:gd name="connsiteX3" fmla="*/ 2674657 w 3696030"/>
              <a:gd name="connsiteY3" fmla="*/ 1335560 h 1962648"/>
              <a:gd name="connsiteX4" fmla="*/ 1738060 w 3696030"/>
              <a:gd name="connsiteY4" fmla="*/ 1627845 h 1962648"/>
              <a:gd name="connsiteX5" fmla="*/ 1672313 w 3696030"/>
              <a:gd name="connsiteY5" fmla="*/ 1677627 h 1962648"/>
              <a:gd name="connsiteX6" fmla="*/ 1529992 w 3696030"/>
              <a:gd name="connsiteY6" fmla="*/ 1795053 h 1962648"/>
              <a:gd name="connsiteX7" fmla="*/ 981324 w 3696030"/>
              <a:gd name="connsiteY7" fmla="*/ 1962648 h 1962648"/>
              <a:gd name="connsiteX8" fmla="*/ 0 w 3696030"/>
              <a:gd name="connsiteY8" fmla="*/ 981324 h 1962648"/>
              <a:gd name="connsiteX9" fmla="*/ 981324 w 3696030"/>
              <a:gd name="connsiteY9" fmla="*/ 0 h 1962648"/>
              <a:gd name="connsiteX10" fmla="*/ 1529992 w 3696030"/>
              <a:gd name="connsiteY10" fmla="*/ 167595 h 1962648"/>
              <a:gd name="connsiteX11" fmla="*/ 1672324 w 3696030"/>
              <a:gd name="connsiteY11" fmla="*/ 285030 h 1962648"/>
              <a:gd name="connsiteX12" fmla="*/ 1738059 w 3696030"/>
              <a:gd name="connsiteY12" fmla="*/ 334803 h 1962648"/>
              <a:gd name="connsiteX13" fmla="*/ 2674656 w 3696030"/>
              <a:gd name="connsiteY13" fmla="*/ 627088 h 1962648"/>
              <a:gd name="connsiteX14" fmla="*/ 3401688 w 3696030"/>
              <a:gd name="connsiteY14" fmla="*/ 458222 h 1962648"/>
              <a:gd name="connsiteX15" fmla="*/ 3433935 w 3696030"/>
              <a:gd name="connsiteY15" fmla="*/ 440802 h 1962648"/>
              <a:gd name="connsiteX16" fmla="*/ 3436347 w 3696030"/>
              <a:gd name="connsiteY16" fmla="*/ 526033 h 1962648"/>
              <a:gd name="connsiteX17" fmla="*/ 3430797 w 3696030"/>
              <a:gd name="connsiteY17" fmla="*/ 647364 h 1962648"/>
              <a:gd name="connsiteX18" fmla="*/ 3420558 w 3696030"/>
              <a:gd name="connsiteY18" fmla="*/ 729194 h 1962648"/>
              <a:gd name="connsiteX19" fmla="*/ 3403231 w 3696030"/>
              <a:gd name="connsiteY19" fmla="*/ 832453 h 1962648"/>
              <a:gd name="connsiteX20" fmla="*/ 3399993 w 3696030"/>
              <a:gd name="connsiteY20" fmla="*/ 847348 h 1962648"/>
              <a:gd name="connsiteX21" fmla="*/ 3400811 w 3696030"/>
              <a:gd name="connsiteY21" fmla="*/ 846875 h 1962648"/>
              <a:gd name="connsiteX22" fmla="*/ 3390025 w 3696030"/>
              <a:gd name="connsiteY22" fmla="*/ 911161 h 1962648"/>
              <a:gd name="connsiteX23" fmla="*/ 3519217 w 3696030"/>
              <a:gd name="connsiteY23" fmla="*/ 1470118 h 1962648"/>
              <a:gd name="connsiteX24" fmla="*/ 3635368 w 3696030"/>
              <a:gd name="connsiteY24" fmla="*/ 1631424 h 1962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696030" h="1962648">
                <a:moveTo>
                  <a:pt x="3696030" y="1693327"/>
                </a:moveTo>
                <a:lnTo>
                  <a:pt x="3677001" y="1677627"/>
                </a:lnTo>
                <a:lnTo>
                  <a:pt x="3611254" y="1627845"/>
                </a:lnTo>
                <a:cubicBezTo>
                  <a:pt x="3345400" y="1443550"/>
                  <a:pt x="3022640" y="1335560"/>
                  <a:pt x="2674657" y="1335560"/>
                </a:cubicBezTo>
                <a:cubicBezTo>
                  <a:pt x="2326674" y="1335560"/>
                  <a:pt x="2003913" y="1443550"/>
                  <a:pt x="1738060" y="1627845"/>
                </a:cubicBezTo>
                <a:lnTo>
                  <a:pt x="1672313" y="1677627"/>
                </a:lnTo>
                <a:lnTo>
                  <a:pt x="1529992" y="1795053"/>
                </a:lnTo>
                <a:cubicBezTo>
                  <a:pt x="1373371" y="1900864"/>
                  <a:pt x="1184563" y="1962648"/>
                  <a:pt x="981324" y="1962648"/>
                </a:cubicBezTo>
                <a:cubicBezTo>
                  <a:pt x="439354" y="1962649"/>
                  <a:pt x="0" y="1523294"/>
                  <a:pt x="0" y="981324"/>
                </a:cubicBezTo>
                <a:cubicBezTo>
                  <a:pt x="0" y="439354"/>
                  <a:pt x="439354" y="0"/>
                  <a:pt x="981324" y="0"/>
                </a:cubicBezTo>
                <a:cubicBezTo>
                  <a:pt x="1184563" y="0"/>
                  <a:pt x="1373371" y="61784"/>
                  <a:pt x="1529992" y="167595"/>
                </a:cubicBezTo>
                <a:lnTo>
                  <a:pt x="1672324" y="285030"/>
                </a:lnTo>
                <a:lnTo>
                  <a:pt x="1738059" y="334803"/>
                </a:lnTo>
                <a:cubicBezTo>
                  <a:pt x="2003912" y="519098"/>
                  <a:pt x="2326673" y="627088"/>
                  <a:pt x="2674656" y="627088"/>
                </a:cubicBezTo>
                <a:cubicBezTo>
                  <a:pt x="2935643" y="627088"/>
                  <a:pt x="3182443" y="566344"/>
                  <a:pt x="3401688" y="458222"/>
                </a:cubicBezTo>
                <a:lnTo>
                  <a:pt x="3433935" y="440802"/>
                </a:lnTo>
                <a:lnTo>
                  <a:pt x="3436347" y="526033"/>
                </a:lnTo>
                <a:cubicBezTo>
                  <a:pt x="3435989" y="566594"/>
                  <a:pt x="3434131" y="607066"/>
                  <a:pt x="3430797" y="647364"/>
                </a:cubicBezTo>
                <a:lnTo>
                  <a:pt x="3420558" y="729194"/>
                </a:lnTo>
                <a:lnTo>
                  <a:pt x="3403231" y="832453"/>
                </a:lnTo>
                <a:lnTo>
                  <a:pt x="3399993" y="847348"/>
                </a:lnTo>
                <a:lnTo>
                  <a:pt x="3400811" y="846875"/>
                </a:lnTo>
                <a:lnTo>
                  <a:pt x="3390025" y="911161"/>
                </a:lnTo>
                <a:cubicBezTo>
                  <a:pt x="3376700" y="1099703"/>
                  <a:pt x="3417597" y="1294108"/>
                  <a:pt x="3519217" y="1470118"/>
                </a:cubicBezTo>
                <a:cubicBezTo>
                  <a:pt x="3553090" y="1528788"/>
                  <a:pt x="3592106" y="1582637"/>
                  <a:pt x="3635368" y="1631424"/>
                </a:cubicBezTo>
                <a:close/>
              </a:path>
            </a:pathLst>
          </a:custGeom>
          <a:gradFill flip="none" rotWithShape="1">
            <a:gsLst>
              <a:gs pos="0">
                <a:srgbClr val="303600"/>
              </a:gs>
              <a:gs pos="12000">
                <a:srgbClr val="A1B400">
                  <a:shade val="67500"/>
                  <a:satMod val="115000"/>
                </a:srgbClr>
              </a:gs>
              <a:gs pos="100000">
                <a:srgbClr val="A1B400">
                  <a:shade val="100000"/>
                  <a:satMod val="115000"/>
                </a:srgbClr>
              </a:gs>
            </a:gsLst>
            <a:lin ang="10800000" scaled="0"/>
            <a:tileRect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 rot="14400000">
            <a:off x="3742747" y="1082229"/>
            <a:ext cx="1760604" cy="176060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 rot="14400000">
            <a:off x="5436081" y="4015167"/>
            <a:ext cx="1760604" cy="176060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 rot="18000000">
            <a:off x="2047257" y="4015167"/>
            <a:ext cx="1760604" cy="176060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itle 1"/>
          <p:cNvSpPr txBox="1">
            <a:spLocks/>
          </p:cNvSpPr>
          <p:nvPr/>
        </p:nvSpPr>
        <p:spPr>
          <a:xfrm>
            <a:off x="3807390" y="1560997"/>
            <a:ext cx="1677513" cy="715840"/>
          </a:xfrm>
          <a:prstGeom prst="rect">
            <a:avLst/>
          </a:prstGeom>
        </p:spPr>
        <p:txBody>
          <a:bodyPr vert="horz" lIns="45720" rIns="45720" anchor="ctr">
            <a:normAutofit fontScale="85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GB" b="1" dirty="0" err="1" smtClean="0"/>
              <a:t>RadMon</a:t>
            </a:r>
            <a:endParaRPr lang="en-GB" b="1" dirty="0"/>
          </a:p>
        </p:txBody>
      </p:sp>
      <p:sp>
        <p:nvSpPr>
          <p:cNvPr id="34" name="Title 1"/>
          <p:cNvSpPr txBox="1">
            <a:spLocks/>
          </p:cNvSpPr>
          <p:nvPr/>
        </p:nvSpPr>
        <p:spPr>
          <a:xfrm>
            <a:off x="5531579" y="4533712"/>
            <a:ext cx="1677513" cy="715840"/>
          </a:xfrm>
          <a:prstGeom prst="rect">
            <a:avLst/>
          </a:prstGeom>
        </p:spPr>
        <p:txBody>
          <a:bodyPr vert="horz" lIns="45720" rIns="45720" anchor="ctr">
            <a:normAutofit fontScale="92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GB" b="1" dirty="0" err="1" smtClean="0"/>
              <a:t>BatMon</a:t>
            </a:r>
            <a:endParaRPr lang="en-GB" b="1" dirty="0"/>
          </a:p>
        </p:txBody>
      </p:sp>
      <p:sp>
        <p:nvSpPr>
          <p:cNvPr id="35" name="Title 1"/>
          <p:cNvSpPr txBox="1">
            <a:spLocks/>
          </p:cNvSpPr>
          <p:nvPr/>
        </p:nvSpPr>
        <p:spPr>
          <a:xfrm>
            <a:off x="2087343" y="4462860"/>
            <a:ext cx="1677513" cy="715840"/>
          </a:xfrm>
          <a:prstGeom prst="rect">
            <a:avLst/>
          </a:prstGeom>
        </p:spPr>
        <p:txBody>
          <a:bodyPr vert="horz" lIns="45720" rIns="45720" anchor="ctr">
            <a:normAutofit fontScale="7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algn="ctr"/>
            <a:r>
              <a:rPr lang="en-GB" b="1" dirty="0" smtClean="0"/>
              <a:t>Passive </a:t>
            </a:r>
            <a:r>
              <a:rPr lang="en-GB" b="1" dirty="0" err="1" smtClean="0"/>
              <a:t>RadFets</a:t>
            </a:r>
            <a:endParaRPr lang="en-GB" b="1" dirty="0"/>
          </a:p>
        </p:txBody>
      </p:sp>
      <p:pic>
        <p:nvPicPr>
          <p:cNvPr id="36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4039" y="4899398"/>
            <a:ext cx="1614713" cy="1071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2939" y="995120"/>
            <a:ext cx="2445640" cy="2163486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6038" y="3882587"/>
            <a:ext cx="1511589" cy="1315698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11/12/2018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Salvatore Danzeca - RadMON Monitoring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833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11/12/2018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Salvatore Danzeca - RadMON Monitoring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5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451948" y="788278"/>
            <a:ext cx="8240110" cy="1051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 txBox="1">
            <a:spLocks/>
          </p:cNvSpPr>
          <p:nvPr/>
        </p:nvSpPr>
        <p:spPr>
          <a:xfrm>
            <a:off x="395536" y="0"/>
            <a:ext cx="8229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GB" smtClean="0"/>
              <a:t>Scope of the RadMon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4294967295"/>
          </p:nvPr>
        </p:nvSpPr>
        <p:spPr>
          <a:xfrm>
            <a:off x="132058" y="1057709"/>
            <a:ext cx="8229600" cy="4525963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GB" sz="2000" dirty="0" smtClean="0"/>
              <a:t>Measure the </a:t>
            </a:r>
            <a:r>
              <a:rPr lang="en-GB" sz="2000" b="1" dirty="0" smtClean="0">
                <a:solidFill>
                  <a:srgbClr val="FF0000"/>
                </a:solidFill>
              </a:rPr>
              <a:t>Total Ionizing Dose </a:t>
            </a:r>
            <a:r>
              <a:rPr lang="en-GB" sz="2000" dirty="0" smtClean="0"/>
              <a:t>, the </a:t>
            </a:r>
            <a:r>
              <a:rPr lang="en-GB" sz="2000" b="1" dirty="0" smtClean="0">
                <a:solidFill>
                  <a:srgbClr val="FF0000"/>
                </a:solidFill>
              </a:rPr>
              <a:t>Displacement Damage</a:t>
            </a:r>
            <a:r>
              <a:rPr lang="en-GB" sz="2000" b="1" dirty="0" smtClean="0"/>
              <a:t> </a:t>
            </a:r>
            <a:r>
              <a:rPr lang="en-GB" sz="2000" dirty="0" smtClean="0"/>
              <a:t>and the </a:t>
            </a:r>
            <a:r>
              <a:rPr lang="en-GB" sz="2000" b="1" dirty="0" smtClean="0">
                <a:solidFill>
                  <a:srgbClr val="FF0000"/>
                </a:solidFill>
              </a:rPr>
              <a:t>High Energy Hadron </a:t>
            </a:r>
            <a:r>
              <a:rPr lang="en-GB" sz="2000" b="1" dirty="0" err="1" smtClean="0">
                <a:solidFill>
                  <a:srgbClr val="FF0000"/>
                </a:solidFill>
              </a:rPr>
              <a:t>Fluence</a:t>
            </a:r>
            <a:r>
              <a:rPr lang="en-GB" sz="2000" dirty="0" smtClean="0"/>
              <a:t> in order to:</a:t>
            </a:r>
          </a:p>
          <a:p>
            <a:pPr marL="0" indent="0">
              <a:buNone/>
            </a:pPr>
            <a:endParaRPr lang="en-GB" dirty="0" smtClean="0"/>
          </a:p>
          <a:p>
            <a:pPr lvl="1"/>
            <a:r>
              <a:rPr lang="en-GB" sz="2400" dirty="0" smtClean="0"/>
              <a:t>Monitor the Radiation Level in the LHC tunnel</a:t>
            </a:r>
          </a:p>
          <a:p>
            <a:pPr lvl="1"/>
            <a:r>
              <a:rPr lang="en-GB" sz="2400" dirty="0" smtClean="0"/>
              <a:t>Design and install new equipment</a:t>
            </a:r>
          </a:p>
          <a:p>
            <a:pPr lvl="1"/>
            <a:r>
              <a:rPr lang="en-GB" sz="2400" dirty="0" smtClean="0"/>
              <a:t>Anticipate the electronics degradation</a:t>
            </a:r>
          </a:p>
          <a:p>
            <a:pPr lvl="1"/>
            <a:r>
              <a:rPr lang="en-GB" sz="2400" dirty="0" smtClean="0"/>
              <a:t>Investigate the cause of failures</a:t>
            </a:r>
          </a:p>
          <a:p>
            <a:pPr lvl="1"/>
            <a:r>
              <a:rPr lang="en-GB" sz="2400" dirty="0" smtClean="0"/>
              <a:t>Simulation benchmarking </a:t>
            </a:r>
          </a:p>
          <a:p>
            <a:endParaRPr lang="en-GB" dirty="0"/>
          </a:p>
        </p:txBody>
      </p:sp>
      <p:grpSp>
        <p:nvGrpSpPr>
          <p:cNvPr id="60" name="Group 59"/>
          <p:cNvGrpSpPr/>
          <p:nvPr/>
        </p:nvGrpSpPr>
        <p:grpSpPr>
          <a:xfrm>
            <a:off x="5943421" y="4325183"/>
            <a:ext cx="1500296" cy="1433972"/>
            <a:chOff x="5095800" y="2592111"/>
            <a:chExt cx="2000395" cy="1911962"/>
          </a:xfrm>
        </p:grpSpPr>
        <p:sp>
          <p:nvSpPr>
            <p:cNvPr id="61" name="Freeform 17"/>
            <p:cNvSpPr>
              <a:spLocks/>
            </p:cNvSpPr>
            <p:nvPr/>
          </p:nvSpPr>
          <p:spPr bwMode="auto">
            <a:xfrm>
              <a:off x="6095996" y="2959894"/>
              <a:ext cx="1000198" cy="1544179"/>
            </a:xfrm>
            <a:custGeom>
              <a:avLst/>
              <a:gdLst>
                <a:gd name="T0" fmla="*/ 0 w 675"/>
                <a:gd name="T1" fmla="*/ 242 h 1042"/>
                <a:gd name="T2" fmla="*/ 0 w 675"/>
                <a:gd name="T3" fmla="*/ 1042 h 1042"/>
                <a:gd name="T4" fmla="*/ 675 w 675"/>
                <a:gd name="T5" fmla="*/ 801 h 1042"/>
                <a:gd name="T6" fmla="*/ 675 w 675"/>
                <a:gd name="T7" fmla="*/ 0 h 1042"/>
                <a:gd name="T8" fmla="*/ 0 w 675"/>
                <a:gd name="T9" fmla="*/ 242 h 10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5" h="1042">
                  <a:moveTo>
                    <a:pt x="0" y="242"/>
                  </a:moveTo>
                  <a:lnTo>
                    <a:pt x="0" y="1042"/>
                  </a:lnTo>
                  <a:lnTo>
                    <a:pt x="675" y="801"/>
                  </a:lnTo>
                  <a:lnTo>
                    <a:pt x="675" y="0"/>
                  </a:lnTo>
                  <a:lnTo>
                    <a:pt x="0" y="24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62" name="Freeform 21"/>
            <p:cNvSpPr>
              <a:spLocks/>
            </p:cNvSpPr>
            <p:nvPr/>
          </p:nvSpPr>
          <p:spPr bwMode="auto">
            <a:xfrm>
              <a:off x="5095802" y="2959894"/>
              <a:ext cx="1000198" cy="1544179"/>
            </a:xfrm>
            <a:custGeom>
              <a:avLst/>
              <a:gdLst>
                <a:gd name="T0" fmla="*/ 0 w 675"/>
                <a:gd name="T1" fmla="*/ 0 h 1042"/>
                <a:gd name="T2" fmla="*/ 0 w 675"/>
                <a:gd name="T3" fmla="*/ 801 h 1042"/>
                <a:gd name="T4" fmla="*/ 675 w 675"/>
                <a:gd name="T5" fmla="*/ 1042 h 1042"/>
                <a:gd name="T6" fmla="*/ 675 w 675"/>
                <a:gd name="T7" fmla="*/ 242 h 1042"/>
                <a:gd name="T8" fmla="*/ 0 w 675"/>
                <a:gd name="T9" fmla="*/ 0 h 10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5" h="1042">
                  <a:moveTo>
                    <a:pt x="0" y="0"/>
                  </a:moveTo>
                  <a:lnTo>
                    <a:pt x="0" y="801"/>
                  </a:lnTo>
                  <a:lnTo>
                    <a:pt x="675" y="1042"/>
                  </a:lnTo>
                  <a:lnTo>
                    <a:pt x="675" y="2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63" name="Diamond 62"/>
            <p:cNvSpPr/>
            <p:nvPr/>
          </p:nvSpPr>
          <p:spPr>
            <a:xfrm>
              <a:off x="5095800" y="2592111"/>
              <a:ext cx="2000395" cy="735566"/>
            </a:xfrm>
            <a:prstGeom prst="diamond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5943422" y="3278664"/>
            <a:ext cx="1500296" cy="1191347"/>
            <a:chOff x="5095802" y="1196752"/>
            <a:chExt cx="2000395" cy="1588462"/>
          </a:xfrm>
        </p:grpSpPr>
        <p:sp>
          <p:nvSpPr>
            <p:cNvPr id="65" name="Freeform 45"/>
            <p:cNvSpPr>
              <a:spLocks/>
            </p:cNvSpPr>
            <p:nvPr/>
          </p:nvSpPr>
          <p:spPr bwMode="auto">
            <a:xfrm>
              <a:off x="6095999" y="1196752"/>
              <a:ext cx="1000198" cy="1588462"/>
            </a:xfrm>
            <a:custGeom>
              <a:avLst/>
              <a:gdLst>
                <a:gd name="T0" fmla="*/ 0 w 675"/>
                <a:gd name="T1" fmla="*/ 0 h 1072"/>
                <a:gd name="T2" fmla="*/ 0 w 675"/>
                <a:gd name="T3" fmla="*/ 1072 h 1072"/>
                <a:gd name="T4" fmla="*/ 675 w 675"/>
                <a:gd name="T5" fmla="*/ 828 h 1072"/>
                <a:gd name="T6" fmla="*/ 0 w 675"/>
                <a:gd name="T7" fmla="*/ 0 h 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5" h="1072">
                  <a:moveTo>
                    <a:pt x="0" y="0"/>
                  </a:moveTo>
                  <a:lnTo>
                    <a:pt x="0" y="1072"/>
                  </a:lnTo>
                  <a:lnTo>
                    <a:pt x="675" y="8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66" name="Freeform 46"/>
            <p:cNvSpPr>
              <a:spLocks/>
            </p:cNvSpPr>
            <p:nvPr/>
          </p:nvSpPr>
          <p:spPr bwMode="auto">
            <a:xfrm>
              <a:off x="5095802" y="1196752"/>
              <a:ext cx="1000198" cy="1588462"/>
            </a:xfrm>
            <a:custGeom>
              <a:avLst/>
              <a:gdLst>
                <a:gd name="T0" fmla="*/ 675 w 675"/>
                <a:gd name="T1" fmla="*/ 0 h 1072"/>
                <a:gd name="T2" fmla="*/ 675 w 675"/>
                <a:gd name="T3" fmla="*/ 1072 h 1072"/>
                <a:gd name="T4" fmla="*/ 0 w 675"/>
                <a:gd name="T5" fmla="*/ 828 h 1072"/>
                <a:gd name="T6" fmla="*/ 675 w 675"/>
                <a:gd name="T7" fmla="*/ 0 h 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5" h="1072">
                  <a:moveTo>
                    <a:pt x="675" y="0"/>
                  </a:moveTo>
                  <a:lnTo>
                    <a:pt x="675" y="1072"/>
                  </a:lnTo>
                  <a:lnTo>
                    <a:pt x="0" y="828"/>
                  </a:lnTo>
                  <a:lnTo>
                    <a:pt x="67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5220825" y="4743398"/>
            <a:ext cx="1126889" cy="1158006"/>
            <a:chOff x="4132339" y="3149731"/>
            <a:chExt cx="1502519" cy="1544008"/>
          </a:xfrm>
        </p:grpSpPr>
        <p:sp>
          <p:nvSpPr>
            <p:cNvPr id="68" name="Freeform 67"/>
            <p:cNvSpPr>
              <a:spLocks/>
            </p:cNvSpPr>
            <p:nvPr/>
          </p:nvSpPr>
          <p:spPr bwMode="auto">
            <a:xfrm>
              <a:off x="4132339" y="3149731"/>
              <a:ext cx="1502519" cy="1544008"/>
            </a:xfrm>
            <a:custGeom>
              <a:avLst/>
              <a:gdLst>
                <a:gd name="connsiteX0" fmla="*/ 502322 w 1502519"/>
                <a:gd name="connsiteY0" fmla="*/ 0 h 1544008"/>
                <a:gd name="connsiteX1" fmla="*/ 1502519 w 1502519"/>
                <a:gd name="connsiteY1" fmla="*/ 358589 h 1544008"/>
                <a:gd name="connsiteX2" fmla="*/ 1502519 w 1502519"/>
                <a:gd name="connsiteY2" fmla="*/ 358589 h 1544008"/>
                <a:gd name="connsiteX3" fmla="*/ 1502519 w 1502519"/>
                <a:gd name="connsiteY3" fmla="*/ 358589 h 1544008"/>
                <a:gd name="connsiteX4" fmla="*/ 1502519 w 1502519"/>
                <a:gd name="connsiteY4" fmla="*/ 1544008 h 1544008"/>
                <a:gd name="connsiteX5" fmla="*/ 0 w 1502519"/>
                <a:gd name="connsiteY5" fmla="*/ 1151338 h 1544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02519" h="1544008">
                  <a:moveTo>
                    <a:pt x="502322" y="0"/>
                  </a:moveTo>
                  <a:lnTo>
                    <a:pt x="1502519" y="358589"/>
                  </a:lnTo>
                  <a:lnTo>
                    <a:pt x="1502519" y="358589"/>
                  </a:lnTo>
                  <a:lnTo>
                    <a:pt x="1502519" y="358589"/>
                  </a:lnTo>
                  <a:lnTo>
                    <a:pt x="1502519" y="1544008"/>
                  </a:lnTo>
                  <a:lnTo>
                    <a:pt x="0" y="1151338"/>
                  </a:lnTo>
                  <a:close/>
                </a:path>
              </a:pathLst>
            </a:custGeom>
            <a:solidFill>
              <a:srgbClr val="D33F0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id-ID" sz="2400"/>
            </a:p>
          </p:txBody>
        </p:sp>
        <p:sp>
          <p:nvSpPr>
            <p:cNvPr id="69" name="Freeform 47"/>
            <p:cNvSpPr>
              <a:spLocks/>
            </p:cNvSpPr>
            <p:nvPr/>
          </p:nvSpPr>
          <p:spPr bwMode="auto">
            <a:xfrm>
              <a:off x="4132339" y="3508320"/>
              <a:ext cx="1502519" cy="1185419"/>
            </a:xfrm>
            <a:custGeom>
              <a:avLst/>
              <a:gdLst>
                <a:gd name="T0" fmla="*/ 0 w 1014"/>
                <a:gd name="T1" fmla="*/ 535 h 800"/>
                <a:gd name="T2" fmla="*/ 1014 w 1014"/>
                <a:gd name="T3" fmla="*/ 800 h 800"/>
                <a:gd name="T4" fmla="*/ 1014 w 1014"/>
                <a:gd name="T5" fmla="*/ 0 h 800"/>
                <a:gd name="T6" fmla="*/ 0 w 1014"/>
                <a:gd name="T7" fmla="*/ 535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14" h="800">
                  <a:moveTo>
                    <a:pt x="0" y="535"/>
                  </a:moveTo>
                  <a:lnTo>
                    <a:pt x="1014" y="800"/>
                  </a:lnTo>
                  <a:lnTo>
                    <a:pt x="1014" y="0"/>
                  </a:lnTo>
                  <a:lnTo>
                    <a:pt x="0" y="535"/>
                  </a:lnTo>
                  <a:close/>
                </a:path>
              </a:pathLst>
            </a:custGeom>
            <a:solidFill>
              <a:srgbClr val="F3591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7068088" y="4743398"/>
            <a:ext cx="1125779" cy="1158006"/>
            <a:chOff x="6595358" y="3149731"/>
            <a:chExt cx="1501038" cy="1544008"/>
          </a:xfrm>
        </p:grpSpPr>
        <p:sp>
          <p:nvSpPr>
            <p:cNvPr id="71" name="Freeform 70"/>
            <p:cNvSpPr>
              <a:spLocks/>
            </p:cNvSpPr>
            <p:nvPr/>
          </p:nvSpPr>
          <p:spPr bwMode="auto">
            <a:xfrm>
              <a:off x="6595358" y="3149731"/>
              <a:ext cx="1501038" cy="1544008"/>
            </a:xfrm>
            <a:custGeom>
              <a:avLst/>
              <a:gdLst>
                <a:gd name="connsiteX0" fmla="*/ 1000198 w 1501038"/>
                <a:gd name="connsiteY0" fmla="*/ 0 h 1544008"/>
                <a:gd name="connsiteX1" fmla="*/ 1501038 w 1501038"/>
                <a:gd name="connsiteY1" fmla="*/ 1151338 h 1544008"/>
                <a:gd name="connsiteX2" fmla="*/ 0 w 1501038"/>
                <a:gd name="connsiteY2" fmla="*/ 1544008 h 1544008"/>
                <a:gd name="connsiteX3" fmla="*/ 0 w 1501038"/>
                <a:gd name="connsiteY3" fmla="*/ 358589 h 1544008"/>
                <a:gd name="connsiteX4" fmla="*/ 0 w 1501038"/>
                <a:gd name="connsiteY4" fmla="*/ 358589 h 1544008"/>
                <a:gd name="connsiteX5" fmla="*/ 1 w 1501038"/>
                <a:gd name="connsiteY5" fmla="*/ 358589 h 1544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01038" h="1544008">
                  <a:moveTo>
                    <a:pt x="1000198" y="0"/>
                  </a:moveTo>
                  <a:lnTo>
                    <a:pt x="1501038" y="1151338"/>
                  </a:lnTo>
                  <a:lnTo>
                    <a:pt x="0" y="1544008"/>
                  </a:lnTo>
                  <a:lnTo>
                    <a:pt x="0" y="358589"/>
                  </a:lnTo>
                  <a:lnTo>
                    <a:pt x="0" y="358589"/>
                  </a:lnTo>
                  <a:lnTo>
                    <a:pt x="1" y="358589"/>
                  </a:lnTo>
                  <a:close/>
                </a:path>
              </a:pathLst>
            </a:custGeom>
            <a:solidFill>
              <a:srgbClr val="7A8E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id-ID" sz="2400"/>
            </a:p>
          </p:txBody>
        </p:sp>
        <p:sp>
          <p:nvSpPr>
            <p:cNvPr id="72" name="Freeform 49"/>
            <p:cNvSpPr>
              <a:spLocks/>
            </p:cNvSpPr>
            <p:nvPr/>
          </p:nvSpPr>
          <p:spPr bwMode="auto">
            <a:xfrm>
              <a:off x="6595358" y="3508320"/>
              <a:ext cx="1501038" cy="1185419"/>
            </a:xfrm>
            <a:custGeom>
              <a:avLst/>
              <a:gdLst>
                <a:gd name="T0" fmla="*/ 1013 w 1013"/>
                <a:gd name="T1" fmla="*/ 535 h 800"/>
                <a:gd name="T2" fmla="*/ 0 w 1013"/>
                <a:gd name="T3" fmla="*/ 800 h 800"/>
                <a:gd name="T4" fmla="*/ 0 w 1013"/>
                <a:gd name="T5" fmla="*/ 0 h 800"/>
                <a:gd name="T6" fmla="*/ 1013 w 1013"/>
                <a:gd name="T7" fmla="*/ 535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13" h="800">
                  <a:moveTo>
                    <a:pt x="1013" y="535"/>
                  </a:moveTo>
                  <a:lnTo>
                    <a:pt x="0" y="800"/>
                  </a:lnTo>
                  <a:lnTo>
                    <a:pt x="0" y="0"/>
                  </a:lnTo>
                  <a:lnTo>
                    <a:pt x="1013" y="535"/>
                  </a:lnTo>
                  <a:close/>
                </a:path>
              </a:pathLst>
            </a:custGeom>
            <a:solidFill>
              <a:srgbClr val="A9C5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</p:grpSp>
      <p:sp>
        <p:nvSpPr>
          <p:cNvPr id="73" name="TextBox 72"/>
          <p:cNvSpPr txBox="1"/>
          <p:nvPr/>
        </p:nvSpPr>
        <p:spPr>
          <a:xfrm>
            <a:off x="8068098" y="4694714"/>
            <a:ext cx="1243289" cy="392415"/>
          </a:xfrm>
          <a:prstGeom prst="rect">
            <a:avLst/>
          </a:prstGeom>
          <a:noFill/>
        </p:spPr>
        <p:txBody>
          <a:bodyPr wrap="none" lIns="0" rtlCol="0" anchor="ctr">
            <a:spAutoFit/>
          </a:bodyPr>
          <a:lstStyle/>
          <a:p>
            <a:r>
              <a:rPr lang="en-US" sz="1950" b="1" dirty="0" smtClean="0">
                <a:solidFill>
                  <a:srgbClr val="7A8E00"/>
                </a:solidFill>
              </a:rPr>
              <a:t>Pin Diode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4328118" y="4716332"/>
            <a:ext cx="940322" cy="392415"/>
          </a:xfrm>
          <a:prstGeom prst="rect">
            <a:avLst/>
          </a:prstGeom>
          <a:noFill/>
        </p:spPr>
        <p:txBody>
          <a:bodyPr wrap="none" lIns="0" rtlCol="0" anchor="ctr">
            <a:spAutoFit/>
          </a:bodyPr>
          <a:lstStyle/>
          <a:p>
            <a:r>
              <a:rPr lang="en-US" sz="1950" b="1" dirty="0" err="1" smtClean="0">
                <a:solidFill>
                  <a:srgbClr val="F3591F"/>
                </a:solidFill>
              </a:rPr>
              <a:t>RadFet</a:t>
            </a:r>
            <a:endParaRPr lang="en-US" sz="1950" b="1" dirty="0">
              <a:solidFill>
                <a:srgbClr val="F3591F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7174051" y="3191533"/>
            <a:ext cx="1260923" cy="392415"/>
          </a:xfrm>
          <a:prstGeom prst="rect">
            <a:avLst/>
          </a:prstGeom>
          <a:noFill/>
        </p:spPr>
        <p:txBody>
          <a:bodyPr wrap="none" lIns="0" rtlCol="0" anchor="ctr">
            <a:spAutoFit/>
          </a:bodyPr>
          <a:lstStyle/>
          <a:p>
            <a:r>
              <a:rPr lang="en-US" sz="1950" b="1" dirty="0" smtClean="0">
                <a:solidFill>
                  <a:srgbClr val="3073A5"/>
                </a:solidFill>
              </a:rPr>
              <a:t>Memories</a:t>
            </a:r>
            <a:endParaRPr lang="en-US" sz="1950" b="1" dirty="0">
              <a:solidFill>
                <a:srgbClr val="3073A5"/>
              </a:solidFill>
            </a:endParaRPr>
          </a:p>
        </p:txBody>
      </p:sp>
      <p:pic>
        <p:nvPicPr>
          <p:cNvPr id="76" name="Picture 2" descr="http://www.conrad-uk.com/medias/global/ce/1000_1999/1500/1530/1530/153005_LB_00_FB.EPS_100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476" t="24411" r="19072" b="22975"/>
          <a:stretch/>
        </p:blipFill>
        <p:spPr bwMode="auto">
          <a:xfrm>
            <a:off x="8136953" y="5068385"/>
            <a:ext cx="902825" cy="636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7" name="Picture 8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49425" y="5126167"/>
            <a:ext cx="993419" cy="656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8" name="Picture 6" descr="http://sigma.octopart.com/8919077/image/Cypress-Semiconductor-CY62128ELL-45SXI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9885" b="89951" l="659" r="9983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5822" y="3462446"/>
            <a:ext cx="722688" cy="768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9" name="TextBox 78"/>
          <p:cNvSpPr txBox="1">
            <a:spLocks/>
          </p:cNvSpPr>
          <p:nvPr/>
        </p:nvSpPr>
        <p:spPr>
          <a:xfrm>
            <a:off x="6760567" y="4666128"/>
            <a:ext cx="933013" cy="338554"/>
          </a:xfrm>
          <a:prstGeom prst="rect">
            <a:avLst/>
          </a:prstGeom>
          <a:noFill/>
        </p:spPr>
        <p:txBody>
          <a:bodyPr wrap="square" lIns="0" rtlCol="0" anchor="ctr">
            <a:spAutoFit/>
            <a:scene3d>
              <a:camera prst="orthographicFront">
                <a:rot lat="19199947" lon="1800020" rev="21599963"/>
              </a:camera>
              <a:lightRig rig="threePt" dir="t"/>
            </a:scene3d>
          </a:bodyPr>
          <a:lstStyle/>
          <a:p>
            <a:r>
              <a:rPr lang="en-US" sz="1600" b="1" dirty="0" smtClean="0">
                <a:solidFill>
                  <a:srgbClr val="3073A5"/>
                </a:solidFill>
              </a:rPr>
              <a:t>Effects</a:t>
            </a:r>
            <a:endParaRPr lang="en-US" sz="1600" b="1" dirty="0">
              <a:solidFill>
                <a:srgbClr val="3073A5"/>
              </a:solidFill>
            </a:endParaRPr>
          </a:p>
        </p:txBody>
      </p:sp>
      <p:sp>
        <p:nvSpPr>
          <p:cNvPr id="80" name="TextBox 79"/>
          <p:cNvSpPr txBox="1">
            <a:spLocks/>
          </p:cNvSpPr>
          <p:nvPr/>
        </p:nvSpPr>
        <p:spPr>
          <a:xfrm>
            <a:off x="5919543" y="4681790"/>
            <a:ext cx="933013" cy="307777"/>
          </a:xfrm>
          <a:prstGeom prst="rect">
            <a:avLst/>
          </a:prstGeom>
          <a:noFill/>
        </p:spPr>
        <p:txBody>
          <a:bodyPr wrap="square" lIns="0" rtlCol="0" anchor="ctr">
            <a:spAutoFit/>
            <a:scene3d>
              <a:camera prst="orthographicFront">
                <a:rot lat="2099944" lon="1799955" rev="21599910"/>
              </a:camera>
              <a:lightRig rig="threePt" dir="t"/>
            </a:scene3d>
          </a:bodyPr>
          <a:lstStyle/>
          <a:p>
            <a:r>
              <a:rPr lang="en-US" sz="1400" b="1" dirty="0" smtClean="0">
                <a:solidFill>
                  <a:srgbClr val="3073A5"/>
                </a:solidFill>
              </a:rPr>
              <a:t>Radiation</a:t>
            </a:r>
            <a:endParaRPr lang="en-US" sz="1200" b="1" dirty="0">
              <a:solidFill>
                <a:srgbClr val="3073A5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535685" y="4828226"/>
            <a:ext cx="587661" cy="461665"/>
          </a:xfrm>
          <a:prstGeom prst="rect">
            <a:avLst/>
          </a:prstGeom>
          <a:noFill/>
          <a:scene3d>
            <a:camera prst="orthographicFront">
              <a:rot lat="18954534" lon="625194" rev="20012173"/>
            </a:camera>
            <a:lightRig rig="threePt" dir="t"/>
          </a:scene3d>
        </p:spPr>
        <p:txBody>
          <a:bodyPr wrap="none" lIns="0" rtlCol="0" anchor="ctr">
            <a:spAutoFit/>
          </a:bodyPr>
          <a:lstStyle/>
          <a:p>
            <a:r>
              <a:rPr lang="en-US" sz="2400" b="1" dirty="0" smtClean="0">
                <a:solidFill>
                  <a:srgbClr val="FFC000"/>
                </a:solidFill>
              </a:rPr>
              <a:t>TID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7390264" y="4812284"/>
            <a:ext cx="464230" cy="400110"/>
          </a:xfrm>
          <a:prstGeom prst="rect">
            <a:avLst/>
          </a:prstGeom>
          <a:noFill/>
        </p:spPr>
        <p:txBody>
          <a:bodyPr wrap="none" lIns="0" rtlCol="0" anchor="ctr">
            <a:spAutoFit/>
            <a:scene3d>
              <a:camera prst="orthographicFront">
                <a:rot lat="20516527" lon="21075308" rev="1583532"/>
              </a:camera>
              <a:lightRig rig="threePt" dir="t"/>
            </a:scene3d>
            <a:sp3d>
              <a:bevelT w="0" h="0"/>
            </a:sp3d>
          </a:bodyPr>
          <a:lstStyle/>
          <a:p>
            <a:r>
              <a:rPr lang="en-US" sz="2000" b="1" dirty="0" smtClean="0">
                <a:solidFill>
                  <a:srgbClr val="FFC000"/>
                </a:solidFill>
              </a:rPr>
              <a:t>DD</a:t>
            </a:r>
            <a:endParaRPr lang="en-US" sz="2400" b="1" dirty="0" smtClean="0">
              <a:solidFill>
                <a:srgbClr val="FFC000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6088874" y="3866878"/>
            <a:ext cx="707886" cy="461665"/>
          </a:xfrm>
          <a:prstGeom prst="rect">
            <a:avLst/>
          </a:prstGeom>
          <a:noFill/>
        </p:spPr>
        <p:txBody>
          <a:bodyPr wrap="none" lIns="0" rtlCol="0" anchor="ctr">
            <a:spAutoFit/>
            <a:scene3d>
              <a:camera prst="orthographicFront">
                <a:rot lat="0" lon="18899986" rev="20399999"/>
              </a:camera>
              <a:lightRig rig="threePt" dir="t"/>
            </a:scene3d>
          </a:bodyPr>
          <a:lstStyle/>
          <a:p>
            <a:r>
              <a:rPr lang="en-US" sz="2400" b="1" dirty="0" smtClean="0">
                <a:solidFill>
                  <a:srgbClr val="FFC000"/>
                </a:solidFill>
              </a:rPr>
              <a:t>SEE</a:t>
            </a:r>
          </a:p>
        </p:txBody>
      </p:sp>
    </p:spTree>
    <p:extLst>
      <p:ext uri="{BB962C8B-B14F-4D97-AF65-F5344CB8AC3E}">
        <p14:creationId xmlns:p14="http://schemas.microsoft.com/office/powerpoint/2010/main" val="3379977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Usage example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11/12/2018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Salvatore Danzeca - RadMON Monitoring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48" name="Content Placeholder 47"/>
          <p:cNvSpPr>
            <a:spLocks noGrp="1"/>
          </p:cNvSpPr>
          <p:nvPr>
            <p:ph sz="quarter" idx="13"/>
          </p:nvPr>
        </p:nvSpPr>
        <p:spPr>
          <a:xfrm>
            <a:off x="457201" y="1161679"/>
            <a:ext cx="4733635" cy="5114389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Comparison of the radiation levels every year and extrapolation for the future</a:t>
            </a:r>
          </a:p>
          <a:p>
            <a:r>
              <a:rPr lang="en-GB" dirty="0" smtClean="0"/>
              <a:t>Measure the dose and the fluence in not expected localized </a:t>
            </a:r>
            <a:r>
              <a:rPr lang="en-GB" dirty="0"/>
              <a:t>high </a:t>
            </a:r>
            <a:r>
              <a:rPr lang="en-GB" dirty="0" smtClean="0"/>
              <a:t>loss point</a:t>
            </a:r>
          </a:p>
          <a:p>
            <a:r>
              <a:rPr lang="en-GB" dirty="0" smtClean="0"/>
              <a:t>Measurements in shielded areas for failure tracking and extrapolation</a:t>
            </a:r>
          </a:p>
          <a:p>
            <a:r>
              <a:rPr lang="en-GB" dirty="0" smtClean="0"/>
              <a:t>Non conventional requests coverage with passive dosimeters and battery </a:t>
            </a:r>
            <a:r>
              <a:rPr lang="en-GB" dirty="0" err="1" smtClean="0"/>
              <a:t>RadMon</a:t>
            </a:r>
            <a:r>
              <a:rPr lang="en-GB" dirty="0" smtClean="0"/>
              <a:t> </a:t>
            </a:r>
            <a:r>
              <a:rPr lang="en-GB" dirty="0" err="1" smtClean="0"/>
              <a:t>i.e</a:t>
            </a:r>
            <a:r>
              <a:rPr lang="en-GB" dirty="0" smtClean="0"/>
              <a:t> FASER, LINAC4, RR53, UJ14… </a:t>
            </a:r>
          </a:p>
          <a:p>
            <a:endParaRPr lang="en-GB" dirty="0"/>
          </a:p>
        </p:txBody>
      </p:sp>
      <p:pic>
        <p:nvPicPr>
          <p:cNvPr id="44" name="Picture 4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01724" y="15837"/>
            <a:ext cx="2981998" cy="2228604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9507" y="3343000"/>
            <a:ext cx="3844493" cy="1688747"/>
          </a:xfrm>
          <a:prstGeom prst="rect">
            <a:avLst/>
          </a:prstGeom>
        </p:spPr>
      </p:pic>
      <p:grpSp>
        <p:nvGrpSpPr>
          <p:cNvPr id="53" name="Group 52"/>
          <p:cNvGrpSpPr/>
          <p:nvPr/>
        </p:nvGrpSpPr>
        <p:grpSpPr>
          <a:xfrm>
            <a:off x="6214390" y="2135979"/>
            <a:ext cx="2756665" cy="1223884"/>
            <a:chOff x="5665816" y="3213974"/>
            <a:chExt cx="3207751" cy="1365528"/>
          </a:xfrm>
        </p:grpSpPr>
        <p:pic>
          <p:nvPicPr>
            <p:cNvPr id="46" name="Picture 4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665816" y="3213974"/>
              <a:ext cx="3207751" cy="1365528"/>
            </a:xfrm>
            <a:prstGeom prst="rect">
              <a:avLst/>
            </a:prstGeom>
          </p:spPr>
        </p:pic>
        <p:sp>
          <p:nvSpPr>
            <p:cNvPr id="52" name="Rectangle 51"/>
            <p:cNvSpPr/>
            <p:nvPr/>
          </p:nvSpPr>
          <p:spPr>
            <a:xfrm>
              <a:off x="5913440" y="3355618"/>
              <a:ext cx="69762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/>
                <a:t>13L5</a:t>
              </a:r>
            </a:p>
          </p:txBody>
        </p:sp>
      </p:grpSp>
      <p:pic>
        <p:nvPicPr>
          <p:cNvPr id="54" name="Picture 5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019" b="11309"/>
          <a:stretch/>
        </p:blipFill>
        <p:spPr>
          <a:xfrm>
            <a:off x="6103506" y="5112028"/>
            <a:ext cx="2817415" cy="1164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5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3683" y="112723"/>
            <a:ext cx="8226854" cy="715840"/>
          </a:xfrm>
        </p:spPr>
        <p:txBody>
          <a:bodyPr/>
          <a:lstStyle/>
          <a:p>
            <a:r>
              <a:rPr lang="en-GB" dirty="0" err="1" smtClean="0"/>
              <a:t>RadMon</a:t>
            </a:r>
            <a:r>
              <a:rPr lang="en-GB" dirty="0" smtClean="0"/>
              <a:t> Comparison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11/12/2018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Salvatore Danzeca - RadMON Monitoring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3421488"/>
              </p:ext>
            </p:extLst>
          </p:nvPr>
        </p:nvGraphicFramePr>
        <p:xfrm>
          <a:off x="611107" y="3195158"/>
          <a:ext cx="6421314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04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404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404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Parameters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V5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V6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Communication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FIP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FIP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TID tolerance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 smtClean="0">
                          <a:solidFill>
                            <a:srgbClr val="FF0000"/>
                          </a:solidFill>
                        </a:rPr>
                        <a:t>80 </a:t>
                      </a:r>
                      <a:r>
                        <a:rPr lang="en-GB" b="0" dirty="0" err="1" smtClean="0">
                          <a:solidFill>
                            <a:srgbClr val="FF0000"/>
                          </a:solidFill>
                        </a:rPr>
                        <a:t>Gy</a:t>
                      </a:r>
                      <a:endParaRPr lang="en-GB" b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200-250 </a:t>
                      </a:r>
                      <a:r>
                        <a:rPr lang="en-GB" dirty="0" err="1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Gy</a:t>
                      </a:r>
                      <a:endParaRPr lang="en-GB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Deported module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YES (50</a:t>
                      </a:r>
                      <a:r>
                        <a:rPr lang="en-GB" baseline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en-GB" baseline="0" dirty="0" err="1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mt</a:t>
                      </a:r>
                      <a:r>
                        <a:rPr lang="en-GB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YES (50</a:t>
                      </a:r>
                      <a:r>
                        <a:rPr lang="en-GB" baseline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en-GB" baseline="0" dirty="0" err="1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mt</a:t>
                      </a:r>
                      <a:r>
                        <a:rPr lang="en-GB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)</a:t>
                      </a:r>
                      <a:endParaRPr lang="en-GB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Reprogrammability</a:t>
                      </a:r>
                      <a:r>
                        <a:rPr lang="en-GB" baseline="0" dirty="0" smtClean="0"/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YES</a:t>
                      </a:r>
                      <a:r>
                        <a:rPr lang="en-GB" baseline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 </a:t>
                      </a:r>
                      <a:endParaRPr lang="en-GB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Modularity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YES</a:t>
                      </a:r>
                      <a:r>
                        <a:rPr lang="en-GB" baseline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 </a:t>
                      </a:r>
                      <a:endParaRPr lang="en-GB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YES</a:t>
                      </a:r>
                      <a:r>
                        <a:rPr lang="en-GB" baseline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 </a:t>
                      </a:r>
                      <a:endParaRPr lang="en-GB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Upgradability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YES</a:t>
                      </a:r>
                      <a:endParaRPr lang="en-GB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7" name="Content Placeholder 5"/>
          <p:cNvSpPr>
            <a:spLocks noGrp="1"/>
          </p:cNvSpPr>
          <p:nvPr>
            <p:ph sz="quarter" idx="13"/>
          </p:nvPr>
        </p:nvSpPr>
        <p:spPr>
          <a:xfrm>
            <a:off x="484666" y="972477"/>
            <a:ext cx="8226425" cy="1938599"/>
          </a:xfrm>
        </p:spPr>
        <p:txBody>
          <a:bodyPr>
            <a:normAutofit fontScale="40000" lnSpcReduction="20000"/>
          </a:bodyPr>
          <a:lstStyle/>
          <a:p>
            <a:r>
              <a:rPr lang="en-GB" dirty="0" smtClean="0"/>
              <a:t>Two versions of </a:t>
            </a:r>
            <a:r>
              <a:rPr lang="en-GB" dirty="0" err="1" smtClean="0"/>
              <a:t>RadMon</a:t>
            </a:r>
            <a:r>
              <a:rPr lang="en-GB" dirty="0" smtClean="0"/>
              <a:t> currently deployed</a:t>
            </a:r>
          </a:p>
          <a:p>
            <a:r>
              <a:rPr lang="en-GB" dirty="0" smtClean="0"/>
              <a:t>V5: low monitoring resolution for the actual requirements, obsolescence of the components</a:t>
            </a:r>
          </a:p>
          <a:p>
            <a:r>
              <a:rPr lang="en-GB" dirty="0" smtClean="0"/>
              <a:t>V6 is a full custom design</a:t>
            </a:r>
          </a:p>
          <a:p>
            <a:r>
              <a:rPr lang="en-GB" dirty="0" smtClean="0"/>
              <a:t>V6 is more robust against radiation</a:t>
            </a:r>
          </a:p>
          <a:p>
            <a:r>
              <a:rPr lang="en-GB" dirty="0"/>
              <a:t>V6 communication fully compliant with the previous </a:t>
            </a:r>
            <a:r>
              <a:rPr lang="en-GB" dirty="0" smtClean="0"/>
              <a:t>version</a:t>
            </a:r>
          </a:p>
          <a:p>
            <a:r>
              <a:rPr lang="en-GB" dirty="0" smtClean="0"/>
              <a:t>Deported module foreseen in all the installations</a:t>
            </a:r>
          </a:p>
          <a:p>
            <a:r>
              <a:rPr lang="en-GB" dirty="0" smtClean="0"/>
              <a:t>The V6 can be upgraded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4185473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4766" y="60965"/>
            <a:ext cx="8226854" cy="715840"/>
          </a:xfrm>
        </p:spPr>
        <p:txBody>
          <a:bodyPr/>
          <a:lstStyle/>
          <a:p>
            <a:r>
              <a:rPr lang="en-GB" dirty="0" smtClean="0"/>
              <a:t>LHC installation plan for version V6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11/12/2018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Salvatore Danzeca - RadMON Monitoring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861452518"/>
              </p:ext>
            </p:extLst>
          </p:nvPr>
        </p:nvGraphicFramePr>
        <p:xfrm>
          <a:off x="291603" y="1069534"/>
          <a:ext cx="8513179" cy="51216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50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75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976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1883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96410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02971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Points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aseline="0" dirty="0" smtClean="0"/>
                        <a:t>Total </a:t>
                      </a:r>
                      <a:r>
                        <a:rPr lang="en-GB" sz="1400" baseline="0" dirty="0" err="1" smtClean="0"/>
                        <a:t>Radmons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V5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V6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Installation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1698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Point 1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43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43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 smtClean="0">
                          <a:solidFill>
                            <a:srgbClr val="00B050"/>
                          </a:solidFill>
                        </a:rPr>
                        <a:t>Already Installed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1698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Point</a:t>
                      </a:r>
                      <a:r>
                        <a:rPr lang="en-GB" sz="1600" baseline="0" dirty="0" smtClean="0"/>
                        <a:t> 2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43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43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 smtClean="0">
                          <a:solidFill>
                            <a:srgbClr val="00B050"/>
                          </a:solidFill>
                        </a:rPr>
                        <a:t>Already Installed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1698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Point </a:t>
                      </a:r>
                      <a:r>
                        <a:rPr lang="en-GB" sz="1600" baseline="0" dirty="0" smtClean="0"/>
                        <a:t>3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32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32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 smtClean="0">
                          <a:solidFill>
                            <a:srgbClr val="00B050"/>
                          </a:solidFill>
                        </a:rPr>
                        <a:t>Already Installed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1698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Point 4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36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36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 smtClean="0"/>
                        <a:t>LS2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1698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Point 5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42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42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 smtClean="0">
                          <a:solidFill>
                            <a:srgbClr val="00B050"/>
                          </a:solidFill>
                        </a:rPr>
                        <a:t>Already Installed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1698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Point 6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57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57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/>
                        <a:t>LS2</a:t>
                      </a:r>
                      <a:endParaRPr lang="en-GB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01698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Point</a:t>
                      </a:r>
                      <a:r>
                        <a:rPr lang="en-GB" sz="1600" baseline="0" dirty="0" smtClean="0"/>
                        <a:t> 7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41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41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 smtClean="0">
                          <a:solidFill>
                            <a:srgbClr val="00B050"/>
                          </a:solidFill>
                        </a:rPr>
                        <a:t>Already Installed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01698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Point</a:t>
                      </a:r>
                      <a:r>
                        <a:rPr lang="en-GB" sz="1600" baseline="0" dirty="0" smtClean="0"/>
                        <a:t> 8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41</a:t>
                      </a:r>
                      <a:endParaRPr kumimoji="0" lang="en-GB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0" lang="en-GB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 smtClean="0">
                          <a:solidFill>
                            <a:srgbClr val="00B050"/>
                          </a:solidFill>
                        </a:rPr>
                        <a:t>Already Installed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01698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ALICE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  <a:endParaRPr kumimoji="0" lang="en-GB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  <a:endParaRPr kumimoji="0" lang="en-GB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 smtClean="0">
                          <a:solidFill>
                            <a:srgbClr val="00B050"/>
                          </a:solidFill>
                        </a:rPr>
                        <a:t>Already Installed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1339701"/>
                  </a:ext>
                </a:extLst>
              </a:tr>
              <a:tr h="401698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err="1" smtClean="0"/>
                        <a:t>ATLAS</a:t>
                      </a:r>
                      <a:r>
                        <a:rPr lang="en-GB" sz="1600" baseline="0" dirty="0" err="1" smtClean="0"/>
                        <a:t>,CMS,LHCb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45</a:t>
                      </a:r>
                      <a:endParaRPr kumimoji="0" lang="en-GB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16+20+9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0" lang="en-GB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 smtClean="0"/>
                        <a:t>LS2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01698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Total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6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392</a:t>
                      </a:r>
                      <a:endParaRPr kumimoji="0" lang="en-GB" sz="16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138</a:t>
                      </a:r>
                      <a:endParaRPr kumimoji="0" lang="en-GB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254</a:t>
                      </a:r>
                      <a:endParaRPr kumimoji="0" lang="en-GB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18422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5013" y="100086"/>
            <a:ext cx="8226854" cy="715840"/>
          </a:xfrm>
        </p:spPr>
        <p:txBody>
          <a:bodyPr/>
          <a:lstStyle/>
          <a:p>
            <a:r>
              <a:rPr lang="en-GB" dirty="0" err="1" smtClean="0"/>
              <a:t>RadMon</a:t>
            </a:r>
            <a:r>
              <a:rPr lang="en-GB" dirty="0" smtClean="0"/>
              <a:t> LHC installations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11/12/2018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Salvatore Danzeca - RadMON Monitoring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 smtClean="0"/>
              <a:t>LHC in all Points</a:t>
            </a:r>
          </a:p>
        </p:txBody>
      </p:sp>
      <p:pic>
        <p:nvPicPr>
          <p:cNvPr id="1026" name="Picture 2" descr="http://r2e.web.cern.ch/R2E/MonTool/pictures/AreaOverview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83" t="11432" r="14753" b="14911"/>
          <a:stretch/>
        </p:blipFill>
        <p:spPr bwMode="auto">
          <a:xfrm>
            <a:off x="6362012" y="-43430"/>
            <a:ext cx="2145245" cy="1500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3"/>
          <p:cNvSpPr txBox="1">
            <a:spLocks/>
          </p:cNvSpPr>
          <p:nvPr/>
        </p:nvSpPr>
        <p:spPr bwMode="auto">
          <a:xfrm>
            <a:off x="5258887" y="1611100"/>
            <a:ext cx="3717548" cy="4383300"/>
          </a:xfrm>
          <a:prstGeom prst="rect">
            <a:avLst/>
          </a:prstGeom>
          <a:solidFill>
            <a:sysClr val="window" lastClr="FFFFFF"/>
          </a:solidFill>
          <a:ln w="9525">
            <a:noFill/>
            <a:miter lim="800000"/>
            <a:headEnd/>
            <a:tailEnd/>
          </a:ln>
        </p:spPr>
        <p:txBody>
          <a:bodyPr vert="horz">
            <a:normAutofit fontScale="70000" lnSpcReduction="20000"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ClrTx/>
              <a:buSzTx/>
              <a:buFontTx/>
              <a:buNone/>
              <a:defRPr/>
            </a:pPr>
            <a:r>
              <a:rPr lang="en-GB" sz="2400" b="1" kern="0" dirty="0" smtClean="0">
                <a:solidFill>
                  <a:sysClr val="windowText" lastClr="000000"/>
                </a:solidFill>
              </a:rPr>
              <a:t>DS/ARC (from cell 7 to 20)</a:t>
            </a:r>
          </a:p>
          <a:p>
            <a:pPr marL="0" lvl="1" indent="0">
              <a:spcBef>
                <a:spcPts val="0"/>
              </a:spcBef>
              <a:buClrTx/>
              <a:buSzTx/>
              <a:buFontTx/>
              <a:buNone/>
              <a:defRPr/>
            </a:pPr>
            <a:r>
              <a:rPr lang="en-GB" sz="2400" kern="0" dirty="0" err="1" smtClean="0">
                <a:solidFill>
                  <a:sysClr val="windowText" lastClr="000000"/>
                </a:solidFill>
              </a:rPr>
              <a:t>RadMon</a:t>
            </a:r>
            <a:r>
              <a:rPr lang="en-GB" sz="2400" kern="0" dirty="0" smtClean="0">
                <a:solidFill>
                  <a:sysClr val="windowText" lastClr="000000"/>
                </a:solidFill>
              </a:rPr>
              <a:t> are placed </a:t>
            </a:r>
            <a:r>
              <a:rPr lang="en-GB" sz="2400" b="1" kern="0" dirty="0" smtClean="0">
                <a:solidFill>
                  <a:sysClr val="windowText" lastClr="000000"/>
                </a:solidFill>
              </a:rPr>
              <a:t>below the interconnect</a:t>
            </a:r>
            <a:r>
              <a:rPr lang="en-GB" sz="2400" kern="0" dirty="0" smtClean="0">
                <a:solidFill>
                  <a:sysClr val="windowText" lastClr="000000"/>
                </a:solidFill>
              </a:rPr>
              <a:t> between the last MB/MQ of a given cell</a:t>
            </a:r>
          </a:p>
          <a:p>
            <a:pPr marL="0" lvl="1" indent="0">
              <a:spcBef>
                <a:spcPts val="0"/>
              </a:spcBef>
              <a:buClrTx/>
              <a:buSzTx/>
              <a:buFontTx/>
              <a:buNone/>
              <a:defRPr/>
            </a:pPr>
            <a:endParaRPr lang="en-GB" sz="2400" kern="0" dirty="0">
              <a:solidFill>
                <a:sysClr val="windowText" lastClr="000000"/>
              </a:solidFill>
            </a:endParaRPr>
          </a:p>
          <a:p>
            <a:pPr marL="0" lvl="1" indent="0">
              <a:spcBef>
                <a:spcPts val="0"/>
              </a:spcBef>
              <a:buClrTx/>
              <a:buSzTx/>
              <a:buFontTx/>
              <a:buNone/>
              <a:defRPr/>
            </a:pPr>
            <a:r>
              <a:rPr lang="en-GB" sz="2400" kern="0" dirty="0" smtClean="0">
                <a:solidFill>
                  <a:sysClr val="windowText" lastClr="000000"/>
                </a:solidFill>
              </a:rPr>
              <a:t>In all points (apart from point 4 and 6) a </a:t>
            </a:r>
            <a:r>
              <a:rPr lang="en-GB" sz="2400" kern="0" dirty="0" smtClean="0">
                <a:solidFill>
                  <a:srgbClr val="FF0000"/>
                </a:solidFill>
              </a:rPr>
              <a:t>deported module </a:t>
            </a:r>
            <a:r>
              <a:rPr lang="en-GB" sz="2400" kern="0" dirty="0" smtClean="0">
                <a:solidFill>
                  <a:sysClr val="windowText" lastClr="000000"/>
                </a:solidFill>
              </a:rPr>
              <a:t>is attached to the equipment before the interconnection</a:t>
            </a:r>
          </a:p>
          <a:p>
            <a:pPr marL="0" lvl="1" indent="0">
              <a:spcBef>
                <a:spcPts val="0"/>
              </a:spcBef>
              <a:buClrTx/>
              <a:buSzTx/>
              <a:buFontTx/>
              <a:buNone/>
              <a:defRPr/>
            </a:pPr>
            <a:endParaRPr lang="en-GB" sz="1400" kern="0" dirty="0" smtClean="0">
              <a:solidFill>
                <a:sysClr val="windowText" lastClr="000000"/>
              </a:solidFill>
            </a:endParaRPr>
          </a:p>
          <a:p>
            <a:pPr marL="0" lvl="1" indent="0">
              <a:spcBef>
                <a:spcPts val="0"/>
              </a:spcBef>
              <a:buClrTx/>
              <a:buSzTx/>
              <a:buFontTx/>
              <a:buNone/>
              <a:defRPr/>
            </a:pPr>
            <a:r>
              <a:rPr lang="en-GB" sz="2400" kern="0" dirty="0" smtClean="0">
                <a:solidFill>
                  <a:sysClr val="windowText" lastClr="000000"/>
                </a:solidFill>
              </a:rPr>
              <a:t>Equipment below MB/MQ!</a:t>
            </a:r>
          </a:p>
          <a:p>
            <a:pPr marL="0" lvl="1" indent="0">
              <a:spcBef>
                <a:spcPts val="0"/>
              </a:spcBef>
              <a:buClrTx/>
              <a:buSzTx/>
              <a:buFontTx/>
              <a:buNone/>
              <a:defRPr/>
            </a:pPr>
            <a:endParaRPr lang="en-GB" sz="2400" kern="0" dirty="0" smtClean="0">
              <a:solidFill>
                <a:sysClr val="windowText" lastClr="000000"/>
              </a:solidFill>
            </a:endParaRPr>
          </a:p>
          <a:p>
            <a:pPr marL="0" lvl="1" indent="0">
              <a:spcBef>
                <a:spcPts val="0"/>
              </a:spcBef>
              <a:buClrTx/>
              <a:buSzTx/>
              <a:buFontTx/>
              <a:buNone/>
              <a:defRPr/>
            </a:pPr>
            <a:r>
              <a:rPr lang="en-GB" sz="2400" kern="0" dirty="0" smtClean="0">
                <a:solidFill>
                  <a:sysClr val="windowText" lastClr="000000"/>
                </a:solidFill>
              </a:rPr>
              <a:t>In </a:t>
            </a:r>
            <a:r>
              <a:rPr lang="en-GB" sz="2400" kern="0" dirty="0" smtClean="0">
                <a:solidFill>
                  <a:schemeClr val="tx2"/>
                </a:solidFill>
              </a:rPr>
              <a:t>the UJs, RR, UL, UAs in the tunnel side and internally</a:t>
            </a:r>
          </a:p>
          <a:p>
            <a:pPr marL="0" lvl="1" indent="0">
              <a:spcBef>
                <a:spcPts val="0"/>
              </a:spcBef>
              <a:buClrTx/>
              <a:buSzTx/>
              <a:buFontTx/>
              <a:buNone/>
              <a:defRPr/>
            </a:pPr>
            <a:endParaRPr lang="en-GB" sz="2400" kern="0" dirty="0">
              <a:solidFill>
                <a:srgbClr val="FF0000"/>
              </a:solidFill>
            </a:endParaRPr>
          </a:p>
          <a:p>
            <a:pPr marL="0" lvl="1" indent="0">
              <a:spcBef>
                <a:spcPts val="0"/>
              </a:spcBef>
              <a:buClrTx/>
              <a:buSzTx/>
              <a:buFontTx/>
              <a:buNone/>
              <a:defRPr/>
            </a:pPr>
            <a:r>
              <a:rPr lang="en-GB" sz="2400" kern="0" dirty="0" smtClean="0">
                <a:solidFill>
                  <a:schemeClr val="tx2"/>
                </a:solidFill>
              </a:rPr>
              <a:t>In LS2 the </a:t>
            </a:r>
            <a:r>
              <a:rPr lang="en-GB" sz="2400" kern="0" dirty="0" smtClean="0">
                <a:solidFill>
                  <a:srgbClr val="FF0000"/>
                </a:solidFill>
              </a:rPr>
              <a:t>SMAC project</a:t>
            </a:r>
            <a:r>
              <a:rPr lang="en-GB" sz="2400" kern="0" dirty="0" smtClean="0">
                <a:solidFill>
                  <a:schemeClr val="tx2"/>
                </a:solidFill>
              </a:rPr>
              <a:t> will require the displacement of all the </a:t>
            </a:r>
            <a:r>
              <a:rPr lang="en-GB" sz="2400" kern="0" dirty="0" err="1" smtClean="0">
                <a:solidFill>
                  <a:schemeClr val="tx2"/>
                </a:solidFill>
              </a:rPr>
              <a:t>RadMons</a:t>
            </a:r>
            <a:r>
              <a:rPr lang="en-GB" sz="2400" kern="0" dirty="0" smtClean="0">
                <a:solidFill>
                  <a:schemeClr val="tx2"/>
                </a:solidFill>
              </a:rPr>
              <a:t> in the interconnections </a:t>
            </a:r>
          </a:p>
          <a:p>
            <a:pPr marL="0" lvl="1" indent="0">
              <a:spcBef>
                <a:spcPts val="0"/>
              </a:spcBef>
              <a:buClrTx/>
              <a:buSzTx/>
              <a:buFontTx/>
              <a:buNone/>
              <a:defRPr/>
            </a:pPr>
            <a:endParaRPr lang="en-GB" sz="2400" kern="0" dirty="0">
              <a:solidFill>
                <a:srgbClr val="FF0000"/>
              </a:solidFill>
            </a:endParaRPr>
          </a:p>
          <a:p>
            <a:pPr marL="0" lvl="1" indent="0">
              <a:spcBef>
                <a:spcPts val="0"/>
              </a:spcBef>
              <a:buClrTx/>
              <a:buSzTx/>
              <a:buFontTx/>
              <a:buNone/>
              <a:defRPr/>
            </a:pPr>
            <a:r>
              <a:rPr lang="en-GB" sz="2400" kern="0" dirty="0" smtClean="0">
                <a:solidFill>
                  <a:srgbClr val="FF0000"/>
                </a:solidFill>
              </a:rPr>
              <a:t>At the end of the LS2 all the </a:t>
            </a:r>
            <a:r>
              <a:rPr lang="en-GB" sz="2400" kern="0" dirty="0" err="1" smtClean="0">
                <a:solidFill>
                  <a:srgbClr val="FF0000"/>
                </a:solidFill>
              </a:rPr>
              <a:t>RadMon</a:t>
            </a:r>
            <a:r>
              <a:rPr lang="en-GB" sz="2400" kern="0" dirty="0" smtClean="0">
                <a:solidFill>
                  <a:srgbClr val="FF0000"/>
                </a:solidFill>
              </a:rPr>
              <a:t> will be placed back in place  </a:t>
            </a:r>
            <a:endParaRPr lang="en-GB" sz="2400" kern="0" dirty="0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33849" y="2501535"/>
            <a:ext cx="762000" cy="228600"/>
          </a:xfrm>
          <a:prstGeom prst="rect">
            <a:avLst/>
          </a:prstGeom>
          <a:solidFill>
            <a:srgbClr val="727CA3"/>
          </a:solidFill>
          <a:ln w="19050" cap="flat" cmpd="sng" algn="ctr">
            <a:solidFill>
              <a:srgbClr val="727CA3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448249" y="2501535"/>
            <a:ext cx="762000" cy="228600"/>
          </a:xfrm>
          <a:prstGeom prst="rect">
            <a:avLst/>
          </a:prstGeom>
          <a:solidFill>
            <a:srgbClr val="727CA3"/>
          </a:solidFill>
          <a:ln w="19050" cap="flat" cmpd="sng" algn="ctr">
            <a:solidFill>
              <a:srgbClr val="727CA3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362649" y="2501535"/>
            <a:ext cx="457200" cy="228600"/>
          </a:xfrm>
          <a:prstGeom prst="rect">
            <a:avLst/>
          </a:prstGeom>
          <a:solidFill>
            <a:srgbClr val="DDE9EC">
              <a:lumMod val="75000"/>
            </a:srgbClr>
          </a:solidFill>
          <a:ln w="19050" cap="flat" cmpd="sng" algn="ctr">
            <a:solidFill>
              <a:srgbClr val="727CA3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33849" y="3796935"/>
            <a:ext cx="762000" cy="228600"/>
          </a:xfrm>
          <a:prstGeom prst="rect">
            <a:avLst/>
          </a:prstGeom>
          <a:solidFill>
            <a:srgbClr val="727CA3"/>
          </a:solidFill>
          <a:ln w="19050" cap="flat" cmpd="sng" algn="ctr">
            <a:solidFill>
              <a:srgbClr val="727CA3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448249" y="3796935"/>
            <a:ext cx="762000" cy="228600"/>
          </a:xfrm>
          <a:prstGeom prst="rect">
            <a:avLst/>
          </a:prstGeom>
          <a:solidFill>
            <a:srgbClr val="727CA3"/>
          </a:solidFill>
          <a:ln w="19050" cap="flat" cmpd="sng" algn="ctr">
            <a:solidFill>
              <a:srgbClr val="727CA3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362649" y="3796935"/>
            <a:ext cx="762000" cy="228600"/>
          </a:xfrm>
          <a:prstGeom prst="rect">
            <a:avLst/>
          </a:prstGeom>
          <a:solidFill>
            <a:srgbClr val="727CA3"/>
          </a:solidFill>
          <a:ln w="19050" cap="flat" cmpd="sng" algn="ctr">
            <a:solidFill>
              <a:srgbClr val="727CA3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277049" y="3796935"/>
            <a:ext cx="457200" cy="228600"/>
          </a:xfrm>
          <a:prstGeom prst="rect">
            <a:avLst/>
          </a:prstGeom>
          <a:solidFill>
            <a:srgbClr val="DDE9EC">
              <a:lumMod val="75000"/>
            </a:srgbClr>
          </a:solidFill>
          <a:ln w="19050" cap="flat" cmpd="sng" algn="ctr">
            <a:solidFill>
              <a:srgbClr val="727CA3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86249" y="2225310"/>
            <a:ext cx="4251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MB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588659" y="2225310"/>
            <a:ext cx="4251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MB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366158" y="2212857"/>
            <a:ext cx="4248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MQ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02291" y="3492135"/>
            <a:ext cx="4251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MB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618329" y="3492135"/>
            <a:ext cx="4251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MB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262645" y="3492919"/>
            <a:ext cx="4716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MQ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511426" y="3492919"/>
            <a:ext cx="4251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MB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2197549" y="2812487"/>
            <a:ext cx="184484" cy="158948"/>
            <a:chOff x="2654300" y="3663752"/>
            <a:chExt cx="184484" cy="158948"/>
          </a:xfrm>
        </p:grpSpPr>
        <p:cxnSp>
          <p:nvCxnSpPr>
            <p:cNvPr id="24" name="Straight Connector 23"/>
            <p:cNvCxnSpPr/>
            <p:nvPr/>
          </p:nvCxnSpPr>
          <p:spPr>
            <a:xfrm>
              <a:off x="2654300" y="3673277"/>
              <a:ext cx="184484" cy="149423"/>
            </a:xfrm>
            <a:prstGeom prst="line">
              <a:avLst/>
            </a:prstGeom>
            <a:noFill/>
            <a:ln w="34925" cap="flat" cmpd="sng" algn="ctr">
              <a:solidFill>
                <a:srgbClr val="FF0000"/>
              </a:solidFill>
              <a:prstDash val="solid"/>
            </a:ln>
            <a:effectLst/>
          </p:spPr>
        </p:cxnSp>
        <p:cxnSp>
          <p:nvCxnSpPr>
            <p:cNvPr id="25" name="Straight Connector 24"/>
            <p:cNvCxnSpPr/>
            <p:nvPr/>
          </p:nvCxnSpPr>
          <p:spPr>
            <a:xfrm flipV="1">
              <a:off x="2654300" y="3663752"/>
              <a:ext cx="184484" cy="149423"/>
            </a:xfrm>
            <a:prstGeom prst="line">
              <a:avLst/>
            </a:prstGeom>
            <a:noFill/>
            <a:ln w="34925" cap="flat" cmpd="sng" algn="ctr">
              <a:solidFill>
                <a:srgbClr val="FF0000"/>
              </a:solidFill>
              <a:prstDash val="solid"/>
            </a:ln>
            <a:effectLst/>
          </p:spPr>
        </p:cxnSp>
      </p:grpSp>
      <p:grpSp>
        <p:nvGrpSpPr>
          <p:cNvPr id="26" name="Group 25"/>
          <p:cNvGrpSpPr/>
          <p:nvPr/>
        </p:nvGrpSpPr>
        <p:grpSpPr>
          <a:xfrm>
            <a:off x="3124649" y="4130112"/>
            <a:ext cx="184484" cy="149423"/>
            <a:chOff x="3581400" y="4981377"/>
            <a:chExt cx="184484" cy="149423"/>
          </a:xfrm>
        </p:grpSpPr>
        <p:cxnSp>
          <p:nvCxnSpPr>
            <p:cNvPr id="27" name="Straight Connector 26"/>
            <p:cNvCxnSpPr/>
            <p:nvPr/>
          </p:nvCxnSpPr>
          <p:spPr>
            <a:xfrm>
              <a:off x="3581400" y="4981377"/>
              <a:ext cx="184484" cy="149423"/>
            </a:xfrm>
            <a:prstGeom prst="line">
              <a:avLst/>
            </a:prstGeom>
            <a:noFill/>
            <a:ln w="34925" cap="flat" cmpd="sng" algn="ctr">
              <a:solidFill>
                <a:srgbClr val="FF0000"/>
              </a:solidFill>
              <a:prstDash val="solid"/>
            </a:ln>
            <a:effectLst/>
          </p:spPr>
        </p:cxnSp>
        <p:cxnSp>
          <p:nvCxnSpPr>
            <p:cNvPr id="28" name="Straight Connector 27"/>
            <p:cNvCxnSpPr/>
            <p:nvPr/>
          </p:nvCxnSpPr>
          <p:spPr>
            <a:xfrm flipV="1">
              <a:off x="3581400" y="4981377"/>
              <a:ext cx="184484" cy="149423"/>
            </a:xfrm>
            <a:prstGeom prst="line">
              <a:avLst/>
            </a:prstGeom>
            <a:noFill/>
            <a:ln w="34925" cap="flat" cmpd="sng" algn="ctr">
              <a:solidFill>
                <a:srgbClr val="FF0000"/>
              </a:solidFill>
              <a:prstDash val="solid"/>
            </a:ln>
            <a:effectLst/>
          </p:spPr>
        </p:cxnSp>
      </p:grpSp>
      <p:sp>
        <p:nvSpPr>
          <p:cNvPr id="29" name="Rectangle 28"/>
          <p:cNvSpPr/>
          <p:nvPr/>
        </p:nvSpPr>
        <p:spPr>
          <a:xfrm>
            <a:off x="3023047" y="2501535"/>
            <a:ext cx="762000" cy="228600"/>
          </a:xfrm>
          <a:prstGeom prst="rect">
            <a:avLst/>
          </a:prstGeom>
          <a:solidFill>
            <a:srgbClr val="727CA3">
              <a:alpha val="50000"/>
            </a:srgbClr>
          </a:solidFill>
          <a:ln w="19050" cap="flat" cmpd="sng" algn="ctr">
            <a:solidFill>
              <a:srgbClr val="727CA3">
                <a:shade val="50000"/>
              </a:srgbClr>
            </a:solidFill>
            <a:prstDash val="dash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202980" y="2218076"/>
            <a:ext cx="4251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MB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3937447" y="3799912"/>
            <a:ext cx="762000" cy="228600"/>
          </a:xfrm>
          <a:prstGeom prst="rect">
            <a:avLst/>
          </a:prstGeom>
          <a:solidFill>
            <a:srgbClr val="727CA3">
              <a:alpha val="50000"/>
            </a:srgbClr>
          </a:solidFill>
          <a:ln w="19050" cap="flat" cmpd="sng" algn="ctr">
            <a:solidFill>
              <a:srgbClr val="727CA3">
                <a:shade val="50000"/>
              </a:srgbClr>
            </a:solidFill>
            <a:prstDash val="dash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117191" y="3492135"/>
            <a:ext cx="4251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MB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>
            <a:off x="2896049" y="2349135"/>
            <a:ext cx="0" cy="763488"/>
          </a:xfrm>
          <a:prstGeom prst="line">
            <a:avLst/>
          </a:prstGeom>
          <a:noFill/>
          <a:ln w="15875" cap="flat" cmpd="sng" algn="ctr">
            <a:solidFill>
              <a:srgbClr val="FF0000"/>
            </a:solidFill>
            <a:prstDash val="sysDash"/>
          </a:ln>
          <a:effectLst/>
        </p:spPr>
      </p:cxnSp>
      <p:cxnSp>
        <p:nvCxnSpPr>
          <p:cNvPr id="34" name="Straight Connector 33"/>
          <p:cNvCxnSpPr/>
          <p:nvPr/>
        </p:nvCxnSpPr>
        <p:spPr>
          <a:xfrm>
            <a:off x="3810449" y="3566847"/>
            <a:ext cx="0" cy="763488"/>
          </a:xfrm>
          <a:prstGeom prst="line">
            <a:avLst/>
          </a:prstGeom>
          <a:noFill/>
          <a:ln w="15875" cap="flat" cmpd="sng" algn="ctr">
            <a:solidFill>
              <a:srgbClr val="FF0000"/>
            </a:solidFill>
            <a:prstDash val="sysDash"/>
          </a:ln>
          <a:effectLst/>
        </p:spPr>
      </p:cxnSp>
      <p:sp>
        <p:nvSpPr>
          <p:cNvPr id="35" name="TextBox 34"/>
          <p:cNvSpPr txBox="1"/>
          <p:nvPr/>
        </p:nvSpPr>
        <p:spPr>
          <a:xfrm>
            <a:off x="2013775" y="3303216"/>
            <a:ext cx="567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cell i</a:t>
            </a:r>
            <a:endParaRPr kumimoji="0" lang="en-US" sz="1800" b="0" i="1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911713" y="3182156"/>
            <a:ext cx="8226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cell i+1</a:t>
            </a:r>
            <a:endParaRPr kumimoji="0" lang="en-US" sz="1800" b="0" i="1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099540" y="1910985"/>
            <a:ext cx="567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cell i</a:t>
            </a:r>
            <a:endParaRPr kumimoji="0" lang="en-US" sz="1800" b="0" i="1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941501" y="1910985"/>
            <a:ext cx="8226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cell i+1</a:t>
            </a:r>
            <a:endParaRPr kumimoji="0" lang="en-US" sz="1800" b="0" i="1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305249" y="1891935"/>
            <a:ext cx="4800600" cy="2853898"/>
          </a:xfrm>
          <a:prstGeom prst="rect">
            <a:avLst/>
          </a:prstGeom>
          <a:noFill/>
          <a:ln w="38100" cap="flat" cmpd="sng" algn="ctr">
            <a:solidFill>
              <a:srgbClr val="FFC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grpSp>
        <p:nvGrpSpPr>
          <p:cNvPr id="62" name="Group 61"/>
          <p:cNvGrpSpPr/>
          <p:nvPr/>
        </p:nvGrpSpPr>
        <p:grpSpPr>
          <a:xfrm>
            <a:off x="533849" y="2037213"/>
            <a:ext cx="4710557" cy="2360580"/>
            <a:chOff x="649338" y="1352760"/>
            <a:chExt cx="4710557" cy="2360580"/>
          </a:xfrm>
        </p:grpSpPr>
        <p:sp>
          <p:nvSpPr>
            <p:cNvPr id="63" name="Rectangle 62"/>
            <p:cNvSpPr/>
            <p:nvPr/>
          </p:nvSpPr>
          <p:spPr>
            <a:xfrm>
              <a:off x="1573764" y="2115464"/>
              <a:ext cx="144481" cy="293656"/>
            </a:xfrm>
            <a:prstGeom prst="rect">
              <a:avLst/>
            </a:prstGeom>
            <a:solidFill>
              <a:srgbClr val="727CA3">
                <a:alpha val="30000"/>
              </a:srgbClr>
            </a:solidFill>
            <a:ln w="9525" cap="flat" cmpd="sng" algn="ctr">
              <a:noFill/>
              <a:prstDash val="solid"/>
            </a:ln>
            <a:effectLst>
              <a:outerShdw blurRad="50800" dist="43000" dir="5400000" rotWithShape="0">
                <a:srgbClr val="000000">
                  <a:alpha val="40000"/>
                </a:srgbClr>
              </a:outerShdw>
            </a:effectLst>
            <a:scene3d>
              <a:camera prst="orthographicFront" fov="0">
                <a:rot lat="0" lon="0" rev="0"/>
              </a:camera>
              <a:lightRig rig="balanced" dir="t">
                <a:rot lat="0" lon="0" rev="0"/>
              </a:lightRig>
            </a:scene3d>
            <a:sp3d prstMaterial="matte">
              <a:bevelT w="0" h="0"/>
              <a:contourClr>
                <a:srgbClr val="727CA3">
                  <a:tint val="100000"/>
                  <a:shade val="100000"/>
                  <a:hueMod val="100000"/>
                  <a:satMod val="100000"/>
                </a:srgbClr>
              </a:contourClr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Gill Sans MT"/>
                <a:ea typeface="+mn-ea"/>
                <a:cs typeface="+mn-cs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1835324" y="2115464"/>
              <a:ext cx="144481" cy="293656"/>
            </a:xfrm>
            <a:prstGeom prst="rect">
              <a:avLst/>
            </a:prstGeom>
            <a:solidFill>
              <a:srgbClr val="727CA3">
                <a:alpha val="30000"/>
              </a:srgbClr>
            </a:solidFill>
            <a:ln w="9525" cap="flat" cmpd="sng" algn="ctr">
              <a:noFill/>
              <a:prstDash val="solid"/>
            </a:ln>
            <a:effectLst>
              <a:outerShdw blurRad="50800" dist="43000" dir="5400000" rotWithShape="0">
                <a:srgbClr val="000000">
                  <a:alpha val="40000"/>
                </a:srgbClr>
              </a:outerShdw>
            </a:effectLst>
            <a:scene3d>
              <a:camera prst="orthographicFront" fov="0">
                <a:rot lat="0" lon="0" rev="0"/>
              </a:camera>
              <a:lightRig rig="balanced" dir="t">
                <a:rot lat="0" lon="0" rev="0"/>
              </a:lightRig>
            </a:scene3d>
            <a:sp3d prstMaterial="matte">
              <a:bevelT w="0" h="0"/>
              <a:contourClr>
                <a:srgbClr val="727CA3">
                  <a:tint val="100000"/>
                  <a:shade val="100000"/>
                  <a:hueMod val="100000"/>
                  <a:satMod val="100000"/>
                </a:srgbClr>
              </a:contourClr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Gill Sans MT"/>
                <a:ea typeface="+mn-ea"/>
                <a:cs typeface="+mn-cs"/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2086693" y="2115464"/>
              <a:ext cx="144481" cy="293656"/>
            </a:xfrm>
            <a:prstGeom prst="rect">
              <a:avLst/>
            </a:prstGeom>
            <a:solidFill>
              <a:srgbClr val="727CA3">
                <a:alpha val="30000"/>
              </a:srgbClr>
            </a:solidFill>
            <a:ln w="9525" cap="flat" cmpd="sng" algn="ctr">
              <a:noFill/>
              <a:prstDash val="solid"/>
            </a:ln>
            <a:effectLst>
              <a:outerShdw blurRad="50800" dist="43000" dir="5400000" rotWithShape="0">
                <a:srgbClr val="000000">
                  <a:alpha val="40000"/>
                </a:srgbClr>
              </a:outerShdw>
            </a:effectLst>
            <a:scene3d>
              <a:camera prst="orthographicFront" fov="0">
                <a:rot lat="0" lon="0" rev="0"/>
              </a:camera>
              <a:lightRig rig="balanced" dir="t">
                <a:rot lat="0" lon="0" rev="0"/>
              </a:lightRig>
            </a:scene3d>
            <a:sp3d prstMaterial="matte">
              <a:bevelT w="0" h="0"/>
              <a:contourClr>
                <a:srgbClr val="727CA3">
                  <a:tint val="100000"/>
                  <a:shade val="100000"/>
                  <a:hueMod val="100000"/>
                  <a:satMod val="100000"/>
                </a:srgbClr>
              </a:contourClr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Gill Sans MT"/>
                <a:ea typeface="+mn-ea"/>
                <a:cs typeface="+mn-cs"/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666567" y="2114759"/>
              <a:ext cx="144481" cy="293656"/>
            </a:xfrm>
            <a:prstGeom prst="rect">
              <a:avLst/>
            </a:prstGeom>
            <a:solidFill>
              <a:srgbClr val="727CA3">
                <a:alpha val="30000"/>
              </a:srgbClr>
            </a:solidFill>
            <a:ln w="9525" cap="flat" cmpd="sng" algn="ctr">
              <a:noFill/>
              <a:prstDash val="solid"/>
            </a:ln>
            <a:effectLst>
              <a:outerShdw blurRad="50800" dist="43000" dir="5400000" rotWithShape="0">
                <a:srgbClr val="000000">
                  <a:alpha val="40000"/>
                </a:srgbClr>
              </a:outerShdw>
            </a:effectLst>
            <a:scene3d>
              <a:camera prst="orthographicFront" fov="0">
                <a:rot lat="0" lon="0" rev="0"/>
              </a:camera>
              <a:lightRig rig="balanced" dir="t">
                <a:rot lat="0" lon="0" rev="0"/>
              </a:lightRig>
            </a:scene3d>
            <a:sp3d prstMaterial="matte">
              <a:bevelT w="0" h="0"/>
              <a:contourClr>
                <a:srgbClr val="727CA3">
                  <a:tint val="100000"/>
                  <a:shade val="100000"/>
                  <a:hueMod val="100000"/>
                  <a:satMod val="100000"/>
                </a:srgbClr>
              </a:contourClr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Gill Sans MT"/>
                <a:ea typeface="+mn-ea"/>
                <a:cs typeface="+mn-cs"/>
              </a:endParaRP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3173988" y="2114759"/>
              <a:ext cx="144481" cy="293656"/>
            </a:xfrm>
            <a:prstGeom prst="rect">
              <a:avLst/>
            </a:prstGeom>
            <a:solidFill>
              <a:srgbClr val="727CA3">
                <a:alpha val="30000"/>
              </a:srgbClr>
            </a:solidFill>
            <a:ln w="9525" cap="flat" cmpd="sng" algn="ctr">
              <a:noFill/>
              <a:prstDash val="solid"/>
            </a:ln>
            <a:effectLst>
              <a:outerShdw blurRad="50800" dist="43000" dir="5400000" rotWithShape="0">
                <a:srgbClr val="000000">
                  <a:alpha val="40000"/>
                </a:srgbClr>
              </a:outerShdw>
            </a:effectLst>
            <a:scene3d>
              <a:camera prst="orthographicFront" fov="0">
                <a:rot lat="0" lon="0" rev="0"/>
              </a:camera>
              <a:lightRig rig="balanced" dir="t">
                <a:rot lat="0" lon="0" rev="0"/>
              </a:lightRig>
            </a:scene3d>
            <a:sp3d prstMaterial="matte">
              <a:bevelT w="0" h="0"/>
              <a:contourClr>
                <a:srgbClr val="727CA3">
                  <a:tint val="100000"/>
                  <a:shade val="100000"/>
                  <a:hueMod val="100000"/>
                  <a:satMod val="100000"/>
                </a:srgbClr>
              </a:contourClr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Gill Sans MT"/>
                <a:ea typeface="+mn-ea"/>
                <a:cs typeface="+mn-cs"/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649338" y="3419684"/>
              <a:ext cx="144481" cy="293656"/>
            </a:xfrm>
            <a:prstGeom prst="rect">
              <a:avLst/>
            </a:prstGeom>
            <a:solidFill>
              <a:srgbClr val="727CA3">
                <a:alpha val="30000"/>
              </a:srgbClr>
            </a:solidFill>
            <a:ln w="9525" cap="flat" cmpd="sng" algn="ctr">
              <a:noFill/>
              <a:prstDash val="solid"/>
            </a:ln>
            <a:effectLst>
              <a:outerShdw blurRad="50800" dist="43000" dir="5400000" rotWithShape="0">
                <a:srgbClr val="000000">
                  <a:alpha val="40000"/>
                </a:srgbClr>
              </a:outerShdw>
            </a:effectLst>
            <a:scene3d>
              <a:camera prst="orthographicFront" fov="0">
                <a:rot lat="0" lon="0" rev="0"/>
              </a:camera>
              <a:lightRig rig="balanced" dir="t">
                <a:rot lat="0" lon="0" rev="0"/>
              </a:lightRig>
            </a:scene3d>
            <a:sp3d prstMaterial="matte">
              <a:bevelT w="0" h="0"/>
              <a:contourClr>
                <a:srgbClr val="727CA3">
                  <a:tint val="100000"/>
                  <a:shade val="100000"/>
                  <a:hueMod val="100000"/>
                  <a:satMod val="100000"/>
                </a:srgbClr>
              </a:contourClr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Gill Sans MT"/>
                <a:ea typeface="+mn-ea"/>
                <a:cs typeface="+mn-cs"/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850765" y="3419684"/>
              <a:ext cx="144481" cy="293656"/>
            </a:xfrm>
            <a:prstGeom prst="rect">
              <a:avLst/>
            </a:prstGeom>
            <a:solidFill>
              <a:srgbClr val="727CA3">
                <a:alpha val="30000"/>
              </a:srgbClr>
            </a:solidFill>
            <a:ln w="9525" cap="flat" cmpd="sng" algn="ctr">
              <a:noFill/>
              <a:prstDash val="solid"/>
            </a:ln>
            <a:effectLst>
              <a:outerShdw blurRad="50800" dist="43000" dir="5400000" rotWithShape="0">
                <a:srgbClr val="000000">
                  <a:alpha val="40000"/>
                </a:srgbClr>
              </a:outerShdw>
            </a:effectLst>
            <a:scene3d>
              <a:camera prst="orthographicFront" fov="0">
                <a:rot lat="0" lon="0" rev="0"/>
              </a:camera>
              <a:lightRig rig="balanced" dir="t">
                <a:rot lat="0" lon="0" rev="0"/>
              </a:lightRig>
            </a:scene3d>
            <a:sp3d prstMaterial="matte">
              <a:bevelT w="0" h="0"/>
              <a:contourClr>
                <a:srgbClr val="727CA3">
                  <a:tint val="100000"/>
                  <a:shade val="100000"/>
                  <a:hueMod val="100000"/>
                  <a:satMod val="100000"/>
                </a:srgbClr>
              </a:contourClr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Gill Sans MT"/>
                <a:ea typeface="+mn-ea"/>
                <a:cs typeface="+mn-cs"/>
              </a:endParaRP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1573764" y="3419684"/>
              <a:ext cx="144481" cy="293656"/>
            </a:xfrm>
            <a:prstGeom prst="rect">
              <a:avLst/>
            </a:prstGeom>
            <a:solidFill>
              <a:srgbClr val="727CA3">
                <a:alpha val="30000"/>
              </a:srgbClr>
            </a:solidFill>
            <a:ln w="9525" cap="flat" cmpd="sng" algn="ctr">
              <a:noFill/>
              <a:prstDash val="solid"/>
            </a:ln>
            <a:effectLst>
              <a:outerShdw blurRad="50800" dist="43000" dir="5400000" rotWithShape="0">
                <a:srgbClr val="000000">
                  <a:alpha val="40000"/>
                </a:srgbClr>
              </a:outerShdw>
            </a:effectLst>
            <a:scene3d>
              <a:camera prst="orthographicFront" fov="0">
                <a:rot lat="0" lon="0" rev="0"/>
              </a:camera>
              <a:lightRig rig="balanced" dir="t">
                <a:rot lat="0" lon="0" rev="0"/>
              </a:lightRig>
            </a:scene3d>
            <a:sp3d prstMaterial="matte">
              <a:bevelT w="0" h="0"/>
              <a:contourClr>
                <a:srgbClr val="727CA3">
                  <a:tint val="100000"/>
                  <a:shade val="100000"/>
                  <a:hueMod val="100000"/>
                  <a:satMod val="100000"/>
                </a:srgbClr>
              </a:contourClr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Gill Sans MT"/>
                <a:ea typeface="+mn-ea"/>
                <a:cs typeface="+mn-cs"/>
              </a:endParaRPr>
            </a:p>
          </p:txBody>
        </p:sp>
        <p:sp>
          <p:nvSpPr>
            <p:cNvPr id="71" name="Rectangle 70"/>
            <p:cNvSpPr/>
            <p:nvPr/>
          </p:nvSpPr>
          <p:spPr>
            <a:xfrm>
              <a:off x="2478138" y="3418979"/>
              <a:ext cx="144481" cy="293656"/>
            </a:xfrm>
            <a:prstGeom prst="rect">
              <a:avLst/>
            </a:prstGeom>
            <a:solidFill>
              <a:srgbClr val="727CA3">
                <a:alpha val="30000"/>
              </a:srgbClr>
            </a:solidFill>
            <a:ln w="9525" cap="flat" cmpd="sng" algn="ctr">
              <a:noFill/>
              <a:prstDash val="solid"/>
            </a:ln>
            <a:effectLst>
              <a:outerShdw blurRad="50800" dist="43000" dir="5400000" rotWithShape="0">
                <a:srgbClr val="000000">
                  <a:alpha val="40000"/>
                </a:srgbClr>
              </a:outerShdw>
            </a:effectLst>
            <a:scene3d>
              <a:camera prst="orthographicFront" fov="0">
                <a:rot lat="0" lon="0" rev="0"/>
              </a:camera>
              <a:lightRig rig="balanced" dir="t">
                <a:rot lat="0" lon="0" rev="0"/>
              </a:lightRig>
            </a:scene3d>
            <a:sp3d prstMaterial="matte">
              <a:bevelT w="0" h="0"/>
              <a:contourClr>
                <a:srgbClr val="727CA3">
                  <a:tint val="100000"/>
                  <a:shade val="100000"/>
                  <a:hueMod val="100000"/>
                  <a:satMod val="100000"/>
                </a:srgbClr>
              </a:contourClr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Gill Sans MT"/>
                <a:ea typeface="+mn-ea"/>
                <a:cs typeface="+mn-cs"/>
              </a:endParaRPr>
            </a:p>
          </p:txBody>
        </p:sp>
        <p:sp>
          <p:nvSpPr>
            <p:cNvPr id="72" name="Rectangle 71"/>
            <p:cNvSpPr/>
            <p:nvPr/>
          </p:nvSpPr>
          <p:spPr>
            <a:xfrm>
              <a:off x="2748797" y="3418274"/>
              <a:ext cx="144481" cy="293656"/>
            </a:xfrm>
            <a:prstGeom prst="rect">
              <a:avLst/>
            </a:prstGeom>
            <a:solidFill>
              <a:srgbClr val="727CA3">
                <a:alpha val="30000"/>
              </a:srgbClr>
            </a:solidFill>
            <a:ln w="9525" cap="flat" cmpd="sng" algn="ctr">
              <a:noFill/>
              <a:prstDash val="solid"/>
            </a:ln>
            <a:effectLst>
              <a:outerShdw blurRad="50800" dist="43000" dir="5400000" rotWithShape="0">
                <a:srgbClr val="000000">
                  <a:alpha val="40000"/>
                </a:srgbClr>
              </a:outerShdw>
            </a:effectLst>
            <a:scene3d>
              <a:camera prst="orthographicFront" fov="0">
                <a:rot lat="0" lon="0" rev="0"/>
              </a:camera>
              <a:lightRig rig="balanced" dir="t">
                <a:rot lat="0" lon="0" rev="0"/>
              </a:lightRig>
            </a:scene3d>
            <a:sp3d prstMaterial="matte">
              <a:bevelT w="0" h="0"/>
              <a:contourClr>
                <a:srgbClr val="727CA3">
                  <a:tint val="100000"/>
                  <a:shade val="100000"/>
                  <a:hueMod val="100000"/>
                  <a:satMod val="100000"/>
                </a:srgbClr>
              </a:contourClr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Gill Sans MT"/>
                <a:ea typeface="+mn-ea"/>
                <a:cs typeface="+mn-cs"/>
              </a:endParaRPr>
            </a:p>
          </p:txBody>
        </p:sp>
        <p:sp>
          <p:nvSpPr>
            <p:cNvPr id="73" name="Rectangle 72"/>
            <p:cNvSpPr/>
            <p:nvPr/>
          </p:nvSpPr>
          <p:spPr>
            <a:xfrm>
              <a:off x="3015497" y="3418274"/>
              <a:ext cx="144481" cy="293656"/>
            </a:xfrm>
            <a:prstGeom prst="rect">
              <a:avLst/>
            </a:prstGeom>
            <a:solidFill>
              <a:srgbClr val="727CA3">
                <a:alpha val="30000"/>
              </a:srgbClr>
            </a:solidFill>
            <a:ln w="9525" cap="flat" cmpd="sng" algn="ctr">
              <a:noFill/>
              <a:prstDash val="solid"/>
            </a:ln>
            <a:effectLst>
              <a:outerShdw blurRad="50800" dist="43000" dir="5400000" rotWithShape="0">
                <a:srgbClr val="000000">
                  <a:alpha val="40000"/>
                </a:srgbClr>
              </a:outerShdw>
            </a:effectLst>
            <a:scene3d>
              <a:camera prst="orthographicFront" fov="0">
                <a:rot lat="0" lon="0" rev="0"/>
              </a:camera>
              <a:lightRig rig="balanced" dir="t">
                <a:rot lat="0" lon="0" rev="0"/>
              </a:lightRig>
            </a:scene3d>
            <a:sp3d prstMaterial="matte">
              <a:bevelT w="0" h="0"/>
              <a:contourClr>
                <a:srgbClr val="727CA3">
                  <a:tint val="100000"/>
                  <a:shade val="100000"/>
                  <a:hueMod val="100000"/>
                  <a:satMod val="100000"/>
                </a:srgbClr>
              </a:contourClr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Gill Sans MT"/>
                <a:ea typeface="+mn-ea"/>
                <a:cs typeface="+mn-cs"/>
              </a:endParaRPr>
            </a:p>
          </p:txBody>
        </p:sp>
        <p:sp>
          <p:nvSpPr>
            <p:cNvPr id="74" name="Rectangle 73"/>
            <p:cNvSpPr/>
            <p:nvPr/>
          </p:nvSpPr>
          <p:spPr>
            <a:xfrm>
              <a:off x="3556748" y="3418274"/>
              <a:ext cx="144481" cy="293656"/>
            </a:xfrm>
            <a:prstGeom prst="rect">
              <a:avLst/>
            </a:prstGeom>
            <a:solidFill>
              <a:srgbClr val="727CA3">
                <a:alpha val="30000"/>
              </a:srgbClr>
            </a:solidFill>
            <a:ln w="9525" cap="flat" cmpd="sng" algn="ctr">
              <a:noFill/>
              <a:prstDash val="solid"/>
            </a:ln>
            <a:effectLst>
              <a:outerShdw blurRad="50800" dist="43000" dir="5400000" rotWithShape="0">
                <a:srgbClr val="000000">
                  <a:alpha val="40000"/>
                </a:srgbClr>
              </a:outerShdw>
            </a:effectLst>
            <a:scene3d>
              <a:camera prst="orthographicFront" fov="0">
                <a:rot lat="0" lon="0" rev="0"/>
              </a:camera>
              <a:lightRig rig="balanced" dir="t">
                <a:rot lat="0" lon="0" rev="0"/>
              </a:lightRig>
            </a:scene3d>
            <a:sp3d prstMaterial="matte">
              <a:bevelT w="0" h="0"/>
              <a:contourClr>
                <a:srgbClr val="727CA3">
                  <a:tint val="100000"/>
                  <a:shade val="100000"/>
                  <a:hueMod val="100000"/>
                  <a:satMod val="100000"/>
                </a:srgbClr>
              </a:contourClr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Gill Sans MT"/>
                <a:ea typeface="+mn-ea"/>
                <a:cs typeface="+mn-cs"/>
              </a:endParaRPr>
            </a:p>
          </p:txBody>
        </p:sp>
        <p:sp>
          <p:nvSpPr>
            <p:cNvPr id="75" name="Rectangle 74"/>
            <p:cNvSpPr/>
            <p:nvPr/>
          </p:nvSpPr>
          <p:spPr>
            <a:xfrm>
              <a:off x="4107861" y="3418274"/>
              <a:ext cx="144481" cy="293656"/>
            </a:xfrm>
            <a:prstGeom prst="rect">
              <a:avLst/>
            </a:prstGeom>
            <a:solidFill>
              <a:srgbClr val="727CA3">
                <a:alpha val="30000"/>
              </a:srgbClr>
            </a:solidFill>
            <a:ln w="9525" cap="flat" cmpd="sng" algn="ctr">
              <a:noFill/>
              <a:prstDash val="solid"/>
            </a:ln>
            <a:effectLst>
              <a:outerShdw blurRad="50800" dist="43000" dir="5400000" rotWithShape="0">
                <a:srgbClr val="000000">
                  <a:alpha val="40000"/>
                </a:srgbClr>
              </a:outerShdw>
            </a:effectLst>
            <a:scene3d>
              <a:camera prst="orthographicFront" fov="0">
                <a:rot lat="0" lon="0" rev="0"/>
              </a:camera>
              <a:lightRig rig="balanced" dir="t">
                <a:rot lat="0" lon="0" rev="0"/>
              </a:lightRig>
            </a:scene3d>
            <a:sp3d prstMaterial="matte">
              <a:bevelT w="0" h="0"/>
              <a:contourClr>
                <a:srgbClr val="727CA3">
                  <a:tint val="100000"/>
                  <a:shade val="100000"/>
                  <a:hueMod val="100000"/>
                  <a:satMod val="100000"/>
                </a:srgbClr>
              </a:contourClr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Gill Sans MT"/>
                <a:ea typeface="+mn-ea"/>
                <a:cs typeface="+mn-cs"/>
              </a:endParaRPr>
            </a:p>
          </p:txBody>
        </p:sp>
        <p:sp>
          <p:nvSpPr>
            <p:cNvPr id="76" name="Rectangle 75"/>
            <p:cNvSpPr/>
            <p:nvPr/>
          </p:nvSpPr>
          <p:spPr>
            <a:xfrm>
              <a:off x="4647821" y="1352760"/>
              <a:ext cx="144481" cy="293656"/>
            </a:xfrm>
            <a:prstGeom prst="rect">
              <a:avLst/>
            </a:prstGeom>
            <a:solidFill>
              <a:srgbClr val="727CA3">
                <a:alpha val="30000"/>
              </a:srgbClr>
            </a:solidFill>
            <a:ln w="9525" cap="flat" cmpd="sng" algn="ctr">
              <a:noFill/>
              <a:prstDash val="solid"/>
            </a:ln>
            <a:effectLst>
              <a:outerShdw blurRad="50800" dist="43000" dir="5400000" rotWithShape="0">
                <a:srgbClr val="000000">
                  <a:alpha val="40000"/>
                </a:srgbClr>
              </a:outerShdw>
            </a:effectLst>
            <a:scene3d>
              <a:camera prst="orthographicFront" fov="0">
                <a:rot lat="0" lon="0" rev="0"/>
              </a:camera>
              <a:lightRig rig="balanced" dir="t">
                <a:rot lat="0" lon="0" rev="0"/>
              </a:lightRig>
            </a:scene3d>
            <a:sp3d prstMaterial="matte">
              <a:bevelT w="0" h="0"/>
              <a:contourClr>
                <a:srgbClr val="727CA3">
                  <a:tint val="100000"/>
                  <a:shade val="100000"/>
                  <a:hueMod val="100000"/>
                  <a:satMod val="100000"/>
                </a:srgbClr>
              </a:contourClr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Gill Sans MT"/>
                <a:ea typeface="+mn-ea"/>
                <a:cs typeface="+mn-cs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4342026" y="1655206"/>
              <a:ext cx="101786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Tunnel equipment (QPS, CRYO, BLM or EPC)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7" name="Oval 6"/>
          <p:cNvSpPr/>
          <p:nvPr/>
        </p:nvSpPr>
        <p:spPr>
          <a:xfrm>
            <a:off x="1337713" y="4099010"/>
            <a:ext cx="221072" cy="231325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extBox 39"/>
          <p:cNvSpPr txBox="1"/>
          <p:nvPr/>
        </p:nvSpPr>
        <p:spPr>
          <a:xfrm>
            <a:off x="2662116" y="4309498"/>
            <a:ext cx="98296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 smtClean="0"/>
              <a:t>Motherboard</a:t>
            </a:r>
            <a:endParaRPr lang="en-GB" sz="1050" dirty="0"/>
          </a:p>
        </p:txBody>
      </p:sp>
      <p:sp>
        <p:nvSpPr>
          <p:cNvPr id="61" name="TextBox 60"/>
          <p:cNvSpPr txBox="1"/>
          <p:nvPr/>
        </p:nvSpPr>
        <p:spPr>
          <a:xfrm>
            <a:off x="1792075" y="2974839"/>
            <a:ext cx="98296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 smtClean="0"/>
              <a:t>Motherboard</a:t>
            </a:r>
            <a:endParaRPr lang="en-GB" sz="1050" dirty="0"/>
          </a:p>
        </p:txBody>
      </p:sp>
      <p:sp>
        <p:nvSpPr>
          <p:cNvPr id="78" name="TextBox 77"/>
          <p:cNvSpPr txBox="1"/>
          <p:nvPr/>
        </p:nvSpPr>
        <p:spPr>
          <a:xfrm>
            <a:off x="1099540" y="4384110"/>
            <a:ext cx="74090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 smtClean="0"/>
              <a:t>Deported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2261585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CERN_ENdept_Presentation_ArialFont (1)</Template>
  <TotalTime>30415</TotalTime>
  <Words>1309</Words>
  <Application>Microsoft Office PowerPoint</Application>
  <PresentationFormat>On-screen Show (4:3)</PresentationFormat>
  <Paragraphs>407</Paragraphs>
  <Slides>19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Gill Sans MT</vt:lpstr>
      <vt:lpstr>Ubuntu</vt:lpstr>
      <vt:lpstr>Ubuntu Light</vt:lpstr>
      <vt:lpstr>CERN_ENdept_Presentation_ArialFont copy</vt:lpstr>
      <vt:lpstr>RadMON Monitoring </vt:lpstr>
      <vt:lpstr>Overview</vt:lpstr>
      <vt:lpstr>Historic Evolution of the RadMon</vt:lpstr>
      <vt:lpstr>RadMon Ecosystem</vt:lpstr>
      <vt:lpstr>PowerPoint Presentation</vt:lpstr>
      <vt:lpstr>Usage example</vt:lpstr>
      <vt:lpstr>RadMon Comparison</vt:lpstr>
      <vt:lpstr>LHC installation plan for version V6</vt:lpstr>
      <vt:lpstr>RadMon LHC installations</vt:lpstr>
      <vt:lpstr>RadMon V6 in the injectors and Experiments</vt:lpstr>
      <vt:lpstr>The origin of the idea</vt:lpstr>
      <vt:lpstr>BatMons and Passive RadFets</vt:lpstr>
      <vt:lpstr>R&amp;D New BatMon </vt:lpstr>
      <vt:lpstr>Conclusions</vt:lpstr>
      <vt:lpstr>PowerPoint Presentation</vt:lpstr>
      <vt:lpstr>RadMon V5 and V6 a quick overview</vt:lpstr>
      <vt:lpstr>Reviewed location LHC part 1</vt:lpstr>
      <vt:lpstr>Reviewed location LHC part 2</vt:lpstr>
      <vt:lpstr>LHC experiments: ATLAS, CMS, LHCb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R2E - is it still an issue?</dc:title>
  <dc:creator>Salvatore Danzeca</dc:creator>
  <cp:lastModifiedBy>Salvatore Danzeca</cp:lastModifiedBy>
  <cp:revision>281</cp:revision>
  <dcterms:created xsi:type="dcterms:W3CDTF">2015-12-02T15:24:44Z</dcterms:created>
  <dcterms:modified xsi:type="dcterms:W3CDTF">2018-12-10T23:16:05Z</dcterms:modified>
</cp:coreProperties>
</file>