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1" r:id="rId10"/>
    <p:sldId id="266" r:id="rId11"/>
    <p:sldId id="264" r:id="rId12"/>
    <p:sldId id="265" r:id="rId13"/>
    <p:sldId id="273" r:id="rId14"/>
    <p:sldId id="267" r:id="rId15"/>
    <p:sldId id="272" r:id="rId16"/>
    <p:sldId id="269" r:id="rId17"/>
    <p:sldId id="270" r:id="rId18"/>
    <p:sldId id="268" r:id="rId19"/>
    <p:sldId id="276" r:id="rId2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377B"/>
    <a:srgbClr val="104282"/>
    <a:srgbClr val="0B387C"/>
    <a:srgbClr val="DC3CB2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34" autoAdjust="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592" y="56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11/12/2018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EEEDA4-1DBE-4D16-940A-BD840DDFC8CA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20619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9946" y="88116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Overview of WP X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11-12 December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R2E Annual Meeting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1723286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Author, Contributors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7200" y="2443155"/>
            <a:ext cx="2946400" cy="1467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600" b="1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11-12 December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R2E Annual Meeting – [title]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" y="4527550"/>
            <a:ext cx="8243343" cy="615950"/>
          </a:xfrm>
          <a:prstGeom prst="rect">
            <a:avLst/>
          </a:prstGeom>
        </p:spPr>
      </p:pic>
      <p:pic>
        <p:nvPicPr>
          <p:cNvPr id="1028" name="Picture 4" descr="Image result for r2e logo cern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10" y="4631593"/>
            <a:ext cx="436788" cy="420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2.jpeg"/><Relationship Id="rId4" Type="http://schemas.openxmlformats.org/officeDocument/2006/relationships/image" Target="../media/image1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Optical Fiber Dosimetry</a:t>
            </a:r>
            <a:endParaRPr lang="en-GB" sz="36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199" y="1723285"/>
            <a:ext cx="5806441" cy="68596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Diego DI FRANCESCA, </a:t>
            </a:r>
            <a:r>
              <a:rPr lang="en-US" dirty="0" err="1" smtClean="0"/>
              <a:t>Yacine</a:t>
            </a:r>
            <a:r>
              <a:rPr lang="en-US" dirty="0" smtClean="0"/>
              <a:t> KADI, Gaetano LI VECCHI, Keziban KANDEMIR   </a:t>
            </a:r>
          </a:p>
          <a:p>
            <a:r>
              <a:rPr lang="en-US" b="1" dirty="0" smtClean="0"/>
              <a:t>EN-EA-PE</a:t>
            </a:r>
            <a:endParaRPr lang="en-US" dirty="0" smtClean="0"/>
          </a:p>
          <a:p>
            <a:r>
              <a:rPr lang="en-US" dirty="0" err="1" smtClean="0"/>
              <a:t>Indico</a:t>
            </a:r>
            <a:r>
              <a:rPr lang="en-US" dirty="0" smtClean="0"/>
              <a:t> </a:t>
            </a:r>
            <a:r>
              <a:rPr lang="en-US" dirty="0"/>
              <a:t>link: https://indico.cern.ch/event/760345/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959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31129" y="4767263"/>
            <a:ext cx="3341225" cy="273844"/>
          </a:xfrm>
        </p:spPr>
        <p:txBody>
          <a:bodyPr/>
          <a:lstStyle/>
          <a:p>
            <a:r>
              <a:rPr lang="en-US" dirty="0" smtClean="0"/>
              <a:t>R2E Annual Meeting – </a:t>
            </a:r>
            <a:r>
              <a:rPr lang="en-US" dirty="0"/>
              <a:t>Optical Fiber </a:t>
            </a:r>
            <a:r>
              <a:rPr lang="en-US" dirty="0" smtClean="0"/>
              <a:t>Dosimetry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2" name="Notched Right Arrow 11"/>
          <p:cNvSpPr/>
          <p:nvPr/>
        </p:nvSpPr>
        <p:spPr>
          <a:xfrm>
            <a:off x="299473" y="1985142"/>
            <a:ext cx="1876197" cy="1153078"/>
          </a:xfrm>
          <a:prstGeom prst="notchedRigh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MCWG</a:t>
            </a:r>
          </a:p>
          <a:p>
            <a:pPr algn="ctr"/>
            <a:r>
              <a:rPr lang="en-US" sz="1200" dirty="0" smtClean="0"/>
              <a:t>2013-2016:</a:t>
            </a:r>
            <a:endParaRPr lang="en-US" sz="1200" dirty="0"/>
          </a:p>
          <a:p>
            <a:pPr algn="ctr"/>
            <a:r>
              <a:rPr lang="en-US" sz="1200" dirty="0" smtClean="0"/>
              <a:t>Proof of concept</a:t>
            </a:r>
            <a:endParaRPr lang="en-US" sz="1200" dirty="0"/>
          </a:p>
        </p:txBody>
      </p:sp>
      <p:sp>
        <p:nvSpPr>
          <p:cNvPr id="13" name="Notched Right Arrow 12"/>
          <p:cNvSpPr/>
          <p:nvPr/>
        </p:nvSpPr>
        <p:spPr>
          <a:xfrm>
            <a:off x="1742069" y="1640259"/>
            <a:ext cx="2393051" cy="1845000"/>
          </a:xfrm>
          <a:prstGeom prst="notchedRigh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MCWG 2016-2017</a:t>
            </a:r>
            <a:br>
              <a:rPr lang="en-US" sz="1200" dirty="0" smtClean="0"/>
            </a:br>
            <a:r>
              <a:rPr lang="en-US" sz="1200" dirty="0" smtClean="0"/>
              <a:t> 1</a:t>
            </a:r>
            <a:r>
              <a:rPr lang="en-US" sz="1200" baseline="30000" dirty="0" smtClean="0"/>
              <a:t>st</a:t>
            </a:r>
            <a:r>
              <a:rPr lang="en-US" sz="1200" dirty="0" smtClean="0"/>
              <a:t> operational prototype installed in the PSB</a:t>
            </a:r>
            <a:endParaRPr lang="en-US" sz="1200" dirty="0"/>
          </a:p>
        </p:txBody>
      </p:sp>
      <p:sp>
        <p:nvSpPr>
          <p:cNvPr id="14" name="Notched Right Arrow 13"/>
          <p:cNvSpPr/>
          <p:nvPr/>
        </p:nvSpPr>
        <p:spPr>
          <a:xfrm>
            <a:off x="3540409" y="1294977"/>
            <a:ext cx="3007711" cy="2533407"/>
          </a:xfrm>
          <a:prstGeom prst="notchedRigh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MCWG 2017-2018:</a:t>
            </a:r>
          </a:p>
          <a:p>
            <a:pPr algn="ctr"/>
            <a:r>
              <a:rPr lang="en-US" sz="1200" dirty="0" smtClean="0"/>
              <a:t>DOFRS in PSB</a:t>
            </a:r>
            <a:endParaRPr lang="en-US" sz="1200" dirty="0"/>
          </a:p>
          <a:p>
            <a:pPr algn="ctr"/>
            <a:r>
              <a:rPr lang="en-US" sz="1200" dirty="0" smtClean="0"/>
              <a:t>A new version of DOFRS implemented in the PS</a:t>
            </a:r>
            <a:endParaRPr lang="en-US" sz="1200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DOFRS future installations</a:t>
            </a:r>
            <a:endParaRPr lang="en-GB" sz="3200" dirty="0"/>
          </a:p>
        </p:txBody>
      </p:sp>
      <p:sp>
        <p:nvSpPr>
          <p:cNvPr id="11" name="Notched Right Arrow 10"/>
          <p:cNvSpPr/>
          <p:nvPr/>
        </p:nvSpPr>
        <p:spPr>
          <a:xfrm>
            <a:off x="5796280" y="937872"/>
            <a:ext cx="3175000" cy="3247615"/>
          </a:xfrm>
          <a:prstGeom prst="notchedRightArrow">
            <a:avLst/>
          </a:prstGeom>
          <a:noFill/>
          <a:ln w="28575">
            <a:solidFill>
              <a:srgbClr val="0B387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2019-2020:</a:t>
            </a:r>
          </a:p>
          <a:p>
            <a:pPr algn="ctr"/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DOFRS to be installed in SPS, TT20 and LHC</a:t>
            </a:r>
            <a:endParaRPr lang="en-US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263015" y="3831528"/>
            <a:ext cx="1273810" cy="512864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DOFRS project</a:t>
            </a:r>
          </a:p>
          <a:p>
            <a:pPr algn="ctr"/>
            <a:r>
              <a:rPr lang="en-US" sz="1200" i="1" dirty="0" smtClean="0">
                <a:solidFill>
                  <a:schemeClr val="accent6">
                    <a:lumMod val="50000"/>
                  </a:schemeClr>
                </a:solidFill>
              </a:rPr>
              <a:t>KT-Funded</a:t>
            </a:r>
            <a:endParaRPr lang="en-US" sz="12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1899920" y="3053080"/>
            <a:ext cx="0" cy="767280"/>
          </a:xfrm>
          <a:prstGeom prst="straightConnector1">
            <a:avLst/>
          </a:prstGeom>
          <a:ln w="571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1066800" y="1549400"/>
            <a:ext cx="15240" cy="711200"/>
          </a:xfrm>
          <a:prstGeom prst="straightConnector1">
            <a:avLst/>
          </a:prstGeom>
          <a:ln w="571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396240" y="1206275"/>
            <a:ext cx="1371600" cy="43797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I. </a:t>
            </a:r>
            <a:r>
              <a:rPr lang="en-US" sz="1200" dirty="0" err="1" smtClean="0">
                <a:solidFill>
                  <a:schemeClr val="accent6">
                    <a:lumMod val="50000"/>
                  </a:schemeClr>
                </a:solidFill>
              </a:rPr>
              <a:t>Toccafondo’s</a:t>
            </a:r>
            <a:endParaRPr lang="en-US" sz="12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PhD thesis</a:t>
            </a:r>
            <a:endParaRPr lang="en-US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33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Future installations: SPS and TT20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11-12 December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31129" y="4767263"/>
            <a:ext cx="3341225" cy="273844"/>
          </a:xfrm>
        </p:spPr>
        <p:txBody>
          <a:bodyPr/>
          <a:lstStyle/>
          <a:p>
            <a:r>
              <a:rPr lang="en-US" dirty="0" smtClean="0"/>
              <a:t>R2E Annual Meeting – </a:t>
            </a:r>
            <a:r>
              <a:rPr lang="en-US" dirty="0"/>
              <a:t>Optical Fiber </a:t>
            </a:r>
            <a:r>
              <a:rPr lang="en-US" dirty="0" smtClean="0"/>
              <a:t>Dosimetry</a:t>
            </a:r>
            <a:endParaRPr lang="en-US" dirty="0"/>
          </a:p>
        </p:txBody>
      </p:sp>
      <p:pic>
        <p:nvPicPr>
          <p:cNvPr id="15" name="Picture 14"/>
          <p:cNvPicPr/>
          <p:nvPr/>
        </p:nvPicPr>
        <p:blipFill>
          <a:blip r:embed="rId2"/>
          <a:stretch>
            <a:fillRect/>
          </a:stretch>
        </p:blipFill>
        <p:spPr>
          <a:xfrm>
            <a:off x="4674446" y="752877"/>
            <a:ext cx="3870602" cy="3980232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564360" y="1282700"/>
            <a:ext cx="3808674" cy="2561846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002060"/>
                </a:solidFill>
              </a:rPr>
              <a:t>ECR (</a:t>
            </a:r>
            <a:r>
              <a:rPr lang="en-US" sz="1600" b="1" i="1" dirty="0" smtClean="0">
                <a:solidFill>
                  <a:srgbClr val="002060"/>
                </a:solidFill>
              </a:rPr>
              <a:t>EDMS 1969746)</a:t>
            </a:r>
          </a:p>
          <a:p>
            <a:pPr algn="ctr"/>
            <a:endParaRPr lang="en-US" sz="1600" b="1" i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 smtClean="0">
                <a:solidFill>
                  <a:srgbClr val="002060"/>
                </a:solidFill>
              </a:rPr>
              <a:t>It will be completed during LS2 and </a:t>
            </a:r>
            <a:r>
              <a:rPr lang="en-US" sz="1600" b="1" i="1" dirty="0" smtClean="0">
                <a:solidFill>
                  <a:srgbClr val="002060"/>
                </a:solidFill>
              </a:rPr>
              <a:t>operational in Run 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i="1" dirty="0" smtClean="0">
                <a:solidFill>
                  <a:srgbClr val="002060"/>
                </a:solidFill>
              </a:rPr>
              <a:t>7.3 km </a:t>
            </a:r>
            <a:r>
              <a:rPr lang="en-US" sz="1600" i="1" dirty="0" smtClean="0">
                <a:solidFill>
                  <a:srgbClr val="002060"/>
                </a:solidFill>
              </a:rPr>
              <a:t>of monitored radiation areas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>
                <a:solidFill>
                  <a:srgbClr val="002060"/>
                </a:solidFill>
              </a:rPr>
              <a:t>Possibility to </a:t>
            </a:r>
            <a:r>
              <a:rPr lang="en-US" sz="1600" i="1" dirty="0" smtClean="0">
                <a:solidFill>
                  <a:srgbClr val="002060"/>
                </a:solidFill>
              </a:rPr>
              <a:t>be </a:t>
            </a:r>
            <a:r>
              <a:rPr lang="en-US" sz="1600" b="1" i="1" dirty="0" smtClean="0">
                <a:solidFill>
                  <a:srgbClr val="002060"/>
                </a:solidFill>
              </a:rPr>
              <a:t>extended</a:t>
            </a:r>
            <a:r>
              <a:rPr lang="en-US" sz="1600" i="1" dirty="0" smtClean="0">
                <a:solidFill>
                  <a:srgbClr val="002060"/>
                </a:solidFill>
              </a:rPr>
              <a:t> </a:t>
            </a:r>
            <a:r>
              <a:rPr lang="en-US" sz="1600" i="1" dirty="0">
                <a:solidFill>
                  <a:srgbClr val="002060"/>
                </a:solidFill>
              </a:rPr>
              <a:t>and </a:t>
            </a:r>
            <a:r>
              <a:rPr lang="en-US" sz="1600" b="1" i="1" dirty="0" smtClean="0">
                <a:solidFill>
                  <a:srgbClr val="002060"/>
                </a:solidFill>
              </a:rPr>
              <a:t>consolidated</a:t>
            </a:r>
          </a:p>
          <a:p>
            <a:pPr algn="ctr"/>
            <a:r>
              <a:rPr lang="en-US" sz="1600" b="1" dirty="0" smtClean="0">
                <a:solidFill>
                  <a:srgbClr val="002060"/>
                </a:solidFill>
              </a:rPr>
              <a:t> </a:t>
            </a:r>
            <a:endParaRPr lang="en-US" sz="14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24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Future installations: LHC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11-12 December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31129" y="4767263"/>
            <a:ext cx="3341225" cy="273844"/>
          </a:xfrm>
        </p:spPr>
        <p:txBody>
          <a:bodyPr/>
          <a:lstStyle/>
          <a:p>
            <a:r>
              <a:rPr lang="en-US" dirty="0" smtClean="0"/>
              <a:t>R2E Annual Meeting – </a:t>
            </a:r>
            <a:r>
              <a:rPr lang="en-US" dirty="0"/>
              <a:t>Optical Fiber </a:t>
            </a:r>
            <a:r>
              <a:rPr lang="en-US" dirty="0" smtClean="0"/>
              <a:t>Dosimetry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52330" y="1271358"/>
            <a:ext cx="2551373" cy="2561846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002060"/>
                </a:solidFill>
              </a:rPr>
              <a:t>ECR (</a:t>
            </a:r>
            <a:r>
              <a:rPr lang="en-US" sz="1600" b="1" i="1" dirty="0" smtClean="0">
                <a:solidFill>
                  <a:srgbClr val="002060"/>
                </a:solidFill>
              </a:rPr>
              <a:t>EDMS 1978574)</a:t>
            </a:r>
          </a:p>
          <a:p>
            <a:pPr algn="ctr"/>
            <a:endParaRPr lang="en-US" sz="1600" b="1" i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>
                <a:solidFill>
                  <a:srgbClr val="002060"/>
                </a:solidFill>
              </a:rPr>
              <a:t>It will be completed during LS2 and </a:t>
            </a:r>
            <a:r>
              <a:rPr lang="en-US" sz="1400" b="1" i="1" dirty="0">
                <a:solidFill>
                  <a:srgbClr val="002060"/>
                </a:solidFill>
              </a:rPr>
              <a:t>operational in Run 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i="1" dirty="0" smtClean="0">
                <a:solidFill>
                  <a:srgbClr val="002060"/>
                </a:solidFill>
              </a:rPr>
              <a:t>DS regions of IP1, IP5 and IP7</a:t>
            </a:r>
          </a:p>
          <a:p>
            <a:pPr algn="ctr"/>
            <a:endParaRPr lang="en-US" sz="1400" dirty="0" smtClean="0">
              <a:solidFill>
                <a:srgbClr val="00206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7641167" y="983764"/>
            <a:ext cx="1470753" cy="3254819"/>
            <a:chOff x="6569638" y="1356583"/>
            <a:chExt cx="1608544" cy="4367282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69638" y="1356583"/>
              <a:ext cx="1608544" cy="4367282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10" name="Cube 9"/>
            <p:cNvSpPr/>
            <p:nvPr/>
          </p:nvSpPr>
          <p:spPr>
            <a:xfrm>
              <a:off x="6755477" y="3135424"/>
              <a:ext cx="125560" cy="257093"/>
            </a:xfrm>
            <a:prstGeom prst="cube">
              <a:avLst/>
            </a:prstGeom>
            <a:solidFill>
              <a:srgbClr val="92D05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Cube 10"/>
            <p:cNvSpPr/>
            <p:nvPr/>
          </p:nvSpPr>
          <p:spPr>
            <a:xfrm>
              <a:off x="7324290" y="4733260"/>
              <a:ext cx="99240" cy="8506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Cube 11"/>
            <p:cNvSpPr/>
            <p:nvPr/>
          </p:nvSpPr>
          <p:spPr>
            <a:xfrm>
              <a:off x="7793659" y="2535865"/>
              <a:ext cx="99240" cy="8506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969335" y="2630721"/>
            <a:ext cx="4582856" cy="1519452"/>
            <a:chOff x="302101" y="4260272"/>
            <a:chExt cx="5874819" cy="1509054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2101" y="4260272"/>
              <a:ext cx="5874819" cy="1509054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17" name="Cube 16"/>
            <p:cNvSpPr/>
            <p:nvPr/>
          </p:nvSpPr>
          <p:spPr>
            <a:xfrm>
              <a:off x="2865732" y="4886252"/>
              <a:ext cx="125560" cy="257093"/>
            </a:xfrm>
            <a:prstGeom prst="cube">
              <a:avLst/>
            </a:prstGeom>
            <a:solidFill>
              <a:srgbClr val="92D05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Cube 17"/>
            <p:cNvSpPr/>
            <p:nvPr/>
          </p:nvSpPr>
          <p:spPr>
            <a:xfrm>
              <a:off x="1621455" y="4886252"/>
              <a:ext cx="99240" cy="8506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Cube 18"/>
            <p:cNvSpPr/>
            <p:nvPr/>
          </p:nvSpPr>
          <p:spPr>
            <a:xfrm>
              <a:off x="4567160" y="5512982"/>
              <a:ext cx="99240" cy="8506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969334" y="996464"/>
            <a:ext cx="4582857" cy="1368281"/>
            <a:chOff x="358746" y="1402044"/>
            <a:chExt cx="5874819" cy="1501834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58746" y="1402044"/>
              <a:ext cx="5874819" cy="1501834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22" name="Cube 21"/>
            <p:cNvSpPr/>
            <p:nvPr/>
          </p:nvSpPr>
          <p:spPr>
            <a:xfrm>
              <a:off x="3425714" y="1693981"/>
              <a:ext cx="125560" cy="257093"/>
            </a:xfrm>
            <a:prstGeom prst="cube">
              <a:avLst/>
            </a:prstGeom>
            <a:solidFill>
              <a:srgbClr val="92D05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Cube 22"/>
            <p:cNvSpPr/>
            <p:nvPr/>
          </p:nvSpPr>
          <p:spPr>
            <a:xfrm>
              <a:off x="1610827" y="1582264"/>
              <a:ext cx="99240" cy="8506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Cube 24"/>
            <p:cNvSpPr/>
            <p:nvPr/>
          </p:nvSpPr>
          <p:spPr>
            <a:xfrm>
              <a:off x="4887913" y="2299231"/>
              <a:ext cx="99240" cy="8506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5411376" y="3180317"/>
            <a:ext cx="6008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IP1</a:t>
            </a:r>
            <a:endParaRPr lang="en-US" sz="9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4841564" y="1895850"/>
            <a:ext cx="4804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IP5</a:t>
            </a:r>
            <a:endParaRPr lang="en-US" sz="1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8028207" y="1943657"/>
            <a:ext cx="4891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IP7</a:t>
            </a:r>
            <a:endParaRPr lang="en-US" sz="14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3465541" y="3954478"/>
            <a:ext cx="3680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Ex.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2969335" y="2692293"/>
            <a:ext cx="4582856" cy="1519452"/>
            <a:chOff x="302101" y="4260272"/>
            <a:chExt cx="5874819" cy="1509054"/>
          </a:xfrm>
        </p:grpSpPr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2101" y="4260272"/>
              <a:ext cx="5874819" cy="1509054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43" name="Cube 42"/>
            <p:cNvSpPr/>
            <p:nvPr/>
          </p:nvSpPr>
          <p:spPr>
            <a:xfrm>
              <a:off x="2865732" y="4886252"/>
              <a:ext cx="125560" cy="257093"/>
            </a:xfrm>
            <a:prstGeom prst="cube">
              <a:avLst/>
            </a:prstGeom>
            <a:solidFill>
              <a:srgbClr val="92D05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Cube 43"/>
            <p:cNvSpPr/>
            <p:nvPr/>
          </p:nvSpPr>
          <p:spPr>
            <a:xfrm>
              <a:off x="1621455" y="4886252"/>
              <a:ext cx="99240" cy="8506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Cube 44"/>
            <p:cNvSpPr/>
            <p:nvPr/>
          </p:nvSpPr>
          <p:spPr>
            <a:xfrm>
              <a:off x="4567160" y="5512982"/>
              <a:ext cx="99240" cy="85060"/>
            </a:xfrm>
            <a:prstGeom prst="cube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5411376" y="3241889"/>
            <a:ext cx="6008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IP1</a:t>
            </a:r>
            <a:endParaRPr lang="en-US" sz="900" b="1" dirty="0"/>
          </a:p>
        </p:txBody>
      </p:sp>
    </p:spTree>
    <p:extLst>
      <p:ext uri="{BB962C8B-B14F-4D97-AF65-F5344CB8AC3E}">
        <p14:creationId xmlns:p14="http://schemas.microsoft.com/office/powerpoint/2010/main" val="259058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Other LS2 activities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11-12 December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31129" y="4767263"/>
            <a:ext cx="3341225" cy="273844"/>
          </a:xfrm>
        </p:spPr>
        <p:txBody>
          <a:bodyPr/>
          <a:lstStyle/>
          <a:p>
            <a:r>
              <a:rPr lang="en-US" dirty="0" smtClean="0"/>
              <a:t>R2E Annual Meeting – </a:t>
            </a:r>
            <a:r>
              <a:rPr lang="en-US" dirty="0"/>
              <a:t>Optical Fiber </a:t>
            </a:r>
            <a:r>
              <a:rPr lang="en-US" dirty="0" smtClean="0"/>
              <a:t>Dosimetry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3465541" y="3954478"/>
            <a:ext cx="3680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Ex.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5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203145"/>
          </a:xfrm>
        </p:spPr>
        <p:txBody>
          <a:bodyPr>
            <a:normAutofit/>
          </a:bodyPr>
          <a:lstStyle/>
          <a:p>
            <a:r>
              <a:rPr lang="en-GB" b="1" dirty="0" smtClean="0"/>
              <a:t>Qualification and calibration of the new OF sensors</a:t>
            </a:r>
          </a:p>
          <a:p>
            <a:pPr lvl="1"/>
            <a:r>
              <a:rPr lang="en-GB" dirty="0" smtClean="0"/>
              <a:t>Anticipating future needs </a:t>
            </a:r>
          </a:p>
          <a:p>
            <a:endParaRPr lang="en-GB" b="1" dirty="0" smtClean="0"/>
          </a:p>
          <a:p>
            <a:r>
              <a:rPr lang="en-GB" b="1" dirty="0" smtClean="0"/>
              <a:t>Upgrading our online monitoring tools</a:t>
            </a:r>
          </a:p>
          <a:p>
            <a:pPr lvl="1"/>
            <a:r>
              <a:rPr lang="en-GB" dirty="0" smtClean="0"/>
              <a:t>After LS2 the size of our installations will increase</a:t>
            </a:r>
            <a:r>
              <a:rPr lang="en-GB" b="1" dirty="0" smtClean="0"/>
              <a:t> by a factor 14 </a:t>
            </a:r>
            <a:r>
              <a:rPr lang="en-GB" dirty="0" err="1" smtClean="0"/>
              <a:t>wrt</a:t>
            </a:r>
            <a:r>
              <a:rPr lang="en-GB" dirty="0" smtClean="0"/>
              <a:t> 2018</a:t>
            </a:r>
          </a:p>
          <a:p>
            <a:pPr lvl="1"/>
            <a:endParaRPr lang="en-GB" b="1" dirty="0"/>
          </a:p>
          <a:p>
            <a:r>
              <a:rPr lang="en-GB" b="1" dirty="0" smtClean="0"/>
              <a:t>Anticipating our future </a:t>
            </a:r>
            <a:r>
              <a:rPr lang="en-GB" b="1" dirty="0" smtClean="0"/>
              <a:t>needs in terms of </a:t>
            </a:r>
            <a:r>
              <a:rPr lang="en-GB" b="1" dirty="0" smtClean="0"/>
              <a:t>automation of data analysis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892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Today’s Optical Fiber Dosimetry team today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00" dirty="0" smtClean="0"/>
              <a:t>11-12 December 2018</a:t>
            </a:r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000" smtClean="0"/>
              <a:pPr/>
              <a:t>14</a:t>
            </a:fld>
            <a:endParaRPr lang="en-US" sz="1000" dirty="0"/>
          </a:p>
        </p:txBody>
      </p:sp>
      <p:sp>
        <p:nvSpPr>
          <p:cNvPr id="2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31129" y="4767263"/>
            <a:ext cx="3341225" cy="273844"/>
          </a:xfrm>
        </p:spPr>
        <p:txBody>
          <a:bodyPr/>
          <a:lstStyle/>
          <a:p>
            <a:r>
              <a:rPr lang="en-US" sz="1000" dirty="0" smtClean="0"/>
              <a:t>R2E Annual Meeting – </a:t>
            </a:r>
            <a:r>
              <a:rPr lang="en-US" sz="1000" dirty="0"/>
              <a:t>Optical Fiber </a:t>
            </a:r>
            <a:r>
              <a:rPr lang="en-US" sz="1000" dirty="0" smtClean="0"/>
              <a:t>Dosimetry</a:t>
            </a:r>
            <a:endParaRPr lang="en-US" sz="1000" dirty="0"/>
          </a:p>
        </p:txBody>
      </p:sp>
      <p:sp>
        <p:nvSpPr>
          <p:cNvPr id="30" name="TextBox 29"/>
          <p:cNvSpPr txBox="1"/>
          <p:nvPr/>
        </p:nvSpPr>
        <p:spPr>
          <a:xfrm>
            <a:off x="3465541" y="3954478"/>
            <a:ext cx="3680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Ex.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13267" y="2184401"/>
            <a:ext cx="2722033" cy="2310924"/>
          </a:xfrm>
          <a:prstGeom prst="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At</a:t>
            </a:r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CERN</a:t>
            </a:r>
          </a:p>
          <a:p>
            <a:pPr algn="ctr"/>
            <a:endParaRPr lang="en-US" sz="16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</a:rPr>
              <a:t>RADWG 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and</a:t>
            </a:r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</a:rPr>
              <a:t> SLAWG</a:t>
            </a:r>
          </a:p>
          <a:p>
            <a:endParaRPr lang="en-US" sz="16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EN-SMM-RME</a:t>
            </a:r>
          </a:p>
          <a:p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EN-EL-FC</a:t>
            </a:r>
          </a:p>
          <a:p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EN-STI-BMI</a:t>
            </a:r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and several other groups</a:t>
            </a:r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010161" y="2184401"/>
            <a:ext cx="2823826" cy="2310924"/>
          </a:xfrm>
          <a:prstGeom prst="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Relations with industries</a:t>
            </a:r>
          </a:p>
          <a:p>
            <a:pPr algn="ctr"/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en-US" sz="16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en-US" sz="16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en-US" sz="16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4407" y="2856034"/>
            <a:ext cx="1234738" cy="628824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7719" y="2728434"/>
            <a:ext cx="896676" cy="789909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9322" y="3646876"/>
            <a:ext cx="663801" cy="780943"/>
          </a:xfrm>
          <a:prstGeom prst="rect">
            <a:avLst/>
          </a:prstGeom>
        </p:spPr>
      </p:pic>
      <p:sp>
        <p:nvSpPr>
          <p:cNvPr id="50" name="Rectangle 49"/>
          <p:cNvSpPr/>
          <p:nvPr/>
        </p:nvSpPr>
        <p:spPr>
          <a:xfrm>
            <a:off x="3115637" y="2184401"/>
            <a:ext cx="2823826" cy="2310924"/>
          </a:xfrm>
          <a:prstGeom prst="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Academic collaborations</a:t>
            </a:r>
          </a:p>
          <a:p>
            <a:pPr algn="ctr"/>
            <a:endParaRPr lang="en-US" sz="16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en-US" sz="16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en-US" sz="16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en-US" sz="16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en-US" sz="16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en-US" sz="16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0856" y="2445442"/>
            <a:ext cx="1133577" cy="1133577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64050" y="3053852"/>
            <a:ext cx="1185392" cy="572021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78025" y="3550527"/>
            <a:ext cx="1323430" cy="365084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15779" y="3810026"/>
            <a:ext cx="1246055" cy="602260"/>
          </a:xfrm>
          <a:prstGeom prst="rect">
            <a:avLst/>
          </a:prstGeom>
        </p:spPr>
      </p:pic>
      <p:cxnSp>
        <p:nvCxnSpPr>
          <p:cNvPr id="58" name="Straight Arrow Connector 57"/>
          <p:cNvCxnSpPr>
            <a:stCxn id="69" idx="2"/>
            <a:endCxn id="31" idx="0"/>
          </p:cNvCxnSpPr>
          <p:nvPr/>
        </p:nvCxnSpPr>
        <p:spPr>
          <a:xfrm flipH="1">
            <a:off x="1674284" y="1845566"/>
            <a:ext cx="2853266" cy="338835"/>
          </a:xfrm>
          <a:prstGeom prst="straightConnector1">
            <a:avLst/>
          </a:prstGeom>
          <a:ln>
            <a:solidFill>
              <a:srgbClr val="0C377B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stCxn id="69" idx="2"/>
            <a:endCxn id="38" idx="0"/>
          </p:cNvCxnSpPr>
          <p:nvPr/>
        </p:nvCxnSpPr>
        <p:spPr>
          <a:xfrm>
            <a:off x="4527550" y="1845566"/>
            <a:ext cx="2894524" cy="338835"/>
          </a:xfrm>
          <a:prstGeom prst="straightConnector1">
            <a:avLst/>
          </a:prstGeom>
          <a:ln>
            <a:solidFill>
              <a:srgbClr val="0C377B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Rounded Rectangle 68"/>
          <p:cNvSpPr/>
          <p:nvPr/>
        </p:nvSpPr>
        <p:spPr>
          <a:xfrm>
            <a:off x="3160183" y="843279"/>
            <a:ext cx="2734733" cy="1002287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</a:rPr>
              <a:t>OFD team in MCWG</a:t>
            </a:r>
            <a:endParaRPr lang="en-US" sz="12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en-US" sz="1050" dirty="0" smtClean="0">
                <a:solidFill>
                  <a:schemeClr val="accent6">
                    <a:lumMod val="50000"/>
                  </a:schemeClr>
                </a:solidFill>
              </a:rPr>
              <a:t>Y</a:t>
            </a:r>
            <a:r>
              <a:rPr lang="en-US" sz="1050" dirty="0">
                <a:solidFill>
                  <a:schemeClr val="accent6">
                    <a:lumMod val="50000"/>
                  </a:schemeClr>
                </a:solidFill>
              </a:rPr>
              <a:t>. </a:t>
            </a:r>
            <a:r>
              <a:rPr lang="en-US" sz="1050" dirty="0" err="1">
                <a:solidFill>
                  <a:schemeClr val="accent6">
                    <a:lumMod val="50000"/>
                  </a:schemeClr>
                </a:solidFill>
              </a:rPr>
              <a:t>Kadi</a:t>
            </a:r>
            <a:r>
              <a:rPr lang="en-US" sz="1050" dirty="0">
                <a:solidFill>
                  <a:schemeClr val="accent6">
                    <a:lumMod val="50000"/>
                  </a:schemeClr>
                </a:solidFill>
              </a:rPr>
              <a:t> (Staff)</a:t>
            </a:r>
          </a:p>
          <a:p>
            <a:pPr algn="ctr"/>
            <a:r>
              <a:rPr lang="en-US" sz="1050" dirty="0">
                <a:solidFill>
                  <a:schemeClr val="accent6">
                    <a:lumMod val="50000"/>
                  </a:schemeClr>
                </a:solidFill>
              </a:rPr>
              <a:t>D. Di Francesca (Fellow)</a:t>
            </a:r>
          </a:p>
          <a:p>
            <a:pPr algn="ctr"/>
            <a:r>
              <a:rPr lang="en-US" sz="1050" dirty="0">
                <a:solidFill>
                  <a:schemeClr val="accent6">
                    <a:lumMod val="50000"/>
                  </a:schemeClr>
                </a:solidFill>
              </a:rPr>
              <a:t>G. Li Vecchi (PhD)</a:t>
            </a:r>
          </a:p>
          <a:p>
            <a:pPr algn="ctr"/>
            <a:r>
              <a:rPr lang="en-US" sz="1050" dirty="0">
                <a:solidFill>
                  <a:schemeClr val="accent6">
                    <a:lumMod val="50000"/>
                  </a:schemeClr>
                </a:solidFill>
              </a:rPr>
              <a:t>K. </a:t>
            </a:r>
            <a:r>
              <a:rPr lang="en-US" sz="1050" dirty="0" smtClean="0">
                <a:solidFill>
                  <a:schemeClr val="accent6">
                    <a:lumMod val="50000"/>
                  </a:schemeClr>
                </a:solidFill>
              </a:rPr>
              <a:t>Kandemir (</a:t>
            </a:r>
            <a:r>
              <a:rPr lang="en-US" sz="1050" dirty="0">
                <a:solidFill>
                  <a:schemeClr val="accent6">
                    <a:lumMod val="50000"/>
                  </a:schemeClr>
                </a:solidFill>
              </a:rPr>
              <a:t>Tech. Student)</a:t>
            </a:r>
          </a:p>
        </p:txBody>
      </p:sp>
      <p:cxnSp>
        <p:nvCxnSpPr>
          <p:cNvPr id="74" name="Straight Arrow Connector 73"/>
          <p:cNvCxnSpPr>
            <a:stCxn id="69" idx="2"/>
            <a:endCxn id="50" idx="0"/>
          </p:cNvCxnSpPr>
          <p:nvPr/>
        </p:nvCxnSpPr>
        <p:spPr>
          <a:xfrm>
            <a:off x="4527550" y="1845566"/>
            <a:ext cx="0" cy="338835"/>
          </a:xfrm>
          <a:prstGeom prst="straightConnector1">
            <a:avLst/>
          </a:prstGeom>
          <a:ln>
            <a:solidFill>
              <a:srgbClr val="0C377B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083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 animBg="1"/>
      <p:bldP spid="38" grpId="0" animBg="1"/>
      <p:bldP spid="5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Qualification and calibration of the OF sensors for dosimetry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94340" y="1094313"/>
            <a:ext cx="6303827" cy="36009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400" b="1" dirty="0" smtClean="0"/>
              <a:t>Study of RIA in different types of Optical Fibers (OFs)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400" b="1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400" b="1" dirty="0" smtClean="0"/>
              <a:t>Selection of the best candidates OFs for dosimetry: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b="1" dirty="0" smtClean="0"/>
              <a:t>Monotone dose dependence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b="1" dirty="0" smtClean="0"/>
              <a:t>No dependence on dose rate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b="1" dirty="0" smtClean="0"/>
              <a:t>No dependence on irradiation temperature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b="1" dirty="0" smtClean="0"/>
              <a:t>Absence of recovery processes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b="1" dirty="0" smtClean="0"/>
              <a:t>Absence of effects related to successive irradiations</a:t>
            </a:r>
          </a:p>
          <a:p>
            <a:pPr lvl="1"/>
            <a:endParaRPr lang="en-US" sz="1400" b="1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400" b="1" dirty="0" smtClean="0"/>
              <a:t>Calibration of the sensor under </a:t>
            </a:r>
            <a:r>
              <a:rPr lang="en-US" sz="1400" b="1" baseline="30000" dirty="0" smtClean="0"/>
              <a:t>60</a:t>
            </a:r>
            <a:r>
              <a:rPr lang="en-US" sz="1400" b="1" dirty="0" smtClean="0"/>
              <a:t>Co radiation source</a:t>
            </a:r>
            <a:endParaRPr lang="en-US" sz="1400" b="1" dirty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400" b="1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400" b="1" dirty="0" smtClean="0"/>
              <a:t>Qualification of the sensor for employment in the Mixed field radiation environment </a:t>
            </a:r>
            <a:r>
              <a:rPr lang="en-US" sz="1400" b="1" u="sng" dirty="0" smtClean="0"/>
              <a:t>CHARM facility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b="1" dirty="0" smtClean="0"/>
              <a:t>benchmark with other dosimeters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b="1" dirty="0" smtClean="0"/>
              <a:t>benchmark with Monte Carlo simulations (FLUKA)</a:t>
            </a:r>
            <a:br>
              <a:rPr lang="en-US" sz="1400" b="1" dirty="0" smtClean="0"/>
            </a:br>
            <a:endParaRPr lang="en-US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5373" y="955650"/>
            <a:ext cx="3404052" cy="2564789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31129" y="4767263"/>
            <a:ext cx="3341225" cy="273844"/>
          </a:xfrm>
        </p:spPr>
        <p:txBody>
          <a:bodyPr/>
          <a:lstStyle/>
          <a:p>
            <a:r>
              <a:rPr lang="en-US" dirty="0" smtClean="0"/>
              <a:t>R2E Annual Meeting – </a:t>
            </a:r>
            <a:r>
              <a:rPr lang="en-US" dirty="0"/>
              <a:t>Optical Fiber </a:t>
            </a:r>
            <a:r>
              <a:rPr lang="en-US" dirty="0" smtClean="0"/>
              <a:t>Dosimetry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96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Dissemination of results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00" dirty="0" smtClean="0"/>
              <a:t>11-12 December 2018</a:t>
            </a:r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000" smtClean="0"/>
              <a:pPr/>
              <a:t>16</a:t>
            </a:fld>
            <a:endParaRPr lang="en-US" sz="1000" dirty="0"/>
          </a:p>
        </p:txBody>
      </p:sp>
      <p:sp>
        <p:nvSpPr>
          <p:cNvPr id="2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31129" y="4767263"/>
            <a:ext cx="3341225" cy="273844"/>
          </a:xfrm>
        </p:spPr>
        <p:txBody>
          <a:bodyPr/>
          <a:lstStyle/>
          <a:p>
            <a:r>
              <a:rPr lang="en-US" sz="1000" dirty="0" smtClean="0"/>
              <a:t>R2E Annual Meeting – </a:t>
            </a:r>
            <a:r>
              <a:rPr lang="en-US" sz="1000" dirty="0"/>
              <a:t>Optical Fiber </a:t>
            </a:r>
            <a:r>
              <a:rPr lang="en-US" sz="1000" dirty="0" smtClean="0"/>
              <a:t>Dosimetry</a:t>
            </a:r>
            <a:endParaRPr lang="en-US" sz="1000" dirty="0"/>
          </a:p>
        </p:txBody>
      </p:sp>
      <p:sp>
        <p:nvSpPr>
          <p:cNvPr id="22" name="Content Placeholder 2"/>
          <p:cNvSpPr>
            <a:spLocks noGrp="1"/>
          </p:cNvSpPr>
          <p:nvPr>
            <p:ph idx="1"/>
          </p:nvPr>
        </p:nvSpPr>
        <p:spPr>
          <a:xfrm>
            <a:off x="296334" y="994205"/>
            <a:ext cx="8229600" cy="3203145"/>
          </a:xfrm>
        </p:spPr>
        <p:txBody>
          <a:bodyPr>
            <a:normAutofit fontScale="92500" lnSpcReduction="10000"/>
          </a:bodyPr>
          <a:lstStyle/>
          <a:p>
            <a:pPr marL="36576" indent="0">
              <a:buNone/>
            </a:pPr>
            <a:r>
              <a:rPr lang="en-GB" sz="1900" b="1" dirty="0" smtClean="0"/>
              <a:t>7 publications </a:t>
            </a:r>
            <a:r>
              <a:rPr lang="en-GB" sz="1900" dirty="0" smtClean="0"/>
              <a:t>(including </a:t>
            </a:r>
            <a:r>
              <a:rPr lang="en-GB" sz="1900" i="1" dirty="0" smtClean="0"/>
              <a:t>in press</a:t>
            </a:r>
            <a:r>
              <a:rPr lang="en-GB" sz="1900" dirty="0" smtClean="0"/>
              <a:t>) </a:t>
            </a:r>
            <a:r>
              <a:rPr lang="en-GB" sz="1900" b="1" dirty="0" smtClean="0"/>
              <a:t>with OFD team as first author</a:t>
            </a:r>
          </a:p>
          <a:p>
            <a:pPr marL="36576" indent="0">
              <a:buNone/>
            </a:pPr>
            <a:endParaRPr lang="en-GB" sz="1400" u="sng" dirty="0"/>
          </a:p>
          <a:p>
            <a:pPr lvl="1"/>
            <a:r>
              <a:rPr lang="en-GB" sz="1200" u="sng" dirty="0" smtClean="0"/>
              <a:t>IEEE Transaction on Nuclear Science</a:t>
            </a:r>
          </a:p>
          <a:p>
            <a:pPr lvl="1"/>
            <a:r>
              <a:rPr lang="en-GB" sz="1200" dirty="0" err="1" smtClean="0"/>
              <a:t>Physica</a:t>
            </a:r>
            <a:r>
              <a:rPr lang="en-GB" sz="1200" dirty="0" smtClean="0"/>
              <a:t> Status Solidi A</a:t>
            </a:r>
          </a:p>
          <a:p>
            <a:pPr lvl="1"/>
            <a:r>
              <a:rPr lang="en-GB" sz="1200" dirty="0" smtClean="0"/>
              <a:t>Optical Materials</a:t>
            </a:r>
          </a:p>
          <a:p>
            <a:pPr lvl="1"/>
            <a:r>
              <a:rPr lang="en-GB" sz="1200" dirty="0" smtClean="0"/>
              <a:t>Journal of Material Science</a:t>
            </a:r>
          </a:p>
          <a:p>
            <a:pPr lvl="1"/>
            <a:r>
              <a:rPr lang="en-GB" sz="1200" dirty="0" smtClean="0"/>
              <a:t>Journal of Non-Crystalline </a:t>
            </a:r>
            <a:r>
              <a:rPr lang="en-GB" sz="1200" dirty="0"/>
              <a:t>S</a:t>
            </a:r>
            <a:r>
              <a:rPr lang="en-GB" sz="1200" dirty="0" smtClean="0"/>
              <a:t>olids</a:t>
            </a:r>
          </a:p>
          <a:p>
            <a:pPr lvl="1"/>
            <a:r>
              <a:rPr lang="en-GB" sz="1200" dirty="0" err="1" smtClean="0"/>
              <a:t>Beilstein</a:t>
            </a:r>
            <a:r>
              <a:rPr lang="en-GB" sz="1200" dirty="0" smtClean="0"/>
              <a:t> Journal of Nanotechnology</a:t>
            </a:r>
            <a:endParaRPr lang="en-GB" sz="1200" dirty="0"/>
          </a:p>
          <a:p>
            <a:pPr lvl="1"/>
            <a:endParaRPr lang="en-GB" sz="1200" dirty="0" smtClean="0"/>
          </a:p>
          <a:p>
            <a:pPr marL="448056" lvl="1" indent="0">
              <a:buNone/>
            </a:pPr>
            <a:r>
              <a:rPr lang="en-GB" sz="1200" dirty="0" smtClean="0"/>
              <a:t>Submitted</a:t>
            </a:r>
          </a:p>
          <a:p>
            <a:pPr lvl="1"/>
            <a:r>
              <a:rPr lang="en-GB" sz="1200" dirty="0"/>
              <a:t>IEEE Transaction on Nuclear </a:t>
            </a:r>
            <a:r>
              <a:rPr lang="en-GB" sz="1200" dirty="0" smtClean="0"/>
              <a:t>Science</a:t>
            </a:r>
          </a:p>
          <a:p>
            <a:pPr lvl="1"/>
            <a:r>
              <a:rPr lang="en-GB" sz="1200" dirty="0" smtClean="0"/>
              <a:t>Journal of </a:t>
            </a:r>
            <a:r>
              <a:rPr lang="en-GB" sz="1200" dirty="0" err="1" smtClean="0"/>
              <a:t>Lightwave</a:t>
            </a:r>
            <a:r>
              <a:rPr lang="en-GB" sz="1200" dirty="0" smtClean="0"/>
              <a:t> Technology</a:t>
            </a:r>
          </a:p>
          <a:p>
            <a:pPr lvl="1"/>
            <a:r>
              <a:rPr lang="en-GB" sz="1200" dirty="0" smtClean="0"/>
              <a:t>Optics Letters</a:t>
            </a:r>
          </a:p>
          <a:p>
            <a:pPr marL="36576" indent="0">
              <a:buNone/>
            </a:pPr>
            <a:endParaRPr lang="en-GB" sz="1400" dirty="0" smtClean="0"/>
          </a:p>
          <a:p>
            <a:pPr marL="36576" indent="0">
              <a:buNone/>
            </a:pPr>
            <a:r>
              <a:rPr lang="en-GB" sz="1400" dirty="0" smtClean="0"/>
              <a:t>Some conference proceedings (IPAC, OFS, etc.) </a:t>
            </a:r>
            <a:endParaRPr lang="en-GB" sz="1400" dirty="0"/>
          </a:p>
        </p:txBody>
      </p:sp>
      <p:sp>
        <p:nvSpPr>
          <p:cNvPr id="3" name="Right Brace 2"/>
          <p:cNvSpPr/>
          <p:nvPr/>
        </p:nvSpPr>
        <p:spPr>
          <a:xfrm>
            <a:off x="3742267" y="1498600"/>
            <a:ext cx="452966" cy="2103967"/>
          </a:xfrm>
          <a:prstGeom prst="rightBrac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195233" y="2365917"/>
            <a:ext cx="2595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Including collaborations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87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R&amp;D and future prospects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00" dirty="0" smtClean="0"/>
              <a:t>11-12 December 2018</a:t>
            </a:r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000" smtClean="0"/>
              <a:pPr/>
              <a:t>17</a:t>
            </a:fld>
            <a:endParaRPr lang="en-US" sz="1000" dirty="0"/>
          </a:p>
        </p:txBody>
      </p:sp>
      <p:sp>
        <p:nvSpPr>
          <p:cNvPr id="2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31129" y="4767263"/>
            <a:ext cx="3341225" cy="273844"/>
          </a:xfrm>
        </p:spPr>
        <p:txBody>
          <a:bodyPr/>
          <a:lstStyle/>
          <a:p>
            <a:r>
              <a:rPr lang="en-US" sz="1000" dirty="0" smtClean="0"/>
              <a:t>R2E Annual Meeting – </a:t>
            </a:r>
            <a:r>
              <a:rPr lang="en-US" sz="1000" dirty="0"/>
              <a:t>Optical Fiber </a:t>
            </a:r>
            <a:r>
              <a:rPr lang="en-US" sz="1000" dirty="0" smtClean="0"/>
              <a:t>Dosimetry</a:t>
            </a:r>
            <a:endParaRPr lang="en-US" sz="1000" dirty="0"/>
          </a:p>
        </p:txBody>
      </p:sp>
      <p:sp>
        <p:nvSpPr>
          <p:cNvPr id="22" name="Content Placeholder 2"/>
          <p:cNvSpPr>
            <a:spLocks noGrp="1"/>
          </p:cNvSpPr>
          <p:nvPr>
            <p:ph idx="1"/>
          </p:nvPr>
        </p:nvSpPr>
        <p:spPr>
          <a:xfrm>
            <a:off x="454454" y="1430822"/>
            <a:ext cx="8229600" cy="2594637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2400" dirty="0" smtClean="0"/>
              <a:t>Tomorrow two presentations will be dedicated to R&amp;D of </a:t>
            </a:r>
            <a:r>
              <a:rPr lang="en-GB" sz="2400" dirty="0" err="1" smtClean="0"/>
              <a:t>OF</a:t>
            </a:r>
            <a:r>
              <a:rPr lang="en-GB" sz="2400" dirty="0" smtClean="0"/>
              <a:t> </a:t>
            </a:r>
            <a:r>
              <a:rPr lang="en-GB" sz="2400" dirty="0" smtClean="0"/>
              <a:t>dosimetry/radiation </a:t>
            </a:r>
            <a:r>
              <a:rPr lang="en-GB" sz="2400" dirty="0" smtClean="0"/>
              <a:t>sensing and future challenges:</a:t>
            </a:r>
          </a:p>
          <a:p>
            <a:pPr marL="36576" indent="0">
              <a:buNone/>
            </a:pPr>
            <a:endParaRPr lang="en-GB" sz="2400" dirty="0" smtClean="0"/>
          </a:p>
          <a:p>
            <a:r>
              <a:rPr lang="en-GB" sz="2400" i="1" dirty="0"/>
              <a:t>Optical fiber </a:t>
            </a:r>
            <a:r>
              <a:rPr lang="en-GB" sz="2400" i="1" dirty="0" smtClean="0"/>
              <a:t>dosimetry: recent </a:t>
            </a:r>
            <a:r>
              <a:rPr lang="en-GB" sz="2400" i="1" dirty="0"/>
              <a:t>achievements and future prospects</a:t>
            </a:r>
            <a:endParaRPr lang="en-GB" sz="2400" i="1" dirty="0" smtClean="0"/>
          </a:p>
          <a:p>
            <a:r>
              <a:rPr lang="en-GB" sz="2400" i="1" dirty="0" smtClean="0"/>
              <a:t>Specialty </a:t>
            </a:r>
            <a:r>
              <a:rPr lang="en-GB" sz="2400" i="1" dirty="0"/>
              <a:t>optical fibers for radiation sensing</a:t>
            </a:r>
          </a:p>
          <a:p>
            <a:pPr marL="36576" indent="0">
              <a:buNone/>
            </a:pPr>
            <a:endParaRPr lang="en-GB" sz="2400" dirty="0" smtClean="0"/>
          </a:p>
          <a:p>
            <a:pPr marL="36576" indent="0">
              <a:buNone/>
            </a:pPr>
            <a:endParaRPr lang="en-GB" sz="2400" dirty="0"/>
          </a:p>
        </p:txBody>
      </p:sp>
      <p:sp>
        <p:nvSpPr>
          <p:cNvPr id="9" name="Rectangle 8"/>
          <p:cNvSpPr/>
          <p:nvPr/>
        </p:nvSpPr>
        <p:spPr>
          <a:xfrm>
            <a:off x="5902223" y="147285"/>
            <a:ext cx="3067511" cy="10332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rgbClr val="00B05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solidFill>
                  <a:srgbClr val="00B050"/>
                </a:solidFill>
              </a:rPr>
              <a:t>Proactive approach to radiation dosimetry</a:t>
            </a:r>
          </a:p>
        </p:txBody>
      </p:sp>
    </p:spTree>
    <p:extLst>
      <p:ext uri="{BB962C8B-B14F-4D97-AF65-F5344CB8AC3E}">
        <p14:creationId xmlns:p14="http://schemas.microsoft.com/office/powerpoint/2010/main" val="2228333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0451"/>
            <a:ext cx="8229600" cy="3707451"/>
          </a:xfrm>
        </p:spPr>
        <p:txBody>
          <a:bodyPr>
            <a:normAutofit fontScale="92500" lnSpcReduction="10000"/>
          </a:bodyPr>
          <a:lstStyle/>
          <a:p>
            <a:pPr marL="36576" indent="0">
              <a:buNone/>
            </a:pPr>
            <a:r>
              <a:rPr lang="en-US" sz="1600" dirty="0" smtClean="0"/>
              <a:t>New version of DOFRS installed in 2018: interrogators and sensor</a:t>
            </a:r>
          </a:p>
          <a:p>
            <a:pPr marL="36576" indent="0">
              <a:buNone/>
            </a:pPr>
            <a:endParaRPr lang="en-US" sz="1600" dirty="0"/>
          </a:p>
          <a:p>
            <a:pPr marL="36576" indent="0">
              <a:buNone/>
            </a:pPr>
            <a:r>
              <a:rPr lang="en-US" sz="1600" dirty="0" smtClean="0"/>
              <a:t>Proof of deported measurement capability. Essential to </a:t>
            </a:r>
            <a:r>
              <a:rPr lang="en-US" sz="1600" dirty="0" smtClean="0"/>
              <a:t>decrease </a:t>
            </a:r>
            <a:r>
              <a:rPr lang="en-US" sz="1600" dirty="0" smtClean="0"/>
              <a:t>the costs of future installations</a:t>
            </a:r>
          </a:p>
          <a:p>
            <a:pPr marL="36576" indent="0">
              <a:buNone/>
            </a:pPr>
            <a:endParaRPr lang="en-US" sz="1600" dirty="0" smtClean="0"/>
          </a:p>
          <a:p>
            <a:pPr marL="36576" indent="0">
              <a:buNone/>
            </a:pPr>
            <a:r>
              <a:rPr lang="en-US" sz="1600" dirty="0" smtClean="0"/>
              <a:t>Successful installation of DOFRS in the PS (4 times larger installation </a:t>
            </a:r>
            <a:r>
              <a:rPr lang="en-US" sz="1600" dirty="0" err="1" smtClean="0"/>
              <a:t>wrt</a:t>
            </a:r>
            <a:r>
              <a:rPr lang="en-US" sz="1600" dirty="0" smtClean="0"/>
              <a:t> 2017)</a:t>
            </a:r>
            <a:br>
              <a:rPr lang="en-US" sz="1600" dirty="0" smtClean="0"/>
            </a:br>
            <a:endParaRPr lang="en-US" sz="1600" dirty="0" smtClean="0"/>
          </a:p>
          <a:p>
            <a:pPr marL="36576" indent="0">
              <a:buNone/>
            </a:pPr>
            <a:r>
              <a:rPr lang="en-US" sz="1600" dirty="0" smtClean="0"/>
              <a:t>270 days of continuous and distributed dose levels monitoring in the PSB and PS (10 higher radiation dose levels </a:t>
            </a:r>
            <a:r>
              <a:rPr lang="en-US" sz="1600" dirty="0" err="1" smtClean="0"/>
              <a:t>wrt</a:t>
            </a:r>
            <a:r>
              <a:rPr lang="en-US" sz="1600" dirty="0" smtClean="0"/>
              <a:t> 2017)</a:t>
            </a:r>
          </a:p>
          <a:p>
            <a:pPr marL="36576" indent="0">
              <a:buNone/>
            </a:pPr>
            <a:endParaRPr lang="en-US" sz="1600" dirty="0" smtClean="0"/>
          </a:p>
          <a:p>
            <a:pPr marL="36576" indent="0">
              <a:buNone/>
            </a:pPr>
            <a:r>
              <a:rPr lang="en-US" sz="1600" dirty="0" smtClean="0"/>
              <a:t>2 approved ECR to install DOFRS in SPS+TT20 and DS regions of IP1, IP5 </a:t>
            </a:r>
            <a:r>
              <a:rPr lang="en-US" sz="1600" dirty="0" err="1" smtClean="0"/>
              <a:t>anf</a:t>
            </a:r>
            <a:r>
              <a:rPr lang="en-US" sz="1600" dirty="0" smtClean="0"/>
              <a:t> IP7 of LHC (14 times larger </a:t>
            </a:r>
            <a:r>
              <a:rPr lang="en-US" sz="1600" dirty="0" smtClean="0"/>
              <a:t>installation </a:t>
            </a:r>
            <a:r>
              <a:rPr lang="en-US" sz="1600" dirty="0" err="1" smtClean="0"/>
              <a:t>wrt</a:t>
            </a:r>
            <a:r>
              <a:rPr lang="en-US" sz="1600" dirty="0" smtClean="0"/>
              <a:t> 2018). </a:t>
            </a:r>
            <a:r>
              <a:rPr lang="en-US" sz="1600" dirty="0" smtClean="0"/>
              <a:t>Ongoing installations.</a:t>
            </a:r>
          </a:p>
          <a:p>
            <a:pPr marL="36576" indent="0">
              <a:buNone/>
            </a:pPr>
            <a:endParaRPr lang="en-US" sz="1600" dirty="0"/>
          </a:p>
          <a:p>
            <a:pPr marL="36576" indent="0">
              <a:buNone/>
            </a:pPr>
            <a:r>
              <a:rPr lang="en-US" sz="1600" dirty="0" smtClean="0"/>
              <a:t>Constant proactive approach to radiation monitoring, R&amp;D and sharing of our results at CERN and outside of it</a:t>
            </a:r>
          </a:p>
          <a:p>
            <a:endParaRPr lang="en-US" sz="1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R2E Annual Meeting – [title]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0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27803"/>
            <a:ext cx="9144000" cy="5143500"/>
          </a:xfrm>
          <a:prstGeom prst="rect">
            <a:avLst/>
          </a:prstGeom>
          <a:solidFill>
            <a:srgbClr val="104282"/>
          </a:solidFill>
          <a:ln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" name="CasellaDiTesto 13"/>
          <p:cNvSpPr txBox="1"/>
          <p:nvPr/>
        </p:nvSpPr>
        <p:spPr>
          <a:xfrm>
            <a:off x="3951920" y="1841012"/>
            <a:ext cx="3515680" cy="1260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it-IT" sz="1600" b="1" dirty="0">
                <a:solidFill>
                  <a:schemeClr val="bg1"/>
                </a:solidFill>
              </a:rPr>
              <a:t>Diego Di Francesca</a:t>
            </a:r>
          </a:p>
          <a:p>
            <a:pPr>
              <a:lnSpc>
                <a:spcPct val="110000"/>
              </a:lnSpc>
            </a:pPr>
            <a:endParaRPr lang="it-IT" sz="1050" dirty="0">
              <a:solidFill>
                <a:schemeClr val="bg1"/>
              </a:solidFill>
            </a:endParaRPr>
          </a:p>
          <a:p>
            <a:pPr>
              <a:lnSpc>
                <a:spcPct val="110000"/>
              </a:lnSpc>
            </a:pPr>
            <a:r>
              <a:rPr lang="it-IT" sz="1350" dirty="0">
                <a:solidFill>
                  <a:schemeClr val="bg1"/>
                </a:solidFill>
              </a:rPr>
              <a:t>CERN EN-EA-PE</a:t>
            </a:r>
          </a:p>
          <a:p>
            <a:pPr>
              <a:lnSpc>
                <a:spcPct val="110000"/>
              </a:lnSpc>
            </a:pPr>
            <a:r>
              <a:rPr lang="it-IT" sz="1350" dirty="0">
                <a:solidFill>
                  <a:schemeClr val="bg1"/>
                </a:solidFill>
              </a:rPr>
              <a:t>R2E Project</a:t>
            </a:r>
          </a:p>
          <a:p>
            <a:pPr>
              <a:lnSpc>
                <a:spcPct val="110000"/>
              </a:lnSpc>
            </a:pPr>
            <a:r>
              <a:rPr lang="it-IT" sz="1350" dirty="0">
                <a:solidFill>
                  <a:schemeClr val="bg1"/>
                </a:solidFill>
              </a:rPr>
              <a:t>     </a:t>
            </a:r>
            <a:r>
              <a:rPr lang="it-IT" sz="1350" dirty="0" smtClean="0">
                <a:solidFill>
                  <a:schemeClr val="bg1"/>
                </a:solidFill>
              </a:rPr>
              <a:t> diego.di.francesca@cern.ch</a:t>
            </a:r>
            <a:endParaRPr lang="it-IT" sz="135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1870" y="2827746"/>
            <a:ext cx="212117" cy="21211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8182" y="1861095"/>
            <a:ext cx="1076467" cy="107646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84430" y="2899096"/>
            <a:ext cx="135016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50" b="1" dirty="0">
                <a:solidFill>
                  <a:schemeClr val="bg1"/>
                </a:solidFill>
              </a:rPr>
              <a:t>www.cern.ch</a:t>
            </a:r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ED3008C0-3B37-42A5-AC22-62D16CE9537C}"/>
              </a:ext>
            </a:extLst>
          </p:cNvPr>
          <p:cNvSpPr txBox="1">
            <a:spLocks/>
          </p:cNvSpPr>
          <p:nvPr/>
        </p:nvSpPr>
        <p:spPr>
          <a:xfrm>
            <a:off x="2873071" y="417899"/>
            <a:ext cx="3334689" cy="99417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i="1" dirty="0">
                <a:solidFill>
                  <a:schemeClr val="bg1">
                    <a:lumMod val="95000"/>
                  </a:schemeClr>
                </a:solidFill>
              </a:rPr>
              <a:t>Thank you for your attention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2259170" y="3810000"/>
            <a:ext cx="4511578" cy="706816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Thanks to the members of </a:t>
            </a:r>
            <a:r>
              <a:rPr lang="en-US" sz="1600" dirty="0" smtClean="0"/>
              <a:t>MCWG,</a:t>
            </a:r>
          </a:p>
          <a:p>
            <a:pPr algn="ctr"/>
            <a:r>
              <a:rPr lang="en-US" sz="1600" dirty="0" smtClean="0"/>
              <a:t>EN-SMM-MRE</a:t>
            </a:r>
            <a:r>
              <a:rPr lang="en-US" sz="1600" dirty="0" smtClean="0"/>
              <a:t>, EN-EL-FC, </a:t>
            </a:r>
            <a:r>
              <a:rPr lang="en-US" sz="1600" dirty="0" smtClean="0"/>
              <a:t>EN-STI-MBI</a:t>
            </a:r>
          </a:p>
          <a:p>
            <a:pPr algn="ctr"/>
            <a:r>
              <a:rPr lang="en-US" sz="1600" dirty="0" smtClean="0"/>
              <a:t>and </a:t>
            </a:r>
            <a:r>
              <a:rPr lang="en-US" sz="1600" dirty="0" smtClean="0"/>
              <a:t>our Collaborators UJM and CNES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37843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454" y="1232746"/>
            <a:ext cx="8229600" cy="2719054"/>
          </a:xfrm>
        </p:spPr>
        <p:txBody>
          <a:bodyPr/>
          <a:lstStyle/>
          <a:p>
            <a:r>
              <a:rPr lang="en-GB" dirty="0" smtClean="0"/>
              <a:t>Motivation for Optical Fiber Dosimetry (OFD)</a:t>
            </a:r>
          </a:p>
          <a:p>
            <a:r>
              <a:rPr lang="en-GB" dirty="0" smtClean="0"/>
              <a:t>Overview of the OFD in the last years</a:t>
            </a:r>
          </a:p>
          <a:p>
            <a:r>
              <a:rPr lang="en-GB" dirty="0" smtClean="0"/>
              <a:t>Main features of the OFD system in 2018</a:t>
            </a:r>
          </a:p>
          <a:p>
            <a:r>
              <a:rPr lang="en-GB" dirty="0" smtClean="0"/>
              <a:t>Status of the OFD installations in 2018</a:t>
            </a:r>
          </a:p>
          <a:p>
            <a:r>
              <a:rPr lang="en-GB" dirty="0" smtClean="0"/>
              <a:t>Future installations and LS2 activities</a:t>
            </a:r>
          </a:p>
          <a:p>
            <a:r>
              <a:rPr lang="en-GB" dirty="0" smtClean="0"/>
              <a:t>Collaborations and dissemination </a:t>
            </a:r>
            <a:r>
              <a:rPr lang="en-GB" smtClean="0"/>
              <a:t>of results</a:t>
            </a:r>
            <a:endParaRPr lang="en-GB" dirty="0" smtClean="0"/>
          </a:p>
          <a:p>
            <a:r>
              <a:rPr lang="en-GB" dirty="0" smtClean="0"/>
              <a:t>Conclusions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31129" y="4767263"/>
            <a:ext cx="3341225" cy="273844"/>
          </a:xfrm>
        </p:spPr>
        <p:txBody>
          <a:bodyPr/>
          <a:lstStyle/>
          <a:p>
            <a:r>
              <a:rPr lang="en-US" dirty="0" smtClean="0"/>
              <a:t>R2E Annual Meeting – </a:t>
            </a:r>
            <a:r>
              <a:rPr lang="en-US" dirty="0"/>
              <a:t>Optical Fiber </a:t>
            </a:r>
            <a:r>
              <a:rPr lang="en-US" dirty="0" smtClean="0"/>
              <a:t>Dosimetry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44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31129" y="4767263"/>
            <a:ext cx="3341225" cy="273844"/>
          </a:xfrm>
        </p:spPr>
        <p:txBody>
          <a:bodyPr/>
          <a:lstStyle/>
          <a:p>
            <a:r>
              <a:rPr lang="en-US" dirty="0" smtClean="0"/>
              <a:t>R2E Annual Meeting – </a:t>
            </a:r>
            <a:r>
              <a:rPr lang="en-US" dirty="0"/>
              <a:t>Optical Fiber </a:t>
            </a:r>
            <a:r>
              <a:rPr lang="en-US" dirty="0" smtClean="0"/>
              <a:t>Dosimetry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2" name="Rounded Rectangle 31"/>
          <p:cNvSpPr/>
          <p:nvPr/>
        </p:nvSpPr>
        <p:spPr>
          <a:xfrm>
            <a:off x="269240" y="880452"/>
            <a:ext cx="8641080" cy="7451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Providing </a:t>
            </a:r>
            <a:r>
              <a:rPr lang="en-GB" sz="2000" dirty="0" smtClean="0">
                <a:solidFill>
                  <a:schemeClr val="accent6">
                    <a:lumMod val="50000"/>
                  </a:schemeClr>
                </a:solidFill>
              </a:rPr>
              <a:t>1D radiation </a:t>
            </a: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maps of the accelerators and online monitoring i</a:t>
            </a:r>
            <a:r>
              <a:rPr lang="en-GB" sz="2000" dirty="0" smtClean="0">
                <a:solidFill>
                  <a:schemeClr val="accent6">
                    <a:lumMod val="50000"/>
                  </a:schemeClr>
                </a:solidFill>
              </a:rPr>
              <a:t>n order to prevent </a:t>
            </a: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R2E-related failures</a:t>
            </a: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3857" y="1718000"/>
            <a:ext cx="6401972" cy="2629771"/>
          </a:xfrm>
          <a:prstGeom prst="rect">
            <a:avLst/>
          </a:prstGeom>
          <a:ln>
            <a:solidFill>
              <a:srgbClr val="0B387C"/>
            </a:solidFill>
          </a:ln>
        </p:spPr>
      </p:pic>
      <p:sp>
        <p:nvSpPr>
          <p:cNvPr id="39" name="TextBox 38"/>
          <p:cNvSpPr txBox="1"/>
          <p:nvPr/>
        </p:nvSpPr>
        <p:spPr>
          <a:xfrm>
            <a:off x="1343857" y="1803025"/>
            <a:ext cx="4089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Radiation Induced Attenuation (RIA)</a:t>
            </a:r>
            <a:endParaRPr lang="en-US" sz="1600" dirty="0"/>
          </a:p>
        </p:txBody>
      </p:sp>
      <p:sp>
        <p:nvSpPr>
          <p:cNvPr id="45" name="Rectangle 44"/>
          <p:cNvSpPr/>
          <p:nvPr/>
        </p:nvSpPr>
        <p:spPr>
          <a:xfrm>
            <a:off x="4409440" y="4488871"/>
            <a:ext cx="4635518" cy="2616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en-GB" sz="1100" dirty="0">
                <a:solidFill>
                  <a:schemeClr val="accent6">
                    <a:lumMod val="50000"/>
                  </a:schemeClr>
                </a:solidFill>
              </a:rPr>
              <a:t>H. </a:t>
            </a:r>
            <a:r>
              <a:rPr lang="en-GB" sz="1100" dirty="0" err="1" smtClean="0">
                <a:solidFill>
                  <a:schemeClr val="accent6">
                    <a:lumMod val="50000"/>
                  </a:schemeClr>
                </a:solidFill>
              </a:rPr>
              <a:t>Henschel</a:t>
            </a:r>
            <a:r>
              <a:rPr lang="en-GB" sz="1100" dirty="0" smtClean="0">
                <a:solidFill>
                  <a:schemeClr val="accent6">
                    <a:lumMod val="50000"/>
                  </a:schemeClr>
                </a:solidFill>
              </a:rPr>
              <a:t> et al., </a:t>
            </a:r>
            <a:r>
              <a:rPr lang="en-GB" sz="1100" i="1" dirty="0" err="1">
                <a:solidFill>
                  <a:schemeClr val="accent6">
                    <a:lumMod val="50000"/>
                  </a:schemeClr>
                </a:solidFill>
              </a:rPr>
              <a:t>Nucl</a:t>
            </a:r>
            <a:r>
              <a:rPr lang="en-GB" sz="1100" i="1" dirty="0">
                <a:solidFill>
                  <a:schemeClr val="accent6">
                    <a:lumMod val="50000"/>
                  </a:schemeClr>
                </a:solidFill>
              </a:rPr>
              <a:t>. </a:t>
            </a:r>
            <a:r>
              <a:rPr lang="en-GB" sz="1100" i="1" dirty="0" err="1">
                <a:solidFill>
                  <a:schemeClr val="accent6">
                    <a:lumMod val="50000"/>
                  </a:schemeClr>
                </a:solidFill>
              </a:rPr>
              <a:t>Instrum</a:t>
            </a:r>
            <a:r>
              <a:rPr lang="en-GB" sz="1100" i="1" dirty="0">
                <a:solidFill>
                  <a:schemeClr val="accent6">
                    <a:lumMod val="50000"/>
                  </a:schemeClr>
                </a:solidFill>
              </a:rPr>
              <a:t>. Methods Phys. Res. B</a:t>
            </a:r>
            <a:r>
              <a:rPr lang="en-GB" sz="1100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en-GB" sz="1100" dirty="0" smtClean="0">
                <a:solidFill>
                  <a:schemeClr val="accent6">
                    <a:lumMod val="50000"/>
                  </a:schemeClr>
                </a:solidFill>
              </a:rPr>
              <a:t>69</a:t>
            </a:r>
            <a:r>
              <a:rPr lang="en-GB" sz="1100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en-GB" sz="1100" dirty="0" smtClean="0">
                <a:solidFill>
                  <a:schemeClr val="accent6">
                    <a:lumMod val="50000"/>
                  </a:schemeClr>
                </a:solidFill>
              </a:rPr>
              <a:t>307, 1992</a:t>
            </a:r>
            <a:endParaRPr lang="en-GB" sz="1100" dirty="0">
              <a:solidFill>
                <a:schemeClr val="accent6">
                  <a:lumMod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5977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features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b="1" dirty="0"/>
              <a:t>Well adapted </a:t>
            </a:r>
            <a:r>
              <a:rPr lang="en-GB" b="1" dirty="0" smtClean="0"/>
              <a:t> for large </a:t>
            </a:r>
            <a:r>
              <a:rPr lang="en-GB" b="1" dirty="0"/>
              <a:t>facilities</a:t>
            </a:r>
          </a:p>
          <a:p>
            <a:r>
              <a:rPr lang="en-GB" b="1" dirty="0"/>
              <a:t>Distributed</a:t>
            </a:r>
            <a:r>
              <a:rPr lang="en-GB" dirty="0"/>
              <a:t> 1D maps of the radiation dose </a:t>
            </a:r>
          </a:p>
          <a:p>
            <a:r>
              <a:rPr lang="en-GB" b="1" dirty="0"/>
              <a:t>Online</a:t>
            </a:r>
            <a:r>
              <a:rPr lang="en-GB" dirty="0"/>
              <a:t> monitoring</a:t>
            </a:r>
          </a:p>
          <a:p>
            <a:r>
              <a:rPr lang="en-GB" dirty="0"/>
              <a:t>All electronics installed in remote and radiation-free locations</a:t>
            </a:r>
          </a:p>
          <a:p>
            <a:r>
              <a:rPr lang="en-GB" dirty="0"/>
              <a:t>Cost </a:t>
            </a:r>
            <a:r>
              <a:rPr lang="en-GB" dirty="0" smtClean="0"/>
              <a:t>effective</a:t>
            </a:r>
          </a:p>
          <a:p>
            <a:r>
              <a:rPr lang="en-GB" dirty="0" smtClean="0"/>
              <a:t>Need to replace the </a:t>
            </a:r>
            <a:r>
              <a:rPr lang="en-GB" dirty="0"/>
              <a:t>OF </a:t>
            </a:r>
            <a:r>
              <a:rPr lang="en-GB" dirty="0" smtClean="0"/>
              <a:t>sensors: cable </a:t>
            </a:r>
            <a:r>
              <a:rPr lang="en-GB" dirty="0"/>
              <a:t>blowing </a:t>
            </a:r>
          </a:p>
          <a:p>
            <a:r>
              <a:rPr lang="en-GB" dirty="0"/>
              <a:t>One cable -&gt; multiple OFs -&gt; multiple radiation sensitivities</a:t>
            </a:r>
          </a:p>
          <a:p>
            <a:r>
              <a:rPr lang="en-GB" dirty="0"/>
              <a:t>Information of the cumulated dose stored in the OF itself</a:t>
            </a:r>
          </a:p>
          <a:p>
            <a:r>
              <a:rPr lang="en-GB" dirty="0"/>
              <a:t>It also allows to perform distributed temperature measurement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31129" y="4767263"/>
            <a:ext cx="3341225" cy="273844"/>
          </a:xfrm>
        </p:spPr>
        <p:txBody>
          <a:bodyPr/>
          <a:lstStyle/>
          <a:p>
            <a:r>
              <a:rPr lang="en-US" dirty="0" smtClean="0"/>
              <a:t>R2E Annual Meeting – </a:t>
            </a:r>
            <a:r>
              <a:rPr lang="en-US" dirty="0"/>
              <a:t>Optical Fiber </a:t>
            </a:r>
            <a:r>
              <a:rPr lang="en-US" dirty="0" smtClean="0"/>
              <a:t>Dosimetry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5539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31129" y="4767263"/>
            <a:ext cx="3341225" cy="273844"/>
          </a:xfrm>
        </p:spPr>
        <p:txBody>
          <a:bodyPr/>
          <a:lstStyle/>
          <a:p>
            <a:r>
              <a:rPr lang="en-US" dirty="0" smtClean="0"/>
              <a:t>R2E Annual Meeting – </a:t>
            </a:r>
            <a:r>
              <a:rPr lang="en-US" dirty="0"/>
              <a:t>Optical Fiber </a:t>
            </a:r>
            <a:r>
              <a:rPr lang="en-US" dirty="0" smtClean="0"/>
              <a:t>Dosimetry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2" name="Notched Right Arrow 11"/>
          <p:cNvSpPr/>
          <p:nvPr/>
        </p:nvSpPr>
        <p:spPr>
          <a:xfrm>
            <a:off x="299473" y="1985142"/>
            <a:ext cx="1876197" cy="1153078"/>
          </a:xfrm>
          <a:prstGeom prst="notchedRigh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MCWG </a:t>
            </a:r>
          </a:p>
          <a:p>
            <a:pPr algn="ctr"/>
            <a:r>
              <a:rPr lang="en-US" sz="1200" dirty="0" smtClean="0"/>
              <a:t>2013-2016:</a:t>
            </a:r>
            <a:endParaRPr lang="en-US" sz="1200" dirty="0"/>
          </a:p>
          <a:p>
            <a:pPr algn="ctr"/>
            <a:r>
              <a:rPr lang="en-US" sz="1200" dirty="0" smtClean="0"/>
              <a:t>Proof of concept</a:t>
            </a:r>
            <a:endParaRPr lang="en-US" sz="1200" dirty="0"/>
          </a:p>
        </p:txBody>
      </p:sp>
      <p:sp>
        <p:nvSpPr>
          <p:cNvPr id="13" name="Notched Right Arrow 12"/>
          <p:cNvSpPr/>
          <p:nvPr/>
        </p:nvSpPr>
        <p:spPr>
          <a:xfrm>
            <a:off x="1757309" y="1640259"/>
            <a:ext cx="2393051" cy="1845000"/>
          </a:xfrm>
          <a:prstGeom prst="notchedRigh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MCWG 2016-2017</a:t>
            </a:r>
            <a:br>
              <a:rPr lang="en-US" sz="1200" dirty="0" smtClean="0"/>
            </a:br>
            <a:r>
              <a:rPr lang="en-US" sz="1200" dirty="0" smtClean="0"/>
              <a:t> 1</a:t>
            </a:r>
            <a:r>
              <a:rPr lang="en-US" sz="1200" baseline="30000" dirty="0" smtClean="0"/>
              <a:t>st</a:t>
            </a:r>
            <a:r>
              <a:rPr lang="en-US" sz="1200" dirty="0" smtClean="0"/>
              <a:t> operational prototype installed in the PSB</a:t>
            </a:r>
            <a:endParaRPr lang="en-US" sz="1200" dirty="0"/>
          </a:p>
        </p:txBody>
      </p:sp>
      <p:sp>
        <p:nvSpPr>
          <p:cNvPr id="14" name="Notched Right Arrow 13"/>
          <p:cNvSpPr/>
          <p:nvPr/>
        </p:nvSpPr>
        <p:spPr>
          <a:xfrm>
            <a:off x="3545489" y="1250626"/>
            <a:ext cx="2982311" cy="2622109"/>
          </a:xfrm>
          <a:prstGeom prst="notchedRigh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MCWG 2017-2018:</a:t>
            </a:r>
          </a:p>
          <a:p>
            <a:pPr algn="ctr"/>
            <a:r>
              <a:rPr lang="en-US" sz="1200" dirty="0" smtClean="0"/>
              <a:t>DOFRS in PSB</a:t>
            </a:r>
            <a:endParaRPr lang="en-US" sz="1200" dirty="0"/>
          </a:p>
          <a:p>
            <a:pPr algn="ctr"/>
            <a:r>
              <a:rPr lang="en-US" sz="1200" dirty="0" smtClean="0"/>
              <a:t>A new version of DOFRS implemented in the PS</a:t>
            </a:r>
            <a:endParaRPr lang="en-US" sz="1200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Overview of Distributed Optical Fiber Radiation Sensor (DOFRS)</a:t>
            </a:r>
            <a:endParaRPr lang="en-GB" sz="2000" dirty="0"/>
          </a:p>
        </p:txBody>
      </p:sp>
      <p:sp>
        <p:nvSpPr>
          <p:cNvPr id="21" name="Rectangle 20"/>
          <p:cNvSpPr/>
          <p:nvPr/>
        </p:nvSpPr>
        <p:spPr>
          <a:xfrm>
            <a:off x="1263015" y="3831528"/>
            <a:ext cx="1273810" cy="512864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DOFRS project</a:t>
            </a:r>
          </a:p>
          <a:p>
            <a:pPr algn="ctr"/>
            <a:r>
              <a:rPr lang="en-US" sz="1200" i="1" dirty="0" smtClean="0">
                <a:solidFill>
                  <a:schemeClr val="accent6">
                    <a:lumMod val="50000"/>
                  </a:schemeClr>
                </a:solidFill>
              </a:rPr>
              <a:t>KT-Funded</a:t>
            </a:r>
            <a:endParaRPr lang="en-US" sz="12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1899920" y="3053080"/>
            <a:ext cx="0" cy="767280"/>
          </a:xfrm>
          <a:prstGeom prst="straightConnector1">
            <a:avLst/>
          </a:prstGeom>
          <a:ln w="571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1066800" y="1549400"/>
            <a:ext cx="15240" cy="711200"/>
          </a:xfrm>
          <a:prstGeom prst="straightConnector1">
            <a:avLst/>
          </a:prstGeom>
          <a:ln w="571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396240" y="1206275"/>
            <a:ext cx="1371600" cy="43797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I. </a:t>
            </a:r>
            <a:r>
              <a:rPr lang="en-US" sz="1200" dirty="0" err="1" smtClean="0">
                <a:solidFill>
                  <a:schemeClr val="accent6">
                    <a:lumMod val="50000"/>
                  </a:schemeClr>
                </a:solidFill>
              </a:rPr>
              <a:t>Toccafondo’s</a:t>
            </a:r>
            <a:endParaRPr lang="en-US" sz="12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PhD thesis</a:t>
            </a:r>
            <a:endParaRPr lang="en-US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061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installations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83" y="817880"/>
            <a:ext cx="8755986" cy="3478211"/>
          </a:xfrm>
          <a:prstGeom prst="rect">
            <a:avLst/>
          </a:prstGeom>
        </p:spPr>
      </p:pic>
      <p:sp>
        <p:nvSpPr>
          <p:cNvPr id="2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31129" y="4767263"/>
            <a:ext cx="3341225" cy="273844"/>
          </a:xfrm>
        </p:spPr>
        <p:txBody>
          <a:bodyPr/>
          <a:lstStyle/>
          <a:p>
            <a:r>
              <a:rPr lang="en-US" dirty="0" smtClean="0"/>
              <a:t>R2E Annual Meeting – </a:t>
            </a:r>
            <a:r>
              <a:rPr lang="en-US" dirty="0"/>
              <a:t>Optical Fiber </a:t>
            </a:r>
            <a:r>
              <a:rPr lang="en-US" dirty="0" smtClean="0"/>
              <a:t>Dosimetry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209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characteristics of DOFRS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11-12 December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31129" y="4767263"/>
            <a:ext cx="3341225" cy="273844"/>
          </a:xfrm>
        </p:spPr>
        <p:txBody>
          <a:bodyPr/>
          <a:lstStyle/>
          <a:p>
            <a:r>
              <a:rPr lang="en-US" dirty="0" smtClean="0"/>
              <a:t>R2E Annual Meeting – </a:t>
            </a:r>
            <a:r>
              <a:rPr lang="en-US" dirty="0"/>
              <a:t>Optical Fiber </a:t>
            </a:r>
            <a:r>
              <a:rPr lang="en-US" dirty="0" smtClean="0"/>
              <a:t>Dosimetry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243840" y="843280"/>
            <a:ext cx="4272280" cy="4064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2017 (PSB)</a:t>
            </a:r>
            <a:endParaRPr lang="en-US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43840" y="1341120"/>
            <a:ext cx="4272280" cy="321564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Multimode OTDR </a:t>
            </a:r>
            <a:r>
              <a:rPr lang="en-US" sz="1200" i="1" dirty="0" smtClean="0">
                <a:solidFill>
                  <a:schemeClr val="accent6">
                    <a:lumMod val="50000"/>
                  </a:schemeClr>
                </a:solidFill>
              </a:rPr>
              <a:t>(not ideal for dosimetry)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Multimode Optical Switch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Multimode OF infrastructure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Singlemode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OTDR </a:t>
            </a:r>
            <a:r>
              <a:rPr lang="en-US" sz="1200" i="1" dirty="0" smtClean="0">
                <a:solidFill>
                  <a:schemeClr val="accent6">
                    <a:lumMod val="50000"/>
                  </a:schemeClr>
                </a:solidFill>
              </a:rPr>
              <a:t>(</a:t>
            </a:r>
            <a:r>
              <a:rPr lang="en-US" sz="1200" i="1" dirty="0">
                <a:solidFill>
                  <a:schemeClr val="accent6">
                    <a:lumMod val="50000"/>
                  </a:schemeClr>
                </a:solidFill>
              </a:rPr>
              <a:t>not </a:t>
            </a:r>
            <a:r>
              <a:rPr lang="en-US" sz="1200" i="1" dirty="0" smtClean="0">
                <a:solidFill>
                  <a:schemeClr val="accent6">
                    <a:lumMod val="50000"/>
                  </a:schemeClr>
                </a:solidFill>
              </a:rPr>
              <a:t>used in PSB)</a:t>
            </a:r>
            <a:endParaRPr lang="en-US" sz="2000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Singlemode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Optical Switch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Singlemode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OF infrastructure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No distributed temperature measurement capability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FF0000"/>
              </a:solidFill>
            </a:endParaRPr>
          </a:p>
          <a:p>
            <a:r>
              <a:rPr lang="en-US" sz="1600" i="1" dirty="0" smtClean="0">
                <a:solidFill>
                  <a:srgbClr val="FF0000"/>
                </a:solidFill>
              </a:rPr>
              <a:t>Significant risks associated to re-buying OF sensor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4752134" y="843280"/>
            <a:ext cx="4272280" cy="4064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2018 (PS and future installations)</a:t>
            </a:r>
            <a:endParaRPr lang="en-US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52134" y="1341120"/>
            <a:ext cx="4272280" cy="321564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Fully </a:t>
            </a: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</a:rPr>
              <a:t>singlemode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 system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Lower costs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with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improved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performance</a:t>
            </a:r>
            <a:endParaRPr lang="en-US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Distributed temperature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measurement capability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acquired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Minimization of the risks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associated to the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OF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sensor procurement</a:t>
            </a:r>
            <a:endParaRPr lang="en-US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71727" y="1548612"/>
            <a:ext cx="7924800" cy="25441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i="1" dirty="0" smtClean="0">
                <a:solidFill>
                  <a:schemeClr val="accent6">
                    <a:lumMod val="50000"/>
                  </a:schemeClr>
                </a:solidFill>
              </a:rPr>
              <a:t>Spatial resolution improved by a factor 2.5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i="1" dirty="0" smtClean="0">
                <a:solidFill>
                  <a:schemeClr val="accent6">
                    <a:lumMod val="50000"/>
                  </a:schemeClr>
                </a:solidFill>
              </a:rPr>
              <a:t>Larger dynamic range (8 dB to 12 dB at respective highest resolution!)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i="1" dirty="0" smtClean="0">
                <a:solidFill>
                  <a:schemeClr val="accent6">
                    <a:lumMod val="50000"/>
                  </a:schemeClr>
                </a:solidFill>
              </a:rPr>
              <a:t>No temperature dependence around RT (up to </a:t>
            </a: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</a:rPr>
              <a:t>50 °C)</a:t>
            </a:r>
            <a:endParaRPr lang="en-US" sz="2000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i="1" dirty="0" smtClean="0">
                <a:solidFill>
                  <a:schemeClr val="accent6">
                    <a:lumMod val="50000"/>
                  </a:schemeClr>
                </a:solidFill>
              </a:rPr>
              <a:t>Higher sensitivity and lower radiation detection limit (from a few </a:t>
            </a:r>
            <a:r>
              <a:rPr lang="en-US" sz="2000" i="1" dirty="0" err="1" smtClean="0">
                <a:solidFill>
                  <a:schemeClr val="accent6">
                    <a:lumMod val="50000"/>
                  </a:schemeClr>
                </a:solidFill>
              </a:rPr>
              <a:t>Gy</a:t>
            </a:r>
            <a:r>
              <a:rPr lang="en-US" sz="2000" i="1" dirty="0" smtClean="0">
                <a:solidFill>
                  <a:schemeClr val="accent6">
                    <a:lumMod val="50000"/>
                  </a:schemeClr>
                </a:solidFill>
              </a:rPr>
              <a:t> to hundreds of </a:t>
            </a:r>
            <a:r>
              <a:rPr lang="en-US" sz="2000" i="1" dirty="0" err="1" smtClean="0">
                <a:solidFill>
                  <a:schemeClr val="accent6">
                    <a:lumMod val="50000"/>
                  </a:schemeClr>
                </a:solidFill>
              </a:rPr>
              <a:t>mGy</a:t>
            </a:r>
            <a:r>
              <a:rPr lang="en-US" sz="2000" i="1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i="1" dirty="0" smtClean="0">
                <a:solidFill>
                  <a:schemeClr val="accent6">
                    <a:lumMod val="50000"/>
                  </a:schemeClr>
                </a:solidFill>
              </a:rPr>
              <a:t>Measurement easily deported </a:t>
            </a:r>
            <a:r>
              <a:rPr lang="en-US" sz="2000" i="1" dirty="0" smtClean="0">
                <a:solidFill>
                  <a:schemeClr val="accent6">
                    <a:lumMod val="50000"/>
                  </a:schemeClr>
                </a:solidFill>
              </a:rPr>
              <a:t>(e.g. tested over hundreds of meters in PS) with further decrease of costs</a:t>
            </a:r>
            <a:endParaRPr lang="en-US" sz="2000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842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of operational year 2018: PS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11-12 December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31129" y="4767263"/>
            <a:ext cx="3341225" cy="273844"/>
          </a:xfrm>
        </p:spPr>
        <p:txBody>
          <a:bodyPr/>
          <a:lstStyle/>
          <a:p>
            <a:r>
              <a:rPr lang="en-US" dirty="0" smtClean="0"/>
              <a:t>R2E Annual Meeting – </a:t>
            </a:r>
            <a:r>
              <a:rPr lang="en-US" dirty="0"/>
              <a:t>Optical Fiber </a:t>
            </a:r>
            <a:r>
              <a:rPr lang="en-US" dirty="0" smtClean="0"/>
              <a:t>Dosimetry</a:t>
            </a:r>
            <a:endParaRPr lang="en-US" dirty="0"/>
          </a:p>
        </p:txBody>
      </p:sp>
      <p:pic>
        <p:nvPicPr>
          <p:cNvPr id="34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507" y="802039"/>
            <a:ext cx="5482277" cy="3477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5" name="Straight Connector 34"/>
          <p:cNvCxnSpPr/>
          <p:nvPr/>
        </p:nvCxnSpPr>
        <p:spPr>
          <a:xfrm>
            <a:off x="2534073" y="802039"/>
            <a:ext cx="1751680" cy="155949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012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Example of operational year 2018: PS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11-12 December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31129" y="4767263"/>
            <a:ext cx="3341225" cy="273844"/>
          </a:xfrm>
        </p:spPr>
        <p:txBody>
          <a:bodyPr/>
          <a:lstStyle/>
          <a:p>
            <a:r>
              <a:rPr lang="en-US" dirty="0" smtClean="0"/>
              <a:t>R2E Annual Meeting – </a:t>
            </a:r>
            <a:r>
              <a:rPr lang="en-US" dirty="0"/>
              <a:t>Optical Fiber </a:t>
            </a:r>
            <a:r>
              <a:rPr lang="en-US" dirty="0" smtClean="0"/>
              <a:t>Dosimetry</a:t>
            </a:r>
            <a:endParaRPr lang="en-US" dirty="0"/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615218"/>
              </p:ext>
            </p:extLst>
          </p:nvPr>
        </p:nvGraphicFramePr>
        <p:xfrm>
          <a:off x="2256338" y="695387"/>
          <a:ext cx="7497249" cy="40787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2" name="Graph" r:id="rId3" imgW="5760000" imgH="3000960" progId="Origin50.Graph">
                  <p:embed/>
                </p:oleObj>
              </mc:Choice>
              <mc:Fallback>
                <p:oleObj name="Graph" r:id="rId3" imgW="5760000" imgH="3000960" progId="Origin50.Graph">
                  <p:embed/>
                  <p:pic>
                    <p:nvPicPr>
                      <p:cNvPr id="22" name="Object 2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56338" y="695387"/>
                        <a:ext cx="7497249" cy="40787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5450" y="1232654"/>
            <a:ext cx="2853949" cy="2195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Oval 24"/>
          <p:cNvSpPr/>
          <p:nvPr/>
        </p:nvSpPr>
        <p:spPr>
          <a:xfrm>
            <a:off x="7087640" y="2771094"/>
            <a:ext cx="178212" cy="19179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6996358" y="1567914"/>
            <a:ext cx="126495" cy="15654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4381300" y="2823889"/>
            <a:ext cx="2741553" cy="9291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6" idx="3"/>
          </p:cNvCxnSpPr>
          <p:nvPr/>
        </p:nvCxnSpPr>
        <p:spPr>
          <a:xfrm flipH="1">
            <a:off x="5670440" y="1701534"/>
            <a:ext cx="1344443" cy="172750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 28"/>
          <p:cNvSpPr/>
          <p:nvPr/>
        </p:nvSpPr>
        <p:spPr>
          <a:xfrm>
            <a:off x="7181438" y="1478411"/>
            <a:ext cx="121189" cy="14283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Arrow Connector 29"/>
          <p:cNvCxnSpPr>
            <a:stCxn id="29" idx="4"/>
          </p:cNvCxnSpPr>
          <p:nvPr/>
        </p:nvCxnSpPr>
        <p:spPr>
          <a:xfrm flipH="1">
            <a:off x="5910082" y="1621247"/>
            <a:ext cx="1331951" cy="2087217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153726" y="1188831"/>
            <a:ext cx="2300218" cy="2952048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u="sng" dirty="0" smtClean="0">
                <a:solidFill>
                  <a:srgbClr val="002060"/>
                </a:solidFill>
              </a:rPr>
              <a:t>In 2018 </a:t>
            </a:r>
          </a:p>
          <a:p>
            <a:r>
              <a:rPr lang="en-US" sz="1400" b="1" dirty="0" smtClean="0">
                <a:solidFill>
                  <a:srgbClr val="002060"/>
                </a:solidFill>
              </a:rPr>
              <a:t>270 days of continuous distributed monitoring of radiation dose levels in both PSB and PS.</a:t>
            </a:r>
          </a:p>
          <a:p>
            <a:endParaRPr lang="en-US" sz="1400" b="1" dirty="0" smtClean="0">
              <a:solidFill>
                <a:srgbClr val="002060"/>
              </a:solidFill>
            </a:endParaRPr>
          </a:p>
          <a:p>
            <a:r>
              <a:rPr lang="en-US" sz="1400" dirty="0" smtClean="0">
                <a:solidFill>
                  <a:srgbClr val="002060"/>
                </a:solidFill>
              </a:rPr>
              <a:t>Dose measurements cross-validated locally with point technologies.</a:t>
            </a:r>
          </a:p>
          <a:p>
            <a:r>
              <a:rPr lang="en-US" sz="1400" i="1" dirty="0">
                <a:solidFill>
                  <a:srgbClr val="002060"/>
                </a:solidFill>
              </a:rPr>
              <a:t>(Scaling up </a:t>
            </a:r>
            <a:r>
              <a:rPr lang="en-US" sz="1400" i="1" dirty="0" smtClean="0">
                <a:solidFill>
                  <a:srgbClr val="002060"/>
                </a:solidFill>
              </a:rPr>
              <a:t>factor   ̴ 4 </a:t>
            </a:r>
            <a:r>
              <a:rPr lang="en-US" sz="1400" i="1" dirty="0" err="1" smtClean="0">
                <a:solidFill>
                  <a:srgbClr val="002060"/>
                </a:solidFill>
              </a:rPr>
              <a:t>wrt</a:t>
            </a:r>
            <a:r>
              <a:rPr lang="en-US" sz="1400" i="1" dirty="0">
                <a:solidFill>
                  <a:srgbClr val="002060"/>
                </a:solidFill>
              </a:rPr>
              <a:t> </a:t>
            </a:r>
            <a:r>
              <a:rPr lang="en-US" sz="1400" i="1" dirty="0" smtClean="0">
                <a:solidFill>
                  <a:srgbClr val="002060"/>
                </a:solidFill>
              </a:rPr>
              <a:t>2017)</a:t>
            </a:r>
            <a:endParaRPr lang="en-US" sz="14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12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1934</TotalTime>
  <Words>1092</Words>
  <Application>Microsoft Office PowerPoint</Application>
  <PresentationFormat>On-screen Show (16:9)</PresentationFormat>
  <Paragraphs>246</Paragraphs>
  <Slides>19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Wingdings</vt:lpstr>
      <vt:lpstr>CERN2Corporate16-9</vt:lpstr>
      <vt:lpstr>Graph</vt:lpstr>
      <vt:lpstr>Optical Fiber Dosimetry</vt:lpstr>
      <vt:lpstr>Outline</vt:lpstr>
      <vt:lpstr>Motivations</vt:lpstr>
      <vt:lpstr>Key features</vt:lpstr>
      <vt:lpstr>Overview of Distributed Optical Fiber Radiation Sensor (DOFRS)</vt:lpstr>
      <vt:lpstr>Today’s installations</vt:lpstr>
      <vt:lpstr>Main characteristics of DOFRS </vt:lpstr>
      <vt:lpstr>Example of operational year 2018: PS</vt:lpstr>
      <vt:lpstr>Example of operational year 2018: PS</vt:lpstr>
      <vt:lpstr>DOFRS future installations</vt:lpstr>
      <vt:lpstr>Future installations: SPS and TT20</vt:lpstr>
      <vt:lpstr>Future installations: LHC</vt:lpstr>
      <vt:lpstr>Other LS2 activities</vt:lpstr>
      <vt:lpstr>Today’s Optical Fiber Dosimetry team today</vt:lpstr>
      <vt:lpstr>Qualification and calibration of the OF sensors for dosimetry</vt:lpstr>
      <vt:lpstr>Dissemination of results</vt:lpstr>
      <vt:lpstr>R&amp;D and future prospects</vt:lpstr>
      <vt:lpstr>Conclusions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Ruben Garcia Alia</dc:creator>
  <cp:lastModifiedBy>Diego Di Francesca</cp:lastModifiedBy>
  <cp:revision>80</cp:revision>
  <dcterms:created xsi:type="dcterms:W3CDTF">2016-04-26T16:44:32Z</dcterms:created>
  <dcterms:modified xsi:type="dcterms:W3CDTF">2018-12-11T10:07:47Z</dcterms:modified>
</cp:coreProperties>
</file>