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34"/>
  </p:notesMasterIdLst>
  <p:sldIdLst>
    <p:sldId id="256" r:id="rId2"/>
    <p:sldId id="267" r:id="rId3"/>
    <p:sldId id="283" r:id="rId4"/>
    <p:sldId id="518" r:id="rId5"/>
    <p:sldId id="538" r:id="rId6"/>
    <p:sldId id="560" r:id="rId7"/>
    <p:sldId id="521" r:id="rId8"/>
    <p:sldId id="288" r:id="rId9"/>
    <p:sldId id="541" r:id="rId10"/>
    <p:sldId id="544" r:id="rId11"/>
    <p:sldId id="537" r:id="rId12"/>
    <p:sldId id="542" r:id="rId13"/>
    <p:sldId id="546" r:id="rId14"/>
    <p:sldId id="545" r:id="rId15"/>
    <p:sldId id="547" r:id="rId16"/>
    <p:sldId id="550" r:id="rId17"/>
    <p:sldId id="519" r:id="rId18"/>
    <p:sldId id="548" r:id="rId19"/>
    <p:sldId id="549" r:id="rId20"/>
    <p:sldId id="522" r:id="rId21"/>
    <p:sldId id="551" r:id="rId22"/>
    <p:sldId id="552" r:id="rId23"/>
    <p:sldId id="557" r:id="rId24"/>
    <p:sldId id="531" r:id="rId25"/>
    <p:sldId id="553" r:id="rId26"/>
    <p:sldId id="555" r:id="rId27"/>
    <p:sldId id="558" r:id="rId28"/>
    <p:sldId id="559" r:id="rId29"/>
    <p:sldId id="287" r:id="rId30"/>
    <p:sldId id="345" r:id="rId31"/>
    <p:sldId id="516" r:id="rId32"/>
    <p:sldId id="517" r:id="rId3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310" autoAdjust="0"/>
    <p:restoredTop sz="94660"/>
  </p:normalViewPr>
  <p:slideViewPr>
    <p:cSldViewPr snapToGrid="0" snapToObjects="1">
      <p:cViewPr varScale="1">
        <p:scale>
          <a:sx n="133" d="100"/>
          <a:sy n="133" d="100"/>
        </p:scale>
        <p:origin x="264" y="176"/>
      </p:cViewPr>
      <p:guideLst>
        <p:guide orient="horz" pos="1620"/>
        <p:guide pos="2896"/>
      </p:guideLst>
    </p:cSldViewPr>
  </p:slideViewPr>
  <p:notesTextViewPr>
    <p:cViewPr>
      <p:scale>
        <a:sx n="100" d="100"/>
        <a:sy n="100" d="100"/>
      </p:scale>
      <p:origin x="0" y="0"/>
    </p:cViewPr>
  </p:notesTextViewPr>
  <p:notesViewPr>
    <p:cSldViewPr snapToGrid="0" snapToObjects="1" showGuides="1">
      <p:cViewPr varScale="1">
        <p:scale>
          <a:sx n="136" d="100"/>
          <a:sy n="136" d="100"/>
        </p:scale>
        <p:origin x="-3872"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DA8CDB-4CDB-0047-B0A3-926A8FE44A35}" type="datetimeFigureOut">
              <a:rPr lang="fr-FR" smtClean="0"/>
              <a:t>11/12/2018</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a:t>Cliquez pour modifier les styles du texte du masque</a:t>
            </a:r>
          </a:p>
          <a:p>
            <a:pPr lvl="1"/>
            <a:r>
              <a:rPr lang="fr-CH"/>
              <a:t>Deuxième niveau</a:t>
            </a:r>
          </a:p>
          <a:p>
            <a:pPr lvl="2"/>
            <a:r>
              <a:rPr lang="fr-CH"/>
              <a:t>Troisième niveau</a:t>
            </a:r>
          </a:p>
          <a:p>
            <a:pPr lvl="3"/>
            <a:r>
              <a:rPr lang="fr-CH"/>
              <a:t>Quatrième niveau</a:t>
            </a:r>
          </a:p>
          <a:p>
            <a:pPr lvl="4"/>
            <a:r>
              <a:rPr lang="fr-CH"/>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60EA63-43D2-E842-92EA-B304A8820AD7}" type="slidenum">
              <a:rPr lang="fr-FR" smtClean="0"/>
              <a:t>‹#›</a:t>
            </a:fld>
            <a:endParaRPr lang="fr-FR"/>
          </a:p>
        </p:txBody>
      </p:sp>
    </p:spTree>
    <p:extLst>
      <p:ext uri="{BB962C8B-B14F-4D97-AF65-F5344CB8AC3E}">
        <p14:creationId xmlns:p14="http://schemas.microsoft.com/office/powerpoint/2010/main" val="31791205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1778004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4026229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11288686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38208335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3182995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1811056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17</a:t>
            </a:fld>
            <a:endParaRPr lang="fr-FR"/>
          </a:p>
        </p:txBody>
      </p:sp>
    </p:spTree>
    <p:extLst>
      <p:ext uri="{BB962C8B-B14F-4D97-AF65-F5344CB8AC3E}">
        <p14:creationId xmlns:p14="http://schemas.microsoft.com/office/powerpoint/2010/main" val="32050600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11824951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19</a:t>
            </a:fld>
            <a:endParaRPr lang="fr-FR"/>
          </a:p>
        </p:txBody>
      </p:sp>
    </p:spTree>
    <p:extLst>
      <p:ext uri="{BB962C8B-B14F-4D97-AF65-F5344CB8AC3E}">
        <p14:creationId xmlns:p14="http://schemas.microsoft.com/office/powerpoint/2010/main" val="7141622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20</a:t>
            </a:fld>
            <a:endParaRPr lang="fr-FR"/>
          </a:p>
        </p:txBody>
      </p:sp>
    </p:spTree>
    <p:extLst>
      <p:ext uri="{BB962C8B-B14F-4D97-AF65-F5344CB8AC3E}">
        <p14:creationId xmlns:p14="http://schemas.microsoft.com/office/powerpoint/2010/main" val="32631862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21</a:t>
            </a:fld>
            <a:endParaRPr lang="fr-FR"/>
          </a:p>
        </p:txBody>
      </p:sp>
    </p:spTree>
    <p:extLst>
      <p:ext uri="{BB962C8B-B14F-4D97-AF65-F5344CB8AC3E}">
        <p14:creationId xmlns:p14="http://schemas.microsoft.com/office/powerpoint/2010/main" val="3324941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4313738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10381675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23</a:t>
            </a:fld>
            <a:endParaRPr lang="fr-FR"/>
          </a:p>
        </p:txBody>
      </p:sp>
    </p:spTree>
    <p:extLst>
      <p:ext uri="{BB962C8B-B14F-4D97-AF65-F5344CB8AC3E}">
        <p14:creationId xmlns:p14="http://schemas.microsoft.com/office/powerpoint/2010/main" val="41839903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24</a:t>
            </a:fld>
            <a:endParaRPr lang="fr-FR"/>
          </a:p>
        </p:txBody>
      </p:sp>
    </p:spTree>
    <p:extLst>
      <p:ext uri="{BB962C8B-B14F-4D97-AF65-F5344CB8AC3E}">
        <p14:creationId xmlns:p14="http://schemas.microsoft.com/office/powerpoint/2010/main" val="9997301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25</a:t>
            </a:fld>
            <a:endParaRPr lang="fr-FR"/>
          </a:p>
        </p:txBody>
      </p:sp>
    </p:spTree>
    <p:extLst>
      <p:ext uri="{BB962C8B-B14F-4D97-AF65-F5344CB8AC3E}">
        <p14:creationId xmlns:p14="http://schemas.microsoft.com/office/powerpoint/2010/main" val="23055796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26</a:t>
            </a:fld>
            <a:endParaRPr lang="fr-FR"/>
          </a:p>
        </p:txBody>
      </p:sp>
    </p:spTree>
    <p:extLst>
      <p:ext uri="{BB962C8B-B14F-4D97-AF65-F5344CB8AC3E}">
        <p14:creationId xmlns:p14="http://schemas.microsoft.com/office/powerpoint/2010/main" val="25277841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27</a:t>
            </a:fld>
            <a:endParaRPr lang="fr-FR"/>
          </a:p>
        </p:txBody>
      </p:sp>
    </p:spTree>
    <p:extLst>
      <p:ext uri="{BB962C8B-B14F-4D97-AF65-F5344CB8AC3E}">
        <p14:creationId xmlns:p14="http://schemas.microsoft.com/office/powerpoint/2010/main" val="22792930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Asynchronous reference-less CFC based ADC</a:t>
            </a:r>
          </a:p>
          <a:p>
            <a:r>
              <a:rPr lang="en-US" dirty="0"/>
              <a:t>Differential to single ended</a:t>
            </a:r>
            <a:r>
              <a:rPr lang="en-US" baseline="0" dirty="0"/>
              <a:t> sampling and 9bit Wilkinson ADC added to measure the integrator output in case of small input currents. Better performance in terms of power consumption, resolution and immunity to distubances are expected with an oversampling SAR ADC.</a:t>
            </a:r>
            <a:endParaRPr lang="en-US" dirty="0"/>
          </a:p>
        </p:txBody>
      </p:sp>
      <p:sp>
        <p:nvSpPr>
          <p:cNvPr id="4" name="Slide Number Placeholder 3"/>
          <p:cNvSpPr>
            <a:spLocks noGrp="1"/>
          </p:cNvSpPr>
          <p:nvPr>
            <p:ph type="sldNum" sz="quarter" idx="10"/>
          </p:nvPr>
        </p:nvSpPr>
        <p:spPr/>
        <p:txBody>
          <a:bodyPr/>
          <a:lstStyle/>
          <a:p>
            <a:fld id="{46D28F4F-4488-4310-B4C2-7C99E812572D}" type="slidenum">
              <a:rPr lang="en-US" smtClean="0"/>
              <a:t>30</a:t>
            </a:fld>
            <a:endParaRPr lang="en-US" dirty="0"/>
          </a:p>
        </p:txBody>
      </p:sp>
    </p:spTree>
    <p:extLst>
      <p:ext uri="{BB962C8B-B14F-4D97-AF65-F5344CB8AC3E}">
        <p14:creationId xmlns:p14="http://schemas.microsoft.com/office/powerpoint/2010/main" val="28492963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1501797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1359535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519965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151263774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17068919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3477723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15053114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R2E Annual Meeting – December 11-12, 2018 </a:t>
            </a:r>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Beam instrumentation</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R2E Annual Meeting – December 11-12, 2018 </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Beam instrumentation</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R2E Annual Meeting – December 11-12, 2018 </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Beam instrumentation</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R2E Annual Meeting – December 11-12, 2018 </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Beam instrumentation</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3200"/>
            </a:lvl1pPr>
          </a:lstStyle>
          <a:p>
            <a:r>
              <a:rPr kumimoji="0" lang="en-US" dirty="0"/>
              <a:t>Click to edit Master title style</a:t>
            </a:r>
          </a:p>
        </p:txBody>
      </p:sp>
      <p:sp>
        <p:nvSpPr>
          <p:cNvPr id="3" name="Espace réservé du contenu 2"/>
          <p:cNvSpPr>
            <a:spLocks noGrp="1"/>
          </p:cNvSpPr>
          <p:nvPr>
            <p:ph idx="1"/>
          </p:nvPr>
        </p:nvSpPr>
        <p:spPr/>
        <p:txBody>
          <a:bodyPr/>
          <a:lstStyle>
            <a:lvl1pPr>
              <a:defRPr sz="2000"/>
            </a:lvl1pPr>
            <a:lvl2pPr>
              <a:defRPr sz="1800"/>
            </a:lvl2pPr>
            <a:lvl3pPr>
              <a:defRPr sz="1600"/>
            </a:lvl3pPr>
            <a:lvl4pPr>
              <a:defRPr sz="1600"/>
            </a:lvl4pPr>
            <a:lvl5pPr>
              <a:defRPr sz="1600"/>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7" name="Date Placeholder 1"/>
          <p:cNvSpPr>
            <a:spLocks noGrp="1"/>
          </p:cNvSpPr>
          <p:nvPr>
            <p:ph type="dt" sz="half" idx="2"/>
          </p:nvPr>
        </p:nvSpPr>
        <p:spPr>
          <a:xfrm>
            <a:off x="835734" y="4767263"/>
            <a:ext cx="3813267"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R2E Annual Meeting – December 11-12, 2018 </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Beam instrumentation</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R2E Annual Meeting – December 11-12, 2018 </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Beam instrumentation</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R2E Annual Meeting – December 11-12, 2018 </a:t>
            </a:r>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Beam instrumentation</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R2E Annual Meeting – December 11-12, 2018 </a:t>
            </a:r>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Beam instrumentation</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6648" y="4527550"/>
            <a:ext cx="8243343" cy="615950"/>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6.png"/><Relationship Id="rId5" Type="http://schemas.microsoft.com/office/2007/relationships/hdphoto" Target="../media/hdphoto1.wdp"/><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1.gi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34.jpeg"/><Relationship Id="rId3" Type="http://schemas.openxmlformats.org/officeDocument/2006/relationships/image" Target="../media/image29.jpeg"/><Relationship Id="rId7" Type="http://schemas.openxmlformats.org/officeDocument/2006/relationships/image" Target="../media/image33.png"/><Relationship Id="rId2" Type="http://schemas.openxmlformats.org/officeDocument/2006/relationships/image" Target="../media/image28.jpe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image" Target="../media/image31.jpeg"/><Relationship Id="rId10" Type="http://schemas.openxmlformats.org/officeDocument/2006/relationships/image" Target="../media/image36.jpg"/><Relationship Id="rId4" Type="http://schemas.openxmlformats.org/officeDocument/2006/relationships/image" Target="../media/image30.png"/><Relationship Id="rId9" Type="http://schemas.openxmlformats.org/officeDocument/2006/relationships/image" Target="../media/image3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946" y="537882"/>
            <a:ext cx="8226854" cy="1563316"/>
          </a:xfrm>
        </p:spPr>
        <p:txBody>
          <a:bodyPr>
            <a:normAutofit fontScale="90000"/>
          </a:bodyPr>
          <a:lstStyle/>
          <a:p>
            <a:r>
              <a:rPr lang="en-GB" dirty="0"/>
              <a:t>Radiation tolerant developments in Beam instrumentation</a:t>
            </a:r>
            <a:endParaRPr lang="en-US"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1</a:t>
            </a:fld>
            <a:endParaRPr lang="en-US" dirty="0"/>
          </a:p>
        </p:txBody>
      </p:sp>
      <p:sp>
        <p:nvSpPr>
          <p:cNvPr id="6" name="Text Placeholder 5"/>
          <p:cNvSpPr>
            <a:spLocks noGrp="1"/>
          </p:cNvSpPr>
          <p:nvPr>
            <p:ph type="body" idx="10"/>
          </p:nvPr>
        </p:nvSpPr>
        <p:spPr>
          <a:xfrm>
            <a:off x="459945" y="2101198"/>
            <a:ext cx="4848901" cy="904673"/>
          </a:xfrm>
        </p:spPr>
        <p:txBody>
          <a:bodyPr>
            <a:normAutofit/>
          </a:bodyPr>
          <a:lstStyle/>
          <a:p>
            <a:r>
              <a:rPr lang="en-GB" b="1" dirty="0">
                <a:solidFill>
                  <a:schemeClr val="tx1">
                    <a:lumMod val="60000"/>
                    <a:lumOff val="40000"/>
                  </a:schemeClr>
                </a:solidFill>
              </a:rPr>
              <a:t>T. </a:t>
            </a:r>
            <a:r>
              <a:rPr lang="en-GB" b="1" dirty="0" err="1">
                <a:solidFill>
                  <a:schemeClr val="tx1">
                    <a:lumMod val="60000"/>
                    <a:lumOff val="40000"/>
                  </a:schemeClr>
                </a:solidFill>
              </a:rPr>
              <a:t>Lefevre</a:t>
            </a:r>
            <a:r>
              <a:rPr lang="en-GB" b="1" dirty="0">
                <a:solidFill>
                  <a:schemeClr val="tx1">
                    <a:lumMod val="60000"/>
                    <a:lumOff val="40000"/>
                  </a:schemeClr>
                </a:solidFill>
              </a:rPr>
              <a:t> on behalf of the Beam instrumentation group</a:t>
            </a:r>
            <a:endParaRPr lang="en-GB" b="1" u="sng" dirty="0">
              <a:solidFill>
                <a:schemeClr val="tx1">
                  <a:lumMod val="60000"/>
                  <a:lumOff val="40000"/>
                </a:schemeClr>
              </a:solidFill>
            </a:endParaRPr>
          </a:p>
        </p:txBody>
      </p:sp>
      <p:pic>
        <p:nvPicPr>
          <p:cNvPr id="1026" name="Picture 2" descr="Resultado de imagen de r2e cern 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59557" y="2488745"/>
            <a:ext cx="1527243" cy="147067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Resultado de imagen de cern 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9119" y="2607643"/>
            <a:ext cx="1238385" cy="1232882"/>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a:extLst>
              <a:ext uri="{FF2B5EF4-FFF2-40B4-BE49-F238E27FC236}">
                <a16:creationId xmlns:a16="http://schemas.microsoft.com/office/drawing/2014/main" id="{365B4579-80B0-0A42-8E17-40EDF72635EF}"/>
              </a:ext>
            </a:extLst>
          </p:cNvPr>
          <p:cNvSpPr>
            <a:spLocks noGrp="1"/>
          </p:cNvSpPr>
          <p:nvPr>
            <p:ph type="dt" sz="half" idx="2"/>
          </p:nvPr>
        </p:nvSpPr>
        <p:spPr>
          <a:xfrm>
            <a:off x="1087655" y="4771783"/>
            <a:ext cx="4015280" cy="273844"/>
          </a:xfrm>
        </p:spPr>
        <p:txBody>
          <a:bodyPr/>
          <a:lstStyle/>
          <a:p>
            <a:r>
              <a:rPr lang="en-US" dirty="0"/>
              <a:t>R2E Annual Meeting – December 11-12, 2018 </a:t>
            </a:r>
          </a:p>
        </p:txBody>
      </p:sp>
      <p:sp>
        <p:nvSpPr>
          <p:cNvPr id="4" name="Footer Placeholder 3">
            <a:extLst>
              <a:ext uri="{FF2B5EF4-FFF2-40B4-BE49-F238E27FC236}">
                <a16:creationId xmlns:a16="http://schemas.microsoft.com/office/drawing/2014/main" id="{ADDB2B9C-51DD-B243-A147-0CDBC898470D}"/>
              </a:ext>
            </a:extLst>
          </p:cNvPr>
          <p:cNvSpPr>
            <a:spLocks noGrp="1"/>
          </p:cNvSpPr>
          <p:nvPr>
            <p:ph type="ftr" sz="quarter" idx="3"/>
          </p:nvPr>
        </p:nvSpPr>
        <p:spPr/>
        <p:txBody>
          <a:bodyPr/>
          <a:lstStyle/>
          <a:p>
            <a:r>
              <a:rPr lang="en-US"/>
              <a:t>Beam instrumentation</a:t>
            </a:r>
            <a:endParaRPr lang="en-US" dirty="0"/>
          </a:p>
        </p:txBody>
      </p:sp>
    </p:spTree>
    <p:extLst>
      <p:ext uri="{BB962C8B-B14F-4D97-AF65-F5344CB8AC3E}">
        <p14:creationId xmlns:p14="http://schemas.microsoft.com/office/powerpoint/2010/main" val="1446743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574" y="0"/>
            <a:ext cx="8079226" cy="746346"/>
          </a:xfrm>
        </p:spPr>
        <p:txBody>
          <a:bodyPr>
            <a:normAutofit fontScale="90000"/>
          </a:bodyPr>
          <a:lstStyle/>
          <a:p>
            <a:pPr algn="ctr"/>
            <a:r>
              <a:rPr lang="en-GB" dirty="0"/>
              <a:t>Developments between BI-EP supported by R2E</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9</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37" name="Content Placeholder 2">
            <a:extLst>
              <a:ext uri="{FF2B5EF4-FFF2-40B4-BE49-F238E27FC236}">
                <a16:creationId xmlns:a16="http://schemas.microsoft.com/office/drawing/2014/main" id="{0B3CB6F2-4E4C-1640-A012-AC5D42D18A3B}"/>
              </a:ext>
            </a:extLst>
          </p:cNvPr>
          <p:cNvSpPr>
            <a:spLocks noGrp="1"/>
          </p:cNvSpPr>
          <p:nvPr>
            <p:ph idx="1"/>
          </p:nvPr>
        </p:nvSpPr>
        <p:spPr>
          <a:xfrm>
            <a:off x="448752" y="570452"/>
            <a:ext cx="8229600" cy="4196811"/>
          </a:xfrm>
        </p:spPr>
        <p:txBody>
          <a:bodyPr>
            <a:normAutofit/>
          </a:bodyPr>
          <a:lstStyle/>
          <a:p>
            <a:pPr marL="36576" indent="0">
              <a:lnSpc>
                <a:spcPct val="150000"/>
              </a:lnSpc>
              <a:buNone/>
            </a:pPr>
            <a:r>
              <a:rPr lang="en-US" sz="1600" b="1" u="sng" dirty="0"/>
              <a:t>Common solution for accelerator instrumentation optical links </a:t>
            </a:r>
          </a:p>
          <a:p>
            <a:pPr marL="36576" indent="0">
              <a:lnSpc>
                <a:spcPct val="150000"/>
              </a:lnSpc>
              <a:buNone/>
            </a:pPr>
            <a:r>
              <a:rPr lang="en-US" dirty="0"/>
              <a:t>	</a:t>
            </a:r>
            <a:endParaRPr lang="en-GB" dirty="0"/>
          </a:p>
        </p:txBody>
      </p:sp>
    </p:spTree>
    <p:extLst>
      <p:ext uri="{BB962C8B-B14F-4D97-AF65-F5344CB8AC3E}">
        <p14:creationId xmlns:p14="http://schemas.microsoft.com/office/powerpoint/2010/main" val="14726381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574" y="0"/>
            <a:ext cx="8070778" cy="746346"/>
          </a:xfrm>
        </p:spPr>
        <p:txBody>
          <a:bodyPr>
            <a:normAutofit fontScale="90000"/>
          </a:bodyPr>
          <a:lstStyle/>
          <a:p>
            <a:pPr algn="ctr"/>
            <a:r>
              <a:rPr lang="en-GB" dirty="0"/>
              <a:t>Developments between BI-EP supported by R2E</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9</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8" name="Content Placeholder 2">
            <a:extLst>
              <a:ext uri="{FF2B5EF4-FFF2-40B4-BE49-F238E27FC236}">
                <a16:creationId xmlns:a16="http://schemas.microsoft.com/office/drawing/2014/main" id="{D157ECB9-2307-0947-ABA9-6B0CA0C8433C}"/>
              </a:ext>
            </a:extLst>
          </p:cNvPr>
          <p:cNvSpPr>
            <a:spLocks noGrp="1"/>
          </p:cNvSpPr>
          <p:nvPr>
            <p:ph idx="1"/>
          </p:nvPr>
        </p:nvSpPr>
        <p:spPr>
          <a:xfrm>
            <a:off x="448752" y="570452"/>
            <a:ext cx="8229600" cy="4196811"/>
          </a:xfrm>
        </p:spPr>
        <p:txBody>
          <a:bodyPr>
            <a:normAutofit fontScale="25000" lnSpcReduction="20000"/>
          </a:bodyPr>
          <a:lstStyle/>
          <a:p>
            <a:pPr marL="36576" indent="0">
              <a:lnSpc>
                <a:spcPct val="150000"/>
              </a:lnSpc>
              <a:buNone/>
            </a:pPr>
            <a:r>
              <a:rPr lang="en-US" sz="6400" b="1" u="sng" dirty="0"/>
              <a:t>Common solution for accelerator instrumentation optical links </a:t>
            </a:r>
          </a:p>
          <a:p>
            <a:pPr marL="36576" indent="0">
              <a:lnSpc>
                <a:spcPct val="150000"/>
              </a:lnSpc>
              <a:buNone/>
            </a:pPr>
            <a:r>
              <a:rPr lang="en-US" dirty="0"/>
              <a:t>	</a:t>
            </a:r>
            <a:r>
              <a:rPr lang="en-US" sz="4900" dirty="0">
                <a:solidFill>
                  <a:srgbClr val="FF0000"/>
                </a:solidFill>
              </a:rPr>
              <a:t>based on the versatile link framework (VTR)</a:t>
            </a:r>
          </a:p>
          <a:p>
            <a:pPr marL="36576" indent="0">
              <a:lnSpc>
                <a:spcPct val="150000"/>
              </a:lnSpc>
              <a:buNone/>
            </a:pPr>
            <a:r>
              <a:rPr lang="en-US" sz="4900" dirty="0">
                <a:solidFill>
                  <a:srgbClr val="FF0000"/>
                </a:solidFill>
              </a:rPr>
              <a:t>	targeting 10.24 Gb/s upstream operation</a:t>
            </a:r>
          </a:p>
          <a:p>
            <a:pPr marL="36576" indent="0">
              <a:lnSpc>
                <a:spcPct val="150000"/>
              </a:lnSpc>
              <a:buNone/>
            </a:pPr>
            <a:r>
              <a:rPr lang="en-US" sz="4900" dirty="0">
                <a:solidFill>
                  <a:srgbClr val="FF0000"/>
                </a:solidFill>
              </a:rPr>
              <a:t>	4 channel wavelength division multiplexing scheme (CWDM)</a:t>
            </a:r>
          </a:p>
          <a:p>
            <a:pPr marL="36576" indent="0">
              <a:lnSpc>
                <a:spcPct val="150000"/>
              </a:lnSpc>
              <a:buNone/>
            </a:pPr>
            <a:r>
              <a:rPr lang="en-US" sz="4900" dirty="0">
                <a:solidFill>
                  <a:srgbClr val="FF0000"/>
                </a:solidFill>
              </a:rPr>
              <a:t>	compatible with next generation rad-hard chipset for optical data links (</a:t>
            </a:r>
            <a:r>
              <a:rPr lang="en-US" sz="4900" dirty="0" err="1">
                <a:solidFill>
                  <a:srgbClr val="FF0000"/>
                </a:solidFill>
              </a:rPr>
              <a:t>LpGBT</a:t>
            </a:r>
            <a:r>
              <a:rPr lang="en-US" sz="4900" dirty="0">
                <a:solidFill>
                  <a:srgbClr val="FF0000"/>
                </a:solidFill>
              </a:rPr>
              <a:t>) </a:t>
            </a:r>
          </a:p>
          <a:p>
            <a:pPr marL="36576" indent="0">
              <a:lnSpc>
                <a:spcPct val="150000"/>
              </a:lnSpc>
              <a:buNone/>
            </a:pPr>
            <a:endParaRPr lang="en-US" dirty="0"/>
          </a:p>
          <a:p>
            <a:pPr marL="36576" indent="0">
              <a:lnSpc>
                <a:spcPct val="150000"/>
              </a:lnSpc>
              <a:buNone/>
            </a:pPr>
            <a:r>
              <a:rPr lang="en-US" sz="5600" dirty="0"/>
              <a:t>Project status</a:t>
            </a:r>
          </a:p>
          <a:p>
            <a:pPr marL="36576" indent="0">
              <a:lnSpc>
                <a:spcPct val="150000"/>
              </a:lnSpc>
              <a:buNone/>
            </a:pPr>
            <a:r>
              <a:rPr lang="en-US" dirty="0"/>
              <a:t>	</a:t>
            </a:r>
            <a:r>
              <a:rPr lang="en-US" sz="4800" dirty="0">
                <a:solidFill>
                  <a:srgbClr val="FF0000"/>
                </a:solidFill>
              </a:rPr>
              <a:t>demonstration of 10.24 Gb/s upstream operation</a:t>
            </a:r>
          </a:p>
          <a:p>
            <a:pPr marL="36576" indent="0">
              <a:lnSpc>
                <a:spcPct val="150000"/>
              </a:lnSpc>
              <a:buNone/>
            </a:pPr>
            <a:r>
              <a:rPr lang="en-US" sz="4800" dirty="0">
                <a:solidFill>
                  <a:srgbClr val="FF0000"/>
                </a:solidFill>
              </a:rPr>
              <a:t>	Laser driver (GBLD) insensitive to TID in the specification range</a:t>
            </a:r>
          </a:p>
          <a:p>
            <a:pPr marL="36576" indent="0">
              <a:lnSpc>
                <a:spcPct val="150000"/>
              </a:lnSpc>
              <a:buNone/>
            </a:pPr>
            <a:r>
              <a:rPr lang="en-US" sz="4800" dirty="0">
                <a:solidFill>
                  <a:srgbClr val="FF0000"/>
                </a:solidFill>
              </a:rPr>
              <a:t>	moderate displacement damage of CWDM Lasers</a:t>
            </a:r>
          </a:p>
          <a:p>
            <a:pPr marL="36576" indent="0">
              <a:lnSpc>
                <a:spcPct val="150000"/>
              </a:lnSpc>
              <a:buNone/>
            </a:pPr>
            <a:r>
              <a:rPr lang="en-US" sz="5600" dirty="0"/>
              <a:t>Next steps</a:t>
            </a:r>
          </a:p>
          <a:p>
            <a:pPr marL="36576" indent="0">
              <a:lnSpc>
                <a:spcPct val="150000"/>
              </a:lnSpc>
              <a:buNone/>
            </a:pPr>
            <a:r>
              <a:rPr lang="en-US" dirty="0"/>
              <a:t>	</a:t>
            </a:r>
            <a:r>
              <a:rPr lang="en-US" sz="4800" dirty="0">
                <a:solidFill>
                  <a:srgbClr val="FF0000"/>
                </a:solidFill>
              </a:rPr>
              <a:t>radiation tolerance validation of CWDM optical MUX</a:t>
            </a:r>
          </a:p>
          <a:p>
            <a:pPr marL="36576" indent="0">
              <a:lnSpc>
                <a:spcPct val="150000"/>
              </a:lnSpc>
              <a:buNone/>
            </a:pPr>
            <a:r>
              <a:rPr lang="en-US" sz="4800" dirty="0">
                <a:solidFill>
                  <a:srgbClr val="FF0000"/>
                </a:solidFill>
              </a:rPr>
              <a:t>	solutions for standard SFP cage compatibility </a:t>
            </a:r>
          </a:p>
          <a:p>
            <a:pPr marL="36576" indent="0">
              <a:lnSpc>
                <a:spcPct val="150000"/>
              </a:lnSpc>
              <a:buNone/>
            </a:pPr>
            <a:r>
              <a:rPr lang="en-US" sz="4800" dirty="0">
                <a:solidFill>
                  <a:srgbClr val="FF0000"/>
                </a:solidFill>
              </a:rPr>
              <a:t>	defining of final link architecture</a:t>
            </a:r>
          </a:p>
          <a:p>
            <a:pPr marL="36576" indent="0">
              <a:lnSpc>
                <a:spcPct val="150000"/>
              </a:lnSpc>
              <a:buNone/>
            </a:pPr>
            <a:r>
              <a:rPr lang="en-US" sz="4800" dirty="0">
                <a:solidFill>
                  <a:srgbClr val="FF0000"/>
                </a:solidFill>
              </a:rPr>
              <a:t>	moving towards parts procurement and production</a:t>
            </a:r>
          </a:p>
          <a:p>
            <a:pPr marL="36576" indent="0">
              <a:buNone/>
            </a:pPr>
            <a:endParaRPr lang="en-GB" dirty="0"/>
          </a:p>
        </p:txBody>
      </p:sp>
      <p:grpSp>
        <p:nvGrpSpPr>
          <p:cNvPr id="10" name="Group 9">
            <a:extLst>
              <a:ext uri="{FF2B5EF4-FFF2-40B4-BE49-F238E27FC236}">
                <a16:creationId xmlns:a16="http://schemas.microsoft.com/office/drawing/2014/main" id="{5399EA53-3B8E-854E-BEEF-0B69A54A23B8}"/>
              </a:ext>
            </a:extLst>
          </p:cNvPr>
          <p:cNvGrpSpPr/>
          <p:nvPr/>
        </p:nvGrpSpPr>
        <p:grpSpPr>
          <a:xfrm>
            <a:off x="5498010" y="3375680"/>
            <a:ext cx="3188790" cy="1010778"/>
            <a:chOff x="5570679" y="1508780"/>
            <a:chExt cx="3188790" cy="1010778"/>
          </a:xfrm>
        </p:grpSpPr>
        <p:cxnSp>
          <p:nvCxnSpPr>
            <p:cNvPr id="11" name="Straight Connector 10">
              <a:extLst>
                <a:ext uri="{FF2B5EF4-FFF2-40B4-BE49-F238E27FC236}">
                  <a16:creationId xmlns:a16="http://schemas.microsoft.com/office/drawing/2014/main" id="{ACF1126D-973C-BE4E-B62E-2DA01207462B}"/>
                </a:ext>
              </a:extLst>
            </p:cNvPr>
            <p:cNvCxnSpPr/>
            <p:nvPr/>
          </p:nvCxnSpPr>
          <p:spPr>
            <a:xfrm>
              <a:off x="5937709" y="1902443"/>
              <a:ext cx="350158" cy="0"/>
            </a:xfrm>
            <a:prstGeom prst="line">
              <a:avLst/>
            </a:prstGeom>
            <a:noFill/>
            <a:ln w="19050" cap="flat">
              <a:solidFill>
                <a:srgbClr val="0070C0"/>
              </a:solidFill>
              <a:prstDash val="solid"/>
              <a:round/>
            </a:ln>
            <a:effectLst/>
            <a:sp3d/>
          </p:spPr>
          <p:style>
            <a:lnRef idx="0">
              <a:scrgbClr r="0" g="0" b="0"/>
            </a:lnRef>
            <a:fillRef idx="0">
              <a:scrgbClr r="0" g="0" b="0"/>
            </a:fillRef>
            <a:effectRef idx="0">
              <a:scrgbClr r="0" g="0" b="0"/>
            </a:effectRef>
            <a:fontRef idx="none"/>
          </p:style>
        </p:cxnSp>
        <p:cxnSp>
          <p:nvCxnSpPr>
            <p:cNvPr id="12" name="Straight Connector 11">
              <a:extLst>
                <a:ext uri="{FF2B5EF4-FFF2-40B4-BE49-F238E27FC236}">
                  <a16:creationId xmlns:a16="http://schemas.microsoft.com/office/drawing/2014/main" id="{2B3C5D3F-8C57-C341-B629-E03DE685E684}"/>
                </a:ext>
              </a:extLst>
            </p:cNvPr>
            <p:cNvCxnSpPr/>
            <p:nvPr/>
          </p:nvCxnSpPr>
          <p:spPr>
            <a:xfrm flipH="1" flipV="1">
              <a:off x="5941570" y="2127895"/>
              <a:ext cx="316421" cy="1"/>
            </a:xfrm>
            <a:prstGeom prst="line">
              <a:avLst/>
            </a:prstGeom>
            <a:noFill/>
            <a:ln w="19050" cap="flat">
              <a:solidFill>
                <a:srgbClr val="92D050"/>
              </a:solidFill>
              <a:prstDash val="solid"/>
              <a:round/>
            </a:ln>
            <a:effectLst/>
            <a:sp3d/>
          </p:spPr>
          <p:style>
            <a:lnRef idx="0">
              <a:scrgbClr r="0" g="0" b="0"/>
            </a:lnRef>
            <a:fillRef idx="0">
              <a:scrgbClr r="0" g="0" b="0"/>
            </a:fillRef>
            <a:effectRef idx="0">
              <a:scrgbClr r="0" g="0" b="0"/>
            </a:effectRef>
            <a:fontRef idx="none"/>
          </p:style>
        </p:cxnSp>
        <p:cxnSp>
          <p:nvCxnSpPr>
            <p:cNvPr id="13" name="Straight Connector 12">
              <a:extLst>
                <a:ext uri="{FF2B5EF4-FFF2-40B4-BE49-F238E27FC236}">
                  <a16:creationId xmlns:a16="http://schemas.microsoft.com/office/drawing/2014/main" id="{AC5375EC-6084-9F4A-9930-70E281F3E263}"/>
                </a:ext>
              </a:extLst>
            </p:cNvPr>
            <p:cNvCxnSpPr/>
            <p:nvPr/>
          </p:nvCxnSpPr>
          <p:spPr>
            <a:xfrm flipH="1">
              <a:off x="5934984" y="1666836"/>
              <a:ext cx="323005" cy="0"/>
            </a:xfrm>
            <a:prstGeom prst="line">
              <a:avLst/>
            </a:prstGeom>
            <a:noFill/>
            <a:ln w="12700" cap="flat">
              <a:solidFill>
                <a:srgbClr val="7030A0"/>
              </a:solidFill>
              <a:prstDash val="solid"/>
              <a:round/>
            </a:ln>
            <a:effectLst/>
            <a:sp3d/>
          </p:spPr>
          <p:style>
            <a:lnRef idx="0">
              <a:scrgbClr r="0" g="0" b="0"/>
            </a:lnRef>
            <a:fillRef idx="0">
              <a:scrgbClr r="0" g="0" b="0"/>
            </a:fillRef>
            <a:effectRef idx="0">
              <a:scrgbClr r="0" g="0" b="0"/>
            </a:effectRef>
            <a:fontRef idx="none"/>
          </p:style>
        </p:cxnSp>
        <p:cxnSp>
          <p:nvCxnSpPr>
            <p:cNvPr id="14" name="Straight Connector 13">
              <a:extLst>
                <a:ext uri="{FF2B5EF4-FFF2-40B4-BE49-F238E27FC236}">
                  <a16:creationId xmlns:a16="http://schemas.microsoft.com/office/drawing/2014/main" id="{FD6411BB-3E64-8049-9810-58E3126D3521}"/>
                </a:ext>
              </a:extLst>
            </p:cNvPr>
            <p:cNvCxnSpPr/>
            <p:nvPr/>
          </p:nvCxnSpPr>
          <p:spPr>
            <a:xfrm flipH="1">
              <a:off x="5941570" y="2353863"/>
              <a:ext cx="316419" cy="0"/>
            </a:xfrm>
            <a:prstGeom prst="line">
              <a:avLst/>
            </a:prstGeom>
            <a:noFill/>
            <a:ln w="19050" cap="flat">
              <a:solidFill>
                <a:srgbClr val="FF0000"/>
              </a:solidFill>
              <a:prstDash val="solid"/>
              <a:round/>
            </a:ln>
            <a:effectLst/>
            <a:sp3d/>
          </p:spPr>
          <p:style>
            <a:lnRef idx="0">
              <a:scrgbClr r="0" g="0" b="0"/>
            </a:lnRef>
            <a:fillRef idx="0">
              <a:scrgbClr r="0" g="0" b="0"/>
            </a:fillRef>
            <a:effectRef idx="0">
              <a:scrgbClr r="0" g="0" b="0"/>
            </a:effectRef>
            <a:fontRef idx="none"/>
          </p:style>
        </p:cxnSp>
        <p:cxnSp>
          <p:nvCxnSpPr>
            <p:cNvPr id="15" name="Straight Connector 14">
              <a:extLst>
                <a:ext uri="{FF2B5EF4-FFF2-40B4-BE49-F238E27FC236}">
                  <a16:creationId xmlns:a16="http://schemas.microsoft.com/office/drawing/2014/main" id="{A909545E-99CD-C447-8319-B8421F31342B}"/>
                </a:ext>
              </a:extLst>
            </p:cNvPr>
            <p:cNvCxnSpPr/>
            <p:nvPr/>
          </p:nvCxnSpPr>
          <p:spPr>
            <a:xfrm flipH="1">
              <a:off x="6491965" y="1998798"/>
              <a:ext cx="1126076" cy="0"/>
            </a:xfrm>
            <a:prstGeom prst="line">
              <a:avLst/>
            </a:prstGeom>
            <a:noFill/>
            <a:ln w="19050" cap="flat">
              <a:solidFill>
                <a:srgbClr val="0070C0"/>
              </a:solidFill>
              <a:prstDash val="solid"/>
              <a:round/>
            </a:ln>
            <a:effectLst/>
            <a:sp3d/>
          </p:spPr>
          <p:style>
            <a:lnRef idx="0">
              <a:scrgbClr r="0" g="0" b="0"/>
            </a:lnRef>
            <a:fillRef idx="0">
              <a:scrgbClr r="0" g="0" b="0"/>
            </a:fillRef>
            <a:effectRef idx="0">
              <a:scrgbClr r="0" g="0" b="0"/>
            </a:effectRef>
            <a:fontRef idx="none"/>
          </p:style>
        </p:cxnSp>
        <p:cxnSp>
          <p:nvCxnSpPr>
            <p:cNvPr id="16" name="Straight Connector 15">
              <a:extLst>
                <a:ext uri="{FF2B5EF4-FFF2-40B4-BE49-F238E27FC236}">
                  <a16:creationId xmlns:a16="http://schemas.microsoft.com/office/drawing/2014/main" id="{D171286F-2CC5-AC48-A187-2EB29982B041}"/>
                </a:ext>
              </a:extLst>
            </p:cNvPr>
            <p:cNvCxnSpPr/>
            <p:nvPr/>
          </p:nvCxnSpPr>
          <p:spPr>
            <a:xfrm flipH="1">
              <a:off x="6490281" y="2027239"/>
              <a:ext cx="1123882" cy="0"/>
            </a:xfrm>
            <a:prstGeom prst="line">
              <a:avLst/>
            </a:prstGeom>
            <a:noFill/>
            <a:ln w="19050" cap="flat">
              <a:solidFill>
                <a:srgbClr val="92D050"/>
              </a:solidFill>
              <a:prstDash val="solid"/>
              <a:round/>
            </a:ln>
            <a:effectLst/>
            <a:sp3d/>
          </p:spPr>
          <p:style>
            <a:lnRef idx="0">
              <a:scrgbClr r="0" g="0" b="0"/>
            </a:lnRef>
            <a:fillRef idx="0">
              <a:scrgbClr r="0" g="0" b="0"/>
            </a:fillRef>
            <a:effectRef idx="0">
              <a:scrgbClr r="0" g="0" b="0"/>
            </a:effectRef>
            <a:fontRef idx="none"/>
          </p:style>
        </p:cxnSp>
        <p:cxnSp>
          <p:nvCxnSpPr>
            <p:cNvPr id="17" name="Straight Connector 16">
              <a:extLst>
                <a:ext uri="{FF2B5EF4-FFF2-40B4-BE49-F238E27FC236}">
                  <a16:creationId xmlns:a16="http://schemas.microsoft.com/office/drawing/2014/main" id="{0E7597FE-B2FF-F94E-BA11-85FDA637C2E9}"/>
                </a:ext>
              </a:extLst>
            </p:cNvPr>
            <p:cNvCxnSpPr/>
            <p:nvPr/>
          </p:nvCxnSpPr>
          <p:spPr>
            <a:xfrm flipH="1">
              <a:off x="6490281" y="1971829"/>
              <a:ext cx="1126076" cy="0"/>
            </a:xfrm>
            <a:prstGeom prst="line">
              <a:avLst/>
            </a:prstGeom>
            <a:noFill/>
            <a:ln w="19050" cap="flat">
              <a:solidFill>
                <a:srgbClr val="7030A0"/>
              </a:solidFill>
              <a:prstDash val="solid"/>
              <a:round/>
            </a:ln>
            <a:effectLst/>
            <a:sp3d/>
          </p:spPr>
          <p:style>
            <a:lnRef idx="0">
              <a:scrgbClr r="0" g="0" b="0"/>
            </a:lnRef>
            <a:fillRef idx="0">
              <a:scrgbClr r="0" g="0" b="0"/>
            </a:fillRef>
            <a:effectRef idx="0">
              <a:scrgbClr r="0" g="0" b="0"/>
            </a:effectRef>
            <a:fontRef idx="none"/>
          </p:style>
        </p:cxnSp>
        <p:cxnSp>
          <p:nvCxnSpPr>
            <p:cNvPr id="18" name="Straight Connector 17">
              <a:extLst>
                <a:ext uri="{FF2B5EF4-FFF2-40B4-BE49-F238E27FC236}">
                  <a16:creationId xmlns:a16="http://schemas.microsoft.com/office/drawing/2014/main" id="{85BAA1BE-3031-DA4E-AE51-43C89B255061}"/>
                </a:ext>
              </a:extLst>
            </p:cNvPr>
            <p:cNvCxnSpPr/>
            <p:nvPr/>
          </p:nvCxnSpPr>
          <p:spPr>
            <a:xfrm flipH="1">
              <a:off x="6491965" y="2056208"/>
              <a:ext cx="1128269" cy="0"/>
            </a:xfrm>
            <a:prstGeom prst="line">
              <a:avLst/>
            </a:prstGeom>
            <a:noFill/>
            <a:ln w="19050" cap="flat">
              <a:solidFill>
                <a:srgbClr val="FF0000"/>
              </a:solidFill>
              <a:prstDash val="solid"/>
              <a:round/>
            </a:ln>
            <a:effectLst/>
            <a:sp3d/>
          </p:spPr>
          <p:style>
            <a:lnRef idx="0">
              <a:scrgbClr r="0" g="0" b="0"/>
            </a:lnRef>
            <a:fillRef idx="0">
              <a:scrgbClr r="0" g="0" b="0"/>
            </a:fillRef>
            <a:effectRef idx="0">
              <a:scrgbClr r="0" g="0" b="0"/>
            </a:effectRef>
            <a:fontRef idx="none"/>
          </p:style>
        </p:cxnSp>
        <p:cxnSp>
          <p:nvCxnSpPr>
            <p:cNvPr id="19" name="Straight Connector 18">
              <a:extLst>
                <a:ext uri="{FF2B5EF4-FFF2-40B4-BE49-F238E27FC236}">
                  <a16:creationId xmlns:a16="http://schemas.microsoft.com/office/drawing/2014/main" id="{C7D227A6-E344-F244-835E-CE80AC57042A}"/>
                </a:ext>
              </a:extLst>
            </p:cNvPr>
            <p:cNvCxnSpPr/>
            <p:nvPr/>
          </p:nvCxnSpPr>
          <p:spPr>
            <a:xfrm>
              <a:off x="7822673" y="1892515"/>
              <a:ext cx="350158" cy="0"/>
            </a:xfrm>
            <a:prstGeom prst="line">
              <a:avLst/>
            </a:prstGeom>
            <a:noFill/>
            <a:ln w="19050" cap="flat">
              <a:solidFill>
                <a:srgbClr val="0070C0"/>
              </a:solidFill>
              <a:prstDash val="solid"/>
              <a:round/>
            </a:ln>
            <a:effectLst/>
            <a:sp3d/>
          </p:spPr>
          <p:style>
            <a:lnRef idx="0">
              <a:scrgbClr r="0" g="0" b="0"/>
            </a:lnRef>
            <a:fillRef idx="0">
              <a:scrgbClr r="0" g="0" b="0"/>
            </a:fillRef>
            <a:effectRef idx="0">
              <a:scrgbClr r="0" g="0" b="0"/>
            </a:effectRef>
            <a:fontRef idx="none"/>
          </p:style>
        </p:cxnSp>
        <p:cxnSp>
          <p:nvCxnSpPr>
            <p:cNvPr id="20" name="Straight Connector 19">
              <a:extLst>
                <a:ext uri="{FF2B5EF4-FFF2-40B4-BE49-F238E27FC236}">
                  <a16:creationId xmlns:a16="http://schemas.microsoft.com/office/drawing/2014/main" id="{4DE4B992-8865-3C44-A484-9479B538855A}"/>
                </a:ext>
              </a:extLst>
            </p:cNvPr>
            <p:cNvCxnSpPr/>
            <p:nvPr/>
          </p:nvCxnSpPr>
          <p:spPr>
            <a:xfrm>
              <a:off x="7832812" y="2128703"/>
              <a:ext cx="340018" cy="0"/>
            </a:xfrm>
            <a:prstGeom prst="line">
              <a:avLst/>
            </a:prstGeom>
            <a:noFill/>
            <a:ln w="19050" cap="flat">
              <a:solidFill>
                <a:srgbClr val="92D050"/>
              </a:solidFill>
              <a:prstDash val="solid"/>
              <a:round/>
            </a:ln>
            <a:effectLst/>
            <a:sp3d/>
          </p:spPr>
          <p:style>
            <a:lnRef idx="0">
              <a:scrgbClr r="0" g="0" b="0"/>
            </a:lnRef>
            <a:fillRef idx="0">
              <a:scrgbClr r="0" g="0" b="0"/>
            </a:fillRef>
            <a:effectRef idx="0">
              <a:scrgbClr r="0" g="0" b="0"/>
            </a:effectRef>
            <a:fontRef idx="none"/>
          </p:style>
        </p:cxnSp>
        <p:cxnSp>
          <p:nvCxnSpPr>
            <p:cNvPr id="21" name="Straight Connector 20">
              <a:extLst>
                <a:ext uri="{FF2B5EF4-FFF2-40B4-BE49-F238E27FC236}">
                  <a16:creationId xmlns:a16="http://schemas.microsoft.com/office/drawing/2014/main" id="{E2E32B4F-8F23-AA47-9689-B318F1A69124}"/>
                </a:ext>
              </a:extLst>
            </p:cNvPr>
            <p:cNvCxnSpPr/>
            <p:nvPr/>
          </p:nvCxnSpPr>
          <p:spPr>
            <a:xfrm flipV="1">
              <a:off x="7832812" y="1664652"/>
              <a:ext cx="340019" cy="0"/>
            </a:xfrm>
            <a:prstGeom prst="line">
              <a:avLst/>
            </a:prstGeom>
            <a:noFill/>
            <a:ln w="19050" cap="flat">
              <a:solidFill>
                <a:srgbClr val="7030A0"/>
              </a:solidFill>
              <a:prstDash val="solid"/>
              <a:round/>
            </a:ln>
            <a:effectLst/>
            <a:sp3d/>
          </p:spPr>
          <p:style>
            <a:lnRef idx="0">
              <a:scrgbClr r="0" g="0" b="0"/>
            </a:lnRef>
            <a:fillRef idx="0">
              <a:scrgbClr r="0" g="0" b="0"/>
            </a:fillRef>
            <a:effectRef idx="0">
              <a:scrgbClr r="0" g="0" b="0"/>
            </a:effectRef>
            <a:fontRef idx="none"/>
          </p:style>
        </p:cxnSp>
        <p:cxnSp>
          <p:nvCxnSpPr>
            <p:cNvPr id="22" name="Straight Connector 21">
              <a:extLst>
                <a:ext uri="{FF2B5EF4-FFF2-40B4-BE49-F238E27FC236}">
                  <a16:creationId xmlns:a16="http://schemas.microsoft.com/office/drawing/2014/main" id="{4BA629E6-9E07-334C-9BD7-55CFF160A8F0}"/>
                </a:ext>
              </a:extLst>
            </p:cNvPr>
            <p:cNvCxnSpPr/>
            <p:nvPr/>
          </p:nvCxnSpPr>
          <p:spPr>
            <a:xfrm>
              <a:off x="7832812" y="2335234"/>
              <a:ext cx="340019" cy="0"/>
            </a:xfrm>
            <a:prstGeom prst="line">
              <a:avLst/>
            </a:prstGeom>
            <a:noFill/>
            <a:ln w="19050" cap="flat">
              <a:solidFill>
                <a:srgbClr val="FF0000"/>
              </a:solidFill>
              <a:prstDash val="solid"/>
              <a:round/>
            </a:ln>
            <a:effectLst/>
            <a:sp3d/>
          </p:spPr>
          <p:style>
            <a:lnRef idx="0">
              <a:scrgbClr r="0" g="0" b="0"/>
            </a:lnRef>
            <a:fillRef idx="0">
              <a:scrgbClr r="0" g="0" b="0"/>
            </a:fillRef>
            <a:effectRef idx="0">
              <a:scrgbClr r="0" g="0" b="0"/>
            </a:effectRef>
            <a:fontRef idx="none"/>
          </p:style>
        </p:cxnSp>
        <p:sp>
          <p:nvSpPr>
            <p:cNvPr id="23" name="Trapezoid 22">
              <a:extLst>
                <a:ext uri="{FF2B5EF4-FFF2-40B4-BE49-F238E27FC236}">
                  <a16:creationId xmlns:a16="http://schemas.microsoft.com/office/drawing/2014/main" id="{58C7C42E-E352-A940-883A-15561F29B097}"/>
                </a:ext>
              </a:extLst>
            </p:cNvPr>
            <p:cNvSpPr/>
            <p:nvPr/>
          </p:nvSpPr>
          <p:spPr>
            <a:xfrm rot="16200000">
              <a:off x="7210259" y="1887798"/>
              <a:ext cx="1001987" cy="250922"/>
            </a:xfrm>
            <a:prstGeom prst="trapezoid">
              <a:avLst>
                <a:gd name="adj" fmla="val 51467"/>
              </a:avLst>
            </a:prstGeom>
            <a:solidFill>
              <a:schemeClr val="tx1">
                <a:lumMod val="40000"/>
                <a:lumOff val="60000"/>
              </a:schemeClr>
            </a:solidFill>
            <a:ln w="1905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900" b="0" i="0" u="none" strike="noStrike" cap="none" spc="0" normalizeH="0" baseline="0">
                <a:ln>
                  <a:noFill/>
                </a:ln>
                <a:solidFill>
                  <a:srgbClr val="0055A0"/>
                </a:solidFill>
                <a:effectLst/>
                <a:uFillTx/>
                <a:latin typeface="Arial"/>
                <a:ea typeface="Arial"/>
                <a:cs typeface="Arial"/>
                <a:sym typeface="Arial"/>
              </a:endParaRPr>
            </a:p>
          </p:txBody>
        </p:sp>
        <p:cxnSp>
          <p:nvCxnSpPr>
            <p:cNvPr id="24" name="Straight Arrow Connector 23">
              <a:extLst>
                <a:ext uri="{FF2B5EF4-FFF2-40B4-BE49-F238E27FC236}">
                  <a16:creationId xmlns:a16="http://schemas.microsoft.com/office/drawing/2014/main" id="{8D50BBBB-94D9-F545-95B5-8A7D07A6C7D8}"/>
                </a:ext>
              </a:extLst>
            </p:cNvPr>
            <p:cNvCxnSpPr/>
            <p:nvPr/>
          </p:nvCxnSpPr>
          <p:spPr>
            <a:xfrm>
              <a:off x="6651936" y="1883166"/>
              <a:ext cx="800569" cy="0"/>
            </a:xfrm>
            <a:prstGeom prst="straightConnector1">
              <a:avLst/>
            </a:prstGeom>
            <a:noFill/>
            <a:ln w="19050" cap="flat">
              <a:solidFill>
                <a:schemeClr val="accent4">
                  <a:lumOff val="36303"/>
                </a:schemeClr>
              </a:solidFill>
              <a:prstDash val="solid"/>
              <a:round/>
              <a:headEnd type="triangle"/>
              <a:tailEnd type="triangle"/>
            </a:ln>
            <a:effectLst/>
            <a:sp3d/>
          </p:spPr>
          <p:style>
            <a:lnRef idx="0">
              <a:scrgbClr r="0" g="0" b="0"/>
            </a:lnRef>
            <a:fillRef idx="0">
              <a:scrgbClr r="0" g="0" b="0"/>
            </a:fillRef>
            <a:effectRef idx="0">
              <a:scrgbClr r="0" g="0" b="0"/>
            </a:effectRef>
            <a:fontRef idx="none"/>
          </p:style>
        </p:cxnSp>
        <p:sp>
          <p:nvSpPr>
            <p:cNvPr id="25" name="TextBox 24">
              <a:extLst>
                <a:ext uri="{FF2B5EF4-FFF2-40B4-BE49-F238E27FC236}">
                  <a16:creationId xmlns:a16="http://schemas.microsoft.com/office/drawing/2014/main" id="{EAF189A7-100B-6349-B70B-767AC5CAD255}"/>
                </a:ext>
              </a:extLst>
            </p:cNvPr>
            <p:cNvSpPr txBox="1"/>
            <p:nvPr/>
          </p:nvSpPr>
          <p:spPr>
            <a:xfrm>
              <a:off x="6563548" y="2102373"/>
              <a:ext cx="954558" cy="369332"/>
            </a:xfrm>
            <a:prstGeom prst="rect">
              <a:avLst/>
            </a:prstGeom>
            <a:noFill/>
          </p:spPr>
          <p:txBody>
            <a:bodyPr wrap="square" rtlCol="0">
              <a:spAutoFit/>
            </a:bodyPr>
            <a:lstStyle/>
            <a:p>
              <a:pPr algn="ctr"/>
              <a:r>
                <a:rPr lang="en-US" sz="900" dirty="0"/>
                <a:t>4 x 10 Gb/s on a single fiber</a:t>
              </a:r>
              <a:endParaRPr lang="en-GB" sz="900" dirty="0"/>
            </a:p>
          </p:txBody>
        </p:sp>
        <p:sp>
          <p:nvSpPr>
            <p:cNvPr id="26" name="TextBox 25">
              <a:extLst>
                <a:ext uri="{FF2B5EF4-FFF2-40B4-BE49-F238E27FC236}">
                  <a16:creationId xmlns:a16="http://schemas.microsoft.com/office/drawing/2014/main" id="{B12050A6-0262-F542-AF03-AEC7825CB932}"/>
                </a:ext>
              </a:extLst>
            </p:cNvPr>
            <p:cNvSpPr txBox="1"/>
            <p:nvPr/>
          </p:nvSpPr>
          <p:spPr>
            <a:xfrm>
              <a:off x="8125961" y="1508780"/>
              <a:ext cx="633508" cy="230833"/>
            </a:xfrm>
            <a:prstGeom prst="rect">
              <a:avLst/>
            </a:prstGeom>
            <a:noFill/>
          </p:spPr>
          <p:txBody>
            <a:bodyPr wrap="none" rtlCol="0">
              <a:spAutoFit/>
            </a:bodyPr>
            <a:lstStyle/>
            <a:p>
              <a:r>
                <a:rPr lang="en-US" sz="900" dirty="0"/>
                <a:t>1270 nm</a:t>
              </a:r>
              <a:endParaRPr lang="en-GB" sz="900" dirty="0"/>
            </a:p>
          </p:txBody>
        </p:sp>
        <p:sp>
          <p:nvSpPr>
            <p:cNvPr id="27" name="TextBox 26">
              <a:extLst>
                <a:ext uri="{FF2B5EF4-FFF2-40B4-BE49-F238E27FC236}">
                  <a16:creationId xmlns:a16="http://schemas.microsoft.com/office/drawing/2014/main" id="{64D77D9F-9AD1-414A-AD43-95D3F172284C}"/>
                </a:ext>
              </a:extLst>
            </p:cNvPr>
            <p:cNvSpPr txBox="1"/>
            <p:nvPr/>
          </p:nvSpPr>
          <p:spPr>
            <a:xfrm>
              <a:off x="8118800" y="1738580"/>
              <a:ext cx="633508" cy="230833"/>
            </a:xfrm>
            <a:prstGeom prst="rect">
              <a:avLst/>
            </a:prstGeom>
            <a:noFill/>
          </p:spPr>
          <p:txBody>
            <a:bodyPr wrap="none" rtlCol="0">
              <a:spAutoFit/>
            </a:bodyPr>
            <a:lstStyle/>
            <a:p>
              <a:r>
                <a:rPr lang="en-US" sz="900" dirty="0"/>
                <a:t>1290 nm</a:t>
              </a:r>
              <a:endParaRPr lang="en-GB" sz="900" dirty="0"/>
            </a:p>
          </p:txBody>
        </p:sp>
        <p:sp>
          <p:nvSpPr>
            <p:cNvPr id="28" name="TextBox 27">
              <a:extLst>
                <a:ext uri="{FF2B5EF4-FFF2-40B4-BE49-F238E27FC236}">
                  <a16:creationId xmlns:a16="http://schemas.microsoft.com/office/drawing/2014/main" id="{A04B9184-E401-994F-96CA-71E188EBF9F7}"/>
                </a:ext>
              </a:extLst>
            </p:cNvPr>
            <p:cNvSpPr txBox="1"/>
            <p:nvPr/>
          </p:nvSpPr>
          <p:spPr>
            <a:xfrm>
              <a:off x="8117513" y="1963152"/>
              <a:ext cx="633508" cy="230833"/>
            </a:xfrm>
            <a:prstGeom prst="rect">
              <a:avLst/>
            </a:prstGeom>
            <a:noFill/>
          </p:spPr>
          <p:txBody>
            <a:bodyPr wrap="none" rtlCol="0">
              <a:spAutoFit/>
            </a:bodyPr>
            <a:lstStyle/>
            <a:p>
              <a:r>
                <a:rPr lang="en-US" sz="900" dirty="0"/>
                <a:t>1310 nm</a:t>
              </a:r>
              <a:endParaRPr lang="en-GB" sz="900" dirty="0"/>
            </a:p>
          </p:txBody>
        </p:sp>
        <p:sp>
          <p:nvSpPr>
            <p:cNvPr id="29" name="TextBox 28">
              <a:extLst>
                <a:ext uri="{FF2B5EF4-FFF2-40B4-BE49-F238E27FC236}">
                  <a16:creationId xmlns:a16="http://schemas.microsoft.com/office/drawing/2014/main" id="{2DD783A4-C199-2141-B893-5047AB1E0172}"/>
                </a:ext>
              </a:extLst>
            </p:cNvPr>
            <p:cNvSpPr txBox="1"/>
            <p:nvPr/>
          </p:nvSpPr>
          <p:spPr>
            <a:xfrm>
              <a:off x="8125961" y="2174497"/>
              <a:ext cx="633508" cy="230833"/>
            </a:xfrm>
            <a:prstGeom prst="rect">
              <a:avLst/>
            </a:prstGeom>
            <a:noFill/>
          </p:spPr>
          <p:txBody>
            <a:bodyPr wrap="none" rtlCol="0">
              <a:spAutoFit/>
            </a:bodyPr>
            <a:lstStyle/>
            <a:p>
              <a:r>
                <a:rPr lang="en-US" sz="900" dirty="0"/>
                <a:t>1330 nm</a:t>
              </a:r>
              <a:endParaRPr lang="en-GB" sz="900" dirty="0"/>
            </a:p>
          </p:txBody>
        </p:sp>
        <p:sp>
          <p:nvSpPr>
            <p:cNvPr id="30" name="TextBox 29">
              <a:extLst>
                <a:ext uri="{FF2B5EF4-FFF2-40B4-BE49-F238E27FC236}">
                  <a16:creationId xmlns:a16="http://schemas.microsoft.com/office/drawing/2014/main" id="{D04A4B20-61E1-6A43-9A5F-591795010BEC}"/>
                </a:ext>
              </a:extLst>
            </p:cNvPr>
            <p:cNvSpPr txBox="1"/>
            <p:nvPr/>
          </p:nvSpPr>
          <p:spPr>
            <a:xfrm>
              <a:off x="5581621" y="1530209"/>
              <a:ext cx="396262" cy="230833"/>
            </a:xfrm>
            <a:prstGeom prst="rect">
              <a:avLst/>
            </a:prstGeom>
            <a:noFill/>
          </p:spPr>
          <p:txBody>
            <a:bodyPr wrap="none" rtlCol="0">
              <a:spAutoFit/>
            </a:bodyPr>
            <a:lstStyle/>
            <a:p>
              <a:r>
                <a:rPr lang="en-US" sz="900" dirty="0"/>
                <a:t>Ch1</a:t>
              </a:r>
              <a:endParaRPr lang="en-GB" sz="900" dirty="0"/>
            </a:p>
          </p:txBody>
        </p:sp>
        <p:sp>
          <p:nvSpPr>
            <p:cNvPr id="31" name="TextBox 30">
              <a:extLst>
                <a:ext uri="{FF2B5EF4-FFF2-40B4-BE49-F238E27FC236}">
                  <a16:creationId xmlns:a16="http://schemas.microsoft.com/office/drawing/2014/main" id="{A37856E6-3437-D043-810F-182EC9213FCC}"/>
                </a:ext>
              </a:extLst>
            </p:cNvPr>
            <p:cNvSpPr txBox="1"/>
            <p:nvPr/>
          </p:nvSpPr>
          <p:spPr>
            <a:xfrm>
              <a:off x="5574460" y="1760011"/>
              <a:ext cx="396262" cy="230833"/>
            </a:xfrm>
            <a:prstGeom prst="rect">
              <a:avLst/>
            </a:prstGeom>
            <a:noFill/>
          </p:spPr>
          <p:txBody>
            <a:bodyPr wrap="none" rtlCol="0">
              <a:spAutoFit/>
            </a:bodyPr>
            <a:lstStyle/>
            <a:p>
              <a:r>
                <a:rPr lang="en-US" sz="900" dirty="0"/>
                <a:t>Ch2</a:t>
              </a:r>
              <a:endParaRPr lang="en-GB" sz="900" dirty="0"/>
            </a:p>
          </p:txBody>
        </p:sp>
        <p:sp>
          <p:nvSpPr>
            <p:cNvPr id="32" name="TextBox 31">
              <a:extLst>
                <a:ext uri="{FF2B5EF4-FFF2-40B4-BE49-F238E27FC236}">
                  <a16:creationId xmlns:a16="http://schemas.microsoft.com/office/drawing/2014/main" id="{E81E612E-38DB-4949-9B7C-5816BEF211AC}"/>
                </a:ext>
              </a:extLst>
            </p:cNvPr>
            <p:cNvSpPr txBox="1"/>
            <p:nvPr/>
          </p:nvSpPr>
          <p:spPr>
            <a:xfrm>
              <a:off x="5570679" y="1978014"/>
              <a:ext cx="396262" cy="230833"/>
            </a:xfrm>
            <a:prstGeom prst="rect">
              <a:avLst/>
            </a:prstGeom>
            <a:noFill/>
          </p:spPr>
          <p:txBody>
            <a:bodyPr wrap="none" rtlCol="0">
              <a:spAutoFit/>
            </a:bodyPr>
            <a:lstStyle/>
            <a:p>
              <a:r>
                <a:rPr lang="en-US" sz="900" dirty="0"/>
                <a:t>Ch3</a:t>
              </a:r>
              <a:endParaRPr lang="en-GB" sz="900" dirty="0"/>
            </a:p>
          </p:txBody>
        </p:sp>
        <p:sp>
          <p:nvSpPr>
            <p:cNvPr id="33" name="TextBox 32">
              <a:extLst>
                <a:ext uri="{FF2B5EF4-FFF2-40B4-BE49-F238E27FC236}">
                  <a16:creationId xmlns:a16="http://schemas.microsoft.com/office/drawing/2014/main" id="{5E2717D1-67EB-8649-912F-AB35196CF14F}"/>
                </a:ext>
              </a:extLst>
            </p:cNvPr>
            <p:cNvSpPr txBox="1"/>
            <p:nvPr/>
          </p:nvSpPr>
          <p:spPr>
            <a:xfrm>
              <a:off x="5574460" y="2195927"/>
              <a:ext cx="396262" cy="230833"/>
            </a:xfrm>
            <a:prstGeom prst="rect">
              <a:avLst/>
            </a:prstGeom>
            <a:noFill/>
          </p:spPr>
          <p:txBody>
            <a:bodyPr wrap="none" rtlCol="0">
              <a:spAutoFit/>
            </a:bodyPr>
            <a:lstStyle/>
            <a:p>
              <a:r>
                <a:rPr lang="en-US" sz="900" dirty="0"/>
                <a:t>Ch4</a:t>
              </a:r>
              <a:endParaRPr lang="en-GB" sz="900" dirty="0"/>
            </a:p>
          </p:txBody>
        </p:sp>
        <p:sp>
          <p:nvSpPr>
            <p:cNvPr id="34" name="Trapezoid 33">
              <a:extLst>
                <a:ext uri="{FF2B5EF4-FFF2-40B4-BE49-F238E27FC236}">
                  <a16:creationId xmlns:a16="http://schemas.microsoft.com/office/drawing/2014/main" id="{27DCE961-866F-D24C-B2F4-2BED3ACF36E6}"/>
                </a:ext>
              </a:extLst>
            </p:cNvPr>
            <p:cNvSpPr/>
            <p:nvPr/>
          </p:nvSpPr>
          <p:spPr>
            <a:xfrm rot="5400000">
              <a:off x="5869410" y="1893104"/>
              <a:ext cx="1001986" cy="250922"/>
            </a:xfrm>
            <a:prstGeom prst="trapezoid">
              <a:avLst>
                <a:gd name="adj" fmla="val 51467"/>
              </a:avLst>
            </a:prstGeom>
            <a:solidFill>
              <a:schemeClr val="tx1">
                <a:lumMod val="40000"/>
                <a:lumOff val="60000"/>
              </a:schemeClr>
            </a:solidFill>
            <a:ln w="1905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900" b="0" i="0" u="none" strike="noStrike" cap="none" spc="0" normalizeH="0" baseline="0">
                <a:ln>
                  <a:noFill/>
                </a:ln>
                <a:solidFill>
                  <a:srgbClr val="0055A0"/>
                </a:solidFill>
                <a:effectLst/>
                <a:uFillTx/>
                <a:latin typeface="Arial"/>
                <a:ea typeface="Arial"/>
                <a:cs typeface="Arial"/>
                <a:sym typeface="Arial"/>
              </a:endParaRPr>
            </a:p>
          </p:txBody>
        </p:sp>
      </p:grpSp>
      <p:pic>
        <p:nvPicPr>
          <p:cNvPr id="35" name="Picture 15">
            <a:extLst>
              <a:ext uri="{FF2B5EF4-FFF2-40B4-BE49-F238E27FC236}">
                <a16:creationId xmlns:a16="http://schemas.microsoft.com/office/drawing/2014/main" id="{06E90333-922A-5848-AD33-7D957F68C2A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04175" y="953739"/>
            <a:ext cx="1331913" cy="673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5AEF4766-7D7B-5B46-B6C6-05A664989919}"/>
              </a:ext>
            </a:extLst>
          </p:cNvPr>
          <p:cNvSpPr txBox="1"/>
          <p:nvPr/>
        </p:nvSpPr>
        <p:spPr>
          <a:xfrm>
            <a:off x="6866940" y="2308975"/>
            <a:ext cx="2116285" cy="307777"/>
          </a:xfrm>
          <a:prstGeom prst="rect">
            <a:avLst/>
          </a:prstGeom>
          <a:noFill/>
        </p:spPr>
        <p:txBody>
          <a:bodyPr wrap="none" rtlCol="0">
            <a:spAutoFit/>
          </a:bodyPr>
          <a:lstStyle/>
          <a:p>
            <a:r>
              <a:rPr lang="en-US" sz="1400" i="1" dirty="0"/>
              <a:t>Courtesy of C. </a:t>
            </a:r>
            <a:r>
              <a:rPr lang="en-US" sz="1400" i="1" dirty="0" err="1"/>
              <a:t>Scarcella</a:t>
            </a:r>
            <a:endParaRPr lang="en-US" sz="1400" i="1" dirty="0"/>
          </a:p>
        </p:txBody>
      </p:sp>
    </p:spTree>
    <p:extLst>
      <p:ext uri="{BB962C8B-B14F-4D97-AF65-F5344CB8AC3E}">
        <p14:creationId xmlns:p14="http://schemas.microsoft.com/office/powerpoint/2010/main" val="18569789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574" y="0"/>
            <a:ext cx="8079226" cy="746346"/>
          </a:xfrm>
        </p:spPr>
        <p:txBody>
          <a:bodyPr>
            <a:normAutofit fontScale="90000"/>
          </a:bodyPr>
          <a:lstStyle/>
          <a:p>
            <a:pPr algn="ctr"/>
            <a:r>
              <a:rPr lang="en-GB" dirty="0"/>
              <a:t>Developments between BI-EP supported by R2E</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9</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8" name="Content Placeholder 2">
            <a:extLst>
              <a:ext uri="{FF2B5EF4-FFF2-40B4-BE49-F238E27FC236}">
                <a16:creationId xmlns:a16="http://schemas.microsoft.com/office/drawing/2014/main" id="{D157ECB9-2307-0947-ABA9-6B0CA0C8433C}"/>
              </a:ext>
            </a:extLst>
          </p:cNvPr>
          <p:cNvSpPr>
            <a:spLocks noGrp="1"/>
          </p:cNvSpPr>
          <p:nvPr>
            <p:ph idx="1"/>
          </p:nvPr>
        </p:nvSpPr>
        <p:spPr>
          <a:xfrm>
            <a:off x="448752" y="570452"/>
            <a:ext cx="8229600" cy="4196811"/>
          </a:xfrm>
        </p:spPr>
        <p:txBody>
          <a:bodyPr>
            <a:normAutofit fontScale="25000" lnSpcReduction="20000"/>
          </a:bodyPr>
          <a:lstStyle/>
          <a:p>
            <a:pPr marL="36576" indent="0">
              <a:lnSpc>
                <a:spcPct val="150000"/>
              </a:lnSpc>
              <a:buNone/>
            </a:pPr>
            <a:r>
              <a:rPr lang="en-US" sz="5600" b="1" dirty="0"/>
              <a:t>Common solution for accelerator instrumentation optical links </a:t>
            </a:r>
          </a:p>
          <a:p>
            <a:pPr marL="36576" indent="0">
              <a:lnSpc>
                <a:spcPct val="150000"/>
              </a:lnSpc>
              <a:buNone/>
            </a:pPr>
            <a:r>
              <a:rPr lang="en-US" dirty="0"/>
              <a:t>	</a:t>
            </a:r>
            <a:r>
              <a:rPr lang="en-US" sz="4900" dirty="0">
                <a:solidFill>
                  <a:srgbClr val="FF0000"/>
                </a:solidFill>
              </a:rPr>
              <a:t>based on the versatile link framework (VTR)</a:t>
            </a:r>
          </a:p>
          <a:p>
            <a:pPr marL="36576" indent="0">
              <a:lnSpc>
                <a:spcPct val="150000"/>
              </a:lnSpc>
              <a:buNone/>
            </a:pPr>
            <a:r>
              <a:rPr lang="en-US" sz="4900" dirty="0">
                <a:solidFill>
                  <a:srgbClr val="FF0000"/>
                </a:solidFill>
              </a:rPr>
              <a:t>	targeting 10.24 Gb/s upstream operation</a:t>
            </a:r>
          </a:p>
          <a:p>
            <a:pPr marL="36576" indent="0">
              <a:lnSpc>
                <a:spcPct val="150000"/>
              </a:lnSpc>
              <a:buNone/>
            </a:pPr>
            <a:r>
              <a:rPr lang="en-US" sz="4900" dirty="0">
                <a:solidFill>
                  <a:srgbClr val="FF0000"/>
                </a:solidFill>
              </a:rPr>
              <a:t>	4 channel wavelength division multiplexing scheme (CWDM)</a:t>
            </a:r>
          </a:p>
          <a:p>
            <a:pPr marL="36576" indent="0">
              <a:lnSpc>
                <a:spcPct val="150000"/>
              </a:lnSpc>
              <a:buNone/>
            </a:pPr>
            <a:r>
              <a:rPr lang="en-US" sz="4900" dirty="0">
                <a:solidFill>
                  <a:srgbClr val="FF0000"/>
                </a:solidFill>
              </a:rPr>
              <a:t>	compatible with next generation rad-hard chipset for optical data links (</a:t>
            </a:r>
            <a:r>
              <a:rPr lang="en-US" sz="4900" dirty="0" err="1">
                <a:solidFill>
                  <a:srgbClr val="FF0000"/>
                </a:solidFill>
              </a:rPr>
              <a:t>LpGBT</a:t>
            </a:r>
            <a:r>
              <a:rPr lang="en-US" sz="4900" dirty="0">
                <a:solidFill>
                  <a:srgbClr val="FF0000"/>
                </a:solidFill>
              </a:rPr>
              <a:t>) </a:t>
            </a:r>
          </a:p>
          <a:p>
            <a:pPr marL="36576" indent="0">
              <a:lnSpc>
                <a:spcPct val="150000"/>
              </a:lnSpc>
              <a:buNone/>
            </a:pPr>
            <a:endParaRPr lang="en-US" dirty="0"/>
          </a:p>
          <a:p>
            <a:pPr marL="36576" indent="0">
              <a:lnSpc>
                <a:spcPct val="150000"/>
              </a:lnSpc>
              <a:buNone/>
            </a:pPr>
            <a:r>
              <a:rPr lang="en-US" sz="5600" dirty="0"/>
              <a:t>Project status</a:t>
            </a:r>
          </a:p>
          <a:p>
            <a:pPr marL="36576" indent="0">
              <a:lnSpc>
                <a:spcPct val="150000"/>
              </a:lnSpc>
              <a:buNone/>
            </a:pPr>
            <a:r>
              <a:rPr lang="en-US" dirty="0"/>
              <a:t>	</a:t>
            </a:r>
            <a:r>
              <a:rPr lang="en-US" sz="4800" dirty="0">
                <a:solidFill>
                  <a:srgbClr val="FF0000"/>
                </a:solidFill>
              </a:rPr>
              <a:t>demonstration of 10.24 Gb/s upstream operation</a:t>
            </a:r>
          </a:p>
          <a:p>
            <a:pPr marL="36576" indent="0">
              <a:lnSpc>
                <a:spcPct val="150000"/>
              </a:lnSpc>
              <a:buNone/>
            </a:pPr>
            <a:r>
              <a:rPr lang="en-US" sz="4800" dirty="0">
                <a:solidFill>
                  <a:srgbClr val="FF0000"/>
                </a:solidFill>
              </a:rPr>
              <a:t>	Laser driver (GBLD) insensitive to TID in the specification range</a:t>
            </a:r>
          </a:p>
          <a:p>
            <a:pPr marL="36576" indent="0">
              <a:lnSpc>
                <a:spcPct val="150000"/>
              </a:lnSpc>
              <a:buNone/>
            </a:pPr>
            <a:r>
              <a:rPr lang="en-US" sz="4800" dirty="0">
                <a:solidFill>
                  <a:srgbClr val="FF0000"/>
                </a:solidFill>
              </a:rPr>
              <a:t>	moderate displacement damage of CWDM Lasers</a:t>
            </a:r>
          </a:p>
          <a:p>
            <a:pPr marL="36576" indent="0">
              <a:lnSpc>
                <a:spcPct val="150000"/>
              </a:lnSpc>
              <a:buNone/>
            </a:pPr>
            <a:r>
              <a:rPr lang="en-US" sz="5600" dirty="0"/>
              <a:t>Next steps</a:t>
            </a:r>
          </a:p>
          <a:p>
            <a:pPr marL="36576" indent="0">
              <a:lnSpc>
                <a:spcPct val="150000"/>
              </a:lnSpc>
              <a:buNone/>
            </a:pPr>
            <a:r>
              <a:rPr lang="en-US" dirty="0"/>
              <a:t>	</a:t>
            </a:r>
            <a:r>
              <a:rPr lang="en-US" sz="4800" dirty="0">
                <a:solidFill>
                  <a:srgbClr val="FF0000"/>
                </a:solidFill>
              </a:rPr>
              <a:t>radiation tolerance validation of CWDM optical MUX</a:t>
            </a:r>
          </a:p>
          <a:p>
            <a:pPr marL="36576" indent="0">
              <a:lnSpc>
                <a:spcPct val="150000"/>
              </a:lnSpc>
              <a:buNone/>
            </a:pPr>
            <a:r>
              <a:rPr lang="en-US" sz="4800" dirty="0">
                <a:solidFill>
                  <a:srgbClr val="FF0000"/>
                </a:solidFill>
              </a:rPr>
              <a:t>	solutions for standard SFP cage compatibility </a:t>
            </a:r>
          </a:p>
          <a:p>
            <a:pPr marL="36576" indent="0">
              <a:lnSpc>
                <a:spcPct val="150000"/>
              </a:lnSpc>
              <a:buNone/>
            </a:pPr>
            <a:r>
              <a:rPr lang="en-US" sz="4800" dirty="0">
                <a:solidFill>
                  <a:srgbClr val="FF0000"/>
                </a:solidFill>
              </a:rPr>
              <a:t>	defining of final link architecture</a:t>
            </a:r>
          </a:p>
          <a:p>
            <a:pPr marL="36576" indent="0">
              <a:lnSpc>
                <a:spcPct val="150000"/>
              </a:lnSpc>
              <a:buNone/>
            </a:pPr>
            <a:r>
              <a:rPr lang="en-US" sz="4800" dirty="0">
                <a:solidFill>
                  <a:srgbClr val="FF0000"/>
                </a:solidFill>
              </a:rPr>
              <a:t>	moving towards parts procurement and production</a:t>
            </a:r>
          </a:p>
          <a:p>
            <a:pPr marL="36576" indent="0">
              <a:buNone/>
            </a:pPr>
            <a:endParaRPr lang="en-GB" dirty="0"/>
          </a:p>
        </p:txBody>
      </p:sp>
      <p:grpSp>
        <p:nvGrpSpPr>
          <p:cNvPr id="10" name="Group 9">
            <a:extLst>
              <a:ext uri="{FF2B5EF4-FFF2-40B4-BE49-F238E27FC236}">
                <a16:creationId xmlns:a16="http://schemas.microsoft.com/office/drawing/2014/main" id="{5399EA53-3B8E-854E-BEEF-0B69A54A23B8}"/>
              </a:ext>
            </a:extLst>
          </p:cNvPr>
          <p:cNvGrpSpPr/>
          <p:nvPr/>
        </p:nvGrpSpPr>
        <p:grpSpPr>
          <a:xfrm>
            <a:off x="5498010" y="3375680"/>
            <a:ext cx="3188790" cy="1010778"/>
            <a:chOff x="5570679" y="1508780"/>
            <a:chExt cx="3188790" cy="1010778"/>
          </a:xfrm>
        </p:grpSpPr>
        <p:cxnSp>
          <p:nvCxnSpPr>
            <p:cNvPr id="11" name="Straight Connector 10">
              <a:extLst>
                <a:ext uri="{FF2B5EF4-FFF2-40B4-BE49-F238E27FC236}">
                  <a16:creationId xmlns:a16="http://schemas.microsoft.com/office/drawing/2014/main" id="{ACF1126D-973C-BE4E-B62E-2DA01207462B}"/>
                </a:ext>
              </a:extLst>
            </p:cNvPr>
            <p:cNvCxnSpPr/>
            <p:nvPr/>
          </p:nvCxnSpPr>
          <p:spPr>
            <a:xfrm>
              <a:off x="5937709" y="1902443"/>
              <a:ext cx="350158" cy="0"/>
            </a:xfrm>
            <a:prstGeom prst="line">
              <a:avLst/>
            </a:prstGeom>
            <a:noFill/>
            <a:ln w="19050" cap="flat">
              <a:solidFill>
                <a:srgbClr val="0070C0"/>
              </a:solidFill>
              <a:prstDash val="solid"/>
              <a:round/>
            </a:ln>
            <a:effectLst/>
            <a:sp3d/>
          </p:spPr>
          <p:style>
            <a:lnRef idx="0">
              <a:scrgbClr r="0" g="0" b="0"/>
            </a:lnRef>
            <a:fillRef idx="0">
              <a:scrgbClr r="0" g="0" b="0"/>
            </a:fillRef>
            <a:effectRef idx="0">
              <a:scrgbClr r="0" g="0" b="0"/>
            </a:effectRef>
            <a:fontRef idx="none"/>
          </p:style>
        </p:cxnSp>
        <p:cxnSp>
          <p:nvCxnSpPr>
            <p:cNvPr id="12" name="Straight Connector 11">
              <a:extLst>
                <a:ext uri="{FF2B5EF4-FFF2-40B4-BE49-F238E27FC236}">
                  <a16:creationId xmlns:a16="http://schemas.microsoft.com/office/drawing/2014/main" id="{2B3C5D3F-8C57-C341-B629-E03DE685E684}"/>
                </a:ext>
              </a:extLst>
            </p:cNvPr>
            <p:cNvCxnSpPr/>
            <p:nvPr/>
          </p:nvCxnSpPr>
          <p:spPr>
            <a:xfrm flipH="1" flipV="1">
              <a:off x="5941570" y="2127895"/>
              <a:ext cx="316421" cy="1"/>
            </a:xfrm>
            <a:prstGeom prst="line">
              <a:avLst/>
            </a:prstGeom>
            <a:noFill/>
            <a:ln w="19050" cap="flat">
              <a:solidFill>
                <a:srgbClr val="92D050"/>
              </a:solidFill>
              <a:prstDash val="solid"/>
              <a:round/>
            </a:ln>
            <a:effectLst/>
            <a:sp3d/>
          </p:spPr>
          <p:style>
            <a:lnRef idx="0">
              <a:scrgbClr r="0" g="0" b="0"/>
            </a:lnRef>
            <a:fillRef idx="0">
              <a:scrgbClr r="0" g="0" b="0"/>
            </a:fillRef>
            <a:effectRef idx="0">
              <a:scrgbClr r="0" g="0" b="0"/>
            </a:effectRef>
            <a:fontRef idx="none"/>
          </p:style>
        </p:cxnSp>
        <p:cxnSp>
          <p:nvCxnSpPr>
            <p:cNvPr id="13" name="Straight Connector 12">
              <a:extLst>
                <a:ext uri="{FF2B5EF4-FFF2-40B4-BE49-F238E27FC236}">
                  <a16:creationId xmlns:a16="http://schemas.microsoft.com/office/drawing/2014/main" id="{AC5375EC-6084-9F4A-9930-70E281F3E263}"/>
                </a:ext>
              </a:extLst>
            </p:cNvPr>
            <p:cNvCxnSpPr/>
            <p:nvPr/>
          </p:nvCxnSpPr>
          <p:spPr>
            <a:xfrm flipH="1">
              <a:off x="5934984" y="1666836"/>
              <a:ext cx="323005" cy="0"/>
            </a:xfrm>
            <a:prstGeom prst="line">
              <a:avLst/>
            </a:prstGeom>
            <a:noFill/>
            <a:ln w="12700" cap="flat">
              <a:solidFill>
                <a:srgbClr val="7030A0"/>
              </a:solidFill>
              <a:prstDash val="solid"/>
              <a:round/>
            </a:ln>
            <a:effectLst/>
            <a:sp3d/>
          </p:spPr>
          <p:style>
            <a:lnRef idx="0">
              <a:scrgbClr r="0" g="0" b="0"/>
            </a:lnRef>
            <a:fillRef idx="0">
              <a:scrgbClr r="0" g="0" b="0"/>
            </a:fillRef>
            <a:effectRef idx="0">
              <a:scrgbClr r="0" g="0" b="0"/>
            </a:effectRef>
            <a:fontRef idx="none"/>
          </p:style>
        </p:cxnSp>
        <p:cxnSp>
          <p:nvCxnSpPr>
            <p:cNvPr id="14" name="Straight Connector 13">
              <a:extLst>
                <a:ext uri="{FF2B5EF4-FFF2-40B4-BE49-F238E27FC236}">
                  <a16:creationId xmlns:a16="http://schemas.microsoft.com/office/drawing/2014/main" id="{FD6411BB-3E64-8049-9810-58E3126D3521}"/>
                </a:ext>
              </a:extLst>
            </p:cNvPr>
            <p:cNvCxnSpPr/>
            <p:nvPr/>
          </p:nvCxnSpPr>
          <p:spPr>
            <a:xfrm flipH="1">
              <a:off x="5941570" y="2353863"/>
              <a:ext cx="316419" cy="0"/>
            </a:xfrm>
            <a:prstGeom prst="line">
              <a:avLst/>
            </a:prstGeom>
            <a:noFill/>
            <a:ln w="19050" cap="flat">
              <a:solidFill>
                <a:srgbClr val="FF0000"/>
              </a:solidFill>
              <a:prstDash val="solid"/>
              <a:round/>
            </a:ln>
            <a:effectLst/>
            <a:sp3d/>
          </p:spPr>
          <p:style>
            <a:lnRef idx="0">
              <a:scrgbClr r="0" g="0" b="0"/>
            </a:lnRef>
            <a:fillRef idx="0">
              <a:scrgbClr r="0" g="0" b="0"/>
            </a:fillRef>
            <a:effectRef idx="0">
              <a:scrgbClr r="0" g="0" b="0"/>
            </a:effectRef>
            <a:fontRef idx="none"/>
          </p:style>
        </p:cxnSp>
        <p:cxnSp>
          <p:nvCxnSpPr>
            <p:cNvPr id="15" name="Straight Connector 14">
              <a:extLst>
                <a:ext uri="{FF2B5EF4-FFF2-40B4-BE49-F238E27FC236}">
                  <a16:creationId xmlns:a16="http://schemas.microsoft.com/office/drawing/2014/main" id="{A909545E-99CD-C447-8319-B8421F31342B}"/>
                </a:ext>
              </a:extLst>
            </p:cNvPr>
            <p:cNvCxnSpPr/>
            <p:nvPr/>
          </p:nvCxnSpPr>
          <p:spPr>
            <a:xfrm flipH="1">
              <a:off x="6491965" y="1998798"/>
              <a:ext cx="1126076" cy="0"/>
            </a:xfrm>
            <a:prstGeom prst="line">
              <a:avLst/>
            </a:prstGeom>
            <a:noFill/>
            <a:ln w="19050" cap="flat">
              <a:solidFill>
                <a:srgbClr val="0070C0"/>
              </a:solidFill>
              <a:prstDash val="solid"/>
              <a:round/>
            </a:ln>
            <a:effectLst/>
            <a:sp3d/>
          </p:spPr>
          <p:style>
            <a:lnRef idx="0">
              <a:scrgbClr r="0" g="0" b="0"/>
            </a:lnRef>
            <a:fillRef idx="0">
              <a:scrgbClr r="0" g="0" b="0"/>
            </a:fillRef>
            <a:effectRef idx="0">
              <a:scrgbClr r="0" g="0" b="0"/>
            </a:effectRef>
            <a:fontRef idx="none"/>
          </p:style>
        </p:cxnSp>
        <p:cxnSp>
          <p:nvCxnSpPr>
            <p:cNvPr id="16" name="Straight Connector 15">
              <a:extLst>
                <a:ext uri="{FF2B5EF4-FFF2-40B4-BE49-F238E27FC236}">
                  <a16:creationId xmlns:a16="http://schemas.microsoft.com/office/drawing/2014/main" id="{D171286F-2CC5-AC48-A187-2EB29982B041}"/>
                </a:ext>
              </a:extLst>
            </p:cNvPr>
            <p:cNvCxnSpPr/>
            <p:nvPr/>
          </p:nvCxnSpPr>
          <p:spPr>
            <a:xfrm flipH="1">
              <a:off x="6490281" y="2027239"/>
              <a:ext cx="1123882" cy="0"/>
            </a:xfrm>
            <a:prstGeom prst="line">
              <a:avLst/>
            </a:prstGeom>
            <a:noFill/>
            <a:ln w="19050" cap="flat">
              <a:solidFill>
                <a:srgbClr val="92D050"/>
              </a:solidFill>
              <a:prstDash val="solid"/>
              <a:round/>
            </a:ln>
            <a:effectLst/>
            <a:sp3d/>
          </p:spPr>
          <p:style>
            <a:lnRef idx="0">
              <a:scrgbClr r="0" g="0" b="0"/>
            </a:lnRef>
            <a:fillRef idx="0">
              <a:scrgbClr r="0" g="0" b="0"/>
            </a:fillRef>
            <a:effectRef idx="0">
              <a:scrgbClr r="0" g="0" b="0"/>
            </a:effectRef>
            <a:fontRef idx="none"/>
          </p:style>
        </p:cxnSp>
        <p:cxnSp>
          <p:nvCxnSpPr>
            <p:cNvPr id="17" name="Straight Connector 16">
              <a:extLst>
                <a:ext uri="{FF2B5EF4-FFF2-40B4-BE49-F238E27FC236}">
                  <a16:creationId xmlns:a16="http://schemas.microsoft.com/office/drawing/2014/main" id="{0E7597FE-B2FF-F94E-BA11-85FDA637C2E9}"/>
                </a:ext>
              </a:extLst>
            </p:cNvPr>
            <p:cNvCxnSpPr/>
            <p:nvPr/>
          </p:nvCxnSpPr>
          <p:spPr>
            <a:xfrm flipH="1">
              <a:off x="6490281" y="1971829"/>
              <a:ext cx="1126076" cy="0"/>
            </a:xfrm>
            <a:prstGeom prst="line">
              <a:avLst/>
            </a:prstGeom>
            <a:noFill/>
            <a:ln w="19050" cap="flat">
              <a:solidFill>
                <a:srgbClr val="7030A0"/>
              </a:solidFill>
              <a:prstDash val="solid"/>
              <a:round/>
            </a:ln>
            <a:effectLst/>
            <a:sp3d/>
          </p:spPr>
          <p:style>
            <a:lnRef idx="0">
              <a:scrgbClr r="0" g="0" b="0"/>
            </a:lnRef>
            <a:fillRef idx="0">
              <a:scrgbClr r="0" g="0" b="0"/>
            </a:fillRef>
            <a:effectRef idx="0">
              <a:scrgbClr r="0" g="0" b="0"/>
            </a:effectRef>
            <a:fontRef idx="none"/>
          </p:style>
        </p:cxnSp>
        <p:cxnSp>
          <p:nvCxnSpPr>
            <p:cNvPr id="18" name="Straight Connector 17">
              <a:extLst>
                <a:ext uri="{FF2B5EF4-FFF2-40B4-BE49-F238E27FC236}">
                  <a16:creationId xmlns:a16="http://schemas.microsoft.com/office/drawing/2014/main" id="{85BAA1BE-3031-DA4E-AE51-43C89B255061}"/>
                </a:ext>
              </a:extLst>
            </p:cNvPr>
            <p:cNvCxnSpPr/>
            <p:nvPr/>
          </p:nvCxnSpPr>
          <p:spPr>
            <a:xfrm flipH="1">
              <a:off x="6491965" y="2056208"/>
              <a:ext cx="1128269" cy="0"/>
            </a:xfrm>
            <a:prstGeom prst="line">
              <a:avLst/>
            </a:prstGeom>
            <a:noFill/>
            <a:ln w="19050" cap="flat">
              <a:solidFill>
                <a:srgbClr val="FF0000"/>
              </a:solidFill>
              <a:prstDash val="solid"/>
              <a:round/>
            </a:ln>
            <a:effectLst/>
            <a:sp3d/>
          </p:spPr>
          <p:style>
            <a:lnRef idx="0">
              <a:scrgbClr r="0" g="0" b="0"/>
            </a:lnRef>
            <a:fillRef idx="0">
              <a:scrgbClr r="0" g="0" b="0"/>
            </a:fillRef>
            <a:effectRef idx="0">
              <a:scrgbClr r="0" g="0" b="0"/>
            </a:effectRef>
            <a:fontRef idx="none"/>
          </p:style>
        </p:cxnSp>
        <p:cxnSp>
          <p:nvCxnSpPr>
            <p:cNvPr id="19" name="Straight Connector 18">
              <a:extLst>
                <a:ext uri="{FF2B5EF4-FFF2-40B4-BE49-F238E27FC236}">
                  <a16:creationId xmlns:a16="http://schemas.microsoft.com/office/drawing/2014/main" id="{C7D227A6-E344-F244-835E-CE80AC57042A}"/>
                </a:ext>
              </a:extLst>
            </p:cNvPr>
            <p:cNvCxnSpPr/>
            <p:nvPr/>
          </p:nvCxnSpPr>
          <p:spPr>
            <a:xfrm>
              <a:off x="7822673" y="1892515"/>
              <a:ext cx="350158" cy="0"/>
            </a:xfrm>
            <a:prstGeom prst="line">
              <a:avLst/>
            </a:prstGeom>
            <a:noFill/>
            <a:ln w="19050" cap="flat">
              <a:solidFill>
                <a:srgbClr val="0070C0"/>
              </a:solidFill>
              <a:prstDash val="solid"/>
              <a:round/>
            </a:ln>
            <a:effectLst/>
            <a:sp3d/>
          </p:spPr>
          <p:style>
            <a:lnRef idx="0">
              <a:scrgbClr r="0" g="0" b="0"/>
            </a:lnRef>
            <a:fillRef idx="0">
              <a:scrgbClr r="0" g="0" b="0"/>
            </a:fillRef>
            <a:effectRef idx="0">
              <a:scrgbClr r="0" g="0" b="0"/>
            </a:effectRef>
            <a:fontRef idx="none"/>
          </p:style>
        </p:cxnSp>
        <p:cxnSp>
          <p:nvCxnSpPr>
            <p:cNvPr id="20" name="Straight Connector 19">
              <a:extLst>
                <a:ext uri="{FF2B5EF4-FFF2-40B4-BE49-F238E27FC236}">
                  <a16:creationId xmlns:a16="http://schemas.microsoft.com/office/drawing/2014/main" id="{4DE4B992-8865-3C44-A484-9479B538855A}"/>
                </a:ext>
              </a:extLst>
            </p:cNvPr>
            <p:cNvCxnSpPr/>
            <p:nvPr/>
          </p:nvCxnSpPr>
          <p:spPr>
            <a:xfrm>
              <a:off x="7832812" y="2128703"/>
              <a:ext cx="340018" cy="0"/>
            </a:xfrm>
            <a:prstGeom prst="line">
              <a:avLst/>
            </a:prstGeom>
            <a:noFill/>
            <a:ln w="19050" cap="flat">
              <a:solidFill>
                <a:srgbClr val="92D050"/>
              </a:solidFill>
              <a:prstDash val="solid"/>
              <a:round/>
            </a:ln>
            <a:effectLst/>
            <a:sp3d/>
          </p:spPr>
          <p:style>
            <a:lnRef idx="0">
              <a:scrgbClr r="0" g="0" b="0"/>
            </a:lnRef>
            <a:fillRef idx="0">
              <a:scrgbClr r="0" g="0" b="0"/>
            </a:fillRef>
            <a:effectRef idx="0">
              <a:scrgbClr r="0" g="0" b="0"/>
            </a:effectRef>
            <a:fontRef idx="none"/>
          </p:style>
        </p:cxnSp>
        <p:cxnSp>
          <p:nvCxnSpPr>
            <p:cNvPr id="21" name="Straight Connector 20">
              <a:extLst>
                <a:ext uri="{FF2B5EF4-FFF2-40B4-BE49-F238E27FC236}">
                  <a16:creationId xmlns:a16="http://schemas.microsoft.com/office/drawing/2014/main" id="{E2E32B4F-8F23-AA47-9689-B318F1A69124}"/>
                </a:ext>
              </a:extLst>
            </p:cNvPr>
            <p:cNvCxnSpPr/>
            <p:nvPr/>
          </p:nvCxnSpPr>
          <p:spPr>
            <a:xfrm flipV="1">
              <a:off x="7832812" y="1664652"/>
              <a:ext cx="340019" cy="0"/>
            </a:xfrm>
            <a:prstGeom prst="line">
              <a:avLst/>
            </a:prstGeom>
            <a:noFill/>
            <a:ln w="19050" cap="flat">
              <a:solidFill>
                <a:srgbClr val="7030A0"/>
              </a:solidFill>
              <a:prstDash val="solid"/>
              <a:round/>
            </a:ln>
            <a:effectLst/>
            <a:sp3d/>
          </p:spPr>
          <p:style>
            <a:lnRef idx="0">
              <a:scrgbClr r="0" g="0" b="0"/>
            </a:lnRef>
            <a:fillRef idx="0">
              <a:scrgbClr r="0" g="0" b="0"/>
            </a:fillRef>
            <a:effectRef idx="0">
              <a:scrgbClr r="0" g="0" b="0"/>
            </a:effectRef>
            <a:fontRef idx="none"/>
          </p:style>
        </p:cxnSp>
        <p:cxnSp>
          <p:nvCxnSpPr>
            <p:cNvPr id="22" name="Straight Connector 21">
              <a:extLst>
                <a:ext uri="{FF2B5EF4-FFF2-40B4-BE49-F238E27FC236}">
                  <a16:creationId xmlns:a16="http://schemas.microsoft.com/office/drawing/2014/main" id="{4BA629E6-9E07-334C-9BD7-55CFF160A8F0}"/>
                </a:ext>
              </a:extLst>
            </p:cNvPr>
            <p:cNvCxnSpPr/>
            <p:nvPr/>
          </p:nvCxnSpPr>
          <p:spPr>
            <a:xfrm>
              <a:off x="7832812" y="2335234"/>
              <a:ext cx="340019" cy="0"/>
            </a:xfrm>
            <a:prstGeom prst="line">
              <a:avLst/>
            </a:prstGeom>
            <a:noFill/>
            <a:ln w="19050" cap="flat">
              <a:solidFill>
                <a:srgbClr val="FF0000"/>
              </a:solidFill>
              <a:prstDash val="solid"/>
              <a:round/>
            </a:ln>
            <a:effectLst/>
            <a:sp3d/>
          </p:spPr>
          <p:style>
            <a:lnRef idx="0">
              <a:scrgbClr r="0" g="0" b="0"/>
            </a:lnRef>
            <a:fillRef idx="0">
              <a:scrgbClr r="0" g="0" b="0"/>
            </a:fillRef>
            <a:effectRef idx="0">
              <a:scrgbClr r="0" g="0" b="0"/>
            </a:effectRef>
            <a:fontRef idx="none"/>
          </p:style>
        </p:cxnSp>
        <p:sp>
          <p:nvSpPr>
            <p:cNvPr id="23" name="Trapezoid 22">
              <a:extLst>
                <a:ext uri="{FF2B5EF4-FFF2-40B4-BE49-F238E27FC236}">
                  <a16:creationId xmlns:a16="http://schemas.microsoft.com/office/drawing/2014/main" id="{58C7C42E-E352-A940-883A-15561F29B097}"/>
                </a:ext>
              </a:extLst>
            </p:cNvPr>
            <p:cNvSpPr/>
            <p:nvPr/>
          </p:nvSpPr>
          <p:spPr>
            <a:xfrm rot="16200000">
              <a:off x="7210259" y="1887798"/>
              <a:ext cx="1001987" cy="250922"/>
            </a:xfrm>
            <a:prstGeom prst="trapezoid">
              <a:avLst>
                <a:gd name="adj" fmla="val 51467"/>
              </a:avLst>
            </a:prstGeom>
            <a:solidFill>
              <a:schemeClr val="tx1">
                <a:lumMod val="40000"/>
                <a:lumOff val="60000"/>
              </a:schemeClr>
            </a:solidFill>
            <a:ln w="1905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900" b="0" i="0" u="none" strike="noStrike" cap="none" spc="0" normalizeH="0" baseline="0">
                <a:ln>
                  <a:noFill/>
                </a:ln>
                <a:solidFill>
                  <a:srgbClr val="0055A0"/>
                </a:solidFill>
                <a:effectLst/>
                <a:uFillTx/>
                <a:latin typeface="Arial"/>
                <a:ea typeface="Arial"/>
                <a:cs typeface="Arial"/>
                <a:sym typeface="Arial"/>
              </a:endParaRPr>
            </a:p>
          </p:txBody>
        </p:sp>
        <p:cxnSp>
          <p:nvCxnSpPr>
            <p:cNvPr id="24" name="Straight Arrow Connector 23">
              <a:extLst>
                <a:ext uri="{FF2B5EF4-FFF2-40B4-BE49-F238E27FC236}">
                  <a16:creationId xmlns:a16="http://schemas.microsoft.com/office/drawing/2014/main" id="{8D50BBBB-94D9-F545-95B5-8A7D07A6C7D8}"/>
                </a:ext>
              </a:extLst>
            </p:cNvPr>
            <p:cNvCxnSpPr/>
            <p:nvPr/>
          </p:nvCxnSpPr>
          <p:spPr>
            <a:xfrm>
              <a:off x="6651936" y="1883166"/>
              <a:ext cx="800569" cy="0"/>
            </a:xfrm>
            <a:prstGeom prst="straightConnector1">
              <a:avLst/>
            </a:prstGeom>
            <a:noFill/>
            <a:ln w="19050" cap="flat">
              <a:solidFill>
                <a:schemeClr val="accent4">
                  <a:lumOff val="36303"/>
                </a:schemeClr>
              </a:solidFill>
              <a:prstDash val="solid"/>
              <a:round/>
              <a:headEnd type="triangle"/>
              <a:tailEnd type="triangle"/>
            </a:ln>
            <a:effectLst/>
            <a:sp3d/>
          </p:spPr>
          <p:style>
            <a:lnRef idx="0">
              <a:scrgbClr r="0" g="0" b="0"/>
            </a:lnRef>
            <a:fillRef idx="0">
              <a:scrgbClr r="0" g="0" b="0"/>
            </a:fillRef>
            <a:effectRef idx="0">
              <a:scrgbClr r="0" g="0" b="0"/>
            </a:effectRef>
            <a:fontRef idx="none"/>
          </p:style>
        </p:cxnSp>
        <p:sp>
          <p:nvSpPr>
            <p:cNvPr id="25" name="TextBox 24">
              <a:extLst>
                <a:ext uri="{FF2B5EF4-FFF2-40B4-BE49-F238E27FC236}">
                  <a16:creationId xmlns:a16="http://schemas.microsoft.com/office/drawing/2014/main" id="{EAF189A7-100B-6349-B70B-767AC5CAD255}"/>
                </a:ext>
              </a:extLst>
            </p:cNvPr>
            <p:cNvSpPr txBox="1"/>
            <p:nvPr/>
          </p:nvSpPr>
          <p:spPr>
            <a:xfrm>
              <a:off x="6563548" y="2102373"/>
              <a:ext cx="954558" cy="369332"/>
            </a:xfrm>
            <a:prstGeom prst="rect">
              <a:avLst/>
            </a:prstGeom>
            <a:noFill/>
          </p:spPr>
          <p:txBody>
            <a:bodyPr wrap="square" rtlCol="0">
              <a:spAutoFit/>
            </a:bodyPr>
            <a:lstStyle/>
            <a:p>
              <a:pPr algn="ctr"/>
              <a:r>
                <a:rPr lang="en-US" sz="900" dirty="0"/>
                <a:t>4 x 10 Gb/s on a single fiber</a:t>
              </a:r>
              <a:endParaRPr lang="en-GB" sz="900" dirty="0"/>
            </a:p>
          </p:txBody>
        </p:sp>
        <p:sp>
          <p:nvSpPr>
            <p:cNvPr id="26" name="TextBox 25">
              <a:extLst>
                <a:ext uri="{FF2B5EF4-FFF2-40B4-BE49-F238E27FC236}">
                  <a16:creationId xmlns:a16="http://schemas.microsoft.com/office/drawing/2014/main" id="{B12050A6-0262-F542-AF03-AEC7825CB932}"/>
                </a:ext>
              </a:extLst>
            </p:cNvPr>
            <p:cNvSpPr txBox="1"/>
            <p:nvPr/>
          </p:nvSpPr>
          <p:spPr>
            <a:xfrm>
              <a:off x="8125961" y="1508780"/>
              <a:ext cx="633508" cy="230833"/>
            </a:xfrm>
            <a:prstGeom prst="rect">
              <a:avLst/>
            </a:prstGeom>
            <a:noFill/>
          </p:spPr>
          <p:txBody>
            <a:bodyPr wrap="none" rtlCol="0">
              <a:spAutoFit/>
            </a:bodyPr>
            <a:lstStyle/>
            <a:p>
              <a:r>
                <a:rPr lang="en-US" sz="900" dirty="0"/>
                <a:t>1270 nm</a:t>
              </a:r>
              <a:endParaRPr lang="en-GB" sz="900" dirty="0"/>
            </a:p>
          </p:txBody>
        </p:sp>
        <p:sp>
          <p:nvSpPr>
            <p:cNvPr id="27" name="TextBox 26">
              <a:extLst>
                <a:ext uri="{FF2B5EF4-FFF2-40B4-BE49-F238E27FC236}">
                  <a16:creationId xmlns:a16="http://schemas.microsoft.com/office/drawing/2014/main" id="{64D77D9F-9AD1-414A-AD43-95D3F172284C}"/>
                </a:ext>
              </a:extLst>
            </p:cNvPr>
            <p:cNvSpPr txBox="1"/>
            <p:nvPr/>
          </p:nvSpPr>
          <p:spPr>
            <a:xfrm>
              <a:off x="8118800" y="1738580"/>
              <a:ext cx="633508" cy="230833"/>
            </a:xfrm>
            <a:prstGeom prst="rect">
              <a:avLst/>
            </a:prstGeom>
            <a:noFill/>
          </p:spPr>
          <p:txBody>
            <a:bodyPr wrap="none" rtlCol="0">
              <a:spAutoFit/>
            </a:bodyPr>
            <a:lstStyle/>
            <a:p>
              <a:r>
                <a:rPr lang="en-US" sz="900" dirty="0"/>
                <a:t>1290 nm</a:t>
              </a:r>
              <a:endParaRPr lang="en-GB" sz="900" dirty="0"/>
            </a:p>
          </p:txBody>
        </p:sp>
        <p:sp>
          <p:nvSpPr>
            <p:cNvPr id="28" name="TextBox 27">
              <a:extLst>
                <a:ext uri="{FF2B5EF4-FFF2-40B4-BE49-F238E27FC236}">
                  <a16:creationId xmlns:a16="http://schemas.microsoft.com/office/drawing/2014/main" id="{A04B9184-E401-994F-96CA-71E188EBF9F7}"/>
                </a:ext>
              </a:extLst>
            </p:cNvPr>
            <p:cNvSpPr txBox="1"/>
            <p:nvPr/>
          </p:nvSpPr>
          <p:spPr>
            <a:xfrm>
              <a:off x="8117513" y="1963152"/>
              <a:ext cx="633508" cy="230833"/>
            </a:xfrm>
            <a:prstGeom prst="rect">
              <a:avLst/>
            </a:prstGeom>
            <a:noFill/>
          </p:spPr>
          <p:txBody>
            <a:bodyPr wrap="none" rtlCol="0">
              <a:spAutoFit/>
            </a:bodyPr>
            <a:lstStyle/>
            <a:p>
              <a:r>
                <a:rPr lang="en-US" sz="900" dirty="0"/>
                <a:t>1310 nm</a:t>
              </a:r>
              <a:endParaRPr lang="en-GB" sz="900" dirty="0"/>
            </a:p>
          </p:txBody>
        </p:sp>
        <p:sp>
          <p:nvSpPr>
            <p:cNvPr id="29" name="TextBox 28">
              <a:extLst>
                <a:ext uri="{FF2B5EF4-FFF2-40B4-BE49-F238E27FC236}">
                  <a16:creationId xmlns:a16="http://schemas.microsoft.com/office/drawing/2014/main" id="{2DD783A4-C199-2141-B893-5047AB1E0172}"/>
                </a:ext>
              </a:extLst>
            </p:cNvPr>
            <p:cNvSpPr txBox="1"/>
            <p:nvPr/>
          </p:nvSpPr>
          <p:spPr>
            <a:xfrm>
              <a:off x="8125961" y="2174497"/>
              <a:ext cx="633508" cy="230833"/>
            </a:xfrm>
            <a:prstGeom prst="rect">
              <a:avLst/>
            </a:prstGeom>
            <a:noFill/>
          </p:spPr>
          <p:txBody>
            <a:bodyPr wrap="none" rtlCol="0">
              <a:spAutoFit/>
            </a:bodyPr>
            <a:lstStyle/>
            <a:p>
              <a:r>
                <a:rPr lang="en-US" sz="900" dirty="0"/>
                <a:t>1330 nm</a:t>
              </a:r>
              <a:endParaRPr lang="en-GB" sz="900" dirty="0"/>
            </a:p>
          </p:txBody>
        </p:sp>
        <p:sp>
          <p:nvSpPr>
            <p:cNvPr id="30" name="TextBox 29">
              <a:extLst>
                <a:ext uri="{FF2B5EF4-FFF2-40B4-BE49-F238E27FC236}">
                  <a16:creationId xmlns:a16="http://schemas.microsoft.com/office/drawing/2014/main" id="{D04A4B20-61E1-6A43-9A5F-591795010BEC}"/>
                </a:ext>
              </a:extLst>
            </p:cNvPr>
            <p:cNvSpPr txBox="1"/>
            <p:nvPr/>
          </p:nvSpPr>
          <p:spPr>
            <a:xfrm>
              <a:off x="5581621" y="1530209"/>
              <a:ext cx="396262" cy="230833"/>
            </a:xfrm>
            <a:prstGeom prst="rect">
              <a:avLst/>
            </a:prstGeom>
            <a:noFill/>
          </p:spPr>
          <p:txBody>
            <a:bodyPr wrap="none" rtlCol="0">
              <a:spAutoFit/>
            </a:bodyPr>
            <a:lstStyle/>
            <a:p>
              <a:r>
                <a:rPr lang="en-US" sz="900" dirty="0"/>
                <a:t>Ch1</a:t>
              </a:r>
              <a:endParaRPr lang="en-GB" sz="900" dirty="0"/>
            </a:p>
          </p:txBody>
        </p:sp>
        <p:sp>
          <p:nvSpPr>
            <p:cNvPr id="31" name="TextBox 30">
              <a:extLst>
                <a:ext uri="{FF2B5EF4-FFF2-40B4-BE49-F238E27FC236}">
                  <a16:creationId xmlns:a16="http://schemas.microsoft.com/office/drawing/2014/main" id="{A37856E6-3437-D043-810F-182EC9213FCC}"/>
                </a:ext>
              </a:extLst>
            </p:cNvPr>
            <p:cNvSpPr txBox="1"/>
            <p:nvPr/>
          </p:nvSpPr>
          <p:spPr>
            <a:xfrm>
              <a:off x="5574460" y="1760011"/>
              <a:ext cx="396262" cy="230833"/>
            </a:xfrm>
            <a:prstGeom prst="rect">
              <a:avLst/>
            </a:prstGeom>
            <a:noFill/>
          </p:spPr>
          <p:txBody>
            <a:bodyPr wrap="none" rtlCol="0">
              <a:spAutoFit/>
            </a:bodyPr>
            <a:lstStyle/>
            <a:p>
              <a:r>
                <a:rPr lang="en-US" sz="900" dirty="0"/>
                <a:t>Ch2</a:t>
              </a:r>
              <a:endParaRPr lang="en-GB" sz="900" dirty="0"/>
            </a:p>
          </p:txBody>
        </p:sp>
        <p:sp>
          <p:nvSpPr>
            <p:cNvPr id="32" name="TextBox 31">
              <a:extLst>
                <a:ext uri="{FF2B5EF4-FFF2-40B4-BE49-F238E27FC236}">
                  <a16:creationId xmlns:a16="http://schemas.microsoft.com/office/drawing/2014/main" id="{E81E612E-38DB-4949-9B7C-5816BEF211AC}"/>
                </a:ext>
              </a:extLst>
            </p:cNvPr>
            <p:cNvSpPr txBox="1"/>
            <p:nvPr/>
          </p:nvSpPr>
          <p:spPr>
            <a:xfrm>
              <a:off x="5570679" y="1978014"/>
              <a:ext cx="396262" cy="230833"/>
            </a:xfrm>
            <a:prstGeom prst="rect">
              <a:avLst/>
            </a:prstGeom>
            <a:noFill/>
          </p:spPr>
          <p:txBody>
            <a:bodyPr wrap="none" rtlCol="0">
              <a:spAutoFit/>
            </a:bodyPr>
            <a:lstStyle/>
            <a:p>
              <a:r>
                <a:rPr lang="en-US" sz="900" dirty="0"/>
                <a:t>Ch3</a:t>
              </a:r>
              <a:endParaRPr lang="en-GB" sz="900" dirty="0"/>
            </a:p>
          </p:txBody>
        </p:sp>
        <p:sp>
          <p:nvSpPr>
            <p:cNvPr id="33" name="TextBox 32">
              <a:extLst>
                <a:ext uri="{FF2B5EF4-FFF2-40B4-BE49-F238E27FC236}">
                  <a16:creationId xmlns:a16="http://schemas.microsoft.com/office/drawing/2014/main" id="{5E2717D1-67EB-8649-912F-AB35196CF14F}"/>
                </a:ext>
              </a:extLst>
            </p:cNvPr>
            <p:cNvSpPr txBox="1"/>
            <p:nvPr/>
          </p:nvSpPr>
          <p:spPr>
            <a:xfrm>
              <a:off x="5574460" y="2195927"/>
              <a:ext cx="396262" cy="230833"/>
            </a:xfrm>
            <a:prstGeom prst="rect">
              <a:avLst/>
            </a:prstGeom>
            <a:noFill/>
          </p:spPr>
          <p:txBody>
            <a:bodyPr wrap="none" rtlCol="0">
              <a:spAutoFit/>
            </a:bodyPr>
            <a:lstStyle/>
            <a:p>
              <a:r>
                <a:rPr lang="en-US" sz="900" dirty="0"/>
                <a:t>Ch4</a:t>
              </a:r>
              <a:endParaRPr lang="en-GB" sz="900" dirty="0"/>
            </a:p>
          </p:txBody>
        </p:sp>
        <p:sp>
          <p:nvSpPr>
            <p:cNvPr id="34" name="Trapezoid 33">
              <a:extLst>
                <a:ext uri="{FF2B5EF4-FFF2-40B4-BE49-F238E27FC236}">
                  <a16:creationId xmlns:a16="http://schemas.microsoft.com/office/drawing/2014/main" id="{27DCE961-866F-D24C-B2F4-2BED3ACF36E6}"/>
                </a:ext>
              </a:extLst>
            </p:cNvPr>
            <p:cNvSpPr/>
            <p:nvPr/>
          </p:nvSpPr>
          <p:spPr>
            <a:xfrm rot="5400000">
              <a:off x="5869410" y="1893104"/>
              <a:ext cx="1001986" cy="250922"/>
            </a:xfrm>
            <a:prstGeom prst="trapezoid">
              <a:avLst>
                <a:gd name="adj" fmla="val 51467"/>
              </a:avLst>
            </a:prstGeom>
            <a:solidFill>
              <a:schemeClr val="tx1">
                <a:lumMod val="40000"/>
                <a:lumOff val="60000"/>
              </a:schemeClr>
            </a:solidFill>
            <a:ln w="1905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900" b="0" i="0" u="none" strike="noStrike" cap="none" spc="0" normalizeH="0" baseline="0">
                <a:ln>
                  <a:noFill/>
                </a:ln>
                <a:solidFill>
                  <a:srgbClr val="0055A0"/>
                </a:solidFill>
                <a:effectLst/>
                <a:uFillTx/>
                <a:latin typeface="Arial"/>
                <a:ea typeface="Arial"/>
                <a:cs typeface="Arial"/>
                <a:sym typeface="Arial"/>
              </a:endParaRPr>
            </a:p>
          </p:txBody>
        </p:sp>
      </p:grpSp>
      <p:pic>
        <p:nvPicPr>
          <p:cNvPr id="35" name="Picture 15">
            <a:extLst>
              <a:ext uri="{FF2B5EF4-FFF2-40B4-BE49-F238E27FC236}">
                <a16:creationId xmlns:a16="http://schemas.microsoft.com/office/drawing/2014/main" id="{06E90333-922A-5848-AD33-7D957F68C2A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04175" y="953739"/>
            <a:ext cx="1331913" cy="673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7" name="TextBox 36">
            <a:extLst>
              <a:ext uri="{FF2B5EF4-FFF2-40B4-BE49-F238E27FC236}">
                <a16:creationId xmlns:a16="http://schemas.microsoft.com/office/drawing/2014/main" id="{34CBFEE1-F10B-4A43-A5A2-FA966924F3E2}"/>
              </a:ext>
            </a:extLst>
          </p:cNvPr>
          <p:cNvSpPr txBox="1"/>
          <p:nvPr/>
        </p:nvSpPr>
        <p:spPr>
          <a:xfrm>
            <a:off x="6866940" y="2308975"/>
            <a:ext cx="2116285" cy="307777"/>
          </a:xfrm>
          <a:prstGeom prst="rect">
            <a:avLst/>
          </a:prstGeom>
          <a:noFill/>
        </p:spPr>
        <p:txBody>
          <a:bodyPr wrap="none" rtlCol="0">
            <a:spAutoFit/>
          </a:bodyPr>
          <a:lstStyle/>
          <a:p>
            <a:r>
              <a:rPr lang="en-US" sz="1400" i="1" dirty="0"/>
              <a:t>Courtesy of C. </a:t>
            </a:r>
            <a:r>
              <a:rPr lang="en-US" sz="1400" i="1" dirty="0" err="1"/>
              <a:t>Scarcella</a:t>
            </a:r>
            <a:endParaRPr lang="en-US" sz="1400" i="1" dirty="0"/>
          </a:p>
        </p:txBody>
      </p:sp>
      <p:sp>
        <p:nvSpPr>
          <p:cNvPr id="36" name="TextBox 35">
            <a:extLst>
              <a:ext uri="{FF2B5EF4-FFF2-40B4-BE49-F238E27FC236}">
                <a16:creationId xmlns:a16="http://schemas.microsoft.com/office/drawing/2014/main" id="{6BA0248F-48DC-924D-BE75-FAA1D9562564}"/>
              </a:ext>
            </a:extLst>
          </p:cNvPr>
          <p:cNvSpPr txBox="1"/>
          <p:nvPr/>
        </p:nvSpPr>
        <p:spPr>
          <a:xfrm>
            <a:off x="377642" y="2113372"/>
            <a:ext cx="8539089" cy="923330"/>
          </a:xfrm>
          <a:prstGeom prst="rect">
            <a:avLst/>
          </a:prstGeom>
          <a:solidFill>
            <a:schemeClr val="accent1"/>
          </a:solidFill>
        </p:spPr>
        <p:txBody>
          <a:bodyPr wrap="square" rtlCol="0">
            <a:spAutoFit/>
          </a:bodyPr>
          <a:lstStyle/>
          <a:p>
            <a:pPr algn="ctr"/>
            <a:r>
              <a:rPr lang="en-US" dirty="0"/>
              <a:t>See talk on Wednesday afternoon at 17h35 on </a:t>
            </a:r>
          </a:p>
          <a:p>
            <a:pPr algn="ctr"/>
            <a:r>
              <a:rPr lang="en-US" b="1" dirty="0"/>
              <a:t>‘Radiation hardness in single-mode optical links for Accelerator Instrumentation’ by Carmelo </a:t>
            </a:r>
            <a:r>
              <a:rPr lang="en-US" b="1" dirty="0" err="1"/>
              <a:t>Scarcella</a:t>
            </a:r>
            <a:endParaRPr lang="en-US" dirty="0"/>
          </a:p>
        </p:txBody>
      </p:sp>
    </p:spTree>
    <p:extLst>
      <p:ext uri="{BB962C8B-B14F-4D97-AF65-F5344CB8AC3E}">
        <p14:creationId xmlns:p14="http://schemas.microsoft.com/office/powerpoint/2010/main" val="2018752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574" y="0"/>
            <a:ext cx="8079226" cy="746346"/>
          </a:xfrm>
        </p:spPr>
        <p:txBody>
          <a:bodyPr>
            <a:normAutofit fontScale="90000"/>
          </a:bodyPr>
          <a:lstStyle/>
          <a:p>
            <a:pPr algn="ctr"/>
            <a:r>
              <a:rPr lang="en-GB" dirty="0"/>
              <a:t>Developments between BI-EP supported by R2E</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10</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36" name="Title 1">
            <a:extLst>
              <a:ext uri="{FF2B5EF4-FFF2-40B4-BE49-F238E27FC236}">
                <a16:creationId xmlns:a16="http://schemas.microsoft.com/office/drawing/2014/main" id="{66711162-60B0-3947-A312-06666D801A0B}"/>
              </a:ext>
            </a:extLst>
          </p:cNvPr>
          <p:cNvSpPr txBox="1">
            <a:spLocks/>
          </p:cNvSpPr>
          <p:nvPr/>
        </p:nvSpPr>
        <p:spPr>
          <a:xfrm>
            <a:off x="421176" y="468191"/>
            <a:ext cx="8226854" cy="705332"/>
          </a:xfrm>
          <a:prstGeom prst="rect">
            <a:avLst/>
          </a:prstGeom>
        </p:spPr>
        <p:txBody>
          <a:bodyPr vert="horz" lIns="45720" rIns="45720" anchor="ctr">
            <a:norm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1600" b="1" u="sng" dirty="0"/>
              <a:t>ASICs development for Beam loss monitoring </a:t>
            </a:r>
            <a:endParaRPr lang="fr-CH" sz="1600" b="1" u="sng" dirty="0"/>
          </a:p>
        </p:txBody>
      </p:sp>
    </p:spTree>
    <p:extLst>
      <p:ext uri="{BB962C8B-B14F-4D97-AF65-F5344CB8AC3E}">
        <p14:creationId xmlns:p14="http://schemas.microsoft.com/office/powerpoint/2010/main" val="12176602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574" y="0"/>
            <a:ext cx="8079226" cy="746346"/>
          </a:xfrm>
        </p:spPr>
        <p:txBody>
          <a:bodyPr>
            <a:normAutofit fontScale="90000"/>
          </a:bodyPr>
          <a:lstStyle/>
          <a:p>
            <a:pPr algn="ctr"/>
            <a:r>
              <a:rPr lang="en-GB" dirty="0"/>
              <a:t>Developments between BI-EP supported by R2E</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10</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36" name="Title 1">
            <a:extLst>
              <a:ext uri="{FF2B5EF4-FFF2-40B4-BE49-F238E27FC236}">
                <a16:creationId xmlns:a16="http://schemas.microsoft.com/office/drawing/2014/main" id="{66711162-60B0-3947-A312-06666D801A0B}"/>
              </a:ext>
            </a:extLst>
          </p:cNvPr>
          <p:cNvSpPr txBox="1">
            <a:spLocks/>
          </p:cNvSpPr>
          <p:nvPr/>
        </p:nvSpPr>
        <p:spPr>
          <a:xfrm>
            <a:off x="421176" y="468191"/>
            <a:ext cx="8226854" cy="705332"/>
          </a:xfrm>
          <a:prstGeom prst="rect">
            <a:avLst/>
          </a:prstGeom>
        </p:spPr>
        <p:txBody>
          <a:bodyPr vert="horz" lIns="45720" rIns="45720" anchor="ctr">
            <a:norm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1600" b="1" u="sng" dirty="0"/>
              <a:t>ASICs development for Beam loss monitoring </a:t>
            </a:r>
            <a:endParaRPr lang="fr-CH" sz="1600" b="1" u="sng" dirty="0"/>
          </a:p>
        </p:txBody>
      </p:sp>
      <p:sp>
        <p:nvSpPr>
          <p:cNvPr id="37" name="Content Placeholder 2">
            <a:extLst>
              <a:ext uri="{FF2B5EF4-FFF2-40B4-BE49-F238E27FC236}">
                <a16:creationId xmlns:a16="http://schemas.microsoft.com/office/drawing/2014/main" id="{1BD6AC22-31EC-6B49-AFC3-99C064E7F1BB}"/>
              </a:ext>
            </a:extLst>
          </p:cNvPr>
          <p:cNvSpPr>
            <a:spLocks noGrp="1"/>
          </p:cNvSpPr>
          <p:nvPr>
            <p:ph idx="1"/>
          </p:nvPr>
        </p:nvSpPr>
        <p:spPr>
          <a:xfrm>
            <a:off x="346493" y="951514"/>
            <a:ext cx="6685600" cy="3639290"/>
          </a:xfrm>
        </p:spPr>
        <p:txBody>
          <a:bodyPr>
            <a:noAutofit/>
          </a:bodyPr>
          <a:lstStyle/>
          <a:p>
            <a:pPr marL="36576" indent="0" algn="just">
              <a:buNone/>
            </a:pPr>
            <a:r>
              <a:rPr lang="en-US" sz="1600" i="1" dirty="0"/>
              <a:t>Developing two fully functional custom ASICs to evaluate the performance of two different architectures within a realistic environment</a:t>
            </a:r>
          </a:p>
          <a:p>
            <a:pPr marL="36576" indent="0" algn="just">
              <a:buNone/>
            </a:pPr>
            <a:r>
              <a:rPr lang="en-US" sz="1600" dirty="0"/>
              <a:t>Technology </a:t>
            </a:r>
          </a:p>
          <a:p>
            <a:pPr lvl="1" algn="just"/>
            <a:r>
              <a:rPr lang="en-US" sz="1200" dirty="0"/>
              <a:t>standard CMOS 130 nm qualified at CERN for </a:t>
            </a:r>
            <a:r>
              <a:rPr lang="en-US" sz="1200" dirty="0">
                <a:solidFill>
                  <a:srgbClr val="FF0000"/>
                </a:solidFill>
              </a:rPr>
              <a:t>200 </a:t>
            </a:r>
            <a:r>
              <a:rPr lang="en-US" sz="1200" dirty="0" err="1">
                <a:solidFill>
                  <a:srgbClr val="FF0000"/>
                </a:solidFill>
              </a:rPr>
              <a:t>Mrad</a:t>
            </a:r>
            <a:endParaRPr lang="en-US" sz="1200" dirty="0">
              <a:solidFill>
                <a:srgbClr val="FF0000"/>
              </a:solidFill>
            </a:endParaRPr>
          </a:p>
          <a:p>
            <a:pPr lvl="1" algn="just"/>
            <a:r>
              <a:rPr lang="en-US" sz="1200" dirty="0"/>
              <a:t>Supply voltage 1.2 V (possibly higher for analog)</a:t>
            </a:r>
          </a:p>
          <a:p>
            <a:pPr lvl="1" algn="just"/>
            <a:r>
              <a:rPr lang="en-US" sz="1200" dirty="0">
                <a:solidFill>
                  <a:srgbClr val="FF0000"/>
                </a:solidFill>
              </a:rPr>
              <a:t>Two analog readout channels </a:t>
            </a:r>
            <a:r>
              <a:rPr lang="en-US" sz="1200" dirty="0"/>
              <a:t>per chip </a:t>
            </a:r>
          </a:p>
          <a:p>
            <a:pPr lvl="1" algn="just"/>
            <a:r>
              <a:rPr lang="en-US" sz="1200" dirty="0">
                <a:solidFill>
                  <a:srgbClr val="FF0000"/>
                </a:solidFill>
              </a:rPr>
              <a:t>Triplicated</a:t>
            </a:r>
            <a:r>
              <a:rPr lang="en-US" sz="1200" dirty="0"/>
              <a:t> digital circuitry with majority voting</a:t>
            </a:r>
          </a:p>
          <a:p>
            <a:pPr lvl="1" algn="just"/>
            <a:r>
              <a:rPr lang="en-US" sz="1200" dirty="0"/>
              <a:t>Directly compatible with </a:t>
            </a:r>
            <a:r>
              <a:rPr lang="en-US" sz="1200" dirty="0">
                <a:solidFill>
                  <a:srgbClr val="FF0000"/>
                </a:solidFill>
              </a:rPr>
              <a:t>LpGBT </a:t>
            </a:r>
            <a:r>
              <a:rPr lang="en-US" sz="1200" dirty="0"/>
              <a:t>(e-Link)</a:t>
            </a:r>
          </a:p>
          <a:p>
            <a:pPr lvl="1" algn="just"/>
            <a:r>
              <a:rPr lang="en-US" sz="1200" dirty="0">
                <a:solidFill>
                  <a:srgbClr val="FF0000"/>
                </a:solidFill>
              </a:rPr>
              <a:t>Double communication channels </a:t>
            </a:r>
            <a:r>
              <a:rPr lang="en-US" sz="1200" dirty="0"/>
              <a:t>for redundancy </a:t>
            </a:r>
          </a:p>
          <a:p>
            <a:pPr lvl="1" algn="just"/>
            <a:r>
              <a:rPr lang="en-US" sz="1200" dirty="0"/>
              <a:t>Chip dimensions 4x4 mm </a:t>
            </a:r>
          </a:p>
          <a:p>
            <a:pPr lvl="1" algn="just"/>
            <a:r>
              <a:rPr lang="en-US" sz="1200" dirty="0"/>
              <a:t>To be housed in a standard 64 pin Quad Flat Package (10x10 mm)</a:t>
            </a:r>
            <a:endParaRPr lang="en-US" sz="1000" dirty="0"/>
          </a:p>
          <a:p>
            <a:pPr marL="0" indent="0" algn="just">
              <a:buNone/>
            </a:pPr>
            <a:r>
              <a:rPr lang="en-US" sz="1600" dirty="0"/>
              <a:t>Project schedule:</a:t>
            </a:r>
          </a:p>
          <a:p>
            <a:r>
              <a:rPr lang="en-US" sz="1200" dirty="0"/>
              <a:t>2018 : Design and simulation </a:t>
            </a:r>
          </a:p>
          <a:p>
            <a:r>
              <a:rPr lang="en-US" sz="1200" dirty="0"/>
              <a:t>2019  : Prototypes and testing</a:t>
            </a:r>
          </a:p>
          <a:p>
            <a:r>
              <a:rPr lang="en-US" sz="1200" dirty="0"/>
              <a:t>2020 : Final prototype architecture selection</a:t>
            </a:r>
          </a:p>
        </p:txBody>
      </p:sp>
      <p:pic>
        <p:nvPicPr>
          <p:cNvPr id="38" name="Picture 37">
            <a:extLst>
              <a:ext uri="{FF2B5EF4-FFF2-40B4-BE49-F238E27FC236}">
                <a16:creationId xmlns:a16="http://schemas.microsoft.com/office/drawing/2014/main" id="{57DBF45A-2ED0-EF42-91C9-1AAB1696BD45}"/>
              </a:ext>
            </a:extLst>
          </p:cNvPr>
          <p:cNvPicPr>
            <a:picLocks noChangeAspect="1"/>
          </p:cNvPicPr>
          <p:nvPr/>
        </p:nvPicPr>
        <p:blipFill>
          <a:blip r:embed="rId3"/>
          <a:stretch>
            <a:fillRect/>
          </a:stretch>
        </p:blipFill>
        <p:spPr>
          <a:xfrm>
            <a:off x="6661956" y="3182654"/>
            <a:ext cx="1628775" cy="1042416"/>
          </a:xfrm>
          <a:prstGeom prst="rect">
            <a:avLst/>
          </a:prstGeom>
        </p:spPr>
      </p:pic>
      <p:grpSp>
        <p:nvGrpSpPr>
          <p:cNvPr id="39" name="Group 38">
            <a:extLst>
              <a:ext uri="{FF2B5EF4-FFF2-40B4-BE49-F238E27FC236}">
                <a16:creationId xmlns:a16="http://schemas.microsoft.com/office/drawing/2014/main" id="{E3A7F7DC-3073-EC47-A915-BDAE6E4FCCF8}"/>
              </a:ext>
            </a:extLst>
          </p:cNvPr>
          <p:cNvGrpSpPr/>
          <p:nvPr/>
        </p:nvGrpSpPr>
        <p:grpSpPr>
          <a:xfrm>
            <a:off x="6760593" y="1152703"/>
            <a:ext cx="2383407" cy="1971995"/>
            <a:chOff x="1428530" y="722429"/>
            <a:chExt cx="4888697" cy="4044834"/>
          </a:xfrm>
        </p:grpSpPr>
        <p:sp>
          <p:nvSpPr>
            <p:cNvPr id="40" name="Rectangle 39">
              <a:extLst>
                <a:ext uri="{FF2B5EF4-FFF2-40B4-BE49-F238E27FC236}">
                  <a16:creationId xmlns:a16="http://schemas.microsoft.com/office/drawing/2014/main" id="{3B145754-9CB1-C84D-8E76-0C02748DC68C}"/>
                </a:ext>
              </a:extLst>
            </p:cNvPr>
            <p:cNvSpPr/>
            <p:nvPr/>
          </p:nvSpPr>
          <p:spPr>
            <a:xfrm>
              <a:off x="1944000" y="1310400"/>
              <a:ext cx="3067200" cy="3067200"/>
            </a:xfrm>
            <a:prstGeom prst="rect">
              <a:avLst/>
            </a:prstGeom>
            <a:solidFill>
              <a:schemeClr val="bg1"/>
            </a:solid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grpSp>
          <p:nvGrpSpPr>
            <p:cNvPr id="41" name="Group 40">
              <a:extLst>
                <a:ext uri="{FF2B5EF4-FFF2-40B4-BE49-F238E27FC236}">
                  <a16:creationId xmlns:a16="http://schemas.microsoft.com/office/drawing/2014/main" id="{5947E2FC-D754-6844-AFA4-2250E0447452}"/>
                </a:ext>
              </a:extLst>
            </p:cNvPr>
            <p:cNvGrpSpPr/>
            <p:nvPr/>
          </p:nvGrpSpPr>
          <p:grpSpPr>
            <a:xfrm>
              <a:off x="2028825" y="1128713"/>
              <a:ext cx="2885156" cy="181687"/>
              <a:chOff x="2028825" y="1128713"/>
              <a:chExt cx="2885156" cy="181687"/>
            </a:xfrm>
          </p:grpSpPr>
          <p:sp>
            <p:nvSpPr>
              <p:cNvPr id="107" name="Rectangle 106">
                <a:extLst>
                  <a:ext uri="{FF2B5EF4-FFF2-40B4-BE49-F238E27FC236}">
                    <a16:creationId xmlns:a16="http://schemas.microsoft.com/office/drawing/2014/main" id="{C252B411-1D48-4F4A-A522-02A93B81264A}"/>
                  </a:ext>
                </a:extLst>
              </p:cNvPr>
              <p:cNvSpPr/>
              <p:nvPr/>
            </p:nvSpPr>
            <p:spPr>
              <a:xfrm>
                <a:off x="202882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08" name="Rectangle 107">
                <a:extLst>
                  <a:ext uri="{FF2B5EF4-FFF2-40B4-BE49-F238E27FC236}">
                    <a16:creationId xmlns:a16="http://schemas.microsoft.com/office/drawing/2014/main" id="{DD289700-16DE-AC44-91DF-43BEA7802555}"/>
                  </a:ext>
                </a:extLst>
              </p:cNvPr>
              <p:cNvSpPr/>
              <p:nvPr/>
            </p:nvSpPr>
            <p:spPr>
              <a:xfrm>
                <a:off x="221513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09" name="Rectangle 108">
                <a:extLst>
                  <a:ext uri="{FF2B5EF4-FFF2-40B4-BE49-F238E27FC236}">
                    <a16:creationId xmlns:a16="http://schemas.microsoft.com/office/drawing/2014/main" id="{5BF41EC8-06B2-A748-84C3-A4677766EF98}"/>
                  </a:ext>
                </a:extLst>
              </p:cNvPr>
              <p:cNvSpPr/>
              <p:nvPr/>
            </p:nvSpPr>
            <p:spPr>
              <a:xfrm>
                <a:off x="240144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0" name="Rectangle 109">
                <a:extLst>
                  <a:ext uri="{FF2B5EF4-FFF2-40B4-BE49-F238E27FC236}">
                    <a16:creationId xmlns:a16="http://schemas.microsoft.com/office/drawing/2014/main" id="{D873A5FE-0935-9E49-B23A-9B9DCC9AD0DB}"/>
                  </a:ext>
                </a:extLst>
              </p:cNvPr>
              <p:cNvSpPr/>
              <p:nvPr/>
            </p:nvSpPr>
            <p:spPr>
              <a:xfrm>
                <a:off x="258775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1" name="Rectangle 110">
                <a:extLst>
                  <a:ext uri="{FF2B5EF4-FFF2-40B4-BE49-F238E27FC236}">
                    <a16:creationId xmlns:a16="http://schemas.microsoft.com/office/drawing/2014/main" id="{F4DD56BE-F1F0-A249-9E8A-0AE0C9D2AB79}"/>
                  </a:ext>
                </a:extLst>
              </p:cNvPr>
              <p:cNvSpPr/>
              <p:nvPr/>
            </p:nvSpPr>
            <p:spPr>
              <a:xfrm>
                <a:off x="277406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2" name="Rectangle 111">
                <a:extLst>
                  <a:ext uri="{FF2B5EF4-FFF2-40B4-BE49-F238E27FC236}">
                    <a16:creationId xmlns:a16="http://schemas.microsoft.com/office/drawing/2014/main" id="{685FBF3E-9928-7A4E-9FEE-D0B1C6E11401}"/>
                  </a:ext>
                </a:extLst>
              </p:cNvPr>
              <p:cNvSpPr/>
              <p:nvPr/>
            </p:nvSpPr>
            <p:spPr>
              <a:xfrm>
                <a:off x="2960380"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3" name="Rectangle 112">
                <a:extLst>
                  <a:ext uri="{FF2B5EF4-FFF2-40B4-BE49-F238E27FC236}">
                    <a16:creationId xmlns:a16="http://schemas.microsoft.com/office/drawing/2014/main" id="{E930F7DD-A33D-D444-9558-E19BC3C1230C}"/>
                  </a:ext>
                </a:extLst>
              </p:cNvPr>
              <p:cNvSpPr/>
              <p:nvPr/>
            </p:nvSpPr>
            <p:spPr>
              <a:xfrm>
                <a:off x="3146691"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4" name="Rectangle 113">
                <a:extLst>
                  <a:ext uri="{FF2B5EF4-FFF2-40B4-BE49-F238E27FC236}">
                    <a16:creationId xmlns:a16="http://schemas.microsoft.com/office/drawing/2014/main" id="{27C26727-D072-884D-B044-65DDDD94A75E}"/>
                  </a:ext>
                </a:extLst>
              </p:cNvPr>
              <p:cNvSpPr/>
              <p:nvPr/>
            </p:nvSpPr>
            <p:spPr>
              <a:xfrm>
                <a:off x="3333002"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5" name="Rectangle 114">
                <a:extLst>
                  <a:ext uri="{FF2B5EF4-FFF2-40B4-BE49-F238E27FC236}">
                    <a16:creationId xmlns:a16="http://schemas.microsoft.com/office/drawing/2014/main" id="{CB565795-209A-8546-8170-8F8142274C2C}"/>
                  </a:ext>
                </a:extLst>
              </p:cNvPr>
              <p:cNvSpPr/>
              <p:nvPr/>
            </p:nvSpPr>
            <p:spPr>
              <a:xfrm>
                <a:off x="351931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6" name="Rectangle 115">
                <a:extLst>
                  <a:ext uri="{FF2B5EF4-FFF2-40B4-BE49-F238E27FC236}">
                    <a16:creationId xmlns:a16="http://schemas.microsoft.com/office/drawing/2014/main" id="{789E80B9-3896-084C-8A4F-164A1C3F7119}"/>
                  </a:ext>
                </a:extLst>
              </p:cNvPr>
              <p:cNvSpPr/>
              <p:nvPr/>
            </p:nvSpPr>
            <p:spPr>
              <a:xfrm>
                <a:off x="3705624"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7" name="Rectangle 116">
                <a:extLst>
                  <a:ext uri="{FF2B5EF4-FFF2-40B4-BE49-F238E27FC236}">
                    <a16:creationId xmlns:a16="http://schemas.microsoft.com/office/drawing/2014/main" id="{61B1F5B5-90DB-2049-A405-C40753B7F304}"/>
                  </a:ext>
                </a:extLst>
              </p:cNvPr>
              <p:cNvSpPr/>
              <p:nvPr/>
            </p:nvSpPr>
            <p:spPr>
              <a:xfrm>
                <a:off x="389193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8" name="Rectangle 117">
                <a:extLst>
                  <a:ext uri="{FF2B5EF4-FFF2-40B4-BE49-F238E27FC236}">
                    <a16:creationId xmlns:a16="http://schemas.microsoft.com/office/drawing/2014/main" id="{3F2E9C96-7190-9E4E-866D-601BD0D7F067}"/>
                  </a:ext>
                </a:extLst>
              </p:cNvPr>
              <p:cNvSpPr/>
              <p:nvPr/>
            </p:nvSpPr>
            <p:spPr>
              <a:xfrm>
                <a:off x="407824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9" name="Rectangle 118">
                <a:extLst>
                  <a:ext uri="{FF2B5EF4-FFF2-40B4-BE49-F238E27FC236}">
                    <a16:creationId xmlns:a16="http://schemas.microsoft.com/office/drawing/2014/main" id="{46D28C5A-CCFE-F248-9EB6-60AD35B66081}"/>
                  </a:ext>
                </a:extLst>
              </p:cNvPr>
              <p:cNvSpPr/>
              <p:nvPr/>
            </p:nvSpPr>
            <p:spPr>
              <a:xfrm>
                <a:off x="426455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20" name="Rectangle 119">
                <a:extLst>
                  <a:ext uri="{FF2B5EF4-FFF2-40B4-BE49-F238E27FC236}">
                    <a16:creationId xmlns:a16="http://schemas.microsoft.com/office/drawing/2014/main" id="{B05969B5-1165-9D4C-A405-D24D721CC922}"/>
                  </a:ext>
                </a:extLst>
              </p:cNvPr>
              <p:cNvSpPr/>
              <p:nvPr/>
            </p:nvSpPr>
            <p:spPr>
              <a:xfrm>
                <a:off x="445086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21" name="Rectangle 120">
                <a:extLst>
                  <a:ext uri="{FF2B5EF4-FFF2-40B4-BE49-F238E27FC236}">
                    <a16:creationId xmlns:a16="http://schemas.microsoft.com/office/drawing/2014/main" id="{1B6E69C6-C2BA-0143-BAF7-09F8B5A9E212}"/>
                  </a:ext>
                </a:extLst>
              </p:cNvPr>
              <p:cNvSpPr/>
              <p:nvPr/>
            </p:nvSpPr>
            <p:spPr>
              <a:xfrm>
                <a:off x="463717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22" name="Rectangle 121">
                <a:extLst>
                  <a:ext uri="{FF2B5EF4-FFF2-40B4-BE49-F238E27FC236}">
                    <a16:creationId xmlns:a16="http://schemas.microsoft.com/office/drawing/2014/main" id="{E74D9C25-5D70-944A-AE49-E610E8DFA41E}"/>
                  </a:ext>
                </a:extLst>
              </p:cNvPr>
              <p:cNvSpPr/>
              <p:nvPr/>
            </p:nvSpPr>
            <p:spPr>
              <a:xfrm>
                <a:off x="482349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grpSp>
        <p:grpSp>
          <p:nvGrpSpPr>
            <p:cNvPr id="42" name="Group 41">
              <a:extLst>
                <a:ext uri="{FF2B5EF4-FFF2-40B4-BE49-F238E27FC236}">
                  <a16:creationId xmlns:a16="http://schemas.microsoft.com/office/drawing/2014/main" id="{E4100DD6-C8D3-C849-8148-2A7E2473A678}"/>
                </a:ext>
              </a:extLst>
            </p:cNvPr>
            <p:cNvGrpSpPr/>
            <p:nvPr/>
          </p:nvGrpSpPr>
          <p:grpSpPr>
            <a:xfrm>
              <a:off x="2028825" y="4377600"/>
              <a:ext cx="2885156" cy="181687"/>
              <a:chOff x="2028825" y="1128713"/>
              <a:chExt cx="2885156" cy="181687"/>
            </a:xfrm>
          </p:grpSpPr>
          <p:sp>
            <p:nvSpPr>
              <p:cNvPr id="91" name="Rectangle 90">
                <a:extLst>
                  <a:ext uri="{FF2B5EF4-FFF2-40B4-BE49-F238E27FC236}">
                    <a16:creationId xmlns:a16="http://schemas.microsoft.com/office/drawing/2014/main" id="{4015557D-704B-1B48-AFC9-3EF00941ED36}"/>
                  </a:ext>
                </a:extLst>
              </p:cNvPr>
              <p:cNvSpPr/>
              <p:nvPr/>
            </p:nvSpPr>
            <p:spPr>
              <a:xfrm>
                <a:off x="202882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2" name="Rectangle 91">
                <a:extLst>
                  <a:ext uri="{FF2B5EF4-FFF2-40B4-BE49-F238E27FC236}">
                    <a16:creationId xmlns:a16="http://schemas.microsoft.com/office/drawing/2014/main" id="{6C40F9B6-E6BF-9647-AFF8-DDE5F7996F56}"/>
                  </a:ext>
                </a:extLst>
              </p:cNvPr>
              <p:cNvSpPr/>
              <p:nvPr/>
            </p:nvSpPr>
            <p:spPr>
              <a:xfrm>
                <a:off x="221513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3" name="Rectangle 92">
                <a:extLst>
                  <a:ext uri="{FF2B5EF4-FFF2-40B4-BE49-F238E27FC236}">
                    <a16:creationId xmlns:a16="http://schemas.microsoft.com/office/drawing/2014/main" id="{7847D183-7795-3943-ABF2-9518EF4A70CD}"/>
                  </a:ext>
                </a:extLst>
              </p:cNvPr>
              <p:cNvSpPr/>
              <p:nvPr/>
            </p:nvSpPr>
            <p:spPr>
              <a:xfrm>
                <a:off x="240144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4" name="Rectangle 93">
                <a:extLst>
                  <a:ext uri="{FF2B5EF4-FFF2-40B4-BE49-F238E27FC236}">
                    <a16:creationId xmlns:a16="http://schemas.microsoft.com/office/drawing/2014/main" id="{760EA3AA-D9DB-BF4A-A3CB-0DB5934E9C1C}"/>
                  </a:ext>
                </a:extLst>
              </p:cNvPr>
              <p:cNvSpPr/>
              <p:nvPr/>
            </p:nvSpPr>
            <p:spPr>
              <a:xfrm>
                <a:off x="258775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5" name="Rectangle 94">
                <a:extLst>
                  <a:ext uri="{FF2B5EF4-FFF2-40B4-BE49-F238E27FC236}">
                    <a16:creationId xmlns:a16="http://schemas.microsoft.com/office/drawing/2014/main" id="{0925B96C-D638-C748-807E-96E2C609B66A}"/>
                  </a:ext>
                </a:extLst>
              </p:cNvPr>
              <p:cNvSpPr/>
              <p:nvPr/>
            </p:nvSpPr>
            <p:spPr>
              <a:xfrm>
                <a:off x="277406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6" name="Rectangle 95">
                <a:extLst>
                  <a:ext uri="{FF2B5EF4-FFF2-40B4-BE49-F238E27FC236}">
                    <a16:creationId xmlns:a16="http://schemas.microsoft.com/office/drawing/2014/main" id="{DCE3EC0F-2E83-AE49-82CD-E3CA266DA61A}"/>
                  </a:ext>
                </a:extLst>
              </p:cNvPr>
              <p:cNvSpPr/>
              <p:nvPr/>
            </p:nvSpPr>
            <p:spPr>
              <a:xfrm>
                <a:off x="2960380"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7" name="Rectangle 96">
                <a:extLst>
                  <a:ext uri="{FF2B5EF4-FFF2-40B4-BE49-F238E27FC236}">
                    <a16:creationId xmlns:a16="http://schemas.microsoft.com/office/drawing/2014/main" id="{B6D2537D-B60A-7F48-B32E-45D2786A492C}"/>
                  </a:ext>
                </a:extLst>
              </p:cNvPr>
              <p:cNvSpPr/>
              <p:nvPr/>
            </p:nvSpPr>
            <p:spPr>
              <a:xfrm>
                <a:off x="3146691"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8" name="Rectangle 97">
                <a:extLst>
                  <a:ext uri="{FF2B5EF4-FFF2-40B4-BE49-F238E27FC236}">
                    <a16:creationId xmlns:a16="http://schemas.microsoft.com/office/drawing/2014/main" id="{D2D0D04F-7E45-6F4A-8F1A-B49837494725}"/>
                  </a:ext>
                </a:extLst>
              </p:cNvPr>
              <p:cNvSpPr/>
              <p:nvPr/>
            </p:nvSpPr>
            <p:spPr>
              <a:xfrm>
                <a:off x="3333002"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9" name="Rectangle 98">
                <a:extLst>
                  <a:ext uri="{FF2B5EF4-FFF2-40B4-BE49-F238E27FC236}">
                    <a16:creationId xmlns:a16="http://schemas.microsoft.com/office/drawing/2014/main" id="{DD7DBEF8-9BB4-094C-B5E5-7D40DD3B9DA7}"/>
                  </a:ext>
                </a:extLst>
              </p:cNvPr>
              <p:cNvSpPr/>
              <p:nvPr/>
            </p:nvSpPr>
            <p:spPr>
              <a:xfrm>
                <a:off x="351931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0" name="Rectangle 99">
                <a:extLst>
                  <a:ext uri="{FF2B5EF4-FFF2-40B4-BE49-F238E27FC236}">
                    <a16:creationId xmlns:a16="http://schemas.microsoft.com/office/drawing/2014/main" id="{EAC4F834-E42A-7A44-80A4-36E70FBB7018}"/>
                  </a:ext>
                </a:extLst>
              </p:cNvPr>
              <p:cNvSpPr/>
              <p:nvPr/>
            </p:nvSpPr>
            <p:spPr>
              <a:xfrm>
                <a:off x="3705624"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1" name="Rectangle 100">
                <a:extLst>
                  <a:ext uri="{FF2B5EF4-FFF2-40B4-BE49-F238E27FC236}">
                    <a16:creationId xmlns:a16="http://schemas.microsoft.com/office/drawing/2014/main" id="{E5ACB71D-0BC1-A04D-A9C3-01F9C5C5A9AD}"/>
                  </a:ext>
                </a:extLst>
              </p:cNvPr>
              <p:cNvSpPr/>
              <p:nvPr/>
            </p:nvSpPr>
            <p:spPr>
              <a:xfrm>
                <a:off x="389193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2" name="Rectangle 101">
                <a:extLst>
                  <a:ext uri="{FF2B5EF4-FFF2-40B4-BE49-F238E27FC236}">
                    <a16:creationId xmlns:a16="http://schemas.microsoft.com/office/drawing/2014/main" id="{D337E7AA-A195-FE45-96B3-623470E7858F}"/>
                  </a:ext>
                </a:extLst>
              </p:cNvPr>
              <p:cNvSpPr/>
              <p:nvPr/>
            </p:nvSpPr>
            <p:spPr>
              <a:xfrm>
                <a:off x="407824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3" name="Rectangle 102">
                <a:extLst>
                  <a:ext uri="{FF2B5EF4-FFF2-40B4-BE49-F238E27FC236}">
                    <a16:creationId xmlns:a16="http://schemas.microsoft.com/office/drawing/2014/main" id="{D5331213-0981-7E4F-9EDD-6D38049CB3FF}"/>
                  </a:ext>
                </a:extLst>
              </p:cNvPr>
              <p:cNvSpPr/>
              <p:nvPr/>
            </p:nvSpPr>
            <p:spPr>
              <a:xfrm>
                <a:off x="426455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4" name="Rectangle 103">
                <a:extLst>
                  <a:ext uri="{FF2B5EF4-FFF2-40B4-BE49-F238E27FC236}">
                    <a16:creationId xmlns:a16="http://schemas.microsoft.com/office/drawing/2014/main" id="{BD929AD6-7D58-3F4C-8A3B-228BE7237423}"/>
                  </a:ext>
                </a:extLst>
              </p:cNvPr>
              <p:cNvSpPr/>
              <p:nvPr/>
            </p:nvSpPr>
            <p:spPr>
              <a:xfrm>
                <a:off x="445086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5" name="Rectangle 104">
                <a:extLst>
                  <a:ext uri="{FF2B5EF4-FFF2-40B4-BE49-F238E27FC236}">
                    <a16:creationId xmlns:a16="http://schemas.microsoft.com/office/drawing/2014/main" id="{C4116F9E-1F41-F641-98E6-3EF50B270C53}"/>
                  </a:ext>
                </a:extLst>
              </p:cNvPr>
              <p:cNvSpPr/>
              <p:nvPr/>
            </p:nvSpPr>
            <p:spPr>
              <a:xfrm>
                <a:off x="463717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6" name="Rectangle 105">
                <a:extLst>
                  <a:ext uri="{FF2B5EF4-FFF2-40B4-BE49-F238E27FC236}">
                    <a16:creationId xmlns:a16="http://schemas.microsoft.com/office/drawing/2014/main" id="{879EE7CF-89C1-6943-96AF-1C95F102C984}"/>
                  </a:ext>
                </a:extLst>
              </p:cNvPr>
              <p:cNvSpPr/>
              <p:nvPr/>
            </p:nvSpPr>
            <p:spPr>
              <a:xfrm>
                <a:off x="482349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grpSp>
        <p:grpSp>
          <p:nvGrpSpPr>
            <p:cNvPr id="43" name="Group 42">
              <a:extLst>
                <a:ext uri="{FF2B5EF4-FFF2-40B4-BE49-F238E27FC236}">
                  <a16:creationId xmlns:a16="http://schemas.microsoft.com/office/drawing/2014/main" id="{25E21DBA-CBE8-A548-B202-335217438E5C}"/>
                </a:ext>
              </a:extLst>
            </p:cNvPr>
            <p:cNvGrpSpPr/>
            <p:nvPr/>
          </p:nvGrpSpPr>
          <p:grpSpPr>
            <a:xfrm rot="16200000">
              <a:off x="403935" y="2739384"/>
              <a:ext cx="2885156" cy="181687"/>
              <a:chOff x="2028825" y="1128713"/>
              <a:chExt cx="2885156" cy="181687"/>
            </a:xfrm>
          </p:grpSpPr>
          <p:sp>
            <p:nvSpPr>
              <p:cNvPr id="75" name="Rectangle 74">
                <a:extLst>
                  <a:ext uri="{FF2B5EF4-FFF2-40B4-BE49-F238E27FC236}">
                    <a16:creationId xmlns:a16="http://schemas.microsoft.com/office/drawing/2014/main" id="{98F019FA-7E8E-F24A-A8B8-05E40BEDBF17}"/>
                  </a:ext>
                </a:extLst>
              </p:cNvPr>
              <p:cNvSpPr/>
              <p:nvPr/>
            </p:nvSpPr>
            <p:spPr>
              <a:xfrm>
                <a:off x="202882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6" name="Rectangle 75">
                <a:extLst>
                  <a:ext uri="{FF2B5EF4-FFF2-40B4-BE49-F238E27FC236}">
                    <a16:creationId xmlns:a16="http://schemas.microsoft.com/office/drawing/2014/main" id="{50C9C0D8-CE88-9941-87DD-EAD2C79FDDC4}"/>
                  </a:ext>
                </a:extLst>
              </p:cNvPr>
              <p:cNvSpPr/>
              <p:nvPr/>
            </p:nvSpPr>
            <p:spPr>
              <a:xfrm>
                <a:off x="221513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7" name="Rectangle 76">
                <a:extLst>
                  <a:ext uri="{FF2B5EF4-FFF2-40B4-BE49-F238E27FC236}">
                    <a16:creationId xmlns:a16="http://schemas.microsoft.com/office/drawing/2014/main" id="{9F2D9E3E-C31B-7F44-97EA-DB9B872D8CFC}"/>
                  </a:ext>
                </a:extLst>
              </p:cNvPr>
              <p:cNvSpPr/>
              <p:nvPr/>
            </p:nvSpPr>
            <p:spPr>
              <a:xfrm>
                <a:off x="240144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8" name="Rectangle 77">
                <a:extLst>
                  <a:ext uri="{FF2B5EF4-FFF2-40B4-BE49-F238E27FC236}">
                    <a16:creationId xmlns:a16="http://schemas.microsoft.com/office/drawing/2014/main" id="{4F1DE0B9-5492-6645-8D0E-A4500550D86D}"/>
                  </a:ext>
                </a:extLst>
              </p:cNvPr>
              <p:cNvSpPr/>
              <p:nvPr/>
            </p:nvSpPr>
            <p:spPr>
              <a:xfrm>
                <a:off x="258775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9" name="Rectangle 78">
                <a:extLst>
                  <a:ext uri="{FF2B5EF4-FFF2-40B4-BE49-F238E27FC236}">
                    <a16:creationId xmlns:a16="http://schemas.microsoft.com/office/drawing/2014/main" id="{982A28FA-26E1-364E-84C5-ED70AD0DE6E1}"/>
                  </a:ext>
                </a:extLst>
              </p:cNvPr>
              <p:cNvSpPr/>
              <p:nvPr/>
            </p:nvSpPr>
            <p:spPr>
              <a:xfrm>
                <a:off x="277406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0" name="Rectangle 79">
                <a:extLst>
                  <a:ext uri="{FF2B5EF4-FFF2-40B4-BE49-F238E27FC236}">
                    <a16:creationId xmlns:a16="http://schemas.microsoft.com/office/drawing/2014/main" id="{2FAF72C8-27F0-E84F-8640-A652A97F0090}"/>
                  </a:ext>
                </a:extLst>
              </p:cNvPr>
              <p:cNvSpPr/>
              <p:nvPr/>
            </p:nvSpPr>
            <p:spPr>
              <a:xfrm>
                <a:off x="2960380"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1" name="Rectangle 80">
                <a:extLst>
                  <a:ext uri="{FF2B5EF4-FFF2-40B4-BE49-F238E27FC236}">
                    <a16:creationId xmlns:a16="http://schemas.microsoft.com/office/drawing/2014/main" id="{3DCA1650-DF7D-0B4C-99C7-F3BB862E58D2}"/>
                  </a:ext>
                </a:extLst>
              </p:cNvPr>
              <p:cNvSpPr/>
              <p:nvPr/>
            </p:nvSpPr>
            <p:spPr>
              <a:xfrm>
                <a:off x="3146691"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2" name="Rectangle 81">
                <a:extLst>
                  <a:ext uri="{FF2B5EF4-FFF2-40B4-BE49-F238E27FC236}">
                    <a16:creationId xmlns:a16="http://schemas.microsoft.com/office/drawing/2014/main" id="{0E733F94-1FC2-0640-8010-461A7F8D8C89}"/>
                  </a:ext>
                </a:extLst>
              </p:cNvPr>
              <p:cNvSpPr/>
              <p:nvPr/>
            </p:nvSpPr>
            <p:spPr>
              <a:xfrm>
                <a:off x="3333002"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3" name="Rectangle 82">
                <a:extLst>
                  <a:ext uri="{FF2B5EF4-FFF2-40B4-BE49-F238E27FC236}">
                    <a16:creationId xmlns:a16="http://schemas.microsoft.com/office/drawing/2014/main" id="{08FC1466-1402-C04B-8387-3BF03C255E43}"/>
                  </a:ext>
                </a:extLst>
              </p:cNvPr>
              <p:cNvSpPr/>
              <p:nvPr/>
            </p:nvSpPr>
            <p:spPr>
              <a:xfrm>
                <a:off x="351931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4" name="Rectangle 83">
                <a:extLst>
                  <a:ext uri="{FF2B5EF4-FFF2-40B4-BE49-F238E27FC236}">
                    <a16:creationId xmlns:a16="http://schemas.microsoft.com/office/drawing/2014/main" id="{F7273A97-134F-8241-813E-3A42A8BC39C8}"/>
                  </a:ext>
                </a:extLst>
              </p:cNvPr>
              <p:cNvSpPr/>
              <p:nvPr/>
            </p:nvSpPr>
            <p:spPr>
              <a:xfrm>
                <a:off x="3705624"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5" name="Rectangle 84">
                <a:extLst>
                  <a:ext uri="{FF2B5EF4-FFF2-40B4-BE49-F238E27FC236}">
                    <a16:creationId xmlns:a16="http://schemas.microsoft.com/office/drawing/2014/main" id="{C7BDE649-795B-574B-BC87-5C72484AF422}"/>
                  </a:ext>
                </a:extLst>
              </p:cNvPr>
              <p:cNvSpPr/>
              <p:nvPr/>
            </p:nvSpPr>
            <p:spPr>
              <a:xfrm>
                <a:off x="389193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6" name="Rectangle 85">
                <a:extLst>
                  <a:ext uri="{FF2B5EF4-FFF2-40B4-BE49-F238E27FC236}">
                    <a16:creationId xmlns:a16="http://schemas.microsoft.com/office/drawing/2014/main" id="{CC04D84E-7675-4648-AEFD-ADFB366C3A29}"/>
                  </a:ext>
                </a:extLst>
              </p:cNvPr>
              <p:cNvSpPr/>
              <p:nvPr/>
            </p:nvSpPr>
            <p:spPr>
              <a:xfrm>
                <a:off x="407824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7" name="Rectangle 86">
                <a:extLst>
                  <a:ext uri="{FF2B5EF4-FFF2-40B4-BE49-F238E27FC236}">
                    <a16:creationId xmlns:a16="http://schemas.microsoft.com/office/drawing/2014/main" id="{7A79A608-3FB1-2341-9AD2-31F6DBBBF278}"/>
                  </a:ext>
                </a:extLst>
              </p:cNvPr>
              <p:cNvSpPr/>
              <p:nvPr/>
            </p:nvSpPr>
            <p:spPr>
              <a:xfrm>
                <a:off x="426455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8" name="Rectangle 87">
                <a:extLst>
                  <a:ext uri="{FF2B5EF4-FFF2-40B4-BE49-F238E27FC236}">
                    <a16:creationId xmlns:a16="http://schemas.microsoft.com/office/drawing/2014/main" id="{F40F8A73-415B-8C4D-BFAC-B3DE92CD865E}"/>
                  </a:ext>
                </a:extLst>
              </p:cNvPr>
              <p:cNvSpPr/>
              <p:nvPr/>
            </p:nvSpPr>
            <p:spPr>
              <a:xfrm>
                <a:off x="445086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9" name="Rectangle 88">
                <a:extLst>
                  <a:ext uri="{FF2B5EF4-FFF2-40B4-BE49-F238E27FC236}">
                    <a16:creationId xmlns:a16="http://schemas.microsoft.com/office/drawing/2014/main" id="{624CB814-224A-BA43-83F7-40445DADE395}"/>
                  </a:ext>
                </a:extLst>
              </p:cNvPr>
              <p:cNvSpPr/>
              <p:nvPr/>
            </p:nvSpPr>
            <p:spPr>
              <a:xfrm>
                <a:off x="463717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0" name="Rectangle 89">
                <a:extLst>
                  <a:ext uri="{FF2B5EF4-FFF2-40B4-BE49-F238E27FC236}">
                    <a16:creationId xmlns:a16="http://schemas.microsoft.com/office/drawing/2014/main" id="{5A8EA56B-9930-DB45-9095-D5CB0B3550E2}"/>
                  </a:ext>
                </a:extLst>
              </p:cNvPr>
              <p:cNvSpPr/>
              <p:nvPr/>
            </p:nvSpPr>
            <p:spPr>
              <a:xfrm>
                <a:off x="482349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grpSp>
        <p:grpSp>
          <p:nvGrpSpPr>
            <p:cNvPr id="44" name="Group 43">
              <a:extLst>
                <a:ext uri="{FF2B5EF4-FFF2-40B4-BE49-F238E27FC236}">
                  <a16:creationId xmlns:a16="http://schemas.microsoft.com/office/drawing/2014/main" id="{BE452F06-7F5C-7049-B050-8E42B2826D40}"/>
                </a:ext>
              </a:extLst>
            </p:cNvPr>
            <p:cNvGrpSpPr/>
            <p:nvPr/>
          </p:nvGrpSpPr>
          <p:grpSpPr>
            <a:xfrm rot="16200000">
              <a:off x="3666109" y="2739384"/>
              <a:ext cx="2885156" cy="181687"/>
              <a:chOff x="2028825" y="1128713"/>
              <a:chExt cx="2885156" cy="181687"/>
            </a:xfrm>
          </p:grpSpPr>
          <p:sp>
            <p:nvSpPr>
              <p:cNvPr id="59" name="Rectangle 58">
                <a:extLst>
                  <a:ext uri="{FF2B5EF4-FFF2-40B4-BE49-F238E27FC236}">
                    <a16:creationId xmlns:a16="http://schemas.microsoft.com/office/drawing/2014/main" id="{BD097B3F-9502-CA42-91AB-C27BE0FF0C0C}"/>
                  </a:ext>
                </a:extLst>
              </p:cNvPr>
              <p:cNvSpPr/>
              <p:nvPr/>
            </p:nvSpPr>
            <p:spPr>
              <a:xfrm>
                <a:off x="202882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0" name="Rectangle 59">
                <a:extLst>
                  <a:ext uri="{FF2B5EF4-FFF2-40B4-BE49-F238E27FC236}">
                    <a16:creationId xmlns:a16="http://schemas.microsoft.com/office/drawing/2014/main" id="{FDA52F96-C6B6-0849-BFEA-27B410436C6B}"/>
                  </a:ext>
                </a:extLst>
              </p:cNvPr>
              <p:cNvSpPr/>
              <p:nvPr/>
            </p:nvSpPr>
            <p:spPr>
              <a:xfrm>
                <a:off x="221513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1" name="Rectangle 60">
                <a:extLst>
                  <a:ext uri="{FF2B5EF4-FFF2-40B4-BE49-F238E27FC236}">
                    <a16:creationId xmlns:a16="http://schemas.microsoft.com/office/drawing/2014/main" id="{D0281A96-24D6-4A48-90C9-D0C43CCACA80}"/>
                  </a:ext>
                </a:extLst>
              </p:cNvPr>
              <p:cNvSpPr/>
              <p:nvPr/>
            </p:nvSpPr>
            <p:spPr>
              <a:xfrm>
                <a:off x="240144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2" name="Rectangle 61">
                <a:extLst>
                  <a:ext uri="{FF2B5EF4-FFF2-40B4-BE49-F238E27FC236}">
                    <a16:creationId xmlns:a16="http://schemas.microsoft.com/office/drawing/2014/main" id="{C61F255B-BE12-A648-A05D-5EA73F373545}"/>
                  </a:ext>
                </a:extLst>
              </p:cNvPr>
              <p:cNvSpPr/>
              <p:nvPr/>
            </p:nvSpPr>
            <p:spPr>
              <a:xfrm>
                <a:off x="258775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3" name="Rectangle 62">
                <a:extLst>
                  <a:ext uri="{FF2B5EF4-FFF2-40B4-BE49-F238E27FC236}">
                    <a16:creationId xmlns:a16="http://schemas.microsoft.com/office/drawing/2014/main" id="{10C4EA2A-534C-8E40-8BAA-826FAAF579C9}"/>
                  </a:ext>
                </a:extLst>
              </p:cNvPr>
              <p:cNvSpPr/>
              <p:nvPr/>
            </p:nvSpPr>
            <p:spPr>
              <a:xfrm>
                <a:off x="277406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4" name="Rectangle 63">
                <a:extLst>
                  <a:ext uri="{FF2B5EF4-FFF2-40B4-BE49-F238E27FC236}">
                    <a16:creationId xmlns:a16="http://schemas.microsoft.com/office/drawing/2014/main" id="{D4032FAA-C0E2-0F4F-BB16-06B22BB55AAA}"/>
                  </a:ext>
                </a:extLst>
              </p:cNvPr>
              <p:cNvSpPr/>
              <p:nvPr/>
            </p:nvSpPr>
            <p:spPr>
              <a:xfrm>
                <a:off x="2960380"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5" name="Rectangle 64">
                <a:extLst>
                  <a:ext uri="{FF2B5EF4-FFF2-40B4-BE49-F238E27FC236}">
                    <a16:creationId xmlns:a16="http://schemas.microsoft.com/office/drawing/2014/main" id="{6F73D13C-8947-5F44-8316-92C4E66BDA29}"/>
                  </a:ext>
                </a:extLst>
              </p:cNvPr>
              <p:cNvSpPr/>
              <p:nvPr/>
            </p:nvSpPr>
            <p:spPr>
              <a:xfrm>
                <a:off x="3146691"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6" name="Rectangle 65">
                <a:extLst>
                  <a:ext uri="{FF2B5EF4-FFF2-40B4-BE49-F238E27FC236}">
                    <a16:creationId xmlns:a16="http://schemas.microsoft.com/office/drawing/2014/main" id="{CB28202C-07E6-CA49-8BD3-A0987FA42FF2}"/>
                  </a:ext>
                </a:extLst>
              </p:cNvPr>
              <p:cNvSpPr/>
              <p:nvPr/>
            </p:nvSpPr>
            <p:spPr>
              <a:xfrm>
                <a:off x="3333002"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7" name="Rectangle 66">
                <a:extLst>
                  <a:ext uri="{FF2B5EF4-FFF2-40B4-BE49-F238E27FC236}">
                    <a16:creationId xmlns:a16="http://schemas.microsoft.com/office/drawing/2014/main" id="{4EF8385E-2914-6741-B598-7C4B92D1AD95}"/>
                  </a:ext>
                </a:extLst>
              </p:cNvPr>
              <p:cNvSpPr/>
              <p:nvPr/>
            </p:nvSpPr>
            <p:spPr>
              <a:xfrm>
                <a:off x="351931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8" name="Rectangle 67">
                <a:extLst>
                  <a:ext uri="{FF2B5EF4-FFF2-40B4-BE49-F238E27FC236}">
                    <a16:creationId xmlns:a16="http://schemas.microsoft.com/office/drawing/2014/main" id="{D6482DDC-CB35-EE44-9C6C-A74100108081}"/>
                  </a:ext>
                </a:extLst>
              </p:cNvPr>
              <p:cNvSpPr/>
              <p:nvPr/>
            </p:nvSpPr>
            <p:spPr>
              <a:xfrm>
                <a:off x="3705624"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9" name="Rectangle 68">
                <a:extLst>
                  <a:ext uri="{FF2B5EF4-FFF2-40B4-BE49-F238E27FC236}">
                    <a16:creationId xmlns:a16="http://schemas.microsoft.com/office/drawing/2014/main" id="{E598A276-A5CA-214C-9E44-ACAEAF82493D}"/>
                  </a:ext>
                </a:extLst>
              </p:cNvPr>
              <p:cNvSpPr/>
              <p:nvPr/>
            </p:nvSpPr>
            <p:spPr>
              <a:xfrm>
                <a:off x="389193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0" name="Rectangle 69">
                <a:extLst>
                  <a:ext uri="{FF2B5EF4-FFF2-40B4-BE49-F238E27FC236}">
                    <a16:creationId xmlns:a16="http://schemas.microsoft.com/office/drawing/2014/main" id="{402F7272-5A9E-3748-8BB3-DA7C9F483C57}"/>
                  </a:ext>
                </a:extLst>
              </p:cNvPr>
              <p:cNvSpPr/>
              <p:nvPr/>
            </p:nvSpPr>
            <p:spPr>
              <a:xfrm>
                <a:off x="407824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1" name="Rectangle 70">
                <a:extLst>
                  <a:ext uri="{FF2B5EF4-FFF2-40B4-BE49-F238E27FC236}">
                    <a16:creationId xmlns:a16="http://schemas.microsoft.com/office/drawing/2014/main" id="{B6FE04BD-9967-A947-8397-94625E82CB61}"/>
                  </a:ext>
                </a:extLst>
              </p:cNvPr>
              <p:cNvSpPr/>
              <p:nvPr/>
            </p:nvSpPr>
            <p:spPr>
              <a:xfrm>
                <a:off x="426455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2" name="Rectangle 71">
                <a:extLst>
                  <a:ext uri="{FF2B5EF4-FFF2-40B4-BE49-F238E27FC236}">
                    <a16:creationId xmlns:a16="http://schemas.microsoft.com/office/drawing/2014/main" id="{5BB0CF0E-A338-0543-B712-83A681CAB640}"/>
                  </a:ext>
                </a:extLst>
              </p:cNvPr>
              <p:cNvSpPr/>
              <p:nvPr/>
            </p:nvSpPr>
            <p:spPr>
              <a:xfrm>
                <a:off x="445086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3" name="Rectangle 72">
                <a:extLst>
                  <a:ext uri="{FF2B5EF4-FFF2-40B4-BE49-F238E27FC236}">
                    <a16:creationId xmlns:a16="http://schemas.microsoft.com/office/drawing/2014/main" id="{A438ED7C-0C34-D846-97D0-8E1462D83A56}"/>
                  </a:ext>
                </a:extLst>
              </p:cNvPr>
              <p:cNvSpPr/>
              <p:nvPr/>
            </p:nvSpPr>
            <p:spPr>
              <a:xfrm>
                <a:off x="463717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4" name="Rectangle 73">
                <a:extLst>
                  <a:ext uri="{FF2B5EF4-FFF2-40B4-BE49-F238E27FC236}">
                    <a16:creationId xmlns:a16="http://schemas.microsoft.com/office/drawing/2014/main" id="{00E885F7-F275-6C4F-93E1-ED78630DF42B}"/>
                  </a:ext>
                </a:extLst>
              </p:cNvPr>
              <p:cNvSpPr/>
              <p:nvPr/>
            </p:nvSpPr>
            <p:spPr>
              <a:xfrm>
                <a:off x="482349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grpSp>
        <p:cxnSp>
          <p:nvCxnSpPr>
            <p:cNvPr id="45" name="Straight Connector 44">
              <a:extLst>
                <a:ext uri="{FF2B5EF4-FFF2-40B4-BE49-F238E27FC236}">
                  <a16:creationId xmlns:a16="http://schemas.microsoft.com/office/drawing/2014/main" id="{CA9C72EC-46C0-704C-90FF-4108946C53FF}"/>
                </a:ext>
              </a:extLst>
            </p:cNvPr>
            <p:cNvCxnSpPr/>
            <p:nvPr/>
          </p:nvCxnSpPr>
          <p:spPr>
            <a:xfrm>
              <a:off x="4182980" y="879263"/>
              <a:ext cx="0" cy="3888000"/>
            </a:xfrm>
            <a:prstGeom prst="line">
              <a:avLst/>
            </a:prstGeom>
            <a:ln>
              <a:solidFill>
                <a:schemeClr val="accent3"/>
              </a:solidFill>
              <a:prstDash val="lgDashDotDot"/>
            </a:ln>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60772006-EC8F-004F-8D55-9915AE60D227}"/>
                </a:ext>
              </a:extLst>
            </p:cNvPr>
            <p:cNvCxnSpPr/>
            <p:nvPr/>
          </p:nvCxnSpPr>
          <p:spPr>
            <a:xfrm>
              <a:off x="1428530" y="2844000"/>
              <a:ext cx="4354430" cy="0"/>
            </a:xfrm>
            <a:prstGeom prst="line">
              <a:avLst/>
            </a:prstGeom>
            <a:ln>
              <a:solidFill>
                <a:srgbClr val="00B050"/>
              </a:solidFill>
              <a:prstDash val="lgDashDotDot"/>
            </a:ln>
          </p:spPr>
          <p:style>
            <a:lnRef idx="2">
              <a:schemeClr val="accent1"/>
            </a:lnRef>
            <a:fillRef idx="0">
              <a:schemeClr val="accent1"/>
            </a:fillRef>
            <a:effectRef idx="1">
              <a:schemeClr val="accent1"/>
            </a:effectRef>
            <a:fontRef idx="minor">
              <a:schemeClr val="tx1"/>
            </a:fontRef>
          </p:style>
        </p:cxnSp>
        <p:sp>
          <p:nvSpPr>
            <p:cNvPr id="47" name="Rounded Rectangle 46">
              <a:extLst>
                <a:ext uri="{FF2B5EF4-FFF2-40B4-BE49-F238E27FC236}">
                  <a16:creationId xmlns:a16="http://schemas.microsoft.com/office/drawing/2014/main" id="{FF87BE50-3368-D140-989F-F064329F935B}"/>
                </a:ext>
              </a:extLst>
            </p:cNvPr>
            <p:cNvSpPr/>
            <p:nvPr/>
          </p:nvSpPr>
          <p:spPr>
            <a:xfrm>
              <a:off x="2074069" y="1478138"/>
              <a:ext cx="2004177" cy="1213691"/>
            </a:xfrm>
            <a:prstGeom prst="roundRect">
              <a:avLst/>
            </a:prstGeom>
            <a:solidFill>
              <a:schemeClr val="accent1">
                <a:lumMod val="40000"/>
                <a:lumOff val="60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48" name="Rounded Rectangle 47">
              <a:extLst>
                <a:ext uri="{FF2B5EF4-FFF2-40B4-BE49-F238E27FC236}">
                  <a16:creationId xmlns:a16="http://schemas.microsoft.com/office/drawing/2014/main" id="{BADCB77C-33B2-0D46-AC3C-5A93E33181AE}"/>
                </a:ext>
              </a:extLst>
            </p:cNvPr>
            <p:cNvSpPr/>
            <p:nvPr/>
          </p:nvSpPr>
          <p:spPr>
            <a:xfrm>
              <a:off x="2074069" y="2989032"/>
              <a:ext cx="2004177" cy="1213691"/>
            </a:xfrm>
            <a:prstGeom prst="roundRect">
              <a:avLst/>
            </a:prstGeom>
            <a:solidFill>
              <a:schemeClr val="accent1">
                <a:lumMod val="40000"/>
                <a:lumOff val="60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49" name="Rounded Rectangle 48">
              <a:extLst>
                <a:ext uri="{FF2B5EF4-FFF2-40B4-BE49-F238E27FC236}">
                  <a16:creationId xmlns:a16="http://schemas.microsoft.com/office/drawing/2014/main" id="{A28A9CB6-86C2-F24C-A8DC-7FDC5D297957}"/>
                </a:ext>
              </a:extLst>
            </p:cNvPr>
            <p:cNvSpPr/>
            <p:nvPr/>
          </p:nvSpPr>
          <p:spPr>
            <a:xfrm>
              <a:off x="4287714" y="1432894"/>
              <a:ext cx="604179" cy="327380"/>
            </a:xfrm>
            <a:prstGeom prst="roundRect">
              <a:avLst/>
            </a:prstGeom>
            <a:solidFill>
              <a:srgbClr val="92D050"/>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50" name="Rounded Rectangle 49">
              <a:extLst>
                <a:ext uri="{FF2B5EF4-FFF2-40B4-BE49-F238E27FC236}">
                  <a16:creationId xmlns:a16="http://schemas.microsoft.com/office/drawing/2014/main" id="{494E8C74-035B-6847-AACE-FAB8EC2C0158}"/>
                </a:ext>
              </a:extLst>
            </p:cNvPr>
            <p:cNvSpPr/>
            <p:nvPr/>
          </p:nvSpPr>
          <p:spPr>
            <a:xfrm>
              <a:off x="4287714" y="1923307"/>
              <a:ext cx="604179" cy="327380"/>
            </a:xfrm>
            <a:prstGeom prst="roundRect">
              <a:avLst/>
            </a:prstGeom>
            <a:solidFill>
              <a:srgbClr val="92D050"/>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51" name="Rounded Rectangle 50">
              <a:extLst>
                <a:ext uri="{FF2B5EF4-FFF2-40B4-BE49-F238E27FC236}">
                  <a16:creationId xmlns:a16="http://schemas.microsoft.com/office/drawing/2014/main" id="{DB916779-3DC4-C541-ADF8-75D941EF7CA0}"/>
                </a:ext>
              </a:extLst>
            </p:cNvPr>
            <p:cNvSpPr/>
            <p:nvPr/>
          </p:nvSpPr>
          <p:spPr>
            <a:xfrm>
              <a:off x="4287714" y="2413720"/>
              <a:ext cx="604179" cy="327380"/>
            </a:xfrm>
            <a:prstGeom prst="roundRect">
              <a:avLst/>
            </a:prstGeom>
            <a:solidFill>
              <a:srgbClr val="92D050"/>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52" name="Rounded Rectangle 51">
              <a:extLst>
                <a:ext uri="{FF2B5EF4-FFF2-40B4-BE49-F238E27FC236}">
                  <a16:creationId xmlns:a16="http://schemas.microsoft.com/office/drawing/2014/main" id="{67BC7E68-F33D-2A4B-9AAC-DE2C32DD4DC0}"/>
                </a:ext>
              </a:extLst>
            </p:cNvPr>
            <p:cNvSpPr/>
            <p:nvPr/>
          </p:nvSpPr>
          <p:spPr>
            <a:xfrm>
              <a:off x="4287714" y="2904132"/>
              <a:ext cx="604179" cy="327380"/>
            </a:xfrm>
            <a:prstGeom prst="roundRect">
              <a:avLst/>
            </a:prstGeom>
            <a:solidFill>
              <a:srgbClr val="92D050"/>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53" name="Rounded Rectangle 52">
              <a:extLst>
                <a:ext uri="{FF2B5EF4-FFF2-40B4-BE49-F238E27FC236}">
                  <a16:creationId xmlns:a16="http://schemas.microsoft.com/office/drawing/2014/main" id="{6494FE65-BC6D-3748-9B0E-9AFCEEDF9130}"/>
                </a:ext>
              </a:extLst>
            </p:cNvPr>
            <p:cNvSpPr/>
            <p:nvPr/>
          </p:nvSpPr>
          <p:spPr>
            <a:xfrm>
              <a:off x="4287715" y="3394545"/>
              <a:ext cx="604180" cy="327381"/>
            </a:xfrm>
            <a:prstGeom prst="roundRect">
              <a:avLst/>
            </a:prstGeom>
            <a:solidFill>
              <a:srgbClr val="92D050"/>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54" name="Rounded Rectangle 53">
              <a:extLst>
                <a:ext uri="{FF2B5EF4-FFF2-40B4-BE49-F238E27FC236}">
                  <a16:creationId xmlns:a16="http://schemas.microsoft.com/office/drawing/2014/main" id="{C603686C-0B33-EB49-AE85-B14FF424293C}"/>
                </a:ext>
              </a:extLst>
            </p:cNvPr>
            <p:cNvSpPr/>
            <p:nvPr/>
          </p:nvSpPr>
          <p:spPr>
            <a:xfrm>
              <a:off x="4287715" y="3884958"/>
              <a:ext cx="604180" cy="327381"/>
            </a:xfrm>
            <a:prstGeom prst="roundRect">
              <a:avLst/>
            </a:prstGeom>
            <a:solidFill>
              <a:srgbClr val="92D050"/>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55" name="TextBox 54">
              <a:extLst>
                <a:ext uri="{FF2B5EF4-FFF2-40B4-BE49-F238E27FC236}">
                  <a16:creationId xmlns:a16="http://schemas.microsoft.com/office/drawing/2014/main" id="{468EC420-F280-8E43-B8E7-2802E06B9870}"/>
                </a:ext>
              </a:extLst>
            </p:cNvPr>
            <p:cNvSpPr txBox="1"/>
            <p:nvPr/>
          </p:nvSpPr>
          <p:spPr>
            <a:xfrm>
              <a:off x="2587757" y="722429"/>
              <a:ext cx="1490488" cy="441905"/>
            </a:xfrm>
            <a:prstGeom prst="rect">
              <a:avLst/>
            </a:prstGeom>
            <a:noFill/>
          </p:spPr>
          <p:txBody>
            <a:bodyPr wrap="square" rtlCol="0">
              <a:spAutoFit/>
            </a:bodyPr>
            <a:lstStyle/>
            <a:p>
              <a:r>
                <a:rPr lang="en-US" sz="800" dirty="0">
                  <a:solidFill>
                    <a:schemeClr val="tx1">
                      <a:lumMod val="65000"/>
                      <a:lumOff val="35000"/>
                    </a:schemeClr>
                  </a:solidFill>
                </a:rPr>
                <a:t>Analog</a:t>
              </a:r>
              <a:endParaRPr lang="fr-CH" sz="800" dirty="0">
                <a:solidFill>
                  <a:schemeClr val="tx1">
                    <a:lumMod val="65000"/>
                    <a:lumOff val="35000"/>
                  </a:schemeClr>
                </a:solidFill>
              </a:endParaRPr>
            </a:p>
          </p:txBody>
        </p:sp>
        <p:sp>
          <p:nvSpPr>
            <p:cNvPr id="56" name="TextBox 55">
              <a:extLst>
                <a:ext uri="{FF2B5EF4-FFF2-40B4-BE49-F238E27FC236}">
                  <a16:creationId xmlns:a16="http://schemas.microsoft.com/office/drawing/2014/main" id="{4B6B1C96-C59F-9240-9561-722B0980F654}"/>
                </a:ext>
              </a:extLst>
            </p:cNvPr>
            <p:cNvSpPr txBox="1"/>
            <p:nvPr/>
          </p:nvSpPr>
          <p:spPr>
            <a:xfrm>
              <a:off x="4292473" y="722429"/>
              <a:ext cx="1490488" cy="441905"/>
            </a:xfrm>
            <a:prstGeom prst="rect">
              <a:avLst/>
            </a:prstGeom>
            <a:noFill/>
          </p:spPr>
          <p:txBody>
            <a:bodyPr wrap="square" rtlCol="0">
              <a:spAutoFit/>
            </a:bodyPr>
            <a:lstStyle/>
            <a:p>
              <a:r>
                <a:rPr lang="en-US" sz="800" dirty="0">
                  <a:solidFill>
                    <a:schemeClr val="tx1">
                      <a:lumMod val="65000"/>
                      <a:lumOff val="35000"/>
                    </a:schemeClr>
                  </a:solidFill>
                </a:rPr>
                <a:t>Digital</a:t>
              </a:r>
              <a:endParaRPr lang="fr-CH" sz="800" dirty="0">
                <a:solidFill>
                  <a:schemeClr val="tx1">
                    <a:lumMod val="65000"/>
                    <a:lumOff val="35000"/>
                  </a:schemeClr>
                </a:solidFill>
              </a:endParaRPr>
            </a:p>
          </p:txBody>
        </p:sp>
        <p:sp>
          <p:nvSpPr>
            <p:cNvPr id="57" name="TextBox 56">
              <a:extLst>
                <a:ext uri="{FF2B5EF4-FFF2-40B4-BE49-F238E27FC236}">
                  <a16:creationId xmlns:a16="http://schemas.microsoft.com/office/drawing/2014/main" id="{FF7FEFE0-C770-024C-A6B5-5B83E13F7F9E}"/>
                </a:ext>
              </a:extLst>
            </p:cNvPr>
            <p:cNvSpPr txBox="1"/>
            <p:nvPr/>
          </p:nvSpPr>
          <p:spPr>
            <a:xfrm>
              <a:off x="5330636" y="1876424"/>
              <a:ext cx="986591" cy="441905"/>
            </a:xfrm>
            <a:prstGeom prst="rect">
              <a:avLst/>
            </a:prstGeom>
            <a:noFill/>
          </p:spPr>
          <p:txBody>
            <a:bodyPr wrap="square" rtlCol="0">
              <a:spAutoFit/>
            </a:bodyPr>
            <a:lstStyle/>
            <a:p>
              <a:r>
                <a:rPr lang="en-US" sz="800" dirty="0">
                  <a:solidFill>
                    <a:schemeClr val="tx1">
                      <a:lumMod val="65000"/>
                      <a:lumOff val="35000"/>
                    </a:schemeClr>
                  </a:solidFill>
                </a:rPr>
                <a:t>Ch. 1</a:t>
              </a:r>
              <a:endParaRPr lang="fr-CH" sz="800" dirty="0">
                <a:solidFill>
                  <a:schemeClr val="tx1">
                    <a:lumMod val="65000"/>
                    <a:lumOff val="35000"/>
                  </a:schemeClr>
                </a:solidFill>
              </a:endParaRPr>
            </a:p>
          </p:txBody>
        </p:sp>
        <p:sp>
          <p:nvSpPr>
            <p:cNvPr id="58" name="TextBox 57">
              <a:extLst>
                <a:ext uri="{FF2B5EF4-FFF2-40B4-BE49-F238E27FC236}">
                  <a16:creationId xmlns:a16="http://schemas.microsoft.com/office/drawing/2014/main" id="{D7BDAF0B-7876-CA4A-87CB-5211363D8BC4}"/>
                </a:ext>
              </a:extLst>
            </p:cNvPr>
            <p:cNvSpPr txBox="1"/>
            <p:nvPr/>
          </p:nvSpPr>
          <p:spPr>
            <a:xfrm>
              <a:off x="5330636" y="3312403"/>
              <a:ext cx="986591" cy="441905"/>
            </a:xfrm>
            <a:prstGeom prst="rect">
              <a:avLst/>
            </a:prstGeom>
            <a:noFill/>
          </p:spPr>
          <p:txBody>
            <a:bodyPr wrap="square" rtlCol="0">
              <a:spAutoFit/>
            </a:bodyPr>
            <a:lstStyle/>
            <a:p>
              <a:r>
                <a:rPr lang="en-US" sz="800" dirty="0">
                  <a:solidFill>
                    <a:schemeClr val="tx1">
                      <a:lumMod val="65000"/>
                      <a:lumOff val="35000"/>
                    </a:schemeClr>
                  </a:solidFill>
                </a:rPr>
                <a:t>Ch. 2</a:t>
              </a:r>
              <a:endParaRPr lang="fr-CH" sz="800" dirty="0">
                <a:solidFill>
                  <a:schemeClr val="tx1">
                    <a:lumMod val="65000"/>
                    <a:lumOff val="35000"/>
                  </a:schemeClr>
                </a:solidFill>
              </a:endParaRPr>
            </a:p>
          </p:txBody>
        </p:sp>
      </p:grpSp>
      <p:sp>
        <p:nvSpPr>
          <p:cNvPr id="123" name="TextBox 122">
            <a:extLst>
              <a:ext uri="{FF2B5EF4-FFF2-40B4-BE49-F238E27FC236}">
                <a16:creationId xmlns:a16="http://schemas.microsoft.com/office/drawing/2014/main" id="{CF81A841-5320-DB4F-9B2E-25EE02AA7962}"/>
              </a:ext>
            </a:extLst>
          </p:cNvPr>
          <p:cNvSpPr txBox="1"/>
          <p:nvPr/>
        </p:nvSpPr>
        <p:spPr>
          <a:xfrm>
            <a:off x="6375334" y="4283026"/>
            <a:ext cx="2282997" cy="307777"/>
          </a:xfrm>
          <a:prstGeom prst="rect">
            <a:avLst/>
          </a:prstGeom>
          <a:noFill/>
        </p:spPr>
        <p:txBody>
          <a:bodyPr wrap="none" rtlCol="0">
            <a:spAutoFit/>
          </a:bodyPr>
          <a:lstStyle/>
          <a:p>
            <a:r>
              <a:rPr lang="en-US" sz="1400" i="1" dirty="0"/>
              <a:t>Courtesy of L. </a:t>
            </a:r>
            <a:r>
              <a:rPr lang="en-US" sz="1400" i="1" dirty="0" err="1"/>
              <a:t>Giangrande</a:t>
            </a:r>
            <a:endParaRPr lang="en-US" sz="1400" i="1" dirty="0"/>
          </a:p>
        </p:txBody>
      </p:sp>
    </p:spTree>
    <p:extLst>
      <p:ext uri="{BB962C8B-B14F-4D97-AF65-F5344CB8AC3E}">
        <p14:creationId xmlns:p14="http://schemas.microsoft.com/office/powerpoint/2010/main" val="30921176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7574" y="0"/>
            <a:ext cx="8079226" cy="746346"/>
          </a:xfrm>
        </p:spPr>
        <p:txBody>
          <a:bodyPr>
            <a:normAutofit fontScale="90000"/>
          </a:bodyPr>
          <a:lstStyle/>
          <a:p>
            <a:pPr algn="ctr"/>
            <a:r>
              <a:rPr lang="en-GB" dirty="0"/>
              <a:t>Developments between BI-EP supported by R2E</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10</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36" name="Title 1">
            <a:extLst>
              <a:ext uri="{FF2B5EF4-FFF2-40B4-BE49-F238E27FC236}">
                <a16:creationId xmlns:a16="http://schemas.microsoft.com/office/drawing/2014/main" id="{66711162-60B0-3947-A312-06666D801A0B}"/>
              </a:ext>
            </a:extLst>
          </p:cNvPr>
          <p:cNvSpPr txBox="1">
            <a:spLocks/>
          </p:cNvSpPr>
          <p:nvPr/>
        </p:nvSpPr>
        <p:spPr>
          <a:xfrm>
            <a:off x="421176" y="468191"/>
            <a:ext cx="8226854" cy="705332"/>
          </a:xfrm>
          <a:prstGeom prst="rect">
            <a:avLst/>
          </a:prstGeom>
        </p:spPr>
        <p:txBody>
          <a:bodyPr vert="horz" lIns="45720" rIns="45720" anchor="ctr">
            <a:norm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1600" b="1" u="sng" dirty="0"/>
              <a:t>ASICs development for Beam loss monitoring </a:t>
            </a:r>
            <a:endParaRPr lang="fr-CH" sz="1600" b="1" u="sng" dirty="0"/>
          </a:p>
        </p:txBody>
      </p:sp>
      <p:sp>
        <p:nvSpPr>
          <p:cNvPr id="37" name="Content Placeholder 2">
            <a:extLst>
              <a:ext uri="{FF2B5EF4-FFF2-40B4-BE49-F238E27FC236}">
                <a16:creationId xmlns:a16="http://schemas.microsoft.com/office/drawing/2014/main" id="{1BD6AC22-31EC-6B49-AFC3-99C064E7F1BB}"/>
              </a:ext>
            </a:extLst>
          </p:cNvPr>
          <p:cNvSpPr>
            <a:spLocks noGrp="1"/>
          </p:cNvSpPr>
          <p:nvPr>
            <p:ph idx="1"/>
          </p:nvPr>
        </p:nvSpPr>
        <p:spPr>
          <a:xfrm>
            <a:off x="346493" y="951514"/>
            <a:ext cx="6685600" cy="3639290"/>
          </a:xfrm>
        </p:spPr>
        <p:txBody>
          <a:bodyPr>
            <a:noAutofit/>
          </a:bodyPr>
          <a:lstStyle/>
          <a:p>
            <a:pPr marL="36576" indent="0" algn="just">
              <a:buNone/>
            </a:pPr>
            <a:r>
              <a:rPr lang="en-US" sz="1600" i="1" dirty="0"/>
              <a:t>Developing two fully functional custom ASICs to evaluate the performance of two different architectures within a realistic environment</a:t>
            </a:r>
          </a:p>
          <a:p>
            <a:pPr marL="36576" indent="0" algn="just">
              <a:buNone/>
            </a:pPr>
            <a:r>
              <a:rPr lang="en-US" sz="1600" dirty="0"/>
              <a:t>Technology </a:t>
            </a:r>
          </a:p>
          <a:p>
            <a:pPr lvl="1" algn="just"/>
            <a:r>
              <a:rPr lang="en-US" sz="1200" dirty="0"/>
              <a:t>standard CMOS 130 nm qualified at CERN for </a:t>
            </a:r>
            <a:r>
              <a:rPr lang="en-US" sz="1200" dirty="0">
                <a:solidFill>
                  <a:srgbClr val="FF0000"/>
                </a:solidFill>
              </a:rPr>
              <a:t>200 </a:t>
            </a:r>
            <a:r>
              <a:rPr lang="en-US" sz="1200" dirty="0" err="1">
                <a:solidFill>
                  <a:srgbClr val="FF0000"/>
                </a:solidFill>
              </a:rPr>
              <a:t>Mrad</a:t>
            </a:r>
            <a:endParaRPr lang="en-US" sz="1200" dirty="0">
              <a:solidFill>
                <a:srgbClr val="FF0000"/>
              </a:solidFill>
            </a:endParaRPr>
          </a:p>
          <a:p>
            <a:pPr lvl="1" algn="just"/>
            <a:r>
              <a:rPr lang="en-US" sz="1200" dirty="0"/>
              <a:t>Supply voltage 1.2 V (possibly higher for analog)</a:t>
            </a:r>
          </a:p>
          <a:p>
            <a:pPr lvl="1" algn="just"/>
            <a:r>
              <a:rPr lang="en-US" sz="1200" dirty="0">
                <a:solidFill>
                  <a:srgbClr val="FF0000"/>
                </a:solidFill>
              </a:rPr>
              <a:t>Two analog readout channels </a:t>
            </a:r>
            <a:r>
              <a:rPr lang="en-US" sz="1200" dirty="0"/>
              <a:t>per chip </a:t>
            </a:r>
          </a:p>
          <a:p>
            <a:pPr lvl="1" algn="just"/>
            <a:r>
              <a:rPr lang="en-US" sz="1200" dirty="0">
                <a:solidFill>
                  <a:srgbClr val="FF0000"/>
                </a:solidFill>
              </a:rPr>
              <a:t>Triplicated</a:t>
            </a:r>
            <a:r>
              <a:rPr lang="en-US" sz="1200" dirty="0"/>
              <a:t> digital circuitry with majority voting</a:t>
            </a:r>
          </a:p>
          <a:p>
            <a:pPr lvl="1" algn="just"/>
            <a:r>
              <a:rPr lang="en-US" sz="1200" dirty="0"/>
              <a:t>Directly compatible with </a:t>
            </a:r>
            <a:r>
              <a:rPr lang="en-US" sz="1200" dirty="0">
                <a:solidFill>
                  <a:srgbClr val="FF0000"/>
                </a:solidFill>
              </a:rPr>
              <a:t>LpGBT </a:t>
            </a:r>
            <a:r>
              <a:rPr lang="en-US" sz="1200" dirty="0"/>
              <a:t>(e-Link)</a:t>
            </a:r>
          </a:p>
          <a:p>
            <a:pPr lvl="1" algn="just"/>
            <a:r>
              <a:rPr lang="en-US" sz="1200" dirty="0">
                <a:solidFill>
                  <a:srgbClr val="FF0000"/>
                </a:solidFill>
              </a:rPr>
              <a:t>Double communication channels </a:t>
            </a:r>
            <a:r>
              <a:rPr lang="en-US" sz="1200" dirty="0"/>
              <a:t>for redundancy </a:t>
            </a:r>
          </a:p>
          <a:p>
            <a:pPr lvl="1" algn="just"/>
            <a:r>
              <a:rPr lang="en-US" sz="1200" dirty="0"/>
              <a:t>Chip dimensions 4x4 mm </a:t>
            </a:r>
          </a:p>
          <a:p>
            <a:pPr lvl="1" algn="just"/>
            <a:r>
              <a:rPr lang="en-US" sz="1200" dirty="0"/>
              <a:t>To be housed in a standard 64 pin Quad Flat Package (10x10 mm)</a:t>
            </a:r>
            <a:endParaRPr lang="en-US" sz="1000" dirty="0"/>
          </a:p>
          <a:p>
            <a:pPr marL="0" indent="0" algn="just">
              <a:buNone/>
            </a:pPr>
            <a:r>
              <a:rPr lang="en-US" sz="1600" dirty="0"/>
              <a:t>Project schedule:</a:t>
            </a:r>
          </a:p>
          <a:p>
            <a:r>
              <a:rPr lang="en-US" sz="1200" dirty="0"/>
              <a:t>2018 : Design and simulation </a:t>
            </a:r>
          </a:p>
          <a:p>
            <a:r>
              <a:rPr lang="en-US" sz="1200" dirty="0"/>
              <a:t>2019  : Prototypes and testing</a:t>
            </a:r>
          </a:p>
          <a:p>
            <a:r>
              <a:rPr lang="en-US" sz="1200" dirty="0"/>
              <a:t>2020 : Final prototype architecture selection</a:t>
            </a:r>
          </a:p>
        </p:txBody>
      </p:sp>
      <p:pic>
        <p:nvPicPr>
          <p:cNvPr id="38" name="Picture 37">
            <a:extLst>
              <a:ext uri="{FF2B5EF4-FFF2-40B4-BE49-F238E27FC236}">
                <a16:creationId xmlns:a16="http://schemas.microsoft.com/office/drawing/2014/main" id="{57DBF45A-2ED0-EF42-91C9-1AAB1696BD45}"/>
              </a:ext>
            </a:extLst>
          </p:cNvPr>
          <p:cNvPicPr>
            <a:picLocks noChangeAspect="1"/>
          </p:cNvPicPr>
          <p:nvPr/>
        </p:nvPicPr>
        <p:blipFill>
          <a:blip r:embed="rId3"/>
          <a:stretch>
            <a:fillRect/>
          </a:stretch>
        </p:blipFill>
        <p:spPr>
          <a:xfrm>
            <a:off x="6661956" y="3182654"/>
            <a:ext cx="1628775" cy="1042416"/>
          </a:xfrm>
          <a:prstGeom prst="rect">
            <a:avLst/>
          </a:prstGeom>
        </p:spPr>
      </p:pic>
      <p:grpSp>
        <p:nvGrpSpPr>
          <p:cNvPr id="39" name="Group 38">
            <a:extLst>
              <a:ext uri="{FF2B5EF4-FFF2-40B4-BE49-F238E27FC236}">
                <a16:creationId xmlns:a16="http://schemas.microsoft.com/office/drawing/2014/main" id="{E3A7F7DC-3073-EC47-A915-BDAE6E4FCCF8}"/>
              </a:ext>
            </a:extLst>
          </p:cNvPr>
          <p:cNvGrpSpPr/>
          <p:nvPr/>
        </p:nvGrpSpPr>
        <p:grpSpPr>
          <a:xfrm>
            <a:off x="6760593" y="1152703"/>
            <a:ext cx="2383407" cy="1971995"/>
            <a:chOff x="1428530" y="722429"/>
            <a:chExt cx="4888697" cy="4044834"/>
          </a:xfrm>
        </p:grpSpPr>
        <p:sp>
          <p:nvSpPr>
            <p:cNvPr id="40" name="Rectangle 39">
              <a:extLst>
                <a:ext uri="{FF2B5EF4-FFF2-40B4-BE49-F238E27FC236}">
                  <a16:creationId xmlns:a16="http://schemas.microsoft.com/office/drawing/2014/main" id="{3B145754-9CB1-C84D-8E76-0C02748DC68C}"/>
                </a:ext>
              </a:extLst>
            </p:cNvPr>
            <p:cNvSpPr/>
            <p:nvPr/>
          </p:nvSpPr>
          <p:spPr>
            <a:xfrm>
              <a:off x="1944000" y="1310400"/>
              <a:ext cx="3067200" cy="3067200"/>
            </a:xfrm>
            <a:prstGeom prst="rect">
              <a:avLst/>
            </a:prstGeom>
            <a:solidFill>
              <a:schemeClr val="bg1"/>
            </a:solid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grpSp>
          <p:nvGrpSpPr>
            <p:cNvPr id="41" name="Group 40">
              <a:extLst>
                <a:ext uri="{FF2B5EF4-FFF2-40B4-BE49-F238E27FC236}">
                  <a16:creationId xmlns:a16="http://schemas.microsoft.com/office/drawing/2014/main" id="{5947E2FC-D754-6844-AFA4-2250E0447452}"/>
                </a:ext>
              </a:extLst>
            </p:cNvPr>
            <p:cNvGrpSpPr/>
            <p:nvPr/>
          </p:nvGrpSpPr>
          <p:grpSpPr>
            <a:xfrm>
              <a:off x="2028825" y="1128713"/>
              <a:ext cx="2885156" cy="181687"/>
              <a:chOff x="2028825" y="1128713"/>
              <a:chExt cx="2885156" cy="181687"/>
            </a:xfrm>
          </p:grpSpPr>
          <p:sp>
            <p:nvSpPr>
              <p:cNvPr id="107" name="Rectangle 106">
                <a:extLst>
                  <a:ext uri="{FF2B5EF4-FFF2-40B4-BE49-F238E27FC236}">
                    <a16:creationId xmlns:a16="http://schemas.microsoft.com/office/drawing/2014/main" id="{C252B411-1D48-4F4A-A522-02A93B81264A}"/>
                  </a:ext>
                </a:extLst>
              </p:cNvPr>
              <p:cNvSpPr/>
              <p:nvPr/>
            </p:nvSpPr>
            <p:spPr>
              <a:xfrm>
                <a:off x="202882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08" name="Rectangle 107">
                <a:extLst>
                  <a:ext uri="{FF2B5EF4-FFF2-40B4-BE49-F238E27FC236}">
                    <a16:creationId xmlns:a16="http://schemas.microsoft.com/office/drawing/2014/main" id="{DD289700-16DE-AC44-91DF-43BEA7802555}"/>
                  </a:ext>
                </a:extLst>
              </p:cNvPr>
              <p:cNvSpPr/>
              <p:nvPr/>
            </p:nvSpPr>
            <p:spPr>
              <a:xfrm>
                <a:off x="221513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09" name="Rectangle 108">
                <a:extLst>
                  <a:ext uri="{FF2B5EF4-FFF2-40B4-BE49-F238E27FC236}">
                    <a16:creationId xmlns:a16="http://schemas.microsoft.com/office/drawing/2014/main" id="{5BF41EC8-06B2-A748-84C3-A4677766EF98}"/>
                  </a:ext>
                </a:extLst>
              </p:cNvPr>
              <p:cNvSpPr/>
              <p:nvPr/>
            </p:nvSpPr>
            <p:spPr>
              <a:xfrm>
                <a:off x="240144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0" name="Rectangle 109">
                <a:extLst>
                  <a:ext uri="{FF2B5EF4-FFF2-40B4-BE49-F238E27FC236}">
                    <a16:creationId xmlns:a16="http://schemas.microsoft.com/office/drawing/2014/main" id="{D873A5FE-0935-9E49-B23A-9B9DCC9AD0DB}"/>
                  </a:ext>
                </a:extLst>
              </p:cNvPr>
              <p:cNvSpPr/>
              <p:nvPr/>
            </p:nvSpPr>
            <p:spPr>
              <a:xfrm>
                <a:off x="258775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1" name="Rectangle 110">
                <a:extLst>
                  <a:ext uri="{FF2B5EF4-FFF2-40B4-BE49-F238E27FC236}">
                    <a16:creationId xmlns:a16="http://schemas.microsoft.com/office/drawing/2014/main" id="{F4DD56BE-F1F0-A249-9E8A-0AE0C9D2AB79}"/>
                  </a:ext>
                </a:extLst>
              </p:cNvPr>
              <p:cNvSpPr/>
              <p:nvPr/>
            </p:nvSpPr>
            <p:spPr>
              <a:xfrm>
                <a:off x="277406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2" name="Rectangle 111">
                <a:extLst>
                  <a:ext uri="{FF2B5EF4-FFF2-40B4-BE49-F238E27FC236}">
                    <a16:creationId xmlns:a16="http://schemas.microsoft.com/office/drawing/2014/main" id="{685FBF3E-9928-7A4E-9FEE-D0B1C6E11401}"/>
                  </a:ext>
                </a:extLst>
              </p:cNvPr>
              <p:cNvSpPr/>
              <p:nvPr/>
            </p:nvSpPr>
            <p:spPr>
              <a:xfrm>
                <a:off x="2960380"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3" name="Rectangle 112">
                <a:extLst>
                  <a:ext uri="{FF2B5EF4-FFF2-40B4-BE49-F238E27FC236}">
                    <a16:creationId xmlns:a16="http://schemas.microsoft.com/office/drawing/2014/main" id="{E930F7DD-A33D-D444-9558-E19BC3C1230C}"/>
                  </a:ext>
                </a:extLst>
              </p:cNvPr>
              <p:cNvSpPr/>
              <p:nvPr/>
            </p:nvSpPr>
            <p:spPr>
              <a:xfrm>
                <a:off x="3146691"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4" name="Rectangle 113">
                <a:extLst>
                  <a:ext uri="{FF2B5EF4-FFF2-40B4-BE49-F238E27FC236}">
                    <a16:creationId xmlns:a16="http://schemas.microsoft.com/office/drawing/2014/main" id="{27C26727-D072-884D-B044-65DDDD94A75E}"/>
                  </a:ext>
                </a:extLst>
              </p:cNvPr>
              <p:cNvSpPr/>
              <p:nvPr/>
            </p:nvSpPr>
            <p:spPr>
              <a:xfrm>
                <a:off x="3333002"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5" name="Rectangle 114">
                <a:extLst>
                  <a:ext uri="{FF2B5EF4-FFF2-40B4-BE49-F238E27FC236}">
                    <a16:creationId xmlns:a16="http://schemas.microsoft.com/office/drawing/2014/main" id="{CB565795-209A-8546-8170-8F8142274C2C}"/>
                  </a:ext>
                </a:extLst>
              </p:cNvPr>
              <p:cNvSpPr/>
              <p:nvPr/>
            </p:nvSpPr>
            <p:spPr>
              <a:xfrm>
                <a:off x="351931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6" name="Rectangle 115">
                <a:extLst>
                  <a:ext uri="{FF2B5EF4-FFF2-40B4-BE49-F238E27FC236}">
                    <a16:creationId xmlns:a16="http://schemas.microsoft.com/office/drawing/2014/main" id="{789E80B9-3896-084C-8A4F-164A1C3F7119}"/>
                  </a:ext>
                </a:extLst>
              </p:cNvPr>
              <p:cNvSpPr/>
              <p:nvPr/>
            </p:nvSpPr>
            <p:spPr>
              <a:xfrm>
                <a:off x="3705624"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7" name="Rectangle 116">
                <a:extLst>
                  <a:ext uri="{FF2B5EF4-FFF2-40B4-BE49-F238E27FC236}">
                    <a16:creationId xmlns:a16="http://schemas.microsoft.com/office/drawing/2014/main" id="{61B1F5B5-90DB-2049-A405-C40753B7F304}"/>
                  </a:ext>
                </a:extLst>
              </p:cNvPr>
              <p:cNvSpPr/>
              <p:nvPr/>
            </p:nvSpPr>
            <p:spPr>
              <a:xfrm>
                <a:off x="389193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8" name="Rectangle 117">
                <a:extLst>
                  <a:ext uri="{FF2B5EF4-FFF2-40B4-BE49-F238E27FC236}">
                    <a16:creationId xmlns:a16="http://schemas.microsoft.com/office/drawing/2014/main" id="{3F2E9C96-7190-9E4E-866D-601BD0D7F067}"/>
                  </a:ext>
                </a:extLst>
              </p:cNvPr>
              <p:cNvSpPr/>
              <p:nvPr/>
            </p:nvSpPr>
            <p:spPr>
              <a:xfrm>
                <a:off x="407824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19" name="Rectangle 118">
                <a:extLst>
                  <a:ext uri="{FF2B5EF4-FFF2-40B4-BE49-F238E27FC236}">
                    <a16:creationId xmlns:a16="http://schemas.microsoft.com/office/drawing/2014/main" id="{46D28C5A-CCFE-F248-9EB6-60AD35B66081}"/>
                  </a:ext>
                </a:extLst>
              </p:cNvPr>
              <p:cNvSpPr/>
              <p:nvPr/>
            </p:nvSpPr>
            <p:spPr>
              <a:xfrm>
                <a:off x="426455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20" name="Rectangle 119">
                <a:extLst>
                  <a:ext uri="{FF2B5EF4-FFF2-40B4-BE49-F238E27FC236}">
                    <a16:creationId xmlns:a16="http://schemas.microsoft.com/office/drawing/2014/main" id="{B05969B5-1165-9D4C-A405-D24D721CC922}"/>
                  </a:ext>
                </a:extLst>
              </p:cNvPr>
              <p:cNvSpPr/>
              <p:nvPr/>
            </p:nvSpPr>
            <p:spPr>
              <a:xfrm>
                <a:off x="445086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21" name="Rectangle 120">
                <a:extLst>
                  <a:ext uri="{FF2B5EF4-FFF2-40B4-BE49-F238E27FC236}">
                    <a16:creationId xmlns:a16="http://schemas.microsoft.com/office/drawing/2014/main" id="{1B6E69C6-C2BA-0143-BAF7-09F8B5A9E212}"/>
                  </a:ext>
                </a:extLst>
              </p:cNvPr>
              <p:cNvSpPr/>
              <p:nvPr/>
            </p:nvSpPr>
            <p:spPr>
              <a:xfrm>
                <a:off x="463717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122" name="Rectangle 121">
                <a:extLst>
                  <a:ext uri="{FF2B5EF4-FFF2-40B4-BE49-F238E27FC236}">
                    <a16:creationId xmlns:a16="http://schemas.microsoft.com/office/drawing/2014/main" id="{E74D9C25-5D70-944A-AE49-E610E8DFA41E}"/>
                  </a:ext>
                </a:extLst>
              </p:cNvPr>
              <p:cNvSpPr/>
              <p:nvPr/>
            </p:nvSpPr>
            <p:spPr>
              <a:xfrm>
                <a:off x="482349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grpSp>
        <p:grpSp>
          <p:nvGrpSpPr>
            <p:cNvPr id="42" name="Group 41">
              <a:extLst>
                <a:ext uri="{FF2B5EF4-FFF2-40B4-BE49-F238E27FC236}">
                  <a16:creationId xmlns:a16="http://schemas.microsoft.com/office/drawing/2014/main" id="{E4100DD6-C8D3-C849-8148-2A7E2473A678}"/>
                </a:ext>
              </a:extLst>
            </p:cNvPr>
            <p:cNvGrpSpPr/>
            <p:nvPr/>
          </p:nvGrpSpPr>
          <p:grpSpPr>
            <a:xfrm>
              <a:off x="2028825" y="4377600"/>
              <a:ext cx="2885156" cy="181687"/>
              <a:chOff x="2028825" y="1128713"/>
              <a:chExt cx="2885156" cy="181687"/>
            </a:xfrm>
          </p:grpSpPr>
          <p:sp>
            <p:nvSpPr>
              <p:cNvPr id="91" name="Rectangle 90">
                <a:extLst>
                  <a:ext uri="{FF2B5EF4-FFF2-40B4-BE49-F238E27FC236}">
                    <a16:creationId xmlns:a16="http://schemas.microsoft.com/office/drawing/2014/main" id="{4015557D-704B-1B48-AFC9-3EF00941ED36}"/>
                  </a:ext>
                </a:extLst>
              </p:cNvPr>
              <p:cNvSpPr/>
              <p:nvPr/>
            </p:nvSpPr>
            <p:spPr>
              <a:xfrm>
                <a:off x="202882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2" name="Rectangle 91">
                <a:extLst>
                  <a:ext uri="{FF2B5EF4-FFF2-40B4-BE49-F238E27FC236}">
                    <a16:creationId xmlns:a16="http://schemas.microsoft.com/office/drawing/2014/main" id="{6C40F9B6-E6BF-9647-AFF8-DDE5F7996F56}"/>
                  </a:ext>
                </a:extLst>
              </p:cNvPr>
              <p:cNvSpPr/>
              <p:nvPr/>
            </p:nvSpPr>
            <p:spPr>
              <a:xfrm>
                <a:off x="221513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3" name="Rectangle 92">
                <a:extLst>
                  <a:ext uri="{FF2B5EF4-FFF2-40B4-BE49-F238E27FC236}">
                    <a16:creationId xmlns:a16="http://schemas.microsoft.com/office/drawing/2014/main" id="{7847D183-7795-3943-ABF2-9518EF4A70CD}"/>
                  </a:ext>
                </a:extLst>
              </p:cNvPr>
              <p:cNvSpPr/>
              <p:nvPr/>
            </p:nvSpPr>
            <p:spPr>
              <a:xfrm>
                <a:off x="240144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4" name="Rectangle 93">
                <a:extLst>
                  <a:ext uri="{FF2B5EF4-FFF2-40B4-BE49-F238E27FC236}">
                    <a16:creationId xmlns:a16="http://schemas.microsoft.com/office/drawing/2014/main" id="{760EA3AA-D9DB-BF4A-A3CB-0DB5934E9C1C}"/>
                  </a:ext>
                </a:extLst>
              </p:cNvPr>
              <p:cNvSpPr/>
              <p:nvPr/>
            </p:nvSpPr>
            <p:spPr>
              <a:xfrm>
                <a:off x="258775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5" name="Rectangle 94">
                <a:extLst>
                  <a:ext uri="{FF2B5EF4-FFF2-40B4-BE49-F238E27FC236}">
                    <a16:creationId xmlns:a16="http://schemas.microsoft.com/office/drawing/2014/main" id="{0925B96C-D638-C748-807E-96E2C609B66A}"/>
                  </a:ext>
                </a:extLst>
              </p:cNvPr>
              <p:cNvSpPr/>
              <p:nvPr/>
            </p:nvSpPr>
            <p:spPr>
              <a:xfrm>
                <a:off x="277406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6" name="Rectangle 95">
                <a:extLst>
                  <a:ext uri="{FF2B5EF4-FFF2-40B4-BE49-F238E27FC236}">
                    <a16:creationId xmlns:a16="http://schemas.microsoft.com/office/drawing/2014/main" id="{DCE3EC0F-2E83-AE49-82CD-E3CA266DA61A}"/>
                  </a:ext>
                </a:extLst>
              </p:cNvPr>
              <p:cNvSpPr/>
              <p:nvPr/>
            </p:nvSpPr>
            <p:spPr>
              <a:xfrm>
                <a:off x="2960380"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7" name="Rectangle 96">
                <a:extLst>
                  <a:ext uri="{FF2B5EF4-FFF2-40B4-BE49-F238E27FC236}">
                    <a16:creationId xmlns:a16="http://schemas.microsoft.com/office/drawing/2014/main" id="{B6D2537D-B60A-7F48-B32E-45D2786A492C}"/>
                  </a:ext>
                </a:extLst>
              </p:cNvPr>
              <p:cNvSpPr/>
              <p:nvPr/>
            </p:nvSpPr>
            <p:spPr>
              <a:xfrm>
                <a:off x="3146691"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8" name="Rectangle 97">
                <a:extLst>
                  <a:ext uri="{FF2B5EF4-FFF2-40B4-BE49-F238E27FC236}">
                    <a16:creationId xmlns:a16="http://schemas.microsoft.com/office/drawing/2014/main" id="{D2D0D04F-7E45-6F4A-8F1A-B49837494725}"/>
                  </a:ext>
                </a:extLst>
              </p:cNvPr>
              <p:cNvSpPr/>
              <p:nvPr/>
            </p:nvSpPr>
            <p:spPr>
              <a:xfrm>
                <a:off x="3333002"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9" name="Rectangle 98">
                <a:extLst>
                  <a:ext uri="{FF2B5EF4-FFF2-40B4-BE49-F238E27FC236}">
                    <a16:creationId xmlns:a16="http://schemas.microsoft.com/office/drawing/2014/main" id="{DD7DBEF8-9BB4-094C-B5E5-7D40DD3B9DA7}"/>
                  </a:ext>
                </a:extLst>
              </p:cNvPr>
              <p:cNvSpPr/>
              <p:nvPr/>
            </p:nvSpPr>
            <p:spPr>
              <a:xfrm>
                <a:off x="351931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0" name="Rectangle 99">
                <a:extLst>
                  <a:ext uri="{FF2B5EF4-FFF2-40B4-BE49-F238E27FC236}">
                    <a16:creationId xmlns:a16="http://schemas.microsoft.com/office/drawing/2014/main" id="{EAC4F834-E42A-7A44-80A4-36E70FBB7018}"/>
                  </a:ext>
                </a:extLst>
              </p:cNvPr>
              <p:cNvSpPr/>
              <p:nvPr/>
            </p:nvSpPr>
            <p:spPr>
              <a:xfrm>
                <a:off x="3705624"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1" name="Rectangle 100">
                <a:extLst>
                  <a:ext uri="{FF2B5EF4-FFF2-40B4-BE49-F238E27FC236}">
                    <a16:creationId xmlns:a16="http://schemas.microsoft.com/office/drawing/2014/main" id="{E5ACB71D-0BC1-A04D-A9C3-01F9C5C5A9AD}"/>
                  </a:ext>
                </a:extLst>
              </p:cNvPr>
              <p:cNvSpPr/>
              <p:nvPr/>
            </p:nvSpPr>
            <p:spPr>
              <a:xfrm>
                <a:off x="389193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2" name="Rectangle 101">
                <a:extLst>
                  <a:ext uri="{FF2B5EF4-FFF2-40B4-BE49-F238E27FC236}">
                    <a16:creationId xmlns:a16="http://schemas.microsoft.com/office/drawing/2014/main" id="{D337E7AA-A195-FE45-96B3-623470E7858F}"/>
                  </a:ext>
                </a:extLst>
              </p:cNvPr>
              <p:cNvSpPr/>
              <p:nvPr/>
            </p:nvSpPr>
            <p:spPr>
              <a:xfrm>
                <a:off x="407824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3" name="Rectangle 102">
                <a:extLst>
                  <a:ext uri="{FF2B5EF4-FFF2-40B4-BE49-F238E27FC236}">
                    <a16:creationId xmlns:a16="http://schemas.microsoft.com/office/drawing/2014/main" id="{D5331213-0981-7E4F-9EDD-6D38049CB3FF}"/>
                  </a:ext>
                </a:extLst>
              </p:cNvPr>
              <p:cNvSpPr/>
              <p:nvPr/>
            </p:nvSpPr>
            <p:spPr>
              <a:xfrm>
                <a:off x="426455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4" name="Rectangle 103">
                <a:extLst>
                  <a:ext uri="{FF2B5EF4-FFF2-40B4-BE49-F238E27FC236}">
                    <a16:creationId xmlns:a16="http://schemas.microsoft.com/office/drawing/2014/main" id="{BD929AD6-7D58-3F4C-8A3B-228BE7237423}"/>
                  </a:ext>
                </a:extLst>
              </p:cNvPr>
              <p:cNvSpPr/>
              <p:nvPr/>
            </p:nvSpPr>
            <p:spPr>
              <a:xfrm>
                <a:off x="445086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5" name="Rectangle 104">
                <a:extLst>
                  <a:ext uri="{FF2B5EF4-FFF2-40B4-BE49-F238E27FC236}">
                    <a16:creationId xmlns:a16="http://schemas.microsoft.com/office/drawing/2014/main" id="{C4116F9E-1F41-F641-98E6-3EF50B270C53}"/>
                  </a:ext>
                </a:extLst>
              </p:cNvPr>
              <p:cNvSpPr/>
              <p:nvPr/>
            </p:nvSpPr>
            <p:spPr>
              <a:xfrm>
                <a:off x="463717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106" name="Rectangle 105">
                <a:extLst>
                  <a:ext uri="{FF2B5EF4-FFF2-40B4-BE49-F238E27FC236}">
                    <a16:creationId xmlns:a16="http://schemas.microsoft.com/office/drawing/2014/main" id="{879EE7CF-89C1-6943-96AF-1C95F102C984}"/>
                  </a:ext>
                </a:extLst>
              </p:cNvPr>
              <p:cNvSpPr/>
              <p:nvPr/>
            </p:nvSpPr>
            <p:spPr>
              <a:xfrm>
                <a:off x="482349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grpSp>
        <p:grpSp>
          <p:nvGrpSpPr>
            <p:cNvPr id="43" name="Group 42">
              <a:extLst>
                <a:ext uri="{FF2B5EF4-FFF2-40B4-BE49-F238E27FC236}">
                  <a16:creationId xmlns:a16="http://schemas.microsoft.com/office/drawing/2014/main" id="{25E21DBA-CBE8-A548-B202-335217438E5C}"/>
                </a:ext>
              </a:extLst>
            </p:cNvPr>
            <p:cNvGrpSpPr/>
            <p:nvPr/>
          </p:nvGrpSpPr>
          <p:grpSpPr>
            <a:xfrm rot="16200000">
              <a:off x="403935" y="2739384"/>
              <a:ext cx="2885156" cy="181687"/>
              <a:chOff x="2028825" y="1128713"/>
              <a:chExt cx="2885156" cy="181687"/>
            </a:xfrm>
          </p:grpSpPr>
          <p:sp>
            <p:nvSpPr>
              <p:cNvPr id="75" name="Rectangle 74">
                <a:extLst>
                  <a:ext uri="{FF2B5EF4-FFF2-40B4-BE49-F238E27FC236}">
                    <a16:creationId xmlns:a16="http://schemas.microsoft.com/office/drawing/2014/main" id="{98F019FA-7E8E-F24A-A8B8-05E40BEDBF17}"/>
                  </a:ext>
                </a:extLst>
              </p:cNvPr>
              <p:cNvSpPr/>
              <p:nvPr/>
            </p:nvSpPr>
            <p:spPr>
              <a:xfrm>
                <a:off x="202882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6" name="Rectangle 75">
                <a:extLst>
                  <a:ext uri="{FF2B5EF4-FFF2-40B4-BE49-F238E27FC236}">
                    <a16:creationId xmlns:a16="http://schemas.microsoft.com/office/drawing/2014/main" id="{50C9C0D8-CE88-9941-87DD-EAD2C79FDDC4}"/>
                  </a:ext>
                </a:extLst>
              </p:cNvPr>
              <p:cNvSpPr/>
              <p:nvPr/>
            </p:nvSpPr>
            <p:spPr>
              <a:xfrm>
                <a:off x="221513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7" name="Rectangle 76">
                <a:extLst>
                  <a:ext uri="{FF2B5EF4-FFF2-40B4-BE49-F238E27FC236}">
                    <a16:creationId xmlns:a16="http://schemas.microsoft.com/office/drawing/2014/main" id="{9F2D9E3E-C31B-7F44-97EA-DB9B872D8CFC}"/>
                  </a:ext>
                </a:extLst>
              </p:cNvPr>
              <p:cNvSpPr/>
              <p:nvPr/>
            </p:nvSpPr>
            <p:spPr>
              <a:xfrm>
                <a:off x="240144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8" name="Rectangle 77">
                <a:extLst>
                  <a:ext uri="{FF2B5EF4-FFF2-40B4-BE49-F238E27FC236}">
                    <a16:creationId xmlns:a16="http://schemas.microsoft.com/office/drawing/2014/main" id="{4F1DE0B9-5492-6645-8D0E-A4500550D86D}"/>
                  </a:ext>
                </a:extLst>
              </p:cNvPr>
              <p:cNvSpPr/>
              <p:nvPr/>
            </p:nvSpPr>
            <p:spPr>
              <a:xfrm>
                <a:off x="258775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9" name="Rectangle 78">
                <a:extLst>
                  <a:ext uri="{FF2B5EF4-FFF2-40B4-BE49-F238E27FC236}">
                    <a16:creationId xmlns:a16="http://schemas.microsoft.com/office/drawing/2014/main" id="{982A28FA-26E1-364E-84C5-ED70AD0DE6E1}"/>
                  </a:ext>
                </a:extLst>
              </p:cNvPr>
              <p:cNvSpPr/>
              <p:nvPr/>
            </p:nvSpPr>
            <p:spPr>
              <a:xfrm>
                <a:off x="277406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0" name="Rectangle 79">
                <a:extLst>
                  <a:ext uri="{FF2B5EF4-FFF2-40B4-BE49-F238E27FC236}">
                    <a16:creationId xmlns:a16="http://schemas.microsoft.com/office/drawing/2014/main" id="{2FAF72C8-27F0-E84F-8640-A652A97F0090}"/>
                  </a:ext>
                </a:extLst>
              </p:cNvPr>
              <p:cNvSpPr/>
              <p:nvPr/>
            </p:nvSpPr>
            <p:spPr>
              <a:xfrm>
                <a:off x="2960380"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1" name="Rectangle 80">
                <a:extLst>
                  <a:ext uri="{FF2B5EF4-FFF2-40B4-BE49-F238E27FC236}">
                    <a16:creationId xmlns:a16="http://schemas.microsoft.com/office/drawing/2014/main" id="{3DCA1650-DF7D-0B4C-99C7-F3BB862E58D2}"/>
                  </a:ext>
                </a:extLst>
              </p:cNvPr>
              <p:cNvSpPr/>
              <p:nvPr/>
            </p:nvSpPr>
            <p:spPr>
              <a:xfrm>
                <a:off x="3146691"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2" name="Rectangle 81">
                <a:extLst>
                  <a:ext uri="{FF2B5EF4-FFF2-40B4-BE49-F238E27FC236}">
                    <a16:creationId xmlns:a16="http://schemas.microsoft.com/office/drawing/2014/main" id="{0E733F94-1FC2-0640-8010-461A7F8D8C89}"/>
                  </a:ext>
                </a:extLst>
              </p:cNvPr>
              <p:cNvSpPr/>
              <p:nvPr/>
            </p:nvSpPr>
            <p:spPr>
              <a:xfrm>
                <a:off x="3333002"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3" name="Rectangle 82">
                <a:extLst>
                  <a:ext uri="{FF2B5EF4-FFF2-40B4-BE49-F238E27FC236}">
                    <a16:creationId xmlns:a16="http://schemas.microsoft.com/office/drawing/2014/main" id="{08FC1466-1402-C04B-8387-3BF03C255E43}"/>
                  </a:ext>
                </a:extLst>
              </p:cNvPr>
              <p:cNvSpPr/>
              <p:nvPr/>
            </p:nvSpPr>
            <p:spPr>
              <a:xfrm>
                <a:off x="351931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4" name="Rectangle 83">
                <a:extLst>
                  <a:ext uri="{FF2B5EF4-FFF2-40B4-BE49-F238E27FC236}">
                    <a16:creationId xmlns:a16="http://schemas.microsoft.com/office/drawing/2014/main" id="{F7273A97-134F-8241-813E-3A42A8BC39C8}"/>
                  </a:ext>
                </a:extLst>
              </p:cNvPr>
              <p:cNvSpPr/>
              <p:nvPr/>
            </p:nvSpPr>
            <p:spPr>
              <a:xfrm>
                <a:off x="3705624"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5" name="Rectangle 84">
                <a:extLst>
                  <a:ext uri="{FF2B5EF4-FFF2-40B4-BE49-F238E27FC236}">
                    <a16:creationId xmlns:a16="http://schemas.microsoft.com/office/drawing/2014/main" id="{C7BDE649-795B-574B-BC87-5C72484AF422}"/>
                  </a:ext>
                </a:extLst>
              </p:cNvPr>
              <p:cNvSpPr/>
              <p:nvPr/>
            </p:nvSpPr>
            <p:spPr>
              <a:xfrm>
                <a:off x="389193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6" name="Rectangle 85">
                <a:extLst>
                  <a:ext uri="{FF2B5EF4-FFF2-40B4-BE49-F238E27FC236}">
                    <a16:creationId xmlns:a16="http://schemas.microsoft.com/office/drawing/2014/main" id="{CC04D84E-7675-4648-AEFD-ADFB366C3A29}"/>
                  </a:ext>
                </a:extLst>
              </p:cNvPr>
              <p:cNvSpPr/>
              <p:nvPr/>
            </p:nvSpPr>
            <p:spPr>
              <a:xfrm>
                <a:off x="407824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7" name="Rectangle 86">
                <a:extLst>
                  <a:ext uri="{FF2B5EF4-FFF2-40B4-BE49-F238E27FC236}">
                    <a16:creationId xmlns:a16="http://schemas.microsoft.com/office/drawing/2014/main" id="{7A79A608-3FB1-2341-9AD2-31F6DBBBF278}"/>
                  </a:ext>
                </a:extLst>
              </p:cNvPr>
              <p:cNvSpPr/>
              <p:nvPr/>
            </p:nvSpPr>
            <p:spPr>
              <a:xfrm>
                <a:off x="426455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8" name="Rectangle 87">
                <a:extLst>
                  <a:ext uri="{FF2B5EF4-FFF2-40B4-BE49-F238E27FC236}">
                    <a16:creationId xmlns:a16="http://schemas.microsoft.com/office/drawing/2014/main" id="{F40F8A73-415B-8C4D-BFAC-B3DE92CD865E}"/>
                  </a:ext>
                </a:extLst>
              </p:cNvPr>
              <p:cNvSpPr/>
              <p:nvPr/>
            </p:nvSpPr>
            <p:spPr>
              <a:xfrm>
                <a:off x="445086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89" name="Rectangle 88">
                <a:extLst>
                  <a:ext uri="{FF2B5EF4-FFF2-40B4-BE49-F238E27FC236}">
                    <a16:creationId xmlns:a16="http://schemas.microsoft.com/office/drawing/2014/main" id="{624CB814-224A-BA43-83F7-40445DADE395}"/>
                  </a:ext>
                </a:extLst>
              </p:cNvPr>
              <p:cNvSpPr/>
              <p:nvPr/>
            </p:nvSpPr>
            <p:spPr>
              <a:xfrm>
                <a:off x="463717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90" name="Rectangle 89">
                <a:extLst>
                  <a:ext uri="{FF2B5EF4-FFF2-40B4-BE49-F238E27FC236}">
                    <a16:creationId xmlns:a16="http://schemas.microsoft.com/office/drawing/2014/main" id="{5A8EA56B-9930-DB45-9095-D5CB0B3550E2}"/>
                  </a:ext>
                </a:extLst>
              </p:cNvPr>
              <p:cNvSpPr/>
              <p:nvPr/>
            </p:nvSpPr>
            <p:spPr>
              <a:xfrm>
                <a:off x="482349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grpSp>
        <p:grpSp>
          <p:nvGrpSpPr>
            <p:cNvPr id="44" name="Group 43">
              <a:extLst>
                <a:ext uri="{FF2B5EF4-FFF2-40B4-BE49-F238E27FC236}">
                  <a16:creationId xmlns:a16="http://schemas.microsoft.com/office/drawing/2014/main" id="{BE452F06-7F5C-7049-B050-8E42B2826D40}"/>
                </a:ext>
              </a:extLst>
            </p:cNvPr>
            <p:cNvGrpSpPr/>
            <p:nvPr/>
          </p:nvGrpSpPr>
          <p:grpSpPr>
            <a:xfrm rot="16200000">
              <a:off x="3666109" y="2739384"/>
              <a:ext cx="2885156" cy="181687"/>
              <a:chOff x="2028825" y="1128713"/>
              <a:chExt cx="2885156" cy="181687"/>
            </a:xfrm>
          </p:grpSpPr>
          <p:sp>
            <p:nvSpPr>
              <p:cNvPr id="59" name="Rectangle 58">
                <a:extLst>
                  <a:ext uri="{FF2B5EF4-FFF2-40B4-BE49-F238E27FC236}">
                    <a16:creationId xmlns:a16="http://schemas.microsoft.com/office/drawing/2014/main" id="{BD097B3F-9502-CA42-91AB-C27BE0FF0C0C}"/>
                  </a:ext>
                </a:extLst>
              </p:cNvPr>
              <p:cNvSpPr/>
              <p:nvPr/>
            </p:nvSpPr>
            <p:spPr>
              <a:xfrm>
                <a:off x="202882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0" name="Rectangle 59">
                <a:extLst>
                  <a:ext uri="{FF2B5EF4-FFF2-40B4-BE49-F238E27FC236}">
                    <a16:creationId xmlns:a16="http://schemas.microsoft.com/office/drawing/2014/main" id="{FDA52F96-C6B6-0849-BFEA-27B410436C6B}"/>
                  </a:ext>
                </a:extLst>
              </p:cNvPr>
              <p:cNvSpPr/>
              <p:nvPr/>
            </p:nvSpPr>
            <p:spPr>
              <a:xfrm>
                <a:off x="221513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1" name="Rectangle 60">
                <a:extLst>
                  <a:ext uri="{FF2B5EF4-FFF2-40B4-BE49-F238E27FC236}">
                    <a16:creationId xmlns:a16="http://schemas.microsoft.com/office/drawing/2014/main" id="{D0281A96-24D6-4A48-90C9-D0C43CCACA80}"/>
                  </a:ext>
                </a:extLst>
              </p:cNvPr>
              <p:cNvSpPr/>
              <p:nvPr/>
            </p:nvSpPr>
            <p:spPr>
              <a:xfrm>
                <a:off x="240144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2" name="Rectangle 61">
                <a:extLst>
                  <a:ext uri="{FF2B5EF4-FFF2-40B4-BE49-F238E27FC236}">
                    <a16:creationId xmlns:a16="http://schemas.microsoft.com/office/drawing/2014/main" id="{C61F255B-BE12-A648-A05D-5EA73F373545}"/>
                  </a:ext>
                </a:extLst>
              </p:cNvPr>
              <p:cNvSpPr/>
              <p:nvPr/>
            </p:nvSpPr>
            <p:spPr>
              <a:xfrm>
                <a:off x="258775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3" name="Rectangle 62">
                <a:extLst>
                  <a:ext uri="{FF2B5EF4-FFF2-40B4-BE49-F238E27FC236}">
                    <a16:creationId xmlns:a16="http://schemas.microsoft.com/office/drawing/2014/main" id="{10C4EA2A-534C-8E40-8BAA-826FAAF579C9}"/>
                  </a:ext>
                </a:extLst>
              </p:cNvPr>
              <p:cNvSpPr/>
              <p:nvPr/>
            </p:nvSpPr>
            <p:spPr>
              <a:xfrm>
                <a:off x="277406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4" name="Rectangle 63">
                <a:extLst>
                  <a:ext uri="{FF2B5EF4-FFF2-40B4-BE49-F238E27FC236}">
                    <a16:creationId xmlns:a16="http://schemas.microsoft.com/office/drawing/2014/main" id="{D4032FAA-C0E2-0F4F-BB16-06B22BB55AAA}"/>
                  </a:ext>
                </a:extLst>
              </p:cNvPr>
              <p:cNvSpPr/>
              <p:nvPr/>
            </p:nvSpPr>
            <p:spPr>
              <a:xfrm>
                <a:off x="2960380"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5" name="Rectangle 64">
                <a:extLst>
                  <a:ext uri="{FF2B5EF4-FFF2-40B4-BE49-F238E27FC236}">
                    <a16:creationId xmlns:a16="http://schemas.microsoft.com/office/drawing/2014/main" id="{6F73D13C-8947-5F44-8316-92C4E66BDA29}"/>
                  </a:ext>
                </a:extLst>
              </p:cNvPr>
              <p:cNvSpPr/>
              <p:nvPr/>
            </p:nvSpPr>
            <p:spPr>
              <a:xfrm>
                <a:off x="3146691"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6" name="Rectangle 65">
                <a:extLst>
                  <a:ext uri="{FF2B5EF4-FFF2-40B4-BE49-F238E27FC236}">
                    <a16:creationId xmlns:a16="http://schemas.microsoft.com/office/drawing/2014/main" id="{CB28202C-07E6-CA49-8BD3-A0987FA42FF2}"/>
                  </a:ext>
                </a:extLst>
              </p:cNvPr>
              <p:cNvSpPr/>
              <p:nvPr/>
            </p:nvSpPr>
            <p:spPr>
              <a:xfrm>
                <a:off x="3333002"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7" name="Rectangle 66">
                <a:extLst>
                  <a:ext uri="{FF2B5EF4-FFF2-40B4-BE49-F238E27FC236}">
                    <a16:creationId xmlns:a16="http://schemas.microsoft.com/office/drawing/2014/main" id="{4EF8385E-2914-6741-B598-7C4B92D1AD95}"/>
                  </a:ext>
                </a:extLst>
              </p:cNvPr>
              <p:cNvSpPr/>
              <p:nvPr/>
            </p:nvSpPr>
            <p:spPr>
              <a:xfrm>
                <a:off x="351931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8" name="Rectangle 67">
                <a:extLst>
                  <a:ext uri="{FF2B5EF4-FFF2-40B4-BE49-F238E27FC236}">
                    <a16:creationId xmlns:a16="http://schemas.microsoft.com/office/drawing/2014/main" id="{D6482DDC-CB35-EE44-9C6C-A74100108081}"/>
                  </a:ext>
                </a:extLst>
              </p:cNvPr>
              <p:cNvSpPr/>
              <p:nvPr/>
            </p:nvSpPr>
            <p:spPr>
              <a:xfrm>
                <a:off x="3705624"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69" name="Rectangle 68">
                <a:extLst>
                  <a:ext uri="{FF2B5EF4-FFF2-40B4-BE49-F238E27FC236}">
                    <a16:creationId xmlns:a16="http://schemas.microsoft.com/office/drawing/2014/main" id="{E598A276-A5CA-214C-9E44-ACAEAF82493D}"/>
                  </a:ext>
                </a:extLst>
              </p:cNvPr>
              <p:cNvSpPr/>
              <p:nvPr/>
            </p:nvSpPr>
            <p:spPr>
              <a:xfrm>
                <a:off x="3891935"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0" name="Rectangle 69">
                <a:extLst>
                  <a:ext uri="{FF2B5EF4-FFF2-40B4-BE49-F238E27FC236}">
                    <a16:creationId xmlns:a16="http://schemas.microsoft.com/office/drawing/2014/main" id="{402F7272-5A9E-3748-8BB3-DA7C9F483C57}"/>
                  </a:ext>
                </a:extLst>
              </p:cNvPr>
              <p:cNvSpPr/>
              <p:nvPr/>
            </p:nvSpPr>
            <p:spPr>
              <a:xfrm>
                <a:off x="4078246"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1" name="Rectangle 70">
                <a:extLst>
                  <a:ext uri="{FF2B5EF4-FFF2-40B4-BE49-F238E27FC236}">
                    <a16:creationId xmlns:a16="http://schemas.microsoft.com/office/drawing/2014/main" id="{B6FE04BD-9967-A947-8397-94625E82CB61}"/>
                  </a:ext>
                </a:extLst>
              </p:cNvPr>
              <p:cNvSpPr/>
              <p:nvPr/>
            </p:nvSpPr>
            <p:spPr>
              <a:xfrm>
                <a:off x="4264557"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2" name="Rectangle 71">
                <a:extLst>
                  <a:ext uri="{FF2B5EF4-FFF2-40B4-BE49-F238E27FC236}">
                    <a16:creationId xmlns:a16="http://schemas.microsoft.com/office/drawing/2014/main" id="{5BB0CF0E-A338-0543-B712-83A681CAB640}"/>
                  </a:ext>
                </a:extLst>
              </p:cNvPr>
              <p:cNvSpPr/>
              <p:nvPr/>
            </p:nvSpPr>
            <p:spPr>
              <a:xfrm>
                <a:off x="4450868"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3" name="Rectangle 72">
                <a:extLst>
                  <a:ext uri="{FF2B5EF4-FFF2-40B4-BE49-F238E27FC236}">
                    <a16:creationId xmlns:a16="http://schemas.microsoft.com/office/drawing/2014/main" id="{A438ED7C-0C34-D846-97D0-8E1462D83A56}"/>
                  </a:ext>
                </a:extLst>
              </p:cNvPr>
              <p:cNvSpPr/>
              <p:nvPr/>
            </p:nvSpPr>
            <p:spPr>
              <a:xfrm>
                <a:off x="4637179"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74" name="Rectangle 73">
                <a:extLst>
                  <a:ext uri="{FF2B5EF4-FFF2-40B4-BE49-F238E27FC236}">
                    <a16:creationId xmlns:a16="http://schemas.microsoft.com/office/drawing/2014/main" id="{00E885F7-F275-6C4F-93E1-ED78630DF42B}"/>
                  </a:ext>
                </a:extLst>
              </p:cNvPr>
              <p:cNvSpPr/>
              <p:nvPr/>
            </p:nvSpPr>
            <p:spPr>
              <a:xfrm>
                <a:off x="4823493" y="1128713"/>
                <a:ext cx="90488" cy="181687"/>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grpSp>
        <p:cxnSp>
          <p:nvCxnSpPr>
            <p:cNvPr id="45" name="Straight Connector 44">
              <a:extLst>
                <a:ext uri="{FF2B5EF4-FFF2-40B4-BE49-F238E27FC236}">
                  <a16:creationId xmlns:a16="http://schemas.microsoft.com/office/drawing/2014/main" id="{CA9C72EC-46C0-704C-90FF-4108946C53FF}"/>
                </a:ext>
              </a:extLst>
            </p:cNvPr>
            <p:cNvCxnSpPr/>
            <p:nvPr/>
          </p:nvCxnSpPr>
          <p:spPr>
            <a:xfrm>
              <a:off x="4182980" y="879263"/>
              <a:ext cx="0" cy="3888000"/>
            </a:xfrm>
            <a:prstGeom prst="line">
              <a:avLst/>
            </a:prstGeom>
            <a:ln>
              <a:solidFill>
                <a:schemeClr val="accent3"/>
              </a:solidFill>
              <a:prstDash val="lgDashDotDot"/>
            </a:ln>
          </p:spPr>
          <p:style>
            <a:lnRef idx="2">
              <a:schemeClr val="accent1"/>
            </a:lnRef>
            <a:fillRef idx="0">
              <a:schemeClr val="accent1"/>
            </a:fillRef>
            <a:effectRef idx="1">
              <a:schemeClr val="accent1"/>
            </a:effectRef>
            <a:fontRef idx="minor">
              <a:schemeClr val="tx1"/>
            </a:fontRef>
          </p:style>
        </p:cxnSp>
        <p:cxnSp>
          <p:nvCxnSpPr>
            <p:cNvPr id="46" name="Straight Connector 45">
              <a:extLst>
                <a:ext uri="{FF2B5EF4-FFF2-40B4-BE49-F238E27FC236}">
                  <a16:creationId xmlns:a16="http://schemas.microsoft.com/office/drawing/2014/main" id="{60772006-EC8F-004F-8D55-9915AE60D227}"/>
                </a:ext>
              </a:extLst>
            </p:cNvPr>
            <p:cNvCxnSpPr/>
            <p:nvPr/>
          </p:nvCxnSpPr>
          <p:spPr>
            <a:xfrm>
              <a:off x="1428530" y="2844000"/>
              <a:ext cx="4354430" cy="0"/>
            </a:xfrm>
            <a:prstGeom prst="line">
              <a:avLst/>
            </a:prstGeom>
            <a:ln>
              <a:solidFill>
                <a:srgbClr val="00B050"/>
              </a:solidFill>
              <a:prstDash val="lgDashDotDot"/>
            </a:ln>
          </p:spPr>
          <p:style>
            <a:lnRef idx="2">
              <a:schemeClr val="accent1"/>
            </a:lnRef>
            <a:fillRef idx="0">
              <a:schemeClr val="accent1"/>
            </a:fillRef>
            <a:effectRef idx="1">
              <a:schemeClr val="accent1"/>
            </a:effectRef>
            <a:fontRef idx="minor">
              <a:schemeClr val="tx1"/>
            </a:fontRef>
          </p:style>
        </p:cxnSp>
        <p:sp>
          <p:nvSpPr>
            <p:cNvPr id="47" name="Rounded Rectangle 46">
              <a:extLst>
                <a:ext uri="{FF2B5EF4-FFF2-40B4-BE49-F238E27FC236}">
                  <a16:creationId xmlns:a16="http://schemas.microsoft.com/office/drawing/2014/main" id="{FF87BE50-3368-D140-989F-F064329F935B}"/>
                </a:ext>
              </a:extLst>
            </p:cNvPr>
            <p:cNvSpPr/>
            <p:nvPr/>
          </p:nvSpPr>
          <p:spPr>
            <a:xfrm>
              <a:off x="2074069" y="1478138"/>
              <a:ext cx="2004177" cy="1213691"/>
            </a:xfrm>
            <a:prstGeom prst="roundRect">
              <a:avLst/>
            </a:prstGeom>
            <a:solidFill>
              <a:schemeClr val="accent1">
                <a:lumMod val="40000"/>
                <a:lumOff val="60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48" name="Rounded Rectangle 47">
              <a:extLst>
                <a:ext uri="{FF2B5EF4-FFF2-40B4-BE49-F238E27FC236}">
                  <a16:creationId xmlns:a16="http://schemas.microsoft.com/office/drawing/2014/main" id="{BADCB77C-33B2-0D46-AC3C-5A93E33181AE}"/>
                </a:ext>
              </a:extLst>
            </p:cNvPr>
            <p:cNvSpPr/>
            <p:nvPr/>
          </p:nvSpPr>
          <p:spPr>
            <a:xfrm>
              <a:off x="2074069" y="2989032"/>
              <a:ext cx="2004177" cy="1213691"/>
            </a:xfrm>
            <a:prstGeom prst="roundRect">
              <a:avLst/>
            </a:prstGeom>
            <a:solidFill>
              <a:schemeClr val="accent1">
                <a:lumMod val="40000"/>
                <a:lumOff val="60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49" name="Rounded Rectangle 48">
              <a:extLst>
                <a:ext uri="{FF2B5EF4-FFF2-40B4-BE49-F238E27FC236}">
                  <a16:creationId xmlns:a16="http://schemas.microsoft.com/office/drawing/2014/main" id="{A28A9CB6-86C2-F24C-A8DC-7FDC5D297957}"/>
                </a:ext>
              </a:extLst>
            </p:cNvPr>
            <p:cNvSpPr/>
            <p:nvPr/>
          </p:nvSpPr>
          <p:spPr>
            <a:xfrm>
              <a:off x="4287714" y="1432894"/>
              <a:ext cx="604179" cy="327380"/>
            </a:xfrm>
            <a:prstGeom prst="roundRect">
              <a:avLst/>
            </a:prstGeom>
            <a:solidFill>
              <a:srgbClr val="92D050"/>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50" name="Rounded Rectangle 49">
              <a:extLst>
                <a:ext uri="{FF2B5EF4-FFF2-40B4-BE49-F238E27FC236}">
                  <a16:creationId xmlns:a16="http://schemas.microsoft.com/office/drawing/2014/main" id="{494E8C74-035B-6847-AACE-FAB8EC2C0158}"/>
                </a:ext>
              </a:extLst>
            </p:cNvPr>
            <p:cNvSpPr/>
            <p:nvPr/>
          </p:nvSpPr>
          <p:spPr>
            <a:xfrm>
              <a:off x="4287714" y="1923307"/>
              <a:ext cx="604179" cy="327380"/>
            </a:xfrm>
            <a:prstGeom prst="roundRect">
              <a:avLst/>
            </a:prstGeom>
            <a:solidFill>
              <a:srgbClr val="92D050"/>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51" name="Rounded Rectangle 50">
              <a:extLst>
                <a:ext uri="{FF2B5EF4-FFF2-40B4-BE49-F238E27FC236}">
                  <a16:creationId xmlns:a16="http://schemas.microsoft.com/office/drawing/2014/main" id="{DB916779-3DC4-C541-ADF8-75D941EF7CA0}"/>
                </a:ext>
              </a:extLst>
            </p:cNvPr>
            <p:cNvSpPr/>
            <p:nvPr/>
          </p:nvSpPr>
          <p:spPr>
            <a:xfrm>
              <a:off x="4287714" y="2413720"/>
              <a:ext cx="604179" cy="327380"/>
            </a:xfrm>
            <a:prstGeom prst="roundRect">
              <a:avLst/>
            </a:prstGeom>
            <a:solidFill>
              <a:srgbClr val="92D050"/>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52" name="Rounded Rectangle 51">
              <a:extLst>
                <a:ext uri="{FF2B5EF4-FFF2-40B4-BE49-F238E27FC236}">
                  <a16:creationId xmlns:a16="http://schemas.microsoft.com/office/drawing/2014/main" id="{67BC7E68-F33D-2A4B-9AAC-DE2C32DD4DC0}"/>
                </a:ext>
              </a:extLst>
            </p:cNvPr>
            <p:cNvSpPr/>
            <p:nvPr/>
          </p:nvSpPr>
          <p:spPr>
            <a:xfrm>
              <a:off x="4287714" y="2904132"/>
              <a:ext cx="604179" cy="327380"/>
            </a:xfrm>
            <a:prstGeom prst="roundRect">
              <a:avLst/>
            </a:prstGeom>
            <a:solidFill>
              <a:srgbClr val="92D050"/>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53" name="Rounded Rectangle 52">
              <a:extLst>
                <a:ext uri="{FF2B5EF4-FFF2-40B4-BE49-F238E27FC236}">
                  <a16:creationId xmlns:a16="http://schemas.microsoft.com/office/drawing/2014/main" id="{6494FE65-BC6D-3748-9B0E-9AFCEEDF9130}"/>
                </a:ext>
              </a:extLst>
            </p:cNvPr>
            <p:cNvSpPr/>
            <p:nvPr/>
          </p:nvSpPr>
          <p:spPr>
            <a:xfrm>
              <a:off x="4287715" y="3394545"/>
              <a:ext cx="604180" cy="327381"/>
            </a:xfrm>
            <a:prstGeom prst="roundRect">
              <a:avLst/>
            </a:prstGeom>
            <a:solidFill>
              <a:srgbClr val="92D050"/>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solidFill>
                  <a:schemeClr val="tx1">
                    <a:lumMod val="65000"/>
                    <a:lumOff val="35000"/>
                  </a:schemeClr>
                </a:solidFill>
              </a:endParaRPr>
            </a:p>
          </p:txBody>
        </p:sp>
        <p:sp>
          <p:nvSpPr>
            <p:cNvPr id="54" name="Rounded Rectangle 53">
              <a:extLst>
                <a:ext uri="{FF2B5EF4-FFF2-40B4-BE49-F238E27FC236}">
                  <a16:creationId xmlns:a16="http://schemas.microsoft.com/office/drawing/2014/main" id="{C603686C-0B33-EB49-AE85-B14FF424293C}"/>
                </a:ext>
              </a:extLst>
            </p:cNvPr>
            <p:cNvSpPr/>
            <p:nvPr/>
          </p:nvSpPr>
          <p:spPr>
            <a:xfrm>
              <a:off x="4287715" y="3884958"/>
              <a:ext cx="604180" cy="327381"/>
            </a:xfrm>
            <a:prstGeom prst="roundRect">
              <a:avLst/>
            </a:prstGeom>
            <a:solidFill>
              <a:srgbClr val="92D050"/>
            </a:solidFill>
            <a:ln>
              <a:solidFill>
                <a:schemeClr val="tx2">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H" dirty="0"/>
            </a:p>
          </p:txBody>
        </p:sp>
        <p:sp>
          <p:nvSpPr>
            <p:cNvPr id="55" name="TextBox 54">
              <a:extLst>
                <a:ext uri="{FF2B5EF4-FFF2-40B4-BE49-F238E27FC236}">
                  <a16:creationId xmlns:a16="http://schemas.microsoft.com/office/drawing/2014/main" id="{468EC420-F280-8E43-B8E7-2802E06B9870}"/>
                </a:ext>
              </a:extLst>
            </p:cNvPr>
            <p:cNvSpPr txBox="1"/>
            <p:nvPr/>
          </p:nvSpPr>
          <p:spPr>
            <a:xfrm>
              <a:off x="2587757" y="722429"/>
              <a:ext cx="1490488" cy="441905"/>
            </a:xfrm>
            <a:prstGeom prst="rect">
              <a:avLst/>
            </a:prstGeom>
            <a:noFill/>
          </p:spPr>
          <p:txBody>
            <a:bodyPr wrap="square" rtlCol="0">
              <a:spAutoFit/>
            </a:bodyPr>
            <a:lstStyle/>
            <a:p>
              <a:r>
                <a:rPr lang="en-US" sz="800" dirty="0">
                  <a:solidFill>
                    <a:schemeClr val="tx1">
                      <a:lumMod val="65000"/>
                      <a:lumOff val="35000"/>
                    </a:schemeClr>
                  </a:solidFill>
                </a:rPr>
                <a:t>Analog</a:t>
              </a:r>
              <a:endParaRPr lang="fr-CH" sz="800" dirty="0">
                <a:solidFill>
                  <a:schemeClr val="tx1">
                    <a:lumMod val="65000"/>
                    <a:lumOff val="35000"/>
                  </a:schemeClr>
                </a:solidFill>
              </a:endParaRPr>
            </a:p>
          </p:txBody>
        </p:sp>
        <p:sp>
          <p:nvSpPr>
            <p:cNvPr id="56" name="TextBox 55">
              <a:extLst>
                <a:ext uri="{FF2B5EF4-FFF2-40B4-BE49-F238E27FC236}">
                  <a16:creationId xmlns:a16="http://schemas.microsoft.com/office/drawing/2014/main" id="{4B6B1C96-C59F-9240-9561-722B0980F654}"/>
                </a:ext>
              </a:extLst>
            </p:cNvPr>
            <p:cNvSpPr txBox="1"/>
            <p:nvPr/>
          </p:nvSpPr>
          <p:spPr>
            <a:xfrm>
              <a:off x="4292473" y="722429"/>
              <a:ext cx="1490488" cy="441905"/>
            </a:xfrm>
            <a:prstGeom prst="rect">
              <a:avLst/>
            </a:prstGeom>
            <a:noFill/>
          </p:spPr>
          <p:txBody>
            <a:bodyPr wrap="square" rtlCol="0">
              <a:spAutoFit/>
            </a:bodyPr>
            <a:lstStyle/>
            <a:p>
              <a:r>
                <a:rPr lang="en-US" sz="800" dirty="0">
                  <a:solidFill>
                    <a:schemeClr val="tx1">
                      <a:lumMod val="65000"/>
                      <a:lumOff val="35000"/>
                    </a:schemeClr>
                  </a:solidFill>
                </a:rPr>
                <a:t>Digital</a:t>
              </a:r>
              <a:endParaRPr lang="fr-CH" sz="800" dirty="0">
                <a:solidFill>
                  <a:schemeClr val="tx1">
                    <a:lumMod val="65000"/>
                    <a:lumOff val="35000"/>
                  </a:schemeClr>
                </a:solidFill>
              </a:endParaRPr>
            </a:p>
          </p:txBody>
        </p:sp>
        <p:sp>
          <p:nvSpPr>
            <p:cNvPr id="57" name="TextBox 56">
              <a:extLst>
                <a:ext uri="{FF2B5EF4-FFF2-40B4-BE49-F238E27FC236}">
                  <a16:creationId xmlns:a16="http://schemas.microsoft.com/office/drawing/2014/main" id="{FF7FEFE0-C770-024C-A6B5-5B83E13F7F9E}"/>
                </a:ext>
              </a:extLst>
            </p:cNvPr>
            <p:cNvSpPr txBox="1"/>
            <p:nvPr/>
          </p:nvSpPr>
          <p:spPr>
            <a:xfrm>
              <a:off x="5330636" y="1876424"/>
              <a:ext cx="986591" cy="441905"/>
            </a:xfrm>
            <a:prstGeom prst="rect">
              <a:avLst/>
            </a:prstGeom>
            <a:noFill/>
          </p:spPr>
          <p:txBody>
            <a:bodyPr wrap="square" rtlCol="0">
              <a:spAutoFit/>
            </a:bodyPr>
            <a:lstStyle/>
            <a:p>
              <a:r>
                <a:rPr lang="en-US" sz="800" dirty="0">
                  <a:solidFill>
                    <a:schemeClr val="tx1">
                      <a:lumMod val="65000"/>
                      <a:lumOff val="35000"/>
                    </a:schemeClr>
                  </a:solidFill>
                </a:rPr>
                <a:t>Ch. 1</a:t>
              </a:r>
              <a:endParaRPr lang="fr-CH" sz="800" dirty="0">
                <a:solidFill>
                  <a:schemeClr val="tx1">
                    <a:lumMod val="65000"/>
                    <a:lumOff val="35000"/>
                  </a:schemeClr>
                </a:solidFill>
              </a:endParaRPr>
            </a:p>
          </p:txBody>
        </p:sp>
        <p:sp>
          <p:nvSpPr>
            <p:cNvPr id="58" name="TextBox 57">
              <a:extLst>
                <a:ext uri="{FF2B5EF4-FFF2-40B4-BE49-F238E27FC236}">
                  <a16:creationId xmlns:a16="http://schemas.microsoft.com/office/drawing/2014/main" id="{D7BDAF0B-7876-CA4A-87CB-5211363D8BC4}"/>
                </a:ext>
              </a:extLst>
            </p:cNvPr>
            <p:cNvSpPr txBox="1"/>
            <p:nvPr/>
          </p:nvSpPr>
          <p:spPr>
            <a:xfrm>
              <a:off x="5330636" y="3312403"/>
              <a:ext cx="986591" cy="441905"/>
            </a:xfrm>
            <a:prstGeom prst="rect">
              <a:avLst/>
            </a:prstGeom>
            <a:noFill/>
          </p:spPr>
          <p:txBody>
            <a:bodyPr wrap="square" rtlCol="0">
              <a:spAutoFit/>
            </a:bodyPr>
            <a:lstStyle/>
            <a:p>
              <a:r>
                <a:rPr lang="en-US" sz="800" dirty="0">
                  <a:solidFill>
                    <a:schemeClr val="tx1">
                      <a:lumMod val="65000"/>
                      <a:lumOff val="35000"/>
                    </a:schemeClr>
                  </a:solidFill>
                </a:rPr>
                <a:t>Ch. 2</a:t>
              </a:r>
              <a:endParaRPr lang="fr-CH" sz="800" dirty="0">
                <a:solidFill>
                  <a:schemeClr val="tx1">
                    <a:lumMod val="65000"/>
                    <a:lumOff val="35000"/>
                  </a:schemeClr>
                </a:solidFill>
              </a:endParaRPr>
            </a:p>
          </p:txBody>
        </p:sp>
      </p:grpSp>
      <p:sp>
        <p:nvSpPr>
          <p:cNvPr id="123" name="TextBox 122">
            <a:extLst>
              <a:ext uri="{FF2B5EF4-FFF2-40B4-BE49-F238E27FC236}">
                <a16:creationId xmlns:a16="http://schemas.microsoft.com/office/drawing/2014/main" id="{CF81A841-5320-DB4F-9B2E-25EE02AA7962}"/>
              </a:ext>
            </a:extLst>
          </p:cNvPr>
          <p:cNvSpPr txBox="1"/>
          <p:nvPr/>
        </p:nvSpPr>
        <p:spPr>
          <a:xfrm>
            <a:off x="6375334" y="4283026"/>
            <a:ext cx="2282997" cy="307777"/>
          </a:xfrm>
          <a:prstGeom prst="rect">
            <a:avLst/>
          </a:prstGeom>
          <a:noFill/>
        </p:spPr>
        <p:txBody>
          <a:bodyPr wrap="none" rtlCol="0">
            <a:spAutoFit/>
          </a:bodyPr>
          <a:lstStyle/>
          <a:p>
            <a:r>
              <a:rPr lang="en-US" sz="1400" i="1" dirty="0"/>
              <a:t>Courtesy of L. </a:t>
            </a:r>
            <a:r>
              <a:rPr lang="en-US" sz="1400" i="1" dirty="0" err="1"/>
              <a:t>Giangrande</a:t>
            </a:r>
            <a:endParaRPr lang="en-US" sz="1400" i="1" dirty="0"/>
          </a:p>
        </p:txBody>
      </p:sp>
      <p:sp>
        <p:nvSpPr>
          <p:cNvPr id="124" name="TextBox 123">
            <a:extLst>
              <a:ext uri="{FF2B5EF4-FFF2-40B4-BE49-F238E27FC236}">
                <a16:creationId xmlns:a16="http://schemas.microsoft.com/office/drawing/2014/main" id="{51D96E1D-3DC5-9343-86A7-F7472F823FA1}"/>
              </a:ext>
            </a:extLst>
          </p:cNvPr>
          <p:cNvSpPr txBox="1"/>
          <p:nvPr/>
        </p:nvSpPr>
        <p:spPr>
          <a:xfrm>
            <a:off x="377642" y="2113372"/>
            <a:ext cx="8539089" cy="923330"/>
          </a:xfrm>
          <a:prstGeom prst="rect">
            <a:avLst/>
          </a:prstGeom>
          <a:solidFill>
            <a:schemeClr val="accent1"/>
          </a:solidFill>
        </p:spPr>
        <p:txBody>
          <a:bodyPr wrap="square" rtlCol="0">
            <a:spAutoFit/>
          </a:bodyPr>
          <a:lstStyle/>
          <a:p>
            <a:pPr algn="ctr"/>
            <a:r>
              <a:rPr lang="en-US" dirty="0"/>
              <a:t>See talk on Wednesday afternoon at 17h20 on </a:t>
            </a:r>
          </a:p>
          <a:p>
            <a:pPr algn="ctr"/>
            <a:r>
              <a:rPr lang="en-US" b="1" dirty="0"/>
              <a:t>‘</a:t>
            </a:r>
            <a:r>
              <a:rPr lang="en-US" b="1" dirty="0">
                <a:solidFill>
                  <a:srgbClr val="1A63A0"/>
                </a:solidFill>
                <a:latin typeface="Roboto"/>
              </a:rPr>
              <a:t>ASIC design for the Beam Loss Monitor upgrade</a:t>
            </a:r>
            <a:r>
              <a:rPr lang="en-US" b="1" dirty="0"/>
              <a:t>’ </a:t>
            </a:r>
          </a:p>
          <a:p>
            <a:pPr algn="ctr"/>
            <a:r>
              <a:rPr lang="en-US" b="1" dirty="0"/>
              <a:t>by Luca </a:t>
            </a:r>
            <a:r>
              <a:rPr lang="en-US" b="1" dirty="0" err="1"/>
              <a:t>Giangrande</a:t>
            </a:r>
            <a:endParaRPr lang="en-US" dirty="0"/>
          </a:p>
        </p:txBody>
      </p:sp>
    </p:spTree>
    <p:extLst>
      <p:ext uri="{BB962C8B-B14F-4D97-AF65-F5344CB8AC3E}">
        <p14:creationId xmlns:p14="http://schemas.microsoft.com/office/powerpoint/2010/main" val="1563619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Selecting rad-tolerant components</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11</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Tree>
    <p:extLst>
      <p:ext uri="{BB962C8B-B14F-4D97-AF65-F5344CB8AC3E}">
        <p14:creationId xmlns:p14="http://schemas.microsoft.com/office/powerpoint/2010/main" val="22172357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Selecting rad-tolerant components</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11</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10" name="Title 1">
            <a:extLst>
              <a:ext uri="{FF2B5EF4-FFF2-40B4-BE49-F238E27FC236}">
                <a16:creationId xmlns:a16="http://schemas.microsoft.com/office/drawing/2014/main" id="{D3F13924-AA44-4A48-8ACE-3326994EAF7C}"/>
              </a:ext>
            </a:extLst>
          </p:cNvPr>
          <p:cNvSpPr txBox="1">
            <a:spLocks/>
          </p:cNvSpPr>
          <p:nvPr/>
        </p:nvSpPr>
        <p:spPr>
          <a:xfrm>
            <a:off x="304426" y="514009"/>
            <a:ext cx="8226854" cy="705332"/>
          </a:xfrm>
          <a:prstGeom prst="rect">
            <a:avLst/>
          </a:prstGeom>
        </p:spPr>
        <p:txBody>
          <a:bodyPr vert="horz" lIns="45720" rIns="45720" anchor="ctr">
            <a:norm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1600" b="1" u="sng" dirty="0"/>
              <a:t>NG-Medium Evaluation for BLM</a:t>
            </a:r>
            <a:endParaRPr lang="en-GB" sz="1600" b="1" u="sng" dirty="0"/>
          </a:p>
        </p:txBody>
      </p:sp>
      <p:sp>
        <p:nvSpPr>
          <p:cNvPr id="11" name="Content Placeholder 10">
            <a:extLst>
              <a:ext uri="{FF2B5EF4-FFF2-40B4-BE49-F238E27FC236}">
                <a16:creationId xmlns:a16="http://schemas.microsoft.com/office/drawing/2014/main" id="{089B0E55-1F19-F849-992D-C09B6F494B90}"/>
              </a:ext>
            </a:extLst>
          </p:cNvPr>
          <p:cNvSpPr>
            <a:spLocks noGrp="1"/>
          </p:cNvSpPr>
          <p:nvPr>
            <p:ph idx="1"/>
          </p:nvPr>
        </p:nvSpPr>
        <p:spPr>
          <a:xfrm>
            <a:off x="1371652" y="1056480"/>
            <a:ext cx="6439936" cy="2718686"/>
          </a:xfrm>
        </p:spPr>
        <p:txBody>
          <a:bodyPr>
            <a:normAutofit/>
          </a:bodyPr>
          <a:lstStyle/>
          <a:p>
            <a:r>
              <a:rPr lang="en-GB" sz="1500" dirty="0" err="1"/>
              <a:t>NanoXplore</a:t>
            </a:r>
            <a:r>
              <a:rPr lang="en-GB" sz="1500" dirty="0"/>
              <a:t> started in 2015 in Paris</a:t>
            </a:r>
          </a:p>
          <a:p>
            <a:r>
              <a:rPr lang="en-GB" sz="1500" dirty="0"/>
              <a:t>HW design in Paris and SW design in Montpellier</a:t>
            </a:r>
          </a:p>
          <a:p>
            <a:r>
              <a:rPr lang="en-GB" sz="1500" dirty="0"/>
              <a:t>STM </a:t>
            </a:r>
            <a:r>
              <a:rPr lang="en-GB" sz="1500" dirty="0" err="1"/>
              <a:t>radhard</a:t>
            </a:r>
            <a:r>
              <a:rPr lang="en-GB" sz="1500" dirty="0"/>
              <a:t> process</a:t>
            </a:r>
          </a:p>
          <a:p>
            <a:r>
              <a:rPr lang="en-GB" sz="1500" b="1" dirty="0"/>
              <a:t>Radiation tolerant market </a:t>
            </a:r>
            <a:r>
              <a:rPr lang="en-GB" sz="1500" dirty="0"/>
              <a:t>(space and nuclear industries)</a:t>
            </a:r>
          </a:p>
          <a:p>
            <a:r>
              <a:rPr lang="en-GB" sz="1500" dirty="0"/>
              <a:t>4 products available or in the roadmap:</a:t>
            </a:r>
          </a:p>
          <a:p>
            <a:pPr lvl="1">
              <a:buFont typeface="Wingdings" panose="05000000000000000000" pitchFamily="2" charset="2"/>
              <a:buChar char="q"/>
            </a:pPr>
            <a:r>
              <a:rPr lang="en-GB" sz="1200" dirty="0" err="1"/>
              <a:t>eFPGA</a:t>
            </a:r>
            <a:endParaRPr lang="en-GB" sz="1200" dirty="0"/>
          </a:p>
          <a:p>
            <a:pPr lvl="1">
              <a:buFont typeface="Wingdings" panose="05000000000000000000" pitchFamily="2" charset="2"/>
              <a:buChar char="q"/>
            </a:pPr>
            <a:r>
              <a:rPr lang="en-GB" sz="1200" b="1" u="sng" dirty="0"/>
              <a:t>NG-Medium (65nm) </a:t>
            </a:r>
            <a:r>
              <a:rPr lang="en-GB" sz="1200" dirty="0">
                <a:sym typeface="Wingdings" panose="05000000000000000000" pitchFamily="2" charset="2"/>
              </a:rPr>
              <a:t> VEGAS European project to validate it</a:t>
            </a:r>
            <a:endParaRPr lang="en-GB" sz="1200" dirty="0"/>
          </a:p>
          <a:p>
            <a:pPr lvl="1">
              <a:buFont typeface="Wingdings" panose="05000000000000000000" pitchFamily="2" charset="2"/>
              <a:buChar char="q"/>
            </a:pPr>
            <a:r>
              <a:rPr lang="en-GB" sz="1200" dirty="0"/>
              <a:t>NG-LARGE (65nm)</a:t>
            </a:r>
          </a:p>
          <a:p>
            <a:pPr lvl="1">
              <a:buFont typeface="Wingdings" panose="05000000000000000000" pitchFamily="2" charset="2"/>
              <a:buChar char="q"/>
            </a:pPr>
            <a:r>
              <a:rPr lang="en-GB" sz="1200" dirty="0"/>
              <a:t>NG-Ultra (28nm)</a:t>
            </a:r>
            <a:r>
              <a:rPr lang="en-GB" sz="1200" dirty="0">
                <a:sym typeface="Wingdings" panose="05000000000000000000" pitchFamily="2" charset="2"/>
              </a:rPr>
              <a:t>       DAHLIA European project to create a </a:t>
            </a:r>
            <a:r>
              <a:rPr lang="en-GB" sz="1200" dirty="0" err="1">
                <a:sym typeface="Wingdings" panose="05000000000000000000" pitchFamily="2" charset="2"/>
              </a:rPr>
              <a:t>SoC</a:t>
            </a:r>
            <a:endParaRPr lang="en-GB" sz="1200" dirty="0"/>
          </a:p>
          <a:p>
            <a:pPr lvl="1"/>
            <a:endParaRPr lang="en-GB" sz="1200" dirty="0"/>
          </a:p>
          <a:p>
            <a:pPr lvl="1"/>
            <a:endParaRPr lang="en-GB" sz="1200" dirty="0"/>
          </a:p>
          <a:p>
            <a:pPr marL="27432" indent="0">
              <a:buNone/>
            </a:pPr>
            <a:endParaRPr lang="en-GB" sz="1200" u="sng" dirty="0"/>
          </a:p>
        </p:txBody>
      </p:sp>
      <p:pic>
        <p:nvPicPr>
          <p:cNvPr id="12" name="Picture 11">
            <a:extLst>
              <a:ext uri="{FF2B5EF4-FFF2-40B4-BE49-F238E27FC236}">
                <a16:creationId xmlns:a16="http://schemas.microsoft.com/office/drawing/2014/main" id="{43E3EDFE-2F06-E547-91C7-AD63E8475A3A}"/>
              </a:ext>
            </a:extLst>
          </p:cNvPr>
          <p:cNvPicPr>
            <a:picLocks noChangeAspect="1"/>
          </p:cNvPicPr>
          <p:nvPr/>
        </p:nvPicPr>
        <p:blipFill>
          <a:blip r:embed="rId3"/>
          <a:stretch>
            <a:fillRect/>
          </a:stretch>
        </p:blipFill>
        <p:spPr>
          <a:xfrm>
            <a:off x="6773027" y="941217"/>
            <a:ext cx="980168" cy="882152"/>
          </a:xfrm>
          <a:prstGeom prst="rect">
            <a:avLst/>
          </a:prstGeom>
        </p:spPr>
      </p:pic>
      <p:sp>
        <p:nvSpPr>
          <p:cNvPr id="13" name="Content Placeholder 10">
            <a:extLst>
              <a:ext uri="{FF2B5EF4-FFF2-40B4-BE49-F238E27FC236}">
                <a16:creationId xmlns:a16="http://schemas.microsoft.com/office/drawing/2014/main" id="{8E67AD84-079F-A441-8422-E36BE43078A0}"/>
              </a:ext>
            </a:extLst>
          </p:cNvPr>
          <p:cNvSpPr txBox="1">
            <a:spLocks/>
          </p:cNvSpPr>
          <p:nvPr/>
        </p:nvSpPr>
        <p:spPr>
          <a:xfrm>
            <a:off x="1191389" y="3620618"/>
            <a:ext cx="6338192" cy="1004342"/>
          </a:xfrm>
          <a:prstGeom prst="rect">
            <a:avLst/>
          </a:prstGeom>
        </p:spPr>
        <p:txBody>
          <a:bodyPr vert="horz">
            <a:normAutofit fontScale="92500" lnSpcReduction="10000"/>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Wingdings" panose="05000000000000000000" pitchFamily="2" charset="2"/>
              <a:buChar char="è"/>
            </a:pPr>
            <a:r>
              <a:rPr lang="en-GB" sz="1500" dirty="0"/>
              <a:t>Good feedback from the first users (Airbus, Thales, GVM,…): </a:t>
            </a:r>
          </a:p>
          <a:p>
            <a:pPr marL="27432" indent="0">
              <a:buNone/>
            </a:pPr>
            <a:r>
              <a:rPr lang="en-GB" sz="1500" i="1" dirty="0"/>
              <a:t>	</a:t>
            </a:r>
            <a:r>
              <a:rPr lang="en-GB" sz="1500" b="1" i="1" dirty="0"/>
              <a:t>“really good support and reactivity”</a:t>
            </a:r>
          </a:p>
          <a:p>
            <a:pPr marL="27432" indent="0">
              <a:buNone/>
            </a:pPr>
            <a:r>
              <a:rPr lang="en-GB" sz="1500" b="1" i="1" dirty="0"/>
              <a:t>	“No major issue on the hardware”</a:t>
            </a:r>
          </a:p>
          <a:p>
            <a:pPr marL="27432" indent="0">
              <a:buNone/>
            </a:pPr>
            <a:r>
              <a:rPr lang="en-GB" sz="1500" b="1" i="1" dirty="0"/>
              <a:t>	“Huge improvement of the software in 2017-2018”</a:t>
            </a:r>
          </a:p>
          <a:p>
            <a:pPr marL="27432" indent="0">
              <a:buNone/>
            </a:pPr>
            <a:endParaRPr lang="en-GB" sz="1500" dirty="0"/>
          </a:p>
        </p:txBody>
      </p:sp>
      <p:sp>
        <p:nvSpPr>
          <p:cNvPr id="14" name="TextBox 13">
            <a:extLst>
              <a:ext uri="{FF2B5EF4-FFF2-40B4-BE49-F238E27FC236}">
                <a16:creationId xmlns:a16="http://schemas.microsoft.com/office/drawing/2014/main" id="{9D6AC0BE-3BCD-754F-800D-7165311D5FEE}"/>
              </a:ext>
            </a:extLst>
          </p:cNvPr>
          <p:cNvSpPr txBox="1"/>
          <p:nvPr/>
        </p:nvSpPr>
        <p:spPr>
          <a:xfrm>
            <a:off x="7060288" y="4122789"/>
            <a:ext cx="2036135" cy="307777"/>
          </a:xfrm>
          <a:prstGeom prst="rect">
            <a:avLst/>
          </a:prstGeom>
          <a:noFill/>
        </p:spPr>
        <p:txBody>
          <a:bodyPr wrap="none" rtlCol="0">
            <a:spAutoFit/>
          </a:bodyPr>
          <a:lstStyle/>
          <a:p>
            <a:r>
              <a:rPr lang="en-US" sz="1400" i="1" dirty="0"/>
              <a:t>Courtesy of M. </a:t>
            </a:r>
            <a:r>
              <a:rPr lang="en-US" sz="1400" i="1" dirty="0" err="1"/>
              <a:t>Saccani</a:t>
            </a:r>
            <a:endParaRPr lang="en-US" sz="1400" i="1" dirty="0"/>
          </a:p>
        </p:txBody>
      </p:sp>
    </p:spTree>
    <p:extLst>
      <p:ext uri="{BB962C8B-B14F-4D97-AF65-F5344CB8AC3E}">
        <p14:creationId xmlns:p14="http://schemas.microsoft.com/office/powerpoint/2010/main" val="11378392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Selecting rad-tolerant components</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12</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10" name="Title 1">
            <a:extLst>
              <a:ext uri="{FF2B5EF4-FFF2-40B4-BE49-F238E27FC236}">
                <a16:creationId xmlns:a16="http://schemas.microsoft.com/office/drawing/2014/main" id="{D3F13924-AA44-4A48-8ACE-3326994EAF7C}"/>
              </a:ext>
            </a:extLst>
          </p:cNvPr>
          <p:cNvSpPr txBox="1">
            <a:spLocks/>
          </p:cNvSpPr>
          <p:nvPr/>
        </p:nvSpPr>
        <p:spPr>
          <a:xfrm>
            <a:off x="304426" y="514009"/>
            <a:ext cx="8226854" cy="705332"/>
          </a:xfrm>
          <a:prstGeom prst="rect">
            <a:avLst/>
          </a:prstGeom>
        </p:spPr>
        <p:txBody>
          <a:bodyPr vert="horz" lIns="45720" rIns="45720" anchor="ctr">
            <a:norm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1600" b="1" u="sng" dirty="0"/>
              <a:t>NG-Medium Evaluation for BLM</a:t>
            </a:r>
            <a:endParaRPr lang="en-GB" sz="1600" b="1" u="sng" dirty="0"/>
          </a:p>
        </p:txBody>
      </p:sp>
      <p:sp>
        <p:nvSpPr>
          <p:cNvPr id="14" name="TextBox 13">
            <a:extLst>
              <a:ext uri="{FF2B5EF4-FFF2-40B4-BE49-F238E27FC236}">
                <a16:creationId xmlns:a16="http://schemas.microsoft.com/office/drawing/2014/main" id="{9D6AC0BE-3BCD-754F-800D-7165311D5FEE}"/>
              </a:ext>
            </a:extLst>
          </p:cNvPr>
          <p:cNvSpPr txBox="1"/>
          <p:nvPr/>
        </p:nvSpPr>
        <p:spPr>
          <a:xfrm>
            <a:off x="7058311" y="4298634"/>
            <a:ext cx="2036135" cy="307777"/>
          </a:xfrm>
          <a:prstGeom prst="rect">
            <a:avLst/>
          </a:prstGeom>
          <a:noFill/>
        </p:spPr>
        <p:txBody>
          <a:bodyPr wrap="none" rtlCol="0">
            <a:spAutoFit/>
          </a:bodyPr>
          <a:lstStyle/>
          <a:p>
            <a:r>
              <a:rPr lang="en-US" sz="1400" i="1" dirty="0"/>
              <a:t>Courtesy of M. </a:t>
            </a:r>
            <a:r>
              <a:rPr lang="en-US" sz="1400" i="1" dirty="0" err="1"/>
              <a:t>Saccani</a:t>
            </a:r>
            <a:endParaRPr lang="en-US" sz="1400" i="1" dirty="0"/>
          </a:p>
        </p:txBody>
      </p:sp>
      <p:sp>
        <p:nvSpPr>
          <p:cNvPr id="15" name="Footer Placeholder 4">
            <a:extLst>
              <a:ext uri="{FF2B5EF4-FFF2-40B4-BE49-F238E27FC236}">
                <a16:creationId xmlns:a16="http://schemas.microsoft.com/office/drawing/2014/main" id="{4D4C4C69-EDF6-4A4B-8297-3DE3C1AD8485}"/>
              </a:ext>
            </a:extLst>
          </p:cNvPr>
          <p:cNvSpPr txBox="1">
            <a:spLocks/>
          </p:cNvSpPr>
          <p:nvPr/>
        </p:nvSpPr>
        <p:spPr>
          <a:xfrm>
            <a:off x="4718522" y="4767263"/>
            <a:ext cx="2895600" cy="273844"/>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NanoXplore NG-Medium</a:t>
            </a:r>
            <a:endParaRPr lang="en-US" dirty="0"/>
          </a:p>
        </p:txBody>
      </p:sp>
      <p:sp>
        <p:nvSpPr>
          <p:cNvPr id="16" name="Content Placeholder 10">
            <a:extLst>
              <a:ext uri="{FF2B5EF4-FFF2-40B4-BE49-F238E27FC236}">
                <a16:creationId xmlns:a16="http://schemas.microsoft.com/office/drawing/2014/main" id="{D43080F7-AD1A-F24A-ACF6-42B3454060E2}"/>
              </a:ext>
            </a:extLst>
          </p:cNvPr>
          <p:cNvSpPr>
            <a:spLocks noGrp="1"/>
          </p:cNvSpPr>
          <p:nvPr>
            <p:ph idx="1"/>
          </p:nvPr>
        </p:nvSpPr>
        <p:spPr>
          <a:xfrm>
            <a:off x="530801" y="1519306"/>
            <a:ext cx="5398226" cy="3126284"/>
          </a:xfrm>
        </p:spPr>
        <p:txBody>
          <a:bodyPr>
            <a:normAutofit lnSpcReduction="10000"/>
          </a:bodyPr>
          <a:lstStyle/>
          <a:p>
            <a:r>
              <a:rPr lang="en-GB" sz="1425" dirty="0"/>
              <a:t>SRAM FPGA </a:t>
            </a:r>
          </a:p>
          <a:p>
            <a:r>
              <a:rPr lang="en-GB" sz="1425" dirty="0" err="1"/>
              <a:t>RadHardened</a:t>
            </a:r>
            <a:r>
              <a:rPr lang="en-GB" sz="1425" dirty="0"/>
              <a:t> by design (no need for TMR)</a:t>
            </a:r>
          </a:p>
          <a:p>
            <a:r>
              <a:rPr lang="en-GB" sz="1425" dirty="0"/>
              <a:t>TID up to 300krad (tested also at CERN)</a:t>
            </a:r>
          </a:p>
          <a:p>
            <a:r>
              <a:rPr lang="en-GB" sz="1425" dirty="0" err="1"/>
              <a:t>ConfigRAM</a:t>
            </a:r>
            <a:r>
              <a:rPr lang="en-GB" sz="1425" dirty="0"/>
              <a:t> integrity check</a:t>
            </a:r>
          </a:p>
          <a:p>
            <a:r>
              <a:rPr lang="en-GB" sz="1425" dirty="0"/>
              <a:t>BRAM EDAC</a:t>
            </a:r>
          </a:p>
          <a:p>
            <a:r>
              <a:rPr lang="en-GB" sz="1425" dirty="0"/>
              <a:t>Packaging: plastic FG625 available </a:t>
            </a:r>
          </a:p>
          <a:p>
            <a:r>
              <a:rPr lang="en-GB" sz="1425" dirty="0"/>
              <a:t>35k LUT4/DFF, 112 DSP, 54BRAM, 24 Clocks</a:t>
            </a:r>
          </a:p>
          <a:p>
            <a:r>
              <a:rPr lang="en-GB" sz="1425" dirty="0"/>
              <a:t>Requires a non-volatile memory for configuration</a:t>
            </a:r>
          </a:p>
          <a:p>
            <a:endParaRPr lang="en-GB" sz="1425" dirty="0"/>
          </a:p>
          <a:p>
            <a:r>
              <a:rPr lang="en-GB" sz="1425" dirty="0"/>
              <a:t>EDA: </a:t>
            </a:r>
            <a:r>
              <a:rPr lang="en-GB" sz="1425" dirty="0" err="1"/>
              <a:t>NanoXmap</a:t>
            </a:r>
            <a:r>
              <a:rPr lang="en-GB" sz="1425" dirty="0"/>
              <a:t> entirely in Python</a:t>
            </a:r>
          </a:p>
          <a:p>
            <a:r>
              <a:rPr lang="en-GB" sz="1425" dirty="0"/>
              <a:t>This design flow is now mature</a:t>
            </a:r>
          </a:p>
          <a:p>
            <a:r>
              <a:rPr lang="en-GB" sz="1425" dirty="0"/>
              <a:t>IP core generator and scope debugger available</a:t>
            </a:r>
          </a:p>
          <a:p>
            <a:pPr marL="27432" indent="0">
              <a:buNone/>
            </a:pPr>
            <a:endParaRPr lang="en-GB" sz="1500" dirty="0"/>
          </a:p>
        </p:txBody>
      </p:sp>
      <p:pic>
        <p:nvPicPr>
          <p:cNvPr id="17" name="Picture 2" descr="Image result for nanoxplore ng medium">
            <a:extLst>
              <a:ext uri="{FF2B5EF4-FFF2-40B4-BE49-F238E27FC236}">
                <a16:creationId xmlns:a16="http://schemas.microsoft.com/office/drawing/2014/main" id="{1CC995D3-9BA4-2849-BB80-A54FB25C70DF}"/>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30787" y="1002329"/>
            <a:ext cx="1741205" cy="48117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Image result for ng medium">
            <a:extLst>
              <a:ext uri="{FF2B5EF4-FFF2-40B4-BE49-F238E27FC236}">
                <a16:creationId xmlns:a16="http://schemas.microsoft.com/office/drawing/2014/main" id="{05E58152-BE0D-8449-868B-CC27A9BC8EAD}"/>
              </a:ext>
            </a:extLst>
          </p:cNvPr>
          <p:cNvPicPr>
            <a:picLocks noChangeAspect="1" noChangeArrowheads="1"/>
          </p:cNvPicPr>
          <p:nvPr/>
        </p:nvPicPr>
        <p:blipFill>
          <a:blip r:embed="rId4" cstate="email">
            <a:extLst>
              <a:ext uri="{BEBA8EAE-BF5A-486C-A8C5-ECC9F3942E4B}">
                <a14:imgProps xmlns:a14="http://schemas.microsoft.com/office/drawing/2010/main">
                  <a14:imgLayer r:embed="rId5">
                    <a14:imgEffect>
                      <a14:backgroundRemoval t="0" b="98344" l="0" r="93600"/>
                    </a14:imgEffect>
                  </a14:imgLayer>
                </a14:imgProps>
              </a:ext>
              <a:ext uri="{28A0092B-C50C-407E-A947-70E740481C1C}">
                <a14:useLocalDpi xmlns:a14="http://schemas.microsoft.com/office/drawing/2010/main" val="0"/>
              </a:ext>
            </a:extLst>
          </a:blip>
          <a:srcRect/>
          <a:stretch>
            <a:fillRect/>
          </a:stretch>
        </p:blipFill>
        <p:spPr bwMode="auto">
          <a:xfrm>
            <a:off x="5617908" y="1070513"/>
            <a:ext cx="1874960" cy="1448970"/>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07AD0976-C959-0D4C-8496-45B9CB8D564F}"/>
              </a:ext>
            </a:extLst>
          </p:cNvPr>
          <p:cNvSpPr txBox="1"/>
          <p:nvPr/>
        </p:nvSpPr>
        <p:spPr>
          <a:xfrm>
            <a:off x="6880700" y="2071854"/>
            <a:ext cx="806631" cy="230832"/>
          </a:xfrm>
          <a:prstGeom prst="rect">
            <a:avLst/>
          </a:prstGeom>
          <a:noFill/>
        </p:spPr>
        <p:txBody>
          <a:bodyPr wrap="none" rtlCol="0">
            <a:spAutoFit/>
          </a:bodyPr>
          <a:lstStyle/>
          <a:p>
            <a:r>
              <a:rPr lang="en-US" sz="900" dirty="0">
                <a:solidFill>
                  <a:srgbClr val="000000"/>
                </a:solidFill>
              </a:rPr>
              <a:t>NG-Medium</a:t>
            </a:r>
          </a:p>
        </p:txBody>
      </p:sp>
      <p:pic>
        <p:nvPicPr>
          <p:cNvPr id="20" name="Picture 6" descr="Image result for nanoxmap">
            <a:extLst>
              <a:ext uri="{FF2B5EF4-FFF2-40B4-BE49-F238E27FC236}">
                <a16:creationId xmlns:a16="http://schemas.microsoft.com/office/drawing/2014/main" id="{C3B5FA32-F1D7-A74C-BBE0-2AA867B50BC3}"/>
              </a:ext>
            </a:extLst>
          </p:cNvPr>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5617908" y="2899751"/>
            <a:ext cx="1518565" cy="1162201"/>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B9713689-F61B-1F4F-A502-2BFF4AEACD13}"/>
              </a:ext>
            </a:extLst>
          </p:cNvPr>
          <p:cNvSpPr txBox="1"/>
          <p:nvPr/>
        </p:nvSpPr>
        <p:spPr>
          <a:xfrm>
            <a:off x="7136473" y="3055135"/>
            <a:ext cx="761747" cy="230832"/>
          </a:xfrm>
          <a:prstGeom prst="rect">
            <a:avLst/>
          </a:prstGeom>
          <a:noFill/>
        </p:spPr>
        <p:txBody>
          <a:bodyPr wrap="none" rtlCol="0">
            <a:spAutoFit/>
          </a:bodyPr>
          <a:lstStyle/>
          <a:p>
            <a:r>
              <a:rPr lang="en-US" sz="900" dirty="0" err="1">
                <a:solidFill>
                  <a:srgbClr val="000000"/>
                </a:solidFill>
              </a:rPr>
              <a:t>NanoXmap</a:t>
            </a:r>
            <a:endParaRPr lang="en-US" sz="900" dirty="0">
              <a:solidFill>
                <a:srgbClr val="000000"/>
              </a:solidFill>
            </a:endParaRPr>
          </a:p>
        </p:txBody>
      </p:sp>
    </p:spTree>
    <p:extLst>
      <p:ext uri="{BB962C8B-B14F-4D97-AF65-F5344CB8AC3E}">
        <p14:creationId xmlns:p14="http://schemas.microsoft.com/office/powerpoint/2010/main" val="587999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Selecting rad-tolerant components</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13</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10" name="Title 1">
            <a:extLst>
              <a:ext uri="{FF2B5EF4-FFF2-40B4-BE49-F238E27FC236}">
                <a16:creationId xmlns:a16="http://schemas.microsoft.com/office/drawing/2014/main" id="{D3F13924-AA44-4A48-8ACE-3326994EAF7C}"/>
              </a:ext>
            </a:extLst>
          </p:cNvPr>
          <p:cNvSpPr txBox="1">
            <a:spLocks/>
          </p:cNvSpPr>
          <p:nvPr/>
        </p:nvSpPr>
        <p:spPr>
          <a:xfrm>
            <a:off x="304426" y="514009"/>
            <a:ext cx="8226854" cy="705332"/>
          </a:xfrm>
          <a:prstGeom prst="rect">
            <a:avLst/>
          </a:prstGeom>
        </p:spPr>
        <p:txBody>
          <a:bodyPr vert="horz" lIns="45720" rIns="45720" anchor="ctr">
            <a:norm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1600" b="1" u="sng" dirty="0"/>
              <a:t>NG-Medium Evaluation for BLM</a:t>
            </a:r>
            <a:endParaRPr lang="en-GB" sz="1600" b="1" u="sng" dirty="0"/>
          </a:p>
        </p:txBody>
      </p:sp>
      <p:sp>
        <p:nvSpPr>
          <p:cNvPr id="14" name="TextBox 13">
            <a:extLst>
              <a:ext uri="{FF2B5EF4-FFF2-40B4-BE49-F238E27FC236}">
                <a16:creationId xmlns:a16="http://schemas.microsoft.com/office/drawing/2014/main" id="{9D6AC0BE-3BCD-754F-800D-7165311D5FEE}"/>
              </a:ext>
            </a:extLst>
          </p:cNvPr>
          <p:cNvSpPr txBox="1"/>
          <p:nvPr/>
        </p:nvSpPr>
        <p:spPr>
          <a:xfrm>
            <a:off x="7058311" y="4298634"/>
            <a:ext cx="2036135" cy="307777"/>
          </a:xfrm>
          <a:prstGeom prst="rect">
            <a:avLst/>
          </a:prstGeom>
          <a:noFill/>
        </p:spPr>
        <p:txBody>
          <a:bodyPr wrap="none" rtlCol="0">
            <a:spAutoFit/>
          </a:bodyPr>
          <a:lstStyle/>
          <a:p>
            <a:r>
              <a:rPr lang="en-US" sz="1400" i="1" dirty="0"/>
              <a:t>Courtesy of M. </a:t>
            </a:r>
            <a:r>
              <a:rPr lang="en-US" sz="1400" i="1" dirty="0" err="1"/>
              <a:t>Saccani</a:t>
            </a:r>
            <a:endParaRPr lang="en-US" sz="1400" i="1" dirty="0"/>
          </a:p>
        </p:txBody>
      </p:sp>
      <p:sp>
        <p:nvSpPr>
          <p:cNvPr id="22" name="Content Placeholder 10">
            <a:extLst>
              <a:ext uri="{FF2B5EF4-FFF2-40B4-BE49-F238E27FC236}">
                <a16:creationId xmlns:a16="http://schemas.microsoft.com/office/drawing/2014/main" id="{CB7E580A-6437-3041-89BE-5787D197E7BA}"/>
              </a:ext>
            </a:extLst>
          </p:cNvPr>
          <p:cNvSpPr txBox="1">
            <a:spLocks/>
          </p:cNvSpPr>
          <p:nvPr/>
        </p:nvSpPr>
        <p:spPr>
          <a:xfrm>
            <a:off x="916469" y="996564"/>
            <a:ext cx="6820761" cy="3770699"/>
          </a:xfrm>
          <a:prstGeom prst="rect">
            <a:avLst/>
          </a:prstGeom>
        </p:spPr>
        <p:txBody>
          <a:bodyPr vert="horz">
            <a:norm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27432" indent="0">
              <a:buNone/>
            </a:pPr>
            <a:r>
              <a:rPr lang="en-GB" sz="1800" u="sng" dirty="0"/>
              <a:t>Objective:</a:t>
            </a:r>
            <a:r>
              <a:rPr lang="en-GB" sz="1800" dirty="0"/>
              <a:t> </a:t>
            </a:r>
          </a:p>
          <a:p>
            <a:r>
              <a:rPr lang="en-GB" sz="1350" i="1" dirty="0"/>
              <a:t>Replace the </a:t>
            </a:r>
            <a:r>
              <a:rPr lang="en-GB" sz="1350" i="1" dirty="0" err="1"/>
              <a:t>antifuse</a:t>
            </a:r>
            <a:r>
              <a:rPr lang="en-GB" sz="1350" i="1" dirty="0"/>
              <a:t> SX72 on the BLM acquisition tunnel board</a:t>
            </a:r>
          </a:p>
          <a:p>
            <a:r>
              <a:rPr lang="en-GB" sz="1350" i="1" dirty="0"/>
              <a:t>Improve performances: more bits and faster sampling. </a:t>
            </a:r>
          </a:p>
          <a:p>
            <a:pPr lvl="1">
              <a:buFontTx/>
              <a:buChar char="-"/>
            </a:pPr>
            <a:r>
              <a:rPr lang="en-GB" sz="1050" i="1" dirty="0"/>
              <a:t>FPGA footprint: 	PQFP208 (784mm</a:t>
            </a:r>
            <a:r>
              <a:rPr lang="en-GB" sz="1050" i="1" baseline="30000" dirty="0"/>
              <a:t>2</a:t>
            </a:r>
            <a:r>
              <a:rPr lang="en-GB" sz="1050" i="1" dirty="0"/>
              <a:t>)	</a:t>
            </a:r>
            <a:r>
              <a:rPr lang="en-GB" sz="1050" i="1" dirty="0">
                <a:sym typeface="Wingdings" panose="05000000000000000000" pitchFamily="2" charset="2"/>
              </a:rPr>
              <a:t> 	FG625 mm</a:t>
            </a:r>
            <a:r>
              <a:rPr lang="en-GB" sz="1050" i="1" baseline="30000" dirty="0"/>
              <a:t>2</a:t>
            </a:r>
            <a:endParaRPr lang="en-GB" sz="1050" i="1" dirty="0"/>
          </a:p>
          <a:p>
            <a:pPr lvl="1">
              <a:buFontTx/>
              <a:buChar char="-"/>
            </a:pPr>
            <a:r>
              <a:rPr lang="en-GB" sz="1050" i="1" dirty="0"/>
              <a:t>Technology: 		220nm		</a:t>
            </a:r>
            <a:r>
              <a:rPr lang="en-GB" sz="1050" i="1" dirty="0">
                <a:sym typeface="Wingdings" panose="05000000000000000000" pitchFamily="2" charset="2"/>
              </a:rPr>
              <a:t> 	65nm</a:t>
            </a:r>
          </a:p>
          <a:p>
            <a:pPr lvl="1">
              <a:buFontTx/>
              <a:buChar char="-"/>
            </a:pPr>
            <a:r>
              <a:rPr lang="en-GB" sz="1050" i="1" dirty="0">
                <a:sym typeface="Wingdings" panose="05000000000000000000" pitchFamily="2" charset="2"/>
              </a:rPr>
              <a:t>Registers:		2012			32,256</a:t>
            </a:r>
          </a:p>
          <a:p>
            <a:pPr lvl="1">
              <a:buFontTx/>
              <a:buChar char="-"/>
            </a:pPr>
            <a:r>
              <a:rPr lang="en-GB" sz="1050" i="1" dirty="0">
                <a:sym typeface="Wingdings" panose="05000000000000000000" pitchFamily="2" charset="2"/>
              </a:rPr>
              <a:t>BRAM:		0			56</a:t>
            </a:r>
          </a:p>
          <a:p>
            <a:pPr lvl="1">
              <a:buFontTx/>
              <a:buChar char="-"/>
            </a:pPr>
            <a:r>
              <a:rPr lang="en-GB" sz="1050" i="1" dirty="0">
                <a:sym typeface="Wingdings" panose="05000000000000000000" pitchFamily="2" charset="2"/>
              </a:rPr>
              <a:t>DSP:		0			112	</a:t>
            </a:r>
          </a:p>
          <a:p>
            <a:pPr lvl="1">
              <a:buFontTx/>
              <a:buChar char="-"/>
            </a:pPr>
            <a:r>
              <a:rPr lang="en-GB" sz="1050" i="1" dirty="0">
                <a:sym typeface="Wingdings" panose="05000000000000000000" pitchFamily="2" charset="2"/>
              </a:rPr>
              <a:t>LVDS channels:	0		 	240</a:t>
            </a:r>
          </a:p>
          <a:p>
            <a:pPr marL="0" lvl="1" indent="0">
              <a:buNone/>
            </a:pPr>
            <a:endParaRPr lang="en-GB" sz="1800" u="sng" dirty="0"/>
          </a:p>
          <a:p>
            <a:pPr marL="0" lvl="1" indent="0">
              <a:buNone/>
            </a:pPr>
            <a:r>
              <a:rPr lang="en-GB" sz="1800" u="sng" dirty="0"/>
              <a:t>Means: </a:t>
            </a:r>
          </a:p>
          <a:p>
            <a:r>
              <a:rPr lang="en-GB" sz="1350" i="1" dirty="0"/>
              <a:t>One </a:t>
            </a:r>
            <a:r>
              <a:rPr lang="en-GB" sz="1350" i="1" dirty="0" err="1"/>
              <a:t>DevKit</a:t>
            </a:r>
            <a:r>
              <a:rPr lang="en-GB" sz="1350" i="1" dirty="0"/>
              <a:t> in use since November in BL section</a:t>
            </a:r>
          </a:p>
          <a:p>
            <a:pPr marL="336042" lvl="1" indent="0">
              <a:buNone/>
            </a:pPr>
            <a:r>
              <a:rPr lang="en-GB" sz="1050" i="1" dirty="0"/>
              <a:t>- Evaluation of the design flow</a:t>
            </a:r>
          </a:p>
          <a:p>
            <a:pPr marL="336042" lvl="1" indent="0">
              <a:buNone/>
            </a:pPr>
            <a:r>
              <a:rPr lang="en-GB" sz="1050" i="1" dirty="0"/>
              <a:t>- Contact with </a:t>
            </a:r>
            <a:r>
              <a:rPr lang="en-GB" sz="1050" i="1" dirty="0" err="1"/>
              <a:t>NanoXplore</a:t>
            </a:r>
            <a:r>
              <a:rPr lang="en-GB" sz="1050" i="1" dirty="0"/>
              <a:t> Support to get new features </a:t>
            </a:r>
          </a:p>
          <a:p>
            <a:pPr marL="336042" lvl="1" indent="0">
              <a:buNone/>
            </a:pPr>
            <a:r>
              <a:rPr lang="en-GB" sz="1050" i="1" dirty="0"/>
              <a:t>  (serial number and internal temperature)</a:t>
            </a:r>
          </a:p>
          <a:p>
            <a:pPr marL="336042" lvl="1" indent="0">
              <a:buNone/>
            </a:pPr>
            <a:r>
              <a:rPr lang="en-GB" sz="1050" i="1" dirty="0"/>
              <a:t>- Design of a </a:t>
            </a:r>
            <a:r>
              <a:rPr lang="en-GB" sz="1050" i="1" dirty="0" err="1"/>
              <a:t>mockup</a:t>
            </a:r>
            <a:r>
              <a:rPr lang="en-GB" sz="1050" i="1" dirty="0"/>
              <a:t> by replacing the </a:t>
            </a:r>
            <a:r>
              <a:rPr lang="en-GB" sz="1050" i="1" dirty="0" err="1"/>
              <a:t>antifuse</a:t>
            </a:r>
            <a:r>
              <a:rPr lang="en-GB" sz="1050" i="1" dirty="0"/>
              <a:t> pin to pin</a:t>
            </a:r>
          </a:p>
          <a:p>
            <a:pPr lvl="1">
              <a:buFontTx/>
              <a:buChar char="-"/>
            </a:pPr>
            <a:endParaRPr lang="en-GB" sz="1050" i="1" dirty="0"/>
          </a:p>
        </p:txBody>
      </p:sp>
      <p:pic>
        <p:nvPicPr>
          <p:cNvPr id="23" name="Picture 22">
            <a:extLst>
              <a:ext uri="{FF2B5EF4-FFF2-40B4-BE49-F238E27FC236}">
                <a16:creationId xmlns:a16="http://schemas.microsoft.com/office/drawing/2014/main" id="{88CDD0F7-8B3E-CA44-9361-1D22A1667753}"/>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0" b="100000" l="0" r="99881">
                        <a14:backgroundMark x1="713" y1="19553" x2="831" y2="82542"/>
                        <a14:backgroundMark x1="6057" y1="78771" x2="4276" y2="82542"/>
                      </a14:backgroundRemoval>
                    </a14:imgEffect>
                  </a14:imgLayer>
                </a14:imgProps>
              </a:ext>
            </a:extLst>
          </a:blip>
          <a:stretch>
            <a:fillRect/>
          </a:stretch>
        </p:blipFill>
        <p:spPr>
          <a:xfrm>
            <a:off x="5460961" y="3175876"/>
            <a:ext cx="1625650" cy="1382382"/>
          </a:xfrm>
          <a:prstGeom prst="rect">
            <a:avLst/>
          </a:prstGeom>
        </p:spPr>
      </p:pic>
    </p:spTree>
    <p:extLst>
      <p:ext uri="{BB962C8B-B14F-4D97-AF65-F5344CB8AC3E}">
        <p14:creationId xmlns:p14="http://schemas.microsoft.com/office/powerpoint/2010/main" val="4258883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Outline</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2</a:t>
            </a:r>
          </a:p>
        </p:txBody>
      </p:sp>
      <p:sp>
        <p:nvSpPr>
          <p:cNvPr id="3" name="Content Placeholder 2"/>
          <p:cNvSpPr>
            <a:spLocks noGrp="1"/>
          </p:cNvSpPr>
          <p:nvPr>
            <p:ph idx="1"/>
          </p:nvPr>
        </p:nvSpPr>
        <p:spPr>
          <a:xfrm>
            <a:off x="457200" y="1311705"/>
            <a:ext cx="8229600" cy="3203145"/>
          </a:xfrm>
        </p:spPr>
        <p:txBody>
          <a:bodyPr/>
          <a:lstStyle/>
          <a:p>
            <a:r>
              <a:rPr lang="en-US" dirty="0"/>
              <a:t>Introduction</a:t>
            </a:r>
          </a:p>
          <a:p>
            <a:endParaRPr lang="en-US" dirty="0"/>
          </a:p>
          <a:p>
            <a:r>
              <a:rPr lang="en-US" dirty="0"/>
              <a:t>BI rad-tolerant developments</a:t>
            </a:r>
          </a:p>
          <a:p>
            <a:endParaRPr lang="en-US" dirty="0"/>
          </a:p>
          <a:p>
            <a:r>
              <a:rPr lang="en-US" dirty="0"/>
              <a:t>Common developments with EP/ESE</a:t>
            </a:r>
          </a:p>
          <a:p>
            <a:endParaRPr lang="en-US" dirty="0"/>
          </a:p>
          <a:p>
            <a:r>
              <a:rPr lang="en-US" dirty="0"/>
              <a:t>Testing of rad-tolerant and COTS components</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Tree>
    <p:extLst>
      <p:ext uri="{BB962C8B-B14F-4D97-AF65-F5344CB8AC3E}">
        <p14:creationId xmlns:p14="http://schemas.microsoft.com/office/powerpoint/2010/main" val="10560232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Testing COTS to radiation</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14</a:t>
            </a:r>
          </a:p>
          <a:p>
            <a:endParaRPr lang="en-US" dirty="0"/>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7" name="Content Placeholder 6">
            <a:extLst>
              <a:ext uri="{FF2B5EF4-FFF2-40B4-BE49-F238E27FC236}">
                <a16:creationId xmlns:a16="http://schemas.microsoft.com/office/drawing/2014/main" id="{73778B23-1593-6146-B155-D8EDBE4194BE}"/>
              </a:ext>
            </a:extLst>
          </p:cNvPr>
          <p:cNvSpPr>
            <a:spLocks noGrp="1"/>
          </p:cNvSpPr>
          <p:nvPr>
            <p:ph idx="1"/>
          </p:nvPr>
        </p:nvSpPr>
        <p:spPr>
          <a:xfrm>
            <a:off x="126610" y="735547"/>
            <a:ext cx="8257736" cy="460208"/>
          </a:xfrm>
        </p:spPr>
        <p:txBody>
          <a:bodyPr/>
          <a:lstStyle/>
          <a:p>
            <a:pPr marL="36576" indent="0">
              <a:buNone/>
            </a:pPr>
            <a:r>
              <a:rPr lang="en-GB" sz="1600" b="1" u="sng" dirty="0">
                <a:solidFill>
                  <a:schemeClr val="tx2"/>
                </a:solidFill>
              </a:rPr>
              <a:t>Irradiation test of Ethernet to Fibre Optics converter (ADVANTEC EKI-2741LX) </a:t>
            </a:r>
          </a:p>
          <a:p>
            <a:endParaRPr lang="en-US" dirty="0"/>
          </a:p>
        </p:txBody>
      </p:sp>
    </p:spTree>
    <p:extLst>
      <p:ext uri="{BB962C8B-B14F-4D97-AF65-F5344CB8AC3E}">
        <p14:creationId xmlns:p14="http://schemas.microsoft.com/office/powerpoint/2010/main" val="17827488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Testing COTS to radiation</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14</a:t>
            </a:r>
          </a:p>
          <a:p>
            <a:endParaRPr lang="en-US" dirty="0"/>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7" name="Content Placeholder 6">
            <a:extLst>
              <a:ext uri="{FF2B5EF4-FFF2-40B4-BE49-F238E27FC236}">
                <a16:creationId xmlns:a16="http://schemas.microsoft.com/office/drawing/2014/main" id="{73778B23-1593-6146-B155-D8EDBE4194BE}"/>
              </a:ext>
            </a:extLst>
          </p:cNvPr>
          <p:cNvSpPr>
            <a:spLocks noGrp="1"/>
          </p:cNvSpPr>
          <p:nvPr>
            <p:ph idx="1"/>
          </p:nvPr>
        </p:nvSpPr>
        <p:spPr>
          <a:xfrm>
            <a:off x="126610" y="735547"/>
            <a:ext cx="8257736" cy="460208"/>
          </a:xfrm>
        </p:spPr>
        <p:txBody>
          <a:bodyPr/>
          <a:lstStyle/>
          <a:p>
            <a:pPr marL="36576" indent="0">
              <a:buNone/>
            </a:pPr>
            <a:r>
              <a:rPr lang="en-GB" sz="1600" b="1" u="sng" dirty="0">
                <a:solidFill>
                  <a:schemeClr val="tx2"/>
                </a:solidFill>
              </a:rPr>
              <a:t>Irradiation test of Ethernet to Fibre Optics converter (ADVANTEC EKI-2741LX) </a:t>
            </a:r>
          </a:p>
          <a:p>
            <a:endParaRPr lang="en-US" dirty="0"/>
          </a:p>
        </p:txBody>
      </p:sp>
      <p:sp>
        <p:nvSpPr>
          <p:cNvPr id="8" name="TextBox 7">
            <a:extLst>
              <a:ext uri="{FF2B5EF4-FFF2-40B4-BE49-F238E27FC236}">
                <a16:creationId xmlns:a16="http://schemas.microsoft.com/office/drawing/2014/main" id="{2C53C801-A22C-3A48-8790-BBAB254A944A}"/>
              </a:ext>
            </a:extLst>
          </p:cNvPr>
          <p:cNvSpPr txBox="1"/>
          <p:nvPr/>
        </p:nvSpPr>
        <p:spPr>
          <a:xfrm>
            <a:off x="6924491" y="4338847"/>
            <a:ext cx="1906291" cy="307777"/>
          </a:xfrm>
          <a:prstGeom prst="rect">
            <a:avLst/>
          </a:prstGeom>
          <a:noFill/>
        </p:spPr>
        <p:txBody>
          <a:bodyPr wrap="none" rtlCol="0">
            <a:spAutoFit/>
          </a:bodyPr>
          <a:lstStyle/>
          <a:p>
            <a:r>
              <a:rPr lang="en-US" sz="1400" i="1" dirty="0"/>
              <a:t>Courtesy of S. Burger</a:t>
            </a:r>
          </a:p>
        </p:txBody>
      </p:sp>
      <p:grpSp>
        <p:nvGrpSpPr>
          <p:cNvPr id="11" name="Group 10">
            <a:extLst>
              <a:ext uri="{FF2B5EF4-FFF2-40B4-BE49-F238E27FC236}">
                <a16:creationId xmlns:a16="http://schemas.microsoft.com/office/drawing/2014/main" id="{CEB2283D-2EF6-884C-98C4-1AF281A82F2B}"/>
              </a:ext>
            </a:extLst>
          </p:cNvPr>
          <p:cNvGrpSpPr/>
          <p:nvPr/>
        </p:nvGrpSpPr>
        <p:grpSpPr>
          <a:xfrm>
            <a:off x="430592" y="1725945"/>
            <a:ext cx="5718008" cy="1255563"/>
            <a:chOff x="292767" y="3368842"/>
            <a:chExt cx="7624011" cy="1674084"/>
          </a:xfrm>
        </p:grpSpPr>
        <p:sp>
          <p:nvSpPr>
            <p:cNvPr id="12" name="Rectangle 11">
              <a:extLst>
                <a:ext uri="{FF2B5EF4-FFF2-40B4-BE49-F238E27FC236}">
                  <a16:creationId xmlns:a16="http://schemas.microsoft.com/office/drawing/2014/main" id="{4E1279A7-1663-F34B-A0F1-EA7D6B22C987}"/>
                </a:ext>
              </a:extLst>
            </p:cNvPr>
            <p:cNvSpPr/>
            <p:nvPr/>
          </p:nvSpPr>
          <p:spPr>
            <a:xfrm>
              <a:off x="1933750" y="3803557"/>
              <a:ext cx="1165435" cy="93509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Eth/fibre</a:t>
              </a:r>
            </a:p>
            <a:p>
              <a:pPr algn="ctr"/>
              <a:r>
                <a:rPr lang="en-GB" sz="900" dirty="0"/>
                <a:t>1G/Single </a:t>
              </a:r>
              <a:r>
                <a:rPr lang="en-GB" sz="900" dirty="0" err="1"/>
                <a:t>ch.</a:t>
              </a:r>
              <a:endParaRPr lang="en-GB" sz="900" dirty="0"/>
            </a:p>
          </p:txBody>
        </p:sp>
        <p:cxnSp>
          <p:nvCxnSpPr>
            <p:cNvPr id="13" name="Straight Arrow Connector 12">
              <a:extLst>
                <a:ext uri="{FF2B5EF4-FFF2-40B4-BE49-F238E27FC236}">
                  <a16:creationId xmlns:a16="http://schemas.microsoft.com/office/drawing/2014/main" id="{983E4212-9F43-C948-B948-64DD67C696A3}"/>
                </a:ext>
              </a:extLst>
            </p:cNvPr>
            <p:cNvCxnSpPr>
              <a:cxnSpLocks/>
              <a:stCxn id="14" idx="3"/>
              <a:endCxn id="12" idx="1"/>
            </p:cNvCxnSpPr>
            <p:nvPr/>
          </p:nvCxnSpPr>
          <p:spPr>
            <a:xfrm flipV="1">
              <a:off x="1266850" y="4271106"/>
              <a:ext cx="666900" cy="12623"/>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40A4525-39E3-ED4C-8CA1-52B8BA3B39A4}"/>
                </a:ext>
              </a:extLst>
            </p:cNvPr>
            <p:cNvSpPr txBox="1"/>
            <p:nvPr/>
          </p:nvSpPr>
          <p:spPr>
            <a:xfrm>
              <a:off x="453727" y="4068285"/>
              <a:ext cx="813123" cy="430887"/>
            </a:xfrm>
            <a:prstGeom prst="rect">
              <a:avLst/>
            </a:prstGeom>
            <a:solidFill>
              <a:schemeClr val="bg1">
                <a:lumMod val="75000"/>
              </a:schemeClr>
            </a:solidFill>
            <a:ln>
              <a:solidFill>
                <a:schemeClr val="bg1">
                  <a:lumMod val="85000"/>
                </a:schemeClr>
              </a:solidFill>
            </a:ln>
          </p:spPr>
          <p:txBody>
            <a:bodyPr wrap="square" rtlCol="0">
              <a:spAutoFit/>
            </a:bodyPr>
            <a:lstStyle/>
            <a:p>
              <a:pPr algn="ctr"/>
              <a:r>
                <a:rPr lang="en-GB" sz="750" b="1" dirty="0">
                  <a:solidFill>
                    <a:schemeClr val="bg1"/>
                  </a:solidFill>
                </a:rPr>
                <a:t>Digital Camera </a:t>
              </a:r>
            </a:p>
          </p:txBody>
        </p:sp>
        <p:sp>
          <p:nvSpPr>
            <p:cNvPr id="15" name="Rectangle 14">
              <a:extLst>
                <a:ext uri="{FF2B5EF4-FFF2-40B4-BE49-F238E27FC236}">
                  <a16:creationId xmlns:a16="http://schemas.microsoft.com/office/drawing/2014/main" id="{2413DECD-3879-EC4D-AE37-5A24A83074AA}"/>
                </a:ext>
              </a:extLst>
            </p:cNvPr>
            <p:cNvSpPr/>
            <p:nvPr/>
          </p:nvSpPr>
          <p:spPr>
            <a:xfrm>
              <a:off x="4432266" y="3746894"/>
              <a:ext cx="1198123" cy="100909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Eth/fibre</a:t>
              </a:r>
            </a:p>
            <a:p>
              <a:pPr algn="ctr"/>
              <a:r>
                <a:rPr lang="en-GB" sz="900" dirty="0"/>
                <a:t>1G/Single </a:t>
              </a:r>
              <a:r>
                <a:rPr lang="en-GB" sz="900" dirty="0" err="1"/>
                <a:t>ch.</a:t>
              </a:r>
              <a:endParaRPr lang="en-GB" sz="900" dirty="0"/>
            </a:p>
          </p:txBody>
        </p:sp>
        <p:sp>
          <p:nvSpPr>
            <p:cNvPr id="16" name="TextBox 15">
              <a:extLst>
                <a:ext uri="{FF2B5EF4-FFF2-40B4-BE49-F238E27FC236}">
                  <a16:creationId xmlns:a16="http://schemas.microsoft.com/office/drawing/2014/main" id="{B407CABF-4497-0B41-9169-2138DADE5D76}"/>
                </a:ext>
              </a:extLst>
            </p:cNvPr>
            <p:cNvSpPr txBox="1"/>
            <p:nvPr/>
          </p:nvSpPr>
          <p:spPr>
            <a:xfrm>
              <a:off x="1110483" y="3595711"/>
              <a:ext cx="851516" cy="584776"/>
            </a:xfrm>
            <a:prstGeom prst="rect">
              <a:avLst/>
            </a:prstGeom>
            <a:noFill/>
            <a:ln>
              <a:noFill/>
            </a:ln>
          </p:spPr>
          <p:txBody>
            <a:bodyPr wrap="square" rtlCol="0">
              <a:spAutoFit/>
            </a:bodyPr>
            <a:lstStyle>
              <a:defPPr>
                <a:defRPr lang="en-US"/>
              </a:defPPr>
              <a:lvl1pPr algn="ctr">
                <a:defRPr sz="1000" b="1">
                  <a:solidFill>
                    <a:schemeClr val="bg1">
                      <a:lumMod val="50000"/>
                    </a:schemeClr>
                  </a:solidFill>
                </a:defRPr>
              </a:lvl1pPr>
            </a:lstStyle>
            <a:p>
              <a:r>
                <a:rPr lang="en-GB" sz="750" dirty="0"/>
                <a:t>Ethernet</a:t>
              </a:r>
            </a:p>
            <a:p>
              <a:r>
                <a:rPr lang="en-GB" sz="750" dirty="0"/>
                <a:t>(max 100m)</a:t>
              </a:r>
            </a:p>
          </p:txBody>
        </p:sp>
        <p:sp>
          <p:nvSpPr>
            <p:cNvPr id="17" name="Rectangle 16">
              <a:extLst>
                <a:ext uri="{FF2B5EF4-FFF2-40B4-BE49-F238E27FC236}">
                  <a16:creationId xmlns:a16="http://schemas.microsoft.com/office/drawing/2014/main" id="{1DB47B6E-94B0-AF47-96A2-D0B6B61450F7}"/>
                </a:ext>
              </a:extLst>
            </p:cNvPr>
            <p:cNvSpPr/>
            <p:nvPr/>
          </p:nvSpPr>
          <p:spPr>
            <a:xfrm>
              <a:off x="355818" y="4170307"/>
              <a:ext cx="97908" cy="16173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9" name="TextBox 18">
              <a:extLst>
                <a:ext uri="{FF2B5EF4-FFF2-40B4-BE49-F238E27FC236}">
                  <a16:creationId xmlns:a16="http://schemas.microsoft.com/office/drawing/2014/main" id="{F09EF19D-988B-8749-86E9-F156A27CD24E}"/>
                </a:ext>
              </a:extLst>
            </p:cNvPr>
            <p:cNvSpPr txBox="1"/>
            <p:nvPr/>
          </p:nvSpPr>
          <p:spPr>
            <a:xfrm>
              <a:off x="3318984" y="3585771"/>
              <a:ext cx="895507" cy="584776"/>
            </a:xfrm>
            <a:prstGeom prst="rect">
              <a:avLst/>
            </a:prstGeom>
            <a:noFill/>
            <a:ln>
              <a:noFill/>
            </a:ln>
          </p:spPr>
          <p:txBody>
            <a:bodyPr wrap="square" rtlCol="0">
              <a:spAutoFit/>
            </a:bodyPr>
            <a:lstStyle/>
            <a:p>
              <a:pPr algn="ctr"/>
              <a:r>
                <a:rPr lang="en-GB" sz="750" b="1" dirty="0">
                  <a:solidFill>
                    <a:schemeClr val="bg1">
                      <a:lumMod val="50000"/>
                    </a:schemeClr>
                  </a:solidFill>
                </a:rPr>
                <a:t>Dual Fibre SC single mode</a:t>
              </a:r>
            </a:p>
          </p:txBody>
        </p:sp>
        <p:cxnSp>
          <p:nvCxnSpPr>
            <p:cNvPr id="20" name="Straight Arrow Connector 19">
              <a:extLst>
                <a:ext uri="{FF2B5EF4-FFF2-40B4-BE49-F238E27FC236}">
                  <a16:creationId xmlns:a16="http://schemas.microsoft.com/office/drawing/2014/main" id="{8C53BF9D-00B6-1E44-84A1-97F37EAB2480}"/>
                </a:ext>
              </a:extLst>
            </p:cNvPr>
            <p:cNvCxnSpPr>
              <a:cxnSpLocks/>
            </p:cNvCxnSpPr>
            <p:nvPr/>
          </p:nvCxnSpPr>
          <p:spPr>
            <a:xfrm flipH="1">
              <a:off x="3099184" y="4232687"/>
              <a:ext cx="1333081" cy="19663"/>
            </a:xfrm>
            <a:prstGeom prst="straightConnector1">
              <a:avLst/>
            </a:prstGeom>
            <a:ln w="25400">
              <a:solidFill>
                <a:schemeClr val="accent2">
                  <a:lumMod val="60000"/>
                  <a:lumOff val="40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B86BF05A-C3BF-074F-B66B-A60A3D5FEF7F}"/>
                </a:ext>
              </a:extLst>
            </p:cNvPr>
            <p:cNvCxnSpPr/>
            <p:nvPr/>
          </p:nvCxnSpPr>
          <p:spPr>
            <a:xfrm flipV="1">
              <a:off x="3637967" y="4209673"/>
              <a:ext cx="127399" cy="1273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7E25C72E-40DE-2B45-8924-33DE32D842FF}"/>
                </a:ext>
              </a:extLst>
            </p:cNvPr>
            <p:cNvCxnSpPr/>
            <p:nvPr/>
          </p:nvCxnSpPr>
          <p:spPr>
            <a:xfrm flipV="1">
              <a:off x="3735876" y="4204638"/>
              <a:ext cx="127399" cy="1273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DAD6395-BFC4-C64E-A7E6-212D83EF4BC2}"/>
                </a:ext>
              </a:extLst>
            </p:cNvPr>
            <p:cNvCxnSpPr>
              <a:cxnSpLocks/>
              <a:stCxn id="15" idx="3"/>
              <a:endCxn id="25" idx="1"/>
            </p:cNvCxnSpPr>
            <p:nvPr/>
          </p:nvCxnSpPr>
          <p:spPr>
            <a:xfrm>
              <a:off x="5630389" y="4251443"/>
              <a:ext cx="645225" cy="9805"/>
            </a:xfrm>
            <a:prstGeom prst="straightConnector1">
              <a:avLst/>
            </a:prstGeom>
            <a:ln w="2222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18EE4BB-5388-9443-8553-4D28D84D3F67}"/>
                </a:ext>
              </a:extLst>
            </p:cNvPr>
            <p:cNvSpPr txBox="1"/>
            <p:nvPr/>
          </p:nvSpPr>
          <p:spPr>
            <a:xfrm>
              <a:off x="5505750" y="3803557"/>
              <a:ext cx="851516" cy="276999"/>
            </a:xfrm>
            <a:prstGeom prst="rect">
              <a:avLst/>
            </a:prstGeom>
            <a:noFill/>
            <a:ln>
              <a:noFill/>
            </a:ln>
          </p:spPr>
          <p:txBody>
            <a:bodyPr wrap="square" rtlCol="0">
              <a:spAutoFit/>
            </a:bodyPr>
            <a:lstStyle>
              <a:defPPr>
                <a:defRPr lang="en-US"/>
              </a:defPPr>
              <a:lvl1pPr algn="ctr">
                <a:defRPr sz="1000" b="1">
                  <a:solidFill>
                    <a:schemeClr val="bg1">
                      <a:lumMod val="50000"/>
                    </a:schemeClr>
                  </a:solidFill>
                </a:defRPr>
              </a:lvl1pPr>
            </a:lstStyle>
            <a:p>
              <a:r>
                <a:rPr lang="en-GB" sz="750" dirty="0"/>
                <a:t>Ethernet</a:t>
              </a:r>
            </a:p>
          </p:txBody>
        </p:sp>
        <p:sp>
          <p:nvSpPr>
            <p:cNvPr id="25" name="TextBox 24">
              <a:extLst>
                <a:ext uri="{FF2B5EF4-FFF2-40B4-BE49-F238E27FC236}">
                  <a16:creationId xmlns:a16="http://schemas.microsoft.com/office/drawing/2014/main" id="{5CB766E4-3034-594E-9A34-93A08D5161D1}"/>
                </a:ext>
              </a:extLst>
            </p:cNvPr>
            <p:cNvSpPr txBox="1"/>
            <p:nvPr/>
          </p:nvSpPr>
          <p:spPr>
            <a:xfrm>
              <a:off x="6275614" y="3876527"/>
              <a:ext cx="1543375" cy="769441"/>
            </a:xfrm>
            <a:prstGeom prst="rect">
              <a:avLst/>
            </a:prstGeom>
            <a:solidFill>
              <a:schemeClr val="accent1">
                <a:lumMod val="40000"/>
                <a:lumOff val="60000"/>
              </a:schemeClr>
            </a:solidFill>
            <a:ln>
              <a:solidFill>
                <a:schemeClr val="tx1"/>
              </a:solidFill>
            </a:ln>
          </p:spPr>
          <p:txBody>
            <a:bodyPr wrap="square" rtlCol="0">
              <a:spAutoFit/>
            </a:bodyPr>
            <a:lstStyle/>
            <a:p>
              <a:pPr algn="ctr"/>
              <a:r>
                <a:rPr lang="en-GB" sz="1050" dirty="0"/>
                <a:t>PowerPC, Ethernet network, etc.</a:t>
              </a:r>
            </a:p>
          </p:txBody>
        </p:sp>
        <p:sp>
          <p:nvSpPr>
            <p:cNvPr id="26" name="Rectangle 25">
              <a:extLst>
                <a:ext uri="{FF2B5EF4-FFF2-40B4-BE49-F238E27FC236}">
                  <a16:creationId xmlns:a16="http://schemas.microsoft.com/office/drawing/2014/main" id="{46F9A084-8096-7D45-B267-8749D8998AA5}"/>
                </a:ext>
              </a:extLst>
            </p:cNvPr>
            <p:cNvSpPr/>
            <p:nvPr/>
          </p:nvSpPr>
          <p:spPr>
            <a:xfrm>
              <a:off x="292767" y="3368842"/>
              <a:ext cx="7624011" cy="1674084"/>
            </a:xfrm>
            <a:prstGeom prst="rect">
              <a:avLst/>
            </a:pr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H" sz="1350"/>
            </a:p>
          </p:txBody>
        </p:sp>
      </p:grpSp>
      <p:sp>
        <p:nvSpPr>
          <p:cNvPr id="35" name="TextBox 34">
            <a:extLst>
              <a:ext uri="{FF2B5EF4-FFF2-40B4-BE49-F238E27FC236}">
                <a16:creationId xmlns:a16="http://schemas.microsoft.com/office/drawing/2014/main" id="{FC76CEFB-6CEC-4049-9976-333CCE8410B9}"/>
              </a:ext>
            </a:extLst>
          </p:cNvPr>
          <p:cNvSpPr txBox="1"/>
          <p:nvPr/>
        </p:nvSpPr>
        <p:spPr>
          <a:xfrm>
            <a:off x="247077" y="1237690"/>
            <a:ext cx="6383479" cy="307777"/>
          </a:xfrm>
          <a:prstGeom prst="rect">
            <a:avLst/>
          </a:prstGeom>
          <a:noFill/>
        </p:spPr>
        <p:txBody>
          <a:bodyPr wrap="none" rtlCol="0">
            <a:spAutoFit/>
          </a:bodyPr>
          <a:lstStyle/>
          <a:p>
            <a:r>
              <a:rPr lang="en-US" sz="1400" dirty="0"/>
              <a:t>Needed to use high performance Digital camera in CERN accelerator complex</a:t>
            </a:r>
          </a:p>
        </p:txBody>
      </p:sp>
      <p:pic>
        <p:nvPicPr>
          <p:cNvPr id="39" name="Picture 38">
            <a:extLst>
              <a:ext uri="{FF2B5EF4-FFF2-40B4-BE49-F238E27FC236}">
                <a16:creationId xmlns:a16="http://schemas.microsoft.com/office/drawing/2014/main" id="{9CADCB56-1B9A-574F-9B19-6462E4909918}"/>
              </a:ext>
            </a:extLst>
          </p:cNvPr>
          <p:cNvPicPr>
            <a:picLocks noChangeAspect="1"/>
          </p:cNvPicPr>
          <p:nvPr/>
        </p:nvPicPr>
        <p:blipFill>
          <a:blip r:embed="rId3"/>
          <a:stretch>
            <a:fillRect/>
          </a:stretch>
        </p:blipFill>
        <p:spPr>
          <a:xfrm>
            <a:off x="6891803" y="1335079"/>
            <a:ext cx="1938979" cy="2883129"/>
          </a:xfrm>
          <a:prstGeom prst="rect">
            <a:avLst/>
          </a:prstGeom>
          <a:ln>
            <a:solidFill>
              <a:schemeClr val="tx1"/>
            </a:solidFill>
          </a:ln>
        </p:spPr>
      </p:pic>
      <p:pic>
        <p:nvPicPr>
          <p:cNvPr id="41" name="Picture 40">
            <a:extLst>
              <a:ext uri="{FF2B5EF4-FFF2-40B4-BE49-F238E27FC236}">
                <a16:creationId xmlns:a16="http://schemas.microsoft.com/office/drawing/2014/main" id="{C086C753-8F03-504B-AC44-CB186FEAF3E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6082" y="3125982"/>
            <a:ext cx="2304083" cy="1293831"/>
          </a:xfrm>
          <a:prstGeom prst="rect">
            <a:avLst/>
          </a:prstGeom>
        </p:spPr>
      </p:pic>
      <p:sp>
        <p:nvSpPr>
          <p:cNvPr id="42" name="TextBox 41">
            <a:extLst>
              <a:ext uri="{FF2B5EF4-FFF2-40B4-BE49-F238E27FC236}">
                <a16:creationId xmlns:a16="http://schemas.microsoft.com/office/drawing/2014/main" id="{B04EBB0C-962A-0E45-B048-1D565ED617C3}"/>
              </a:ext>
            </a:extLst>
          </p:cNvPr>
          <p:cNvSpPr txBox="1"/>
          <p:nvPr/>
        </p:nvSpPr>
        <p:spPr>
          <a:xfrm>
            <a:off x="2939492" y="3482280"/>
            <a:ext cx="2645382" cy="646331"/>
          </a:xfrm>
          <a:prstGeom prst="rect">
            <a:avLst/>
          </a:prstGeom>
          <a:noFill/>
        </p:spPr>
        <p:txBody>
          <a:bodyPr wrap="square" rtlCol="0">
            <a:spAutoFit/>
          </a:bodyPr>
          <a:lstStyle/>
          <a:p>
            <a:pPr algn="ctr"/>
            <a:r>
              <a:rPr lang="en-US" dirty="0"/>
              <a:t>System tested @charm in August 2018</a:t>
            </a:r>
          </a:p>
        </p:txBody>
      </p:sp>
    </p:spTree>
    <p:extLst>
      <p:ext uri="{BB962C8B-B14F-4D97-AF65-F5344CB8AC3E}">
        <p14:creationId xmlns:p14="http://schemas.microsoft.com/office/powerpoint/2010/main" val="26867729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Testing COTS to radiation</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15</a:t>
            </a:r>
          </a:p>
          <a:p>
            <a:endParaRPr lang="en-US" dirty="0"/>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7" name="Content Placeholder 6">
            <a:extLst>
              <a:ext uri="{FF2B5EF4-FFF2-40B4-BE49-F238E27FC236}">
                <a16:creationId xmlns:a16="http://schemas.microsoft.com/office/drawing/2014/main" id="{73778B23-1593-6146-B155-D8EDBE4194BE}"/>
              </a:ext>
            </a:extLst>
          </p:cNvPr>
          <p:cNvSpPr>
            <a:spLocks noGrp="1"/>
          </p:cNvSpPr>
          <p:nvPr>
            <p:ph idx="1"/>
          </p:nvPr>
        </p:nvSpPr>
        <p:spPr>
          <a:xfrm>
            <a:off x="126610" y="735547"/>
            <a:ext cx="8257736" cy="460208"/>
          </a:xfrm>
        </p:spPr>
        <p:txBody>
          <a:bodyPr/>
          <a:lstStyle/>
          <a:p>
            <a:pPr marL="36576" indent="0">
              <a:buNone/>
            </a:pPr>
            <a:r>
              <a:rPr lang="en-GB" sz="1600" b="1" u="sng" dirty="0">
                <a:solidFill>
                  <a:schemeClr val="tx2"/>
                </a:solidFill>
              </a:rPr>
              <a:t>Irradiation test of Ethernet to Fibre Optics converter (ADVANTEC EKI-2741LX) </a:t>
            </a:r>
          </a:p>
          <a:p>
            <a:endParaRPr lang="en-US" dirty="0"/>
          </a:p>
        </p:txBody>
      </p:sp>
      <p:sp>
        <p:nvSpPr>
          <p:cNvPr id="8" name="TextBox 7">
            <a:extLst>
              <a:ext uri="{FF2B5EF4-FFF2-40B4-BE49-F238E27FC236}">
                <a16:creationId xmlns:a16="http://schemas.microsoft.com/office/drawing/2014/main" id="{2C53C801-A22C-3A48-8790-BBAB254A944A}"/>
              </a:ext>
            </a:extLst>
          </p:cNvPr>
          <p:cNvSpPr txBox="1"/>
          <p:nvPr/>
        </p:nvSpPr>
        <p:spPr>
          <a:xfrm>
            <a:off x="6924491" y="4338847"/>
            <a:ext cx="1906291" cy="307777"/>
          </a:xfrm>
          <a:prstGeom prst="rect">
            <a:avLst/>
          </a:prstGeom>
          <a:noFill/>
        </p:spPr>
        <p:txBody>
          <a:bodyPr wrap="none" rtlCol="0">
            <a:spAutoFit/>
          </a:bodyPr>
          <a:lstStyle/>
          <a:p>
            <a:r>
              <a:rPr lang="en-US" sz="1400" i="1" dirty="0"/>
              <a:t>Courtesy of S. Burger</a:t>
            </a:r>
          </a:p>
        </p:txBody>
      </p:sp>
      <p:pic>
        <p:nvPicPr>
          <p:cNvPr id="39" name="Picture 38">
            <a:extLst>
              <a:ext uri="{FF2B5EF4-FFF2-40B4-BE49-F238E27FC236}">
                <a16:creationId xmlns:a16="http://schemas.microsoft.com/office/drawing/2014/main" id="{9CADCB56-1B9A-574F-9B19-6462E4909918}"/>
              </a:ext>
            </a:extLst>
          </p:cNvPr>
          <p:cNvPicPr>
            <a:picLocks noChangeAspect="1"/>
          </p:cNvPicPr>
          <p:nvPr/>
        </p:nvPicPr>
        <p:blipFill>
          <a:blip r:embed="rId3"/>
          <a:stretch>
            <a:fillRect/>
          </a:stretch>
        </p:blipFill>
        <p:spPr>
          <a:xfrm>
            <a:off x="6891803" y="1335079"/>
            <a:ext cx="1938979" cy="2883129"/>
          </a:xfrm>
          <a:prstGeom prst="rect">
            <a:avLst/>
          </a:prstGeom>
          <a:ln>
            <a:solidFill>
              <a:schemeClr val="tx1"/>
            </a:solidFill>
          </a:ln>
        </p:spPr>
      </p:pic>
      <p:sp>
        <p:nvSpPr>
          <p:cNvPr id="27" name="TextBox 26">
            <a:extLst>
              <a:ext uri="{FF2B5EF4-FFF2-40B4-BE49-F238E27FC236}">
                <a16:creationId xmlns:a16="http://schemas.microsoft.com/office/drawing/2014/main" id="{D8164FDA-C958-1445-A445-25BCF26DFE69}"/>
              </a:ext>
            </a:extLst>
          </p:cNvPr>
          <p:cNvSpPr txBox="1"/>
          <p:nvPr/>
        </p:nvSpPr>
        <p:spPr>
          <a:xfrm>
            <a:off x="621076" y="1380107"/>
            <a:ext cx="5186356" cy="2793072"/>
          </a:xfrm>
          <a:prstGeom prst="rect">
            <a:avLst/>
          </a:prstGeom>
          <a:noFill/>
        </p:spPr>
        <p:txBody>
          <a:bodyPr wrap="none" rtlCol="0">
            <a:spAutoFit/>
          </a:bodyPr>
          <a:lstStyle/>
          <a:p>
            <a:r>
              <a:rPr lang="en-US" sz="1350" dirty="0">
                <a:solidFill>
                  <a:srgbClr val="FF0000"/>
                </a:solidFill>
              </a:rPr>
              <a:t>System still alive after the campaigns !</a:t>
            </a:r>
          </a:p>
          <a:p>
            <a:endParaRPr lang="en-US" sz="1350" dirty="0"/>
          </a:p>
          <a:p>
            <a:pPr marL="214313" indent="-214313">
              <a:buFont typeface="Wingdings" panose="05000000000000000000" pitchFamily="2" charset="2"/>
              <a:buChar char="Ø"/>
            </a:pPr>
            <a:r>
              <a:rPr lang="en-US" sz="1350" dirty="0"/>
              <a:t>Single events can stop camera acquisitions</a:t>
            </a:r>
          </a:p>
          <a:p>
            <a:pPr marL="214313" indent="-214313">
              <a:buFont typeface="Wingdings" panose="05000000000000000000" pitchFamily="2" charset="2"/>
              <a:buChar char="Ø"/>
            </a:pPr>
            <a:endParaRPr lang="en-US" sz="1350" dirty="0"/>
          </a:p>
          <a:p>
            <a:pPr marL="671513" lvl="1" indent="-214313">
              <a:buFont typeface="Wingdings" panose="05000000000000000000" pitchFamily="2" charset="2"/>
              <a:buChar char="Ø"/>
            </a:pPr>
            <a:r>
              <a:rPr lang="en-US" sz="1350" dirty="0"/>
              <a:t>Power cycles reset correctly the system</a:t>
            </a:r>
          </a:p>
          <a:p>
            <a:pPr marL="214313" indent="-214313">
              <a:buFont typeface="Wingdings" panose="05000000000000000000" pitchFamily="2" charset="2"/>
              <a:buChar char="Ø"/>
            </a:pPr>
            <a:endParaRPr lang="en-US" sz="1350" dirty="0"/>
          </a:p>
          <a:p>
            <a:pPr marL="214313" indent="-214313">
              <a:buFont typeface="Wingdings" panose="05000000000000000000" pitchFamily="2" charset="2"/>
              <a:buChar char="Ø"/>
            </a:pPr>
            <a:r>
              <a:rPr lang="en-US" sz="1350" dirty="0"/>
              <a:t>System keeps working up to 45 </a:t>
            </a:r>
            <a:r>
              <a:rPr lang="en-US" sz="1350" dirty="0" err="1"/>
              <a:t>Gy</a:t>
            </a:r>
            <a:r>
              <a:rPr lang="en-US" sz="1350" dirty="0"/>
              <a:t> TID</a:t>
            </a:r>
          </a:p>
          <a:p>
            <a:pPr marL="214313" indent="-214313">
              <a:buFont typeface="Wingdings" panose="05000000000000000000" pitchFamily="2" charset="2"/>
              <a:buChar char="Ø"/>
            </a:pPr>
            <a:endParaRPr lang="en-US" sz="1350" dirty="0"/>
          </a:p>
          <a:p>
            <a:pPr marL="671513" lvl="1" indent="-214313">
              <a:buFont typeface="Wingdings" panose="05000000000000000000" pitchFamily="2" charset="2"/>
              <a:buChar char="Ø"/>
            </a:pPr>
            <a:r>
              <a:rPr lang="en-US" sz="1350" dirty="0"/>
              <a:t>Shielding for ETH to fiber converters foreseen</a:t>
            </a:r>
          </a:p>
          <a:p>
            <a:pPr marL="214313" indent="-214313">
              <a:buFont typeface="Wingdings" panose="05000000000000000000" pitchFamily="2" charset="2"/>
              <a:buChar char="Ø"/>
            </a:pPr>
            <a:endParaRPr lang="en-US" sz="1350" dirty="0"/>
          </a:p>
          <a:p>
            <a:pPr marL="214313" indent="-214313">
              <a:buFont typeface="Wingdings" panose="05000000000000000000" pitchFamily="2" charset="2"/>
              <a:buChar char="Ø"/>
            </a:pPr>
            <a:r>
              <a:rPr lang="en-US" sz="1350" dirty="0"/>
              <a:t>Failure cross section lower than cameras -&gt; Not limiting factor</a:t>
            </a:r>
          </a:p>
          <a:p>
            <a:pPr marL="214313" indent="-214313">
              <a:buFont typeface="Wingdings" panose="05000000000000000000" pitchFamily="2" charset="2"/>
              <a:buChar char="Ø"/>
            </a:pPr>
            <a:endParaRPr lang="en-US" sz="1350" dirty="0"/>
          </a:p>
          <a:p>
            <a:pPr marL="214313" indent="-214313">
              <a:buFont typeface="Wingdings" panose="05000000000000000000" pitchFamily="2" charset="2"/>
              <a:buChar char="Ø"/>
            </a:pPr>
            <a:endParaRPr lang="fr-CH" sz="1350" dirty="0"/>
          </a:p>
        </p:txBody>
      </p:sp>
    </p:spTree>
    <p:extLst>
      <p:ext uri="{BB962C8B-B14F-4D97-AF65-F5344CB8AC3E}">
        <p14:creationId xmlns:p14="http://schemas.microsoft.com/office/powerpoint/2010/main" val="9983644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Testing COTS to radiation</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15</a:t>
            </a:r>
          </a:p>
          <a:p>
            <a:endParaRPr lang="en-US" dirty="0"/>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7" name="Content Placeholder 6">
            <a:extLst>
              <a:ext uri="{FF2B5EF4-FFF2-40B4-BE49-F238E27FC236}">
                <a16:creationId xmlns:a16="http://schemas.microsoft.com/office/drawing/2014/main" id="{73778B23-1593-6146-B155-D8EDBE4194BE}"/>
              </a:ext>
            </a:extLst>
          </p:cNvPr>
          <p:cNvSpPr>
            <a:spLocks noGrp="1"/>
          </p:cNvSpPr>
          <p:nvPr>
            <p:ph idx="1"/>
          </p:nvPr>
        </p:nvSpPr>
        <p:spPr>
          <a:xfrm>
            <a:off x="126610" y="735547"/>
            <a:ext cx="8257736" cy="460208"/>
          </a:xfrm>
        </p:spPr>
        <p:txBody>
          <a:bodyPr/>
          <a:lstStyle/>
          <a:p>
            <a:pPr marL="36576" indent="0">
              <a:buNone/>
            </a:pPr>
            <a:r>
              <a:rPr lang="en-GB" sz="1600" b="1" u="sng" dirty="0">
                <a:solidFill>
                  <a:schemeClr val="tx2"/>
                </a:solidFill>
              </a:rPr>
              <a:t>Irradiation test of Ethernet to Fibre Optics converter (ADVANTEC EKI-2741LX) </a:t>
            </a:r>
          </a:p>
          <a:p>
            <a:endParaRPr lang="en-US" dirty="0"/>
          </a:p>
        </p:txBody>
      </p:sp>
      <p:sp>
        <p:nvSpPr>
          <p:cNvPr id="8" name="TextBox 7">
            <a:extLst>
              <a:ext uri="{FF2B5EF4-FFF2-40B4-BE49-F238E27FC236}">
                <a16:creationId xmlns:a16="http://schemas.microsoft.com/office/drawing/2014/main" id="{2C53C801-A22C-3A48-8790-BBAB254A944A}"/>
              </a:ext>
            </a:extLst>
          </p:cNvPr>
          <p:cNvSpPr txBox="1"/>
          <p:nvPr/>
        </p:nvSpPr>
        <p:spPr>
          <a:xfrm>
            <a:off x="6924491" y="4338847"/>
            <a:ext cx="1906291" cy="307777"/>
          </a:xfrm>
          <a:prstGeom prst="rect">
            <a:avLst/>
          </a:prstGeom>
          <a:noFill/>
        </p:spPr>
        <p:txBody>
          <a:bodyPr wrap="none" rtlCol="0">
            <a:spAutoFit/>
          </a:bodyPr>
          <a:lstStyle/>
          <a:p>
            <a:r>
              <a:rPr lang="en-US" sz="1400" i="1" dirty="0"/>
              <a:t>Courtesy of S. Burger</a:t>
            </a:r>
          </a:p>
        </p:txBody>
      </p:sp>
      <p:pic>
        <p:nvPicPr>
          <p:cNvPr id="39" name="Picture 38">
            <a:extLst>
              <a:ext uri="{FF2B5EF4-FFF2-40B4-BE49-F238E27FC236}">
                <a16:creationId xmlns:a16="http://schemas.microsoft.com/office/drawing/2014/main" id="{9CADCB56-1B9A-574F-9B19-6462E4909918}"/>
              </a:ext>
            </a:extLst>
          </p:cNvPr>
          <p:cNvPicPr>
            <a:picLocks noChangeAspect="1"/>
          </p:cNvPicPr>
          <p:nvPr/>
        </p:nvPicPr>
        <p:blipFill>
          <a:blip r:embed="rId3"/>
          <a:stretch>
            <a:fillRect/>
          </a:stretch>
        </p:blipFill>
        <p:spPr>
          <a:xfrm>
            <a:off x="6891803" y="1335079"/>
            <a:ext cx="1938979" cy="2883129"/>
          </a:xfrm>
          <a:prstGeom prst="rect">
            <a:avLst/>
          </a:prstGeom>
          <a:ln>
            <a:solidFill>
              <a:schemeClr val="tx1"/>
            </a:solidFill>
          </a:ln>
        </p:spPr>
      </p:pic>
      <p:sp>
        <p:nvSpPr>
          <p:cNvPr id="27" name="TextBox 26">
            <a:extLst>
              <a:ext uri="{FF2B5EF4-FFF2-40B4-BE49-F238E27FC236}">
                <a16:creationId xmlns:a16="http://schemas.microsoft.com/office/drawing/2014/main" id="{D8164FDA-C958-1445-A445-25BCF26DFE69}"/>
              </a:ext>
            </a:extLst>
          </p:cNvPr>
          <p:cNvSpPr txBox="1"/>
          <p:nvPr/>
        </p:nvSpPr>
        <p:spPr>
          <a:xfrm>
            <a:off x="621076" y="1380107"/>
            <a:ext cx="5186356" cy="2793072"/>
          </a:xfrm>
          <a:prstGeom prst="rect">
            <a:avLst/>
          </a:prstGeom>
          <a:noFill/>
        </p:spPr>
        <p:txBody>
          <a:bodyPr wrap="none" rtlCol="0">
            <a:spAutoFit/>
          </a:bodyPr>
          <a:lstStyle/>
          <a:p>
            <a:r>
              <a:rPr lang="en-US" sz="1350" dirty="0">
                <a:solidFill>
                  <a:srgbClr val="FF0000"/>
                </a:solidFill>
              </a:rPr>
              <a:t>System still alive after the campaigns !</a:t>
            </a:r>
          </a:p>
          <a:p>
            <a:endParaRPr lang="en-US" sz="1350" dirty="0"/>
          </a:p>
          <a:p>
            <a:pPr marL="214313" indent="-214313">
              <a:buFont typeface="Wingdings" panose="05000000000000000000" pitchFamily="2" charset="2"/>
              <a:buChar char="Ø"/>
            </a:pPr>
            <a:r>
              <a:rPr lang="en-US" sz="1350" dirty="0"/>
              <a:t>Single events can stop camera acquisitions</a:t>
            </a:r>
          </a:p>
          <a:p>
            <a:pPr marL="214313" indent="-214313">
              <a:buFont typeface="Wingdings" panose="05000000000000000000" pitchFamily="2" charset="2"/>
              <a:buChar char="Ø"/>
            </a:pPr>
            <a:endParaRPr lang="en-US" sz="1350" dirty="0"/>
          </a:p>
          <a:p>
            <a:pPr marL="671513" lvl="1" indent="-214313">
              <a:buFont typeface="Wingdings" panose="05000000000000000000" pitchFamily="2" charset="2"/>
              <a:buChar char="Ø"/>
            </a:pPr>
            <a:r>
              <a:rPr lang="en-US" sz="1350" dirty="0"/>
              <a:t>Power cycles reset correctly the system</a:t>
            </a:r>
          </a:p>
          <a:p>
            <a:pPr marL="214313" indent="-214313">
              <a:buFont typeface="Wingdings" panose="05000000000000000000" pitchFamily="2" charset="2"/>
              <a:buChar char="Ø"/>
            </a:pPr>
            <a:endParaRPr lang="en-US" sz="1350" dirty="0"/>
          </a:p>
          <a:p>
            <a:pPr marL="214313" indent="-214313">
              <a:buFont typeface="Wingdings" panose="05000000000000000000" pitchFamily="2" charset="2"/>
              <a:buChar char="Ø"/>
            </a:pPr>
            <a:r>
              <a:rPr lang="en-US" sz="1350" dirty="0"/>
              <a:t>System keeps working up to 45 </a:t>
            </a:r>
            <a:r>
              <a:rPr lang="en-US" sz="1350" dirty="0" err="1"/>
              <a:t>Gy</a:t>
            </a:r>
            <a:r>
              <a:rPr lang="en-US" sz="1350" dirty="0"/>
              <a:t> TID</a:t>
            </a:r>
          </a:p>
          <a:p>
            <a:pPr marL="214313" indent="-214313">
              <a:buFont typeface="Wingdings" panose="05000000000000000000" pitchFamily="2" charset="2"/>
              <a:buChar char="Ø"/>
            </a:pPr>
            <a:endParaRPr lang="en-US" sz="1350" dirty="0"/>
          </a:p>
          <a:p>
            <a:pPr marL="671513" lvl="1" indent="-214313">
              <a:buFont typeface="Wingdings" panose="05000000000000000000" pitchFamily="2" charset="2"/>
              <a:buChar char="Ø"/>
            </a:pPr>
            <a:r>
              <a:rPr lang="en-US" sz="1350" dirty="0"/>
              <a:t>Shielding for ETH to fiber converters foreseen</a:t>
            </a:r>
          </a:p>
          <a:p>
            <a:pPr marL="214313" indent="-214313">
              <a:buFont typeface="Wingdings" panose="05000000000000000000" pitchFamily="2" charset="2"/>
              <a:buChar char="Ø"/>
            </a:pPr>
            <a:endParaRPr lang="en-US" sz="1350" dirty="0"/>
          </a:p>
          <a:p>
            <a:pPr marL="214313" indent="-214313">
              <a:buFont typeface="Wingdings" panose="05000000000000000000" pitchFamily="2" charset="2"/>
              <a:buChar char="Ø"/>
            </a:pPr>
            <a:r>
              <a:rPr lang="en-US" sz="1350" dirty="0"/>
              <a:t>Failure cross section lower than cameras -&gt; Not limiting factor</a:t>
            </a:r>
          </a:p>
          <a:p>
            <a:pPr marL="214313" indent="-214313">
              <a:buFont typeface="Wingdings" panose="05000000000000000000" pitchFamily="2" charset="2"/>
              <a:buChar char="Ø"/>
            </a:pPr>
            <a:endParaRPr lang="en-US" sz="1350" dirty="0"/>
          </a:p>
          <a:p>
            <a:pPr marL="214313" indent="-214313">
              <a:buFont typeface="Wingdings" panose="05000000000000000000" pitchFamily="2" charset="2"/>
              <a:buChar char="Ø"/>
            </a:pPr>
            <a:endParaRPr lang="fr-CH" sz="1350" dirty="0"/>
          </a:p>
        </p:txBody>
      </p:sp>
      <p:sp>
        <p:nvSpPr>
          <p:cNvPr id="28" name="TextBox 27">
            <a:extLst>
              <a:ext uri="{FF2B5EF4-FFF2-40B4-BE49-F238E27FC236}">
                <a16:creationId xmlns:a16="http://schemas.microsoft.com/office/drawing/2014/main" id="{C9363E19-2AE0-1747-AE3A-5A661449560A}"/>
              </a:ext>
            </a:extLst>
          </p:cNvPr>
          <p:cNvSpPr txBox="1"/>
          <p:nvPr/>
        </p:nvSpPr>
        <p:spPr>
          <a:xfrm>
            <a:off x="291693" y="2893533"/>
            <a:ext cx="8539089" cy="923330"/>
          </a:xfrm>
          <a:prstGeom prst="rect">
            <a:avLst/>
          </a:prstGeom>
          <a:solidFill>
            <a:schemeClr val="accent1"/>
          </a:solidFill>
        </p:spPr>
        <p:txBody>
          <a:bodyPr wrap="square" rtlCol="0">
            <a:spAutoFit/>
          </a:bodyPr>
          <a:lstStyle/>
          <a:p>
            <a:pPr algn="ctr"/>
            <a:r>
              <a:rPr lang="en-US" dirty="0"/>
              <a:t>See talk on Wednesday afternoon at 17h50 on </a:t>
            </a:r>
          </a:p>
          <a:p>
            <a:pPr algn="ctr"/>
            <a:r>
              <a:rPr lang="en-US" b="1" dirty="0"/>
              <a:t>‘</a:t>
            </a:r>
            <a:r>
              <a:rPr lang="en-US" b="1" dirty="0">
                <a:solidFill>
                  <a:srgbClr val="1A63A0"/>
                </a:solidFill>
                <a:latin typeface="Roboto"/>
              </a:rPr>
              <a:t>Radiation hardness tests of Optical </a:t>
            </a:r>
            <a:r>
              <a:rPr lang="en-US" b="1" dirty="0" err="1">
                <a:solidFill>
                  <a:srgbClr val="1A63A0"/>
                </a:solidFill>
                <a:latin typeface="Roboto"/>
              </a:rPr>
              <a:t>fibre</a:t>
            </a:r>
            <a:r>
              <a:rPr lang="en-US" b="1" dirty="0">
                <a:solidFill>
                  <a:srgbClr val="1A63A0"/>
                </a:solidFill>
                <a:latin typeface="Roboto"/>
              </a:rPr>
              <a:t> components</a:t>
            </a:r>
            <a:r>
              <a:rPr lang="en-US" b="1" dirty="0"/>
              <a:t>’ </a:t>
            </a:r>
          </a:p>
          <a:p>
            <a:pPr algn="ctr"/>
            <a:r>
              <a:rPr lang="en-US" b="1" dirty="0"/>
              <a:t>by Damiano Celeste</a:t>
            </a:r>
            <a:endParaRPr lang="en-US" dirty="0"/>
          </a:p>
        </p:txBody>
      </p:sp>
    </p:spTree>
    <p:extLst>
      <p:ext uri="{BB962C8B-B14F-4D97-AF65-F5344CB8AC3E}">
        <p14:creationId xmlns:p14="http://schemas.microsoft.com/office/powerpoint/2010/main" val="25271809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Developing rad-tolerant solutions</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16</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10" name="Content Placeholder 6">
            <a:extLst>
              <a:ext uri="{FF2B5EF4-FFF2-40B4-BE49-F238E27FC236}">
                <a16:creationId xmlns:a16="http://schemas.microsoft.com/office/drawing/2014/main" id="{12DA4BCA-8363-0245-88A5-11B881415E39}"/>
              </a:ext>
            </a:extLst>
          </p:cNvPr>
          <p:cNvSpPr>
            <a:spLocks noGrp="1"/>
          </p:cNvSpPr>
          <p:nvPr>
            <p:ph idx="1"/>
          </p:nvPr>
        </p:nvSpPr>
        <p:spPr>
          <a:xfrm>
            <a:off x="126610" y="735547"/>
            <a:ext cx="8257736" cy="460208"/>
          </a:xfrm>
        </p:spPr>
        <p:txBody>
          <a:bodyPr/>
          <a:lstStyle/>
          <a:p>
            <a:pPr marL="36576" indent="0">
              <a:buNone/>
            </a:pPr>
            <a:r>
              <a:rPr lang="en-GB" sz="1600" b="1" u="sng" dirty="0">
                <a:solidFill>
                  <a:schemeClr val="tx2"/>
                </a:solidFill>
              </a:rPr>
              <a:t>Beam imaging using Optical fibre bundles</a:t>
            </a:r>
          </a:p>
          <a:p>
            <a:endParaRPr lang="en-US" dirty="0"/>
          </a:p>
        </p:txBody>
      </p:sp>
    </p:spTree>
    <p:extLst>
      <p:ext uri="{BB962C8B-B14F-4D97-AF65-F5344CB8AC3E}">
        <p14:creationId xmlns:p14="http://schemas.microsoft.com/office/powerpoint/2010/main" val="65000826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Developing rad-tolerant solutions</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16</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8" name="TextBox 7">
            <a:extLst>
              <a:ext uri="{FF2B5EF4-FFF2-40B4-BE49-F238E27FC236}">
                <a16:creationId xmlns:a16="http://schemas.microsoft.com/office/drawing/2014/main" id="{BFE8D7F2-F29E-1B42-82FF-A8DA39B7F6A6}"/>
              </a:ext>
            </a:extLst>
          </p:cNvPr>
          <p:cNvSpPr txBox="1"/>
          <p:nvPr/>
        </p:nvSpPr>
        <p:spPr>
          <a:xfrm>
            <a:off x="6924491" y="4338847"/>
            <a:ext cx="1986441" cy="307777"/>
          </a:xfrm>
          <a:prstGeom prst="rect">
            <a:avLst/>
          </a:prstGeom>
          <a:noFill/>
        </p:spPr>
        <p:txBody>
          <a:bodyPr wrap="none" rtlCol="0">
            <a:spAutoFit/>
          </a:bodyPr>
          <a:lstStyle/>
          <a:p>
            <a:r>
              <a:rPr lang="en-US" sz="1400" i="1" dirty="0"/>
              <a:t>Courtesy of D. Celeste</a:t>
            </a:r>
          </a:p>
        </p:txBody>
      </p:sp>
      <p:sp>
        <p:nvSpPr>
          <p:cNvPr id="11" name="Content Placeholder 6">
            <a:extLst>
              <a:ext uri="{FF2B5EF4-FFF2-40B4-BE49-F238E27FC236}">
                <a16:creationId xmlns:a16="http://schemas.microsoft.com/office/drawing/2014/main" id="{214F9721-E705-1F40-A741-9EB39CF58226}"/>
              </a:ext>
            </a:extLst>
          </p:cNvPr>
          <p:cNvSpPr>
            <a:spLocks noGrp="1"/>
          </p:cNvSpPr>
          <p:nvPr>
            <p:ph idx="1"/>
          </p:nvPr>
        </p:nvSpPr>
        <p:spPr>
          <a:xfrm>
            <a:off x="126610" y="735547"/>
            <a:ext cx="8257736" cy="460208"/>
          </a:xfrm>
        </p:spPr>
        <p:txBody>
          <a:bodyPr/>
          <a:lstStyle/>
          <a:p>
            <a:pPr marL="36576" indent="0">
              <a:buNone/>
            </a:pPr>
            <a:r>
              <a:rPr lang="en-GB" sz="1600" b="1" u="sng" dirty="0">
                <a:solidFill>
                  <a:schemeClr val="tx2"/>
                </a:solidFill>
              </a:rPr>
              <a:t>Beam imaging using Optical fibre bundles</a:t>
            </a:r>
          </a:p>
          <a:p>
            <a:endParaRPr lang="en-US" dirty="0"/>
          </a:p>
        </p:txBody>
      </p:sp>
      <p:pic>
        <p:nvPicPr>
          <p:cNvPr id="12" name="Picture 11">
            <a:extLst>
              <a:ext uri="{FF2B5EF4-FFF2-40B4-BE49-F238E27FC236}">
                <a16:creationId xmlns:a16="http://schemas.microsoft.com/office/drawing/2014/main" id="{C1A0EDC0-12C8-0446-8D2E-5463CB96C90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647" t="14" r="2873" b="1"/>
          <a:stretch/>
        </p:blipFill>
        <p:spPr>
          <a:xfrm>
            <a:off x="494636" y="1954353"/>
            <a:ext cx="3170682" cy="2599101"/>
          </a:xfrm>
          <a:prstGeom prst="rect">
            <a:avLst/>
          </a:prstGeom>
        </p:spPr>
      </p:pic>
      <p:grpSp>
        <p:nvGrpSpPr>
          <p:cNvPr id="13" name="Group 12">
            <a:extLst>
              <a:ext uri="{FF2B5EF4-FFF2-40B4-BE49-F238E27FC236}">
                <a16:creationId xmlns:a16="http://schemas.microsoft.com/office/drawing/2014/main" id="{79749F0E-D184-B947-A03E-35256175F3AE}"/>
              </a:ext>
            </a:extLst>
          </p:cNvPr>
          <p:cNvGrpSpPr/>
          <p:nvPr/>
        </p:nvGrpSpPr>
        <p:grpSpPr>
          <a:xfrm>
            <a:off x="5153208" y="2218481"/>
            <a:ext cx="3684341" cy="1713127"/>
            <a:chOff x="4346801" y="4418919"/>
            <a:chExt cx="6340314" cy="1743075"/>
          </a:xfrm>
        </p:grpSpPr>
        <p:pic>
          <p:nvPicPr>
            <p:cNvPr id="14" name="Picture 13">
              <a:extLst>
                <a:ext uri="{FF2B5EF4-FFF2-40B4-BE49-F238E27FC236}">
                  <a16:creationId xmlns:a16="http://schemas.microsoft.com/office/drawing/2014/main" id="{4CA43BF9-8105-D845-8A29-CC1055E56B7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6801" y="4418919"/>
              <a:ext cx="4543425" cy="1743075"/>
            </a:xfrm>
            <a:prstGeom prst="rect">
              <a:avLst/>
            </a:prstGeom>
          </p:spPr>
        </p:pic>
        <p:sp>
          <p:nvSpPr>
            <p:cNvPr id="15" name="Oval 14">
              <a:extLst>
                <a:ext uri="{FF2B5EF4-FFF2-40B4-BE49-F238E27FC236}">
                  <a16:creationId xmlns:a16="http://schemas.microsoft.com/office/drawing/2014/main" id="{82A3C61F-8E4D-0D48-8CE3-2C624BC721BF}"/>
                </a:ext>
              </a:extLst>
            </p:cNvPr>
            <p:cNvSpPr/>
            <p:nvPr/>
          </p:nvSpPr>
          <p:spPr>
            <a:xfrm>
              <a:off x="8639175" y="5595938"/>
              <a:ext cx="352425" cy="523875"/>
            </a:xfrm>
            <a:prstGeom prst="ellipse">
              <a:avLst/>
            </a:prstGeom>
            <a:solidFill>
              <a:schemeClr val="tx2">
                <a:lumMod val="20000"/>
                <a:lumOff val="8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350"/>
            </a:p>
          </p:txBody>
        </p:sp>
        <p:sp>
          <p:nvSpPr>
            <p:cNvPr id="16" name="Rectangle 15">
              <a:extLst>
                <a:ext uri="{FF2B5EF4-FFF2-40B4-BE49-F238E27FC236}">
                  <a16:creationId xmlns:a16="http://schemas.microsoft.com/office/drawing/2014/main" id="{8C90E4CC-CCCD-4044-B730-00F2301B18B0}"/>
                </a:ext>
              </a:extLst>
            </p:cNvPr>
            <p:cNvSpPr/>
            <p:nvPr/>
          </p:nvSpPr>
          <p:spPr>
            <a:xfrm>
              <a:off x="9493248" y="5614422"/>
              <a:ext cx="1193867" cy="505391"/>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dirty="0"/>
                <a:t>Camera</a:t>
              </a:r>
            </a:p>
          </p:txBody>
        </p:sp>
        <p:sp>
          <p:nvSpPr>
            <p:cNvPr id="17" name="Rectangle 16">
              <a:extLst>
                <a:ext uri="{FF2B5EF4-FFF2-40B4-BE49-F238E27FC236}">
                  <a16:creationId xmlns:a16="http://schemas.microsoft.com/office/drawing/2014/main" id="{847CD518-5C68-7342-9234-FD04C9BF9AFA}"/>
                </a:ext>
              </a:extLst>
            </p:cNvPr>
            <p:cNvSpPr/>
            <p:nvPr/>
          </p:nvSpPr>
          <p:spPr>
            <a:xfrm>
              <a:off x="9480550" y="5688806"/>
              <a:ext cx="88900" cy="34766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sz="1350"/>
            </a:p>
          </p:txBody>
        </p:sp>
        <p:cxnSp>
          <p:nvCxnSpPr>
            <p:cNvPr id="18" name="Straight Connector 17">
              <a:extLst>
                <a:ext uri="{FF2B5EF4-FFF2-40B4-BE49-F238E27FC236}">
                  <a16:creationId xmlns:a16="http://schemas.microsoft.com/office/drawing/2014/main" id="{FD4E67B6-91FA-954C-BD9D-C9DF8F6CC5D9}"/>
                </a:ext>
              </a:extLst>
            </p:cNvPr>
            <p:cNvCxnSpPr/>
            <p:nvPr/>
          </p:nvCxnSpPr>
          <p:spPr>
            <a:xfrm>
              <a:off x="8312944" y="5734050"/>
              <a:ext cx="319881" cy="6191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F813ED4-8F2C-3D40-8B04-5DB64EDF8E50}"/>
                </a:ext>
              </a:extLst>
            </p:cNvPr>
            <p:cNvCxnSpPr/>
            <p:nvPr/>
          </p:nvCxnSpPr>
          <p:spPr>
            <a:xfrm>
              <a:off x="8837614" y="5833779"/>
              <a:ext cx="615949" cy="143668"/>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1B93252-79F8-A04B-81AD-10DC050220FD}"/>
                </a:ext>
              </a:extLst>
            </p:cNvPr>
            <p:cNvCxnSpPr>
              <a:stCxn id="15" idx="2"/>
            </p:cNvCxnSpPr>
            <p:nvPr/>
          </p:nvCxnSpPr>
          <p:spPr>
            <a:xfrm flipH="1">
              <a:off x="8355807" y="5857876"/>
              <a:ext cx="283368" cy="4788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E6119368-0F01-974B-B178-92A54C999CAF}"/>
                </a:ext>
              </a:extLst>
            </p:cNvPr>
            <p:cNvCxnSpPr/>
            <p:nvPr/>
          </p:nvCxnSpPr>
          <p:spPr>
            <a:xfrm flipH="1">
              <a:off x="8837615" y="5734050"/>
              <a:ext cx="615948" cy="10211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7" name="Right Arrow 6">
            <a:extLst>
              <a:ext uri="{FF2B5EF4-FFF2-40B4-BE49-F238E27FC236}">
                <a16:creationId xmlns:a16="http://schemas.microsoft.com/office/drawing/2014/main" id="{D15F64AB-F88B-E746-B53C-BFE5B58AAF8E}"/>
              </a:ext>
            </a:extLst>
          </p:cNvPr>
          <p:cNvSpPr/>
          <p:nvPr/>
        </p:nvSpPr>
        <p:spPr>
          <a:xfrm>
            <a:off x="4015733" y="2896187"/>
            <a:ext cx="681912" cy="35771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8EECEFFA-4758-CE49-A97C-8A0558A3AFBE}"/>
              </a:ext>
            </a:extLst>
          </p:cNvPr>
          <p:cNvSpPr txBox="1"/>
          <p:nvPr/>
        </p:nvSpPr>
        <p:spPr>
          <a:xfrm>
            <a:off x="389489" y="1069773"/>
            <a:ext cx="8641970" cy="830997"/>
          </a:xfrm>
          <a:prstGeom prst="rect">
            <a:avLst/>
          </a:prstGeom>
          <a:noFill/>
        </p:spPr>
        <p:txBody>
          <a:bodyPr wrap="square" rtlCol="0">
            <a:spAutoFit/>
          </a:bodyPr>
          <a:lstStyle/>
          <a:p>
            <a:r>
              <a:rPr lang="en-US" sz="1600" u="sng" dirty="0"/>
              <a:t>Problem</a:t>
            </a:r>
            <a:r>
              <a:rPr lang="en-US" sz="1600" dirty="0"/>
              <a:t> : The most radiation hard cameras used at CERN, i.e. </a:t>
            </a:r>
            <a:r>
              <a:rPr lang="en-US" sz="1600" dirty="0" err="1"/>
              <a:t>Vidicon</a:t>
            </a:r>
            <a:r>
              <a:rPr lang="en-US" sz="1600" dirty="0"/>
              <a:t> tubes, are no longer produced.</a:t>
            </a:r>
            <a:endParaRPr lang="en-US" sz="1600" u="sng" dirty="0"/>
          </a:p>
          <a:p>
            <a:r>
              <a:rPr lang="en-US" sz="1600" u="sng" dirty="0"/>
              <a:t>Motivation</a:t>
            </a:r>
            <a:r>
              <a:rPr lang="en-US" sz="1600" dirty="0"/>
              <a:t> : Moving the camera as far as possible from the source of radiation</a:t>
            </a:r>
          </a:p>
        </p:txBody>
      </p:sp>
    </p:spTree>
    <p:extLst>
      <p:ext uri="{BB962C8B-B14F-4D97-AF65-F5344CB8AC3E}">
        <p14:creationId xmlns:p14="http://schemas.microsoft.com/office/powerpoint/2010/main" val="2487145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Developing rad-tolerant solutions</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17</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8" name="TextBox 7">
            <a:extLst>
              <a:ext uri="{FF2B5EF4-FFF2-40B4-BE49-F238E27FC236}">
                <a16:creationId xmlns:a16="http://schemas.microsoft.com/office/drawing/2014/main" id="{BFE8D7F2-F29E-1B42-82FF-A8DA39B7F6A6}"/>
              </a:ext>
            </a:extLst>
          </p:cNvPr>
          <p:cNvSpPr txBox="1"/>
          <p:nvPr/>
        </p:nvSpPr>
        <p:spPr>
          <a:xfrm>
            <a:off x="6924491" y="4338847"/>
            <a:ext cx="1986441" cy="307777"/>
          </a:xfrm>
          <a:prstGeom prst="rect">
            <a:avLst/>
          </a:prstGeom>
          <a:noFill/>
        </p:spPr>
        <p:txBody>
          <a:bodyPr wrap="none" rtlCol="0">
            <a:spAutoFit/>
          </a:bodyPr>
          <a:lstStyle/>
          <a:p>
            <a:r>
              <a:rPr lang="en-US" sz="1400" i="1" dirty="0"/>
              <a:t>Courtesy of D. Celeste</a:t>
            </a:r>
          </a:p>
        </p:txBody>
      </p:sp>
      <p:sp>
        <p:nvSpPr>
          <p:cNvPr id="11" name="Content Placeholder 6">
            <a:extLst>
              <a:ext uri="{FF2B5EF4-FFF2-40B4-BE49-F238E27FC236}">
                <a16:creationId xmlns:a16="http://schemas.microsoft.com/office/drawing/2014/main" id="{214F9721-E705-1F40-A741-9EB39CF58226}"/>
              </a:ext>
            </a:extLst>
          </p:cNvPr>
          <p:cNvSpPr>
            <a:spLocks noGrp="1"/>
          </p:cNvSpPr>
          <p:nvPr>
            <p:ph idx="1"/>
          </p:nvPr>
        </p:nvSpPr>
        <p:spPr>
          <a:xfrm>
            <a:off x="126610" y="735547"/>
            <a:ext cx="8257736" cy="460208"/>
          </a:xfrm>
        </p:spPr>
        <p:txBody>
          <a:bodyPr/>
          <a:lstStyle/>
          <a:p>
            <a:pPr marL="36576" indent="0">
              <a:buNone/>
            </a:pPr>
            <a:r>
              <a:rPr lang="en-GB" sz="1600" b="1" u="sng" dirty="0">
                <a:solidFill>
                  <a:schemeClr val="tx2"/>
                </a:solidFill>
              </a:rPr>
              <a:t>Beam imaging using Optical fibre bundles</a:t>
            </a:r>
          </a:p>
          <a:p>
            <a:endParaRPr lang="en-US" dirty="0"/>
          </a:p>
        </p:txBody>
      </p:sp>
      <p:sp>
        <p:nvSpPr>
          <p:cNvPr id="23" name="TextBox 22">
            <a:extLst>
              <a:ext uri="{FF2B5EF4-FFF2-40B4-BE49-F238E27FC236}">
                <a16:creationId xmlns:a16="http://schemas.microsoft.com/office/drawing/2014/main" id="{0E628EEB-F815-9C47-BFD8-6160FCAB050A}"/>
              </a:ext>
            </a:extLst>
          </p:cNvPr>
          <p:cNvSpPr txBox="1"/>
          <p:nvPr/>
        </p:nvSpPr>
        <p:spPr>
          <a:xfrm>
            <a:off x="389489" y="1069773"/>
            <a:ext cx="8641970" cy="1569660"/>
          </a:xfrm>
          <a:prstGeom prst="rect">
            <a:avLst/>
          </a:prstGeom>
          <a:noFill/>
        </p:spPr>
        <p:txBody>
          <a:bodyPr wrap="square" rtlCol="0">
            <a:spAutoFit/>
          </a:bodyPr>
          <a:lstStyle/>
          <a:p>
            <a:pPr marL="285750" indent="-285750">
              <a:buFont typeface="Arial" panose="020B0604020202020204" pitchFamily="34" charset="0"/>
              <a:buChar char="•"/>
            </a:pPr>
            <a:r>
              <a:rPr lang="en-US" sz="1600" dirty="0"/>
              <a:t>Developing optical system using a 10m long </a:t>
            </a:r>
            <a:r>
              <a:rPr lang="en-US" sz="1600" dirty="0">
                <a:solidFill>
                  <a:srgbClr val="FF0000"/>
                </a:solidFill>
              </a:rPr>
              <a:t>Fiber bundle from Fujikura </a:t>
            </a:r>
            <a:r>
              <a:rPr lang="en-US" sz="1600" dirty="0"/>
              <a:t>(FIGR10)</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Performing irradiation tests at </a:t>
            </a:r>
            <a:r>
              <a:rPr lang="en-US" sz="1600" dirty="0" err="1">
                <a:solidFill>
                  <a:srgbClr val="FF0000"/>
                </a:solidFill>
              </a:rPr>
              <a:t>Saclay</a:t>
            </a:r>
            <a:r>
              <a:rPr lang="en-US" sz="1600" dirty="0"/>
              <a:t> using </a:t>
            </a:r>
            <a:r>
              <a:rPr lang="en-US" sz="1600" baseline="30000" dirty="0"/>
              <a:t>60</a:t>
            </a:r>
            <a:r>
              <a:rPr lang="en-US" sz="1600" dirty="0"/>
              <a:t>Co source</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Performing functional test on a</a:t>
            </a:r>
            <a:r>
              <a:rPr lang="en-US" sz="1600" dirty="0">
                <a:solidFill>
                  <a:srgbClr val="FF0000"/>
                </a:solidFill>
              </a:rPr>
              <a:t> BTV </a:t>
            </a:r>
            <a:r>
              <a:rPr lang="en-US" sz="1600" dirty="0"/>
              <a:t>system in </a:t>
            </a:r>
            <a:r>
              <a:rPr lang="en-US" sz="1600" dirty="0">
                <a:solidFill>
                  <a:srgbClr val="FF0000"/>
                </a:solidFill>
              </a:rPr>
              <a:t>TT2</a:t>
            </a:r>
            <a:r>
              <a:rPr lang="en-US" sz="1600" dirty="0"/>
              <a:t> beam line</a:t>
            </a:r>
          </a:p>
          <a:p>
            <a:pPr marL="285750" indent="-285750">
              <a:buFont typeface="Arial" panose="020B0604020202020204" pitchFamily="34" charset="0"/>
              <a:buChar char="•"/>
            </a:pPr>
            <a:endParaRPr lang="en-US" sz="1600" dirty="0"/>
          </a:p>
        </p:txBody>
      </p:sp>
    </p:spTree>
    <p:extLst>
      <p:ext uri="{BB962C8B-B14F-4D97-AF65-F5344CB8AC3E}">
        <p14:creationId xmlns:p14="http://schemas.microsoft.com/office/powerpoint/2010/main" val="15085072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Developing rad-tolerant components</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17</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8" name="TextBox 7">
            <a:extLst>
              <a:ext uri="{FF2B5EF4-FFF2-40B4-BE49-F238E27FC236}">
                <a16:creationId xmlns:a16="http://schemas.microsoft.com/office/drawing/2014/main" id="{BFE8D7F2-F29E-1B42-82FF-A8DA39B7F6A6}"/>
              </a:ext>
            </a:extLst>
          </p:cNvPr>
          <p:cNvSpPr txBox="1"/>
          <p:nvPr/>
        </p:nvSpPr>
        <p:spPr>
          <a:xfrm>
            <a:off x="6924491" y="4338847"/>
            <a:ext cx="1986441" cy="307777"/>
          </a:xfrm>
          <a:prstGeom prst="rect">
            <a:avLst/>
          </a:prstGeom>
          <a:noFill/>
        </p:spPr>
        <p:txBody>
          <a:bodyPr wrap="none" rtlCol="0">
            <a:spAutoFit/>
          </a:bodyPr>
          <a:lstStyle/>
          <a:p>
            <a:r>
              <a:rPr lang="en-US" sz="1400" i="1" dirty="0"/>
              <a:t>Courtesy of D. Celeste</a:t>
            </a:r>
          </a:p>
        </p:txBody>
      </p:sp>
      <p:sp>
        <p:nvSpPr>
          <p:cNvPr id="11" name="Content Placeholder 6">
            <a:extLst>
              <a:ext uri="{FF2B5EF4-FFF2-40B4-BE49-F238E27FC236}">
                <a16:creationId xmlns:a16="http://schemas.microsoft.com/office/drawing/2014/main" id="{214F9721-E705-1F40-A741-9EB39CF58226}"/>
              </a:ext>
            </a:extLst>
          </p:cNvPr>
          <p:cNvSpPr>
            <a:spLocks noGrp="1"/>
          </p:cNvSpPr>
          <p:nvPr>
            <p:ph idx="1"/>
          </p:nvPr>
        </p:nvSpPr>
        <p:spPr>
          <a:xfrm>
            <a:off x="126610" y="735547"/>
            <a:ext cx="8257736" cy="460208"/>
          </a:xfrm>
        </p:spPr>
        <p:txBody>
          <a:bodyPr/>
          <a:lstStyle/>
          <a:p>
            <a:pPr marL="36576" indent="0">
              <a:buNone/>
            </a:pPr>
            <a:r>
              <a:rPr lang="en-GB" sz="1600" b="1" u="sng" dirty="0">
                <a:solidFill>
                  <a:schemeClr val="tx2"/>
                </a:solidFill>
              </a:rPr>
              <a:t>Beam imaging using Optical fibre bundles</a:t>
            </a:r>
          </a:p>
          <a:p>
            <a:endParaRPr lang="en-US" dirty="0"/>
          </a:p>
        </p:txBody>
      </p:sp>
      <p:sp>
        <p:nvSpPr>
          <p:cNvPr id="23" name="TextBox 22">
            <a:extLst>
              <a:ext uri="{FF2B5EF4-FFF2-40B4-BE49-F238E27FC236}">
                <a16:creationId xmlns:a16="http://schemas.microsoft.com/office/drawing/2014/main" id="{0E628EEB-F815-9C47-BFD8-6160FCAB050A}"/>
              </a:ext>
            </a:extLst>
          </p:cNvPr>
          <p:cNvSpPr txBox="1"/>
          <p:nvPr/>
        </p:nvSpPr>
        <p:spPr>
          <a:xfrm>
            <a:off x="389489" y="1069773"/>
            <a:ext cx="8641970" cy="1569660"/>
          </a:xfrm>
          <a:prstGeom prst="rect">
            <a:avLst/>
          </a:prstGeom>
          <a:noFill/>
        </p:spPr>
        <p:txBody>
          <a:bodyPr wrap="square" rtlCol="0">
            <a:spAutoFit/>
          </a:bodyPr>
          <a:lstStyle/>
          <a:p>
            <a:pPr marL="285750" indent="-285750">
              <a:buFont typeface="Arial" panose="020B0604020202020204" pitchFamily="34" charset="0"/>
              <a:buChar char="•"/>
            </a:pPr>
            <a:r>
              <a:rPr lang="en-US" sz="1600" dirty="0"/>
              <a:t>Developing optical system using a 10m long </a:t>
            </a:r>
            <a:r>
              <a:rPr lang="en-US" sz="1600" dirty="0">
                <a:solidFill>
                  <a:srgbClr val="FF0000"/>
                </a:solidFill>
              </a:rPr>
              <a:t>Fiber bundle from Fujikura </a:t>
            </a:r>
            <a:r>
              <a:rPr lang="en-US" sz="1600" dirty="0"/>
              <a:t>(FIGR10)</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Performing irradiation tests at </a:t>
            </a:r>
            <a:r>
              <a:rPr lang="en-US" sz="1600" dirty="0" err="1">
                <a:solidFill>
                  <a:srgbClr val="FF0000"/>
                </a:solidFill>
              </a:rPr>
              <a:t>Saclay</a:t>
            </a:r>
            <a:r>
              <a:rPr lang="en-US" sz="1600" dirty="0"/>
              <a:t> using </a:t>
            </a:r>
            <a:r>
              <a:rPr lang="en-US" sz="1600" baseline="30000" dirty="0"/>
              <a:t>60</a:t>
            </a:r>
            <a:r>
              <a:rPr lang="en-US" sz="1600" dirty="0"/>
              <a:t>Co source</a:t>
            </a:r>
          </a:p>
          <a:p>
            <a:pPr marL="285750" indent="-285750">
              <a:buFont typeface="Arial" panose="020B0604020202020204" pitchFamily="34" charset="0"/>
              <a:buChar char="•"/>
            </a:pPr>
            <a:endParaRPr lang="en-US" sz="1600" dirty="0"/>
          </a:p>
          <a:p>
            <a:pPr marL="285750" indent="-285750">
              <a:buFont typeface="Arial" panose="020B0604020202020204" pitchFamily="34" charset="0"/>
              <a:buChar char="•"/>
            </a:pPr>
            <a:r>
              <a:rPr lang="en-US" sz="1600" dirty="0"/>
              <a:t>Performing functional test on a</a:t>
            </a:r>
            <a:r>
              <a:rPr lang="en-US" sz="1600" dirty="0">
                <a:solidFill>
                  <a:srgbClr val="FF0000"/>
                </a:solidFill>
              </a:rPr>
              <a:t> BTV </a:t>
            </a:r>
            <a:r>
              <a:rPr lang="en-US" sz="1600" dirty="0"/>
              <a:t>system in </a:t>
            </a:r>
            <a:r>
              <a:rPr lang="en-US" sz="1600" dirty="0">
                <a:solidFill>
                  <a:srgbClr val="FF0000"/>
                </a:solidFill>
              </a:rPr>
              <a:t>TT2</a:t>
            </a:r>
            <a:r>
              <a:rPr lang="en-US" sz="1600" dirty="0"/>
              <a:t> beam line</a:t>
            </a:r>
          </a:p>
          <a:p>
            <a:pPr marL="285750" indent="-285750">
              <a:buFont typeface="Arial" panose="020B0604020202020204" pitchFamily="34" charset="0"/>
              <a:buChar char="•"/>
            </a:pPr>
            <a:endParaRPr lang="en-US" sz="1600" dirty="0"/>
          </a:p>
        </p:txBody>
      </p:sp>
      <p:sp>
        <p:nvSpPr>
          <p:cNvPr id="24" name="TextBox 23">
            <a:extLst>
              <a:ext uri="{FF2B5EF4-FFF2-40B4-BE49-F238E27FC236}">
                <a16:creationId xmlns:a16="http://schemas.microsoft.com/office/drawing/2014/main" id="{30013AC6-FDCA-B944-BEEE-97AD15BBB182}"/>
              </a:ext>
            </a:extLst>
          </p:cNvPr>
          <p:cNvSpPr txBox="1"/>
          <p:nvPr/>
        </p:nvSpPr>
        <p:spPr>
          <a:xfrm>
            <a:off x="371843" y="2760072"/>
            <a:ext cx="8539089" cy="923330"/>
          </a:xfrm>
          <a:prstGeom prst="rect">
            <a:avLst/>
          </a:prstGeom>
          <a:solidFill>
            <a:schemeClr val="accent1"/>
          </a:solidFill>
        </p:spPr>
        <p:txBody>
          <a:bodyPr wrap="square" rtlCol="0">
            <a:spAutoFit/>
          </a:bodyPr>
          <a:lstStyle/>
          <a:p>
            <a:pPr algn="ctr"/>
            <a:r>
              <a:rPr lang="en-US" dirty="0"/>
              <a:t>See talk on Wednesday afternoon at 17h50 on </a:t>
            </a:r>
          </a:p>
          <a:p>
            <a:pPr algn="ctr"/>
            <a:r>
              <a:rPr lang="en-US" b="1" dirty="0"/>
              <a:t>‘</a:t>
            </a:r>
            <a:r>
              <a:rPr lang="en-US" b="1" dirty="0">
                <a:solidFill>
                  <a:srgbClr val="1A63A0"/>
                </a:solidFill>
                <a:latin typeface="Roboto"/>
              </a:rPr>
              <a:t>Radiation hardness tests of Optical </a:t>
            </a:r>
            <a:r>
              <a:rPr lang="en-US" b="1" dirty="0" err="1">
                <a:solidFill>
                  <a:srgbClr val="1A63A0"/>
                </a:solidFill>
                <a:latin typeface="Roboto"/>
              </a:rPr>
              <a:t>fibre</a:t>
            </a:r>
            <a:r>
              <a:rPr lang="en-US" b="1" dirty="0">
                <a:solidFill>
                  <a:srgbClr val="1A63A0"/>
                </a:solidFill>
                <a:latin typeface="Roboto"/>
              </a:rPr>
              <a:t> components</a:t>
            </a:r>
            <a:r>
              <a:rPr lang="en-US" b="1" dirty="0"/>
              <a:t>’ </a:t>
            </a:r>
          </a:p>
          <a:p>
            <a:pPr algn="ctr"/>
            <a:r>
              <a:rPr lang="en-US" b="1" dirty="0"/>
              <a:t>by Damiano Celeste</a:t>
            </a:r>
            <a:endParaRPr lang="en-US" dirty="0"/>
          </a:p>
        </p:txBody>
      </p:sp>
    </p:spTree>
    <p:extLst>
      <p:ext uri="{BB962C8B-B14F-4D97-AF65-F5344CB8AC3E}">
        <p14:creationId xmlns:p14="http://schemas.microsoft.com/office/powerpoint/2010/main" val="104139488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3" name="Content Placeholder 2"/>
          <p:cNvSpPr>
            <a:spLocks noGrp="1"/>
          </p:cNvSpPr>
          <p:nvPr>
            <p:ph idx="1"/>
          </p:nvPr>
        </p:nvSpPr>
        <p:spPr>
          <a:xfrm>
            <a:off x="457200" y="994205"/>
            <a:ext cx="8358326" cy="3349195"/>
          </a:xfrm>
        </p:spPr>
        <p:txBody>
          <a:bodyPr>
            <a:normAutofit lnSpcReduction="10000"/>
          </a:bodyPr>
          <a:lstStyle/>
          <a:p>
            <a:r>
              <a:rPr lang="en-US" sz="1800" b="1" dirty="0"/>
              <a:t>R2E is funding projects in BI at a level of  2.5MCHF (CTC in 2025)</a:t>
            </a:r>
          </a:p>
          <a:p>
            <a:pPr lvl="1"/>
            <a:r>
              <a:rPr lang="en-US" sz="1600" dirty="0">
                <a:solidFill>
                  <a:srgbClr val="FF0000"/>
                </a:solidFill>
              </a:rPr>
              <a:t>Manpower and hardware developments</a:t>
            </a:r>
          </a:p>
          <a:p>
            <a:pPr lvl="1"/>
            <a:r>
              <a:rPr lang="en-US" sz="1600" dirty="0">
                <a:solidFill>
                  <a:srgbClr val="FF0000"/>
                </a:solidFill>
              </a:rPr>
              <a:t>Main CERN projects : LIU, </a:t>
            </a:r>
            <a:r>
              <a:rPr lang="en-US" sz="1600" dirty="0" err="1">
                <a:solidFill>
                  <a:srgbClr val="FF0000"/>
                </a:solidFill>
              </a:rPr>
              <a:t>Hilumi</a:t>
            </a:r>
            <a:r>
              <a:rPr lang="en-US" sz="1600" dirty="0">
                <a:solidFill>
                  <a:srgbClr val="FF0000"/>
                </a:solidFill>
              </a:rPr>
              <a:t> and Consolidation</a:t>
            </a:r>
          </a:p>
          <a:p>
            <a:pPr lvl="1"/>
            <a:r>
              <a:rPr lang="en-US" sz="1600" dirty="0">
                <a:solidFill>
                  <a:srgbClr val="FF0000"/>
                </a:solidFill>
              </a:rPr>
              <a:t>R&amp;D activities</a:t>
            </a:r>
            <a:endParaRPr lang="en-US" sz="1600" dirty="0"/>
          </a:p>
          <a:p>
            <a:pPr marL="36576" indent="0">
              <a:buNone/>
            </a:pPr>
            <a:endParaRPr lang="en-US" sz="1800" b="1" dirty="0"/>
          </a:p>
          <a:p>
            <a:r>
              <a:rPr lang="en-US" sz="1800" b="1" dirty="0"/>
              <a:t>BI group strongly relies on R2E project structure</a:t>
            </a:r>
          </a:p>
          <a:p>
            <a:pPr lvl="1"/>
            <a:r>
              <a:rPr lang="en-US" sz="1600" dirty="0">
                <a:solidFill>
                  <a:srgbClr val="FF0000"/>
                </a:solidFill>
              </a:rPr>
              <a:t>Calculations on expected radiation levels and doses to electronic</a:t>
            </a:r>
          </a:p>
          <a:p>
            <a:pPr lvl="1"/>
            <a:r>
              <a:rPr lang="en-US" sz="1600" dirty="0">
                <a:solidFill>
                  <a:srgbClr val="FF0000"/>
                </a:solidFill>
              </a:rPr>
              <a:t>Testing capabilities, especially at CHARM, IRRAD</a:t>
            </a:r>
          </a:p>
          <a:p>
            <a:pPr lvl="1"/>
            <a:r>
              <a:rPr lang="en-US" sz="1600" dirty="0">
                <a:solidFill>
                  <a:srgbClr val="FF0000"/>
                </a:solidFill>
              </a:rPr>
              <a:t>Monitoring capabilities (</a:t>
            </a:r>
            <a:r>
              <a:rPr lang="en-US" sz="1600" dirty="0" err="1">
                <a:solidFill>
                  <a:srgbClr val="FF0000"/>
                </a:solidFill>
              </a:rPr>
              <a:t>RadMon</a:t>
            </a:r>
            <a:r>
              <a:rPr lang="en-US" sz="1600" dirty="0">
                <a:solidFill>
                  <a:srgbClr val="FF0000"/>
                </a:solidFill>
              </a:rPr>
              <a:t>)</a:t>
            </a:r>
          </a:p>
          <a:p>
            <a:pPr lvl="1"/>
            <a:endParaRPr lang="en-US" sz="1600" b="1" dirty="0">
              <a:solidFill>
                <a:srgbClr val="FF0000"/>
              </a:solidFill>
            </a:endParaRPr>
          </a:p>
          <a:p>
            <a:r>
              <a:rPr lang="en-US" sz="1800" b="1" dirty="0"/>
              <a:t>Please come and listen to the BI talks tomorrow for more details</a:t>
            </a:r>
          </a:p>
          <a:p>
            <a:pPr lvl="1"/>
            <a:endParaRPr lang="en-US" sz="1600" b="1" dirty="0">
              <a:solidFill>
                <a:srgbClr val="FF0000"/>
              </a:solidFill>
            </a:endParaRPr>
          </a:p>
        </p:txBody>
      </p:sp>
      <p:sp>
        <p:nvSpPr>
          <p:cNvPr id="4" name="Date Placeholder 3"/>
          <p:cNvSpPr>
            <a:spLocks noGrp="1"/>
          </p:cNvSpPr>
          <p:nvPr>
            <p:ph type="dt" sz="half" idx="2"/>
          </p:nvPr>
        </p:nvSpPr>
        <p:spPr/>
        <p:txBody>
          <a:bodyPr/>
          <a:lstStyle/>
          <a:p>
            <a:r>
              <a:rPr lang="en-US"/>
              <a:t>R2E Annual Meeting – December 11-12, 2018 </a:t>
            </a:r>
            <a:endParaRPr lang="en-US" dirty="0"/>
          </a:p>
        </p:txBody>
      </p:sp>
      <p:sp>
        <p:nvSpPr>
          <p:cNvPr id="5" name="Footer Placeholder 4"/>
          <p:cNvSpPr>
            <a:spLocks noGrp="1"/>
          </p:cNvSpPr>
          <p:nvPr>
            <p:ph type="ftr" sz="quarter" idx="3"/>
          </p:nvPr>
        </p:nvSpPr>
        <p:spPr/>
        <p:txBody>
          <a:bodyPr/>
          <a:lstStyle/>
          <a:p>
            <a:r>
              <a:rPr lang="en-US"/>
              <a:t>Beam instrumentation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28</a:t>
            </a:fld>
            <a:endParaRPr lang="en-US" dirty="0"/>
          </a:p>
        </p:txBody>
      </p:sp>
    </p:spTree>
    <p:extLst>
      <p:ext uri="{BB962C8B-B14F-4D97-AF65-F5344CB8AC3E}">
        <p14:creationId xmlns:p14="http://schemas.microsoft.com/office/powerpoint/2010/main" val="40147692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Thanks for your attention</a:t>
            </a:r>
          </a:p>
        </p:txBody>
      </p:sp>
      <p:sp>
        <p:nvSpPr>
          <p:cNvPr id="4" name="Date Placeholder 3"/>
          <p:cNvSpPr>
            <a:spLocks noGrp="1"/>
          </p:cNvSpPr>
          <p:nvPr>
            <p:ph type="dt" sz="half" idx="2"/>
          </p:nvPr>
        </p:nvSpPr>
        <p:spPr/>
        <p:txBody>
          <a:bodyPr/>
          <a:lstStyle/>
          <a:p>
            <a:r>
              <a:rPr lang="en-US"/>
              <a:t>R2E Annual Meeting – December 11-12, 2018 </a:t>
            </a:r>
            <a:endParaRPr lang="en-US" dirty="0"/>
          </a:p>
        </p:txBody>
      </p:sp>
      <p:sp>
        <p:nvSpPr>
          <p:cNvPr id="5" name="Footer Placeholder 4"/>
          <p:cNvSpPr>
            <a:spLocks noGrp="1"/>
          </p:cNvSpPr>
          <p:nvPr>
            <p:ph type="ftr" sz="quarter" idx="3"/>
          </p:nvPr>
        </p:nvSpPr>
        <p:spPr/>
        <p:txBody>
          <a:bodyPr/>
          <a:lstStyle/>
          <a:p>
            <a:r>
              <a:rPr lang="en-US"/>
              <a:t>Beam instrumentation</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29</a:t>
            </a:fld>
            <a:endParaRPr lang="en-US" dirty="0"/>
          </a:p>
        </p:txBody>
      </p:sp>
      <p:sp>
        <p:nvSpPr>
          <p:cNvPr id="7" name="Content Placeholder 6"/>
          <p:cNvSpPr>
            <a:spLocks noGrp="1"/>
          </p:cNvSpPr>
          <p:nvPr>
            <p:ph idx="1"/>
          </p:nvPr>
        </p:nvSpPr>
        <p:spPr/>
        <p:txBody>
          <a:bodyPr/>
          <a:lstStyle/>
          <a:p>
            <a:endParaRPr lang="en-US"/>
          </a:p>
        </p:txBody>
      </p:sp>
    </p:spTree>
    <p:extLst>
      <p:ext uri="{BB962C8B-B14F-4D97-AF65-F5344CB8AC3E}">
        <p14:creationId xmlns:p14="http://schemas.microsoft.com/office/powerpoint/2010/main" val="1472549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4" y="-10800"/>
            <a:ext cx="7330211" cy="746346"/>
          </a:xfrm>
        </p:spPr>
        <p:txBody>
          <a:bodyPr>
            <a:normAutofit/>
          </a:bodyPr>
          <a:lstStyle/>
          <a:p>
            <a:pPr algn="ctr"/>
            <a:r>
              <a:rPr lang="en-GB" dirty="0"/>
              <a:t>General BI considerations</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3</a:t>
            </a:r>
          </a:p>
        </p:txBody>
      </p:sp>
      <p:sp>
        <p:nvSpPr>
          <p:cNvPr id="3" name="Content Placeholder 2"/>
          <p:cNvSpPr>
            <a:spLocks noGrp="1"/>
          </p:cNvSpPr>
          <p:nvPr>
            <p:ph idx="1"/>
          </p:nvPr>
        </p:nvSpPr>
        <p:spPr>
          <a:xfrm>
            <a:off x="748145" y="735545"/>
            <a:ext cx="7714212" cy="4031717"/>
          </a:xfrm>
        </p:spPr>
        <p:txBody>
          <a:bodyPr>
            <a:normAutofit fontScale="92500" lnSpcReduction="20000"/>
          </a:bodyPr>
          <a:lstStyle/>
          <a:p>
            <a:r>
              <a:rPr lang="en-US" dirty="0"/>
              <a:t>Most of BI activities are subject to R2E issues</a:t>
            </a:r>
          </a:p>
          <a:p>
            <a:pPr lvl="1"/>
            <a:r>
              <a:rPr lang="en-US" dirty="0">
                <a:solidFill>
                  <a:srgbClr val="FF0000"/>
                </a:solidFill>
              </a:rPr>
              <a:t>Typical implementation of BI acquisition system </a:t>
            </a:r>
          </a:p>
          <a:p>
            <a:pPr lvl="2"/>
            <a:r>
              <a:rPr lang="en-US" dirty="0">
                <a:solidFill>
                  <a:schemeClr val="tx1">
                    <a:lumMod val="60000"/>
                    <a:lumOff val="40000"/>
                  </a:schemeClr>
                </a:solidFill>
              </a:rPr>
              <a:t>Front-End (FE) electronic in the Tunnel </a:t>
            </a:r>
            <a:r>
              <a:rPr lang="mr-IN" dirty="0">
                <a:solidFill>
                  <a:schemeClr val="tx1">
                    <a:lumMod val="60000"/>
                    <a:lumOff val="40000"/>
                  </a:schemeClr>
                </a:solidFill>
              </a:rPr>
              <a:t>–</a:t>
            </a:r>
            <a:r>
              <a:rPr lang="en-US" dirty="0">
                <a:solidFill>
                  <a:schemeClr val="tx1">
                    <a:lumMod val="60000"/>
                    <a:lumOff val="40000"/>
                  </a:schemeClr>
                </a:solidFill>
              </a:rPr>
              <a:t> Back-End (BE) electronic on Surface</a:t>
            </a:r>
          </a:p>
          <a:p>
            <a:pPr lvl="2"/>
            <a:r>
              <a:rPr lang="en-US" dirty="0">
                <a:solidFill>
                  <a:schemeClr val="tx1">
                    <a:lumMod val="60000"/>
                    <a:lumOff val="40000"/>
                  </a:schemeClr>
                </a:solidFill>
              </a:rPr>
              <a:t>FE based on rad-hard / rad-tolerant electronics</a:t>
            </a:r>
          </a:p>
          <a:p>
            <a:pPr lvl="2"/>
            <a:r>
              <a:rPr lang="en-US" dirty="0">
                <a:solidFill>
                  <a:schemeClr val="tx1">
                    <a:lumMod val="60000"/>
                    <a:lumOff val="40000"/>
                  </a:schemeClr>
                </a:solidFill>
              </a:rPr>
              <a:t>True for all large BI systems: BPM and BLM in SPS and LHC</a:t>
            </a:r>
          </a:p>
          <a:p>
            <a:pPr lvl="2"/>
            <a:r>
              <a:rPr lang="en-US" dirty="0">
                <a:solidFill>
                  <a:schemeClr val="tx1">
                    <a:lumMod val="60000"/>
                    <a:lumOff val="40000"/>
                  </a:schemeClr>
                </a:solidFill>
              </a:rPr>
              <a:t>Typical budget split between FE/BE electronics: 50% - 50%</a:t>
            </a:r>
          </a:p>
          <a:p>
            <a:endParaRPr lang="en-US" dirty="0"/>
          </a:p>
          <a:p>
            <a:r>
              <a:rPr lang="en-US" dirty="0"/>
              <a:t>BI standardization </a:t>
            </a:r>
          </a:p>
          <a:p>
            <a:pPr lvl="1"/>
            <a:r>
              <a:rPr lang="en-US" dirty="0">
                <a:solidFill>
                  <a:srgbClr val="FF0000"/>
                </a:solidFill>
              </a:rPr>
              <a:t>Encouraging common developments and ‘standard’ solution within the group</a:t>
            </a:r>
          </a:p>
          <a:p>
            <a:pPr lvl="1"/>
            <a:r>
              <a:rPr lang="en-US" dirty="0">
                <a:solidFill>
                  <a:srgbClr val="FF0000"/>
                </a:solidFill>
              </a:rPr>
              <a:t>Part of an even larger effort of standardization with the BE-CO group for acquisition system and data transmission links</a:t>
            </a:r>
          </a:p>
          <a:p>
            <a:pPr marL="36576" indent="0">
              <a:buNone/>
            </a:pPr>
            <a:endParaRPr lang="en-US" dirty="0"/>
          </a:p>
          <a:p>
            <a:r>
              <a:rPr lang="en-US" dirty="0"/>
              <a:t>Collaboration with EP </a:t>
            </a:r>
            <a:r>
              <a:rPr lang="mr-IN" dirty="0"/>
              <a:t>–</a:t>
            </a:r>
            <a:r>
              <a:rPr lang="en-US" dirty="0"/>
              <a:t> BI benefiting from their ASIC design and production</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Tree>
    <p:extLst>
      <p:ext uri="{BB962C8B-B14F-4D97-AF65-F5344CB8AC3E}">
        <p14:creationId xmlns:p14="http://schemas.microsoft.com/office/powerpoint/2010/main" val="3397745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p:cNvPicPr>
            <a:picLocks noChangeAspect="1"/>
          </p:cNvPicPr>
          <p:nvPr/>
        </p:nvPicPr>
        <p:blipFill>
          <a:blip r:embed="rId3"/>
          <a:stretch>
            <a:fillRect/>
          </a:stretch>
        </p:blipFill>
        <p:spPr>
          <a:xfrm>
            <a:off x="612000" y="902625"/>
            <a:ext cx="3268980" cy="1985622"/>
          </a:xfrm>
          <a:prstGeom prst="rect">
            <a:avLst/>
          </a:prstGeom>
        </p:spPr>
      </p:pic>
      <p:sp>
        <p:nvSpPr>
          <p:cNvPr id="2" name="Title 1"/>
          <p:cNvSpPr>
            <a:spLocks noGrp="1"/>
          </p:cNvSpPr>
          <p:nvPr>
            <p:ph type="title"/>
          </p:nvPr>
        </p:nvSpPr>
        <p:spPr/>
        <p:txBody>
          <a:bodyPr/>
          <a:lstStyle/>
          <a:p>
            <a:r>
              <a:rPr lang="en-US" dirty="0"/>
              <a:t>Architectures comparison</a:t>
            </a:r>
            <a:endParaRPr lang="fr-CH" dirty="0"/>
          </a:p>
        </p:txBody>
      </p:sp>
      <p:sp>
        <p:nvSpPr>
          <p:cNvPr id="5" name="Slide Number Placeholder 4"/>
          <p:cNvSpPr>
            <a:spLocks noGrp="1"/>
          </p:cNvSpPr>
          <p:nvPr>
            <p:ph type="sldNum" sz="quarter" idx="4294967295"/>
          </p:nvPr>
        </p:nvSpPr>
        <p:spPr>
          <a:xfrm>
            <a:off x="8642350" y="4767263"/>
            <a:ext cx="501650" cy="274637"/>
          </a:xfrm>
        </p:spPr>
        <p:txBody>
          <a:bodyPr/>
          <a:lstStyle/>
          <a:p>
            <a:fld id="{17918391-D411-FE40-AAD7-861AE5233E0E}" type="slidenum">
              <a:rPr lang="en-US" smtClean="0"/>
              <a:pPr/>
              <a:t>30</a:t>
            </a:fld>
            <a:endParaRPr lang="en-US" dirty="0"/>
          </a:p>
        </p:txBody>
      </p:sp>
      <p:pic>
        <p:nvPicPr>
          <p:cNvPr id="23" name="Picture 22"/>
          <p:cNvPicPr>
            <a:picLocks noChangeAspect="1"/>
          </p:cNvPicPr>
          <p:nvPr/>
        </p:nvPicPr>
        <p:blipFill>
          <a:blip r:embed="rId4"/>
          <a:stretch>
            <a:fillRect/>
          </a:stretch>
        </p:blipFill>
        <p:spPr>
          <a:xfrm>
            <a:off x="5259393" y="902625"/>
            <a:ext cx="3038788" cy="1764853"/>
          </a:xfrm>
          <a:prstGeom prst="rect">
            <a:avLst/>
          </a:prstGeom>
        </p:spPr>
      </p:pic>
      <p:cxnSp>
        <p:nvCxnSpPr>
          <p:cNvPr id="25" name="Straight Connector 24"/>
          <p:cNvCxnSpPr/>
          <p:nvPr/>
        </p:nvCxnSpPr>
        <p:spPr>
          <a:xfrm>
            <a:off x="4572000" y="902625"/>
            <a:ext cx="0" cy="4139275"/>
          </a:xfrm>
          <a:prstGeom prst="line">
            <a:avLst/>
          </a:prstGeom>
          <a:ln>
            <a:prstDash val="lgDash"/>
          </a:ln>
        </p:spPr>
        <p:style>
          <a:lnRef idx="2">
            <a:schemeClr val="accent1"/>
          </a:lnRef>
          <a:fillRef idx="0">
            <a:schemeClr val="accent1"/>
          </a:fillRef>
          <a:effectRef idx="1">
            <a:schemeClr val="accent1"/>
          </a:effectRef>
          <a:fontRef idx="minor">
            <a:schemeClr val="tx1"/>
          </a:fontRef>
        </p:style>
      </p:cxnSp>
      <p:pic>
        <p:nvPicPr>
          <p:cNvPr id="26" name="Picture 25"/>
          <p:cNvPicPr>
            <a:picLocks noChangeAspect="1"/>
          </p:cNvPicPr>
          <p:nvPr/>
        </p:nvPicPr>
        <p:blipFill>
          <a:blip r:embed="rId5"/>
          <a:stretch>
            <a:fillRect/>
          </a:stretch>
        </p:blipFill>
        <p:spPr>
          <a:xfrm>
            <a:off x="2218472" y="3634026"/>
            <a:ext cx="2292568" cy="1341834"/>
          </a:xfrm>
          <a:prstGeom prst="rect">
            <a:avLst/>
          </a:prstGeom>
        </p:spPr>
      </p:pic>
      <p:pic>
        <p:nvPicPr>
          <p:cNvPr id="27" name="Picture 26"/>
          <p:cNvPicPr>
            <a:picLocks noChangeAspect="1"/>
          </p:cNvPicPr>
          <p:nvPr/>
        </p:nvPicPr>
        <p:blipFill>
          <a:blip r:embed="rId6"/>
          <a:stretch>
            <a:fillRect/>
          </a:stretch>
        </p:blipFill>
        <p:spPr>
          <a:xfrm>
            <a:off x="6629400" y="3634026"/>
            <a:ext cx="2410031" cy="1407874"/>
          </a:xfrm>
          <a:prstGeom prst="rect">
            <a:avLst/>
          </a:prstGeom>
        </p:spPr>
      </p:pic>
      <p:sp>
        <p:nvSpPr>
          <p:cNvPr id="28" name="TextBox 27"/>
          <p:cNvSpPr txBox="1"/>
          <p:nvPr/>
        </p:nvSpPr>
        <p:spPr>
          <a:xfrm>
            <a:off x="189586" y="2956063"/>
            <a:ext cx="4039514" cy="1354217"/>
          </a:xfrm>
          <a:prstGeom prst="rect">
            <a:avLst/>
          </a:prstGeom>
          <a:noFill/>
        </p:spPr>
        <p:txBody>
          <a:bodyPr wrap="square" rtlCol="0">
            <a:spAutoFit/>
          </a:bodyPr>
          <a:lstStyle/>
          <a:p>
            <a:pPr algn="just"/>
            <a:r>
              <a:rPr lang="en-US" sz="1000" dirty="0">
                <a:solidFill>
                  <a:schemeClr val="tx1">
                    <a:lumMod val="65000"/>
                    <a:lumOff val="35000"/>
                  </a:schemeClr>
                </a:solidFill>
              </a:rPr>
              <a:t>Fast response to large current steps.</a:t>
            </a:r>
          </a:p>
          <a:p>
            <a:pPr algn="just"/>
            <a:r>
              <a:rPr lang="en-US" sz="1000" dirty="0">
                <a:solidFill>
                  <a:schemeClr val="tx1">
                    <a:lumMod val="65000"/>
                    <a:lumOff val="35000"/>
                  </a:schemeClr>
                </a:solidFill>
              </a:rPr>
              <a:t>INL(before calibration) in the higher range (1pA~1mA): 15 %</a:t>
            </a:r>
          </a:p>
          <a:p>
            <a:pPr algn="just"/>
            <a:r>
              <a:rPr lang="en-US" sz="1000" dirty="0">
                <a:solidFill>
                  <a:schemeClr val="tx1">
                    <a:lumMod val="65000"/>
                    <a:lumOff val="35000"/>
                  </a:schemeClr>
                </a:solidFill>
              </a:rPr>
              <a:t>INL(before calibration) in the lower range (1pA~10µA): 0.5 %</a:t>
            </a:r>
          </a:p>
          <a:p>
            <a:pPr algn="just"/>
            <a:r>
              <a:rPr lang="en-US" sz="1000" dirty="0">
                <a:solidFill>
                  <a:schemeClr val="tx1">
                    <a:lumMod val="65000"/>
                    <a:lumOff val="35000"/>
                  </a:schemeClr>
                </a:solidFill>
              </a:rPr>
              <a:t>RMS noise in the 10µs integration window (Wilkinson ADC): &lt; 2 nA </a:t>
            </a:r>
          </a:p>
          <a:p>
            <a:pPr algn="just"/>
            <a:r>
              <a:rPr lang="en-US" sz="1000" dirty="0">
                <a:solidFill>
                  <a:schemeClr val="tx1">
                    <a:lumMod val="65000"/>
                    <a:lumOff val="35000"/>
                  </a:schemeClr>
                </a:solidFill>
              </a:rPr>
              <a:t>Current consumption: 15 mA </a:t>
            </a:r>
          </a:p>
          <a:p>
            <a:pPr algn="just"/>
            <a:endParaRPr lang="en-US" sz="800" dirty="0"/>
          </a:p>
          <a:p>
            <a:pPr algn="just"/>
            <a:endParaRPr lang="en-US" sz="800" dirty="0"/>
          </a:p>
          <a:p>
            <a:pPr algn="just"/>
            <a:r>
              <a:rPr lang="en-US" sz="800" dirty="0"/>
              <a:t> </a:t>
            </a:r>
          </a:p>
          <a:p>
            <a:pPr algn="just"/>
            <a:endParaRPr lang="en-US" sz="800" dirty="0"/>
          </a:p>
        </p:txBody>
      </p:sp>
      <p:sp>
        <p:nvSpPr>
          <p:cNvPr id="29" name="TextBox 28"/>
          <p:cNvSpPr txBox="1"/>
          <p:nvPr/>
        </p:nvSpPr>
        <p:spPr>
          <a:xfrm>
            <a:off x="4571999" y="2956063"/>
            <a:ext cx="3726181" cy="1323439"/>
          </a:xfrm>
          <a:prstGeom prst="rect">
            <a:avLst/>
          </a:prstGeom>
          <a:noFill/>
        </p:spPr>
        <p:txBody>
          <a:bodyPr wrap="square" rtlCol="0">
            <a:spAutoFit/>
          </a:bodyPr>
          <a:lstStyle/>
          <a:p>
            <a:pPr algn="just"/>
            <a:r>
              <a:rPr lang="en-US" sz="1000" dirty="0">
                <a:solidFill>
                  <a:schemeClr val="tx1">
                    <a:lumMod val="65000"/>
                    <a:lumOff val="35000"/>
                  </a:schemeClr>
                </a:solidFill>
              </a:rPr>
              <a:t>High resolution due to oversampling and numerical filtering.</a:t>
            </a:r>
          </a:p>
          <a:p>
            <a:pPr algn="just"/>
            <a:r>
              <a:rPr lang="en-US" sz="1000" dirty="0">
                <a:solidFill>
                  <a:schemeClr val="tx1">
                    <a:lumMod val="65000"/>
                    <a:lumOff val="35000"/>
                  </a:schemeClr>
                </a:solidFill>
              </a:rPr>
              <a:t>INL (before calibration) in the range 1µA~1mA: &lt; 2 %</a:t>
            </a:r>
          </a:p>
          <a:p>
            <a:pPr algn="just"/>
            <a:r>
              <a:rPr lang="en-US" sz="1000" dirty="0">
                <a:solidFill>
                  <a:schemeClr val="tx1">
                    <a:lumMod val="65000"/>
                    <a:lumOff val="35000"/>
                  </a:schemeClr>
                </a:solidFill>
              </a:rPr>
              <a:t>RMS noise in the high current range (before filtering): 250 nA </a:t>
            </a:r>
          </a:p>
          <a:p>
            <a:pPr algn="just"/>
            <a:r>
              <a:rPr lang="en-US" sz="1000" dirty="0">
                <a:solidFill>
                  <a:schemeClr val="tx1">
                    <a:lumMod val="65000"/>
                    <a:lumOff val="35000"/>
                  </a:schemeClr>
                </a:solidFill>
              </a:rPr>
              <a:t>Current consumption: 4 mA ~ 8 mA </a:t>
            </a:r>
          </a:p>
          <a:p>
            <a:pPr algn="just"/>
            <a:endParaRPr lang="en-US" sz="1000" dirty="0"/>
          </a:p>
          <a:p>
            <a:pPr algn="just"/>
            <a:endParaRPr lang="en-US" sz="1000" dirty="0"/>
          </a:p>
          <a:p>
            <a:pPr algn="just"/>
            <a:r>
              <a:rPr lang="en-US" sz="1000" dirty="0"/>
              <a:t> </a:t>
            </a:r>
          </a:p>
          <a:p>
            <a:pPr algn="just"/>
            <a:endParaRPr lang="en-US" sz="1000" dirty="0"/>
          </a:p>
        </p:txBody>
      </p:sp>
    </p:spTree>
    <p:extLst>
      <p:ext uri="{BB962C8B-B14F-4D97-AF65-F5344CB8AC3E}">
        <p14:creationId xmlns:p14="http://schemas.microsoft.com/office/powerpoint/2010/main" val="3983875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CDWM Single-Mode Versatile link</a:t>
            </a:r>
            <a:endParaRPr lang="en-GB" sz="2400" dirty="0"/>
          </a:p>
        </p:txBody>
      </p:sp>
      <p:sp>
        <p:nvSpPr>
          <p:cNvPr id="4" name="Date Placeholder 3"/>
          <p:cNvSpPr>
            <a:spLocks noGrp="1"/>
          </p:cNvSpPr>
          <p:nvPr>
            <p:ph type="dt" sz="half" idx="2"/>
          </p:nvPr>
        </p:nvSpPr>
        <p:spPr/>
        <p:txBody>
          <a:bodyPr/>
          <a:lstStyle/>
          <a:p>
            <a:r>
              <a:rPr lang="en-US"/>
              <a:t>11-12 December 2018</a:t>
            </a:r>
            <a:endParaRPr lang="en-US" dirty="0"/>
          </a:p>
        </p:txBody>
      </p:sp>
      <p:sp>
        <p:nvSpPr>
          <p:cNvPr id="5" name="Footer Placeholder 4"/>
          <p:cNvSpPr>
            <a:spLocks noGrp="1"/>
          </p:cNvSpPr>
          <p:nvPr>
            <p:ph type="ftr" sz="quarter" idx="3"/>
          </p:nvPr>
        </p:nvSpPr>
        <p:spPr/>
        <p:txBody>
          <a:bodyPr/>
          <a:lstStyle/>
          <a:p>
            <a:r>
              <a:rPr lang="en-US" dirty="0"/>
              <a:t>R2E Annual Meeting – [title]</a:t>
            </a:r>
          </a:p>
        </p:txBody>
      </p:sp>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graphicFrame>
        <p:nvGraphicFramePr>
          <p:cNvPr id="8" name="Table 7"/>
          <p:cNvGraphicFramePr>
            <a:graphicFrameLocks noGrp="1"/>
          </p:cNvGraphicFramePr>
          <p:nvPr>
            <p:extLst/>
          </p:nvPr>
        </p:nvGraphicFramePr>
        <p:xfrm>
          <a:off x="1412439" y="3238442"/>
          <a:ext cx="6665917" cy="1325880"/>
        </p:xfrm>
        <a:graphic>
          <a:graphicData uri="http://schemas.openxmlformats.org/drawingml/2006/table">
            <a:tbl>
              <a:tblPr firstRow="1" bandRow="1">
                <a:tableStyleId>{9D7B26C5-4107-4FEC-AEDC-1716B250A1EF}</a:tableStyleId>
              </a:tblPr>
              <a:tblGrid>
                <a:gridCol w="2601917">
                  <a:extLst>
                    <a:ext uri="{9D8B030D-6E8A-4147-A177-3AD203B41FA5}">
                      <a16:colId xmlns:a16="http://schemas.microsoft.com/office/drawing/2014/main" val="2103805011"/>
                    </a:ext>
                  </a:extLst>
                </a:gridCol>
                <a:gridCol w="1795341">
                  <a:extLst>
                    <a:ext uri="{9D8B030D-6E8A-4147-A177-3AD203B41FA5}">
                      <a16:colId xmlns:a16="http://schemas.microsoft.com/office/drawing/2014/main" val="2938943662"/>
                    </a:ext>
                  </a:extLst>
                </a:gridCol>
                <a:gridCol w="2268659">
                  <a:extLst>
                    <a:ext uri="{9D8B030D-6E8A-4147-A177-3AD203B41FA5}">
                      <a16:colId xmlns:a16="http://schemas.microsoft.com/office/drawing/2014/main" val="3166798890"/>
                    </a:ext>
                  </a:extLst>
                </a:gridCol>
              </a:tblGrid>
              <a:tr h="171905">
                <a:tc>
                  <a:txBody>
                    <a:bodyPr/>
                    <a:lstStyle/>
                    <a:p>
                      <a:r>
                        <a:rPr lang="en-US" sz="1000" dirty="0"/>
                        <a:t>Parameter</a:t>
                      </a:r>
                      <a:endParaRPr lang="en-GB" sz="1000" dirty="0"/>
                    </a:p>
                  </a:txBody>
                  <a:tcPr marL="68580" marR="68580" marT="34290" marB="34290"/>
                </a:tc>
                <a:tc>
                  <a:txBody>
                    <a:bodyPr/>
                    <a:lstStyle/>
                    <a:p>
                      <a:pPr algn="ctr"/>
                      <a:r>
                        <a:rPr lang="en-US" sz="1000" dirty="0"/>
                        <a:t>Value</a:t>
                      </a:r>
                      <a:endParaRPr lang="en-GB" sz="1000" dirty="0"/>
                    </a:p>
                  </a:txBody>
                  <a:tcPr marL="68580" marR="68580" marT="34290" marB="34290"/>
                </a:tc>
                <a:tc>
                  <a:txBody>
                    <a:bodyPr/>
                    <a:lstStyle/>
                    <a:p>
                      <a:pPr algn="ctr"/>
                      <a:r>
                        <a:rPr lang="en-US" sz="1000" dirty="0"/>
                        <a:t>Units</a:t>
                      </a:r>
                      <a:endParaRPr lang="en-GB" sz="1000" dirty="0"/>
                    </a:p>
                  </a:txBody>
                  <a:tcPr marL="68580" marR="68580" marT="34290" marB="34290"/>
                </a:tc>
                <a:extLst>
                  <a:ext uri="{0D108BD9-81ED-4DB2-BD59-A6C34878D82A}">
                    <a16:rowId xmlns:a16="http://schemas.microsoft.com/office/drawing/2014/main" val="1319831982"/>
                  </a:ext>
                </a:extLst>
              </a:tr>
              <a:tr h="171905">
                <a:tc>
                  <a:txBody>
                    <a:bodyPr/>
                    <a:lstStyle/>
                    <a:p>
                      <a:r>
                        <a:rPr lang="en-US" sz="1000" dirty="0"/>
                        <a:t>Max Uplink Bit Rate</a:t>
                      </a:r>
                      <a:endParaRPr lang="en-GB" sz="1000" dirty="0"/>
                    </a:p>
                  </a:txBody>
                  <a:tcPr marL="68580" marR="68580" marT="34290" marB="34290"/>
                </a:tc>
                <a:tc>
                  <a:txBody>
                    <a:bodyPr/>
                    <a:lstStyle/>
                    <a:p>
                      <a:pPr algn="ctr"/>
                      <a:r>
                        <a:rPr lang="en-US" sz="1000" dirty="0"/>
                        <a:t>4.8 or 10.24</a:t>
                      </a:r>
                      <a:endParaRPr lang="en-GB" sz="1000" dirty="0"/>
                    </a:p>
                  </a:txBody>
                  <a:tcPr marL="68580" marR="68580" marT="34290" marB="34290"/>
                </a:tc>
                <a:tc>
                  <a:txBody>
                    <a:bodyPr/>
                    <a:lstStyle/>
                    <a:p>
                      <a:pPr algn="ctr"/>
                      <a:r>
                        <a:rPr lang="en-US" sz="1000" dirty="0"/>
                        <a:t>Gb/s</a:t>
                      </a:r>
                      <a:endParaRPr lang="en-GB" sz="1000" dirty="0"/>
                    </a:p>
                  </a:txBody>
                  <a:tcPr marL="68580" marR="68580" marT="34290" marB="34290"/>
                </a:tc>
                <a:extLst>
                  <a:ext uri="{0D108BD9-81ED-4DB2-BD59-A6C34878D82A}">
                    <a16:rowId xmlns:a16="http://schemas.microsoft.com/office/drawing/2014/main" val="4057877732"/>
                  </a:ext>
                </a:extLst>
              </a:tr>
              <a:tr h="171905">
                <a:tc>
                  <a:txBody>
                    <a:bodyPr/>
                    <a:lstStyle/>
                    <a:p>
                      <a:r>
                        <a:rPr lang="en-US" sz="1000" dirty="0"/>
                        <a:t>Max Downlink Bit Rate</a:t>
                      </a:r>
                      <a:endParaRPr lang="en-GB" sz="1000" dirty="0"/>
                    </a:p>
                  </a:txBody>
                  <a:tcPr marL="68580" marR="68580" marT="34290" marB="34290"/>
                </a:tc>
                <a:tc>
                  <a:txBody>
                    <a:bodyPr/>
                    <a:lstStyle/>
                    <a:p>
                      <a:pPr algn="ctr"/>
                      <a:r>
                        <a:rPr lang="en-US" sz="1000" dirty="0"/>
                        <a:t>4.8</a:t>
                      </a:r>
                      <a:endParaRPr lang="en-GB" sz="1000" dirty="0"/>
                    </a:p>
                  </a:txBody>
                  <a:tcPr marL="68580" marR="68580" marT="34290" marB="34290"/>
                </a:tc>
                <a:tc>
                  <a:txBody>
                    <a:bodyPr/>
                    <a:lstStyle/>
                    <a:p>
                      <a:pPr algn="ctr"/>
                      <a:r>
                        <a:rPr lang="en-US" sz="1000" dirty="0"/>
                        <a:t>Gb/s</a:t>
                      </a:r>
                      <a:endParaRPr lang="en-GB" sz="1000" dirty="0"/>
                    </a:p>
                  </a:txBody>
                  <a:tcPr marL="68580" marR="68580" marT="34290" marB="34290"/>
                </a:tc>
                <a:extLst>
                  <a:ext uri="{0D108BD9-81ED-4DB2-BD59-A6C34878D82A}">
                    <a16:rowId xmlns:a16="http://schemas.microsoft.com/office/drawing/2014/main" val="2899542908"/>
                  </a:ext>
                </a:extLst>
              </a:tr>
              <a:tr h="171905">
                <a:tc>
                  <a:txBody>
                    <a:bodyPr/>
                    <a:lstStyle/>
                    <a:p>
                      <a:r>
                        <a:rPr lang="en-US" sz="1000" dirty="0"/>
                        <a:t>Wavelengths</a:t>
                      </a:r>
                      <a:endParaRPr lang="en-GB" sz="1000" dirty="0">
                        <a:solidFill>
                          <a:schemeClr val="tx1"/>
                        </a:solidFill>
                      </a:endParaRPr>
                    </a:p>
                  </a:txBody>
                  <a:tcPr marL="68580" marR="68580" marT="34290" marB="34290"/>
                </a:tc>
                <a:tc>
                  <a:txBody>
                    <a:bodyPr/>
                    <a:lstStyle/>
                    <a:p>
                      <a:pPr algn="ctr"/>
                      <a:r>
                        <a:rPr lang="en-US" sz="1000" dirty="0"/>
                        <a:t>1270/1290/1310/1330</a:t>
                      </a:r>
                      <a:endParaRPr lang="en-GB" sz="1000" dirty="0">
                        <a:solidFill>
                          <a:schemeClr val="tx1"/>
                        </a:solidFill>
                      </a:endParaRPr>
                    </a:p>
                  </a:txBody>
                  <a:tcPr marL="68580" marR="68580" marT="34290" marB="34290"/>
                </a:tc>
                <a:tc>
                  <a:txBody>
                    <a:bodyPr/>
                    <a:lstStyle/>
                    <a:p>
                      <a:pPr algn="ctr"/>
                      <a:r>
                        <a:rPr lang="en-US" sz="1000" dirty="0"/>
                        <a:t>nm</a:t>
                      </a:r>
                      <a:endParaRPr lang="en-GB" sz="1000" dirty="0">
                        <a:solidFill>
                          <a:schemeClr val="tx1"/>
                        </a:solidFill>
                      </a:endParaRPr>
                    </a:p>
                  </a:txBody>
                  <a:tcPr marL="68580" marR="68580" marT="34290" marB="34290"/>
                </a:tc>
                <a:extLst>
                  <a:ext uri="{0D108BD9-81ED-4DB2-BD59-A6C34878D82A}">
                    <a16:rowId xmlns:a16="http://schemas.microsoft.com/office/drawing/2014/main" val="1153500383"/>
                  </a:ext>
                </a:extLst>
              </a:tr>
              <a:tr h="171905">
                <a:tc>
                  <a:txBody>
                    <a:bodyPr/>
                    <a:lstStyle/>
                    <a:p>
                      <a:r>
                        <a:rPr lang="en-US" sz="1000" dirty="0"/>
                        <a:t>Total ionizing dose (TID) </a:t>
                      </a:r>
                      <a:endParaRPr lang="en-GB" sz="1000" dirty="0"/>
                    </a:p>
                  </a:txBody>
                  <a:tcPr marL="68580" marR="68580" marT="34290" marB="34290"/>
                </a:tc>
                <a:tc>
                  <a:txBody>
                    <a:bodyPr/>
                    <a:lstStyle/>
                    <a:p>
                      <a:pPr algn="ctr"/>
                      <a:r>
                        <a:rPr lang="en-US" sz="1000" dirty="0"/>
                        <a:t>10</a:t>
                      </a:r>
                      <a:endParaRPr lang="en-GB" sz="1000" dirty="0"/>
                    </a:p>
                  </a:txBody>
                  <a:tcPr marL="68580" marR="68580" marT="34290" marB="34290"/>
                </a:tc>
                <a:tc>
                  <a:txBody>
                    <a:bodyPr/>
                    <a:lstStyle/>
                    <a:p>
                      <a:pPr algn="ctr"/>
                      <a:r>
                        <a:rPr lang="en-US" sz="1000" dirty="0" err="1"/>
                        <a:t>kGy</a:t>
                      </a:r>
                      <a:endParaRPr lang="en-GB" sz="1000" dirty="0"/>
                    </a:p>
                  </a:txBody>
                  <a:tcPr marL="68580" marR="68580" marT="34290" marB="34290"/>
                </a:tc>
                <a:extLst>
                  <a:ext uri="{0D108BD9-81ED-4DB2-BD59-A6C34878D82A}">
                    <a16:rowId xmlns:a16="http://schemas.microsoft.com/office/drawing/2014/main" val="2754681340"/>
                  </a:ext>
                </a:extLst>
              </a:tr>
              <a:tr h="171905">
                <a:tc>
                  <a:txBody>
                    <a:bodyPr/>
                    <a:lstStyle/>
                    <a:p>
                      <a:r>
                        <a:rPr lang="en-US" sz="1000" kern="1200" dirty="0" err="1"/>
                        <a:t>Fluence</a:t>
                      </a:r>
                      <a:endParaRPr lang="en-GB" sz="1000" kern="1200" dirty="0">
                        <a:solidFill>
                          <a:schemeClr val="tx1"/>
                        </a:solidFill>
                        <a:latin typeface="+mn-lt"/>
                        <a:ea typeface="+mn-ea"/>
                        <a:cs typeface="+mn-cs"/>
                      </a:endParaRPr>
                    </a:p>
                  </a:txBody>
                  <a:tcPr marL="68580" marR="68580" marT="34290" marB="34290"/>
                </a:tc>
                <a:tc>
                  <a:txBody>
                    <a:bodyPr/>
                    <a:lstStyle/>
                    <a:p>
                      <a:pPr algn="ctr"/>
                      <a:r>
                        <a:rPr lang="en-US" sz="1000" kern="1200" dirty="0"/>
                        <a:t>5 · 10</a:t>
                      </a:r>
                      <a:r>
                        <a:rPr lang="en-US" sz="1000" kern="1200" baseline="30000" dirty="0"/>
                        <a:t>14</a:t>
                      </a:r>
                      <a:endParaRPr lang="en-GB" sz="1000" kern="1200" dirty="0">
                        <a:solidFill>
                          <a:schemeClr val="tx1"/>
                        </a:solidFill>
                        <a:latin typeface="+mn-lt"/>
                        <a:ea typeface="+mn-ea"/>
                        <a:cs typeface="+mn-cs"/>
                      </a:endParaRPr>
                    </a:p>
                  </a:txBody>
                  <a:tcPr marL="68580" marR="68580" marT="34290" marB="34290"/>
                </a:tc>
                <a:tc>
                  <a:txBody>
                    <a:bodyPr/>
                    <a:lstStyle/>
                    <a:p>
                      <a:pPr algn="ctr"/>
                      <a:r>
                        <a:rPr lang="en-US" sz="1000" kern="1200" dirty="0"/>
                        <a:t>n/cm</a:t>
                      </a:r>
                      <a:r>
                        <a:rPr lang="en-US" sz="1000" kern="1200" baseline="30000" dirty="0"/>
                        <a:t>2</a:t>
                      </a:r>
                      <a:r>
                        <a:rPr lang="en-US" sz="1000" kern="1200" baseline="0" dirty="0"/>
                        <a:t> MeV neutrons</a:t>
                      </a:r>
                      <a:endParaRPr lang="en-GB" sz="1000" kern="1200" dirty="0">
                        <a:solidFill>
                          <a:schemeClr val="tx1"/>
                        </a:solidFill>
                        <a:latin typeface="+mn-lt"/>
                        <a:ea typeface="+mn-ea"/>
                        <a:cs typeface="+mn-cs"/>
                      </a:endParaRPr>
                    </a:p>
                  </a:txBody>
                  <a:tcPr marL="68580" marR="68580" marT="34290" marB="34290"/>
                </a:tc>
                <a:extLst>
                  <a:ext uri="{0D108BD9-81ED-4DB2-BD59-A6C34878D82A}">
                    <a16:rowId xmlns:a16="http://schemas.microsoft.com/office/drawing/2014/main" val="3416531253"/>
                  </a:ext>
                </a:extLst>
              </a:tr>
            </a:tbl>
          </a:graphicData>
        </a:graphic>
      </p:graphicFrame>
      <p:pic>
        <p:nvPicPr>
          <p:cNvPr id="27" name="Picture 26"/>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rot="10800000">
            <a:off x="1699136" y="1236290"/>
            <a:ext cx="1512250" cy="504084"/>
          </a:xfrm>
          <a:prstGeom prst="rect">
            <a:avLst/>
          </a:prstGeom>
        </p:spPr>
      </p:pic>
      <p:cxnSp>
        <p:nvCxnSpPr>
          <p:cNvPr id="54" name="Straight Connector 53"/>
          <p:cNvCxnSpPr/>
          <p:nvPr/>
        </p:nvCxnSpPr>
        <p:spPr>
          <a:xfrm>
            <a:off x="3754376" y="1627709"/>
            <a:ext cx="331055" cy="0"/>
          </a:xfrm>
          <a:prstGeom prst="line">
            <a:avLst/>
          </a:prstGeom>
          <a:noFill/>
          <a:ln w="19050" cap="flat">
            <a:solidFill>
              <a:srgbClr val="0070C0"/>
            </a:solidFill>
            <a:prstDash val="solid"/>
            <a:round/>
          </a:ln>
          <a:effectLst/>
          <a:sp3d/>
        </p:spPr>
        <p:style>
          <a:lnRef idx="0">
            <a:scrgbClr r="0" g="0" b="0"/>
          </a:lnRef>
          <a:fillRef idx="0">
            <a:scrgbClr r="0" g="0" b="0"/>
          </a:fillRef>
          <a:effectRef idx="0">
            <a:scrgbClr r="0" g="0" b="0"/>
          </a:effectRef>
          <a:fontRef idx="none"/>
        </p:style>
      </p:cxnSp>
      <p:cxnSp>
        <p:nvCxnSpPr>
          <p:cNvPr id="55" name="Straight Connector 54"/>
          <p:cNvCxnSpPr/>
          <p:nvPr/>
        </p:nvCxnSpPr>
        <p:spPr>
          <a:xfrm flipH="1" flipV="1">
            <a:off x="3758026" y="1840861"/>
            <a:ext cx="299158" cy="1"/>
          </a:xfrm>
          <a:prstGeom prst="line">
            <a:avLst/>
          </a:prstGeom>
          <a:noFill/>
          <a:ln w="19050" cap="flat">
            <a:solidFill>
              <a:srgbClr val="92D050"/>
            </a:solidFill>
            <a:prstDash val="solid"/>
            <a:round/>
          </a:ln>
          <a:effectLst/>
          <a:sp3d/>
        </p:spPr>
        <p:style>
          <a:lnRef idx="0">
            <a:scrgbClr r="0" g="0" b="0"/>
          </a:lnRef>
          <a:fillRef idx="0">
            <a:scrgbClr r="0" g="0" b="0"/>
          </a:fillRef>
          <a:effectRef idx="0">
            <a:scrgbClr r="0" g="0" b="0"/>
          </a:effectRef>
          <a:fontRef idx="none"/>
        </p:style>
      </p:cxnSp>
      <p:cxnSp>
        <p:nvCxnSpPr>
          <p:cNvPr id="56" name="Straight Connector 55"/>
          <p:cNvCxnSpPr/>
          <p:nvPr/>
        </p:nvCxnSpPr>
        <p:spPr>
          <a:xfrm flipH="1">
            <a:off x="3751799" y="1404956"/>
            <a:ext cx="305383" cy="0"/>
          </a:xfrm>
          <a:prstGeom prst="line">
            <a:avLst/>
          </a:prstGeom>
          <a:noFill/>
          <a:ln w="12700" cap="flat">
            <a:solidFill>
              <a:srgbClr val="7030A0"/>
            </a:solidFill>
            <a:prstDash val="solid"/>
            <a:round/>
          </a:ln>
          <a:effectLst/>
          <a:sp3d/>
        </p:spPr>
        <p:style>
          <a:lnRef idx="0">
            <a:scrgbClr r="0" g="0" b="0"/>
          </a:lnRef>
          <a:fillRef idx="0">
            <a:scrgbClr r="0" g="0" b="0"/>
          </a:fillRef>
          <a:effectRef idx="0">
            <a:scrgbClr r="0" g="0" b="0"/>
          </a:effectRef>
          <a:fontRef idx="none"/>
        </p:style>
      </p:cxnSp>
      <p:cxnSp>
        <p:nvCxnSpPr>
          <p:cNvPr id="57" name="Straight Connector 56"/>
          <p:cNvCxnSpPr/>
          <p:nvPr/>
        </p:nvCxnSpPr>
        <p:spPr>
          <a:xfrm flipH="1">
            <a:off x="3758026" y="2054501"/>
            <a:ext cx="299157" cy="0"/>
          </a:xfrm>
          <a:prstGeom prst="line">
            <a:avLst/>
          </a:prstGeom>
          <a:noFill/>
          <a:ln w="19050" cap="flat">
            <a:solidFill>
              <a:srgbClr val="FF0000"/>
            </a:solidFill>
            <a:prstDash val="solid"/>
            <a:round/>
          </a:ln>
          <a:effectLst/>
          <a:sp3d/>
        </p:spPr>
        <p:style>
          <a:lnRef idx="0">
            <a:scrgbClr r="0" g="0" b="0"/>
          </a:lnRef>
          <a:fillRef idx="0">
            <a:scrgbClr r="0" g="0" b="0"/>
          </a:fillRef>
          <a:effectRef idx="0">
            <a:scrgbClr r="0" g="0" b="0"/>
          </a:effectRef>
          <a:fontRef idx="none"/>
        </p:style>
      </p:cxnSp>
      <p:cxnSp>
        <p:nvCxnSpPr>
          <p:cNvPr id="62" name="Straight Connector 61"/>
          <p:cNvCxnSpPr/>
          <p:nvPr/>
        </p:nvCxnSpPr>
        <p:spPr>
          <a:xfrm>
            <a:off x="5536504" y="1618322"/>
            <a:ext cx="331055" cy="0"/>
          </a:xfrm>
          <a:prstGeom prst="line">
            <a:avLst/>
          </a:prstGeom>
          <a:noFill/>
          <a:ln w="19050" cap="flat">
            <a:solidFill>
              <a:srgbClr val="0070C0"/>
            </a:solidFill>
            <a:prstDash val="solid"/>
            <a:round/>
          </a:ln>
          <a:effectLst/>
          <a:sp3d/>
        </p:spPr>
        <p:style>
          <a:lnRef idx="0">
            <a:scrgbClr r="0" g="0" b="0"/>
          </a:lnRef>
          <a:fillRef idx="0">
            <a:scrgbClr r="0" g="0" b="0"/>
          </a:fillRef>
          <a:effectRef idx="0">
            <a:scrgbClr r="0" g="0" b="0"/>
          </a:effectRef>
          <a:fontRef idx="none"/>
        </p:style>
      </p:cxnSp>
      <p:cxnSp>
        <p:nvCxnSpPr>
          <p:cNvPr id="63" name="Straight Connector 62"/>
          <p:cNvCxnSpPr/>
          <p:nvPr/>
        </p:nvCxnSpPr>
        <p:spPr>
          <a:xfrm>
            <a:off x="5546090" y="1841625"/>
            <a:ext cx="321468" cy="0"/>
          </a:xfrm>
          <a:prstGeom prst="line">
            <a:avLst/>
          </a:prstGeom>
          <a:noFill/>
          <a:ln w="19050" cap="flat">
            <a:solidFill>
              <a:srgbClr val="92D050"/>
            </a:solidFill>
            <a:prstDash val="solid"/>
            <a:round/>
          </a:ln>
          <a:effectLst/>
          <a:sp3d/>
        </p:spPr>
        <p:style>
          <a:lnRef idx="0">
            <a:scrgbClr r="0" g="0" b="0"/>
          </a:lnRef>
          <a:fillRef idx="0">
            <a:scrgbClr r="0" g="0" b="0"/>
          </a:fillRef>
          <a:effectRef idx="0">
            <a:scrgbClr r="0" g="0" b="0"/>
          </a:effectRef>
          <a:fontRef idx="none"/>
        </p:style>
      </p:cxnSp>
      <p:cxnSp>
        <p:nvCxnSpPr>
          <p:cNvPr id="64" name="Straight Connector 63"/>
          <p:cNvCxnSpPr/>
          <p:nvPr/>
        </p:nvCxnSpPr>
        <p:spPr>
          <a:xfrm flipV="1">
            <a:off x="5546090" y="1402891"/>
            <a:ext cx="321469" cy="0"/>
          </a:xfrm>
          <a:prstGeom prst="line">
            <a:avLst/>
          </a:prstGeom>
          <a:noFill/>
          <a:ln w="19050" cap="flat">
            <a:solidFill>
              <a:srgbClr val="7030A0"/>
            </a:solidFill>
            <a:prstDash val="solid"/>
            <a:round/>
          </a:ln>
          <a:effectLst/>
          <a:sp3d/>
        </p:spPr>
        <p:style>
          <a:lnRef idx="0">
            <a:scrgbClr r="0" g="0" b="0"/>
          </a:lnRef>
          <a:fillRef idx="0">
            <a:scrgbClr r="0" g="0" b="0"/>
          </a:fillRef>
          <a:effectRef idx="0">
            <a:scrgbClr r="0" g="0" b="0"/>
          </a:effectRef>
          <a:fontRef idx="none"/>
        </p:style>
      </p:cxnSp>
      <p:cxnSp>
        <p:nvCxnSpPr>
          <p:cNvPr id="65" name="Straight Connector 64"/>
          <p:cNvCxnSpPr/>
          <p:nvPr/>
        </p:nvCxnSpPr>
        <p:spPr>
          <a:xfrm>
            <a:off x="5546090" y="2036888"/>
            <a:ext cx="321469" cy="0"/>
          </a:xfrm>
          <a:prstGeom prst="line">
            <a:avLst/>
          </a:prstGeom>
          <a:noFill/>
          <a:ln w="19050" cap="flat">
            <a:solidFill>
              <a:srgbClr val="FF0000"/>
            </a:solidFill>
            <a:prstDash val="solid"/>
            <a:round/>
          </a:ln>
          <a:effectLst/>
          <a:sp3d/>
        </p:spPr>
        <p:style>
          <a:lnRef idx="0">
            <a:scrgbClr r="0" g="0" b="0"/>
          </a:lnRef>
          <a:fillRef idx="0">
            <a:scrgbClr r="0" g="0" b="0"/>
          </a:fillRef>
          <a:effectRef idx="0">
            <a:scrgbClr r="0" g="0" b="0"/>
          </a:effectRef>
          <a:fontRef idx="none"/>
        </p:style>
      </p:cxnSp>
      <p:sp>
        <p:nvSpPr>
          <p:cNvPr id="66" name="Trapezoid 65"/>
          <p:cNvSpPr/>
          <p:nvPr/>
        </p:nvSpPr>
        <p:spPr>
          <a:xfrm rot="16200000">
            <a:off x="4957501" y="1613863"/>
            <a:ext cx="947323" cy="237233"/>
          </a:xfrm>
          <a:prstGeom prst="trapezoid">
            <a:avLst>
              <a:gd name="adj" fmla="val 51467"/>
            </a:avLst>
          </a:prstGeom>
          <a:solidFill>
            <a:schemeClr val="tx1">
              <a:lumMod val="40000"/>
              <a:lumOff val="60000"/>
            </a:schemeClr>
          </a:solidFill>
          <a:ln w="1905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900" b="0" i="0" u="none" strike="noStrike" cap="none" spc="0" normalizeH="0" baseline="0">
              <a:ln>
                <a:noFill/>
              </a:ln>
              <a:solidFill>
                <a:srgbClr val="0055A0"/>
              </a:solidFill>
              <a:effectLst/>
              <a:uFillTx/>
              <a:latin typeface="Arial"/>
              <a:ea typeface="Arial"/>
              <a:cs typeface="Arial"/>
              <a:sym typeface="Arial"/>
            </a:endParaRPr>
          </a:p>
        </p:txBody>
      </p:sp>
      <p:sp>
        <p:nvSpPr>
          <p:cNvPr id="68" name="TextBox 67"/>
          <p:cNvSpPr txBox="1"/>
          <p:nvPr/>
        </p:nvSpPr>
        <p:spPr>
          <a:xfrm>
            <a:off x="4346072" y="1816731"/>
            <a:ext cx="902481" cy="349183"/>
          </a:xfrm>
          <a:prstGeom prst="rect">
            <a:avLst/>
          </a:prstGeom>
          <a:noFill/>
        </p:spPr>
        <p:txBody>
          <a:bodyPr wrap="square" rtlCol="0">
            <a:spAutoFit/>
          </a:bodyPr>
          <a:lstStyle/>
          <a:p>
            <a:pPr algn="ctr"/>
            <a:r>
              <a:rPr lang="en-US" sz="900" dirty="0"/>
              <a:t>4 x 10 Gb/s on a single fiber</a:t>
            </a:r>
            <a:endParaRPr lang="en-GB" sz="900" dirty="0"/>
          </a:p>
        </p:txBody>
      </p:sp>
      <p:sp>
        <p:nvSpPr>
          <p:cNvPr id="77" name="Trapezoid 76"/>
          <p:cNvSpPr/>
          <p:nvPr/>
        </p:nvSpPr>
        <p:spPr>
          <a:xfrm rot="5400000">
            <a:off x="3689803" y="1618879"/>
            <a:ext cx="947322" cy="237233"/>
          </a:xfrm>
          <a:prstGeom prst="trapezoid">
            <a:avLst>
              <a:gd name="adj" fmla="val 51467"/>
            </a:avLst>
          </a:prstGeom>
          <a:solidFill>
            <a:schemeClr val="tx1">
              <a:lumMod val="40000"/>
              <a:lumOff val="60000"/>
            </a:schemeClr>
          </a:solidFill>
          <a:ln w="1905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GB" sz="900" b="0" i="0" u="none" strike="noStrike" cap="none" spc="0" normalizeH="0" baseline="0">
              <a:ln>
                <a:noFill/>
              </a:ln>
              <a:solidFill>
                <a:srgbClr val="0055A0"/>
              </a:solidFill>
              <a:effectLst/>
              <a:uFillTx/>
              <a:latin typeface="Arial"/>
              <a:ea typeface="Arial"/>
              <a:cs typeface="Arial"/>
              <a:sym typeface="Arial"/>
            </a:endParaRPr>
          </a:p>
        </p:txBody>
      </p:sp>
      <p:pic>
        <p:nvPicPr>
          <p:cNvPr id="78" name="Picture 77"/>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rot="10800000">
            <a:off x="1843222" y="1380376"/>
            <a:ext cx="1512250" cy="504084"/>
          </a:xfrm>
          <a:prstGeom prst="rect">
            <a:avLst/>
          </a:prstGeom>
        </p:spPr>
      </p:pic>
      <p:pic>
        <p:nvPicPr>
          <p:cNvPr id="79" name="Picture 78"/>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rot="10800000">
            <a:off x="1987307" y="1524461"/>
            <a:ext cx="1512250" cy="504084"/>
          </a:xfrm>
          <a:prstGeom prst="rect">
            <a:avLst/>
          </a:prstGeom>
        </p:spPr>
      </p:pic>
      <p:pic>
        <p:nvPicPr>
          <p:cNvPr id="80" name="Picture 79"/>
          <p:cNvPicPr>
            <a:picLocks noChangeAspect="1"/>
          </p:cNvPicPr>
          <p:nvPr/>
        </p:nvPicPr>
        <p:blipFill rotWithShape="1">
          <a:blip r:embed="rId2" cstate="hqprint">
            <a:extLst>
              <a:ext uri="{28A0092B-C50C-407E-A947-70E740481C1C}">
                <a14:useLocalDpi xmlns:a14="http://schemas.microsoft.com/office/drawing/2010/main" val="0"/>
              </a:ext>
            </a:extLst>
          </a:blip>
          <a:srcRect/>
          <a:stretch/>
        </p:blipFill>
        <p:spPr>
          <a:xfrm rot="10800000">
            <a:off x="2131393" y="1668547"/>
            <a:ext cx="1512250" cy="504084"/>
          </a:xfrm>
          <a:prstGeom prst="rect">
            <a:avLst/>
          </a:prstGeom>
        </p:spPr>
      </p:pic>
      <p:cxnSp>
        <p:nvCxnSpPr>
          <p:cNvPr id="82" name="Straight Arrow Connector 81"/>
          <p:cNvCxnSpPr>
            <a:stCxn id="77" idx="0"/>
            <a:endCxn id="66" idx="0"/>
          </p:cNvCxnSpPr>
          <p:nvPr/>
        </p:nvCxnSpPr>
        <p:spPr>
          <a:xfrm flipV="1">
            <a:off x="4282080" y="1732479"/>
            <a:ext cx="1030466" cy="5017"/>
          </a:xfrm>
          <a:prstGeom prst="straightConnector1">
            <a:avLst/>
          </a:prstGeom>
          <a:ln w="12700">
            <a:solidFill>
              <a:srgbClr val="FFC000"/>
            </a:solidFill>
            <a:tailEnd type="none"/>
          </a:ln>
        </p:spPr>
        <p:style>
          <a:lnRef idx="1">
            <a:schemeClr val="accent1"/>
          </a:lnRef>
          <a:fillRef idx="0">
            <a:schemeClr val="accent1"/>
          </a:fillRef>
          <a:effectRef idx="0">
            <a:schemeClr val="accent1"/>
          </a:effectRef>
          <a:fontRef idx="minor">
            <a:schemeClr val="tx1"/>
          </a:fontRef>
        </p:style>
      </p:cxnSp>
      <p:sp>
        <p:nvSpPr>
          <p:cNvPr id="83" name="Oval 82"/>
          <p:cNvSpPr/>
          <p:nvPr/>
        </p:nvSpPr>
        <p:spPr>
          <a:xfrm>
            <a:off x="4683195" y="1596595"/>
            <a:ext cx="163677" cy="137691"/>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00">
              <a:solidFill>
                <a:srgbClr val="FFC000"/>
              </a:solidFill>
            </a:endParaRPr>
          </a:p>
        </p:txBody>
      </p:sp>
      <p:grpSp>
        <p:nvGrpSpPr>
          <p:cNvPr id="101" name="Group 100"/>
          <p:cNvGrpSpPr/>
          <p:nvPr/>
        </p:nvGrpSpPr>
        <p:grpSpPr>
          <a:xfrm>
            <a:off x="6006591" y="1314335"/>
            <a:ext cx="1560364" cy="420251"/>
            <a:chOff x="6440244" y="1789900"/>
            <a:chExt cx="1650403" cy="444501"/>
          </a:xfrm>
        </p:grpSpPr>
        <p:pic>
          <p:nvPicPr>
            <p:cNvPr id="102" name="Picture 101"/>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440244" y="1789900"/>
              <a:ext cx="1650403" cy="444501"/>
            </a:xfrm>
            <a:prstGeom prst="rect">
              <a:avLst/>
            </a:prstGeom>
          </p:spPr>
        </p:pic>
        <p:sp>
          <p:nvSpPr>
            <p:cNvPr id="103" name="Rectangle 102"/>
            <p:cNvSpPr/>
            <p:nvPr/>
          </p:nvSpPr>
          <p:spPr>
            <a:xfrm>
              <a:off x="6988175" y="1835670"/>
              <a:ext cx="733425" cy="25333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04" name="Group 103"/>
          <p:cNvGrpSpPr/>
          <p:nvPr/>
        </p:nvGrpSpPr>
        <p:grpSpPr>
          <a:xfrm>
            <a:off x="6150677" y="1458420"/>
            <a:ext cx="1560364" cy="420251"/>
            <a:chOff x="6440244" y="1789900"/>
            <a:chExt cx="1650403" cy="444501"/>
          </a:xfrm>
        </p:grpSpPr>
        <p:pic>
          <p:nvPicPr>
            <p:cNvPr id="105" name="Picture 104"/>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440244" y="1789900"/>
              <a:ext cx="1650403" cy="444501"/>
            </a:xfrm>
            <a:prstGeom prst="rect">
              <a:avLst/>
            </a:prstGeom>
          </p:spPr>
        </p:pic>
        <p:sp>
          <p:nvSpPr>
            <p:cNvPr id="106" name="Rectangle 105"/>
            <p:cNvSpPr/>
            <p:nvPr/>
          </p:nvSpPr>
          <p:spPr>
            <a:xfrm>
              <a:off x="6988175" y="1835670"/>
              <a:ext cx="733425" cy="25333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07" name="Group 106"/>
          <p:cNvGrpSpPr/>
          <p:nvPr/>
        </p:nvGrpSpPr>
        <p:grpSpPr>
          <a:xfrm>
            <a:off x="6294762" y="1602506"/>
            <a:ext cx="1560364" cy="420251"/>
            <a:chOff x="6440244" y="1789900"/>
            <a:chExt cx="1650403" cy="444501"/>
          </a:xfrm>
        </p:grpSpPr>
        <p:pic>
          <p:nvPicPr>
            <p:cNvPr id="108" name="Picture 107"/>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440244" y="1789900"/>
              <a:ext cx="1650403" cy="444501"/>
            </a:xfrm>
            <a:prstGeom prst="rect">
              <a:avLst/>
            </a:prstGeom>
          </p:spPr>
        </p:pic>
        <p:sp>
          <p:nvSpPr>
            <p:cNvPr id="109" name="Rectangle 108"/>
            <p:cNvSpPr/>
            <p:nvPr/>
          </p:nvSpPr>
          <p:spPr>
            <a:xfrm>
              <a:off x="6988175" y="1835670"/>
              <a:ext cx="733425" cy="25333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0" name="Group 109"/>
          <p:cNvGrpSpPr/>
          <p:nvPr/>
        </p:nvGrpSpPr>
        <p:grpSpPr>
          <a:xfrm>
            <a:off x="6438848" y="1746592"/>
            <a:ext cx="1560364" cy="420251"/>
            <a:chOff x="6440244" y="1789900"/>
            <a:chExt cx="1650403" cy="444501"/>
          </a:xfrm>
        </p:grpSpPr>
        <p:pic>
          <p:nvPicPr>
            <p:cNvPr id="111" name="Picture 110"/>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6440244" y="1789900"/>
              <a:ext cx="1650403" cy="444501"/>
            </a:xfrm>
            <a:prstGeom prst="rect">
              <a:avLst/>
            </a:prstGeom>
          </p:spPr>
        </p:pic>
        <p:sp>
          <p:nvSpPr>
            <p:cNvPr id="112" name="Rectangle 111"/>
            <p:cNvSpPr/>
            <p:nvPr/>
          </p:nvSpPr>
          <p:spPr>
            <a:xfrm>
              <a:off x="6988175" y="1835670"/>
              <a:ext cx="733425" cy="25333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16" name="TextBox 115"/>
          <p:cNvSpPr txBox="1"/>
          <p:nvPr/>
        </p:nvSpPr>
        <p:spPr>
          <a:xfrm>
            <a:off x="2020877" y="2555828"/>
            <a:ext cx="1287532" cy="553998"/>
          </a:xfrm>
          <a:prstGeom prst="rect">
            <a:avLst/>
          </a:prstGeom>
          <a:noFill/>
        </p:spPr>
        <p:txBody>
          <a:bodyPr wrap="none" rtlCol="0">
            <a:spAutoFit/>
          </a:bodyPr>
          <a:lstStyle/>
          <a:p>
            <a:pPr algn="ctr"/>
            <a:r>
              <a:rPr lang="en-US" sz="1000" b="1" dirty="0"/>
              <a:t>Front-end</a:t>
            </a:r>
          </a:p>
          <a:p>
            <a:pPr algn="ctr"/>
            <a:r>
              <a:rPr lang="en-US" sz="1000" dirty="0"/>
              <a:t>Radiation hard</a:t>
            </a:r>
          </a:p>
          <a:p>
            <a:pPr algn="ctr"/>
            <a:r>
              <a:rPr lang="en-US" sz="1000" dirty="0"/>
              <a:t>Transceiver - </a:t>
            </a:r>
            <a:r>
              <a:rPr lang="en-US" sz="1000" dirty="0" err="1"/>
              <a:t>VTRx</a:t>
            </a:r>
            <a:endParaRPr lang="en-GB" sz="1000" dirty="0"/>
          </a:p>
        </p:txBody>
      </p:sp>
      <p:sp>
        <p:nvSpPr>
          <p:cNvPr id="117" name="TextBox 116"/>
          <p:cNvSpPr txBox="1"/>
          <p:nvPr/>
        </p:nvSpPr>
        <p:spPr>
          <a:xfrm>
            <a:off x="6315729" y="2553577"/>
            <a:ext cx="1369285" cy="553998"/>
          </a:xfrm>
          <a:prstGeom prst="rect">
            <a:avLst/>
          </a:prstGeom>
          <a:noFill/>
        </p:spPr>
        <p:txBody>
          <a:bodyPr wrap="none" rtlCol="0">
            <a:spAutoFit/>
          </a:bodyPr>
          <a:lstStyle/>
          <a:p>
            <a:pPr algn="ctr"/>
            <a:r>
              <a:rPr lang="en-US" sz="1000" b="1" dirty="0"/>
              <a:t>Back-end </a:t>
            </a:r>
          </a:p>
          <a:p>
            <a:pPr algn="ctr"/>
            <a:r>
              <a:rPr lang="en-US" sz="1000" dirty="0"/>
              <a:t>Custom off-the-shelf </a:t>
            </a:r>
          </a:p>
          <a:p>
            <a:pPr algn="ctr"/>
            <a:r>
              <a:rPr lang="en-US" sz="1000" dirty="0"/>
              <a:t>transceiver</a:t>
            </a:r>
            <a:endParaRPr lang="en-GB" sz="1000" dirty="0"/>
          </a:p>
        </p:txBody>
      </p:sp>
      <p:sp>
        <p:nvSpPr>
          <p:cNvPr id="118" name="TextBox 117"/>
          <p:cNvSpPr txBox="1"/>
          <p:nvPr/>
        </p:nvSpPr>
        <p:spPr>
          <a:xfrm>
            <a:off x="3894129" y="2565645"/>
            <a:ext cx="2073062" cy="553998"/>
          </a:xfrm>
          <a:prstGeom prst="rect">
            <a:avLst/>
          </a:prstGeom>
          <a:noFill/>
        </p:spPr>
        <p:txBody>
          <a:bodyPr wrap="square" rtlCol="0">
            <a:spAutoFit/>
          </a:bodyPr>
          <a:lstStyle/>
          <a:p>
            <a:pPr algn="ctr"/>
            <a:r>
              <a:rPr lang="en-US" sz="1000" b="1" dirty="0"/>
              <a:t>Passive optics</a:t>
            </a:r>
          </a:p>
          <a:p>
            <a:pPr algn="ctr"/>
            <a:r>
              <a:rPr lang="en-US" sz="1000" dirty="0"/>
              <a:t>Single-mode optical fibers</a:t>
            </a:r>
          </a:p>
          <a:p>
            <a:pPr algn="ctr"/>
            <a:r>
              <a:rPr lang="en-US" sz="1000" dirty="0"/>
              <a:t>Optical MUX/DEMUX</a:t>
            </a:r>
          </a:p>
        </p:txBody>
      </p:sp>
      <p:sp>
        <p:nvSpPr>
          <p:cNvPr id="119" name="Right Bracket 118"/>
          <p:cNvSpPr/>
          <p:nvPr/>
        </p:nvSpPr>
        <p:spPr>
          <a:xfrm rot="5400000">
            <a:off x="2570619" y="1358060"/>
            <a:ext cx="124596" cy="2088593"/>
          </a:xfrm>
          <a:prstGeom prst="rightBracket">
            <a:avLst/>
          </a:prstGeom>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00"/>
          </a:p>
        </p:txBody>
      </p:sp>
      <p:sp>
        <p:nvSpPr>
          <p:cNvPr id="120" name="Right Bracket 119"/>
          <p:cNvSpPr/>
          <p:nvPr/>
        </p:nvSpPr>
        <p:spPr>
          <a:xfrm rot="5400000">
            <a:off x="6908699" y="1395915"/>
            <a:ext cx="114916" cy="1997932"/>
          </a:xfrm>
          <a:prstGeom prst="rightBracket">
            <a:avLst/>
          </a:prstGeom>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00"/>
          </a:p>
        </p:txBody>
      </p:sp>
      <p:sp>
        <p:nvSpPr>
          <p:cNvPr id="121" name="Right Bracket 120"/>
          <p:cNvSpPr/>
          <p:nvPr/>
        </p:nvSpPr>
        <p:spPr>
          <a:xfrm rot="5400000">
            <a:off x="4755335" y="1343363"/>
            <a:ext cx="114916" cy="2109532"/>
          </a:xfrm>
          <a:prstGeom prst="rightBracket">
            <a:avLst/>
          </a:prstGeom>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GB" sz="1000"/>
          </a:p>
        </p:txBody>
      </p:sp>
      <p:cxnSp>
        <p:nvCxnSpPr>
          <p:cNvPr id="36" name="Straight Connector 35"/>
          <p:cNvCxnSpPr/>
          <p:nvPr/>
        </p:nvCxnSpPr>
        <p:spPr>
          <a:xfrm>
            <a:off x="4457006" y="784860"/>
            <a:ext cx="0" cy="1590268"/>
          </a:xfrm>
          <a:prstGeom prst="line">
            <a:avLst/>
          </a:prstGeom>
          <a:ln>
            <a:prstDash val="lgDash"/>
          </a:ln>
        </p:spPr>
        <p:style>
          <a:lnRef idx="1">
            <a:schemeClr val="accent1"/>
          </a:lnRef>
          <a:fillRef idx="0">
            <a:schemeClr val="accent1"/>
          </a:fillRef>
          <a:effectRef idx="0">
            <a:schemeClr val="accent1"/>
          </a:effectRef>
          <a:fontRef idx="minor">
            <a:schemeClr val="tx1"/>
          </a:fontRef>
        </p:style>
      </p:cxnSp>
      <p:sp>
        <p:nvSpPr>
          <p:cNvPr id="122" name="TextBox 121"/>
          <p:cNvSpPr txBox="1"/>
          <p:nvPr/>
        </p:nvSpPr>
        <p:spPr>
          <a:xfrm>
            <a:off x="2944774" y="870647"/>
            <a:ext cx="1034257" cy="246221"/>
          </a:xfrm>
          <a:prstGeom prst="rect">
            <a:avLst/>
          </a:prstGeom>
          <a:noFill/>
        </p:spPr>
        <p:txBody>
          <a:bodyPr wrap="none" rtlCol="0">
            <a:spAutoFit/>
          </a:bodyPr>
          <a:lstStyle/>
          <a:p>
            <a:pPr algn="ctr"/>
            <a:r>
              <a:rPr lang="en-US" sz="1000" dirty="0"/>
              <a:t>Radiation zone</a:t>
            </a:r>
            <a:endParaRPr lang="en-GB" sz="1000" dirty="0"/>
          </a:p>
        </p:txBody>
      </p:sp>
      <p:sp>
        <p:nvSpPr>
          <p:cNvPr id="123" name="TextBox 122"/>
          <p:cNvSpPr txBox="1"/>
          <p:nvPr/>
        </p:nvSpPr>
        <p:spPr>
          <a:xfrm>
            <a:off x="4758823" y="885627"/>
            <a:ext cx="1289135" cy="246221"/>
          </a:xfrm>
          <a:prstGeom prst="rect">
            <a:avLst/>
          </a:prstGeom>
          <a:noFill/>
        </p:spPr>
        <p:txBody>
          <a:bodyPr wrap="none" rtlCol="0">
            <a:spAutoFit/>
          </a:bodyPr>
          <a:lstStyle/>
          <a:p>
            <a:pPr algn="ctr"/>
            <a:r>
              <a:rPr lang="en-US" sz="1000" dirty="0"/>
              <a:t>Radiation free zone</a:t>
            </a:r>
            <a:endParaRPr lang="en-GB" sz="1000" dirty="0"/>
          </a:p>
        </p:txBody>
      </p:sp>
    </p:spTree>
    <p:extLst>
      <p:ext uri="{BB962C8B-B14F-4D97-AF65-F5344CB8AC3E}">
        <p14:creationId xmlns:p14="http://schemas.microsoft.com/office/powerpoint/2010/main" val="214987631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Project Milestones</a:t>
            </a:r>
            <a:endParaRPr lang="en-GB" sz="2400" dirty="0"/>
          </a:p>
        </p:txBody>
      </p:sp>
      <p:sp>
        <p:nvSpPr>
          <p:cNvPr id="4" name="Date Placeholder 3"/>
          <p:cNvSpPr>
            <a:spLocks noGrp="1"/>
          </p:cNvSpPr>
          <p:nvPr>
            <p:ph type="dt" sz="half" idx="2"/>
          </p:nvPr>
        </p:nvSpPr>
        <p:spPr/>
        <p:txBody>
          <a:bodyPr/>
          <a:lstStyle/>
          <a:p>
            <a:r>
              <a:rPr lang="en-US"/>
              <a:t>11-12 December 2018</a:t>
            </a:r>
            <a:endParaRPr lang="en-US" dirty="0"/>
          </a:p>
        </p:txBody>
      </p:sp>
      <p:sp>
        <p:nvSpPr>
          <p:cNvPr id="5" name="Footer Placeholder 4"/>
          <p:cNvSpPr>
            <a:spLocks noGrp="1"/>
          </p:cNvSpPr>
          <p:nvPr>
            <p:ph type="ftr" sz="quarter" idx="3"/>
          </p:nvPr>
        </p:nvSpPr>
        <p:spPr/>
        <p:txBody>
          <a:bodyPr/>
          <a:lstStyle/>
          <a:p>
            <a:r>
              <a:rPr lang="en-US" dirty="0"/>
              <a:t>R2E Annual Meeting – [title]</a:t>
            </a:r>
          </a:p>
        </p:txBody>
      </p:sp>
      <p:sp>
        <p:nvSpPr>
          <p:cNvPr id="6" name="Slide Number Placeholder 5"/>
          <p:cNvSpPr>
            <a:spLocks noGrp="1"/>
          </p:cNvSpPr>
          <p:nvPr>
            <p:ph type="sldNum" sz="quarter" idx="4"/>
          </p:nvPr>
        </p:nvSpPr>
        <p:spPr/>
        <p:txBody>
          <a:bodyPr/>
          <a:lstStyle/>
          <a:p>
            <a:fld id="{17918391-D411-FE40-AAD7-861AE5233E0E}" type="slidenum">
              <a:rPr lang="en-US" smtClean="0"/>
              <a:pPr/>
              <a:t>32</a:t>
            </a:fld>
            <a:endParaRPr lang="en-US" dirty="0"/>
          </a:p>
        </p:txBody>
      </p:sp>
      <p:pic>
        <p:nvPicPr>
          <p:cNvPr id="47" name="Picture 46" descr="C:\Lab\PICs Irrad 17\IMG_20170620_182106.jpg"/>
          <p:cNvPicPr/>
          <p:nvPr/>
        </p:nvPicPr>
        <p:blipFill rotWithShape="1">
          <a:blip r:embed="rId2" cstate="hqprint">
            <a:extLst>
              <a:ext uri="{28A0092B-C50C-407E-A947-70E740481C1C}">
                <a14:useLocalDpi xmlns:a14="http://schemas.microsoft.com/office/drawing/2010/main" val="0"/>
              </a:ext>
            </a:extLst>
          </a:blip>
          <a:srcRect/>
          <a:stretch/>
        </p:blipFill>
        <p:spPr bwMode="auto">
          <a:xfrm>
            <a:off x="5157260" y="1661622"/>
            <a:ext cx="495657" cy="862467"/>
          </a:xfrm>
          <a:prstGeom prst="rect">
            <a:avLst/>
          </a:prstGeom>
          <a:noFill/>
          <a:ln>
            <a:noFill/>
          </a:ln>
          <a:extLst>
            <a:ext uri="{53640926-AAD7-44D8-BBD7-CCE9431645EC}">
              <a14:shadowObscured xmlns:a14="http://schemas.microsoft.com/office/drawing/2010/main"/>
            </a:ext>
          </a:extLst>
        </p:spPr>
      </p:pic>
      <p:pic>
        <p:nvPicPr>
          <p:cNvPr id="48" name="Picture 47"/>
          <p:cNvPicPr>
            <a:picLocks noChangeAspect="1"/>
          </p:cNvPicPr>
          <p:nvPr/>
        </p:nvPicPr>
        <p:blipFill rotWithShape="1">
          <a:blip r:embed="rId3" cstate="hqprint">
            <a:extLst>
              <a:ext uri="{28A0092B-C50C-407E-A947-70E740481C1C}">
                <a14:useLocalDpi xmlns:a14="http://schemas.microsoft.com/office/drawing/2010/main" val="0"/>
              </a:ext>
            </a:extLst>
          </a:blip>
          <a:srcRect/>
          <a:stretch/>
        </p:blipFill>
        <p:spPr>
          <a:xfrm>
            <a:off x="7874907" y="1594951"/>
            <a:ext cx="956273" cy="931941"/>
          </a:xfrm>
          <a:prstGeom prst="rect">
            <a:avLst/>
          </a:prstGeom>
        </p:spPr>
      </p:pic>
      <p:grpSp>
        <p:nvGrpSpPr>
          <p:cNvPr id="49" name="Group 48"/>
          <p:cNvGrpSpPr/>
          <p:nvPr/>
        </p:nvGrpSpPr>
        <p:grpSpPr>
          <a:xfrm>
            <a:off x="917539" y="3538370"/>
            <a:ext cx="1452955" cy="753137"/>
            <a:chOff x="5085069" y="275403"/>
            <a:chExt cx="3936029" cy="2040235"/>
          </a:xfrm>
        </p:grpSpPr>
        <p:pic>
          <p:nvPicPr>
            <p:cNvPr id="50" name="Picture 49"/>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5085069" y="275403"/>
              <a:ext cx="3936029" cy="2040235"/>
            </a:xfrm>
            <a:prstGeom prst="rect">
              <a:avLst/>
            </a:prstGeom>
          </p:spPr>
        </p:pic>
        <p:pic>
          <p:nvPicPr>
            <p:cNvPr id="51" name="Picture 50"/>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7228994" y="1170673"/>
              <a:ext cx="1675370" cy="1093255"/>
            </a:xfrm>
            <a:prstGeom prst="rect">
              <a:avLst/>
            </a:prstGeom>
          </p:spPr>
        </p:pic>
      </p:grpSp>
      <p:pic>
        <p:nvPicPr>
          <p:cNvPr id="52" name="Picture 51"/>
          <p:cNvPicPr>
            <a:picLocks noChangeAspect="1"/>
          </p:cNvPicPr>
          <p:nvPr/>
        </p:nvPicPr>
        <p:blipFill rotWithShape="1">
          <a:blip r:embed="rId6" cstate="hqprint">
            <a:extLst>
              <a:ext uri="{28A0092B-C50C-407E-A947-70E740481C1C}">
                <a14:useLocalDpi xmlns:a14="http://schemas.microsoft.com/office/drawing/2010/main" val="0"/>
              </a:ext>
            </a:extLst>
          </a:blip>
          <a:srcRect/>
          <a:stretch/>
        </p:blipFill>
        <p:spPr>
          <a:xfrm>
            <a:off x="1081689" y="1683275"/>
            <a:ext cx="1205355" cy="763602"/>
          </a:xfrm>
          <a:prstGeom prst="rect">
            <a:avLst/>
          </a:prstGeom>
        </p:spPr>
      </p:pic>
      <p:grpSp>
        <p:nvGrpSpPr>
          <p:cNvPr id="57" name="Group 56"/>
          <p:cNvGrpSpPr/>
          <p:nvPr/>
        </p:nvGrpSpPr>
        <p:grpSpPr>
          <a:xfrm>
            <a:off x="3145641" y="3538370"/>
            <a:ext cx="985742" cy="869860"/>
            <a:chOff x="270152" y="619125"/>
            <a:chExt cx="3632583" cy="3205544"/>
          </a:xfrm>
        </p:grpSpPr>
        <p:pic>
          <p:nvPicPr>
            <p:cNvPr id="58" name="Picture 57"/>
            <p:cNvPicPr>
              <a:picLocks noChangeAspect="1"/>
            </p:cNvPicPr>
            <p:nvPr/>
          </p:nvPicPr>
          <p:blipFill rotWithShape="1">
            <a:blip r:embed="rId7"/>
            <a:srcRect t="2004" b="1337"/>
            <a:stretch/>
          </p:blipFill>
          <p:spPr>
            <a:xfrm>
              <a:off x="270152" y="773503"/>
              <a:ext cx="3527663" cy="2896789"/>
            </a:xfrm>
            <a:prstGeom prst="rect">
              <a:avLst/>
            </a:prstGeom>
          </p:spPr>
        </p:pic>
        <p:sp>
          <p:nvSpPr>
            <p:cNvPr id="59" name="Rectangle 58"/>
            <p:cNvSpPr/>
            <p:nvPr/>
          </p:nvSpPr>
          <p:spPr>
            <a:xfrm>
              <a:off x="2143312" y="619125"/>
              <a:ext cx="1759423" cy="4346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Rectangle 59"/>
            <p:cNvSpPr/>
            <p:nvPr/>
          </p:nvSpPr>
          <p:spPr>
            <a:xfrm>
              <a:off x="270152" y="3383036"/>
              <a:ext cx="1763834" cy="44163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61" name="Rounded Rectangle 60"/>
          <p:cNvSpPr/>
          <p:nvPr/>
        </p:nvSpPr>
        <p:spPr>
          <a:xfrm>
            <a:off x="903962" y="880452"/>
            <a:ext cx="1296870" cy="618150"/>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71120" tIns="71120" rIns="71120" bIns="225597" numCol="1" spcCol="1270" anchor="t" anchorCtr="0">
            <a:noAutofit/>
          </a:bodyPr>
          <a:lstStyle/>
          <a:p>
            <a:pPr algn="ctr" defTabSz="444500">
              <a:lnSpc>
                <a:spcPct val="90000"/>
              </a:lnSpc>
              <a:spcBef>
                <a:spcPct val="0"/>
              </a:spcBef>
              <a:spcAft>
                <a:spcPct val="35000"/>
              </a:spcAft>
            </a:pPr>
            <a:r>
              <a:rPr lang="en-US" sz="1000" dirty="0"/>
              <a:t>CWDM COTS EEL procurement</a:t>
            </a:r>
            <a:endParaRPr lang="en-GB" sz="1000" dirty="0"/>
          </a:p>
        </p:txBody>
      </p:sp>
      <p:sp>
        <p:nvSpPr>
          <p:cNvPr id="62" name="Rounded Rectangle 61"/>
          <p:cNvSpPr/>
          <p:nvPr/>
        </p:nvSpPr>
        <p:spPr>
          <a:xfrm>
            <a:off x="3072084" y="870830"/>
            <a:ext cx="1252145" cy="635243"/>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71120" tIns="71120" rIns="71120" bIns="225597" numCol="1" spcCol="1270" anchor="t" anchorCtr="0">
            <a:noAutofit/>
          </a:bodyPr>
          <a:lstStyle/>
          <a:p>
            <a:pPr algn="ctr" defTabSz="444500">
              <a:lnSpc>
                <a:spcPct val="90000"/>
              </a:lnSpc>
              <a:spcBef>
                <a:spcPct val="0"/>
              </a:spcBef>
              <a:spcAft>
                <a:spcPct val="35000"/>
              </a:spcAft>
            </a:pPr>
            <a:r>
              <a:rPr lang="en-US" sz="1000" dirty="0"/>
              <a:t>10.24 Gb/s uplink operation</a:t>
            </a:r>
            <a:endParaRPr lang="en-GB" sz="1000" dirty="0"/>
          </a:p>
        </p:txBody>
      </p:sp>
      <p:sp>
        <p:nvSpPr>
          <p:cNvPr id="63" name="Right Arrow 62"/>
          <p:cNvSpPr/>
          <p:nvPr/>
        </p:nvSpPr>
        <p:spPr>
          <a:xfrm>
            <a:off x="2398705" y="1064409"/>
            <a:ext cx="421862" cy="265791"/>
          </a:xfrm>
          <a:prstGeom prst="rightArrow">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71120" tIns="71120" rIns="71120" bIns="225597" numCol="1" spcCol="1270" anchor="t" anchorCtr="0">
            <a:noAutofit/>
          </a:bodyPr>
          <a:lstStyle/>
          <a:p>
            <a:pPr defTabSz="444500">
              <a:lnSpc>
                <a:spcPct val="90000"/>
              </a:lnSpc>
              <a:spcBef>
                <a:spcPct val="0"/>
              </a:spcBef>
              <a:spcAft>
                <a:spcPct val="35000"/>
              </a:spcAft>
            </a:pPr>
            <a:endParaRPr lang="en-GB" sz="1000"/>
          </a:p>
        </p:txBody>
      </p:sp>
      <p:sp>
        <p:nvSpPr>
          <p:cNvPr id="64" name="Right Arrow 63"/>
          <p:cNvSpPr/>
          <p:nvPr/>
        </p:nvSpPr>
        <p:spPr>
          <a:xfrm>
            <a:off x="4530719" y="1055555"/>
            <a:ext cx="421862" cy="265791"/>
          </a:xfrm>
          <a:prstGeom prst="rightArrow">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71120" tIns="71120" rIns="71120" bIns="225597" numCol="1" spcCol="1270" anchor="t" anchorCtr="0">
            <a:noAutofit/>
          </a:bodyPr>
          <a:lstStyle/>
          <a:p>
            <a:pPr defTabSz="444500">
              <a:lnSpc>
                <a:spcPct val="90000"/>
              </a:lnSpc>
              <a:spcBef>
                <a:spcPct val="0"/>
              </a:spcBef>
              <a:spcAft>
                <a:spcPct val="35000"/>
              </a:spcAft>
            </a:pPr>
            <a:endParaRPr lang="en-GB" sz="1000"/>
          </a:p>
        </p:txBody>
      </p:sp>
      <p:sp>
        <p:nvSpPr>
          <p:cNvPr id="65" name="Rounded Rectangle 64"/>
          <p:cNvSpPr/>
          <p:nvPr/>
        </p:nvSpPr>
        <p:spPr>
          <a:xfrm>
            <a:off x="5106207" y="880949"/>
            <a:ext cx="1791724" cy="633706"/>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71120" tIns="71120" rIns="71120" bIns="225597" numCol="1" spcCol="1270" anchor="t" anchorCtr="0">
            <a:noAutofit/>
          </a:bodyPr>
          <a:lstStyle/>
          <a:p>
            <a:pPr algn="ctr" defTabSz="444500">
              <a:lnSpc>
                <a:spcPct val="90000"/>
              </a:lnSpc>
              <a:spcBef>
                <a:spcPct val="0"/>
              </a:spcBef>
              <a:spcAft>
                <a:spcPct val="35000"/>
              </a:spcAft>
            </a:pPr>
            <a:r>
              <a:rPr lang="en-US" sz="1000" dirty="0"/>
              <a:t>Displacement damage EEL 5 · 10</a:t>
            </a:r>
            <a:r>
              <a:rPr lang="en-US" sz="1000" baseline="30000" dirty="0"/>
              <a:t>14 </a:t>
            </a:r>
            <a:r>
              <a:rPr lang="en-US" sz="1000" dirty="0"/>
              <a:t>n/cm</a:t>
            </a:r>
            <a:r>
              <a:rPr lang="en-US" sz="1000" baseline="30000" dirty="0"/>
              <a:t>2</a:t>
            </a:r>
            <a:r>
              <a:rPr lang="en-US" sz="1000" dirty="0"/>
              <a:t> MeV neutrons</a:t>
            </a:r>
            <a:r>
              <a:rPr lang="en-GB" sz="1000" dirty="0">
                <a:solidFill>
                  <a:schemeClr val="tx1"/>
                </a:solidFill>
              </a:rPr>
              <a:t> </a:t>
            </a:r>
            <a:r>
              <a:rPr lang="en-US" sz="1000" dirty="0"/>
              <a:t>fluence</a:t>
            </a:r>
          </a:p>
          <a:p>
            <a:pPr defTabSz="444500">
              <a:lnSpc>
                <a:spcPct val="90000"/>
              </a:lnSpc>
              <a:spcBef>
                <a:spcPct val="0"/>
              </a:spcBef>
              <a:spcAft>
                <a:spcPct val="35000"/>
              </a:spcAft>
            </a:pPr>
            <a:endParaRPr lang="en-GB" sz="1000" dirty="0"/>
          </a:p>
        </p:txBody>
      </p:sp>
      <p:sp>
        <p:nvSpPr>
          <p:cNvPr id="66" name="Right Arrow 65"/>
          <p:cNvSpPr/>
          <p:nvPr/>
        </p:nvSpPr>
        <p:spPr>
          <a:xfrm>
            <a:off x="7120703" y="1067081"/>
            <a:ext cx="421862" cy="265791"/>
          </a:xfrm>
          <a:prstGeom prst="rightArrow">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71120" tIns="71120" rIns="71120" bIns="225597" numCol="1" spcCol="1270" anchor="t" anchorCtr="0">
            <a:noAutofit/>
          </a:bodyPr>
          <a:lstStyle/>
          <a:p>
            <a:pPr defTabSz="444500">
              <a:lnSpc>
                <a:spcPct val="90000"/>
              </a:lnSpc>
              <a:spcBef>
                <a:spcPct val="0"/>
              </a:spcBef>
              <a:spcAft>
                <a:spcPct val="35000"/>
              </a:spcAft>
            </a:pPr>
            <a:endParaRPr lang="en-GB" sz="1000"/>
          </a:p>
        </p:txBody>
      </p:sp>
      <p:sp>
        <p:nvSpPr>
          <p:cNvPr id="67" name="Rounded Rectangle 66"/>
          <p:cNvSpPr/>
          <p:nvPr/>
        </p:nvSpPr>
        <p:spPr>
          <a:xfrm>
            <a:off x="7600829" y="880452"/>
            <a:ext cx="1350057" cy="618150"/>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71120" tIns="71120" rIns="71120" bIns="225597" numCol="1" spcCol="1270" anchor="t" anchorCtr="0">
            <a:noAutofit/>
          </a:bodyPr>
          <a:lstStyle/>
          <a:p>
            <a:pPr algn="ctr" defTabSz="444500">
              <a:lnSpc>
                <a:spcPct val="90000"/>
              </a:lnSpc>
              <a:spcBef>
                <a:spcPct val="0"/>
              </a:spcBef>
              <a:spcAft>
                <a:spcPct val="35000"/>
              </a:spcAft>
            </a:pPr>
            <a:r>
              <a:rPr lang="en-US" sz="1000" dirty="0"/>
              <a:t>GBLD Laser driver TID test</a:t>
            </a:r>
            <a:endParaRPr lang="en-GB" sz="1000" dirty="0"/>
          </a:p>
        </p:txBody>
      </p:sp>
      <p:sp>
        <p:nvSpPr>
          <p:cNvPr id="68" name="TextBox 67"/>
          <p:cNvSpPr txBox="1"/>
          <p:nvPr/>
        </p:nvSpPr>
        <p:spPr>
          <a:xfrm>
            <a:off x="46020" y="1760297"/>
            <a:ext cx="901209" cy="523220"/>
          </a:xfrm>
          <a:prstGeom prst="rect">
            <a:avLst/>
          </a:prstGeom>
          <a:noFill/>
        </p:spPr>
        <p:txBody>
          <a:bodyPr wrap="none" rtlCol="0">
            <a:spAutoFit/>
          </a:bodyPr>
          <a:lstStyle/>
          <a:p>
            <a:pPr algn="ctr"/>
            <a:r>
              <a:rPr lang="en-US" sz="1400" i="1" dirty="0">
                <a:solidFill>
                  <a:srgbClr val="FF0000"/>
                </a:solidFill>
              </a:rPr>
              <a:t>Progress</a:t>
            </a:r>
          </a:p>
          <a:p>
            <a:pPr algn="ctr"/>
            <a:r>
              <a:rPr lang="en-US" sz="1400" i="1" dirty="0">
                <a:solidFill>
                  <a:srgbClr val="FF0000"/>
                </a:solidFill>
              </a:rPr>
              <a:t>to date</a:t>
            </a:r>
            <a:endParaRPr lang="en-GB" sz="1400" i="1" dirty="0">
              <a:solidFill>
                <a:srgbClr val="FF0000"/>
              </a:solidFill>
            </a:endParaRPr>
          </a:p>
        </p:txBody>
      </p:sp>
      <p:sp>
        <p:nvSpPr>
          <p:cNvPr id="69" name="TextBox 68"/>
          <p:cNvSpPr txBox="1"/>
          <p:nvPr/>
        </p:nvSpPr>
        <p:spPr>
          <a:xfrm>
            <a:off x="150866" y="3607242"/>
            <a:ext cx="612668" cy="523220"/>
          </a:xfrm>
          <a:prstGeom prst="rect">
            <a:avLst/>
          </a:prstGeom>
          <a:noFill/>
        </p:spPr>
        <p:txBody>
          <a:bodyPr wrap="none" rtlCol="0">
            <a:spAutoFit/>
          </a:bodyPr>
          <a:lstStyle/>
          <a:p>
            <a:pPr algn="ctr"/>
            <a:r>
              <a:rPr lang="en-US" sz="1400" i="1" dirty="0">
                <a:solidFill>
                  <a:srgbClr val="FF0000"/>
                </a:solidFill>
              </a:rPr>
              <a:t>Next</a:t>
            </a:r>
          </a:p>
          <a:p>
            <a:pPr algn="ctr"/>
            <a:r>
              <a:rPr lang="en-US" sz="1400" i="1" dirty="0">
                <a:solidFill>
                  <a:srgbClr val="FF0000"/>
                </a:solidFill>
              </a:rPr>
              <a:t>steps</a:t>
            </a:r>
            <a:endParaRPr lang="en-GB" sz="1400" i="1" dirty="0">
              <a:solidFill>
                <a:srgbClr val="FF0000"/>
              </a:solidFill>
            </a:endParaRPr>
          </a:p>
        </p:txBody>
      </p:sp>
      <p:pic>
        <p:nvPicPr>
          <p:cNvPr id="70" name="Picture 69"/>
          <p:cNvPicPr/>
          <p:nvPr/>
        </p:nvPicPr>
        <p:blipFill rotWithShape="1">
          <a:blip r:embed="rId8" cstate="hqprint">
            <a:extLst>
              <a:ext uri="{28A0092B-C50C-407E-A947-70E740481C1C}">
                <a14:useLocalDpi xmlns:a14="http://schemas.microsoft.com/office/drawing/2010/main" val="0"/>
              </a:ext>
            </a:extLst>
          </a:blip>
          <a:srcRect/>
          <a:stretch/>
        </p:blipFill>
        <p:spPr bwMode="auto">
          <a:xfrm>
            <a:off x="5963175" y="1651430"/>
            <a:ext cx="955111" cy="872659"/>
          </a:xfrm>
          <a:prstGeom prst="rect">
            <a:avLst/>
          </a:prstGeom>
          <a:ln>
            <a:noFill/>
          </a:ln>
          <a:extLst>
            <a:ext uri="{53640926-AAD7-44D8-BBD7-CCE9431645EC}">
              <a14:shadowObscured xmlns:a14="http://schemas.microsoft.com/office/drawing/2010/main"/>
            </a:ext>
          </a:extLst>
        </p:spPr>
      </p:pic>
      <p:sp>
        <p:nvSpPr>
          <p:cNvPr id="72" name="Rounded Rectangle 71"/>
          <p:cNvSpPr/>
          <p:nvPr/>
        </p:nvSpPr>
        <p:spPr>
          <a:xfrm>
            <a:off x="917539" y="2812623"/>
            <a:ext cx="1296870" cy="593992"/>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71120" tIns="71120" rIns="71120" bIns="225597" numCol="1" spcCol="1270" anchor="t" anchorCtr="0">
            <a:noAutofit/>
          </a:bodyPr>
          <a:lstStyle/>
          <a:p>
            <a:pPr algn="ctr" defTabSz="444500">
              <a:lnSpc>
                <a:spcPct val="90000"/>
              </a:lnSpc>
              <a:spcBef>
                <a:spcPct val="0"/>
              </a:spcBef>
              <a:spcAft>
                <a:spcPct val="35000"/>
              </a:spcAft>
            </a:pPr>
            <a:r>
              <a:rPr lang="en-US" sz="1000" dirty="0"/>
              <a:t>CWDM MUX radiation tolerance</a:t>
            </a:r>
            <a:endParaRPr lang="en-GB" sz="1000" dirty="0"/>
          </a:p>
        </p:txBody>
      </p:sp>
      <p:sp>
        <p:nvSpPr>
          <p:cNvPr id="73" name="Rounded Rectangle 72"/>
          <p:cNvSpPr/>
          <p:nvPr/>
        </p:nvSpPr>
        <p:spPr>
          <a:xfrm>
            <a:off x="3106297" y="2812623"/>
            <a:ext cx="1252145" cy="593992"/>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71120" tIns="71120" rIns="71120" bIns="225597" numCol="1" spcCol="1270" anchor="t" anchorCtr="0">
            <a:noAutofit/>
          </a:bodyPr>
          <a:lstStyle/>
          <a:p>
            <a:pPr algn="ctr" defTabSz="444500">
              <a:lnSpc>
                <a:spcPct val="90000"/>
              </a:lnSpc>
              <a:spcBef>
                <a:spcPct val="0"/>
              </a:spcBef>
              <a:spcAft>
                <a:spcPct val="35000"/>
              </a:spcAft>
            </a:pPr>
            <a:r>
              <a:rPr lang="en-US" sz="1000" dirty="0"/>
              <a:t>Standard SFP cage compatibility</a:t>
            </a:r>
            <a:endParaRPr lang="en-GB" sz="1000" dirty="0"/>
          </a:p>
        </p:txBody>
      </p:sp>
      <p:sp>
        <p:nvSpPr>
          <p:cNvPr id="74" name="Right Arrow 73"/>
          <p:cNvSpPr/>
          <p:nvPr/>
        </p:nvSpPr>
        <p:spPr>
          <a:xfrm>
            <a:off x="2412282" y="2981347"/>
            <a:ext cx="421862" cy="265791"/>
          </a:xfrm>
          <a:prstGeom prst="rightArrow">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71120" tIns="71120" rIns="71120" bIns="225597" numCol="1" spcCol="1270" anchor="t" anchorCtr="0">
            <a:noAutofit/>
          </a:bodyPr>
          <a:lstStyle/>
          <a:p>
            <a:pPr defTabSz="444500">
              <a:lnSpc>
                <a:spcPct val="90000"/>
              </a:lnSpc>
              <a:spcBef>
                <a:spcPct val="0"/>
              </a:spcBef>
              <a:spcAft>
                <a:spcPct val="35000"/>
              </a:spcAft>
            </a:pPr>
            <a:endParaRPr lang="en-GB" sz="1000"/>
          </a:p>
        </p:txBody>
      </p:sp>
      <p:sp>
        <p:nvSpPr>
          <p:cNvPr id="75" name="Right Arrow 74"/>
          <p:cNvSpPr/>
          <p:nvPr/>
        </p:nvSpPr>
        <p:spPr>
          <a:xfrm>
            <a:off x="4528144" y="2976723"/>
            <a:ext cx="421862" cy="265791"/>
          </a:xfrm>
          <a:prstGeom prst="rightArrow">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71120" tIns="71120" rIns="71120" bIns="225597" numCol="1" spcCol="1270" anchor="t" anchorCtr="0">
            <a:noAutofit/>
          </a:bodyPr>
          <a:lstStyle/>
          <a:p>
            <a:pPr defTabSz="444500">
              <a:lnSpc>
                <a:spcPct val="90000"/>
              </a:lnSpc>
              <a:spcBef>
                <a:spcPct val="0"/>
              </a:spcBef>
              <a:spcAft>
                <a:spcPct val="35000"/>
              </a:spcAft>
            </a:pPr>
            <a:endParaRPr lang="en-GB" sz="1000"/>
          </a:p>
        </p:txBody>
      </p:sp>
      <p:sp>
        <p:nvSpPr>
          <p:cNvPr id="87" name="Rounded Rectangle 86"/>
          <p:cNvSpPr/>
          <p:nvPr/>
        </p:nvSpPr>
        <p:spPr>
          <a:xfrm>
            <a:off x="5106207" y="2772909"/>
            <a:ext cx="1925444" cy="633706"/>
          </a:xfrm>
          <a:prstGeom prst="roundRect">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spcFirstLastPara="0" vert="horz" wrap="square" lIns="71120" tIns="71120" rIns="71120" bIns="225597" numCol="1" spcCol="1270" anchor="t" anchorCtr="0">
            <a:noAutofit/>
          </a:bodyPr>
          <a:lstStyle/>
          <a:p>
            <a:pPr algn="ctr" defTabSz="444500">
              <a:lnSpc>
                <a:spcPct val="90000"/>
              </a:lnSpc>
              <a:spcBef>
                <a:spcPct val="0"/>
              </a:spcBef>
              <a:spcAft>
                <a:spcPct val="35000"/>
              </a:spcAft>
            </a:pPr>
            <a:r>
              <a:rPr lang="en-US" sz="1000" dirty="0"/>
              <a:t>Link specs definition and production</a:t>
            </a:r>
            <a:endParaRPr lang="en-GB" sz="1000" dirty="0"/>
          </a:p>
        </p:txBody>
      </p:sp>
      <p:pic>
        <p:nvPicPr>
          <p:cNvPr id="88" name="Picture 87"/>
          <p:cNvPicPr>
            <a:picLocks noChangeAspect="1"/>
          </p:cNvPicPr>
          <p:nvPr/>
        </p:nvPicPr>
        <p:blipFill rotWithShape="1">
          <a:blip r:embed="rId9" cstate="hqprint">
            <a:extLst>
              <a:ext uri="{28A0092B-C50C-407E-A947-70E740481C1C}">
                <a14:useLocalDpi xmlns:a14="http://schemas.microsoft.com/office/drawing/2010/main" val="0"/>
              </a:ext>
            </a:extLst>
          </a:blip>
          <a:srcRect/>
          <a:stretch/>
        </p:blipFill>
        <p:spPr>
          <a:xfrm>
            <a:off x="5266338" y="3512605"/>
            <a:ext cx="1393673" cy="921389"/>
          </a:xfrm>
          <a:prstGeom prst="rect">
            <a:avLst/>
          </a:prstGeom>
        </p:spPr>
      </p:pic>
      <p:pic>
        <p:nvPicPr>
          <p:cNvPr id="33" name="Picture 3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073214" y="1594951"/>
            <a:ext cx="1291158" cy="1032999"/>
          </a:xfrm>
          <a:prstGeom prst="rect">
            <a:avLst/>
          </a:prstGeom>
        </p:spPr>
      </p:pic>
    </p:spTree>
    <p:extLst>
      <p:ext uri="{BB962C8B-B14F-4D97-AF65-F5344CB8AC3E}">
        <p14:creationId xmlns:p14="http://schemas.microsoft.com/office/powerpoint/2010/main" val="3490237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fontScale="90000"/>
          </a:bodyPr>
          <a:lstStyle/>
          <a:p>
            <a:pPr algn="ctr"/>
            <a:r>
              <a:rPr lang="en-GB" dirty="0"/>
              <a:t>BI developments strongly relies on R2E</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4</a:t>
            </a:r>
          </a:p>
        </p:txBody>
      </p:sp>
      <p:sp>
        <p:nvSpPr>
          <p:cNvPr id="3" name="Content Placeholder 2"/>
          <p:cNvSpPr>
            <a:spLocks noGrp="1"/>
          </p:cNvSpPr>
          <p:nvPr>
            <p:ph idx="1"/>
          </p:nvPr>
        </p:nvSpPr>
        <p:spPr>
          <a:xfrm>
            <a:off x="748144" y="735545"/>
            <a:ext cx="8079971" cy="4031717"/>
          </a:xfrm>
        </p:spPr>
        <p:txBody>
          <a:bodyPr>
            <a:normAutofit fontScale="92500" lnSpcReduction="10000"/>
          </a:bodyPr>
          <a:lstStyle/>
          <a:p>
            <a:r>
              <a:rPr lang="en-US" dirty="0"/>
              <a:t>FLUKA simulations for an estimation of expected radiation dose (MCWG)</a:t>
            </a:r>
          </a:p>
          <a:p>
            <a:pPr lvl="1"/>
            <a:r>
              <a:rPr lang="en-US" dirty="0">
                <a:solidFill>
                  <a:srgbClr val="FF0000"/>
                </a:solidFill>
              </a:rPr>
              <a:t>Understand the specific constrains </a:t>
            </a:r>
          </a:p>
          <a:p>
            <a:pPr lvl="1"/>
            <a:r>
              <a:rPr lang="en-US" dirty="0">
                <a:solidFill>
                  <a:srgbClr val="FF0000"/>
                </a:solidFill>
              </a:rPr>
              <a:t>Design the required system architecture</a:t>
            </a:r>
          </a:p>
          <a:p>
            <a:pPr lvl="1"/>
            <a:endParaRPr lang="en-US" dirty="0"/>
          </a:p>
          <a:p>
            <a:r>
              <a:rPr lang="en-US" dirty="0"/>
              <a:t>Identifying and testing of rad-tolerant systems (RADWG)</a:t>
            </a:r>
          </a:p>
          <a:p>
            <a:pPr lvl="1"/>
            <a:r>
              <a:rPr lang="en-US" dirty="0">
                <a:solidFill>
                  <a:srgbClr val="FF0000"/>
                </a:solidFill>
              </a:rPr>
              <a:t>Choice of components (COTS, rad-tolerant, rad-hard)</a:t>
            </a:r>
          </a:p>
          <a:p>
            <a:pPr lvl="1"/>
            <a:r>
              <a:rPr lang="en-US" dirty="0">
                <a:solidFill>
                  <a:srgbClr val="FF0000"/>
                </a:solidFill>
              </a:rPr>
              <a:t>Testing at irradiation facilities for validation</a:t>
            </a:r>
          </a:p>
          <a:p>
            <a:pPr lvl="2"/>
            <a:r>
              <a:rPr lang="en-US" dirty="0">
                <a:solidFill>
                  <a:schemeClr val="tx1">
                    <a:lumMod val="60000"/>
                    <a:lumOff val="40000"/>
                  </a:schemeClr>
                </a:solidFill>
              </a:rPr>
              <a:t>IRRAD, CHARM, PSI, SACLAY, …</a:t>
            </a:r>
          </a:p>
          <a:p>
            <a:pPr lvl="2"/>
            <a:r>
              <a:rPr lang="en-US" dirty="0" err="1">
                <a:solidFill>
                  <a:schemeClr val="tx1">
                    <a:lumMod val="60000"/>
                    <a:lumOff val="40000"/>
                  </a:schemeClr>
                </a:solidFill>
              </a:rPr>
              <a:t>Hiradmat</a:t>
            </a:r>
            <a:r>
              <a:rPr lang="en-US" dirty="0">
                <a:solidFill>
                  <a:schemeClr val="tx1">
                    <a:lumMod val="60000"/>
                    <a:lumOff val="40000"/>
                  </a:schemeClr>
                </a:solidFill>
              </a:rPr>
              <a:t> (functional tests)</a:t>
            </a:r>
          </a:p>
          <a:p>
            <a:endParaRPr lang="en-US" dirty="0"/>
          </a:p>
          <a:p>
            <a:r>
              <a:rPr lang="en-US" dirty="0"/>
              <a:t>Radiation monitoring in the CERN accelerator complex (MCWG)</a:t>
            </a:r>
          </a:p>
          <a:p>
            <a:pPr lvl="1"/>
            <a:r>
              <a:rPr lang="en-US" dirty="0">
                <a:solidFill>
                  <a:srgbClr val="FF0000"/>
                </a:solidFill>
              </a:rPr>
              <a:t>Follow-up and evolution of the radiation doses in the machine</a:t>
            </a:r>
          </a:p>
          <a:p>
            <a:pPr lvl="1"/>
            <a:endParaRPr lang="en-US" dirty="0"/>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Tree>
    <p:extLst>
      <p:ext uri="{BB962C8B-B14F-4D97-AF65-F5344CB8AC3E}">
        <p14:creationId xmlns:p14="http://schemas.microsoft.com/office/powerpoint/2010/main" val="4253671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BI activities funded by R2E</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5</a:t>
            </a:r>
          </a:p>
        </p:txBody>
      </p:sp>
      <p:sp>
        <p:nvSpPr>
          <p:cNvPr id="3" name="Content Placeholder 2"/>
          <p:cNvSpPr>
            <a:spLocks noGrp="1"/>
          </p:cNvSpPr>
          <p:nvPr>
            <p:ph idx="1"/>
          </p:nvPr>
        </p:nvSpPr>
        <p:spPr>
          <a:xfrm>
            <a:off x="336884" y="735545"/>
            <a:ext cx="8491231" cy="4031717"/>
          </a:xfrm>
        </p:spPr>
        <p:txBody>
          <a:bodyPr>
            <a:normAutofit/>
          </a:bodyPr>
          <a:lstStyle/>
          <a:p>
            <a:r>
              <a:rPr lang="en-US" dirty="0"/>
              <a:t>R2E supports the development of BI rad-tolerant /Rad-hard systems </a:t>
            </a:r>
          </a:p>
          <a:p>
            <a:pPr lvl="1"/>
            <a:r>
              <a:rPr lang="en-US" dirty="0">
                <a:solidFill>
                  <a:srgbClr val="FF0000"/>
                </a:solidFill>
              </a:rPr>
              <a:t>Through the funding of Students and Fellows</a:t>
            </a:r>
          </a:p>
          <a:p>
            <a:pPr lvl="2"/>
            <a:r>
              <a:rPr lang="en-US" dirty="0">
                <a:solidFill>
                  <a:schemeClr val="tx1">
                    <a:lumMod val="60000"/>
                    <a:lumOff val="40000"/>
                  </a:schemeClr>
                </a:solidFill>
              </a:rPr>
              <a:t>based in BI group</a:t>
            </a:r>
          </a:p>
          <a:p>
            <a:pPr lvl="2"/>
            <a:r>
              <a:rPr lang="en-US" dirty="0">
                <a:solidFill>
                  <a:schemeClr val="tx1">
                    <a:lumMod val="60000"/>
                    <a:lumOff val="40000"/>
                  </a:schemeClr>
                </a:solidFill>
              </a:rPr>
              <a:t>based in EP/ESE working on ASIC design or Rad-hard components (optical transmission link)</a:t>
            </a:r>
          </a:p>
          <a:p>
            <a:pPr lvl="1"/>
            <a:r>
              <a:rPr lang="en-US" dirty="0">
                <a:solidFill>
                  <a:srgbClr val="FF0000"/>
                </a:solidFill>
              </a:rPr>
              <a:t>Development of BI custom made rad-tolerant FE electronic board for approved projects (LIU, </a:t>
            </a:r>
            <a:r>
              <a:rPr lang="en-US" dirty="0" err="1">
                <a:solidFill>
                  <a:srgbClr val="FF0000"/>
                </a:solidFill>
              </a:rPr>
              <a:t>Hilumi</a:t>
            </a:r>
            <a:r>
              <a:rPr lang="en-US" dirty="0">
                <a:solidFill>
                  <a:srgbClr val="FF0000"/>
                </a:solidFill>
              </a:rPr>
              <a:t>,..)</a:t>
            </a:r>
          </a:p>
          <a:p>
            <a:pPr lvl="1"/>
            <a:r>
              <a:rPr lang="en-US" dirty="0">
                <a:solidFill>
                  <a:srgbClr val="FF0000"/>
                </a:solidFill>
              </a:rPr>
              <a:t>General R&amp;D activities looking into longer term problematic for BI (e.g. radiation-hard camera, …)</a:t>
            </a:r>
          </a:p>
          <a:p>
            <a:pPr lvl="1"/>
            <a:endParaRPr lang="en-US" dirty="0"/>
          </a:p>
          <a:p>
            <a:r>
              <a:rPr lang="en-US" dirty="0"/>
              <a:t>R2E supports the validation and purchase of COTS components</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Tree>
    <p:extLst>
      <p:ext uri="{BB962C8B-B14F-4D97-AF65-F5344CB8AC3E}">
        <p14:creationId xmlns:p14="http://schemas.microsoft.com/office/powerpoint/2010/main" val="8418920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8145" y="-10800"/>
            <a:ext cx="6781436" cy="746346"/>
          </a:xfrm>
        </p:spPr>
        <p:txBody>
          <a:bodyPr>
            <a:normAutofit/>
          </a:bodyPr>
          <a:lstStyle/>
          <a:p>
            <a:pPr algn="ctr"/>
            <a:r>
              <a:rPr lang="en-GB" dirty="0"/>
              <a:t>A selection of BI-R2E developments</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5</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Tree>
    <p:extLst>
      <p:ext uri="{BB962C8B-B14F-4D97-AF65-F5344CB8AC3E}">
        <p14:creationId xmlns:p14="http://schemas.microsoft.com/office/powerpoint/2010/main" val="3265294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30530" y="-10801"/>
            <a:ext cx="6781436" cy="746346"/>
          </a:xfrm>
        </p:spPr>
        <p:txBody>
          <a:bodyPr>
            <a:normAutofit fontScale="90000"/>
          </a:bodyPr>
          <a:lstStyle/>
          <a:p>
            <a:pPr algn="ctr"/>
            <a:r>
              <a:rPr lang="en-GB" dirty="0"/>
              <a:t>BI boards using ASICs developed by EP</a:t>
            </a:r>
            <a:endParaRPr lang="en-GB" sz="1500" dirty="0"/>
          </a:p>
        </p:txBody>
      </p:sp>
      <p:sp>
        <p:nvSpPr>
          <p:cNvPr id="9" name="Slide Number Placeholder 4"/>
          <p:cNvSpPr>
            <a:spLocks noGrp="1"/>
          </p:cNvSpPr>
          <p:nvPr>
            <p:ph type="sldNum" sz="quarter" idx="4"/>
          </p:nvPr>
        </p:nvSpPr>
        <p:spPr>
          <a:xfrm>
            <a:off x="8185376" y="4767263"/>
            <a:ext cx="501424" cy="273844"/>
          </a:xfrm>
        </p:spPr>
        <p:txBody>
          <a:bodyPr/>
          <a:lstStyle/>
          <a:p>
            <a:r>
              <a:rPr lang="en-US" dirty="0"/>
              <a:t>6</a:t>
            </a:r>
          </a:p>
        </p:txBody>
      </p:sp>
      <p:sp>
        <p:nvSpPr>
          <p:cNvPr id="5"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6"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7" name="Content Placeholder 6">
            <a:extLst>
              <a:ext uri="{FF2B5EF4-FFF2-40B4-BE49-F238E27FC236}">
                <a16:creationId xmlns:a16="http://schemas.microsoft.com/office/drawing/2014/main" id="{B26041C9-1AD6-634F-84F3-23F109156974}"/>
              </a:ext>
            </a:extLst>
          </p:cNvPr>
          <p:cNvSpPr>
            <a:spLocks noGrp="1"/>
          </p:cNvSpPr>
          <p:nvPr>
            <p:ph idx="1"/>
          </p:nvPr>
        </p:nvSpPr>
        <p:spPr/>
        <p:txBody>
          <a:bodyPr/>
          <a:lstStyle/>
          <a:p>
            <a:r>
              <a:rPr lang="en-US" dirty="0"/>
              <a:t>New </a:t>
            </a:r>
            <a:r>
              <a:rPr lang="en-US" dirty="0">
                <a:solidFill>
                  <a:srgbClr val="FF0000"/>
                </a:solidFill>
              </a:rPr>
              <a:t>digital Front-end board </a:t>
            </a:r>
            <a:r>
              <a:rPr lang="en-US" dirty="0"/>
              <a:t>for the </a:t>
            </a:r>
            <a:r>
              <a:rPr lang="en-US" dirty="0">
                <a:solidFill>
                  <a:srgbClr val="FF0000"/>
                </a:solidFill>
              </a:rPr>
              <a:t>SPS</a:t>
            </a:r>
            <a:r>
              <a:rPr lang="en-US" dirty="0"/>
              <a:t> beam position acquisition system</a:t>
            </a:r>
          </a:p>
        </p:txBody>
      </p:sp>
      <p:pic>
        <p:nvPicPr>
          <p:cNvPr id="10" name="Picture 23">
            <a:extLst>
              <a:ext uri="{FF2B5EF4-FFF2-40B4-BE49-F238E27FC236}">
                <a16:creationId xmlns:a16="http://schemas.microsoft.com/office/drawing/2014/main" id="{F4FA8812-0FFF-F04C-9BD3-E478EF72654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30530" y="1867487"/>
            <a:ext cx="1456578" cy="1456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a:extLst>
              <a:ext uri="{FF2B5EF4-FFF2-40B4-BE49-F238E27FC236}">
                <a16:creationId xmlns:a16="http://schemas.microsoft.com/office/drawing/2014/main" id="{AAAADB17-C1BB-DB46-9BCB-F791722BE3FF}"/>
              </a:ext>
            </a:extLst>
          </p:cNvPr>
          <p:cNvSpPr txBox="1"/>
          <p:nvPr/>
        </p:nvSpPr>
        <p:spPr>
          <a:xfrm>
            <a:off x="2791434" y="2134111"/>
            <a:ext cx="5230919" cy="923330"/>
          </a:xfrm>
          <a:prstGeom prst="rect">
            <a:avLst/>
          </a:prstGeom>
          <a:noFill/>
        </p:spPr>
        <p:txBody>
          <a:bodyPr wrap="none" rtlCol="0">
            <a:spAutoFit/>
          </a:bodyPr>
          <a:lstStyle/>
          <a:p>
            <a:pPr marL="285750" indent="-285750">
              <a:buFont typeface="Arial" panose="020B0604020202020204" pitchFamily="34" charset="0"/>
              <a:buChar char="•"/>
            </a:pPr>
            <a:r>
              <a:rPr lang="en-US" dirty="0"/>
              <a:t>System installed in tunnel underneath magnet</a:t>
            </a:r>
          </a:p>
          <a:p>
            <a:pPr marL="285750" indent="-285750">
              <a:buFont typeface="Arial" panose="020B0604020202020204" pitchFamily="34" charset="0"/>
              <a:buChar char="•"/>
            </a:pPr>
            <a:r>
              <a:rPr lang="en-US" dirty="0"/>
              <a:t>216 units</a:t>
            </a:r>
          </a:p>
          <a:p>
            <a:pPr marL="285750" indent="-285750">
              <a:buFont typeface="Arial" panose="020B0604020202020204" pitchFamily="34" charset="0"/>
              <a:buChar char="•"/>
            </a:pPr>
            <a:r>
              <a:rPr lang="en-US" dirty="0"/>
              <a:t>Part of LIU – Installation performed during LS2</a:t>
            </a:r>
          </a:p>
        </p:txBody>
      </p:sp>
    </p:spTree>
    <p:extLst>
      <p:ext uri="{BB962C8B-B14F-4D97-AF65-F5344CB8AC3E}">
        <p14:creationId xmlns:p14="http://schemas.microsoft.com/office/powerpoint/2010/main" val="480409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736260" y="1152165"/>
            <a:ext cx="7342096" cy="154249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GB" sz="2100" dirty="0">
              <a:solidFill>
                <a:schemeClr val="tx1"/>
              </a:solidFill>
            </a:endParaRPr>
          </a:p>
          <a:p>
            <a:pPr lvl="2"/>
            <a:endParaRPr lang="en-GB" sz="1500" dirty="0">
              <a:solidFill>
                <a:schemeClr val="tx1"/>
              </a:solidFill>
            </a:endParaRPr>
          </a:p>
        </p:txBody>
      </p:sp>
      <p:sp>
        <p:nvSpPr>
          <p:cNvPr id="9" name="Slide Number Placeholder 4"/>
          <p:cNvSpPr>
            <a:spLocks noGrp="1"/>
          </p:cNvSpPr>
          <p:nvPr>
            <p:ph type="sldNum" sz="quarter" idx="4"/>
          </p:nvPr>
        </p:nvSpPr>
        <p:spPr>
          <a:xfrm>
            <a:off x="8185376" y="4767263"/>
            <a:ext cx="501424" cy="273844"/>
          </a:xfrm>
        </p:spPr>
        <p:txBody>
          <a:bodyPr/>
          <a:lstStyle/>
          <a:p>
            <a:r>
              <a:rPr lang="en-US" dirty="0"/>
              <a:t>7</a:t>
            </a:r>
          </a:p>
        </p:txBody>
      </p:sp>
      <p:sp>
        <p:nvSpPr>
          <p:cNvPr id="10" name="Date Placeholder 3"/>
          <p:cNvSpPr>
            <a:spLocks noGrp="1"/>
          </p:cNvSpPr>
          <p:nvPr>
            <p:ph type="dt" sz="half" idx="2"/>
          </p:nvPr>
        </p:nvSpPr>
        <p:spPr>
          <a:xfrm>
            <a:off x="835734" y="4767263"/>
            <a:ext cx="3813267" cy="273844"/>
          </a:xfrm>
        </p:spPr>
        <p:txBody>
          <a:bodyPr/>
          <a:lstStyle/>
          <a:p>
            <a:r>
              <a:rPr lang="en-US"/>
              <a:t>R2E Annual Meeting – December 11-12, 2018 </a:t>
            </a:r>
            <a:endParaRPr lang="en-US" dirty="0"/>
          </a:p>
        </p:txBody>
      </p:sp>
      <p:sp>
        <p:nvSpPr>
          <p:cNvPr id="11" name="Footer Placeholder 4"/>
          <p:cNvSpPr>
            <a:spLocks noGrp="1"/>
          </p:cNvSpPr>
          <p:nvPr>
            <p:ph type="ftr" sz="quarter" idx="3"/>
          </p:nvPr>
        </p:nvSpPr>
        <p:spPr>
          <a:xfrm>
            <a:off x="5182756" y="4767263"/>
            <a:ext cx="2895600" cy="273844"/>
          </a:xfrm>
        </p:spPr>
        <p:txBody>
          <a:bodyPr/>
          <a:lstStyle/>
          <a:p>
            <a:r>
              <a:rPr lang="en-US" dirty="0"/>
              <a:t>Beam instrumentation</a:t>
            </a:r>
          </a:p>
        </p:txBody>
      </p:sp>
      <p:sp>
        <p:nvSpPr>
          <p:cNvPr id="24" name="Rectangle 23"/>
          <p:cNvSpPr/>
          <p:nvPr/>
        </p:nvSpPr>
        <p:spPr>
          <a:xfrm>
            <a:off x="-83657" y="798978"/>
            <a:ext cx="9227657" cy="400110"/>
          </a:xfrm>
          <a:prstGeom prst="rect">
            <a:avLst/>
          </a:prstGeom>
        </p:spPr>
        <p:txBody>
          <a:bodyPr wrap="square">
            <a:spAutoFit/>
          </a:bodyPr>
          <a:lstStyle/>
          <a:p>
            <a:pPr marL="742950" lvl="1" indent="-285750">
              <a:buFont typeface="Arial" pitchFamily="34" charset="0"/>
              <a:buChar char="•"/>
            </a:pPr>
            <a:r>
              <a:rPr lang="en-GB" sz="2000" b="1" dirty="0"/>
              <a:t>FE based on a combination of  2 boards: L-GEFE and F-GEFE</a:t>
            </a:r>
          </a:p>
        </p:txBody>
      </p:sp>
      <p:sp>
        <p:nvSpPr>
          <p:cNvPr id="25" name="Rectangle 24"/>
          <p:cNvSpPr/>
          <p:nvPr/>
        </p:nvSpPr>
        <p:spPr>
          <a:xfrm>
            <a:off x="208908" y="1278214"/>
            <a:ext cx="8580234" cy="615553"/>
          </a:xfrm>
          <a:prstGeom prst="rect">
            <a:avLst/>
          </a:prstGeom>
        </p:spPr>
        <p:txBody>
          <a:bodyPr wrap="none">
            <a:spAutoFit/>
          </a:bodyPr>
          <a:lstStyle/>
          <a:p>
            <a:pPr marL="742950" lvl="1" indent="-285750">
              <a:buFont typeface="Arial" pitchFamily="34" charset="0"/>
              <a:buChar char="•"/>
            </a:pPr>
            <a:r>
              <a:rPr lang="en-GB" dirty="0"/>
              <a:t>The Link-GEFE </a:t>
            </a:r>
            <a:r>
              <a:rPr lang="en-GB" dirty="0">
                <a:solidFill>
                  <a:srgbClr val="C00000"/>
                </a:solidFill>
              </a:rPr>
              <a:t>(L-GEFE)</a:t>
            </a:r>
            <a:r>
              <a:rPr lang="en-GB" dirty="0"/>
              <a:t> is rad-hard by design up to </a:t>
            </a:r>
            <a:r>
              <a:rPr lang="en-GB" dirty="0">
                <a:solidFill>
                  <a:srgbClr val="C00000"/>
                </a:solidFill>
              </a:rPr>
              <a:t>TID</a:t>
            </a:r>
            <a:r>
              <a:rPr lang="en-GB" dirty="0"/>
              <a:t> levels of </a:t>
            </a:r>
            <a:r>
              <a:rPr lang="en-GB" dirty="0">
                <a:solidFill>
                  <a:srgbClr val="C00000"/>
                </a:solidFill>
              </a:rPr>
              <a:t>&gt;10kGy</a:t>
            </a:r>
          </a:p>
          <a:p>
            <a:pPr marL="1200150" lvl="2" indent="-285750">
              <a:buFont typeface="Arial" pitchFamily="34" charset="0"/>
              <a:buChar char="•"/>
            </a:pPr>
            <a:r>
              <a:rPr lang="en-GB" sz="1600" dirty="0">
                <a:solidFill>
                  <a:srgbClr val="C00000"/>
                </a:solidFill>
              </a:rPr>
              <a:t>Communication ASIC (</a:t>
            </a:r>
            <a:r>
              <a:rPr lang="en-GB" sz="1600" dirty="0" err="1">
                <a:solidFill>
                  <a:srgbClr val="C00000"/>
                </a:solidFill>
              </a:rPr>
              <a:t>GBTx</a:t>
            </a:r>
            <a:r>
              <a:rPr lang="en-GB" sz="1600" dirty="0">
                <a:solidFill>
                  <a:srgbClr val="C00000"/>
                </a:solidFill>
              </a:rPr>
              <a:t>) and optical transceivers (</a:t>
            </a:r>
            <a:r>
              <a:rPr lang="en-GB" sz="1600" dirty="0" err="1">
                <a:solidFill>
                  <a:srgbClr val="C00000"/>
                </a:solidFill>
              </a:rPr>
              <a:t>VTRx</a:t>
            </a:r>
            <a:r>
              <a:rPr lang="en-GB" sz="1600" dirty="0">
                <a:solidFill>
                  <a:srgbClr val="C00000"/>
                </a:solidFill>
              </a:rPr>
              <a:t>) from EP </a:t>
            </a:r>
          </a:p>
        </p:txBody>
      </p:sp>
      <p:sp>
        <p:nvSpPr>
          <p:cNvPr id="26" name="Rectangle 25"/>
          <p:cNvSpPr/>
          <p:nvPr/>
        </p:nvSpPr>
        <p:spPr>
          <a:xfrm>
            <a:off x="208908" y="1984023"/>
            <a:ext cx="8099333" cy="861774"/>
          </a:xfrm>
          <a:prstGeom prst="rect">
            <a:avLst/>
          </a:prstGeom>
        </p:spPr>
        <p:txBody>
          <a:bodyPr wrap="none">
            <a:spAutoFit/>
          </a:bodyPr>
          <a:lstStyle/>
          <a:p>
            <a:pPr marL="742950" lvl="1" indent="-285750">
              <a:buFont typeface="Arial" pitchFamily="34" charset="0"/>
              <a:buChar char="•"/>
            </a:pPr>
            <a:r>
              <a:rPr lang="en-GB" dirty="0">
                <a:solidFill>
                  <a:srgbClr val="0055A0"/>
                </a:solidFill>
              </a:rPr>
              <a:t>The Carrier-GEFE </a:t>
            </a:r>
            <a:r>
              <a:rPr lang="en-GB" dirty="0">
                <a:solidFill>
                  <a:srgbClr val="C00000"/>
                </a:solidFill>
              </a:rPr>
              <a:t>(C-GEFE)</a:t>
            </a:r>
            <a:r>
              <a:rPr lang="en-GB" dirty="0"/>
              <a:t> is rad-tolerant up to </a:t>
            </a:r>
            <a:r>
              <a:rPr lang="en-GB" dirty="0">
                <a:solidFill>
                  <a:srgbClr val="C00000"/>
                </a:solidFill>
              </a:rPr>
              <a:t>TID </a:t>
            </a:r>
            <a:r>
              <a:rPr lang="en-GB" dirty="0"/>
              <a:t>levels of </a:t>
            </a:r>
            <a:r>
              <a:rPr lang="en-GB" dirty="0">
                <a:solidFill>
                  <a:srgbClr val="C00000"/>
                </a:solidFill>
              </a:rPr>
              <a:t>750 </a:t>
            </a:r>
            <a:r>
              <a:rPr lang="en-GB" dirty="0" err="1">
                <a:solidFill>
                  <a:srgbClr val="C00000"/>
                </a:solidFill>
              </a:rPr>
              <a:t>Gy</a:t>
            </a:r>
            <a:endParaRPr lang="en-GB" dirty="0">
              <a:solidFill>
                <a:srgbClr val="C00000"/>
              </a:solidFill>
            </a:endParaRPr>
          </a:p>
          <a:p>
            <a:pPr marL="1200150" lvl="2" indent="-285750">
              <a:buFont typeface="Arial" pitchFamily="34" charset="0"/>
              <a:buChar char="•"/>
            </a:pPr>
            <a:r>
              <a:rPr lang="en-GB" sz="1600" dirty="0">
                <a:solidFill>
                  <a:srgbClr val="C00000"/>
                </a:solidFill>
              </a:rPr>
              <a:t>FMC carrier card featuring COTS components (e.g. Proasic3 FPGA)</a:t>
            </a:r>
          </a:p>
          <a:p>
            <a:pPr marL="1200150" lvl="2" indent="-285750">
              <a:buFont typeface="Arial" pitchFamily="34" charset="0"/>
              <a:buChar char="•"/>
            </a:pPr>
            <a:r>
              <a:rPr lang="en-GB" sz="1600" dirty="0">
                <a:solidFill>
                  <a:srgbClr val="C00000"/>
                </a:solidFill>
              </a:rPr>
              <a:t>FMC mezzanine for applications specific acquisition (e.g. ADCs)</a:t>
            </a:r>
          </a:p>
        </p:txBody>
      </p:sp>
      <p:pic>
        <p:nvPicPr>
          <p:cNvPr id="21" name="Picture 20">
            <a:extLst>
              <a:ext uri="{FF2B5EF4-FFF2-40B4-BE49-F238E27FC236}">
                <a16:creationId xmlns:a16="http://schemas.microsoft.com/office/drawing/2014/main" id="{F4D3DCB4-0E06-1947-9649-ED2BEAD450C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710" y="3322075"/>
            <a:ext cx="1130061" cy="805514"/>
          </a:xfrm>
          <a:prstGeom prst="rect">
            <a:avLst/>
          </a:prstGeom>
        </p:spPr>
      </p:pic>
      <p:pic>
        <p:nvPicPr>
          <p:cNvPr id="22" name="Picture 21">
            <a:extLst>
              <a:ext uri="{FF2B5EF4-FFF2-40B4-BE49-F238E27FC236}">
                <a16:creationId xmlns:a16="http://schemas.microsoft.com/office/drawing/2014/main" id="{160997C4-76BF-734F-A89F-B68C8BF4E12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07962" y="3075364"/>
            <a:ext cx="3314332" cy="1190154"/>
          </a:xfrm>
          <a:prstGeom prst="rect">
            <a:avLst/>
          </a:prstGeom>
        </p:spPr>
      </p:pic>
      <p:sp>
        <p:nvSpPr>
          <p:cNvPr id="23" name="TextBox 22">
            <a:extLst>
              <a:ext uri="{FF2B5EF4-FFF2-40B4-BE49-F238E27FC236}">
                <a16:creationId xmlns:a16="http://schemas.microsoft.com/office/drawing/2014/main" id="{6A46094A-D5E5-8F40-85DC-0B499AC0F459}"/>
              </a:ext>
            </a:extLst>
          </p:cNvPr>
          <p:cNvSpPr txBox="1"/>
          <p:nvPr/>
        </p:nvSpPr>
        <p:spPr>
          <a:xfrm>
            <a:off x="1644558" y="3517083"/>
            <a:ext cx="1152617" cy="415498"/>
          </a:xfrm>
          <a:prstGeom prst="rect">
            <a:avLst/>
          </a:prstGeom>
          <a:noFill/>
        </p:spPr>
        <p:txBody>
          <a:bodyPr wrap="square" rtlCol="0">
            <a:spAutoFit/>
          </a:bodyPr>
          <a:lstStyle/>
          <a:p>
            <a:pPr algn="ctr"/>
            <a:r>
              <a:rPr lang="en-US" sz="2100" dirty="0"/>
              <a:t>+</a:t>
            </a:r>
            <a:endParaRPr lang="en-GB" sz="2100" dirty="0"/>
          </a:p>
        </p:txBody>
      </p:sp>
      <p:sp>
        <p:nvSpPr>
          <p:cNvPr id="2" name="Rectangle 1">
            <a:extLst>
              <a:ext uri="{FF2B5EF4-FFF2-40B4-BE49-F238E27FC236}">
                <a16:creationId xmlns:a16="http://schemas.microsoft.com/office/drawing/2014/main" id="{2F380523-DA48-8D4A-83C8-A0FDC73002D4}"/>
              </a:ext>
            </a:extLst>
          </p:cNvPr>
          <p:cNvSpPr/>
          <p:nvPr/>
        </p:nvSpPr>
        <p:spPr>
          <a:xfrm>
            <a:off x="973894" y="4317843"/>
            <a:ext cx="5537200" cy="338554"/>
          </a:xfrm>
          <a:prstGeom prst="rect">
            <a:avLst/>
          </a:prstGeom>
        </p:spPr>
        <p:txBody>
          <a:bodyPr wrap="square">
            <a:spAutoFit/>
          </a:bodyPr>
          <a:lstStyle/>
          <a:p>
            <a:r>
              <a:rPr lang="en-GB" sz="1600" b="1" dirty="0"/>
              <a:t>L-GEFE and C-GEFE may be used independently</a:t>
            </a:r>
            <a:endParaRPr lang="en-US" sz="1600" dirty="0"/>
          </a:p>
        </p:txBody>
      </p:sp>
      <p:sp>
        <p:nvSpPr>
          <p:cNvPr id="38" name="Rectangle 37">
            <a:extLst>
              <a:ext uri="{FF2B5EF4-FFF2-40B4-BE49-F238E27FC236}">
                <a16:creationId xmlns:a16="http://schemas.microsoft.com/office/drawing/2014/main" id="{191710B2-F074-D94E-8346-CBCBBEB84421}"/>
              </a:ext>
            </a:extLst>
          </p:cNvPr>
          <p:cNvSpPr/>
          <p:nvPr/>
        </p:nvSpPr>
        <p:spPr>
          <a:xfrm>
            <a:off x="1279426" y="197418"/>
            <a:ext cx="6585149" cy="549381"/>
          </a:xfrm>
          <a:prstGeom prst="rect">
            <a:avLst/>
          </a:prstGeom>
        </p:spPr>
        <p:txBody>
          <a:bodyPr wrap="square">
            <a:spAutoFit/>
          </a:bodyPr>
          <a:lstStyle/>
          <a:p>
            <a:pPr algn="ctr">
              <a:lnSpc>
                <a:spcPct val="90000"/>
              </a:lnSpc>
              <a:spcBef>
                <a:spcPct val="0"/>
              </a:spcBef>
            </a:pPr>
            <a:r>
              <a:rPr lang="en-US" sz="3300" dirty="0">
                <a:latin typeface="+mj-lt"/>
                <a:ea typeface="+mj-ea"/>
                <a:cs typeface="+mj-cs"/>
              </a:rPr>
              <a:t>Split GEFE (S-GEFE)</a:t>
            </a:r>
            <a:endParaRPr lang="en-GB" sz="3300" dirty="0">
              <a:latin typeface="+mj-lt"/>
              <a:ea typeface="+mj-ea"/>
              <a:cs typeface="+mj-cs"/>
            </a:endParaRPr>
          </a:p>
        </p:txBody>
      </p:sp>
      <p:sp>
        <p:nvSpPr>
          <p:cNvPr id="3" name="TextBox 2">
            <a:extLst>
              <a:ext uri="{FF2B5EF4-FFF2-40B4-BE49-F238E27FC236}">
                <a16:creationId xmlns:a16="http://schemas.microsoft.com/office/drawing/2014/main" id="{E470BB9D-0D45-554D-AB84-11679338FB58}"/>
              </a:ext>
            </a:extLst>
          </p:cNvPr>
          <p:cNvSpPr txBox="1"/>
          <p:nvPr/>
        </p:nvSpPr>
        <p:spPr>
          <a:xfrm>
            <a:off x="6579983" y="3570943"/>
            <a:ext cx="2422458" cy="307777"/>
          </a:xfrm>
          <a:prstGeom prst="rect">
            <a:avLst/>
          </a:prstGeom>
          <a:noFill/>
        </p:spPr>
        <p:txBody>
          <a:bodyPr wrap="none" rtlCol="0">
            <a:spAutoFit/>
          </a:bodyPr>
          <a:lstStyle/>
          <a:p>
            <a:r>
              <a:rPr lang="en-US" sz="1400" i="1" dirty="0"/>
              <a:t>Courtesy of M. Barros Marin</a:t>
            </a:r>
          </a:p>
        </p:txBody>
      </p:sp>
    </p:spTree>
    <p:extLst>
      <p:ext uri="{BB962C8B-B14F-4D97-AF65-F5344CB8AC3E}">
        <p14:creationId xmlns:p14="http://schemas.microsoft.com/office/powerpoint/2010/main" val="458679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B6B26-A421-E345-843D-971B345EC3D0}"/>
              </a:ext>
            </a:extLst>
          </p:cNvPr>
          <p:cNvSpPr>
            <a:spLocks noGrp="1"/>
          </p:cNvSpPr>
          <p:nvPr>
            <p:ph type="title"/>
          </p:nvPr>
        </p:nvSpPr>
        <p:spPr>
          <a:xfrm>
            <a:off x="535574" y="-31459"/>
            <a:ext cx="8226854" cy="705332"/>
          </a:xfrm>
        </p:spPr>
        <p:txBody>
          <a:bodyPr>
            <a:normAutofit/>
          </a:bodyPr>
          <a:lstStyle/>
          <a:p>
            <a:pPr algn="ctr"/>
            <a:r>
              <a:rPr lang="en-US" dirty="0"/>
              <a:t>Split GEFE (S-GEFE)</a:t>
            </a:r>
          </a:p>
        </p:txBody>
      </p:sp>
      <p:sp>
        <p:nvSpPr>
          <p:cNvPr id="4" name="Date Placeholder 3">
            <a:extLst>
              <a:ext uri="{FF2B5EF4-FFF2-40B4-BE49-F238E27FC236}">
                <a16:creationId xmlns:a16="http://schemas.microsoft.com/office/drawing/2014/main" id="{DBE522C7-E93D-6741-84BC-78A56BF3A0AF}"/>
              </a:ext>
            </a:extLst>
          </p:cNvPr>
          <p:cNvSpPr>
            <a:spLocks noGrp="1"/>
          </p:cNvSpPr>
          <p:nvPr>
            <p:ph type="dt" sz="half" idx="2"/>
          </p:nvPr>
        </p:nvSpPr>
        <p:spPr/>
        <p:txBody>
          <a:bodyPr/>
          <a:lstStyle/>
          <a:p>
            <a:r>
              <a:rPr lang="en-US"/>
              <a:t>R2E Annual Meeting – December 11-12, 2018 </a:t>
            </a:r>
            <a:endParaRPr lang="en-US" dirty="0"/>
          </a:p>
        </p:txBody>
      </p:sp>
      <p:sp>
        <p:nvSpPr>
          <p:cNvPr id="5" name="Footer Placeholder 4">
            <a:extLst>
              <a:ext uri="{FF2B5EF4-FFF2-40B4-BE49-F238E27FC236}">
                <a16:creationId xmlns:a16="http://schemas.microsoft.com/office/drawing/2014/main" id="{4547C347-E9AB-254F-A75B-B74B1B928386}"/>
              </a:ext>
            </a:extLst>
          </p:cNvPr>
          <p:cNvSpPr>
            <a:spLocks noGrp="1"/>
          </p:cNvSpPr>
          <p:nvPr>
            <p:ph type="ftr" sz="quarter" idx="3"/>
          </p:nvPr>
        </p:nvSpPr>
        <p:spPr/>
        <p:txBody>
          <a:bodyPr/>
          <a:lstStyle/>
          <a:p>
            <a:r>
              <a:rPr lang="en-US"/>
              <a:t>Beam instrumentation</a:t>
            </a:r>
            <a:endParaRPr lang="en-US" dirty="0"/>
          </a:p>
        </p:txBody>
      </p:sp>
      <p:sp>
        <p:nvSpPr>
          <p:cNvPr id="6" name="Slide Number Placeholder 5">
            <a:extLst>
              <a:ext uri="{FF2B5EF4-FFF2-40B4-BE49-F238E27FC236}">
                <a16:creationId xmlns:a16="http://schemas.microsoft.com/office/drawing/2014/main" id="{DD97A3C9-B2DD-A24B-9C5A-219BFB150AA7}"/>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7" name="Rectangle 6">
            <a:extLst>
              <a:ext uri="{FF2B5EF4-FFF2-40B4-BE49-F238E27FC236}">
                <a16:creationId xmlns:a16="http://schemas.microsoft.com/office/drawing/2014/main" id="{F6808D12-662A-CD47-BEA8-3338EDFD4E69}"/>
              </a:ext>
            </a:extLst>
          </p:cNvPr>
          <p:cNvSpPr/>
          <p:nvPr/>
        </p:nvSpPr>
        <p:spPr>
          <a:xfrm>
            <a:off x="535574" y="743121"/>
            <a:ext cx="6920743" cy="369332"/>
          </a:xfrm>
          <a:prstGeom prst="rect">
            <a:avLst/>
          </a:prstGeom>
        </p:spPr>
        <p:txBody>
          <a:bodyPr wrap="square">
            <a:spAutoFit/>
          </a:bodyPr>
          <a:lstStyle/>
          <a:p>
            <a:pPr marL="557213" lvl="1" indent="-214313">
              <a:buFont typeface="Arial" pitchFamily="34" charset="0"/>
              <a:buChar char="•"/>
            </a:pPr>
            <a:r>
              <a:rPr lang="en-GB" b="1" dirty="0"/>
              <a:t>Status:</a:t>
            </a:r>
            <a:endParaRPr lang="en-GB" b="1" dirty="0">
              <a:solidFill>
                <a:srgbClr val="00B050"/>
              </a:solidFill>
            </a:endParaRPr>
          </a:p>
        </p:txBody>
      </p:sp>
      <p:sp>
        <p:nvSpPr>
          <p:cNvPr id="8" name="Rectangle 7">
            <a:extLst>
              <a:ext uri="{FF2B5EF4-FFF2-40B4-BE49-F238E27FC236}">
                <a16:creationId xmlns:a16="http://schemas.microsoft.com/office/drawing/2014/main" id="{8433C095-DC82-6E49-9609-636A7EF96B58}"/>
              </a:ext>
            </a:extLst>
          </p:cNvPr>
          <p:cNvSpPr/>
          <p:nvPr/>
        </p:nvSpPr>
        <p:spPr>
          <a:xfrm>
            <a:off x="803442" y="1076824"/>
            <a:ext cx="6920743" cy="369332"/>
          </a:xfrm>
          <a:prstGeom prst="rect">
            <a:avLst/>
          </a:prstGeom>
        </p:spPr>
        <p:txBody>
          <a:bodyPr wrap="square">
            <a:spAutoFit/>
          </a:bodyPr>
          <a:lstStyle/>
          <a:p>
            <a:pPr marL="557213" lvl="1" indent="-214313">
              <a:buClr>
                <a:schemeClr val="tx1"/>
              </a:buClr>
              <a:buFont typeface="Arial" pitchFamily="34" charset="0"/>
              <a:buChar char="•"/>
            </a:pPr>
            <a:r>
              <a:rPr lang="en-GB" dirty="0">
                <a:solidFill>
                  <a:srgbClr val="00B050"/>
                </a:solidFill>
              </a:rPr>
              <a:t>Production stage </a:t>
            </a:r>
            <a:r>
              <a:rPr lang="en-GB" dirty="0"/>
              <a:t>(~300 pieces)</a:t>
            </a:r>
          </a:p>
        </p:txBody>
      </p:sp>
      <p:cxnSp>
        <p:nvCxnSpPr>
          <p:cNvPr id="9" name="Straight Arrow Connector 8">
            <a:extLst>
              <a:ext uri="{FF2B5EF4-FFF2-40B4-BE49-F238E27FC236}">
                <a16:creationId xmlns:a16="http://schemas.microsoft.com/office/drawing/2014/main" id="{025B164E-6918-7841-988C-C45F6CB7F6F4}"/>
              </a:ext>
            </a:extLst>
          </p:cNvPr>
          <p:cNvCxnSpPr/>
          <p:nvPr/>
        </p:nvCxnSpPr>
        <p:spPr>
          <a:xfrm flipV="1">
            <a:off x="1787475" y="2695694"/>
            <a:ext cx="3806" cy="32986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938EF84-5919-4147-8124-F3DC8FD8964E}"/>
              </a:ext>
            </a:extLst>
          </p:cNvPr>
          <p:cNvSpPr txBox="1"/>
          <p:nvPr/>
        </p:nvSpPr>
        <p:spPr>
          <a:xfrm>
            <a:off x="1675855" y="1961218"/>
            <a:ext cx="340542" cy="693460"/>
          </a:xfrm>
          <a:prstGeom prst="rect">
            <a:avLst/>
          </a:prstGeom>
          <a:noFill/>
        </p:spPr>
        <p:txBody>
          <a:bodyPr vert="vert270" wrap="none" rtlCol="0">
            <a:spAutoFit/>
          </a:bodyPr>
          <a:lstStyle/>
          <a:p>
            <a:r>
              <a:rPr lang="en-GB" sz="1013" dirty="0"/>
              <a:t>November</a:t>
            </a:r>
          </a:p>
        </p:txBody>
      </p:sp>
      <p:cxnSp>
        <p:nvCxnSpPr>
          <p:cNvPr id="11" name="Straight Arrow Connector 10">
            <a:extLst>
              <a:ext uri="{FF2B5EF4-FFF2-40B4-BE49-F238E27FC236}">
                <a16:creationId xmlns:a16="http://schemas.microsoft.com/office/drawing/2014/main" id="{C5F10C42-19C2-504B-8004-E8E6023C4285}"/>
              </a:ext>
            </a:extLst>
          </p:cNvPr>
          <p:cNvCxnSpPr/>
          <p:nvPr/>
        </p:nvCxnSpPr>
        <p:spPr>
          <a:xfrm flipV="1">
            <a:off x="2858463" y="2674528"/>
            <a:ext cx="9269" cy="38342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2B956D0-BC0E-CB4C-8924-59F99C6794A1}"/>
              </a:ext>
            </a:extLst>
          </p:cNvPr>
          <p:cNvSpPr txBox="1"/>
          <p:nvPr/>
        </p:nvSpPr>
        <p:spPr>
          <a:xfrm>
            <a:off x="2756029" y="2030654"/>
            <a:ext cx="340542" cy="613309"/>
          </a:xfrm>
          <a:prstGeom prst="rect">
            <a:avLst/>
          </a:prstGeom>
          <a:noFill/>
        </p:spPr>
        <p:txBody>
          <a:bodyPr vert="vert270" wrap="none" rtlCol="0">
            <a:spAutoFit/>
          </a:bodyPr>
          <a:lstStyle/>
          <a:p>
            <a:r>
              <a:rPr lang="en-US" sz="1013" dirty="0"/>
              <a:t>February</a:t>
            </a:r>
            <a:endParaRPr lang="en-GB" sz="1013" dirty="0"/>
          </a:p>
        </p:txBody>
      </p:sp>
      <p:sp>
        <p:nvSpPr>
          <p:cNvPr id="13" name="TextBox 12">
            <a:extLst>
              <a:ext uri="{FF2B5EF4-FFF2-40B4-BE49-F238E27FC236}">
                <a16:creationId xmlns:a16="http://schemas.microsoft.com/office/drawing/2014/main" id="{BC49BDED-3A2F-C947-AF23-7500004516C8}"/>
              </a:ext>
            </a:extLst>
          </p:cNvPr>
          <p:cNvSpPr txBox="1"/>
          <p:nvPr/>
        </p:nvSpPr>
        <p:spPr>
          <a:xfrm rot="2700000">
            <a:off x="4057658" y="2806769"/>
            <a:ext cx="652294" cy="1762445"/>
          </a:xfrm>
          <a:prstGeom prst="rect">
            <a:avLst/>
          </a:prstGeom>
          <a:noFill/>
          <a:ln w="12700">
            <a:solidFill>
              <a:schemeClr val="tx1"/>
            </a:solidFill>
          </a:ln>
        </p:spPr>
        <p:txBody>
          <a:bodyPr vert="vert270" wrap="square" rtlCol="0">
            <a:spAutoFit/>
          </a:bodyPr>
          <a:lstStyle/>
          <a:p>
            <a:pPr algn="ctr"/>
            <a:r>
              <a:rPr lang="en-GB" sz="1013" dirty="0"/>
              <a:t>Launch S-GEFE production</a:t>
            </a:r>
          </a:p>
          <a:p>
            <a:pPr algn="ctr"/>
            <a:r>
              <a:rPr lang="en-GB" sz="1013" dirty="0"/>
              <a:t>(~300 pieces for ALPS project)</a:t>
            </a:r>
          </a:p>
        </p:txBody>
      </p:sp>
      <p:cxnSp>
        <p:nvCxnSpPr>
          <p:cNvPr id="14" name="Straight Arrow Connector 13">
            <a:extLst>
              <a:ext uri="{FF2B5EF4-FFF2-40B4-BE49-F238E27FC236}">
                <a16:creationId xmlns:a16="http://schemas.microsoft.com/office/drawing/2014/main" id="{FF1BD11A-8EC0-BF44-A048-794125634BF3}"/>
              </a:ext>
            </a:extLst>
          </p:cNvPr>
          <p:cNvCxnSpPr/>
          <p:nvPr/>
        </p:nvCxnSpPr>
        <p:spPr>
          <a:xfrm flipV="1">
            <a:off x="4955815" y="2684851"/>
            <a:ext cx="3806" cy="32986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283716FA-B8FA-674C-AF3F-497F5B7BCAB9}"/>
              </a:ext>
            </a:extLst>
          </p:cNvPr>
          <p:cNvSpPr txBox="1"/>
          <p:nvPr/>
        </p:nvSpPr>
        <p:spPr>
          <a:xfrm>
            <a:off x="4828609" y="2083551"/>
            <a:ext cx="340542" cy="555601"/>
          </a:xfrm>
          <a:prstGeom prst="rect">
            <a:avLst/>
          </a:prstGeom>
          <a:noFill/>
        </p:spPr>
        <p:txBody>
          <a:bodyPr vert="vert270" wrap="none" rtlCol="0">
            <a:spAutoFit/>
          </a:bodyPr>
          <a:lstStyle/>
          <a:p>
            <a:r>
              <a:rPr lang="en-GB" sz="1013" dirty="0"/>
              <a:t>October</a:t>
            </a:r>
          </a:p>
        </p:txBody>
      </p:sp>
      <p:sp>
        <p:nvSpPr>
          <p:cNvPr id="16" name="TextBox 15">
            <a:extLst>
              <a:ext uri="{FF2B5EF4-FFF2-40B4-BE49-F238E27FC236}">
                <a16:creationId xmlns:a16="http://schemas.microsoft.com/office/drawing/2014/main" id="{F3AE2DA7-B818-BF47-B918-5374FFA9C745}"/>
              </a:ext>
            </a:extLst>
          </p:cNvPr>
          <p:cNvSpPr txBox="1"/>
          <p:nvPr/>
        </p:nvSpPr>
        <p:spPr>
          <a:xfrm rot="2700000">
            <a:off x="5495062" y="2857161"/>
            <a:ext cx="496418" cy="1442862"/>
          </a:xfrm>
          <a:prstGeom prst="rect">
            <a:avLst/>
          </a:prstGeom>
          <a:noFill/>
          <a:ln w="12700">
            <a:solidFill>
              <a:schemeClr val="tx1"/>
            </a:solidFill>
          </a:ln>
        </p:spPr>
        <p:txBody>
          <a:bodyPr vert="vert270" wrap="square" rtlCol="0">
            <a:spAutoFit/>
          </a:bodyPr>
          <a:lstStyle/>
          <a:p>
            <a:pPr algn="ctr"/>
            <a:r>
              <a:rPr lang="en-GB" sz="1013" dirty="0"/>
              <a:t>Test S-GEFE production</a:t>
            </a:r>
          </a:p>
        </p:txBody>
      </p:sp>
      <p:cxnSp>
        <p:nvCxnSpPr>
          <p:cNvPr id="17" name="Straight Arrow Connector 16">
            <a:extLst>
              <a:ext uri="{FF2B5EF4-FFF2-40B4-BE49-F238E27FC236}">
                <a16:creationId xmlns:a16="http://schemas.microsoft.com/office/drawing/2014/main" id="{7CA605C8-2B6B-7146-B63B-E79A760E553D}"/>
              </a:ext>
            </a:extLst>
          </p:cNvPr>
          <p:cNvCxnSpPr/>
          <p:nvPr/>
        </p:nvCxnSpPr>
        <p:spPr>
          <a:xfrm flipV="1">
            <a:off x="6224698" y="2703684"/>
            <a:ext cx="3806" cy="32986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2EF012C5-9435-1C44-BAB0-0366646873A9}"/>
              </a:ext>
            </a:extLst>
          </p:cNvPr>
          <p:cNvSpPr txBox="1"/>
          <p:nvPr/>
        </p:nvSpPr>
        <p:spPr>
          <a:xfrm>
            <a:off x="6097492" y="2203372"/>
            <a:ext cx="340542" cy="454612"/>
          </a:xfrm>
          <a:prstGeom prst="rect">
            <a:avLst/>
          </a:prstGeom>
          <a:noFill/>
        </p:spPr>
        <p:txBody>
          <a:bodyPr vert="vert270" wrap="none" rtlCol="0">
            <a:spAutoFit/>
          </a:bodyPr>
          <a:lstStyle/>
          <a:p>
            <a:r>
              <a:rPr lang="en-GB" sz="1013" dirty="0"/>
              <a:t>March</a:t>
            </a:r>
          </a:p>
        </p:txBody>
      </p:sp>
      <p:cxnSp>
        <p:nvCxnSpPr>
          <p:cNvPr id="19" name="Straight Arrow Connector 18">
            <a:extLst>
              <a:ext uri="{FF2B5EF4-FFF2-40B4-BE49-F238E27FC236}">
                <a16:creationId xmlns:a16="http://schemas.microsoft.com/office/drawing/2014/main" id="{34EED8FB-7A5B-0749-8B90-26EC9BE5AE42}"/>
              </a:ext>
            </a:extLst>
          </p:cNvPr>
          <p:cNvCxnSpPr/>
          <p:nvPr/>
        </p:nvCxnSpPr>
        <p:spPr>
          <a:xfrm>
            <a:off x="1496769" y="2664696"/>
            <a:ext cx="6228979" cy="2375"/>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CA41B941-D39B-3A43-9C70-F16CEED7A84E}"/>
              </a:ext>
            </a:extLst>
          </p:cNvPr>
          <p:cNvCxnSpPr/>
          <p:nvPr/>
        </p:nvCxnSpPr>
        <p:spPr>
          <a:xfrm flipH="1">
            <a:off x="2481241" y="1962417"/>
            <a:ext cx="6396" cy="67757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163EB9C-F4AC-C147-BD37-2660416461BA}"/>
              </a:ext>
            </a:extLst>
          </p:cNvPr>
          <p:cNvSpPr txBox="1"/>
          <p:nvPr/>
        </p:nvSpPr>
        <p:spPr>
          <a:xfrm>
            <a:off x="2464966" y="1923489"/>
            <a:ext cx="473206" cy="248209"/>
          </a:xfrm>
          <a:prstGeom prst="rect">
            <a:avLst/>
          </a:prstGeom>
          <a:noFill/>
        </p:spPr>
        <p:txBody>
          <a:bodyPr wrap="none" rtlCol="0">
            <a:spAutoFit/>
          </a:bodyPr>
          <a:lstStyle/>
          <a:p>
            <a:r>
              <a:rPr lang="en-GB" sz="1013" dirty="0"/>
              <a:t>2018</a:t>
            </a:r>
          </a:p>
        </p:txBody>
      </p:sp>
      <p:sp>
        <p:nvSpPr>
          <p:cNvPr id="22" name="TextBox 21">
            <a:extLst>
              <a:ext uri="{FF2B5EF4-FFF2-40B4-BE49-F238E27FC236}">
                <a16:creationId xmlns:a16="http://schemas.microsoft.com/office/drawing/2014/main" id="{9C7149FF-0ECF-564E-85B6-E2858F6E83D3}"/>
              </a:ext>
            </a:extLst>
          </p:cNvPr>
          <p:cNvSpPr txBox="1"/>
          <p:nvPr/>
        </p:nvSpPr>
        <p:spPr>
          <a:xfrm>
            <a:off x="1851024" y="1920549"/>
            <a:ext cx="473206" cy="248209"/>
          </a:xfrm>
          <a:prstGeom prst="rect">
            <a:avLst/>
          </a:prstGeom>
          <a:noFill/>
        </p:spPr>
        <p:txBody>
          <a:bodyPr wrap="none" rtlCol="0">
            <a:spAutoFit/>
          </a:bodyPr>
          <a:lstStyle/>
          <a:p>
            <a:r>
              <a:rPr lang="en-GB" sz="1013" dirty="0"/>
              <a:t>2017</a:t>
            </a:r>
          </a:p>
        </p:txBody>
      </p:sp>
      <p:cxnSp>
        <p:nvCxnSpPr>
          <p:cNvPr id="23" name="Straight Connector 22">
            <a:extLst>
              <a:ext uri="{FF2B5EF4-FFF2-40B4-BE49-F238E27FC236}">
                <a16:creationId xmlns:a16="http://schemas.microsoft.com/office/drawing/2014/main" id="{031BF1F6-5011-D14F-8068-2E5D6DE3CC73}"/>
              </a:ext>
            </a:extLst>
          </p:cNvPr>
          <p:cNvCxnSpPr/>
          <p:nvPr/>
        </p:nvCxnSpPr>
        <p:spPr>
          <a:xfrm flipH="1">
            <a:off x="5643441" y="1962417"/>
            <a:ext cx="6396" cy="67757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FD9F4CB-D0A5-744F-8FE6-48FF59AA2C19}"/>
              </a:ext>
            </a:extLst>
          </p:cNvPr>
          <p:cNvSpPr txBox="1"/>
          <p:nvPr/>
        </p:nvSpPr>
        <p:spPr>
          <a:xfrm>
            <a:off x="5627167" y="1923489"/>
            <a:ext cx="473206" cy="248209"/>
          </a:xfrm>
          <a:prstGeom prst="rect">
            <a:avLst/>
          </a:prstGeom>
          <a:noFill/>
        </p:spPr>
        <p:txBody>
          <a:bodyPr wrap="none" rtlCol="0">
            <a:spAutoFit/>
          </a:bodyPr>
          <a:lstStyle/>
          <a:p>
            <a:r>
              <a:rPr lang="en-GB" sz="1013" dirty="0"/>
              <a:t>2019</a:t>
            </a:r>
          </a:p>
        </p:txBody>
      </p:sp>
      <p:sp>
        <p:nvSpPr>
          <p:cNvPr id="25" name="TextBox 24">
            <a:extLst>
              <a:ext uri="{FF2B5EF4-FFF2-40B4-BE49-F238E27FC236}">
                <a16:creationId xmlns:a16="http://schemas.microsoft.com/office/drawing/2014/main" id="{7D55538C-80E1-8141-879A-E9F9A9AD8E09}"/>
              </a:ext>
            </a:extLst>
          </p:cNvPr>
          <p:cNvSpPr txBox="1"/>
          <p:nvPr/>
        </p:nvSpPr>
        <p:spPr>
          <a:xfrm rot="2700000">
            <a:off x="2358894" y="2768734"/>
            <a:ext cx="496418" cy="1472512"/>
          </a:xfrm>
          <a:prstGeom prst="rect">
            <a:avLst/>
          </a:prstGeom>
          <a:solidFill>
            <a:schemeClr val="bg1"/>
          </a:solidFill>
          <a:ln w="12700">
            <a:solidFill>
              <a:schemeClr val="tx1"/>
            </a:solidFill>
          </a:ln>
        </p:spPr>
        <p:txBody>
          <a:bodyPr vert="vert270" wrap="square" rtlCol="0">
            <a:spAutoFit/>
          </a:bodyPr>
          <a:lstStyle/>
          <a:p>
            <a:pPr algn="ctr"/>
            <a:r>
              <a:rPr lang="en-GB" sz="1013" dirty="0"/>
              <a:t>Test S-GEFE prototypes</a:t>
            </a:r>
          </a:p>
        </p:txBody>
      </p:sp>
      <p:sp>
        <p:nvSpPr>
          <p:cNvPr id="26" name="Rectangle 25">
            <a:extLst>
              <a:ext uri="{FF2B5EF4-FFF2-40B4-BE49-F238E27FC236}">
                <a16:creationId xmlns:a16="http://schemas.microsoft.com/office/drawing/2014/main" id="{AEAD1FC3-B895-9343-A364-41B9ECCB7782}"/>
              </a:ext>
            </a:extLst>
          </p:cNvPr>
          <p:cNvSpPr/>
          <p:nvPr/>
        </p:nvSpPr>
        <p:spPr>
          <a:xfrm>
            <a:off x="535574" y="1473003"/>
            <a:ext cx="6920743" cy="369332"/>
          </a:xfrm>
          <a:prstGeom prst="rect">
            <a:avLst/>
          </a:prstGeom>
        </p:spPr>
        <p:txBody>
          <a:bodyPr wrap="square">
            <a:spAutoFit/>
          </a:bodyPr>
          <a:lstStyle/>
          <a:p>
            <a:pPr marL="557213" lvl="1" indent="-214313">
              <a:buFont typeface="Arial" pitchFamily="34" charset="0"/>
              <a:buChar char="•"/>
            </a:pPr>
            <a:r>
              <a:rPr lang="en-GB" b="1" dirty="0"/>
              <a:t>Roadmap:</a:t>
            </a:r>
            <a:endParaRPr lang="en-GB" b="1" dirty="0">
              <a:solidFill>
                <a:srgbClr val="00B050"/>
              </a:solidFill>
            </a:endParaRPr>
          </a:p>
        </p:txBody>
      </p:sp>
      <p:sp>
        <p:nvSpPr>
          <p:cNvPr id="27" name="TextBox 26">
            <a:extLst>
              <a:ext uri="{FF2B5EF4-FFF2-40B4-BE49-F238E27FC236}">
                <a16:creationId xmlns:a16="http://schemas.microsoft.com/office/drawing/2014/main" id="{CA8AC4AA-D90C-F645-97F1-435452345DAD}"/>
              </a:ext>
            </a:extLst>
          </p:cNvPr>
          <p:cNvSpPr txBox="1"/>
          <p:nvPr/>
        </p:nvSpPr>
        <p:spPr>
          <a:xfrm rot="2700000">
            <a:off x="1550871" y="2603596"/>
            <a:ext cx="340542" cy="1381148"/>
          </a:xfrm>
          <a:prstGeom prst="rect">
            <a:avLst/>
          </a:prstGeom>
          <a:solidFill>
            <a:schemeClr val="bg1"/>
          </a:solidFill>
          <a:ln w="12700">
            <a:solidFill>
              <a:schemeClr val="tx1"/>
            </a:solidFill>
          </a:ln>
        </p:spPr>
        <p:txBody>
          <a:bodyPr vert="vert270" wrap="none" rtlCol="0">
            <a:spAutoFit/>
          </a:bodyPr>
          <a:lstStyle/>
          <a:p>
            <a:pPr algn="ctr"/>
            <a:r>
              <a:rPr lang="en-US" sz="1013" dirty="0"/>
              <a:t>Finish S-GEFE design</a:t>
            </a:r>
          </a:p>
        </p:txBody>
      </p:sp>
      <p:sp>
        <p:nvSpPr>
          <p:cNvPr id="28" name="TextBox 27">
            <a:extLst>
              <a:ext uri="{FF2B5EF4-FFF2-40B4-BE49-F238E27FC236}">
                <a16:creationId xmlns:a16="http://schemas.microsoft.com/office/drawing/2014/main" id="{9E18A327-EB2B-E847-9D76-07E95B4BA469}"/>
              </a:ext>
            </a:extLst>
          </p:cNvPr>
          <p:cNvSpPr txBox="1"/>
          <p:nvPr/>
        </p:nvSpPr>
        <p:spPr>
          <a:xfrm>
            <a:off x="6526921" y="3748991"/>
            <a:ext cx="2422458" cy="307777"/>
          </a:xfrm>
          <a:prstGeom prst="rect">
            <a:avLst/>
          </a:prstGeom>
          <a:noFill/>
        </p:spPr>
        <p:txBody>
          <a:bodyPr wrap="none" rtlCol="0">
            <a:spAutoFit/>
          </a:bodyPr>
          <a:lstStyle/>
          <a:p>
            <a:r>
              <a:rPr lang="en-US" sz="1400" i="1" dirty="0"/>
              <a:t>Courtesy of M. Barros Marin</a:t>
            </a:r>
          </a:p>
        </p:txBody>
      </p:sp>
    </p:spTree>
    <p:extLst>
      <p:ext uri="{BB962C8B-B14F-4D97-AF65-F5344CB8AC3E}">
        <p14:creationId xmlns:p14="http://schemas.microsoft.com/office/powerpoint/2010/main" val="803155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26" grpId="0"/>
    </p:bldLst>
  </p:timing>
</p:sld>
</file>

<file path=ppt/theme/theme1.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CERNcobrandi16-9</Template>
  <TotalTime>1335</TotalTime>
  <Words>2265</Words>
  <Application>Microsoft Macintosh PowerPoint</Application>
  <PresentationFormat>On-screen Show (16:9)</PresentationFormat>
  <Paragraphs>506</Paragraphs>
  <Slides>32</Slides>
  <Notes>26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Mangal</vt:lpstr>
      <vt:lpstr>Roboto</vt:lpstr>
      <vt:lpstr>Wingdings</vt:lpstr>
      <vt:lpstr>CERN2Corporate16-9</vt:lpstr>
      <vt:lpstr>Radiation tolerant developments in Beam instrumentation</vt:lpstr>
      <vt:lpstr>Outline</vt:lpstr>
      <vt:lpstr>General BI considerations</vt:lpstr>
      <vt:lpstr>BI developments strongly relies on R2E</vt:lpstr>
      <vt:lpstr>BI activities funded by R2E</vt:lpstr>
      <vt:lpstr>A selection of BI-R2E developments</vt:lpstr>
      <vt:lpstr>BI boards using ASICs developed by EP</vt:lpstr>
      <vt:lpstr>PowerPoint Presentation</vt:lpstr>
      <vt:lpstr>Split GEFE (S-GEFE)</vt:lpstr>
      <vt:lpstr>Developments between BI-EP supported by R2E</vt:lpstr>
      <vt:lpstr>Developments between BI-EP supported by R2E</vt:lpstr>
      <vt:lpstr>Developments between BI-EP supported by R2E</vt:lpstr>
      <vt:lpstr>Developments between BI-EP supported by R2E</vt:lpstr>
      <vt:lpstr>Developments between BI-EP supported by R2E</vt:lpstr>
      <vt:lpstr>Developments between BI-EP supported by R2E</vt:lpstr>
      <vt:lpstr>Selecting rad-tolerant components</vt:lpstr>
      <vt:lpstr>Selecting rad-tolerant components</vt:lpstr>
      <vt:lpstr>Selecting rad-tolerant components</vt:lpstr>
      <vt:lpstr>Selecting rad-tolerant components</vt:lpstr>
      <vt:lpstr>Testing COTS to radiation</vt:lpstr>
      <vt:lpstr>Testing COTS to radiation</vt:lpstr>
      <vt:lpstr>Testing COTS to radiation</vt:lpstr>
      <vt:lpstr>Testing COTS to radiation</vt:lpstr>
      <vt:lpstr>Developing rad-tolerant solutions</vt:lpstr>
      <vt:lpstr>Developing rad-tolerant solutions</vt:lpstr>
      <vt:lpstr>Developing rad-tolerant solutions</vt:lpstr>
      <vt:lpstr>Developing rad-tolerant components</vt:lpstr>
      <vt:lpstr>Conclusions</vt:lpstr>
      <vt:lpstr>Thanks for your attention</vt:lpstr>
      <vt:lpstr>Architectures comparison</vt:lpstr>
      <vt:lpstr>CDWM Single-Mode Versatile link</vt:lpstr>
      <vt:lpstr>Project Milestones</vt:lpstr>
    </vt:vector>
  </TitlesOfParts>
  <Company>CERN</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Ruben Garcia Alia</dc:creator>
  <cp:lastModifiedBy>Microsoft Office User</cp:lastModifiedBy>
  <cp:revision>140</cp:revision>
  <dcterms:created xsi:type="dcterms:W3CDTF">2016-04-26T16:44:32Z</dcterms:created>
  <dcterms:modified xsi:type="dcterms:W3CDTF">2018-12-11T14:07:25Z</dcterms:modified>
</cp:coreProperties>
</file>