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59" r:id="rId6"/>
    <p:sldId id="265" r:id="rId7"/>
    <p:sldId id="262" r:id="rId8"/>
    <p:sldId id="261" r:id="rId9"/>
    <p:sldId id="267" r:id="rId10"/>
    <p:sldId id="260" r:id="rId11"/>
    <p:sldId id="263" r:id="rId12"/>
    <p:sldId id="26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132" y="25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04/12/2018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WP 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WP 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Status and Outlook of WP QPS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1723286"/>
            <a:ext cx="3622916" cy="314740"/>
          </a:xfrm>
        </p:spPr>
        <p:txBody>
          <a:bodyPr/>
          <a:lstStyle/>
          <a:p>
            <a:r>
              <a:rPr lang="en-US" dirty="0" smtClean="0"/>
              <a:t>R. Denz, S. Mundra, J. Spasic, J. Steckert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resources – person power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896571"/>
              </p:ext>
            </p:extLst>
          </p:nvPr>
        </p:nvGraphicFramePr>
        <p:xfrm>
          <a:off x="510802" y="990017"/>
          <a:ext cx="8321245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182">
                  <a:extLst>
                    <a:ext uri="{9D8B030D-6E8A-4147-A177-3AD203B41FA5}">
                      <a16:colId xmlns:a16="http://schemas.microsoft.com/office/drawing/2014/main" val="3706404430"/>
                    </a:ext>
                  </a:extLst>
                </a:gridCol>
                <a:gridCol w="2302710">
                  <a:extLst>
                    <a:ext uri="{9D8B030D-6E8A-4147-A177-3AD203B41FA5}">
                      <a16:colId xmlns:a16="http://schemas.microsoft.com/office/drawing/2014/main" val="2072044182"/>
                    </a:ext>
                  </a:extLst>
                </a:gridCol>
                <a:gridCol w="5032353">
                  <a:extLst>
                    <a:ext uri="{9D8B030D-6E8A-4147-A177-3AD203B41FA5}">
                      <a16:colId xmlns:a16="http://schemas.microsoft.com/office/drawing/2014/main" val="44055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Contract</a:t>
                      </a:r>
                      <a:r>
                        <a:rPr lang="en-US" sz="1400" baseline="0" dirty="0" smtClean="0"/>
                        <a:t> start/end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Job description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221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02/2019 – 01/2020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Development of radiation tolerant field-bus couplers specific to QPS applications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542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03/2018 – 02/2020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Component and system qualification,</a:t>
                      </a:r>
                      <a:r>
                        <a:rPr lang="en-GB" sz="1400" baseline="0" dirty="0" smtClean="0"/>
                        <a:t> i.e. management of radiation test campaigns in close collaboration with R2E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12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PJAS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33%</a:t>
                      </a:r>
                      <a:r>
                        <a:rPr lang="en-US" sz="1400" baseline="0" dirty="0" smtClean="0"/>
                        <a:t> for another 3 years </a:t>
                      </a:r>
                      <a:r>
                        <a:rPr lang="en-US" sz="1400" baseline="0" dirty="0" smtClean="0">
                          <a:sym typeface="Wingdings" panose="05000000000000000000" pitchFamily="2" charset="2"/>
                        </a:rPr>
                        <a:t> new addendum with AGH Krakow in preparation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Verification, test and development of safety critical firmware for quench detection and data acquisition systems (emphasis on radiation exposed systems)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206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72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resources – material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4929" y="4783997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369590"/>
              </p:ext>
            </p:extLst>
          </p:nvPr>
        </p:nvGraphicFramePr>
        <p:xfrm>
          <a:off x="457200" y="754328"/>
          <a:ext cx="8488154" cy="3810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157">
                  <a:extLst>
                    <a:ext uri="{9D8B030D-6E8A-4147-A177-3AD203B41FA5}">
                      <a16:colId xmlns:a16="http://schemas.microsoft.com/office/drawing/2014/main" val="1011931316"/>
                    </a:ext>
                  </a:extLst>
                </a:gridCol>
                <a:gridCol w="1191873">
                  <a:extLst>
                    <a:ext uri="{9D8B030D-6E8A-4147-A177-3AD203B41FA5}">
                      <a16:colId xmlns:a16="http://schemas.microsoft.com/office/drawing/2014/main" val="3706404430"/>
                    </a:ext>
                  </a:extLst>
                </a:gridCol>
                <a:gridCol w="2707581">
                  <a:extLst>
                    <a:ext uri="{9D8B030D-6E8A-4147-A177-3AD203B41FA5}">
                      <a16:colId xmlns:a16="http://schemas.microsoft.com/office/drawing/2014/main" val="2072044182"/>
                    </a:ext>
                  </a:extLst>
                </a:gridCol>
                <a:gridCol w="458135">
                  <a:extLst>
                    <a:ext uri="{9D8B030D-6E8A-4147-A177-3AD203B41FA5}">
                      <a16:colId xmlns:a16="http://schemas.microsoft.com/office/drawing/2014/main" val="44055778"/>
                    </a:ext>
                  </a:extLst>
                </a:gridCol>
                <a:gridCol w="1081513">
                  <a:extLst>
                    <a:ext uri="{9D8B030D-6E8A-4147-A177-3AD203B41FA5}">
                      <a16:colId xmlns:a16="http://schemas.microsoft.com/office/drawing/2014/main" val="1065775430"/>
                    </a:ext>
                  </a:extLst>
                </a:gridCol>
                <a:gridCol w="2077895">
                  <a:extLst>
                    <a:ext uri="{9D8B030D-6E8A-4147-A177-3AD203B41FA5}">
                      <a16:colId xmlns:a16="http://schemas.microsoft.com/office/drawing/2014/main" val="1032060598"/>
                    </a:ext>
                  </a:extLst>
                </a:gridCol>
              </a:tblGrid>
              <a:tr h="4982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Scope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Project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Qty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 price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221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RUN 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nQPS DQQBS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Splice protection system in DS</a:t>
                      </a:r>
                      <a:r>
                        <a:rPr lang="en-GB" sz="1200" baseline="30000" dirty="0" smtClean="0"/>
                        <a:t>1</a:t>
                      </a:r>
                      <a:r>
                        <a:rPr lang="en-GB" sz="1200" dirty="0" smtClean="0"/>
                        <a:t> areas</a:t>
                      </a:r>
                      <a:r>
                        <a:rPr lang="en-GB" sz="1200" baseline="0" dirty="0" smtClean="0"/>
                        <a:t> 1 &amp; 5 &amp; 7 (pp) and 2 &amp; 8 (ions)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300 CHF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57 kCHF (2019 - 2020)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542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nQPS DQQBS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Splice protection system in DS areas 1 &amp; 5 &amp; 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400 CHF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 kCHF (2022</a:t>
                      </a:r>
                      <a:r>
                        <a:rPr lang="en-US" sz="1200" baseline="0" dirty="0" smtClean="0"/>
                        <a:t> -2023)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12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nQPS DQQDS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Symmetric quench detection systems in DS areas 1 &amp; 5 &amp; 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400 CHF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48 kCHF </a:t>
                      </a:r>
                      <a:r>
                        <a:rPr lang="en-US" sz="1200" dirty="0" smtClean="0"/>
                        <a:t>(2022</a:t>
                      </a:r>
                      <a:r>
                        <a:rPr lang="en-US" sz="1200" baseline="0" dirty="0" smtClean="0"/>
                        <a:t> -2023)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20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nQPS crate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DS</a:t>
                      </a:r>
                      <a:r>
                        <a:rPr lang="en-US" sz="1200" baseline="0" dirty="0" smtClean="0"/>
                        <a:t> areas 1 &amp; 5 (motherboard only)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 CHF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 kCHF </a:t>
                      </a:r>
                      <a:r>
                        <a:rPr lang="en-US" sz="1200" dirty="0" smtClean="0"/>
                        <a:t>(2022</a:t>
                      </a:r>
                      <a:r>
                        <a:rPr lang="en-US" sz="1200" baseline="0" dirty="0" smtClean="0"/>
                        <a:t> -2023)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53204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RUN3 &amp; HL-LHC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DQAMC</a:t>
                      </a:r>
                      <a:endParaRPr lang="en-GB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Field-bus coupler DS </a:t>
                      </a:r>
                      <a:r>
                        <a:rPr lang="en-GB" sz="1200" baseline="0" dirty="0" smtClean="0"/>
                        <a:t>1 &amp; 5 &amp; 7 (pp) and 2 &amp; 8 (ions)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 CHF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70 kCHF (2019 - 2023)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3346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DQAMG</a:t>
                      </a:r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 CHF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30 kCHF </a:t>
                      </a:r>
                      <a:r>
                        <a:rPr lang="en-US" sz="1200" dirty="0" smtClean="0"/>
                        <a:t> (2019 - 2023)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62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Test systems for radiation tests (PSI/CHARM)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 kCHF/y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 kCHF (2019 - 2023)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860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 smtClean="0"/>
                        <a:t>Σ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366 kCHF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57169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82776" y="4512111"/>
            <a:ext cx="201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: DS ≡ half-cells 8 - 12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748224"/>
            <a:ext cx="8488154" cy="6463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Table includes only those items, for which R2E is the principal reason for the upgrade!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70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Summary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30" y="786100"/>
            <a:ext cx="8754705" cy="3203145"/>
          </a:xfrm>
        </p:spPr>
        <p:txBody>
          <a:bodyPr/>
          <a:lstStyle/>
          <a:p>
            <a:r>
              <a:rPr lang="en-US" dirty="0" smtClean="0"/>
              <a:t>All major QPS R2E developments have been completed and production</a:t>
            </a:r>
          </a:p>
          <a:p>
            <a:pPr lvl="1"/>
            <a:r>
              <a:rPr lang="en-US" dirty="0" smtClean="0"/>
              <a:t>Some additional developments reflecting the 2018 operational experience</a:t>
            </a:r>
          </a:p>
          <a:p>
            <a:pPr lvl="1"/>
            <a:r>
              <a:rPr lang="en-US" dirty="0" smtClean="0"/>
              <a:t>The deployment of the LS2 upgrades should allow smooth operation up to LS3</a:t>
            </a:r>
          </a:p>
          <a:p>
            <a:r>
              <a:rPr lang="en-GB" dirty="0" smtClean="0"/>
              <a:t>R2E </a:t>
            </a:r>
            <a:r>
              <a:rPr lang="en-GB" dirty="0"/>
              <a:t>will remain an important design constraint for most of the QPS equipment</a:t>
            </a:r>
          </a:p>
          <a:p>
            <a:pPr lvl="1"/>
            <a:r>
              <a:rPr lang="en-GB" dirty="0" smtClean="0"/>
              <a:t>Major </a:t>
            </a:r>
            <a:r>
              <a:rPr lang="en-GB" dirty="0"/>
              <a:t>upgrades </a:t>
            </a:r>
            <a:r>
              <a:rPr lang="en-GB" dirty="0" smtClean="0"/>
              <a:t>are paid </a:t>
            </a:r>
            <a:r>
              <a:rPr lang="en-GB" dirty="0"/>
              <a:t>by LHC-CONS and HL-LHC but R2E support still needed for </a:t>
            </a:r>
            <a:r>
              <a:rPr lang="en-GB" dirty="0" smtClean="0"/>
              <a:t>R&amp;D (human resources!), </a:t>
            </a:r>
            <a:r>
              <a:rPr lang="en-GB" dirty="0"/>
              <a:t>tests and some mitigation measures e.g. for field-bus </a:t>
            </a:r>
            <a:r>
              <a:rPr lang="en-GB" dirty="0" smtClean="0"/>
              <a:t>couplers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495744"/>
            <a:ext cx="8483035" cy="70788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thanks to the R2E project and its predecessors for providing support and expertise since more than two decades!</a:t>
            </a:r>
            <a:endParaRPr lang="en-GB" sz="2000" dirty="0"/>
          </a:p>
        </p:txBody>
      </p:sp>
      <p:pic>
        <p:nvPicPr>
          <p:cNvPr id="9" name="Picture 8" descr="Mama OWL Blog: October 20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235" y="2387673"/>
            <a:ext cx="2180364" cy="20618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788" y="2387672"/>
            <a:ext cx="2032231" cy="202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81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Outline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Radiation tolerant developments for </a:t>
            </a:r>
            <a:r>
              <a:rPr lang="en-US" dirty="0" smtClean="0"/>
              <a:t>QPS</a:t>
            </a:r>
          </a:p>
          <a:p>
            <a:r>
              <a:rPr lang="en-US" dirty="0"/>
              <a:t>QPS &amp; R2E – the 2018 experience</a:t>
            </a:r>
            <a:endParaRPr lang="en-US" dirty="0" smtClean="0"/>
          </a:p>
          <a:p>
            <a:r>
              <a:rPr lang="en-US" dirty="0" smtClean="0"/>
              <a:t>Upgrades LS2</a:t>
            </a:r>
          </a:p>
          <a:p>
            <a:r>
              <a:rPr lang="en-US" dirty="0" smtClean="0"/>
              <a:t>Upgrades beyond LS2</a:t>
            </a:r>
            <a:endParaRPr lang="en-US" dirty="0" smtClean="0"/>
          </a:p>
          <a:p>
            <a:r>
              <a:rPr lang="en-US" dirty="0"/>
              <a:t>QPS &amp; R2E  – tests</a:t>
            </a:r>
          </a:p>
          <a:p>
            <a:r>
              <a:rPr lang="en-US" dirty="0" smtClean="0"/>
              <a:t>Resources</a:t>
            </a:r>
            <a:endParaRPr lang="en-US" dirty="0" smtClean="0"/>
          </a:p>
          <a:p>
            <a:pPr lvl="1"/>
            <a:r>
              <a:rPr lang="en-US" dirty="0" smtClean="0"/>
              <a:t>Person power</a:t>
            </a:r>
          </a:p>
          <a:p>
            <a:pPr lvl="1"/>
            <a:r>
              <a:rPr lang="en-US" dirty="0" smtClean="0"/>
              <a:t>Material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Radiation tolerant developments for </a:t>
            </a:r>
            <a:r>
              <a:rPr lang="en-US" sz="2400" dirty="0" smtClean="0"/>
              <a:t>QPS - motivation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811325"/>
            <a:ext cx="8229600" cy="32031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Main concern are the quench detection (QDS) &amp; DAQ systems</a:t>
            </a:r>
          </a:p>
          <a:p>
            <a:r>
              <a:rPr lang="en-US" sz="1800" dirty="0" smtClean="0"/>
              <a:t>HL-LHC </a:t>
            </a:r>
            <a:r>
              <a:rPr lang="en-US" sz="1800" dirty="0" smtClean="0"/>
              <a:t>operation</a:t>
            </a:r>
          </a:p>
          <a:p>
            <a:pPr lvl="1"/>
            <a:r>
              <a:rPr lang="en-US" sz="1600" dirty="0" smtClean="0"/>
              <a:t>DS half cell 9 </a:t>
            </a:r>
            <a:r>
              <a:rPr lang="en-US" sz="1600" dirty="0" smtClean="0"/>
              <a:t>(pp) </a:t>
            </a:r>
            <a:r>
              <a:rPr lang="en-US" sz="1600" dirty="0" smtClean="0"/>
              <a:t>and 11 </a:t>
            </a:r>
            <a:r>
              <a:rPr lang="en-US" sz="1600" dirty="0" smtClean="0"/>
              <a:t>(ions) </a:t>
            </a:r>
            <a:r>
              <a:rPr lang="en-US" sz="1600" dirty="0" smtClean="0"/>
              <a:t>~100 </a:t>
            </a:r>
            <a:r>
              <a:rPr lang="en-US" sz="1600" dirty="0" err="1" smtClean="0"/>
              <a:t>Gy</a:t>
            </a:r>
            <a:r>
              <a:rPr lang="en-US" sz="1600" dirty="0" smtClean="0"/>
              <a:t>/year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still of </a:t>
            </a:r>
            <a:r>
              <a:rPr lang="en-US" sz="1600" dirty="0" smtClean="0">
                <a:sym typeface="Wingdings" panose="05000000000000000000" pitchFamily="2" charset="2"/>
              </a:rPr>
              <a:t>concern </a:t>
            </a:r>
            <a:endParaRPr lang="en-US" sz="1600" dirty="0" smtClean="0"/>
          </a:p>
          <a:p>
            <a:pPr lvl="1"/>
            <a:r>
              <a:rPr lang="en-US" sz="1600" dirty="0" smtClean="0"/>
              <a:t>DS other ~ 10 </a:t>
            </a:r>
            <a:r>
              <a:rPr lang="en-US" sz="1600" dirty="0" err="1" smtClean="0"/>
              <a:t>Gy</a:t>
            </a:r>
            <a:r>
              <a:rPr lang="en-US" sz="1600" dirty="0" smtClean="0"/>
              <a:t>/year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 almost ok</a:t>
            </a:r>
            <a:endParaRPr lang="en-US" sz="1600" dirty="0" smtClean="0"/>
          </a:p>
          <a:p>
            <a:pPr lvl="1"/>
            <a:r>
              <a:rPr lang="en-US" sz="1600" dirty="0" smtClean="0"/>
              <a:t>RR up to ~ 6 </a:t>
            </a:r>
            <a:r>
              <a:rPr lang="en-US" sz="1600" dirty="0" err="1" smtClean="0"/>
              <a:t>Gy</a:t>
            </a:r>
            <a:r>
              <a:rPr lang="en-US" sz="1600" dirty="0" smtClean="0"/>
              <a:t>/year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ok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Regular arc ~ 1 </a:t>
            </a:r>
            <a:r>
              <a:rPr lang="en-US" sz="1600" dirty="0" err="1" smtClean="0">
                <a:sym typeface="Wingdings" panose="05000000000000000000" pitchFamily="2" charset="2"/>
              </a:rPr>
              <a:t>Gy</a:t>
            </a:r>
            <a:r>
              <a:rPr lang="en-US" sz="1600" dirty="0" smtClean="0">
                <a:sym typeface="Wingdings" panose="05000000000000000000" pitchFamily="2" charset="2"/>
              </a:rPr>
              <a:t>/year  ok</a:t>
            </a:r>
            <a:endParaRPr lang="en-US" sz="1600" dirty="0" smtClean="0"/>
          </a:p>
          <a:p>
            <a:r>
              <a:rPr lang="en-US" sz="1800" dirty="0" smtClean="0"/>
              <a:t>Obsolescence of electronic </a:t>
            </a:r>
            <a:r>
              <a:rPr lang="en-US" sz="1800" dirty="0" smtClean="0"/>
              <a:t>components &amp; useful lifetime</a:t>
            </a:r>
          </a:p>
          <a:p>
            <a:pPr lvl="1"/>
            <a:r>
              <a:rPr lang="en-US" sz="1600" dirty="0" smtClean="0"/>
              <a:t>Major upgrades only feasible during long shutdowns</a:t>
            </a:r>
            <a:endParaRPr lang="en-US" sz="1600" dirty="0" smtClean="0"/>
          </a:p>
          <a:p>
            <a:r>
              <a:rPr lang="en-US" sz="1800" dirty="0" smtClean="0"/>
              <a:t>New requirements, features, enhanced </a:t>
            </a:r>
            <a:r>
              <a:rPr lang="en-US" sz="1800" dirty="0" smtClean="0"/>
              <a:t>performance</a:t>
            </a:r>
          </a:p>
          <a:p>
            <a:pPr lvl="1"/>
            <a:r>
              <a:rPr lang="en-US" sz="1600" dirty="0" smtClean="0"/>
              <a:t>New requirements for quench detection e.g. for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magnets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649" y="833062"/>
            <a:ext cx="7974199" cy="147732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 </a:t>
            </a:r>
            <a:r>
              <a:rPr lang="en-US" dirty="0" smtClean="0"/>
              <a:t>QDS &amp; DAQ systems are safety critical and must be highly dependable!</a:t>
            </a:r>
          </a:p>
          <a:p>
            <a:pPr lvl="1"/>
            <a:r>
              <a:rPr lang="en-US" dirty="0" smtClean="0"/>
              <a:t>~14000 possibilities to stop LHC at any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Application is very specific to LHC and its constraints </a:t>
            </a:r>
            <a:r>
              <a:rPr lang="en-US" dirty="0" smtClean="0">
                <a:sym typeface="Wingdings" panose="05000000000000000000" pitchFamily="2" charset="2"/>
              </a:rPr>
              <a:t> system is </a:t>
            </a:r>
            <a:r>
              <a:rPr lang="en-US" dirty="0" smtClean="0"/>
              <a:t>fully custom made (no “black boxes”, neither in hardware nor in firmware)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0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– the 2018 experience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205" y="811326"/>
            <a:ext cx="8304868" cy="190034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somewhat arbitrary decision to change the TCL settings in 2018 increased the radiation load for QPS equipment especially in half-cells 8 around IP1&amp;5, while the R2E induced failure rate in the RRs dropped</a:t>
            </a:r>
          </a:p>
          <a:p>
            <a:pPr lvl="1"/>
            <a:r>
              <a:rPr lang="en-GB" sz="1600" dirty="0"/>
              <a:t>Note: ~50% of QDS </a:t>
            </a:r>
            <a:r>
              <a:rPr lang="en-GB" sz="1600" dirty="0" smtClean="0"/>
              <a:t>downtime in 2018 </a:t>
            </a:r>
            <a:r>
              <a:rPr lang="en-GB" sz="1600" dirty="0"/>
              <a:t>due to changed </a:t>
            </a:r>
            <a:r>
              <a:rPr lang="en-GB" sz="1600" dirty="0" smtClean="0"/>
              <a:t>TCL settings</a:t>
            </a:r>
            <a:endParaRPr lang="en-US" sz="1600" dirty="0" smtClean="0"/>
          </a:p>
          <a:p>
            <a:r>
              <a:rPr lang="en-US" sz="1800" dirty="0" smtClean="0"/>
              <a:t>R2E problems affected the QPS DAQ systems using the notorious MicroFIP™ and the splice protection systems type DQQBS</a:t>
            </a:r>
          </a:p>
          <a:p>
            <a:pPr lvl="1"/>
            <a:r>
              <a:rPr lang="en-US" sz="1600" dirty="0" smtClean="0"/>
              <a:t>Both systems nevertheless performed better than expected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Mitigation </a:t>
            </a:r>
            <a:r>
              <a:rPr lang="en-US" sz="1600" dirty="0">
                <a:sym typeface="Wingdings" panose="05000000000000000000" pitchFamily="2" charset="2"/>
              </a:rPr>
              <a:t>measures implemented during TS#2 have been successful but cover only the problem of false </a:t>
            </a:r>
            <a:r>
              <a:rPr lang="en-US" sz="1600" dirty="0" smtClean="0">
                <a:sym typeface="Wingdings" panose="05000000000000000000" pitchFamily="2" charset="2"/>
              </a:rPr>
              <a:t>positive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Exercise can be regarded as a good test for the HL-LHC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856" y="3347876"/>
            <a:ext cx="1337204" cy="125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– upgrades LS2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473" y="748263"/>
            <a:ext cx="7888658" cy="3203145"/>
          </a:xfrm>
        </p:spPr>
        <p:txBody>
          <a:bodyPr/>
          <a:lstStyle/>
          <a:p>
            <a:r>
              <a:rPr lang="en-US" dirty="0" smtClean="0"/>
              <a:t>Upgrade </a:t>
            </a:r>
            <a:r>
              <a:rPr lang="en-US" dirty="0"/>
              <a:t>of main quadrupole </a:t>
            </a:r>
            <a:r>
              <a:rPr lang="en-US" dirty="0" smtClean="0"/>
              <a:t>protection systems: DQLPU type B</a:t>
            </a:r>
          </a:p>
          <a:p>
            <a:pPr lvl="1"/>
            <a:r>
              <a:rPr lang="en-US" dirty="0" smtClean="0"/>
              <a:t>QPS product lifecycle management</a:t>
            </a:r>
          </a:p>
          <a:p>
            <a:pPr lvl="1"/>
            <a:r>
              <a:rPr lang="en-US" dirty="0" smtClean="0"/>
              <a:t>Radiation </a:t>
            </a:r>
            <a:r>
              <a:rPr lang="en-US" dirty="0"/>
              <a:t>tolerant quench detector and crate controller </a:t>
            </a:r>
            <a:endParaRPr lang="en-US" dirty="0" smtClean="0"/>
          </a:p>
          <a:p>
            <a:pPr lvl="1"/>
            <a:r>
              <a:rPr lang="en-US" dirty="0" smtClean="0"/>
              <a:t>Field-bus </a:t>
            </a:r>
            <a:r>
              <a:rPr lang="en-US" dirty="0"/>
              <a:t>coupler will be recuperated from existing </a:t>
            </a:r>
            <a:r>
              <a:rPr lang="en-US" dirty="0" smtClean="0"/>
              <a:t>crate</a:t>
            </a:r>
          </a:p>
          <a:p>
            <a:pPr lvl="1"/>
            <a:r>
              <a:rPr lang="en-US" dirty="0" smtClean="0"/>
              <a:t>392 units to be installed</a:t>
            </a:r>
          </a:p>
          <a:p>
            <a:pPr lvl="1"/>
            <a:r>
              <a:rPr lang="en-US" dirty="0" smtClean="0"/>
              <a:t>Prototype including the external power supplies </a:t>
            </a:r>
            <a:r>
              <a:rPr lang="en-US" dirty="0" smtClean="0">
                <a:sym typeface="Wingdings" panose="05000000000000000000" pitchFamily="2" charset="2"/>
              </a:rPr>
              <a:t>successfully tested in CHARM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67263"/>
            <a:ext cx="2133600" cy="273844"/>
          </a:xfrm>
        </p:spPr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839" y="3016165"/>
            <a:ext cx="2014113" cy="15083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35" y="3005404"/>
            <a:ext cx="1476626" cy="151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2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– upgrades LS2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805019"/>
            <a:ext cx="8229600" cy="3203145"/>
          </a:xfrm>
        </p:spPr>
        <p:txBody>
          <a:bodyPr/>
          <a:lstStyle/>
          <a:p>
            <a:r>
              <a:rPr lang="en-US" dirty="0" smtClean="0"/>
              <a:t>HL-LHC: Quench </a:t>
            </a:r>
            <a:r>
              <a:rPr lang="en-US" dirty="0"/>
              <a:t>detection systems for 11 T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dipoles</a:t>
            </a:r>
            <a:endParaRPr lang="en-US" dirty="0"/>
          </a:p>
          <a:p>
            <a:pPr lvl="1"/>
            <a:r>
              <a:rPr lang="en-GB" dirty="0"/>
              <a:t>Versatile system easily adaptable to various tasks reaching from sophisticated quench detection systems to high performance DAQ</a:t>
            </a:r>
          </a:p>
          <a:p>
            <a:pPr lvl="1"/>
            <a:r>
              <a:rPr lang="en-US" dirty="0" smtClean="0"/>
              <a:t>Core of the radiation tolerant version is the IGLOO2™ FPGA</a:t>
            </a:r>
          </a:p>
          <a:p>
            <a:pPr lvl="1"/>
            <a:r>
              <a:rPr lang="en-US" dirty="0" smtClean="0"/>
              <a:t>First deployment of UQDS systems in LHC</a:t>
            </a:r>
          </a:p>
          <a:p>
            <a:pPr lvl="2"/>
            <a:r>
              <a:rPr lang="en-US" dirty="0" smtClean="0"/>
              <a:t>To be installed in RR73/RR77</a:t>
            </a:r>
          </a:p>
          <a:p>
            <a:pPr lvl="2"/>
            <a:r>
              <a:rPr lang="en-US" dirty="0" smtClean="0"/>
              <a:t>Successfully tested in CHARM (large margin for RR operation)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861643" y="3216567"/>
            <a:ext cx="1708981" cy="1418182"/>
            <a:chOff x="6355513" y="2857065"/>
            <a:chExt cx="2246152" cy="16853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55513" y="2857065"/>
              <a:ext cx="2246152" cy="168537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95984" y="3826782"/>
              <a:ext cx="412513" cy="36276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355" y="3233873"/>
            <a:ext cx="1735177" cy="14008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054" y="3194837"/>
            <a:ext cx="3165638" cy="12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– upgrades LS2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50" y="786100"/>
            <a:ext cx="8226854" cy="3203145"/>
          </a:xfrm>
        </p:spPr>
        <p:txBody>
          <a:bodyPr/>
          <a:lstStyle/>
          <a:p>
            <a:r>
              <a:rPr lang="en-US" dirty="0" smtClean="0"/>
              <a:t>Upgrade of </a:t>
            </a:r>
            <a:r>
              <a:rPr lang="en-US" dirty="0" err="1" smtClean="0"/>
              <a:t>MicroFip</a:t>
            </a:r>
            <a:r>
              <a:rPr lang="en-US" dirty="0" smtClean="0"/>
              <a:t>™ based field-bus couplers type DQAMC and DQAMGS in DS areas</a:t>
            </a:r>
          </a:p>
          <a:p>
            <a:pPr lvl="1"/>
            <a:r>
              <a:rPr lang="en-US" dirty="0" smtClean="0"/>
              <a:t>New development using NanoFIP IP core</a:t>
            </a:r>
          </a:p>
          <a:p>
            <a:pPr lvl="1"/>
            <a:r>
              <a:rPr lang="en-US" dirty="0" smtClean="0"/>
              <a:t>Implementation requires as well a modification of the QPS supervision software stack</a:t>
            </a:r>
          </a:p>
          <a:p>
            <a:pPr lvl="1"/>
            <a:r>
              <a:rPr lang="en-US" dirty="0" smtClean="0"/>
              <a:t>Expected to be ready for LHC run 3</a:t>
            </a:r>
          </a:p>
          <a:p>
            <a:r>
              <a:rPr lang="en-US" dirty="0" smtClean="0"/>
              <a:t>Splice protection systems type DQQBS (nQPS)</a:t>
            </a:r>
          </a:p>
          <a:p>
            <a:pPr lvl="1"/>
            <a:r>
              <a:rPr lang="en-US" dirty="0" smtClean="0"/>
              <a:t>Patched version already used in LHC</a:t>
            </a:r>
          </a:p>
          <a:p>
            <a:pPr lvl="2"/>
            <a:r>
              <a:rPr lang="en-US" dirty="0" smtClean="0"/>
              <a:t>Revised version to be produced and tested in PSI</a:t>
            </a:r>
          </a:p>
          <a:p>
            <a:pPr lvl="1"/>
            <a:r>
              <a:rPr lang="en-US" dirty="0" smtClean="0"/>
              <a:t>Should cover the needs for run 3 but HL-LHC may require a fully new development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148" y="2310950"/>
            <a:ext cx="1956384" cy="79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5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QPS &amp; R2E – upgrades beyond LS2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87" y="943756"/>
            <a:ext cx="8672651" cy="3203145"/>
          </a:xfrm>
        </p:spPr>
        <p:txBody>
          <a:bodyPr/>
          <a:lstStyle/>
          <a:p>
            <a:r>
              <a:rPr lang="en-US" dirty="0" smtClean="0"/>
              <a:t>Universal three channel quench detection board</a:t>
            </a:r>
          </a:p>
          <a:p>
            <a:pPr lvl="1"/>
            <a:r>
              <a:rPr lang="en-US" dirty="0" smtClean="0"/>
              <a:t>For IPQ and 600 A corrector circuit protection combination with current derivative sensors </a:t>
            </a:r>
          </a:p>
          <a:p>
            <a:pPr lvl="1"/>
            <a:r>
              <a:rPr lang="en-US" dirty="0" smtClean="0"/>
              <a:t>Radiation tolerant version for the RR</a:t>
            </a:r>
          </a:p>
          <a:p>
            <a:r>
              <a:rPr lang="en-US" dirty="0" err="1" smtClean="0"/>
              <a:t>PowerLink</a:t>
            </a:r>
            <a:r>
              <a:rPr lang="en-US" dirty="0" smtClean="0"/>
              <a:t>™ based field-bus couplers</a:t>
            </a:r>
          </a:p>
          <a:p>
            <a:pPr lvl="1"/>
            <a:r>
              <a:rPr lang="en-US" dirty="0" smtClean="0"/>
              <a:t>Providing significantly higher data transmission rates for systems currently installed in the UA, UJ, UL and RR underground</a:t>
            </a:r>
          </a:p>
          <a:p>
            <a:pPr lvl="1"/>
            <a:r>
              <a:rPr lang="en-US" dirty="0" smtClean="0"/>
              <a:t>Hardware interface must be compatible with existing systems</a:t>
            </a:r>
          </a:p>
          <a:p>
            <a:pPr lvl="1"/>
            <a:r>
              <a:rPr lang="en-US" dirty="0"/>
              <a:t>Radiation tolerant version for the </a:t>
            </a:r>
            <a:r>
              <a:rPr lang="en-US" dirty="0" smtClean="0"/>
              <a:t>RR</a:t>
            </a:r>
          </a:p>
          <a:p>
            <a:r>
              <a:rPr lang="en-US" dirty="0" smtClean="0"/>
              <a:t>In addition there will be the usual known &amp; unknown unknowns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QPS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 descr="Akinek Aphrodité is megvolt – avagy az indiszkréciónak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498" y="3487332"/>
            <a:ext cx="1002545" cy="65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9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 &amp; R2E  –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R2E Cost &amp; Schedule Review – October 12-13, 2017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Equipment Groups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487" y="943756"/>
            <a:ext cx="7871869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Continuous demand for testing of components and assemblies  </a:t>
            </a:r>
          </a:p>
          <a:p>
            <a:pPr lvl="1"/>
            <a:r>
              <a:rPr lang="en-GB" dirty="0"/>
              <a:t>2-3 slots / year for component testing @ </a:t>
            </a:r>
            <a:r>
              <a:rPr lang="en-GB" dirty="0" smtClean="0"/>
              <a:t>PSI</a:t>
            </a:r>
          </a:p>
          <a:p>
            <a:pPr lvl="2"/>
            <a:r>
              <a:rPr lang="en-GB" dirty="0" smtClean="0"/>
              <a:t>Focusing on </a:t>
            </a:r>
            <a:r>
              <a:rPr lang="en-GB" dirty="0" smtClean="0">
                <a:sym typeface="Wingdings" panose="05000000000000000000" pitchFamily="2" charset="2"/>
              </a:rPr>
              <a:t>SEU immunity</a:t>
            </a:r>
          </a:p>
          <a:p>
            <a:pPr lvl="1"/>
            <a:r>
              <a:rPr lang="en-GB" dirty="0"/>
              <a:t>TID tests using </a:t>
            </a:r>
            <a:r>
              <a:rPr lang="en-GB" baseline="30000" dirty="0"/>
              <a:t>60</a:t>
            </a:r>
            <a:r>
              <a:rPr lang="en-GB" dirty="0"/>
              <a:t>Co </a:t>
            </a:r>
            <a:r>
              <a:rPr lang="en-GB" dirty="0" smtClean="0"/>
              <a:t>sources</a:t>
            </a:r>
          </a:p>
          <a:p>
            <a:pPr lvl="2"/>
            <a:r>
              <a:rPr lang="en-GB" dirty="0"/>
              <a:t>@CERN or outsourced (e.g. to </a:t>
            </a:r>
            <a:r>
              <a:rPr lang="en-GB" dirty="0" err="1"/>
              <a:t>Fraunhofer</a:t>
            </a:r>
            <a:r>
              <a:rPr lang="en-GB" dirty="0"/>
              <a:t> institute); coordinated by R2E </a:t>
            </a:r>
            <a:r>
              <a:rPr lang="en-GB" dirty="0" smtClean="0"/>
              <a:t>project</a:t>
            </a:r>
          </a:p>
          <a:p>
            <a:pPr lvl="1"/>
            <a:r>
              <a:rPr lang="en-US" dirty="0" smtClean="0"/>
              <a:t>CHARM tests to be resumed after LS2</a:t>
            </a:r>
            <a:endParaRPr lang="en-GB" dirty="0" smtClean="0"/>
          </a:p>
          <a:p>
            <a:r>
              <a:rPr lang="en-US" dirty="0" smtClean="0"/>
              <a:t>Results from recent tests </a:t>
            </a:r>
            <a:r>
              <a:rPr lang="en-US" dirty="0" smtClean="0">
                <a:sym typeface="Wingdings" panose="05000000000000000000" pitchFamily="2" charset="2"/>
              </a:rPr>
              <a:t> see presentation by Surbhi </a:t>
            </a:r>
            <a:r>
              <a:rPr lang="en-US" smtClean="0">
                <a:sym typeface="Wingdings" panose="05000000000000000000" pitchFamily="2" charset="2"/>
              </a:rPr>
              <a:t>Mundra tomorrow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208" y="3544133"/>
            <a:ext cx="1607380" cy="120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6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18752</TotalTime>
  <Words>1161</Words>
  <Application>Microsoft Office PowerPoint</Application>
  <PresentationFormat>On-screen Show (16:9)</PresentationFormat>
  <Paragraphs>178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CERN2Corporate16-9</vt:lpstr>
      <vt:lpstr>Status and Outlook of WP QPS</vt:lpstr>
      <vt:lpstr>Outline</vt:lpstr>
      <vt:lpstr>Radiation tolerant developments for QPS - motivation</vt:lpstr>
      <vt:lpstr>QPS &amp; R2E – the 2018 experience</vt:lpstr>
      <vt:lpstr>QPS &amp; R2E – upgrades LS2</vt:lpstr>
      <vt:lpstr>QPS &amp; R2E – upgrades LS2</vt:lpstr>
      <vt:lpstr>QPS &amp; R2E – upgrades LS2</vt:lpstr>
      <vt:lpstr>QPS &amp; R2E – upgrades beyond LS2</vt:lpstr>
      <vt:lpstr>QPS &amp; R2E  – tests</vt:lpstr>
      <vt:lpstr>QPS &amp; R2E resources – person power</vt:lpstr>
      <vt:lpstr>QPS &amp; R2E resources – material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Reiner Denz</cp:lastModifiedBy>
  <cp:revision>101</cp:revision>
  <dcterms:created xsi:type="dcterms:W3CDTF">2016-04-26T16:44:32Z</dcterms:created>
  <dcterms:modified xsi:type="dcterms:W3CDTF">2018-12-10T13:24:56Z</dcterms:modified>
</cp:coreProperties>
</file>