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7" r:id="rId2"/>
    <p:sldId id="277" r:id="rId3"/>
    <p:sldId id="293" r:id="rId4"/>
    <p:sldId id="294" r:id="rId5"/>
    <p:sldId id="307" r:id="rId6"/>
    <p:sldId id="298" r:id="rId7"/>
    <p:sldId id="299" r:id="rId8"/>
    <p:sldId id="281" r:id="rId9"/>
    <p:sldId id="301" r:id="rId10"/>
    <p:sldId id="304" r:id="rId11"/>
    <p:sldId id="302" r:id="rId12"/>
    <p:sldId id="296" r:id="rId13"/>
    <p:sldId id="306" r:id="rId14"/>
    <p:sldId id="308" r:id="rId15"/>
    <p:sldId id="310" r:id="rId16"/>
    <p:sldId id="305" r:id="rId17"/>
    <p:sldId id="275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50A"/>
    <a:srgbClr val="000000"/>
    <a:srgbClr val="B10004"/>
    <a:srgbClr val="15A53E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84" y="22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E0EF2E-5F82-804F-AEF1-19958FD5BCBF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2CB2CD-3069-D248-95D2-E38A192D4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7550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4AC033-7F3B-4B38-B05D-3F89B3D6CF3F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006E78-288A-49D4-8B76-8418D05F8B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362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06E78-288A-49D4-8B76-8418D05F8B8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78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06E78-288A-49D4-8B76-8418D05F8B8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958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06E78-288A-49D4-8B76-8418D05F8B8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7383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06E78-288A-49D4-8B76-8418D05F8B8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121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06E78-288A-49D4-8B76-8418D05F8B8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403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06E78-288A-49D4-8B76-8418D05F8B8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8566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06E78-288A-49D4-8B76-8418D05F8B8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173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06E78-288A-49D4-8B76-8418D05F8B8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427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0" y="4771783"/>
            <a:ext cx="9143999" cy="2738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NSREC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4771783"/>
            <a:ext cx="9143999" cy="2738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NSREC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4771783"/>
            <a:ext cx="9143999" cy="2738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NSREC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0" y="4771783"/>
            <a:ext cx="9143999" cy="2738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Meeting, Dec 11-12, 2018</a:t>
            </a:r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88116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Overview of WP X</a:t>
            </a:r>
            <a:endParaRPr kumimoji="0" lang="en-US" dirty="0"/>
          </a:p>
        </p:txBody>
      </p:sp>
      <p:sp>
        <p:nvSpPr>
          <p:cNvPr id="8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1723286"/>
            <a:ext cx="6140824" cy="314740"/>
          </a:xfrm>
        </p:spPr>
        <p:txBody>
          <a:bodyPr lIns="45720" tIns="0" rIns="45720" bIns="0" anchor="b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None/>
              <a:tabLst/>
              <a:defRPr sz="1400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None/>
              <a:tabLst/>
              <a:defRPr/>
            </a:pPr>
            <a:r>
              <a:rPr kumimoji="0" lang="en-US" dirty="0" smtClean="0"/>
              <a:t>S. Uznanski, J. </a:t>
            </a:r>
            <a:r>
              <a:rPr kumimoji="0" lang="en-US" dirty="0" err="1" smtClean="0"/>
              <a:t>Chanois</a:t>
            </a:r>
            <a:r>
              <a:rPr kumimoji="0" lang="en-US" dirty="0" smtClean="0"/>
              <a:t>, V. Herrero, Y. </a:t>
            </a:r>
            <a:r>
              <a:rPr kumimoji="0" lang="en-US" dirty="0" err="1" smtClean="0"/>
              <a:t>Thurel</a:t>
            </a:r>
            <a:r>
              <a:rPr kumimoji="0" lang="en-US" dirty="0" smtClean="0"/>
              <a:t>, B. Todd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edit Master text styles</a:t>
            </a:r>
          </a:p>
          <a:p>
            <a:pPr lvl="1" eaLnBrk="1" latinLnBrk="0" hangingPunct="1"/>
            <a:r>
              <a:rPr lang="fr-CH" dirty="0" smtClean="0"/>
              <a:t>Second level</a:t>
            </a:r>
          </a:p>
          <a:p>
            <a:pPr lvl="2" eaLnBrk="1" latinLnBrk="0" hangingPunct="1"/>
            <a:r>
              <a:rPr lang="fr-CH" dirty="0" smtClean="0"/>
              <a:t>Third level</a:t>
            </a:r>
          </a:p>
          <a:p>
            <a:pPr lvl="3" eaLnBrk="1" latinLnBrk="0" hangingPunct="1"/>
            <a:r>
              <a:rPr lang="fr-CH" dirty="0" smtClean="0"/>
              <a:t>Fourth level</a:t>
            </a:r>
          </a:p>
          <a:p>
            <a:pPr lvl="4" eaLnBrk="1" latinLnBrk="0" hangingPunct="1"/>
            <a:r>
              <a:rPr lang="fr-CH" dirty="0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0" y="4771783"/>
            <a:ext cx="9143999" cy="2738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NSREC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4771783"/>
            <a:ext cx="9143999" cy="2738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NSREC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3"/>
          </p:nvPr>
        </p:nvSpPr>
        <p:spPr>
          <a:xfrm>
            <a:off x="0" y="4771783"/>
            <a:ext cx="9143999" cy="2738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NSREC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7772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0" y="4771783"/>
            <a:ext cx="9143999" cy="2738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Meeting, Dec 11-12, 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4" descr="Image result for r2e logo cern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10" y="4631593"/>
            <a:ext cx="436788" cy="4206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 10" descr="bande-02.eps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33923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hyperlink" Target="https://indico.cern.ch/event/666689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fgclite-rad-mon.cern.ch/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fgclite-rad-mon.cern.ch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46131/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46131/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emf"/><Relationship Id="rId5" Type="http://schemas.openxmlformats.org/officeDocument/2006/relationships/hyperlink" Target="https://edms.cern.ch/ui/file/1933100/1/CHARM_test_report_BiTriVolt_2v1_docx_cpdf.pdf" TargetMode="External"/><Relationship Id="rId4" Type="http://schemas.openxmlformats.org/officeDocument/2006/relationships/hyperlink" Target="https://edms.cern.ch/ui/file/1053817/1/TE-EPC-CNGS_2009-11-26_PSU_DCDC_Test-Results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0" y="4771783"/>
            <a:ext cx="9143999" cy="273844"/>
          </a:xfrm>
        </p:spPr>
        <p:txBody>
          <a:bodyPr/>
          <a:lstStyle/>
          <a:p>
            <a:r>
              <a:rPr lang="en-US" dirty="0"/>
              <a:t>R2E Annual </a:t>
            </a:r>
            <a:r>
              <a:rPr lang="en-US" dirty="0" smtClean="0"/>
              <a:t>Meeting – Dec 11-12,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443155"/>
            <a:ext cx="2946400" cy="1467445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9946" y="88116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Radiation tolerant developments: Power </a:t>
            </a:r>
            <a:r>
              <a:rPr lang="en-GB" dirty="0" smtClean="0"/>
              <a:t>Converters</a:t>
            </a:r>
            <a:br>
              <a:rPr lang="en-GB" dirty="0" smtClean="0"/>
            </a:br>
            <a:r>
              <a:rPr lang="en-GB" sz="2000" dirty="0" smtClean="0"/>
              <a:t>Review of R2E-related projects</a:t>
            </a:r>
            <a:endParaRPr kumimoji="0" lang="en-US" dirty="0"/>
          </a:p>
        </p:txBody>
      </p:sp>
      <p:sp>
        <p:nvSpPr>
          <p:cNvPr id="10" name="Espace réservé du texte 2"/>
          <p:cNvSpPr txBox="1">
            <a:spLocks/>
          </p:cNvSpPr>
          <p:nvPr/>
        </p:nvSpPr>
        <p:spPr>
          <a:xfrm>
            <a:off x="457200" y="1723286"/>
            <a:ext cx="5710518" cy="314740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S. Uznanski, B. Todd, Y. </a:t>
            </a:r>
            <a:r>
              <a:rPr lang="en-GB" dirty="0" err="1"/>
              <a:t>Thurel</a:t>
            </a:r>
            <a:r>
              <a:rPr lang="en-GB" dirty="0"/>
              <a:t>, V. Herrero, J. </a:t>
            </a:r>
            <a:r>
              <a:rPr lang="en-GB" dirty="0" err="1"/>
              <a:t>Chanois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883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R2E-HL-LHC(60-120)A-10V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R2E Annual Meeting, Dec 11-12, 2018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924935"/>
            <a:ext cx="8229600" cy="376476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Redundant Rad-</a:t>
            </a:r>
            <a:r>
              <a:rPr lang="en-US" sz="1600" dirty="0" err="1" smtClean="0"/>
              <a:t>tol</a:t>
            </a:r>
            <a:r>
              <a:rPr lang="en-US" sz="1600" dirty="0" smtClean="0"/>
              <a:t> replacement of the current designs </a:t>
            </a:r>
            <a:br>
              <a:rPr lang="en-US" sz="1600" dirty="0" smtClean="0"/>
            </a:br>
            <a:r>
              <a:rPr lang="en-US" sz="1600" dirty="0" smtClean="0"/>
              <a:t>(</a:t>
            </a:r>
            <a:r>
              <a:rPr lang="en-US" sz="1600" b="1" dirty="0" smtClean="0"/>
              <a:t>R2E CSR </a:t>
            </a:r>
            <a:r>
              <a:rPr lang="en-GB" sz="1600" dirty="0" err="1" smtClean="0">
                <a:hlinkClick r:id="rId2"/>
              </a:rPr>
              <a:t>Indico</a:t>
            </a:r>
            <a:r>
              <a:rPr lang="en-GB" sz="1600" dirty="0" smtClean="0">
                <a:hlinkClick r:id="rId2"/>
              </a:rPr>
              <a:t> 666689</a:t>
            </a:r>
            <a:r>
              <a:rPr lang="en-GB" sz="1600" dirty="0" smtClean="0"/>
              <a:t>)</a:t>
            </a:r>
            <a:endParaRPr lang="en-US" sz="1600" dirty="0" smtClean="0"/>
          </a:p>
          <a:p>
            <a:pPr lvl="1"/>
            <a:r>
              <a:rPr lang="en-US" sz="1400" dirty="0" smtClean="0"/>
              <a:t>Based on the same 60A-10V brick design</a:t>
            </a:r>
          </a:p>
          <a:p>
            <a:pPr lvl="1"/>
            <a:r>
              <a:rPr lang="en-US" sz="1400" dirty="0" smtClean="0"/>
              <a:t>R2E-HL-LHC60A-10V    </a:t>
            </a:r>
            <a:r>
              <a:rPr lang="en-US" sz="1400" b="1" dirty="0" smtClean="0"/>
              <a:t>2x </a:t>
            </a:r>
            <a:r>
              <a:rPr lang="en-US" sz="1400" dirty="0" smtClean="0"/>
              <a:t>60A-10V 420 units</a:t>
            </a:r>
            <a:endParaRPr lang="en-US" sz="1400" dirty="0"/>
          </a:p>
          <a:p>
            <a:pPr lvl="1"/>
            <a:r>
              <a:rPr lang="en-US" sz="1400" dirty="0" smtClean="0"/>
              <a:t>R2E-HL-LHC120A-10V  </a:t>
            </a:r>
            <a:r>
              <a:rPr lang="en-US" sz="1400" b="1" dirty="0" smtClean="0"/>
              <a:t>3x </a:t>
            </a:r>
            <a:r>
              <a:rPr lang="en-US" sz="1400" dirty="0" smtClean="0"/>
              <a:t>60A-10V</a:t>
            </a:r>
            <a:r>
              <a:rPr lang="en-US" sz="1400" dirty="0"/>
              <a:t> </a:t>
            </a:r>
            <a:r>
              <a:rPr lang="en-US" sz="1400" dirty="0" smtClean="0"/>
              <a:t>150 units</a:t>
            </a:r>
          </a:p>
          <a:p>
            <a:r>
              <a:rPr lang="en-US" sz="1600" dirty="0" smtClean="0"/>
              <a:t>Initially both projects were R2E but changed to R2E-HL.</a:t>
            </a:r>
          </a:p>
          <a:p>
            <a:pPr lvl="1"/>
            <a:r>
              <a:rPr lang="en-US" sz="1400" dirty="0"/>
              <a:t>Numbers &amp; locations still to be confirmed (UJ/UR</a:t>
            </a:r>
            <a:r>
              <a:rPr lang="en-US" sz="1400" dirty="0" smtClean="0"/>
              <a:t>)</a:t>
            </a:r>
          </a:p>
          <a:p>
            <a:r>
              <a:rPr lang="en-US" sz="1600" dirty="0" smtClean="0"/>
              <a:t>Projects will start after LS2.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033207"/>
              </p:ext>
            </p:extLst>
          </p:nvPr>
        </p:nvGraphicFramePr>
        <p:xfrm>
          <a:off x="459946" y="3733344"/>
          <a:ext cx="4757845" cy="548640"/>
        </p:xfrm>
        <a:graphic>
          <a:graphicData uri="http://schemas.openxmlformats.org/drawingml/2006/table">
            <a:tbl>
              <a:tblPr firstRow="1" bandRow="1"/>
              <a:tblGrid>
                <a:gridCol w="1404156">
                  <a:extLst>
                    <a:ext uri="{9D8B030D-6E8A-4147-A177-3AD203B41FA5}">
                      <a16:colId xmlns:a16="http://schemas.microsoft.com/office/drawing/2014/main" val="602730825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1209110857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4075566918"/>
                    </a:ext>
                  </a:extLst>
                </a:gridCol>
                <a:gridCol w="1409473">
                  <a:extLst>
                    <a:ext uri="{9D8B030D-6E8A-4147-A177-3AD203B41FA5}">
                      <a16:colId xmlns:a16="http://schemas.microsoft.com/office/drawing/2014/main" val="2767418075"/>
                    </a:ext>
                  </a:extLst>
                </a:gridCol>
              </a:tblGrid>
              <a:tr h="27715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420x + 150x</a:t>
                      </a:r>
                      <a:endParaRPr lang="en-GB" sz="1400" i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i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12.2 MCHF</a:t>
                      </a:r>
                      <a:endParaRPr lang="en-GB" sz="1400" i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i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2022-2025</a:t>
                      </a:r>
                      <a:endParaRPr lang="en-GB" sz="1400" i="0" dirty="0" smtClean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1772409"/>
                  </a:ext>
                </a:extLst>
              </a:tr>
              <a:tr h="18541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noProof="0" dirty="0" smtClean="0">
                          <a:solidFill>
                            <a:schemeClr val="bg1"/>
                          </a:solidFill>
                        </a:rPr>
                        <a:t>Production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ECE1">
                        <a:lumMod val="2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noProof="0" dirty="0" smtClean="0">
                          <a:solidFill>
                            <a:schemeClr val="bg1"/>
                          </a:solidFill>
                        </a:rPr>
                        <a:t>Budget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noProof="0" dirty="0" smtClean="0">
                          <a:solidFill>
                            <a:schemeClr val="bg1"/>
                          </a:solidFill>
                        </a:rPr>
                        <a:t>Time Frame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5513403" y="3931746"/>
            <a:ext cx="3628104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5875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bg2">
                    <a:lumMod val="50000"/>
                  </a:schemeClr>
                </a:solidFill>
              </a:rPr>
              <a:t>Control 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</a:rPr>
              <a:t>Chassis </a:t>
            </a:r>
            <a:r>
              <a:rPr lang="en-GB" sz="1200" dirty="0" smtClean="0">
                <a:solidFill>
                  <a:schemeClr val="bg2">
                    <a:lumMod val="50000"/>
                  </a:schemeClr>
                </a:solidFill>
              </a:rPr>
              <a:t>not 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</a:rPr>
              <a:t>studied in detail, </a:t>
            </a:r>
            <a:r>
              <a:rPr lang="en-GB" sz="1200" dirty="0" smtClean="0">
                <a:solidFill>
                  <a:schemeClr val="bg2">
                    <a:lumMod val="50000"/>
                  </a:schemeClr>
                </a:solidFill>
              </a:rPr>
              <a:t>estimated:</a:t>
            </a:r>
            <a:endParaRPr lang="en-GB" sz="1200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GB" sz="1200" dirty="0">
                <a:solidFill>
                  <a:schemeClr val="bg2">
                    <a:lumMod val="50000"/>
                  </a:schemeClr>
                </a:solidFill>
              </a:rPr>
              <a:t>3x </a:t>
            </a:r>
            <a:r>
              <a:rPr lang="en-GB" sz="1200" dirty="0" err="1">
                <a:solidFill>
                  <a:schemeClr val="bg2">
                    <a:lumMod val="50000"/>
                  </a:schemeClr>
                </a:solidFill>
              </a:rPr>
              <a:t>FGClite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</a:rPr>
              <a:t> with 1x Tri- &amp; 1x Bi-Volt</a:t>
            </a:r>
          </a:p>
          <a:p>
            <a:pPr marL="285750" indent="-285750">
              <a:buFontTx/>
              <a:buChar char="-"/>
            </a:pPr>
            <a:r>
              <a:rPr lang="en-GB" sz="1200" dirty="0">
                <a:solidFill>
                  <a:schemeClr val="bg2">
                    <a:lumMod val="50000"/>
                  </a:schemeClr>
                </a:solidFill>
              </a:rPr>
              <a:t>Tri-Volt: 3x </a:t>
            </a:r>
            <a:r>
              <a:rPr lang="en-GB" sz="1200" dirty="0" err="1">
                <a:solidFill>
                  <a:schemeClr val="bg2">
                    <a:lumMod val="50000"/>
                  </a:schemeClr>
                </a:solidFill>
              </a:rPr>
              <a:t>FGClites</a:t>
            </a:r>
            <a:endParaRPr lang="en-GB" sz="1200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GB" sz="1200" dirty="0" err="1">
                <a:solidFill>
                  <a:schemeClr val="bg2">
                    <a:lumMod val="50000"/>
                  </a:schemeClr>
                </a:solidFill>
              </a:rPr>
              <a:t>BiVolt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</a:rPr>
              <a:t>: 6x DCCTs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4640" y="44753"/>
            <a:ext cx="1531583" cy="391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96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</a:t>
            </a:r>
            <a:r>
              <a:rPr lang="en-US" dirty="0"/>
              <a:t>developments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4771783"/>
            <a:ext cx="9143999" cy="273844"/>
          </a:xfrm>
        </p:spPr>
        <p:txBody>
          <a:bodyPr/>
          <a:lstStyle/>
          <a:p>
            <a:r>
              <a:rPr lang="en-US" dirty="0"/>
              <a:t>R2E Annual Meeting, Dec 11-12, 2018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77116"/>
              </p:ext>
            </p:extLst>
          </p:nvPr>
        </p:nvGraphicFramePr>
        <p:xfrm>
          <a:off x="459946" y="931229"/>
          <a:ext cx="8035219" cy="1374304"/>
        </p:xfrm>
        <a:graphic>
          <a:graphicData uri="http://schemas.openxmlformats.org/drawingml/2006/table">
            <a:tbl>
              <a:tblPr firstRow="1" bandRow="1"/>
              <a:tblGrid>
                <a:gridCol w="21677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77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28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59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0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086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322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7797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EPC Item / type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Status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TID</a:t>
                      </a:r>
                      <a:b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[</a:t>
                      </a:r>
                      <a:r>
                        <a:rPr lang="en-US" sz="1400" b="1" noProof="0" dirty="0" err="1" smtClean="0">
                          <a:solidFill>
                            <a:schemeClr val="bg1"/>
                          </a:solidFill>
                        </a:rPr>
                        <a:t>Gy</a:t>
                      </a: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SEE</a:t>
                      </a:r>
                      <a:r>
                        <a:rPr lang="en-US" sz="1400" b="1" baseline="0" noProof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XS</a:t>
                      </a:r>
                    </a:p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[cm²]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DD</a:t>
                      </a:r>
                      <a:b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[/cm2]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Cost</a:t>
                      </a:r>
                    </a:p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[/unit]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Design/</a:t>
                      </a:r>
                    </a:p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Production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632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Fan-Tray</a:t>
                      </a:r>
                    </a:p>
                    <a:p>
                      <a:endParaRPr lang="en-GB" sz="12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kumimoji="0" lang="en-GB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Not funded</a:t>
                      </a:r>
                      <a:endParaRPr kumimoji="0" lang="en-GB" sz="1600" b="1" i="1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339966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  <a:p>
                      <a:pPr marL="72000" algn="ctr"/>
                      <a:r>
                        <a:rPr kumimoji="0" lang="en-GB" sz="12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200x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200</a:t>
                      </a:r>
                      <a:endParaRPr lang="en-GB" sz="1100" b="1" i="1" kern="1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&lt;1E-12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&gt;1E12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6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?</a:t>
                      </a:r>
                      <a:endParaRPr lang="en-GB" sz="160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On-hold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rgbClr val="FDB50A"/>
                          </a:solidFill>
                        </a:rPr>
                        <a:t>Needed for LS3?</a:t>
                      </a:r>
                      <a:endParaRPr lang="en-GB" sz="1600" b="0" i="1" dirty="0">
                        <a:solidFill>
                          <a:srgbClr val="FDB50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7" name="Picture 6" descr="http://te-epc-lpc.web.cern.ch/te-epc-lpc/control/fgc02/pagesources/LHC-FGC-Fan-Tra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038" y="1727558"/>
            <a:ext cx="1080000" cy="4509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64334"/>
            <a:ext cx="8580612" cy="197588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Provide a cool air to controls crate in power converter</a:t>
            </a:r>
          </a:p>
          <a:p>
            <a:pPr lvl="1"/>
            <a:r>
              <a:rPr lang="en-US" sz="1400" dirty="0" smtClean="0"/>
              <a:t>Initially dismissed, but is now needed due to mechanical integration</a:t>
            </a:r>
            <a:endParaRPr lang="en-US" sz="1400" dirty="0"/>
          </a:p>
          <a:p>
            <a:r>
              <a:rPr lang="en-US" sz="1600" dirty="0" smtClean="0"/>
              <a:t>Based </a:t>
            </a:r>
            <a:r>
              <a:rPr lang="en-US" sz="1600" dirty="0"/>
              <a:t>on fans selected for power bricks: </a:t>
            </a:r>
            <a:r>
              <a:rPr lang="en-US" sz="1600" dirty="0" smtClean="0"/>
              <a:t>60/200A-10V and temperature control mostly re-using the FGClite BoM</a:t>
            </a:r>
          </a:p>
          <a:p>
            <a:pPr lvl="1"/>
            <a:r>
              <a:rPr lang="en-US" sz="1400" dirty="0" smtClean="0"/>
              <a:t>Production would be needed for the </a:t>
            </a:r>
            <a:r>
              <a:rPr lang="en-US" sz="1400" b="1" dirty="0" smtClean="0">
                <a:solidFill>
                  <a:srgbClr val="FDB50A"/>
                </a:solidFill>
              </a:rPr>
              <a:t>LS3?</a:t>
            </a:r>
          </a:p>
          <a:p>
            <a:r>
              <a:rPr lang="en-US" sz="1600" dirty="0" smtClean="0"/>
              <a:t>As for the Bi-/Tri-Volt Proposal to fun the </a:t>
            </a:r>
            <a:r>
              <a:rPr lang="en-US" sz="1600" b="1" dirty="0" smtClean="0"/>
              <a:t>R&amp;D studies </a:t>
            </a:r>
            <a:r>
              <a:rPr lang="en-US" sz="1600" dirty="0" smtClean="0"/>
              <a:t>from the </a:t>
            </a:r>
            <a:r>
              <a:rPr lang="en-US" sz="1600" b="1" dirty="0" smtClean="0"/>
              <a:t>R2E</a:t>
            </a:r>
            <a:r>
              <a:rPr lang="en-US" sz="1600" dirty="0" smtClean="0"/>
              <a:t> budget and </a:t>
            </a:r>
            <a:r>
              <a:rPr lang="en-US" sz="1600" b="1" dirty="0" smtClean="0"/>
              <a:t>production</a:t>
            </a:r>
            <a:r>
              <a:rPr lang="en-US" sz="1600" dirty="0" smtClean="0"/>
              <a:t> from the </a:t>
            </a:r>
            <a:r>
              <a:rPr lang="en-US" sz="1600" b="1" dirty="0" smtClean="0"/>
              <a:t>HL-LHC</a:t>
            </a:r>
          </a:p>
        </p:txBody>
      </p:sp>
    </p:spTree>
    <p:extLst>
      <p:ext uri="{BB962C8B-B14F-4D97-AF65-F5344CB8AC3E}">
        <p14:creationId xmlns:p14="http://schemas.microsoft.com/office/powerpoint/2010/main" val="410647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</a:t>
            </a:r>
            <a:r>
              <a:rPr lang="en-US" dirty="0"/>
              <a:t>Levels in RR dependency on </a:t>
            </a:r>
            <a:r>
              <a:rPr lang="en-US" dirty="0" smtClean="0"/>
              <a:t>TCL settings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R2E Annual Meeting, Dec 11-12, 2018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3111" y="1158316"/>
            <a:ext cx="4588199" cy="3159216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924935"/>
            <a:ext cx="4232031" cy="376476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TCL6 settings have a strong impact on radiation levels in the RR1/5</a:t>
            </a:r>
          </a:p>
          <a:p>
            <a:r>
              <a:rPr lang="en-US" sz="1600" dirty="0" smtClean="0"/>
              <a:t>2018 open settings for TCL6 allowed a RR rad-levels reduction</a:t>
            </a:r>
            <a:endParaRPr lang="en-US" sz="1600" dirty="0"/>
          </a:p>
          <a:p>
            <a:pPr lvl="1"/>
            <a:r>
              <a:rPr lang="en-US" sz="1400" b="1" dirty="0" smtClean="0"/>
              <a:t>~4x </a:t>
            </a:r>
            <a:r>
              <a:rPr lang="en-US" sz="1400" dirty="0" smtClean="0"/>
              <a:t>for IP1 &amp; </a:t>
            </a:r>
          </a:p>
          <a:p>
            <a:pPr lvl="1"/>
            <a:r>
              <a:rPr lang="en-US" sz="1400" b="1" dirty="0" smtClean="0"/>
              <a:t>~2x </a:t>
            </a:r>
            <a:r>
              <a:rPr lang="en-US" sz="1400" dirty="0" smtClean="0"/>
              <a:t>for IP5 </a:t>
            </a:r>
          </a:p>
          <a:p>
            <a:pPr lvl="1"/>
            <a:r>
              <a:rPr lang="en-US" sz="1400" dirty="0" smtClean="0"/>
              <a:t>increase in IP7 due to </a:t>
            </a:r>
            <a:r>
              <a:rPr lang="en-US" sz="1400" dirty="0" err="1" smtClean="0"/>
              <a:t>betatron</a:t>
            </a:r>
            <a:r>
              <a:rPr lang="en-US" sz="1400" dirty="0" smtClean="0"/>
              <a:t> collimator losses</a:t>
            </a:r>
          </a:p>
          <a:p>
            <a:r>
              <a:rPr lang="en-US" sz="1400" smtClean="0"/>
              <a:t>The ARC rad-levels </a:t>
            </a:r>
            <a:r>
              <a:rPr lang="en-US" sz="1400" dirty="0" smtClean="0"/>
              <a:t>increased due to open TCL6 impacting MPE equipment in DS locations</a:t>
            </a:r>
          </a:p>
        </p:txBody>
      </p:sp>
    </p:spTree>
    <p:extLst>
      <p:ext uri="{BB962C8B-B14F-4D97-AF65-F5344CB8AC3E}">
        <p14:creationId xmlns:p14="http://schemas.microsoft.com/office/powerpoint/2010/main" val="404636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RR converters on </a:t>
            </a:r>
            <a:r>
              <a:rPr lang="en-US" dirty="0" smtClean="0"/>
              <a:t>LHC 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768538"/>
          </a:xfrm>
        </p:spPr>
        <p:txBody>
          <a:bodyPr>
            <a:normAutofit lnSpcReduction="10000"/>
          </a:bodyPr>
          <a:lstStyle/>
          <a:p>
            <a:pPr>
              <a:buClr>
                <a:srgbClr val="0055A0"/>
              </a:buClr>
            </a:pPr>
            <a:r>
              <a:rPr lang="en-GB" sz="1600" dirty="0">
                <a:solidFill>
                  <a:srgbClr val="0055A0"/>
                </a:solidFill>
              </a:rPr>
              <a:t>Sensitive systems </a:t>
            </a:r>
            <a:r>
              <a:rPr lang="en-GB" sz="1600" dirty="0" smtClean="0">
                <a:solidFill>
                  <a:srgbClr val="0055A0"/>
                </a:solidFill>
              </a:rPr>
              <a:t>and assumed </a:t>
            </a:r>
            <a:r>
              <a:rPr lang="en-GB" sz="1600" dirty="0">
                <a:solidFill>
                  <a:srgbClr val="0055A0"/>
                </a:solidFill>
              </a:rPr>
              <a:t>SEE cross sections in RRs </a:t>
            </a:r>
            <a:r>
              <a:rPr lang="en-GB" sz="1600" dirty="0" smtClean="0">
                <a:solidFill>
                  <a:srgbClr val="0055A0"/>
                </a:solidFill>
              </a:rPr>
              <a:t>:</a:t>
            </a:r>
            <a:endParaRPr lang="en-GB" sz="1600" dirty="0">
              <a:solidFill>
                <a:srgbClr val="0055A0"/>
              </a:solidFill>
            </a:endParaRPr>
          </a:p>
          <a:p>
            <a:pPr lvl="1">
              <a:buClr>
                <a:srgbClr val="0055A0"/>
              </a:buClr>
            </a:pPr>
            <a:r>
              <a:rPr lang="en-GB" sz="1400" dirty="0">
                <a:solidFill>
                  <a:srgbClr val="0055A0"/>
                </a:solidFill>
              </a:rPr>
              <a:t>FGC2: 120A (</a:t>
            </a:r>
            <a:r>
              <a:rPr lang="en-GB" sz="1400" dirty="0" smtClean="0">
                <a:solidFill>
                  <a:srgbClr val="0055A0"/>
                </a:solidFill>
              </a:rPr>
              <a:t>x56</a:t>
            </a:r>
            <a:r>
              <a:rPr lang="en-GB" sz="1400" dirty="0">
                <a:solidFill>
                  <a:srgbClr val="0055A0"/>
                </a:solidFill>
              </a:rPr>
              <a:t>), 600A (</a:t>
            </a:r>
            <a:r>
              <a:rPr lang="en-GB" sz="1400" dirty="0" smtClean="0">
                <a:solidFill>
                  <a:srgbClr val="0055A0"/>
                </a:solidFill>
              </a:rPr>
              <a:t>x76) </a:t>
            </a:r>
            <a:r>
              <a:rPr lang="en-GB" sz="1400" dirty="0">
                <a:solidFill>
                  <a:srgbClr val="0055A0"/>
                </a:solidFill>
              </a:rPr>
              <a:t>and 4-6-8 kA (x30): </a:t>
            </a:r>
            <a:r>
              <a:rPr lang="en-GB" sz="1400" b="1" dirty="0" smtClean="0">
                <a:solidFill>
                  <a:srgbClr val="0055A0"/>
                </a:solidFill>
              </a:rPr>
              <a:t>1.5·10</a:t>
            </a:r>
            <a:r>
              <a:rPr lang="en-GB" sz="1400" b="1" baseline="30000" dirty="0" smtClean="0">
                <a:solidFill>
                  <a:srgbClr val="0055A0"/>
                </a:solidFill>
              </a:rPr>
              <a:t>-10</a:t>
            </a:r>
            <a:r>
              <a:rPr lang="en-GB" sz="1400" b="1" dirty="0" smtClean="0">
                <a:solidFill>
                  <a:srgbClr val="0055A0"/>
                </a:solidFill>
              </a:rPr>
              <a:t> </a:t>
            </a:r>
            <a:r>
              <a:rPr lang="en-GB" sz="1400" b="1" dirty="0">
                <a:solidFill>
                  <a:srgbClr val="0055A0"/>
                </a:solidFill>
              </a:rPr>
              <a:t>cm2/unit</a:t>
            </a:r>
          </a:p>
          <a:p>
            <a:pPr lvl="1">
              <a:buClr>
                <a:srgbClr val="0055A0"/>
              </a:buClr>
            </a:pPr>
            <a:r>
              <a:rPr lang="en-GB" sz="1400" dirty="0">
                <a:solidFill>
                  <a:srgbClr val="0055A0"/>
                </a:solidFill>
              </a:rPr>
              <a:t>Power: 600A (</a:t>
            </a:r>
            <a:r>
              <a:rPr lang="en-GB" sz="1400" dirty="0" smtClean="0">
                <a:solidFill>
                  <a:srgbClr val="0055A0"/>
                </a:solidFill>
              </a:rPr>
              <a:t>x76): </a:t>
            </a:r>
            <a:r>
              <a:rPr lang="en-GB" sz="1400" b="1" dirty="0">
                <a:solidFill>
                  <a:srgbClr val="0055A0"/>
                </a:solidFill>
              </a:rPr>
              <a:t>3.0·10</a:t>
            </a:r>
            <a:r>
              <a:rPr lang="en-GB" sz="1400" b="1" baseline="30000" dirty="0">
                <a:solidFill>
                  <a:srgbClr val="0055A0"/>
                </a:solidFill>
              </a:rPr>
              <a:t>-10</a:t>
            </a:r>
            <a:r>
              <a:rPr lang="en-GB" sz="1400" b="1" dirty="0">
                <a:solidFill>
                  <a:srgbClr val="0055A0"/>
                </a:solidFill>
              </a:rPr>
              <a:t> cm2/unit </a:t>
            </a:r>
            <a:endParaRPr lang="en-GB" sz="1400" b="1" dirty="0" smtClean="0">
              <a:solidFill>
                <a:srgbClr val="0055A0"/>
              </a:solidFill>
            </a:endParaRPr>
          </a:p>
          <a:p>
            <a:pPr>
              <a:buClr>
                <a:srgbClr val="0055A0"/>
              </a:buClr>
            </a:pPr>
            <a:r>
              <a:rPr lang="en-US" sz="1600" dirty="0">
                <a:solidFill>
                  <a:srgbClr val="0055A0"/>
                </a:solidFill>
              </a:rPr>
              <a:t>Expected RR1X-RR5X EPC failures:</a:t>
            </a:r>
          </a:p>
          <a:p>
            <a:pPr lvl="1">
              <a:buClr>
                <a:srgbClr val="0055A0"/>
              </a:buClr>
            </a:pPr>
            <a:r>
              <a:rPr lang="en-US" sz="1400" dirty="0"/>
              <a:t>2017: 16 events</a:t>
            </a:r>
          </a:p>
          <a:p>
            <a:pPr lvl="1">
              <a:buClr>
                <a:srgbClr val="0055A0"/>
              </a:buClr>
            </a:pPr>
            <a:r>
              <a:rPr lang="en-US" sz="1400" dirty="0">
                <a:solidFill>
                  <a:srgbClr val="0055A0"/>
                </a:solidFill>
              </a:rPr>
              <a:t>2018 [up to TS2]: 11 events</a:t>
            </a:r>
            <a:endParaRPr lang="en-US" sz="14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>
              <a:buClr>
                <a:srgbClr val="0055A0"/>
              </a:buClr>
            </a:pPr>
            <a:r>
              <a:rPr lang="en-US" sz="1600" dirty="0" smtClean="0">
                <a:solidFill>
                  <a:srgbClr val="0055A0"/>
                </a:solidFill>
              </a:rPr>
              <a:t>All rad-related failures in operation in 2018 :</a:t>
            </a:r>
            <a:endParaRPr lang="en-US" sz="1600" dirty="0">
              <a:solidFill>
                <a:srgbClr val="0055A0"/>
              </a:solidFill>
            </a:endParaRPr>
          </a:p>
          <a:p>
            <a:pPr>
              <a:buClr>
                <a:srgbClr val="0055A0"/>
              </a:buClr>
            </a:pPr>
            <a:endParaRPr lang="en-US" sz="1600" dirty="0" smtClean="0">
              <a:solidFill>
                <a:srgbClr val="0055A0"/>
              </a:solidFill>
            </a:endParaRPr>
          </a:p>
          <a:p>
            <a:pPr>
              <a:buClr>
                <a:srgbClr val="0055A0"/>
              </a:buClr>
            </a:pPr>
            <a:endParaRPr lang="en-US" sz="1600" dirty="0">
              <a:solidFill>
                <a:srgbClr val="0055A0"/>
              </a:solidFill>
            </a:endParaRPr>
          </a:p>
          <a:p>
            <a:pPr>
              <a:buClr>
                <a:srgbClr val="0055A0"/>
              </a:buClr>
            </a:pPr>
            <a:endParaRPr lang="en-US" sz="1600" dirty="0" smtClean="0">
              <a:solidFill>
                <a:srgbClr val="0055A0"/>
              </a:solidFill>
            </a:endParaRPr>
          </a:p>
          <a:p>
            <a:pPr>
              <a:buClr>
                <a:srgbClr val="0055A0"/>
              </a:buClr>
            </a:pPr>
            <a:endParaRPr lang="en-US" sz="1600" dirty="0">
              <a:solidFill>
                <a:srgbClr val="0055A0"/>
              </a:solidFill>
            </a:endParaRPr>
          </a:p>
          <a:p>
            <a:pPr>
              <a:buClr>
                <a:srgbClr val="0055A0"/>
              </a:buClr>
            </a:pPr>
            <a:endParaRPr lang="en-US" sz="1600" dirty="0" smtClean="0">
              <a:solidFill>
                <a:srgbClr val="0055A0"/>
              </a:solidFill>
            </a:endParaRPr>
          </a:p>
          <a:p>
            <a:pPr>
              <a:buClr>
                <a:srgbClr val="0055A0"/>
              </a:buClr>
            </a:pPr>
            <a:r>
              <a:rPr lang="en-US" sz="1600" dirty="0" smtClean="0"/>
              <a:t>Both </a:t>
            </a:r>
            <a:r>
              <a:rPr lang="en-US" sz="1600" dirty="0"/>
              <a:t>controls and converter failures will </a:t>
            </a:r>
            <a:r>
              <a:rPr lang="en-US" sz="1600" dirty="0" smtClean="0"/>
              <a:t>be mitigated thanks </a:t>
            </a:r>
            <a:r>
              <a:rPr lang="en-US" sz="1600" dirty="0"/>
              <a:t>to the </a:t>
            </a:r>
            <a:r>
              <a:rPr lang="en-US" sz="1600" b="1" dirty="0" smtClean="0"/>
              <a:t>FGClite </a:t>
            </a:r>
            <a:r>
              <a:rPr lang="en-US" sz="1600" dirty="0" smtClean="0"/>
              <a:t>(R2E) and </a:t>
            </a:r>
            <a:r>
              <a:rPr lang="en-US" sz="1600" b="1" dirty="0" smtClean="0"/>
              <a:t>R2E-LHC600A-10V </a:t>
            </a:r>
            <a:r>
              <a:rPr lang="en-US" sz="1600" dirty="0" smtClean="0"/>
              <a:t>deployment during </a:t>
            </a:r>
            <a:r>
              <a:rPr lang="en-US" sz="1600" b="1" dirty="0" smtClean="0"/>
              <a:t>LS2.</a:t>
            </a:r>
            <a:endParaRPr lang="en-US" sz="1600" b="1" dirty="0">
              <a:solidFill>
                <a:srgbClr val="0055A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R2E Annual Meeting, Dec 11-12, 2018</a:t>
            </a:r>
          </a:p>
        </p:txBody>
      </p:sp>
      <p:graphicFrame>
        <p:nvGraphicFramePr>
          <p:cNvPr id="6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0832633"/>
              </p:ext>
            </p:extLst>
          </p:nvPr>
        </p:nvGraphicFramePr>
        <p:xfrm>
          <a:off x="3158654" y="2878474"/>
          <a:ext cx="2563587" cy="99141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38910">
                  <a:extLst>
                    <a:ext uri="{9D8B030D-6E8A-4147-A177-3AD203B41FA5}">
                      <a16:colId xmlns:a16="http://schemas.microsoft.com/office/drawing/2014/main" val="3245488267"/>
                    </a:ext>
                  </a:extLst>
                </a:gridCol>
                <a:gridCol w="675135">
                  <a:extLst>
                    <a:ext uri="{9D8B030D-6E8A-4147-A177-3AD203B41FA5}">
                      <a16:colId xmlns:a16="http://schemas.microsoft.com/office/drawing/2014/main" val="849521334"/>
                    </a:ext>
                  </a:extLst>
                </a:gridCol>
                <a:gridCol w="849542">
                  <a:extLst>
                    <a:ext uri="{9D8B030D-6E8A-4147-A177-3AD203B41FA5}">
                      <a16:colId xmlns:a16="http://schemas.microsoft.com/office/drawing/2014/main" val="216874160"/>
                    </a:ext>
                  </a:extLst>
                </a:gridCol>
              </a:tblGrid>
              <a:tr h="24754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Converter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Power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Controls</a:t>
                      </a:r>
                      <a:endParaRPr lang="en-GB" sz="12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3358137"/>
                  </a:ext>
                </a:extLst>
              </a:tr>
              <a:tr h="3585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LHC600A-10V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6x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2x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0170604"/>
                  </a:ext>
                </a:extLst>
              </a:tr>
              <a:tr h="3585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LHC120A-10V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0x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3x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0999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816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FGClite-Rad-Mon </a:t>
            </a:r>
            <a:r>
              <a:rPr lang="en-US" dirty="0">
                <a:hlinkClick r:id="rId2"/>
              </a:rPr>
              <a:t>http://fgclite-rad-mon.cern.ch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R2E Annual Meeting, Dec 11-12, 2018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8788" y="585760"/>
            <a:ext cx="6736588" cy="455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20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FGClite-Rad-Mon </a:t>
            </a:r>
            <a:r>
              <a:rPr lang="en-US" dirty="0">
                <a:hlinkClick r:id="rId3"/>
              </a:rPr>
              <a:t>http://fgclite-rad-mon.cern.ch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R2E Annual Meeting, Dec 11-12, 2018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58" y="649732"/>
            <a:ext cx="9072282" cy="2489302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9946" y="3414579"/>
            <a:ext cx="8229600" cy="1079039"/>
          </a:xfrm>
        </p:spPr>
        <p:txBody>
          <a:bodyPr>
            <a:normAutofit lnSpcReduction="10000"/>
          </a:bodyPr>
          <a:lstStyle/>
          <a:p>
            <a:pPr>
              <a:buClr>
                <a:srgbClr val="0055A0"/>
              </a:buClr>
            </a:pPr>
            <a:r>
              <a:rPr lang="en-GB" sz="1600" b="1" dirty="0" smtClean="0">
                <a:solidFill>
                  <a:srgbClr val="0055A0"/>
                </a:solidFill>
              </a:rPr>
              <a:t>758x FGClites </a:t>
            </a:r>
            <a:r>
              <a:rPr lang="en-GB" sz="1600" dirty="0">
                <a:solidFill>
                  <a:srgbClr val="0055A0"/>
                </a:solidFill>
              </a:rPr>
              <a:t>in the </a:t>
            </a:r>
            <a:r>
              <a:rPr lang="en-GB" sz="1600" b="1" dirty="0" smtClean="0">
                <a:solidFill>
                  <a:srgbClr val="0055A0"/>
                </a:solidFill>
              </a:rPr>
              <a:t>ARCs: g</a:t>
            </a:r>
            <a:r>
              <a:rPr lang="en-GB" sz="1600" dirty="0" smtClean="0">
                <a:solidFill>
                  <a:srgbClr val="0055A0"/>
                </a:solidFill>
              </a:rPr>
              <a:t>reat spatial coverage: Cell12-34</a:t>
            </a:r>
          </a:p>
          <a:p>
            <a:pPr lvl="1">
              <a:buClr>
                <a:srgbClr val="0055A0"/>
              </a:buClr>
            </a:pPr>
            <a:r>
              <a:rPr lang="en-US" sz="1400" dirty="0" smtClean="0">
                <a:solidFill>
                  <a:srgbClr val="0055A0"/>
                </a:solidFill>
              </a:rPr>
              <a:t>Low statistics as of now due to low radiation levels in the equipment position</a:t>
            </a:r>
            <a:endParaRPr lang="en-GB" sz="2400" dirty="0"/>
          </a:p>
          <a:p>
            <a:pPr>
              <a:buClr>
                <a:srgbClr val="0055A0"/>
              </a:buClr>
            </a:pPr>
            <a:r>
              <a:rPr lang="en-US" sz="1600" dirty="0" smtClean="0">
                <a:solidFill>
                  <a:srgbClr val="0055A0"/>
                </a:solidFill>
              </a:rPr>
              <a:t>After LS2: </a:t>
            </a:r>
            <a:r>
              <a:rPr lang="en-US" sz="1600" b="1" dirty="0" smtClean="0">
                <a:solidFill>
                  <a:srgbClr val="0055A0"/>
                </a:solidFill>
              </a:rPr>
              <a:t>256x FGClites </a:t>
            </a:r>
            <a:r>
              <a:rPr lang="en-US" sz="1600" dirty="0" smtClean="0">
                <a:solidFill>
                  <a:srgbClr val="0055A0"/>
                </a:solidFill>
              </a:rPr>
              <a:t>in the </a:t>
            </a:r>
            <a:r>
              <a:rPr lang="en-US" sz="1600" b="1" dirty="0" smtClean="0">
                <a:solidFill>
                  <a:srgbClr val="0055A0"/>
                </a:solidFill>
              </a:rPr>
              <a:t>RRs </a:t>
            </a:r>
            <a:r>
              <a:rPr lang="en-US" sz="1600" dirty="0" smtClean="0">
                <a:solidFill>
                  <a:srgbClr val="0055A0"/>
                </a:solidFill>
              </a:rPr>
              <a:t>(1/5/7)</a:t>
            </a:r>
          </a:p>
          <a:p>
            <a:pPr lvl="1">
              <a:buClr>
                <a:srgbClr val="0055A0"/>
              </a:buClr>
            </a:pPr>
            <a:r>
              <a:rPr lang="en-US" sz="1400" dirty="0" smtClean="0">
                <a:solidFill>
                  <a:srgbClr val="0055A0"/>
                </a:solidFill>
              </a:rPr>
              <a:t>Great mapping of rad-level gradients</a:t>
            </a:r>
            <a:endParaRPr lang="en-GB" sz="14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2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52289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FGClite &amp; RadDIM are deployed &amp; fully operational:</a:t>
            </a:r>
          </a:p>
          <a:p>
            <a:pPr lvl="1"/>
            <a:r>
              <a:rPr lang="en-US" sz="1400" dirty="0" smtClean="0"/>
              <a:t>FGClite Phase 2 will finish that project</a:t>
            </a:r>
          </a:p>
          <a:p>
            <a:pPr lvl="1"/>
            <a:r>
              <a:rPr lang="en-US" sz="1400" dirty="0" smtClean="0"/>
              <a:t>Qualified </a:t>
            </a:r>
            <a:r>
              <a:rPr lang="en-US" sz="1400" b="1" dirty="0" smtClean="0"/>
              <a:t>rad-tolerance </a:t>
            </a:r>
            <a:r>
              <a:rPr lang="en-US" sz="1400" dirty="0" smtClean="0"/>
              <a:t>at component- &amp; system-level at CHARM</a:t>
            </a:r>
          </a:p>
          <a:p>
            <a:pPr lvl="1"/>
            <a:r>
              <a:rPr lang="en-US" sz="1400" dirty="0" smtClean="0"/>
              <a:t>Proven a very </a:t>
            </a:r>
            <a:r>
              <a:rPr lang="en-US" sz="1400" b="1" dirty="0" smtClean="0"/>
              <a:t>high-reliability </a:t>
            </a:r>
            <a:r>
              <a:rPr lang="en-US" sz="1400" dirty="0" smtClean="0"/>
              <a:t>exceeding the specification of </a:t>
            </a:r>
            <a:r>
              <a:rPr lang="en-US" sz="1400" b="1" dirty="0" smtClean="0"/>
              <a:t>1Mh </a:t>
            </a:r>
            <a:r>
              <a:rPr lang="en-US" sz="1400" dirty="0" smtClean="0"/>
              <a:t>of </a:t>
            </a:r>
            <a:r>
              <a:rPr lang="en-US" sz="1400" b="1" dirty="0" smtClean="0"/>
              <a:t>MTTF</a:t>
            </a:r>
          </a:p>
          <a:p>
            <a:r>
              <a:rPr lang="en-US" sz="1800" dirty="0"/>
              <a:t>R2E-LHC600A-10V &amp; </a:t>
            </a:r>
            <a:r>
              <a:rPr lang="en-US" sz="1800" dirty="0" smtClean="0"/>
              <a:t>R2E-LHC4-6-8kA-08V are in production:</a:t>
            </a:r>
          </a:p>
          <a:p>
            <a:pPr lvl="1"/>
            <a:r>
              <a:rPr lang="en-US" sz="1400" dirty="0" smtClean="0"/>
              <a:t>Qualified at CHARM and satisfying their rad-</a:t>
            </a:r>
            <a:r>
              <a:rPr lang="en-US" sz="1400" dirty="0" err="1" smtClean="0"/>
              <a:t>tol</a:t>
            </a:r>
            <a:r>
              <a:rPr lang="en-US" sz="1400" dirty="0" smtClean="0"/>
              <a:t> specification</a:t>
            </a:r>
          </a:p>
          <a:p>
            <a:pPr lvl="1"/>
            <a:r>
              <a:rPr lang="en-US" sz="1400" dirty="0" smtClean="0"/>
              <a:t>To be deployed during the LS2</a:t>
            </a:r>
          </a:p>
          <a:p>
            <a:r>
              <a:rPr lang="en-US" sz="1800" dirty="0" smtClean="0"/>
              <a:t>Bi-/Tri-Volt PSUs are in R&amp;D phase</a:t>
            </a:r>
          </a:p>
          <a:p>
            <a:pPr lvl="1"/>
            <a:r>
              <a:rPr lang="en-US" sz="1400" dirty="0" smtClean="0"/>
              <a:t>R&amp;D costs covered by R2E but production is not funded yet</a:t>
            </a:r>
          </a:p>
          <a:p>
            <a:r>
              <a:rPr lang="en-US" sz="1800" dirty="0" smtClean="0"/>
              <a:t>R2E-HL-LHC(60-120)A-10V</a:t>
            </a:r>
          </a:p>
          <a:p>
            <a:pPr lvl="1"/>
            <a:r>
              <a:rPr lang="en-US" sz="1400" dirty="0" smtClean="0"/>
              <a:t>Project is funded from the HL-LHC budget to be launched after LS2</a:t>
            </a:r>
          </a:p>
          <a:p>
            <a:r>
              <a:rPr lang="en-US" sz="1800" dirty="0" smtClean="0"/>
              <a:t>Fan-Tray project is not funded and likely needed for Run 3.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R2E Annual Meeting, Dec 11-12, 2018</a:t>
            </a:r>
          </a:p>
        </p:txBody>
      </p:sp>
    </p:spTree>
    <p:extLst>
      <p:ext uri="{BB962C8B-B14F-4D97-AF65-F5344CB8AC3E}">
        <p14:creationId xmlns:p14="http://schemas.microsoft.com/office/powerpoint/2010/main" val="261833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67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R2E Annual Meeting, Dec 11-12, 2018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Finished &amp; qualified products</a:t>
            </a:r>
          </a:p>
          <a:p>
            <a:endParaRPr lang="en-US" sz="1800" dirty="0" smtClean="0"/>
          </a:p>
          <a:p>
            <a:r>
              <a:rPr lang="en-US" sz="1800" dirty="0" smtClean="0"/>
              <a:t>On-going developments towards HL-LHC</a:t>
            </a:r>
          </a:p>
          <a:p>
            <a:endParaRPr lang="en-US" sz="1800" dirty="0" smtClean="0"/>
          </a:p>
          <a:p>
            <a:r>
              <a:rPr lang="en-US" sz="1800" dirty="0" smtClean="0"/>
              <a:t>Future developments</a:t>
            </a:r>
          </a:p>
          <a:p>
            <a:endParaRPr lang="en-US" sz="1800" dirty="0"/>
          </a:p>
          <a:p>
            <a:r>
              <a:rPr lang="en-US" sz="1800" dirty="0"/>
              <a:t>Impact of RR converters on </a:t>
            </a:r>
            <a:r>
              <a:rPr lang="en-US" sz="1800" dirty="0" smtClean="0"/>
              <a:t>LHC operation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 smtClean="0"/>
              <a:t>Conclusions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5465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Finished &amp; qualified </a:t>
            </a:r>
            <a:r>
              <a:rPr lang="en-US" dirty="0" smtClean="0"/>
              <a:t>products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R2E Annual Meeting, Dec 11-12, 2018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333272"/>
              </p:ext>
            </p:extLst>
          </p:nvPr>
        </p:nvGraphicFramePr>
        <p:xfrm>
          <a:off x="1081517" y="814964"/>
          <a:ext cx="7084918" cy="3674002"/>
        </p:xfrm>
        <a:graphic>
          <a:graphicData uri="http://schemas.openxmlformats.org/drawingml/2006/table">
            <a:tbl>
              <a:tblPr firstRow="1" bandRow="1"/>
              <a:tblGrid>
                <a:gridCol w="1869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75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02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39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39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031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92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829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/>
                        <a:t>EPC Item / type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/>
                        <a:t>Status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TID</a:t>
                      </a:r>
                      <a:b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</a:br>
                      <a: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en-US" sz="1400" b="1" kern="1200" noProof="0" dirty="0" err="1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Gy</a:t>
                      </a:r>
                      <a: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SEE XS</a:t>
                      </a: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[cm²]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DD</a:t>
                      </a:r>
                      <a:b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</a:br>
                      <a: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[/cm2]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Available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Deployed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FGClite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US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In</a:t>
                      </a:r>
                      <a:r>
                        <a:rPr lang="en-US" sz="1200" baseline="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 operation</a:t>
                      </a:r>
                      <a:endParaRPr lang="en-GB" sz="120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200</a:t>
                      </a: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lang="en-GB" sz="1100" b="1" i="1" dirty="0" smtClean="0">
                          <a:solidFill>
                            <a:srgbClr val="00B050"/>
                          </a:solidFill>
                        </a:rPr>
                        <a:t>qualified</a:t>
                      </a:r>
                      <a:endParaRPr lang="en-GB" sz="1400" b="1" i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&lt;10</a:t>
                      </a:r>
                      <a:r>
                        <a:rPr lang="en-GB" sz="12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-13</a:t>
                      </a: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kumimoji="0" lang="en-GB" sz="1100" b="1" i="1" kern="1200" dirty="0" smtClean="0">
                          <a:solidFill>
                            <a:srgbClr val="00B050"/>
                          </a:solidFill>
                          <a:latin typeface="Calibri"/>
                          <a:ea typeface="+mn-ea"/>
                          <a:cs typeface="+mn-cs"/>
                        </a:rPr>
                        <a:t>qualified</a:t>
                      </a:r>
                      <a:endParaRPr kumimoji="0" lang="en-GB" sz="1100" b="1" i="1" kern="1200" dirty="0">
                        <a:solidFill>
                          <a:srgbClr val="00B05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&gt;10</a:t>
                      </a:r>
                      <a:r>
                        <a:rPr lang="en-GB" sz="12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12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kumimoji="0" lang="en-GB" sz="1100" b="1" i="1" kern="1200" dirty="0" smtClean="0">
                          <a:solidFill>
                            <a:srgbClr val="00B050"/>
                          </a:solidFill>
                          <a:latin typeface="Calibri"/>
                          <a:ea typeface="+mn-ea"/>
                          <a:cs typeface="+mn-cs"/>
                        </a:rPr>
                        <a:t>qualified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lang="en-GB" sz="1200" b="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2016</a:t>
                      </a:r>
                      <a:endParaRPr lang="en-GB" sz="1400" b="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ARC:</a:t>
                      </a:r>
                      <a:r>
                        <a:rPr lang="en-GB" sz="1200" b="1" i="1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GB" sz="1200" b="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EYETS</a:t>
                      </a:r>
                      <a:r>
                        <a:rPr lang="en-GB" sz="12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2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lang="en-GB" sz="12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RR1/5/7: </a:t>
                      </a:r>
                      <a:r>
                        <a:rPr lang="en-GB" sz="1200" b="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LS2</a:t>
                      </a:r>
                      <a:endParaRPr lang="en-GB" sz="1400" b="0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0802055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r>
                        <a:rPr lang="en-US" sz="1400" b="1" dirty="0" err="1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RadDIM</a:t>
                      </a:r>
                      <a:endParaRPr lang="en-GB" sz="1400" b="1" dirty="0" smtClean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lang="en-US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In operation</a:t>
                      </a:r>
                      <a:endParaRPr lang="en-GB" sz="120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200</a:t>
                      </a: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lang="en-GB" sz="1100" b="1" i="1" dirty="0" smtClean="0">
                          <a:solidFill>
                            <a:srgbClr val="00B050"/>
                          </a:solidFill>
                        </a:rPr>
                        <a:t>qualified</a:t>
                      </a:r>
                      <a:endParaRPr lang="en-GB" sz="1400" b="1" i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&lt;10</a:t>
                      </a:r>
                      <a:r>
                        <a:rPr lang="en-GB" sz="12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-13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kumimoji="0" lang="en-GB" sz="1100" b="1" i="1" kern="1200" dirty="0" smtClean="0">
                          <a:solidFill>
                            <a:srgbClr val="00B050"/>
                          </a:solidFill>
                          <a:latin typeface="Calibri"/>
                          <a:ea typeface="+mn-ea"/>
                          <a:cs typeface="+mn-cs"/>
                        </a:rPr>
                        <a:t>qualified</a:t>
                      </a:r>
                      <a:endParaRPr kumimoji="0" lang="en-GB" sz="1100" b="1" i="1" kern="1200" dirty="0">
                        <a:solidFill>
                          <a:srgbClr val="00B05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&gt;10</a:t>
                      </a:r>
                      <a:r>
                        <a:rPr lang="en-GB" sz="12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12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kumimoji="0" lang="en-GB" sz="1100" b="1" i="1" kern="1200" dirty="0" smtClean="0">
                          <a:solidFill>
                            <a:srgbClr val="00B050"/>
                          </a:solidFill>
                          <a:latin typeface="Calibri"/>
                          <a:ea typeface="+mn-ea"/>
                          <a:cs typeface="+mn-cs"/>
                        </a:rPr>
                        <a:t>qualified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lang="en-GB" sz="1200" b="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2016</a:t>
                      </a:r>
                      <a:endParaRPr lang="en-GB" sz="1400" b="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ARC:</a:t>
                      </a:r>
                      <a:r>
                        <a:rPr lang="en-GB" sz="1200" b="1" i="1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GB" sz="1200" b="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EYETS</a:t>
                      </a:r>
                      <a:r>
                        <a:rPr lang="en-GB" sz="12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2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lang="en-GB" sz="12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RR1/5/7: </a:t>
                      </a:r>
                      <a:r>
                        <a:rPr lang="en-GB" sz="1200" b="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LS2</a:t>
                      </a:r>
                      <a:endParaRPr lang="en-GB" sz="1400" b="0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555576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R2E-LHC</a:t>
                      </a:r>
                      <a:br>
                        <a:rPr lang="en-GB" sz="14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lang="en-GB" sz="14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600A-10V</a:t>
                      </a:r>
                      <a:endParaRPr lang="en-GB" sz="1400" b="1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Production</a:t>
                      </a:r>
                      <a:endParaRPr lang="en-GB" sz="120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300</a:t>
                      </a: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kumimoji="0" lang="en-GB" sz="1100" b="1" i="1" kern="1200" dirty="0" smtClean="0">
                          <a:solidFill>
                            <a:srgbClr val="00B050"/>
                          </a:solidFill>
                          <a:latin typeface="Calibri"/>
                          <a:ea typeface="+mn-ea"/>
                          <a:cs typeface="+mn-cs"/>
                        </a:rPr>
                        <a:t>qualified</a:t>
                      </a:r>
                      <a:endParaRPr kumimoji="0" lang="en-GB" sz="1100" b="1" i="1" kern="1200" dirty="0">
                        <a:solidFill>
                          <a:srgbClr val="00B05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&lt;10</a:t>
                      </a:r>
                      <a:r>
                        <a:rPr kumimoji="0" lang="en-GB" sz="1200" kern="12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-12 </a:t>
                      </a:r>
                      <a:r>
                        <a:rPr kumimoji="0" lang="en-GB" sz="1100" b="1" i="1" kern="1200" dirty="0" smtClean="0">
                          <a:solidFill>
                            <a:srgbClr val="00B050"/>
                          </a:solidFill>
                          <a:latin typeface="Calibri"/>
                          <a:ea typeface="+mn-ea"/>
                          <a:cs typeface="+mn-cs"/>
                        </a:rPr>
                        <a:t>qualified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&gt;10</a:t>
                      </a:r>
                      <a:r>
                        <a:rPr lang="en-GB" sz="12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12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kumimoji="0" lang="en-GB" sz="1100" b="1" i="1" kern="1200" dirty="0" smtClean="0">
                          <a:solidFill>
                            <a:srgbClr val="00B050"/>
                          </a:solidFill>
                          <a:latin typeface="Calibri"/>
                          <a:ea typeface="+mn-ea"/>
                          <a:cs typeface="+mn-cs"/>
                        </a:rPr>
                        <a:t>qualified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2019</a:t>
                      </a:r>
                      <a:endParaRPr lang="en-GB" sz="140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RR1/5/7: </a:t>
                      </a:r>
                      <a:r>
                        <a:rPr lang="en-GB" sz="1200" b="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LS2</a:t>
                      </a:r>
                      <a:endParaRPr lang="en-GB" sz="1400" b="0" i="1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975547"/>
                  </a:ext>
                </a:extLst>
              </a:tr>
              <a:tr h="690772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R2E-LHC</a:t>
                      </a:r>
                      <a:br>
                        <a:rPr lang="en-GB" sz="14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lang="en-GB" sz="14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4-6-8kA-08V</a:t>
                      </a:r>
                      <a:endParaRPr lang="en-GB" sz="1400" b="1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Production</a:t>
                      </a:r>
                      <a:endParaRPr lang="en-GB" sz="120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 rtl="0" eaLnBrk="1" latinLnBrk="0" hangingPunct="1"/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60</a:t>
                      </a: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kumimoji="0" lang="en-GB" sz="1100" b="1" i="1" kern="1200" dirty="0" smtClean="0">
                          <a:solidFill>
                            <a:srgbClr val="00B050"/>
                          </a:solidFill>
                          <a:latin typeface="Calibri"/>
                          <a:ea typeface="+mn-ea"/>
                          <a:cs typeface="+mn-cs"/>
                        </a:rPr>
                        <a:t>qualified</a:t>
                      </a:r>
                      <a:endParaRPr kumimoji="0" lang="en-GB" sz="1100" b="1" i="1" kern="1200" dirty="0">
                        <a:solidFill>
                          <a:srgbClr val="00B05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&lt;10</a:t>
                      </a:r>
                      <a:r>
                        <a:rPr kumimoji="0" lang="en-GB" sz="1200" kern="12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-12</a:t>
                      </a:r>
                      <a:r>
                        <a:rPr kumimoji="0" lang="en-GB" sz="1200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en-GB" sz="1200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GB" sz="1100" b="1" i="1" kern="1200" dirty="0" smtClean="0">
                          <a:solidFill>
                            <a:srgbClr val="00B050"/>
                          </a:solidFill>
                          <a:latin typeface="Calibri"/>
                          <a:ea typeface="+mn-ea"/>
                          <a:cs typeface="+mn-cs"/>
                        </a:rPr>
                        <a:t>qualified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&gt;10</a:t>
                      </a:r>
                      <a:r>
                        <a:rPr kumimoji="0" lang="en-GB" sz="1200" kern="12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kumimoji="0" lang="en-GB" sz="1200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en-GB" sz="1200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GB" sz="1100" b="1" i="1" kern="1200" dirty="0" smtClean="0">
                          <a:solidFill>
                            <a:srgbClr val="00B050"/>
                          </a:solidFill>
                          <a:latin typeface="Calibri"/>
                          <a:ea typeface="+mn-ea"/>
                          <a:cs typeface="+mn-cs"/>
                        </a:rPr>
                        <a:t>qualified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2020</a:t>
                      </a:r>
                      <a:endParaRPr lang="en-GB" sz="140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RR1/5/7: </a:t>
                      </a:r>
                      <a:r>
                        <a:rPr lang="en-GB" sz="1200" b="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LS2</a:t>
                      </a:r>
                      <a:endParaRPr lang="en-GB" sz="1400" b="0" i="1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5735" y="1493722"/>
            <a:ext cx="498452" cy="6340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688" y="3032055"/>
            <a:ext cx="888154" cy="632069"/>
          </a:xfrm>
          <a:prstGeom prst="rect">
            <a:avLst/>
          </a:prstGeom>
        </p:spPr>
      </p:pic>
      <p:pic>
        <p:nvPicPr>
          <p:cNvPr id="34" name="Picture 6" descr="G:\Projects\cce\electronics\fgclite\meetings\photos fgclite\raddim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054" y="2427170"/>
            <a:ext cx="556223" cy="305513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95804" y="3805436"/>
            <a:ext cx="887590" cy="73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53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FGClite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Rad-</a:t>
            </a:r>
            <a:r>
              <a:rPr lang="en-US" sz="1600" dirty="0" err="1" smtClean="0"/>
              <a:t>tol</a:t>
            </a:r>
            <a:r>
              <a:rPr lang="en-US" sz="1600" dirty="0" smtClean="0"/>
              <a:t> &amp; High-</a:t>
            </a:r>
            <a:r>
              <a:rPr lang="en-US" sz="1600" dirty="0" err="1" smtClean="0"/>
              <a:t>Rel</a:t>
            </a:r>
            <a:r>
              <a:rPr lang="en-US" sz="1600" dirty="0" smtClean="0"/>
              <a:t> replacement of the FGC2</a:t>
            </a:r>
          </a:p>
          <a:p>
            <a:pPr lvl="1"/>
            <a:r>
              <a:rPr lang="en-US" sz="1400" dirty="0" smtClean="0"/>
              <a:t>Distributed regulation to avoid using MCU/DSP in rad-area</a:t>
            </a:r>
          </a:p>
          <a:p>
            <a:pPr lvl="1"/>
            <a:r>
              <a:rPr lang="en-US" sz="1400" dirty="0" smtClean="0"/>
              <a:t>Plug-in compatible with the FGC2</a:t>
            </a:r>
          </a:p>
          <a:p>
            <a:r>
              <a:rPr lang="en-US" sz="1600" dirty="0" smtClean="0"/>
              <a:t>Fully compliant with R2E RHA design flow: </a:t>
            </a:r>
            <a:r>
              <a:rPr lang="is-IS" sz="1600" dirty="0" smtClean="0">
                <a:hlinkClick r:id="rId3"/>
              </a:rPr>
              <a:t>EDMS 2046131</a:t>
            </a:r>
            <a:endParaRPr lang="en-US" sz="1600" dirty="0" smtClean="0"/>
          </a:p>
          <a:p>
            <a:pPr lvl="1"/>
            <a:r>
              <a:rPr lang="en-US" sz="1400" dirty="0" smtClean="0"/>
              <a:t>Component selection: type rad-tests</a:t>
            </a:r>
          </a:p>
          <a:p>
            <a:pPr lvl="1"/>
            <a:r>
              <a:rPr lang="en-US" sz="1400" dirty="0" smtClean="0"/>
              <a:t>Production lot rad-tests</a:t>
            </a:r>
          </a:p>
          <a:p>
            <a:pPr lvl="1"/>
            <a:r>
              <a:rPr lang="en-US" sz="1400" dirty="0" smtClean="0"/>
              <a:t>System validation at CHARM</a:t>
            </a:r>
          </a:p>
          <a:p>
            <a:pPr lvl="1"/>
            <a:r>
              <a:rPr lang="en-US" sz="1400" b="1" dirty="0" smtClean="0"/>
              <a:t>~50 </a:t>
            </a:r>
            <a:r>
              <a:rPr lang="en-US" sz="1400" dirty="0" smtClean="0"/>
              <a:t>components, </a:t>
            </a:r>
            <a:r>
              <a:rPr lang="en-US" sz="1400" b="1" dirty="0" smtClean="0"/>
              <a:t>~10 </a:t>
            </a:r>
            <a:r>
              <a:rPr lang="en-US" sz="1400" dirty="0" smtClean="0"/>
              <a:t>facilities, </a:t>
            </a:r>
            <a:r>
              <a:rPr lang="en-US" sz="1400" b="1" dirty="0" smtClean="0"/>
              <a:t>&gt;1000h </a:t>
            </a:r>
            <a:r>
              <a:rPr lang="en-US" sz="1400" dirty="0" smtClean="0"/>
              <a:t>of beam time</a:t>
            </a:r>
          </a:p>
          <a:p>
            <a:r>
              <a:rPr lang="en-US" sz="1600" dirty="0" smtClean="0"/>
              <a:t>Reliability modeled &amp; confirmed post-deployment </a:t>
            </a:r>
          </a:p>
          <a:p>
            <a:pPr lvl="1"/>
            <a:r>
              <a:rPr lang="en-US" sz="1400" dirty="0" smtClean="0"/>
              <a:t>Proven </a:t>
            </a:r>
            <a:r>
              <a:rPr lang="en-US" sz="1400" b="1" dirty="0" smtClean="0"/>
              <a:t>&gt;1Mh of MTTF, &gt;12M dev*h </a:t>
            </a:r>
            <a:r>
              <a:rPr lang="en-US" sz="1400" dirty="0" smtClean="0"/>
              <a:t>in OP with </a:t>
            </a:r>
            <a:br>
              <a:rPr lang="en-US" sz="1400" dirty="0" smtClean="0"/>
            </a:br>
            <a:r>
              <a:rPr lang="en-US" sz="1400" dirty="0" smtClean="0"/>
              <a:t>1 HW failure, 3 HW replacements</a:t>
            </a:r>
          </a:p>
          <a:p>
            <a:pPr marL="36576" indent="0">
              <a:buNone/>
            </a:pP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R2E Annual Meeting, Dec 11-12, 2018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8991" y="833719"/>
            <a:ext cx="2625729" cy="3344451"/>
          </a:xfrm>
          <a:prstGeom prst="rect">
            <a:avLst/>
          </a:prstGeom>
        </p:spPr>
      </p:pic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961532"/>
              </p:ext>
            </p:extLst>
          </p:nvPr>
        </p:nvGraphicFramePr>
        <p:xfrm>
          <a:off x="459946" y="3874020"/>
          <a:ext cx="4757845" cy="548640"/>
        </p:xfrm>
        <a:graphic>
          <a:graphicData uri="http://schemas.openxmlformats.org/drawingml/2006/table">
            <a:tbl>
              <a:tblPr firstRow="1" bandRow="1"/>
              <a:tblGrid>
                <a:gridCol w="1404156">
                  <a:extLst>
                    <a:ext uri="{9D8B030D-6E8A-4147-A177-3AD203B41FA5}">
                      <a16:colId xmlns:a16="http://schemas.microsoft.com/office/drawing/2014/main" val="602730825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1209110857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4075566918"/>
                    </a:ext>
                  </a:extLst>
                </a:gridCol>
                <a:gridCol w="1409473">
                  <a:extLst>
                    <a:ext uri="{9D8B030D-6E8A-4147-A177-3AD203B41FA5}">
                      <a16:colId xmlns:a16="http://schemas.microsoft.com/office/drawing/2014/main" val="2767418075"/>
                    </a:ext>
                  </a:extLst>
                </a:gridCol>
              </a:tblGrid>
              <a:tr h="27715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1600x</a:t>
                      </a:r>
                      <a:endParaRPr lang="en-GB" sz="1400" i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i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3.4 MCHF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i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2012-2017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1772409"/>
                  </a:ext>
                </a:extLst>
              </a:tr>
              <a:tr h="18541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noProof="0" dirty="0" smtClean="0">
                          <a:solidFill>
                            <a:schemeClr val="bg1"/>
                          </a:solidFill>
                        </a:rPr>
                        <a:t>Production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ECE1">
                        <a:lumMod val="2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noProof="0" dirty="0" smtClean="0">
                          <a:solidFill>
                            <a:schemeClr val="bg1"/>
                          </a:solidFill>
                        </a:rPr>
                        <a:t>Budget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noProof="0" dirty="0" smtClean="0">
                          <a:solidFill>
                            <a:schemeClr val="bg1"/>
                          </a:solidFill>
                        </a:rPr>
                        <a:t>Time Frame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315200" y="3976932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1600x</a:t>
            </a:r>
            <a:endParaRPr lang="en-GB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42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RadDIM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Rad-</a:t>
            </a:r>
            <a:r>
              <a:rPr lang="en-US" sz="1600" dirty="0" err="1" smtClean="0"/>
              <a:t>tol</a:t>
            </a:r>
            <a:r>
              <a:rPr lang="en-US" sz="1600" dirty="0" smtClean="0"/>
              <a:t> &amp; High-</a:t>
            </a:r>
            <a:r>
              <a:rPr lang="en-US" sz="1600" dirty="0" err="1" smtClean="0"/>
              <a:t>Rel</a:t>
            </a:r>
            <a:r>
              <a:rPr lang="en-US" sz="1600" dirty="0" smtClean="0"/>
              <a:t> replacement of the DIM-550</a:t>
            </a:r>
          </a:p>
          <a:p>
            <a:pPr lvl="1"/>
            <a:r>
              <a:rPr lang="en-US" sz="1400" dirty="0" smtClean="0"/>
              <a:t>Projects shares the BoM and part qualification with the </a:t>
            </a:r>
            <a:r>
              <a:rPr lang="en-US" sz="1400" dirty="0" err="1" smtClean="0"/>
              <a:t>FGClite</a:t>
            </a:r>
            <a:endParaRPr lang="en-US" sz="1400" dirty="0" smtClean="0"/>
          </a:p>
          <a:p>
            <a:r>
              <a:rPr lang="en-US" sz="1600" dirty="0" smtClean="0"/>
              <a:t>Fully compliant with R2E RHA design flow: </a:t>
            </a:r>
            <a:r>
              <a:rPr lang="is-IS" sz="1600" dirty="0" smtClean="0">
                <a:hlinkClick r:id="rId3"/>
              </a:rPr>
              <a:t>EDMS 2046131</a:t>
            </a:r>
            <a:endParaRPr lang="en-US" sz="1600" dirty="0" smtClean="0"/>
          </a:p>
          <a:p>
            <a:pPr lvl="1"/>
            <a:r>
              <a:rPr lang="en-US" sz="1400" dirty="0" smtClean="0"/>
              <a:t>Component selection: type rad-tests</a:t>
            </a:r>
          </a:p>
          <a:p>
            <a:pPr lvl="1"/>
            <a:r>
              <a:rPr lang="en-US" sz="1400" dirty="0" smtClean="0"/>
              <a:t>Production lot rad-tests</a:t>
            </a:r>
          </a:p>
          <a:p>
            <a:pPr lvl="1"/>
            <a:r>
              <a:rPr lang="en-US" sz="1400" dirty="0" smtClean="0"/>
              <a:t>System validation at CHARM</a:t>
            </a:r>
          </a:p>
          <a:p>
            <a:r>
              <a:rPr lang="en-US" sz="1600" dirty="0" smtClean="0"/>
              <a:t>Second production batch needed funded by HL-LHC</a:t>
            </a:r>
          </a:p>
          <a:p>
            <a:pPr lvl="1"/>
            <a:r>
              <a:rPr lang="en-US" sz="1600" dirty="0" smtClean="0"/>
              <a:t>Assembly &amp; test in 2019</a:t>
            </a:r>
          </a:p>
          <a:p>
            <a:pPr lvl="1"/>
            <a:r>
              <a:rPr lang="en-US" sz="1600" dirty="0" smtClean="0"/>
              <a:t>Needed for the HL-LHC(60-120)A-10V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R2E Annual Meeting, Dec 11-12, 2018</a:t>
            </a: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982536"/>
              </p:ext>
            </p:extLst>
          </p:nvPr>
        </p:nvGraphicFramePr>
        <p:xfrm>
          <a:off x="459946" y="3874020"/>
          <a:ext cx="4757845" cy="548640"/>
        </p:xfrm>
        <a:graphic>
          <a:graphicData uri="http://schemas.openxmlformats.org/drawingml/2006/table">
            <a:tbl>
              <a:tblPr firstRow="1" bandRow="1"/>
              <a:tblGrid>
                <a:gridCol w="1404156">
                  <a:extLst>
                    <a:ext uri="{9D8B030D-6E8A-4147-A177-3AD203B41FA5}">
                      <a16:colId xmlns:a16="http://schemas.microsoft.com/office/drawing/2014/main" val="602730825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1209110857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4075566918"/>
                    </a:ext>
                  </a:extLst>
                </a:gridCol>
                <a:gridCol w="1409473">
                  <a:extLst>
                    <a:ext uri="{9D8B030D-6E8A-4147-A177-3AD203B41FA5}">
                      <a16:colId xmlns:a16="http://schemas.microsoft.com/office/drawing/2014/main" val="2767418075"/>
                    </a:ext>
                  </a:extLst>
                </a:gridCol>
              </a:tblGrid>
              <a:tr h="27715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3900+2000x</a:t>
                      </a:r>
                      <a:endParaRPr lang="en-GB" sz="1400" i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0.45 + 0.2 MCHF</a:t>
                      </a:r>
                      <a:endParaRPr lang="en-GB" sz="1400" i="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i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2012-2016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1772409"/>
                  </a:ext>
                </a:extLst>
              </a:tr>
              <a:tr h="18541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noProof="0" dirty="0" smtClean="0">
                          <a:solidFill>
                            <a:schemeClr val="bg1"/>
                          </a:solidFill>
                        </a:rPr>
                        <a:t>Production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ECE1">
                        <a:lumMod val="2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noProof="0" dirty="0" smtClean="0">
                          <a:solidFill>
                            <a:schemeClr val="bg1"/>
                          </a:solidFill>
                        </a:rPr>
                        <a:t>Budget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noProof="0" dirty="0" smtClean="0">
                          <a:solidFill>
                            <a:schemeClr val="bg1"/>
                          </a:solidFill>
                        </a:rPr>
                        <a:t>Time Frame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9" name="Picture 6" descr="G:\Projects\cce\electronics\fgclite\meetings\photos fgclite\raddim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996" y="2095008"/>
            <a:ext cx="1804521" cy="99115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165201" y="3073063"/>
            <a:ext cx="1382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3900x + 2000x</a:t>
            </a:r>
            <a:endParaRPr lang="en-GB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62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r-IN" dirty="0"/>
              <a:t>R2E-</a:t>
            </a:r>
            <a:r>
              <a:rPr lang="mr-IN" dirty="0" smtClean="0"/>
              <a:t>LHC600A</a:t>
            </a:r>
            <a:r>
              <a:rPr lang="mr-IN" dirty="0"/>
              <a:t>-10V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7938655" cy="3203145"/>
          </a:xfrm>
        </p:spPr>
        <p:txBody>
          <a:bodyPr>
            <a:normAutofit/>
          </a:bodyPr>
          <a:lstStyle/>
          <a:p>
            <a:r>
              <a:rPr lang="en-US" sz="1600" dirty="0" smtClean="0"/>
              <a:t>Rad-</a:t>
            </a:r>
            <a:r>
              <a:rPr lang="en-US" sz="1600" dirty="0" err="1" smtClean="0"/>
              <a:t>tol</a:t>
            </a:r>
            <a:r>
              <a:rPr lang="en-US" sz="1600" dirty="0" smtClean="0"/>
              <a:t> replacement of the LHC600A-10V</a:t>
            </a:r>
          </a:p>
          <a:p>
            <a:pPr lvl="1"/>
            <a:r>
              <a:rPr lang="en-US" sz="1400" dirty="0" smtClean="0"/>
              <a:t>Rad-</a:t>
            </a:r>
            <a:r>
              <a:rPr lang="en-US" sz="1400" dirty="0" err="1" smtClean="0"/>
              <a:t>tol</a:t>
            </a:r>
            <a:r>
              <a:rPr lang="en-US" sz="1400" dirty="0" smtClean="0"/>
              <a:t>, fully redundant design overcoming electrical limitations</a:t>
            </a:r>
          </a:p>
          <a:p>
            <a:r>
              <a:rPr lang="en-US" sz="1600" dirty="0" smtClean="0"/>
              <a:t>System rad-validation done at CHARM</a:t>
            </a:r>
          </a:p>
          <a:p>
            <a:pPr lvl="1"/>
            <a:r>
              <a:rPr lang="en-US" sz="1400" dirty="0" smtClean="0"/>
              <a:t>Production lot rad-tests with dedicated testers in 2017</a:t>
            </a:r>
          </a:p>
          <a:p>
            <a:pPr lvl="1"/>
            <a:r>
              <a:rPr lang="en-US" sz="1400" dirty="0"/>
              <a:t>S</a:t>
            </a:r>
            <a:r>
              <a:rPr lang="en-US" sz="1400" dirty="0" smtClean="0"/>
              <a:t>ystem rad-tests at CHARM done</a:t>
            </a:r>
          </a:p>
          <a:p>
            <a:r>
              <a:rPr lang="en-US" sz="1600" dirty="0" smtClean="0"/>
              <a:t>Pre-series fully validated at CERN</a:t>
            </a:r>
          </a:p>
          <a:p>
            <a:pPr lvl="1"/>
            <a:r>
              <a:rPr lang="en-US" sz="1400" dirty="0" smtClean="0"/>
              <a:t>Project currently in full production phase </a:t>
            </a:r>
          </a:p>
          <a:p>
            <a:r>
              <a:rPr lang="en-GB" sz="1600" dirty="0"/>
              <a:t>Project on time to be deployed during LS2</a:t>
            </a:r>
          </a:p>
          <a:p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R2E Annual Meeting, Dec 11-12, 2018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275259"/>
              </p:ext>
            </p:extLst>
          </p:nvPr>
        </p:nvGraphicFramePr>
        <p:xfrm>
          <a:off x="459946" y="3874020"/>
          <a:ext cx="4757845" cy="548640"/>
        </p:xfrm>
        <a:graphic>
          <a:graphicData uri="http://schemas.openxmlformats.org/drawingml/2006/table">
            <a:tbl>
              <a:tblPr firstRow="1" bandRow="1"/>
              <a:tblGrid>
                <a:gridCol w="1404156">
                  <a:extLst>
                    <a:ext uri="{9D8B030D-6E8A-4147-A177-3AD203B41FA5}">
                      <a16:colId xmlns:a16="http://schemas.microsoft.com/office/drawing/2014/main" val="602730825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1209110857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4075566918"/>
                    </a:ext>
                  </a:extLst>
                </a:gridCol>
                <a:gridCol w="1409473">
                  <a:extLst>
                    <a:ext uri="{9D8B030D-6E8A-4147-A177-3AD203B41FA5}">
                      <a16:colId xmlns:a16="http://schemas.microsoft.com/office/drawing/2014/main" val="2767418075"/>
                    </a:ext>
                  </a:extLst>
                </a:gridCol>
              </a:tblGrid>
              <a:tr h="27715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133x</a:t>
                      </a:r>
                      <a:endParaRPr lang="en-GB" sz="1400" i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i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4.8 MCHF</a:t>
                      </a:r>
                      <a:endParaRPr lang="en-GB" sz="1400" i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i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2014-2020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1772409"/>
                  </a:ext>
                </a:extLst>
              </a:tr>
              <a:tr h="18541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noProof="0" dirty="0" smtClean="0">
                          <a:solidFill>
                            <a:schemeClr val="bg1"/>
                          </a:solidFill>
                        </a:rPr>
                        <a:t>Production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ECE1">
                        <a:lumMod val="2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noProof="0" dirty="0" smtClean="0">
                          <a:solidFill>
                            <a:schemeClr val="bg1"/>
                          </a:solidFill>
                        </a:rPr>
                        <a:t>Budget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noProof="0" dirty="0" smtClean="0">
                          <a:solidFill>
                            <a:schemeClr val="bg1"/>
                          </a:solidFill>
                        </a:rPr>
                        <a:t>Time Frame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0131" y="223026"/>
            <a:ext cx="1607525" cy="453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0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r-IN" dirty="0"/>
              <a:t>R2E-</a:t>
            </a:r>
            <a:r>
              <a:rPr lang="mr-IN" dirty="0" smtClean="0"/>
              <a:t>LHC</a:t>
            </a:r>
            <a:r>
              <a:rPr lang="en-US" dirty="0" smtClean="0"/>
              <a:t>4-6-8k</a:t>
            </a:r>
            <a:r>
              <a:rPr lang="mr-IN" dirty="0" smtClean="0"/>
              <a:t>A-0</a:t>
            </a:r>
            <a:r>
              <a:rPr lang="en-US" dirty="0" smtClean="0"/>
              <a:t>8</a:t>
            </a:r>
            <a:r>
              <a:rPr lang="mr-IN" dirty="0" smtClean="0"/>
              <a:t>V</a:t>
            </a:r>
            <a:endParaRPr lang="mr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4935"/>
            <a:ext cx="8229600" cy="3203145"/>
          </a:xfrm>
        </p:spPr>
        <p:txBody>
          <a:bodyPr>
            <a:normAutofit/>
          </a:bodyPr>
          <a:lstStyle/>
          <a:p>
            <a:r>
              <a:rPr lang="en-US" sz="1600" dirty="0" smtClean="0"/>
              <a:t>Rad-</a:t>
            </a:r>
            <a:r>
              <a:rPr lang="en-US" sz="1600" dirty="0" err="1" smtClean="0"/>
              <a:t>tol</a:t>
            </a:r>
            <a:r>
              <a:rPr lang="en-US" sz="1600" dirty="0" smtClean="0"/>
              <a:t> replacement of the LHC4-6-8kA-08V</a:t>
            </a:r>
          </a:p>
          <a:p>
            <a:pPr lvl="1"/>
            <a:r>
              <a:rPr lang="en-US" sz="1400" dirty="0" smtClean="0"/>
              <a:t>Rad-</a:t>
            </a:r>
            <a:r>
              <a:rPr lang="en-US" sz="1400" dirty="0" err="1" smtClean="0"/>
              <a:t>tol</a:t>
            </a:r>
            <a:r>
              <a:rPr lang="en-US" sz="1400" dirty="0" smtClean="0"/>
              <a:t>, fully redundant design</a:t>
            </a:r>
          </a:p>
          <a:p>
            <a:r>
              <a:rPr lang="en-US" sz="1600" dirty="0" smtClean="0"/>
              <a:t>System rad-validation done at CHARM</a:t>
            </a:r>
          </a:p>
          <a:p>
            <a:pPr lvl="1"/>
            <a:r>
              <a:rPr lang="en-US" sz="1400" dirty="0" smtClean="0"/>
              <a:t>Production lot rad-tests with dedicated testers</a:t>
            </a:r>
          </a:p>
          <a:p>
            <a:pPr lvl="1"/>
            <a:r>
              <a:rPr lang="en-US" sz="1400" dirty="0" smtClean="0"/>
              <a:t>System rad-tests at CHARM</a:t>
            </a:r>
          </a:p>
          <a:p>
            <a:r>
              <a:rPr lang="en-US" sz="1600" dirty="0" smtClean="0"/>
              <a:t>Pre-series fully validated at CERN</a:t>
            </a:r>
          </a:p>
          <a:p>
            <a:pPr lvl="1"/>
            <a:r>
              <a:rPr lang="en-US" sz="1400" dirty="0" smtClean="0"/>
              <a:t>Project in full production phase </a:t>
            </a:r>
          </a:p>
          <a:p>
            <a:r>
              <a:rPr lang="en-GB" sz="1600" dirty="0" smtClean="0"/>
              <a:t>Project on time to be deployed during LS2:</a:t>
            </a:r>
          </a:p>
          <a:p>
            <a:pPr lvl="1"/>
            <a:r>
              <a:rPr lang="en-GB" sz="1400" dirty="0" smtClean="0"/>
              <a:t>Production on schedule</a:t>
            </a:r>
          </a:p>
          <a:p>
            <a:pPr lvl="1"/>
            <a:r>
              <a:rPr lang="en-GB" sz="1400" dirty="0" smtClean="0"/>
              <a:t>Budget has been reduced to 6.00MCHF </a:t>
            </a:r>
          </a:p>
          <a:p>
            <a:pPr lvl="1"/>
            <a:r>
              <a:rPr lang="en-GB" sz="1400" dirty="0" smtClean="0"/>
              <a:t>6.35MCHF was requested and is needed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R2E Annual Meeting, Dec 11-12, 2018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400822"/>
              </p:ext>
            </p:extLst>
          </p:nvPr>
        </p:nvGraphicFramePr>
        <p:xfrm>
          <a:off x="459946" y="3853760"/>
          <a:ext cx="4757845" cy="548640"/>
        </p:xfrm>
        <a:graphic>
          <a:graphicData uri="http://schemas.openxmlformats.org/drawingml/2006/table">
            <a:tbl>
              <a:tblPr firstRow="1" bandRow="1"/>
              <a:tblGrid>
                <a:gridCol w="1404156">
                  <a:extLst>
                    <a:ext uri="{9D8B030D-6E8A-4147-A177-3AD203B41FA5}">
                      <a16:colId xmlns:a16="http://schemas.microsoft.com/office/drawing/2014/main" val="602730825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1209110857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4075566918"/>
                    </a:ext>
                  </a:extLst>
                </a:gridCol>
                <a:gridCol w="1409473">
                  <a:extLst>
                    <a:ext uri="{9D8B030D-6E8A-4147-A177-3AD203B41FA5}">
                      <a16:colId xmlns:a16="http://schemas.microsoft.com/office/drawing/2014/main" val="2767418075"/>
                    </a:ext>
                  </a:extLst>
                </a:gridCol>
              </a:tblGrid>
              <a:tr h="27715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60x</a:t>
                      </a:r>
                      <a:endParaRPr lang="en-GB" sz="1400" i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i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6.3 MCHF</a:t>
                      </a:r>
                      <a:endParaRPr lang="en-GB" sz="1400" i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i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2015-2020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1772409"/>
                  </a:ext>
                </a:extLst>
              </a:tr>
              <a:tr h="18541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noProof="0" dirty="0" smtClean="0">
                          <a:solidFill>
                            <a:schemeClr val="bg1"/>
                          </a:solidFill>
                        </a:rPr>
                        <a:t>Production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ECE1">
                        <a:lumMod val="2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noProof="0" dirty="0" smtClean="0">
                          <a:solidFill>
                            <a:schemeClr val="bg1"/>
                          </a:solidFill>
                        </a:rPr>
                        <a:t>Budget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noProof="0" dirty="0" smtClean="0">
                          <a:solidFill>
                            <a:schemeClr val="bg1"/>
                          </a:solidFill>
                        </a:rPr>
                        <a:t>Time Frame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1244" y="1157268"/>
            <a:ext cx="3600000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98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On-going / scheduled developments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4771783"/>
            <a:ext cx="9143999" cy="273844"/>
          </a:xfrm>
        </p:spPr>
        <p:txBody>
          <a:bodyPr/>
          <a:lstStyle/>
          <a:p>
            <a:r>
              <a:rPr lang="en-US" dirty="0"/>
              <a:t>R2E Annual Meeting, Dec 11-12, 2018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961772"/>
              </p:ext>
            </p:extLst>
          </p:nvPr>
        </p:nvGraphicFramePr>
        <p:xfrm>
          <a:off x="265794" y="859212"/>
          <a:ext cx="8534173" cy="3484263"/>
        </p:xfrm>
        <a:graphic>
          <a:graphicData uri="http://schemas.openxmlformats.org/drawingml/2006/table">
            <a:tbl>
              <a:tblPr firstRow="1" bandRow="1"/>
              <a:tblGrid>
                <a:gridCol w="2201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0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07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14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02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97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001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7797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EPC Item / type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Status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TID</a:t>
                      </a:r>
                      <a:b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[</a:t>
                      </a:r>
                      <a:r>
                        <a:rPr lang="en-US" sz="1400" b="1" noProof="0" dirty="0" err="1" smtClean="0">
                          <a:solidFill>
                            <a:schemeClr val="bg1"/>
                          </a:solidFill>
                        </a:rPr>
                        <a:t>Gy</a:t>
                      </a: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SEE</a:t>
                      </a:r>
                      <a:r>
                        <a:rPr lang="en-US" sz="1400" b="1" baseline="0" noProof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XS</a:t>
                      </a:r>
                    </a:p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[cm²]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DD</a:t>
                      </a:r>
                      <a:b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[/cm2]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Budget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Design/</a:t>
                      </a:r>
                    </a:p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Production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36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kumimoji="0" lang="en-GB" sz="1400" b="1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Tri-Volt</a:t>
                      </a:r>
                      <a:br>
                        <a:rPr kumimoji="0" lang="en-GB" sz="1400" b="1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GB" sz="1400" b="1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Bi-Volt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kumimoji="0" lang="en-GB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R2E-funded (design)</a:t>
                      </a:r>
                    </a:p>
                    <a:p>
                      <a:pPr marL="72000" algn="ctr"/>
                      <a:r>
                        <a:rPr kumimoji="0" lang="en-US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Production not funded</a:t>
                      </a:r>
                      <a:endParaRPr kumimoji="0" lang="en-GB" sz="1600" b="1" i="1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339966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  <a:p>
                      <a:pPr marL="72000" algn="ctr"/>
                      <a:r>
                        <a:rPr kumimoji="0" lang="en-GB" sz="12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740x*/490x*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200</a:t>
                      </a:r>
                    </a:p>
                    <a:p>
                      <a:pPr marL="72000" algn="ctr"/>
                      <a:r>
                        <a:rPr lang="en-GB" sz="1200" b="1" i="1" dirty="0" smtClean="0">
                          <a:solidFill>
                            <a:srgbClr val="00B050"/>
                          </a:solidFill>
                        </a:rPr>
                        <a:t>Spec</a:t>
                      </a:r>
                      <a:endParaRPr lang="en-GB" sz="1400" b="1" i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&lt;10</a:t>
                      </a:r>
                      <a:r>
                        <a:rPr lang="en-GB" sz="14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-12</a:t>
                      </a:r>
                    </a:p>
                    <a:p>
                      <a:pPr marL="72000" algn="ctr"/>
                      <a:r>
                        <a:rPr lang="en-GB" sz="1200" b="1" i="1" dirty="0" smtClean="0">
                          <a:solidFill>
                            <a:srgbClr val="00B050"/>
                          </a:solidFill>
                        </a:rPr>
                        <a:t>Spec</a:t>
                      </a:r>
                      <a:endParaRPr lang="en-GB" sz="1400" baseline="3000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&gt;10</a:t>
                      </a:r>
                      <a:r>
                        <a:rPr lang="en-GB" sz="14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12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1" dirty="0" smtClean="0">
                          <a:solidFill>
                            <a:srgbClr val="00B050"/>
                          </a:solidFill>
                        </a:rPr>
                        <a:t>Spec</a:t>
                      </a:r>
                      <a:endParaRPr lang="en-GB" sz="1400" baseline="30000" dirty="0" smtClean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kumimoji="0" lang="en-US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339966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1.1 MCHF*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2019-2020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Deployment Post LS2</a:t>
                      </a:r>
                      <a:endParaRPr lang="en-GB" sz="1600" b="0" i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3646">
                <a:tc>
                  <a:txBody>
                    <a:bodyPr/>
                    <a:lstStyle/>
                    <a:p>
                      <a:r>
                        <a:rPr kumimoji="0" lang="en-US" sz="1400" b="1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R2E-HL-LHC60A-10V</a:t>
                      </a:r>
                      <a:endParaRPr kumimoji="0" lang="en-GB" sz="1400" b="1" kern="1200" dirty="0" smtClean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kumimoji="0" lang="en-US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HL-Funded</a:t>
                      </a:r>
                    </a:p>
                    <a:p>
                      <a:pPr marL="72000" algn="ctr"/>
                      <a:r>
                        <a:rPr kumimoji="0" lang="en-US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(design + prod)</a:t>
                      </a:r>
                    </a:p>
                    <a:p>
                      <a:pPr marL="72000" algn="ctr"/>
                      <a:r>
                        <a:rPr kumimoji="0" lang="en-US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R&amp;D &gt;LS2</a:t>
                      </a:r>
                      <a:endParaRPr kumimoji="0" lang="en-GB" sz="1600" b="1" i="1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70-200</a:t>
                      </a:r>
                    </a:p>
                    <a:p>
                      <a:pPr marL="72000" algn="ctr"/>
                      <a:r>
                        <a:rPr lang="en-GB" sz="1200" b="1" i="1" dirty="0" smtClean="0">
                          <a:solidFill>
                            <a:srgbClr val="00B050"/>
                          </a:solidFill>
                        </a:rPr>
                        <a:t>Spec</a:t>
                      </a:r>
                      <a:endParaRPr lang="en-GB" sz="1100" b="1" i="1" kern="1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&lt;10</a:t>
                      </a:r>
                      <a:r>
                        <a:rPr lang="en-GB" sz="14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-12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1" dirty="0" smtClean="0">
                          <a:solidFill>
                            <a:srgbClr val="00B050"/>
                          </a:solidFill>
                        </a:rPr>
                        <a:t>Spec</a:t>
                      </a:r>
                      <a:endParaRPr lang="en-GB" sz="1400" baseline="30000" dirty="0" smtClean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&gt;10</a:t>
                      </a:r>
                      <a:r>
                        <a:rPr lang="en-GB" sz="14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-12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1" dirty="0" smtClean="0">
                          <a:solidFill>
                            <a:srgbClr val="00B050"/>
                          </a:solidFill>
                        </a:rPr>
                        <a:t>Spec</a:t>
                      </a:r>
                      <a:endParaRPr lang="en-GB" sz="1400" baseline="30000" dirty="0" smtClean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kumimoji="0" lang="en-US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339966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7.8 MCHF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8F8F8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2022+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8F8F8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Deployment LS3</a:t>
                      </a:r>
                      <a:endParaRPr kumimoji="0" lang="en-GB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8F8F8">
                            <a:lumMod val="1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2491623"/>
                  </a:ext>
                </a:extLst>
              </a:tr>
              <a:tr h="79632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kumimoji="0" lang="en-US" sz="1400" b="1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R2E-HL-LHC120A-10V</a:t>
                      </a:r>
                      <a:endParaRPr kumimoji="0" lang="en-GB" sz="1400" b="1" kern="1200" dirty="0" smtClean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HL-Funded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(design + prod)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R&amp;D &gt;LS2</a:t>
                      </a:r>
                      <a:endParaRPr kumimoji="0" lang="en-GB" sz="16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70-200</a:t>
                      </a:r>
                    </a:p>
                    <a:p>
                      <a:pPr marL="72000" algn="ctr"/>
                      <a:r>
                        <a:rPr lang="en-GB" sz="1200" b="1" i="1" dirty="0" smtClean="0">
                          <a:solidFill>
                            <a:srgbClr val="00B050"/>
                          </a:solidFill>
                        </a:rPr>
                        <a:t>Spec</a:t>
                      </a:r>
                      <a:endParaRPr lang="en-GB" sz="1400" dirty="0" smtClean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&lt;10</a:t>
                      </a:r>
                      <a:r>
                        <a:rPr lang="en-GB" sz="14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-12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1" dirty="0" smtClean="0">
                          <a:solidFill>
                            <a:srgbClr val="00B050"/>
                          </a:solidFill>
                        </a:rPr>
                        <a:t>Spec</a:t>
                      </a:r>
                      <a:endParaRPr lang="en-GB" sz="1400" baseline="30000" dirty="0" smtClean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&gt;10</a:t>
                      </a:r>
                      <a:r>
                        <a:rPr lang="en-GB" sz="14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-12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1" dirty="0" smtClean="0">
                          <a:solidFill>
                            <a:srgbClr val="00B050"/>
                          </a:solidFill>
                        </a:rPr>
                        <a:t>Spec</a:t>
                      </a:r>
                      <a:endParaRPr lang="en-GB" sz="1400" baseline="30000" dirty="0" smtClean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339966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4.4 MCHF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8F8F8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2022+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8F8F8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Deployment LS3</a:t>
                      </a:r>
                      <a:endParaRPr kumimoji="0" lang="en-GB" sz="16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8F8F8">
                            <a:lumMod val="1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6" name="Picture 2" descr="Photo of the convert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624" y="1571713"/>
            <a:ext cx="1195098" cy="8953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18337" y="4343475"/>
            <a:ext cx="4781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Numbers not accounting for units for HL-LHC120A and HL-LHC60A</a:t>
            </a:r>
          </a:p>
          <a:p>
            <a:pPr algn="r"/>
            <a:r>
              <a:rPr lang="en-US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Price estimation based on production </a:t>
            </a:r>
            <a:r>
              <a:rPr lang="en-US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25 units</a:t>
            </a:r>
            <a:endParaRPr lang="en-GB" sz="12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47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36289"/>
            <a:ext cx="8226854" cy="705332"/>
          </a:xfrm>
        </p:spPr>
        <p:txBody>
          <a:bodyPr/>
          <a:lstStyle/>
          <a:p>
            <a:r>
              <a:rPr lang="en-US" dirty="0" smtClean="0"/>
              <a:t>Tri- &amp; Bi-Volt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R2E Annual Meeting, Dec 11-12, </a:t>
            </a:r>
            <a:r>
              <a:rPr lang="en-US" dirty="0" smtClean="0"/>
              <a:t>2018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2917" y="540479"/>
            <a:ext cx="1994006" cy="3096258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882566"/>
            <a:ext cx="8229600" cy="376476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100W Rad-</a:t>
            </a:r>
            <a:r>
              <a:rPr lang="en-US" sz="1600" dirty="0" err="1" smtClean="0"/>
              <a:t>tol</a:t>
            </a:r>
            <a:r>
              <a:rPr lang="en-US" sz="1600" dirty="0" smtClean="0"/>
              <a:t> replacement of the current Tri- &amp; Bi-Volt design</a:t>
            </a:r>
          </a:p>
          <a:p>
            <a:pPr lvl="1"/>
            <a:r>
              <a:rPr lang="en-US" sz="1400" dirty="0"/>
              <a:t>DC-DC module tested at CNGS in 2009: </a:t>
            </a:r>
            <a:r>
              <a:rPr lang="en-US" sz="1400" dirty="0">
                <a:hlinkClick r:id="rId4"/>
              </a:rPr>
              <a:t>EDMS 1053817</a:t>
            </a:r>
            <a:endParaRPr lang="en-US" sz="1400" dirty="0"/>
          </a:p>
          <a:p>
            <a:pPr lvl="1"/>
            <a:r>
              <a:rPr lang="en-US" sz="1400" dirty="0"/>
              <a:t>Bi-Volt/Tri-Volt PSUs tested at </a:t>
            </a:r>
            <a:r>
              <a:rPr lang="en-US" sz="1400" dirty="0" smtClean="0"/>
              <a:t>CHARM </a:t>
            </a:r>
            <a:r>
              <a:rPr lang="en-US" sz="1400" dirty="0"/>
              <a:t>in 2017: </a:t>
            </a:r>
            <a:r>
              <a:rPr lang="en-US" sz="1400" dirty="0">
                <a:hlinkClick r:id="rId5"/>
              </a:rPr>
              <a:t>EDMS 1933100</a:t>
            </a:r>
            <a:endParaRPr lang="en-US" sz="1400" dirty="0" smtClean="0"/>
          </a:p>
          <a:p>
            <a:r>
              <a:rPr lang="en-US" sz="1600" dirty="0" smtClean="0"/>
              <a:t>Work on-going on DC-DC brick with external companies:</a:t>
            </a:r>
          </a:p>
          <a:p>
            <a:pPr lvl="1"/>
            <a:r>
              <a:rPr lang="en-US" sz="1400" b="1" dirty="0" smtClean="0"/>
              <a:t>TRACO:</a:t>
            </a:r>
            <a:r>
              <a:rPr lang="en-US" sz="1400" dirty="0" smtClean="0"/>
              <a:t> NDA signed and components Rad-tested at CHARM</a:t>
            </a:r>
          </a:p>
          <a:p>
            <a:pPr lvl="1"/>
            <a:r>
              <a:rPr lang="en-US" sz="1400" b="1" dirty="0" smtClean="0"/>
              <a:t>ASP: </a:t>
            </a:r>
            <a:r>
              <a:rPr lang="en-US" sz="1400" dirty="0" smtClean="0"/>
              <a:t>dedicated rad-</a:t>
            </a:r>
            <a:r>
              <a:rPr lang="en-US" sz="1400" dirty="0" err="1" smtClean="0"/>
              <a:t>tol</a:t>
            </a:r>
            <a:r>
              <a:rPr lang="en-US" sz="1400" dirty="0" smtClean="0"/>
              <a:t> design for CERN </a:t>
            </a:r>
          </a:p>
          <a:p>
            <a:pPr lvl="1"/>
            <a:r>
              <a:rPr lang="en-US" sz="1400" b="1" dirty="0" smtClean="0"/>
              <a:t>BE-CO </a:t>
            </a:r>
            <a:r>
              <a:rPr lang="en-US" sz="1400" dirty="0" smtClean="0"/>
              <a:t>convergences</a:t>
            </a:r>
          </a:p>
          <a:p>
            <a:r>
              <a:rPr lang="en-US" sz="1600" dirty="0" smtClean="0"/>
              <a:t>DC-DC brick &amp; system rad-validation at CHARM</a:t>
            </a:r>
          </a:p>
          <a:p>
            <a:pPr lvl="1"/>
            <a:r>
              <a:rPr lang="en-US" sz="1400" dirty="0" smtClean="0"/>
              <a:t>COTS DC-DC component screening via EN-STI</a:t>
            </a:r>
          </a:p>
          <a:p>
            <a:pPr lvl="1"/>
            <a:r>
              <a:rPr lang="en-US" sz="1400" dirty="0" smtClean="0"/>
              <a:t>Prototype design tests as well as lot qualification needed</a:t>
            </a:r>
          </a:p>
          <a:p>
            <a:r>
              <a:rPr lang="en-US" sz="1600" dirty="0" smtClean="0"/>
              <a:t>Potentially needed During </a:t>
            </a:r>
            <a:r>
              <a:rPr lang="en-US" sz="1600" b="1" dirty="0" smtClean="0"/>
              <a:t>Run3 </a:t>
            </a:r>
            <a:r>
              <a:rPr lang="en-US" sz="1600" dirty="0" smtClean="0"/>
              <a:t>(replacement) &amp; during </a:t>
            </a:r>
            <a:r>
              <a:rPr lang="en-US" sz="1600" b="1" dirty="0" smtClean="0"/>
              <a:t>LS3 </a:t>
            </a:r>
            <a:r>
              <a:rPr lang="en-US" sz="1600" dirty="0" smtClean="0"/>
              <a:t>(full deployment)</a:t>
            </a:r>
            <a:endParaRPr lang="en-GB" sz="16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7762" y="3958847"/>
            <a:ext cx="5046840" cy="74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32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9480</TotalTime>
  <Words>1209</Words>
  <Application>Microsoft Office PowerPoint</Application>
  <PresentationFormat>On-screen Show (16:9)</PresentationFormat>
  <Paragraphs>313</Paragraphs>
  <Slides>17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Mangal</vt:lpstr>
      <vt:lpstr>Optima</vt:lpstr>
      <vt:lpstr>Times New Roman</vt:lpstr>
      <vt:lpstr>CERNCorporate16-9</vt:lpstr>
      <vt:lpstr>Radiation tolerant developments: Power Converters Review of R2E-related projects</vt:lpstr>
      <vt:lpstr>Outline</vt:lpstr>
      <vt:lpstr>Finished &amp; qualified products</vt:lpstr>
      <vt:lpstr>FGClite</vt:lpstr>
      <vt:lpstr>RadDIM</vt:lpstr>
      <vt:lpstr>R2E-LHC600A-10V</vt:lpstr>
      <vt:lpstr>R2E-LHC4-6-8kA-08V</vt:lpstr>
      <vt:lpstr>On-going / scheduled developments</vt:lpstr>
      <vt:lpstr>Tri- &amp; Bi-Volt</vt:lpstr>
      <vt:lpstr>R2E-HL-LHC(60-120)A-10V</vt:lpstr>
      <vt:lpstr>New developments</vt:lpstr>
      <vt:lpstr>Radiation Levels in RR dependency on TCL settings</vt:lpstr>
      <vt:lpstr>Impact of RR converters on LHC operation</vt:lpstr>
      <vt:lpstr>FGClite-Rad-Mon http://fgclite-rad-mon.cern.ch/ </vt:lpstr>
      <vt:lpstr>FGClite-Rad-Mon http://fgclite-rad-mon.cern.ch/ 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Slawosz Uznanski</cp:lastModifiedBy>
  <cp:revision>216</cp:revision>
  <dcterms:created xsi:type="dcterms:W3CDTF">2012-11-30T11:04:26Z</dcterms:created>
  <dcterms:modified xsi:type="dcterms:W3CDTF">2018-12-11T10:22:14Z</dcterms:modified>
</cp:coreProperties>
</file>