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78" r:id="rId4"/>
    <p:sldId id="264" r:id="rId5"/>
    <p:sldId id="265" r:id="rId6"/>
    <p:sldId id="258" r:id="rId7"/>
    <p:sldId id="259" r:id="rId8"/>
    <p:sldId id="261" r:id="rId9"/>
    <p:sldId id="263" r:id="rId10"/>
    <p:sldId id="267" r:id="rId11"/>
    <p:sldId id="272" r:id="rId12"/>
    <p:sldId id="270" r:id="rId13"/>
    <p:sldId id="273" r:id="rId14"/>
    <p:sldId id="276" r:id="rId15"/>
    <p:sldId id="266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893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A29F7-D802-42F7-947F-B5E63DC75C0F}" type="datetimeFigureOut">
              <a:rPr lang="en-GB" smtClean="0"/>
              <a:t>11/12/2018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540B5-E629-47EC-AE5D-5BF89FF76E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262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540B5-E629-47EC-AE5D-5BF89FF76E7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1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-1"/>
            <a:ext cx="8040255" cy="1000949"/>
          </a:xfrm>
        </p:spPr>
        <p:txBody>
          <a:bodyPr>
            <a:noAutofit/>
          </a:bodyPr>
          <a:lstStyle/>
          <a:p>
            <a:r>
              <a:rPr lang="en-GB" sz="2800" dirty="0" smtClean="0"/>
              <a:t>Cards with Smartfusion2 FPGA – Some results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072" y="1684439"/>
            <a:ext cx="3948545" cy="17463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201" y="1075160"/>
            <a:ext cx="4432358" cy="224970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68719" y="4079275"/>
            <a:ext cx="5270272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Testing cards with new reprogrammable FPGA</a:t>
            </a:r>
            <a:endParaRPr lang="en-GB" sz="1200" dirty="0" smtClean="0"/>
          </a:p>
          <a:p>
            <a:r>
              <a:rPr lang="en-GB" sz="1100" i="1" dirty="0" smtClean="0"/>
              <a:t>     Approximately 1 automatic action (local or remote) every ~1000 </a:t>
            </a:r>
            <a:r>
              <a:rPr lang="en-GB" sz="1100" i="1" dirty="0" err="1" smtClean="0"/>
              <a:t>Gy</a:t>
            </a:r>
            <a:r>
              <a:rPr lang="en-GB" sz="1100" i="1" dirty="0" smtClean="0"/>
              <a:t> (tunnel).</a:t>
            </a:r>
          </a:p>
          <a:p>
            <a:endParaRPr lang="en-GB" sz="11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Observation on the ADC</a:t>
            </a:r>
            <a:endParaRPr lang="en-GB" sz="1100" dirty="0" smtClean="0"/>
          </a:p>
          <a:p>
            <a:r>
              <a:rPr lang="en-GB" sz="1100" i="1" dirty="0" smtClean="0"/>
              <a:t>    A new delivery of a long used component (ADC) was found sensitive.</a:t>
            </a:r>
          </a:p>
          <a:p>
            <a:r>
              <a:rPr lang="en-GB" sz="1100" i="1" dirty="0" smtClean="0"/>
              <a:t>    </a:t>
            </a:r>
            <a:r>
              <a:rPr lang="en-GB" sz="1100" i="1" dirty="0"/>
              <a:t>→ Existing productions are OK</a:t>
            </a:r>
            <a:r>
              <a:rPr lang="en-GB" sz="1100" i="1" dirty="0" smtClean="0"/>
              <a:t>.</a:t>
            </a:r>
          </a:p>
          <a:p>
            <a:r>
              <a:rPr lang="en-GB" sz="1100" i="1" dirty="0" smtClean="0"/>
              <a:t>    → To pay attention at future productions.</a:t>
            </a:r>
          </a:p>
          <a:p>
            <a:endParaRPr lang="en-GB" sz="1200" i="1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4398036" y="3315044"/>
            <a:ext cx="4684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Anti-</a:t>
            </a:r>
            <a:r>
              <a:rPr lang="en-GB" sz="1200" dirty="0" err="1" smtClean="0"/>
              <a:t>latchup</a:t>
            </a:r>
            <a:r>
              <a:rPr lang="en-GB" sz="1200" dirty="0" smtClean="0"/>
              <a:t> circuit to cope with non-destructive SELs.</a:t>
            </a:r>
            <a:endParaRPr lang="en-GB" sz="1200" i="1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0" y="3396483"/>
            <a:ext cx="4684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TID results for all cards/campaigns</a:t>
            </a:r>
            <a:endParaRPr lang="en-GB" sz="1200" i="1" dirty="0" smtClean="0"/>
          </a:p>
        </p:txBody>
      </p:sp>
      <p:sp>
        <p:nvSpPr>
          <p:cNvPr id="25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6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0153" y="5760481"/>
            <a:ext cx="64290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00B050"/>
                </a:solidFill>
              </a:rPr>
              <a:t>Paper on Smartfusion2 FPGA under publication: </a:t>
            </a:r>
            <a:r>
              <a:rPr lang="en-GB" sz="1200" b="1" i="1" dirty="0" smtClean="0">
                <a:solidFill>
                  <a:srgbClr val="00B050"/>
                </a:solidFill>
              </a:rPr>
              <a:t>https</a:t>
            </a:r>
            <a:r>
              <a:rPr lang="en-GB" sz="1200" b="1" i="1" dirty="0">
                <a:solidFill>
                  <a:srgbClr val="00B050"/>
                </a:solidFill>
              </a:rPr>
              <a:t>://edms.cern.ch/document/2050890</a:t>
            </a:r>
          </a:p>
        </p:txBody>
      </p:sp>
    </p:spTree>
    <p:extLst>
      <p:ext uri="{BB962C8B-B14F-4D97-AF65-F5344CB8AC3E}">
        <p14:creationId xmlns:p14="http://schemas.microsoft.com/office/powerpoint/2010/main" val="15632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663"/>
            <a:ext cx="7467600" cy="70643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FIP card internal errors – Power consumption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654" y="725361"/>
            <a:ext cx="3089408" cy="2456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8336" y="3349905"/>
            <a:ext cx="2687534" cy="18604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306" y="736849"/>
            <a:ext cx="3372072" cy="15537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8306" y="2394909"/>
            <a:ext cx="3372072" cy="155377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8306" y="4137895"/>
            <a:ext cx="3445694" cy="15838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919765" y="3079720"/>
            <a:ext cx="2022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2014/2015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970721" y="5262329"/>
            <a:ext cx="2022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2016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299200" y="5675861"/>
            <a:ext cx="2022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2017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0072" y="5528016"/>
            <a:ext cx="5606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2017: Used cards of previous CHARM tests. </a:t>
            </a:r>
          </a:p>
          <a:p>
            <a:r>
              <a:rPr lang="en-GB" sz="1400" dirty="0" smtClean="0"/>
              <a:t>Very high annealing when powered off. All cards are still functional.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216" y="969724"/>
            <a:ext cx="1569639" cy="207954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761" y="4137895"/>
            <a:ext cx="2101835" cy="66477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20072" y="3688254"/>
            <a:ext cx="2546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All 3 irradiation combined TID (</a:t>
            </a:r>
            <a:r>
              <a:rPr lang="en-GB" sz="1200" dirty="0" err="1" smtClean="0"/>
              <a:t>Gy</a:t>
            </a:r>
            <a:r>
              <a:rPr lang="en-GB" sz="1200" dirty="0" smtClean="0"/>
              <a:t>)</a:t>
            </a:r>
          </a:p>
        </p:txBody>
      </p:sp>
      <p:sp>
        <p:nvSpPr>
          <p:cNvPr id="3" name="Rectangle 2"/>
          <p:cNvSpPr/>
          <p:nvPr/>
        </p:nvSpPr>
        <p:spPr>
          <a:xfrm>
            <a:off x="210811" y="4051041"/>
            <a:ext cx="2308548" cy="841084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8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</p:spTree>
    <p:extLst>
      <p:ext uri="{BB962C8B-B14F-4D97-AF65-F5344CB8AC3E}">
        <p14:creationId xmlns:p14="http://schemas.microsoft.com/office/powerpoint/2010/main" val="196253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7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itle 6"/>
          <p:cNvSpPr txBox="1">
            <a:spLocks/>
          </p:cNvSpPr>
          <p:nvPr/>
        </p:nvSpPr>
        <p:spPr>
          <a:xfrm>
            <a:off x="197989" y="344674"/>
            <a:ext cx="6242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>
                <a:solidFill>
                  <a:schemeClr val="dk1"/>
                </a:solidFill>
              </a:rPr>
              <a:t>Example of ongoing unforeseen consolidation.</a:t>
            </a:r>
          </a:p>
          <a:p>
            <a:r>
              <a:rPr lang="en-GB" sz="1800" dirty="0" err="1" smtClean="0">
                <a:solidFill>
                  <a:schemeClr val="dk1"/>
                </a:solidFill>
              </a:rPr>
              <a:t>Metastability</a:t>
            </a:r>
            <a:r>
              <a:rPr lang="en-GB" sz="1800" dirty="0" smtClean="0">
                <a:solidFill>
                  <a:schemeClr val="dk1"/>
                </a:solidFill>
              </a:rPr>
              <a:t> problem on the </a:t>
            </a:r>
            <a:r>
              <a:rPr lang="en-GB" sz="1800" dirty="0" err="1" smtClean="0">
                <a:solidFill>
                  <a:schemeClr val="dk1"/>
                </a:solidFill>
              </a:rPr>
              <a:t>antifuse</a:t>
            </a:r>
            <a:r>
              <a:rPr lang="en-GB" sz="1800" dirty="0" smtClean="0">
                <a:solidFill>
                  <a:schemeClr val="dk1"/>
                </a:solidFill>
              </a:rPr>
              <a:t> TT FPGAs. </a:t>
            </a:r>
            <a:r>
              <a:rPr lang="en-GB" sz="1800" dirty="0">
                <a:solidFill>
                  <a:schemeClr val="dk1"/>
                </a:solidFill>
              </a:rPr>
              <a:t>F</a:t>
            </a:r>
            <a:r>
              <a:rPr lang="en-GB" sz="1800" dirty="0" smtClean="0">
                <a:solidFill>
                  <a:schemeClr val="dk1"/>
                </a:solidFill>
              </a:rPr>
              <a:t>or 2019.</a:t>
            </a:r>
            <a:endParaRPr lang="en-US" sz="1800" dirty="0">
              <a:solidFill>
                <a:schemeClr val="dk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36" y="2129268"/>
            <a:ext cx="2562693" cy="192202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4109706" y="3150215"/>
            <a:ext cx="49792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</a:rPr>
              <a:t>CLK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216559" y="3016428"/>
            <a:ext cx="7273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</a:rPr>
              <a:t>“ADC Busy” after FF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358832" y="3346163"/>
            <a:ext cx="7732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</a:rPr>
              <a:t>“ADC Busy” before FF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546539" y="4094602"/>
            <a:ext cx="2381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Problem solved after synchronizing the busy signal</a:t>
            </a:r>
          </a:p>
        </p:txBody>
      </p:sp>
      <p:pic>
        <p:nvPicPr>
          <p:cNvPr id="29" name="Picture 2" descr="Flex PCB Manufactur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268" y="4208688"/>
            <a:ext cx="1702926" cy="63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06"/>
          <a:stretch/>
        </p:blipFill>
        <p:spPr>
          <a:xfrm>
            <a:off x="6494222" y="2149164"/>
            <a:ext cx="2314417" cy="135893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941384" y="3508100"/>
            <a:ext cx="35469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Tested at 2 spiky cards removed from the tunnel.</a:t>
            </a:r>
          </a:p>
          <a:p>
            <a:pPr algn="ctr"/>
            <a:r>
              <a:rPr lang="en-US" sz="1000" dirty="0" smtClean="0"/>
              <a:t>Noisy when original card; no noise with extra FF.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426823" y="4921954"/>
            <a:ext cx="2381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Example of flex PCB solution</a:t>
            </a:r>
          </a:p>
          <a:p>
            <a:pPr algn="ctr"/>
            <a:r>
              <a:rPr lang="en-US" sz="1000" dirty="0" smtClean="0"/>
              <a:t>Estimated cost: &lt; 10 CHF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9" t="31437" r="8812" b="22293"/>
          <a:stretch/>
        </p:blipFill>
        <p:spPr>
          <a:xfrm>
            <a:off x="3500936" y="4522637"/>
            <a:ext cx="2516778" cy="1306287"/>
          </a:xfrm>
          <a:prstGeom prst="rect">
            <a:avLst/>
          </a:prstGeom>
        </p:spPr>
      </p:pic>
      <p:sp>
        <p:nvSpPr>
          <p:cNvPr id="58" name="Oval 57"/>
          <p:cNvSpPr/>
          <p:nvPr/>
        </p:nvSpPr>
        <p:spPr>
          <a:xfrm>
            <a:off x="4369651" y="4730266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Oval 58"/>
          <p:cNvSpPr/>
          <p:nvPr/>
        </p:nvSpPr>
        <p:spPr>
          <a:xfrm>
            <a:off x="4444440" y="473026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val 59"/>
          <p:cNvSpPr/>
          <p:nvPr/>
        </p:nvSpPr>
        <p:spPr>
          <a:xfrm>
            <a:off x="4619699" y="496648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val 60"/>
          <p:cNvSpPr/>
          <p:nvPr/>
        </p:nvSpPr>
        <p:spPr>
          <a:xfrm>
            <a:off x="4444195" y="470359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5355069" y="5130914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Oval 62"/>
          <p:cNvSpPr/>
          <p:nvPr/>
        </p:nvSpPr>
        <p:spPr>
          <a:xfrm>
            <a:off x="4737447" y="5782424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64" name="Oval 63"/>
          <p:cNvSpPr/>
          <p:nvPr/>
        </p:nvSpPr>
        <p:spPr>
          <a:xfrm>
            <a:off x="4369650" y="5216030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65" name="Oval 64"/>
          <p:cNvSpPr/>
          <p:nvPr/>
        </p:nvSpPr>
        <p:spPr>
          <a:xfrm>
            <a:off x="4619091" y="5424796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4444440" y="5208509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4443832" y="5181840"/>
            <a:ext cx="45719" cy="4571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92D050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4619091" y="5748034"/>
            <a:ext cx="164438" cy="0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641950" y="5519434"/>
            <a:ext cx="0" cy="187929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4235135" y="5617192"/>
            <a:ext cx="383956" cy="16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4314722" y="5208410"/>
            <a:ext cx="112391" cy="7620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4235135" y="5227559"/>
            <a:ext cx="79587" cy="356644"/>
          </a:xfrm>
          <a:prstGeom prst="lin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443832" y="5640774"/>
            <a:ext cx="163829" cy="123111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4614128" y="5115077"/>
            <a:ext cx="163829" cy="9333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4760306" y="5238889"/>
            <a:ext cx="640483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4314722" y="4989344"/>
            <a:ext cx="338886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4314722" y="4749314"/>
            <a:ext cx="27092" cy="25622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4641950" y="5031254"/>
            <a:ext cx="0" cy="622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5373264" y="5176633"/>
            <a:ext cx="0" cy="622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3481803" y="5855593"/>
            <a:ext cx="26598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Location on the TT card for flex PCB patch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99209" y="5640427"/>
            <a:ext cx="22444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Currently 115 channels + 80 masked out of ~1100 channels</a:t>
            </a: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209" y="4343173"/>
            <a:ext cx="2015993" cy="1236410"/>
          </a:xfrm>
          <a:prstGeom prst="rect">
            <a:avLst/>
          </a:prstGeom>
        </p:spPr>
      </p:pic>
      <p:sp>
        <p:nvSpPr>
          <p:cNvPr id="83" name="Rectangle 82"/>
          <p:cNvSpPr/>
          <p:nvPr/>
        </p:nvSpPr>
        <p:spPr>
          <a:xfrm>
            <a:off x="6141683" y="5430364"/>
            <a:ext cx="29011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Radiation test specs ready.</a:t>
            </a:r>
          </a:p>
          <a:p>
            <a:pPr algn="ctr"/>
            <a:r>
              <a:rPr lang="en-US" sz="1000" b="1" dirty="0" smtClean="0"/>
              <a:t>To test around Jan/Feb 19.</a:t>
            </a:r>
          </a:p>
          <a:p>
            <a:pPr algn="ctr"/>
            <a:r>
              <a:rPr lang="en-US" sz="1000" b="1" dirty="0" smtClean="0"/>
              <a:t>Test deployment during LS2.</a:t>
            </a:r>
          </a:p>
        </p:txBody>
      </p:sp>
      <p:sp>
        <p:nvSpPr>
          <p:cNvPr id="46" name="Rectangle 45"/>
          <p:cNvSpPr/>
          <p:nvPr/>
        </p:nvSpPr>
        <p:spPr>
          <a:xfrm>
            <a:off x="94982" y="1130845"/>
            <a:ext cx="87891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“Random” erratic behavior seen on some type of cards </a:t>
            </a:r>
            <a:r>
              <a:rPr lang="en-US" sz="1200" dirty="0"/>
              <a:t>→</a:t>
            </a:r>
            <a:r>
              <a:rPr lang="en-US" sz="1200" dirty="0" smtClean="0"/>
              <a:t> Problem </a:t>
            </a:r>
            <a:r>
              <a:rPr lang="en-US" sz="1200" dirty="0"/>
              <a:t>understood: FPGA </a:t>
            </a:r>
            <a:r>
              <a:rPr lang="en-US" sz="1200" dirty="0" err="1"/>
              <a:t>metastability</a:t>
            </a:r>
            <a:r>
              <a:rPr lang="en-US" sz="1200" dirty="0"/>
              <a:t> on asynchronous inputs.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So far problem was treated by replacing the FPGA to another “newer” code version that does not suffer from this problem.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smtClean="0"/>
              <a:t>FPGA cannot be reprogrammed → Addition of a flip-flop component patch (FF).</a:t>
            </a:r>
          </a:p>
        </p:txBody>
      </p:sp>
      <p:pic>
        <p:nvPicPr>
          <p:cNvPr id="47" name="Picture 6" descr="Block diagram representation of logic created for a state machin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37" y="1950657"/>
            <a:ext cx="2219617" cy="66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0" descr="Image result for gates FPGA circuit logic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44" y="2864828"/>
            <a:ext cx="1912256" cy="87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Arrow Connector 48"/>
          <p:cNvCxnSpPr/>
          <p:nvPr/>
        </p:nvCxnSpPr>
        <p:spPr>
          <a:xfrm>
            <a:off x="1385276" y="2580337"/>
            <a:ext cx="0" cy="42148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197989" y="3736734"/>
            <a:ext cx="22859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/>
              <a:t>Timing violations lead to wrong state in the FPGA </a:t>
            </a:r>
            <a:r>
              <a:rPr lang="en-US" sz="1000" dirty="0" err="1" smtClean="0"/>
              <a:t>statemachine</a:t>
            </a:r>
            <a:r>
              <a:rPr lang="en-US" sz="1000" dirty="0" smtClean="0"/>
              <a:t> → Reset</a:t>
            </a:r>
          </a:p>
        </p:txBody>
      </p:sp>
      <p:sp>
        <p:nvSpPr>
          <p:cNvPr id="52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3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</p:spTree>
    <p:extLst>
      <p:ext uri="{BB962C8B-B14F-4D97-AF65-F5344CB8AC3E}">
        <p14:creationId xmlns:p14="http://schemas.microsoft.com/office/powerpoint/2010/main" val="246334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31" grpId="0"/>
      <p:bldP spid="32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73" grpId="0" animBg="1"/>
      <p:bldP spid="74" grpId="0" animBg="1"/>
      <p:bldP spid="80" grpId="0"/>
      <p:bldP spid="8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76778"/>
            <a:ext cx="8141855" cy="65264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AC/DC 24V </a:t>
            </a:r>
            <a:r>
              <a:rPr lang="en-GB" sz="2800" dirty="0"/>
              <a:t>50W device </a:t>
            </a:r>
            <a:r>
              <a:rPr lang="en-GB" sz="1600" dirty="0"/>
              <a:t>TDK-Lambda </a:t>
            </a:r>
            <a:r>
              <a:rPr lang="en-GB" sz="1600" dirty="0" smtClean="0"/>
              <a:t>ZWS50BAF24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179" y="3119311"/>
            <a:ext cx="3090131" cy="5203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85" y="3356262"/>
            <a:ext cx="2699650" cy="22050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6638" y="842126"/>
            <a:ext cx="504817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 smtClean="0"/>
              <a:t>Non critical low count ventilator devices installation in shielded areas.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 smtClean="0"/>
              <a:t>After some failures in LHC, </a:t>
            </a:r>
            <a:r>
              <a:rPr lang="en-GB" sz="1100" b="1" dirty="0" err="1" smtClean="0"/>
              <a:t>mosfets</a:t>
            </a:r>
            <a:r>
              <a:rPr lang="en-GB" sz="1100" b="1" dirty="0" smtClean="0"/>
              <a:t> replaced to rad-</a:t>
            </a:r>
            <a:r>
              <a:rPr lang="en-GB" sz="1100" b="1" dirty="0" err="1" smtClean="0"/>
              <a:t>tol</a:t>
            </a:r>
            <a:r>
              <a:rPr lang="en-GB" sz="1100" b="1" dirty="0" smtClean="0"/>
              <a:t> FCA36N60NF.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 smtClean="0"/>
              <a:t>After more failures on the modified supplies, the circuit was analysed.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11" y="1459867"/>
            <a:ext cx="2367216" cy="17768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336" y="1639835"/>
            <a:ext cx="1371756" cy="10296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489" y="1639835"/>
            <a:ext cx="1371756" cy="10296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841962" y="2699562"/>
            <a:ext cx="162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Original power </a:t>
            </a:r>
            <a:r>
              <a:rPr lang="en-GB" sz="1100" dirty="0" err="1" smtClean="0"/>
              <a:t>mosfets</a:t>
            </a:r>
            <a:endParaRPr lang="en-GB" sz="11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407367" y="2698984"/>
            <a:ext cx="16722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 smtClean="0"/>
              <a:t>Modified power </a:t>
            </a:r>
            <a:r>
              <a:rPr lang="en-GB" sz="1100" dirty="0" err="1" smtClean="0"/>
              <a:t>mosfets</a:t>
            </a:r>
            <a:endParaRPr lang="en-GB" sz="11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164377" y="3666534"/>
            <a:ext cx="47018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Original circuit produces 400 VDC and power </a:t>
            </a:r>
            <a:r>
              <a:rPr lang="en-GB" sz="1100" dirty="0" err="1" smtClean="0"/>
              <a:t>mosfets</a:t>
            </a:r>
            <a:r>
              <a:rPr lang="en-GB" sz="1100" dirty="0" smtClean="0"/>
              <a:t> see 475-500 VDC!</a:t>
            </a:r>
          </a:p>
          <a:p>
            <a:r>
              <a:rPr lang="en-GB" sz="1100" dirty="0" smtClean="0"/>
              <a:t>After disabling the power factor correction circuit, DC voltage at 325 VDC</a:t>
            </a:r>
          </a:p>
          <a:p>
            <a:r>
              <a:rPr lang="en-GB" sz="1100" dirty="0" smtClean="0"/>
              <a:t>And power </a:t>
            </a:r>
            <a:r>
              <a:rPr lang="en-GB" sz="1100" dirty="0" err="1" smtClean="0"/>
              <a:t>mosfets</a:t>
            </a:r>
            <a:r>
              <a:rPr lang="en-GB" sz="1100" dirty="0" smtClean="0"/>
              <a:t> see 400 VDC.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5745" y="4435790"/>
            <a:ext cx="30250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Tested units:</a:t>
            </a:r>
            <a:endParaRPr lang="en-GB" sz="1100" b="1" dirty="0"/>
          </a:p>
          <a:p>
            <a:r>
              <a:rPr lang="en-GB" sz="1100" dirty="0" smtClean="0"/>
              <a:t>#1 Rad-</a:t>
            </a:r>
            <a:r>
              <a:rPr lang="en-GB" sz="1100" dirty="0" err="1" smtClean="0"/>
              <a:t>tol</a:t>
            </a:r>
            <a:r>
              <a:rPr lang="en-GB" sz="1100" dirty="0" smtClean="0"/>
              <a:t> </a:t>
            </a:r>
            <a:r>
              <a:rPr lang="en-GB" sz="1100" dirty="0" err="1" smtClean="0"/>
              <a:t>Mosfet</a:t>
            </a:r>
            <a:r>
              <a:rPr lang="en-GB" sz="1100" dirty="0" smtClean="0"/>
              <a:t> </a:t>
            </a:r>
            <a:r>
              <a:rPr lang="en-GB" sz="1100" dirty="0"/>
              <a:t>+47V </a:t>
            </a:r>
            <a:r>
              <a:rPr lang="en-GB" sz="1100" dirty="0" err="1" smtClean="0"/>
              <a:t>zener</a:t>
            </a:r>
            <a:r>
              <a:rPr lang="en-GB" sz="1100" dirty="0" smtClean="0"/>
              <a:t> without </a:t>
            </a:r>
            <a:r>
              <a:rPr lang="en-GB" sz="1100" dirty="0"/>
              <a:t>/PFC</a:t>
            </a:r>
          </a:p>
          <a:p>
            <a:r>
              <a:rPr lang="en-GB" sz="1100" dirty="0" smtClean="0"/>
              <a:t>#2 </a:t>
            </a:r>
            <a:r>
              <a:rPr lang="en-GB" sz="1100" dirty="0"/>
              <a:t>Rad-</a:t>
            </a:r>
            <a:r>
              <a:rPr lang="en-GB" sz="1100" dirty="0" err="1"/>
              <a:t>tol</a:t>
            </a:r>
            <a:r>
              <a:rPr lang="en-GB" sz="1100" dirty="0"/>
              <a:t> </a:t>
            </a:r>
            <a:r>
              <a:rPr lang="en-GB" sz="1100" dirty="0" err="1" smtClean="0"/>
              <a:t>Mosfet</a:t>
            </a:r>
            <a:r>
              <a:rPr lang="en-GB" sz="1100" dirty="0" smtClean="0"/>
              <a:t> </a:t>
            </a:r>
            <a:r>
              <a:rPr lang="en-GB" sz="1100" dirty="0"/>
              <a:t>without </a:t>
            </a:r>
            <a:r>
              <a:rPr lang="en-GB" sz="1100" dirty="0" err="1" smtClean="0"/>
              <a:t>zener</a:t>
            </a:r>
            <a:r>
              <a:rPr lang="en-GB" sz="1100" dirty="0"/>
              <a:t>/PFC</a:t>
            </a:r>
          </a:p>
          <a:p>
            <a:r>
              <a:rPr lang="en-GB" sz="1100" dirty="0" smtClean="0"/>
              <a:t>#3 </a:t>
            </a:r>
            <a:r>
              <a:rPr lang="en-GB" sz="1100" dirty="0"/>
              <a:t>Rad-</a:t>
            </a:r>
            <a:r>
              <a:rPr lang="en-GB" sz="1100" dirty="0" err="1"/>
              <a:t>tol</a:t>
            </a:r>
            <a:r>
              <a:rPr lang="en-GB" sz="1100" dirty="0"/>
              <a:t> </a:t>
            </a:r>
            <a:r>
              <a:rPr lang="en-GB" sz="1100" dirty="0" err="1" smtClean="0"/>
              <a:t>Mosfet</a:t>
            </a:r>
            <a:r>
              <a:rPr lang="en-GB" sz="1100" dirty="0" smtClean="0"/>
              <a:t> </a:t>
            </a:r>
            <a:r>
              <a:rPr lang="en-GB" sz="1100" dirty="0"/>
              <a:t>without </a:t>
            </a:r>
            <a:r>
              <a:rPr lang="en-GB" sz="1100" dirty="0" err="1" smtClean="0"/>
              <a:t>zener</a:t>
            </a:r>
            <a:r>
              <a:rPr lang="en-GB" sz="1100" dirty="0"/>
              <a:t>/PFC</a:t>
            </a:r>
          </a:p>
          <a:p>
            <a:r>
              <a:rPr lang="en-GB" sz="1100" dirty="0" smtClean="0"/>
              <a:t>#</a:t>
            </a:r>
            <a:r>
              <a:rPr lang="en-GB" sz="1100" dirty="0"/>
              <a:t>4</a:t>
            </a:r>
            <a:r>
              <a:rPr lang="en-GB" sz="1100" dirty="0" smtClean="0"/>
              <a:t> Original </a:t>
            </a:r>
            <a:r>
              <a:rPr lang="en-GB" sz="1100" dirty="0" err="1"/>
              <a:t>mosfets</a:t>
            </a:r>
            <a:r>
              <a:rPr lang="en-GB" sz="1100" dirty="0"/>
              <a:t> without </a:t>
            </a:r>
            <a:r>
              <a:rPr lang="en-GB" sz="1100" dirty="0" err="1" smtClean="0"/>
              <a:t>zener</a:t>
            </a:r>
            <a:r>
              <a:rPr lang="en-GB" sz="1100" dirty="0" smtClean="0"/>
              <a:t>/PFC</a:t>
            </a:r>
            <a:endParaRPr lang="en-GB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258913" y="4435789"/>
            <a:ext cx="19255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/>
              <a:t>Failed at:</a:t>
            </a:r>
            <a:endParaRPr lang="en-GB" sz="1100" b="1" dirty="0"/>
          </a:p>
          <a:p>
            <a:r>
              <a:rPr lang="en-GB" sz="1100" dirty="0" smtClean="0"/>
              <a:t>#1 300 </a:t>
            </a:r>
            <a:r>
              <a:rPr lang="en-GB" sz="1100" dirty="0" err="1" smtClean="0"/>
              <a:t>Gy</a:t>
            </a:r>
            <a:r>
              <a:rPr lang="en-GB" sz="1100" dirty="0" smtClean="0"/>
              <a:t>, 1.19 10</a:t>
            </a:r>
            <a:r>
              <a:rPr lang="en-GB" sz="1100" baseline="30000" dirty="0" smtClean="0"/>
              <a:t>12</a:t>
            </a:r>
            <a:r>
              <a:rPr lang="en-GB" sz="1100" dirty="0" smtClean="0"/>
              <a:t> HEH</a:t>
            </a:r>
            <a:endParaRPr lang="en-GB" sz="1100" dirty="0"/>
          </a:p>
          <a:p>
            <a:r>
              <a:rPr lang="en-GB" sz="1100" dirty="0" smtClean="0"/>
              <a:t>#2</a:t>
            </a:r>
            <a:r>
              <a:rPr lang="en-GB" sz="1100" dirty="0"/>
              <a:t> </a:t>
            </a:r>
            <a:r>
              <a:rPr lang="en-GB" sz="1100" dirty="0" smtClean="0"/>
              <a:t>289 </a:t>
            </a:r>
            <a:r>
              <a:rPr lang="en-GB" sz="1100" dirty="0" err="1"/>
              <a:t>Gy</a:t>
            </a:r>
            <a:r>
              <a:rPr lang="en-GB" sz="1100" dirty="0"/>
              <a:t>, </a:t>
            </a:r>
            <a:r>
              <a:rPr lang="en-GB" sz="1100" dirty="0" smtClean="0"/>
              <a:t>1.14 </a:t>
            </a:r>
            <a:r>
              <a:rPr lang="en-GB" sz="1100" dirty="0"/>
              <a:t>10</a:t>
            </a:r>
            <a:r>
              <a:rPr lang="en-GB" sz="1100" baseline="30000" dirty="0"/>
              <a:t>12</a:t>
            </a:r>
            <a:r>
              <a:rPr lang="en-GB" sz="1100" dirty="0"/>
              <a:t> HEH</a:t>
            </a:r>
          </a:p>
          <a:p>
            <a:r>
              <a:rPr lang="en-GB" sz="1100" dirty="0" smtClean="0"/>
              <a:t>#3</a:t>
            </a:r>
            <a:r>
              <a:rPr lang="en-GB" sz="1100" dirty="0"/>
              <a:t> </a:t>
            </a:r>
            <a:r>
              <a:rPr lang="en-GB" sz="1100" dirty="0" smtClean="0"/>
              <a:t>568 </a:t>
            </a:r>
            <a:r>
              <a:rPr lang="en-GB" sz="1100" dirty="0" err="1"/>
              <a:t>Gy</a:t>
            </a:r>
            <a:r>
              <a:rPr lang="en-GB" sz="1100" dirty="0"/>
              <a:t>, </a:t>
            </a:r>
            <a:r>
              <a:rPr lang="en-GB" sz="1100" dirty="0" smtClean="0"/>
              <a:t>2.25 </a:t>
            </a:r>
            <a:r>
              <a:rPr lang="en-GB" sz="1100" dirty="0"/>
              <a:t>10</a:t>
            </a:r>
            <a:r>
              <a:rPr lang="en-GB" sz="1100" baseline="30000" dirty="0"/>
              <a:t>12</a:t>
            </a:r>
            <a:r>
              <a:rPr lang="en-GB" sz="1100" dirty="0"/>
              <a:t> HEH</a:t>
            </a:r>
          </a:p>
          <a:p>
            <a:r>
              <a:rPr lang="en-GB" sz="1100" dirty="0" smtClean="0"/>
              <a:t>#4</a:t>
            </a:r>
            <a:r>
              <a:rPr lang="en-GB" sz="1100" dirty="0"/>
              <a:t> </a:t>
            </a:r>
            <a:r>
              <a:rPr lang="en-GB" sz="1100" dirty="0" smtClean="0"/>
              <a:t>    </a:t>
            </a:r>
            <a:r>
              <a:rPr lang="en-GB" sz="1100" b="1" dirty="0" smtClean="0"/>
              <a:t>4 </a:t>
            </a:r>
            <a:r>
              <a:rPr lang="en-GB" sz="1100" b="1" dirty="0" err="1"/>
              <a:t>Gy</a:t>
            </a:r>
            <a:r>
              <a:rPr lang="en-GB" sz="1100" b="1" dirty="0"/>
              <a:t>, </a:t>
            </a:r>
            <a:r>
              <a:rPr lang="en-GB" sz="1100" b="1" dirty="0" smtClean="0"/>
              <a:t>1.58 10</a:t>
            </a:r>
            <a:r>
              <a:rPr lang="en-GB" sz="1100" b="1" baseline="30000" dirty="0" smtClean="0"/>
              <a:t>10</a:t>
            </a:r>
            <a:r>
              <a:rPr lang="en-GB" sz="1100" b="1" dirty="0" smtClean="0"/>
              <a:t> </a:t>
            </a:r>
            <a:r>
              <a:rPr lang="en-GB" sz="1100" b="1" dirty="0"/>
              <a:t>HEH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5249" y="5708211"/>
            <a:ext cx="83798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1" dirty="0" smtClean="0"/>
              <a:t>But finally we will install custom rad-</a:t>
            </a:r>
            <a:r>
              <a:rPr lang="en-GB" sz="1100" i="1" dirty="0" err="1" smtClean="0"/>
              <a:t>tol</a:t>
            </a:r>
            <a:r>
              <a:rPr lang="en-GB" sz="1100" i="1" dirty="0" smtClean="0"/>
              <a:t> linear regulator from crate supply (27 - 33) V to 24 V.</a:t>
            </a:r>
          </a:p>
        </p:txBody>
      </p:sp>
      <p:sp>
        <p:nvSpPr>
          <p:cNvPr id="24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25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</p:spTree>
    <p:extLst>
      <p:ext uri="{BB962C8B-B14F-4D97-AF65-F5344CB8AC3E}">
        <p14:creationId xmlns:p14="http://schemas.microsoft.com/office/powerpoint/2010/main" val="249048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280"/>
            <a:ext cx="7467600" cy="645478"/>
          </a:xfrm>
        </p:spPr>
        <p:txBody>
          <a:bodyPr>
            <a:normAutofit/>
          </a:bodyPr>
          <a:lstStyle/>
          <a:p>
            <a:r>
              <a:rPr lang="en-GB" sz="2800" dirty="0" err="1" smtClean="0"/>
              <a:t>Misc</a:t>
            </a:r>
            <a:r>
              <a:rPr lang="en-GB" sz="2800" dirty="0" smtClean="0"/>
              <a:t> devices/components e.g. 2017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129039" y="3260424"/>
            <a:ext cx="39225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FANs:</a:t>
            </a:r>
          </a:p>
          <a:p>
            <a:r>
              <a:rPr lang="en-GB" sz="1200" i="1" dirty="0" err="1" smtClean="0"/>
              <a:t>Ebmpapst</a:t>
            </a:r>
            <a:r>
              <a:rPr lang="en-GB" sz="1200" i="1" dirty="0" smtClean="0"/>
              <a:t> </a:t>
            </a:r>
            <a:r>
              <a:rPr lang="en-GB" sz="1200" i="1" dirty="0" err="1"/>
              <a:t>VarioPro</a:t>
            </a:r>
            <a:r>
              <a:rPr lang="en-GB" sz="1200" i="1" dirty="0"/>
              <a:t> </a:t>
            </a:r>
            <a:r>
              <a:rPr lang="en-GB" sz="1200" i="1" dirty="0" smtClean="0"/>
              <a:t>4314/17T</a:t>
            </a:r>
            <a:r>
              <a:rPr lang="en-GB" sz="1200" i="1" dirty="0"/>
              <a:t> </a:t>
            </a:r>
            <a:r>
              <a:rPr lang="en-GB" sz="1200" i="1" dirty="0" smtClean="0"/>
              <a:t>(4.8W </a:t>
            </a:r>
            <a:r>
              <a:rPr lang="en-GB" sz="1200" i="1" dirty="0"/>
              <a:t>@ </a:t>
            </a:r>
            <a:r>
              <a:rPr lang="en-GB" sz="1200" i="1" dirty="0" smtClean="0"/>
              <a:t>24V)</a:t>
            </a:r>
          </a:p>
          <a:p>
            <a:r>
              <a:rPr lang="en-GB" sz="1200" i="1" dirty="0" err="1" smtClean="0"/>
              <a:t>Microblow</a:t>
            </a:r>
            <a:r>
              <a:rPr lang="en-GB" sz="1200" i="1" dirty="0" smtClean="0"/>
              <a:t> FMA8012BS-M (1.44W @ 12V)</a:t>
            </a:r>
          </a:p>
          <a:p>
            <a:r>
              <a:rPr lang="en-GB" sz="1200" i="1" dirty="0" smtClean="0"/>
              <a:t>SUNON PF80201V1-000U-A99 (3.42W @ 12V)</a:t>
            </a:r>
          </a:p>
          <a:p>
            <a:endParaRPr lang="en-GB" sz="1200" i="1" dirty="0" smtClean="0"/>
          </a:p>
          <a:p>
            <a:r>
              <a:rPr lang="en-GB" sz="1200" b="1" i="1" dirty="0" smtClean="0"/>
              <a:t>OPAs:</a:t>
            </a:r>
          </a:p>
          <a:p>
            <a:r>
              <a:rPr lang="en-GB" sz="1200" i="1" dirty="0" smtClean="0"/>
              <a:t>OPA132</a:t>
            </a:r>
          </a:p>
          <a:p>
            <a:r>
              <a:rPr lang="en-GB" sz="1200" i="1" dirty="0" smtClean="0"/>
              <a:t>OPA137</a:t>
            </a:r>
          </a:p>
          <a:p>
            <a:r>
              <a:rPr lang="en-GB" sz="1200" i="1" dirty="0" smtClean="0"/>
              <a:t>OPA192</a:t>
            </a:r>
          </a:p>
          <a:p>
            <a:r>
              <a:rPr lang="en-GB" sz="1200" i="1" dirty="0" smtClean="0"/>
              <a:t>OPA129</a:t>
            </a:r>
          </a:p>
          <a:p>
            <a:r>
              <a:rPr lang="en-GB" sz="1200" i="1" dirty="0" smtClean="0"/>
              <a:t>OPA602 (selected lower cost precision OPA replacement for the OPA627)</a:t>
            </a:r>
          </a:p>
          <a:p>
            <a:endParaRPr lang="en-GB" sz="1200" i="1" dirty="0"/>
          </a:p>
          <a:p>
            <a:r>
              <a:rPr lang="en-GB" sz="1200" b="1" i="1" dirty="0" smtClean="0"/>
              <a:t>AC/DC</a:t>
            </a:r>
            <a:r>
              <a:rPr lang="en-GB" sz="1200" i="1" dirty="0" smtClean="0"/>
              <a:t> 24 V 50W </a:t>
            </a:r>
            <a:r>
              <a:rPr lang="en-GB" sz="1200" i="1" dirty="0"/>
              <a:t>Unit </a:t>
            </a:r>
            <a:r>
              <a:rPr lang="en-GB" sz="1200" i="1" dirty="0" smtClean="0"/>
              <a:t>(TDK-Lambda </a:t>
            </a:r>
            <a:r>
              <a:rPr lang="en-GB" sz="1200" i="1" dirty="0"/>
              <a:t>ZWS50BAF24) </a:t>
            </a:r>
            <a:endParaRPr lang="en-GB" sz="1200" i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22" t="9091" r="17548"/>
          <a:stretch/>
        </p:blipFill>
        <p:spPr>
          <a:xfrm>
            <a:off x="2879436" y="2493032"/>
            <a:ext cx="2032000" cy="34005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72" y="726758"/>
            <a:ext cx="2033410" cy="27112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6" t="13438" r="18008" b="6391"/>
          <a:stretch/>
        </p:blipFill>
        <p:spPr>
          <a:xfrm>
            <a:off x="211026" y="3528208"/>
            <a:ext cx="2284703" cy="2225206"/>
          </a:xfrm>
          <a:prstGeom prst="rect">
            <a:avLst/>
          </a:prstGeom>
        </p:spPr>
      </p:pic>
      <p:sp>
        <p:nvSpPr>
          <p:cNvPr id="10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</p:spTree>
    <p:extLst>
      <p:ext uri="{BB962C8B-B14F-4D97-AF65-F5344CB8AC3E}">
        <p14:creationId xmlns:p14="http://schemas.microsoft.com/office/powerpoint/2010/main" val="199483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Rad-</a:t>
            </a:r>
            <a:r>
              <a:rPr lang="en-GB" sz="2400" dirty="0" err="1" smtClean="0"/>
              <a:t>Tol</a:t>
            </a:r>
            <a:r>
              <a:rPr lang="en-GB" sz="2400" dirty="0" smtClean="0"/>
              <a:t>: Electronics Strategy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23231" y="1013019"/>
            <a:ext cx="8606735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1600" u="sng" dirty="0" smtClean="0"/>
              <a:t>Strategy </a:t>
            </a:r>
            <a:r>
              <a:rPr lang="en-GB" sz="1600" u="sng" dirty="0"/>
              <a:t>to cope with failures and radiation </a:t>
            </a:r>
            <a:r>
              <a:rPr lang="en-GB" sz="1600" u="sng" dirty="0" smtClean="0"/>
              <a:t>effects: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Track </a:t>
            </a:r>
            <a:r>
              <a:rPr lang="en-GB" sz="1400" dirty="0"/>
              <a:t>power consumption for individual cards/crates to assess TID </a:t>
            </a:r>
            <a:r>
              <a:rPr lang="en-GB" sz="1400" dirty="0" smtClean="0"/>
              <a:t>effects.</a:t>
            </a:r>
          </a:p>
          <a:p>
            <a:pPr marL="36576"/>
            <a:r>
              <a:rPr lang="en-GB" sz="1400" i="1" dirty="0" smtClean="0"/>
              <a:t>      Presently </a:t>
            </a:r>
            <a:r>
              <a:rPr lang="en-GB" sz="1400" i="1" dirty="0"/>
              <a:t>done in R1 on 10 crates (72 cards) exposed to low and high </a:t>
            </a:r>
            <a:r>
              <a:rPr lang="en-GB" sz="1400" i="1" dirty="0" smtClean="0"/>
              <a:t>TIDs.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 </a:t>
            </a:r>
            <a:r>
              <a:rPr lang="en-GB" sz="1400" dirty="0"/>
              <a:t>“high” radiation areas leave </a:t>
            </a:r>
            <a:r>
              <a:rPr lang="en-GB" sz="1400" dirty="0" err="1"/>
              <a:t>RadTol</a:t>
            </a:r>
            <a:r>
              <a:rPr lang="en-GB" sz="1400" dirty="0"/>
              <a:t> crates (&lt;10 over 800) to </a:t>
            </a:r>
            <a:r>
              <a:rPr lang="en-GB" sz="1400" dirty="0" smtClean="0"/>
              <a:t>assess: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Radiation </a:t>
            </a:r>
            <a:r>
              <a:rPr lang="en-US" sz="1400" dirty="0"/>
              <a:t>effects (if </a:t>
            </a:r>
            <a:r>
              <a:rPr lang="en-US" sz="1400" dirty="0" smtClean="0"/>
              <a:t>any); m</a:t>
            </a:r>
            <a:r>
              <a:rPr lang="en-GB" sz="1400" dirty="0" err="1" smtClean="0"/>
              <a:t>aximum</a:t>
            </a:r>
            <a:r>
              <a:rPr lang="en-GB" sz="1400" dirty="0" smtClean="0"/>
              <a:t> </a:t>
            </a:r>
            <a:r>
              <a:rPr lang="en-GB" sz="1400" dirty="0"/>
              <a:t>TID (</a:t>
            </a:r>
            <a:r>
              <a:rPr lang="en-GB" sz="1400" dirty="0" smtClean="0"/>
              <a:t>if </a:t>
            </a:r>
            <a:r>
              <a:rPr lang="en-GB" sz="1400" dirty="0"/>
              <a:t>ever </a:t>
            </a:r>
            <a:r>
              <a:rPr lang="en-GB" sz="1400" dirty="0" smtClean="0"/>
              <a:t>reached).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Foresee </a:t>
            </a:r>
            <a:r>
              <a:rPr lang="en-US" sz="1400" dirty="0"/>
              <a:t>local cable to relocate </a:t>
            </a:r>
            <a:r>
              <a:rPr lang="en-US" sz="1400" dirty="0" smtClean="0"/>
              <a:t>equipment</a:t>
            </a:r>
          </a:p>
          <a:p>
            <a:pPr marL="493776" lvl="1"/>
            <a:r>
              <a:rPr lang="en-US" sz="1400" dirty="0"/>
              <a:t>	</a:t>
            </a:r>
            <a:r>
              <a:rPr lang="en-US" sz="1400" dirty="0" smtClean="0"/>
              <a:t>to middle of cold mass for R7/L7 11T case.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79526" lvl="1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779526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93776" lvl="1"/>
            <a:endParaRPr lang="en-GB" sz="1400" dirty="0"/>
          </a:p>
          <a:p>
            <a:pPr marL="779526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Keep </a:t>
            </a:r>
            <a:r>
              <a:rPr lang="en-GB" sz="1400" dirty="0"/>
              <a:t>adequate quantity of spare cards and </a:t>
            </a:r>
            <a:r>
              <a:rPr lang="en-GB" sz="1400" dirty="0" smtClean="0"/>
              <a:t>components.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Cards rotation could be option as most cards installed in the ARCs (low TIDs).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36576"/>
            <a:r>
              <a:rPr lang="en-US" sz="1600" u="sng" dirty="0" smtClean="0"/>
              <a:t>Regular </a:t>
            </a:r>
            <a:r>
              <a:rPr lang="en-US" sz="1600" u="sng" dirty="0"/>
              <a:t>maintenance/monitoring is a routine task: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/>
              <a:t>Requests for intervention and corrective actions stored in logbooks.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/>
              <a:t>Long-term signals and diagnostic data in logging database.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/>
              <a:t>Daily automated database queries on a set of pre-defined rules to detect potential problems (</a:t>
            </a:r>
            <a:r>
              <a:rPr lang="en-US" sz="1400" dirty="0" err="1"/>
              <a:t>Elasticsearch</a:t>
            </a:r>
            <a:r>
              <a:rPr lang="en-US" sz="1400" dirty="0"/>
              <a:t>/</a:t>
            </a:r>
            <a:r>
              <a:rPr lang="en-US" sz="1400" dirty="0" err="1"/>
              <a:t>Kibana</a:t>
            </a:r>
            <a:r>
              <a:rPr lang="en-US" sz="1400" dirty="0" smtClean="0"/>
              <a:t>).</a:t>
            </a:r>
            <a:endParaRPr lang="en-GB" sz="1400" dirty="0"/>
          </a:p>
          <a:p>
            <a:pPr marL="36576"/>
            <a:endParaRPr lang="en-GB" sz="1400" dirty="0" smtClean="0"/>
          </a:p>
          <a:p>
            <a:pPr marL="36576"/>
            <a:r>
              <a:rPr lang="en-GB" sz="1400" b="1" dirty="0" smtClean="0"/>
              <a:t>Rad-</a:t>
            </a:r>
            <a:r>
              <a:rPr lang="en-GB" sz="1400" b="1" dirty="0" err="1" smtClean="0"/>
              <a:t>tol</a:t>
            </a:r>
            <a:r>
              <a:rPr lang="en-GB" sz="1400" b="1" dirty="0" smtClean="0"/>
              <a:t> electronics perform as expected.</a:t>
            </a:r>
          </a:p>
          <a:p>
            <a:pPr marL="36576"/>
            <a:r>
              <a:rPr lang="en-GB" sz="1400" i="1" dirty="0" smtClean="0"/>
              <a:t>(However other lifetime reliability problems might occur earlier).</a:t>
            </a:r>
            <a:endParaRPr lang="en-US" sz="1400" i="1" dirty="0"/>
          </a:p>
        </p:txBody>
      </p:sp>
      <p:pic>
        <p:nvPicPr>
          <p:cNvPr id="1026" name="B05370B6-EAA0-448F-ACE2-5A2E046D4254" descr="image0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756" y="2343627"/>
            <a:ext cx="3179181" cy="1279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65010" y="3071236"/>
            <a:ext cx="407335" cy="461819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28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55736" y="1805480"/>
            <a:ext cx="81401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Most </a:t>
            </a:r>
            <a:r>
              <a:rPr lang="en-US" sz="1400" dirty="0"/>
              <a:t>of the CRG equipment shall perform satisfactorily under </a:t>
            </a:r>
            <a:r>
              <a:rPr lang="en-US" sz="1400" dirty="0" err="1"/>
              <a:t>HiLumi</a:t>
            </a:r>
            <a:r>
              <a:rPr lang="en-US" sz="1400" dirty="0"/>
              <a:t> </a:t>
            </a:r>
            <a:r>
              <a:rPr lang="en-US" sz="1400" dirty="0" smtClean="0"/>
              <a:t>conditions: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Radiation </a:t>
            </a:r>
            <a:r>
              <a:rPr lang="en-US" sz="1400" dirty="0"/>
              <a:t>tests are performed once/twice per </a:t>
            </a:r>
            <a:r>
              <a:rPr lang="en-US" sz="1400" dirty="0" smtClean="0"/>
              <a:t>year. Essential </a:t>
            </a:r>
            <a:r>
              <a:rPr lang="en-US" sz="1400" dirty="0"/>
              <a:t>to cope with </a:t>
            </a:r>
            <a:r>
              <a:rPr lang="en-US" sz="1400" dirty="0" smtClean="0"/>
              <a:t>obsolescence and to </a:t>
            </a:r>
            <a:r>
              <a:rPr lang="en-US" sz="1400" dirty="0"/>
              <a:t>qualify new </a:t>
            </a:r>
            <a:r>
              <a:rPr lang="en-US" sz="1400" dirty="0" smtClean="0"/>
              <a:t>devices.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CRG </a:t>
            </a:r>
            <a:r>
              <a:rPr lang="en-US" sz="1400" dirty="0"/>
              <a:t>dedicates already about 0.5 FTE for radiation </a:t>
            </a:r>
            <a:r>
              <a:rPr lang="en-US" sz="1400" dirty="0" smtClean="0"/>
              <a:t>issues.</a:t>
            </a:r>
          </a:p>
          <a:p>
            <a:pPr marL="779526" lvl="1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Material/devices purchased/scrapped </a:t>
            </a:r>
            <a:r>
              <a:rPr lang="en-US" sz="1400" dirty="0"/>
              <a:t>for/after </a:t>
            </a:r>
            <a:r>
              <a:rPr lang="en-US" sz="1400" dirty="0" smtClean="0"/>
              <a:t>tests: </a:t>
            </a:r>
            <a:r>
              <a:rPr lang="en-US" sz="1400" b="1" dirty="0" smtClean="0"/>
              <a:t>10 </a:t>
            </a:r>
            <a:r>
              <a:rPr lang="en-US" sz="1400" b="1" dirty="0"/>
              <a:t>to 30 </a:t>
            </a:r>
            <a:r>
              <a:rPr lang="en-US" sz="1400" b="1" dirty="0" err="1" smtClean="0"/>
              <a:t>kCHF</a:t>
            </a:r>
            <a:r>
              <a:rPr lang="en-US" sz="1400" b="1" dirty="0" smtClean="0"/>
              <a:t>/year.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HiLumi</a:t>
            </a:r>
            <a:r>
              <a:rPr lang="en-US" sz="1400" dirty="0"/>
              <a:t>: </a:t>
            </a:r>
            <a:r>
              <a:rPr lang="en-US" sz="1400" dirty="0" smtClean="0"/>
              <a:t>Stay as is; provisionally </a:t>
            </a:r>
            <a:r>
              <a:rPr lang="en-US" sz="1400" dirty="0"/>
              <a:t>install cables to relocate </a:t>
            </a:r>
            <a:r>
              <a:rPr lang="en-US" sz="1400" dirty="0" err="1"/>
              <a:t>cryo</a:t>
            </a:r>
            <a:r>
              <a:rPr lang="en-US" sz="1400" dirty="0"/>
              <a:t>-crates for “risk” </a:t>
            </a:r>
            <a:r>
              <a:rPr lang="en-US" sz="1400" dirty="0" smtClean="0"/>
              <a:t>areas.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Monitoring/diagnostics/maintenance </a:t>
            </a:r>
            <a:r>
              <a:rPr lang="en-US" sz="1400" dirty="0"/>
              <a:t>are continuously being applied to all the equipment that is installed in </a:t>
            </a:r>
            <a:r>
              <a:rPr lang="en-US" sz="1400" dirty="0" smtClean="0"/>
              <a:t>radiation or radiation-free areas.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End </a:t>
            </a:r>
            <a:r>
              <a:rPr lang="en-US" sz="1400" dirty="0"/>
              <a:t>of life failures: no indication yet for any equipment (electronics, valve actuator, </a:t>
            </a:r>
            <a:r>
              <a:rPr lang="en-US" sz="1400" dirty="0" err="1" smtClean="0"/>
              <a:t>etc</a:t>
            </a:r>
            <a:r>
              <a:rPr lang="en-US" sz="1400" dirty="0" smtClean="0"/>
              <a:t>).</a:t>
            </a:r>
            <a:endParaRPr lang="en-GB" sz="1400" dirty="0"/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28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0" y="2110015"/>
            <a:ext cx="9144000" cy="1372094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400" b="1" dirty="0" smtClean="0"/>
              <a:t>R2E Annual Meeting 2018</a:t>
            </a:r>
          </a:p>
          <a:p>
            <a:pPr marL="36576" indent="0" algn="ctr">
              <a:buNone/>
            </a:pPr>
            <a:r>
              <a:rPr lang="en-GB" sz="2400" b="1" dirty="0"/>
              <a:t>Radiation tolerant developments: Cryogenics</a:t>
            </a:r>
            <a:endParaRPr lang="fr-CH" sz="1100" b="1" dirty="0" smtClean="0"/>
          </a:p>
          <a:p>
            <a:pPr marL="36576" indent="0" algn="ctr">
              <a:buFont typeface="Arial"/>
              <a:buNone/>
            </a:pPr>
            <a:r>
              <a:rPr lang="fr-CH" sz="1400" b="1" dirty="0" smtClean="0"/>
              <a:t>Juan Casas &amp; Nikolaos Trikoupis</a:t>
            </a:r>
          </a:p>
          <a:p>
            <a:pPr marL="36576" indent="0" algn="ctr">
              <a:buFont typeface="Arial"/>
              <a:buNone/>
            </a:pPr>
            <a:r>
              <a:rPr lang="fr-CH" sz="1400" b="1" dirty="0" smtClean="0"/>
              <a:t>CERN TE-CRG</a:t>
            </a:r>
            <a:endParaRPr lang="en-GB" sz="1400" dirty="0"/>
          </a:p>
        </p:txBody>
      </p:sp>
      <p:sp>
        <p:nvSpPr>
          <p:cNvPr id="6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5477162" y="6326405"/>
            <a:ext cx="2778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r>
              <a:rPr lang="en-GB" sz="1100" b="0" dirty="0"/>
              <a:t>https://indico.cern.ch/event/760345</a:t>
            </a:r>
            <a:r>
              <a:rPr lang="en-GB" sz="1100" b="0" dirty="0" smtClean="0"/>
              <a:t>/</a:t>
            </a:r>
          </a:p>
          <a:p>
            <a:r>
              <a:rPr lang="en-GB" sz="1100" b="0" dirty="0" smtClean="0"/>
              <a:t>11 DEC 2018</a:t>
            </a:r>
            <a:endParaRPr lang="en-GB" sz="1100" b="0" dirty="0"/>
          </a:p>
        </p:txBody>
      </p:sp>
    </p:spTree>
    <p:extLst>
      <p:ext uri="{BB962C8B-B14F-4D97-AF65-F5344CB8AC3E}">
        <p14:creationId xmlns:p14="http://schemas.microsoft.com/office/powerpoint/2010/main" val="264878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234000" y="702803"/>
            <a:ext cx="8640000" cy="0"/>
          </a:xfrm>
          <a:prstGeom prst="line">
            <a:avLst/>
          </a:prstGeom>
          <a:ln w="15875"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09707" y="2238373"/>
            <a:ext cx="88656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Industrial/Commercial equipment.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Rad-hard instrumentation.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+mj-lt"/>
              </a:rPr>
              <a:t>Radiation hardness of the LHC valve </a:t>
            </a:r>
            <a:r>
              <a:rPr lang="en-GB" sz="1400" dirty="0" smtClean="0">
                <a:latin typeface="+mj-lt"/>
              </a:rPr>
              <a:t>actuators.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Custom rad-</a:t>
            </a:r>
            <a:r>
              <a:rPr lang="en-GB" sz="1400" dirty="0" err="1" smtClean="0">
                <a:latin typeface="+mj-lt"/>
              </a:rPr>
              <a:t>tol</a:t>
            </a:r>
            <a:r>
              <a:rPr lang="en-GB" sz="1400" dirty="0" smtClean="0">
                <a:latin typeface="+mj-lt"/>
              </a:rPr>
              <a:t> electronics.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Results from recent tests.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latin typeface="+mj-lt"/>
              </a:rPr>
              <a:t>R2E strategy.</a:t>
            </a:r>
            <a:endParaRPr lang="en-GB" sz="1400" dirty="0">
              <a:latin typeface="+mj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-7620" y="103098"/>
            <a:ext cx="9144000" cy="506066"/>
          </a:xfrm>
        </p:spPr>
        <p:txBody>
          <a:bodyPr>
            <a:norm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Contents</a:t>
            </a:r>
            <a:endParaRPr lang="en-GB" sz="2000" dirty="0"/>
          </a:p>
        </p:txBody>
      </p:sp>
      <p:sp>
        <p:nvSpPr>
          <p:cNvPr id="6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7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8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Industrial/Commercial equipment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854" y="2958644"/>
            <a:ext cx="4197713" cy="3159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8546" y="1364406"/>
            <a:ext cx="48948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US" sz="1400" dirty="0" smtClean="0"/>
              <a:t>Commercial </a:t>
            </a:r>
            <a:r>
              <a:rPr lang="en-US" sz="1400" dirty="0"/>
              <a:t>equipment in </a:t>
            </a:r>
            <a:r>
              <a:rPr lang="en-US" sz="1400" dirty="0" smtClean="0"/>
              <a:t>safe/protected </a:t>
            </a:r>
            <a:r>
              <a:rPr lang="en-US" sz="1400" dirty="0"/>
              <a:t>areas, mainly: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Industrial Programmable Logic Controllers (PLCs</a:t>
            </a:r>
            <a:r>
              <a:rPr lang="en-US" sz="1400" dirty="0" smtClean="0"/>
              <a:t>).</a:t>
            </a:r>
            <a:endParaRPr lang="en-US" sz="14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PLC associated components (IO, field electronics, </a:t>
            </a:r>
            <a:r>
              <a:rPr lang="en-US" sz="1400" dirty="0" smtClean="0"/>
              <a:t>...).</a:t>
            </a:r>
            <a:endParaRPr lang="en-US" sz="14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Intelligent valve positioner: active electronics.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Cold Compressor electronics.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…</a:t>
            </a:r>
          </a:p>
          <a:p>
            <a:pPr>
              <a:buClrTx/>
            </a:pPr>
            <a:endParaRPr lang="en-US" sz="1400" dirty="0"/>
          </a:p>
          <a:p>
            <a:pPr marL="322326" indent="-285750">
              <a:buClrTx/>
              <a:buFont typeface="Wingdings" panose="05000000000000000000" pitchFamily="2" charset="2"/>
              <a:buChar char="v"/>
            </a:pPr>
            <a:r>
              <a:rPr lang="en-US" sz="1400" dirty="0"/>
              <a:t>P4/P8: Already relocated.</a:t>
            </a:r>
          </a:p>
          <a:p>
            <a:pPr marL="322326" indent="-285750">
              <a:buClrTx/>
              <a:buFont typeface="Wingdings" panose="05000000000000000000" pitchFamily="2" charset="2"/>
              <a:buChar char="v"/>
            </a:pPr>
            <a:r>
              <a:rPr lang="en-US" sz="1400" dirty="0"/>
              <a:t>P2: No relocation required.</a:t>
            </a:r>
          </a:p>
          <a:p>
            <a:pPr marL="322326" indent="-285750">
              <a:buClrTx/>
              <a:buFont typeface="Wingdings" panose="05000000000000000000" pitchFamily="2" charset="2"/>
              <a:buChar char="v"/>
            </a:pPr>
            <a:r>
              <a:rPr lang="en-US" sz="1400" dirty="0"/>
              <a:t>P6 @ UX65. Low rad levels. No R2E failures </a:t>
            </a:r>
            <a:r>
              <a:rPr lang="en-US" sz="1400" dirty="0" smtClean="0"/>
              <a:t>ever observed </a:t>
            </a:r>
            <a:r>
              <a:rPr lang="en-US" sz="1400" dirty="0"/>
              <a:t>(2015 used as benchmark</a:t>
            </a:r>
            <a:r>
              <a:rPr lang="en-US" sz="1400" dirty="0" smtClean="0"/>
              <a:t>), no </a:t>
            </a:r>
            <a:r>
              <a:rPr lang="en-US" sz="1400" dirty="0"/>
              <a:t>relocation planned.</a:t>
            </a:r>
          </a:p>
          <a:p>
            <a:pPr>
              <a:buClrTx/>
            </a:pPr>
            <a:endParaRPr lang="en-US" sz="1400" dirty="0"/>
          </a:p>
          <a:p>
            <a:pPr>
              <a:buClrTx/>
            </a:pPr>
            <a:endParaRPr lang="en-US" sz="1400" dirty="0"/>
          </a:p>
          <a:p>
            <a:pPr marL="36576" indent="0">
              <a:buClrTx/>
              <a:buNone/>
            </a:pPr>
            <a:endParaRPr lang="en-US" sz="1400" dirty="0"/>
          </a:p>
          <a:p>
            <a:pPr marL="36576" indent="0">
              <a:buClrTx/>
              <a:buNone/>
            </a:pPr>
            <a:endParaRPr lang="en-US" sz="1400" dirty="0" smtClean="0"/>
          </a:p>
          <a:p>
            <a:pPr marL="36576" indent="0">
              <a:buClrTx/>
              <a:buNone/>
            </a:pPr>
            <a:endParaRPr lang="en-US" sz="1400" dirty="0"/>
          </a:p>
          <a:p>
            <a:pPr marL="36576" indent="0">
              <a:buNone/>
            </a:pPr>
            <a:r>
              <a:rPr lang="en-US" sz="1400" b="1" dirty="0"/>
              <a:t>No relocation foreseen for </a:t>
            </a:r>
            <a:r>
              <a:rPr lang="en-US" sz="1400" b="1" dirty="0" err="1"/>
              <a:t>HiLumi</a:t>
            </a:r>
            <a:r>
              <a:rPr lang="en-US" sz="1400" b="1" dirty="0" smtClean="0"/>
              <a:t>.</a:t>
            </a:r>
            <a:endParaRPr lang="en-US" sz="1400" b="1" dirty="0"/>
          </a:p>
        </p:txBody>
      </p:sp>
      <p:pic>
        <p:nvPicPr>
          <p:cNvPr id="10" name="Picture 9" descr="Z:\Projects\LS1\R2E\relocation P4\photos\visit with Markus\DSC_761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03"/>
          <a:stretch/>
        </p:blipFill>
        <p:spPr bwMode="auto">
          <a:xfrm>
            <a:off x="5033376" y="1091200"/>
            <a:ext cx="3798454" cy="170635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3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Radiation hard Instruments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12800" r="11778" b="6639"/>
          <a:stretch/>
        </p:blipFill>
        <p:spPr>
          <a:xfrm>
            <a:off x="6725911" y="4226482"/>
            <a:ext cx="1360285" cy="18679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20681" r="28400" b="19864"/>
          <a:stretch/>
        </p:blipFill>
        <p:spPr>
          <a:xfrm>
            <a:off x="6853780" y="2506644"/>
            <a:ext cx="1104546" cy="15897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9808" y="1322552"/>
            <a:ext cx="66020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</a:pPr>
            <a:r>
              <a:rPr lang="en-US" sz="1600" u="sng" dirty="0"/>
              <a:t>Qualified or intrinsically rad-hard instruments: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Temperature sensors (tested @ cold till 3 x 10</a:t>
            </a:r>
            <a:r>
              <a:rPr lang="en-US" sz="1400" baseline="30000" dirty="0"/>
              <a:t>14</a:t>
            </a:r>
            <a:r>
              <a:rPr lang="en-US" sz="1400" dirty="0"/>
              <a:t> n.cm</a:t>
            </a:r>
            <a:r>
              <a:rPr lang="en-US" sz="1400" baseline="30000" dirty="0"/>
              <a:t>-2</a:t>
            </a:r>
            <a:r>
              <a:rPr lang="en-US" sz="1400" dirty="0" smtClean="0"/>
              <a:t>).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Pressure sensors measuring &gt; 1 </a:t>
            </a:r>
            <a:r>
              <a:rPr lang="en-US" sz="1400" dirty="0" smtClean="0"/>
              <a:t>bar.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Superconducting level </a:t>
            </a:r>
            <a:r>
              <a:rPr lang="en-US" sz="1400" dirty="0" smtClean="0"/>
              <a:t>gauges.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Solenoid </a:t>
            </a:r>
            <a:r>
              <a:rPr lang="en-US" sz="1400" dirty="0" smtClean="0"/>
              <a:t>valves.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………</a:t>
            </a:r>
          </a:p>
          <a:p>
            <a:pPr marL="36576" indent="0">
              <a:buClrTx/>
              <a:buNone/>
            </a:pPr>
            <a:endParaRPr lang="en-GB" sz="1600" dirty="0" smtClean="0"/>
          </a:p>
          <a:p>
            <a:pPr marL="36576" indent="0">
              <a:buClrTx/>
              <a:buNone/>
            </a:pPr>
            <a:r>
              <a:rPr lang="en-GB" sz="1600" u="sng" dirty="0" smtClean="0"/>
              <a:t>Valve Positioner:</a:t>
            </a:r>
            <a:endParaRPr lang="en-GB" sz="1600" u="sng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Radiation test: Co-60 gamma </a:t>
            </a:r>
            <a:r>
              <a:rPr lang="en-US" sz="1400" dirty="0" smtClean="0"/>
              <a:t>source.</a:t>
            </a:r>
            <a:endParaRPr lang="en-US" sz="14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Over 10 piezo tested: 1</a:t>
            </a:r>
            <a:r>
              <a:rPr lang="en-US" sz="1400" baseline="30000" dirty="0"/>
              <a:t>st</a:t>
            </a:r>
            <a:r>
              <a:rPr lang="en-US" sz="1400" dirty="0"/>
              <a:t> failure @ 137 </a:t>
            </a:r>
            <a:r>
              <a:rPr lang="en-US" sz="1400" dirty="0" err="1"/>
              <a:t>kGy</a:t>
            </a:r>
            <a:r>
              <a:rPr lang="en-US" sz="1400" dirty="0"/>
              <a:t> </a:t>
            </a:r>
            <a:r>
              <a:rPr lang="en-US" sz="1400" dirty="0" smtClean="0"/>
              <a:t>TID. Overall test up to 280 </a:t>
            </a:r>
            <a:r>
              <a:rPr lang="en-US" sz="1400" dirty="0" err="1" smtClean="0"/>
              <a:t>kGy</a:t>
            </a:r>
            <a:r>
              <a:rPr lang="en-US" sz="1400" dirty="0" smtClean="0"/>
              <a:t>.</a:t>
            </a:r>
            <a:endParaRPr lang="en-US" sz="14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 smtClean="0"/>
              <a:t>In-situ </a:t>
            </a:r>
            <a:r>
              <a:rPr lang="en-US" sz="1400" dirty="0"/>
              <a:t>radiation monitoring: lower doses than expected from </a:t>
            </a:r>
            <a:br>
              <a:rPr lang="en-US" sz="1400" dirty="0"/>
            </a:br>
            <a:r>
              <a:rPr lang="en-US" sz="1400" dirty="0" smtClean="0"/>
              <a:t>simulations.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6576" indent="0">
              <a:buClrTx/>
              <a:buNone/>
            </a:pPr>
            <a:r>
              <a:rPr lang="en-US" sz="1600" u="sng" dirty="0"/>
              <a:t>Pressure </a:t>
            </a:r>
            <a:r>
              <a:rPr lang="en-US" sz="1600" u="sng" dirty="0" smtClean="0"/>
              <a:t>sensor:</a:t>
            </a:r>
            <a:endParaRPr lang="en-US" sz="1600" u="sng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Low range pressure sensors required by LHC and </a:t>
            </a:r>
            <a:r>
              <a:rPr lang="en-US" sz="1400" dirty="0" smtClean="0"/>
              <a:t>experiments.</a:t>
            </a:r>
            <a:endParaRPr lang="en-US" sz="1400" dirty="0"/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dirty="0"/>
              <a:t>Qualified supplier: none @ present!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r>
              <a:rPr lang="en-US" sz="1400" u="sng" dirty="0"/>
              <a:t>Candidate devices being evaluated</a:t>
            </a:r>
            <a:r>
              <a:rPr lang="en-US" sz="1400" u="sng" dirty="0" smtClean="0"/>
              <a:t>.</a:t>
            </a:r>
          </a:p>
          <a:p>
            <a:pPr marL="285750" indent="-285750">
              <a:buClrTx/>
              <a:buFont typeface="Arial" panose="020B0604020202020204" pitchFamily="34" charset="0"/>
              <a:buChar char="•"/>
            </a:pPr>
            <a:endParaRPr lang="en-US" sz="1400" u="sng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1076" y="1211533"/>
            <a:ext cx="2009955" cy="12212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6531" y="5563294"/>
            <a:ext cx="6428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rgbClr val="00B050"/>
                </a:solidFill>
              </a:rPr>
              <a:t>Presentation “Radiation Hardness of Pressure Sensors Suitable to Measure in the 0-100mbar </a:t>
            </a:r>
            <a:r>
              <a:rPr lang="en-GB" sz="1400" i="1" dirty="0" smtClean="0">
                <a:solidFill>
                  <a:srgbClr val="00B050"/>
                </a:solidFill>
              </a:rPr>
              <a:t>Range”, by Michal Jozef Les on 12 Dec 2018 18:20.</a:t>
            </a:r>
            <a:endParaRPr lang="en-GB" sz="1400" i="1" dirty="0">
              <a:solidFill>
                <a:srgbClr val="00B05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288146" y="5160459"/>
            <a:ext cx="0" cy="402835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12945" y="3770116"/>
            <a:ext cx="24418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>
                <a:solidFill>
                  <a:srgbClr val="00B050"/>
                </a:solidFill>
              </a:rPr>
              <a:t>Results in the next slides .</a:t>
            </a:r>
            <a:endParaRPr lang="en-GB" sz="1400" i="1" dirty="0">
              <a:solidFill>
                <a:srgbClr val="00B050"/>
              </a:solidFill>
            </a:endParaRPr>
          </a:p>
        </p:txBody>
      </p:sp>
      <p:sp>
        <p:nvSpPr>
          <p:cNvPr id="15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6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0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57200" y="84571"/>
            <a:ext cx="8229600" cy="53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/>
              <a:t>Radiation hardness of the LHC valve actuators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8"/>
          <a:stretch/>
        </p:blipFill>
        <p:spPr>
          <a:xfrm>
            <a:off x="628135" y="4660304"/>
            <a:ext cx="3657600" cy="130160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7" t="20681" r="28400" b="19864"/>
          <a:stretch/>
        </p:blipFill>
        <p:spPr>
          <a:xfrm>
            <a:off x="228600" y="1010329"/>
            <a:ext cx="2130552" cy="30664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9152" y="996536"/>
            <a:ext cx="2296117" cy="30664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60" y="791838"/>
            <a:ext cx="4361970" cy="4414706"/>
          </a:xfrm>
          <a:prstGeom prst="rect">
            <a:avLst/>
          </a:prstGeom>
        </p:spPr>
      </p:pic>
      <p:sp>
        <p:nvSpPr>
          <p:cNvPr id="9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0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14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57200" y="84571"/>
            <a:ext cx="8229600" cy="533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i="1" dirty="0" smtClean="0"/>
              <a:t>Radiation hardness of the LHC valve actuators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73"/>
          <a:stretch/>
        </p:blipFill>
        <p:spPr>
          <a:xfrm>
            <a:off x="304800" y="1896697"/>
            <a:ext cx="4724400" cy="41939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17971"/>
            <a:ext cx="5280652" cy="102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81600" y="1991505"/>
            <a:ext cx="3810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HiLumi</a:t>
            </a:r>
            <a:r>
              <a:rPr lang="en-US" sz="1400" dirty="0" smtClean="0"/>
              <a:t> radiation estimation shall not exceed 60 </a:t>
            </a:r>
            <a:r>
              <a:rPr lang="en-US" sz="1400" dirty="0" err="1" smtClean="0"/>
              <a:t>kGy</a:t>
            </a:r>
            <a:r>
              <a:rPr lang="en-US" sz="1400" dirty="0" smtClean="0"/>
              <a:t> for worst location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1400" dirty="0" smtClean="0"/>
              <a:t>Gamma rays dose: SIPART qualified for </a:t>
            </a:r>
            <a:r>
              <a:rPr lang="en-US" sz="1400" dirty="0" err="1" smtClean="0"/>
              <a:t>HiLumi</a:t>
            </a:r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However is the gamma radiation equivalent to a mixed field that include heavy particles?</a:t>
            </a:r>
          </a:p>
          <a:p>
            <a:r>
              <a:rPr lang="en-US" sz="1400" dirty="0" smtClean="0"/>
              <a:t>60 </a:t>
            </a:r>
            <a:r>
              <a:rPr lang="en-US" sz="1400" dirty="0" err="1" smtClean="0"/>
              <a:t>kGy</a:t>
            </a:r>
            <a:r>
              <a:rPr lang="en-US" sz="1400" dirty="0" smtClean="0"/>
              <a:t> TID target difficult to reach in CHARM</a:t>
            </a:r>
          </a:p>
          <a:p>
            <a:r>
              <a:rPr lang="en-US" sz="1400" dirty="0" smtClean="0"/>
              <a:t>* Eventually single piezo test in HIRRAD?</a:t>
            </a:r>
            <a:endParaRPr lang="en-US" sz="1400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1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41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872"/>
            <a:ext cx="8226854" cy="791970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Custom rad-</a:t>
            </a:r>
            <a:r>
              <a:rPr lang="en-GB" sz="2800" dirty="0" err="1" smtClean="0"/>
              <a:t>tol</a:t>
            </a:r>
            <a:r>
              <a:rPr lang="en-GB" sz="2800" dirty="0" smtClean="0"/>
              <a:t> equipment - The cryogenics crate</a:t>
            </a:r>
            <a:endParaRPr lang="en-GB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05211" y="2580855"/>
            <a:ext cx="2879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 cryogenics crate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4538" y="1378809"/>
            <a:ext cx="1741172" cy="1214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 descr="\\cern.ch\dfs\Users\n\ntrikoup\Desktop\Presentation\IMG_59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30" y="1263729"/>
            <a:ext cx="3120049" cy="234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n\ntrikoup\Desktop\CERN\Projects\EH Card Consolidation\Commissioning\Sector6-7\2014-06-04 11.18.3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14" b="15435"/>
          <a:stretch/>
        </p:blipFill>
        <p:spPr bwMode="auto">
          <a:xfrm>
            <a:off x="235330" y="3747135"/>
            <a:ext cx="3120049" cy="210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3731990" y="3318935"/>
            <a:ext cx="411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720725" algn="l"/>
              </a:tabLst>
            </a:pPr>
            <a:r>
              <a:rPr lang="en-GB" sz="1200" dirty="0" smtClean="0"/>
              <a:t>For the LHC:</a:t>
            </a:r>
          </a:p>
          <a:p>
            <a:pPr>
              <a:tabLst>
                <a:tab pos="720725" algn="l"/>
              </a:tabLst>
            </a:pPr>
            <a:r>
              <a:rPr lang="en-GB" sz="1200" dirty="0"/>
              <a:t> </a:t>
            </a:r>
            <a:r>
              <a:rPr lang="en-GB" sz="1200" dirty="0" smtClean="0"/>
              <a:t> 800</a:t>
            </a:r>
            <a:r>
              <a:rPr lang="en-GB" sz="1200" dirty="0"/>
              <a:t>	</a:t>
            </a:r>
            <a:r>
              <a:rPr lang="en-GB" sz="1200" dirty="0" err="1"/>
              <a:t>WorldFIP</a:t>
            </a:r>
            <a:r>
              <a:rPr lang="en-GB" sz="1200" dirty="0"/>
              <a:t> </a:t>
            </a:r>
            <a:r>
              <a:rPr lang="en-GB" sz="1200" dirty="0" smtClean="0"/>
              <a:t>crates</a:t>
            </a:r>
          </a:p>
          <a:p>
            <a:pPr>
              <a:tabLst>
                <a:tab pos="720725" algn="l"/>
              </a:tabLst>
            </a:pPr>
            <a:r>
              <a:rPr lang="en-GB" sz="1200" b="1" dirty="0" smtClean="0"/>
              <a:t>Active channels:</a:t>
            </a:r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6500</a:t>
            </a:r>
            <a:r>
              <a:rPr lang="en-GB" sz="1200" dirty="0"/>
              <a:t>	Temperature</a:t>
            </a:r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  800 </a:t>
            </a:r>
            <a:r>
              <a:rPr lang="en-GB" sz="1200" dirty="0"/>
              <a:t>	</a:t>
            </a:r>
            <a:r>
              <a:rPr lang="en-GB" sz="1200" dirty="0" smtClean="0"/>
              <a:t>Pressure</a:t>
            </a:r>
          </a:p>
          <a:p>
            <a:pPr>
              <a:tabLst>
                <a:tab pos="720725" algn="l"/>
              </a:tabLst>
            </a:pPr>
            <a:r>
              <a:rPr lang="en-GB" sz="1200" dirty="0"/>
              <a:t> </a:t>
            </a:r>
            <a:r>
              <a:rPr lang="en-GB" sz="1200" dirty="0" smtClean="0"/>
              <a:t> 500	Liquid He level gauges</a:t>
            </a:r>
            <a:endParaRPr lang="en-GB" sz="1200" dirty="0"/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1400 </a:t>
            </a:r>
            <a:r>
              <a:rPr lang="en-GB" sz="1200" dirty="0"/>
              <a:t>	Cold </a:t>
            </a:r>
            <a:r>
              <a:rPr lang="en-GB" sz="1200" dirty="0" smtClean="0"/>
              <a:t>mass </a:t>
            </a:r>
            <a:r>
              <a:rPr lang="en-GB" sz="1200" dirty="0"/>
              <a:t>h</a:t>
            </a:r>
            <a:r>
              <a:rPr lang="en-GB" sz="1200" dirty="0" smtClean="0"/>
              <a:t>eaters</a:t>
            </a:r>
            <a:endParaRPr lang="en-GB" sz="1200" dirty="0"/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  600 </a:t>
            </a:r>
            <a:r>
              <a:rPr lang="en-GB" sz="1200" dirty="0"/>
              <a:t>	Beam </a:t>
            </a:r>
            <a:r>
              <a:rPr lang="en-GB" sz="1200" dirty="0" smtClean="0"/>
              <a:t>screen </a:t>
            </a:r>
            <a:r>
              <a:rPr lang="en-GB" sz="1200" dirty="0"/>
              <a:t>h</a:t>
            </a:r>
            <a:r>
              <a:rPr lang="en-GB" sz="1200" dirty="0" smtClean="0"/>
              <a:t>eaters</a:t>
            </a:r>
            <a:endParaRPr lang="en-GB" sz="1200" dirty="0"/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1100 	Mechanical </a:t>
            </a:r>
            <a:r>
              <a:rPr lang="en-GB" sz="1200" dirty="0"/>
              <a:t>Switches (I/O</a:t>
            </a:r>
            <a:r>
              <a:rPr lang="en-GB" sz="1200" dirty="0" smtClean="0"/>
              <a:t>)</a:t>
            </a:r>
          </a:p>
          <a:p>
            <a:pPr>
              <a:tabLst>
                <a:tab pos="720725" algn="l"/>
              </a:tabLst>
            </a:pPr>
            <a:r>
              <a:rPr lang="en-GB" sz="1200" dirty="0" smtClean="0"/>
              <a:t>1050	</a:t>
            </a:r>
            <a:r>
              <a:rPr lang="en-GB" sz="1200" dirty="0" err="1" smtClean="0"/>
              <a:t>WorldFIP</a:t>
            </a:r>
            <a:r>
              <a:rPr lang="en-GB" sz="1200" dirty="0" smtClean="0"/>
              <a:t> cards (2100 channels)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30952" y="5365064"/>
            <a:ext cx="5409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Installed in ARCs (from cell 8), shielded and protected areas.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All existing designs based on </a:t>
            </a:r>
            <a:r>
              <a:rPr lang="en-GB" sz="1200" dirty="0" err="1" smtClean="0"/>
              <a:t>Microsemi</a:t>
            </a:r>
            <a:r>
              <a:rPr lang="en-GB" sz="1200" dirty="0" smtClean="0"/>
              <a:t> </a:t>
            </a:r>
            <a:r>
              <a:rPr lang="en-GB" sz="1200" dirty="0" err="1" smtClean="0"/>
              <a:t>antifuse</a:t>
            </a:r>
            <a:r>
              <a:rPr lang="en-GB" sz="1200" dirty="0" smtClean="0"/>
              <a:t> A54SX FPGA (3 </a:t>
            </a:r>
            <a:r>
              <a:rPr lang="en-GB" sz="1200" dirty="0" err="1" smtClean="0"/>
              <a:t>kGy</a:t>
            </a:r>
            <a:r>
              <a:rPr lang="en-GB" sz="1200" dirty="0" smtClean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Rad-</a:t>
            </a:r>
            <a:r>
              <a:rPr lang="en-GB" sz="1200" dirty="0" err="1" smtClean="0"/>
              <a:t>tol</a:t>
            </a:r>
            <a:r>
              <a:rPr lang="en-GB" sz="1200" dirty="0" smtClean="0"/>
              <a:t> target for electronic components &gt; 1kGy.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67" y="2256223"/>
            <a:ext cx="3026006" cy="163668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965523" y="3853525"/>
            <a:ext cx="2879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System architecture</a:t>
            </a:r>
          </a:p>
        </p:txBody>
      </p:sp>
      <p:sp>
        <p:nvSpPr>
          <p:cNvPr id="17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8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</p:spTree>
    <p:extLst>
      <p:ext uri="{BB962C8B-B14F-4D97-AF65-F5344CB8AC3E}">
        <p14:creationId xmlns:p14="http://schemas.microsoft.com/office/powerpoint/2010/main" val="313862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382000" cy="1000949"/>
          </a:xfrm>
        </p:spPr>
        <p:txBody>
          <a:bodyPr>
            <a:noAutofit/>
          </a:bodyPr>
          <a:lstStyle/>
          <a:p>
            <a:r>
              <a:rPr lang="en-GB" sz="2800" dirty="0" smtClean="0"/>
              <a:t>Cards with Smartfusion2 FPGA 2016/2017/2018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98136" y="2388662"/>
            <a:ext cx="4041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Prototype double-channel LT card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135" y="1224382"/>
            <a:ext cx="4041064" cy="11491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613407" y="3777839"/>
            <a:ext cx="4225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3</a:t>
            </a:r>
            <a:r>
              <a:rPr lang="en-GB" sz="1200" b="1" dirty="0" smtClean="0"/>
              <a:t> cards with FPGA code version </a:t>
            </a:r>
            <a:r>
              <a:rPr lang="en-GB" sz="1200" dirty="0"/>
              <a:t>Hamming 8/4***, </a:t>
            </a:r>
            <a:r>
              <a:rPr lang="en-GB" sz="1200" dirty="0" smtClean="0"/>
              <a:t>TMR</a:t>
            </a:r>
          </a:p>
          <a:p>
            <a:endParaRPr lang="en-GB" sz="1200" dirty="0" smtClean="0"/>
          </a:p>
          <a:p>
            <a:endParaRPr lang="en-GB" sz="12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48783" y="3157680"/>
            <a:ext cx="40445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/>
              <a:t>During 2016 the 4 FPGA versions were explored: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err="1" smtClean="0"/>
              <a:t>Onehot</a:t>
            </a:r>
            <a:r>
              <a:rPr lang="en-GB" sz="1200" i="1" dirty="0" smtClean="0"/>
              <a:t>*/Safe, No TMR**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err="1" smtClean="0"/>
              <a:t>Onehot</a:t>
            </a:r>
            <a:r>
              <a:rPr lang="en-GB" sz="1200" i="1" dirty="0" smtClean="0"/>
              <a:t>/Safe, TMR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Hamming 8/4***, TMR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 smtClean="0"/>
              <a:t>Hamming </a:t>
            </a:r>
            <a:r>
              <a:rPr lang="en-GB" sz="1200" i="1" dirty="0"/>
              <a:t>8/4, TMR with </a:t>
            </a:r>
            <a:r>
              <a:rPr lang="en-GB" sz="1200" i="1" dirty="0" err="1"/>
              <a:t>with</a:t>
            </a:r>
            <a:r>
              <a:rPr lang="en-GB" sz="1200" i="1" dirty="0"/>
              <a:t> distant FFs</a:t>
            </a:r>
            <a:endParaRPr lang="en-GB" sz="1200" i="1" dirty="0" smtClean="0"/>
          </a:p>
          <a:p>
            <a:endParaRPr lang="en-GB" sz="1200" i="1" dirty="0" smtClean="0"/>
          </a:p>
          <a:p>
            <a:r>
              <a:rPr lang="en-GB" sz="1200" i="1" dirty="0" smtClean="0"/>
              <a:t>*</a:t>
            </a:r>
            <a:r>
              <a:rPr lang="en-GB" sz="1200" i="1" dirty="0" err="1" smtClean="0"/>
              <a:t>Onehot</a:t>
            </a:r>
            <a:r>
              <a:rPr lang="en-GB" sz="1200" i="1" dirty="0" smtClean="0"/>
              <a:t>: FSM encoding with only one “1” bit per state.</a:t>
            </a:r>
          </a:p>
          <a:p>
            <a:r>
              <a:rPr lang="en-GB" sz="1200" i="1" dirty="0" smtClean="0"/>
              <a:t>**TMR: Triple Modular Redundancy on FFs only.</a:t>
            </a:r>
          </a:p>
          <a:p>
            <a:r>
              <a:rPr lang="en-GB" sz="1200" i="1" dirty="0" smtClean="0"/>
              <a:t>***Hamming 8/4: Double </a:t>
            </a:r>
            <a:r>
              <a:rPr lang="en-GB" sz="1200" i="1" dirty="0"/>
              <a:t>error detect single </a:t>
            </a:r>
            <a:r>
              <a:rPr lang="en-GB" sz="1200" i="1" dirty="0" smtClean="0"/>
              <a:t>error correct.</a:t>
            </a:r>
          </a:p>
          <a:p>
            <a:endParaRPr lang="en-GB" sz="1200" i="1" dirty="0"/>
          </a:p>
          <a:p>
            <a:r>
              <a:rPr lang="en-GB" sz="1200" dirty="0"/>
              <a:t>All versions </a:t>
            </a:r>
            <a:r>
              <a:rPr lang="en-GB" sz="1200" dirty="0" smtClean="0"/>
              <a:t>offered </a:t>
            </a:r>
            <a:r>
              <a:rPr lang="en-GB" sz="1200" dirty="0"/>
              <a:t>13-bit diagnostics per channel</a:t>
            </a:r>
            <a:r>
              <a:rPr lang="en-GB" sz="1200" dirty="0" smtClean="0"/>
              <a:t>.</a:t>
            </a:r>
            <a:endParaRPr lang="en-GB" sz="1200" i="1" dirty="0"/>
          </a:p>
          <a:p>
            <a:endParaRPr lang="en-GB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81" b="40041"/>
          <a:stretch/>
        </p:blipFill>
        <p:spPr>
          <a:xfrm>
            <a:off x="147920" y="1230265"/>
            <a:ext cx="4345417" cy="112692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7921" y="2392526"/>
            <a:ext cx="4345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Prototype double-channel temperature card</a:t>
            </a:r>
          </a:p>
        </p:txBody>
      </p:sp>
      <p:sp>
        <p:nvSpPr>
          <p:cNvPr id="14" name="Footer Placeholder 7"/>
          <p:cNvSpPr txBox="1">
            <a:spLocks/>
          </p:cNvSpPr>
          <p:nvPr/>
        </p:nvSpPr>
        <p:spPr>
          <a:xfrm>
            <a:off x="685800" y="6326405"/>
            <a:ext cx="2218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dirty="0" smtClean="0"/>
              <a:t>Cryogenic Instrumentation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5" name="Footer Placeholder 7"/>
          <p:cNvSpPr txBox="1">
            <a:spLocks/>
          </p:cNvSpPr>
          <p:nvPr/>
        </p:nvSpPr>
        <p:spPr>
          <a:xfrm>
            <a:off x="3784109" y="6326405"/>
            <a:ext cx="1575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baseline="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TE-CRG-CI</a:t>
            </a:r>
          </a:p>
        </p:txBody>
      </p:sp>
    </p:spTree>
    <p:extLst>
      <p:ext uri="{BB962C8B-B14F-4D97-AF65-F5344CB8AC3E}">
        <p14:creationId xmlns:p14="http://schemas.microsoft.com/office/powerpoint/2010/main" val="332759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1223</TotalTime>
  <Words>1226</Words>
  <Application>Microsoft Office PowerPoint</Application>
  <PresentationFormat>On-screen Show (4:3)</PresentationFormat>
  <Paragraphs>238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CERN(4-3)</vt:lpstr>
      <vt:lpstr>PowerPoint Presentation</vt:lpstr>
      <vt:lpstr>PowerPoint Presentation</vt:lpstr>
      <vt:lpstr>Contents</vt:lpstr>
      <vt:lpstr>Industrial/Commercial equipment</vt:lpstr>
      <vt:lpstr>Radiation hard Instruments</vt:lpstr>
      <vt:lpstr>PowerPoint Presentation</vt:lpstr>
      <vt:lpstr>PowerPoint Presentation</vt:lpstr>
      <vt:lpstr>Custom rad-tol equipment - The cryogenics crate</vt:lpstr>
      <vt:lpstr>Cards with Smartfusion2 FPGA 2016/2017/2018</vt:lpstr>
      <vt:lpstr>Cards with Smartfusion2 FPGA – Some results</vt:lpstr>
      <vt:lpstr>FIP card internal errors – Power consumption</vt:lpstr>
      <vt:lpstr>PowerPoint Presentation</vt:lpstr>
      <vt:lpstr>AC/DC 24V 50W device TDK-Lambda ZWS50BAF24</vt:lpstr>
      <vt:lpstr>Misc devices/components e.g. 2017</vt:lpstr>
      <vt:lpstr>Rad-Tol: Electronics Strategy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Nikolaos Trikoupis</cp:lastModifiedBy>
  <cp:revision>32</cp:revision>
  <dcterms:created xsi:type="dcterms:W3CDTF">2012-11-30T11:04:26Z</dcterms:created>
  <dcterms:modified xsi:type="dcterms:W3CDTF">2018-12-11T13:29:07Z</dcterms:modified>
</cp:coreProperties>
</file>