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4"/>
  </p:notesMasterIdLst>
  <p:handoutMasterIdLst>
    <p:handoutMasterId r:id="rId25"/>
  </p:handoutMasterIdLst>
  <p:sldIdLst>
    <p:sldId id="443" r:id="rId5"/>
    <p:sldId id="459" r:id="rId6"/>
    <p:sldId id="466" r:id="rId7"/>
    <p:sldId id="457" r:id="rId8"/>
    <p:sldId id="396" r:id="rId9"/>
    <p:sldId id="397" r:id="rId10"/>
    <p:sldId id="474" r:id="rId11"/>
    <p:sldId id="402" r:id="rId12"/>
    <p:sldId id="429" r:id="rId13"/>
    <p:sldId id="467" r:id="rId14"/>
    <p:sldId id="471" r:id="rId15"/>
    <p:sldId id="473" r:id="rId16"/>
    <p:sldId id="465" r:id="rId17"/>
    <p:sldId id="468" r:id="rId18"/>
    <p:sldId id="469" r:id="rId19"/>
    <p:sldId id="476" r:id="rId20"/>
    <p:sldId id="456" r:id="rId21"/>
    <p:sldId id="406" r:id="rId22"/>
    <p:sldId id="475" r:id="rId23"/>
  </p:sldIdLst>
  <p:sldSz cx="12192000" cy="6858000"/>
  <p:notesSz cx="6669088" cy="9926638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Quicksand Book" panose="02070303000000060000" charset="0"/>
      <p:regular r:id="rId30"/>
    </p:embeddedFont>
    <p:embeddedFont>
      <p:font typeface="Quicksand Bold" charset="0"/>
      <p:bold r:id="rId31"/>
    </p:embeddedFont>
    <p:embeddedFont>
      <p:font typeface="Calibri Light" panose="020F0302020204030204" pitchFamily="34" charset="0"/>
      <p:regular r:id="rId32"/>
      <p: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D31"/>
    <a:srgbClr val="FF659C"/>
    <a:srgbClr val="E20071"/>
    <a:srgbClr val="C7A545"/>
    <a:srgbClr val="BD9A39"/>
    <a:srgbClr val="44546A"/>
    <a:srgbClr val="57257D"/>
    <a:srgbClr val="9C0000"/>
    <a:srgbClr val="767171"/>
    <a:srgbClr val="7371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87706" autoAdjust="0"/>
  </p:normalViewPr>
  <p:slideViewPr>
    <p:cSldViewPr snapToGrid="0">
      <p:cViewPr varScale="1">
        <p:scale>
          <a:sx n="89" d="100"/>
          <a:sy n="89" d="100"/>
        </p:scale>
        <p:origin x="1254" y="72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6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0A282C4-52B2-4D84-80E8-1880369F15B7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1BE6F94-C095-46D7-837F-1FFA64823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84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F49F60D-14F4-4F1B-AF7E-FB1BBFA9EADE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77612"/>
            <a:ext cx="5335893" cy="3907800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F0E67A6E-7890-4BEF-BDBF-4470F66A6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7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361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576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67A6E-7890-4BEF-BDBF-4470F66A60B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72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67A6E-7890-4BEF-BDBF-4470F66A60B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4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59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812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Off-the shelf non-rad-</a:t>
            </a:r>
            <a:r>
              <a:rPr lang="en-US" dirty="0" err="1" smtClean="0"/>
              <a:t>tol</a:t>
            </a:r>
            <a:r>
              <a:rPr lang="en-US" dirty="0" smtClean="0"/>
              <a:t> supplies in the demo</a:t>
            </a:r>
            <a:r>
              <a:rPr lang="en-US" baseline="0" dirty="0" smtClean="0"/>
              <a:t> crate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755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Off-the shelf non-rad-</a:t>
            </a:r>
            <a:r>
              <a:rPr lang="en-US" dirty="0" err="1" smtClean="0"/>
              <a:t>tol</a:t>
            </a:r>
            <a:r>
              <a:rPr lang="en-US" dirty="0" smtClean="0"/>
              <a:t> supplies in the demo</a:t>
            </a:r>
            <a:r>
              <a:rPr lang="en-US" baseline="0" dirty="0" smtClean="0"/>
              <a:t> crate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0163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114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46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23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25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85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81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33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Modular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hw</a:t>
            </a:r>
            <a:r>
              <a:rPr lang="en-US" baseline="0" dirty="0" smtClean="0"/>
              <a:t> kit designed by CO in </a:t>
            </a:r>
            <a:r>
              <a:rPr lang="en-US" baseline="0" dirty="0" err="1" smtClean="0"/>
              <a:t>collab</a:t>
            </a:r>
            <a:r>
              <a:rPr lang="en-US" baseline="0" dirty="0" smtClean="0"/>
              <a:t> with eq. groups</a:t>
            </a:r>
          </a:p>
          <a:p>
            <a:r>
              <a:rPr lang="en-US" baseline="0" dirty="0" err="1" smtClean="0"/>
              <a:t>Mainenance</a:t>
            </a:r>
            <a:r>
              <a:rPr lang="en-US" baseline="0" dirty="0" smtClean="0"/>
              <a:t> by CO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48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67A6E-7890-4BEF-BDBF-4470F66A60B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498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</a:t>
            </a:r>
            <a:r>
              <a:rPr lang="en-US" sz="2400" baseline="0" dirty="0" smtClean="0">
                <a:solidFill>
                  <a:schemeClr val="bg1"/>
                </a:solidFill>
              </a:rPr>
              <a:t> </a:t>
            </a:r>
            <a:r>
              <a:rPr lang="en-US" sz="2400" baseline="0" dirty="0" err="1" smtClean="0">
                <a:solidFill>
                  <a:schemeClr val="bg1"/>
                </a:solidFill>
              </a:rPr>
              <a:t>PCIe</a:t>
            </a:r>
            <a:r>
              <a:rPr lang="en-US" sz="2400" baseline="0" dirty="0" smtClean="0">
                <a:solidFill>
                  <a:schemeClr val="bg1"/>
                </a:solidFill>
              </a:rPr>
              <a:t> in radiation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Robust connector used in transportation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59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61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878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171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56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B48F8C-AE6B-4A90-AE75-85217E3F460A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 panose="02070303000000060000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 panose="02070303000000060000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673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FA46C1-8768-47D2-B28E-F615A333343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413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B8A90A-DE36-4344-AC34-99D81849C63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050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158865-55C1-4792-B4D6-6087AB37B75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476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BE06CC-1CFC-4CF4-8087-11EC9C5BEF68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079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0B9055-E3E8-4070-8C8D-2C656DC191E5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185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483EEC-992C-4D5A-A757-8F7CA975495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178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49BD56-9804-4A6C-AF66-B4C185D8913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768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2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8DDD73-80A5-407E-8AA8-DFE9929AD92B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2156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532410-4B91-4EF3-AC79-7FEEE09EE5EF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58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E14EBF-1106-4EF2-9BB5-661B24F5147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589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3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9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508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5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23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619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91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8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113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96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80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760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1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153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41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512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620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97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36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1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9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55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63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014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5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48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6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60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2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C9CD5B-25B9-432F-9144-05D5F53E4DB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11/12/2018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21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6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1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1.pn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2420" y="2464556"/>
            <a:ext cx="1034715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Radiation tolerant developments: Controls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Distributed 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I/O 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Tier and Fieldbus project</a:t>
            </a:r>
            <a:r>
              <a:rPr lang="en-GB" sz="2800" dirty="0" smtClean="0">
                <a:solidFill>
                  <a:prstClr val="white"/>
                </a:solidFill>
                <a:latin typeface="Calibri" panose="020F0502020204030204" pitchFamily="34" charset="0"/>
              </a:rPr>
              <a:t/>
            </a:r>
            <a:br>
              <a:rPr lang="en-GB" sz="2800" dirty="0" smtClean="0">
                <a:solidFill>
                  <a:prstClr val="white"/>
                </a:solidFill>
                <a:latin typeface="Calibri" panose="020F0502020204030204" pitchFamily="34" charset="0"/>
              </a:rPr>
            </a:b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67398" y="4422504"/>
            <a:ext cx="445720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sng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Greg Daniluk</a:t>
            </a:r>
            <a:r>
              <a:rPr kumimoji="0" lang="en-GB" sz="2800" b="0" i="0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en-GB" sz="2800" b="0" i="0" u="none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| Eva Gousiou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542" y="1498107"/>
            <a:ext cx="649079" cy="63971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67396" y="6076307"/>
            <a:ext cx="445720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cap="all" dirty="0" smtClean="0">
                <a:solidFill>
                  <a:prstClr val="white"/>
                </a:solidFill>
                <a:latin typeface="Calibri" panose="020F0502020204030204" pitchFamily="34" charset="0"/>
              </a:rPr>
              <a:t>R2E Annual meeting 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| </a:t>
            </a:r>
            <a:r>
              <a:rPr lang="en-US" sz="1500" cap="all" dirty="0" smtClean="0">
                <a:solidFill>
                  <a:prstClr val="white"/>
                </a:solidFill>
                <a:latin typeface="Calibri" panose="020F0502020204030204" pitchFamily="34" charset="0"/>
              </a:rPr>
              <a:t>11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en-US" sz="1500" b="0" i="0" u="none" strike="noStrike" kern="1200" cap="all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dec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2018</a:t>
            </a:r>
            <a:endParaRPr kumimoji="0" lang="en-GB" sz="15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7" name="Picture 2" descr="Resultado de imagen de r2e cer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9871" y="4217590"/>
            <a:ext cx="1930205" cy="185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1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7309" y="260503"/>
            <a:ext cx="56374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Rad-</a:t>
            </a:r>
            <a:r>
              <a:rPr kumimoji="0" lang="en-GB" sz="40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tol</a:t>
            </a: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System Board v1.0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01" y="1131593"/>
            <a:ext cx="6393998" cy="2782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42244" y="3926954"/>
            <a:ext cx="89546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Redesigned C-GEFE (BE-BI)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Added backplane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connector to communicate with peripheral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boards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Minor fixes (including FMC compatibility)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Together with: BE-BI, TE-MPE, EN-SMM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10 boards produced for lab use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v2.0 in the future, with NanoXplore or Smartfusion2 FPGA</a:t>
            </a:r>
          </a:p>
        </p:txBody>
      </p:sp>
      <p:sp>
        <p:nvSpPr>
          <p:cNvPr id="9" name="Rectangle 8"/>
          <p:cNvSpPr/>
          <p:nvPr/>
        </p:nvSpPr>
        <p:spPr>
          <a:xfrm>
            <a:off x="8052189" y="3762330"/>
            <a:ext cx="1224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EDA-03828</a:t>
            </a:r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6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26399" y="260503"/>
            <a:ext cx="45392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defRPr/>
            </a:pPr>
            <a:r>
              <a:rPr lang="en-GB" sz="4000" dirty="0" smtClean="0">
                <a:solidFill>
                  <a:prstClr val="white"/>
                </a:solidFill>
              </a:rPr>
              <a:t>Fieldbus FMCs status</a:t>
            </a:r>
            <a:endParaRPr lang="en-GB" sz="40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974" y="1771717"/>
            <a:ext cx="6329248" cy="3206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ProASIC3 with </a:t>
            </a:r>
            <a:r>
              <a:rPr lang="en-US" sz="2000" dirty="0" err="1" smtClean="0">
                <a:solidFill>
                  <a:prstClr val="white"/>
                </a:solidFill>
              </a:rPr>
              <a:t>nanoFIP</a:t>
            </a:r>
            <a:endParaRPr lang="en-US" sz="2000" dirty="0" smtClean="0">
              <a:solidFill>
                <a:prstClr val="white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err="1" smtClean="0">
                <a:solidFill>
                  <a:prstClr val="white"/>
                </a:solidFill>
              </a:rPr>
              <a:t>FielDrive</a:t>
            </a:r>
            <a:r>
              <a:rPr lang="en-US" sz="2000" dirty="0" smtClean="0">
                <a:solidFill>
                  <a:prstClr val="white"/>
                </a:solidFill>
              </a:rPr>
              <a:t> + </a:t>
            </a:r>
            <a:r>
              <a:rPr lang="en-US" sz="2000" dirty="0" err="1" smtClean="0">
                <a:solidFill>
                  <a:prstClr val="white"/>
                </a:solidFill>
              </a:rPr>
              <a:t>FieldTR</a:t>
            </a:r>
            <a:r>
              <a:rPr lang="en-US" sz="2000" dirty="0" smtClean="0">
                <a:solidFill>
                  <a:prstClr val="white"/>
                </a:solidFill>
              </a:rPr>
              <a:t> from Alstom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</a:rPr>
              <a:t>Components qualification by </a:t>
            </a:r>
            <a:r>
              <a:rPr lang="en-US" sz="2000" dirty="0" smtClean="0">
                <a:solidFill>
                  <a:prstClr val="white"/>
                </a:solidFill>
              </a:rPr>
              <a:t>R2E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Hardware executions for 31.25k, 1M, 2.5M, 5M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Prototypes produced and tested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</a:rPr>
              <a:t>Available for lab tests &amp; </a:t>
            </a:r>
            <a:r>
              <a:rPr lang="en-US" sz="2000" dirty="0" smtClean="0">
                <a:solidFill>
                  <a:prstClr val="white"/>
                </a:solidFill>
              </a:rPr>
              <a:t>developments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US" sz="2000" dirty="0" smtClean="0">
              <a:solidFill>
                <a:prstClr val="white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Radiation tests planned for 2019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502" y="1408312"/>
            <a:ext cx="3846973" cy="3220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3484088" y="424582"/>
            <a:ext cx="379727" cy="379727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8334859" y="429427"/>
            <a:ext cx="379727" cy="379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11</a:t>
            </a:fld>
            <a:endParaRPr lang="en-GB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5531" y="4877463"/>
            <a:ext cx="2432914" cy="7177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13993" y="6128334"/>
            <a:ext cx="436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</a:rPr>
              <a:t>https://</a:t>
            </a:r>
            <a:r>
              <a:rPr lang="en-US" u="sng" dirty="0" smtClean="0">
                <a:solidFill>
                  <a:schemeClr val="bg1"/>
                </a:solidFill>
              </a:rPr>
              <a:t>www.ohwr.org/projects/fmc-nanofip</a:t>
            </a:r>
            <a:endParaRPr lang="en-US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1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368" y="4877463"/>
            <a:ext cx="2611018" cy="7996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814" y="1501551"/>
            <a:ext cx="4076661" cy="3069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3826399" y="260503"/>
            <a:ext cx="45392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defRPr/>
            </a:pPr>
            <a:r>
              <a:rPr lang="en-GB" sz="4000" dirty="0" smtClean="0">
                <a:solidFill>
                  <a:prstClr val="white"/>
                </a:solidFill>
              </a:rPr>
              <a:t>Fieldbus FMCs status</a:t>
            </a:r>
            <a:endParaRPr lang="en-GB" sz="40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4493" y="1771717"/>
            <a:ext cx="6758283" cy="366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</a:rPr>
              <a:t>Work in progress</a:t>
            </a:r>
            <a:endParaRPr lang="en-US" sz="2000" dirty="0" smtClean="0">
              <a:solidFill>
                <a:prstClr val="white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Run openPowerlink stack on SmartFusion2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ARM Cortex-M3 tests in CHARM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RISC-V softprocessor with TMR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en-US" sz="2000" dirty="0">
              <a:solidFill>
                <a:prstClr val="white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R2E funding: Mattia </a:t>
            </a:r>
            <a:r>
              <a:rPr lang="en-US" sz="2000" dirty="0">
                <a:solidFill>
                  <a:prstClr val="white"/>
                </a:solidFill>
              </a:rPr>
              <a:t>(FELL) dedicated to this </a:t>
            </a:r>
            <a:r>
              <a:rPr lang="en-US" sz="2000" dirty="0" smtClean="0">
                <a:solidFill>
                  <a:prstClr val="white"/>
                </a:solidFill>
              </a:rPr>
              <a:t>task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</a:rPr>
              <a:t>Radiation tests and components qualification with EN-SMM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prstClr val="white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white"/>
                </a:solidFill>
              </a:rPr>
              <a:t>See the talk of </a:t>
            </a:r>
            <a:r>
              <a:rPr lang="en-US" sz="2400" u="sng" dirty="0" smtClean="0">
                <a:solidFill>
                  <a:prstClr val="white"/>
                </a:solidFill>
              </a:rPr>
              <a:t>Mattia Rizzi</a:t>
            </a:r>
            <a:r>
              <a:rPr lang="en-US" sz="2400" dirty="0" smtClean="0">
                <a:solidFill>
                  <a:prstClr val="white"/>
                </a:solidFill>
              </a:rPr>
              <a:t> tomorrow!</a:t>
            </a:r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29" name="Picture 2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3484088" y="424582"/>
            <a:ext cx="379727" cy="379727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8334859" y="429427"/>
            <a:ext cx="379727" cy="379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12</a:t>
            </a:fld>
            <a:endParaRPr lang="en-GB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017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14965" y="260503"/>
            <a:ext cx="47621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GB" sz="4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Power Supply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457" y="3810995"/>
            <a:ext cx="7034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1"/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13</a:t>
            </a:fld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28353" y="1424723"/>
            <a:ext cx="929640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Lalit (FELL)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dedicated to this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task – R2E and HL-LHC funding</a:t>
            </a:r>
            <a:endParaRPr lang="en-US" sz="2000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Collaboration with R2E and TE-EPC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Survey of currently used rad-</a:t>
            </a:r>
            <a:r>
              <a:rPr lang="en-US" sz="2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power supplies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Gathering requirements and drafting specs</a:t>
            </a: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230V AC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DC +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12V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,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+5V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,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100W</a:t>
            </a: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TID &gt; 500Gy (1kGy?)</a:t>
            </a:r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Redundancy</a:t>
            </a: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PMBus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monitoring interface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First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lab prototype using FEAST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chips as controller of switched supply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Components selection and qualification planned for 2019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  <a:latin typeface="Calibri" panose="020F0502020204030204" pitchFamily="34" charset="0"/>
              </a:rPr>
              <a:t>See the talk of </a:t>
            </a:r>
            <a:r>
              <a:rPr lang="en-US" sz="2400" u="sng" dirty="0" smtClean="0">
                <a:solidFill>
                  <a:prstClr val="white"/>
                </a:solidFill>
                <a:latin typeface="Calibri" panose="020F0502020204030204" pitchFamily="34" charset="0"/>
              </a:rPr>
              <a:t>Lalit Patnaik</a:t>
            </a:r>
            <a:r>
              <a:rPr lang="en-US" sz="24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tomorrow on </a:t>
            </a:r>
            <a:r>
              <a:rPr lang="en-US" sz="24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RaToPUS</a:t>
            </a:r>
            <a:r>
              <a:rPr lang="en-US" sz="2400" dirty="0" smtClean="0">
                <a:solidFill>
                  <a:prstClr val="white"/>
                </a:solidFill>
                <a:latin typeface="Calibri" panose="020F0502020204030204" pitchFamily="34" charset="0"/>
              </a:rPr>
              <a:t>!</a:t>
            </a:r>
            <a:endParaRPr lang="en-US" sz="2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pic>
        <p:nvPicPr>
          <p:cNvPr id="25" name="Picture 24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90905" y="6128334"/>
            <a:ext cx="5610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  <a:latin typeface="Calibri" panose="020F0502020204030204" pitchFamily="34" charset="0"/>
              </a:rPr>
              <a:t>https://</a:t>
            </a:r>
            <a:r>
              <a:rPr lang="en-US" u="sng" dirty="0" smtClean="0">
                <a:solidFill>
                  <a:schemeClr val="bg1"/>
                </a:solidFill>
                <a:latin typeface="Calibri" panose="020F0502020204030204" pitchFamily="34" charset="0"/>
              </a:rPr>
              <a:t>wikis.cern.ch/display/DIOT/Rad-tol+power+supply</a:t>
            </a:r>
            <a:endParaRPr lang="en-US" u="sng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75712" y="260503"/>
            <a:ext cx="58406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Template Peripheral Board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1937" y="3999103"/>
            <a:ext cx="1010716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I/O board based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on 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requirements for Warm Interlocks application (TE-MPE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/>
              </a:rPr>
              <a:t>)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2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4V generation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(TRACO)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16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opto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-coupled current loop inputs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(HCNR200)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16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opto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-coupled relay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driving outputs </a:t>
            </a:r>
            <a:r>
              <a:rPr lang="en-US" sz="1600" dirty="0">
                <a:solidFill>
                  <a:prstClr val="white"/>
                </a:solidFill>
                <a:latin typeface="Calibri" panose="020F0502020204030204" pitchFamily="34" charset="0"/>
              </a:rPr>
              <a:t>(</a:t>
            </a:r>
            <a:r>
              <a:rPr lang="en-US" sz="1600" dirty="0" smtClean="0">
                <a:solidFill>
                  <a:prstClr val="white"/>
                </a:solidFill>
                <a:latin typeface="Calibri" panose="020F0502020204030204" pitchFamily="34" charset="0"/>
              </a:rPr>
              <a:t>HCNR200)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Template for future application-specific Peripheral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Boards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Radiation tests in 2019</a:t>
            </a:r>
            <a:endParaRPr lang="en-US" sz="2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087393" y="424581"/>
            <a:ext cx="379727" cy="37972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724941" y="467525"/>
            <a:ext cx="379727" cy="379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102" y="932216"/>
            <a:ext cx="6045796" cy="3070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7842081" y="3510102"/>
            <a:ext cx="1224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EDA-03829</a:t>
            </a:r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0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14877" y="260503"/>
            <a:ext cx="37623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Proof of Concept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087393" y="424581"/>
            <a:ext cx="379727" cy="37972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724941" y="467525"/>
            <a:ext cx="379727" cy="379727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480470" y="1701108"/>
            <a:ext cx="3146933" cy="2126434"/>
            <a:chOff x="815770" y="1622908"/>
            <a:chExt cx="3146933" cy="2126434"/>
          </a:xfrm>
        </p:grpSpPr>
        <p:grpSp>
          <p:nvGrpSpPr>
            <p:cNvPr id="8" name="Group 7"/>
            <p:cNvGrpSpPr/>
            <p:nvPr/>
          </p:nvGrpSpPr>
          <p:grpSpPr>
            <a:xfrm>
              <a:off x="815770" y="1622908"/>
              <a:ext cx="3146933" cy="1941768"/>
              <a:chOff x="148796" y="1087982"/>
              <a:chExt cx="3146933" cy="1941768"/>
            </a:xfrm>
          </p:grpSpPr>
          <p:pic>
            <p:nvPicPr>
              <p:cNvPr id="22" name="Picture 2" descr="http://www.ohwr.org/attachments/download/55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664" y="1087982"/>
                <a:ext cx="2969065" cy="194176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4" descr="http://www.ohwr.org/attachments/4072/masterFIP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8796" y="1470066"/>
                <a:ext cx="1042718" cy="85313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1496528" y="3380010"/>
              <a:ext cx="2289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SPEC + FMC </a:t>
              </a:r>
              <a:r>
                <a:rPr lang="en-US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MasterFIP</a:t>
              </a:r>
              <a:endParaRPr lang="en-US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919371" y="1685915"/>
            <a:ext cx="4460838" cy="4109726"/>
            <a:chOff x="5643830" y="2200439"/>
            <a:chExt cx="4460838" cy="410972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3830" y="2200439"/>
              <a:ext cx="4460838" cy="37443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5953387" y="5940833"/>
              <a:ext cx="3846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Off-the-shelf CompactPCI Serial chassis</a:t>
              </a:r>
              <a:endParaRPr lang="en-US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496093" y="1390076"/>
            <a:ext cx="3157916" cy="1743581"/>
            <a:chOff x="3853316" y="3564676"/>
            <a:chExt cx="3157916" cy="174358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3316" y="3564676"/>
              <a:ext cx="3157916" cy="13742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3972740" y="4938925"/>
              <a:ext cx="2919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System Board + FMC </a:t>
              </a:r>
              <a:r>
                <a:rPr lang="en-US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nanoFIP</a:t>
              </a:r>
              <a:endParaRPr lang="en-US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31935" y="3376531"/>
            <a:ext cx="3565738" cy="1979595"/>
            <a:chOff x="473320" y="4439798"/>
            <a:chExt cx="3565738" cy="197959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20" y="4439798"/>
              <a:ext cx="3565738" cy="18108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TextBox 29"/>
            <p:cNvSpPr txBox="1"/>
            <p:nvPr/>
          </p:nvSpPr>
          <p:spPr>
            <a:xfrm>
              <a:off x="915758" y="6050061"/>
              <a:ext cx="2680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16I / 16O Peripheral Board</a:t>
              </a:r>
              <a:endParaRPr lang="en-US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32" name="Picture 2" descr="See original image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499" y="4024960"/>
            <a:ext cx="1506160" cy="1506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94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98" y="1841675"/>
            <a:ext cx="6642512" cy="3923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13" y="1195808"/>
            <a:ext cx="3995352" cy="5324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4214877" y="260503"/>
            <a:ext cx="37623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Proof of Concept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087393" y="424581"/>
            <a:ext cx="379727" cy="37972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724941" y="467525"/>
            <a:ext cx="379727" cy="3797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694149" y="1784316"/>
            <a:ext cx="25349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DIOT crate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System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WIC Peripheral Board 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94149" y="4626133"/>
            <a:ext cx="2929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WIC I/O distribution panel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28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57448" y="260503"/>
            <a:ext cx="58771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Resources &amp; Collaborations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973522" y="1556455"/>
            <a:ext cx="10300492" cy="4607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HL-LHC WP 18 – development &amp; production budget (~1.3MCHF), fellows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GB" dirty="0" err="1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GB" dirty="0">
                <a:solidFill>
                  <a:prstClr val="white"/>
                </a:solidFill>
                <a:latin typeface="Calibri" panose="020F0502020204030204" pitchFamily="34" charset="0"/>
              </a:rPr>
              <a:t> power supply </a:t>
            </a:r>
            <a:r>
              <a:rPr lang="en-GB" dirty="0" smtClean="0">
                <a:solidFill>
                  <a:prstClr val="white"/>
                </a:solidFill>
                <a:latin typeface="Calibri" panose="020F0502020204030204" pitchFamily="34" charset="0"/>
              </a:rPr>
              <a:t>design ( Lalit )</a:t>
            </a:r>
            <a:endParaRPr lang="en-GB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  <a:latin typeface="Calibri" panose="020F0502020204030204" pitchFamily="34" charset="0"/>
              </a:rPr>
              <a:t>Crate </a:t>
            </a:r>
            <a:r>
              <a:rPr lang="en-GB" dirty="0" smtClean="0">
                <a:solidFill>
                  <a:prstClr val="white"/>
                </a:solidFill>
                <a:latin typeface="Calibri" panose="020F0502020204030204" pitchFamily="34" charset="0"/>
              </a:rPr>
              <a:t>diagnostics ( Christos )</a:t>
            </a:r>
            <a:endParaRPr lang="en-GB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US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 System board v2.0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Reliability Studies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R2E 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task force - radiation tests, components selection,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fellows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Powerlink implementation ( Mattia 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US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power supply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design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EN-SMM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, TE-MPE, BE-BI,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TE-EPC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Specification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Design 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of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components of the kit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17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87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82775" y="260503"/>
            <a:ext cx="20265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Timeline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3139" y="1978894"/>
            <a:ext cx="7578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Iterative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process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with eq. groups to define modular </a:t>
            </a:r>
            <a:r>
              <a:rPr lang="en-US" sz="24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hw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kit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03171" y="5591175"/>
            <a:ext cx="0" cy="719314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50725" y="3264686"/>
            <a:ext cx="2294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Proof of concept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05985" y="4626665"/>
            <a:ext cx="5150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Building blocks available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for eq. groups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5985" y="5603894"/>
            <a:ext cx="3600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Deployments in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eq. groups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082463" y="3470203"/>
            <a:ext cx="1530757" cy="400110"/>
            <a:chOff x="168502" y="3985636"/>
            <a:chExt cx="1530757" cy="400110"/>
          </a:xfrm>
        </p:grpSpPr>
        <p:sp>
          <p:nvSpPr>
            <p:cNvPr id="21" name="TextBox 20"/>
            <p:cNvSpPr txBox="1"/>
            <p:nvPr/>
          </p:nvSpPr>
          <p:spPr>
            <a:xfrm>
              <a:off x="168502" y="3985636"/>
              <a:ext cx="11512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Sep 2018</a:t>
              </a:r>
              <a:endParaRPr lang="en-US" sz="20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487804" y="4171440"/>
              <a:ext cx="21145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367180" y="4642086"/>
            <a:ext cx="2096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2020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402205" y="4842141"/>
            <a:ext cx="21145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1415359" y="5658607"/>
            <a:ext cx="1198301" cy="400110"/>
            <a:chOff x="500958" y="5686034"/>
            <a:chExt cx="1198301" cy="400110"/>
          </a:xfrm>
        </p:grpSpPr>
        <p:sp>
          <p:nvSpPr>
            <p:cNvPr id="28" name="TextBox 27"/>
            <p:cNvSpPr txBox="1"/>
            <p:nvPr/>
          </p:nvSpPr>
          <p:spPr>
            <a:xfrm>
              <a:off x="500958" y="5686034"/>
              <a:ext cx="8954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LS3</a:t>
              </a:r>
              <a:endParaRPr lang="en-US" sz="20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1487804" y="5870700"/>
              <a:ext cx="21145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Arrow Connector 34"/>
          <p:cNvCxnSpPr/>
          <p:nvPr/>
        </p:nvCxnSpPr>
        <p:spPr>
          <a:xfrm>
            <a:off x="2503171" y="1007745"/>
            <a:ext cx="0" cy="4180987"/>
          </a:xfrm>
          <a:prstGeom prst="straightConnector1">
            <a:avLst/>
          </a:prstGeom>
          <a:ln w="508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503171" y="5188732"/>
            <a:ext cx="0" cy="402443"/>
          </a:xfrm>
          <a:prstGeom prst="line">
            <a:avLst/>
          </a:prstGeom>
          <a:ln w="508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1658102" y="1124474"/>
            <a:ext cx="955559" cy="400110"/>
            <a:chOff x="743701" y="1124474"/>
            <a:chExt cx="955559" cy="400110"/>
          </a:xfrm>
        </p:grpSpPr>
        <p:sp>
          <p:nvSpPr>
            <p:cNvPr id="43" name="TextBox 42"/>
            <p:cNvSpPr txBox="1"/>
            <p:nvPr/>
          </p:nvSpPr>
          <p:spPr>
            <a:xfrm>
              <a:off x="743701" y="1124474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487805" y="1309140"/>
              <a:ext cx="211455" cy="369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18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50725" y="3628591"/>
            <a:ext cx="4015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First Powerlink tests in CHARM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1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46141" y="2175361"/>
            <a:ext cx="24997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Thank you!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19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8654" y="3560764"/>
            <a:ext cx="6834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Need more information? Latest status update?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Check: </a:t>
            </a:r>
            <a:r>
              <a:rPr lang="en-US" sz="2400" u="sng" dirty="0" smtClean="0">
                <a:solidFill>
                  <a:schemeClr val="bg1"/>
                </a:solidFill>
                <a:latin typeface="Calibri" panose="020F0502020204030204" pitchFamily="34" charset="0"/>
              </a:rPr>
              <a:t>https</a:t>
            </a:r>
            <a:r>
              <a:rPr lang="en-US" sz="2400" u="sng" dirty="0">
                <a:solidFill>
                  <a:schemeClr val="bg1"/>
                </a:solidFill>
                <a:latin typeface="Calibri" panose="020F0502020204030204" pitchFamily="34" charset="0"/>
              </a:rPr>
              <a:t>://wikis.cern.ch/display/DIOT</a:t>
            </a:r>
          </a:p>
        </p:txBody>
      </p:sp>
    </p:spTree>
    <p:extLst>
      <p:ext uri="{BB962C8B-B14F-4D97-AF65-F5344CB8AC3E}">
        <p14:creationId xmlns:p14="http://schemas.microsoft.com/office/powerpoint/2010/main" val="35736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13066" y="260503"/>
            <a:ext cx="69658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Custom Electronics </a:t>
            </a:r>
            <a:r>
              <a:rPr lang="en-GB" sz="4000" dirty="0">
                <a:solidFill>
                  <a:prstClr val="white"/>
                </a:solidFill>
                <a:latin typeface="Calibri" panose="020F0502020204030204" pitchFamily="34" charset="0"/>
              </a:rPr>
              <a:t>A</a:t>
            </a: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rchitecture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2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506" y="4228369"/>
            <a:ext cx="10742350" cy="149064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8506" y="2779014"/>
            <a:ext cx="10742350" cy="13791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8506" y="1377538"/>
            <a:ext cx="10742351" cy="1335968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69438" y="1936391"/>
            <a:ext cx="3202911" cy="1240199"/>
          </a:xfrm>
          <a:prstGeom prst="rect">
            <a:avLst/>
          </a:prstGeom>
          <a:solidFill>
            <a:srgbClr val="9A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24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Computer</a:t>
            </a:r>
          </a:p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VME/PICMG/PLC</a:t>
            </a:r>
          </a:p>
          <a:p>
            <a:pPr algn="ctr">
              <a:defRPr/>
            </a:pP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09778" y="2809090"/>
            <a:ext cx="2522230" cy="381481"/>
          </a:xfrm>
          <a:prstGeom prst="rect">
            <a:avLst/>
          </a:prstGeom>
          <a:solidFill>
            <a:srgbClr val="7671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master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4418" y="1416638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18" y="3763050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Fieldbus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82758" y="4645732"/>
            <a:ext cx="427463" cy="83109"/>
            <a:chOff x="13123736" y="7589355"/>
            <a:chExt cx="471000" cy="90000"/>
          </a:xfrm>
        </p:grpSpPr>
        <p:sp>
          <p:nvSpPr>
            <p:cNvPr id="100" name="Oval 99"/>
            <p:cNvSpPr/>
            <p:nvPr/>
          </p:nvSpPr>
          <p:spPr>
            <a:xfrm>
              <a:off x="13123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133142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13504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34418" y="5331592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Distributed I/O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428201" y="1791880"/>
            <a:ext cx="349309" cy="355420"/>
            <a:chOff x="20718960" y="25048471"/>
            <a:chExt cx="1005056" cy="1005056"/>
          </a:xfrm>
        </p:grpSpPr>
        <p:sp>
          <p:nvSpPr>
            <p:cNvPr id="70" name="Oval 69"/>
            <p:cNvSpPr/>
            <p:nvPr/>
          </p:nvSpPr>
          <p:spPr>
            <a:xfrm rot="2700000">
              <a:off x="20718960" y="25048471"/>
              <a:ext cx="1005056" cy="100505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507730">
                <a:defRPr/>
              </a:pPr>
              <a:endParaRPr lang="en-GB" sz="6905" kern="0" smtClean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852358" y="25181869"/>
              <a:ext cx="738261" cy="738261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2948858" y="3174186"/>
            <a:ext cx="7946866" cy="615519"/>
            <a:chOff x="2967320" y="3184087"/>
            <a:chExt cx="7946866" cy="615519"/>
          </a:xfrm>
        </p:grpSpPr>
        <p:cxnSp>
          <p:nvCxnSpPr>
            <p:cNvPr id="105" name="Straight Connector 104"/>
            <p:cNvCxnSpPr/>
            <p:nvPr/>
          </p:nvCxnSpPr>
          <p:spPr>
            <a:xfrm flipV="1">
              <a:off x="2967320" y="3754401"/>
              <a:ext cx="7833238" cy="14987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93670" y="3399496"/>
              <a:ext cx="35205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Fieldbus 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(WorldFIP/PROFINET/</a:t>
              </a:r>
              <a:r>
                <a:rPr lang="en-US" kern="0" dirty="0" err="1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etc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)</a:t>
              </a:r>
              <a:endParaRPr lang="en-GB" kern="0" dirty="0" smtClean="0">
                <a:solidFill>
                  <a:srgbClr val="FF6699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2997800" y="3184087"/>
              <a:ext cx="2362" cy="600540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oup 107"/>
          <p:cNvGrpSpPr/>
          <p:nvPr/>
        </p:nvGrpSpPr>
        <p:grpSpPr>
          <a:xfrm>
            <a:off x="6977877" y="3784627"/>
            <a:ext cx="1339989" cy="2133821"/>
            <a:chOff x="6977877" y="3784627"/>
            <a:chExt cx="1339989" cy="2133821"/>
          </a:xfrm>
        </p:grpSpPr>
        <p:grpSp>
          <p:nvGrpSpPr>
            <p:cNvPr id="109" name="Group 108"/>
            <p:cNvGrpSpPr/>
            <p:nvPr/>
          </p:nvGrpSpPr>
          <p:grpSpPr>
            <a:xfrm>
              <a:off x="6977877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DIO3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12" name="Rectangle 11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13" name="Straight Connector 112"/>
              <p:cNvCxnSpPr>
                <a:stCxn id="11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/>
              <p:cNvCxnSpPr>
                <a:stCxn id="115" idx="2"/>
                <a:endCxn id="11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973409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9780359" y="3784627"/>
            <a:ext cx="1344965" cy="2133821"/>
            <a:chOff x="9780359" y="3784627"/>
            <a:chExt cx="1344965" cy="2133821"/>
          </a:xfrm>
        </p:grpSpPr>
        <p:grpSp>
          <p:nvGrpSpPr>
            <p:cNvPr id="118" name="Group 117"/>
            <p:cNvGrpSpPr/>
            <p:nvPr/>
          </p:nvGrpSpPr>
          <p:grpSpPr>
            <a:xfrm>
              <a:off x="9780359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err="1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DIOn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22" name="Straight Connector 121"/>
              <p:cNvCxnSpPr>
                <a:stCxn id="125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/>
              <p:cNvCxnSpPr>
                <a:stCxn id="124" idx="2"/>
                <a:endCxn id="121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10780867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5172995" y="3784627"/>
            <a:ext cx="1366454" cy="2133821"/>
            <a:chOff x="5172995" y="3784627"/>
            <a:chExt cx="1366454" cy="213382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172995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DIO2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32" name="Rectangle 13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</a:p>
            </p:txBody>
          </p:sp>
          <p:cxnSp>
            <p:nvCxnSpPr>
              <p:cNvPr id="133" name="Straight Connector 132"/>
              <p:cNvCxnSpPr>
                <a:stCxn id="13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133"/>
              <p:cNvCxnSpPr>
                <a:stCxn id="135" idx="2"/>
                <a:endCxn id="13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8" name="Group 127"/>
            <p:cNvGrpSpPr/>
            <p:nvPr/>
          </p:nvGrpSpPr>
          <p:grpSpPr>
            <a:xfrm>
              <a:off x="6190140" y="3893301"/>
              <a:ext cx="349309" cy="355420"/>
              <a:chOff x="20718960" y="25048471"/>
              <a:chExt cx="1005056" cy="1005056"/>
            </a:xfrm>
          </p:grpSpPr>
          <p:sp>
            <p:nvSpPr>
              <p:cNvPr id="129" name="Oval 128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37" name="Group 136"/>
          <p:cNvGrpSpPr/>
          <p:nvPr/>
        </p:nvGrpSpPr>
        <p:grpSpPr>
          <a:xfrm>
            <a:off x="3368113" y="3784627"/>
            <a:ext cx="1300211" cy="2133821"/>
            <a:chOff x="3368113" y="3784627"/>
            <a:chExt cx="1300211" cy="2133821"/>
          </a:xfrm>
        </p:grpSpPr>
        <p:grpSp>
          <p:nvGrpSpPr>
            <p:cNvPr id="138" name="Group 137"/>
            <p:cNvGrpSpPr/>
            <p:nvPr/>
          </p:nvGrpSpPr>
          <p:grpSpPr>
            <a:xfrm>
              <a:off x="3368113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DIO1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44" name="Straight Connector 143"/>
              <p:cNvCxnSpPr>
                <a:stCxn id="147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>
                <a:stCxn id="146" idx="2"/>
                <a:endCxn id="143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9" name="Group 138"/>
            <p:cNvGrpSpPr/>
            <p:nvPr/>
          </p:nvGrpSpPr>
          <p:grpSpPr>
            <a:xfrm>
              <a:off x="4319015" y="3893301"/>
              <a:ext cx="349309" cy="355420"/>
              <a:chOff x="20718960" y="25048471"/>
              <a:chExt cx="1005056" cy="1005056"/>
            </a:xfrm>
          </p:grpSpPr>
          <p:sp>
            <p:nvSpPr>
              <p:cNvPr id="140" name="Oval 139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68" name="Group 67"/>
          <p:cNvGrpSpPr/>
          <p:nvPr/>
        </p:nvGrpSpPr>
        <p:grpSpPr>
          <a:xfrm>
            <a:off x="4858343" y="1368226"/>
            <a:ext cx="4351878" cy="1756849"/>
            <a:chOff x="4742321" y="1344794"/>
            <a:chExt cx="4351878" cy="1756849"/>
          </a:xfrm>
        </p:grpSpPr>
        <p:pic>
          <p:nvPicPr>
            <p:cNvPr id="72" name="Picture 2" descr="Image result for vme crat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295" b="97760" l="4000" r="971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288" y="1344794"/>
              <a:ext cx="1488876" cy="1218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4" descr="Image result for kontron kis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390" b="70074" l="25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48" y="1841069"/>
              <a:ext cx="2249351" cy="126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6" descr="https://www.ohwr.org/attachments/1916/svectop_s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2321" y="1607267"/>
              <a:ext cx="1495249" cy="116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8" descr="https://www.ohwr.org/attachments/55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4893" b="100000" l="3000" r="9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74" y="1367446"/>
              <a:ext cx="1556304" cy="10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945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51" grpId="0" animBg="1"/>
      <p:bldP spid="56" grpId="0"/>
      <p:bldP spid="57" grpId="0" build="allAtOnce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733005" y="4239174"/>
            <a:ext cx="10734385" cy="1477344"/>
          </a:xfrm>
          <a:prstGeom prst="rect">
            <a:avLst/>
          </a:prstGeom>
          <a:solidFill>
            <a:srgbClr val="D0E2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25041" y="2781228"/>
            <a:ext cx="10729650" cy="1379435"/>
          </a:xfrm>
          <a:prstGeom prst="rect">
            <a:avLst/>
          </a:prstGeom>
          <a:solidFill>
            <a:srgbClr val="D0E2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04853" y="260503"/>
            <a:ext cx="67823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Custom Electronics </a:t>
            </a:r>
            <a:r>
              <a:rPr lang="en-GB" sz="4000" dirty="0">
                <a:solidFill>
                  <a:prstClr val="white"/>
                </a:solidFill>
                <a:latin typeface="Calibri" panose="020F0502020204030204" pitchFamily="34" charset="0"/>
              </a:rPr>
              <a:t>A</a:t>
            </a: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rchitecture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3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506" y="4228369"/>
            <a:ext cx="10742350" cy="149064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8506" y="2779014"/>
            <a:ext cx="10742350" cy="13791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8506" y="1377538"/>
            <a:ext cx="10742351" cy="1335968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69438" y="1936391"/>
            <a:ext cx="3202911" cy="1240199"/>
          </a:xfrm>
          <a:prstGeom prst="rect">
            <a:avLst/>
          </a:prstGeom>
          <a:solidFill>
            <a:srgbClr val="9A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24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Computer</a:t>
            </a:r>
          </a:p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VME/PICMG/PLC</a:t>
            </a:r>
          </a:p>
          <a:p>
            <a:pPr algn="ctr">
              <a:defRPr/>
            </a:pPr>
            <a:endParaRPr lang="en-GB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09778" y="2809090"/>
            <a:ext cx="2522230" cy="381481"/>
          </a:xfrm>
          <a:prstGeom prst="rect">
            <a:avLst/>
          </a:prstGeom>
          <a:solidFill>
            <a:srgbClr val="7671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master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4418" y="1416638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18" y="3763050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latin typeface="Calibri" panose="020F0502020204030204" pitchFamily="34" charset="0"/>
              </a:rPr>
              <a:t>Fieldbus Tier</a:t>
            </a:r>
            <a:endParaRPr lang="en-GB" sz="2000" kern="0" dirty="0" smtClean="0">
              <a:latin typeface="Calibri" panose="020F050202020403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82758" y="4645732"/>
            <a:ext cx="427463" cy="83109"/>
            <a:chOff x="13123736" y="7589355"/>
            <a:chExt cx="471000" cy="90000"/>
          </a:xfrm>
        </p:grpSpPr>
        <p:sp>
          <p:nvSpPr>
            <p:cNvPr id="100" name="Oval 99"/>
            <p:cNvSpPr/>
            <p:nvPr/>
          </p:nvSpPr>
          <p:spPr>
            <a:xfrm>
              <a:off x="13123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133142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13504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34418" y="5331592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latin typeface="Calibri" panose="020F0502020204030204" pitchFamily="34" charset="0"/>
              </a:rPr>
              <a:t>Distributed I/O Tier</a:t>
            </a:r>
            <a:endParaRPr lang="en-GB" sz="2000" kern="0" dirty="0" smtClean="0">
              <a:latin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428201" y="1791880"/>
            <a:ext cx="349309" cy="355420"/>
            <a:chOff x="20718960" y="25048471"/>
            <a:chExt cx="1005056" cy="1005056"/>
          </a:xfrm>
        </p:grpSpPr>
        <p:sp>
          <p:nvSpPr>
            <p:cNvPr id="70" name="Oval 69"/>
            <p:cNvSpPr/>
            <p:nvPr/>
          </p:nvSpPr>
          <p:spPr>
            <a:xfrm rot="2700000">
              <a:off x="20718960" y="25048471"/>
              <a:ext cx="1005056" cy="100505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507730">
                <a:defRPr/>
              </a:pPr>
              <a:endParaRPr lang="en-GB" sz="6905" kern="0" smtClean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852358" y="25181869"/>
              <a:ext cx="738261" cy="738261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2948858" y="3174186"/>
            <a:ext cx="7946866" cy="615519"/>
            <a:chOff x="2967320" y="3184087"/>
            <a:chExt cx="7946866" cy="615519"/>
          </a:xfrm>
        </p:grpSpPr>
        <p:cxnSp>
          <p:nvCxnSpPr>
            <p:cNvPr id="105" name="Straight Connector 104"/>
            <p:cNvCxnSpPr/>
            <p:nvPr/>
          </p:nvCxnSpPr>
          <p:spPr>
            <a:xfrm flipV="1">
              <a:off x="2967320" y="3754401"/>
              <a:ext cx="7833238" cy="14987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93670" y="3399496"/>
              <a:ext cx="35205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Fieldbus 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(WorldFIP/PROFINET/</a:t>
              </a:r>
              <a:r>
                <a:rPr lang="en-US" kern="0" dirty="0" err="1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etc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)</a:t>
              </a:r>
              <a:endParaRPr lang="en-GB" kern="0" dirty="0" smtClean="0">
                <a:solidFill>
                  <a:srgbClr val="FF6699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2997800" y="3184087"/>
              <a:ext cx="2362" cy="600540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oup 107"/>
          <p:cNvGrpSpPr/>
          <p:nvPr/>
        </p:nvGrpSpPr>
        <p:grpSpPr>
          <a:xfrm>
            <a:off x="6977877" y="3784627"/>
            <a:ext cx="1339989" cy="2133821"/>
            <a:chOff x="6977877" y="3784627"/>
            <a:chExt cx="1339989" cy="2133821"/>
          </a:xfrm>
        </p:grpSpPr>
        <p:grpSp>
          <p:nvGrpSpPr>
            <p:cNvPr id="109" name="Group 108"/>
            <p:cNvGrpSpPr/>
            <p:nvPr/>
          </p:nvGrpSpPr>
          <p:grpSpPr>
            <a:xfrm>
              <a:off x="6977877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DIO3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12" name="Rectangle 11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13" name="Straight Connector 112"/>
              <p:cNvCxnSpPr>
                <a:stCxn id="11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/>
              <p:cNvCxnSpPr>
                <a:stCxn id="115" idx="2"/>
                <a:endCxn id="11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973409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9780359" y="3784627"/>
            <a:ext cx="1344965" cy="2133821"/>
            <a:chOff x="9780359" y="3784627"/>
            <a:chExt cx="1344965" cy="2133821"/>
          </a:xfrm>
        </p:grpSpPr>
        <p:grpSp>
          <p:nvGrpSpPr>
            <p:cNvPr id="118" name="Group 117"/>
            <p:cNvGrpSpPr/>
            <p:nvPr/>
          </p:nvGrpSpPr>
          <p:grpSpPr>
            <a:xfrm>
              <a:off x="9780359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err="1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DIOn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22" name="Straight Connector 121"/>
              <p:cNvCxnSpPr>
                <a:stCxn id="125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/>
              <p:cNvCxnSpPr>
                <a:stCxn id="124" idx="2"/>
                <a:endCxn id="121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10780867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5172995" y="3784627"/>
            <a:ext cx="1366454" cy="2133821"/>
            <a:chOff x="5172995" y="3784627"/>
            <a:chExt cx="1366454" cy="213382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172995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DIO2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32" name="Rectangle 13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</a:p>
            </p:txBody>
          </p:sp>
          <p:cxnSp>
            <p:nvCxnSpPr>
              <p:cNvPr id="133" name="Straight Connector 132"/>
              <p:cNvCxnSpPr>
                <a:stCxn id="13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133"/>
              <p:cNvCxnSpPr>
                <a:stCxn id="135" idx="2"/>
                <a:endCxn id="13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8" name="Group 127"/>
            <p:cNvGrpSpPr/>
            <p:nvPr/>
          </p:nvGrpSpPr>
          <p:grpSpPr>
            <a:xfrm>
              <a:off x="6190140" y="3893301"/>
              <a:ext cx="349309" cy="355420"/>
              <a:chOff x="20718960" y="25048471"/>
              <a:chExt cx="1005056" cy="1005056"/>
            </a:xfrm>
          </p:grpSpPr>
          <p:sp>
            <p:nvSpPr>
              <p:cNvPr id="129" name="Oval 128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37" name="Group 136"/>
          <p:cNvGrpSpPr/>
          <p:nvPr/>
        </p:nvGrpSpPr>
        <p:grpSpPr>
          <a:xfrm>
            <a:off x="3368113" y="3784627"/>
            <a:ext cx="1300211" cy="2133821"/>
            <a:chOff x="3368113" y="3784627"/>
            <a:chExt cx="1300211" cy="2133821"/>
          </a:xfrm>
        </p:grpSpPr>
        <p:grpSp>
          <p:nvGrpSpPr>
            <p:cNvPr id="138" name="Group 137"/>
            <p:cNvGrpSpPr/>
            <p:nvPr/>
          </p:nvGrpSpPr>
          <p:grpSpPr>
            <a:xfrm>
              <a:off x="3368113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DIO1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44" name="Straight Connector 143"/>
              <p:cNvCxnSpPr>
                <a:stCxn id="147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>
                <a:stCxn id="146" idx="2"/>
                <a:endCxn id="143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9" name="Group 138"/>
            <p:cNvGrpSpPr/>
            <p:nvPr/>
          </p:nvGrpSpPr>
          <p:grpSpPr>
            <a:xfrm>
              <a:off x="4319015" y="3893301"/>
              <a:ext cx="349309" cy="355420"/>
              <a:chOff x="20718960" y="25048471"/>
              <a:chExt cx="1005056" cy="1005056"/>
            </a:xfrm>
          </p:grpSpPr>
          <p:sp>
            <p:nvSpPr>
              <p:cNvPr id="140" name="Oval 139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67" name="Group 66"/>
          <p:cNvGrpSpPr/>
          <p:nvPr/>
        </p:nvGrpSpPr>
        <p:grpSpPr>
          <a:xfrm>
            <a:off x="4858343" y="1368226"/>
            <a:ext cx="4351878" cy="1756849"/>
            <a:chOff x="4742321" y="1344794"/>
            <a:chExt cx="4351878" cy="1756849"/>
          </a:xfrm>
        </p:grpSpPr>
        <p:pic>
          <p:nvPicPr>
            <p:cNvPr id="68" name="Picture 2" descr="Image result for vme crat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295" b="97760" l="4000" r="971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288" y="1344794"/>
              <a:ext cx="1488876" cy="1218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4" descr="Image result for kontron kis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390" b="70074" l="25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48" y="1841069"/>
              <a:ext cx="2249351" cy="126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6" descr="https://www.ohwr.org/attachments/1916/svectop_s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2321" y="1607267"/>
              <a:ext cx="1495249" cy="116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8" descr="https://www.ohwr.org/attachments/55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4893" b="100000" l="3000" r="9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74" y="1367446"/>
              <a:ext cx="1556304" cy="10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628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53553" y="260503"/>
            <a:ext cx="8084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US" sz="4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US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Communication </a:t>
            </a:r>
            <a:r>
              <a:rPr lang="en-US" sz="4000" dirty="0">
                <a:solidFill>
                  <a:prstClr val="white"/>
                </a:solidFill>
                <a:latin typeface="Calibri" panose="020F0502020204030204" pitchFamily="34" charset="0"/>
              </a:rPr>
              <a:t>T</a:t>
            </a:r>
            <a:r>
              <a:rPr lang="en-US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echnologies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4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66387" y="1950420"/>
            <a:ext cx="492011" cy="3187884"/>
            <a:chOff x="1768729" y="1576592"/>
            <a:chExt cx="492011" cy="3187884"/>
          </a:xfrm>
        </p:grpSpPr>
        <p:sp>
          <p:nvSpPr>
            <p:cNvPr id="52" name="TextBox 51"/>
            <p:cNvSpPr txBox="1"/>
            <p:nvPr/>
          </p:nvSpPr>
          <p:spPr>
            <a:xfrm rot="16200000">
              <a:off x="1150996" y="3507674"/>
              <a:ext cx="166635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200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performance</a:t>
              </a:r>
              <a:endParaRPr lang="en-GB" sz="2200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V="1">
              <a:off x="2260740" y="1576592"/>
              <a:ext cx="0" cy="3187884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766" y="4178965"/>
            <a:ext cx="1658128" cy="489147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254" y="3019386"/>
            <a:ext cx="1714208" cy="524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4324" y="1950420"/>
            <a:ext cx="1565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C7A545"/>
                </a:solidFill>
                <a:latin typeface="Calibri" panose="020F0502020204030204" pitchFamily="34" charset="0"/>
              </a:rPr>
              <a:t>GBTx</a:t>
            </a:r>
            <a:r>
              <a:rPr lang="en-US" sz="2000" dirty="0" smtClean="0">
                <a:solidFill>
                  <a:srgbClr val="C7A545"/>
                </a:solidFill>
                <a:latin typeface="Calibri" panose="020F0502020204030204" pitchFamily="34" charset="0"/>
              </a:rPr>
              <a:t>/</a:t>
            </a:r>
            <a:r>
              <a:rPr lang="en-US" sz="2000" dirty="0" err="1" smtClean="0">
                <a:solidFill>
                  <a:srgbClr val="C7A545"/>
                </a:solidFill>
                <a:latin typeface="Calibri" panose="020F0502020204030204" pitchFamily="34" charset="0"/>
              </a:rPr>
              <a:t>LpGBTx</a:t>
            </a:r>
            <a:endParaRPr lang="en-GB" sz="2000" dirty="0">
              <a:solidFill>
                <a:srgbClr val="C7A545"/>
              </a:solidFill>
              <a:latin typeface="Calibri" panose="020F0502020204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407947" y="5054237"/>
            <a:ext cx="5540093" cy="569005"/>
            <a:chOff x="1820737" y="4990666"/>
            <a:chExt cx="5540093" cy="569005"/>
          </a:xfrm>
        </p:grpSpPr>
        <p:grpSp>
          <p:nvGrpSpPr>
            <p:cNvPr id="10" name="Group 9"/>
            <p:cNvGrpSpPr/>
            <p:nvPr/>
          </p:nvGrpSpPr>
          <p:grpSpPr>
            <a:xfrm>
              <a:off x="1820737" y="5080365"/>
              <a:ext cx="5540093" cy="479306"/>
              <a:chOff x="1820737" y="5080365"/>
              <a:chExt cx="5540093" cy="47930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820737" y="5080365"/>
                <a:ext cx="5540093" cy="479306"/>
                <a:chOff x="2769427" y="4760325"/>
                <a:chExt cx="5540093" cy="479306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2769427" y="4760325"/>
                  <a:ext cx="5540093" cy="4151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8" name="Picture 17"/>
                <p:cNvPicPr>
                  <a:picLocks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425"/>
                <a:stretch/>
              </p:blipFill>
              <p:spPr>
                <a:xfrm>
                  <a:off x="8021520" y="4951631"/>
                  <a:ext cx="288000" cy="288000"/>
                </a:xfrm>
                <a:prstGeom prst="rect">
                  <a:avLst/>
                </a:prstGeom>
              </p:spPr>
            </p:pic>
          </p:grpSp>
          <p:sp>
            <p:nvSpPr>
              <p:cNvPr id="2" name="TextBox 1"/>
              <p:cNvSpPr txBox="1"/>
              <p:nvPr/>
            </p:nvSpPr>
            <p:spPr>
              <a:xfrm>
                <a:off x="4358899" y="5159561"/>
                <a:ext cx="9054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500 </a:t>
                </a:r>
                <a:r>
                  <a:rPr lang="en-US" sz="2000" dirty="0" err="1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Gy</a:t>
                </a:r>
                <a:endParaRPr lang="en-US" sz="2000" dirty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4811620" y="4990666"/>
              <a:ext cx="0" cy="18288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724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15826" y="260503"/>
            <a:ext cx="25603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DIOT today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10" y="1436173"/>
            <a:ext cx="3264568" cy="164493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67675" y="928704"/>
            <a:ext cx="3279459" cy="2446126"/>
            <a:chOff x="541939" y="1175657"/>
            <a:chExt cx="3279459" cy="24461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939" y="1175657"/>
              <a:ext cx="1878649" cy="2392878"/>
            </a:xfrm>
            <a:prstGeom prst="rect">
              <a:avLst/>
            </a:prstGeom>
          </p:spPr>
        </p:pic>
        <p:pic>
          <p:nvPicPr>
            <p:cNvPr id="20" name="Obraz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902" y="1666534"/>
              <a:ext cx="1938496" cy="1955249"/>
            </a:xfrm>
            <a:prstGeom prst="rect">
              <a:avLst/>
            </a:prstGeom>
          </p:spPr>
        </p:pic>
      </p:grpSp>
      <p:pic>
        <p:nvPicPr>
          <p:cNvPr id="21" name="Obraz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0">
            <a:off x="8566519" y="1286020"/>
            <a:ext cx="3626816" cy="995245"/>
          </a:xfrm>
          <a:prstGeom prst="rect">
            <a:avLst/>
          </a:prstGeom>
        </p:spPr>
      </p:pic>
      <p:grpSp>
        <p:nvGrpSpPr>
          <p:cNvPr id="22" name="Grupa 23"/>
          <p:cNvGrpSpPr/>
          <p:nvPr/>
        </p:nvGrpSpPr>
        <p:grpSpPr>
          <a:xfrm>
            <a:off x="871911" y="4306717"/>
            <a:ext cx="2164264" cy="2418677"/>
            <a:chOff x="650881" y="3631257"/>
            <a:chExt cx="2102035" cy="2349133"/>
          </a:xfrm>
        </p:grpSpPr>
        <p:pic>
          <p:nvPicPr>
            <p:cNvPr id="23" name="Obraz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77518" y="4157869"/>
              <a:ext cx="2295884" cy="1349157"/>
            </a:xfrm>
            <a:prstGeom prst="rect">
              <a:avLst/>
            </a:prstGeom>
          </p:spPr>
        </p:pic>
        <p:pic>
          <p:nvPicPr>
            <p:cNvPr id="24" name="Obraz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08356" y="4142664"/>
              <a:ext cx="2182425" cy="1159612"/>
            </a:xfrm>
            <a:prstGeom prst="rect">
              <a:avLst/>
            </a:prstGeom>
          </p:spPr>
        </p:pic>
        <p:pic>
          <p:nvPicPr>
            <p:cNvPr id="25" name="Obraz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25938" y="4086704"/>
              <a:ext cx="2082314" cy="1371643"/>
            </a:xfrm>
            <a:prstGeom prst="rect">
              <a:avLst/>
            </a:prstGeom>
          </p:spPr>
        </p:pic>
      </p:grpSp>
      <p:pic>
        <p:nvPicPr>
          <p:cNvPr id="26" name="Obraz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020" y="4510476"/>
            <a:ext cx="4068127" cy="1821158"/>
          </a:xfrm>
          <a:prstGeom prst="rect">
            <a:avLst/>
          </a:prstGeom>
        </p:spPr>
      </p:pic>
      <p:pic>
        <p:nvPicPr>
          <p:cNvPr id="27" name="Obraz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242" y="4415528"/>
            <a:ext cx="2934741" cy="22010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30201" y="3361267"/>
            <a:ext cx="2033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Power Converters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67509" y="3361267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Instrumentation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176547" y="3361267"/>
            <a:ext cx="1309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Cryogenics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5647" y="3907088"/>
            <a:ext cx="2240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Machine Protection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7509" y="3907088"/>
            <a:ext cx="1679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Transfer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76547" y="3907088"/>
            <a:ext cx="2306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Magnets Positioning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5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44"/>
          <a:stretch/>
        </p:blipFill>
        <p:spPr>
          <a:xfrm>
            <a:off x="8502097" y="51976"/>
            <a:ext cx="3601029" cy="22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41787" y="260503"/>
            <a:ext cx="43084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Future DIOT Recipe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"/>
          <a:stretch/>
        </p:blipFill>
        <p:spPr>
          <a:xfrm>
            <a:off x="81285" y="2311423"/>
            <a:ext cx="2364708" cy="1689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778" y="2332205"/>
            <a:ext cx="3204349" cy="1346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956" y="1258614"/>
            <a:ext cx="1411469" cy="1244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3" name="TextBox 62"/>
          <p:cNvSpPr txBox="1"/>
          <p:nvPr/>
        </p:nvSpPr>
        <p:spPr>
          <a:xfrm>
            <a:off x="2761969" y="2451401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+</a:t>
            </a:r>
            <a:endParaRPr lang="en-US" sz="6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50460" y="2451400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=</a:t>
            </a:r>
            <a:endParaRPr lang="en-US" sz="6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285" y="4149349"/>
            <a:ext cx="2911810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Modular </a:t>
            </a:r>
            <a:r>
              <a:rPr lang="en-US" sz="20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hw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kit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Designed with </a:t>
            </a:r>
            <a:r>
              <a:rPr lang="en-US" sz="20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eq.groups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Maintained by BE-CO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251715" y="4149349"/>
            <a:ext cx="3401005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App-specific parts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Designed by eq. groups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002" y="846331"/>
            <a:ext cx="1340235" cy="1308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77760" y="3833969"/>
            <a:ext cx="1764595" cy="1000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660" y="3678735"/>
            <a:ext cx="1476290" cy="1148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05" y="2537208"/>
            <a:ext cx="1424499" cy="121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9" name="TextBox 68"/>
          <p:cNvSpPr txBox="1"/>
          <p:nvPr/>
        </p:nvSpPr>
        <p:spPr>
          <a:xfrm>
            <a:off x="7669496" y="2266734"/>
            <a:ext cx="201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Machine Protection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876258" y="2023676"/>
            <a:ext cx="209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Magnets Positioning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911340" y="4706526"/>
            <a:ext cx="22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Instrumentation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297362" y="4697693"/>
            <a:ext cx="124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Collimators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191383" y="3408162"/>
            <a:ext cx="1526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Transfer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6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11341" y="5427523"/>
            <a:ext cx="4874260" cy="127214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520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More robust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designs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Benefit from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existing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developments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Re-use between equipment groups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6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 animBg="1"/>
      <p:bldP spid="66" grpId="0" animBg="1"/>
      <p:bldP spid="69" grpId="0"/>
      <p:bldP spid="70" grpId="0"/>
      <p:bldP spid="71" grpId="0"/>
      <p:bldP spid="72" grpId="0"/>
      <p:bldP spid="7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54788" y="260503"/>
            <a:ext cx="6682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defRPr/>
            </a:pPr>
            <a:r>
              <a:rPr lang="en-GB" sz="4000" dirty="0" smtClean="0">
                <a:solidFill>
                  <a:prstClr val="white"/>
                </a:solidFill>
              </a:rPr>
              <a:t>Common hardware kit for DIOT</a:t>
            </a:r>
            <a:endParaRPr lang="en-GB" sz="4000" dirty="0">
              <a:solidFill>
                <a:prstClr val="white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952001" y="1128158"/>
            <a:ext cx="4287998" cy="1345868"/>
            <a:chOff x="3952001" y="2967118"/>
            <a:chExt cx="4287998" cy="1345868"/>
          </a:xfrm>
        </p:grpSpPr>
        <p:sp>
          <p:nvSpPr>
            <p:cNvPr id="2" name="Rectangle 1"/>
            <p:cNvSpPr/>
            <p:nvPr/>
          </p:nvSpPr>
          <p:spPr>
            <a:xfrm>
              <a:off x="4849643" y="3253668"/>
              <a:ext cx="629452" cy="683332"/>
            </a:xfrm>
            <a:prstGeom prst="rect">
              <a:avLst/>
            </a:prstGeom>
            <a:solidFill>
              <a:srgbClr val="15482D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>
                <a:defRPr/>
              </a:pPr>
              <a:r>
                <a:rPr lang="en-US" sz="1400" dirty="0" smtClean="0">
                  <a:solidFill>
                    <a:prstClr val="white"/>
                  </a:solidFill>
                </a:rPr>
                <a:t>Power</a:t>
              </a:r>
            </a:p>
            <a:p>
              <a:pPr algn="ctr">
                <a:defRPr/>
              </a:pPr>
              <a:r>
                <a:rPr lang="en-US" sz="1400" dirty="0" smtClean="0">
                  <a:solidFill>
                    <a:prstClr val="white"/>
                  </a:solidFill>
                </a:rPr>
                <a:t>supply</a:t>
              </a:r>
              <a:endParaRPr lang="en-GB" sz="1400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952001" y="2967118"/>
              <a:ext cx="4287998" cy="1345868"/>
              <a:chOff x="3952001" y="2967118"/>
              <a:chExt cx="4287998" cy="1345868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50707" y="3162062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37981" y="3163213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5489" y="3163213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2001" y="2967118"/>
                <a:ext cx="4287998" cy="134586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grpSp>
        <p:nvGrpSpPr>
          <p:cNvPr id="8" name="Group 7"/>
          <p:cNvGrpSpPr/>
          <p:nvPr/>
        </p:nvGrpSpPr>
        <p:grpSpPr>
          <a:xfrm>
            <a:off x="671836" y="2357859"/>
            <a:ext cx="3165459" cy="1630933"/>
            <a:chOff x="671836" y="2357859"/>
            <a:chExt cx="3165459" cy="1630933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36" y="2547723"/>
              <a:ext cx="3165459" cy="14410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4" name="Picture 43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671836" y="2357859"/>
              <a:ext cx="379727" cy="379727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8111541" y="2352094"/>
            <a:ext cx="3397775" cy="1659725"/>
            <a:chOff x="8111541" y="2352094"/>
            <a:chExt cx="3397775" cy="1659725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111541" y="2570750"/>
              <a:ext cx="3364639" cy="14410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46" name="Group 45"/>
            <p:cNvGrpSpPr/>
            <p:nvPr/>
          </p:nvGrpSpPr>
          <p:grpSpPr>
            <a:xfrm>
              <a:off x="11118901" y="2352094"/>
              <a:ext cx="390415" cy="390415"/>
              <a:chOff x="20445587" y="18467548"/>
              <a:chExt cx="1005056" cy="1005056"/>
            </a:xfrm>
          </p:grpSpPr>
          <p:sp>
            <p:nvSpPr>
              <p:cNvPr id="47" name="Oval 46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sp>
        <p:nvSpPr>
          <p:cNvPr id="6" name="TextBox 5"/>
          <p:cNvSpPr txBox="1"/>
          <p:nvPr/>
        </p:nvSpPr>
        <p:spPr>
          <a:xfrm>
            <a:off x="432899" y="6070977"/>
            <a:ext cx="151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err="1" smtClean="0">
                <a:solidFill>
                  <a:prstClr val="white"/>
                </a:solidFill>
              </a:rPr>
              <a:t>WorldFIP</a:t>
            </a:r>
            <a:r>
              <a:rPr lang="en-US" dirty="0" smtClean="0">
                <a:solidFill>
                  <a:prstClr val="white"/>
                </a:solidFill>
              </a:rPr>
              <a:t>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0394" y="6070977"/>
            <a:ext cx="1589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Powerlink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74952" y="6070977"/>
            <a:ext cx="1895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White Rabbit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37743" y="6070977"/>
            <a:ext cx="2417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Industrial Ethernet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6859" y="2038697"/>
            <a:ext cx="322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Radiation-tolerant System Board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41924" y="2038697"/>
            <a:ext cx="1513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System Board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5782" y="4505342"/>
            <a:ext cx="1374147" cy="1275140"/>
            <a:chOff x="364342" y="4505342"/>
            <a:chExt cx="1374147" cy="1275140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342" y="4752808"/>
              <a:ext cx="1374147" cy="10276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4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81972" y="4505342"/>
              <a:ext cx="379727" cy="379727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2276808" y="4505342"/>
            <a:ext cx="1385242" cy="1296378"/>
            <a:chOff x="2276808" y="4505342"/>
            <a:chExt cx="1385242" cy="1296378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6808" y="4758607"/>
              <a:ext cx="1385242" cy="10431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Picture 25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2355227" y="4505342"/>
              <a:ext cx="379727" cy="379727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7889546" y="4526580"/>
            <a:ext cx="1444881" cy="1275140"/>
            <a:chOff x="7605066" y="4526580"/>
            <a:chExt cx="1444881" cy="127514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5067" y="4758606"/>
              <a:ext cx="1444880" cy="10431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29" name="Group 28"/>
            <p:cNvGrpSpPr/>
            <p:nvPr/>
          </p:nvGrpSpPr>
          <p:grpSpPr>
            <a:xfrm>
              <a:off x="7605066" y="4526580"/>
              <a:ext cx="390415" cy="390415"/>
              <a:chOff x="20445587" y="18467548"/>
              <a:chExt cx="1005056" cy="1005056"/>
            </a:xfrm>
          </p:grpSpPr>
          <p:sp>
            <p:nvSpPr>
              <p:cNvPr id="30" name="Oval 29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9989041" y="4526580"/>
            <a:ext cx="1303922" cy="1289094"/>
            <a:chOff x="9989041" y="4526580"/>
            <a:chExt cx="1303922" cy="1289094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9041" y="4762415"/>
              <a:ext cx="1303922" cy="105325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2" name="Group 31"/>
            <p:cNvGrpSpPr/>
            <p:nvPr/>
          </p:nvGrpSpPr>
          <p:grpSpPr>
            <a:xfrm>
              <a:off x="10017584" y="4526580"/>
              <a:ext cx="390415" cy="390415"/>
              <a:chOff x="20445587" y="18467548"/>
              <a:chExt cx="1005056" cy="1005056"/>
            </a:xfrm>
          </p:grpSpPr>
          <p:sp>
            <p:nvSpPr>
              <p:cNvPr id="33" name="Oval 32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sp>
        <p:nvSpPr>
          <p:cNvPr id="4" name="Rectangle 3"/>
          <p:cNvSpPr/>
          <p:nvPr/>
        </p:nvSpPr>
        <p:spPr>
          <a:xfrm>
            <a:off x="5446101" y="1143992"/>
            <a:ext cx="233340" cy="1311182"/>
          </a:xfrm>
          <a:prstGeom prst="rect">
            <a:avLst/>
          </a:prstGeom>
          <a:noFill/>
          <a:ln w="50800">
            <a:solidFill>
              <a:srgbClr val="5A9AD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3" name="Bent-Up Arrow 52"/>
          <p:cNvSpPr/>
          <p:nvPr/>
        </p:nvSpPr>
        <p:spPr>
          <a:xfrm flipH="1">
            <a:off x="5562600" y="2565525"/>
            <a:ext cx="2548940" cy="1002338"/>
          </a:xfrm>
          <a:prstGeom prst="bentUpArrow">
            <a:avLst>
              <a:gd name="adj1" fmla="val 9773"/>
              <a:gd name="adj2" fmla="val 13580"/>
              <a:gd name="adj3" fmla="val 18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4" name="Bent-Up Arrow 53"/>
          <p:cNvSpPr/>
          <p:nvPr/>
        </p:nvSpPr>
        <p:spPr>
          <a:xfrm>
            <a:off x="3844870" y="2565525"/>
            <a:ext cx="1714527" cy="1002337"/>
          </a:xfrm>
          <a:prstGeom prst="bentUpArrow">
            <a:avLst>
              <a:gd name="adj1" fmla="val 9773"/>
              <a:gd name="adj2" fmla="val 13580"/>
              <a:gd name="adj3" fmla="val 18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443926" y="2472497"/>
            <a:ext cx="354393" cy="1539322"/>
          </a:xfrm>
          <a:prstGeom prst="rect">
            <a:avLst/>
          </a:prstGeom>
          <a:noFill/>
          <a:ln w="50800">
            <a:solidFill>
              <a:srgbClr val="EF7D3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0313606" y="2482657"/>
            <a:ext cx="354393" cy="1539322"/>
          </a:xfrm>
          <a:prstGeom prst="rect">
            <a:avLst/>
          </a:prstGeom>
          <a:noFill/>
          <a:ln w="50800">
            <a:solidFill>
              <a:srgbClr val="EF7D3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7</a:t>
            </a:fld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454633" y="6070977"/>
            <a:ext cx="135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err="1" smtClean="0">
                <a:solidFill>
                  <a:prstClr val="white"/>
                </a:solidFill>
              </a:rPr>
              <a:t>LpGBTx</a:t>
            </a:r>
            <a:r>
              <a:rPr lang="en-US" dirty="0" smtClean="0">
                <a:solidFill>
                  <a:prstClr val="white"/>
                </a:solidFill>
              </a:rPr>
              <a:t> FMC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34411" y="4505342"/>
            <a:ext cx="1530732" cy="1275140"/>
            <a:chOff x="4334411" y="4505342"/>
            <a:chExt cx="1530732" cy="127514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4411" y="4752808"/>
              <a:ext cx="1530732" cy="10276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9" name="Picture 58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488827" y="4505342"/>
              <a:ext cx="379727" cy="3797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"/>
          <a:stretch/>
        </p:blipFill>
        <p:spPr>
          <a:xfrm>
            <a:off x="979966" y="326254"/>
            <a:ext cx="927920" cy="662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34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  <p:bldP spid="21" grpId="1"/>
      <p:bldP spid="22" grpId="0"/>
      <p:bldP spid="22" grpId="1"/>
      <p:bldP spid="23" grpId="0"/>
      <p:bldP spid="24" grpId="0"/>
      <p:bldP spid="24" grpId="1"/>
      <p:bldP spid="4" grpId="0" animBg="1"/>
      <p:bldP spid="53" grpId="0" animBg="1"/>
      <p:bldP spid="53" grpId="1" animBg="1"/>
      <p:bldP spid="54" grpId="0" animBg="1"/>
      <p:bldP spid="55" grpId="0" animBg="1"/>
      <p:bldP spid="56" grpId="0" animBg="1"/>
      <p:bldP spid="56" grpId="1" animBg="1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86181" y="260503"/>
            <a:ext cx="52196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3U Chassis &amp; Backplane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8366" y="3469634"/>
            <a:ext cx="867640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Hosts Power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Supply,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System Board &amp;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Application-specific Peripheral Boards</a:t>
            </a:r>
          </a:p>
          <a:p>
            <a:pPr marL="36000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Low cost crate with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9-slots CompactPCI Serial backplane by default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Fully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passive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Star-topology differential lanes from System to Peripheral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AirMax VS connectors</a:t>
            </a:r>
          </a:p>
          <a:p>
            <a:pPr marL="36000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Application-specific backplanes (with the system slot) possible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Optional 1U fan tray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495173" y="409439"/>
            <a:ext cx="390415" cy="390415"/>
            <a:chOff x="20445587" y="18467548"/>
            <a:chExt cx="1005056" cy="1005056"/>
          </a:xfrm>
        </p:grpSpPr>
        <p:sp>
          <p:nvSpPr>
            <p:cNvPr id="14" name="Oval 13"/>
            <p:cNvSpPr/>
            <p:nvPr/>
          </p:nvSpPr>
          <p:spPr>
            <a:xfrm rot="2700000">
              <a:off x="20445587" y="18467548"/>
              <a:ext cx="1005056" cy="100505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578985" y="18600946"/>
              <a:ext cx="738261" cy="738261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8</a:t>
            </a:fld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46" name="Picture 4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14783"/>
            <a:ext cx="379727" cy="3797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231852" y="1151805"/>
            <a:ext cx="5728355" cy="2081594"/>
            <a:chOff x="2196445" y="1264920"/>
            <a:chExt cx="5728355" cy="2081594"/>
          </a:xfrm>
        </p:grpSpPr>
        <p:sp>
          <p:nvSpPr>
            <p:cNvPr id="18" name="Rectangle 17"/>
            <p:cNvSpPr/>
            <p:nvPr/>
          </p:nvSpPr>
          <p:spPr>
            <a:xfrm>
              <a:off x="3290887" y="1271927"/>
              <a:ext cx="4633913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Parallelogram 18"/>
            <p:cNvSpPr/>
            <p:nvPr/>
          </p:nvSpPr>
          <p:spPr>
            <a:xfrm>
              <a:off x="2447696" y="2583125"/>
              <a:ext cx="54707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196445" y="2036761"/>
              <a:ext cx="5071621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225671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225671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078664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078664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412060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6918327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746121" y="2140017"/>
              <a:ext cx="3589590" cy="116198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Parallelogram 27"/>
            <p:cNvSpPr/>
            <p:nvPr/>
          </p:nvSpPr>
          <p:spPr>
            <a:xfrm>
              <a:off x="2415946" y="1264920"/>
              <a:ext cx="55088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 rot="16200000">
              <a:off x="2427623" y="2998335"/>
              <a:ext cx="445848" cy="127754"/>
              <a:chOff x="2525634" y="4174579"/>
              <a:chExt cx="445848" cy="127754"/>
            </a:xfrm>
          </p:grpSpPr>
          <p:sp>
            <p:nvSpPr>
              <p:cNvPr id="64" name="Rounded Rectangle 63"/>
              <p:cNvSpPr/>
              <p:nvPr/>
            </p:nvSpPr>
            <p:spPr>
              <a:xfrm>
                <a:off x="2587625" y="4213940"/>
                <a:ext cx="321866" cy="84454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608659" y="4210000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608659" y="4174579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925763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525634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6321691" y="2083008"/>
              <a:ext cx="510547" cy="12235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PSU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784635" y="2209329"/>
              <a:ext cx="3515188" cy="998537"/>
              <a:chOff x="870509" y="1321693"/>
              <a:chExt cx="3515188" cy="9985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70509" y="1321693"/>
                <a:ext cx="3515188" cy="9985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91337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913373" y="2012258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913373" y="18547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913373" y="16642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913373" y="1542622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91337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29675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168013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063519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2454041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83742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22080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60418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994942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29675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68013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63519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454041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283742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22080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60418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994942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206500" y="1580469"/>
                <a:ext cx="3179196" cy="543184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Custom space</a:t>
                </a: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0" t="3181" r="9823" b="7149"/>
          <a:stretch/>
        </p:blipFill>
        <p:spPr>
          <a:xfrm>
            <a:off x="9146627" y="4381281"/>
            <a:ext cx="2376296" cy="1416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802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17479" y="260503"/>
            <a:ext cx="4157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DIOT System Board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9287" y="4650794"/>
            <a:ext cx="5903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FPGA for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application-specific logic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</a:rPr>
              <a:t>common crate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</a:rPr>
              <a:t> monitoring and diagnostics</a:t>
            </a:r>
            <a:endParaRPr lang="en-US" sz="20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267" y="1806438"/>
            <a:ext cx="6341005" cy="2640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839453" y="2539514"/>
            <a:ext cx="2011680" cy="178223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77647" y="4437344"/>
            <a:ext cx="1902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000" dirty="0">
                <a:solidFill>
                  <a:schemeClr val="accent2"/>
                </a:solidFill>
                <a:latin typeface="Calibri" panose="020F0502020204030204" pitchFamily="34" charset="0"/>
              </a:rPr>
              <a:t>FMC for </a:t>
            </a:r>
            <a:r>
              <a:rPr lang="en-US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fieldbus</a:t>
            </a:r>
            <a:endParaRPr lang="en-US" sz="200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31099" y="2539514"/>
            <a:ext cx="29686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Backplane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connector:  </a:t>
            </a:r>
          </a:p>
          <a:p>
            <a:pPr lvl="0"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c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ommunication with</a:t>
            </a:r>
          </a:p>
          <a:p>
            <a:pPr lvl="0">
              <a:defRPr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peripheral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boards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11638" y="1667044"/>
            <a:ext cx="1119461" cy="2983750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36812" y="3253340"/>
            <a:ext cx="974126" cy="943276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cxnSp>
        <p:nvCxnSpPr>
          <p:cNvPr id="10" name="Straight Arrow Connector 9"/>
          <p:cNvCxnSpPr>
            <a:stCxn id="15" idx="3"/>
          </p:cNvCxnSpPr>
          <p:nvPr/>
        </p:nvCxnSpPr>
        <p:spPr>
          <a:xfrm>
            <a:off x="6313255" y="1516828"/>
            <a:ext cx="2626017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5" idx="1"/>
          </p:cNvCxnSpPr>
          <p:nvPr/>
        </p:nvCxnSpPr>
        <p:spPr>
          <a:xfrm flipH="1">
            <a:off x="2777647" y="1516828"/>
            <a:ext cx="2631193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08840" y="133216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220mm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53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Quicksand Book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Quicksand Book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50301</TotalTime>
  <Words>763</Words>
  <Application>Microsoft Office PowerPoint</Application>
  <PresentationFormat>Widescreen</PresentationFormat>
  <Paragraphs>231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Calibri</vt:lpstr>
      <vt:lpstr>Wingdings</vt:lpstr>
      <vt:lpstr>Arial</vt:lpstr>
      <vt:lpstr>Quicksand Book</vt:lpstr>
      <vt:lpstr>Quicksand Bold</vt:lpstr>
      <vt:lpstr>Calibri Light</vt:lpstr>
      <vt:lpstr>Office Theme</vt:lpstr>
      <vt:lpstr>1_Office Theme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Evangelia Gousiou</dc:creator>
  <cp:lastModifiedBy>Grzegorz Daniluk</cp:lastModifiedBy>
  <cp:revision>1171</cp:revision>
  <cp:lastPrinted>2017-02-02T18:27:49Z</cp:lastPrinted>
  <dcterms:created xsi:type="dcterms:W3CDTF">2015-11-09T10:49:37Z</dcterms:created>
  <dcterms:modified xsi:type="dcterms:W3CDTF">2018-12-11T11:05:44Z</dcterms:modified>
</cp:coreProperties>
</file>