
<file path=[Content_Types].xml><?xml version="1.0" encoding="utf-8"?>
<Types xmlns="http://schemas.openxmlformats.org/package/2006/content-types">
  <Default Extension="png" ContentType="image/png"/>
  <Default Extension="04E44EC0"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3"/>
  </p:notesMasterIdLst>
  <p:handoutMasterIdLst>
    <p:handoutMasterId r:id="rId24"/>
  </p:handoutMasterIdLst>
  <p:sldIdLst>
    <p:sldId id="256" r:id="rId2"/>
    <p:sldId id="258" r:id="rId3"/>
    <p:sldId id="257" r:id="rId4"/>
    <p:sldId id="296" r:id="rId5"/>
    <p:sldId id="278" r:id="rId6"/>
    <p:sldId id="289" r:id="rId7"/>
    <p:sldId id="300" r:id="rId8"/>
    <p:sldId id="270" r:id="rId9"/>
    <p:sldId id="266" r:id="rId10"/>
    <p:sldId id="267" r:id="rId11"/>
    <p:sldId id="285" r:id="rId12"/>
    <p:sldId id="288" r:id="rId13"/>
    <p:sldId id="298" r:id="rId14"/>
    <p:sldId id="287" r:id="rId15"/>
    <p:sldId id="299" r:id="rId16"/>
    <p:sldId id="301" r:id="rId17"/>
    <p:sldId id="305" r:id="rId18"/>
    <p:sldId id="302" r:id="rId19"/>
    <p:sldId id="303" r:id="rId20"/>
    <p:sldId id="304" r:id="rId21"/>
    <p:sldId id="276" r:id="rId22"/>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55A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21" autoAdjust="0"/>
    <p:restoredTop sz="77244" autoAdjust="0"/>
  </p:normalViewPr>
  <p:slideViewPr>
    <p:cSldViewPr snapToGrid="0" snapToObjects="1">
      <p:cViewPr varScale="1">
        <p:scale>
          <a:sx n="52" d="100"/>
          <a:sy n="52" d="100"/>
        </p:scale>
        <p:origin x="1872" y="43"/>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92" d="100"/>
          <a:sy n="92" d="100"/>
        </p:scale>
        <p:origin x="3786"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6EAB37-0CF8-4850-A719-0D44A1110456}" type="doc">
      <dgm:prSet loTypeId="urn:microsoft.com/office/officeart/2005/8/layout/process3" loCatId="process" qsTypeId="urn:microsoft.com/office/officeart/2005/8/quickstyle/simple1" qsCatId="simple" csTypeId="urn:microsoft.com/office/officeart/2005/8/colors/accent0_1" csCatId="mainScheme" phldr="1"/>
      <dgm:spPr/>
      <dgm:t>
        <a:bodyPr/>
        <a:lstStyle/>
        <a:p>
          <a:endParaRPr lang="en-US"/>
        </a:p>
      </dgm:t>
    </dgm:pt>
    <dgm:pt modelId="{5B72F658-8C67-4460-B296-DE13E12DA794}">
      <dgm:prSet phldrT="[Text]" custT="1"/>
      <dgm:spPr/>
      <dgm:t>
        <a:bodyPr/>
        <a:lstStyle/>
        <a:p>
          <a:r>
            <a:rPr lang="en-US" sz="1800" dirty="0"/>
            <a:t>Run 1</a:t>
          </a:r>
        </a:p>
      </dgm:t>
    </dgm:pt>
    <dgm:pt modelId="{DC1F85FB-56C7-4503-B323-58D38A178207}" type="parTrans" cxnId="{A399A11E-050C-4AC9-A670-DFAAE1E26F1D}">
      <dgm:prSet/>
      <dgm:spPr/>
      <dgm:t>
        <a:bodyPr/>
        <a:lstStyle/>
        <a:p>
          <a:endParaRPr lang="en-US"/>
        </a:p>
      </dgm:t>
    </dgm:pt>
    <dgm:pt modelId="{BEFB7441-7B2B-4C8B-A8F7-DE542B31C6F8}" type="sibTrans" cxnId="{A399A11E-050C-4AC9-A670-DFAAE1E26F1D}">
      <dgm:prSet/>
      <dgm:spPr/>
      <dgm:t>
        <a:bodyPr/>
        <a:lstStyle/>
        <a:p>
          <a:endParaRPr lang="en-US"/>
        </a:p>
      </dgm:t>
    </dgm:pt>
    <dgm:pt modelId="{74195112-387B-4935-AFF5-9DEE8A7CD471}">
      <dgm:prSet phldrT="[Text]" custT="1"/>
      <dgm:spPr/>
      <dgm:t>
        <a:bodyPr/>
        <a:lstStyle/>
        <a:p>
          <a:r>
            <a:rPr lang="en-US" sz="1200" dirty="0"/>
            <a:t>Variation in UHDS</a:t>
          </a:r>
        </a:p>
      </dgm:t>
    </dgm:pt>
    <dgm:pt modelId="{6A43292C-D73F-4572-A0B9-619A828F5FEA}" type="parTrans" cxnId="{B5015870-B7DA-4EA5-90B4-F0FFF597E08D}">
      <dgm:prSet/>
      <dgm:spPr/>
      <dgm:t>
        <a:bodyPr/>
        <a:lstStyle/>
        <a:p>
          <a:endParaRPr lang="en-US"/>
        </a:p>
      </dgm:t>
    </dgm:pt>
    <dgm:pt modelId="{52D0E7D6-AC4E-4767-8B75-E734608D6359}" type="sibTrans" cxnId="{B5015870-B7DA-4EA5-90B4-F0FFF597E08D}">
      <dgm:prSet/>
      <dgm:spPr/>
      <dgm:t>
        <a:bodyPr/>
        <a:lstStyle/>
        <a:p>
          <a:endParaRPr lang="en-US"/>
        </a:p>
      </dgm:t>
    </dgm:pt>
    <dgm:pt modelId="{24693FD5-5D02-4257-9CA5-CCC65C79CC32}">
      <dgm:prSet phldrT="[Text]" custT="1"/>
      <dgm:spPr/>
      <dgm:t>
        <a:bodyPr/>
        <a:lstStyle/>
        <a:p>
          <a:r>
            <a:rPr lang="en-US" sz="1800" dirty="0"/>
            <a:t>Run 2</a:t>
          </a:r>
          <a:endParaRPr lang="en-US" sz="2200" dirty="0"/>
        </a:p>
      </dgm:t>
    </dgm:pt>
    <dgm:pt modelId="{6E587F9E-3D57-426D-8004-51C6990C71DF}" type="parTrans" cxnId="{D91626D3-D168-4C8A-B92C-46281E43AE78}">
      <dgm:prSet/>
      <dgm:spPr/>
      <dgm:t>
        <a:bodyPr/>
        <a:lstStyle/>
        <a:p>
          <a:endParaRPr lang="en-US"/>
        </a:p>
      </dgm:t>
    </dgm:pt>
    <dgm:pt modelId="{61B8CD0C-D177-4FCD-8407-B3C6A5933F0F}" type="sibTrans" cxnId="{D91626D3-D168-4C8A-B92C-46281E43AE78}">
      <dgm:prSet/>
      <dgm:spPr/>
      <dgm:t>
        <a:bodyPr/>
        <a:lstStyle/>
        <a:p>
          <a:endParaRPr lang="en-US"/>
        </a:p>
      </dgm:t>
    </dgm:pt>
    <dgm:pt modelId="{39C1D359-146C-4925-B843-0310AEB7B55B}">
      <dgm:prSet phldrT="[Text]" custT="1"/>
      <dgm:spPr/>
      <dgm:t>
        <a:bodyPr/>
        <a:lstStyle/>
        <a:p>
          <a:r>
            <a:rPr lang="en-US" sz="1800" dirty="0"/>
            <a:t>Run 3</a:t>
          </a:r>
          <a:endParaRPr lang="en-US" sz="2200" dirty="0"/>
        </a:p>
      </dgm:t>
    </dgm:pt>
    <dgm:pt modelId="{78457513-C48F-42CB-8099-2BF1565E2A35}" type="parTrans" cxnId="{ECA9FD96-3ADB-43F7-8699-7A8C2B2ACD3D}">
      <dgm:prSet/>
      <dgm:spPr/>
      <dgm:t>
        <a:bodyPr/>
        <a:lstStyle/>
        <a:p>
          <a:endParaRPr lang="en-US"/>
        </a:p>
      </dgm:t>
    </dgm:pt>
    <dgm:pt modelId="{6D499950-1189-4DDF-9F12-1F67631C495A}" type="sibTrans" cxnId="{ECA9FD96-3ADB-43F7-8699-7A8C2B2ACD3D}">
      <dgm:prSet/>
      <dgm:spPr/>
      <dgm:t>
        <a:bodyPr/>
        <a:lstStyle/>
        <a:p>
          <a:endParaRPr lang="en-US"/>
        </a:p>
      </dgm:t>
    </dgm:pt>
    <dgm:pt modelId="{B3E3EF44-BA76-4410-9E58-A97B40A3DC4D}">
      <dgm:prSet phldrT="[Text]" custT="1"/>
      <dgm:spPr/>
      <dgm:t>
        <a:bodyPr/>
        <a:lstStyle/>
        <a:p>
          <a:r>
            <a:rPr lang="en-US" sz="1200" dirty="0"/>
            <a:t>Variation in IHDS</a:t>
          </a:r>
        </a:p>
      </dgm:t>
    </dgm:pt>
    <dgm:pt modelId="{2F2916D0-2B7E-42EF-8D87-C984F78CCC68}" type="parTrans" cxnId="{08A9227C-64E2-4138-A3F5-7393CE4FF829}">
      <dgm:prSet/>
      <dgm:spPr/>
      <dgm:t>
        <a:bodyPr/>
        <a:lstStyle/>
        <a:p>
          <a:endParaRPr lang="en-US"/>
        </a:p>
      </dgm:t>
    </dgm:pt>
    <dgm:pt modelId="{4AE6C45A-51A1-4A6E-8B6E-C96925D86C76}" type="sibTrans" cxnId="{08A9227C-64E2-4138-A3F5-7393CE4FF829}">
      <dgm:prSet/>
      <dgm:spPr/>
      <dgm:t>
        <a:bodyPr/>
        <a:lstStyle/>
        <a:p>
          <a:endParaRPr lang="en-US"/>
        </a:p>
      </dgm:t>
    </dgm:pt>
    <dgm:pt modelId="{734F7F73-8188-4AF7-900F-C212A89D2D45}">
      <dgm:prSet phldrT="[Text]" custT="1"/>
      <dgm:spPr/>
      <dgm:t>
        <a:bodyPr/>
        <a:lstStyle/>
        <a:p>
          <a:r>
            <a:rPr lang="en-US" sz="1800" dirty="0"/>
            <a:t>Run 4</a:t>
          </a:r>
        </a:p>
      </dgm:t>
    </dgm:pt>
    <dgm:pt modelId="{560EEA36-17F2-4CE3-AC98-B065D9350595}" type="parTrans" cxnId="{82BDAEAD-1F76-49B7-9AEF-0BFEC7BA2013}">
      <dgm:prSet/>
      <dgm:spPr/>
      <dgm:t>
        <a:bodyPr/>
        <a:lstStyle/>
        <a:p>
          <a:endParaRPr lang="en-US"/>
        </a:p>
      </dgm:t>
    </dgm:pt>
    <dgm:pt modelId="{5156CB0A-0098-4DE5-AE26-1D340FF5F4A5}" type="sibTrans" cxnId="{82BDAEAD-1F76-49B7-9AEF-0BFEC7BA2013}">
      <dgm:prSet/>
      <dgm:spPr/>
      <dgm:t>
        <a:bodyPr/>
        <a:lstStyle/>
        <a:p>
          <a:endParaRPr lang="en-US"/>
        </a:p>
      </dgm:t>
    </dgm:pt>
    <dgm:pt modelId="{23B3F175-AA60-488D-9D12-4473DB700E8D}">
      <dgm:prSet phldrT="[Text]" custT="1"/>
      <dgm:spPr/>
      <dgm:t>
        <a:bodyPr/>
        <a:lstStyle/>
        <a:p>
          <a:r>
            <a:rPr lang="en-US" sz="1200" dirty="0"/>
            <a:t>Variation in IHDS</a:t>
          </a:r>
        </a:p>
      </dgm:t>
    </dgm:pt>
    <dgm:pt modelId="{1D289A3B-4990-49E4-B710-E99A420FBE66}" type="parTrans" cxnId="{73623B33-E186-49C2-9E14-9DE1FF646132}">
      <dgm:prSet/>
      <dgm:spPr/>
      <dgm:t>
        <a:bodyPr/>
        <a:lstStyle/>
        <a:p>
          <a:endParaRPr lang="en-US"/>
        </a:p>
      </dgm:t>
    </dgm:pt>
    <dgm:pt modelId="{77B26E38-FE10-4055-9FAF-BB8B4A69184D}" type="sibTrans" cxnId="{73623B33-E186-49C2-9E14-9DE1FF646132}">
      <dgm:prSet/>
      <dgm:spPr/>
      <dgm:t>
        <a:bodyPr/>
        <a:lstStyle/>
        <a:p>
          <a:endParaRPr lang="en-US"/>
        </a:p>
      </dgm:t>
    </dgm:pt>
    <dgm:pt modelId="{4DE319E4-C28B-4A72-8117-7EED12EC99A6}">
      <dgm:prSet phldrT="[Text]" custT="1"/>
      <dgm:spPr/>
      <dgm:t>
        <a:bodyPr/>
        <a:lstStyle/>
        <a:p>
          <a:r>
            <a:rPr lang="en-US" sz="1200" dirty="0"/>
            <a:t>Variation in IHDS</a:t>
          </a:r>
        </a:p>
      </dgm:t>
    </dgm:pt>
    <dgm:pt modelId="{0079242E-DB85-4C88-9EEF-46FD69E6D069}" type="parTrans" cxnId="{5B66F55C-88FF-4D44-AE2A-C6454D09F24B}">
      <dgm:prSet/>
      <dgm:spPr/>
      <dgm:t>
        <a:bodyPr/>
        <a:lstStyle/>
        <a:p>
          <a:endParaRPr lang="en-US"/>
        </a:p>
      </dgm:t>
    </dgm:pt>
    <dgm:pt modelId="{B6C699B6-E64E-4CB3-9173-B5C66A3B154A}" type="sibTrans" cxnId="{5B66F55C-88FF-4D44-AE2A-C6454D09F24B}">
      <dgm:prSet/>
      <dgm:spPr/>
      <dgm:t>
        <a:bodyPr/>
        <a:lstStyle/>
        <a:p>
          <a:endParaRPr lang="en-US"/>
        </a:p>
      </dgm:t>
    </dgm:pt>
    <dgm:pt modelId="{E8E0956A-5535-4B1C-A497-2538B9971F62}">
      <dgm:prSet phldrT="[Text]" custT="1"/>
      <dgm:spPr/>
      <dgm:t>
        <a:bodyPr/>
        <a:lstStyle/>
        <a:p>
          <a:r>
            <a:rPr lang="en-US" sz="1200" dirty="0"/>
            <a:t>Single pulses</a:t>
          </a:r>
        </a:p>
      </dgm:t>
    </dgm:pt>
    <dgm:pt modelId="{1B32369A-5D78-4880-B358-B6191AFE3315}" type="parTrans" cxnId="{8C06D458-8685-4654-831D-9A36430DC526}">
      <dgm:prSet/>
      <dgm:spPr/>
      <dgm:t>
        <a:bodyPr/>
        <a:lstStyle/>
        <a:p>
          <a:endParaRPr lang="en-US"/>
        </a:p>
      </dgm:t>
    </dgm:pt>
    <dgm:pt modelId="{39932AD9-AFC1-4991-AF49-ECB465F7A9E5}" type="sibTrans" cxnId="{8C06D458-8685-4654-831D-9A36430DC526}">
      <dgm:prSet/>
      <dgm:spPr/>
      <dgm:t>
        <a:bodyPr/>
        <a:lstStyle/>
        <a:p>
          <a:endParaRPr lang="en-US"/>
        </a:p>
      </dgm:t>
    </dgm:pt>
    <dgm:pt modelId="{12BBB388-7027-45DD-BEAB-FAF43C114942}">
      <dgm:prSet phldrT="[Text]" custT="1"/>
      <dgm:spPr/>
      <dgm:t>
        <a:bodyPr/>
        <a:lstStyle/>
        <a:p>
          <a:r>
            <a:rPr lang="en-US" sz="1200" dirty="0"/>
            <a:t>Double pulse</a:t>
          </a:r>
          <a:br>
            <a:rPr lang="en-US" sz="1200" dirty="0"/>
          </a:br>
          <a:r>
            <a:rPr lang="en-US" sz="1200" dirty="0"/>
            <a:t>    </a:t>
          </a:r>
          <a:endParaRPr lang="en-US" sz="1600" dirty="0"/>
        </a:p>
      </dgm:t>
    </dgm:pt>
    <dgm:pt modelId="{796EF984-F3B0-4D8F-9123-2326AFAB71C4}" type="parTrans" cxnId="{EF99DBD0-CD12-431A-948D-923398CBF6B6}">
      <dgm:prSet/>
      <dgm:spPr/>
      <dgm:t>
        <a:bodyPr/>
        <a:lstStyle/>
        <a:p>
          <a:endParaRPr lang="en-US"/>
        </a:p>
      </dgm:t>
    </dgm:pt>
    <dgm:pt modelId="{237B0A1B-7C09-4C7E-BB13-45C9C534C0A2}" type="sibTrans" cxnId="{EF99DBD0-CD12-431A-948D-923398CBF6B6}">
      <dgm:prSet/>
      <dgm:spPr/>
      <dgm:t>
        <a:bodyPr/>
        <a:lstStyle/>
        <a:p>
          <a:endParaRPr lang="en-US"/>
        </a:p>
      </dgm:t>
    </dgm:pt>
    <dgm:pt modelId="{B3FEB70C-1670-4F24-A464-780CA9225553}">
      <dgm:prSet phldrT="[Text]" custT="1"/>
      <dgm:spPr/>
      <dgm:t>
        <a:bodyPr/>
        <a:lstStyle/>
        <a:p>
          <a:r>
            <a:rPr lang="en-US" sz="1200" dirty="0"/>
            <a:t>Variation in IHDS</a:t>
          </a:r>
        </a:p>
      </dgm:t>
    </dgm:pt>
    <dgm:pt modelId="{944E0D55-349D-4192-AB2B-66A08A9230D5}" type="parTrans" cxnId="{37229A48-34FA-4E66-9E50-810F173642CC}">
      <dgm:prSet/>
      <dgm:spPr/>
      <dgm:t>
        <a:bodyPr/>
        <a:lstStyle/>
        <a:p>
          <a:endParaRPr lang="en-US"/>
        </a:p>
      </dgm:t>
    </dgm:pt>
    <dgm:pt modelId="{62B247BB-B017-42AC-956C-DD08A2970540}" type="sibTrans" cxnId="{37229A48-34FA-4E66-9E50-810F173642CC}">
      <dgm:prSet/>
      <dgm:spPr/>
      <dgm:t>
        <a:bodyPr/>
        <a:lstStyle/>
        <a:p>
          <a:endParaRPr lang="en-US"/>
        </a:p>
      </dgm:t>
    </dgm:pt>
    <dgm:pt modelId="{8AC3D691-F69F-4183-817E-E508C3AD1240}">
      <dgm:prSet phldrT="[Text]" custT="1"/>
      <dgm:spPr/>
      <dgm:t>
        <a:bodyPr/>
        <a:lstStyle/>
        <a:p>
          <a:r>
            <a:rPr lang="en-US" sz="1200" dirty="0"/>
            <a:t>Single pulses</a:t>
          </a:r>
        </a:p>
      </dgm:t>
    </dgm:pt>
    <dgm:pt modelId="{70893268-EA17-4EC1-BC34-69839BA76AE8}" type="parTrans" cxnId="{E689FC0F-5EA7-42C9-B957-637E88AA3381}">
      <dgm:prSet/>
      <dgm:spPr/>
      <dgm:t>
        <a:bodyPr/>
        <a:lstStyle/>
        <a:p>
          <a:endParaRPr lang="en-US"/>
        </a:p>
      </dgm:t>
    </dgm:pt>
    <dgm:pt modelId="{4506DEC3-B119-473F-95D6-7F58F0173436}" type="sibTrans" cxnId="{E689FC0F-5EA7-42C9-B957-637E88AA3381}">
      <dgm:prSet/>
      <dgm:spPr/>
      <dgm:t>
        <a:bodyPr/>
        <a:lstStyle/>
        <a:p>
          <a:endParaRPr lang="en-US"/>
        </a:p>
      </dgm:t>
    </dgm:pt>
    <dgm:pt modelId="{303B716C-6273-47D3-A073-96D1EFA120D2}">
      <dgm:prSet phldrT="[Text]" custT="1"/>
      <dgm:spPr/>
      <dgm:t>
        <a:bodyPr/>
        <a:lstStyle/>
        <a:p>
          <a:r>
            <a:rPr lang="en-US" sz="1200" dirty="0"/>
            <a:t>Double pulses</a:t>
          </a:r>
        </a:p>
      </dgm:t>
    </dgm:pt>
    <dgm:pt modelId="{0A6D206F-1BD0-4A85-AFDB-5E1D386D2FE5}" type="parTrans" cxnId="{673D2D96-945C-46D2-8EE1-E0EF28FF13A5}">
      <dgm:prSet/>
      <dgm:spPr/>
      <dgm:t>
        <a:bodyPr/>
        <a:lstStyle/>
        <a:p>
          <a:endParaRPr lang="en-US"/>
        </a:p>
      </dgm:t>
    </dgm:pt>
    <dgm:pt modelId="{079686C6-07B7-49D0-BAC9-C0316A0020D5}" type="sibTrans" cxnId="{673D2D96-945C-46D2-8EE1-E0EF28FF13A5}">
      <dgm:prSet/>
      <dgm:spPr/>
      <dgm:t>
        <a:bodyPr/>
        <a:lstStyle/>
        <a:p>
          <a:endParaRPr lang="en-US"/>
        </a:p>
      </dgm:t>
    </dgm:pt>
    <dgm:pt modelId="{12009F23-5DE8-4F81-9465-3628C1ABE0E4}">
      <dgm:prSet phldrT="[Text]" custT="1"/>
      <dgm:spPr/>
      <dgm:t>
        <a:bodyPr/>
        <a:lstStyle/>
        <a:p>
          <a:r>
            <a:rPr lang="en-US" sz="1200" dirty="0"/>
            <a:t>DQQDLB failure due to isolator</a:t>
          </a:r>
          <a:endParaRPr lang="en-US" sz="1600" dirty="0"/>
        </a:p>
      </dgm:t>
    </dgm:pt>
    <dgm:pt modelId="{6881C1D9-1211-475D-BF9F-AF73C3DD512D}" type="parTrans" cxnId="{DE83DCA7-D127-4C1B-A31A-8117E15AD9CC}">
      <dgm:prSet/>
      <dgm:spPr/>
      <dgm:t>
        <a:bodyPr/>
        <a:lstStyle/>
        <a:p>
          <a:endParaRPr lang="en-US"/>
        </a:p>
      </dgm:t>
    </dgm:pt>
    <dgm:pt modelId="{6F62E5EC-18D5-4A53-A695-5201916169AF}" type="sibTrans" cxnId="{DE83DCA7-D127-4C1B-A31A-8117E15AD9CC}">
      <dgm:prSet/>
      <dgm:spPr/>
      <dgm:t>
        <a:bodyPr/>
        <a:lstStyle/>
        <a:p>
          <a:endParaRPr lang="en-US"/>
        </a:p>
      </dgm:t>
    </dgm:pt>
    <dgm:pt modelId="{035D6859-BD84-4FD3-9733-281BF58A9ECD}">
      <dgm:prSet phldrT="[Text]" custT="1"/>
      <dgm:spPr/>
      <dgm:t>
        <a:bodyPr/>
        <a:lstStyle/>
        <a:p>
          <a:r>
            <a:rPr lang="en-US" sz="1200" dirty="0"/>
            <a:t>DQQDLB failure due to op-amp</a:t>
          </a:r>
        </a:p>
      </dgm:t>
    </dgm:pt>
    <dgm:pt modelId="{74F47C59-3C61-4D80-87CA-D48D98DCF833}" type="parTrans" cxnId="{8F08A7D2-E088-4EE3-90B8-0BC19BAB079C}">
      <dgm:prSet/>
      <dgm:spPr/>
      <dgm:t>
        <a:bodyPr/>
        <a:lstStyle/>
        <a:p>
          <a:endParaRPr lang="en-US"/>
        </a:p>
      </dgm:t>
    </dgm:pt>
    <dgm:pt modelId="{85527310-5785-4282-93BD-622BA94CED11}" type="sibTrans" cxnId="{8F08A7D2-E088-4EE3-90B8-0BC19BAB079C}">
      <dgm:prSet/>
      <dgm:spPr/>
      <dgm:t>
        <a:bodyPr/>
        <a:lstStyle/>
        <a:p>
          <a:endParaRPr lang="en-US"/>
        </a:p>
      </dgm:t>
    </dgm:pt>
    <dgm:pt modelId="{E0D3BCD8-E25A-44DF-94BC-19F07A1DAB59}" type="pres">
      <dgm:prSet presAssocID="{E96EAB37-0CF8-4850-A719-0D44A1110456}" presName="linearFlow" presStyleCnt="0">
        <dgm:presLayoutVars>
          <dgm:dir/>
          <dgm:animLvl val="lvl"/>
          <dgm:resizeHandles val="exact"/>
        </dgm:presLayoutVars>
      </dgm:prSet>
      <dgm:spPr/>
    </dgm:pt>
    <dgm:pt modelId="{C18315FE-FE2E-4454-A67D-2355F1D14EFD}" type="pres">
      <dgm:prSet presAssocID="{5B72F658-8C67-4460-B296-DE13E12DA794}" presName="composite" presStyleCnt="0"/>
      <dgm:spPr/>
    </dgm:pt>
    <dgm:pt modelId="{0BAEE0E8-6DB7-4F90-B29D-9F00753E90AF}" type="pres">
      <dgm:prSet presAssocID="{5B72F658-8C67-4460-B296-DE13E12DA794}" presName="parTx" presStyleLbl="node1" presStyleIdx="0" presStyleCnt="4">
        <dgm:presLayoutVars>
          <dgm:chMax val="0"/>
          <dgm:chPref val="0"/>
          <dgm:bulletEnabled val="1"/>
        </dgm:presLayoutVars>
      </dgm:prSet>
      <dgm:spPr/>
    </dgm:pt>
    <dgm:pt modelId="{AC0D2F5F-FD30-4F6D-BA6A-779D1EE1A3E8}" type="pres">
      <dgm:prSet presAssocID="{5B72F658-8C67-4460-B296-DE13E12DA794}" presName="parSh" presStyleLbl="node1" presStyleIdx="0" presStyleCnt="4" custScaleX="68427" custScaleY="82286"/>
      <dgm:spPr/>
    </dgm:pt>
    <dgm:pt modelId="{0AE343EF-AD7B-48D8-8C72-363595A659CF}" type="pres">
      <dgm:prSet presAssocID="{5B72F658-8C67-4460-B296-DE13E12DA794}" presName="desTx" presStyleLbl="fgAcc1" presStyleIdx="0" presStyleCnt="4">
        <dgm:presLayoutVars>
          <dgm:bulletEnabled val="1"/>
        </dgm:presLayoutVars>
      </dgm:prSet>
      <dgm:spPr/>
    </dgm:pt>
    <dgm:pt modelId="{BBA94561-34DE-41DE-A8D5-1A982C24F8EE}" type="pres">
      <dgm:prSet presAssocID="{BEFB7441-7B2B-4C8B-A8F7-DE542B31C6F8}" presName="sibTrans" presStyleLbl="sibTrans2D1" presStyleIdx="0" presStyleCnt="3" custScaleY="44622"/>
      <dgm:spPr/>
    </dgm:pt>
    <dgm:pt modelId="{79C13A3F-E91C-453C-AE1E-32A8FE15600A}" type="pres">
      <dgm:prSet presAssocID="{BEFB7441-7B2B-4C8B-A8F7-DE542B31C6F8}" presName="connTx" presStyleLbl="sibTrans2D1" presStyleIdx="0" presStyleCnt="3"/>
      <dgm:spPr/>
    </dgm:pt>
    <dgm:pt modelId="{1970C80A-D6C2-43FC-8344-5A6DF0D4BD9C}" type="pres">
      <dgm:prSet presAssocID="{24693FD5-5D02-4257-9CA5-CCC65C79CC32}" presName="composite" presStyleCnt="0"/>
      <dgm:spPr/>
    </dgm:pt>
    <dgm:pt modelId="{A61D75C4-E5BA-433C-B90F-93DCB697E2A1}" type="pres">
      <dgm:prSet presAssocID="{24693FD5-5D02-4257-9CA5-CCC65C79CC32}" presName="parTx" presStyleLbl="node1" presStyleIdx="0" presStyleCnt="4">
        <dgm:presLayoutVars>
          <dgm:chMax val="0"/>
          <dgm:chPref val="0"/>
          <dgm:bulletEnabled val="1"/>
        </dgm:presLayoutVars>
      </dgm:prSet>
      <dgm:spPr/>
    </dgm:pt>
    <dgm:pt modelId="{10EC5097-646F-4554-B387-9E43A502B9B4}" type="pres">
      <dgm:prSet presAssocID="{24693FD5-5D02-4257-9CA5-CCC65C79CC32}" presName="parSh" presStyleLbl="node1" presStyleIdx="1" presStyleCnt="4" custScaleX="68427" custScaleY="82286"/>
      <dgm:spPr/>
    </dgm:pt>
    <dgm:pt modelId="{8A08B7D2-FA99-4E25-AD99-D3759BA9D2B5}" type="pres">
      <dgm:prSet presAssocID="{24693FD5-5D02-4257-9CA5-CCC65C79CC32}" presName="desTx" presStyleLbl="fgAcc1" presStyleIdx="1" presStyleCnt="4">
        <dgm:presLayoutVars>
          <dgm:bulletEnabled val="1"/>
        </dgm:presLayoutVars>
      </dgm:prSet>
      <dgm:spPr/>
    </dgm:pt>
    <dgm:pt modelId="{1622194D-E3A0-4A34-A741-A950081DF056}" type="pres">
      <dgm:prSet presAssocID="{61B8CD0C-D177-4FCD-8407-B3C6A5933F0F}" presName="sibTrans" presStyleLbl="sibTrans2D1" presStyleIdx="1" presStyleCnt="3" custScaleY="44622"/>
      <dgm:spPr/>
    </dgm:pt>
    <dgm:pt modelId="{15EB86E0-A134-438D-B638-8AB8C3D60F70}" type="pres">
      <dgm:prSet presAssocID="{61B8CD0C-D177-4FCD-8407-B3C6A5933F0F}" presName="connTx" presStyleLbl="sibTrans2D1" presStyleIdx="1" presStyleCnt="3"/>
      <dgm:spPr/>
    </dgm:pt>
    <dgm:pt modelId="{86C72E55-9863-4F23-8852-9A6E2881FDB3}" type="pres">
      <dgm:prSet presAssocID="{39C1D359-146C-4925-B843-0310AEB7B55B}" presName="composite" presStyleCnt="0"/>
      <dgm:spPr/>
    </dgm:pt>
    <dgm:pt modelId="{81F9602A-ECC3-45BE-BECC-122B7391B11B}" type="pres">
      <dgm:prSet presAssocID="{39C1D359-146C-4925-B843-0310AEB7B55B}" presName="parTx" presStyleLbl="node1" presStyleIdx="1" presStyleCnt="4">
        <dgm:presLayoutVars>
          <dgm:chMax val="0"/>
          <dgm:chPref val="0"/>
          <dgm:bulletEnabled val="1"/>
        </dgm:presLayoutVars>
      </dgm:prSet>
      <dgm:spPr/>
    </dgm:pt>
    <dgm:pt modelId="{70FB3BBF-14DF-48E1-B310-CDE3283D08BB}" type="pres">
      <dgm:prSet presAssocID="{39C1D359-146C-4925-B843-0310AEB7B55B}" presName="parSh" presStyleLbl="node1" presStyleIdx="2" presStyleCnt="4" custScaleX="68427" custScaleY="82286"/>
      <dgm:spPr/>
    </dgm:pt>
    <dgm:pt modelId="{2236C044-F751-40F2-96B5-8BD2319DF027}" type="pres">
      <dgm:prSet presAssocID="{39C1D359-146C-4925-B843-0310AEB7B55B}" presName="desTx" presStyleLbl="fgAcc1" presStyleIdx="2" presStyleCnt="4">
        <dgm:presLayoutVars>
          <dgm:bulletEnabled val="1"/>
        </dgm:presLayoutVars>
      </dgm:prSet>
      <dgm:spPr/>
    </dgm:pt>
    <dgm:pt modelId="{7944FAFD-39D4-4F5D-B092-1E82282E9FEF}" type="pres">
      <dgm:prSet presAssocID="{6D499950-1189-4DDF-9F12-1F67631C495A}" presName="sibTrans" presStyleLbl="sibTrans2D1" presStyleIdx="2" presStyleCnt="3" custScaleY="44622"/>
      <dgm:spPr/>
    </dgm:pt>
    <dgm:pt modelId="{00BBBC64-AD1E-4411-8509-56B69FA0597D}" type="pres">
      <dgm:prSet presAssocID="{6D499950-1189-4DDF-9F12-1F67631C495A}" presName="connTx" presStyleLbl="sibTrans2D1" presStyleIdx="2" presStyleCnt="3"/>
      <dgm:spPr/>
    </dgm:pt>
    <dgm:pt modelId="{4126C580-A6DC-4065-A6E8-5C6A5F711583}" type="pres">
      <dgm:prSet presAssocID="{734F7F73-8188-4AF7-900F-C212A89D2D45}" presName="composite" presStyleCnt="0"/>
      <dgm:spPr/>
    </dgm:pt>
    <dgm:pt modelId="{D7B937E8-38A1-4A39-8D96-D9C77810F3B8}" type="pres">
      <dgm:prSet presAssocID="{734F7F73-8188-4AF7-900F-C212A89D2D45}" presName="parTx" presStyleLbl="node1" presStyleIdx="2" presStyleCnt="4">
        <dgm:presLayoutVars>
          <dgm:chMax val="0"/>
          <dgm:chPref val="0"/>
          <dgm:bulletEnabled val="1"/>
        </dgm:presLayoutVars>
      </dgm:prSet>
      <dgm:spPr/>
    </dgm:pt>
    <dgm:pt modelId="{D7057D11-E464-4CA1-B1E2-F598311090EC}" type="pres">
      <dgm:prSet presAssocID="{734F7F73-8188-4AF7-900F-C212A89D2D45}" presName="parSh" presStyleLbl="node1" presStyleIdx="3" presStyleCnt="4" custScaleX="68427" custScaleY="82286"/>
      <dgm:spPr/>
    </dgm:pt>
    <dgm:pt modelId="{0E49940B-4E25-41AC-9771-902D28D8172F}" type="pres">
      <dgm:prSet presAssocID="{734F7F73-8188-4AF7-900F-C212A89D2D45}" presName="desTx" presStyleLbl="fgAcc1" presStyleIdx="3" presStyleCnt="4">
        <dgm:presLayoutVars>
          <dgm:bulletEnabled val="1"/>
        </dgm:presLayoutVars>
      </dgm:prSet>
      <dgm:spPr/>
    </dgm:pt>
  </dgm:ptLst>
  <dgm:cxnLst>
    <dgm:cxn modelId="{1A72B509-ECF4-4C2B-9905-2DC7BB7764FF}" type="presOf" srcId="{5B72F658-8C67-4460-B296-DE13E12DA794}" destId="{AC0D2F5F-FD30-4F6D-BA6A-779D1EE1A3E8}" srcOrd="1" destOrd="0" presId="urn:microsoft.com/office/officeart/2005/8/layout/process3"/>
    <dgm:cxn modelId="{D6C9A90A-F436-47CD-9096-9BD3611A09C2}" type="presOf" srcId="{12BBB388-7027-45DD-BEAB-FAF43C114942}" destId="{0AE343EF-AD7B-48D8-8C72-363595A659CF}" srcOrd="0" destOrd="3" presId="urn:microsoft.com/office/officeart/2005/8/layout/process3"/>
    <dgm:cxn modelId="{660F870C-102D-468C-8370-6F613FE25ACD}" type="presOf" srcId="{74195112-387B-4935-AFF5-9DEE8A7CD471}" destId="{0AE343EF-AD7B-48D8-8C72-363595A659CF}" srcOrd="0" destOrd="0" presId="urn:microsoft.com/office/officeart/2005/8/layout/process3"/>
    <dgm:cxn modelId="{C9F90B0F-2AC1-47A8-8346-E78F368AE3F8}" type="presOf" srcId="{734F7F73-8188-4AF7-900F-C212A89D2D45}" destId="{D7057D11-E464-4CA1-B1E2-F598311090EC}" srcOrd="1" destOrd="0" presId="urn:microsoft.com/office/officeart/2005/8/layout/process3"/>
    <dgm:cxn modelId="{E689FC0F-5EA7-42C9-B957-637E88AA3381}" srcId="{24693FD5-5D02-4257-9CA5-CCC65C79CC32}" destId="{8AC3D691-F69F-4183-817E-E508C3AD1240}" srcOrd="1" destOrd="0" parTransId="{70893268-EA17-4EC1-BC34-69839BA76AE8}" sibTransId="{4506DEC3-B119-473F-95D6-7F58F0173436}"/>
    <dgm:cxn modelId="{26741817-52C1-483E-A26F-829E649A96F3}" type="presOf" srcId="{24693FD5-5D02-4257-9CA5-CCC65C79CC32}" destId="{A61D75C4-E5BA-433C-B90F-93DCB697E2A1}" srcOrd="0" destOrd="0" presId="urn:microsoft.com/office/officeart/2005/8/layout/process3"/>
    <dgm:cxn modelId="{A399A11E-050C-4AC9-A670-DFAAE1E26F1D}" srcId="{E96EAB37-0CF8-4850-A719-0D44A1110456}" destId="{5B72F658-8C67-4460-B296-DE13E12DA794}" srcOrd="0" destOrd="0" parTransId="{DC1F85FB-56C7-4503-B323-58D38A178207}" sibTransId="{BEFB7441-7B2B-4C8B-A8F7-DE542B31C6F8}"/>
    <dgm:cxn modelId="{73623B33-E186-49C2-9E14-9DE1FF646132}" srcId="{734F7F73-8188-4AF7-900F-C212A89D2D45}" destId="{23B3F175-AA60-488D-9D12-4473DB700E8D}" srcOrd="0" destOrd="0" parTransId="{1D289A3B-4990-49E4-B710-E99A420FBE66}" sibTransId="{77B26E38-FE10-4055-9FAF-BB8B4A69184D}"/>
    <dgm:cxn modelId="{D137AE3B-A8FC-4CE9-BE29-61A42890F2E3}" type="presOf" srcId="{B3FEB70C-1670-4F24-A464-780CA9225553}" destId="{8A08B7D2-FA99-4E25-AD99-D3759BA9D2B5}" srcOrd="0" destOrd="0" presId="urn:microsoft.com/office/officeart/2005/8/layout/process3"/>
    <dgm:cxn modelId="{F9C1E53E-9A24-40ED-B278-52A4B748DD3B}" type="presOf" srcId="{23B3F175-AA60-488D-9D12-4473DB700E8D}" destId="{0E49940B-4E25-41AC-9771-902D28D8172F}" srcOrd="0" destOrd="0" presId="urn:microsoft.com/office/officeart/2005/8/layout/process3"/>
    <dgm:cxn modelId="{5B66F55C-88FF-4D44-AE2A-C6454D09F24B}" srcId="{5B72F658-8C67-4460-B296-DE13E12DA794}" destId="{4DE319E4-C28B-4A72-8117-7EED12EC99A6}" srcOrd="1" destOrd="0" parTransId="{0079242E-DB85-4C88-9EEF-46FD69E6D069}" sibTransId="{B6C699B6-E64E-4CB3-9173-B5C66A3B154A}"/>
    <dgm:cxn modelId="{C9AA0360-29E6-4632-9BF8-10D41D1757FD}" type="presOf" srcId="{8AC3D691-F69F-4183-817E-E508C3AD1240}" destId="{8A08B7D2-FA99-4E25-AD99-D3759BA9D2B5}" srcOrd="0" destOrd="1" presId="urn:microsoft.com/office/officeart/2005/8/layout/process3"/>
    <dgm:cxn modelId="{A7B4D462-9C6F-4060-A22E-F3E92B2B0B74}" type="presOf" srcId="{61B8CD0C-D177-4FCD-8407-B3C6A5933F0F}" destId="{15EB86E0-A134-438D-B638-8AB8C3D60F70}" srcOrd="1" destOrd="0" presId="urn:microsoft.com/office/officeart/2005/8/layout/process3"/>
    <dgm:cxn modelId="{2CDA5146-0EC5-4048-9801-921E25393F0F}" type="presOf" srcId="{303B716C-6273-47D3-A073-96D1EFA120D2}" destId="{8A08B7D2-FA99-4E25-AD99-D3759BA9D2B5}" srcOrd="0" destOrd="2" presId="urn:microsoft.com/office/officeart/2005/8/layout/process3"/>
    <dgm:cxn modelId="{37229A48-34FA-4E66-9E50-810F173642CC}" srcId="{24693FD5-5D02-4257-9CA5-CCC65C79CC32}" destId="{B3FEB70C-1670-4F24-A464-780CA9225553}" srcOrd="0" destOrd="0" parTransId="{944E0D55-349D-4192-AB2B-66A08A9230D5}" sibTransId="{62B247BB-B017-42AC-956C-DD08A2970540}"/>
    <dgm:cxn modelId="{D79CBB49-A583-4586-9FCA-161241C2DC10}" type="presOf" srcId="{61B8CD0C-D177-4FCD-8407-B3C6A5933F0F}" destId="{1622194D-E3A0-4A34-A741-A950081DF056}" srcOrd="0" destOrd="0" presId="urn:microsoft.com/office/officeart/2005/8/layout/process3"/>
    <dgm:cxn modelId="{FDCA546E-CFF4-40DE-A0EB-75E665FAD2AB}" type="presOf" srcId="{39C1D359-146C-4925-B843-0310AEB7B55B}" destId="{81F9602A-ECC3-45BE-BECC-122B7391B11B}" srcOrd="0" destOrd="0" presId="urn:microsoft.com/office/officeart/2005/8/layout/process3"/>
    <dgm:cxn modelId="{53B9884F-3B89-4849-BFE2-358AD3E396EB}" type="presOf" srcId="{6D499950-1189-4DDF-9F12-1F67631C495A}" destId="{00BBBC64-AD1E-4411-8509-56B69FA0597D}" srcOrd="1" destOrd="0" presId="urn:microsoft.com/office/officeart/2005/8/layout/process3"/>
    <dgm:cxn modelId="{B5015870-B7DA-4EA5-90B4-F0FFF597E08D}" srcId="{5B72F658-8C67-4460-B296-DE13E12DA794}" destId="{74195112-387B-4935-AFF5-9DEE8A7CD471}" srcOrd="0" destOrd="0" parTransId="{6A43292C-D73F-4572-A0B9-619A828F5FEA}" sibTransId="{52D0E7D6-AC4E-4767-8B75-E734608D6359}"/>
    <dgm:cxn modelId="{1139B770-1EC3-46C4-BC37-89E897790FF6}" type="presOf" srcId="{BEFB7441-7B2B-4C8B-A8F7-DE542B31C6F8}" destId="{79C13A3F-E91C-453C-AE1E-32A8FE15600A}" srcOrd="1" destOrd="0" presId="urn:microsoft.com/office/officeart/2005/8/layout/process3"/>
    <dgm:cxn modelId="{21CE4377-EC89-4009-A865-F23758C904EF}" type="presOf" srcId="{035D6859-BD84-4FD3-9733-281BF58A9ECD}" destId="{0E49940B-4E25-41AC-9771-902D28D8172F}" srcOrd="0" destOrd="1" presId="urn:microsoft.com/office/officeart/2005/8/layout/process3"/>
    <dgm:cxn modelId="{8C06D458-8685-4654-831D-9A36430DC526}" srcId="{5B72F658-8C67-4460-B296-DE13E12DA794}" destId="{E8E0956A-5535-4B1C-A497-2538B9971F62}" srcOrd="2" destOrd="0" parTransId="{1B32369A-5D78-4880-B358-B6191AFE3315}" sibTransId="{39932AD9-AFC1-4991-AF49-ECB465F7A9E5}"/>
    <dgm:cxn modelId="{F36FB97B-9E78-4B85-A663-986593FBB1F9}" type="presOf" srcId="{6D499950-1189-4DDF-9F12-1F67631C495A}" destId="{7944FAFD-39D4-4F5D-B092-1E82282E9FEF}" srcOrd="0" destOrd="0" presId="urn:microsoft.com/office/officeart/2005/8/layout/process3"/>
    <dgm:cxn modelId="{08A9227C-64E2-4138-A3F5-7393CE4FF829}" srcId="{39C1D359-146C-4925-B843-0310AEB7B55B}" destId="{B3E3EF44-BA76-4410-9E58-A97B40A3DC4D}" srcOrd="0" destOrd="0" parTransId="{2F2916D0-2B7E-42EF-8D87-C984F78CCC68}" sibTransId="{4AE6C45A-51A1-4A6E-8B6E-C96925D86C76}"/>
    <dgm:cxn modelId="{6300D48D-5C1B-4EC7-8E1A-19E6015AA171}" type="presOf" srcId="{734F7F73-8188-4AF7-900F-C212A89D2D45}" destId="{D7B937E8-38A1-4A39-8D96-D9C77810F3B8}" srcOrd="0" destOrd="0" presId="urn:microsoft.com/office/officeart/2005/8/layout/process3"/>
    <dgm:cxn modelId="{673D2D96-945C-46D2-8EE1-E0EF28FF13A5}" srcId="{24693FD5-5D02-4257-9CA5-CCC65C79CC32}" destId="{303B716C-6273-47D3-A073-96D1EFA120D2}" srcOrd="2" destOrd="0" parTransId="{0A6D206F-1BD0-4A85-AFDB-5E1D386D2FE5}" sibTransId="{079686C6-07B7-49D0-BAC9-C0316A0020D5}"/>
    <dgm:cxn modelId="{ECA9FD96-3ADB-43F7-8699-7A8C2B2ACD3D}" srcId="{E96EAB37-0CF8-4850-A719-0D44A1110456}" destId="{39C1D359-146C-4925-B843-0310AEB7B55B}" srcOrd="2" destOrd="0" parTransId="{78457513-C48F-42CB-8099-2BF1565E2A35}" sibTransId="{6D499950-1189-4DDF-9F12-1F67631C495A}"/>
    <dgm:cxn modelId="{3154B4A4-4948-498B-8F63-FB7A4E880B82}" type="presOf" srcId="{E8E0956A-5535-4B1C-A497-2538B9971F62}" destId="{0AE343EF-AD7B-48D8-8C72-363595A659CF}" srcOrd="0" destOrd="2" presId="urn:microsoft.com/office/officeart/2005/8/layout/process3"/>
    <dgm:cxn modelId="{DE83DCA7-D127-4C1B-A31A-8117E15AD9CC}" srcId="{39C1D359-146C-4925-B843-0310AEB7B55B}" destId="{12009F23-5DE8-4F81-9465-3628C1ABE0E4}" srcOrd="1" destOrd="0" parTransId="{6881C1D9-1211-475D-BF9F-AF73C3DD512D}" sibTransId="{6F62E5EC-18D5-4A53-A695-5201916169AF}"/>
    <dgm:cxn modelId="{82BDAEAD-1F76-49B7-9AEF-0BFEC7BA2013}" srcId="{E96EAB37-0CF8-4850-A719-0D44A1110456}" destId="{734F7F73-8188-4AF7-900F-C212A89D2D45}" srcOrd="3" destOrd="0" parTransId="{560EEA36-17F2-4CE3-AC98-B065D9350595}" sibTransId="{5156CB0A-0098-4DE5-AE26-1D340FF5F4A5}"/>
    <dgm:cxn modelId="{0CBC56B1-6AA2-4111-A14A-32112A82E0F0}" type="presOf" srcId="{4DE319E4-C28B-4A72-8117-7EED12EC99A6}" destId="{0AE343EF-AD7B-48D8-8C72-363595A659CF}" srcOrd="0" destOrd="1" presId="urn:microsoft.com/office/officeart/2005/8/layout/process3"/>
    <dgm:cxn modelId="{65C920B5-06A7-47BD-BB39-1E71024F25DA}" type="presOf" srcId="{E96EAB37-0CF8-4850-A719-0D44A1110456}" destId="{E0D3BCD8-E25A-44DF-94BC-19F07A1DAB59}" srcOrd="0" destOrd="0" presId="urn:microsoft.com/office/officeart/2005/8/layout/process3"/>
    <dgm:cxn modelId="{54D554CA-50FA-47BB-A2F8-9CF8F8B60BBB}" type="presOf" srcId="{24693FD5-5D02-4257-9CA5-CCC65C79CC32}" destId="{10EC5097-646F-4554-B387-9E43A502B9B4}" srcOrd="1" destOrd="0" presId="urn:microsoft.com/office/officeart/2005/8/layout/process3"/>
    <dgm:cxn modelId="{D3A8FFCE-A81F-4374-947F-AE35695BC184}" type="presOf" srcId="{12009F23-5DE8-4F81-9465-3628C1ABE0E4}" destId="{2236C044-F751-40F2-96B5-8BD2319DF027}" srcOrd="0" destOrd="1" presId="urn:microsoft.com/office/officeart/2005/8/layout/process3"/>
    <dgm:cxn modelId="{EF99DBD0-CD12-431A-948D-923398CBF6B6}" srcId="{5B72F658-8C67-4460-B296-DE13E12DA794}" destId="{12BBB388-7027-45DD-BEAB-FAF43C114942}" srcOrd="3" destOrd="0" parTransId="{796EF984-F3B0-4D8F-9123-2326AFAB71C4}" sibTransId="{237B0A1B-7C09-4C7E-BB13-45C9C534C0A2}"/>
    <dgm:cxn modelId="{0F83A5D2-B1C5-4F3F-BBCE-FB9D20A8605B}" type="presOf" srcId="{5B72F658-8C67-4460-B296-DE13E12DA794}" destId="{0BAEE0E8-6DB7-4F90-B29D-9F00753E90AF}" srcOrd="0" destOrd="0" presId="urn:microsoft.com/office/officeart/2005/8/layout/process3"/>
    <dgm:cxn modelId="{8F08A7D2-E088-4EE3-90B8-0BC19BAB079C}" srcId="{734F7F73-8188-4AF7-900F-C212A89D2D45}" destId="{035D6859-BD84-4FD3-9733-281BF58A9ECD}" srcOrd="1" destOrd="0" parTransId="{74F47C59-3C61-4D80-87CA-D48D98DCF833}" sibTransId="{85527310-5785-4282-93BD-622BA94CED11}"/>
    <dgm:cxn modelId="{D91626D3-D168-4C8A-B92C-46281E43AE78}" srcId="{E96EAB37-0CF8-4850-A719-0D44A1110456}" destId="{24693FD5-5D02-4257-9CA5-CCC65C79CC32}" srcOrd="1" destOrd="0" parTransId="{6E587F9E-3D57-426D-8004-51C6990C71DF}" sibTransId="{61B8CD0C-D177-4FCD-8407-B3C6A5933F0F}"/>
    <dgm:cxn modelId="{38A38ADB-40D7-4479-8A5A-F9E6C2921727}" type="presOf" srcId="{B3E3EF44-BA76-4410-9E58-A97B40A3DC4D}" destId="{2236C044-F751-40F2-96B5-8BD2319DF027}" srcOrd="0" destOrd="0" presId="urn:microsoft.com/office/officeart/2005/8/layout/process3"/>
    <dgm:cxn modelId="{61E989DC-1EEC-40DB-A83F-694B4D634A4A}" type="presOf" srcId="{39C1D359-146C-4925-B843-0310AEB7B55B}" destId="{70FB3BBF-14DF-48E1-B310-CDE3283D08BB}" srcOrd="1" destOrd="0" presId="urn:microsoft.com/office/officeart/2005/8/layout/process3"/>
    <dgm:cxn modelId="{685E9DE8-2A48-4AD2-BAC5-102D48ECBCA7}" type="presOf" srcId="{BEFB7441-7B2B-4C8B-A8F7-DE542B31C6F8}" destId="{BBA94561-34DE-41DE-A8D5-1A982C24F8EE}" srcOrd="0" destOrd="0" presId="urn:microsoft.com/office/officeart/2005/8/layout/process3"/>
    <dgm:cxn modelId="{D5E1EF31-5E37-4148-9391-52517FAE9BDB}" type="presParOf" srcId="{E0D3BCD8-E25A-44DF-94BC-19F07A1DAB59}" destId="{C18315FE-FE2E-4454-A67D-2355F1D14EFD}" srcOrd="0" destOrd="0" presId="urn:microsoft.com/office/officeart/2005/8/layout/process3"/>
    <dgm:cxn modelId="{DEF33507-1295-45B4-A9B5-0DDA0C8BF17B}" type="presParOf" srcId="{C18315FE-FE2E-4454-A67D-2355F1D14EFD}" destId="{0BAEE0E8-6DB7-4F90-B29D-9F00753E90AF}" srcOrd="0" destOrd="0" presId="urn:microsoft.com/office/officeart/2005/8/layout/process3"/>
    <dgm:cxn modelId="{439D1D52-86BC-4A4A-8676-8ECAB9F72B03}" type="presParOf" srcId="{C18315FE-FE2E-4454-A67D-2355F1D14EFD}" destId="{AC0D2F5F-FD30-4F6D-BA6A-779D1EE1A3E8}" srcOrd="1" destOrd="0" presId="urn:microsoft.com/office/officeart/2005/8/layout/process3"/>
    <dgm:cxn modelId="{9AFA6086-2123-4ADD-809C-BB42C205C2E0}" type="presParOf" srcId="{C18315FE-FE2E-4454-A67D-2355F1D14EFD}" destId="{0AE343EF-AD7B-48D8-8C72-363595A659CF}" srcOrd="2" destOrd="0" presId="urn:microsoft.com/office/officeart/2005/8/layout/process3"/>
    <dgm:cxn modelId="{C01DFAA7-467E-41EB-9701-EC7D80B83282}" type="presParOf" srcId="{E0D3BCD8-E25A-44DF-94BC-19F07A1DAB59}" destId="{BBA94561-34DE-41DE-A8D5-1A982C24F8EE}" srcOrd="1" destOrd="0" presId="urn:microsoft.com/office/officeart/2005/8/layout/process3"/>
    <dgm:cxn modelId="{3D885089-4FD9-4071-A1FC-16BBB6D44726}" type="presParOf" srcId="{BBA94561-34DE-41DE-A8D5-1A982C24F8EE}" destId="{79C13A3F-E91C-453C-AE1E-32A8FE15600A}" srcOrd="0" destOrd="0" presId="urn:microsoft.com/office/officeart/2005/8/layout/process3"/>
    <dgm:cxn modelId="{579DE666-A0DA-46A7-80B5-1CA702F09567}" type="presParOf" srcId="{E0D3BCD8-E25A-44DF-94BC-19F07A1DAB59}" destId="{1970C80A-D6C2-43FC-8344-5A6DF0D4BD9C}" srcOrd="2" destOrd="0" presId="urn:microsoft.com/office/officeart/2005/8/layout/process3"/>
    <dgm:cxn modelId="{7F09519A-C4CA-4D06-A15C-11B001BD8059}" type="presParOf" srcId="{1970C80A-D6C2-43FC-8344-5A6DF0D4BD9C}" destId="{A61D75C4-E5BA-433C-B90F-93DCB697E2A1}" srcOrd="0" destOrd="0" presId="urn:microsoft.com/office/officeart/2005/8/layout/process3"/>
    <dgm:cxn modelId="{7647F2BE-DBD3-4452-B11F-FB8C0950EEE4}" type="presParOf" srcId="{1970C80A-D6C2-43FC-8344-5A6DF0D4BD9C}" destId="{10EC5097-646F-4554-B387-9E43A502B9B4}" srcOrd="1" destOrd="0" presId="urn:microsoft.com/office/officeart/2005/8/layout/process3"/>
    <dgm:cxn modelId="{E0ABEEB2-F32D-489D-B4A8-A69588BFF7FF}" type="presParOf" srcId="{1970C80A-D6C2-43FC-8344-5A6DF0D4BD9C}" destId="{8A08B7D2-FA99-4E25-AD99-D3759BA9D2B5}" srcOrd="2" destOrd="0" presId="urn:microsoft.com/office/officeart/2005/8/layout/process3"/>
    <dgm:cxn modelId="{DF25C488-6DC2-4070-845F-6121ADA75C93}" type="presParOf" srcId="{E0D3BCD8-E25A-44DF-94BC-19F07A1DAB59}" destId="{1622194D-E3A0-4A34-A741-A950081DF056}" srcOrd="3" destOrd="0" presId="urn:microsoft.com/office/officeart/2005/8/layout/process3"/>
    <dgm:cxn modelId="{2A5D9FC3-99E1-49FC-A998-27467D8E0494}" type="presParOf" srcId="{1622194D-E3A0-4A34-A741-A950081DF056}" destId="{15EB86E0-A134-438D-B638-8AB8C3D60F70}" srcOrd="0" destOrd="0" presId="urn:microsoft.com/office/officeart/2005/8/layout/process3"/>
    <dgm:cxn modelId="{28B6819A-FE93-4CAC-AA60-D97EB7C8323B}" type="presParOf" srcId="{E0D3BCD8-E25A-44DF-94BC-19F07A1DAB59}" destId="{86C72E55-9863-4F23-8852-9A6E2881FDB3}" srcOrd="4" destOrd="0" presId="urn:microsoft.com/office/officeart/2005/8/layout/process3"/>
    <dgm:cxn modelId="{03DC2B1D-3448-4FDF-ABC2-B3D37E55310A}" type="presParOf" srcId="{86C72E55-9863-4F23-8852-9A6E2881FDB3}" destId="{81F9602A-ECC3-45BE-BECC-122B7391B11B}" srcOrd="0" destOrd="0" presId="urn:microsoft.com/office/officeart/2005/8/layout/process3"/>
    <dgm:cxn modelId="{437653EB-94CA-4888-B035-72F00BECB70C}" type="presParOf" srcId="{86C72E55-9863-4F23-8852-9A6E2881FDB3}" destId="{70FB3BBF-14DF-48E1-B310-CDE3283D08BB}" srcOrd="1" destOrd="0" presId="urn:microsoft.com/office/officeart/2005/8/layout/process3"/>
    <dgm:cxn modelId="{5D0C4EC6-4E8C-4AEA-8163-D08A7BCF46CB}" type="presParOf" srcId="{86C72E55-9863-4F23-8852-9A6E2881FDB3}" destId="{2236C044-F751-40F2-96B5-8BD2319DF027}" srcOrd="2" destOrd="0" presId="urn:microsoft.com/office/officeart/2005/8/layout/process3"/>
    <dgm:cxn modelId="{3235290F-E76E-4D9B-87A0-BD740258E761}" type="presParOf" srcId="{E0D3BCD8-E25A-44DF-94BC-19F07A1DAB59}" destId="{7944FAFD-39D4-4F5D-B092-1E82282E9FEF}" srcOrd="5" destOrd="0" presId="urn:microsoft.com/office/officeart/2005/8/layout/process3"/>
    <dgm:cxn modelId="{A13C2973-006D-44C3-8638-847D285D27A1}" type="presParOf" srcId="{7944FAFD-39D4-4F5D-B092-1E82282E9FEF}" destId="{00BBBC64-AD1E-4411-8509-56B69FA0597D}" srcOrd="0" destOrd="0" presId="urn:microsoft.com/office/officeart/2005/8/layout/process3"/>
    <dgm:cxn modelId="{E458F657-6B88-4D21-9029-729C5C99DA50}" type="presParOf" srcId="{E0D3BCD8-E25A-44DF-94BC-19F07A1DAB59}" destId="{4126C580-A6DC-4065-A6E8-5C6A5F711583}" srcOrd="6" destOrd="0" presId="urn:microsoft.com/office/officeart/2005/8/layout/process3"/>
    <dgm:cxn modelId="{02DB32AE-2859-48A2-AF7C-B96128D10502}" type="presParOf" srcId="{4126C580-A6DC-4065-A6E8-5C6A5F711583}" destId="{D7B937E8-38A1-4A39-8D96-D9C77810F3B8}" srcOrd="0" destOrd="0" presId="urn:microsoft.com/office/officeart/2005/8/layout/process3"/>
    <dgm:cxn modelId="{170FD9B9-EEFD-45E2-A257-23BA2A00605D}" type="presParOf" srcId="{4126C580-A6DC-4065-A6E8-5C6A5F711583}" destId="{D7057D11-E464-4CA1-B1E2-F598311090EC}" srcOrd="1" destOrd="0" presId="urn:microsoft.com/office/officeart/2005/8/layout/process3"/>
    <dgm:cxn modelId="{E5FFDDE9-26A9-45CF-A1C3-8FCC74933C26}" type="presParOf" srcId="{4126C580-A6DC-4065-A6E8-5C6A5F711583}" destId="{0E49940B-4E25-41AC-9771-902D28D8172F}"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0D2F5F-FD30-4F6D-BA6A-779D1EE1A3E8}">
      <dsp:nvSpPr>
        <dsp:cNvPr id="0" name=""/>
        <dsp:cNvSpPr/>
      </dsp:nvSpPr>
      <dsp:spPr>
        <a:xfrm>
          <a:off x="699" y="68613"/>
          <a:ext cx="1112153" cy="853141"/>
        </a:xfrm>
        <a:prstGeom prst="roundRect">
          <a:avLst>
            <a:gd name="adj" fmla="val 10000"/>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t>Run 1</a:t>
          </a:r>
        </a:p>
      </dsp:txBody>
      <dsp:txXfrm>
        <a:off x="699" y="68613"/>
        <a:ext cx="1112153" cy="534962"/>
      </dsp:txXfrm>
    </dsp:sp>
    <dsp:sp modelId="{0AE343EF-AD7B-48D8-8C72-363595A659CF}">
      <dsp:nvSpPr>
        <dsp:cNvPr id="0" name=""/>
        <dsp:cNvSpPr/>
      </dsp:nvSpPr>
      <dsp:spPr>
        <a:xfrm>
          <a:off x="77015" y="511746"/>
          <a:ext cx="1625314" cy="1382400"/>
        </a:xfrm>
        <a:prstGeom prst="roundRect">
          <a:avLst>
            <a:gd name="adj" fmla="val 10000"/>
          </a:avLst>
        </a:prstGeom>
        <a:solidFill>
          <a:schemeClr val="dk1">
            <a:alpha val="90000"/>
            <a:tint val="40000"/>
            <a:hueOff val="0"/>
            <a:satOff val="0"/>
            <a:lumOff val="0"/>
            <a:alphaOff val="0"/>
          </a:schemeClr>
        </a:solidFill>
        <a:ln w="1905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sz="1200" kern="1200" dirty="0"/>
            <a:t>Variation in UHDS</a:t>
          </a:r>
        </a:p>
        <a:p>
          <a:pPr marL="114300" lvl="1" indent="-114300" algn="l" defTabSz="533400">
            <a:lnSpc>
              <a:spcPct val="90000"/>
            </a:lnSpc>
            <a:spcBef>
              <a:spcPct val="0"/>
            </a:spcBef>
            <a:spcAft>
              <a:spcPct val="15000"/>
            </a:spcAft>
            <a:buChar char="•"/>
          </a:pPr>
          <a:r>
            <a:rPr lang="en-US" sz="1200" kern="1200" dirty="0"/>
            <a:t>Variation in IHDS</a:t>
          </a:r>
        </a:p>
        <a:p>
          <a:pPr marL="114300" lvl="1" indent="-114300" algn="l" defTabSz="533400">
            <a:lnSpc>
              <a:spcPct val="90000"/>
            </a:lnSpc>
            <a:spcBef>
              <a:spcPct val="0"/>
            </a:spcBef>
            <a:spcAft>
              <a:spcPct val="15000"/>
            </a:spcAft>
            <a:buChar char="•"/>
          </a:pPr>
          <a:r>
            <a:rPr lang="en-US" sz="1200" kern="1200" dirty="0"/>
            <a:t>Single pulses</a:t>
          </a:r>
        </a:p>
        <a:p>
          <a:pPr marL="114300" lvl="1" indent="-114300" algn="l" defTabSz="533400">
            <a:lnSpc>
              <a:spcPct val="90000"/>
            </a:lnSpc>
            <a:spcBef>
              <a:spcPct val="0"/>
            </a:spcBef>
            <a:spcAft>
              <a:spcPct val="15000"/>
            </a:spcAft>
            <a:buChar char="•"/>
          </a:pPr>
          <a:r>
            <a:rPr lang="en-US" sz="1200" kern="1200" dirty="0"/>
            <a:t>Double pulse</a:t>
          </a:r>
          <a:br>
            <a:rPr lang="en-US" sz="1200" kern="1200" dirty="0"/>
          </a:br>
          <a:r>
            <a:rPr lang="en-US" sz="1200" kern="1200" dirty="0"/>
            <a:t>    </a:t>
          </a:r>
          <a:endParaRPr lang="en-US" sz="1600" kern="1200" dirty="0"/>
        </a:p>
      </dsp:txBody>
      <dsp:txXfrm>
        <a:off x="117504" y="552235"/>
        <a:ext cx="1544336" cy="1301422"/>
      </dsp:txXfrm>
    </dsp:sp>
    <dsp:sp modelId="{BBA94561-34DE-41DE-A8D5-1A982C24F8EE}">
      <dsp:nvSpPr>
        <dsp:cNvPr id="0" name=""/>
        <dsp:cNvSpPr/>
      </dsp:nvSpPr>
      <dsp:spPr>
        <a:xfrm>
          <a:off x="1423390" y="245811"/>
          <a:ext cx="658337" cy="180565"/>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1423390" y="281924"/>
        <a:ext cx="604168" cy="108339"/>
      </dsp:txXfrm>
    </dsp:sp>
    <dsp:sp modelId="{10EC5097-646F-4554-B387-9E43A502B9B4}">
      <dsp:nvSpPr>
        <dsp:cNvPr id="0" name=""/>
        <dsp:cNvSpPr/>
      </dsp:nvSpPr>
      <dsp:spPr>
        <a:xfrm>
          <a:off x="2355000" y="68613"/>
          <a:ext cx="1112153" cy="853141"/>
        </a:xfrm>
        <a:prstGeom prst="roundRect">
          <a:avLst>
            <a:gd name="adj" fmla="val 10000"/>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t>Run 2</a:t>
          </a:r>
          <a:endParaRPr lang="en-US" sz="2200" kern="1200" dirty="0"/>
        </a:p>
      </dsp:txBody>
      <dsp:txXfrm>
        <a:off x="2355000" y="68613"/>
        <a:ext cx="1112153" cy="534962"/>
      </dsp:txXfrm>
    </dsp:sp>
    <dsp:sp modelId="{8A08B7D2-FA99-4E25-AD99-D3759BA9D2B5}">
      <dsp:nvSpPr>
        <dsp:cNvPr id="0" name=""/>
        <dsp:cNvSpPr/>
      </dsp:nvSpPr>
      <dsp:spPr>
        <a:xfrm>
          <a:off x="2431315" y="511746"/>
          <a:ext cx="1625314" cy="1382400"/>
        </a:xfrm>
        <a:prstGeom prst="roundRect">
          <a:avLst>
            <a:gd name="adj" fmla="val 10000"/>
          </a:avLst>
        </a:prstGeom>
        <a:solidFill>
          <a:schemeClr val="dk1">
            <a:alpha val="90000"/>
            <a:tint val="40000"/>
            <a:hueOff val="0"/>
            <a:satOff val="0"/>
            <a:lumOff val="0"/>
            <a:alphaOff val="0"/>
          </a:schemeClr>
        </a:solidFill>
        <a:ln w="1905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sz="1200" kern="1200" dirty="0"/>
            <a:t>Variation in IHDS</a:t>
          </a:r>
        </a:p>
        <a:p>
          <a:pPr marL="114300" lvl="1" indent="-114300" algn="l" defTabSz="533400">
            <a:lnSpc>
              <a:spcPct val="90000"/>
            </a:lnSpc>
            <a:spcBef>
              <a:spcPct val="0"/>
            </a:spcBef>
            <a:spcAft>
              <a:spcPct val="15000"/>
            </a:spcAft>
            <a:buChar char="•"/>
          </a:pPr>
          <a:r>
            <a:rPr lang="en-US" sz="1200" kern="1200" dirty="0"/>
            <a:t>Single pulses</a:t>
          </a:r>
        </a:p>
        <a:p>
          <a:pPr marL="114300" lvl="1" indent="-114300" algn="l" defTabSz="533400">
            <a:lnSpc>
              <a:spcPct val="90000"/>
            </a:lnSpc>
            <a:spcBef>
              <a:spcPct val="0"/>
            </a:spcBef>
            <a:spcAft>
              <a:spcPct val="15000"/>
            </a:spcAft>
            <a:buChar char="•"/>
          </a:pPr>
          <a:r>
            <a:rPr lang="en-US" sz="1200" kern="1200" dirty="0"/>
            <a:t>Double pulses</a:t>
          </a:r>
        </a:p>
      </dsp:txBody>
      <dsp:txXfrm>
        <a:off x="2471804" y="552235"/>
        <a:ext cx="1544336" cy="1301422"/>
      </dsp:txXfrm>
    </dsp:sp>
    <dsp:sp modelId="{1622194D-E3A0-4A34-A741-A950081DF056}">
      <dsp:nvSpPr>
        <dsp:cNvPr id="0" name=""/>
        <dsp:cNvSpPr/>
      </dsp:nvSpPr>
      <dsp:spPr>
        <a:xfrm>
          <a:off x="3777690" y="245811"/>
          <a:ext cx="658337" cy="180565"/>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3777690" y="281924"/>
        <a:ext cx="604168" cy="108339"/>
      </dsp:txXfrm>
    </dsp:sp>
    <dsp:sp modelId="{70FB3BBF-14DF-48E1-B310-CDE3283D08BB}">
      <dsp:nvSpPr>
        <dsp:cNvPr id="0" name=""/>
        <dsp:cNvSpPr/>
      </dsp:nvSpPr>
      <dsp:spPr>
        <a:xfrm>
          <a:off x="4709301" y="68613"/>
          <a:ext cx="1112153" cy="853141"/>
        </a:xfrm>
        <a:prstGeom prst="roundRect">
          <a:avLst>
            <a:gd name="adj" fmla="val 10000"/>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t>Run 3</a:t>
          </a:r>
          <a:endParaRPr lang="en-US" sz="2200" kern="1200" dirty="0"/>
        </a:p>
      </dsp:txBody>
      <dsp:txXfrm>
        <a:off x="4709301" y="68613"/>
        <a:ext cx="1112153" cy="534962"/>
      </dsp:txXfrm>
    </dsp:sp>
    <dsp:sp modelId="{2236C044-F751-40F2-96B5-8BD2319DF027}">
      <dsp:nvSpPr>
        <dsp:cNvPr id="0" name=""/>
        <dsp:cNvSpPr/>
      </dsp:nvSpPr>
      <dsp:spPr>
        <a:xfrm>
          <a:off x="4785616" y="511746"/>
          <a:ext cx="1625314" cy="1382400"/>
        </a:xfrm>
        <a:prstGeom prst="roundRect">
          <a:avLst>
            <a:gd name="adj" fmla="val 10000"/>
          </a:avLst>
        </a:prstGeom>
        <a:solidFill>
          <a:schemeClr val="dk1">
            <a:alpha val="90000"/>
            <a:tint val="40000"/>
            <a:hueOff val="0"/>
            <a:satOff val="0"/>
            <a:lumOff val="0"/>
            <a:alphaOff val="0"/>
          </a:schemeClr>
        </a:solidFill>
        <a:ln w="1905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sz="1200" kern="1200" dirty="0"/>
            <a:t>Variation in IHDS</a:t>
          </a:r>
        </a:p>
        <a:p>
          <a:pPr marL="114300" lvl="1" indent="-114300" algn="l" defTabSz="533400">
            <a:lnSpc>
              <a:spcPct val="90000"/>
            </a:lnSpc>
            <a:spcBef>
              <a:spcPct val="0"/>
            </a:spcBef>
            <a:spcAft>
              <a:spcPct val="15000"/>
            </a:spcAft>
            <a:buChar char="•"/>
          </a:pPr>
          <a:r>
            <a:rPr lang="en-US" sz="1200" kern="1200" dirty="0"/>
            <a:t>DQQDLB failure due to isolator</a:t>
          </a:r>
          <a:endParaRPr lang="en-US" sz="1600" kern="1200" dirty="0"/>
        </a:p>
      </dsp:txBody>
      <dsp:txXfrm>
        <a:off x="4826105" y="552235"/>
        <a:ext cx="1544336" cy="1301422"/>
      </dsp:txXfrm>
    </dsp:sp>
    <dsp:sp modelId="{7944FAFD-39D4-4F5D-B092-1E82282E9FEF}">
      <dsp:nvSpPr>
        <dsp:cNvPr id="0" name=""/>
        <dsp:cNvSpPr/>
      </dsp:nvSpPr>
      <dsp:spPr>
        <a:xfrm>
          <a:off x="6131991" y="245811"/>
          <a:ext cx="658337" cy="180565"/>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6131991" y="281924"/>
        <a:ext cx="604168" cy="108339"/>
      </dsp:txXfrm>
    </dsp:sp>
    <dsp:sp modelId="{D7057D11-E464-4CA1-B1E2-F598311090EC}">
      <dsp:nvSpPr>
        <dsp:cNvPr id="0" name=""/>
        <dsp:cNvSpPr/>
      </dsp:nvSpPr>
      <dsp:spPr>
        <a:xfrm>
          <a:off x="7063601" y="68613"/>
          <a:ext cx="1112153" cy="853141"/>
        </a:xfrm>
        <a:prstGeom prst="roundRect">
          <a:avLst>
            <a:gd name="adj" fmla="val 10000"/>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t>Run 4</a:t>
          </a:r>
        </a:p>
      </dsp:txBody>
      <dsp:txXfrm>
        <a:off x="7063601" y="68613"/>
        <a:ext cx="1112153" cy="534962"/>
      </dsp:txXfrm>
    </dsp:sp>
    <dsp:sp modelId="{0E49940B-4E25-41AC-9771-902D28D8172F}">
      <dsp:nvSpPr>
        <dsp:cNvPr id="0" name=""/>
        <dsp:cNvSpPr/>
      </dsp:nvSpPr>
      <dsp:spPr>
        <a:xfrm>
          <a:off x="7139917" y="511746"/>
          <a:ext cx="1625314" cy="1382400"/>
        </a:xfrm>
        <a:prstGeom prst="roundRect">
          <a:avLst>
            <a:gd name="adj" fmla="val 10000"/>
          </a:avLst>
        </a:prstGeom>
        <a:solidFill>
          <a:schemeClr val="dk1">
            <a:alpha val="90000"/>
            <a:tint val="40000"/>
            <a:hueOff val="0"/>
            <a:satOff val="0"/>
            <a:lumOff val="0"/>
            <a:alphaOff val="0"/>
          </a:schemeClr>
        </a:solidFill>
        <a:ln w="1905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sz="1200" kern="1200" dirty="0"/>
            <a:t>Variation in IHDS</a:t>
          </a:r>
        </a:p>
        <a:p>
          <a:pPr marL="114300" lvl="1" indent="-114300" algn="l" defTabSz="533400">
            <a:lnSpc>
              <a:spcPct val="90000"/>
            </a:lnSpc>
            <a:spcBef>
              <a:spcPct val="0"/>
            </a:spcBef>
            <a:spcAft>
              <a:spcPct val="15000"/>
            </a:spcAft>
            <a:buChar char="•"/>
          </a:pPr>
          <a:r>
            <a:rPr lang="en-US" sz="1200" kern="1200" dirty="0"/>
            <a:t>DQQDLB failure due to op-amp</a:t>
          </a:r>
        </a:p>
      </dsp:txBody>
      <dsp:txXfrm>
        <a:off x="7180406" y="552235"/>
        <a:ext cx="1544336" cy="1301422"/>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118078AC-5CA8-45D7-81BB-735270FE3E98}" type="datetimeFigureOut">
              <a:rPr lang="en-GB" smtClean="0"/>
              <a:t>12/12/2018</a:t>
            </a:fld>
            <a:endParaRPr lang="en-GB"/>
          </a:p>
        </p:txBody>
      </p:sp>
      <p:sp>
        <p:nvSpPr>
          <p:cNvPr id="4" name="Footer Placeholder 3"/>
          <p:cNvSpPr>
            <a:spLocks noGrp="1"/>
          </p:cNvSpPr>
          <p:nvPr>
            <p:ph type="ftr" sz="quarter" idx="2"/>
          </p:nvPr>
        </p:nvSpPr>
        <p:spPr>
          <a:xfrm>
            <a:off x="0" y="9429750"/>
            <a:ext cx="288925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8250" y="9429750"/>
            <a:ext cx="2889250" cy="496888"/>
          </a:xfrm>
          <a:prstGeom prst="rect">
            <a:avLst/>
          </a:prstGeom>
        </p:spPr>
        <p:txBody>
          <a:bodyPr vert="horz" lIns="91440" tIns="45720" rIns="91440" bIns="45720" rtlCol="0" anchor="b"/>
          <a:lstStyle>
            <a:lvl1pPr algn="r">
              <a:defRPr sz="1200"/>
            </a:lvl1pPr>
          </a:lstStyle>
          <a:p>
            <a:fld id="{0D652178-516D-4C35-A7C2-9F3EB929F52D}" type="slidenum">
              <a:rPr lang="en-GB" smtClean="0"/>
              <a:t>‹#›</a:t>
            </a:fld>
            <a:endParaRPr lang="en-GB"/>
          </a:p>
        </p:txBody>
      </p:sp>
    </p:spTree>
    <p:extLst>
      <p:ext uri="{BB962C8B-B14F-4D97-AF65-F5344CB8AC3E}">
        <p14:creationId xmlns:p14="http://schemas.microsoft.com/office/powerpoint/2010/main" val="13994026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89938" cy="498055"/>
          </a:xfrm>
          <a:prstGeom prst="rect">
            <a:avLst/>
          </a:prstGeom>
        </p:spPr>
        <p:txBody>
          <a:bodyPr vert="horz" lIns="90727" tIns="45363" rIns="90727" bIns="45363" rtlCol="0"/>
          <a:lstStyle>
            <a:lvl1pPr algn="l">
              <a:defRPr sz="1200"/>
            </a:lvl1pPr>
          </a:lstStyle>
          <a:p>
            <a:endParaRPr lang="en-GB"/>
          </a:p>
        </p:txBody>
      </p:sp>
      <p:sp>
        <p:nvSpPr>
          <p:cNvPr id="3" name="Date Placeholder 2"/>
          <p:cNvSpPr>
            <a:spLocks noGrp="1"/>
          </p:cNvSpPr>
          <p:nvPr>
            <p:ph type="dt" idx="1"/>
          </p:nvPr>
        </p:nvSpPr>
        <p:spPr>
          <a:xfrm>
            <a:off x="3777607" y="1"/>
            <a:ext cx="2889938" cy="498055"/>
          </a:xfrm>
          <a:prstGeom prst="rect">
            <a:avLst/>
          </a:prstGeom>
        </p:spPr>
        <p:txBody>
          <a:bodyPr vert="horz" lIns="90727" tIns="45363" rIns="90727" bIns="45363" rtlCol="0"/>
          <a:lstStyle>
            <a:lvl1pPr algn="r">
              <a:defRPr sz="1200"/>
            </a:lvl1pPr>
          </a:lstStyle>
          <a:p>
            <a:fld id="{7612DDFC-24E3-4461-950A-13D3588242FF}" type="datetimeFigureOut">
              <a:rPr lang="en-GB" smtClean="0"/>
              <a:t>12/12/2018</a:t>
            </a:fld>
            <a:endParaRPr lang="en-GB"/>
          </a:p>
        </p:txBody>
      </p:sp>
      <p:sp>
        <p:nvSpPr>
          <p:cNvPr id="4" name="Slide Image Placeholder 3"/>
          <p:cNvSpPr>
            <a:spLocks noGrp="1" noRot="1" noChangeAspect="1"/>
          </p:cNvSpPr>
          <p:nvPr>
            <p:ph type="sldImg" idx="2"/>
          </p:nvPr>
        </p:nvSpPr>
        <p:spPr>
          <a:xfrm>
            <a:off x="1101725" y="1241425"/>
            <a:ext cx="4465638" cy="3349625"/>
          </a:xfrm>
          <a:prstGeom prst="rect">
            <a:avLst/>
          </a:prstGeom>
          <a:noFill/>
          <a:ln w="12700">
            <a:solidFill>
              <a:prstClr val="black"/>
            </a:solidFill>
          </a:ln>
        </p:spPr>
        <p:txBody>
          <a:bodyPr vert="horz" lIns="90727" tIns="45363" rIns="90727" bIns="45363" rtlCol="0" anchor="ctr"/>
          <a:lstStyle/>
          <a:p>
            <a:endParaRPr lang="en-GB"/>
          </a:p>
        </p:txBody>
      </p:sp>
      <p:sp>
        <p:nvSpPr>
          <p:cNvPr id="5" name="Notes Placeholder 4"/>
          <p:cNvSpPr>
            <a:spLocks noGrp="1"/>
          </p:cNvSpPr>
          <p:nvPr>
            <p:ph type="body" sz="quarter" idx="3"/>
          </p:nvPr>
        </p:nvSpPr>
        <p:spPr>
          <a:xfrm>
            <a:off x="666909" y="4777195"/>
            <a:ext cx="5335270" cy="3908614"/>
          </a:xfrm>
          <a:prstGeom prst="rect">
            <a:avLst/>
          </a:prstGeom>
        </p:spPr>
        <p:txBody>
          <a:bodyPr vert="horz" lIns="90727" tIns="45363" rIns="90727" bIns="45363"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889938" cy="498054"/>
          </a:xfrm>
          <a:prstGeom prst="rect">
            <a:avLst/>
          </a:prstGeom>
        </p:spPr>
        <p:txBody>
          <a:bodyPr vert="horz" lIns="90727" tIns="45363" rIns="90727" bIns="45363"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4"/>
            <a:ext cx="2889938" cy="498054"/>
          </a:xfrm>
          <a:prstGeom prst="rect">
            <a:avLst/>
          </a:prstGeom>
        </p:spPr>
        <p:txBody>
          <a:bodyPr vert="horz" lIns="90727" tIns="45363" rIns="90727" bIns="45363" rtlCol="0" anchor="b"/>
          <a:lstStyle>
            <a:lvl1pPr algn="r">
              <a:defRPr sz="1200"/>
            </a:lvl1pPr>
          </a:lstStyle>
          <a:p>
            <a:fld id="{60B6634F-0B4B-4949-A794-CA5516D2BD5F}" type="slidenum">
              <a:rPr lang="en-GB" smtClean="0"/>
              <a:t>‹#›</a:t>
            </a:fld>
            <a:endParaRPr lang="en-GB"/>
          </a:p>
        </p:txBody>
      </p:sp>
    </p:spTree>
    <p:extLst>
      <p:ext uri="{BB962C8B-B14F-4D97-AF65-F5344CB8AC3E}">
        <p14:creationId xmlns:p14="http://schemas.microsoft.com/office/powerpoint/2010/main" val="124371692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10"/>
          </p:nvPr>
        </p:nvSpPr>
        <p:spPr/>
        <p:txBody>
          <a:bodyPr/>
          <a:lstStyle/>
          <a:p>
            <a:fld id="{60B6634F-0B4B-4949-A794-CA5516D2BD5F}" type="slidenum">
              <a:rPr lang="en-GB" smtClean="0"/>
              <a:t>1</a:t>
            </a:fld>
            <a:endParaRPr lang="en-GB"/>
          </a:p>
        </p:txBody>
      </p:sp>
    </p:spTree>
    <p:extLst>
      <p:ext uri="{BB962C8B-B14F-4D97-AF65-F5344CB8AC3E}">
        <p14:creationId xmlns:p14="http://schemas.microsoft.com/office/powerpoint/2010/main" val="6203253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r>
              <a:rPr lang="en-GB" dirty="0"/>
              <a:t>This figure is from run2, where we</a:t>
            </a:r>
            <a:r>
              <a:rPr lang="en-GB" baseline="0" dirty="0"/>
              <a:t> saw the single pulses same as shown before.</a:t>
            </a:r>
            <a:endParaRPr lang="en-GB" dirty="0"/>
          </a:p>
          <a:p>
            <a:r>
              <a:rPr lang="en-GB" dirty="0"/>
              <a:t>We observed</a:t>
            </a:r>
            <a:r>
              <a:rPr lang="en-GB" baseline="0" dirty="0"/>
              <a:t> </a:t>
            </a:r>
            <a:r>
              <a:rPr lang="en-GB" dirty="0"/>
              <a:t>automatic firing of heaters and opening of interlocks at a dose of 310Gy.</a:t>
            </a:r>
            <a:r>
              <a:rPr lang="en-GB" baseline="0" dirty="0"/>
              <a:t> After analysing the data, it was known that a change of reference voltage with dose causes increase of channel offset which eventually appears as increased bridge voltage. As the bridge voltage crosses 100mV threshold, the system quenches. </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a:solidFill>
                  <a:schemeClr val="tx1"/>
                </a:solidFill>
                <a:effectLst/>
                <a:latin typeface="+mn-lt"/>
                <a:ea typeface="+mn-ea"/>
                <a:cs typeface="+mn-cs"/>
              </a:rPr>
              <a:t>A offset compensation scheme has now been implemented and was tested during second set of tests.</a:t>
            </a:r>
            <a:endParaRPr lang="en-GB" dirty="0"/>
          </a:p>
          <a:p>
            <a:r>
              <a:rPr lang="en-GB" dirty="0"/>
              <a:t>I would like to point out that AMC becomes </a:t>
            </a:r>
            <a:r>
              <a:rPr lang="en-GB" dirty="0" err="1"/>
              <a:t>unoperational</a:t>
            </a:r>
            <a:r>
              <a:rPr lang="en-GB" dirty="0"/>
              <a:t> at around 110Gy so we see the gap</a:t>
            </a:r>
            <a:r>
              <a:rPr lang="en-GB" baseline="0" dirty="0"/>
              <a:t> between the data presented</a:t>
            </a:r>
            <a:r>
              <a:rPr lang="en-GB" dirty="0"/>
              <a:t>.</a:t>
            </a:r>
          </a:p>
        </p:txBody>
      </p:sp>
      <p:sp>
        <p:nvSpPr>
          <p:cNvPr id="4" name="Slide Number Placeholder 3"/>
          <p:cNvSpPr>
            <a:spLocks noGrp="1"/>
          </p:cNvSpPr>
          <p:nvPr>
            <p:ph type="sldNum" sz="quarter" idx="10"/>
          </p:nvPr>
        </p:nvSpPr>
        <p:spPr/>
        <p:txBody>
          <a:bodyPr/>
          <a:lstStyle/>
          <a:p>
            <a:fld id="{60B6634F-0B4B-4949-A794-CA5516D2BD5F}" type="slidenum">
              <a:rPr lang="en-GB" smtClean="0"/>
              <a:t>10</a:t>
            </a:fld>
            <a:endParaRPr lang="en-GB"/>
          </a:p>
        </p:txBody>
      </p:sp>
    </p:spTree>
    <p:extLst>
      <p:ext uri="{BB962C8B-B14F-4D97-AF65-F5344CB8AC3E}">
        <p14:creationId xmlns:p14="http://schemas.microsoft.com/office/powerpoint/2010/main" val="3951262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r>
              <a:rPr lang="en-US" dirty="0"/>
              <a:t>In this slide I am showing the results from supply monitors of DQCSU</a:t>
            </a:r>
            <a:r>
              <a:rPr lang="en-US" baseline="0" dirty="0"/>
              <a:t> from run 3 and 4</a:t>
            </a:r>
            <a:endParaRPr lang="en-US" dirty="0"/>
          </a:p>
          <a:p>
            <a:pPr lvl="0"/>
            <a:r>
              <a:rPr lang="en-GB" sz="1200" kern="1200" dirty="0">
                <a:solidFill>
                  <a:schemeClr val="tx1"/>
                </a:solidFill>
                <a:effectLst/>
                <a:latin typeface="+mn-lt"/>
                <a:ea typeface="+mn-ea"/>
                <a:cs typeface="+mn-cs"/>
              </a:rPr>
              <a:t>UHDS showed gradual degradation in Run 3 and Run 4 with a variation of 2.2% (±20 V). </a:t>
            </a:r>
          </a:p>
          <a:p>
            <a:pPr lvl="0"/>
            <a:r>
              <a:rPr lang="en-GB" sz="1200" kern="1200" dirty="0">
                <a:solidFill>
                  <a:schemeClr val="tx1"/>
                </a:solidFill>
                <a:effectLst/>
                <a:latin typeface="+mn-lt"/>
                <a:ea typeface="+mn-ea"/>
                <a:cs typeface="+mn-cs"/>
              </a:rPr>
              <a:t>UPS showed consistent change with Dose and was above 5 V throughout the 2 runs.</a:t>
            </a:r>
          </a:p>
          <a:p>
            <a:pPr lvl="0"/>
            <a:r>
              <a:rPr lang="en-GB" sz="1200" kern="1200" dirty="0">
                <a:solidFill>
                  <a:schemeClr val="tx1"/>
                </a:solidFill>
                <a:effectLst/>
                <a:latin typeface="+mn-lt"/>
                <a:ea typeface="+mn-ea"/>
                <a:cs typeface="+mn-cs"/>
              </a:rPr>
              <a:t>The breaks in the data are due to unavailability of WorldFIP data.</a:t>
            </a:r>
          </a:p>
          <a:p>
            <a:pPr lvl="0"/>
            <a:r>
              <a:rPr lang="en-GB" sz="1200" kern="1200" dirty="0">
                <a:solidFill>
                  <a:schemeClr val="tx1"/>
                </a:solidFill>
                <a:effectLst/>
                <a:latin typeface="+mn-lt"/>
                <a:ea typeface="+mn-ea"/>
                <a:cs typeface="+mn-cs"/>
              </a:rPr>
              <a:t>The pulses in the data correspond to power cycles.</a:t>
            </a:r>
          </a:p>
        </p:txBody>
      </p:sp>
      <p:sp>
        <p:nvSpPr>
          <p:cNvPr id="4" name="Slide Number Placeholder 3"/>
          <p:cNvSpPr>
            <a:spLocks noGrp="1"/>
          </p:cNvSpPr>
          <p:nvPr>
            <p:ph type="sldNum" sz="quarter" idx="10"/>
          </p:nvPr>
        </p:nvSpPr>
        <p:spPr/>
        <p:txBody>
          <a:bodyPr/>
          <a:lstStyle/>
          <a:p>
            <a:fld id="{60B6634F-0B4B-4949-A794-CA5516D2BD5F}" type="slidenum">
              <a:rPr lang="en-GB" smtClean="0"/>
              <a:t>11</a:t>
            </a:fld>
            <a:endParaRPr lang="en-GB"/>
          </a:p>
        </p:txBody>
      </p:sp>
    </p:spTree>
    <p:extLst>
      <p:ext uri="{BB962C8B-B14F-4D97-AF65-F5344CB8AC3E}">
        <p14:creationId xmlns:p14="http://schemas.microsoft.com/office/powerpoint/2010/main" val="2648266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r>
              <a:rPr lang="en-GB" dirty="0"/>
              <a:t>In</a:t>
            </a:r>
            <a:r>
              <a:rPr lang="en-GB" baseline="0" dirty="0"/>
              <a:t> run 3 &amp; 4 we quenched the system many times to check its functionality at different dose of radiation. We did not observe any single or double pulse, and all loop openings were accounted for.</a:t>
            </a:r>
            <a:endParaRPr lang="en-GB" dirty="0"/>
          </a:p>
        </p:txBody>
      </p:sp>
      <p:sp>
        <p:nvSpPr>
          <p:cNvPr id="4" name="Slide Number Placeholder 3"/>
          <p:cNvSpPr>
            <a:spLocks noGrp="1"/>
          </p:cNvSpPr>
          <p:nvPr>
            <p:ph type="sldNum" sz="quarter" idx="10"/>
          </p:nvPr>
        </p:nvSpPr>
        <p:spPr/>
        <p:txBody>
          <a:bodyPr/>
          <a:lstStyle/>
          <a:p>
            <a:fld id="{60B6634F-0B4B-4949-A794-CA5516D2BD5F}" type="slidenum">
              <a:rPr lang="en-GB" smtClean="0"/>
              <a:t>12</a:t>
            </a:fld>
            <a:endParaRPr lang="en-GB"/>
          </a:p>
        </p:txBody>
      </p:sp>
    </p:spTree>
    <p:extLst>
      <p:ext uri="{BB962C8B-B14F-4D97-AF65-F5344CB8AC3E}">
        <p14:creationId xmlns:p14="http://schemas.microsoft.com/office/powerpoint/2010/main" val="13292580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r>
              <a:rPr lang="en-GB" dirty="0"/>
              <a:t>So putting it</a:t>
            </a:r>
            <a:r>
              <a:rPr lang="en-GB" baseline="0" dirty="0"/>
              <a:t> in one slide, we had 4 runs for DQLPU in CHARM. We observed variation of IHDS, UHDS in run1, so changed the </a:t>
            </a:r>
            <a:r>
              <a:rPr lang="en-GB" baseline="0" dirty="0" err="1"/>
              <a:t>mezannin</a:t>
            </a:r>
            <a:r>
              <a:rPr lang="en-GB" baseline="0" dirty="0"/>
              <a:t> board and UHDS variation was eliminated. The single pulses and double pulses observed in Run 1 &amp; 2 were not visible in last 2 runs after an update in firmware and change of DQCSU hardware. We observed DQQDLB failed in Run 3 due to failure of a digital isolator. The board was already detected with a </a:t>
            </a:r>
            <a:r>
              <a:rPr lang="en-GB" sz="1200" baseline="0" dirty="0"/>
              <a:t>non-functional </a:t>
            </a:r>
            <a:r>
              <a:rPr lang="en-GB" baseline="0" dirty="0"/>
              <a:t>isolator before deployment in CHARM. So afterwards we replaced it with another board and this one died due to a faulty op-amp. These 2 components however have been thoroughly tested in PSI and have proved to work just in previous designs.</a:t>
            </a:r>
          </a:p>
        </p:txBody>
      </p:sp>
      <p:sp>
        <p:nvSpPr>
          <p:cNvPr id="4" name="Slide Number Placeholder 3"/>
          <p:cNvSpPr>
            <a:spLocks noGrp="1"/>
          </p:cNvSpPr>
          <p:nvPr>
            <p:ph type="sldNum" sz="quarter" idx="10"/>
          </p:nvPr>
        </p:nvSpPr>
        <p:spPr/>
        <p:txBody>
          <a:bodyPr/>
          <a:lstStyle/>
          <a:p>
            <a:fld id="{60B6634F-0B4B-4949-A794-CA5516D2BD5F}" type="slidenum">
              <a:rPr lang="en-GB" smtClean="0"/>
              <a:t>13</a:t>
            </a:fld>
            <a:endParaRPr lang="en-GB"/>
          </a:p>
        </p:txBody>
      </p:sp>
    </p:spTree>
    <p:extLst>
      <p:ext uri="{BB962C8B-B14F-4D97-AF65-F5344CB8AC3E}">
        <p14:creationId xmlns:p14="http://schemas.microsoft.com/office/powerpoint/2010/main" val="41365199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r>
              <a:rPr lang="en-GB" sz="1200" dirty="0"/>
              <a:t>digital isolators:</a:t>
            </a:r>
            <a:r>
              <a:rPr lang="en-GB" sz="1200" baseline="0" dirty="0"/>
              <a:t> soldering performed just before test to replace a non-functional isolator</a:t>
            </a:r>
          </a:p>
          <a:p>
            <a:r>
              <a:rPr lang="en-GB" sz="1200" baseline="0" dirty="0"/>
              <a:t>Operational amplifier: was one connected to input, more prone to SEUs</a:t>
            </a:r>
            <a:endParaRPr lang="en-GB" dirty="0"/>
          </a:p>
        </p:txBody>
      </p:sp>
      <p:sp>
        <p:nvSpPr>
          <p:cNvPr id="4" name="Slide Number Placeholder 3"/>
          <p:cNvSpPr>
            <a:spLocks noGrp="1"/>
          </p:cNvSpPr>
          <p:nvPr>
            <p:ph type="sldNum" sz="quarter" idx="10"/>
          </p:nvPr>
        </p:nvSpPr>
        <p:spPr/>
        <p:txBody>
          <a:bodyPr/>
          <a:lstStyle/>
          <a:p>
            <a:fld id="{60B6634F-0B4B-4949-A794-CA5516D2BD5F}" type="slidenum">
              <a:rPr lang="en-GB" smtClean="0"/>
              <a:t>14</a:t>
            </a:fld>
            <a:endParaRPr lang="en-GB"/>
          </a:p>
        </p:txBody>
      </p:sp>
    </p:spTree>
    <p:extLst>
      <p:ext uri="{BB962C8B-B14F-4D97-AF65-F5344CB8AC3E}">
        <p14:creationId xmlns:p14="http://schemas.microsoft.com/office/powerpoint/2010/main" val="12203975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uQDS or universal Quench Detection System is a modular, versatile quench detection system developed to protect the superconducting elements. the unit is powered with redundant 5 V DC supplies generated by AC-DC converter boards. It consists of 16 galvanically insulated analog input channels and high speed, high resolution electronics to process these signals. It has an FPGA based board which can be custom programmed based on the protection requirements. </a:t>
            </a:r>
          </a:p>
          <a:p>
            <a:r>
              <a:rPr lang="en-GB" sz="1200" kern="1200" dirty="0">
                <a:solidFill>
                  <a:schemeClr val="tx1"/>
                </a:solidFill>
                <a:effectLst/>
                <a:latin typeface="+mn-lt"/>
                <a:ea typeface="+mn-ea"/>
                <a:cs typeface="+mn-cs"/>
              </a:rPr>
              <a:t>Due to the presence of radiation in some of the dedicated installation areas, the system is designed to be radiation tolerant up to about 1 Gy/a. In this test the unit was exposed to a mixed field of radiation with dose rate 1.5 Gy/h.</a:t>
            </a:r>
            <a:endParaRPr lang="en-GB" dirty="0"/>
          </a:p>
        </p:txBody>
      </p:sp>
      <p:sp>
        <p:nvSpPr>
          <p:cNvPr id="4" name="Slide Number Placeholder 3"/>
          <p:cNvSpPr>
            <a:spLocks noGrp="1"/>
          </p:cNvSpPr>
          <p:nvPr>
            <p:ph type="sldNum" sz="quarter" idx="10"/>
          </p:nvPr>
        </p:nvSpPr>
        <p:spPr/>
        <p:txBody>
          <a:bodyPr/>
          <a:lstStyle/>
          <a:p>
            <a:fld id="{60B6634F-0B4B-4949-A794-CA5516D2BD5F}" type="slidenum">
              <a:rPr lang="en-GB" smtClean="0"/>
              <a:t>15</a:t>
            </a:fld>
            <a:endParaRPr lang="en-GB"/>
          </a:p>
        </p:txBody>
      </p:sp>
    </p:spTree>
    <p:extLst>
      <p:ext uri="{BB962C8B-B14F-4D97-AF65-F5344CB8AC3E}">
        <p14:creationId xmlns:p14="http://schemas.microsoft.com/office/powerpoint/2010/main" val="19357943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r>
              <a:rPr lang="en-US" dirty="0"/>
              <a:t>Similar</a:t>
            </a:r>
            <a:r>
              <a:rPr lang="en-US" baseline="0" dirty="0"/>
              <a:t> to DQLPU, we had setup of uQDS. Signals were supplied using remotely operable signal generator and power supply. Data was recorded using </a:t>
            </a:r>
            <a:r>
              <a:rPr lang="en-GB" baseline="0" dirty="0"/>
              <a:t>NI i/o box, WorldFIP and RS485 communication. We had 1 run of the test, all at position 10 and for 1 week. The total integrated dose amounted to 250 Gy. </a:t>
            </a:r>
            <a:endParaRPr lang="en-GB" dirty="0"/>
          </a:p>
          <a:p>
            <a:endParaRPr lang="en-CH" dirty="0"/>
          </a:p>
        </p:txBody>
      </p:sp>
      <p:sp>
        <p:nvSpPr>
          <p:cNvPr id="4" name="Slide Number Placeholder 3"/>
          <p:cNvSpPr>
            <a:spLocks noGrp="1"/>
          </p:cNvSpPr>
          <p:nvPr>
            <p:ph type="sldNum" sz="quarter" idx="10"/>
          </p:nvPr>
        </p:nvSpPr>
        <p:spPr/>
        <p:txBody>
          <a:bodyPr/>
          <a:lstStyle/>
          <a:p>
            <a:fld id="{60B6634F-0B4B-4949-A794-CA5516D2BD5F}" type="slidenum">
              <a:rPr lang="en-GB" smtClean="0"/>
              <a:t>16</a:t>
            </a:fld>
            <a:endParaRPr lang="en-GB"/>
          </a:p>
        </p:txBody>
      </p:sp>
    </p:spTree>
    <p:extLst>
      <p:ext uri="{BB962C8B-B14F-4D97-AF65-F5344CB8AC3E}">
        <p14:creationId xmlns:p14="http://schemas.microsoft.com/office/powerpoint/2010/main" val="6924216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r>
              <a:rPr lang="en-GB" dirty="0"/>
              <a:t>As in DQLPU, uQDS was</a:t>
            </a:r>
            <a:r>
              <a:rPr lang="en-GB" baseline="0" dirty="0"/>
              <a:t> also tested for its functionality at different dose of radiation and it responded well </a:t>
            </a:r>
            <a:r>
              <a:rPr lang="en-GB" baseline="0" dirty="0" err="1"/>
              <a:t>upto</a:t>
            </a:r>
            <a:r>
              <a:rPr lang="en-GB" baseline="0" dirty="0"/>
              <a:t> 100Gy. On the left I have shown all the events incurred. On the right we have the magnet and lead voltages causing loop opening and heater firing. No signals showed significant gain or offset variation.</a:t>
            </a:r>
            <a:endParaRPr lang="en-GB" dirty="0"/>
          </a:p>
        </p:txBody>
      </p:sp>
      <p:sp>
        <p:nvSpPr>
          <p:cNvPr id="4" name="Slide Number Placeholder 3"/>
          <p:cNvSpPr>
            <a:spLocks noGrp="1"/>
          </p:cNvSpPr>
          <p:nvPr>
            <p:ph type="sldNum" sz="quarter" idx="10"/>
          </p:nvPr>
        </p:nvSpPr>
        <p:spPr/>
        <p:txBody>
          <a:bodyPr/>
          <a:lstStyle/>
          <a:p>
            <a:fld id="{60B6634F-0B4B-4949-A794-CA5516D2BD5F}" type="slidenum">
              <a:rPr lang="en-GB" smtClean="0"/>
              <a:t>18</a:t>
            </a:fld>
            <a:endParaRPr lang="en-GB"/>
          </a:p>
        </p:txBody>
      </p:sp>
    </p:spTree>
    <p:extLst>
      <p:ext uri="{BB962C8B-B14F-4D97-AF65-F5344CB8AC3E}">
        <p14:creationId xmlns:p14="http://schemas.microsoft.com/office/powerpoint/2010/main" val="42648688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B6634F-0B4B-4949-A794-CA5516D2BD5F}" type="slidenum">
              <a:rPr lang="en-GB" smtClean="0"/>
              <a:t>21</a:t>
            </a:fld>
            <a:endParaRPr lang="en-GB"/>
          </a:p>
        </p:txBody>
      </p:sp>
    </p:spTree>
    <p:extLst>
      <p:ext uri="{BB962C8B-B14F-4D97-AF65-F5344CB8AC3E}">
        <p14:creationId xmlns:p14="http://schemas.microsoft.com/office/powerpoint/2010/main" val="2991585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B6634F-0B4B-4949-A794-CA5516D2BD5F}" type="slidenum">
              <a:rPr lang="en-GB" smtClean="0"/>
              <a:t>2</a:t>
            </a:fld>
            <a:endParaRPr lang="en-GB"/>
          </a:p>
        </p:txBody>
      </p:sp>
    </p:spTree>
    <p:extLst>
      <p:ext uri="{BB962C8B-B14F-4D97-AF65-F5344CB8AC3E}">
        <p14:creationId xmlns:p14="http://schemas.microsoft.com/office/powerpoint/2010/main" val="27253439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r>
              <a:rPr lang="en-US" dirty="0"/>
              <a:t>To describe</a:t>
            </a:r>
            <a:r>
              <a:rPr lang="en-US" baseline="0" dirty="0"/>
              <a:t> the presentation topic, first I will be explaining what are the 2 quench protection systems to be deployed in LS2</a:t>
            </a:r>
            <a:endParaRPr lang="en-US" dirty="0"/>
          </a:p>
          <a:p>
            <a:r>
              <a:rPr lang="en-US" dirty="0"/>
              <a:t>I will first explain</a:t>
            </a:r>
            <a:r>
              <a:rPr lang="en-US" baseline="0" dirty="0"/>
              <a:t> about DQLPUBv2, what it is, how it was tested, the results and summary of performance.</a:t>
            </a:r>
          </a:p>
          <a:p>
            <a:r>
              <a:rPr lang="en-US" baseline="0" dirty="0"/>
              <a:t>I will use a similar format for uQDS and finally present my conclusions</a:t>
            </a:r>
            <a:endParaRPr lang="en-US" dirty="0"/>
          </a:p>
        </p:txBody>
      </p:sp>
      <p:sp>
        <p:nvSpPr>
          <p:cNvPr id="4" name="Slide Number Placeholder 3"/>
          <p:cNvSpPr>
            <a:spLocks noGrp="1"/>
          </p:cNvSpPr>
          <p:nvPr>
            <p:ph type="sldNum" sz="quarter" idx="10"/>
          </p:nvPr>
        </p:nvSpPr>
        <p:spPr/>
        <p:txBody>
          <a:bodyPr/>
          <a:lstStyle/>
          <a:p>
            <a:fld id="{60B6634F-0B4B-4949-A794-CA5516D2BD5F}" type="slidenum">
              <a:rPr lang="en-GB" smtClean="0"/>
              <a:t>3</a:t>
            </a:fld>
            <a:endParaRPr lang="en-GB"/>
          </a:p>
        </p:txBody>
      </p:sp>
    </p:spTree>
    <p:extLst>
      <p:ext uri="{BB962C8B-B14F-4D97-AF65-F5344CB8AC3E}">
        <p14:creationId xmlns:p14="http://schemas.microsoft.com/office/powerpoint/2010/main" val="2022047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r>
              <a:rPr lang="en-GB" dirty="0"/>
              <a:t>The MPE-EP</a:t>
            </a:r>
            <a:r>
              <a:rPr lang="en-GB" baseline="0" dirty="0"/>
              <a:t> group has been working on 2 quench protection systems, DQLPUBv2 and uQDS. </a:t>
            </a:r>
          </a:p>
          <a:p>
            <a:r>
              <a:rPr lang="en-GB" baseline="0" dirty="0"/>
              <a:t>DQLPUBv2 is a development over DQLPUBv1 and 392 of this units will be installed in the yellow rack below the dipoles. It is equipped with enhance diagnostics and maintainability. The components used are either same as used already or have been tested for radiation tolerance at PSI.</a:t>
            </a:r>
          </a:p>
          <a:p>
            <a:r>
              <a:rPr lang="en-GB" baseline="0" dirty="0"/>
              <a:t>Other is uQDS, this modular, versatile system can be universally used to protect against quench in different kind of magnets and systems. It finds its first use in High </a:t>
            </a:r>
            <a:r>
              <a:rPr lang="en-GB" baseline="0" dirty="0" err="1"/>
              <a:t>Lumi</a:t>
            </a:r>
            <a:r>
              <a:rPr lang="en-GB" baseline="0" dirty="0"/>
              <a:t> Project and further projects like FAIRE. It is new of its kind and has been made of COTS components tested in PSI.</a:t>
            </a:r>
          </a:p>
        </p:txBody>
      </p:sp>
      <p:sp>
        <p:nvSpPr>
          <p:cNvPr id="4" name="Slide Number Placeholder 3"/>
          <p:cNvSpPr>
            <a:spLocks noGrp="1"/>
          </p:cNvSpPr>
          <p:nvPr>
            <p:ph type="sldNum" sz="quarter" idx="10"/>
          </p:nvPr>
        </p:nvSpPr>
        <p:spPr/>
        <p:txBody>
          <a:bodyPr/>
          <a:lstStyle/>
          <a:p>
            <a:fld id="{60B6634F-0B4B-4949-A794-CA5516D2BD5F}" type="slidenum">
              <a:rPr lang="en-GB" smtClean="0"/>
              <a:t>4</a:t>
            </a:fld>
            <a:endParaRPr lang="en-GB"/>
          </a:p>
        </p:txBody>
      </p:sp>
    </p:spTree>
    <p:extLst>
      <p:ext uri="{BB962C8B-B14F-4D97-AF65-F5344CB8AC3E}">
        <p14:creationId xmlns:p14="http://schemas.microsoft.com/office/powerpoint/2010/main" val="25645941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DYPQ rack consists</a:t>
            </a:r>
            <a:r>
              <a:rPr lang="en-GB" sz="1200" kern="1200" baseline="0" dirty="0">
                <a:solidFill>
                  <a:schemeClr val="tx1"/>
                </a:solidFill>
                <a:effectLst/>
                <a:latin typeface="+mn-lt"/>
                <a:ea typeface="+mn-ea"/>
                <a:cs typeface="+mn-cs"/>
              </a:rPr>
              <a:t> of DQLIM (Local Interface Protection Module), DQLPUB and 2 DQHDS (heater discharge supplies). </a:t>
            </a:r>
          </a:p>
          <a:p>
            <a:r>
              <a:rPr lang="en-GB" sz="1200" kern="1200" dirty="0">
                <a:solidFill>
                  <a:schemeClr val="tx1"/>
                </a:solidFill>
                <a:effectLst/>
                <a:latin typeface="+mn-lt"/>
                <a:ea typeface="+mn-ea"/>
                <a:cs typeface="+mn-cs"/>
              </a:rPr>
              <a:t>In the event of a magnet quenching, DQLPU unit detects the quench, opens the interlock loops, and triggers the heater firing.</a:t>
            </a:r>
          </a:p>
          <a:p>
            <a:r>
              <a:rPr lang="en-GB" sz="1200" kern="1200" dirty="0">
                <a:solidFill>
                  <a:schemeClr val="tx1"/>
                </a:solidFill>
                <a:effectLst/>
                <a:latin typeface="+mn-lt"/>
                <a:ea typeface="+mn-ea"/>
                <a:cs typeface="+mn-cs"/>
              </a:rPr>
              <a:t>The DQLPU unit consists of 2 redundant</a:t>
            </a:r>
            <a:r>
              <a:rPr lang="en-GB" sz="1200" kern="1200" baseline="0" dirty="0">
                <a:solidFill>
                  <a:schemeClr val="tx1"/>
                </a:solidFill>
                <a:effectLst/>
                <a:latin typeface="+mn-lt"/>
                <a:ea typeface="+mn-ea"/>
                <a:cs typeface="+mn-cs"/>
              </a:rPr>
              <a:t> local quench detection units (DQQDL), 1 crate supervision unit also called system controller (DQCSU) and communication controller (DQAMC) which provides the interface to communicate with unit through WorldFIP.</a:t>
            </a:r>
          </a:p>
          <a:p>
            <a:r>
              <a:rPr lang="en-GB" dirty="0"/>
              <a:t>Being</a:t>
            </a:r>
            <a:r>
              <a:rPr lang="en-GB" baseline="0" dirty="0"/>
              <a:t> part of the DYPQ rack, it will be located under </a:t>
            </a:r>
            <a:r>
              <a:rPr lang="en-GB" sz="1200" dirty="0"/>
              <a:t>“A” or “C” dipoles and</a:t>
            </a:r>
            <a:r>
              <a:rPr lang="en-GB" sz="1200" baseline="0" dirty="0"/>
              <a:t> is expected to receive dose at 1Gy/y to 10 Gy/y. The design of DQLPUBv2 assumes target lifetime dose of 200Gy.</a:t>
            </a:r>
            <a:endParaRPr lang="en-GB" dirty="0"/>
          </a:p>
        </p:txBody>
      </p:sp>
      <p:sp>
        <p:nvSpPr>
          <p:cNvPr id="4" name="Slide Number Placeholder 3"/>
          <p:cNvSpPr>
            <a:spLocks noGrp="1"/>
          </p:cNvSpPr>
          <p:nvPr>
            <p:ph type="sldNum" sz="quarter" idx="10"/>
          </p:nvPr>
        </p:nvSpPr>
        <p:spPr/>
        <p:txBody>
          <a:bodyPr/>
          <a:lstStyle/>
          <a:p>
            <a:fld id="{60B6634F-0B4B-4949-A794-CA5516D2BD5F}" type="slidenum">
              <a:rPr lang="en-GB" smtClean="0"/>
              <a:t>5</a:t>
            </a:fld>
            <a:endParaRPr lang="en-GB"/>
          </a:p>
        </p:txBody>
      </p:sp>
    </p:spTree>
    <p:extLst>
      <p:ext uri="{BB962C8B-B14F-4D97-AF65-F5344CB8AC3E}">
        <p14:creationId xmlns:p14="http://schemas.microsoft.com/office/powerpoint/2010/main" val="3146472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is a picture of the DQLPUBv2 backplane with its individual crates: 2 DQQDL units, 1 DQCSU and 1 DQAMC unit.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On the right we have the DQQDL and DQCSU PCBs. As can be seen, the layout is dense, packed with large number of electronic components. These components have been radiation tested at PSI for required performance under target dose.</a:t>
            </a:r>
            <a:endParaRPr lang="en-GB" dirty="0"/>
          </a:p>
          <a:p>
            <a:endParaRPr lang="en-GB" dirty="0"/>
          </a:p>
        </p:txBody>
      </p:sp>
      <p:sp>
        <p:nvSpPr>
          <p:cNvPr id="4" name="Slide Number Placeholder 3"/>
          <p:cNvSpPr>
            <a:spLocks noGrp="1"/>
          </p:cNvSpPr>
          <p:nvPr>
            <p:ph type="sldNum" sz="quarter" idx="10"/>
          </p:nvPr>
        </p:nvSpPr>
        <p:spPr/>
        <p:txBody>
          <a:bodyPr/>
          <a:lstStyle/>
          <a:p>
            <a:fld id="{60B6634F-0B4B-4949-A794-CA5516D2BD5F}" type="slidenum">
              <a:rPr lang="en-GB" smtClean="0"/>
              <a:t>6</a:t>
            </a:fld>
            <a:endParaRPr lang="en-GB"/>
          </a:p>
        </p:txBody>
      </p:sp>
    </p:spTree>
    <p:extLst>
      <p:ext uri="{BB962C8B-B14F-4D97-AF65-F5344CB8AC3E}">
        <p14:creationId xmlns:p14="http://schemas.microsoft.com/office/powerpoint/2010/main" val="33820765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r>
              <a:rPr lang="en-GB" dirty="0"/>
              <a:t>Here I show the test</a:t>
            </a:r>
            <a:r>
              <a:rPr lang="en-GB" baseline="0" dirty="0"/>
              <a:t> setup we used in CHARM.</a:t>
            </a:r>
            <a:br>
              <a:rPr lang="en-GB" baseline="0" dirty="0"/>
            </a:br>
            <a:r>
              <a:rPr lang="en-GB" baseline="0" dirty="0"/>
              <a:t>We connected our DUT comprising of DQLIM and DQLPU in radiation and connected them to the signal and measurement units in control room via patch panels. For recording data we used NI i/o box and WorldFIP communication. We had 4 runs of the test, all at position 10 and for 1 week. The TID varied from 156 to 230 Gy. </a:t>
            </a:r>
            <a:endParaRPr lang="en-GB" dirty="0"/>
          </a:p>
        </p:txBody>
      </p:sp>
      <p:sp>
        <p:nvSpPr>
          <p:cNvPr id="4" name="Slide Number Placeholder 3"/>
          <p:cNvSpPr>
            <a:spLocks noGrp="1"/>
          </p:cNvSpPr>
          <p:nvPr>
            <p:ph type="sldNum" sz="quarter" idx="10"/>
          </p:nvPr>
        </p:nvSpPr>
        <p:spPr/>
        <p:txBody>
          <a:bodyPr/>
          <a:lstStyle/>
          <a:p>
            <a:fld id="{60B6634F-0B4B-4949-A794-CA5516D2BD5F}" type="slidenum">
              <a:rPr lang="en-GB" smtClean="0"/>
              <a:t>7</a:t>
            </a:fld>
            <a:endParaRPr lang="en-GB"/>
          </a:p>
        </p:txBody>
      </p:sp>
    </p:spTree>
    <p:extLst>
      <p:ext uri="{BB962C8B-B14F-4D97-AF65-F5344CB8AC3E}">
        <p14:creationId xmlns:p14="http://schemas.microsoft.com/office/powerpoint/2010/main" val="31824664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r>
              <a:rPr lang="en-US" dirty="0"/>
              <a:t>In this slide I am showing the results from supply monitors. UHDS-&gt; Heater Discharge</a:t>
            </a:r>
            <a:r>
              <a:rPr lang="en-US" baseline="0" dirty="0"/>
              <a:t> Supply Voltage, IHDS (</a:t>
            </a:r>
            <a:r>
              <a:rPr lang="en-US" dirty="0"/>
              <a:t>Heater Discharge</a:t>
            </a:r>
            <a:r>
              <a:rPr lang="en-US" baseline="0" dirty="0"/>
              <a:t> Supply Current), UPS -&gt; Uninterrupted Power Supply</a:t>
            </a:r>
            <a:endParaRPr lang="en-US" dirty="0"/>
          </a:p>
          <a:p>
            <a:r>
              <a:rPr lang="en-US" dirty="0"/>
              <a:t>In run1, we saw that UHDS was changing very drastically over 70Gy. After change of a </a:t>
            </a:r>
            <a:r>
              <a:rPr lang="en-US" dirty="0" err="1"/>
              <a:t>mezannine</a:t>
            </a:r>
            <a:r>
              <a:rPr lang="en-US" dirty="0"/>
              <a:t> board, we then saw almost constant UHDS recording</a:t>
            </a:r>
          </a:p>
          <a:p>
            <a:r>
              <a:rPr lang="en-US" dirty="0"/>
              <a:t>UPS constantly decayed with dose. </a:t>
            </a:r>
            <a:r>
              <a:rPr lang="en-US" sz="1200" kern="1200" dirty="0">
                <a:solidFill>
                  <a:schemeClr val="tx1"/>
                </a:solidFill>
                <a:effectLst/>
                <a:latin typeface="+mn-lt"/>
                <a:ea typeface="+mn-ea"/>
                <a:cs typeface="+mn-cs"/>
              </a:rPr>
              <a:t>We know for sure that there was nothing wrong with our supply monitor in DQCSU because if that had been the case, UPS readings would have gone back to 5.5V at start of run 2 when the unit was exchanged.</a:t>
            </a:r>
            <a:endParaRPr lang="en-US" dirty="0"/>
          </a:p>
        </p:txBody>
      </p:sp>
      <p:sp>
        <p:nvSpPr>
          <p:cNvPr id="4" name="Slide Number Placeholder 3"/>
          <p:cNvSpPr>
            <a:spLocks noGrp="1"/>
          </p:cNvSpPr>
          <p:nvPr>
            <p:ph type="sldNum" sz="quarter" idx="10"/>
          </p:nvPr>
        </p:nvSpPr>
        <p:spPr/>
        <p:txBody>
          <a:bodyPr/>
          <a:lstStyle/>
          <a:p>
            <a:fld id="{60B6634F-0B4B-4949-A794-CA5516D2BD5F}" type="slidenum">
              <a:rPr lang="en-GB" smtClean="0"/>
              <a:t>8</a:t>
            </a:fld>
            <a:endParaRPr lang="en-GB"/>
          </a:p>
        </p:txBody>
      </p:sp>
    </p:spTree>
    <p:extLst>
      <p:ext uri="{BB962C8B-B14F-4D97-AF65-F5344CB8AC3E}">
        <p14:creationId xmlns:p14="http://schemas.microsoft.com/office/powerpoint/2010/main" val="40246656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r>
              <a:rPr lang="en-GB" dirty="0"/>
              <a:t>This figure is from run1.</a:t>
            </a:r>
          </a:p>
          <a:p>
            <a:r>
              <a:rPr lang="en-GB" dirty="0"/>
              <a:t>On</a:t>
            </a:r>
            <a:r>
              <a:rPr lang="en-GB" baseline="0" dirty="0"/>
              <a:t> the left, w</a:t>
            </a:r>
            <a:r>
              <a:rPr lang="en-GB" dirty="0"/>
              <a:t>e observe a interlock loop opening 2 times, lets call it double pulse. This happened when a reset command</a:t>
            </a:r>
            <a:r>
              <a:rPr lang="en-GB" baseline="0" dirty="0"/>
              <a:t> was given to the unit. It caused reset of DQQDL, DQAMC and DQQDL again causing 2 loop openings.</a:t>
            </a:r>
            <a:endParaRPr lang="en-GB" dirty="0"/>
          </a:p>
          <a:p>
            <a:r>
              <a:rPr lang="en-GB" dirty="0"/>
              <a:t>On the right</a:t>
            </a:r>
            <a:r>
              <a:rPr lang="en-GB" baseline="0" dirty="0"/>
              <a:t>, w</a:t>
            </a:r>
            <a:r>
              <a:rPr lang="en-GB" dirty="0"/>
              <a:t>e see interlock loop opening one times, lets call it single pulse.</a:t>
            </a:r>
            <a:r>
              <a:rPr lang="en-GB" baseline="0" dirty="0"/>
              <a:t> This kind of event occurred when there was loss of </a:t>
            </a:r>
            <a:r>
              <a:rPr lang="en-GB" baseline="0" dirty="0" err="1"/>
              <a:t>worldfip</a:t>
            </a:r>
            <a:r>
              <a:rPr lang="en-GB" baseline="0" dirty="0"/>
              <a:t> communication. Detecting communication loss, DQAMC reset DQQDL causing a single loop opening.</a:t>
            </a:r>
            <a:r>
              <a:rPr lang="en-GB" dirty="0"/>
              <a:t> T</a:t>
            </a:r>
            <a:r>
              <a:rPr lang="en-GB" sz="1200" kern="1200" dirty="0">
                <a:solidFill>
                  <a:schemeClr val="tx1"/>
                </a:solidFill>
                <a:effectLst/>
                <a:latin typeface="+mn-lt"/>
                <a:ea typeface="+mn-ea"/>
                <a:cs typeface="+mn-cs"/>
              </a:rPr>
              <a:t>he issue with these pulse patterns</a:t>
            </a:r>
            <a:r>
              <a:rPr lang="en-GB" sz="1200" kern="1200" baseline="0" dirty="0">
                <a:solidFill>
                  <a:schemeClr val="tx1"/>
                </a:solidFill>
                <a:effectLst/>
                <a:latin typeface="+mn-lt"/>
                <a:ea typeface="+mn-ea"/>
                <a:cs typeface="+mn-cs"/>
              </a:rPr>
              <a:t> was resolved after </a:t>
            </a:r>
            <a:r>
              <a:rPr lang="en-GB" dirty="0"/>
              <a:t>a firmware update</a:t>
            </a:r>
            <a:r>
              <a:rPr lang="en-GB" baseline="0" dirty="0"/>
              <a:t> of</a:t>
            </a:r>
            <a:r>
              <a:rPr lang="en-GB" dirty="0"/>
              <a:t> </a:t>
            </a:r>
            <a:r>
              <a:rPr lang="en-GB" sz="1200" kern="1200" dirty="0">
                <a:solidFill>
                  <a:schemeClr val="tx1"/>
                </a:solidFill>
                <a:effectLst/>
                <a:latin typeface="+mn-lt"/>
                <a:ea typeface="+mn-ea"/>
                <a:cs typeface="+mn-cs"/>
              </a:rPr>
              <a:t>AMC.</a:t>
            </a:r>
            <a:r>
              <a:rPr lang="en-GB" sz="1200" kern="1200" baseline="0" dirty="0">
                <a:solidFill>
                  <a:schemeClr val="tx1"/>
                </a:solidFill>
                <a:effectLst/>
                <a:latin typeface="+mn-lt"/>
                <a:ea typeface="+mn-ea"/>
                <a:cs typeface="+mn-cs"/>
              </a:rPr>
              <a:t> </a:t>
            </a:r>
            <a:endParaRPr lang="en-GB" dirty="0"/>
          </a:p>
          <a:p>
            <a:r>
              <a:rPr lang="en-GB" dirty="0"/>
              <a:t>Other than this, we triggered quench</a:t>
            </a:r>
            <a:r>
              <a:rPr lang="en-GB" baseline="0" dirty="0"/>
              <a:t> by providing an artificial threshold to the system. This caused the loop to open and heaters to fire. We see one of such event in </a:t>
            </a:r>
            <a:r>
              <a:rPr lang="en-GB" baseline="0" dirty="0" err="1"/>
              <a:t>center</a:t>
            </a:r>
            <a:r>
              <a:rPr lang="en-GB" baseline="0" dirty="0"/>
              <a:t>. </a:t>
            </a:r>
            <a:endParaRPr lang="en-GB" dirty="0"/>
          </a:p>
        </p:txBody>
      </p:sp>
      <p:sp>
        <p:nvSpPr>
          <p:cNvPr id="4" name="Slide Number Placeholder 3"/>
          <p:cNvSpPr>
            <a:spLocks noGrp="1"/>
          </p:cNvSpPr>
          <p:nvPr>
            <p:ph type="sldNum" sz="quarter" idx="10"/>
          </p:nvPr>
        </p:nvSpPr>
        <p:spPr/>
        <p:txBody>
          <a:bodyPr/>
          <a:lstStyle/>
          <a:p>
            <a:fld id="{60B6634F-0B4B-4949-A794-CA5516D2BD5F}" type="slidenum">
              <a:rPr lang="en-GB" smtClean="0"/>
              <a:t>9</a:t>
            </a:fld>
            <a:endParaRPr lang="en-GB"/>
          </a:p>
        </p:txBody>
      </p:sp>
    </p:spTree>
    <p:extLst>
      <p:ext uri="{BB962C8B-B14F-4D97-AF65-F5344CB8AC3E}">
        <p14:creationId xmlns:p14="http://schemas.microsoft.com/office/powerpoint/2010/main" val="6805987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41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C386DD-5C87-4E9E-A66B-A9A1A4C219D5}" type="datetime1">
              <a:rPr lang="en-US" smtClean="0"/>
              <a:t>12/12/2018</a:t>
            </a:fld>
            <a:endParaRPr lang="en-US" dirty="0"/>
          </a:p>
        </p:txBody>
      </p:sp>
      <p:sp>
        <p:nvSpPr>
          <p:cNvPr id="6" name="Footer Placeholder 2"/>
          <p:cNvSpPr>
            <a:spLocks noGrp="1"/>
          </p:cNvSpPr>
          <p:nvPr>
            <p:ph type="ftr" sz="quarter" idx="3"/>
          </p:nvPr>
        </p:nvSpPr>
        <p:spPr>
          <a:xfrm>
            <a:off x="5182756" y="635638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R2E Annual Meeting 2018</a:t>
            </a:r>
            <a:endParaRPr lang="en-US" dirty="0"/>
          </a:p>
        </p:txBody>
      </p:sp>
      <p:sp>
        <p:nvSpPr>
          <p:cNvPr id="7" name="Slide Number Placeholder 3"/>
          <p:cNvSpPr>
            <a:spLocks noGrp="1"/>
          </p:cNvSpPr>
          <p:nvPr>
            <p:ph type="sldNum" sz="quarter" idx="4"/>
          </p:nvPr>
        </p:nvSpPr>
        <p:spPr>
          <a:xfrm>
            <a:off x="8185377" y="6356384"/>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636241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85EE14-E766-4FD5-B246-1889782501BB}" type="datetime1">
              <a:rPr lang="en-US" smtClean="0"/>
              <a:t>12/12/2018</a:t>
            </a:fld>
            <a:endParaRPr lang="en-US" dirty="0"/>
          </a:p>
        </p:txBody>
      </p:sp>
      <p:sp>
        <p:nvSpPr>
          <p:cNvPr id="9" name="Footer Placeholder 2"/>
          <p:cNvSpPr>
            <a:spLocks noGrp="1"/>
          </p:cNvSpPr>
          <p:nvPr>
            <p:ph type="ftr" sz="quarter" idx="3"/>
          </p:nvPr>
        </p:nvSpPr>
        <p:spPr>
          <a:xfrm>
            <a:off x="5182756" y="635638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R2E Annual Meeting 2018</a:t>
            </a:r>
            <a:endParaRPr lang="en-US" dirty="0"/>
          </a:p>
        </p:txBody>
      </p:sp>
      <p:sp>
        <p:nvSpPr>
          <p:cNvPr id="10" name="Slide Number Placeholder 3"/>
          <p:cNvSpPr>
            <a:spLocks noGrp="1"/>
          </p:cNvSpPr>
          <p:nvPr>
            <p:ph type="sldNum" sz="quarter" idx="4"/>
          </p:nvPr>
        </p:nvSpPr>
        <p:spPr>
          <a:xfrm>
            <a:off x="8185377" y="6356384"/>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9"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5"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636241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84DE17-E6EA-4AE3-A12E-D419F83E1153}" type="datetime1">
              <a:rPr lang="en-US" smtClean="0"/>
              <a:t>12/12/2018</a:t>
            </a:fld>
            <a:endParaRPr lang="en-US" dirty="0"/>
          </a:p>
        </p:txBody>
      </p:sp>
      <p:sp>
        <p:nvSpPr>
          <p:cNvPr id="9" name="Footer Placeholder 2"/>
          <p:cNvSpPr>
            <a:spLocks noGrp="1"/>
          </p:cNvSpPr>
          <p:nvPr>
            <p:ph type="ftr" sz="quarter" idx="3"/>
          </p:nvPr>
        </p:nvSpPr>
        <p:spPr>
          <a:xfrm>
            <a:off x="5182756" y="635638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R2E Annual Meeting 2018</a:t>
            </a:r>
            <a:endParaRPr lang="en-US" dirty="0"/>
          </a:p>
        </p:txBody>
      </p:sp>
      <p:sp>
        <p:nvSpPr>
          <p:cNvPr id="10" name="Slide Number Placeholder 3"/>
          <p:cNvSpPr>
            <a:spLocks noGrp="1"/>
          </p:cNvSpPr>
          <p:nvPr>
            <p:ph type="sldNum" sz="quarter" idx="4"/>
          </p:nvPr>
        </p:nvSpPr>
        <p:spPr>
          <a:xfrm>
            <a:off x="8185377" y="6356384"/>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1"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7"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2" y="2663942"/>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1"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2" y="2663942"/>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2" y="2765998"/>
            <a:ext cx="1221946" cy="1261931"/>
          </a:xfrm>
          <a:prstGeom prst="rect">
            <a:avLst/>
          </a:prstGeom>
        </p:spPr>
      </p:pic>
      <p:sp>
        <p:nvSpPr>
          <p:cNvPr id="6" name="Espace réservé du titre 8"/>
          <p:cNvSpPr>
            <a:spLocks noGrp="1"/>
          </p:cNvSpPr>
          <p:nvPr>
            <p:ph type="title" hasCustomPrompt="1"/>
          </p:nvPr>
        </p:nvSpPr>
        <p:spPr>
          <a:xfrm>
            <a:off x="457201"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1" y="2444848"/>
            <a:ext cx="8226854" cy="940443"/>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636241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0D17DB-E06F-4E44-9C00-F885AA025DBF}" type="datetime1">
              <a:rPr lang="en-US" smtClean="0"/>
              <a:t>12/12/2018</a:t>
            </a:fld>
            <a:endParaRPr lang="en-US" dirty="0"/>
          </a:p>
        </p:txBody>
      </p:sp>
      <p:sp>
        <p:nvSpPr>
          <p:cNvPr id="8" name="Footer Placeholder 2"/>
          <p:cNvSpPr>
            <a:spLocks noGrp="1"/>
          </p:cNvSpPr>
          <p:nvPr>
            <p:ph type="ftr" sz="quarter" idx="3"/>
          </p:nvPr>
        </p:nvSpPr>
        <p:spPr>
          <a:xfrm>
            <a:off x="5182756" y="635638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R2E Annual Meeting 2018</a:t>
            </a:r>
            <a:endParaRPr lang="en-US" dirty="0"/>
          </a:p>
        </p:txBody>
      </p:sp>
      <p:sp>
        <p:nvSpPr>
          <p:cNvPr id="9" name="Slide Number Placeholder 3"/>
          <p:cNvSpPr>
            <a:spLocks noGrp="1"/>
          </p:cNvSpPr>
          <p:nvPr>
            <p:ph type="sldNum" sz="quarter" idx="4"/>
          </p:nvPr>
        </p:nvSpPr>
        <p:spPr>
          <a:xfrm>
            <a:off x="8185377" y="6356384"/>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30"/>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1" y="2444848"/>
            <a:ext cx="8226854" cy="940443"/>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3391130"/>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636241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A60D69-511B-47C4-B151-CC21E8565EE4}" type="datetime1">
              <a:rPr lang="en-US" smtClean="0"/>
              <a:t>12/12/2018</a:t>
            </a:fld>
            <a:endParaRPr lang="en-US" dirty="0"/>
          </a:p>
        </p:txBody>
      </p:sp>
      <p:sp>
        <p:nvSpPr>
          <p:cNvPr id="8" name="Footer Placeholder 2"/>
          <p:cNvSpPr>
            <a:spLocks noGrp="1"/>
          </p:cNvSpPr>
          <p:nvPr>
            <p:ph type="ftr" sz="quarter" idx="3"/>
          </p:nvPr>
        </p:nvSpPr>
        <p:spPr>
          <a:xfrm>
            <a:off x="5182756" y="635638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R2E Annual Meeting 2018</a:t>
            </a:r>
            <a:endParaRPr lang="en-US" dirty="0"/>
          </a:p>
        </p:txBody>
      </p:sp>
      <p:sp>
        <p:nvSpPr>
          <p:cNvPr id="9" name="Slide Number Placeholder 3"/>
          <p:cNvSpPr>
            <a:spLocks noGrp="1"/>
          </p:cNvSpPr>
          <p:nvPr>
            <p:ph type="sldNum" sz="quarter" idx="4"/>
          </p:nvPr>
        </p:nvSpPr>
        <p:spPr>
          <a:xfrm>
            <a:off x="8185377" y="6356384"/>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600207"/>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636241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148978-C217-48CE-A2E9-DC936B215B87}" type="datetime1">
              <a:rPr lang="en-US" smtClean="0"/>
              <a:t>12/12/2018</a:t>
            </a:fld>
            <a:endParaRPr lang="en-US" dirty="0"/>
          </a:p>
        </p:txBody>
      </p:sp>
      <p:sp>
        <p:nvSpPr>
          <p:cNvPr id="9" name="Footer Placeholder 2"/>
          <p:cNvSpPr>
            <a:spLocks noGrp="1"/>
          </p:cNvSpPr>
          <p:nvPr>
            <p:ph type="ftr" sz="quarter" idx="3"/>
          </p:nvPr>
        </p:nvSpPr>
        <p:spPr>
          <a:xfrm>
            <a:off x="5182756" y="635638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R2E Annual Meeting 2018</a:t>
            </a:r>
            <a:endParaRPr lang="en-US" dirty="0"/>
          </a:p>
        </p:txBody>
      </p:sp>
      <p:sp>
        <p:nvSpPr>
          <p:cNvPr id="10" name="Slide Number Placeholder 3"/>
          <p:cNvSpPr>
            <a:spLocks noGrp="1"/>
          </p:cNvSpPr>
          <p:nvPr>
            <p:ph type="sldNum" sz="quarter" idx="4"/>
          </p:nvPr>
        </p:nvSpPr>
        <p:spPr>
          <a:xfrm>
            <a:off x="8185377" y="6356384"/>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84"/>
            <a:ext cx="8229600" cy="893977"/>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4645042"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1269811"/>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42" y="1269811"/>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636241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AB0B65-BD78-4518-828C-353D2ABAD770}" type="datetime1">
              <a:rPr lang="en-US" smtClean="0"/>
              <a:t>12/12/2018</a:t>
            </a:fld>
            <a:endParaRPr lang="en-US" dirty="0"/>
          </a:p>
        </p:txBody>
      </p:sp>
      <p:sp>
        <p:nvSpPr>
          <p:cNvPr id="11" name="Footer Placeholder 2"/>
          <p:cNvSpPr>
            <a:spLocks noGrp="1"/>
          </p:cNvSpPr>
          <p:nvPr>
            <p:ph type="ftr" sz="quarter" idx="11"/>
          </p:nvPr>
        </p:nvSpPr>
        <p:spPr>
          <a:xfrm>
            <a:off x="5182756" y="635638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R2E Annual Meeting 2018</a:t>
            </a:r>
            <a:endParaRPr lang="en-US" dirty="0"/>
          </a:p>
        </p:txBody>
      </p:sp>
      <p:sp>
        <p:nvSpPr>
          <p:cNvPr id="12" name="Slide Number Placeholder 3"/>
          <p:cNvSpPr>
            <a:spLocks noGrp="1"/>
          </p:cNvSpPr>
          <p:nvPr>
            <p:ph type="sldNum" sz="quarter" idx="12"/>
          </p:nvPr>
        </p:nvSpPr>
        <p:spPr>
          <a:xfrm>
            <a:off x="8185377" y="6356384"/>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1" y="233526"/>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1" y="1325614"/>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41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1D23E9-193D-43AC-BBD3-09BB8D5C5870}" type="datetime1">
              <a:rPr lang="en-US" smtClean="0"/>
              <a:t>12/12/2018</a:t>
            </a:fld>
            <a:endParaRPr lang="en-US" dirty="0"/>
          </a:p>
        </p:txBody>
      </p:sp>
      <p:sp>
        <p:nvSpPr>
          <p:cNvPr id="3" name="Footer Placeholder 2"/>
          <p:cNvSpPr>
            <a:spLocks noGrp="1"/>
          </p:cNvSpPr>
          <p:nvPr>
            <p:ph type="ftr" sz="quarter" idx="3"/>
          </p:nvPr>
        </p:nvSpPr>
        <p:spPr>
          <a:xfrm>
            <a:off x="5182756" y="635638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R2E Annual Meeting 2018</a:t>
            </a:r>
            <a:endParaRPr lang="en-US" dirty="0"/>
          </a:p>
        </p:txBody>
      </p:sp>
      <p:sp>
        <p:nvSpPr>
          <p:cNvPr id="4" name="Slide Number Placeholder 3"/>
          <p:cNvSpPr>
            <a:spLocks noGrp="1"/>
          </p:cNvSpPr>
          <p:nvPr>
            <p:ph type="sldNum" sz="quarter" idx="4"/>
          </p:nvPr>
        </p:nvSpPr>
        <p:spPr>
          <a:xfrm>
            <a:off x="8185377" y="6356384"/>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64" indent="-457189"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33" indent="-457189"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681" indent="-342891"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281" indent="-342891"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51" indent="-342891"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189" algn="l" rtl="0" eaLnBrk="1" latinLnBrk="0" hangingPunct="1">
        <a:defRPr kumimoji="0" kern="1200">
          <a:solidFill>
            <a:schemeClr val="tx1"/>
          </a:solidFill>
          <a:latin typeface="+mn-lt"/>
          <a:ea typeface="+mn-ea"/>
          <a:cs typeface="+mn-cs"/>
        </a:defRPr>
      </a:lvl2pPr>
      <a:lvl3pPr marL="914377" algn="l" rtl="0" eaLnBrk="1" latinLnBrk="0" hangingPunct="1">
        <a:defRPr kumimoji="0" kern="1200">
          <a:solidFill>
            <a:schemeClr val="tx1"/>
          </a:solidFill>
          <a:latin typeface="+mn-lt"/>
          <a:ea typeface="+mn-ea"/>
          <a:cs typeface="+mn-cs"/>
        </a:defRPr>
      </a:lvl3pPr>
      <a:lvl4pPr marL="1371566" algn="l" rtl="0" eaLnBrk="1" latinLnBrk="0" hangingPunct="1">
        <a:defRPr kumimoji="0" kern="1200">
          <a:solidFill>
            <a:schemeClr val="tx1"/>
          </a:solidFill>
          <a:latin typeface="+mn-lt"/>
          <a:ea typeface="+mn-ea"/>
          <a:cs typeface="+mn-cs"/>
        </a:defRPr>
      </a:lvl4pPr>
      <a:lvl5pPr marL="1828754" algn="l" rtl="0" eaLnBrk="1" latinLnBrk="0" hangingPunct="1">
        <a:defRPr kumimoji="0" kern="1200">
          <a:solidFill>
            <a:schemeClr val="tx1"/>
          </a:solidFill>
          <a:latin typeface="+mn-lt"/>
          <a:ea typeface="+mn-ea"/>
          <a:cs typeface="+mn-cs"/>
        </a:defRPr>
      </a:lvl5pPr>
      <a:lvl6pPr marL="2285943" algn="l" rtl="0" eaLnBrk="1" latinLnBrk="0" hangingPunct="1">
        <a:defRPr kumimoji="0" kern="1200">
          <a:solidFill>
            <a:schemeClr val="tx1"/>
          </a:solidFill>
          <a:latin typeface="+mn-lt"/>
          <a:ea typeface="+mn-ea"/>
          <a:cs typeface="+mn-cs"/>
        </a:defRPr>
      </a:lvl6pPr>
      <a:lvl7pPr marL="2743131" algn="l" rtl="0" eaLnBrk="1" latinLnBrk="0" hangingPunct="1">
        <a:defRPr kumimoji="0" kern="1200">
          <a:solidFill>
            <a:schemeClr val="tx1"/>
          </a:solidFill>
          <a:latin typeface="+mn-lt"/>
          <a:ea typeface="+mn-ea"/>
          <a:cs typeface="+mn-cs"/>
        </a:defRPr>
      </a:lvl7pPr>
      <a:lvl8pPr marL="3200320" algn="l" rtl="0" eaLnBrk="1" latinLnBrk="0" hangingPunct="1">
        <a:defRPr kumimoji="0" kern="1200">
          <a:solidFill>
            <a:schemeClr val="tx1"/>
          </a:solidFill>
          <a:latin typeface="+mn-lt"/>
          <a:ea typeface="+mn-ea"/>
          <a:cs typeface="+mn-cs"/>
        </a:defRPr>
      </a:lvl8pPr>
      <a:lvl9pPr marL="3657509"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5.jp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7.jpg"/></Relationships>
</file>

<file path=ppt/slides/_rels/slide12.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2" Type="http://schemas.openxmlformats.org/officeDocument/2006/relationships/image" Target="../media/image35.04E44EC0"/><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1.jp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6.jpg"/><Relationship Id="rId5" Type="http://schemas.openxmlformats.org/officeDocument/2006/relationships/image" Target="../media/image15.jpg"/><Relationship Id="rId4" Type="http://schemas.openxmlformats.org/officeDocument/2006/relationships/image" Target="../media/image14.jp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2633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stretch>
            <a:fillRect/>
          </a:stretch>
        </p:blipFill>
        <p:spPr>
          <a:xfrm>
            <a:off x="3272046" y="1174159"/>
            <a:ext cx="2876613" cy="1840796"/>
          </a:xfrm>
          <a:prstGeom prst="rect">
            <a:avLst/>
          </a:prstGeom>
        </p:spPr>
      </p:pic>
      <p:sp>
        <p:nvSpPr>
          <p:cNvPr id="2" name="Title 1"/>
          <p:cNvSpPr>
            <a:spLocks noGrp="1"/>
          </p:cNvSpPr>
          <p:nvPr>
            <p:ph type="title"/>
          </p:nvPr>
        </p:nvSpPr>
        <p:spPr/>
        <p:txBody>
          <a:bodyPr>
            <a:normAutofit/>
          </a:bodyPr>
          <a:lstStyle/>
          <a:p>
            <a:r>
              <a:rPr lang="en-GB" sz="3600" dirty="0"/>
              <a:t>DQLPUBv2: Events Observed</a:t>
            </a:r>
            <a:br>
              <a:rPr lang="en-GB" sz="3600" dirty="0"/>
            </a:br>
            <a:r>
              <a:rPr lang="en-GB" sz="1800" b="1" dirty="0"/>
              <a:t>Run 2 : </a:t>
            </a:r>
            <a:r>
              <a:rPr lang="en-GB" sz="1800" dirty="0"/>
              <a:t>June’2018 </a:t>
            </a:r>
          </a:p>
        </p:txBody>
      </p:sp>
      <p:sp>
        <p:nvSpPr>
          <p:cNvPr id="4" name="Date Placeholder 3"/>
          <p:cNvSpPr>
            <a:spLocks noGrp="1"/>
          </p:cNvSpPr>
          <p:nvPr>
            <p:ph type="dt" sz="half" idx="2"/>
          </p:nvPr>
        </p:nvSpPr>
        <p:spPr/>
        <p:txBody>
          <a:bodyPr/>
          <a:lstStyle/>
          <a:p>
            <a:fld id="{AFD781C3-7582-4FEB-8326-EDF5AAD3BD90}" type="datetime1">
              <a:rPr lang="en-US" smtClean="0"/>
              <a:t>12/12/2018</a:t>
            </a:fld>
            <a:endParaRPr lang="en-US" dirty="0"/>
          </a:p>
        </p:txBody>
      </p:sp>
      <p:sp>
        <p:nvSpPr>
          <p:cNvPr id="5" name="Footer Placeholder 4"/>
          <p:cNvSpPr>
            <a:spLocks noGrp="1"/>
          </p:cNvSpPr>
          <p:nvPr>
            <p:ph type="ftr" sz="quarter" idx="3"/>
          </p:nvPr>
        </p:nvSpPr>
        <p:spPr/>
        <p:txBody>
          <a:bodyPr/>
          <a:lstStyle/>
          <a:p>
            <a:r>
              <a:rPr lang="en-US"/>
              <a:t>R2E Annual Meeting 2018</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46" name="Picture 45"/>
          <p:cNvPicPr>
            <a:picLocks noChangeAspect="1"/>
          </p:cNvPicPr>
          <p:nvPr/>
        </p:nvPicPr>
        <p:blipFill>
          <a:blip r:embed="rId4"/>
          <a:stretch>
            <a:fillRect/>
          </a:stretch>
        </p:blipFill>
        <p:spPr>
          <a:xfrm>
            <a:off x="304978" y="2745598"/>
            <a:ext cx="836427" cy="538716"/>
          </a:xfrm>
          <a:prstGeom prst="rect">
            <a:avLst/>
          </a:prstGeom>
        </p:spPr>
      </p:pic>
      <p:cxnSp>
        <p:nvCxnSpPr>
          <p:cNvPr id="53" name="Straight Arrow Connector 52"/>
          <p:cNvCxnSpPr/>
          <p:nvPr/>
        </p:nvCxnSpPr>
        <p:spPr>
          <a:xfrm>
            <a:off x="4267872" y="2411980"/>
            <a:ext cx="322505" cy="890824"/>
          </a:xfrm>
          <a:prstGeom prst="straightConnector1">
            <a:avLst/>
          </a:prstGeom>
          <a:ln w="12700">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pic>
        <p:nvPicPr>
          <p:cNvPr id="7" name="Picture 6"/>
          <p:cNvPicPr>
            <a:picLocks noChangeAspect="1"/>
          </p:cNvPicPr>
          <p:nvPr/>
        </p:nvPicPr>
        <p:blipFill>
          <a:blip r:embed="rId5"/>
          <a:stretch>
            <a:fillRect/>
          </a:stretch>
        </p:blipFill>
        <p:spPr>
          <a:xfrm>
            <a:off x="304977" y="3315113"/>
            <a:ext cx="2919639" cy="2008444"/>
          </a:xfrm>
          <a:prstGeom prst="rect">
            <a:avLst/>
          </a:prstGeom>
        </p:spPr>
      </p:pic>
      <p:cxnSp>
        <p:nvCxnSpPr>
          <p:cNvPr id="52" name="Straight Arrow Connector 51"/>
          <p:cNvCxnSpPr/>
          <p:nvPr/>
        </p:nvCxnSpPr>
        <p:spPr>
          <a:xfrm flipH="1">
            <a:off x="1199445" y="2411981"/>
            <a:ext cx="2336384" cy="903132"/>
          </a:xfrm>
          <a:prstGeom prst="straightConnector1">
            <a:avLst/>
          </a:prstGeom>
          <a:ln w="12700">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H="1">
            <a:off x="2384387" y="2411980"/>
            <a:ext cx="1504949" cy="890824"/>
          </a:xfrm>
          <a:prstGeom prst="straightConnector1">
            <a:avLst/>
          </a:prstGeom>
          <a:ln w="12700">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pic>
        <p:nvPicPr>
          <p:cNvPr id="13" name="Picture 12"/>
          <p:cNvPicPr>
            <a:picLocks noChangeAspect="1"/>
          </p:cNvPicPr>
          <p:nvPr/>
        </p:nvPicPr>
        <p:blipFill>
          <a:blip r:embed="rId6"/>
          <a:stretch>
            <a:fillRect/>
          </a:stretch>
        </p:blipFill>
        <p:spPr>
          <a:xfrm>
            <a:off x="3262970" y="3316621"/>
            <a:ext cx="2911620" cy="1996135"/>
          </a:xfrm>
          <a:prstGeom prst="rect">
            <a:avLst/>
          </a:prstGeom>
        </p:spPr>
      </p:pic>
      <p:sp>
        <p:nvSpPr>
          <p:cNvPr id="17" name="TextBox 16"/>
          <p:cNvSpPr txBox="1"/>
          <p:nvPr/>
        </p:nvSpPr>
        <p:spPr>
          <a:xfrm>
            <a:off x="83532" y="5417639"/>
            <a:ext cx="8842159" cy="692497"/>
          </a:xfrm>
          <a:prstGeom prst="rect">
            <a:avLst/>
          </a:prstGeom>
          <a:noFill/>
        </p:spPr>
        <p:txBody>
          <a:bodyPr wrap="square" rtlCol="0">
            <a:spAutoFit/>
          </a:bodyPr>
          <a:lstStyle/>
          <a:p>
            <a:pPr marL="342900" indent="-342900">
              <a:buFont typeface="+mj-lt"/>
              <a:buAutoNum type="arabicPeriod" startAt="4"/>
            </a:pPr>
            <a:r>
              <a:rPr lang="en-GB" sz="1300" dirty="0"/>
              <a:t>Loss of communication detected by DQAMC → DQAMC resets DQQDL → </a:t>
            </a:r>
            <a:r>
              <a:rPr lang="en-GB" sz="1300" b="1" dirty="0"/>
              <a:t>single pulse</a:t>
            </a:r>
          </a:p>
          <a:p>
            <a:pPr marL="342900" indent="-342900">
              <a:buFont typeface="+mj-lt"/>
              <a:buAutoNum type="arabicPeriod" startAt="4"/>
            </a:pPr>
            <a:r>
              <a:rPr lang="en-GB" sz="1300" dirty="0"/>
              <a:t>Variation of reference voltage with radiation → change in bridge voltage → </a:t>
            </a:r>
            <a:r>
              <a:rPr lang="en-GB" sz="1300" b="1" dirty="0"/>
              <a:t>Automatic loop opening and heater firing</a:t>
            </a:r>
          </a:p>
        </p:txBody>
      </p:sp>
      <p:pic>
        <p:nvPicPr>
          <p:cNvPr id="20" name="Picture 1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29069" y="3315143"/>
            <a:ext cx="2663480" cy="1997611"/>
          </a:xfrm>
          <a:prstGeom prst="rect">
            <a:avLst/>
          </a:prstGeom>
          <a:ln>
            <a:solidFill>
              <a:srgbClr val="000000"/>
            </a:solidFill>
          </a:ln>
        </p:spPr>
      </p:pic>
      <p:sp>
        <p:nvSpPr>
          <p:cNvPr id="15" name="TextBox 14"/>
          <p:cNvSpPr txBox="1"/>
          <p:nvPr/>
        </p:nvSpPr>
        <p:spPr>
          <a:xfrm>
            <a:off x="857351" y="3698177"/>
            <a:ext cx="284052" cy="307777"/>
          </a:xfrm>
          <a:prstGeom prst="rect">
            <a:avLst/>
          </a:prstGeom>
          <a:noFill/>
        </p:spPr>
        <p:txBody>
          <a:bodyPr wrap="none" rtlCol="0">
            <a:spAutoFit/>
          </a:bodyPr>
          <a:lstStyle/>
          <a:p>
            <a:r>
              <a:rPr lang="en-GB" sz="1400" dirty="0">
                <a:solidFill>
                  <a:schemeClr val="bg1"/>
                </a:solidFill>
              </a:rPr>
              <a:t>4</a:t>
            </a:r>
          </a:p>
        </p:txBody>
      </p:sp>
      <p:sp>
        <p:nvSpPr>
          <p:cNvPr id="18" name="TextBox 17"/>
          <p:cNvSpPr txBox="1"/>
          <p:nvPr/>
        </p:nvSpPr>
        <p:spPr>
          <a:xfrm>
            <a:off x="4300763" y="3698177"/>
            <a:ext cx="284052" cy="307777"/>
          </a:xfrm>
          <a:prstGeom prst="rect">
            <a:avLst/>
          </a:prstGeom>
          <a:noFill/>
        </p:spPr>
        <p:txBody>
          <a:bodyPr wrap="none" rtlCol="0">
            <a:spAutoFit/>
          </a:bodyPr>
          <a:lstStyle/>
          <a:p>
            <a:r>
              <a:rPr lang="en-GB" sz="1400" dirty="0">
                <a:solidFill>
                  <a:schemeClr val="bg1"/>
                </a:solidFill>
              </a:rPr>
              <a:t>5</a:t>
            </a:r>
          </a:p>
        </p:txBody>
      </p:sp>
    </p:spTree>
    <p:extLst>
      <p:ext uri="{BB962C8B-B14F-4D97-AF65-F5344CB8AC3E}">
        <p14:creationId xmlns:p14="http://schemas.microsoft.com/office/powerpoint/2010/main" val="209507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DQLPUBv2: Supply Monitors</a:t>
            </a:r>
            <a:br>
              <a:rPr lang="en-GB" sz="3600" dirty="0"/>
            </a:br>
            <a:r>
              <a:rPr lang="en-GB" sz="1800" b="1" dirty="0"/>
              <a:t>Run 3 &amp; Run 4 : </a:t>
            </a:r>
            <a:r>
              <a:rPr lang="en-GB" sz="1800" dirty="0"/>
              <a:t>Sep’2018 </a:t>
            </a:r>
          </a:p>
        </p:txBody>
      </p:sp>
      <p:sp>
        <p:nvSpPr>
          <p:cNvPr id="4" name="Date Placeholder 3"/>
          <p:cNvSpPr>
            <a:spLocks noGrp="1"/>
          </p:cNvSpPr>
          <p:nvPr>
            <p:ph type="dt" sz="half" idx="2"/>
          </p:nvPr>
        </p:nvSpPr>
        <p:spPr/>
        <p:txBody>
          <a:bodyPr/>
          <a:lstStyle/>
          <a:p>
            <a:fld id="{CE193E54-9EC4-4A78-B1EF-573C420B46CC}" type="datetime1">
              <a:rPr lang="en-US" smtClean="0"/>
              <a:t>12/12/2018</a:t>
            </a:fld>
            <a:endParaRPr lang="en-US" dirty="0"/>
          </a:p>
        </p:txBody>
      </p:sp>
      <p:sp>
        <p:nvSpPr>
          <p:cNvPr id="5" name="Footer Placeholder 4"/>
          <p:cNvSpPr>
            <a:spLocks noGrp="1"/>
          </p:cNvSpPr>
          <p:nvPr>
            <p:ph type="ftr" sz="quarter" idx="3"/>
          </p:nvPr>
        </p:nvSpPr>
        <p:spPr/>
        <p:txBody>
          <a:bodyPr/>
          <a:lstStyle/>
          <a:p>
            <a:r>
              <a:rPr lang="en-US"/>
              <a:t>R2E Annual Meeting 2018</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sp>
        <p:nvSpPr>
          <p:cNvPr id="16" name="TextBox 15"/>
          <p:cNvSpPr txBox="1"/>
          <p:nvPr/>
        </p:nvSpPr>
        <p:spPr>
          <a:xfrm>
            <a:off x="1252103" y="4724164"/>
            <a:ext cx="6826253" cy="1169551"/>
          </a:xfrm>
          <a:prstGeom prst="rect">
            <a:avLst/>
          </a:prstGeom>
          <a:noFill/>
        </p:spPr>
        <p:txBody>
          <a:bodyPr wrap="square" rtlCol="0">
            <a:spAutoFit/>
          </a:bodyPr>
          <a:lstStyle/>
          <a:p>
            <a:pPr marL="285744" indent="-285744">
              <a:buFont typeface="Arial" panose="020B0604020202020204" pitchFamily="34" charset="0"/>
              <a:buChar char="•"/>
            </a:pPr>
            <a:r>
              <a:rPr lang="en-GB" sz="1400" b="1" dirty="0">
                <a:latin typeface="Arial (Body)"/>
              </a:rPr>
              <a:t>UHDS</a:t>
            </a:r>
            <a:r>
              <a:rPr lang="en-GB" sz="1400" dirty="0">
                <a:latin typeface="Arial (Body)"/>
              </a:rPr>
              <a:t> showed gradual degradation and stayed close to 900V (</a:t>
            </a:r>
            <a:r>
              <a:rPr lang="en-GB" sz="1400" b="1" dirty="0">
                <a:latin typeface="Arial (Body)"/>
              </a:rPr>
              <a:t>±20V</a:t>
            </a:r>
            <a:r>
              <a:rPr lang="en-GB" sz="1400" dirty="0">
                <a:latin typeface="Arial (Body)"/>
              </a:rPr>
              <a:t>) till 240 Gy</a:t>
            </a:r>
          </a:p>
          <a:p>
            <a:pPr marL="285744" indent="-285744">
              <a:buFont typeface="Arial" panose="020B0604020202020204" pitchFamily="34" charset="0"/>
              <a:buChar char="•"/>
            </a:pPr>
            <a:r>
              <a:rPr lang="en-GB" sz="1400" b="1" dirty="0">
                <a:latin typeface="Arial (Body)"/>
              </a:rPr>
              <a:t>UPS</a:t>
            </a:r>
            <a:r>
              <a:rPr lang="en-GB" sz="1400" dirty="0">
                <a:latin typeface="Arial (Body)"/>
              </a:rPr>
              <a:t> voltage shows slow decay through both runs</a:t>
            </a:r>
          </a:p>
          <a:p>
            <a:pPr marL="285744" indent="-285744">
              <a:buFont typeface="Arial" panose="020B0604020202020204" pitchFamily="34" charset="0"/>
              <a:buChar char="•"/>
            </a:pPr>
            <a:r>
              <a:rPr lang="en-GB" sz="1400" dirty="0"/>
              <a:t>The breaks in the data are due to unavailability of WorldFIP data.</a:t>
            </a:r>
          </a:p>
          <a:p>
            <a:pPr marL="285744" indent="-285744">
              <a:buFont typeface="Arial" panose="020B0604020202020204" pitchFamily="34" charset="0"/>
              <a:buChar char="•"/>
            </a:pPr>
            <a:r>
              <a:rPr lang="en-GB" sz="1400" dirty="0"/>
              <a:t>The pulses in the data correspond to power cycles.</a:t>
            </a:r>
          </a:p>
          <a:p>
            <a:pPr marL="285744" indent="-285744">
              <a:buFont typeface="Arial" panose="020B0604020202020204" pitchFamily="34" charset="0"/>
              <a:buChar char="•"/>
            </a:pPr>
            <a:endParaRPr lang="en-GB" sz="1400" dirty="0">
              <a:latin typeface="Arial (Body)"/>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8642" y="1653931"/>
            <a:ext cx="3607954" cy="2705966"/>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58076" y="1664017"/>
            <a:ext cx="3594509" cy="2695880"/>
          </a:xfrm>
          <a:prstGeom prst="rect">
            <a:avLst/>
          </a:prstGeom>
        </p:spPr>
      </p:pic>
      <p:sp>
        <p:nvSpPr>
          <p:cNvPr id="11" name="TextBox 10"/>
          <p:cNvSpPr txBox="1"/>
          <p:nvPr/>
        </p:nvSpPr>
        <p:spPr>
          <a:xfrm>
            <a:off x="8985" y="2671187"/>
            <a:ext cx="975360" cy="276999"/>
          </a:xfrm>
          <a:prstGeom prst="rect">
            <a:avLst/>
          </a:prstGeom>
          <a:noFill/>
        </p:spPr>
        <p:txBody>
          <a:bodyPr wrap="square" rtlCol="0">
            <a:spAutoFit/>
          </a:bodyPr>
          <a:lstStyle/>
          <a:p>
            <a:r>
              <a:rPr lang="en-GB" sz="1200" dirty="0">
                <a:solidFill>
                  <a:srgbClr val="000000"/>
                </a:solidFill>
              </a:rPr>
              <a:t>Run 3 &amp; 4</a:t>
            </a:r>
          </a:p>
        </p:txBody>
      </p:sp>
      <p:cxnSp>
        <p:nvCxnSpPr>
          <p:cNvPr id="12" name="Straight Arrow Connector 11"/>
          <p:cNvCxnSpPr/>
          <p:nvPr/>
        </p:nvCxnSpPr>
        <p:spPr>
          <a:xfrm>
            <a:off x="839566" y="2799748"/>
            <a:ext cx="129540" cy="0"/>
          </a:xfrm>
          <a:prstGeom prst="straightConnector1">
            <a:avLst/>
          </a:prstGeom>
          <a:ln>
            <a:solidFill>
              <a:srgbClr val="000000"/>
            </a:solidFill>
            <a:tailEnd type="triangle"/>
          </a:ln>
          <a:effectLst/>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2170162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a:t>DQLPUBv2: Interlock and Heater Status</a:t>
            </a:r>
            <a:br>
              <a:rPr lang="en-GB" sz="3600" dirty="0"/>
            </a:br>
            <a:r>
              <a:rPr lang="en-GB" sz="1600" b="1" dirty="0"/>
              <a:t>Run 3 &amp; Run 4 : </a:t>
            </a:r>
            <a:r>
              <a:rPr lang="en-GB" sz="1600" dirty="0"/>
              <a:t>Sep’2018</a:t>
            </a:r>
          </a:p>
        </p:txBody>
      </p:sp>
      <p:sp>
        <p:nvSpPr>
          <p:cNvPr id="4" name="Date Placeholder 3"/>
          <p:cNvSpPr>
            <a:spLocks noGrp="1"/>
          </p:cNvSpPr>
          <p:nvPr>
            <p:ph type="dt" sz="half" idx="2"/>
          </p:nvPr>
        </p:nvSpPr>
        <p:spPr/>
        <p:txBody>
          <a:bodyPr/>
          <a:lstStyle/>
          <a:p>
            <a:fld id="{DFEB85BF-9B02-4723-8E03-47525AB15A86}" type="datetime1">
              <a:rPr lang="en-US" smtClean="0"/>
              <a:t>12/12/2018</a:t>
            </a:fld>
            <a:endParaRPr lang="en-US" dirty="0"/>
          </a:p>
        </p:txBody>
      </p:sp>
      <p:sp>
        <p:nvSpPr>
          <p:cNvPr id="5" name="Footer Placeholder 4"/>
          <p:cNvSpPr>
            <a:spLocks noGrp="1"/>
          </p:cNvSpPr>
          <p:nvPr>
            <p:ph type="ftr" sz="quarter" idx="3"/>
          </p:nvPr>
        </p:nvSpPr>
        <p:spPr/>
        <p:txBody>
          <a:bodyPr/>
          <a:lstStyle/>
          <a:p>
            <a:r>
              <a:rPr lang="en-US"/>
              <a:t>R2E Annual Meeting 2018</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9655" y="1253097"/>
            <a:ext cx="6381944" cy="4573847"/>
          </a:xfrm>
          <a:prstGeom prst="rect">
            <a:avLst/>
          </a:prstGeom>
        </p:spPr>
      </p:pic>
    </p:spTree>
    <p:extLst>
      <p:ext uri="{BB962C8B-B14F-4D97-AF65-F5344CB8AC3E}">
        <p14:creationId xmlns:p14="http://schemas.microsoft.com/office/powerpoint/2010/main" val="31246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DQLPUBv2: Test Flow</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219241029"/>
              </p:ext>
            </p:extLst>
          </p:nvPr>
        </p:nvGraphicFramePr>
        <p:xfrm>
          <a:off x="184671" y="1642087"/>
          <a:ext cx="8765931" cy="19627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2"/>
          </p:nvPr>
        </p:nvSpPr>
        <p:spPr/>
        <p:txBody>
          <a:bodyPr/>
          <a:lstStyle/>
          <a:p>
            <a:fld id="{267E4C12-EAC8-4283-A2C5-32097E4FF068}" type="datetime1">
              <a:rPr lang="en-US" smtClean="0"/>
              <a:t>12/12/2018</a:t>
            </a:fld>
            <a:endParaRPr lang="en-US" dirty="0"/>
          </a:p>
        </p:txBody>
      </p:sp>
      <p:sp>
        <p:nvSpPr>
          <p:cNvPr id="5" name="Footer Placeholder 4"/>
          <p:cNvSpPr>
            <a:spLocks noGrp="1"/>
          </p:cNvSpPr>
          <p:nvPr>
            <p:ph type="ftr" sz="quarter" idx="3"/>
          </p:nvPr>
        </p:nvSpPr>
        <p:spPr/>
        <p:txBody>
          <a:bodyPr/>
          <a:lstStyle/>
          <a:p>
            <a:r>
              <a:rPr lang="en-US"/>
              <a:t>R2E Annual Meeting 2018</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2004429798"/>
              </p:ext>
            </p:extLst>
          </p:nvPr>
        </p:nvGraphicFramePr>
        <p:xfrm>
          <a:off x="1513406" y="3917005"/>
          <a:ext cx="6108461" cy="1854200"/>
        </p:xfrm>
        <a:graphic>
          <a:graphicData uri="http://schemas.openxmlformats.org/drawingml/2006/table">
            <a:tbl>
              <a:tblPr firstRow="1" bandRow="1">
                <a:solidFill>
                  <a:schemeClr val="bg1"/>
                </a:solidFill>
                <a:tableStyleId>{616DA210-FB5B-4158-B5E0-FEB733F419BA}</a:tableStyleId>
              </a:tblPr>
              <a:tblGrid>
                <a:gridCol w="924971">
                  <a:extLst>
                    <a:ext uri="{9D8B030D-6E8A-4147-A177-3AD203B41FA5}">
                      <a16:colId xmlns:a16="http://schemas.microsoft.com/office/drawing/2014/main" val="2552288320"/>
                    </a:ext>
                  </a:extLst>
                </a:gridCol>
                <a:gridCol w="967155">
                  <a:extLst>
                    <a:ext uri="{9D8B030D-6E8A-4147-A177-3AD203B41FA5}">
                      <a16:colId xmlns:a16="http://schemas.microsoft.com/office/drawing/2014/main" val="3939357603"/>
                    </a:ext>
                  </a:extLst>
                </a:gridCol>
                <a:gridCol w="725787">
                  <a:extLst>
                    <a:ext uri="{9D8B030D-6E8A-4147-A177-3AD203B41FA5}">
                      <a16:colId xmlns:a16="http://schemas.microsoft.com/office/drawing/2014/main" val="2204164618"/>
                    </a:ext>
                  </a:extLst>
                </a:gridCol>
                <a:gridCol w="872637">
                  <a:extLst>
                    <a:ext uri="{9D8B030D-6E8A-4147-A177-3AD203B41FA5}">
                      <a16:colId xmlns:a16="http://schemas.microsoft.com/office/drawing/2014/main" val="4111706520"/>
                    </a:ext>
                  </a:extLst>
                </a:gridCol>
                <a:gridCol w="872637">
                  <a:extLst>
                    <a:ext uri="{9D8B030D-6E8A-4147-A177-3AD203B41FA5}">
                      <a16:colId xmlns:a16="http://schemas.microsoft.com/office/drawing/2014/main" val="2285456883"/>
                    </a:ext>
                  </a:extLst>
                </a:gridCol>
                <a:gridCol w="872637">
                  <a:extLst>
                    <a:ext uri="{9D8B030D-6E8A-4147-A177-3AD203B41FA5}">
                      <a16:colId xmlns:a16="http://schemas.microsoft.com/office/drawing/2014/main" val="2689192472"/>
                    </a:ext>
                  </a:extLst>
                </a:gridCol>
                <a:gridCol w="872637">
                  <a:extLst>
                    <a:ext uri="{9D8B030D-6E8A-4147-A177-3AD203B41FA5}">
                      <a16:colId xmlns:a16="http://schemas.microsoft.com/office/drawing/2014/main" val="481711306"/>
                    </a:ext>
                  </a:extLst>
                </a:gridCol>
              </a:tblGrid>
              <a:tr h="370840">
                <a:tc>
                  <a:txBody>
                    <a:bodyPr/>
                    <a:lstStyle/>
                    <a:p>
                      <a:endParaRPr lang="en-GB" sz="1100" dirty="0"/>
                    </a:p>
                  </a:txBody>
                  <a:tcPr/>
                </a:tc>
                <a:tc>
                  <a:txBody>
                    <a:bodyPr/>
                    <a:lstStyle/>
                    <a:p>
                      <a:pPr algn="ctr" rtl="0" fontAlgn="ctr"/>
                      <a:r>
                        <a:rPr lang="en-GB" sz="1100" u="none" strike="noStrike" dirty="0">
                          <a:effectLst/>
                        </a:rPr>
                        <a:t>Configuration</a:t>
                      </a:r>
                      <a:endParaRPr lang="en-GB" sz="1100" b="1" i="0" u="none" strike="noStrike" dirty="0">
                        <a:solidFill>
                          <a:srgbClr val="0055A0"/>
                        </a:solidFill>
                        <a:effectLst/>
                        <a:latin typeface="Arial" panose="020B0604020202020204" pitchFamily="34" charset="0"/>
                      </a:endParaRPr>
                    </a:p>
                  </a:txBody>
                  <a:tcPr marL="9525" marR="9525" marT="9525" marB="0" anchor="ctr"/>
                </a:tc>
                <a:tc>
                  <a:txBody>
                    <a:bodyPr/>
                    <a:lstStyle/>
                    <a:p>
                      <a:pPr algn="ctr" rtl="0" fontAlgn="ctr"/>
                      <a:r>
                        <a:rPr lang="en-GB" sz="1100" u="none" strike="noStrike" dirty="0">
                          <a:effectLst/>
                        </a:rPr>
                        <a:t>Position</a:t>
                      </a:r>
                      <a:endParaRPr lang="en-GB" sz="1100" b="1" i="0" u="none" strike="noStrike" dirty="0">
                        <a:solidFill>
                          <a:srgbClr val="0055A0"/>
                        </a:solidFill>
                        <a:effectLst/>
                        <a:latin typeface="Arial" panose="020B0604020202020204" pitchFamily="34" charset="0"/>
                      </a:endParaRPr>
                    </a:p>
                  </a:txBody>
                  <a:tcPr marL="9525" marR="9525" marT="9525" marB="0" anchor="ctr"/>
                </a:tc>
                <a:tc>
                  <a:txBody>
                    <a:bodyPr/>
                    <a:lstStyle/>
                    <a:p>
                      <a:pPr algn="ctr" rtl="0" fontAlgn="ctr"/>
                      <a:r>
                        <a:rPr lang="en-GB" sz="1100" u="none" strike="noStrike" dirty="0">
                          <a:effectLst/>
                        </a:rPr>
                        <a:t>Target Inside</a:t>
                      </a:r>
                      <a:endParaRPr lang="en-GB" sz="1100" b="1" i="0" u="none" strike="noStrike" dirty="0">
                        <a:solidFill>
                          <a:srgbClr val="0055A0"/>
                        </a:solidFill>
                        <a:effectLst/>
                        <a:latin typeface="Arial" panose="020B0604020202020204" pitchFamily="34" charset="0"/>
                      </a:endParaRPr>
                    </a:p>
                  </a:txBody>
                  <a:tcPr marL="9525" marR="9525" marT="9525" marB="0" anchor="ctr"/>
                </a:tc>
                <a:tc>
                  <a:txBody>
                    <a:bodyPr/>
                    <a:lstStyle/>
                    <a:p>
                      <a:pPr algn="ctr" rtl="0" fontAlgn="ctr"/>
                      <a:r>
                        <a:rPr lang="en-GB" sz="1100" u="none" strike="noStrike" dirty="0">
                          <a:effectLst/>
                        </a:rPr>
                        <a:t>Target Outside</a:t>
                      </a:r>
                      <a:endParaRPr lang="en-GB" sz="1100" b="1" i="0" u="none" strike="noStrike" dirty="0">
                        <a:solidFill>
                          <a:srgbClr val="0055A0"/>
                        </a:solidFill>
                        <a:effectLst/>
                        <a:latin typeface="Arial" panose="020B0604020202020204" pitchFamily="34" charset="0"/>
                      </a:endParaRPr>
                    </a:p>
                  </a:txBody>
                  <a:tcPr marL="9525" marR="9525" marT="9525" marB="0" anchor="ctr"/>
                </a:tc>
                <a:tc>
                  <a:txBody>
                    <a:bodyPr/>
                    <a:lstStyle/>
                    <a:p>
                      <a:pPr algn="ctr" rtl="0" fontAlgn="ctr"/>
                      <a:r>
                        <a:rPr lang="en-GB" sz="1100" u="none" strike="noStrike" dirty="0">
                          <a:effectLst/>
                        </a:rPr>
                        <a:t>Dose [Gy]</a:t>
                      </a:r>
                      <a:endParaRPr lang="en-GB" sz="1100" b="1" i="0" u="none" strike="noStrike" dirty="0">
                        <a:solidFill>
                          <a:srgbClr val="0055A0"/>
                        </a:solidFill>
                        <a:effectLst/>
                        <a:latin typeface="Arial" panose="020B0604020202020204" pitchFamily="34" charset="0"/>
                      </a:endParaRPr>
                    </a:p>
                  </a:txBody>
                  <a:tcPr marL="9525" marR="9525" marT="9525" marB="0" anchor="ctr"/>
                </a:tc>
                <a:tc>
                  <a:txBody>
                    <a:bodyPr/>
                    <a:lstStyle/>
                    <a:p>
                      <a:pPr algn="ctr" rtl="0" fontAlgn="ctr"/>
                      <a:r>
                        <a:rPr lang="en-GB" sz="1100" u="none" strike="noStrike" dirty="0">
                          <a:effectLst/>
                        </a:rPr>
                        <a:t>Total POT</a:t>
                      </a:r>
                      <a:endParaRPr lang="en-GB" sz="1100" b="1" i="0" u="none" strike="noStrike" dirty="0">
                        <a:solidFill>
                          <a:srgbClr val="0055A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690554218"/>
                  </a:ext>
                </a:extLst>
              </a:tr>
              <a:tr h="370840">
                <a:tc>
                  <a:txBody>
                    <a:bodyPr/>
                    <a:lstStyle/>
                    <a:p>
                      <a:pPr algn="ctr" rtl="0" fontAlgn="ctr"/>
                      <a:r>
                        <a:rPr lang="en-GB" sz="1100" u="none" strike="noStrike" dirty="0">
                          <a:effectLst/>
                        </a:rPr>
                        <a:t>Run 1</a:t>
                      </a:r>
                      <a:endParaRPr lang="en-GB" sz="1100" b="0" i="0" u="none" strike="noStrike" dirty="0">
                        <a:solidFill>
                          <a:srgbClr val="0055A0"/>
                        </a:solidFill>
                        <a:effectLst/>
                        <a:latin typeface="+mn-lt"/>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cap="small" dirty="0">
                          <a:effectLst/>
                        </a:rPr>
                        <a:t>“</a:t>
                      </a:r>
                      <a:r>
                        <a:rPr lang="en-GB" sz="1100" cap="small" dirty="0" err="1">
                          <a:effectLst/>
                        </a:rPr>
                        <a:t>CuOOOO</a:t>
                      </a:r>
                      <a:r>
                        <a:rPr lang="en-GB" sz="1100" cap="small" dirty="0">
                          <a:effectLst/>
                        </a:rPr>
                        <a:t>”</a:t>
                      </a:r>
                      <a:endParaRPr lang="en-GB" sz="1100" dirty="0">
                        <a:solidFill>
                          <a:srgbClr val="000000"/>
                        </a:solidFill>
                        <a:effectLst/>
                        <a:latin typeface="+mn-lt"/>
                        <a:ea typeface="Times New Roman" panose="02020603050405020304" pitchFamily="18" charset="0"/>
                        <a:cs typeface="Calibri" panose="020F0502020204030204" pitchFamily="34" charset="0"/>
                      </a:endParaRPr>
                    </a:p>
                  </a:txBody>
                  <a:tcPr marL="9525" marR="9525" marT="9525" marB="0" anchor="ctr"/>
                </a:tc>
                <a:tc>
                  <a:txBody>
                    <a:bodyPr/>
                    <a:lstStyle/>
                    <a:p>
                      <a:pPr algn="ctr" rtl="0" fontAlgn="ctr"/>
                      <a:r>
                        <a:rPr lang="en-GB" sz="1100" u="none" strike="noStrike" dirty="0">
                          <a:effectLst/>
                        </a:rPr>
                        <a:t>10</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2018-06-13 </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2018-06-18 </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218.69</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1.27E+16</a:t>
                      </a:r>
                      <a:endParaRPr lang="en-GB" sz="1100" b="0" i="0" u="none" strike="noStrike" dirty="0">
                        <a:solidFill>
                          <a:srgbClr val="0055A0"/>
                        </a:solidFill>
                        <a:effectLst/>
                        <a:latin typeface="+mn-lt"/>
                      </a:endParaRPr>
                    </a:p>
                  </a:txBody>
                  <a:tcPr marL="9525" marR="9525" marT="9525" marB="0" anchor="ctr"/>
                </a:tc>
                <a:extLst>
                  <a:ext uri="{0D108BD9-81ED-4DB2-BD59-A6C34878D82A}">
                    <a16:rowId xmlns:a16="http://schemas.microsoft.com/office/drawing/2014/main" val="3887204204"/>
                  </a:ext>
                </a:extLst>
              </a:tr>
              <a:tr h="370840">
                <a:tc>
                  <a:txBody>
                    <a:bodyPr/>
                    <a:lstStyle/>
                    <a:p>
                      <a:pPr algn="ctr" rtl="0" fontAlgn="ctr"/>
                      <a:r>
                        <a:rPr lang="en-GB" sz="1100" u="none" strike="noStrike" dirty="0">
                          <a:effectLst/>
                        </a:rPr>
                        <a:t>Run 2</a:t>
                      </a:r>
                      <a:endParaRPr lang="en-GB" sz="1100" b="0" i="0" u="none" strike="noStrike" dirty="0">
                        <a:solidFill>
                          <a:srgbClr val="0055A0"/>
                        </a:solidFill>
                        <a:effectLst/>
                        <a:latin typeface="+mn-lt"/>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cap="small" dirty="0">
                          <a:effectLst/>
                        </a:rPr>
                        <a:t>“</a:t>
                      </a:r>
                      <a:r>
                        <a:rPr lang="en-GB" sz="1100" cap="small" dirty="0" err="1">
                          <a:effectLst/>
                        </a:rPr>
                        <a:t>CuOOOO</a:t>
                      </a:r>
                      <a:r>
                        <a:rPr lang="en-GB" sz="1100" cap="small" dirty="0">
                          <a:effectLst/>
                        </a:rPr>
                        <a:t>”</a:t>
                      </a:r>
                      <a:endParaRPr lang="en-GB" sz="1100" dirty="0">
                        <a:solidFill>
                          <a:srgbClr val="000000"/>
                        </a:solidFill>
                        <a:effectLst/>
                        <a:latin typeface="+mn-lt"/>
                        <a:ea typeface="Times New Roman" panose="02020603050405020304" pitchFamily="18" charset="0"/>
                        <a:cs typeface="Calibri" panose="020F0502020204030204" pitchFamily="34" charset="0"/>
                      </a:endParaRPr>
                    </a:p>
                  </a:txBody>
                  <a:tcPr marL="9525" marR="9525" marT="9525" marB="0" anchor="ctr"/>
                </a:tc>
                <a:tc>
                  <a:txBody>
                    <a:bodyPr/>
                    <a:lstStyle/>
                    <a:p>
                      <a:pPr algn="ctr" rtl="0" fontAlgn="ctr"/>
                      <a:r>
                        <a:rPr lang="en-GB" sz="1100" u="none" strike="noStrike" dirty="0">
                          <a:effectLst/>
                        </a:rPr>
                        <a:t>10</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2018-06-20</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2018-06-25 </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229.25</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1.64E+16</a:t>
                      </a:r>
                      <a:endParaRPr lang="en-GB" sz="1100" b="0" i="0" u="none" strike="noStrike" dirty="0">
                        <a:solidFill>
                          <a:srgbClr val="0055A0"/>
                        </a:solidFill>
                        <a:effectLst/>
                        <a:latin typeface="+mn-lt"/>
                      </a:endParaRPr>
                    </a:p>
                  </a:txBody>
                  <a:tcPr marL="9525" marR="9525" marT="9525" marB="0" anchor="ctr"/>
                </a:tc>
                <a:extLst>
                  <a:ext uri="{0D108BD9-81ED-4DB2-BD59-A6C34878D82A}">
                    <a16:rowId xmlns:a16="http://schemas.microsoft.com/office/drawing/2014/main" val="3870347426"/>
                  </a:ext>
                </a:extLst>
              </a:tr>
              <a:tr h="370840">
                <a:tc>
                  <a:txBody>
                    <a:bodyPr/>
                    <a:lstStyle/>
                    <a:p>
                      <a:pPr algn="ctr" rtl="0" fontAlgn="ctr"/>
                      <a:r>
                        <a:rPr lang="en-GB" sz="1100" u="none" strike="noStrike" dirty="0">
                          <a:effectLst/>
                        </a:rPr>
                        <a:t>Run 3</a:t>
                      </a:r>
                      <a:endParaRPr lang="en-GB" sz="1100" b="0" i="0" u="none" strike="noStrike" dirty="0">
                        <a:solidFill>
                          <a:srgbClr val="0055A0"/>
                        </a:solidFill>
                        <a:effectLst/>
                        <a:latin typeface="+mn-lt"/>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cap="small" dirty="0">
                          <a:effectLst/>
                        </a:rPr>
                        <a:t>“</a:t>
                      </a:r>
                      <a:r>
                        <a:rPr lang="en-GB" sz="1100" cap="small" dirty="0" err="1">
                          <a:effectLst/>
                        </a:rPr>
                        <a:t>CuOOOO</a:t>
                      </a:r>
                      <a:r>
                        <a:rPr lang="en-GB" sz="1100" cap="small" dirty="0">
                          <a:effectLst/>
                        </a:rPr>
                        <a:t>”</a:t>
                      </a:r>
                      <a:endParaRPr lang="en-GB" sz="1100" dirty="0">
                        <a:solidFill>
                          <a:srgbClr val="000000"/>
                        </a:solidFill>
                        <a:effectLst/>
                        <a:latin typeface="+mn-lt"/>
                        <a:ea typeface="Times New Roman" panose="02020603050405020304" pitchFamily="18" charset="0"/>
                        <a:cs typeface="Calibri" panose="020F0502020204030204" pitchFamily="34" charset="0"/>
                      </a:endParaRPr>
                    </a:p>
                  </a:txBody>
                  <a:tcPr marL="9525" marR="9525" marT="9525" marB="0" anchor="ctr"/>
                </a:tc>
                <a:tc>
                  <a:txBody>
                    <a:bodyPr/>
                    <a:lstStyle/>
                    <a:p>
                      <a:pPr algn="ctr" rtl="0" fontAlgn="ctr"/>
                      <a:r>
                        <a:rPr lang="en-GB" sz="1100" u="none" strike="noStrike" dirty="0">
                          <a:effectLst/>
                        </a:rPr>
                        <a:t>10</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2018-09-05 </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2018-09-10 </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156.5</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1.78E+16</a:t>
                      </a:r>
                      <a:endParaRPr lang="en-GB" sz="1100" b="0" i="0" u="none" strike="noStrike" dirty="0">
                        <a:solidFill>
                          <a:srgbClr val="0055A0"/>
                        </a:solidFill>
                        <a:effectLst/>
                        <a:latin typeface="+mn-lt"/>
                      </a:endParaRPr>
                    </a:p>
                  </a:txBody>
                  <a:tcPr marL="9525" marR="9525" marT="9525" marB="0" anchor="ctr"/>
                </a:tc>
                <a:extLst>
                  <a:ext uri="{0D108BD9-81ED-4DB2-BD59-A6C34878D82A}">
                    <a16:rowId xmlns:a16="http://schemas.microsoft.com/office/drawing/2014/main" val="1185238590"/>
                  </a:ext>
                </a:extLst>
              </a:tr>
              <a:tr h="370840">
                <a:tc>
                  <a:txBody>
                    <a:bodyPr/>
                    <a:lstStyle/>
                    <a:p>
                      <a:pPr algn="ctr" rtl="0" fontAlgn="ctr"/>
                      <a:r>
                        <a:rPr lang="en-GB" sz="1100" u="none" strike="noStrike" dirty="0">
                          <a:effectLst/>
                        </a:rPr>
                        <a:t>Run 4</a:t>
                      </a:r>
                      <a:endParaRPr lang="en-GB" sz="1100" b="0" i="0" u="none" strike="noStrike" dirty="0">
                        <a:solidFill>
                          <a:srgbClr val="0055A0"/>
                        </a:solidFill>
                        <a:effectLst/>
                        <a:latin typeface="+mn-lt"/>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cap="small" dirty="0">
                          <a:effectLst/>
                        </a:rPr>
                        <a:t>“</a:t>
                      </a:r>
                      <a:r>
                        <a:rPr lang="en-GB" sz="1100" cap="small" dirty="0" err="1">
                          <a:effectLst/>
                        </a:rPr>
                        <a:t>CuOOOO</a:t>
                      </a:r>
                      <a:r>
                        <a:rPr lang="en-GB" sz="1100" cap="small" dirty="0">
                          <a:effectLst/>
                        </a:rPr>
                        <a:t>”</a:t>
                      </a:r>
                      <a:endParaRPr lang="en-GB" sz="1100" dirty="0">
                        <a:solidFill>
                          <a:srgbClr val="000000"/>
                        </a:solidFill>
                        <a:effectLst/>
                        <a:latin typeface="+mn-lt"/>
                        <a:ea typeface="Times New Roman" panose="02020603050405020304" pitchFamily="18" charset="0"/>
                        <a:cs typeface="Calibri" panose="020F0502020204030204" pitchFamily="34" charset="0"/>
                      </a:endParaRPr>
                    </a:p>
                  </a:txBody>
                  <a:tcPr marL="9525" marR="9525" marT="9525" marB="0" anchor="ctr"/>
                </a:tc>
                <a:tc>
                  <a:txBody>
                    <a:bodyPr/>
                    <a:lstStyle/>
                    <a:p>
                      <a:pPr algn="ctr" rtl="0" fontAlgn="ctr"/>
                      <a:r>
                        <a:rPr lang="en-GB" sz="1100" u="none" strike="noStrike" dirty="0">
                          <a:effectLst/>
                        </a:rPr>
                        <a:t>10</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2018-09-12</a:t>
                      </a:r>
                      <a:endParaRPr lang="en-GB" sz="1100" b="0" i="0" u="none" strike="noStrike" dirty="0">
                        <a:solidFill>
                          <a:srgbClr val="0055A0"/>
                        </a:solidFill>
                        <a:effectLst/>
                        <a:latin typeface="+mn-lt"/>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100" dirty="0">
                          <a:effectLst/>
                        </a:rPr>
                        <a:t>2018-09-17</a:t>
                      </a:r>
                      <a:endParaRPr lang="en-GB" sz="1100" dirty="0">
                        <a:solidFill>
                          <a:srgbClr val="000000"/>
                        </a:solidFill>
                        <a:effectLst/>
                        <a:latin typeface="+mn-lt"/>
                        <a:ea typeface="Times New Roman" panose="02020603050405020304" pitchFamily="18" charset="0"/>
                        <a:cs typeface="Calibri" panose="020F0502020204030204" pitchFamily="34" charset="0"/>
                      </a:endParaRPr>
                    </a:p>
                  </a:txBody>
                  <a:tcPr marL="9525" marR="9525" marT="9525" marB="0" anchor="ctr"/>
                </a:tc>
                <a:tc>
                  <a:txBody>
                    <a:bodyPr/>
                    <a:lstStyle/>
                    <a:p>
                      <a:pPr algn="ctr" rtl="0" fontAlgn="ctr"/>
                      <a:r>
                        <a:rPr lang="en-GB" sz="1100" u="none" strike="noStrike">
                          <a:effectLst/>
                        </a:rPr>
                        <a:t>197.22</a:t>
                      </a:r>
                      <a:endParaRPr lang="en-GB" sz="1100" b="0" i="0" u="none" strike="noStrike">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1.47E+16</a:t>
                      </a:r>
                      <a:endParaRPr lang="en-GB" sz="1100" b="0" i="0" u="none" strike="noStrike" dirty="0">
                        <a:solidFill>
                          <a:srgbClr val="0055A0"/>
                        </a:solidFill>
                        <a:effectLst/>
                        <a:latin typeface="+mn-lt"/>
                      </a:endParaRPr>
                    </a:p>
                  </a:txBody>
                  <a:tcPr marL="9525" marR="9525" marT="9525" marB="0" anchor="ctr"/>
                </a:tc>
                <a:extLst>
                  <a:ext uri="{0D108BD9-81ED-4DB2-BD59-A6C34878D82A}">
                    <a16:rowId xmlns:a16="http://schemas.microsoft.com/office/drawing/2014/main" val="1205913754"/>
                  </a:ext>
                </a:extLst>
              </a:tr>
            </a:tbl>
          </a:graphicData>
        </a:graphic>
      </p:graphicFrame>
      <p:sp>
        <p:nvSpPr>
          <p:cNvPr id="9" name="TextBox 8"/>
          <p:cNvSpPr txBox="1"/>
          <p:nvPr/>
        </p:nvSpPr>
        <p:spPr>
          <a:xfrm>
            <a:off x="1250378" y="1329963"/>
            <a:ext cx="1359668" cy="461665"/>
          </a:xfrm>
          <a:prstGeom prst="rect">
            <a:avLst/>
          </a:prstGeom>
          <a:noFill/>
        </p:spPr>
        <p:txBody>
          <a:bodyPr wrap="none" rtlCol="0">
            <a:spAutoFit/>
          </a:bodyPr>
          <a:lstStyle/>
          <a:p>
            <a:pPr algn="ctr"/>
            <a:r>
              <a:rPr lang="en-GB" sz="1200" dirty="0"/>
              <a:t>Change of </a:t>
            </a:r>
            <a:br>
              <a:rPr lang="en-GB" sz="1200" dirty="0"/>
            </a:br>
            <a:r>
              <a:rPr lang="en-GB" sz="1200" dirty="0"/>
              <a:t>mezzanine board</a:t>
            </a:r>
          </a:p>
        </p:txBody>
      </p:sp>
      <p:sp>
        <p:nvSpPr>
          <p:cNvPr id="10" name="TextBox 9"/>
          <p:cNvSpPr txBox="1"/>
          <p:nvPr/>
        </p:nvSpPr>
        <p:spPr>
          <a:xfrm>
            <a:off x="3562411" y="1329962"/>
            <a:ext cx="1436611" cy="646331"/>
          </a:xfrm>
          <a:prstGeom prst="rect">
            <a:avLst/>
          </a:prstGeom>
          <a:noFill/>
        </p:spPr>
        <p:txBody>
          <a:bodyPr wrap="none" rtlCol="0">
            <a:spAutoFit/>
          </a:bodyPr>
          <a:lstStyle/>
          <a:p>
            <a:pPr algn="ctr"/>
            <a:r>
              <a:rPr lang="en-GB" sz="1200" dirty="0"/>
              <a:t>Firmware update</a:t>
            </a:r>
            <a:br>
              <a:rPr lang="en-GB" sz="1200" dirty="0"/>
            </a:br>
            <a:r>
              <a:rPr lang="en-GB" sz="1200" dirty="0"/>
              <a:t>Built-in mezzanine</a:t>
            </a:r>
            <a:br>
              <a:rPr lang="en-GB" sz="1200" dirty="0"/>
            </a:br>
            <a:r>
              <a:rPr lang="en-GB" sz="1200" dirty="0"/>
              <a:t>cards</a:t>
            </a:r>
          </a:p>
        </p:txBody>
      </p:sp>
      <p:sp>
        <p:nvSpPr>
          <p:cNvPr id="11" name="TextBox 10"/>
          <p:cNvSpPr txBox="1"/>
          <p:nvPr/>
        </p:nvSpPr>
        <p:spPr>
          <a:xfrm>
            <a:off x="6116671" y="1329961"/>
            <a:ext cx="1027845" cy="461665"/>
          </a:xfrm>
          <a:prstGeom prst="rect">
            <a:avLst/>
          </a:prstGeom>
          <a:noFill/>
        </p:spPr>
        <p:txBody>
          <a:bodyPr wrap="none" rtlCol="0">
            <a:spAutoFit/>
          </a:bodyPr>
          <a:lstStyle/>
          <a:p>
            <a:pPr algn="ctr"/>
            <a:r>
              <a:rPr lang="en-GB" sz="1200" dirty="0"/>
              <a:t>DQQDLB</a:t>
            </a:r>
            <a:br>
              <a:rPr lang="en-GB" sz="1200" dirty="0"/>
            </a:br>
            <a:r>
              <a:rPr lang="en-GB" sz="1200" dirty="0"/>
              <a:t>replacement</a:t>
            </a:r>
          </a:p>
        </p:txBody>
      </p:sp>
    </p:spTree>
    <p:extLst>
      <p:ext uri="{BB962C8B-B14F-4D97-AF65-F5344CB8AC3E}">
        <p14:creationId xmlns:p14="http://schemas.microsoft.com/office/powerpoint/2010/main" val="3105358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888216" y="1176079"/>
            <a:ext cx="7074715" cy="3053616"/>
          </a:xfrm>
          <a:prstGeom prst="rect">
            <a:avLst/>
          </a:prstGeom>
        </p:spPr>
      </p:pic>
      <p:sp>
        <p:nvSpPr>
          <p:cNvPr id="2" name="Title 1"/>
          <p:cNvSpPr>
            <a:spLocks noGrp="1"/>
          </p:cNvSpPr>
          <p:nvPr>
            <p:ph type="title"/>
          </p:nvPr>
        </p:nvSpPr>
        <p:spPr/>
        <p:txBody>
          <a:bodyPr>
            <a:noAutofit/>
          </a:bodyPr>
          <a:lstStyle/>
          <a:p>
            <a:r>
              <a:rPr lang="en-GB" sz="3600" dirty="0"/>
              <a:t>DQLPUBv2: Summary of Performance</a:t>
            </a:r>
          </a:p>
        </p:txBody>
      </p:sp>
      <p:sp>
        <p:nvSpPr>
          <p:cNvPr id="3" name="Content Placeholder 2"/>
          <p:cNvSpPr>
            <a:spLocks noGrp="1"/>
          </p:cNvSpPr>
          <p:nvPr>
            <p:ph idx="1"/>
          </p:nvPr>
        </p:nvSpPr>
        <p:spPr>
          <a:xfrm>
            <a:off x="457200" y="4294849"/>
            <a:ext cx="8458199" cy="1698186"/>
          </a:xfrm>
        </p:spPr>
        <p:txBody>
          <a:bodyPr>
            <a:noAutofit/>
          </a:bodyPr>
          <a:lstStyle/>
          <a:p>
            <a:r>
              <a:rPr lang="en-GB" sz="1300" b="1" dirty="0"/>
              <a:t>DQAMC</a:t>
            </a:r>
            <a:r>
              <a:rPr lang="en-GB" sz="1300" dirty="0"/>
              <a:t> survives for </a:t>
            </a:r>
            <a:r>
              <a:rPr lang="en-GB" sz="1300" b="1" dirty="0"/>
              <a:t>100 Gy</a:t>
            </a:r>
            <a:r>
              <a:rPr lang="en-GB" sz="1300" dirty="0"/>
              <a:t> on average, then it fails due to the </a:t>
            </a:r>
            <a:r>
              <a:rPr lang="en-GB" sz="1300" dirty="0" err="1"/>
              <a:t>microFIP</a:t>
            </a:r>
            <a:r>
              <a:rPr lang="en-GB" sz="1300" dirty="0"/>
              <a:t> IC</a:t>
            </a:r>
          </a:p>
          <a:p>
            <a:r>
              <a:rPr lang="en-GB" sz="1300" b="1" dirty="0"/>
              <a:t>DQCSU</a:t>
            </a:r>
            <a:r>
              <a:rPr lang="en-GB" sz="1300" dirty="0"/>
              <a:t> works at least up to </a:t>
            </a:r>
            <a:r>
              <a:rPr lang="en-GB" sz="1300" b="1" dirty="0"/>
              <a:t>241 Gy</a:t>
            </a:r>
          </a:p>
          <a:p>
            <a:r>
              <a:rPr lang="en-GB" sz="1300" b="1" dirty="0"/>
              <a:t>DQQDL</a:t>
            </a:r>
            <a:r>
              <a:rPr lang="en-GB" sz="1300" dirty="0"/>
              <a:t> performs well up to </a:t>
            </a:r>
            <a:r>
              <a:rPr lang="en-GB" sz="1300" b="1" dirty="0"/>
              <a:t>330 Gy</a:t>
            </a:r>
          </a:p>
          <a:p>
            <a:r>
              <a:rPr lang="en-GB" sz="1300" dirty="0"/>
              <a:t>For Run 3 and Run 4, failure of DQQDLB was attributed to failure of one digital isolator and one op-amp respectively. However</a:t>
            </a:r>
          </a:p>
          <a:p>
            <a:pPr lvl="1"/>
            <a:r>
              <a:rPr lang="en-GB" sz="1200" dirty="0"/>
              <a:t>20 digital isolators used in DQLPU B unit, 1 failed out of 47 tested within Run 1-4;</a:t>
            </a:r>
          </a:p>
          <a:p>
            <a:pPr lvl="1"/>
            <a:r>
              <a:rPr lang="en-GB" sz="1200" dirty="0"/>
              <a:t>58 operational amplifier used in DQLPU B unit, 1 failed out of 140 tested within Run 1-4</a:t>
            </a:r>
          </a:p>
        </p:txBody>
      </p:sp>
      <p:sp>
        <p:nvSpPr>
          <p:cNvPr id="4" name="Date Placeholder 3"/>
          <p:cNvSpPr>
            <a:spLocks noGrp="1"/>
          </p:cNvSpPr>
          <p:nvPr>
            <p:ph type="dt" sz="half" idx="2"/>
          </p:nvPr>
        </p:nvSpPr>
        <p:spPr/>
        <p:txBody>
          <a:bodyPr/>
          <a:lstStyle/>
          <a:p>
            <a:fld id="{1700A5B6-B2E6-4699-A304-4E16099E25BC}" type="datetime1">
              <a:rPr lang="en-US" smtClean="0"/>
              <a:t>12/12/2018</a:t>
            </a:fld>
            <a:endParaRPr lang="en-US" dirty="0"/>
          </a:p>
        </p:txBody>
      </p:sp>
      <p:sp>
        <p:nvSpPr>
          <p:cNvPr id="5" name="Footer Placeholder 4"/>
          <p:cNvSpPr>
            <a:spLocks noGrp="1"/>
          </p:cNvSpPr>
          <p:nvPr>
            <p:ph type="ftr" sz="quarter" idx="3"/>
          </p:nvPr>
        </p:nvSpPr>
        <p:spPr/>
        <p:txBody>
          <a:bodyPr/>
          <a:lstStyle/>
          <a:p>
            <a:r>
              <a:rPr lang="en-US"/>
              <a:t>R2E Annual Meeting 2018</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p:sp>
        <p:nvSpPr>
          <p:cNvPr id="14" name="TextBox 13"/>
          <p:cNvSpPr txBox="1"/>
          <p:nvPr/>
        </p:nvSpPr>
        <p:spPr>
          <a:xfrm>
            <a:off x="3403959" y="1043131"/>
            <a:ext cx="545342" cy="254044"/>
          </a:xfrm>
          <a:prstGeom prst="rect">
            <a:avLst/>
          </a:prstGeom>
          <a:noFill/>
        </p:spPr>
        <p:txBody>
          <a:bodyPr wrap="none" rtlCol="0">
            <a:spAutoFit/>
          </a:bodyPr>
          <a:lstStyle/>
          <a:p>
            <a:r>
              <a:rPr lang="en-GB" sz="1051" dirty="0"/>
              <a:t>Run 1</a:t>
            </a:r>
          </a:p>
        </p:txBody>
      </p:sp>
      <p:sp>
        <p:nvSpPr>
          <p:cNvPr id="15" name="TextBox 14"/>
          <p:cNvSpPr txBox="1"/>
          <p:nvPr/>
        </p:nvSpPr>
        <p:spPr>
          <a:xfrm>
            <a:off x="6337229" y="987188"/>
            <a:ext cx="545342" cy="254044"/>
          </a:xfrm>
          <a:prstGeom prst="rect">
            <a:avLst/>
          </a:prstGeom>
          <a:noFill/>
        </p:spPr>
        <p:txBody>
          <a:bodyPr wrap="none" rtlCol="0">
            <a:spAutoFit/>
          </a:bodyPr>
          <a:lstStyle/>
          <a:p>
            <a:r>
              <a:rPr lang="en-GB" sz="1051" dirty="0"/>
              <a:t>Run 2</a:t>
            </a:r>
          </a:p>
        </p:txBody>
      </p:sp>
      <p:sp>
        <p:nvSpPr>
          <p:cNvPr id="16" name="TextBox 15"/>
          <p:cNvSpPr txBox="1"/>
          <p:nvPr/>
        </p:nvSpPr>
        <p:spPr>
          <a:xfrm>
            <a:off x="3403959" y="2636412"/>
            <a:ext cx="545342" cy="254044"/>
          </a:xfrm>
          <a:prstGeom prst="rect">
            <a:avLst/>
          </a:prstGeom>
          <a:noFill/>
        </p:spPr>
        <p:txBody>
          <a:bodyPr wrap="none" rtlCol="0">
            <a:spAutoFit/>
          </a:bodyPr>
          <a:lstStyle/>
          <a:p>
            <a:r>
              <a:rPr lang="en-GB" sz="1051" dirty="0"/>
              <a:t>Run 3</a:t>
            </a:r>
          </a:p>
        </p:txBody>
      </p:sp>
      <p:sp>
        <p:nvSpPr>
          <p:cNvPr id="17" name="TextBox 16"/>
          <p:cNvSpPr txBox="1"/>
          <p:nvPr/>
        </p:nvSpPr>
        <p:spPr>
          <a:xfrm>
            <a:off x="6343305" y="2608442"/>
            <a:ext cx="545342" cy="254044"/>
          </a:xfrm>
          <a:prstGeom prst="rect">
            <a:avLst/>
          </a:prstGeom>
          <a:noFill/>
        </p:spPr>
        <p:txBody>
          <a:bodyPr wrap="none" rtlCol="0">
            <a:spAutoFit/>
          </a:bodyPr>
          <a:lstStyle/>
          <a:p>
            <a:r>
              <a:rPr lang="en-GB" sz="1051" dirty="0"/>
              <a:t>Run 4</a:t>
            </a:r>
          </a:p>
        </p:txBody>
      </p:sp>
    </p:spTree>
    <p:extLst>
      <p:ext uri="{BB962C8B-B14F-4D97-AF65-F5344CB8AC3E}">
        <p14:creationId xmlns:p14="http://schemas.microsoft.com/office/powerpoint/2010/main" val="3546068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About UQDS</a:t>
            </a:r>
          </a:p>
        </p:txBody>
      </p:sp>
      <p:sp>
        <p:nvSpPr>
          <p:cNvPr id="4" name="Date Placeholder 3"/>
          <p:cNvSpPr>
            <a:spLocks noGrp="1"/>
          </p:cNvSpPr>
          <p:nvPr>
            <p:ph type="dt" sz="half" idx="2"/>
          </p:nvPr>
        </p:nvSpPr>
        <p:spPr/>
        <p:txBody>
          <a:bodyPr/>
          <a:lstStyle/>
          <a:p>
            <a:fld id="{3E351BBF-0F2F-47D8-A0E3-6A30DAE8C0D9}" type="datetime1">
              <a:rPr lang="en-US" smtClean="0"/>
              <a:t>12/12/2018</a:t>
            </a:fld>
            <a:endParaRPr lang="en-US" dirty="0"/>
          </a:p>
        </p:txBody>
      </p:sp>
      <p:sp>
        <p:nvSpPr>
          <p:cNvPr id="5" name="Footer Placeholder 4"/>
          <p:cNvSpPr>
            <a:spLocks noGrp="1"/>
          </p:cNvSpPr>
          <p:nvPr>
            <p:ph type="ftr" sz="quarter" idx="3"/>
          </p:nvPr>
        </p:nvSpPr>
        <p:spPr/>
        <p:txBody>
          <a:bodyPr/>
          <a:lstStyle/>
          <a:p>
            <a:r>
              <a:rPr lang="en-US"/>
              <a:t>R2E Annual Meeting 2018</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22" name="Picture 21"/>
          <p:cNvPicPr>
            <a:picLocks noChangeAspect="1"/>
          </p:cNvPicPr>
          <p:nvPr/>
        </p:nvPicPr>
        <p:blipFill>
          <a:blip r:embed="rId3"/>
          <a:stretch>
            <a:fillRect/>
          </a:stretch>
        </p:blipFill>
        <p:spPr>
          <a:xfrm>
            <a:off x="1682171" y="1014323"/>
            <a:ext cx="5776912" cy="3960420"/>
          </a:xfrm>
          <a:prstGeom prst="rect">
            <a:avLst/>
          </a:prstGeom>
        </p:spPr>
      </p:pic>
      <p:sp>
        <p:nvSpPr>
          <p:cNvPr id="7" name="TextBox 6"/>
          <p:cNvSpPr txBox="1"/>
          <p:nvPr/>
        </p:nvSpPr>
        <p:spPr>
          <a:xfrm>
            <a:off x="1779070" y="5105332"/>
            <a:ext cx="5583116" cy="307777"/>
          </a:xfrm>
          <a:prstGeom prst="rect">
            <a:avLst/>
          </a:prstGeom>
          <a:noFill/>
        </p:spPr>
        <p:txBody>
          <a:bodyPr wrap="square" rtlCol="0">
            <a:spAutoFit/>
          </a:bodyPr>
          <a:lstStyle/>
          <a:p>
            <a:pPr algn="ctr"/>
            <a:r>
              <a:rPr lang="en-GB" sz="1400" dirty="0"/>
              <a:t>Located at RR73 / RR77</a:t>
            </a:r>
          </a:p>
        </p:txBody>
      </p:sp>
      <p:sp>
        <p:nvSpPr>
          <p:cNvPr id="8" name="TextBox 7"/>
          <p:cNvSpPr txBox="1"/>
          <p:nvPr/>
        </p:nvSpPr>
        <p:spPr>
          <a:xfrm>
            <a:off x="3231993" y="5446380"/>
            <a:ext cx="2677335" cy="523220"/>
          </a:xfrm>
          <a:prstGeom prst="rect">
            <a:avLst/>
          </a:prstGeom>
          <a:noFill/>
        </p:spPr>
        <p:txBody>
          <a:bodyPr wrap="none" rtlCol="0">
            <a:spAutoFit/>
          </a:bodyPr>
          <a:lstStyle/>
          <a:p>
            <a:pPr algn="ctr"/>
            <a:r>
              <a:rPr lang="en-GB" sz="1400" dirty="0"/>
              <a:t>Expected annual dose: ~1 Gy/y</a:t>
            </a:r>
          </a:p>
          <a:p>
            <a:pPr algn="ctr"/>
            <a:r>
              <a:rPr lang="en-GB" sz="1400" dirty="0"/>
              <a:t>Target lifetime dose: 30 Gy </a:t>
            </a:r>
          </a:p>
        </p:txBody>
      </p:sp>
      <p:cxnSp>
        <p:nvCxnSpPr>
          <p:cNvPr id="9" name="Straight Arrow Connector 8"/>
          <p:cNvCxnSpPr/>
          <p:nvPr/>
        </p:nvCxnSpPr>
        <p:spPr>
          <a:xfrm>
            <a:off x="4570627" y="5361393"/>
            <a:ext cx="0" cy="17003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995825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1186485" y="1065450"/>
            <a:ext cx="6768351" cy="3765748"/>
          </a:xfrm>
          <a:prstGeom prst="rect">
            <a:avLst/>
          </a:prstGeom>
        </p:spPr>
      </p:pic>
      <p:sp>
        <p:nvSpPr>
          <p:cNvPr id="2" name="Title 1"/>
          <p:cNvSpPr>
            <a:spLocks noGrp="1"/>
          </p:cNvSpPr>
          <p:nvPr>
            <p:ph type="title"/>
          </p:nvPr>
        </p:nvSpPr>
        <p:spPr/>
        <p:txBody>
          <a:bodyPr>
            <a:normAutofit/>
          </a:bodyPr>
          <a:lstStyle/>
          <a:p>
            <a:r>
              <a:rPr lang="en-GB" sz="3600" dirty="0"/>
              <a:t>UQDS: Test Setup</a:t>
            </a:r>
          </a:p>
        </p:txBody>
      </p:sp>
      <p:sp>
        <p:nvSpPr>
          <p:cNvPr id="4" name="Date Placeholder 3"/>
          <p:cNvSpPr>
            <a:spLocks noGrp="1"/>
          </p:cNvSpPr>
          <p:nvPr>
            <p:ph type="dt" sz="half" idx="2"/>
          </p:nvPr>
        </p:nvSpPr>
        <p:spPr/>
        <p:txBody>
          <a:bodyPr/>
          <a:lstStyle/>
          <a:p>
            <a:fld id="{2C8C845B-C819-4A4B-9B1D-EF97FA9F634C}" type="datetime1">
              <a:rPr lang="en-US" smtClean="0"/>
              <a:t>12/12/2018</a:t>
            </a:fld>
            <a:endParaRPr lang="en-US" dirty="0"/>
          </a:p>
        </p:txBody>
      </p:sp>
      <p:sp>
        <p:nvSpPr>
          <p:cNvPr id="5" name="Footer Placeholder 4"/>
          <p:cNvSpPr>
            <a:spLocks noGrp="1"/>
          </p:cNvSpPr>
          <p:nvPr>
            <p:ph type="ftr" sz="quarter" idx="3"/>
          </p:nvPr>
        </p:nvSpPr>
        <p:spPr/>
        <p:txBody>
          <a:bodyPr/>
          <a:lstStyle/>
          <a:p>
            <a:r>
              <a:rPr lang="en-US"/>
              <a:t>R2E Annual Meeting 2018</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16</a:t>
            </a:fld>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756314135"/>
              </p:ext>
            </p:extLst>
          </p:nvPr>
        </p:nvGraphicFramePr>
        <p:xfrm>
          <a:off x="1516428" y="5078940"/>
          <a:ext cx="6108461" cy="741680"/>
        </p:xfrm>
        <a:graphic>
          <a:graphicData uri="http://schemas.openxmlformats.org/drawingml/2006/table">
            <a:tbl>
              <a:tblPr firstRow="1" bandRow="1">
                <a:tableStyleId>{616DA210-FB5B-4158-B5E0-FEB733F419BA}</a:tableStyleId>
              </a:tblPr>
              <a:tblGrid>
                <a:gridCol w="924971">
                  <a:extLst>
                    <a:ext uri="{9D8B030D-6E8A-4147-A177-3AD203B41FA5}">
                      <a16:colId xmlns:a16="http://schemas.microsoft.com/office/drawing/2014/main" val="2552288320"/>
                    </a:ext>
                  </a:extLst>
                </a:gridCol>
                <a:gridCol w="967155">
                  <a:extLst>
                    <a:ext uri="{9D8B030D-6E8A-4147-A177-3AD203B41FA5}">
                      <a16:colId xmlns:a16="http://schemas.microsoft.com/office/drawing/2014/main" val="3939357603"/>
                    </a:ext>
                  </a:extLst>
                </a:gridCol>
                <a:gridCol w="725787">
                  <a:extLst>
                    <a:ext uri="{9D8B030D-6E8A-4147-A177-3AD203B41FA5}">
                      <a16:colId xmlns:a16="http://schemas.microsoft.com/office/drawing/2014/main" val="2204164618"/>
                    </a:ext>
                  </a:extLst>
                </a:gridCol>
                <a:gridCol w="872637">
                  <a:extLst>
                    <a:ext uri="{9D8B030D-6E8A-4147-A177-3AD203B41FA5}">
                      <a16:colId xmlns:a16="http://schemas.microsoft.com/office/drawing/2014/main" val="4111706520"/>
                    </a:ext>
                  </a:extLst>
                </a:gridCol>
                <a:gridCol w="872637">
                  <a:extLst>
                    <a:ext uri="{9D8B030D-6E8A-4147-A177-3AD203B41FA5}">
                      <a16:colId xmlns:a16="http://schemas.microsoft.com/office/drawing/2014/main" val="2285456883"/>
                    </a:ext>
                  </a:extLst>
                </a:gridCol>
                <a:gridCol w="872637">
                  <a:extLst>
                    <a:ext uri="{9D8B030D-6E8A-4147-A177-3AD203B41FA5}">
                      <a16:colId xmlns:a16="http://schemas.microsoft.com/office/drawing/2014/main" val="2689192472"/>
                    </a:ext>
                  </a:extLst>
                </a:gridCol>
                <a:gridCol w="872637">
                  <a:extLst>
                    <a:ext uri="{9D8B030D-6E8A-4147-A177-3AD203B41FA5}">
                      <a16:colId xmlns:a16="http://schemas.microsoft.com/office/drawing/2014/main" val="481711306"/>
                    </a:ext>
                  </a:extLst>
                </a:gridCol>
              </a:tblGrid>
              <a:tr h="370840">
                <a:tc>
                  <a:txBody>
                    <a:bodyPr/>
                    <a:lstStyle/>
                    <a:p>
                      <a:endParaRPr lang="en-GB" sz="1100" dirty="0"/>
                    </a:p>
                  </a:txBody>
                  <a:tcPr/>
                </a:tc>
                <a:tc>
                  <a:txBody>
                    <a:bodyPr/>
                    <a:lstStyle/>
                    <a:p>
                      <a:pPr algn="ctr" rtl="0" fontAlgn="ctr"/>
                      <a:r>
                        <a:rPr lang="en-GB" sz="1100" u="none" strike="noStrike" dirty="0">
                          <a:effectLst/>
                        </a:rPr>
                        <a:t>Configuration</a:t>
                      </a:r>
                      <a:endParaRPr lang="en-GB" sz="1100" b="1" i="0" u="none" strike="noStrike" dirty="0">
                        <a:solidFill>
                          <a:srgbClr val="0055A0"/>
                        </a:solidFill>
                        <a:effectLst/>
                        <a:latin typeface="Arial" panose="020B0604020202020204" pitchFamily="34" charset="0"/>
                      </a:endParaRPr>
                    </a:p>
                  </a:txBody>
                  <a:tcPr marL="9525" marR="9525" marT="9525" marB="0" anchor="ctr"/>
                </a:tc>
                <a:tc>
                  <a:txBody>
                    <a:bodyPr/>
                    <a:lstStyle/>
                    <a:p>
                      <a:pPr algn="ctr" rtl="0" fontAlgn="ctr"/>
                      <a:r>
                        <a:rPr lang="en-GB" sz="1100" u="none" strike="noStrike" dirty="0">
                          <a:effectLst/>
                        </a:rPr>
                        <a:t>Position</a:t>
                      </a:r>
                      <a:endParaRPr lang="en-GB" sz="1100" b="1" i="0" u="none" strike="noStrike" dirty="0">
                        <a:solidFill>
                          <a:srgbClr val="0055A0"/>
                        </a:solidFill>
                        <a:effectLst/>
                        <a:latin typeface="Arial" panose="020B0604020202020204" pitchFamily="34" charset="0"/>
                      </a:endParaRPr>
                    </a:p>
                  </a:txBody>
                  <a:tcPr marL="9525" marR="9525" marT="9525" marB="0" anchor="ctr"/>
                </a:tc>
                <a:tc>
                  <a:txBody>
                    <a:bodyPr/>
                    <a:lstStyle/>
                    <a:p>
                      <a:pPr algn="ctr" rtl="0" fontAlgn="ctr"/>
                      <a:r>
                        <a:rPr lang="en-GB" sz="1100" u="none" strike="noStrike" dirty="0">
                          <a:effectLst/>
                        </a:rPr>
                        <a:t>Target Inside</a:t>
                      </a:r>
                      <a:endParaRPr lang="en-GB" sz="1100" b="1" i="0" u="none" strike="noStrike" dirty="0">
                        <a:solidFill>
                          <a:srgbClr val="0055A0"/>
                        </a:solidFill>
                        <a:effectLst/>
                        <a:latin typeface="Arial" panose="020B0604020202020204" pitchFamily="34" charset="0"/>
                      </a:endParaRPr>
                    </a:p>
                  </a:txBody>
                  <a:tcPr marL="9525" marR="9525" marT="9525" marB="0" anchor="ctr"/>
                </a:tc>
                <a:tc>
                  <a:txBody>
                    <a:bodyPr/>
                    <a:lstStyle/>
                    <a:p>
                      <a:pPr algn="ctr" rtl="0" fontAlgn="ctr"/>
                      <a:r>
                        <a:rPr lang="en-GB" sz="1100" u="none" strike="noStrike" dirty="0">
                          <a:effectLst/>
                        </a:rPr>
                        <a:t>Target Outside</a:t>
                      </a:r>
                      <a:endParaRPr lang="en-GB" sz="1100" b="1" i="0" u="none" strike="noStrike" dirty="0">
                        <a:solidFill>
                          <a:srgbClr val="0055A0"/>
                        </a:solidFill>
                        <a:effectLst/>
                        <a:latin typeface="Arial" panose="020B0604020202020204" pitchFamily="34" charset="0"/>
                      </a:endParaRPr>
                    </a:p>
                  </a:txBody>
                  <a:tcPr marL="9525" marR="9525" marT="9525" marB="0" anchor="ctr"/>
                </a:tc>
                <a:tc>
                  <a:txBody>
                    <a:bodyPr/>
                    <a:lstStyle/>
                    <a:p>
                      <a:pPr algn="ctr" rtl="0" fontAlgn="ctr"/>
                      <a:r>
                        <a:rPr lang="en-GB" sz="1100" u="none" strike="noStrike">
                          <a:effectLst/>
                        </a:rPr>
                        <a:t>Dose [Gy]</a:t>
                      </a:r>
                      <a:endParaRPr lang="en-GB" sz="1100" b="1" i="0" u="none" strike="noStrike">
                        <a:solidFill>
                          <a:srgbClr val="0055A0"/>
                        </a:solidFill>
                        <a:effectLst/>
                        <a:latin typeface="Arial" panose="020B0604020202020204" pitchFamily="34" charset="0"/>
                      </a:endParaRPr>
                    </a:p>
                  </a:txBody>
                  <a:tcPr marL="9525" marR="9525" marT="9525" marB="0" anchor="ctr"/>
                </a:tc>
                <a:tc>
                  <a:txBody>
                    <a:bodyPr/>
                    <a:lstStyle/>
                    <a:p>
                      <a:pPr algn="ctr" rtl="0" fontAlgn="ctr"/>
                      <a:r>
                        <a:rPr lang="en-GB" sz="1100" u="none" strike="noStrike" dirty="0">
                          <a:effectLst/>
                        </a:rPr>
                        <a:t>Total POT</a:t>
                      </a:r>
                      <a:endParaRPr lang="en-GB" sz="1100" b="1" i="0" u="none" strike="noStrike" dirty="0">
                        <a:solidFill>
                          <a:srgbClr val="0055A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690554218"/>
                  </a:ext>
                </a:extLst>
              </a:tr>
              <a:tr h="370840">
                <a:tc>
                  <a:txBody>
                    <a:bodyPr/>
                    <a:lstStyle/>
                    <a:p>
                      <a:pPr algn="ctr" rtl="0" fontAlgn="ctr"/>
                      <a:r>
                        <a:rPr lang="en-GB" sz="1100" u="none" strike="noStrike" dirty="0">
                          <a:effectLst/>
                        </a:rPr>
                        <a:t>Run 1</a:t>
                      </a:r>
                      <a:endParaRPr lang="en-GB" sz="1100" b="0" i="0" u="none" strike="noStrike" dirty="0">
                        <a:solidFill>
                          <a:srgbClr val="0055A0"/>
                        </a:solidFill>
                        <a:effectLst/>
                        <a:latin typeface="+mn-lt"/>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cap="small" dirty="0">
                          <a:effectLst/>
                        </a:rPr>
                        <a:t>“</a:t>
                      </a:r>
                      <a:r>
                        <a:rPr lang="en-GB" sz="1100" cap="small" dirty="0" err="1">
                          <a:effectLst/>
                        </a:rPr>
                        <a:t>CuOOOO</a:t>
                      </a:r>
                      <a:r>
                        <a:rPr lang="en-GB" sz="1100" cap="small" dirty="0">
                          <a:effectLst/>
                        </a:rPr>
                        <a:t>”</a:t>
                      </a:r>
                      <a:endParaRPr lang="en-GB" sz="1100" dirty="0">
                        <a:solidFill>
                          <a:srgbClr val="000000"/>
                        </a:solidFill>
                        <a:effectLst/>
                        <a:latin typeface="+mn-lt"/>
                        <a:ea typeface="Times New Roman" panose="02020603050405020304" pitchFamily="18" charset="0"/>
                        <a:cs typeface="Calibri" panose="020F0502020204030204" pitchFamily="34" charset="0"/>
                      </a:endParaRPr>
                    </a:p>
                  </a:txBody>
                  <a:tcPr marL="9525" marR="9525" marT="9525" marB="0" anchor="ctr"/>
                </a:tc>
                <a:tc>
                  <a:txBody>
                    <a:bodyPr/>
                    <a:lstStyle/>
                    <a:p>
                      <a:pPr algn="ctr" rtl="0" fontAlgn="ctr"/>
                      <a:r>
                        <a:rPr lang="en-GB" sz="1100" u="none" strike="noStrike" dirty="0">
                          <a:effectLst/>
                        </a:rPr>
                        <a:t>10</a:t>
                      </a:r>
                      <a:endParaRPr lang="en-GB" sz="1100" b="0" i="0" u="none" strike="noStrike" dirty="0">
                        <a:solidFill>
                          <a:srgbClr val="0055A0"/>
                        </a:solidFill>
                        <a:effectLst/>
                        <a:latin typeface="+mn-lt"/>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100" dirty="0">
                          <a:effectLst/>
                        </a:rPr>
                        <a:t>2018-09-26</a:t>
                      </a:r>
                      <a:endParaRPr lang="en-GB" sz="1100" dirty="0">
                        <a:solidFill>
                          <a:srgbClr val="000000"/>
                        </a:solidFill>
                        <a:effectLst/>
                        <a:latin typeface="+mn-lt"/>
                        <a:ea typeface="Times New Roman" panose="02020603050405020304" pitchFamily="18" charset="0"/>
                        <a:cs typeface="Calibri" panose="020F0502020204030204" pitchFamily="34" charset="0"/>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100" dirty="0">
                          <a:effectLst/>
                        </a:rPr>
                        <a:t>2018-10-01</a:t>
                      </a:r>
                      <a:endParaRPr lang="en-GB" sz="1100" dirty="0">
                        <a:solidFill>
                          <a:srgbClr val="000000"/>
                        </a:solidFill>
                        <a:effectLst/>
                        <a:latin typeface="+mn-lt"/>
                        <a:ea typeface="Times New Roman" panose="02020603050405020304" pitchFamily="18" charset="0"/>
                        <a:cs typeface="Calibri" panose="020F0502020204030204" pitchFamily="34" charset="0"/>
                      </a:endParaRPr>
                    </a:p>
                  </a:txBody>
                  <a:tcPr marL="9525" marR="9525" marT="9525" marB="0" anchor="ctr"/>
                </a:tc>
                <a:tc>
                  <a:txBody>
                    <a:bodyPr/>
                    <a:lstStyle/>
                    <a:p>
                      <a:pPr algn="ctr" rtl="0" fontAlgn="ctr"/>
                      <a:r>
                        <a:rPr lang="en-GB" sz="1100" u="none" strike="noStrike" dirty="0">
                          <a:effectLst/>
                        </a:rPr>
                        <a:t>247.7</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1.98E+16</a:t>
                      </a:r>
                      <a:endParaRPr lang="en-GB" sz="1100" b="0" i="0" u="none" strike="noStrike" dirty="0">
                        <a:solidFill>
                          <a:srgbClr val="0055A0"/>
                        </a:solidFill>
                        <a:effectLst/>
                        <a:latin typeface="+mn-lt"/>
                      </a:endParaRPr>
                    </a:p>
                  </a:txBody>
                  <a:tcPr marL="9525" marR="9525" marT="9525" marB="0" anchor="ctr"/>
                </a:tc>
                <a:extLst>
                  <a:ext uri="{0D108BD9-81ED-4DB2-BD59-A6C34878D82A}">
                    <a16:rowId xmlns:a16="http://schemas.microsoft.com/office/drawing/2014/main" val="1792861136"/>
                  </a:ext>
                </a:extLst>
              </a:tr>
            </a:tbl>
          </a:graphicData>
        </a:graphic>
      </p:graphicFrame>
    </p:spTree>
    <p:extLst>
      <p:ext uri="{BB962C8B-B14F-4D97-AF65-F5344CB8AC3E}">
        <p14:creationId xmlns:p14="http://schemas.microsoft.com/office/powerpoint/2010/main" val="2703651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BAA72-72F6-4007-9E68-24391CDC31A4}"/>
              </a:ext>
            </a:extLst>
          </p:cNvPr>
          <p:cNvSpPr>
            <a:spLocks noGrp="1"/>
          </p:cNvSpPr>
          <p:nvPr>
            <p:ph type="title"/>
          </p:nvPr>
        </p:nvSpPr>
        <p:spPr/>
        <p:txBody>
          <a:bodyPr>
            <a:normAutofit/>
          </a:bodyPr>
          <a:lstStyle/>
          <a:p>
            <a:r>
              <a:rPr lang="en-GB" sz="3600" dirty="0"/>
              <a:t>UQDS: Power supplies</a:t>
            </a:r>
            <a:endParaRPr lang="en-CH" sz="3600" dirty="0"/>
          </a:p>
        </p:txBody>
      </p:sp>
      <p:sp>
        <p:nvSpPr>
          <p:cNvPr id="4" name="Date Placeholder 3">
            <a:extLst>
              <a:ext uri="{FF2B5EF4-FFF2-40B4-BE49-F238E27FC236}">
                <a16:creationId xmlns:a16="http://schemas.microsoft.com/office/drawing/2014/main" id="{74DA6744-BBC7-4543-A7B7-62E9BD8AE802}"/>
              </a:ext>
            </a:extLst>
          </p:cNvPr>
          <p:cNvSpPr>
            <a:spLocks noGrp="1"/>
          </p:cNvSpPr>
          <p:nvPr>
            <p:ph type="dt" sz="half" idx="2"/>
          </p:nvPr>
        </p:nvSpPr>
        <p:spPr/>
        <p:txBody>
          <a:bodyPr/>
          <a:lstStyle/>
          <a:p>
            <a:fld id="{2BA60D69-511B-47C4-B151-CC21E8565EE4}" type="datetime1">
              <a:rPr lang="en-US" smtClean="0"/>
              <a:t>12/12/2018</a:t>
            </a:fld>
            <a:endParaRPr lang="en-US" dirty="0"/>
          </a:p>
        </p:txBody>
      </p:sp>
      <p:sp>
        <p:nvSpPr>
          <p:cNvPr id="5" name="Footer Placeholder 4">
            <a:extLst>
              <a:ext uri="{FF2B5EF4-FFF2-40B4-BE49-F238E27FC236}">
                <a16:creationId xmlns:a16="http://schemas.microsoft.com/office/drawing/2014/main" id="{DF663909-4834-4A21-9421-D9A0316B324C}"/>
              </a:ext>
            </a:extLst>
          </p:cNvPr>
          <p:cNvSpPr>
            <a:spLocks noGrp="1"/>
          </p:cNvSpPr>
          <p:nvPr>
            <p:ph type="ftr" sz="quarter" idx="3"/>
          </p:nvPr>
        </p:nvSpPr>
        <p:spPr/>
        <p:txBody>
          <a:bodyPr/>
          <a:lstStyle/>
          <a:p>
            <a:r>
              <a:rPr lang="en-US"/>
              <a:t>R2E Annual Meeting 2018</a:t>
            </a:r>
            <a:endParaRPr lang="en-US" dirty="0"/>
          </a:p>
        </p:txBody>
      </p:sp>
      <p:sp>
        <p:nvSpPr>
          <p:cNvPr id="6" name="Slide Number Placeholder 5">
            <a:extLst>
              <a:ext uri="{FF2B5EF4-FFF2-40B4-BE49-F238E27FC236}">
                <a16:creationId xmlns:a16="http://schemas.microsoft.com/office/drawing/2014/main" id="{EDE802A0-F7B7-42D3-A5E2-0258231CDC11}"/>
              </a:ext>
            </a:extLst>
          </p:cNvPr>
          <p:cNvSpPr>
            <a:spLocks noGrp="1"/>
          </p:cNvSpPr>
          <p:nvPr>
            <p:ph type="sldNum" sz="quarter" idx="4"/>
          </p:nvPr>
        </p:nvSpPr>
        <p:spPr/>
        <p:txBody>
          <a:bodyPr/>
          <a:lstStyle/>
          <a:p>
            <a:fld id="{17918391-D411-FE40-AAD7-861AE5233E0E}" type="slidenum">
              <a:rPr lang="en-US" smtClean="0"/>
              <a:pPr/>
              <a:t>17</a:t>
            </a:fld>
            <a:endParaRPr lang="en-US" dirty="0"/>
          </a:p>
        </p:txBody>
      </p:sp>
      <p:pic>
        <p:nvPicPr>
          <p:cNvPr id="7" name="Picture 6">
            <a:extLst>
              <a:ext uri="{FF2B5EF4-FFF2-40B4-BE49-F238E27FC236}">
                <a16:creationId xmlns:a16="http://schemas.microsoft.com/office/drawing/2014/main" id="{FF3A7E78-CC86-47EE-89D6-B5285271FC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8809" y="1173969"/>
            <a:ext cx="5463637" cy="4249496"/>
          </a:xfrm>
          <a:prstGeom prst="rect">
            <a:avLst/>
          </a:prstGeom>
        </p:spPr>
      </p:pic>
      <p:cxnSp>
        <p:nvCxnSpPr>
          <p:cNvPr id="8" name="Straight Arrow Connector 7">
            <a:extLst>
              <a:ext uri="{FF2B5EF4-FFF2-40B4-BE49-F238E27FC236}">
                <a16:creationId xmlns:a16="http://schemas.microsoft.com/office/drawing/2014/main" id="{5BD13B32-929F-4C0A-85C9-9AD6DBAC288F}"/>
              </a:ext>
            </a:extLst>
          </p:cNvPr>
          <p:cNvCxnSpPr>
            <a:cxnSpLocks/>
          </p:cNvCxnSpPr>
          <p:nvPr/>
        </p:nvCxnSpPr>
        <p:spPr>
          <a:xfrm>
            <a:off x="2900445" y="4561400"/>
            <a:ext cx="1055077" cy="175846"/>
          </a:xfrm>
          <a:prstGeom prst="straightConnector1">
            <a:avLst/>
          </a:prstGeom>
          <a:ln w="6350">
            <a:solidFill>
              <a:srgbClr val="000000"/>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8D9A0CE8-5186-47F1-A656-C0B54C2A041A}"/>
              </a:ext>
            </a:extLst>
          </p:cNvPr>
          <p:cNvCxnSpPr>
            <a:cxnSpLocks/>
            <a:endCxn id="12" idx="3"/>
          </p:cNvCxnSpPr>
          <p:nvPr/>
        </p:nvCxnSpPr>
        <p:spPr>
          <a:xfrm flipH="1">
            <a:off x="4936343" y="4575166"/>
            <a:ext cx="1078378" cy="181269"/>
          </a:xfrm>
          <a:prstGeom prst="straightConnector1">
            <a:avLst/>
          </a:prstGeom>
          <a:ln w="6350">
            <a:solidFill>
              <a:srgbClr val="000000"/>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65D20E5A-BA60-4BB3-84FC-B4331832AF4B}"/>
              </a:ext>
            </a:extLst>
          </p:cNvPr>
          <p:cNvCxnSpPr>
            <a:cxnSpLocks/>
          </p:cNvCxnSpPr>
          <p:nvPr/>
        </p:nvCxnSpPr>
        <p:spPr>
          <a:xfrm>
            <a:off x="3980265" y="4524702"/>
            <a:ext cx="300094" cy="102419"/>
          </a:xfrm>
          <a:prstGeom prst="straightConnector1">
            <a:avLst/>
          </a:prstGeom>
          <a:ln w="6350">
            <a:solidFill>
              <a:srgbClr val="000000"/>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7C23127C-1484-4C90-8C7F-DE993CED3440}"/>
              </a:ext>
            </a:extLst>
          </p:cNvPr>
          <p:cNvCxnSpPr>
            <a:cxnSpLocks/>
            <a:endCxn id="12" idx="0"/>
          </p:cNvCxnSpPr>
          <p:nvPr/>
        </p:nvCxnSpPr>
        <p:spPr>
          <a:xfrm flipH="1">
            <a:off x="4458304" y="4524702"/>
            <a:ext cx="265390" cy="100928"/>
          </a:xfrm>
          <a:prstGeom prst="straightConnector1">
            <a:avLst/>
          </a:prstGeom>
          <a:ln w="6350">
            <a:solidFill>
              <a:srgbClr val="000000"/>
            </a:solidFill>
            <a:prstDash val="dash"/>
            <a:tailEnd type="triangle"/>
          </a:ln>
          <a:effectLst/>
        </p:spPr>
        <p:style>
          <a:lnRef idx="2">
            <a:schemeClr val="accent1"/>
          </a:lnRef>
          <a:fillRef idx="0">
            <a:schemeClr val="accent1"/>
          </a:fillRef>
          <a:effectRef idx="1">
            <a:schemeClr val="accent1"/>
          </a:effectRef>
          <a:fontRef idx="minor">
            <a:schemeClr val="tx1"/>
          </a:fontRef>
        </p:style>
      </p:cxnSp>
      <p:sp>
        <p:nvSpPr>
          <p:cNvPr id="12" name="TextBox 19">
            <a:extLst>
              <a:ext uri="{FF2B5EF4-FFF2-40B4-BE49-F238E27FC236}">
                <a16:creationId xmlns:a16="http://schemas.microsoft.com/office/drawing/2014/main" id="{3B0C03F8-0E91-495E-9827-53EFC97293BA}"/>
              </a:ext>
            </a:extLst>
          </p:cNvPr>
          <p:cNvSpPr txBox="1"/>
          <p:nvPr/>
        </p:nvSpPr>
        <p:spPr>
          <a:xfrm>
            <a:off x="3980265" y="4625630"/>
            <a:ext cx="956078" cy="2616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100" dirty="0">
                <a:solidFill>
                  <a:srgbClr val="000000"/>
                </a:solidFill>
              </a:rPr>
              <a:t>Power cycle</a:t>
            </a:r>
          </a:p>
        </p:txBody>
      </p:sp>
      <p:sp>
        <p:nvSpPr>
          <p:cNvPr id="20" name="TextBox 19">
            <a:extLst>
              <a:ext uri="{FF2B5EF4-FFF2-40B4-BE49-F238E27FC236}">
                <a16:creationId xmlns:a16="http://schemas.microsoft.com/office/drawing/2014/main" id="{D0F43773-1C1A-435C-A623-71F6507C216E}"/>
              </a:ext>
            </a:extLst>
          </p:cNvPr>
          <p:cNvSpPr txBox="1"/>
          <p:nvPr/>
        </p:nvSpPr>
        <p:spPr>
          <a:xfrm>
            <a:off x="3791407" y="5596671"/>
            <a:ext cx="1558440" cy="307777"/>
          </a:xfrm>
          <a:prstGeom prst="rect">
            <a:avLst/>
          </a:prstGeom>
          <a:noFill/>
        </p:spPr>
        <p:txBody>
          <a:bodyPr wrap="none" rtlCol="0">
            <a:spAutoFit/>
          </a:bodyPr>
          <a:lstStyle/>
          <a:p>
            <a:r>
              <a:rPr lang="en-US" sz="1400" dirty="0"/>
              <a:t>Survived 250 Gy!</a:t>
            </a:r>
            <a:endParaRPr lang="en-CH" sz="1400" dirty="0"/>
          </a:p>
        </p:txBody>
      </p:sp>
    </p:spTree>
    <p:extLst>
      <p:ext uri="{BB962C8B-B14F-4D97-AF65-F5344CB8AC3E}">
        <p14:creationId xmlns:p14="http://schemas.microsoft.com/office/powerpoint/2010/main" val="903131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a:t>UQDS: Response</a:t>
            </a:r>
          </a:p>
        </p:txBody>
      </p:sp>
      <p:sp>
        <p:nvSpPr>
          <p:cNvPr id="4" name="Date Placeholder 3"/>
          <p:cNvSpPr>
            <a:spLocks noGrp="1"/>
          </p:cNvSpPr>
          <p:nvPr>
            <p:ph type="dt" sz="half" idx="2"/>
          </p:nvPr>
        </p:nvSpPr>
        <p:spPr/>
        <p:txBody>
          <a:bodyPr/>
          <a:lstStyle/>
          <a:p>
            <a:fld id="{18701BCD-D7DF-4DD4-9F7D-15AE28089C13}" type="datetime1">
              <a:rPr lang="en-US" smtClean="0"/>
              <a:t>12/12/2018</a:t>
            </a:fld>
            <a:endParaRPr lang="en-US" dirty="0"/>
          </a:p>
        </p:txBody>
      </p:sp>
      <p:sp>
        <p:nvSpPr>
          <p:cNvPr id="5" name="Footer Placeholder 4"/>
          <p:cNvSpPr>
            <a:spLocks noGrp="1"/>
          </p:cNvSpPr>
          <p:nvPr>
            <p:ph type="ftr" sz="quarter" idx="3"/>
          </p:nvPr>
        </p:nvSpPr>
        <p:spPr/>
        <p:txBody>
          <a:bodyPr/>
          <a:lstStyle/>
          <a:p>
            <a:r>
              <a:rPr lang="en-US"/>
              <a:t>R2E Annual Meeting 2018</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18</a:t>
            </a:fld>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58" y="1384743"/>
            <a:ext cx="5510582" cy="3858043"/>
          </a:xfrm>
          <a:prstGeom prst="rect">
            <a:avLst/>
          </a:prstGeom>
        </p:spPr>
      </p:pic>
      <p:pic>
        <p:nvPicPr>
          <p:cNvPr id="16" name="Picture 15"/>
          <p:cNvPicPr>
            <a:picLocks noChangeAspect="1"/>
          </p:cNvPicPr>
          <p:nvPr/>
        </p:nvPicPr>
        <p:blipFill>
          <a:blip r:embed="rId4"/>
          <a:stretch>
            <a:fillRect/>
          </a:stretch>
        </p:blipFill>
        <p:spPr>
          <a:xfrm>
            <a:off x="4111663" y="1452654"/>
            <a:ext cx="5004836" cy="3759652"/>
          </a:xfrm>
          <a:prstGeom prst="rect">
            <a:avLst/>
          </a:prstGeom>
        </p:spPr>
      </p:pic>
      <p:sp>
        <p:nvSpPr>
          <p:cNvPr id="9" name="Rectangle 8">
            <a:extLst>
              <a:ext uri="{FF2B5EF4-FFF2-40B4-BE49-F238E27FC236}">
                <a16:creationId xmlns:a16="http://schemas.microsoft.com/office/drawing/2014/main" id="{CFA3C46C-153C-4077-9827-A78BF05DA8D3}"/>
              </a:ext>
            </a:extLst>
          </p:cNvPr>
          <p:cNvSpPr/>
          <p:nvPr/>
        </p:nvSpPr>
        <p:spPr>
          <a:xfrm>
            <a:off x="1734820" y="1767840"/>
            <a:ext cx="149860" cy="2834640"/>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3" name="TextBox 2">
            <a:extLst>
              <a:ext uri="{FF2B5EF4-FFF2-40B4-BE49-F238E27FC236}">
                <a16:creationId xmlns:a16="http://schemas.microsoft.com/office/drawing/2014/main" id="{AE18AF3B-7201-4947-966D-F5D6A3E05F63}"/>
              </a:ext>
            </a:extLst>
          </p:cNvPr>
          <p:cNvSpPr txBox="1"/>
          <p:nvPr/>
        </p:nvSpPr>
        <p:spPr>
          <a:xfrm>
            <a:off x="2965861" y="5531631"/>
            <a:ext cx="3259226" cy="307777"/>
          </a:xfrm>
          <a:prstGeom prst="rect">
            <a:avLst/>
          </a:prstGeom>
          <a:noFill/>
        </p:spPr>
        <p:txBody>
          <a:bodyPr wrap="none" rtlCol="0">
            <a:spAutoFit/>
          </a:bodyPr>
          <a:lstStyle/>
          <a:p>
            <a:r>
              <a:rPr lang="en-US" sz="1400" dirty="0"/>
              <a:t>Responded to all stimuli up to 100 Gy !</a:t>
            </a:r>
            <a:endParaRPr lang="en-CH" sz="1400" dirty="0"/>
          </a:p>
        </p:txBody>
      </p:sp>
    </p:spTree>
    <p:extLst>
      <p:ext uri="{BB962C8B-B14F-4D97-AF65-F5344CB8AC3E}">
        <p14:creationId xmlns:p14="http://schemas.microsoft.com/office/powerpoint/2010/main" val="4034947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a:t>UQDS: Summary of Performance</a:t>
            </a:r>
          </a:p>
        </p:txBody>
      </p:sp>
      <p:sp>
        <p:nvSpPr>
          <p:cNvPr id="4" name="Date Placeholder 3"/>
          <p:cNvSpPr>
            <a:spLocks noGrp="1"/>
          </p:cNvSpPr>
          <p:nvPr>
            <p:ph type="dt" sz="half" idx="2"/>
          </p:nvPr>
        </p:nvSpPr>
        <p:spPr/>
        <p:txBody>
          <a:bodyPr/>
          <a:lstStyle/>
          <a:p>
            <a:fld id="{514C4F8B-CC49-4350-95ED-ADFDC24E64C5}" type="datetime1">
              <a:rPr lang="en-US" smtClean="0"/>
              <a:t>12/12/2018</a:t>
            </a:fld>
            <a:endParaRPr lang="en-US" dirty="0"/>
          </a:p>
        </p:txBody>
      </p:sp>
      <p:sp>
        <p:nvSpPr>
          <p:cNvPr id="5" name="Footer Placeholder 4"/>
          <p:cNvSpPr>
            <a:spLocks noGrp="1"/>
          </p:cNvSpPr>
          <p:nvPr>
            <p:ph type="ftr" sz="quarter" idx="3"/>
          </p:nvPr>
        </p:nvSpPr>
        <p:spPr/>
        <p:txBody>
          <a:bodyPr/>
          <a:lstStyle/>
          <a:p>
            <a:r>
              <a:rPr lang="en-US"/>
              <a:t>R2E Annual Meeting 2018</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19</a:t>
            </a:fld>
            <a:endParaRPr lang="en-US" dirty="0"/>
          </a:p>
        </p:txBody>
      </p:sp>
      <p:sp>
        <p:nvSpPr>
          <p:cNvPr id="11" name="Content Placeholder 2"/>
          <p:cNvSpPr>
            <a:spLocks noGrp="1"/>
          </p:cNvSpPr>
          <p:nvPr>
            <p:ph idx="1"/>
          </p:nvPr>
        </p:nvSpPr>
        <p:spPr>
          <a:xfrm>
            <a:off x="296412" y="4556969"/>
            <a:ext cx="8447714" cy="1436066"/>
          </a:xfrm>
        </p:spPr>
        <p:txBody>
          <a:bodyPr>
            <a:noAutofit/>
          </a:bodyPr>
          <a:lstStyle/>
          <a:p>
            <a:r>
              <a:rPr lang="en-GB" sz="1400" b="1" dirty="0"/>
              <a:t>WorldFIP</a:t>
            </a:r>
            <a:r>
              <a:rPr lang="en-GB" sz="1400" dirty="0"/>
              <a:t> communication functional till </a:t>
            </a:r>
            <a:r>
              <a:rPr lang="en-GB" sz="1400" b="1" dirty="0"/>
              <a:t>60 Gy</a:t>
            </a:r>
          </a:p>
          <a:p>
            <a:r>
              <a:rPr lang="en-GB" sz="1400" dirty="0"/>
              <a:t>At ~100 Gy Interlock loop opened and could not be closed, failure due to </a:t>
            </a:r>
            <a:r>
              <a:rPr lang="en-GB" sz="1400" dirty="0" err="1"/>
              <a:t>photoMOS</a:t>
            </a:r>
            <a:endParaRPr lang="en-GB" sz="1400" b="1" dirty="0"/>
          </a:p>
          <a:p>
            <a:r>
              <a:rPr lang="en-GB" sz="1400" b="1" dirty="0"/>
              <a:t>Analog channels</a:t>
            </a:r>
            <a:r>
              <a:rPr lang="en-GB" sz="1400" dirty="0"/>
              <a:t> worked well (at least) up to </a:t>
            </a:r>
            <a:r>
              <a:rPr lang="en-GB" sz="1400" b="1" dirty="0"/>
              <a:t>130 Gy</a:t>
            </a:r>
            <a:r>
              <a:rPr lang="en-GB" sz="1400" dirty="0"/>
              <a:t> (RS485 reading was stopped at 130Gy, unable to resume at 250 Gy)</a:t>
            </a:r>
          </a:p>
          <a:p>
            <a:r>
              <a:rPr lang="en-GB" sz="1400" b="1" dirty="0"/>
              <a:t>Power supplies</a:t>
            </a:r>
            <a:r>
              <a:rPr lang="en-GB" sz="1400" dirty="0"/>
              <a:t> survived </a:t>
            </a:r>
            <a:r>
              <a:rPr lang="en-GB" sz="1400" b="1" dirty="0"/>
              <a:t>250 Gy</a:t>
            </a:r>
            <a:r>
              <a:rPr lang="en-GB" sz="1400" dirty="0"/>
              <a:t>!</a:t>
            </a:r>
          </a:p>
        </p:txBody>
      </p:sp>
      <p:pic>
        <p:nvPicPr>
          <p:cNvPr id="9" name="Picture 8" descr="cid:image002.png@01D49141.04E44EC0">
            <a:extLst>
              <a:ext uri="{FF2B5EF4-FFF2-40B4-BE49-F238E27FC236}">
                <a16:creationId xmlns:a16="http://schemas.microsoft.com/office/drawing/2014/main" id="{79060913-3762-4E18-946E-8A26EA668EE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994535" y="1857354"/>
            <a:ext cx="5154930" cy="2120286"/>
          </a:xfrm>
          <a:prstGeom prst="rect">
            <a:avLst/>
          </a:prstGeom>
          <a:noFill/>
          <a:ln>
            <a:noFill/>
          </a:ln>
        </p:spPr>
      </p:pic>
    </p:spTree>
    <p:extLst>
      <p:ext uri="{BB962C8B-B14F-4D97-AF65-F5344CB8AC3E}">
        <p14:creationId xmlns:p14="http://schemas.microsoft.com/office/powerpoint/2010/main" val="1226443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977" y="2110739"/>
            <a:ext cx="8226855" cy="940443"/>
          </a:xfrm>
        </p:spPr>
        <p:txBody>
          <a:bodyPr>
            <a:noAutofit/>
          </a:bodyPr>
          <a:lstStyle/>
          <a:p>
            <a:pPr algn="ctr"/>
            <a:br>
              <a:rPr lang="en-GB" sz="2600" b="1" dirty="0">
                <a:latin typeface="Arial (Headings)"/>
              </a:rPr>
            </a:br>
            <a:r>
              <a:rPr lang="en-GB" sz="2600" b="1" dirty="0">
                <a:latin typeface="Arial (Headings)"/>
              </a:rPr>
              <a:t>R2E Annual Meeting 2018</a:t>
            </a:r>
            <a:br>
              <a:rPr lang="en-GB" sz="2600" b="1" dirty="0">
                <a:latin typeface="Arial (Headings)"/>
              </a:rPr>
            </a:br>
            <a:br>
              <a:rPr lang="en-GB" sz="2600" b="1" dirty="0">
                <a:latin typeface="Arial (Headings)"/>
              </a:rPr>
            </a:br>
            <a:r>
              <a:rPr lang="en-GB" sz="2600" b="1" dirty="0">
                <a:latin typeface="Arial (Headings)"/>
              </a:rPr>
              <a:t>Results of Functional Radiation Tests of QPS Equipment </a:t>
            </a:r>
            <a:r>
              <a:rPr lang="en-GB" sz="2800" b="1" dirty="0">
                <a:latin typeface="Arial (Headings)"/>
              </a:rPr>
              <a:t>(to be installed during LS2) </a:t>
            </a:r>
            <a:r>
              <a:rPr lang="en-GB" sz="2600" b="1" dirty="0">
                <a:latin typeface="Arial (Headings)"/>
              </a:rPr>
              <a:t>at CHARM</a:t>
            </a:r>
          </a:p>
        </p:txBody>
      </p:sp>
      <p:sp>
        <p:nvSpPr>
          <p:cNvPr id="3" name="Date Placeholder 2"/>
          <p:cNvSpPr>
            <a:spLocks noGrp="1"/>
          </p:cNvSpPr>
          <p:nvPr>
            <p:ph type="dt" sz="half" idx="2"/>
          </p:nvPr>
        </p:nvSpPr>
        <p:spPr/>
        <p:txBody>
          <a:bodyPr/>
          <a:lstStyle/>
          <a:p>
            <a:fld id="{64BB451A-83A9-4981-BFEF-FA7E9D861C3C}" type="datetime1">
              <a:rPr lang="en-US" smtClean="0"/>
              <a:t>12/12/2018</a:t>
            </a:fld>
            <a:endParaRPr lang="en-US" dirty="0"/>
          </a:p>
        </p:txBody>
      </p:sp>
      <p:sp>
        <p:nvSpPr>
          <p:cNvPr id="4" name="Footer Placeholder 3"/>
          <p:cNvSpPr>
            <a:spLocks noGrp="1"/>
          </p:cNvSpPr>
          <p:nvPr>
            <p:ph type="ftr" sz="quarter" idx="3"/>
          </p:nvPr>
        </p:nvSpPr>
        <p:spPr/>
        <p:txBody>
          <a:bodyPr/>
          <a:lstStyle/>
          <a:p>
            <a:r>
              <a:rPr lang="en-US"/>
              <a:t>R2E Annual Meeting 2018</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Text Placeholder 5"/>
          <p:cNvSpPr>
            <a:spLocks noGrp="1"/>
          </p:cNvSpPr>
          <p:nvPr>
            <p:ph type="body" idx="10"/>
          </p:nvPr>
        </p:nvSpPr>
        <p:spPr>
          <a:xfrm>
            <a:off x="3199027" y="3880334"/>
            <a:ext cx="2743200" cy="495076"/>
          </a:xfrm>
        </p:spPr>
        <p:txBody>
          <a:bodyPr>
            <a:normAutofit/>
          </a:bodyPr>
          <a:lstStyle/>
          <a:p>
            <a:pPr algn="ctr"/>
            <a:r>
              <a:rPr lang="en-GB" dirty="0"/>
              <a:t>Surbhi Mundra </a:t>
            </a:r>
          </a:p>
          <a:p>
            <a:pPr algn="ctr"/>
            <a:r>
              <a:rPr lang="en-GB" dirty="0"/>
              <a:t>On behalf of TE-MPE-EP</a:t>
            </a:r>
          </a:p>
        </p:txBody>
      </p:sp>
    </p:spTree>
    <p:extLst>
      <p:ext uri="{BB962C8B-B14F-4D97-AF65-F5344CB8AC3E}">
        <p14:creationId xmlns:p14="http://schemas.microsoft.com/office/powerpoint/2010/main" val="1166670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Conclusions</a:t>
            </a:r>
          </a:p>
        </p:txBody>
      </p:sp>
      <p:sp>
        <p:nvSpPr>
          <p:cNvPr id="3" name="Content Placeholder 2"/>
          <p:cNvSpPr>
            <a:spLocks noGrp="1"/>
          </p:cNvSpPr>
          <p:nvPr>
            <p:ph idx="1"/>
          </p:nvPr>
        </p:nvSpPr>
        <p:spPr/>
        <p:txBody>
          <a:bodyPr>
            <a:normAutofit/>
          </a:bodyPr>
          <a:lstStyle/>
          <a:p>
            <a:r>
              <a:rPr lang="en-GB" sz="2000" dirty="0"/>
              <a:t>392 DQLPUBv2 units and 4 UQDS units to be deployed in LS2</a:t>
            </a:r>
          </a:p>
          <a:p>
            <a:r>
              <a:rPr lang="en-GB" sz="2000" dirty="0"/>
              <a:t>CHARM provides radiation environment similar to LHC but at higher rate</a:t>
            </a:r>
          </a:p>
          <a:p>
            <a:r>
              <a:rPr lang="en-GB" sz="2000" dirty="0"/>
              <a:t>DQLPUBv2</a:t>
            </a:r>
          </a:p>
          <a:p>
            <a:pPr lvl="1"/>
            <a:r>
              <a:rPr lang="en-GB" sz="1800" dirty="0"/>
              <a:t>Expected total dose is </a:t>
            </a:r>
            <a:r>
              <a:rPr lang="en-GB" sz="1800" b="1" dirty="0"/>
              <a:t>200 Gy</a:t>
            </a:r>
          </a:p>
          <a:p>
            <a:pPr lvl="1"/>
            <a:r>
              <a:rPr lang="en-GB" sz="1800" dirty="0"/>
              <a:t>4 weeks of irradiation campaigns, @1.5 Gy/hr</a:t>
            </a:r>
          </a:p>
          <a:p>
            <a:pPr lvl="1"/>
            <a:r>
              <a:rPr lang="en-GB" sz="1800" b="1" dirty="0"/>
              <a:t>Survives &gt; 300 Gy </a:t>
            </a:r>
            <a:r>
              <a:rPr lang="en-GB" sz="1800" dirty="0"/>
              <a:t>with change of DQAMC</a:t>
            </a:r>
          </a:p>
          <a:p>
            <a:r>
              <a:rPr lang="en-GB" sz="2000" dirty="0"/>
              <a:t>UQDS</a:t>
            </a:r>
          </a:p>
          <a:p>
            <a:pPr lvl="1"/>
            <a:r>
              <a:rPr lang="en-GB" sz="1800" dirty="0"/>
              <a:t>Expected total dose is </a:t>
            </a:r>
            <a:r>
              <a:rPr lang="en-GB" sz="1800" b="1" dirty="0"/>
              <a:t>30 Gy</a:t>
            </a:r>
          </a:p>
          <a:p>
            <a:pPr lvl="1"/>
            <a:r>
              <a:rPr lang="en-GB" sz="1800" dirty="0"/>
              <a:t>1 weeks of irradiation campaigns, @1.5 Gy/hr</a:t>
            </a:r>
          </a:p>
          <a:p>
            <a:pPr lvl="1"/>
            <a:r>
              <a:rPr lang="en-GB" sz="1800" b="1" dirty="0"/>
              <a:t>Survives &gt; 100 Gy </a:t>
            </a:r>
            <a:r>
              <a:rPr lang="en-GB" sz="1800" dirty="0"/>
              <a:t>with change of DQAMU</a:t>
            </a:r>
          </a:p>
          <a:p>
            <a:pPr lvl="1"/>
            <a:r>
              <a:rPr lang="en-GB" sz="1800" dirty="0"/>
              <a:t>More research on </a:t>
            </a:r>
            <a:r>
              <a:rPr lang="en-GB" sz="1800" dirty="0" err="1"/>
              <a:t>photoMOS</a:t>
            </a:r>
            <a:r>
              <a:rPr lang="en-GB" sz="1800" dirty="0"/>
              <a:t> required</a:t>
            </a:r>
          </a:p>
          <a:p>
            <a:pPr lvl="1"/>
            <a:endParaRPr lang="en-GB" sz="1800" dirty="0"/>
          </a:p>
        </p:txBody>
      </p:sp>
      <p:sp>
        <p:nvSpPr>
          <p:cNvPr id="4" name="Date Placeholder 3"/>
          <p:cNvSpPr>
            <a:spLocks noGrp="1"/>
          </p:cNvSpPr>
          <p:nvPr>
            <p:ph type="dt" sz="half" idx="2"/>
          </p:nvPr>
        </p:nvSpPr>
        <p:spPr/>
        <p:txBody>
          <a:bodyPr/>
          <a:lstStyle/>
          <a:p>
            <a:fld id="{48B71139-C10C-4357-A057-C2DBAAB46D89}" type="datetime1">
              <a:rPr lang="en-US" smtClean="0"/>
              <a:t>12/12/2018</a:t>
            </a:fld>
            <a:endParaRPr lang="en-US" dirty="0"/>
          </a:p>
        </p:txBody>
      </p:sp>
      <p:sp>
        <p:nvSpPr>
          <p:cNvPr id="5" name="Footer Placeholder 4"/>
          <p:cNvSpPr>
            <a:spLocks noGrp="1"/>
          </p:cNvSpPr>
          <p:nvPr>
            <p:ph type="ftr" sz="quarter" idx="3"/>
          </p:nvPr>
        </p:nvSpPr>
        <p:spPr/>
        <p:txBody>
          <a:bodyPr/>
          <a:lstStyle/>
          <a:p>
            <a:r>
              <a:rPr lang="en-US"/>
              <a:t>R2E Annual Meeting 2018</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20</a:t>
            </a:fld>
            <a:endParaRPr lang="en-US" dirty="0"/>
          </a:p>
        </p:txBody>
      </p:sp>
    </p:spTree>
    <p:extLst>
      <p:ext uri="{BB962C8B-B14F-4D97-AF65-F5344CB8AC3E}">
        <p14:creationId xmlns:p14="http://schemas.microsoft.com/office/powerpoint/2010/main" val="5823709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C5E9B1D-BA79-4B5D-9316-3C887B9188C9}"/>
              </a:ext>
            </a:extLst>
          </p:cNvPr>
          <p:cNvSpPr>
            <a:spLocks noGrp="1"/>
          </p:cNvSpPr>
          <p:nvPr>
            <p:ph type="dt" sz="half" idx="2"/>
          </p:nvPr>
        </p:nvSpPr>
        <p:spPr/>
        <p:txBody>
          <a:bodyPr/>
          <a:lstStyle/>
          <a:p>
            <a:fld id="{D699C140-1AE8-42C7-BDA6-E3BCFBB25896}" type="datetime1">
              <a:rPr lang="en-US" smtClean="0"/>
              <a:t>12/12/2018</a:t>
            </a:fld>
            <a:endParaRPr lang="en-US" dirty="0"/>
          </a:p>
        </p:txBody>
      </p:sp>
      <p:sp>
        <p:nvSpPr>
          <p:cNvPr id="3" name="Footer Placeholder 2">
            <a:extLst>
              <a:ext uri="{FF2B5EF4-FFF2-40B4-BE49-F238E27FC236}">
                <a16:creationId xmlns:a16="http://schemas.microsoft.com/office/drawing/2014/main" id="{DA016514-951A-4B34-9D3C-6FE02753392E}"/>
              </a:ext>
            </a:extLst>
          </p:cNvPr>
          <p:cNvSpPr>
            <a:spLocks noGrp="1"/>
          </p:cNvSpPr>
          <p:nvPr>
            <p:ph type="ftr" sz="quarter" idx="3"/>
          </p:nvPr>
        </p:nvSpPr>
        <p:spPr/>
        <p:txBody>
          <a:bodyPr/>
          <a:lstStyle/>
          <a:p>
            <a:r>
              <a:rPr lang="en-US"/>
              <a:t>R2E Annual Meeting 2018</a:t>
            </a:r>
            <a:endParaRPr lang="en-US" dirty="0"/>
          </a:p>
        </p:txBody>
      </p:sp>
      <p:sp>
        <p:nvSpPr>
          <p:cNvPr id="4" name="Slide Number Placeholder 3">
            <a:extLst>
              <a:ext uri="{FF2B5EF4-FFF2-40B4-BE49-F238E27FC236}">
                <a16:creationId xmlns:a16="http://schemas.microsoft.com/office/drawing/2014/main" id="{3B358671-A4D0-4254-97E0-85F2C97A3B04}"/>
              </a:ext>
            </a:extLst>
          </p:cNvPr>
          <p:cNvSpPr>
            <a:spLocks noGrp="1"/>
          </p:cNvSpPr>
          <p:nvPr>
            <p:ph type="sldNum" sz="quarter" idx="4"/>
          </p:nvPr>
        </p:nvSpPr>
        <p:spPr/>
        <p:txBody>
          <a:bodyPr/>
          <a:lstStyle/>
          <a:p>
            <a:fld id="{17918391-D411-FE40-AAD7-861AE5233E0E}" type="slidenum">
              <a:rPr lang="en-US" smtClean="0"/>
              <a:pPr/>
              <a:t>21</a:t>
            </a:fld>
            <a:endParaRPr lang="en-US" dirty="0"/>
          </a:p>
        </p:txBody>
      </p:sp>
      <p:sp>
        <p:nvSpPr>
          <p:cNvPr id="5" name="Title 1">
            <a:extLst>
              <a:ext uri="{FF2B5EF4-FFF2-40B4-BE49-F238E27FC236}">
                <a16:creationId xmlns:a16="http://schemas.microsoft.com/office/drawing/2014/main" id="{DACA2F36-83F8-4F42-B1DA-78C6CE9472D3}"/>
              </a:ext>
            </a:extLst>
          </p:cNvPr>
          <p:cNvSpPr txBox="1">
            <a:spLocks/>
          </p:cNvSpPr>
          <p:nvPr/>
        </p:nvSpPr>
        <p:spPr>
          <a:xfrm>
            <a:off x="2922264" y="1017592"/>
            <a:ext cx="3299471" cy="940443"/>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GB" sz="3600" dirty="0"/>
              <a:t>Thank you !</a:t>
            </a:r>
          </a:p>
        </p:txBody>
      </p:sp>
      <p:pic>
        <p:nvPicPr>
          <p:cNvPr id="7" name="Picture 6">
            <a:extLst>
              <a:ext uri="{FF2B5EF4-FFF2-40B4-BE49-F238E27FC236}">
                <a16:creationId xmlns:a16="http://schemas.microsoft.com/office/drawing/2014/main" id="{1A90E2F9-86C1-4AB0-8FF9-D036B3F02385}"/>
              </a:ext>
            </a:extLst>
          </p:cNvPr>
          <p:cNvPicPr>
            <a:picLocks noChangeAspect="1"/>
          </p:cNvPicPr>
          <p:nvPr/>
        </p:nvPicPr>
        <p:blipFill>
          <a:blip r:embed="rId3"/>
          <a:stretch>
            <a:fillRect/>
          </a:stretch>
        </p:blipFill>
        <p:spPr>
          <a:xfrm>
            <a:off x="2807969" y="2312348"/>
            <a:ext cx="3528060" cy="3528060"/>
          </a:xfrm>
          <a:prstGeom prst="rect">
            <a:avLst/>
          </a:prstGeom>
        </p:spPr>
      </p:pic>
    </p:spTree>
    <p:extLst>
      <p:ext uri="{BB962C8B-B14F-4D97-AF65-F5344CB8AC3E}">
        <p14:creationId xmlns:p14="http://schemas.microsoft.com/office/powerpoint/2010/main" val="3961917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Contents</a:t>
            </a:r>
          </a:p>
        </p:txBody>
      </p:sp>
      <p:sp>
        <p:nvSpPr>
          <p:cNvPr id="3" name="Content Placeholder 2"/>
          <p:cNvSpPr>
            <a:spLocks noGrp="1"/>
          </p:cNvSpPr>
          <p:nvPr>
            <p:ph idx="1"/>
          </p:nvPr>
        </p:nvSpPr>
        <p:spPr/>
        <p:txBody>
          <a:bodyPr>
            <a:normAutofit/>
          </a:bodyPr>
          <a:lstStyle/>
          <a:p>
            <a:r>
              <a:rPr lang="en-GB" sz="2800" dirty="0"/>
              <a:t>QPSs for LS2</a:t>
            </a:r>
          </a:p>
          <a:p>
            <a:r>
              <a:rPr lang="en-GB" sz="2800" dirty="0"/>
              <a:t>DQLPUBv2 </a:t>
            </a:r>
          </a:p>
          <a:p>
            <a:pPr lvl="1"/>
            <a:r>
              <a:rPr lang="en-GB" sz="2400" dirty="0"/>
              <a:t>About, test setup, results, summary</a:t>
            </a:r>
          </a:p>
          <a:p>
            <a:r>
              <a:rPr lang="en-GB" sz="2800" dirty="0"/>
              <a:t>UQDS</a:t>
            </a:r>
          </a:p>
          <a:p>
            <a:pPr lvl="1"/>
            <a:r>
              <a:rPr lang="en-GB" sz="2400" dirty="0"/>
              <a:t>About, test setup, results, summary</a:t>
            </a:r>
          </a:p>
          <a:p>
            <a:r>
              <a:rPr lang="en-GB" sz="2800" dirty="0"/>
              <a:t>Conclusions</a:t>
            </a:r>
          </a:p>
        </p:txBody>
      </p:sp>
      <p:sp>
        <p:nvSpPr>
          <p:cNvPr id="4" name="Date Placeholder 3"/>
          <p:cNvSpPr>
            <a:spLocks noGrp="1"/>
          </p:cNvSpPr>
          <p:nvPr>
            <p:ph type="dt" sz="half" idx="2"/>
          </p:nvPr>
        </p:nvSpPr>
        <p:spPr/>
        <p:txBody>
          <a:bodyPr/>
          <a:lstStyle/>
          <a:p>
            <a:fld id="{B3A57118-77FA-4202-980F-3475C9F17F2E}" type="datetime1">
              <a:rPr lang="en-US" smtClean="0"/>
              <a:t>12/12/2018</a:t>
            </a:fld>
            <a:endParaRPr lang="en-US" dirty="0"/>
          </a:p>
        </p:txBody>
      </p:sp>
      <p:sp>
        <p:nvSpPr>
          <p:cNvPr id="5" name="Footer Placeholder 4"/>
          <p:cNvSpPr>
            <a:spLocks noGrp="1"/>
          </p:cNvSpPr>
          <p:nvPr>
            <p:ph type="ftr" sz="quarter" idx="3"/>
          </p:nvPr>
        </p:nvSpPr>
        <p:spPr/>
        <p:txBody>
          <a:bodyPr/>
          <a:lstStyle/>
          <a:p>
            <a:r>
              <a:rPr lang="en-US"/>
              <a:t>R2E Annual Meeting 2018</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6405211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extLst>
              <p:ext uri="{D42A27DB-BD31-4B8C-83A1-F6EECF244321}">
                <p14:modId xmlns:p14="http://schemas.microsoft.com/office/powerpoint/2010/main" val="418466876"/>
              </p:ext>
            </p:extLst>
          </p:nvPr>
        </p:nvGraphicFramePr>
        <p:xfrm>
          <a:off x="457199" y="1172341"/>
          <a:ext cx="8381296" cy="4771392"/>
        </p:xfrm>
        <a:graphic>
          <a:graphicData uri="http://schemas.openxmlformats.org/drawingml/2006/table">
            <a:tbl>
              <a:tblPr firstRow="1" bandRow="1">
                <a:tableStyleId>{616DA210-FB5B-4158-B5E0-FEB733F419BA}</a:tableStyleId>
              </a:tblPr>
              <a:tblGrid>
                <a:gridCol w="2214880">
                  <a:extLst>
                    <a:ext uri="{9D8B030D-6E8A-4147-A177-3AD203B41FA5}">
                      <a16:colId xmlns:a16="http://schemas.microsoft.com/office/drawing/2014/main" val="1740199082"/>
                    </a:ext>
                  </a:extLst>
                </a:gridCol>
                <a:gridCol w="3083208">
                  <a:extLst>
                    <a:ext uri="{9D8B030D-6E8A-4147-A177-3AD203B41FA5}">
                      <a16:colId xmlns:a16="http://schemas.microsoft.com/office/drawing/2014/main" val="2464032951"/>
                    </a:ext>
                  </a:extLst>
                </a:gridCol>
                <a:gridCol w="3083208">
                  <a:extLst>
                    <a:ext uri="{9D8B030D-6E8A-4147-A177-3AD203B41FA5}">
                      <a16:colId xmlns:a16="http://schemas.microsoft.com/office/drawing/2014/main" val="2268529985"/>
                    </a:ext>
                  </a:extLst>
                </a:gridCol>
              </a:tblGrid>
              <a:tr h="2476297">
                <a:tc>
                  <a:txBody>
                    <a:bodyPr/>
                    <a:lstStyle/>
                    <a:p>
                      <a:pPr algn="ctr"/>
                      <a:endParaRPr lang="en-GB" sz="1500" dirty="0">
                        <a:solidFill>
                          <a:schemeClr val="tx1"/>
                        </a:solidFill>
                      </a:endParaRP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500" dirty="0"/>
                        <a:t>DQLPUBv2</a:t>
                      </a:r>
                    </a:p>
                    <a:p>
                      <a:pPr algn="ctr"/>
                      <a:endParaRPr lang="en-GB" sz="1500" dirty="0">
                        <a:solidFill>
                          <a:schemeClr val="tx1"/>
                        </a:solidFill>
                      </a:endParaRPr>
                    </a:p>
                  </a:txBody>
                  <a:tcP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500" dirty="0"/>
                        <a:t>Universal QDS (UQDS)</a:t>
                      </a:r>
                      <a:endParaRPr lang="en-GB" sz="1500" dirty="0">
                        <a:solidFill>
                          <a:schemeClr val="tx1"/>
                        </a:solidFill>
                      </a:endParaRPr>
                    </a:p>
                  </a:txBody>
                  <a:tcPr/>
                </a:tc>
                <a:extLst>
                  <a:ext uri="{0D108BD9-81ED-4DB2-BD59-A6C34878D82A}">
                    <a16:rowId xmlns:a16="http://schemas.microsoft.com/office/drawing/2014/main" val="4032250483"/>
                  </a:ext>
                </a:extLst>
              </a:tr>
              <a:tr h="349291">
                <a:tc>
                  <a:txBody>
                    <a:bodyPr/>
                    <a:lstStyle/>
                    <a:p>
                      <a:pPr algn="ctr"/>
                      <a:r>
                        <a:rPr lang="en-GB" sz="1500" dirty="0"/>
                        <a:t>Protection of</a:t>
                      </a:r>
                      <a:endParaRPr lang="en-GB" sz="1500" dirty="0">
                        <a:solidFill>
                          <a:schemeClr val="tx1"/>
                        </a:solidFill>
                      </a:endParaRPr>
                    </a:p>
                  </a:txBody>
                  <a:tcPr>
                    <a:lnT w="12700" cap="flat" cmpd="sng" algn="ctr">
                      <a:solidFill>
                        <a:schemeClr val="tx1"/>
                      </a:solidFill>
                      <a:prstDash val="solid"/>
                      <a:round/>
                      <a:headEnd type="none" w="med" len="med"/>
                      <a:tailEnd type="none" w="med" len="med"/>
                    </a:lnT>
                  </a:tcPr>
                </a:tc>
                <a:tc>
                  <a:txBody>
                    <a:bodyPr/>
                    <a:lstStyle/>
                    <a:p>
                      <a:pPr algn="ctr"/>
                      <a:r>
                        <a:rPr lang="en-GB" sz="1500" dirty="0">
                          <a:solidFill>
                            <a:schemeClr val="tx1"/>
                          </a:solidFill>
                        </a:rPr>
                        <a:t>Main quadrupole</a:t>
                      </a:r>
                    </a:p>
                  </a:txBody>
                  <a:tcPr/>
                </a:tc>
                <a:tc>
                  <a:txBody>
                    <a:bodyPr/>
                    <a:lstStyle/>
                    <a:p>
                      <a:pPr algn="ctr"/>
                      <a:r>
                        <a:rPr lang="en-GB" sz="1500" dirty="0">
                          <a:solidFill>
                            <a:schemeClr val="tx1"/>
                          </a:solidFill>
                        </a:rPr>
                        <a:t>11T magnets</a:t>
                      </a:r>
                    </a:p>
                  </a:txBody>
                  <a:tcPr/>
                </a:tc>
                <a:extLst>
                  <a:ext uri="{0D108BD9-81ED-4DB2-BD59-A6C34878D82A}">
                    <a16:rowId xmlns:a16="http://schemas.microsoft.com/office/drawing/2014/main" val="2679409607"/>
                  </a:ext>
                </a:extLst>
              </a:tr>
              <a:tr h="349291">
                <a:tc>
                  <a:txBody>
                    <a:bodyPr/>
                    <a:lstStyle/>
                    <a:p>
                      <a:pPr algn="ctr"/>
                      <a:r>
                        <a:rPr lang="en-GB" sz="1500" dirty="0"/>
                        <a:t>No. of Units</a:t>
                      </a:r>
                      <a:endParaRPr lang="en-GB" sz="1500" dirty="0">
                        <a:solidFill>
                          <a:schemeClr val="tx1"/>
                        </a:solidFill>
                      </a:endParaRPr>
                    </a:p>
                  </a:txBody>
                  <a:tcPr/>
                </a:tc>
                <a:tc>
                  <a:txBody>
                    <a:bodyPr/>
                    <a:lstStyle/>
                    <a:p>
                      <a:pPr algn="ctr"/>
                      <a:r>
                        <a:rPr lang="en-GB" sz="1500" dirty="0">
                          <a:solidFill>
                            <a:schemeClr val="tx1"/>
                          </a:solidFill>
                        </a:rPr>
                        <a:t>392 (+48)</a:t>
                      </a:r>
                    </a:p>
                  </a:txBody>
                  <a:tcPr/>
                </a:tc>
                <a:tc>
                  <a:txBody>
                    <a:bodyPr/>
                    <a:lstStyle/>
                    <a:p>
                      <a:pPr algn="ctr"/>
                      <a:r>
                        <a:rPr lang="en-GB" sz="1500" dirty="0">
                          <a:solidFill>
                            <a:schemeClr val="tx1"/>
                          </a:solidFill>
                        </a:rPr>
                        <a:t>4</a:t>
                      </a:r>
                    </a:p>
                  </a:txBody>
                  <a:tcPr/>
                </a:tc>
                <a:extLst>
                  <a:ext uri="{0D108BD9-81ED-4DB2-BD59-A6C34878D82A}">
                    <a16:rowId xmlns:a16="http://schemas.microsoft.com/office/drawing/2014/main" val="1742324410"/>
                  </a:ext>
                </a:extLst>
              </a:tr>
              <a:tr h="349291">
                <a:tc>
                  <a:txBody>
                    <a:bodyPr/>
                    <a:lstStyle/>
                    <a:p>
                      <a:pPr algn="ctr"/>
                      <a:r>
                        <a:rPr lang="en-GB" sz="1500" dirty="0"/>
                        <a:t>Location</a:t>
                      </a:r>
                      <a:endParaRPr lang="en-GB" sz="1500" dirty="0">
                        <a:solidFill>
                          <a:schemeClr val="tx1"/>
                        </a:solidFill>
                      </a:endParaRPr>
                    </a:p>
                  </a:txBody>
                  <a:tcPr/>
                </a:tc>
                <a:tc>
                  <a:txBody>
                    <a:bodyPr/>
                    <a:lstStyle/>
                    <a:p>
                      <a:pPr algn="ctr"/>
                      <a:r>
                        <a:rPr lang="en-GB" sz="1500" dirty="0">
                          <a:solidFill>
                            <a:schemeClr val="tx1"/>
                          </a:solidFill>
                        </a:rPr>
                        <a:t>DYPQ rack</a:t>
                      </a:r>
                    </a:p>
                  </a:txBody>
                  <a:tcPr/>
                </a:tc>
                <a:tc>
                  <a:txBody>
                    <a:bodyPr/>
                    <a:lstStyle/>
                    <a:p>
                      <a:pPr algn="ctr"/>
                      <a:r>
                        <a:rPr kumimoji="0" lang="en-GB" sz="1500" b="0" i="0" kern="1200" dirty="0">
                          <a:solidFill>
                            <a:schemeClr val="tx1"/>
                          </a:solidFill>
                          <a:effectLst/>
                          <a:latin typeface="+mn-lt"/>
                          <a:ea typeface="+mn-ea"/>
                          <a:cs typeface="+mn-cs"/>
                        </a:rPr>
                        <a:t>RR73/RR77</a:t>
                      </a:r>
                      <a:endParaRPr lang="en-GB" sz="1500" dirty="0">
                        <a:solidFill>
                          <a:schemeClr val="tx1"/>
                        </a:solidFill>
                      </a:endParaRPr>
                    </a:p>
                  </a:txBody>
                  <a:tcPr/>
                </a:tc>
                <a:extLst>
                  <a:ext uri="{0D108BD9-81ED-4DB2-BD59-A6C34878D82A}">
                    <a16:rowId xmlns:a16="http://schemas.microsoft.com/office/drawing/2014/main" val="3001870107"/>
                  </a:ext>
                </a:extLst>
              </a:tr>
              <a:tr h="34929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500" dirty="0">
                          <a:solidFill>
                            <a:schemeClr val="tx1"/>
                          </a:solidFill>
                        </a:rPr>
                        <a:t>Expected dose rate</a:t>
                      </a:r>
                    </a:p>
                  </a:txBody>
                  <a:tcPr/>
                </a:tc>
                <a:tc>
                  <a:txBody>
                    <a:bodyPr/>
                    <a:lstStyle/>
                    <a:p>
                      <a:pPr algn="ctr"/>
                      <a:r>
                        <a:rPr lang="en-GB" sz="1500" dirty="0"/>
                        <a:t>&lt;1 Gy/y .. 10+ Gy/y</a:t>
                      </a:r>
                      <a:endParaRPr lang="en-GB" sz="1500" dirty="0">
                        <a:solidFill>
                          <a:schemeClr val="tx1"/>
                        </a:solidFill>
                      </a:endParaRPr>
                    </a:p>
                  </a:txBody>
                  <a:tcPr/>
                </a:tc>
                <a:tc>
                  <a:txBody>
                    <a:bodyPr/>
                    <a:lstStyle/>
                    <a:p>
                      <a:pPr algn="ctr"/>
                      <a:r>
                        <a:rPr lang="en-GB" sz="1500" dirty="0">
                          <a:solidFill>
                            <a:schemeClr val="tx1"/>
                          </a:solidFill>
                        </a:rPr>
                        <a:t>~1 Gy/y</a:t>
                      </a:r>
                    </a:p>
                  </a:txBody>
                  <a:tcPr/>
                </a:tc>
                <a:extLst>
                  <a:ext uri="{0D108BD9-81ED-4DB2-BD59-A6C34878D82A}">
                    <a16:rowId xmlns:a16="http://schemas.microsoft.com/office/drawing/2014/main" val="4015711714"/>
                  </a:ext>
                </a:extLst>
              </a:tr>
              <a:tr h="34929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500" dirty="0"/>
                        <a:t>Total Expected Dose</a:t>
                      </a:r>
                      <a:endParaRPr lang="en-GB" sz="1500" dirty="0">
                        <a:solidFill>
                          <a:schemeClr val="tx1"/>
                        </a:solidFill>
                      </a:endParaRPr>
                    </a:p>
                  </a:txBody>
                  <a:tcPr/>
                </a:tc>
                <a:tc>
                  <a:txBody>
                    <a:bodyPr/>
                    <a:lstStyle/>
                    <a:p>
                      <a:pPr algn="ctr"/>
                      <a:r>
                        <a:rPr lang="en-GB" sz="1500" dirty="0">
                          <a:solidFill>
                            <a:schemeClr val="tx1"/>
                          </a:solidFill>
                        </a:rPr>
                        <a:t>200 Gy</a:t>
                      </a:r>
                    </a:p>
                  </a:txBody>
                  <a:tcPr/>
                </a:tc>
                <a:tc>
                  <a:txBody>
                    <a:bodyPr/>
                    <a:lstStyle/>
                    <a:p>
                      <a:pPr algn="ctr"/>
                      <a:r>
                        <a:rPr lang="en-GB" sz="1500" dirty="0">
                          <a:solidFill>
                            <a:schemeClr val="tx1"/>
                          </a:solidFill>
                        </a:rPr>
                        <a:t>30 Gy</a:t>
                      </a:r>
                    </a:p>
                  </a:txBody>
                  <a:tcPr/>
                </a:tc>
                <a:extLst>
                  <a:ext uri="{0D108BD9-81ED-4DB2-BD59-A6C34878D82A}">
                    <a16:rowId xmlns:a16="http://schemas.microsoft.com/office/drawing/2014/main" val="3179412381"/>
                  </a:ext>
                </a:extLst>
              </a:tr>
              <a:tr h="5384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500" dirty="0"/>
                        <a:t>Components</a:t>
                      </a:r>
                      <a:endParaRPr lang="en-GB" sz="150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500" dirty="0">
                          <a:latin typeface="Calibri" panose="020F0502020204030204" pitchFamily="34" charset="0"/>
                          <a:cs typeface="Calibri" panose="020F0502020204030204" pitchFamily="34" charset="0"/>
                        </a:rPr>
                        <a:t>Commercial out of the shelf (COTS), tested in PSI</a:t>
                      </a:r>
                      <a:endParaRPr lang="en-GB" sz="1900" dirty="0">
                        <a:latin typeface="Calibri" panose="020F0502020204030204" pitchFamily="34" charset="0"/>
                        <a:cs typeface="Calibri" panose="020F050202020403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500" dirty="0">
                          <a:latin typeface="Calibri" panose="020F0502020204030204" pitchFamily="34" charset="0"/>
                          <a:cs typeface="Calibri" panose="020F0502020204030204" pitchFamily="34" charset="0"/>
                        </a:rPr>
                        <a:t>Commercial out of the shelf (COTS), tested in PSI</a:t>
                      </a:r>
                      <a:endParaRPr lang="en-GB" sz="19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156711215"/>
                  </a:ext>
                </a:extLst>
              </a:tr>
            </a:tbl>
          </a:graphicData>
        </a:graphic>
      </p:graphicFrame>
      <p:sp>
        <p:nvSpPr>
          <p:cNvPr id="2" name="Title 1"/>
          <p:cNvSpPr>
            <a:spLocks noGrp="1"/>
          </p:cNvSpPr>
          <p:nvPr>
            <p:ph type="title"/>
          </p:nvPr>
        </p:nvSpPr>
        <p:spPr>
          <a:xfrm>
            <a:off x="47332" y="29339"/>
            <a:ext cx="9049407" cy="1143000"/>
          </a:xfrm>
        </p:spPr>
        <p:txBody>
          <a:bodyPr>
            <a:normAutofit/>
          </a:bodyPr>
          <a:lstStyle/>
          <a:p>
            <a:r>
              <a:rPr lang="en-GB" sz="3200" dirty="0"/>
              <a:t>Quench Protection Systems to be installed in LS2</a:t>
            </a:r>
          </a:p>
        </p:txBody>
      </p:sp>
      <p:sp>
        <p:nvSpPr>
          <p:cNvPr id="5" name="Date Placeholder 4"/>
          <p:cNvSpPr>
            <a:spLocks noGrp="1"/>
          </p:cNvSpPr>
          <p:nvPr>
            <p:ph type="dt" sz="half" idx="10"/>
          </p:nvPr>
        </p:nvSpPr>
        <p:spPr/>
        <p:txBody>
          <a:bodyPr/>
          <a:lstStyle/>
          <a:p>
            <a:fld id="{CAC60836-3F16-45A8-856C-515D46B657F1}" type="datetime1">
              <a:rPr lang="en-US" smtClean="0"/>
              <a:t>12/12/2018</a:t>
            </a:fld>
            <a:endParaRPr lang="en-US" dirty="0"/>
          </a:p>
        </p:txBody>
      </p:sp>
      <p:sp>
        <p:nvSpPr>
          <p:cNvPr id="6" name="Footer Placeholder 5"/>
          <p:cNvSpPr>
            <a:spLocks noGrp="1"/>
          </p:cNvSpPr>
          <p:nvPr>
            <p:ph type="ftr" sz="quarter" idx="3"/>
          </p:nvPr>
        </p:nvSpPr>
        <p:spPr/>
        <p:txBody>
          <a:bodyPr/>
          <a:lstStyle/>
          <a:p>
            <a:r>
              <a:rPr lang="en-US"/>
              <a:t>R2E Annual Meeting 2018</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4</a:t>
            </a:fld>
            <a:endParaRPr lang="en-US" dirty="0"/>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5852827" y="1515065"/>
            <a:ext cx="2834005" cy="2043415"/>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28724" y="1515065"/>
            <a:ext cx="2724552" cy="2043415"/>
          </a:xfrm>
          <a:prstGeom prst="rect">
            <a:avLst/>
          </a:prstGeom>
        </p:spPr>
      </p:pic>
    </p:spTree>
    <p:extLst>
      <p:ext uri="{BB962C8B-B14F-4D97-AF65-F5344CB8AC3E}">
        <p14:creationId xmlns:p14="http://schemas.microsoft.com/office/powerpoint/2010/main" val="13882772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About DQLPUBv2</a:t>
            </a:r>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70674" y="888055"/>
            <a:ext cx="4853131" cy="4045133"/>
          </a:xfrm>
        </p:spPr>
      </p:pic>
      <p:sp>
        <p:nvSpPr>
          <p:cNvPr id="4" name="Date Placeholder 3"/>
          <p:cNvSpPr>
            <a:spLocks noGrp="1"/>
          </p:cNvSpPr>
          <p:nvPr>
            <p:ph type="dt" sz="half" idx="2"/>
          </p:nvPr>
        </p:nvSpPr>
        <p:spPr/>
        <p:txBody>
          <a:bodyPr/>
          <a:lstStyle/>
          <a:p>
            <a:fld id="{E1A66C2F-206E-4F5B-87F9-DCFE0C23760E}" type="datetime1">
              <a:rPr lang="en-US" smtClean="0"/>
              <a:t>12/12/2018</a:t>
            </a:fld>
            <a:endParaRPr lang="en-US" dirty="0"/>
          </a:p>
        </p:txBody>
      </p:sp>
      <p:sp>
        <p:nvSpPr>
          <p:cNvPr id="5" name="Footer Placeholder 4"/>
          <p:cNvSpPr>
            <a:spLocks noGrp="1"/>
          </p:cNvSpPr>
          <p:nvPr>
            <p:ph type="ftr" sz="quarter" idx="3"/>
          </p:nvPr>
        </p:nvSpPr>
        <p:spPr/>
        <p:txBody>
          <a:bodyPr/>
          <a:lstStyle/>
          <a:p>
            <a:r>
              <a:rPr lang="en-US"/>
              <a:t>R2E Annual Meeting 2018</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pic>
        <p:nvPicPr>
          <p:cNvPr id="8" name="Picture 7"/>
          <p:cNvPicPr/>
          <p:nvPr/>
        </p:nvPicPr>
        <p:blipFill>
          <a:blip r:embed="rId4">
            <a:extLst>
              <a:ext uri="{28A0092B-C50C-407E-A947-70E740481C1C}">
                <a14:useLocalDpi xmlns:a14="http://schemas.microsoft.com/office/drawing/2010/main" val="0"/>
              </a:ext>
            </a:extLst>
          </a:blip>
          <a:srcRect/>
          <a:stretch>
            <a:fillRect/>
          </a:stretch>
        </p:blipFill>
        <p:spPr bwMode="auto">
          <a:xfrm>
            <a:off x="6219025" y="2109716"/>
            <a:ext cx="1935207" cy="2487563"/>
          </a:xfrm>
          <a:prstGeom prst="rect">
            <a:avLst/>
          </a:prstGeom>
          <a:noFill/>
        </p:spPr>
      </p:pic>
      <p:sp>
        <p:nvSpPr>
          <p:cNvPr id="9" name="Rectangle 8"/>
          <p:cNvSpPr/>
          <p:nvPr/>
        </p:nvSpPr>
        <p:spPr>
          <a:xfrm>
            <a:off x="6201441" y="2054333"/>
            <a:ext cx="1935207" cy="2479431"/>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 name="Straight Connector 10"/>
          <p:cNvCxnSpPr/>
          <p:nvPr/>
        </p:nvCxnSpPr>
        <p:spPr>
          <a:xfrm flipH="1">
            <a:off x="3552093" y="2054335"/>
            <a:ext cx="2649316" cy="1996525"/>
          </a:xfrm>
          <a:prstGeom prst="line">
            <a:avLst/>
          </a:prstGeom>
          <a:ln w="9525">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H="1">
            <a:off x="3552092" y="4533732"/>
            <a:ext cx="2649320" cy="144616"/>
          </a:xfrm>
          <a:prstGeom prst="line">
            <a:avLst/>
          </a:prstGeom>
          <a:ln w="9525">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694019" y="4825662"/>
            <a:ext cx="2182763" cy="261610"/>
          </a:xfrm>
          <a:prstGeom prst="rect">
            <a:avLst/>
          </a:prstGeom>
          <a:noFill/>
        </p:spPr>
        <p:txBody>
          <a:bodyPr wrap="square" rtlCol="0">
            <a:spAutoFit/>
          </a:bodyPr>
          <a:lstStyle/>
          <a:p>
            <a:pPr algn="ctr"/>
            <a:r>
              <a:rPr lang="en-GB" sz="1100" dirty="0">
                <a:solidFill>
                  <a:srgbClr val="000000"/>
                </a:solidFill>
              </a:rPr>
              <a:t>DYPQ Rack</a:t>
            </a:r>
          </a:p>
        </p:txBody>
      </p:sp>
      <p:sp>
        <p:nvSpPr>
          <p:cNvPr id="16" name="TextBox 15"/>
          <p:cNvSpPr txBox="1"/>
          <p:nvPr/>
        </p:nvSpPr>
        <p:spPr>
          <a:xfrm>
            <a:off x="6030930" y="4831151"/>
            <a:ext cx="2182763" cy="261610"/>
          </a:xfrm>
          <a:prstGeom prst="rect">
            <a:avLst/>
          </a:prstGeom>
          <a:noFill/>
        </p:spPr>
        <p:txBody>
          <a:bodyPr wrap="square" rtlCol="0">
            <a:spAutoFit/>
          </a:bodyPr>
          <a:lstStyle/>
          <a:p>
            <a:pPr algn="ctr"/>
            <a:r>
              <a:rPr lang="en-GB" sz="1100" dirty="0">
                <a:solidFill>
                  <a:srgbClr val="000000"/>
                </a:solidFill>
              </a:rPr>
              <a:t>DQLPU Type B</a:t>
            </a:r>
          </a:p>
        </p:txBody>
      </p:sp>
      <p:sp>
        <p:nvSpPr>
          <p:cNvPr id="17" name="TextBox 16"/>
          <p:cNvSpPr txBox="1"/>
          <p:nvPr/>
        </p:nvSpPr>
        <p:spPr>
          <a:xfrm>
            <a:off x="1779070" y="5105332"/>
            <a:ext cx="5583116" cy="307777"/>
          </a:xfrm>
          <a:prstGeom prst="rect">
            <a:avLst/>
          </a:prstGeom>
          <a:noFill/>
        </p:spPr>
        <p:txBody>
          <a:bodyPr wrap="square" rtlCol="0">
            <a:spAutoFit/>
          </a:bodyPr>
          <a:lstStyle/>
          <a:p>
            <a:pPr algn="ctr"/>
            <a:r>
              <a:rPr lang="en-GB" sz="1400" dirty="0"/>
              <a:t>Located under </a:t>
            </a:r>
            <a:r>
              <a:rPr lang="en-GB" sz="1400" i="1" dirty="0"/>
              <a:t>“A” or “C” </a:t>
            </a:r>
            <a:r>
              <a:rPr lang="en-GB" sz="1400" dirty="0"/>
              <a:t>dipoles</a:t>
            </a:r>
            <a:r>
              <a:rPr lang="en-GB" sz="1400" i="1" dirty="0"/>
              <a:t> </a:t>
            </a:r>
            <a:r>
              <a:rPr lang="en-GB" sz="1400" dirty="0"/>
              <a:t>in LHC tunnel</a:t>
            </a:r>
          </a:p>
        </p:txBody>
      </p:sp>
      <p:sp>
        <p:nvSpPr>
          <p:cNvPr id="20" name="TextBox 19"/>
          <p:cNvSpPr txBox="1"/>
          <p:nvPr/>
        </p:nvSpPr>
        <p:spPr>
          <a:xfrm>
            <a:off x="2771896" y="5446380"/>
            <a:ext cx="3597460" cy="523220"/>
          </a:xfrm>
          <a:prstGeom prst="rect">
            <a:avLst/>
          </a:prstGeom>
          <a:noFill/>
        </p:spPr>
        <p:txBody>
          <a:bodyPr wrap="none" rtlCol="0">
            <a:spAutoFit/>
          </a:bodyPr>
          <a:lstStyle/>
          <a:p>
            <a:pPr algn="ctr"/>
            <a:r>
              <a:rPr lang="en-GB" sz="1400" dirty="0"/>
              <a:t>Expected annual dose: &lt;1 Gy/y .. 10+ Gy/y</a:t>
            </a:r>
          </a:p>
          <a:p>
            <a:pPr algn="ctr"/>
            <a:r>
              <a:rPr lang="en-GB" sz="1400" dirty="0"/>
              <a:t>Target lifetime dose: 200Gy </a:t>
            </a:r>
          </a:p>
        </p:txBody>
      </p:sp>
      <p:cxnSp>
        <p:nvCxnSpPr>
          <p:cNvPr id="22" name="Straight Arrow Connector 21"/>
          <p:cNvCxnSpPr/>
          <p:nvPr/>
        </p:nvCxnSpPr>
        <p:spPr>
          <a:xfrm>
            <a:off x="4570627" y="5361393"/>
            <a:ext cx="0" cy="17003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078793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p:bldP spid="17"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About DQLPUBv2</a:t>
            </a:r>
          </a:p>
        </p:txBody>
      </p:sp>
      <p:sp>
        <p:nvSpPr>
          <p:cNvPr id="4" name="Date Placeholder 3"/>
          <p:cNvSpPr>
            <a:spLocks noGrp="1"/>
          </p:cNvSpPr>
          <p:nvPr>
            <p:ph type="dt" sz="half" idx="2"/>
          </p:nvPr>
        </p:nvSpPr>
        <p:spPr/>
        <p:txBody>
          <a:bodyPr/>
          <a:lstStyle/>
          <a:p>
            <a:fld id="{ADBB5789-B46C-45C7-A3E0-918020E89DBC}" type="datetime1">
              <a:rPr lang="en-US" smtClean="0"/>
              <a:t>12/12/2018</a:t>
            </a:fld>
            <a:endParaRPr lang="en-US" dirty="0"/>
          </a:p>
        </p:txBody>
      </p:sp>
      <p:sp>
        <p:nvSpPr>
          <p:cNvPr id="5" name="Footer Placeholder 4"/>
          <p:cNvSpPr>
            <a:spLocks noGrp="1"/>
          </p:cNvSpPr>
          <p:nvPr>
            <p:ph type="ftr" sz="quarter" idx="3"/>
          </p:nvPr>
        </p:nvSpPr>
        <p:spPr/>
        <p:txBody>
          <a:bodyPr/>
          <a:lstStyle/>
          <a:p>
            <a:r>
              <a:rPr lang="en-US"/>
              <a:t>R2E Annual Meeting 2018</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a:off x="6019846" y="123098"/>
            <a:ext cx="3122885" cy="311247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a:off x="6011052" y="3057474"/>
            <a:ext cx="3122887" cy="3099463"/>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4599" y="1605121"/>
            <a:ext cx="4758189" cy="3640015"/>
          </a:xfrm>
          <a:prstGeom prst="rect">
            <a:avLst/>
          </a:prstGeom>
        </p:spPr>
      </p:pic>
      <p:sp>
        <p:nvSpPr>
          <p:cNvPr id="13" name="TextBox 12"/>
          <p:cNvSpPr txBox="1"/>
          <p:nvPr/>
        </p:nvSpPr>
        <p:spPr>
          <a:xfrm>
            <a:off x="5464110" y="1540868"/>
            <a:ext cx="731290" cy="276999"/>
          </a:xfrm>
          <a:prstGeom prst="rect">
            <a:avLst/>
          </a:prstGeom>
          <a:noFill/>
        </p:spPr>
        <p:txBody>
          <a:bodyPr wrap="none" rtlCol="0">
            <a:spAutoFit/>
          </a:bodyPr>
          <a:lstStyle/>
          <a:p>
            <a:r>
              <a:rPr lang="en-GB" sz="1200" dirty="0"/>
              <a:t>DQQDL</a:t>
            </a:r>
          </a:p>
        </p:txBody>
      </p:sp>
      <p:sp>
        <p:nvSpPr>
          <p:cNvPr id="14" name="TextBox 13"/>
          <p:cNvSpPr txBox="1"/>
          <p:nvPr/>
        </p:nvSpPr>
        <p:spPr>
          <a:xfrm>
            <a:off x="5464142" y="4475216"/>
            <a:ext cx="739305" cy="276999"/>
          </a:xfrm>
          <a:prstGeom prst="rect">
            <a:avLst/>
          </a:prstGeom>
          <a:noFill/>
        </p:spPr>
        <p:txBody>
          <a:bodyPr wrap="none" rtlCol="0">
            <a:spAutoFit/>
          </a:bodyPr>
          <a:lstStyle/>
          <a:p>
            <a:r>
              <a:rPr lang="en-GB" sz="1200" dirty="0"/>
              <a:t>DQCSU</a:t>
            </a:r>
          </a:p>
        </p:txBody>
      </p:sp>
    </p:spTree>
    <p:extLst>
      <p:ext uri="{BB962C8B-B14F-4D97-AF65-F5344CB8AC3E}">
        <p14:creationId xmlns:p14="http://schemas.microsoft.com/office/powerpoint/2010/main" val="3047857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DQLUBv2: Test Setup</a:t>
            </a:r>
          </a:p>
        </p:txBody>
      </p:sp>
      <p:sp>
        <p:nvSpPr>
          <p:cNvPr id="4" name="Date Placeholder 3"/>
          <p:cNvSpPr>
            <a:spLocks noGrp="1"/>
          </p:cNvSpPr>
          <p:nvPr>
            <p:ph type="dt" sz="half" idx="2"/>
          </p:nvPr>
        </p:nvSpPr>
        <p:spPr/>
        <p:txBody>
          <a:bodyPr/>
          <a:lstStyle/>
          <a:p>
            <a:fld id="{CF74E081-D08E-422B-96DA-CF1DAE5560E4}" type="datetime1">
              <a:rPr lang="en-US" smtClean="0"/>
              <a:t>12/12/2018</a:t>
            </a:fld>
            <a:endParaRPr lang="en-US" dirty="0"/>
          </a:p>
        </p:txBody>
      </p:sp>
      <p:sp>
        <p:nvSpPr>
          <p:cNvPr id="5" name="Footer Placeholder 4"/>
          <p:cNvSpPr>
            <a:spLocks noGrp="1"/>
          </p:cNvSpPr>
          <p:nvPr>
            <p:ph type="ftr" sz="quarter" idx="3"/>
          </p:nvPr>
        </p:nvSpPr>
        <p:spPr/>
        <p:txBody>
          <a:bodyPr/>
          <a:lstStyle/>
          <a:p>
            <a:r>
              <a:rPr lang="en-US"/>
              <a:t>R2E Annual Meeting 2018</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pic>
        <p:nvPicPr>
          <p:cNvPr id="7" name="Content Placeholder 6"/>
          <p:cNvPicPr>
            <a:picLocks noGrp="1" noChangeAspect="1"/>
          </p:cNvPicPr>
          <p:nvPr>
            <p:ph idx="1"/>
          </p:nvPr>
        </p:nvPicPr>
        <p:blipFill>
          <a:blip r:embed="rId3"/>
          <a:stretch>
            <a:fillRect/>
          </a:stretch>
        </p:blipFill>
        <p:spPr>
          <a:xfrm>
            <a:off x="457203" y="910271"/>
            <a:ext cx="8226425" cy="4036305"/>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1649889641"/>
              </p:ext>
            </p:extLst>
          </p:nvPr>
        </p:nvGraphicFramePr>
        <p:xfrm>
          <a:off x="1516399" y="4682878"/>
          <a:ext cx="6108461" cy="1473561"/>
        </p:xfrm>
        <a:graphic>
          <a:graphicData uri="http://schemas.openxmlformats.org/drawingml/2006/table">
            <a:tbl>
              <a:tblPr firstRow="1" bandRow="1">
                <a:solidFill>
                  <a:schemeClr val="bg1"/>
                </a:solidFill>
                <a:tableStyleId>{616DA210-FB5B-4158-B5E0-FEB733F419BA}</a:tableStyleId>
              </a:tblPr>
              <a:tblGrid>
                <a:gridCol w="924971">
                  <a:extLst>
                    <a:ext uri="{9D8B030D-6E8A-4147-A177-3AD203B41FA5}">
                      <a16:colId xmlns:a16="http://schemas.microsoft.com/office/drawing/2014/main" val="2552288320"/>
                    </a:ext>
                  </a:extLst>
                </a:gridCol>
                <a:gridCol w="967155">
                  <a:extLst>
                    <a:ext uri="{9D8B030D-6E8A-4147-A177-3AD203B41FA5}">
                      <a16:colId xmlns:a16="http://schemas.microsoft.com/office/drawing/2014/main" val="3939357603"/>
                    </a:ext>
                  </a:extLst>
                </a:gridCol>
                <a:gridCol w="725787">
                  <a:extLst>
                    <a:ext uri="{9D8B030D-6E8A-4147-A177-3AD203B41FA5}">
                      <a16:colId xmlns:a16="http://schemas.microsoft.com/office/drawing/2014/main" val="2204164618"/>
                    </a:ext>
                  </a:extLst>
                </a:gridCol>
                <a:gridCol w="872637">
                  <a:extLst>
                    <a:ext uri="{9D8B030D-6E8A-4147-A177-3AD203B41FA5}">
                      <a16:colId xmlns:a16="http://schemas.microsoft.com/office/drawing/2014/main" val="4111706520"/>
                    </a:ext>
                  </a:extLst>
                </a:gridCol>
                <a:gridCol w="872637">
                  <a:extLst>
                    <a:ext uri="{9D8B030D-6E8A-4147-A177-3AD203B41FA5}">
                      <a16:colId xmlns:a16="http://schemas.microsoft.com/office/drawing/2014/main" val="2285456883"/>
                    </a:ext>
                  </a:extLst>
                </a:gridCol>
                <a:gridCol w="872637">
                  <a:extLst>
                    <a:ext uri="{9D8B030D-6E8A-4147-A177-3AD203B41FA5}">
                      <a16:colId xmlns:a16="http://schemas.microsoft.com/office/drawing/2014/main" val="2689192472"/>
                    </a:ext>
                  </a:extLst>
                </a:gridCol>
                <a:gridCol w="872637">
                  <a:extLst>
                    <a:ext uri="{9D8B030D-6E8A-4147-A177-3AD203B41FA5}">
                      <a16:colId xmlns:a16="http://schemas.microsoft.com/office/drawing/2014/main" val="481711306"/>
                    </a:ext>
                  </a:extLst>
                </a:gridCol>
              </a:tblGrid>
              <a:tr h="334645">
                <a:tc>
                  <a:txBody>
                    <a:bodyPr/>
                    <a:lstStyle/>
                    <a:p>
                      <a:endParaRPr lang="en-GB" sz="1100" dirty="0"/>
                    </a:p>
                  </a:txBody>
                  <a:tcPr/>
                </a:tc>
                <a:tc>
                  <a:txBody>
                    <a:bodyPr/>
                    <a:lstStyle/>
                    <a:p>
                      <a:pPr algn="ctr" rtl="0" fontAlgn="ctr"/>
                      <a:r>
                        <a:rPr lang="en-GB" sz="1100" u="none" strike="noStrike" dirty="0">
                          <a:effectLst/>
                        </a:rPr>
                        <a:t>Configuration</a:t>
                      </a:r>
                      <a:endParaRPr lang="en-GB" sz="1100" b="1" i="0" u="none" strike="noStrike" dirty="0">
                        <a:solidFill>
                          <a:srgbClr val="0055A0"/>
                        </a:solidFill>
                        <a:effectLst/>
                        <a:latin typeface="Arial" panose="020B0604020202020204" pitchFamily="34" charset="0"/>
                      </a:endParaRPr>
                    </a:p>
                  </a:txBody>
                  <a:tcPr marL="9525" marR="9525" marT="9525" marB="0" anchor="ctr"/>
                </a:tc>
                <a:tc>
                  <a:txBody>
                    <a:bodyPr/>
                    <a:lstStyle/>
                    <a:p>
                      <a:pPr algn="ctr" rtl="0" fontAlgn="ctr"/>
                      <a:r>
                        <a:rPr lang="en-GB" sz="1100" u="none" strike="noStrike" dirty="0">
                          <a:effectLst/>
                        </a:rPr>
                        <a:t>Position</a:t>
                      </a:r>
                      <a:endParaRPr lang="en-GB" sz="1100" b="1" i="0" u="none" strike="noStrike" dirty="0">
                        <a:solidFill>
                          <a:srgbClr val="0055A0"/>
                        </a:solidFill>
                        <a:effectLst/>
                        <a:latin typeface="Arial" panose="020B0604020202020204" pitchFamily="34" charset="0"/>
                      </a:endParaRPr>
                    </a:p>
                  </a:txBody>
                  <a:tcPr marL="9525" marR="9525" marT="9525" marB="0" anchor="ctr"/>
                </a:tc>
                <a:tc>
                  <a:txBody>
                    <a:bodyPr/>
                    <a:lstStyle/>
                    <a:p>
                      <a:pPr algn="ctr" rtl="0" fontAlgn="ctr"/>
                      <a:r>
                        <a:rPr lang="en-GB" sz="1100" u="none" strike="noStrike" dirty="0">
                          <a:effectLst/>
                        </a:rPr>
                        <a:t>Target Inside</a:t>
                      </a:r>
                      <a:endParaRPr lang="en-GB" sz="1100" b="1" i="0" u="none" strike="noStrike" dirty="0">
                        <a:solidFill>
                          <a:srgbClr val="0055A0"/>
                        </a:solidFill>
                        <a:effectLst/>
                        <a:latin typeface="Arial" panose="020B0604020202020204" pitchFamily="34" charset="0"/>
                      </a:endParaRPr>
                    </a:p>
                  </a:txBody>
                  <a:tcPr marL="9525" marR="9525" marT="9525" marB="0" anchor="ctr"/>
                </a:tc>
                <a:tc>
                  <a:txBody>
                    <a:bodyPr/>
                    <a:lstStyle/>
                    <a:p>
                      <a:pPr algn="ctr" rtl="0" fontAlgn="ctr"/>
                      <a:r>
                        <a:rPr lang="en-GB" sz="1100" u="none" strike="noStrike" dirty="0">
                          <a:effectLst/>
                        </a:rPr>
                        <a:t>Target Outside</a:t>
                      </a:r>
                      <a:endParaRPr lang="en-GB" sz="1100" b="1" i="0" u="none" strike="noStrike" dirty="0">
                        <a:solidFill>
                          <a:srgbClr val="0055A0"/>
                        </a:solidFill>
                        <a:effectLst/>
                        <a:latin typeface="Arial" panose="020B0604020202020204" pitchFamily="34" charset="0"/>
                      </a:endParaRPr>
                    </a:p>
                  </a:txBody>
                  <a:tcPr marL="9525" marR="9525" marT="9525" marB="0" anchor="ctr"/>
                </a:tc>
                <a:tc>
                  <a:txBody>
                    <a:bodyPr/>
                    <a:lstStyle/>
                    <a:p>
                      <a:pPr algn="ctr" rtl="0" fontAlgn="ctr"/>
                      <a:r>
                        <a:rPr lang="en-GB" sz="1100" u="none" strike="noStrike" dirty="0">
                          <a:effectLst/>
                        </a:rPr>
                        <a:t>Dose [Gy]</a:t>
                      </a:r>
                      <a:endParaRPr lang="en-GB" sz="1100" b="1" i="0" u="none" strike="noStrike" dirty="0">
                        <a:solidFill>
                          <a:srgbClr val="0055A0"/>
                        </a:solidFill>
                        <a:effectLst/>
                        <a:latin typeface="Arial" panose="020B0604020202020204" pitchFamily="34" charset="0"/>
                      </a:endParaRPr>
                    </a:p>
                  </a:txBody>
                  <a:tcPr marL="9525" marR="9525" marT="9525" marB="0" anchor="ctr"/>
                </a:tc>
                <a:tc>
                  <a:txBody>
                    <a:bodyPr/>
                    <a:lstStyle/>
                    <a:p>
                      <a:pPr algn="ctr" rtl="0" fontAlgn="ctr"/>
                      <a:r>
                        <a:rPr lang="en-GB" sz="1100" u="none" strike="noStrike" dirty="0">
                          <a:effectLst/>
                        </a:rPr>
                        <a:t>Total POT</a:t>
                      </a:r>
                      <a:endParaRPr lang="en-GB" sz="1100" b="1" i="0" u="none" strike="noStrike" dirty="0">
                        <a:solidFill>
                          <a:srgbClr val="0055A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690554218"/>
                  </a:ext>
                </a:extLst>
              </a:tr>
              <a:tr h="282189">
                <a:tc>
                  <a:txBody>
                    <a:bodyPr/>
                    <a:lstStyle/>
                    <a:p>
                      <a:pPr algn="ctr" rtl="0" fontAlgn="ctr"/>
                      <a:r>
                        <a:rPr lang="en-GB" sz="1100" u="none" strike="noStrike" dirty="0">
                          <a:effectLst/>
                        </a:rPr>
                        <a:t>Run 1</a:t>
                      </a:r>
                      <a:endParaRPr lang="en-GB" sz="1100" b="0" i="0" u="none" strike="noStrike" dirty="0">
                        <a:solidFill>
                          <a:srgbClr val="0055A0"/>
                        </a:solidFill>
                        <a:effectLst/>
                        <a:latin typeface="+mn-lt"/>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cap="small" dirty="0">
                          <a:effectLst/>
                        </a:rPr>
                        <a:t>“</a:t>
                      </a:r>
                      <a:r>
                        <a:rPr lang="en-GB" sz="1100" cap="small" dirty="0" err="1">
                          <a:effectLst/>
                        </a:rPr>
                        <a:t>CuOOOO</a:t>
                      </a:r>
                      <a:r>
                        <a:rPr lang="en-GB" sz="1100" cap="small" dirty="0">
                          <a:effectLst/>
                        </a:rPr>
                        <a:t>”</a:t>
                      </a:r>
                      <a:endParaRPr lang="en-GB" sz="1100" dirty="0">
                        <a:solidFill>
                          <a:srgbClr val="000000"/>
                        </a:solidFill>
                        <a:effectLst/>
                        <a:latin typeface="+mn-lt"/>
                        <a:ea typeface="Times New Roman" panose="02020603050405020304" pitchFamily="18" charset="0"/>
                        <a:cs typeface="Calibri" panose="020F0502020204030204" pitchFamily="34" charset="0"/>
                      </a:endParaRPr>
                    </a:p>
                  </a:txBody>
                  <a:tcPr marL="9525" marR="9525" marT="9525" marB="0" anchor="ctr"/>
                </a:tc>
                <a:tc>
                  <a:txBody>
                    <a:bodyPr/>
                    <a:lstStyle/>
                    <a:p>
                      <a:pPr algn="ctr" rtl="0" fontAlgn="ctr"/>
                      <a:r>
                        <a:rPr lang="en-GB" sz="1100" u="none" strike="noStrike" dirty="0">
                          <a:effectLst/>
                        </a:rPr>
                        <a:t>10</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2018-06-13 </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2018-06-18 </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218.69</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1.27E+16</a:t>
                      </a:r>
                      <a:endParaRPr lang="en-GB" sz="1100" b="0" i="0" u="none" strike="noStrike" dirty="0">
                        <a:solidFill>
                          <a:srgbClr val="0055A0"/>
                        </a:solidFill>
                        <a:effectLst/>
                        <a:latin typeface="+mn-lt"/>
                      </a:endParaRPr>
                    </a:p>
                  </a:txBody>
                  <a:tcPr marL="9525" marR="9525" marT="9525" marB="0" anchor="ctr"/>
                </a:tc>
                <a:extLst>
                  <a:ext uri="{0D108BD9-81ED-4DB2-BD59-A6C34878D82A}">
                    <a16:rowId xmlns:a16="http://schemas.microsoft.com/office/drawing/2014/main" val="3887204204"/>
                  </a:ext>
                </a:extLst>
              </a:tr>
              <a:tr h="282189">
                <a:tc>
                  <a:txBody>
                    <a:bodyPr/>
                    <a:lstStyle/>
                    <a:p>
                      <a:pPr algn="ctr" rtl="0" fontAlgn="ctr"/>
                      <a:r>
                        <a:rPr lang="en-GB" sz="1100" u="none" strike="noStrike" dirty="0">
                          <a:effectLst/>
                        </a:rPr>
                        <a:t>Run 2</a:t>
                      </a:r>
                      <a:endParaRPr lang="en-GB" sz="1100" b="0" i="0" u="none" strike="noStrike" dirty="0">
                        <a:solidFill>
                          <a:srgbClr val="0055A0"/>
                        </a:solidFill>
                        <a:effectLst/>
                        <a:latin typeface="+mn-lt"/>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cap="small" dirty="0">
                          <a:effectLst/>
                        </a:rPr>
                        <a:t>“</a:t>
                      </a:r>
                      <a:r>
                        <a:rPr lang="en-GB" sz="1100" cap="small" dirty="0" err="1">
                          <a:effectLst/>
                        </a:rPr>
                        <a:t>CuOOOO</a:t>
                      </a:r>
                      <a:r>
                        <a:rPr lang="en-GB" sz="1100" cap="small" dirty="0">
                          <a:effectLst/>
                        </a:rPr>
                        <a:t>”</a:t>
                      </a:r>
                      <a:endParaRPr lang="en-GB" sz="1100" dirty="0">
                        <a:solidFill>
                          <a:srgbClr val="000000"/>
                        </a:solidFill>
                        <a:effectLst/>
                        <a:latin typeface="+mn-lt"/>
                        <a:ea typeface="Times New Roman" panose="02020603050405020304" pitchFamily="18" charset="0"/>
                        <a:cs typeface="Calibri" panose="020F0502020204030204" pitchFamily="34" charset="0"/>
                      </a:endParaRPr>
                    </a:p>
                  </a:txBody>
                  <a:tcPr marL="9525" marR="9525" marT="9525" marB="0" anchor="ctr"/>
                </a:tc>
                <a:tc>
                  <a:txBody>
                    <a:bodyPr/>
                    <a:lstStyle/>
                    <a:p>
                      <a:pPr algn="ctr" rtl="0" fontAlgn="ctr"/>
                      <a:r>
                        <a:rPr lang="en-GB" sz="1100" u="none" strike="noStrike" dirty="0">
                          <a:effectLst/>
                        </a:rPr>
                        <a:t>10</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2018-06-20</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2018-06-25 </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229.25</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1.64E+16</a:t>
                      </a:r>
                      <a:endParaRPr lang="en-GB" sz="1100" b="0" i="0" u="none" strike="noStrike" dirty="0">
                        <a:solidFill>
                          <a:srgbClr val="0055A0"/>
                        </a:solidFill>
                        <a:effectLst/>
                        <a:latin typeface="+mn-lt"/>
                      </a:endParaRPr>
                    </a:p>
                  </a:txBody>
                  <a:tcPr marL="9525" marR="9525" marT="9525" marB="0" anchor="ctr"/>
                </a:tc>
                <a:extLst>
                  <a:ext uri="{0D108BD9-81ED-4DB2-BD59-A6C34878D82A}">
                    <a16:rowId xmlns:a16="http://schemas.microsoft.com/office/drawing/2014/main" val="3870347426"/>
                  </a:ext>
                </a:extLst>
              </a:tr>
              <a:tr h="282189">
                <a:tc>
                  <a:txBody>
                    <a:bodyPr/>
                    <a:lstStyle/>
                    <a:p>
                      <a:pPr algn="ctr" rtl="0" fontAlgn="ctr"/>
                      <a:r>
                        <a:rPr lang="en-GB" sz="1100" u="none" strike="noStrike" dirty="0">
                          <a:effectLst/>
                        </a:rPr>
                        <a:t>Run 3</a:t>
                      </a:r>
                      <a:endParaRPr lang="en-GB" sz="1100" b="0" i="0" u="none" strike="noStrike" dirty="0">
                        <a:solidFill>
                          <a:srgbClr val="0055A0"/>
                        </a:solidFill>
                        <a:effectLst/>
                        <a:latin typeface="+mn-lt"/>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cap="small" dirty="0">
                          <a:effectLst/>
                        </a:rPr>
                        <a:t>“</a:t>
                      </a:r>
                      <a:r>
                        <a:rPr lang="en-GB" sz="1100" cap="small" dirty="0" err="1">
                          <a:effectLst/>
                        </a:rPr>
                        <a:t>CuOOOO</a:t>
                      </a:r>
                      <a:r>
                        <a:rPr lang="en-GB" sz="1100" cap="small" dirty="0">
                          <a:effectLst/>
                        </a:rPr>
                        <a:t>”</a:t>
                      </a:r>
                      <a:endParaRPr lang="en-GB" sz="1100" dirty="0">
                        <a:solidFill>
                          <a:srgbClr val="000000"/>
                        </a:solidFill>
                        <a:effectLst/>
                        <a:latin typeface="+mn-lt"/>
                        <a:ea typeface="Times New Roman" panose="02020603050405020304" pitchFamily="18" charset="0"/>
                        <a:cs typeface="Calibri" panose="020F0502020204030204" pitchFamily="34" charset="0"/>
                      </a:endParaRPr>
                    </a:p>
                  </a:txBody>
                  <a:tcPr marL="9525" marR="9525" marT="9525" marB="0" anchor="ctr"/>
                </a:tc>
                <a:tc>
                  <a:txBody>
                    <a:bodyPr/>
                    <a:lstStyle/>
                    <a:p>
                      <a:pPr algn="ctr" rtl="0" fontAlgn="ctr"/>
                      <a:r>
                        <a:rPr lang="en-GB" sz="1100" u="none" strike="noStrike" dirty="0">
                          <a:effectLst/>
                        </a:rPr>
                        <a:t>10</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2018-09-05 </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2018-09-10 </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156.5</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1.78E+16</a:t>
                      </a:r>
                      <a:endParaRPr lang="en-GB" sz="1100" b="0" i="0" u="none" strike="noStrike" dirty="0">
                        <a:solidFill>
                          <a:srgbClr val="0055A0"/>
                        </a:solidFill>
                        <a:effectLst/>
                        <a:latin typeface="+mn-lt"/>
                      </a:endParaRPr>
                    </a:p>
                  </a:txBody>
                  <a:tcPr marL="9525" marR="9525" marT="9525" marB="0" anchor="ctr"/>
                </a:tc>
                <a:extLst>
                  <a:ext uri="{0D108BD9-81ED-4DB2-BD59-A6C34878D82A}">
                    <a16:rowId xmlns:a16="http://schemas.microsoft.com/office/drawing/2014/main" val="1185238590"/>
                  </a:ext>
                </a:extLst>
              </a:tr>
              <a:tr h="282189">
                <a:tc>
                  <a:txBody>
                    <a:bodyPr/>
                    <a:lstStyle/>
                    <a:p>
                      <a:pPr algn="ctr" rtl="0" fontAlgn="ctr"/>
                      <a:r>
                        <a:rPr lang="en-GB" sz="1100" u="none" strike="noStrike" dirty="0">
                          <a:effectLst/>
                        </a:rPr>
                        <a:t>Run 4</a:t>
                      </a:r>
                      <a:endParaRPr lang="en-GB" sz="1100" b="0" i="0" u="none" strike="noStrike" dirty="0">
                        <a:solidFill>
                          <a:srgbClr val="0055A0"/>
                        </a:solidFill>
                        <a:effectLst/>
                        <a:latin typeface="+mn-lt"/>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cap="small" dirty="0">
                          <a:effectLst/>
                        </a:rPr>
                        <a:t>“</a:t>
                      </a:r>
                      <a:r>
                        <a:rPr lang="en-GB" sz="1100" cap="small" dirty="0" err="1">
                          <a:effectLst/>
                        </a:rPr>
                        <a:t>CuOOOO</a:t>
                      </a:r>
                      <a:r>
                        <a:rPr lang="en-GB" sz="1100" cap="small" dirty="0">
                          <a:effectLst/>
                        </a:rPr>
                        <a:t>”</a:t>
                      </a:r>
                      <a:endParaRPr lang="en-GB" sz="1100" dirty="0">
                        <a:solidFill>
                          <a:srgbClr val="000000"/>
                        </a:solidFill>
                        <a:effectLst/>
                        <a:latin typeface="+mn-lt"/>
                        <a:ea typeface="Times New Roman" panose="02020603050405020304" pitchFamily="18" charset="0"/>
                        <a:cs typeface="Calibri" panose="020F0502020204030204" pitchFamily="34" charset="0"/>
                      </a:endParaRPr>
                    </a:p>
                  </a:txBody>
                  <a:tcPr marL="9525" marR="9525" marT="9525" marB="0" anchor="ctr"/>
                </a:tc>
                <a:tc>
                  <a:txBody>
                    <a:bodyPr/>
                    <a:lstStyle/>
                    <a:p>
                      <a:pPr algn="ctr" rtl="0" fontAlgn="ctr"/>
                      <a:r>
                        <a:rPr lang="en-GB" sz="1100" u="none" strike="noStrike" dirty="0">
                          <a:effectLst/>
                        </a:rPr>
                        <a:t>10</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2018-09-12</a:t>
                      </a:r>
                      <a:endParaRPr lang="en-GB" sz="1100" b="0" i="0" u="none" strike="noStrike" dirty="0">
                        <a:solidFill>
                          <a:srgbClr val="0055A0"/>
                        </a:solidFill>
                        <a:effectLst/>
                        <a:latin typeface="+mn-lt"/>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100" dirty="0">
                          <a:effectLst/>
                        </a:rPr>
                        <a:t>2018-09-17</a:t>
                      </a:r>
                      <a:endParaRPr lang="en-GB" sz="1100" dirty="0">
                        <a:solidFill>
                          <a:srgbClr val="000000"/>
                        </a:solidFill>
                        <a:effectLst/>
                        <a:latin typeface="+mn-lt"/>
                        <a:ea typeface="Times New Roman" panose="02020603050405020304" pitchFamily="18" charset="0"/>
                        <a:cs typeface="Calibri" panose="020F0502020204030204" pitchFamily="34" charset="0"/>
                      </a:endParaRPr>
                    </a:p>
                  </a:txBody>
                  <a:tcPr marL="9525" marR="9525" marT="9525" marB="0" anchor="ctr"/>
                </a:tc>
                <a:tc>
                  <a:txBody>
                    <a:bodyPr/>
                    <a:lstStyle/>
                    <a:p>
                      <a:pPr algn="ctr" rtl="0" fontAlgn="ctr"/>
                      <a:r>
                        <a:rPr lang="en-GB" sz="1100" u="none" strike="noStrike" dirty="0">
                          <a:effectLst/>
                        </a:rPr>
                        <a:t>197.22</a:t>
                      </a:r>
                      <a:endParaRPr lang="en-GB" sz="1100" b="0" i="0" u="none" strike="noStrike" dirty="0">
                        <a:solidFill>
                          <a:srgbClr val="0055A0"/>
                        </a:solidFill>
                        <a:effectLst/>
                        <a:latin typeface="+mn-lt"/>
                      </a:endParaRPr>
                    </a:p>
                  </a:txBody>
                  <a:tcPr marL="9525" marR="9525" marT="9525" marB="0" anchor="ctr"/>
                </a:tc>
                <a:tc>
                  <a:txBody>
                    <a:bodyPr/>
                    <a:lstStyle/>
                    <a:p>
                      <a:pPr algn="ctr" rtl="0" fontAlgn="ctr"/>
                      <a:r>
                        <a:rPr lang="en-GB" sz="1100" u="none" strike="noStrike" dirty="0">
                          <a:effectLst/>
                        </a:rPr>
                        <a:t>1.47E+16</a:t>
                      </a:r>
                      <a:endParaRPr lang="en-GB" sz="1100" b="0" i="0" u="none" strike="noStrike" dirty="0">
                        <a:solidFill>
                          <a:srgbClr val="0055A0"/>
                        </a:solidFill>
                        <a:effectLst/>
                        <a:latin typeface="+mn-lt"/>
                      </a:endParaRPr>
                    </a:p>
                  </a:txBody>
                  <a:tcPr marL="9525" marR="9525" marT="9525" marB="0" anchor="ctr"/>
                </a:tc>
                <a:extLst>
                  <a:ext uri="{0D108BD9-81ED-4DB2-BD59-A6C34878D82A}">
                    <a16:rowId xmlns:a16="http://schemas.microsoft.com/office/drawing/2014/main" val="1205913754"/>
                  </a:ext>
                </a:extLst>
              </a:tr>
            </a:tbl>
          </a:graphicData>
        </a:graphic>
      </p:graphicFrame>
    </p:spTree>
    <p:extLst>
      <p:ext uri="{BB962C8B-B14F-4D97-AF65-F5344CB8AC3E}">
        <p14:creationId xmlns:p14="http://schemas.microsoft.com/office/powerpoint/2010/main" val="1892132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DQLPUBv2: Supply Monitors</a:t>
            </a:r>
            <a:br>
              <a:rPr lang="en-GB" sz="3600" dirty="0"/>
            </a:br>
            <a:r>
              <a:rPr lang="en-GB" sz="1800" b="1" dirty="0"/>
              <a:t>Run 1 &amp; Run 2: </a:t>
            </a:r>
            <a:r>
              <a:rPr lang="en-GB" sz="1800" dirty="0"/>
              <a:t>June’2018 </a:t>
            </a:r>
          </a:p>
        </p:txBody>
      </p:sp>
      <p:sp>
        <p:nvSpPr>
          <p:cNvPr id="4" name="Date Placeholder 3"/>
          <p:cNvSpPr>
            <a:spLocks noGrp="1"/>
          </p:cNvSpPr>
          <p:nvPr>
            <p:ph type="dt" sz="half" idx="2"/>
          </p:nvPr>
        </p:nvSpPr>
        <p:spPr/>
        <p:txBody>
          <a:bodyPr/>
          <a:lstStyle/>
          <a:p>
            <a:fld id="{1850C5C0-D82E-4F5E-84FA-0F0C4383C3F6}" type="datetime1">
              <a:rPr lang="en-US" smtClean="0"/>
              <a:t>12/12/2018</a:t>
            </a:fld>
            <a:endParaRPr lang="en-US" dirty="0"/>
          </a:p>
        </p:txBody>
      </p:sp>
      <p:sp>
        <p:nvSpPr>
          <p:cNvPr id="5" name="Footer Placeholder 4"/>
          <p:cNvSpPr>
            <a:spLocks noGrp="1"/>
          </p:cNvSpPr>
          <p:nvPr>
            <p:ph type="ftr" sz="quarter" idx="3"/>
          </p:nvPr>
        </p:nvSpPr>
        <p:spPr/>
        <p:txBody>
          <a:bodyPr/>
          <a:lstStyle/>
          <a:p>
            <a:r>
              <a:rPr lang="en-US"/>
              <a:t>R2E Annual Meeting 2018</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pic>
        <p:nvPicPr>
          <p:cNvPr id="28" name="Picture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5846" y="1152384"/>
            <a:ext cx="2976180" cy="2232135"/>
          </a:xfrm>
          <a:prstGeom prst="rect">
            <a:avLst/>
          </a:prstGeom>
        </p:spPr>
      </p:pic>
      <p:pic>
        <p:nvPicPr>
          <p:cNvPr id="29" name="Picture 2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0766" y="1152384"/>
            <a:ext cx="2976180" cy="2232135"/>
          </a:xfrm>
          <a:prstGeom prst="rect">
            <a:avLst/>
          </a:prstGeom>
        </p:spPr>
      </p:pic>
      <p:pic>
        <p:nvPicPr>
          <p:cNvPr id="30" name="Picture 2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80766" y="3375220"/>
            <a:ext cx="2976180" cy="2232135"/>
          </a:xfrm>
          <a:prstGeom prst="rect">
            <a:avLst/>
          </a:prstGeom>
        </p:spPr>
      </p:pic>
      <p:pic>
        <p:nvPicPr>
          <p:cNvPr id="31" name="Picture 3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35846" y="3412029"/>
            <a:ext cx="2976180" cy="2232135"/>
          </a:xfrm>
          <a:prstGeom prst="rect">
            <a:avLst/>
          </a:prstGeom>
        </p:spPr>
      </p:pic>
      <p:sp>
        <p:nvSpPr>
          <p:cNvPr id="33" name="TextBox 32"/>
          <p:cNvSpPr txBox="1"/>
          <p:nvPr/>
        </p:nvSpPr>
        <p:spPr>
          <a:xfrm>
            <a:off x="829406" y="2055658"/>
            <a:ext cx="975360" cy="276999"/>
          </a:xfrm>
          <a:prstGeom prst="rect">
            <a:avLst/>
          </a:prstGeom>
          <a:noFill/>
        </p:spPr>
        <p:txBody>
          <a:bodyPr wrap="square" rtlCol="0">
            <a:spAutoFit/>
          </a:bodyPr>
          <a:lstStyle/>
          <a:p>
            <a:r>
              <a:rPr lang="en-GB" sz="1200" dirty="0">
                <a:solidFill>
                  <a:srgbClr val="000000"/>
                </a:solidFill>
              </a:rPr>
              <a:t>Run1</a:t>
            </a:r>
          </a:p>
        </p:txBody>
      </p:sp>
      <p:cxnSp>
        <p:nvCxnSpPr>
          <p:cNvPr id="35" name="Straight Arrow Connector 34"/>
          <p:cNvCxnSpPr/>
          <p:nvPr/>
        </p:nvCxnSpPr>
        <p:spPr>
          <a:xfrm>
            <a:off x="1329787" y="2193561"/>
            <a:ext cx="129540" cy="0"/>
          </a:xfrm>
          <a:prstGeom prst="straightConnector1">
            <a:avLst/>
          </a:prstGeom>
          <a:ln>
            <a:solidFill>
              <a:srgbClr val="000000"/>
            </a:solidFill>
            <a:tailEnd type="triangle"/>
          </a:ln>
          <a:effectLst/>
        </p:spPr>
        <p:style>
          <a:lnRef idx="2">
            <a:schemeClr val="accent6"/>
          </a:lnRef>
          <a:fillRef idx="0">
            <a:schemeClr val="accent6"/>
          </a:fillRef>
          <a:effectRef idx="1">
            <a:schemeClr val="accent6"/>
          </a:effectRef>
          <a:fontRef idx="minor">
            <a:schemeClr val="tx1"/>
          </a:fontRef>
        </p:style>
      </p:cxnSp>
      <p:sp>
        <p:nvSpPr>
          <p:cNvPr id="36" name="TextBox 35"/>
          <p:cNvSpPr txBox="1"/>
          <p:nvPr/>
        </p:nvSpPr>
        <p:spPr>
          <a:xfrm>
            <a:off x="798326" y="4281622"/>
            <a:ext cx="975360" cy="276999"/>
          </a:xfrm>
          <a:prstGeom prst="rect">
            <a:avLst/>
          </a:prstGeom>
          <a:noFill/>
        </p:spPr>
        <p:txBody>
          <a:bodyPr wrap="square" rtlCol="0">
            <a:spAutoFit/>
          </a:bodyPr>
          <a:lstStyle/>
          <a:p>
            <a:r>
              <a:rPr lang="en-GB" sz="1200" dirty="0">
                <a:solidFill>
                  <a:srgbClr val="000000"/>
                </a:solidFill>
              </a:rPr>
              <a:t>Run2</a:t>
            </a:r>
          </a:p>
        </p:txBody>
      </p:sp>
      <p:cxnSp>
        <p:nvCxnSpPr>
          <p:cNvPr id="37" name="Straight Arrow Connector 36"/>
          <p:cNvCxnSpPr/>
          <p:nvPr/>
        </p:nvCxnSpPr>
        <p:spPr>
          <a:xfrm>
            <a:off x="1286007" y="4435479"/>
            <a:ext cx="129540" cy="0"/>
          </a:xfrm>
          <a:prstGeom prst="straightConnector1">
            <a:avLst/>
          </a:prstGeom>
          <a:ln>
            <a:solidFill>
              <a:srgbClr val="000000"/>
            </a:solidFill>
            <a:tailEnd type="triangle"/>
          </a:ln>
          <a:effectLst/>
        </p:spPr>
        <p:style>
          <a:lnRef idx="2">
            <a:schemeClr val="accent6"/>
          </a:lnRef>
          <a:fillRef idx="0">
            <a:schemeClr val="accent6"/>
          </a:fillRef>
          <a:effectRef idx="1">
            <a:schemeClr val="accent6"/>
          </a:effectRef>
          <a:fontRef idx="minor">
            <a:schemeClr val="tx1"/>
          </a:fontRef>
        </p:style>
      </p:cxnSp>
      <p:sp>
        <p:nvSpPr>
          <p:cNvPr id="16" name="TextBox 15"/>
          <p:cNvSpPr txBox="1"/>
          <p:nvPr/>
        </p:nvSpPr>
        <p:spPr>
          <a:xfrm>
            <a:off x="871582" y="5622578"/>
            <a:ext cx="7947135" cy="461665"/>
          </a:xfrm>
          <a:prstGeom prst="rect">
            <a:avLst/>
          </a:prstGeom>
          <a:noFill/>
        </p:spPr>
        <p:txBody>
          <a:bodyPr wrap="square" rtlCol="0">
            <a:spAutoFit/>
          </a:bodyPr>
          <a:lstStyle/>
          <a:p>
            <a:pPr marL="285744" indent="-285744">
              <a:buFont typeface="Arial" panose="020B0604020202020204" pitchFamily="34" charset="0"/>
              <a:buChar char="•"/>
            </a:pPr>
            <a:r>
              <a:rPr lang="en-GB" sz="1200" b="1" dirty="0"/>
              <a:t>UHDS</a:t>
            </a:r>
            <a:r>
              <a:rPr lang="en-GB" sz="1200" dirty="0"/>
              <a:t> shows drastic change with dose over 70Gy → change of </a:t>
            </a:r>
            <a:r>
              <a:rPr lang="en-GB" sz="1200" dirty="0" err="1"/>
              <a:t>mezannine</a:t>
            </a:r>
            <a:r>
              <a:rPr lang="en-GB" sz="1200" dirty="0"/>
              <a:t> board → small deviation in Run2</a:t>
            </a:r>
          </a:p>
          <a:p>
            <a:pPr marL="285744" indent="-285744">
              <a:buFont typeface="Arial" panose="020B0604020202020204" pitchFamily="34" charset="0"/>
              <a:buChar char="•"/>
            </a:pPr>
            <a:r>
              <a:rPr lang="en-GB" sz="1200" b="1" dirty="0"/>
              <a:t>UPS</a:t>
            </a:r>
            <a:r>
              <a:rPr lang="en-GB" sz="1200" dirty="0"/>
              <a:t> voltage shows constant decay through both runs</a:t>
            </a:r>
          </a:p>
        </p:txBody>
      </p:sp>
    </p:spTree>
    <p:extLst>
      <p:ext uri="{BB962C8B-B14F-4D97-AF65-F5344CB8AC3E}">
        <p14:creationId xmlns:p14="http://schemas.microsoft.com/office/powerpoint/2010/main" val="3324564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3052372" y="1266327"/>
            <a:ext cx="3024003" cy="1930989"/>
          </a:xfrm>
          <a:prstGeom prst="rect">
            <a:avLst/>
          </a:prstGeom>
        </p:spPr>
      </p:pic>
      <p:sp>
        <p:nvSpPr>
          <p:cNvPr id="2" name="Title 1"/>
          <p:cNvSpPr>
            <a:spLocks noGrp="1"/>
          </p:cNvSpPr>
          <p:nvPr>
            <p:ph type="title"/>
          </p:nvPr>
        </p:nvSpPr>
        <p:spPr/>
        <p:txBody>
          <a:bodyPr>
            <a:normAutofit/>
          </a:bodyPr>
          <a:lstStyle/>
          <a:p>
            <a:r>
              <a:rPr lang="en-GB" sz="3600" dirty="0"/>
              <a:t>DQLPUBv2: Events Observed</a:t>
            </a:r>
            <a:br>
              <a:rPr lang="en-GB" sz="3600" dirty="0"/>
            </a:br>
            <a:r>
              <a:rPr lang="en-GB" sz="1800" b="1" dirty="0"/>
              <a:t>Run 1 : </a:t>
            </a:r>
            <a:r>
              <a:rPr lang="en-GB" sz="1800" dirty="0"/>
              <a:t>June’2018 </a:t>
            </a:r>
          </a:p>
        </p:txBody>
      </p:sp>
      <p:pic>
        <p:nvPicPr>
          <p:cNvPr id="44" name="Content Placeholder 43"/>
          <p:cNvPicPr>
            <a:picLocks noGrp="1" noChangeAspect="1"/>
          </p:cNvPicPr>
          <p:nvPr>
            <p:ph idx="1"/>
          </p:nvPr>
        </p:nvPicPr>
        <p:blipFill>
          <a:blip r:embed="rId4"/>
          <a:stretch>
            <a:fillRect/>
          </a:stretch>
        </p:blipFill>
        <p:spPr>
          <a:xfrm>
            <a:off x="3117160" y="3271336"/>
            <a:ext cx="2939646" cy="2026683"/>
          </a:xfrm>
          <a:prstGeom prst="rect">
            <a:avLst/>
          </a:prstGeom>
        </p:spPr>
      </p:pic>
      <p:sp>
        <p:nvSpPr>
          <p:cNvPr id="4" name="Date Placeholder 3"/>
          <p:cNvSpPr>
            <a:spLocks noGrp="1"/>
          </p:cNvSpPr>
          <p:nvPr>
            <p:ph type="dt" sz="half" idx="2"/>
          </p:nvPr>
        </p:nvSpPr>
        <p:spPr/>
        <p:txBody>
          <a:bodyPr/>
          <a:lstStyle/>
          <a:p>
            <a:fld id="{8396E673-FFD2-4738-92C6-CD4798EAC129}" type="datetime1">
              <a:rPr lang="en-US" smtClean="0"/>
              <a:t>12/12/2018</a:t>
            </a:fld>
            <a:endParaRPr lang="en-US" dirty="0"/>
          </a:p>
        </p:txBody>
      </p:sp>
      <p:sp>
        <p:nvSpPr>
          <p:cNvPr id="5" name="Footer Placeholder 4"/>
          <p:cNvSpPr>
            <a:spLocks noGrp="1"/>
          </p:cNvSpPr>
          <p:nvPr>
            <p:ph type="ftr" sz="quarter" idx="3"/>
          </p:nvPr>
        </p:nvSpPr>
        <p:spPr/>
        <p:txBody>
          <a:bodyPr/>
          <a:lstStyle/>
          <a:p>
            <a:r>
              <a:rPr lang="en-US"/>
              <a:t>R2E Annual Meeting 2018</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pic>
        <p:nvPicPr>
          <p:cNvPr id="43" name="Picture 42"/>
          <p:cNvPicPr>
            <a:picLocks noChangeAspect="1"/>
          </p:cNvPicPr>
          <p:nvPr/>
        </p:nvPicPr>
        <p:blipFill>
          <a:blip r:embed="rId5"/>
          <a:stretch>
            <a:fillRect/>
          </a:stretch>
        </p:blipFill>
        <p:spPr>
          <a:xfrm>
            <a:off x="155101" y="3271336"/>
            <a:ext cx="2942725" cy="2026683"/>
          </a:xfrm>
          <a:prstGeom prst="rect">
            <a:avLst/>
          </a:prstGeom>
        </p:spPr>
      </p:pic>
      <p:pic>
        <p:nvPicPr>
          <p:cNvPr id="45" name="Picture 44"/>
          <p:cNvPicPr>
            <a:picLocks noChangeAspect="1"/>
          </p:cNvPicPr>
          <p:nvPr/>
        </p:nvPicPr>
        <p:blipFill>
          <a:blip r:embed="rId6"/>
          <a:stretch>
            <a:fillRect/>
          </a:stretch>
        </p:blipFill>
        <p:spPr>
          <a:xfrm>
            <a:off x="6076377" y="3295953"/>
            <a:ext cx="2915969" cy="1996135"/>
          </a:xfrm>
          <a:prstGeom prst="rect">
            <a:avLst/>
          </a:prstGeom>
        </p:spPr>
      </p:pic>
      <p:pic>
        <p:nvPicPr>
          <p:cNvPr id="46" name="Picture 45"/>
          <p:cNvPicPr>
            <a:picLocks noChangeAspect="1"/>
          </p:cNvPicPr>
          <p:nvPr/>
        </p:nvPicPr>
        <p:blipFill>
          <a:blip r:embed="rId7"/>
          <a:stretch>
            <a:fillRect/>
          </a:stretch>
        </p:blipFill>
        <p:spPr>
          <a:xfrm>
            <a:off x="144682" y="2682658"/>
            <a:ext cx="836427" cy="538716"/>
          </a:xfrm>
          <a:prstGeom prst="rect">
            <a:avLst/>
          </a:prstGeom>
        </p:spPr>
      </p:pic>
      <p:cxnSp>
        <p:nvCxnSpPr>
          <p:cNvPr id="52" name="Straight Arrow Connector 51"/>
          <p:cNvCxnSpPr/>
          <p:nvPr/>
        </p:nvCxnSpPr>
        <p:spPr>
          <a:xfrm flipH="1">
            <a:off x="1885981" y="2494073"/>
            <a:ext cx="1684491" cy="777263"/>
          </a:xfrm>
          <a:prstGeom prst="straightConnector1">
            <a:avLst/>
          </a:prstGeom>
          <a:ln w="12700">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a:off x="4202830" y="2632761"/>
            <a:ext cx="212993" cy="638575"/>
          </a:xfrm>
          <a:prstGeom prst="straightConnector1">
            <a:avLst/>
          </a:prstGeom>
          <a:ln w="12700">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7" name="Straight Arrow Connector 56"/>
          <p:cNvCxnSpPr>
            <a:endCxn id="45" idx="0"/>
          </p:cNvCxnSpPr>
          <p:nvPr/>
        </p:nvCxnSpPr>
        <p:spPr>
          <a:xfrm>
            <a:off x="5910018" y="2494074"/>
            <a:ext cx="1624343" cy="801879"/>
          </a:xfrm>
          <a:prstGeom prst="straightConnector1">
            <a:avLst/>
          </a:prstGeom>
          <a:ln w="12700">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33" y="5397292"/>
            <a:ext cx="9064869" cy="692497"/>
          </a:xfrm>
          <a:prstGeom prst="rect">
            <a:avLst/>
          </a:prstGeom>
          <a:noFill/>
        </p:spPr>
        <p:txBody>
          <a:bodyPr wrap="square" rtlCol="0">
            <a:spAutoFit/>
          </a:bodyPr>
          <a:lstStyle/>
          <a:p>
            <a:pPr marL="342900" indent="-342900">
              <a:buFont typeface="+mj-lt"/>
              <a:buAutoNum type="arabicPeriod"/>
            </a:pPr>
            <a:r>
              <a:rPr lang="en-GB" sz="1300" dirty="0"/>
              <a:t>System reset → DQAMC resets DQQDL → DQAMC resets itself → DQAMC resets DQQDL → </a:t>
            </a:r>
            <a:r>
              <a:rPr lang="en-GB" sz="1300" b="1" dirty="0"/>
              <a:t>double pulse</a:t>
            </a:r>
          </a:p>
          <a:p>
            <a:pPr marL="342900" indent="-342900">
              <a:buFont typeface="+mj-lt"/>
              <a:buAutoNum type="arabicPeriod"/>
            </a:pPr>
            <a:r>
              <a:rPr lang="en-GB" sz="1300" dirty="0"/>
              <a:t>Voltage difference between </a:t>
            </a:r>
            <a:r>
              <a:rPr lang="en-GB" sz="1300" dirty="0" err="1"/>
              <a:t>Vtaps</a:t>
            </a:r>
            <a:r>
              <a:rPr lang="en-GB" sz="1300" dirty="0"/>
              <a:t> &gt; 100mV → </a:t>
            </a:r>
            <a:r>
              <a:rPr lang="en-GB" sz="1300" b="1" dirty="0"/>
              <a:t>interlock loop opening, heater firing</a:t>
            </a:r>
          </a:p>
          <a:p>
            <a:pPr marL="342900" indent="-342900">
              <a:buFont typeface="+mj-lt"/>
              <a:buAutoNum type="arabicPeriod"/>
            </a:pPr>
            <a:r>
              <a:rPr lang="en-GB" sz="1300" dirty="0"/>
              <a:t>Loss of communication detected by DQAMC → DQAMC resets DQQDL → </a:t>
            </a:r>
            <a:r>
              <a:rPr lang="en-GB" sz="1300" b="1" dirty="0"/>
              <a:t>single pulse</a:t>
            </a:r>
          </a:p>
        </p:txBody>
      </p:sp>
      <p:sp>
        <p:nvSpPr>
          <p:cNvPr id="7" name="TextBox 6"/>
          <p:cNvSpPr txBox="1"/>
          <p:nvPr/>
        </p:nvSpPr>
        <p:spPr>
          <a:xfrm>
            <a:off x="839081" y="3690862"/>
            <a:ext cx="284052" cy="307777"/>
          </a:xfrm>
          <a:prstGeom prst="rect">
            <a:avLst/>
          </a:prstGeom>
          <a:noFill/>
        </p:spPr>
        <p:txBody>
          <a:bodyPr wrap="none" rtlCol="0">
            <a:spAutoFit/>
          </a:bodyPr>
          <a:lstStyle/>
          <a:p>
            <a:r>
              <a:rPr lang="en-GB" sz="1400" dirty="0">
                <a:solidFill>
                  <a:schemeClr val="bg1"/>
                </a:solidFill>
              </a:rPr>
              <a:t>1</a:t>
            </a:r>
          </a:p>
        </p:txBody>
      </p:sp>
      <p:sp>
        <p:nvSpPr>
          <p:cNvPr id="17" name="TextBox 16"/>
          <p:cNvSpPr txBox="1"/>
          <p:nvPr/>
        </p:nvSpPr>
        <p:spPr>
          <a:xfrm>
            <a:off x="3800491" y="3689373"/>
            <a:ext cx="284052" cy="307777"/>
          </a:xfrm>
          <a:prstGeom prst="rect">
            <a:avLst/>
          </a:prstGeom>
          <a:noFill/>
        </p:spPr>
        <p:txBody>
          <a:bodyPr wrap="none" rtlCol="0">
            <a:spAutoFit/>
          </a:bodyPr>
          <a:lstStyle/>
          <a:p>
            <a:r>
              <a:rPr lang="en-GB" sz="1400" dirty="0">
                <a:solidFill>
                  <a:schemeClr val="bg1"/>
                </a:solidFill>
              </a:rPr>
              <a:t>2</a:t>
            </a:r>
          </a:p>
        </p:txBody>
      </p:sp>
      <p:sp>
        <p:nvSpPr>
          <p:cNvPr id="18" name="TextBox 17"/>
          <p:cNvSpPr txBox="1"/>
          <p:nvPr/>
        </p:nvSpPr>
        <p:spPr>
          <a:xfrm>
            <a:off x="6816025" y="3690862"/>
            <a:ext cx="284052" cy="307777"/>
          </a:xfrm>
          <a:prstGeom prst="rect">
            <a:avLst/>
          </a:prstGeom>
          <a:noFill/>
        </p:spPr>
        <p:txBody>
          <a:bodyPr wrap="none" rtlCol="0">
            <a:spAutoFit/>
          </a:bodyPr>
          <a:lstStyle/>
          <a:p>
            <a:r>
              <a:rPr lang="en-GB" sz="1400" dirty="0">
                <a:solidFill>
                  <a:schemeClr val="bg1"/>
                </a:solidFill>
              </a:rPr>
              <a:t>3</a:t>
            </a:r>
          </a:p>
        </p:txBody>
      </p:sp>
    </p:spTree>
    <p:extLst>
      <p:ext uri="{BB962C8B-B14F-4D97-AF65-F5344CB8AC3E}">
        <p14:creationId xmlns:p14="http://schemas.microsoft.com/office/powerpoint/2010/main" val="1647506915"/>
      </p:ext>
    </p:extLst>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CERNCorporate4-3.potx</Template>
  <TotalTime>0</TotalTime>
  <Words>2260</Words>
  <Application>Microsoft Office PowerPoint</Application>
  <PresentationFormat>On-screen Show (4:3)</PresentationFormat>
  <Paragraphs>319</Paragraphs>
  <Slides>21</Slides>
  <Notes>18</Notes>
  <HiddenSlides>2</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Arial (Body)</vt:lpstr>
      <vt:lpstr>Arial (Headings)</vt:lpstr>
      <vt:lpstr>Calibri</vt:lpstr>
      <vt:lpstr>Optima</vt:lpstr>
      <vt:lpstr>Times New Roman</vt:lpstr>
      <vt:lpstr>CERNCorporate4-3</vt:lpstr>
      <vt:lpstr>PowerPoint Presentation</vt:lpstr>
      <vt:lpstr> R2E Annual Meeting 2018  Results of Functional Radiation Tests of QPS Equipment (to be installed during LS2) at CHARM</vt:lpstr>
      <vt:lpstr>Contents</vt:lpstr>
      <vt:lpstr>Quench Protection Systems to be installed in LS2</vt:lpstr>
      <vt:lpstr>About DQLPUBv2</vt:lpstr>
      <vt:lpstr>About DQLPUBv2</vt:lpstr>
      <vt:lpstr>DQLUBv2: Test Setup</vt:lpstr>
      <vt:lpstr>DQLPUBv2: Supply Monitors Run 1 &amp; Run 2: June’2018 </vt:lpstr>
      <vt:lpstr>DQLPUBv2: Events Observed Run 1 : June’2018 </vt:lpstr>
      <vt:lpstr>DQLPUBv2: Events Observed Run 2 : June’2018 </vt:lpstr>
      <vt:lpstr>DQLPUBv2: Supply Monitors Run 3 &amp; Run 4 : Sep’2018 </vt:lpstr>
      <vt:lpstr>DQLPUBv2: Interlock and Heater Status Run 3 &amp; Run 4 : Sep’2018</vt:lpstr>
      <vt:lpstr>DQLPUBv2: Test Flow</vt:lpstr>
      <vt:lpstr>DQLPUBv2: Summary of Performance</vt:lpstr>
      <vt:lpstr>About UQDS</vt:lpstr>
      <vt:lpstr>UQDS: Test Setup</vt:lpstr>
      <vt:lpstr>UQDS: Power supplies</vt:lpstr>
      <vt:lpstr>UQDS: Response</vt:lpstr>
      <vt:lpstr>UQDS: Summary of Performance</vt:lpstr>
      <vt:lpstr>Conclusions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Surbhi Mundra</cp:lastModifiedBy>
  <cp:revision>283</cp:revision>
  <cp:lastPrinted>2018-08-09T06:31:43Z</cp:lastPrinted>
  <dcterms:created xsi:type="dcterms:W3CDTF">2012-11-30T11:04:26Z</dcterms:created>
  <dcterms:modified xsi:type="dcterms:W3CDTF">2018-12-12T13:46:58Z</dcterms:modified>
</cp:coreProperties>
</file>