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354" r:id="rId4"/>
    <p:sldId id="341" r:id="rId5"/>
    <p:sldId id="356" r:id="rId6"/>
    <p:sldId id="324" r:id="rId7"/>
    <p:sldId id="329" r:id="rId8"/>
    <p:sldId id="351" r:id="rId9"/>
    <p:sldId id="352" r:id="rId10"/>
    <p:sldId id="337" r:id="rId11"/>
    <p:sldId id="349" r:id="rId12"/>
    <p:sldId id="339" r:id="rId13"/>
    <p:sldId id="348" r:id="rId14"/>
    <p:sldId id="342" r:id="rId15"/>
    <p:sldId id="257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04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985" userDrawn="1">
          <p15:clr>
            <a:srgbClr val="A4A3A4"/>
          </p15:clr>
        </p15:guide>
        <p15:guide id="4" pos="29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Stein" initials="OS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5B9BD5"/>
    <a:srgbClr val="FFFFFF"/>
    <a:srgbClr val="2870AF"/>
    <a:srgbClr val="FF7C80"/>
    <a:srgbClr val="CC3399"/>
    <a:srgbClr val="0B387C"/>
    <a:srgbClr val="BDD7EE"/>
    <a:srgbClr val="1E5AAE"/>
    <a:srgbClr val="B5D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68" autoAdjust="0"/>
  </p:normalViewPr>
  <p:slideViewPr>
    <p:cSldViewPr snapToGrid="0" snapToObjects="1">
      <p:cViewPr varScale="1">
        <p:scale>
          <a:sx n="82" d="100"/>
          <a:sy n="82" d="100"/>
        </p:scale>
        <p:origin x="-1536" y="-104"/>
      </p:cViewPr>
      <p:guideLst>
        <p:guide orient="horz" pos="804"/>
        <p:guide orient="horz" pos="985"/>
        <p:guide pos="2880"/>
        <p:guide pos="2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B7631-A76C-4C8D-86C3-A8B47A201970}" type="datetimeFigureOut">
              <a:rPr lang="en-GB" smtClean="0"/>
              <a:t>12.12.18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E6E78-2BE0-4E7D-AFA0-09BAEB8C6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7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b="1" smtClean="0"/>
              <a:t>R2E Annual Meeting</a:t>
            </a:r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12th December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98416" y="994205"/>
            <a:ext cx="8229600" cy="3203145"/>
          </a:xfrm>
        </p:spPr>
        <p:txBody>
          <a:bodyPr>
            <a:normAutofit/>
          </a:bodyPr>
          <a:lstStyle/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0475"/>
            <a:ext cx="3550606" cy="23048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90" y="3850737"/>
            <a:ext cx="4488181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2870AF"/>
                </a:solidFill>
              </a:rPr>
              <a:t>Using </a:t>
            </a:r>
            <a:r>
              <a:rPr lang="en-US" sz="1400" b="1" dirty="0" err="1" smtClean="0">
                <a:solidFill>
                  <a:srgbClr val="2870AF"/>
                </a:solidFill>
              </a:rPr>
              <a:t>Grafana</a:t>
            </a:r>
            <a:r>
              <a:rPr lang="en-US" sz="1400" b="1" dirty="0" smtClean="0">
                <a:solidFill>
                  <a:srgbClr val="2870AF"/>
                </a:solidFill>
              </a:rPr>
              <a:t> dash boards for quick data access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870AF"/>
                </a:solidFill>
              </a:rPr>
              <a:t>Manual checks on TID/ intensity evolution  </a:t>
            </a:r>
            <a:endParaRPr lang="en-GB" sz="1400" dirty="0">
              <a:solidFill>
                <a:srgbClr val="2870A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162" y="1620456"/>
            <a:ext cx="3415286" cy="23498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8776" y="2856154"/>
            <a:ext cx="2134357" cy="15079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56120" y="994205"/>
            <a:ext cx="21060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2870AF"/>
                </a:solidFill>
              </a:rPr>
              <a:t>Creation of automated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2870AF"/>
                </a:solidFill>
              </a:rPr>
              <a:t>radiation reports</a:t>
            </a:r>
          </a:p>
          <a:p>
            <a:pPr marL="182563" indent="-1031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2870AF"/>
                </a:solidFill>
              </a:rPr>
              <a:t>Evolution</a:t>
            </a:r>
          </a:p>
          <a:p>
            <a:pPr marL="182563" indent="-1031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2870AF"/>
                </a:solidFill>
              </a:rPr>
              <a:t>Distribution</a:t>
            </a:r>
          </a:p>
          <a:p>
            <a:pPr marL="182563" indent="-1031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2870AF"/>
                </a:solidFill>
              </a:rPr>
              <a:t>Intensities </a:t>
            </a:r>
          </a:p>
          <a:p>
            <a:pPr marL="182563" indent="-103188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2870AF"/>
                </a:solidFill>
              </a:rPr>
              <a:t>Luminosities</a:t>
            </a:r>
          </a:p>
          <a:p>
            <a:pPr marL="182563" indent="-103188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2870AF"/>
              </a:solidFill>
            </a:endParaRPr>
          </a:p>
          <a:p>
            <a:pPr marL="79375">
              <a:lnSpc>
                <a:spcPct val="120000"/>
              </a:lnSpc>
            </a:pPr>
            <a:r>
              <a:rPr lang="en-US" sz="1200" dirty="0" smtClean="0">
                <a:solidFill>
                  <a:srgbClr val="2870AF"/>
                </a:solidFill>
              </a:rPr>
              <a:t>Listing Top10 hottest BLMs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8671" y="1425080"/>
            <a:ext cx="191590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870AF"/>
                </a:solidFill>
              </a:rPr>
              <a:t>Dose distribution in IR1</a:t>
            </a:r>
            <a:endParaRPr lang="en-GB" sz="1200" b="1" dirty="0">
              <a:solidFill>
                <a:srgbClr val="2870A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6647" y="999553"/>
            <a:ext cx="6571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55A0"/>
                </a:solidFill>
              </a:rPr>
              <a:t>Analysed</a:t>
            </a:r>
            <a:r>
              <a:rPr lang="en-US" sz="1400" b="1" dirty="0" smtClean="0">
                <a:solidFill>
                  <a:srgbClr val="0055A0"/>
                </a:solidFill>
              </a:rPr>
              <a:t> data accessible via dash boards and publication of daily reports.  </a:t>
            </a:r>
            <a:endParaRPr lang="en-GB" sz="1400" b="1" dirty="0">
              <a:solidFill>
                <a:srgbClr val="0055A0"/>
              </a:solidFill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3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55A0"/>
                </a:solidFill>
              </a:rPr>
              <a:t>Advantages of the online radiation monitoring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479366" y="1003730"/>
            <a:ext cx="8229600" cy="344763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Continuous analysis of the evolution of the radiation distributions.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Structured data handling and development of analysis routines ease user requests.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By including the data sets from previous years of accelerator operations, </a:t>
            </a:r>
            <a:b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changes due to different accelerator operations can be </a:t>
            </a:r>
            <a:r>
              <a:rPr lang="en-US" sz="16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analysed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easily. 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600" dirty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Current status: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/>
            </a:r>
            <a:b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radiation monitoring database 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 BLM data 2012 – 2018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 RadMon data 2018, partial</a:t>
            </a:r>
            <a:endParaRPr lang="en-US" sz="1400" dirty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7320" y="2462930"/>
            <a:ext cx="8423565" cy="61514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91361" y="2506346"/>
            <a:ext cx="832952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Analysis of the radiation levels in the LHC arcs show a decrease of the annual doses between 2015 and 2017.</a:t>
            </a:r>
          </a:p>
          <a:p>
            <a:r>
              <a:rPr lang="en-US" sz="1300" dirty="0" smtClean="0">
                <a:solidFill>
                  <a:schemeClr val="bg1"/>
                </a:solidFill>
              </a:rPr>
              <a:t>Based on the dose rates the vacuum conditions in the LHC arcs can be estimated.*  </a:t>
            </a:r>
          </a:p>
          <a:p>
            <a:r>
              <a:rPr lang="en-US" sz="1300" dirty="0" smtClean="0">
                <a:solidFill>
                  <a:schemeClr val="bg1"/>
                </a:solidFill>
              </a:rPr>
              <a:t>.</a:t>
            </a:r>
            <a:endParaRPr lang="en-GB" sz="13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270" y="4451368"/>
            <a:ext cx="4248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95000"/>
                  </a:schemeClr>
                </a:solidFill>
              </a:rPr>
              <a:t>* Master Thesis of Kacper Bilko, MCWG (in preparation)</a:t>
            </a:r>
            <a:endParaRPr lang="en-GB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52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Future projects and plans for the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80076" y="883352"/>
            <a:ext cx="8476058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600" b="1" dirty="0">
                <a:solidFill>
                  <a:srgbClr val="1E5AAE"/>
                </a:solidFill>
                <a:sym typeface="Wingdings" panose="05000000000000000000" pitchFamily="2" charset="2"/>
              </a:rPr>
              <a:t>Long Shutdown 2 activities:</a:t>
            </a:r>
            <a:endParaRPr lang="en-US" sz="1600" dirty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61925" indent="0">
              <a:lnSpc>
                <a:spcPct val="120000"/>
              </a:lnSpc>
              <a:buNone/>
            </a:pPr>
            <a: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  <a:t>Implementing ALL radiation data sets into the MCWG database infrastructure</a:t>
            </a:r>
            <a:b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  <a:t>allowing fast and more detailed analysis of the radiation fields</a:t>
            </a:r>
          </a:p>
          <a:p>
            <a:pPr marL="357188" lvl="1" indent="-200025">
              <a:lnSpc>
                <a:spcPct val="120000"/>
              </a:lnSpc>
            </a:pP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BLMs, </a:t>
            </a:r>
            <a:r>
              <a:rPr lang="en-US" sz="1400" dirty="0" err="1">
                <a:solidFill>
                  <a:srgbClr val="1E5AAE"/>
                </a:solidFill>
                <a:sym typeface="Wingdings" panose="05000000000000000000" pitchFamily="2" charset="2"/>
              </a:rPr>
              <a:t>BatMons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>
                <a:solidFill>
                  <a:srgbClr val="1E5AAE"/>
                </a:solidFill>
                <a:sym typeface="Wingdings" panose="05000000000000000000" pitchFamily="2" charset="2"/>
              </a:rPr>
              <a:t>RadFets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RPLs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Fibres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, RP-Surveys </a:t>
            </a:r>
          </a:p>
          <a:p>
            <a:pPr marL="161925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Adaptation </a:t>
            </a:r>
            <a: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  <a:t>of the MCWG tools to the Run 3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infrastructure</a:t>
            </a:r>
            <a:endParaRPr lang="en-US" sz="1600" b="1" dirty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Run 3 activities: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61925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Monitoring the radiation distributions during the accelerator operation after the shutdown</a:t>
            </a:r>
          </a:p>
          <a:p>
            <a:pPr marL="357188" lvl="1" indent="-174625">
              <a:lnSpc>
                <a:spcPct val="120000"/>
              </a:lnSpc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Providing regular reports on the radiation levels</a:t>
            </a:r>
            <a:b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200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LHC, SPS, PS, PSB, transfer lines and experiments</a:t>
            </a:r>
          </a:p>
          <a:p>
            <a:pPr marL="357188" lvl="1" indent="-174625">
              <a:lnSpc>
                <a:spcPct val="120000"/>
              </a:lnSpc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Reacting to dedicated requests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8935106" y="822063"/>
            <a:ext cx="208893" cy="220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8689435" y="844421"/>
            <a:ext cx="447017" cy="2316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31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Conclusion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78538" y="884876"/>
            <a:ext cx="8229600" cy="320314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extends its activities: User requests + Online monitoring of the radiation levels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20000"/>
              </a:lnSpc>
            </a:pPr>
            <a:r>
              <a:rPr lang="en-US" sz="12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r>
              <a:rPr lang="en-US" sz="12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of the data handling and analysis </a:t>
            </a:r>
            <a:br>
              <a:rPr lang="en-US" sz="12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200" dirty="0" smtClean="0">
                <a:solidFill>
                  <a:srgbClr val="1E5AAE"/>
                </a:solidFill>
                <a:sym typeface="Wingdings" panose="05000000000000000000" pitchFamily="2" charset="2"/>
              </a:rPr>
              <a:t> Online monitoring of the radiation levels and much faster response to user requests</a:t>
            </a:r>
          </a:p>
          <a:p>
            <a:pPr marL="285750" indent="-193675">
              <a:lnSpc>
                <a:spcPct val="120000"/>
              </a:lnSpc>
            </a:pPr>
            <a:r>
              <a:rPr lang="en-US" sz="13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Daily radiation reports following the accelerator operations</a:t>
            </a:r>
          </a:p>
          <a:p>
            <a:pPr marL="92075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Monitoring the radiation levels along CERN’s accelerator complex requires </a:t>
            </a:r>
            <a:b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 general and automated approach</a:t>
            </a:r>
          </a:p>
          <a:p>
            <a:pPr marL="268288" indent="-179388">
              <a:lnSpc>
                <a:spcPct val="120000"/>
              </a:lnSpc>
              <a:tabLst>
                <a:tab pos="268288" algn="l"/>
              </a:tabLst>
            </a:pPr>
            <a:r>
              <a:rPr lang="en-US" sz="13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Automated monitoring of the LHC dose levels has proven to be very useful</a:t>
            </a:r>
          </a:p>
          <a:p>
            <a:pPr marL="92075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provides valuable input for other working and equipment groups</a:t>
            </a:r>
          </a:p>
          <a:p>
            <a:pPr marL="92075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Future: LS2 and Run3</a:t>
            </a:r>
            <a:endParaRPr lang="en-US" sz="14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20000"/>
              </a:lnSpc>
            </a:pPr>
            <a:r>
              <a:rPr lang="en-US" sz="1300" dirty="0" smtClean="0">
                <a:solidFill>
                  <a:srgbClr val="1E5AAE"/>
                </a:solidFill>
                <a:sym typeface="Wingdings" panose="05000000000000000000" pitchFamily="2" charset="2"/>
              </a:rPr>
              <a:t>Creating a general MCWG radiation measurement data base including all available data sets</a:t>
            </a:r>
          </a:p>
          <a:p>
            <a:pPr marL="285750" indent="-193675">
              <a:lnSpc>
                <a:spcPct val="120000"/>
              </a:lnSpc>
            </a:pPr>
            <a:r>
              <a:rPr lang="en-US" sz="13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Monitoring Run 3: New </a:t>
            </a:r>
            <a:r>
              <a:rPr lang="en-US" sz="1300" dirty="0">
                <a:solidFill>
                  <a:srgbClr val="1E5AAE"/>
                </a:solidFill>
                <a:sym typeface="Wingdings" panose="05000000000000000000" pitchFamily="2" charset="2"/>
              </a:rPr>
              <a:t>radiation environments </a:t>
            </a:r>
            <a:r>
              <a:rPr lang="en-US" sz="13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after LS2 need to be understood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7790530" y="1563688"/>
            <a:ext cx="896270" cy="1170853"/>
            <a:chOff x="7408144" y="474088"/>
            <a:chExt cx="1554464" cy="21008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08144" y="474088"/>
              <a:ext cx="1554464" cy="149337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509501" y="1967458"/>
              <a:ext cx="1366857" cy="607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sz="1600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52780" y="1897360"/>
            <a:ext cx="4455066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Thank you for your attention!</a:t>
            </a:r>
            <a:endParaRPr lang="en-US" sz="2400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790530" y="1563688"/>
            <a:ext cx="896270" cy="1170853"/>
            <a:chOff x="7408144" y="474088"/>
            <a:chExt cx="1554464" cy="21008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08144" y="474088"/>
              <a:ext cx="1554464" cy="149337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509501" y="1967458"/>
              <a:ext cx="1366857" cy="607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sz="1600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90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33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33208"/>
            <a:ext cx="8226854" cy="798066"/>
          </a:xfrm>
        </p:spPr>
        <p:txBody>
          <a:bodyPr>
            <a:noAutofit/>
          </a:bodyPr>
          <a:lstStyle/>
          <a:p>
            <a:r>
              <a:rPr lang="en-GB" sz="1800" b="1" dirty="0">
                <a:solidFill>
                  <a:srgbClr val="0055A0"/>
                </a:solidFill>
              </a:rPr>
              <a:t>Activities of the </a:t>
            </a:r>
            <a:r>
              <a:rPr lang="en-GB" sz="1800" b="1" dirty="0" smtClean="0">
                <a:solidFill>
                  <a:srgbClr val="0055A0"/>
                </a:solidFill>
              </a:rPr>
              <a:t/>
            </a:r>
            <a:br>
              <a:rPr lang="en-GB" sz="1800" b="1" dirty="0" smtClean="0">
                <a:solidFill>
                  <a:srgbClr val="0055A0"/>
                </a:solidFill>
              </a:rPr>
            </a:br>
            <a:r>
              <a:rPr lang="en-GB" sz="1800" b="1" dirty="0" smtClean="0">
                <a:solidFill>
                  <a:srgbClr val="0055A0"/>
                </a:solidFill>
              </a:rPr>
              <a:t>Monitoring </a:t>
            </a:r>
            <a:r>
              <a:rPr lang="en-GB" sz="1800" b="1" dirty="0">
                <a:solidFill>
                  <a:srgbClr val="0055A0"/>
                </a:solidFill>
              </a:rPr>
              <a:t>Calculation Working Group (MCWG), </a:t>
            </a:r>
            <a:r>
              <a:rPr lang="en-GB" sz="1800" b="1" dirty="0" smtClean="0">
                <a:solidFill>
                  <a:srgbClr val="0055A0"/>
                </a:solidFill>
              </a:rPr>
              <a:t/>
            </a:r>
            <a:br>
              <a:rPr lang="en-GB" sz="1800" b="1" dirty="0" smtClean="0">
                <a:solidFill>
                  <a:srgbClr val="0055A0"/>
                </a:solidFill>
              </a:rPr>
            </a:br>
            <a:r>
              <a:rPr lang="en-GB" sz="1800" b="1" dirty="0" smtClean="0">
                <a:solidFill>
                  <a:srgbClr val="0055A0"/>
                </a:solidFill>
              </a:rPr>
              <a:t>from dedicated </a:t>
            </a:r>
            <a:r>
              <a:rPr lang="en-GB" sz="1800" b="1" dirty="0">
                <a:solidFill>
                  <a:srgbClr val="0055A0"/>
                </a:solidFill>
              </a:rPr>
              <a:t>user </a:t>
            </a:r>
            <a:r>
              <a:rPr lang="en-GB" sz="1800" b="1" dirty="0" smtClean="0">
                <a:solidFill>
                  <a:srgbClr val="0055A0"/>
                </a:solidFill>
              </a:rPr>
              <a:t>requests to online radiation monitoring</a:t>
            </a:r>
            <a:endParaRPr lang="en-GB" sz="1800" b="1" dirty="0">
              <a:solidFill>
                <a:srgbClr val="0055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499474"/>
            <a:ext cx="4639732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Oliver Stein EN-EA-PE</a:t>
            </a:r>
          </a:p>
          <a:p>
            <a:pPr>
              <a:lnSpc>
                <a:spcPct val="120000"/>
              </a:lnSpc>
            </a:pPr>
            <a:r>
              <a:rPr lang="en-US" sz="1400" dirty="0" smtClean="0"/>
              <a:t>K. Bilko, R. Garcia Alia, Y. Kadi, G. Lerner, C. Martinella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144" y="474088"/>
            <a:ext cx="1554464" cy="14933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11337" y="1967460"/>
            <a:ext cx="1088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MCWG</a:t>
            </a:r>
            <a:endParaRPr lang="en-GB" sz="2400" b="1" dirty="0">
              <a:solidFill>
                <a:srgbClr val="1E5A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16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548639" y="755405"/>
            <a:ext cx="5381653" cy="3617090"/>
          </a:xfrm>
          <a:prstGeom prst="roundRect">
            <a:avLst>
              <a:gd name="adj" fmla="val 375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Activities of the MCWG</a:t>
            </a:r>
            <a:endParaRPr lang="en-US" sz="200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336361" y="747789"/>
            <a:ext cx="2514600" cy="3560952"/>
            <a:chOff x="341215" y="750705"/>
            <a:chExt cx="2514600" cy="3560952"/>
          </a:xfrm>
        </p:grpSpPr>
        <p:sp>
          <p:nvSpPr>
            <p:cNvPr id="22" name="Rounded Rectangle 21"/>
            <p:cNvSpPr/>
            <p:nvPr/>
          </p:nvSpPr>
          <p:spPr>
            <a:xfrm>
              <a:off x="341215" y="1315830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Online Monitoring</a:t>
              </a:r>
            </a:p>
            <a:p>
              <a:pPr algn="ctr"/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438168" y="1753095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Monitoring the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day to day operation </a:t>
              </a:r>
              <a:r>
                <a:rPr lang="en-US" sz="1600" dirty="0" smtClean="0">
                  <a:solidFill>
                    <a:srgbClr val="2870AF"/>
                  </a:solidFill>
                </a:rPr>
                <a:t>with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analysis routines.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Notifications</a:t>
              </a:r>
              <a:r>
                <a:rPr lang="en-US" sz="1600" dirty="0" smtClean="0">
                  <a:solidFill>
                    <a:srgbClr val="2870AF"/>
                  </a:solidFill>
                </a:rPr>
                <a:t> in case of unusual radiation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level evolution or distribution.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3405" y="750705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2870AF"/>
                  </a:solidFill>
                </a:rPr>
                <a:t>Operations</a:t>
              </a:r>
              <a:endParaRPr lang="en-GB" b="1" dirty="0">
                <a:solidFill>
                  <a:srgbClr val="2870AF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17546" y="747789"/>
            <a:ext cx="2514600" cy="3560054"/>
            <a:chOff x="3314700" y="759457"/>
            <a:chExt cx="2514600" cy="3560054"/>
          </a:xfrm>
        </p:grpSpPr>
        <p:sp>
          <p:nvSpPr>
            <p:cNvPr id="26" name="Rounded Rectangle 25"/>
            <p:cNvSpPr/>
            <p:nvPr/>
          </p:nvSpPr>
          <p:spPr>
            <a:xfrm>
              <a:off x="3314700" y="1323684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User Requests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407138" y="1760949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Dedicated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of radiation levels at specific positions requested by the users.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Reports </a:t>
              </a:r>
              <a:r>
                <a:rPr lang="en-US" sz="1600" dirty="0" smtClean="0">
                  <a:solidFill>
                    <a:srgbClr val="2870AF"/>
                  </a:solidFill>
                </a:rPr>
                <a:t>and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requirements</a:t>
              </a:r>
              <a:r>
                <a:rPr lang="en-US" sz="1600" dirty="0" smtClean="0">
                  <a:solidFill>
                    <a:srgbClr val="2870AF"/>
                  </a:solidFill>
                </a:rPr>
                <a:t> how to proceed.   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45649" y="759457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E5AAE"/>
                  </a:solidFill>
                </a:rPr>
                <a:t>Service</a:t>
              </a:r>
              <a:endParaRPr lang="en-GB" sz="2000" b="1" dirty="0">
                <a:solidFill>
                  <a:srgbClr val="1E5AAE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55177" y="1303490"/>
            <a:ext cx="2514600" cy="2995826"/>
            <a:chOff x="5718073" y="1323685"/>
            <a:chExt cx="2514600" cy="2995826"/>
          </a:xfrm>
        </p:grpSpPr>
        <p:sp>
          <p:nvSpPr>
            <p:cNvPr id="30" name="Rounded Rectangle 29"/>
            <p:cNvSpPr/>
            <p:nvPr/>
          </p:nvSpPr>
          <p:spPr>
            <a:xfrm>
              <a:off x="5718073" y="1323685"/>
              <a:ext cx="2514600" cy="2995826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Internal Projects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810511" y="1760950"/>
              <a:ext cx="2329724" cy="2479430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Implementation of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automated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for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routines.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>
                  <a:solidFill>
                    <a:srgbClr val="2870AF"/>
                  </a:solidFill>
                </a:rPr>
                <a:t>Reduction of response time for user requests.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237339" y="74509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2870AF"/>
                </a:solidFill>
              </a:rPr>
              <a:t>Optimisation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71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>
                <a:solidFill>
                  <a:srgbClr val="0055A0"/>
                </a:solidFill>
              </a:rPr>
              <a:t>MCWG </a:t>
            </a:r>
            <a:r>
              <a:rPr lang="en-US" sz="2000" b="1" dirty="0" smtClean="0">
                <a:solidFill>
                  <a:srgbClr val="0055A0"/>
                </a:solidFill>
              </a:rPr>
              <a:t>Request Work Flow</a:t>
            </a:r>
            <a:endParaRPr lang="en-US" sz="200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80112" y="871442"/>
            <a:ext cx="1765313" cy="3535959"/>
            <a:chOff x="6896548" y="674221"/>
            <a:chExt cx="1765313" cy="3535959"/>
          </a:xfrm>
        </p:grpSpPr>
        <p:sp>
          <p:nvSpPr>
            <p:cNvPr id="12" name="Rounded Rectangle 11"/>
            <p:cNvSpPr/>
            <p:nvPr/>
          </p:nvSpPr>
          <p:spPr>
            <a:xfrm>
              <a:off x="6896548" y="674221"/>
              <a:ext cx="1765313" cy="3535959"/>
            </a:xfrm>
            <a:prstGeom prst="roundRect">
              <a:avLst>
                <a:gd name="adj" fmla="val 4807"/>
              </a:avLst>
            </a:prstGeom>
            <a:solidFill>
              <a:srgbClr val="B5D2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rgbClr val="2870AF"/>
                  </a:solidFill>
                </a:rPr>
                <a:t>Users</a:t>
              </a:r>
            </a:p>
            <a:p>
              <a:pPr algn="ctr"/>
              <a:endParaRPr lang="en-GB" b="1" dirty="0">
                <a:solidFill>
                  <a:srgbClr val="2870AF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963775" y="1060448"/>
              <a:ext cx="1614959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Equipment groups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963775" y="1643944"/>
              <a:ext cx="1614959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Fluka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team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963775" y="2227440"/>
              <a:ext cx="1614959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Operations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963775" y="2810936"/>
              <a:ext cx="1614959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smtClean="0">
                  <a:solidFill>
                    <a:schemeClr val="bg1"/>
                  </a:solidFill>
                </a:rPr>
                <a:t>HL-LHC</a:t>
              </a:r>
              <a:endParaRPr lang="en-US" sz="12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963775" y="3394432"/>
              <a:ext cx="1614959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m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any more …</a:t>
              </a:r>
            </a:p>
          </p:txBody>
        </p:sp>
      </p:grpSp>
      <p:sp>
        <p:nvSpPr>
          <p:cNvPr id="19" name="Right Arrow 18"/>
          <p:cNvSpPr/>
          <p:nvPr/>
        </p:nvSpPr>
        <p:spPr>
          <a:xfrm>
            <a:off x="1961596" y="1137858"/>
            <a:ext cx="327717" cy="3158835"/>
          </a:xfrm>
          <a:prstGeom prst="rightArrow">
            <a:avLst>
              <a:gd name="adj1" fmla="val 50000"/>
              <a:gd name="adj2" fmla="val 80439"/>
            </a:avLst>
          </a:prstGeom>
          <a:solidFill>
            <a:srgbClr val="2870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2343064" y="1142842"/>
            <a:ext cx="3751083" cy="2869285"/>
          </a:xfrm>
          <a:prstGeom prst="roundRect">
            <a:avLst>
              <a:gd name="adj" fmla="val 480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MCWG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6579367" y="1630180"/>
            <a:ext cx="2489818" cy="2450791"/>
          </a:xfrm>
          <a:prstGeom prst="roundRect">
            <a:avLst>
              <a:gd name="adj" fmla="val 4807"/>
            </a:avLst>
          </a:prstGeom>
          <a:solidFill>
            <a:srgbClr val="B5D2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2870AF"/>
                </a:solidFill>
              </a:rPr>
              <a:t>MCWG Meeting</a:t>
            </a:r>
          </a:p>
          <a:p>
            <a:pPr algn="ctr"/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6183147" y="1156812"/>
            <a:ext cx="307220" cy="3158835"/>
          </a:xfrm>
          <a:prstGeom prst="rightArrow">
            <a:avLst>
              <a:gd name="adj1" fmla="val 50000"/>
              <a:gd name="adj2" fmla="val 80439"/>
            </a:avLst>
          </a:prstGeom>
          <a:solidFill>
            <a:srgbClr val="2870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ounded Rectangle 28"/>
          <p:cNvSpPr/>
          <p:nvPr/>
        </p:nvSpPr>
        <p:spPr>
          <a:xfrm>
            <a:off x="2432064" y="1596497"/>
            <a:ext cx="3578911" cy="2283182"/>
          </a:xfrm>
          <a:prstGeom prst="roundRect">
            <a:avLst>
              <a:gd name="adj" fmla="val 683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20000"/>
              </a:lnSpc>
            </a:pPr>
            <a:endParaRPr lang="en-US" sz="1200" b="1" dirty="0" smtClean="0">
              <a:solidFill>
                <a:srgbClr val="2870A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31817" y="1717248"/>
            <a:ext cx="3479158" cy="2363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Request tracking with JIRA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Assessment of available data sources </a:t>
            </a:r>
            <a:endParaRPr lang="en-US" sz="1200" b="1" dirty="0" smtClean="0">
              <a:solidFill>
                <a:srgbClr val="2870AF"/>
              </a:solidFill>
            </a:endParaRPr>
          </a:p>
          <a:p>
            <a:pPr marL="357188" lvl="1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2870AF"/>
                </a:solidFill>
              </a:rPr>
              <a:t>BLMs</a:t>
            </a:r>
            <a:r>
              <a:rPr lang="en-US" sz="1200" dirty="0">
                <a:solidFill>
                  <a:srgbClr val="2870AF"/>
                </a:solidFill>
              </a:rPr>
              <a:t>, </a:t>
            </a:r>
            <a:r>
              <a:rPr lang="en-US" sz="1200" dirty="0" err="1">
                <a:solidFill>
                  <a:srgbClr val="2870AF"/>
                </a:solidFill>
              </a:rPr>
              <a:t>RadMons</a:t>
            </a:r>
            <a:r>
              <a:rPr lang="en-US" sz="1200" dirty="0">
                <a:solidFill>
                  <a:srgbClr val="2870AF"/>
                </a:solidFill>
              </a:rPr>
              <a:t>, etc</a:t>
            </a:r>
            <a:r>
              <a:rPr lang="en-US" sz="1200" dirty="0" smtClean="0">
                <a:solidFill>
                  <a:srgbClr val="2870AF"/>
                </a:solidFill>
              </a:rPr>
              <a:t>.</a:t>
            </a:r>
            <a:endParaRPr lang="en-US" sz="1200" dirty="0">
              <a:solidFill>
                <a:srgbClr val="2870AF"/>
              </a:solidFill>
            </a:endParaRP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Identification of important parameters</a:t>
            </a:r>
          </a:p>
          <a:p>
            <a:pPr marL="357188" lvl="2" indent="-174625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870AF"/>
                </a:solidFill>
              </a:rPr>
              <a:t>Luminosities, intensities, collimator settings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Dedicated analysis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MCWG internal assessment 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Contacting involved </a:t>
            </a:r>
            <a:r>
              <a:rPr lang="en-US" sz="1200" b="1" dirty="0" smtClean="0">
                <a:solidFill>
                  <a:srgbClr val="2870AF"/>
                </a:solidFill>
              </a:rPr>
              <a:t>groups</a:t>
            </a:r>
            <a:endParaRPr lang="en-US" sz="1200" b="1" dirty="0">
              <a:solidFill>
                <a:srgbClr val="2870AF"/>
              </a:solidFill>
            </a:endParaRP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2870AF"/>
                </a:solidFill>
              </a:rPr>
              <a:t>Communication with user  </a:t>
            </a:r>
          </a:p>
          <a:p>
            <a:endParaRPr lang="en-GB" dirty="0"/>
          </a:p>
        </p:txBody>
      </p:sp>
      <p:sp>
        <p:nvSpPr>
          <p:cNvPr id="32" name="Rounded Rectangle 31"/>
          <p:cNvSpPr/>
          <p:nvPr/>
        </p:nvSpPr>
        <p:spPr>
          <a:xfrm>
            <a:off x="6683083" y="2173381"/>
            <a:ext cx="2302975" cy="183874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1200" b="1" dirty="0" smtClean="0">
              <a:solidFill>
                <a:schemeClr val="bg1"/>
              </a:solidFill>
            </a:endParaRPr>
          </a:p>
          <a:p>
            <a:pPr algn="ctr"/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83083" y="2317185"/>
            <a:ext cx="2236473" cy="182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Presentation of results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Radiation report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Requirement and recommendations on how to </a:t>
            </a:r>
            <a:r>
              <a:rPr lang="en-US" sz="1200" b="1" dirty="0" smtClean="0">
                <a:solidFill>
                  <a:schemeClr val="bg1"/>
                </a:solidFill>
              </a:rPr>
              <a:t>proceed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bg1"/>
                </a:solidFill>
              </a:rPr>
              <a:t>Discussion </a:t>
            </a:r>
            <a:r>
              <a:rPr lang="en-US" sz="1200" b="1" dirty="0">
                <a:solidFill>
                  <a:schemeClr val="bg1"/>
                </a:solidFill>
              </a:rPr>
              <a:t>with Users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Feedback </a:t>
            </a:r>
          </a:p>
          <a:p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2343064" y="4053155"/>
            <a:ext cx="3805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Requests to: mcwg-request@cern.ch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987953" y="392835"/>
            <a:ext cx="896270" cy="1170853"/>
            <a:chOff x="7408144" y="474088"/>
            <a:chExt cx="1554464" cy="210082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08144" y="474088"/>
              <a:ext cx="1554464" cy="1493372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7509501" y="1967458"/>
              <a:ext cx="1366857" cy="607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sz="1600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8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3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29" grpId="0" animBg="1"/>
      <p:bldP spid="31" grpId="0"/>
      <p:bldP spid="32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>
                <a:solidFill>
                  <a:srgbClr val="0055A0"/>
                </a:solidFill>
              </a:rPr>
              <a:t>MCWG User requests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79366" y="1003730"/>
            <a:ext cx="8229600" cy="320314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Examples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Impact of collimator openings around ATLAS and CMS on the dose distribution in the dispersion suppressors and the adjacent RR,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measurements in IP7, test electronics for new BPM system,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Dose </a:t>
            </a:r>
            <a: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  <a:t>estimations in the transfer lines TI2 and TI8, </a:t>
            </a:r>
            <a:r>
              <a:rPr lang="en-US" sz="1600" b="1" dirty="0">
                <a:solidFill>
                  <a:srgbClr val="1E5AAE"/>
                </a:solidFill>
                <a:sym typeface="Wingdings" panose="05000000000000000000" pitchFamily="2" charset="2"/>
              </a:rPr>
              <a:t>SPS -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measurements in 416 and 616, installation of detectors requested,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SPS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Dose calculations in PS injection region for future pin diode installation,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PS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levels on the BTV cameras after LS2, 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PSB</a:t>
            </a:r>
          </a:p>
          <a:p>
            <a:pPr marL="361950" indent="-176213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…</a:t>
            </a: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83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>
                <a:solidFill>
                  <a:srgbClr val="0055A0"/>
                </a:solidFill>
              </a:rPr>
              <a:t>MCWG User requests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8" y="511037"/>
            <a:ext cx="3419110" cy="275854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25628"/>
              </p:ext>
            </p:extLst>
          </p:nvPr>
        </p:nvGraphicFramePr>
        <p:xfrm>
          <a:off x="457200" y="2112599"/>
          <a:ext cx="4293703" cy="221108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51723">
                  <a:extLst>
                    <a:ext uri="{9D8B030D-6E8A-4147-A177-3AD203B41FA5}">
                      <a16:colId xmlns:a16="http://schemas.microsoft.com/office/drawing/2014/main" xmlns="" val="2119322576"/>
                    </a:ext>
                  </a:extLst>
                </a:gridCol>
                <a:gridCol w="1399454">
                  <a:extLst>
                    <a:ext uri="{9D8B030D-6E8A-4147-A177-3AD203B41FA5}">
                      <a16:colId xmlns:a16="http://schemas.microsoft.com/office/drawing/2014/main" xmlns="" val="3167978074"/>
                    </a:ext>
                  </a:extLst>
                </a:gridCol>
                <a:gridCol w="1542526">
                  <a:extLst>
                    <a:ext uri="{9D8B030D-6E8A-4147-A177-3AD203B41FA5}">
                      <a16:colId xmlns:a16="http://schemas.microsoft.com/office/drawing/2014/main" xmlns="" val="4087872000"/>
                    </a:ext>
                  </a:extLst>
                </a:gridCol>
              </a:tblGrid>
              <a:tr h="315869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Location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Requests (#)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Percentage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63378427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 smtClean="0">
                          <a:effectLst/>
                        </a:rPr>
                        <a:t> LHC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45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63.4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7463293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</a:rPr>
                        <a:t> SPS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16.9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40797386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</a:rPr>
                        <a:t> PS-PSB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12.7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90337616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</a:rPr>
                        <a:t> Transfer </a:t>
                      </a:r>
                      <a:r>
                        <a:rPr lang="en-GB" sz="1400" b="1" u="none" strike="noStrike" dirty="0">
                          <a:effectLst/>
                        </a:rPr>
                        <a:t>Lines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2.8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332368857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</a:rPr>
                        <a:t> HL-LHC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2.8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21827489"/>
                  </a:ext>
                </a:extLst>
              </a:tr>
              <a:tr h="3158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smtClean="0">
                          <a:effectLst/>
                        </a:rPr>
                        <a:t> Test </a:t>
                      </a:r>
                      <a:r>
                        <a:rPr lang="en-GB" sz="1400" b="1" u="none" strike="noStrike" dirty="0">
                          <a:effectLst/>
                        </a:rPr>
                        <a:t>Facilities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>
                          <a:effectLst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1.4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7989715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6239" y="1003955"/>
            <a:ext cx="3751348" cy="985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0055A0"/>
                </a:solidFill>
              </a:rPr>
              <a:t>In Run 2: &gt; 70 User requests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0055A0"/>
                </a:solidFill>
              </a:rPr>
              <a:t>Majority concerning the LHC.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0055A0"/>
                </a:solidFill>
              </a:rPr>
              <a:t>Request for injectors are increasing</a:t>
            </a:r>
            <a:r>
              <a:rPr lang="en-US" b="1" dirty="0" smtClean="0">
                <a:solidFill>
                  <a:srgbClr val="0055A0"/>
                </a:solidFill>
              </a:rPr>
              <a:t>.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8408" y="642448"/>
            <a:ext cx="6591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30206" y="2968953"/>
            <a:ext cx="6463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SPS</a:t>
            </a:r>
            <a:endParaRPr lang="en-GB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7987953" y="392835"/>
            <a:ext cx="896270" cy="1170853"/>
            <a:chOff x="7408144" y="474088"/>
            <a:chExt cx="1554464" cy="210082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08144" y="474088"/>
              <a:ext cx="1554464" cy="149337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509501" y="1967458"/>
              <a:ext cx="1366857" cy="607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sz="1600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158408" y="3596623"/>
            <a:ext cx="3501280" cy="656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0055A0"/>
                </a:solidFill>
              </a:rPr>
              <a:t>Results presented and discussed 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0055A0"/>
                </a:solidFill>
              </a:rPr>
              <a:t>in 36 MCWG meetings.</a:t>
            </a:r>
            <a:endParaRPr lang="en-GB" sz="1600" b="1" dirty="0">
              <a:solidFill>
                <a:srgbClr val="0055A0"/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795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1051" y="1568830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General and request independent radiation monitoring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 of the general radiation field structures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Base line values 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maxima 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I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mpact of changes of accelerator and beam parameters  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Identifying irregular radiation levels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Assessing potential risks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Informing the users and equipment groups  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75900" y="889660"/>
            <a:ext cx="807144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Goal:  Monitoring the distribution and evolution of the radiation fields </a:t>
            </a:r>
            <a:endParaRPr lang="en-US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           along the</a:t>
            </a: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accelerators </a:t>
            </a: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“online” close to the accelerator operation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.</a:t>
            </a:r>
            <a:endParaRPr lang="en-US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90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1051" y="1571769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Use of different radiation sensors: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Active sensors: BLMs,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RadMons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Fibres</a:t>
            </a:r>
            <a:endParaRPr lang="en-US" sz="1400" dirty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Passive sensors: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BatMons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RadFets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RPLs,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Fibres</a:t>
            </a:r>
            <a:endParaRPr lang="en-US" sz="14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Data sources: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CERN logging data bases: active monitors 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Equipment groups: passive monitors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Huge data sets require </a:t>
            </a:r>
            <a:r>
              <a:rPr lang="en-US" sz="16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standardised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data handling and analysis routines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051" y="889660"/>
            <a:ext cx="7725192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Challenge: More than 40 km of accelerators and beam lines to cover!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	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    Very different radiation environments!</a:t>
            </a:r>
            <a:endParaRPr lang="en-US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11248" y="1830602"/>
            <a:ext cx="3189403" cy="1376424"/>
          </a:xfrm>
          <a:prstGeom prst="round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     LHC annual TID: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Arcs:        &lt; 100 </a:t>
            </a:r>
            <a:r>
              <a:rPr lang="en-US" b="1" dirty="0" err="1" smtClean="0">
                <a:solidFill>
                  <a:schemeClr val="bg1"/>
                </a:solidFill>
              </a:rPr>
              <a:t>mGy</a:t>
            </a:r>
            <a:endParaRPr lang="en-US" b="1" dirty="0" smtClean="0">
              <a:solidFill>
                <a:schemeClr val="bg1"/>
              </a:solidFill>
            </a:endParaRP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IRs(max): &gt; 100 </a:t>
            </a:r>
            <a:r>
              <a:rPr lang="en-US" b="1" dirty="0" err="1" smtClean="0">
                <a:solidFill>
                  <a:schemeClr val="bg1"/>
                </a:solidFill>
              </a:rPr>
              <a:t>kGy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7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1051" y="1571772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 of the BLM data sets and additional beam parameters!*</a:t>
            </a:r>
          </a:p>
          <a:p>
            <a:pPr marL="493713" indent="-311150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 of more than 3500 BLMs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Online radiation monitoring requires automated data handling and analysis routines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sz="16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Standardised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analysis routines allow the direct comparison of recent data sets with radiation data from previous years.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  <a:endParaRPr lang="en-US" sz="14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964" y="888455"/>
            <a:ext cx="5275803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First steps: Online radiation monitoring of the </a:t>
            </a: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	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     LHC dose distribution since 2018.</a:t>
            </a:r>
            <a:endParaRPr lang="en-US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25753"/>
            <a:ext cx="7728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* Handling and analysis of radiation data sets, </a:t>
            </a:r>
            <a:r>
              <a:rPr lang="en-GB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advantages of </a:t>
            </a:r>
            <a:r>
              <a:rPr lang="en-GB" sz="12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automised</a:t>
            </a:r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calculations and </a:t>
            </a:r>
          </a:p>
          <a:p>
            <a:r>
              <a:rPr lang="en-GB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fast accessibility of radiation measurements, K. </a:t>
            </a:r>
            <a:r>
              <a:rPr lang="en-GB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Bilko</a:t>
            </a:r>
            <a:endParaRPr lang="en-GB" sz="1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71051" y="3334433"/>
            <a:ext cx="7827182" cy="61514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83046" y="3378292"/>
            <a:ext cx="73436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bg1"/>
                </a:solidFill>
              </a:rPr>
              <a:t>IR7: 2018 </a:t>
            </a:r>
            <a:r>
              <a:rPr lang="en-US" sz="1300" dirty="0" err="1">
                <a:solidFill>
                  <a:schemeClr val="bg1"/>
                </a:solidFill>
              </a:rPr>
              <a:t>n</a:t>
            </a:r>
            <a:r>
              <a:rPr lang="en-US" sz="1300" dirty="0" err="1" smtClean="0">
                <a:solidFill>
                  <a:schemeClr val="bg1"/>
                </a:solidFill>
              </a:rPr>
              <a:t>ormalised</a:t>
            </a:r>
            <a:r>
              <a:rPr lang="en-US" sz="1300" dirty="0" smtClean="0">
                <a:solidFill>
                  <a:schemeClr val="bg1"/>
                </a:solidFill>
              </a:rPr>
              <a:t> radiation levels factor 2-3 above the levels during previous years.</a:t>
            </a:r>
          </a:p>
          <a:p>
            <a:r>
              <a:rPr lang="en-US" sz="1300" dirty="0" smtClean="0">
                <a:solidFill>
                  <a:schemeClr val="bg1"/>
                </a:solidFill>
              </a:rPr>
              <a:t>        Beta* and crossing angle leveling impacting on the radiation levels in the collimation regions.</a:t>
            </a:r>
            <a:endParaRPr lang="en-GB" sz="13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563688"/>
            <a:ext cx="9144000" cy="284928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316994" y="2699835"/>
            <a:ext cx="8537713" cy="999294"/>
          </a:xfrm>
          <a:prstGeom prst="round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Online monitoring results regularly presented and discussed in the monthly MCWG meetings.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MCWG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4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  <p:bldP spid="11" grpId="1" animBg="1"/>
    </p:bldLst>
  </p:timing>
</p:sld>
</file>

<file path=ppt/theme/theme1.xml><?xml version="1.0" encoding="utf-8"?>
<a:theme xmlns:a="http://schemas.openxmlformats.org/drawingml/2006/main" name="CERNCorporate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_16-9" id="{0480EECF-4ECE-4577-BF51-38478119C7DA}" vid="{B05087AF-E53A-40BD-A84A-203B48ACDC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63065</TotalTime>
  <Words>973</Words>
  <Application>Microsoft Macintosh PowerPoint</Application>
  <PresentationFormat>On-screen Show (16:9)</PresentationFormat>
  <Paragraphs>210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CERNCorporate16-9</vt:lpstr>
      <vt:lpstr>PowerPoint Presentation</vt:lpstr>
      <vt:lpstr>Activities of the  Monitoring Calculation Working Group (MCWG),  from dedicated user requests to online radiation monitoring</vt:lpstr>
      <vt:lpstr>Activities of the MCWG</vt:lpstr>
      <vt:lpstr>MCWG Request Work Flow</vt:lpstr>
      <vt:lpstr>MCWG User requests</vt:lpstr>
      <vt:lpstr>MCWG User requests</vt:lpstr>
      <vt:lpstr>Day to day monitoring following the accelerator operations</vt:lpstr>
      <vt:lpstr>Day to day monitoring following the accelerator operations</vt:lpstr>
      <vt:lpstr>Day to day monitoring following the accelerator operations</vt:lpstr>
      <vt:lpstr>Day to day monitoring following the accelerator operations</vt:lpstr>
      <vt:lpstr>Advantages of the online radiation monitoring</vt:lpstr>
      <vt:lpstr>Future projects and plans for the MCWG</vt:lpstr>
      <vt:lpstr>Conclusion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Kacper Bilko;Oliver Stein</dc:creator>
  <cp:lastModifiedBy>Oliver Stein</cp:lastModifiedBy>
  <cp:revision>243</cp:revision>
  <dcterms:created xsi:type="dcterms:W3CDTF">2012-11-30T11:04:26Z</dcterms:created>
  <dcterms:modified xsi:type="dcterms:W3CDTF">2018-12-12T08:46:26Z</dcterms:modified>
</cp:coreProperties>
</file>