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61" r:id="rId3"/>
    <p:sldId id="262" r:id="rId4"/>
    <p:sldId id="263" r:id="rId5"/>
    <p:sldId id="264" r:id="rId6"/>
    <p:sldId id="272" r:id="rId7"/>
    <p:sldId id="271" r:id="rId8"/>
    <p:sldId id="266" r:id="rId9"/>
    <p:sldId id="267" r:id="rId10"/>
    <p:sldId id="268" r:id="rId11"/>
    <p:sldId id="269" r:id="rId12"/>
    <p:sldId id="270" r:id="rId13"/>
    <p:sldId id="273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  <p15:guide id="3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3CB2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630" y="78"/>
      </p:cViewPr>
      <p:guideLst>
        <p:guide orient="horz" pos="1620"/>
        <p:guide pos="289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11/12/2018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88116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Overview of WP X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1723286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Author, Contributors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2443155"/>
            <a:ext cx="2946400" cy="146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 – [title]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  <p:pic>
        <p:nvPicPr>
          <p:cNvPr id="1028" name="Picture 4" descr="Image result for r2e logo cern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10" y="4631593"/>
            <a:ext cx="436788" cy="42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8.png"/><Relationship Id="rId7" Type="http://schemas.openxmlformats.org/officeDocument/2006/relationships/image" Target="../media/image3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jpe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837489"/>
            <a:ext cx="8226854" cy="88579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/>
              <a:t>Overview of RADSAGA activities at CERN</a:t>
            </a:r>
            <a:endParaRPr lang="en-GB" sz="36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1723285"/>
            <a:ext cx="8275984" cy="584485"/>
          </a:xfrm>
        </p:spPr>
        <p:txBody>
          <a:bodyPr>
            <a:normAutofit/>
          </a:bodyPr>
          <a:lstStyle/>
          <a:p>
            <a:r>
              <a:rPr lang="en-US" dirty="0" smtClean="0"/>
              <a:t>Andrea Coronetti (EN-STI-BMI)</a:t>
            </a:r>
          </a:p>
          <a:p>
            <a:r>
              <a:rPr lang="en-US" dirty="0" err="1" smtClean="0"/>
              <a:t>Indico</a:t>
            </a:r>
            <a:r>
              <a:rPr lang="en-US" dirty="0" smtClean="0"/>
              <a:t> link: https://indico.cern.ch/event/760345/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17" y="4594718"/>
            <a:ext cx="444555" cy="488571"/>
          </a:xfrm>
          <a:prstGeom prst="rect">
            <a:avLst/>
          </a:prstGeom>
        </p:spPr>
      </p:pic>
      <p:pic>
        <p:nvPicPr>
          <p:cNvPr id="8" name="Content Placeholder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341" y="2448469"/>
            <a:ext cx="2809459" cy="14574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02935" y="3548191"/>
            <a:ext cx="197015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b="1" dirty="0" smtClean="0"/>
              <a:t>RAD</a:t>
            </a:r>
            <a:r>
              <a:rPr lang="en-GB" sz="2500" b="1" dirty="0" smtClean="0">
                <a:solidFill>
                  <a:schemeClr val="bg1"/>
                </a:solidFill>
              </a:rPr>
              <a:t>SAGA</a:t>
            </a:r>
            <a:endParaRPr lang="en-GB" sz="2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596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CNES – </a:t>
            </a:r>
            <a:r>
              <a:rPr lang="en-US" dirty="0" err="1" smtClean="0"/>
              <a:t>Ninano</a:t>
            </a:r>
            <a:r>
              <a:rPr lang="en-US" dirty="0" smtClean="0"/>
              <a:t> and 3DPlus Camera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85" y="1696005"/>
            <a:ext cx="1908313" cy="95415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17" y="4594718"/>
            <a:ext cx="444555" cy="4885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85" y="749920"/>
            <a:ext cx="1908313" cy="9541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85" y="2640184"/>
            <a:ext cx="1908313" cy="95415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933" y="3591980"/>
            <a:ext cx="1912730" cy="95636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85" y="3597666"/>
            <a:ext cx="1908007" cy="9540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650" y="3594341"/>
            <a:ext cx="1908007" cy="95400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853633" y="749920"/>
            <a:ext cx="58331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Only radiation test for real images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Dose ~ 400* </a:t>
            </a:r>
            <a:r>
              <a:rPr lang="en-US" sz="1200" dirty="0" err="1" smtClean="0"/>
              <a:t>Gy</a:t>
            </a:r>
            <a:r>
              <a:rPr lang="en-US" sz="1200" dirty="0" smtClean="0"/>
              <a:t>(Si)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1 MeV </a:t>
            </a:r>
            <a:r>
              <a:rPr lang="en-US" sz="1200" dirty="0" err="1" smtClean="0"/>
              <a:t>neq</a:t>
            </a:r>
            <a:r>
              <a:rPr lang="en-US" sz="1200" dirty="0" smtClean="0"/>
              <a:t> </a:t>
            </a:r>
            <a:r>
              <a:rPr lang="en-US" sz="1200" dirty="0" err="1" smtClean="0"/>
              <a:t>fluence</a:t>
            </a:r>
            <a:r>
              <a:rPr lang="en-US" sz="1200" dirty="0"/>
              <a:t> ~ </a:t>
            </a:r>
            <a:r>
              <a:rPr lang="en-US" sz="1200" dirty="0" smtClean="0"/>
              <a:t>5E+12* cm</a:t>
            </a:r>
            <a:r>
              <a:rPr lang="en-US" sz="1200" baseline="30000" dirty="0" smtClean="0"/>
              <a:t>-2 </a:t>
            </a:r>
            <a:endParaRPr lang="en-US" sz="12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HEH </a:t>
            </a:r>
            <a:r>
              <a:rPr lang="en-US" sz="1200" dirty="0" err="1" smtClean="0"/>
              <a:t>fluence</a:t>
            </a:r>
            <a:r>
              <a:rPr lang="en-US" sz="1200" dirty="0"/>
              <a:t> ~ </a:t>
            </a:r>
            <a:r>
              <a:rPr lang="en-US" sz="1200" dirty="0" smtClean="0"/>
              <a:t>7.5E+11* cm</a:t>
            </a:r>
            <a:r>
              <a:rPr lang="en-US" sz="1200" baseline="30000" dirty="0" smtClean="0"/>
              <a:t>-2</a:t>
            </a:r>
          </a:p>
          <a:p>
            <a:pPr lvl="1"/>
            <a:endParaRPr lang="en-US" sz="600" dirty="0" smtClean="0"/>
          </a:p>
          <a:p>
            <a:pPr lvl="1"/>
            <a:r>
              <a:rPr lang="en-US" sz="600" dirty="0" smtClean="0"/>
              <a:t>Data </a:t>
            </a:r>
            <a:r>
              <a:rPr lang="en-US" sz="600" dirty="0"/>
              <a:t>from FLUKA assuming 5E+11 POT per </a:t>
            </a:r>
            <a:r>
              <a:rPr lang="en-US" sz="600" dirty="0" smtClean="0"/>
              <a:t>spill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sz="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Many pixels saturated after 1 week in G0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Progressive degradation in coming weeks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Full white image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recovery after 1 month from irradiation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Better performance for black image (last week)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Unknown issue on readout electronics or CIS?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7200" y="728359"/>
            <a:ext cx="10380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Dry-run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" y="1675754"/>
            <a:ext cx="10380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en-US" sz="800" b="1" baseline="30000" dirty="0" smtClean="0">
                <a:solidFill>
                  <a:schemeClr val="accent6">
                    <a:lumMod val="50000"/>
                  </a:schemeClr>
                </a:solidFill>
              </a:rPr>
              <a:t>st</a:t>
            </a:r>
            <a:r>
              <a:rPr lang="en-US" sz="800" b="1" dirty="0" smtClean="0">
                <a:solidFill>
                  <a:schemeClr val="accent6">
                    <a:lumMod val="50000"/>
                  </a:schemeClr>
                </a:solidFill>
              </a:rPr>
              <a:t>  week G0</a:t>
            </a:r>
            <a:endParaRPr lang="en-GB" sz="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200" y="2650162"/>
            <a:ext cx="10380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US" sz="800" b="1" baseline="30000" dirty="0" smtClean="0">
                <a:solidFill>
                  <a:schemeClr val="accent6">
                    <a:lumMod val="50000"/>
                  </a:schemeClr>
                </a:solidFill>
              </a:rPr>
              <a:t>nd</a:t>
            </a:r>
            <a:r>
              <a:rPr lang="en-US" sz="800" b="1" dirty="0" smtClean="0">
                <a:solidFill>
                  <a:schemeClr val="accent6">
                    <a:lumMod val="50000"/>
                  </a:schemeClr>
                </a:solidFill>
              </a:rPr>
              <a:t>  week G0</a:t>
            </a:r>
            <a:endParaRPr lang="en-GB" sz="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5285" y="3609502"/>
            <a:ext cx="10380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en-US" sz="800" b="1" baseline="30000" dirty="0" smtClean="0">
                <a:solidFill>
                  <a:schemeClr val="accent6">
                    <a:lumMod val="50000"/>
                  </a:schemeClr>
                </a:solidFill>
              </a:rPr>
              <a:t>rd</a:t>
            </a:r>
            <a:r>
              <a:rPr lang="en-US" sz="800" b="1" dirty="0" smtClean="0">
                <a:solidFill>
                  <a:schemeClr val="accent6">
                    <a:lumMod val="50000"/>
                  </a:schemeClr>
                </a:solidFill>
              </a:rPr>
              <a:t>  week R5</a:t>
            </a:r>
            <a:endParaRPr lang="en-GB" sz="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42728" y="3613976"/>
            <a:ext cx="14077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accent6">
                    <a:lumMod val="50000"/>
                  </a:schemeClr>
                </a:solidFill>
              </a:rPr>
              <a:t>1 month after irradiation</a:t>
            </a:r>
            <a:endParaRPr lang="en-GB" sz="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57462" y="3595305"/>
            <a:ext cx="15952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4</a:t>
            </a:r>
            <a:r>
              <a:rPr lang="en-US" sz="8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800" b="1" dirty="0" smtClean="0">
                <a:solidFill>
                  <a:schemeClr val="bg1"/>
                </a:solidFill>
              </a:rPr>
              <a:t> week R5, </a:t>
            </a:r>
            <a:r>
              <a:rPr lang="en-US" sz="800" b="1" dirty="0" err="1" smtClean="0">
                <a:solidFill>
                  <a:schemeClr val="bg1"/>
                </a:solidFill>
              </a:rPr>
              <a:t>exp</a:t>
            </a:r>
            <a:r>
              <a:rPr lang="en-US" sz="800" b="1" dirty="0" smtClean="0">
                <a:solidFill>
                  <a:schemeClr val="bg1"/>
                </a:solidFill>
              </a:rPr>
              <a:t> time 15ms</a:t>
            </a:r>
            <a:endParaRPr lang="en-GB" sz="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094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Pion testing at PSI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709070"/>
            <a:ext cx="3756992" cy="4058193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US" sz="1400" b="1" dirty="0" smtClean="0">
                <a:latin typeface="+mj-lt"/>
              </a:rPr>
              <a:t>Motivation</a:t>
            </a:r>
          </a:p>
          <a:p>
            <a:r>
              <a:rPr lang="en-US" sz="1400" dirty="0" err="1" smtClean="0">
                <a:latin typeface="+mj-lt"/>
              </a:rPr>
              <a:t>pions</a:t>
            </a:r>
            <a:r>
              <a:rPr lang="en-US" sz="1400" dirty="0" smtClean="0">
                <a:latin typeface="+mj-lt"/>
              </a:rPr>
              <a:t> make for large part of mixed-field</a:t>
            </a:r>
          </a:p>
          <a:p>
            <a:r>
              <a:rPr lang="en-US" sz="1400" dirty="0" smtClean="0">
                <a:latin typeface="+mj-lt"/>
              </a:rPr>
              <a:t>treated as protons for SEE qualification</a:t>
            </a:r>
          </a:p>
          <a:p>
            <a:pPr marL="36576" indent="0">
              <a:buNone/>
            </a:pPr>
            <a:endParaRPr lang="en-US" sz="900" b="1" dirty="0" smtClean="0">
              <a:latin typeface="Arial Rounded MT Bold" panose="020F0704030504030204" pitchFamily="34" charset="0"/>
            </a:endParaRPr>
          </a:p>
          <a:p>
            <a:pPr marL="36576" indent="0">
              <a:buNone/>
            </a:pPr>
            <a:r>
              <a:rPr lang="en-US" sz="1500" b="1" dirty="0" smtClean="0">
                <a:latin typeface="Arial Rounded MT Bold" panose="020F0704030504030204" pitchFamily="34" charset="0"/>
              </a:rPr>
              <a:t>π</a:t>
            </a:r>
            <a:r>
              <a:rPr lang="en-US" sz="1500" b="1" dirty="0" smtClean="0"/>
              <a:t>M1 beamline</a:t>
            </a:r>
          </a:p>
          <a:p>
            <a:r>
              <a:rPr lang="en-US" sz="1300" dirty="0"/>
              <a:t>Energy ~ 51-233 </a:t>
            </a:r>
            <a:r>
              <a:rPr lang="en-US" sz="1300" dirty="0" smtClean="0"/>
              <a:t>MeV</a:t>
            </a:r>
            <a:endParaRPr lang="en-US" sz="1300" dirty="0"/>
          </a:p>
          <a:p>
            <a:r>
              <a:rPr lang="en-US" sz="1300" dirty="0"/>
              <a:t>FWHM ~ 1x1 </a:t>
            </a:r>
            <a:r>
              <a:rPr lang="en-US" sz="1300" dirty="0" smtClean="0"/>
              <a:t>cm²</a:t>
            </a:r>
          </a:p>
          <a:p>
            <a:r>
              <a:rPr lang="en-US" sz="1300" dirty="0" smtClean="0"/>
              <a:t>Max flux ~ 3e6 cm</a:t>
            </a:r>
            <a:r>
              <a:rPr lang="en-US" sz="1300" baseline="30000" dirty="0" smtClean="0"/>
              <a:t>-2</a:t>
            </a:r>
            <a:r>
              <a:rPr lang="en-US" sz="1300" dirty="0" smtClean="0"/>
              <a:t>s</a:t>
            </a:r>
            <a:r>
              <a:rPr lang="en-US" sz="1300" baseline="30000" dirty="0" smtClean="0"/>
              <a:t>-1</a:t>
            </a:r>
          </a:p>
          <a:p>
            <a:r>
              <a:rPr lang="en-US" sz="1300" dirty="0" smtClean="0">
                <a:latin typeface="Arial Rounded MT Bold" panose="020F0704030504030204" pitchFamily="34" charset="0"/>
              </a:rPr>
              <a:t>π</a:t>
            </a:r>
            <a:r>
              <a:rPr lang="en-US" sz="1300" baseline="30000" dirty="0" smtClean="0">
                <a:latin typeface="Arial Rounded MT Bold" panose="020F0704030504030204" pitchFamily="34" charset="0"/>
              </a:rPr>
              <a:t>-</a:t>
            </a:r>
            <a:r>
              <a:rPr lang="en-US" sz="1300" dirty="0" smtClean="0">
                <a:latin typeface="Arial Rounded MT Bold" panose="020F0704030504030204" pitchFamily="34" charset="0"/>
              </a:rPr>
              <a:t>, π</a:t>
            </a:r>
            <a:r>
              <a:rPr lang="en-US" sz="1300" baseline="30000" dirty="0" smtClean="0">
                <a:latin typeface="Arial Rounded MT Bold" panose="020F0704030504030204" pitchFamily="34" charset="0"/>
              </a:rPr>
              <a:t>+</a:t>
            </a:r>
            <a:r>
              <a:rPr lang="en-US" sz="1300" dirty="0" smtClean="0">
                <a:latin typeface="Arial Rounded MT Bold" panose="020F0704030504030204" pitchFamily="34" charset="0"/>
              </a:rPr>
              <a:t> </a:t>
            </a:r>
            <a:r>
              <a:rPr lang="en-US" sz="1300" dirty="0" smtClean="0">
                <a:latin typeface="+mj-lt"/>
              </a:rPr>
              <a:t>available, only negative tested</a:t>
            </a:r>
          </a:p>
          <a:p>
            <a:pPr marL="36576" indent="0">
              <a:buNone/>
            </a:pPr>
            <a:endParaRPr lang="en-US" sz="900" dirty="0" smtClean="0"/>
          </a:p>
          <a:p>
            <a:pPr marL="36576" indent="0">
              <a:buNone/>
            </a:pPr>
            <a:r>
              <a:rPr lang="en-US" sz="1500" b="1" dirty="0" smtClean="0"/>
              <a:t>DUTs tested</a:t>
            </a:r>
          </a:p>
          <a:p>
            <a:r>
              <a:rPr lang="en-US" sz="1300" dirty="0" smtClean="0"/>
              <a:t>SEU</a:t>
            </a:r>
          </a:p>
          <a:p>
            <a:pPr marL="448056" lvl="1" indent="0">
              <a:buNone/>
            </a:pPr>
            <a:r>
              <a:rPr lang="en-US" sz="1100" dirty="0" smtClean="0"/>
              <a:t>ESA Monitor, Cypress 90 nm, Cypress 65 nm, ISSI 65 nm</a:t>
            </a:r>
          </a:p>
          <a:p>
            <a:r>
              <a:rPr lang="en-US" sz="1300" dirty="0" smtClean="0"/>
              <a:t>SEL</a:t>
            </a:r>
          </a:p>
          <a:p>
            <a:pPr marL="448056" lvl="1" indent="0">
              <a:buNone/>
            </a:pPr>
            <a:r>
              <a:rPr lang="en-US" sz="1100" dirty="0" err="1" smtClean="0"/>
              <a:t>Lyontek</a:t>
            </a:r>
            <a:r>
              <a:rPr lang="en-US" sz="1100" dirty="0" smtClean="0"/>
              <a:t> 180 nm, Brilliance 180 nm</a:t>
            </a:r>
            <a:endParaRPr lang="en-US" sz="1100" dirty="0"/>
          </a:p>
          <a:p>
            <a:pPr marL="36576" indent="0">
              <a:buNone/>
            </a:pPr>
            <a:endParaRPr lang="en-US" sz="900" dirty="0" smtClean="0"/>
          </a:p>
          <a:p>
            <a:pPr marL="36576" indent="0">
              <a:buNone/>
            </a:pPr>
            <a:r>
              <a:rPr lang="en-US" sz="1300" b="1" dirty="0" smtClean="0"/>
              <a:t>Outcome</a:t>
            </a:r>
          </a:p>
          <a:p>
            <a:r>
              <a:rPr lang="en-US" sz="1200" dirty="0" smtClean="0"/>
              <a:t>Resonance peak above 100 MeV (mixed-field impact?)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17" y="4594718"/>
            <a:ext cx="444555" cy="4885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392" y="2671588"/>
            <a:ext cx="3301353" cy="20956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757" y="96560"/>
            <a:ext cx="2711543" cy="20336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191" y="1379581"/>
            <a:ext cx="3290783" cy="20095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382417" y="61367"/>
            <a:ext cx="9609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>
                <a:latin typeface="Arial Rounded MT Bold" panose="020F0704030504030204" pitchFamily="34" charset="0"/>
              </a:rPr>
              <a:t>π</a:t>
            </a:r>
            <a:r>
              <a:rPr lang="en-US" sz="600" dirty="0" smtClean="0">
                <a:latin typeface="+mj-lt"/>
              </a:rPr>
              <a:t>M1 beamline at PSI</a:t>
            </a:r>
          </a:p>
          <a:p>
            <a:r>
              <a:rPr lang="en-US" sz="400" dirty="0" smtClean="0"/>
              <a:t>(Credit: Daniel </a:t>
            </a:r>
            <a:r>
              <a:rPr lang="en-US" sz="400" dirty="0" err="1" smtClean="0"/>
              <a:t>Soderstrom</a:t>
            </a:r>
            <a:r>
              <a:rPr lang="en-US" sz="400" dirty="0" smtClean="0"/>
              <a:t>)</a:t>
            </a:r>
            <a:endParaRPr lang="en-GB" sz="400" dirty="0"/>
          </a:p>
        </p:txBody>
      </p:sp>
      <p:sp>
        <p:nvSpPr>
          <p:cNvPr id="11" name="TextBox 10"/>
          <p:cNvSpPr txBox="1"/>
          <p:nvPr/>
        </p:nvSpPr>
        <p:spPr>
          <a:xfrm>
            <a:off x="6003749" y="3402973"/>
            <a:ext cx="20746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Different date code for SEL!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851709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Prospects for 2019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379012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US" sz="1800" b="1" dirty="0" smtClean="0"/>
              <a:t>RADSAGA</a:t>
            </a:r>
          </a:p>
          <a:p>
            <a:r>
              <a:rPr lang="en-US" sz="1600" dirty="0" smtClean="0"/>
              <a:t>KVI-CART, high energy protons (January, ESR2, ESR5, ESR13)</a:t>
            </a:r>
          </a:p>
          <a:p>
            <a:r>
              <a:rPr lang="en-US" sz="1600" dirty="0" err="1" smtClean="0"/>
              <a:t>ChipIR</a:t>
            </a:r>
            <a:r>
              <a:rPr lang="en-US" sz="1600" dirty="0" smtClean="0"/>
              <a:t>, neutron spallation (March, ESR7, ESR13)</a:t>
            </a:r>
          </a:p>
          <a:p>
            <a:r>
              <a:rPr lang="en-US" sz="1600" dirty="0" smtClean="0"/>
              <a:t>GANIL, high LET heavy ions (July</a:t>
            </a:r>
            <a:r>
              <a:rPr lang="en-US" sz="1600" dirty="0" smtClean="0"/>
              <a:t>)</a:t>
            </a:r>
          </a:p>
          <a:p>
            <a:r>
              <a:rPr lang="en-US" sz="1600" dirty="0" smtClean="0"/>
              <a:t>RADEF, new 16 MeV/n heavy ions (?)</a:t>
            </a:r>
          </a:p>
          <a:p>
            <a:r>
              <a:rPr lang="en-US" sz="1600" dirty="0" smtClean="0"/>
              <a:t>PSI, high energy protons (?)</a:t>
            </a:r>
            <a:endParaRPr lang="en-US" sz="1600" dirty="0" smtClean="0"/>
          </a:p>
          <a:p>
            <a:pPr marL="36576" indent="0">
              <a:buNone/>
            </a:pPr>
            <a:endParaRPr lang="en-US" sz="1600" dirty="0"/>
          </a:p>
          <a:p>
            <a:pPr marL="36576" indent="0">
              <a:buNone/>
            </a:pPr>
            <a:r>
              <a:rPr lang="en-US" sz="1800" b="1" dirty="0" smtClean="0"/>
              <a:t>ESR15</a:t>
            </a:r>
          </a:p>
          <a:p>
            <a:r>
              <a:rPr lang="en-US" sz="1600" dirty="0" smtClean="0"/>
              <a:t>Electron DD on PIN diodes at VESPER (April)</a:t>
            </a:r>
          </a:p>
          <a:p>
            <a:r>
              <a:rPr lang="en-US" sz="1600" dirty="0" smtClean="0"/>
              <a:t>Guideline development</a:t>
            </a:r>
          </a:p>
          <a:p>
            <a:pPr lvl="1"/>
            <a:r>
              <a:rPr lang="en-US" sz="1400" dirty="0" smtClean="0"/>
              <a:t>Facility summary</a:t>
            </a:r>
          </a:p>
          <a:p>
            <a:pPr lvl="1"/>
            <a:r>
              <a:rPr lang="en-US" sz="1400" dirty="0" smtClean="0"/>
              <a:t>Wide bandgap</a:t>
            </a:r>
          </a:p>
          <a:p>
            <a:pPr lvl="1"/>
            <a:r>
              <a:rPr lang="en-US" sz="1400" dirty="0" smtClean="0"/>
              <a:t>14 MeV neutrons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17" y="4594718"/>
            <a:ext cx="444555" cy="48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577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837489"/>
            <a:ext cx="8226854" cy="88579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/>
              <a:t>Overview of RADSAGA activities at CERN</a:t>
            </a:r>
            <a:endParaRPr lang="en-GB" sz="36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R2E Annual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1723285"/>
            <a:ext cx="8275984" cy="584485"/>
          </a:xfrm>
        </p:spPr>
        <p:txBody>
          <a:bodyPr>
            <a:normAutofit/>
          </a:bodyPr>
          <a:lstStyle/>
          <a:p>
            <a:r>
              <a:rPr lang="en-US" dirty="0" smtClean="0"/>
              <a:t>Andrea Coronetti (EN-STI-BMI)</a:t>
            </a:r>
          </a:p>
          <a:p>
            <a:r>
              <a:rPr lang="en-US" dirty="0" err="1" smtClean="0"/>
              <a:t>Indico</a:t>
            </a:r>
            <a:r>
              <a:rPr lang="en-US" dirty="0" smtClean="0"/>
              <a:t> link: https://indico.cern.ch/event/760345/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17" y="4594718"/>
            <a:ext cx="444555" cy="488571"/>
          </a:xfrm>
          <a:prstGeom prst="rect">
            <a:avLst/>
          </a:prstGeom>
        </p:spPr>
      </p:pic>
      <p:pic>
        <p:nvPicPr>
          <p:cNvPr id="8" name="Content Placeholder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341" y="2448469"/>
            <a:ext cx="2809459" cy="14574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02935" y="3548191"/>
            <a:ext cx="197015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b="1" dirty="0" smtClean="0"/>
              <a:t>RAD</a:t>
            </a:r>
            <a:r>
              <a:rPr lang="en-GB" sz="2500" b="1" dirty="0" smtClean="0">
                <a:solidFill>
                  <a:schemeClr val="bg1"/>
                </a:solidFill>
              </a:rPr>
              <a:t>SAGA</a:t>
            </a:r>
            <a:endParaRPr lang="en-GB" sz="2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279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CHARM</a:t>
            </a:r>
            <a:r>
              <a:rPr lang="en-GB" dirty="0"/>
              <a:t> </a:t>
            </a:r>
            <a:r>
              <a:rPr lang="en-GB" dirty="0" smtClean="0"/>
              <a:t>Experiments</a:t>
            </a:r>
          </a:p>
          <a:p>
            <a:r>
              <a:rPr lang="en-US" dirty="0" smtClean="0"/>
              <a:t>Heavy Ions Experiments</a:t>
            </a:r>
            <a:endParaRPr lang="en-GB" dirty="0" smtClean="0"/>
          </a:p>
          <a:p>
            <a:r>
              <a:rPr lang="en-US" dirty="0" smtClean="0"/>
              <a:t>CNES – </a:t>
            </a:r>
            <a:r>
              <a:rPr lang="en-US" dirty="0" err="1" smtClean="0"/>
              <a:t>Ninano</a:t>
            </a:r>
            <a:r>
              <a:rPr lang="en-US" dirty="0" smtClean="0"/>
              <a:t> and 3DPlus Camera</a:t>
            </a:r>
          </a:p>
          <a:p>
            <a:r>
              <a:rPr lang="en-US" dirty="0" smtClean="0"/>
              <a:t>Pion testing at PSI</a:t>
            </a:r>
          </a:p>
          <a:p>
            <a:r>
              <a:rPr lang="en-US" dirty="0" smtClean="0"/>
              <a:t>Prospects for 2019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17" y="4594718"/>
            <a:ext cx="444555" cy="48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325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17" y="4594718"/>
            <a:ext cx="444555" cy="48857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56" y="713260"/>
            <a:ext cx="5653264" cy="2142963"/>
          </a:xfrm>
          <a:prstGeom prst="rect">
            <a:avLst/>
          </a:prstGeom>
        </p:spPr>
      </p:pic>
      <p:pic>
        <p:nvPicPr>
          <p:cNvPr id="11" name="Content Placeholder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5756" y="2952532"/>
            <a:ext cx="3778318" cy="154587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730" y="713260"/>
            <a:ext cx="2697410" cy="19766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853"/>
          <a:stretch/>
        </p:blipFill>
        <p:spPr>
          <a:xfrm>
            <a:off x="8313755" y="3053074"/>
            <a:ext cx="500283" cy="7484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150" y="3704171"/>
            <a:ext cx="1635577" cy="6972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570" y="3113479"/>
            <a:ext cx="678689" cy="6786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670" b="-2980"/>
          <a:stretch/>
        </p:blipFill>
        <p:spPr>
          <a:xfrm>
            <a:off x="6335234" y="3943487"/>
            <a:ext cx="954380" cy="37148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085" y="3244317"/>
            <a:ext cx="1012723" cy="3659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400" y="3212756"/>
            <a:ext cx="954365" cy="48013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146" y="3797207"/>
            <a:ext cx="638609" cy="62464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686800" y="3427279"/>
            <a:ext cx="40312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chemeClr val="accent6"/>
                </a:solidFill>
                <a:latin typeface="Forte" panose="03060902040502070203" pitchFamily="66" charset="0"/>
              </a:rPr>
              <a:t>1</a:t>
            </a:r>
            <a:endParaRPr lang="en-GB" sz="2500" dirty="0">
              <a:solidFill>
                <a:schemeClr val="accent6"/>
              </a:solidFill>
              <a:latin typeface="Forte" panose="03060902040502070203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26661" y="3396541"/>
            <a:ext cx="40312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chemeClr val="accent6"/>
                </a:solidFill>
                <a:latin typeface="Forte" panose="03060902040502070203" pitchFamily="66" charset="0"/>
              </a:rPr>
              <a:t>1</a:t>
            </a:r>
            <a:endParaRPr lang="en-GB" sz="2500" dirty="0">
              <a:solidFill>
                <a:schemeClr val="accent6"/>
              </a:solidFill>
              <a:latin typeface="Forte" panose="03060902040502070203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03778" y="4011912"/>
            <a:ext cx="40312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chemeClr val="accent6"/>
                </a:solidFill>
                <a:latin typeface="Forte" panose="03060902040502070203" pitchFamily="66" charset="0"/>
              </a:rPr>
              <a:t>1</a:t>
            </a:r>
            <a:endParaRPr lang="en-GB" sz="2500" dirty="0">
              <a:solidFill>
                <a:schemeClr val="accent6"/>
              </a:solidFill>
              <a:latin typeface="Forte" panose="03060902040502070203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34526" y="4021355"/>
            <a:ext cx="40312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/>
                </a:solidFill>
                <a:latin typeface="Forte" panose="03060902040502070203" pitchFamily="66" charset="0"/>
              </a:rPr>
              <a:t>2</a:t>
            </a:r>
            <a:endParaRPr lang="en-GB" sz="2500" dirty="0">
              <a:solidFill>
                <a:schemeClr val="accent6"/>
              </a:solidFill>
              <a:latin typeface="Forte" panose="03060902040502070203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04213" y="4021355"/>
            <a:ext cx="40312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/>
                </a:solidFill>
                <a:latin typeface="Forte" panose="03060902040502070203" pitchFamily="66" charset="0"/>
              </a:rPr>
              <a:t>2</a:t>
            </a:r>
            <a:endParaRPr lang="en-GB" sz="2500" dirty="0">
              <a:solidFill>
                <a:schemeClr val="accent6"/>
              </a:solidFill>
              <a:latin typeface="Forte" panose="03060902040502070203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05116" y="3404422"/>
            <a:ext cx="40312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/>
                </a:solidFill>
                <a:latin typeface="Forte" panose="03060902040502070203" pitchFamily="66" charset="0"/>
              </a:rPr>
              <a:t>4</a:t>
            </a:r>
            <a:endParaRPr lang="en-GB" sz="2500" dirty="0">
              <a:solidFill>
                <a:schemeClr val="accent6"/>
              </a:solidFill>
              <a:latin typeface="Forte" panose="03060902040502070203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28844" y="3391642"/>
            <a:ext cx="40312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accent6"/>
                </a:solidFill>
                <a:latin typeface="Forte" panose="03060902040502070203" pitchFamily="66" charset="0"/>
              </a:rPr>
              <a:t>4</a:t>
            </a:r>
            <a:endParaRPr lang="en-GB" sz="2500" dirty="0">
              <a:solidFill>
                <a:schemeClr val="accent6"/>
              </a:solidFill>
              <a:latin typeface="Forte" panose="0306090204050207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5509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CHARM Experiments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sz="1500" dirty="0"/>
              <a:t>6</a:t>
            </a:r>
            <a:r>
              <a:rPr lang="en-US" sz="1500" dirty="0" smtClean="0"/>
              <a:t> ESRs + </a:t>
            </a:r>
            <a:r>
              <a:rPr lang="en-US" sz="1500" dirty="0"/>
              <a:t>1 partner (CNES) </a:t>
            </a:r>
            <a:r>
              <a:rPr lang="en-US" sz="1500" dirty="0" smtClean="0"/>
              <a:t>+ 2 associates (STFC, DLR)</a:t>
            </a:r>
          </a:p>
          <a:p>
            <a:r>
              <a:rPr lang="en-US" sz="1500" b="1" dirty="0" smtClean="0"/>
              <a:t>WP1</a:t>
            </a:r>
            <a:r>
              <a:rPr lang="en-US" sz="1500" dirty="0" smtClean="0"/>
              <a:t> (Environments, facilities and monitoring):</a:t>
            </a:r>
          </a:p>
          <a:p>
            <a:pPr lvl="1"/>
            <a:r>
              <a:rPr lang="en-US" sz="1200" dirty="0" smtClean="0"/>
              <a:t>ESR2: Cu-doped optical fibers</a:t>
            </a:r>
          </a:p>
          <a:p>
            <a:pPr lvl="1"/>
            <a:r>
              <a:rPr lang="en-US" sz="1200" dirty="0" smtClean="0"/>
              <a:t>ESR4: PIN diode Canberra </a:t>
            </a:r>
          </a:p>
          <a:p>
            <a:pPr lvl="1"/>
            <a:r>
              <a:rPr lang="en-US" sz="1200" dirty="0" smtClean="0"/>
              <a:t>STFC: PIN diode </a:t>
            </a:r>
          </a:p>
          <a:p>
            <a:r>
              <a:rPr lang="en-US" sz="1500" b="1" dirty="0" smtClean="0"/>
              <a:t>WP2</a:t>
            </a:r>
            <a:r>
              <a:rPr lang="en-US" sz="1500" dirty="0" smtClean="0"/>
              <a:t> (Components):</a:t>
            </a:r>
          </a:p>
          <a:p>
            <a:pPr lvl="1"/>
            <a:r>
              <a:rPr lang="en-US" sz="1200" dirty="0" smtClean="0"/>
              <a:t>ESR7: </a:t>
            </a:r>
            <a:r>
              <a:rPr lang="en-US" sz="1200" dirty="0" err="1" smtClean="0"/>
              <a:t>GaN</a:t>
            </a:r>
            <a:r>
              <a:rPr lang="en-US" sz="1200" dirty="0" smtClean="0"/>
              <a:t> and </a:t>
            </a:r>
            <a:r>
              <a:rPr lang="en-US" sz="1200" dirty="0" err="1" smtClean="0"/>
              <a:t>SiC</a:t>
            </a:r>
            <a:r>
              <a:rPr lang="en-US" sz="1200" dirty="0" smtClean="0"/>
              <a:t> Power MOSFETs</a:t>
            </a:r>
            <a:endParaRPr lang="en-US" sz="1400" dirty="0"/>
          </a:p>
          <a:p>
            <a:r>
              <a:rPr lang="en-US" sz="1500" b="1" dirty="0" smtClean="0"/>
              <a:t>WP3</a:t>
            </a:r>
            <a:r>
              <a:rPr lang="en-US" sz="1500" dirty="0" smtClean="0"/>
              <a:t> (Systems):</a:t>
            </a:r>
          </a:p>
          <a:p>
            <a:pPr lvl="1"/>
            <a:r>
              <a:rPr lang="en-US" sz="1200" dirty="0" smtClean="0"/>
              <a:t>ESR12: </a:t>
            </a:r>
            <a:r>
              <a:rPr lang="en-US" sz="1200" dirty="0" err="1" smtClean="0"/>
              <a:t>PoL</a:t>
            </a:r>
            <a:r>
              <a:rPr lang="en-US" sz="1200" dirty="0" smtClean="0"/>
              <a:t> DC-DC Converter</a:t>
            </a:r>
          </a:p>
          <a:p>
            <a:pPr lvl="1"/>
            <a:r>
              <a:rPr lang="en-US" sz="1200" dirty="0" smtClean="0"/>
              <a:t>ESR14: Data System Acquisition </a:t>
            </a:r>
            <a:r>
              <a:rPr lang="en-US" sz="1200" smtClean="0"/>
              <a:t>(avionics)</a:t>
            </a:r>
            <a:endParaRPr lang="en-US" sz="1200" dirty="0" smtClean="0"/>
          </a:p>
          <a:p>
            <a:pPr lvl="1"/>
            <a:r>
              <a:rPr lang="en-US" sz="1200" dirty="0" smtClean="0"/>
              <a:t>DLR: General Software Defined Radio</a:t>
            </a:r>
          </a:p>
          <a:p>
            <a:r>
              <a:rPr lang="en-US" sz="1500" b="1" dirty="0" smtClean="0"/>
              <a:t>WP4</a:t>
            </a:r>
            <a:r>
              <a:rPr lang="en-US" sz="1500" dirty="0" smtClean="0"/>
              <a:t> (Guidelines):</a:t>
            </a:r>
          </a:p>
          <a:p>
            <a:pPr lvl="1"/>
            <a:r>
              <a:rPr lang="en-US" sz="1200" dirty="0" smtClean="0"/>
              <a:t>ESR15/CNES: </a:t>
            </a:r>
            <a:r>
              <a:rPr lang="en-US" sz="1200" dirty="0" err="1" smtClean="0"/>
              <a:t>Ninano</a:t>
            </a:r>
            <a:r>
              <a:rPr lang="en-US" sz="1200" dirty="0" smtClean="0"/>
              <a:t> + 3DPlus Camera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17" y="4594718"/>
            <a:ext cx="444555" cy="4885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627" y="1621640"/>
            <a:ext cx="4036540" cy="290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822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CHARM Experiments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193062" cy="3600513"/>
          </a:xfrm>
        </p:spPr>
        <p:txBody>
          <a:bodyPr/>
          <a:lstStyle/>
          <a:p>
            <a:pPr marL="36576" indent="0">
              <a:buNone/>
            </a:pPr>
            <a:r>
              <a:rPr lang="en-US" sz="1500" b="1" dirty="0" smtClean="0"/>
              <a:t>Optical fibers</a:t>
            </a:r>
          </a:p>
          <a:p>
            <a:pPr lvl="1"/>
            <a:r>
              <a:rPr lang="en-US" sz="1300" dirty="0" smtClean="0"/>
              <a:t>Scope: assessment of </a:t>
            </a:r>
            <a:r>
              <a:rPr lang="en-US" sz="1300" dirty="0" err="1" smtClean="0"/>
              <a:t>Radioluminescence</a:t>
            </a:r>
            <a:r>
              <a:rPr lang="en-US" sz="1300" dirty="0" smtClean="0"/>
              <a:t> of Cu-doped fiber</a:t>
            </a:r>
          </a:p>
          <a:p>
            <a:pPr lvl="1"/>
            <a:r>
              <a:rPr lang="en-US" sz="1300" dirty="0" smtClean="0"/>
              <a:t>FDP used for filtering Cherenkov </a:t>
            </a:r>
          </a:p>
          <a:p>
            <a:pPr lvl="1"/>
            <a:r>
              <a:rPr lang="en-US" sz="1300" dirty="0" smtClean="0"/>
              <a:t>Issues during test preparation</a:t>
            </a:r>
          </a:p>
          <a:p>
            <a:pPr lvl="2"/>
            <a:r>
              <a:rPr lang="en-US" sz="1100" dirty="0" smtClean="0"/>
              <a:t>Only short fibers possible</a:t>
            </a:r>
          </a:p>
          <a:p>
            <a:pPr lvl="2"/>
            <a:r>
              <a:rPr lang="en-US" sz="1100" dirty="0" smtClean="0"/>
              <a:t>PMT installed underneath the patch panel</a:t>
            </a:r>
          </a:p>
          <a:p>
            <a:pPr lvl="2"/>
            <a:r>
              <a:rPr lang="en-US" sz="1100" dirty="0" smtClean="0"/>
              <a:t>Signal PMT much higher than RL</a:t>
            </a:r>
          </a:p>
          <a:p>
            <a:pPr marL="36576" indent="0">
              <a:buNone/>
            </a:pPr>
            <a:r>
              <a:rPr lang="en-US" sz="1500" b="1" dirty="0" smtClean="0"/>
              <a:t>Power MOSFETs</a:t>
            </a:r>
          </a:p>
          <a:p>
            <a:pPr lvl="1"/>
            <a:r>
              <a:rPr lang="en-US" sz="1300" dirty="0" smtClean="0"/>
              <a:t>COTS </a:t>
            </a:r>
            <a:r>
              <a:rPr lang="en-US" sz="1300" dirty="0" err="1" smtClean="0"/>
              <a:t>GaN</a:t>
            </a:r>
            <a:r>
              <a:rPr lang="en-US" sz="1300" dirty="0" smtClean="0"/>
              <a:t> and </a:t>
            </a:r>
            <a:r>
              <a:rPr lang="en-US" sz="1300" dirty="0" err="1" smtClean="0"/>
              <a:t>SiC</a:t>
            </a:r>
            <a:r>
              <a:rPr lang="en-US" sz="1300" dirty="0" smtClean="0"/>
              <a:t> :</a:t>
            </a:r>
          </a:p>
          <a:p>
            <a:pPr lvl="2"/>
            <a:r>
              <a:rPr lang="en-US" sz="1100" dirty="0" smtClean="0"/>
              <a:t>Panasonic PGA26E19BA (</a:t>
            </a:r>
            <a:r>
              <a:rPr lang="en-US" sz="1100" dirty="0" err="1" smtClean="0"/>
              <a:t>GaN</a:t>
            </a:r>
            <a:r>
              <a:rPr lang="en-US" sz="1100" dirty="0" smtClean="0"/>
              <a:t>, 600 V)</a:t>
            </a:r>
          </a:p>
          <a:p>
            <a:pPr lvl="2"/>
            <a:r>
              <a:rPr lang="en-US" sz="1100" dirty="0" smtClean="0"/>
              <a:t>EPC EPC2012 (</a:t>
            </a:r>
            <a:r>
              <a:rPr lang="en-US" sz="1100" dirty="0" err="1" smtClean="0"/>
              <a:t>GaN</a:t>
            </a:r>
            <a:r>
              <a:rPr lang="en-US" sz="1100" dirty="0" smtClean="0"/>
              <a:t>, 200 V)</a:t>
            </a:r>
          </a:p>
          <a:p>
            <a:pPr lvl="2"/>
            <a:r>
              <a:rPr lang="en-US" sz="1100" dirty="0" smtClean="0"/>
              <a:t>CREE C3M0120090 (</a:t>
            </a:r>
            <a:r>
              <a:rPr lang="en-US" sz="1100" dirty="0" err="1" smtClean="0"/>
              <a:t>SiC</a:t>
            </a:r>
            <a:r>
              <a:rPr lang="en-US" sz="1100" dirty="0" smtClean="0"/>
              <a:t>, 900 V)</a:t>
            </a:r>
          </a:p>
          <a:p>
            <a:pPr lvl="1"/>
            <a:r>
              <a:rPr lang="en-US" sz="1300" dirty="0" smtClean="0"/>
              <a:t>No SEB on </a:t>
            </a:r>
            <a:r>
              <a:rPr lang="en-US" sz="1300" dirty="0" err="1" smtClean="0"/>
              <a:t>GaN</a:t>
            </a:r>
            <a:endParaRPr lang="en-US" sz="1300" dirty="0" smtClean="0"/>
          </a:p>
          <a:p>
            <a:pPr lvl="1"/>
            <a:r>
              <a:rPr lang="en-US" sz="1300" dirty="0" smtClean="0"/>
              <a:t>SEB on </a:t>
            </a:r>
            <a:r>
              <a:rPr lang="en-US" sz="1300" dirty="0" err="1" smtClean="0"/>
              <a:t>SiC</a:t>
            </a:r>
            <a:r>
              <a:rPr lang="en-US" sz="1300" dirty="0" smtClean="0"/>
              <a:t> at 95% of max V</a:t>
            </a:r>
            <a:r>
              <a:rPr lang="en-US" sz="800" dirty="0" smtClean="0"/>
              <a:t>DS</a:t>
            </a:r>
            <a:endParaRPr lang="en-US" sz="13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17" y="4594718"/>
            <a:ext cx="444555" cy="4885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262" y="175120"/>
            <a:ext cx="2663102" cy="19962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423879" y="1422397"/>
            <a:ext cx="18276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Photomultiplier Hamamatsu</a:t>
            </a:r>
          </a:p>
          <a:p>
            <a:r>
              <a:rPr lang="en-US" sz="400" dirty="0" smtClean="0"/>
              <a:t>(Credit Daniel </a:t>
            </a:r>
            <a:r>
              <a:rPr lang="en-US" sz="400" dirty="0" err="1" smtClean="0"/>
              <a:t>Soderstrom</a:t>
            </a:r>
            <a:r>
              <a:rPr lang="en-US" sz="400" dirty="0" smtClean="0"/>
              <a:t>)</a:t>
            </a:r>
            <a:endParaRPr lang="en-GB" sz="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111" y="1659412"/>
            <a:ext cx="2510541" cy="18819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423879" y="297645"/>
            <a:ext cx="1827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DUT1: Cu-doped optical fiber</a:t>
            </a:r>
          </a:p>
          <a:p>
            <a:r>
              <a:rPr lang="en-US" sz="600" dirty="0" smtClean="0"/>
              <a:t>DUT2: FDP Cherenkov fiber for comparison</a:t>
            </a:r>
          </a:p>
          <a:p>
            <a:r>
              <a:rPr lang="en-US" sz="400" dirty="0" smtClean="0"/>
              <a:t>(Credit Daniel </a:t>
            </a:r>
            <a:r>
              <a:rPr lang="en-US" sz="400" dirty="0" err="1" smtClean="0"/>
              <a:t>Soderstrom</a:t>
            </a:r>
            <a:r>
              <a:rPr lang="en-US" sz="400" dirty="0" smtClean="0"/>
              <a:t>)</a:t>
            </a:r>
            <a:endParaRPr lang="en-GB" sz="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262" y="2950372"/>
            <a:ext cx="2668571" cy="171881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273394" y="4491746"/>
            <a:ext cx="182769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 smtClean="0"/>
              <a:t>SiC</a:t>
            </a:r>
            <a:r>
              <a:rPr lang="en-US" sz="600" dirty="0" smtClean="0"/>
              <a:t> and </a:t>
            </a:r>
            <a:r>
              <a:rPr lang="en-US" sz="600" dirty="0" err="1" smtClean="0"/>
              <a:t>GaN</a:t>
            </a:r>
            <a:r>
              <a:rPr lang="en-US" sz="600" dirty="0" smtClean="0"/>
              <a:t> Power MOSFETs</a:t>
            </a:r>
          </a:p>
        </p:txBody>
      </p:sp>
    </p:spTree>
    <p:extLst>
      <p:ext uri="{BB962C8B-B14F-4D97-AF65-F5344CB8AC3E}">
        <p14:creationId xmlns:p14="http://schemas.microsoft.com/office/powerpoint/2010/main" val="3373803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CHARM Experiments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78815"/>
            <a:ext cx="4193062" cy="186009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400" b="1" dirty="0" err="1" smtClean="0"/>
              <a:t>PoL</a:t>
            </a:r>
            <a:r>
              <a:rPr lang="en-US" sz="1400" b="1" dirty="0" smtClean="0"/>
              <a:t> DC-DC Converter</a:t>
            </a:r>
          </a:p>
          <a:p>
            <a:pPr lvl="1"/>
            <a:r>
              <a:rPr lang="en-US" sz="1200" dirty="0" smtClean="0"/>
              <a:t>2D board version of 3DPlus product</a:t>
            </a:r>
          </a:p>
          <a:p>
            <a:pPr lvl="1"/>
            <a:r>
              <a:rPr lang="en-US" sz="1200" dirty="0" smtClean="0"/>
              <a:t>Rad-hard space system</a:t>
            </a:r>
          </a:p>
          <a:p>
            <a:pPr lvl="1"/>
            <a:r>
              <a:rPr lang="en-US" sz="1200" dirty="0" smtClean="0"/>
              <a:t>First test: no SET, no SEL</a:t>
            </a:r>
          </a:p>
          <a:p>
            <a:pPr lvl="1"/>
            <a:r>
              <a:rPr lang="en-US" sz="1200" dirty="0" smtClean="0"/>
              <a:t>Re-iterated with less rad-</a:t>
            </a:r>
            <a:r>
              <a:rPr lang="en-US" sz="1200" dirty="0" err="1" smtClean="0"/>
              <a:t>tol</a:t>
            </a:r>
            <a:r>
              <a:rPr lang="en-US" sz="1200" dirty="0" smtClean="0"/>
              <a:t> components </a:t>
            </a:r>
            <a:endParaRPr lang="en-US" sz="1200" dirty="0" smtClean="0"/>
          </a:p>
          <a:p>
            <a:pPr lvl="1"/>
            <a:r>
              <a:rPr lang="en-US" sz="1200" dirty="0" smtClean="0"/>
              <a:t>Why</a:t>
            </a:r>
            <a:r>
              <a:rPr lang="en-US" sz="1200" dirty="0" smtClean="0"/>
              <a:t>? Scope is assessment of SET propagation at system level</a:t>
            </a:r>
          </a:p>
          <a:p>
            <a:pPr lvl="1"/>
            <a:r>
              <a:rPr lang="en-US" sz="1200" dirty="0" smtClean="0"/>
              <a:t>SET seen, no SEL</a:t>
            </a:r>
          </a:p>
          <a:p>
            <a:pPr lvl="1"/>
            <a:endParaRPr lang="en-US" sz="1300" dirty="0" smtClean="0"/>
          </a:p>
          <a:p>
            <a:pPr lvl="1"/>
            <a:endParaRPr lang="en-US" sz="13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17" y="4594718"/>
            <a:ext cx="444555" cy="48857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35343" y="2666981"/>
            <a:ext cx="9877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2D version of 3DPlus</a:t>
            </a:r>
          </a:p>
          <a:p>
            <a:r>
              <a:rPr lang="en-US" sz="600" dirty="0" err="1" smtClean="0"/>
              <a:t>PoL</a:t>
            </a:r>
            <a:r>
              <a:rPr lang="en-US" sz="600" dirty="0" smtClean="0"/>
              <a:t> DC-DC Converter</a:t>
            </a:r>
          </a:p>
          <a:p>
            <a:r>
              <a:rPr lang="en-US" sz="400" dirty="0" smtClean="0"/>
              <a:t>(Credit Tomasz </a:t>
            </a:r>
            <a:r>
              <a:rPr lang="en-US" sz="400" dirty="0" err="1" smtClean="0"/>
              <a:t>Rajkowski</a:t>
            </a:r>
            <a:r>
              <a:rPr lang="en-US" sz="400" dirty="0" smtClean="0"/>
              <a:t>)</a:t>
            </a:r>
            <a:endParaRPr lang="en-GB" sz="400" dirty="0"/>
          </a:p>
        </p:txBody>
      </p:sp>
      <p:sp>
        <p:nvSpPr>
          <p:cNvPr id="16" name="TextBox 15"/>
          <p:cNvSpPr txBox="1"/>
          <p:nvPr/>
        </p:nvSpPr>
        <p:spPr>
          <a:xfrm>
            <a:off x="7209844" y="115583"/>
            <a:ext cx="1196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DLR General Software</a:t>
            </a:r>
          </a:p>
          <a:p>
            <a:r>
              <a:rPr lang="en-US" sz="600" dirty="0" smtClean="0"/>
              <a:t>Defined Radio setup</a:t>
            </a:r>
          </a:p>
          <a:p>
            <a:r>
              <a:rPr lang="en-US" sz="600" dirty="0" smtClean="0"/>
              <a:t>2 DUTs were tested</a:t>
            </a:r>
            <a:endParaRPr lang="en-GB" sz="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794" y="2714879"/>
            <a:ext cx="2414556" cy="1803871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4650262" y="2484953"/>
            <a:ext cx="4493738" cy="235799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500" b="1" dirty="0" smtClean="0"/>
              <a:t>DLR* Software Defined Radio</a:t>
            </a:r>
          </a:p>
          <a:p>
            <a:pPr lvl="1"/>
            <a:r>
              <a:rPr lang="en-US" sz="1200" dirty="0" smtClean="0"/>
              <a:t>Main application: COM inside SAT constellation</a:t>
            </a:r>
          </a:p>
          <a:p>
            <a:pPr lvl="1"/>
            <a:r>
              <a:rPr lang="en-US" sz="1200" dirty="0" smtClean="0"/>
              <a:t>Digital data transmission of modulated RF signals and telemetry</a:t>
            </a:r>
          </a:p>
          <a:p>
            <a:pPr lvl="1"/>
            <a:r>
              <a:rPr lang="en-US" sz="1200" dirty="0" smtClean="0"/>
              <a:t>RFIC AD9361</a:t>
            </a:r>
          </a:p>
          <a:p>
            <a:pPr lvl="2"/>
            <a:r>
              <a:rPr lang="en-US" sz="1000" dirty="0" smtClean="0"/>
              <a:t>No errors on RF chip</a:t>
            </a:r>
          </a:p>
          <a:p>
            <a:pPr lvl="1"/>
            <a:r>
              <a:rPr lang="en-US" sz="1200" dirty="0" smtClean="0"/>
              <a:t>Controlled by </a:t>
            </a:r>
            <a:r>
              <a:rPr lang="en-US" sz="1200" dirty="0" err="1" smtClean="0"/>
              <a:t>Zynq</a:t>
            </a:r>
            <a:r>
              <a:rPr lang="en-US" sz="1200" dirty="0" smtClean="0"/>
              <a:t> with Linux OS</a:t>
            </a:r>
          </a:p>
          <a:p>
            <a:pPr lvl="2"/>
            <a:r>
              <a:rPr lang="en-US" sz="1000" dirty="0" smtClean="0"/>
              <a:t>Multiple errors on </a:t>
            </a:r>
            <a:r>
              <a:rPr lang="en-US" sz="1000" dirty="0" err="1" smtClean="0"/>
              <a:t>Zynq</a:t>
            </a:r>
            <a:r>
              <a:rPr lang="en-US" sz="1000" dirty="0"/>
              <a:t> </a:t>
            </a:r>
            <a:r>
              <a:rPr lang="en-US" sz="1000" dirty="0" smtClean="0"/>
              <a:t>and FPGA resets</a:t>
            </a:r>
          </a:p>
          <a:p>
            <a:pPr lvl="2"/>
            <a:r>
              <a:rPr lang="en-US" sz="1000" dirty="0" smtClean="0"/>
              <a:t>Reset operation not affected by spill (t &gt; 20 s)</a:t>
            </a:r>
          </a:p>
          <a:p>
            <a:pPr lvl="1"/>
            <a:r>
              <a:rPr lang="en-US" sz="1200" dirty="0" smtClean="0"/>
              <a:t>High flux functional errors at system level</a:t>
            </a:r>
          </a:p>
          <a:p>
            <a:pPr lvl="2"/>
            <a:r>
              <a:rPr lang="en-US" sz="1000" dirty="0" smtClean="0"/>
              <a:t>KVI proton test at various fluxes</a:t>
            </a:r>
          </a:p>
          <a:p>
            <a:pPr lvl="1"/>
            <a:endParaRPr lang="en-US" sz="1300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063" y="129344"/>
            <a:ext cx="1922781" cy="234184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209844" y="2277265"/>
            <a:ext cx="119673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* German Aerospace Agency</a:t>
            </a:r>
            <a:endParaRPr lang="en-GB" sz="600" dirty="0"/>
          </a:p>
        </p:txBody>
      </p:sp>
    </p:spTree>
    <p:extLst>
      <p:ext uri="{BB962C8B-B14F-4D97-AF65-F5344CB8AC3E}">
        <p14:creationId xmlns:p14="http://schemas.microsoft.com/office/powerpoint/2010/main" val="3175908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 Ions Experiments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4206"/>
            <a:ext cx="4790662" cy="3449976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b="1" dirty="0" smtClean="0"/>
              <a:t>H8 North Area</a:t>
            </a:r>
          </a:p>
          <a:p>
            <a:pPr lvl="1"/>
            <a:r>
              <a:rPr lang="en-US" dirty="0" smtClean="0"/>
              <a:t>Low flux, higher LET (</a:t>
            </a:r>
            <a:r>
              <a:rPr lang="en-US" dirty="0"/>
              <a:t>9</a:t>
            </a:r>
            <a:r>
              <a:rPr lang="en-US" dirty="0" smtClean="0"/>
              <a:t> MeV.cm²/mg)</a:t>
            </a:r>
          </a:p>
          <a:p>
            <a:pPr lvl="1"/>
            <a:r>
              <a:rPr lang="en-US" dirty="0" smtClean="0"/>
              <a:t>ESR5: SRAM-based SEU Monitor</a:t>
            </a:r>
          </a:p>
          <a:p>
            <a:pPr lvl="1"/>
            <a:endParaRPr lang="en-US" dirty="0" smtClean="0"/>
          </a:p>
          <a:p>
            <a:pPr marL="36576" indent="0">
              <a:buNone/>
            </a:pPr>
            <a:r>
              <a:rPr lang="en-US" b="1" dirty="0" smtClean="0"/>
              <a:t>CHARM</a:t>
            </a:r>
          </a:p>
          <a:p>
            <a:pPr lvl="1"/>
            <a:r>
              <a:rPr lang="en-US" dirty="0" smtClean="0"/>
              <a:t>High flux, lower LET (8 </a:t>
            </a:r>
            <a:r>
              <a:rPr lang="en-US" dirty="0"/>
              <a:t>MeV.cm²/mg) </a:t>
            </a:r>
            <a:endParaRPr lang="en-US" dirty="0" smtClean="0"/>
          </a:p>
          <a:p>
            <a:pPr lvl="1"/>
            <a:r>
              <a:rPr lang="en-US" dirty="0" smtClean="0"/>
              <a:t>ESR7: </a:t>
            </a:r>
            <a:r>
              <a:rPr lang="en-US" dirty="0" err="1" smtClean="0"/>
              <a:t>GaN</a:t>
            </a:r>
            <a:r>
              <a:rPr lang="en-US" dirty="0" smtClean="0"/>
              <a:t> and </a:t>
            </a:r>
            <a:r>
              <a:rPr lang="en-US" dirty="0" err="1" smtClean="0"/>
              <a:t>SiC</a:t>
            </a:r>
            <a:r>
              <a:rPr lang="en-US" dirty="0" smtClean="0"/>
              <a:t> Power MOSFETs</a:t>
            </a:r>
          </a:p>
          <a:p>
            <a:pPr lvl="1"/>
            <a:r>
              <a:rPr lang="en-US" dirty="0" smtClean="0"/>
              <a:t>ESR12: </a:t>
            </a:r>
            <a:r>
              <a:rPr lang="en-US" dirty="0" err="1" smtClean="0"/>
              <a:t>PoL</a:t>
            </a:r>
            <a:r>
              <a:rPr lang="en-US" dirty="0" smtClean="0"/>
              <a:t> DC-DC Converter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17" y="4594718"/>
            <a:ext cx="444555" cy="4885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392530" y="647555"/>
            <a:ext cx="2735469" cy="20516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84893" y="633633"/>
            <a:ext cx="1013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SRAM-based SEU Monitor at H8</a:t>
            </a:r>
          </a:p>
          <a:p>
            <a:r>
              <a:rPr lang="en-US" sz="400" dirty="0" smtClean="0"/>
              <a:t>(Credit: </a:t>
            </a:r>
            <a:r>
              <a:rPr lang="en-US" sz="400" dirty="0" err="1" smtClean="0"/>
              <a:t>Jialei</a:t>
            </a:r>
            <a:r>
              <a:rPr lang="en-US" sz="400" dirty="0" smtClean="0"/>
              <a:t> Wang)</a:t>
            </a:r>
            <a:endParaRPr lang="en-GB" sz="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900" y="2824177"/>
            <a:ext cx="2727099" cy="181806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84893" y="2790892"/>
            <a:ext cx="1013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3DPlus </a:t>
            </a:r>
            <a:r>
              <a:rPr lang="en-US" sz="600" dirty="0" err="1" smtClean="0"/>
              <a:t>PoL</a:t>
            </a:r>
            <a:r>
              <a:rPr lang="en-US" sz="600" dirty="0" smtClean="0"/>
              <a:t> DC-DC Converter on </a:t>
            </a:r>
            <a:r>
              <a:rPr lang="en-US" sz="600" dirty="0" err="1" smtClean="0"/>
              <a:t>Montrac</a:t>
            </a:r>
            <a:endParaRPr lang="en-US" sz="600" dirty="0" smtClean="0"/>
          </a:p>
          <a:p>
            <a:r>
              <a:rPr lang="en-US" sz="400" dirty="0" smtClean="0"/>
              <a:t>(Credit: Tomasz </a:t>
            </a:r>
            <a:r>
              <a:rPr lang="en-US" sz="400" dirty="0" err="1" smtClean="0"/>
              <a:t>Rajkowski</a:t>
            </a:r>
            <a:r>
              <a:rPr lang="en-US" sz="400" dirty="0" smtClean="0"/>
              <a:t>)</a:t>
            </a:r>
            <a:endParaRPr lang="en-GB" sz="400" dirty="0"/>
          </a:p>
        </p:txBody>
      </p:sp>
    </p:spTree>
    <p:extLst>
      <p:ext uri="{BB962C8B-B14F-4D97-AF65-F5344CB8AC3E}">
        <p14:creationId xmlns:p14="http://schemas.microsoft.com/office/powerpoint/2010/main" val="2503971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CNES – </a:t>
            </a:r>
            <a:r>
              <a:rPr lang="en-US" dirty="0" err="1" smtClean="0"/>
              <a:t>Ninano</a:t>
            </a:r>
            <a:r>
              <a:rPr lang="en-US" dirty="0" smtClean="0"/>
              <a:t> and 3DPlus Camera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95287"/>
            <a:ext cx="5374341" cy="3203145"/>
          </a:xfrm>
        </p:spPr>
        <p:txBody>
          <a:bodyPr/>
          <a:lstStyle/>
          <a:p>
            <a:r>
              <a:rPr lang="en-US" sz="1800" dirty="0" smtClean="0"/>
              <a:t>Test in R5 relevant for LEO spectra</a:t>
            </a:r>
          </a:p>
          <a:p>
            <a:r>
              <a:rPr lang="en-US" sz="1800" dirty="0" smtClean="0"/>
              <a:t>Test of OBC with payload</a:t>
            </a:r>
          </a:p>
          <a:p>
            <a:r>
              <a:rPr lang="en-US" sz="1800" dirty="0" smtClean="0"/>
              <a:t>Scope: performances of OBC and camera</a:t>
            </a:r>
          </a:p>
          <a:p>
            <a:r>
              <a:rPr lang="en-US" sz="1800" dirty="0" smtClean="0"/>
              <a:t>Setup issues:</a:t>
            </a:r>
          </a:p>
          <a:p>
            <a:pPr lvl="1"/>
            <a:r>
              <a:rPr lang="en-US" sz="1600" dirty="0" smtClean="0"/>
              <a:t>First 2 weeks in G0</a:t>
            </a:r>
          </a:p>
          <a:p>
            <a:pPr lvl="1"/>
            <a:r>
              <a:rPr lang="en-US" sz="1600" dirty="0" smtClean="0"/>
              <a:t>Last 2 weeks in R5</a:t>
            </a:r>
            <a:endParaRPr lang="en-US" sz="1600" dirty="0"/>
          </a:p>
          <a:p>
            <a:r>
              <a:rPr lang="en-US" sz="1800" dirty="0" err="1" smtClean="0"/>
              <a:t>Zynq</a:t>
            </a:r>
            <a:r>
              <a:rPr lang="en-US" sz="1800" dirty="0" smtClean="0"/>
              <a:t> still operational after 400 </a:t>
            </a:r>
            <a:r>
              <a:rPr lang="en-US" sz="1800" dirty="0" err="1" smtClean="0"/>
              <a:t>Gy</a:t>
            </a:r>
            <a:r>
              <a:rPr lang="en-US" sz="1800" dirty="0" smtClean="0"/>
              <a:t>(Si)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17" y="4594718"/>
            <a:ext cx="444555" cy="4885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985" y="3108233"/>
            <a:ext cx="2956815" cy="13716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315" y="2884224"/>
            <a:ext cx="2950485" cy="16596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29466" y="4447011"/>
            <a:ext cx="13229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 smtClean="0"/>
              <a:t>Ninano</a:t>
            </a:r>
            <a:r>
              <a:rPr lang="en-US" sz="600" dirty="0" smtClean="0"/>
              <a:t> test board for CHARM</a:t>
            </a:r>
          </a:p>
          <a:p>
            <a:r>
              <a:rPr lang="en-US" sz="400" dirty="0" smtClean="0"/>
              <a:t>(Credit: CNES)</a:t>
            </a:r>
            <a:endParaRPr lang="en-GB" sz="400" dirty="0"/>
          </a:p>
        </p:txBody>
      </p:sp>
      <p:sp>
        <p:nvSpPr>
          <p:cNvPr id="12" name="TextBox 11"/>
          <p:cNvSpPr txBox="1"/>
          <p:nvPr/>
        </p:nvSpPr>
        <p:spPr>
          <a:xfrm>
            <a:off x="5321208" y="4575169"/>
            <a:ext cx="161658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 smtClean="0"/>
              <a:t>Ninano+Camera</a:t>
            </a:r>
            <a:r>
              <a:rPr lang="en-US" sz="600" dirty="0" smtClean="0"/>
              <a:t> test setup for CHARM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150" y="702981"/>
            <a:ext cx="3379443" cy="2125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819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CNES – </a:t>
            </a:r>
            <a:r>
              <a:rPr lang="en-US" dirty="0" err="1" smtClean="0"/>
              <a:t>Ninano</a:t>
            </a:r>
            <a:r>
              <a:rPr lang="en-US" dirty="0" smtClean="0"/>
              <a:t> and 3DPlus Camera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5400262" cy="3600513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US" dirty="0" smtClean="0"/>
              <a:t>Commercial 3D module</a:t>
            </a:r>
          </a:p>
          <a:p>
            <a:pPr lvl="1"/>
            <a:r>
              <a:rPr lang="en-US" dirty="0" err="1" smtClean="0"/>
              <a:t>SpaceWire</a:t>
            </a:r>
            <a:r>
              <a:rPr lang="en-US" dirty="0" smtClean="0"/>
              <a:t> COM with OBC</a:t>
            </a:r>
          </a:p>
          <a:p>
            <a:pPr lvl="1"/>
            <a:r>
              <a:rPr lang="en-US" dirty="0" smtClean="0"/>
              <a:t>4 </a:t>
            </a:r>
            <a:r>
              <a:rPr lang="en-US" dirty="0" err="1" smtClean="0"/>
              <a:t>Mpixels</a:t>
            </a:r>
            <a:r>
              <a:rPr lang="en-US" dirty="0" smtClean="0"/>
              <a:t> (10/12 bits per pixel)</a:t>
            </a:r>
          </a:p>
          <a:p>
            <a:pPr lvl="1"/>
            <a:r>
              <a:rPr lang="en-US" dirty="0" err="1" smtClean="0"/>
              <a:t>Eyesat</a:t>
            </a:r>
            <a:r>
              <a:rPr lang="en-US" dirty="0" smtClean="0"/>
              <a:t> </a:t>
            </a:r>
            <a:r>
              <a:rPr lang="en-US" dirty="0" err="1" smtClean="0"/>
              <a:t>config</a:t>
            </a:r>
            <a:r>
              <a:rPr lang="en-US" dirty="0" smtClean="0"/>
              <a:t>, high </a:t>
            </a:r>
            <a:r>
              <a:rPr lang="en-US" dirty="0" err="1" smtClean="0"/>
              <a:t>exp</a:t>
            </a:r>
            <a:r>
              <a:rPr lang="en-US" dirty="0" smtClean="0"/>
              <a:t> time (1500 </a:t>
            </a:r>
            <a:r>
              <a:rPr lang="en-US" dirty="0" err="1" smtClean="0"/>
              <a:t>ms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pPr marL="36576" indent="0">
              <a:buNone/>
            </a:pPr>
            <a:r>
              <a:rPr lang="en-US" dirty="0" smtClean="0"/>
              <a:t>Declared radiation performances</a:t>
            </a:r>
          </a:p>
          <a:p>
            <a:pPr lvl="1"/>
            <a:r>
              <a:rPr lang="en-US" dirty="0" smtClean="0"/>
              <a:t>Rad-hard technology (TID &gt; 400 </a:t>
            </a:r>
            <a:r>
              <a:rPr lang="en-US" dirty="0" err="1" smtClean="0"/>
              <a:t>Gy</a:t>
            </a:r>
            <a:r>
              <a:rPr lang="en-US" dirty="0" smtClean="0"/>
              <a:t>(Si))</a:t>
            </a:r>
          </a:p>
          <a:p>
            <a:pPr lvl="1"/>
            <a:r>
              <a:rPr lang="en-US" dirty="0" smtClean="0"/>
              <a:t>SEL immune up to 60 MeV.cm²/mg</a:t>
            </a:r>
          </a:p>
          <a:p>
            <a:pPr lvl="1"/>
            <a:endParaRPr lang="en-US" dirty="0"/>
          </a:p>
          <a:p>
            <a:pPr marL="36576" indent="0">
              <a:buNone/>
            </a:pPr>
            <a:r>
              <a:rPr lang="en-US" dirty="0" smtClean="0"/>
              <a:t>Tested radiation performances:</a:t>
            </a:r>
          </a:p>
          <a:p>
            <a:pPr lvl="1"/>
            <a:r>
              <a:rPr lang="en-US" dirty="0" smtClean="0"/>
              <a:t>Internal electronics is TID tolerant up to 500 </a:t>
            </a:r>
            <a:r>
              <a:rPr lang="en-US" dirty="0" err="1" smtClean="0"/>
              <a:t>Gy</a:t>
            </a:r>
            <a:r>
              <a:rPr lang="en-US" dirty="0" smtClean="0"/>
              <a:t>(Si) (Co-60)</a:t>
            </a:r>
          </a:p>
          <a:p>
            <a:pPr lvl="1"/>
            <a:r>
              <a:rPr lang="en-US" dirty="0" smtClean="0"/>
              <a:t>SEL seen at CHARM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17" y="4594718"/>
            <a:ext cx="444555" cy="4885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9" t="-339" r="27047" b="339"/>
          <a:stretch/>
        </p:blipFill>
        <p:spPr>
          <a:xfrm rot="5400000">
            <a:off x="5945062" y="1022094"/>
            <a:ext cx="2518914" cy="246313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13570" y="3502983"/>
            <a:ext cx="132294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3DPlus Camera and optics</a:t>
            </a:r>
          </a:p>
        </p:txBody>
      </p:sp>
    </p:spTree>
    <p:extLst>
      <p:ext uri="{BB962C8B-B14F-4D97-AF65-F5344CB8AC3E}">
        <p14:creationId xmlns:p14="http://schemas.microsoft.com/office/powerpoint/2010/main" val="382005439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682</TotalTime>
  <Words>950</Words>
  <Application>Microsoft Office PowerPoint</Application>
  <PresentationFormat>On-screen Show (16:9)</PresentationFormat>
  <Paragraphs>216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Arial Rounded MT Bold</vt:lpstr>
      <vt:lpstr>Calibri</vt:lpstr>
      <vt:lpstr>Forte</vt:lpstr>
      <vt:lpstr>CERN2Corporate16-9</vt:lpstr>
      <vt:lpstr>Overview of RADSAGA activities at CERN</vt:lpstr>
      <vt:lpstr>Outline</vt:lpstr>
      <vt:lpstr>Introduction</vt:lpstr>
      <vt:lpstr>CHARM Experiments</vt:lpstr>
      <vt:lpstr>CHARM Experiments</vt:lpstr>
      <vt:lpstr>CHARM Experiments</vt:lpstr>
      <vt:lpstr>Heavy Ions Experiments</vt:lpstr>
      <vt:lpstr>CNES – Ninano and 3DPlus Camera</vt:lpstr>
      <vt:lpstr>CNES – Ninano and 3DPlus Camera</vt:lpstr>
      <vt:lpstr>CNES – Ninano and 3DPlus Camera</vt:lpstr>
      <vt:lpstr>Pion testing at PSI</vt:lpstr>
      <vt:lpstr>Prospects for 2019</vt:lpstr>
      <vt:lpstr>Overview of RADSAGA activities at CERN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Andrea Coronetti</cp:lastModifiedBy>
  <cp:revision>110</cp:revision>
  <dcterms:created xsi:type="dcterms:W3CDTF">2016-04-26T16:44:32Z</dcterms:created>
  <dcterms:modified xsi:type="dcterms:W3CDTF">2018-12-11T19:05:13Z</dcterms:modified>
</cp:coreProperties>
</file>