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9" r:id="rId4"/>
    <p:sldId id="259" r:id="rId5"/>
    <p:sldId id="260" r:id="rId6"/>
    <p:sldId id="273" r:id="rId7"/>
    <p:sldId id="277" r:id="rId8"/>
    <p:sldId id="263" r:id="rId9"/>
    <p:sldId id="264" r:id="rId10"/>
    <p:sldId id="265" r:id="rId11"/>
    <p:sldId id="268" r:id="rId12"/>
    <p:sldId id="27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6DFF33"/>
    <a:srgbClr val="0D2C00"/>
    <a:srgbClr val="DC3CB2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108" y="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81161"/>
            <a:ext cx="8226854" cy="842124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SEE mechanisms in power MOSFET </a:t>
            </a:r>
            <a:r>
              <a:rPr lang="en-US" sz="3100" b="1" dirty="0" smtClean="0"/>
              <a:t>devices:</a:t>
            </a:r>
            <a:r>
              <a:rPr lang="en-US" sz="3600" b="1" dirty="0" smtClean="0"/>
              <a:t> </a:t>
            </a:r>
            <a:br>
              <a:rPr lang="en-US" sz="3600" b="1" dirty="0" smtClean="0"/>
            </a:br>
            <a:r>
              <a:rPr lang="en-US" sz="2700" b="1" dirty="0"/>
              <a:t>t</a:t>
            </a:r>
            <a:r>
              <a:rPr lang="en-US" sz="2700" b="1" dirty="0" smtClean="0"/>
              <a:t>heoretical</a:t>
            </a:r>
            <a:r>
              <a:rPr lang="en-US" sz="2700" b="1" dirty="0"/>
              <a:t>, </a:t>
            </a:r>
            <a:r>
              <a:rPr lang="en-US" sz="2700" b="1" dirty="0" smtClean="0"/>
              <a:t>simulation and experimental </a:t>
            </a:r>
            <a:r>
              <a:rPr lang="en-US" sz="2700" b="1" dirty="0"/>
              <a:t>approaches</a:t>
            </a:r>
            <a:endParaRPr lang="en-GB" sz="27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7443628" cy="584485"/>
          </a:xfrm>
        </p:spPr>
        <p:txBody>
          <a:bodyPr>
            <a:normAutofit/>
          </a:bodyPr>
          <a:lstStyle/>
          <a:p>
            <a:r>
              <a:rPr lang="en-US" sz="1200" dirty="0" smtClean="0"/>
              <a:t>P. </a:t>
            </a:r>
            <a:r>
              <a:rPr lang="en-US" sz="1200" dirty="0" err="1" smtClean="0"/>
              <a:t>Fernández</a:t>
            </a:r>
            <a:r>
              <a:rPr lang="en-US" sz="1200" dirty="0" smtClean="0"/>
              <a:t> </a:t>
            </a:r>
            <a:r>
              <a:rPr lang="en-US" sz="1200" dirty="0" err="1" smtClean="0"/>
              <a:t>Martínez</a:t>
            </a:r>
            <a:r>
              <a:rPr lang="en-US" sz="1200" dirty="0" smtClean="0"/>
              <a:t>, G. </a:t>
            </a:r>
            <a:r>
              <a:rPr lang="en-US" sz="1200" dirty="0" err="1" smtClean="0"/>
              <a:t>Tsiligiannis</a:t>
            </a:r>
            <a:r>
              <a:rPr lang="en-US" sz="1200" dirty="0" smtClean="0"/>
              <a:t>, G. </a:t>
            </a:r>
            <a:r>
              <a:rPr lang="en-US" sz="1200" dirty="0" err="1" smtClean="0"/>
              <a:t>Foucard</a:t>
            </a:r>
            <a:r>
              <a:rPr lang="en-US" sz="1200" dirty="0" smtClean="0"/>
              <a:t>, S. </a:t>
            </a:r>
            <a:r>
              <a:rPr lang="en-US" sz="1200" dirty="0" err="1" smtClean="0"/>
              <a:t>Danzeca</a:t>
            </a:r>
            <a:r>
              <a:rPr lang="en-US" sz="1200" dirty="0" smtClean="0"/>
              <a:t>, R. </a:t>
            </a:r>
            <a:r>
              <a:rPr lang="en-US" sz="1200" dirty="0" err="1" smtClean="0"/>
              <a:t>García</a:t>
            </a:r>
            <a:r>
              <a:rPr lang="en-US" sz="1200" dirty="0" smtClean="0"/>
              <a:t> </a:t>
            </a:r>
            <a:r>
              <a:rPr lang="en-US" sz="1200" dirty="0" err="1" smtClean="0"/>
              <a:t>Alía</a:t>
            </a:r>
            <a:endParaRPr lang="en-US" sz="1200" dirty="0" smtClean="0"/>
          </a:p>
          <a:p>
            <a:r>
              <a:rPr lang="en-US" sz="1200" dirty="0" err="1" smtClean="0"/>
              <a:t>Indico</a:t>
            </a:r>
            <a:r>
              <a:rPr lang="en-US" sz="1200" dirty="0" smtClean="0"/>
              <a:t> </a:t>
            </a:r>
            <a:r>
              <a:rPr lang="en-US" sz="1200" dirty="0"/>
              <a:t>link: https://indico.cern.ch/event/760345/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196" y="784071"/>
            <a:ext cx="7854858" cy="74212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>
                <a:solidFill>
                  <a:srgbClr val="C00000"/>
                </a:solidFill>
              </a:rPr>
              <a:t>COTS MOSFET</a:t>
            </a:r>
            <a:r>
              <a:rPr lang="en-GB" sz="1800" dirty="0" smtClean="0"/>
              <a:t>: Tested in mixed-field (CHARM), atmospheric-like neutron spectrum (</a:t>
            </a:r>
            <a:r>
              <a:rPr lang="en-GB" sz="1800" dirty="0" err="1" smtClean="0"/>
              <a:t>ChipIR</a:t>
            </a:r>
            <a:r>
              <a:rPr lang="en-GB" sz="1800" dirty="0" smtClean="0"/>
              <a:t>) and UHE HI beams (CHARM and SPS-NA)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grpSp>
        <p:nvGrpSpPr>
          <p:cNvPr id="30" name="Grupo 29"/>
          <p:cNvGrpSpPr/>
          <p:nvPr/>
        </p:nvGrpSpPr>
        <p:grpSpPr>
          <a:xfrm>
            <a:off x="422703" y="1628292"/>
            <a:ext cx="4167226" cy="2927299"/>
            <a:chOff x="422703" y="1628292"/>
            <a:chExt cx="4167226" cy="2927299"/>
          </a:xfrm>
        </p:grpSpPr>
        <p:grpSp>
          <p:nvGrpSpPr>
            <p:cNvPr id="17" name="Grupo 16"/>
            <p:cNvGrpSpPr/>
            <p:nvPr/>
          </p:nvGrpSpPr>
          <p:grpSpPr>
            <a:xfrm>
              <a:off x="422703" y="1628292"/>
              <a:ext cx="4167226" cy="2927299"/>
              <a:chOff x="422703" y="1628292"/>
              <a:chExt cx="4167226" cy="2927299"/>
            </a:xfrm>
          </p:grpSpPr>
          <p:pic>
            <p:nvPicPr>
              <p:cNvPr id="5" name="Imagen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703" y="1628292"/>
                <a:ext cx="4167226" cy="2927299"/>
              </a:xfrm>
              <a:prstGeom prst="rect">
                <a:avLst/>
              </a:prstGeom>
            </p:spPr>
          </p:pic>
          <p:cxnSp>
            <p:nvCxnSpPr>
              <p:cNvPr id="13" name="Conector recto de flecha 12"/>
              <p:cNvCxnSpPr/>
              <p:nvPr/>
            </p:nvCxnSpPr>
            <p:spPr>
              <a:xfrm>
                <a:off x="1770973" y="3039610"/>
                <a:ext cx="0" cy="139692"/>
              </a:xfrm>
              <a:prstGeom prst="straightConnector1">
                <a:avLst/>
              </a:prstGeom>
              <a:ln w="3175">
                <a:solidFill>
                  <a:srgbClr val="6DFF33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de flecha 15"/>
              <p:cNvCxnSpPr/>
              <p:nvPr/>
            </p:nvCxnSpPr>
            <p:spPr>
              <a:xfrm>
                <a:off x="1770973" y="2952249"/>
                <a:ext cx="0" cy="139692"/>
              </a:xfrm>
              <a:prstGeom prst="straightConnector1">
                <a:avLst/>
              </a:prstGeom>
              <a:ln w="3175">
                <a:solidFill>
                  <a:schemeClr val="accent1">
                    <a:lumMod val="1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Conector recto 22"/>
            <p:cNvCxnSpPr/>
            <p:nvPr/>
          </p:nvCxnSpPr>
          <p:spPr>
            <a:xfrm flipV="1">
              <a:off x="2485764" y="2482556"/>
              <a:ext cx="0" cy="1640299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1090471" y="2489368"/>
              <a:ext cx="1418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Simulated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V</a:t>
              </a:r>
              <a:r>
                <a:rPr lang="es-ES" sz="1000" baseline="-25000" dirty="0" err="1" smtClean="0">
                  <a:solidFill>
                    <a:schemeClr val="bg2">
                      <a:lumMod val="10000"/>
                    </a:schemeClr>
                  </a:solidFill>
                </a:rPr>
                <a:t>th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for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SEB</a:t>
              </a:r>
              <a:endParaRPr lang="es-ES" sz="1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4816363" y="1638566"/>
            <a:ext cx="4167226" cy="2927299"/>
            <a:chOff x="4816363" y="1638566"/>
            <a:chExt cx="4167226" cy="2927299"/>
          </a:xfrm>
        </p:grpSpPr>
        <p:grpSp>
          <p:nvGrpSpPr>
            <p:cNvPr id="21" name="Grupo 20"/>
            <p:cNvGrpSpPr/>
            <p:nvPr/>
          </p:nvGrpSpPr>
          <p:grpSpPr>
            <a:xfrm>
              <a:off x="4816363" y="1638566"/>
              <a:ext cx="4167226" cy="2927299"/>
              <a:chOff x="4816363" y="1638566"/>
              <a:chExt cx="4167226" cy="2927299"/>
            </a:xfrm>
          </p:grpSpPr>
          <p:pic>
            <p:nvPicPr>
              <p:cNvPr id="9" name="Imagen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16363" y="1638566"/>
                <a:ext cx="4167226" cy="2927299"/>
              </a:xfrm>
              <a:prstGeom prst="rect">
                <a:avLst/>
              </a:prstGeom>
            </p:spPr>
          </p:pic>
          <p:cxnSp>
            <p:nvCxnSpPr>
              <p:cNvPr id="18" name="Conector recto de flecha 17"/>
              <p:cNvCxnSpPr/>
              <p:nvPr/>
            </p:nvCxnSpPr>
            <p:spPr>
              <a:xfrm>
                <a:off x="6642857" y="2417720"/>
                <a:ext cx="0" cy="139692"/>
              </a:xfrm>
              <a:prstGeom prst="straightConnector1">
                <a:avLst/>
              </a:prstGeom>
              <a:ln w="3175">
                <a:solidFill>
                  <a:srgbClr val="0055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de flecha 18"/>
              <p:cNvCxnSpPr/>
              <p:nvPr/>
            </p:nvCxnSpPr>
            <p:spPr>
              <a:xfrm>
                <a:off x="7112348" y="2417720"/>
                <a:ext cx="0" cy="139692"/>
              </a:xfrm>
              <a:prstGeom prst="straightConnector1">
                <a:avLst/>
              </a:prstGeom>
              <a:ln w="3175">
                <a:solidFill>
                  <a:srgbClr val="0055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de flecha 19"/>
              <p:cNvCxnSpPr/>
              <p:nvPr/>
            </p:nvCxnSpPr>
            <p:spPr>
              <a:xfrm>
                <a:off x="6545472" y="3459772"/>
                <a:ext cx="0" cy="115448"/>
              </a:xfrm>
              <a:prstGeom prst="straightConnector1">
                <a:avLst/>
              </a:prstGeom>
              <a:ln w="31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Conector recto 26"/>
            <p:cNvCxnSpPr/>
            <p:nvPr/>
          </p:nvCxnSpPr>
          <p:spPr>
            <a:xfrm flipV="1">
              <a:off x="7123214" y="2496266"/>
              <a:ext cx="0" cy="1640299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uadroTexto 27"/>
            <p:cNvSpPr txBox="1"/>
            <p:nvPr/>
          </p:nvSpPr>
          <p:spPr>
            <a:xfrm>
              <a:off x="5704236" y="2872557"/>
              <a:ext cx="1418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Simulated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V</a:t>
              </a:r>
              <a:r>
                <a:rPr lang="es-ES" sz="1000" baseline="-25000" dirty="0" err="1" smtClean="0">
                  <a:solidFill>
                    <a:schemeClr val="bg2">
                      <a:lumMod val="10000"/>
                    </a:schemeClr>
                  </a:solidFill>
                </a:rPr>
                <a:t>th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s-ES" sz="1000" dirty="0" err="1" smtClean="0">
                  <a:solidFill>
                    <a:schemeClr val="bg2">
                      <a:lumMod val="10000"/>
                    </a:schemeClr>
                  </a:solidFill>
                </a:rPr>
                <a:t>for</a:t>
              </a:r>
              <a:r>
                <a:rPr lang="es-ES" sz="1000" dirty="0" smtClean="0">
                  <a:solidFill>
                    <a:schemeClr val="bg2">
                      <a:lumMod val="10000"/>
                    </a:schemeClr>
                  </a:solidFill>
                </a:rPr>
                <a:t> SEB</a:t>
              </a:r>
              <a:endParaRPr lang="es-ES" sz="1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29" name="CuadroTexto 28"/>
          <p:cNvSpPr txBox="1"/>
          <p:nvPr/>
        </p:nvSpPr>
        <p:spPr>
          <a:xfrm rot="20542716">
            <a:off x="3507091" y="3142681"/>
            <a:ext cx="224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Preliminary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Analysis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79991" y="1494378"/>
            <a:ext cx="1529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chemeClr val="bg2">
                    <a:lumMod val="10000"/>
                  </a:schemeClr>
                </a:solidFill>
              </a:rPr>
              <a:t>STD10: 100 V, 13 A</a:t>
            </a:r>
            <a:endParaRPr lang="es-ES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0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and 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study of SEE on Silicon Power MOSFETs is faced from a theoretical, simulation and experimental point of view</a:t>
            </a:r>
          </a:p>
          <a:p>
            <a:r>
              <a:rPr lang="en-GB" dirty="0" smtClean="0"/>
              <a:t>R2E related objectives:</a:t>
            </a:r>
          </a:p>
          <a:p>
            <a:pPr lvl="1"/>
            <a:r>
              <a:rPr lang="en-GB" sz="1600" dirty="0" smtClean="0"/>
              <a:t>To provide a list of MOSFETs of different characteristics that are compliant with the high-energy accelerator radiation environment and typically radiation tolerance requirements</a:t>
            </a:r>
          </a:p>
          <a:p>
            <a:pPr lvl="1"/>
            <a:r>
              <a:rPr lang="en-GB" sz="1600" dirty="0" smtClean="0"/>
              <a:t>To outline possible links between the MOSFETs technology and its sensitivity/tolerance to radiation</a:t>
            </a:r>
          </a:p>
          <a:p>
            <a:r>
              <a:rPr lang="en-GB" dirty="0" smtClean="0"/>
              <a:t>Future: New references/components, new technologies, new tests, improved setups….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6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40276" y="881276"/>
            <a:ext cx="4898573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¡</a:t>
            </a:r>
            <a:r>
              <a:rPr lang="en-US" dirty="0" err="1" smtClean="0"/>
              <a:t>Muchas</a:t>
            </a:r>
            <a:r>
              <a:rPr lang="en-US" dirty="0" smtClean="0"/>
              <a:t> Gracias!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5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goals</a:t>
            </a:r>
          </a:p>
          <a:p>
            <a:r>
              <a:rPr lang="en-GB" dirty="0" smtClean="0"/>
              <a:t>Theoretical approach</a:t>
            </a:r>
          </a:p>
          <a:p>
            <a:r>
              <a:rPr lang="en-GB" dirty="0" smtClean="0"/>
              <a:t>Simulation approach</a:t>
            </a:r>
            <a:endParaRPr lang="en-GB" dirty="0"/>
          </a:p>
          <a:p>
            <a:r>
              <a:rPr lang="en-GB" dirty="0" smtClean="0"/>
              <a:t>Experimental approach</a:t>
            </a:r>
          </a:p>
          <a:p>
            <a:r>
              <a:rPr lang="en-GB" dirty="0" smtClean="0"/>
              <a:t>Future steps and 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668"/>
            <a:ext cx="8226854" cy="705332"/>
          </a:xfrm>
        </p:spPr>
        <p:txBody>
          <a:bodyPr/>
          <a:lstStyle/>
          <a:p>
            <a:r>
              <a:rPr lang="en-US" dirty="0" smtClean="0"/>
              <a:t>Project Goals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593733" y="1183592"/>
            <a:ext cx="2060812" cy="476726"/>
          </a:xfrm>
          <a:prstGeom prst="roundRect">
            <a:avLst/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Understanding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4819" y="515446"/>
            <a:ext cx="1545922" cy="476726"/>
          </a:xfrm>
          <a:prstGeom prst="roundRect">
            <a:avLst/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Evaluation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341147" y="992788"/>
            <a:ext cx="1481592" cy="476726"/>
          </a:xfrm>
          <a:prstGeom prst="roundRect">
            <a:avLst/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Prediction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199719" y="3901977"/>
            <a:ext cx="1495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Bibliographic Study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212720" y="1057719"/>
            <a:ext cx="2070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Establish a reliable method (non-destructive) for testing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08196" y="1560019"/>
            <a:ext cx="2316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Predict device performance in different radiation environments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566311" y="4460055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TCAD and FLUKA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944057" y="4030612"/>
            <a:ext cx="2869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Observation of the failures in distinct environments under various conditions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93733" y="1719983"/>
            <a:ext cx="176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Understand the Failure mechanisms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200524" y="2322958"/>
            <a:ext cx="2322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SEE on Power MOSFETs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2" name="Flecha arriba 21"/>
          <p:cNvSpPr/>
          <p:nvPr/>
        </p:nvSpPr>
        <p:spPr>
          <a:xfrm rot="18452256">
            <a:off x="2856528" y="1710274"/>
            <a:ext cx="260235" cy="736395"/>
          </a:xfrm>
          <a:prstGeom prst="up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4" name="Flecha arriba 23"/>
          <p:cNvSpPr/>
          <p:nvPr/>
        </p:nvSpPr>
        <p:spPr>
          <a:xfrm>
            <a:off x="4117664" y="1544084"/>
            <a:ext cx="260235" cy="736395"/>
          </a:xfrm>
          <a:prstGeom prst="up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5" name="Flecha arriba 24"/>
          <p:cNvSpPr/>
          <p:nvPr/>
        </p:nvSpPr>
        <p:spPr>
          <a:xfrm rot="2599689">
            <a:off x="5466639" y="1648213"/>
            <a:ext cx="260235" cy="736395"/>
          </a:xfrm>
          <a:prstGeom prst="up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232332" y="3260796"/>
            <a:ext cx="1497191" cy="605909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Theory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185769" y="3799167"/>
            <a:ext cx="2112567" cy="605909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Simulation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727480" y="3328654"/>
            <a:ext cx="2466465" cy="605909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1">
                    <a:lumMod val="10000"/>
                  </a:schemeClr>
                </a:solidFill>
              </a:rPr>
              <a:t>Experiments</a:t>
            </a:r>
            <a:endParaRPr lang="en-US" sz="2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0" name="Flecha arriba 29"/>
          <p:cNvSpPr/>
          <p:nvPr/>
        </p:nvSpPr>
        <p:spPr>
          <a:xfrm rot="3165219">
            <a:off x="2949359" y="2790920"/>
            <a:ext cx="260235" cy="736395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1" name="Flecha arriba 30"/>
          <p:cNvSpPr/>
          <p:nvPr/>
        </p:nvSpPr>
        <p:spPr>
          <a:xfrm>
            <a:off x="4116488" y="3174104"/>
            <a:ext cx="260235" cy="502968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3" name="Flecha arriba 32"/>
          <p:cNvSpPr/>
          <p:nvPr/>
        </p:nvSpPr>
        <p:spPr>
          <a:xfrm rot="18764529">
            <a:off x="5436002" y="2874001"/>
            <a:ext cx="260235" cy="608591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28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  <p:bldP spid="17" grpId="0"/>
      <p:bldP spid="18" grpId="0"/>
      <p:bldP spid="19" grpId="0"/>
      <p:bldP spid="22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48" y="973661"/>
            <a:ext cx="8229600" cy="1420222"/>
          </a:xfrm>
        </p:spPr>
        <p:txBody>
          <a:bodyPr/>
          <a:lstStyle/>
          <a:p>
            <a:pPr marL="36576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dirty="0" smtClean="0"/>
              <a:t>Two main </a:t>
            </a:r>
            <a:r>
              <a:rPr lang="en-GB" dirty="0" smtClean="0">
                <a:solidFill>
                  <a:srgbClr val="C00000"/>
                </a:solidFill>
              </a:rPr>
              <a:t>action fields</a:t>
            </a:r>
            <a:r>
              <a:rPr lang="en-GB" dirty="0" smtClean="0"/>
              <a:t>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Understand the physical mechanisms leading to SEE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State of the art of the experimental techniques to study this effects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80994" y="342629"/>
            <a:ext cx="2948580" cy="4588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GB" sz="1800" dirty="0" smtClean="0"/>
              <a:t>(i.e. Dig into the literature)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80666" y="2724647"/>
            <a:ext cx="3847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on power MOSFETs have been studied since the late 80´s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4772475" y="2724647"/>
            <a:ext cx="4095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of our questions can be solved with a convenient bibliographic study</a:t>
            </a:r>
            <a:endParaRPr lang="en-US" dirty="0"/>
          </a:p>
        </p:txBody>
      </p:sp>
      <p:sp>
        <p:nvSpPr>
          <p:cNvPr id="12" name="Flecha derecha 11"/>
          <p:cNvSpPr/>
          <p:nvPr/>
        </p:nvSpPr>
        <p:spPr>
          <a:xfrm>
            <a:off x="4150760" y="2944269"/>
            <a:ext cx="513708" cy="2547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 rot="20917807">
            <a:off x="2976464" y="3590113"/>
            <a:ext cx="32927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</a:t>
            </a:r>
            <a:r>
              <a:rPr lang="en-US" sz="2000" dirty="0" smtClean="0">
                <a:solidFill>
                  <a:srgbClr val="FF0000"/>
                </a:solidFill>
              </a:rPr>
              <a:t>on´t reinvent the wheel!!!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3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  <p:bldP spid="12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767"/>
            <a:ext cx="7664245" cy="3203145"/>
          </a:xfrm>
          <a:ln>
            <a:noFill/>
          </a:ln>
        </p:spPr>
        <p:txBody>
          <a:bodyPr/>
          <a:lstStyle/>
          <a:p>
            <a:r>
              <a:rPr lang="en-GB" sz="1800" dirty="0" smtClean="0"/>
              <a:t>Semiconductor Device Simulation (a.k.a. TCAD):</a:t>
            </a:r>
          </a:p>
          <a:p>
            <a:pPr marL="731520" lvl="1" indent="0" algn="just">
              <a:buNone/>
            </a:pPr>
            <a:r>
              <a:rPr lang="en-US" sz="1200" dirty="0" smtClean="0">
                <a:solidFill>
                  <a:srgbClr val="C00000"/>
                </a:solidFill>
              </a:rPr>
              <a:t>Homemade definition:</a:t>
            </a:r>
          </a:p>
          <a:p>
            <a:pPr marL="731520" lvl="1" indent="0" algn="just">
              <a:buNone/>
            </a:pPr>
            <a:endParaRPr lang="en-US" sz="14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731520" lvl="1" indent="0" algn="just">
              <a:buNone/>
            </a:pPr>
            <a:endParaRPr lang="en-US" sz="14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n-GB" sz="1800" dirty="0" smtClean="0"/>
          </a:p>
          <a:p>
            <a:r>
              <a:rPr lang="en-GB" sz="1800" dirty="0" smtClean="0"/>
              <a:t>How to simulate SEE effects with TCAD?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49041" y="1369661"/>
            <a:ext cx="5911966" cy="927616"/>
          </a:xfrm>
          <a:prstGeom prst="horizontalScroll">
            <a:avLst>
              <a:gd name="adj" fmla="val 15362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Find the solution of the </a:t>
            </a:r>
            <a:r>
              <a:rPr lang="en-US" sz="1200" i="1" dirty="0">
                <a:solidFill>
                  <a:srgbClr val="0070C0"/>
                </a:solidFill>
              </a:rPr>
              <a:t>semiconductor equations </a:t>
            </a: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for a </a:t>
            </a:r>
            <a:r>
              <a:rPr lang="en-US" sz="1200" i="1" dirty="0">
                <a:solidFill>
                  <a:srgbClr val="0070C0"/>
                </a:solidFill>
              </a:rPr>
              <a:t>model</a:t>
            </a:r>
            <a:r>
              <a:rPr lang="en-US" sz="1200" i="1" dirty="0"/>
              <a:t> </a:t>
            </a: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of a semiconductor device, under some specific </a:t>
            </a:r>
            <a:r>
              <a:rPr lang="en-US" sz="1200" i="1" dirty="0">
                <a:solidFill>
                  <a:srgbClr val="0070C0"/>
                </a:solidFill>
              </a:rPr>
              <a:t>boundary conditions</a:t>
            </a: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, taking into account the </a:t>
            </a:r>
            <a:r>
              <a:rPr lang="en-US" sz="1200" i="1" dirty="0">
                <a:solidFill>
                  <a:srgbClr val="0070C0"/>
                </a:solidFill>
              </a:rPr>
              <a:t>solid state physics</a:t>
            </a:r>
            <a:r>
              <a:rPr lang="en-US" sz="1200" i="1" dirty="0"/>
              <a:t> </a:t>
            </a: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and by using </a:t>
            </a:r>
            <a:r>
              <a:rPr lang="en-US" sz="1200" i="1" dirty="0">
                <a:solidFill>
                  <a:srgbClr val="0070C0"/>
                </a:solidFill>
              </a:rPr>
              <a:t>numerical</a:t>
            </a:r>
            <a:r>
              <a:rPr lang="en-US" sz="1200" i="1" dirty="0"/>
              <a:t> </a:t>
            </a:r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(Finite Difference / Finite Element) </a:t>
            </a:r>
            <a:r>
              <a:rPr lang="en-US" sz="1200" i="1" dirty="0">
                <a:solidFill>
                  <a:srgbClr val="0070C0"/>
                </a:solidFill>
              </a:rPr>
              <a:t>methods</a:t>
            </a:r>
            <a:r>
              <a:rPr lang="en-US" sz="1200" i="1" dirty="0" smtClean="0"/>
              <a:t>.</a:t>
            </a:r>
            <a:endParaRPr lang="en-GB" sz="1200" i="1" dirty="0"/>
          </a:p>
        </p:txBody>
      </p:sp>
      <p:sp>
        <p:nvSpPr>
          <p:cNvPr id="8" name="Rectangle 7"/>
          <p:cNvSpPr/>
          <p:nvPr/>
        </p:nvSpPr>
        <p:spPr>
          <a:xfrm>
            <a:off x="544254" y="2718767"/>
            <a:ext cx="7577191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600"/>
              </a:spcBef>
            </a:pPr>
            <a:r>
              <a:rPr lang="en-US" sz="1400" dirty="0" smtClean="0"/>
              <a:t>We </a:t>
            </a:r>
            <a:r>
              <a:rPr lang="en-US" sz="1400" dirty="0"/>
              <a:t>act on the physical model for the carrier </a:t>
            </a:r>
            <a:r>
              <a:rPr lang="en-US" sz="1400" dirty="0">
                <a:solidFill>
                  <a:srgbClr val="C00000"/>
                </a:solidFill>
              </a:rPr>
              <a:t>Generation</a:t>
            </a:r>
            <a:r>
              <a:rPr lang="en-US" sz="1400" dirty="0"/>
              <a:t>, including a </a:t>
            </a:r>
            <a:r>
              <a:rPr lang="en-US" sz="1400" dirty="0">
                <a:solidFill>
                  <a:srgbClr val="C00000"/>
                </a:solidFill>
              </a:rPr>
              <a:t>Charge Distribution</a:t>
            </a:r>
            <a:r>
              <a:rPr lang="en-US" sz="1400" dirty="0"/>
              <a:t> in a specific region of the semiconductor and then we simulate its evolution.	</a:t>
            </a: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GB" sz="1400" dirty="0"/>
              <a:t>The </a:t>
            </a:r>
            <a:r>
              <a:rPr lang="en-GB" sz="1400" dirty="0">
                <a:solidFill>
                  <a:srgbClr val="C00000"/>
                </a:solidFill>
              </a:rPr>
              <a:t>Charge Distribution Profile</a:t>
            </a:r>
            <a:r>
              <a:rPr lang="en-GB" sz="1400" dirty="0"/>
              <a:t> (amount of charge, length, width… ) is correlated with the incident radiation properties (LET, range, etc…) </a:t>
            </a:r>
          </a:p>
          <a:p>
            <a:pPr marL="1200150" lvl="2" indent="-285750" algn="just">
              <a:spcBef>
                <a:spcPts val="600"/>
              </a:spcBef>
              <a:buFontTx/>
              <a:buChar char="-"/>
            </a:pPr>
            <a:r>
              <a:rPr lang="en-GB" sz="1400" dirty="0"/>
              <a:t>but </a:t>
            </a:r>
            <a:r>
              <a:rPr lang="en-GB" sz="1400" u="sng" dirty="0">
                <a:solidFill>
                  <a:srgbClr val="C00000"/>
                </a:solidFill>
              </a:rPr>
              <a:t>the relationship is not calculated in the TCAD Simulation</a:t>
            </a:r>
            <a:r>
              <a:rPr lang="en-GB" sz="1400" dirty="0"/>
              <a:t> (we need the input from FLUKA or similar….)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73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approach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SEE on Power MOSFETs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21" y="753976"/>
            <a:ext cx="4647036" cy="3647674"/>
          </a:xfrm>
          <a:prstGeom prst="rect">
            <a:avLst/>
          </a:prstGeom>
        </p:spPr>
      </p:pic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530572" y="838168"/>
            <a:ext cx="1650678" cy="1386745"/>
            <a:chOff x="527917" y="1008251"/>
            <a:chExt cx="2924277" cy="245670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917" y="1008251"/>
              <a:ext cx="2924277" cy="233054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27917" y="1454331"/>
              <a:ext cx="1196380" cy="2010624"/>
            </a:xfrm>
            <a:prstGeom prst="rect">
              <a:avLst/>
            </a:pr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307104" y="2488909"/>
            <a:ext cx="2407193" cy="2267837"/>
            <a:chOff x="2441641" y="3436573"/>
            <a:chExt cx="3483065" cy="328142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/>
            <a:srcRect r="7052"/>
            <a:stretch/>
          </p:blipFill>
          <p:spPr>
            <a:xfrm>
              <a:off x="2441641" y="3531598"/>
              <a:ext cx="2886084" cy="318639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221069" y="5791424"/>
              <a:ext cx="1264564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N+ Substrate</a:t>
              </a:r>
              <a:endParaRPr lang="en-GB" sz="1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21070" y="4331214"/>
              <a:ext cx="1289846" cy="436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N- Epitaxy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34240" y="4816854"/>
              <a:ext cx="1335727" cy="70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Gaussian transition</a:t>
              </a:r>
              <a:endParaRPr lang="en-GB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666965" y="5319951"/>
              <a:ext cx="217718" cy="3031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94977" y="3550689"/>
              <a:ext cx="459716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P+</a:t>
              </a:r>
              <a:endParaRPr lang="en-GB" sz="1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50289" y="3436573"/>
              <a:ext cx="482911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N+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14373" y="3734117"/>
              <a:ext cx="800675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 Body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10874" y="3469112"/>
              <a:ext cx="1113832" cy="578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Gate Oxide (100 nm)</a:t>
              </a:r>
              <a:endParaRPr lang="en-GB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4530181" y="3673818"/>
              <a:ext cx="32615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Elbow Connector 35"/>
          <p:cNvCxnSpPr>
            <a:stCxn id="23" idx="2"/>
            <a:endCxn id="25" idx="1"/>
          </p:cNvCxnSpPr>
          <p:nvPr/>
        </p:nvCxnSpPr>
        <p:spPr>
          <a:xfrm rot="16200000" flipH="1">
            <a:off x="372294" y="2720853"/>
            <a:ext cx="1430751" cy="438869"/>
          </a:xfrm>
          <a:prstGeom prst="bentConnector2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78196" y="2291612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TCAD 2D Model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6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approach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SEE on Power MOSFETs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530572" y="838168"/>
            <a:ext cx="1650678" cy="1386745"/>
            <a:chOff x="527917" y="1008251"/>
            <a:chExt cx="2924277" cy="245670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917" y="1008251"/>
              <a:ext cx="2924277" cy="233054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27917" y="1454331"/>
              <a:ext cx="1196380" cy="2010624"/>
            </a:xfrm>
            <a:prstGeom prst="rect">
              <a:avLst/>
            </a:pr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307104" y="2488909"/>
            <a:ext cx="2407193" cy="2267837"/>
            <a:chOff x="2441641" y="3436573"/>
            <a:chExt cx="3483066" cy="328142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r="7052"/>
            <a:stretch/>
          </p:blipFill>
          <p:spPr>
            <a:xfrm>
              <a:off x="2441641" y="3531598"/>
              <a:ext cx="2886084" cy="318639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221069" y="5791424"/>
              <a:ext cx="1264564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N+ Substrate</a:t>
              </a:r>
              <a:endParaRPr lang="en-GB" sz="1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21070" y="4331214"/>
              <a:ext cx="1289846" cy="436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N- Epitaxy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34240" y="4816854"/>
              <a:ext cx="1335727" cy="70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Gaussian transition</a:t>
              </a:r>
              <a:endParaRPr lang="en-GB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666965" y="5319951"/>
              <a:ext cx="217718" cy="3031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94977" y="3550689"/>
              <a:ext cx="459716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P+</a:t>
              </a:r>
              <a:endParaRPr lang="en-GB" sz="1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50289" y="3436573"/>
              <a:ext cx="482911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N+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14373" y="3734117"/>
              <a:ext cx="800675" cy="35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 Body</a:t>
              </a:r>
              <a:endParaRPr lang="en-GB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10875" y="3469112"/>
              <a:ext cx="1113832" cy="578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Gate Oxide (100 nm)</a:t>
              </a:r>
              <a:endParaRPr lang="en-GB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4530181" y="3673818"/>
              <a:ext cx="32615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Elbow Connector 35"/>
          <p:cNvCxnSpPr>
            <a:stCxn id="23" idx="2"/>
            <a:endCxn id="25" idx="1"/>
          </p:cNvCxnSpPr>
          <p:nvPr/>
        </p:nvCxnSpPr>
        <p:spPr>
          <a:xfrm rot="16200000" flipH="1">
            <a:off x="372294" y="2720853"/>
            <a:ext cx="1430751" cy="438869"/>
          </a:xfrm>
          <a:prstGeom prst="bentConnector2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78196" y="2291612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TCAD 2D Model</a:t>
            </a:r>
            <a:endParaRPr lang="en-GB" sz="1200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35887" y="239909"/>
            <a:ext cx="5067601" cy="3892833"/>
            <a:chOff x="3835887" y="239909"/>
            <a:chExt cx="5067601" cy="389283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5887" y="976421"/>
              <a:ext cx="5067601" cy="3156321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16365" y="239909"/>
              <a:ext cx="1089279" cy="884350"/>
            </a:xfrm>
            <a:prstGeom prst="rect">
              <a:avLst/>
            </a:prstGeom>
          </p:spPr>
        </p:pic>
      </p:grpSp>
      <p:grpSp>
        <p:nvGrpSpPr>
          <p:cNvPr id="37" name="Group 7"/>
          <p:cNvGrpSpPr/>
          <p:nvPr/>
        </p:nvGrpSpPr>
        <p:grpSpPr>
          <a:xfrm>
            <a:off x="3840480" y="237744"/>
            <a:ext cx="5064966" cy="3895344"/>
            <a:chOff x="3840480" y="237744"/>
            <a:chExt cx="5064966" cy="3895344"/>
          </a:xfrm>
          <a:solidFill>
            <a:schemeClr val="bg1"/>
          </a:solidFill>
        </p:grpSpPr>
        <p:pic>
          <p:nvPicPr>
            <p:cNvPr id="38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40480" y="978408"/>
              <a:ext cx="5064966" cy="3154680"/>
            </a:xfrm>
            <a:prstGeom prst="rect">
              <a:avLst/>
            </a:prstGeom>
            <a:grpFill/>
          </p:spPr>
        </p:pic>
        <p:pic>
          <p:nvPicPr>
            <p:cNvPr id="39" name="Picture 4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17536" y="237744"/>
              <a:ext cx="1090560" cy="886968"/>
            </a:xfrm>
            <a:prstGeom prst="rect">
              <a:avLst/>
            </a:prstGeom>
            <a:grpFill/>
          </p:spPr>
        </p:pic>
      </p:grpSp>
      <p:grpSp>
        <p:nvGrpSpPr>
          <p:cNvPr id="41" name="Group 8"/>
          <p:cNvGrpSpPr/>
          <p:nvPr/>
        </p:nvGrpSpPr>
        <p:grpSpPr>
          <a:xfrm>
            <a:off x="3840480" y="237744"/>
            <a:ext cx="5051638" cy="3895344"/>
            <a:chOff x="3840480" y="237744"/>
            <a:chExt cx="5051638" cy="3895344"/>
          </a:xfrm>
          <a:solidFill>
            <a:schemeClr val="bg1"/>
          </a:solidFill>
        </p:grpSpPr>
        <p:pic>
          <p:nvPicPr>
            <p:cNvPr id="42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40480" y="978408"/>
              <a:ext cx="5051638" cy="3154680"/>
            </a:xfrm>
            <a:prstGeom prst="rect">
              <a:avLst/>
            </a:prstGeom>
            <a:grpFill/>
          </p:spPr>
        </p:pic>
        <p:pic>
          <p:nvPicPr>
            <p:cNvPr id="43" name="Picture 4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17536" y="237744"/>
              <a:ext cx="1089591" cy="886968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39071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approach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2049852" y="1014014"/>
            <a:ext cx="1874535" cy="40862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SEE: Stochastic</a:t>
            </a:r>
            <a:endParaRPr lang="en-GB" dirty="0"/>
          </a:p>
        </p:txBody>
      </p:sp>
      <p:sp>
        <p:nvSpPr>
          <p:cNvPr id="9" name="TextBox 9"/>
          <p:cNvSpPr txBox="1"/>
          <p:nvPr/>
        </p:nvSpPr>
        <p:spPr>
          <a:xfrm>
            <a:off x="4706860" y="1005017"/>
            <a:ext cx="2296984" cy="40862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TCAD: Deterministic</a:t>
            </a:r>
            <a:endParaRPr lang="en-GB" dirty="0"/>
          </a:p>
        </p:txBody>
      </p:sp>
      <p:sp>
        <p:nvSpPr>
          <p:cNvPr id="10" name="Flecha izquierda y derecha 9"/>
          <p:cNvSpPr/>
          <p:nvPr/>
        </p:nvSpPr>
        <p:spPr>
          <a:xfrm>
            <a:off x="4036135" y="1130157"/>
            <a:ext cx="534492" cy="20548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291058" y="1838003"/>
            <a:ext cx="46097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TCAD Simulation is an excellent tool to </a:t>
            </a:r>
            <a:r>
              <a:rPr lang="en-US" sz="1600" dirty="0" smtClean="0">
                <a:solidFill>
                  <a:srgbClr val="C00000"/>
                </a:solidFill>
              </a:rPr>
              <a:t>evaluate the consequences </a:t>
            </a:r>
            <a:r>
              <a:rPr lang="en-US" sz="1600" dirty="0" smtClean="0"/>
              <a:t>of the SEE at device level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Evaluate and define </a:t>
            </a:r>
            <a:r>
              <a:rPr lang="en-US" sz="1400" u="sng" dirty="0" smtClean="0"/>
              <a:t>Sensitive Volumes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Define </a:t>
            </a:r>
            <a:r>
              <a:rPr lang="en-US" sz="1400" u="sng" dirty="0" smtClean="0"/>
              <a:t>SOA</a:t>
            </a:r>
            <a:r>
              <a:rPr lang="en-US" sz="1400" dirty="0" smtClean="0"/>
              <a:t>: LET, range, voltage thresholds</a:t>
            </a:r>
            <a:endParaRPr lang="en-US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91058" y="3321644"/>
            <a:ext cx="4486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TCAD Simulation cannot give statistic predictions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4951751" y="1683551"/>
            <a:ext cx="3896799" cy="2868049"/>
            <a:chOff x="5033943" y="1539715"/>
            <a:chExt cx="3896799" cy="2868049"/>
          </a:xfrm>
        </p:grpSpPr>
        <p:sp>
          <p:nvSpPr>
            <p:cNvPr id="13" name="Rectángulo redondeado 12"/>
            <p:cNvSpPr/>
            <p:nvPr/>
          </p:nvSpPr>
          <p:spPr>
            <a:xfrm>
              <a:off x="5033943" y="1716754"/>
              <a:ext cx="3896799" cy="2691010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5106333" y="1911388"/>
              <a:ext cx="21114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From FLUKA to TCAD:</a:t>
              </a:r>
            </a:p>
          </p:txBody>
        </p:sp>
        <p:sp>
          <p:nvSpPr>
            <p:cNvPr id="15" name="TextBox 9"/>
            <p:cNvSpPr txBox="1"/>
            <p:nvPr/>
          </p:nvSpPr>
          <p:spPr>
            <a:xfrm>
              <a:off x="6542693" y="1539715"/>
              <a:ext cx="2063919" cy="306467"/>
            </a:xfrm>
            <a:prstGeom prst="flowChartAlternateProcess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50000"/>
                    </a:schemeClr>
                  </a:solidFill>
                </a:rPr>
                <a:t>FLUKA/TCAD Combination</a:t>
              </a:r>
              <a:endParaRPr lang="en-GB" sz="12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5502743" y="2155785"/>
              <a:ext cx="31686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B0F0"/>
                  </a:solidFill>
                </a:rPr>
                <a:t>FLUKA</a:t>
              </a:r>
              <a:r>
                <a:rPr lang="en-US" sz="1200" dirty="0" smtClean="0"/>
                <a:t>: how the event-by-event energy is deposited in the device</a:t>
              </a:r>
            </a:p>
            <a:p>
              <a:r>
                <a:rPr lang="en-US" sz="1200" b="1" dirty="0" smtClean="0">
                  <a:solidFill>
                    <a:srgbClr val="00B0F0"/>
                  </a:solidFill>
                </a:rPr>
                <a:t>TCAD</a:t>
              </a:r>
              <a:r>
                <a:rPr lang="en-US" sz="1200" dirty="0" smtClean="0"/>
                <a:t>: What are the consequences on the device performance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6819265" y="3052456"/>
              <a:ext cx="21114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From TCAD to FLUKA: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5234941" y="3302868"/>
              <a:ext cx="31686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B0F0"/>
                  </a:solidFill>
                </a:rPr>
                <a:t>TCAD</a:t>
              </a:r>
              <a:r>
                <a:rPr lang="en-US" sz="1200" dirty="0" smtClean="0"/>
                <a:t>: Identification of SV and triggering criteria</a:t>
              </a:r>
            </a:p>
            <a:p>
              <a:r>
                <a:rPr lang="en-US" sz="1200" b="1" dirty="0" smtClean="0">
                  <a:solidFill>
                    <a:srgbClr val="00B0F0"/>
                  </a:solidFill>
                </a:rPr>
                <a:t>FLUKA</a:t>
              </a:r>
              <a:r>
                <a:rPr lang="en-US" sz="1200" dirty="0" smtClean="0"/>
                <a:t>: Interaction only on this SV with triggering criteria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04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0007"/>
            <a:ext cx="8229600" cy="482706"/>
          </a:xfrm>
        </p:spPr>
        <p:txBody>
          <a:bodyPr/>
          <a:lstStyle/>
          <a:p>
            <a:r>
              <a:rPr lang="en-GB" dirty="0" smtClean="0"/>
              <a:t>How to test SEE on Power MOSFETs?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08382" y="4767263"/>
            <a:ext cx="3503676" cy="273844"/>
          </a:xfrm>
        </p:spPr>
        <p:txBody>
          <a:bodyPr/>
          <a:lstStyle/>
          <a:p>
            <a:r>
              <a:rPr lang="en-US" dirty="0" smtClean="0"/>
              <a:t>R2E Annual Meeting – SEE on Power MOSFETs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638410" y="1242167"/>
            <a:ext cx="3127913" cy="37457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Destructive vs. Non-destructive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272864" y="1242347"/>
            <a:ext cx="3892944" cy="37457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“Standard” setup for each kind of SEE?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4361163" y="408891"/>
            <a:ext cx="421408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55A0"/>
                </a:solidFill>
              </a:rPr>
              <a:t>Credits to G. </a:t>
            </a:r>
            <a:r>
              <a:rPr lang="en-US" sz="1200" b="1" dirty="0" err="1" smtClean="0">
                <a:solidFill>
                  <a:srgbClr val="0055A0"/>
                </a:solidFill>
              </a:rPr>
              <a:t>Tsiligiannis</a:t>
            </a:r>
            <a:r>
              <a:rPr lang="en-US" sz="1200" b="1" dirty="0" smtClean="0">
                <a:solidFill>
                  <a:srgbClr val="0055A0"/>
                </a:solidFill>
              </a:rPr>
              <a:t>, G. </a:t>
            </a:r>
            <a:r>
              <a:rPr lang="en-US" sz="1200" b="1" dirty="0" err="1" smtClean="0">
                <a:solidFill>
                  <a:srgbClr val="0055A0"/>
                </a:solidFill>
              </a:rPr>
              <a:t>Foucard</a:t>
            </a:r>
            <a:r>
              <a:rPr lang="en-US" sz="1200" b="1" dirty="0" smtClean="0">
                <a:solidFill>
                  <a:srgbClr val="0055A0"/>
                </a:solidFill>
              </a:rPr>
              <a:t> and S. </a:t>
            </a:r>
            <a:r>
              <a:rPr lang="en-US" sz="1200" b="1" dirty="0" err="1" smtClean="0">
                <a:solidFill>
                  <a:srgbClr val="0055A0"/>
                </a:solidFill>
              </a:rPr>
              <a:t>Danzeca</a:t>
            </a:r>
            <a:endParaRPr lang="en-US" sz="1200" dirty="0" smtClean="0">
              <a:solidFill>
                <a:srgbClr val="0055A0"/>
              </a:solidFill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436386" y="1788690"/>
            <a:ext cx="8082553" cy="2849919"/>
            <a:chOff x="436386" y="1788690"/>
            <a:chExt cx="8082553" cy="2849919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96" t="13583" r="7453" b="19501"/>
            <a:stretch/>
          </p:blipFill>
          <p:spPr>
            <a:xfrm>
              <a:off x="5569215" y="2064179"/>
              <a:ext cx="1797978" cy="2298940"/>
            </a:xfrm>
            <a:prstGeom prst="rect">
              <a:avLst/>
            </a:prstGeom>
          </p:spPr>
        </p:pic>
        <p:sp>
          <p:nvSpPr>
            <p:cNvPr id="14" name="Rectángulo redondeado 13"/>
            <p:cNvSpPr/>
            <p:nvPr/>
          </p:nvSpPr>
          <p:spPr>
            <a:xfrm>
              <a:off x="436386" y="1788690"/>
              <a:ext cx="8082553" cy="2849919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659497" y="1830464"/>
              <a:ext cx="3886986" cy="3385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Case of Study: SEB on COTS Power MOSFET</a:t>
              </a:r>
            </a:p>
          </p:txBody>
        </p:sp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5684" y="2260712"/>
              <a:ext cx="3507686" cy="1983042"/>
            </a:xfrm>
            <a:prstGeom prst="rect">
              <a:avLst/>
            </a:prstGeom>
          </p:spPr>
        </p:pic>
        <p:sp>
          <p:nvSpPr>
            <p:cNvPr id="21" name="CuadroTexto 20"/>
            <p:cNvSpPr txBox="1"/>
            <p:nvPr/>
          </p:nvSpPr>
          <p:spPr>
            <a:xfrm>
              <a:off x="1095684" y="4302682"/>
              <a:ext cx="421408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>
                      <a:lumMod val="75000"/>
                    </a:schemeClr>
                  </a:solidFill>
                </a:rPr>
                <a:t>Based on P. </a:t>
              </a:r>
              <a:r>
                <a:rPr lang="en-US" sz="1200" b="1" dirty="0" err="1" smtClean="0">
                  <a:solidFill>
                    <a:schemeClr val="tx2">
                      <a:lumMod val="75000"/>
                    </a:schemeClr>
                  </a:solidFill>
                </a:rPr>
                <a:t>Oser</a:t>
              </a:r>
              <a:r>
                <a:rPr lang="en-US" sz="12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200" b="1" dirty="0" smtClean="0">
                  <a:solidFill>
                    <a:schemeClr val="tx2">
                      <a:lumMod val="75000"/>
                    </a:schemeClr>
                  </a:solidFill>
                </a:rPr>
                <a:t>et al. IEEE TNS, 61 (2014)</a:t>
              </a:r>
              <a:endParaRPr lang="en-US" sz="1200" dirty="0" smtClean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541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1213</TotalTime>
  <Words>704</Words>
  <Application>Microsoft Office PowerPoint</Application>
  <PresentationFormat>Presentación en pantalla (16:9)</PresentationFormat>
  <Paragraphs>127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CERN2Corporate16-9</vt:lpstr>
      <vt:lpstr>SEE mechanisms in power MOSFET devices:  theoretical, simulation and experimental approaches</vt:lpstr>
      <vt:lpstr>Outline</vt:lpstr>
      <vt:lpstr>Project Goals</vt:lpstr>
      <vt:lpstr>Theoretical approach</vt:lpstr>
      <vt:lpstr>Simulation approach</vt:lpstr>
      <vt:lpstr>Simulation approach</vt:lpstr>
      <vt:lpstr>Simulation approach</vt:lpstr>
      <vt:lpstr>Simulation approach</vt:lpstr>
      <vt:lpstr>Experimental approach</vt:lpstr>
      <vt:lpstr>Experimental approach</vt:lpstr>
      <vt:lpstr>Outlook and Future work</vt:lpstr>
      <vt:lpstr>Presentación de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Pablo</cp:lastModifiedBy>
  <cp:revision>85</cp:revision>
  <dcterms:created xsi:type="dcterms:W3CDTF">2016-04-26T16:44:32Z</dcterms:created>
  <dcterms:modified xsi:type="dcterms:W3CDTF">2018-12-12T06:34:26Z</dcterms:modified>
</cp:coreProperties>
</file>