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75" r:id="rId4"/>
    <p:sldId id="272" r:id="rId5"/>
    <p:sldId id="276" r:id="rId6"/>
    <p:sldId id="262" r:id="rId7"/>
    <p:sldId id="263" r:id="rId8"/>
    <p:sldId id="265" r:id="rId9"/>
    <p:sldId id="277" r:id="rId10"/>
    <p:sldId id="278" r:id="rId11"/>
    <p:sldId id="259" r:id="rId12"/>
    <p:sldId id="267" r:id="rId13"/>
    <p:sldId id="266" r:id="rId14"/>
    <p:sldId id="264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AE6E"/>
    <a:srgbClr val="009900"/>
    <a:srgbClr val="DC3CB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186" autoAdjust="0"/>
  </p:normalViewPr>
  <p:slideViewPr>
    <p:cSldViewPr snapToGrid="0" snapToObjects="1">
      <p:cViewPr varScale="1">
        <p:scale>
          <a:sx n="84" d="100"/>
          <a:sy n="84" d="100"/>
        </p:scale>
        <p:origin x="936" y="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32" d="100"/>
          <a:sy n="32" d="100"/>
        </p:scale>
        <p:origin x="2088" y="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3B7693-0267-4EDD-B5CB-A1A607670BED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1" csCatId="mainScheme" phldr="1"/>
      <dgm:spPr/>
    </dgm:pt>
    <dgm:pt modelId="{4AB89A11-BDD2-4A66-AD35-8C1F543B42A2}">
      <dgm:prSet phldrT="[Text]"/>
      <dgm:spPr/>
      <dgm:t>
        <a:bodyPr/>
        <a:lstStyle/>
        <a:p>
          <a:r>
            <a:rPr lang="en-US" dirty="0"/>
            <a:t>Preparation</a:t>
          </a:r>
        </a:p>
        <a:p>
          <a:r>
            <a:rPr lang="en-US" dirty="0"/>
            <a:t>(2 months)</a:t>
          </a:r>
        </a:p>
      </dgm:t>
    </dgm:pt>
    <dgm:pt modelId="{032A9371-C863-426A-B1D4-A2ADBB3E840E}" type="parTrans" cxnId="{888EC91C-DD90-4A73-B13C-5C11E961A729}">
      <dgm:prSet/>
      <dgm:spPr/>
      <dgm:t>
        <a:bodyPr/>
        <a:lstStyle/>
        <a:p>
          <a:endParaRPr lang="en-US"/>
        </a:p>
      </dgm:t>
    </dgm:pt>
    <dgm:pt modelId="{9291663D-DEC0-4514-9F7E-679CA5EB8077}" type="sibTrans" cxnId="{888EC91C-DD90-4A73-B13C-5C11E961A729}">
      <dgm:prSet/>
      <dgm:spPr/>
      <dgm:t>
        <a:bodyPr/>
        <a:lstStyle/>
        <a:p>
          <a:endParaRPr lang="en-US"/>
        </a:p>
      </dgm:t>
    </dgm:pt>
    <dgm:pt modelId="{FD3CC9B1-8FE2-4B17-B724-854B5A3E9C25}">
      <dgm:prSet phldrT="[Text]"/>
      <dgm:spPr/>
      <dgm:t>
        <a:bodyPr/>
        <a:lstStyle/>
        <a:p>
          <a:r>
            <a:rPr lang="en-US" dirty="0"/>
            <a:t>Calibration</a:t>
          </a:r>
        </a:p>
      </dgm:t>
    </dgm:pt>
    <dgm:pt modelId="{B4F49913-37D0-41F4-B96A-2DF5262BB9B5}" type="parTrans" cxnId="{48A9A9F1-6EA1-4A05-9D6D-5085059C5D41}">
      <dgm:prSet/>
      <dgm:spPr/>
      <dgm:t>
        <a:bodyPr/>
        <a:lstStyle/>
        <a:p>
          <a:endParaRPr lang="en-US"/>
        </a:p>
      </dgm:t>
    </dgm:pt>
    <dgm:pt modelId="{ADB6F894-8DDC-423B-9FF0-59BC1CE0C621}" type="sibTrans" cxnId="{48A9A9F1-6EA1-4A05-9D6D-5085059C5D41}">
      <dgm:prSet/>
      <dgm:spPr/>
      <dgm:t>
        <a:bodyPr/>
        <a:lstStyle/>
        <a:p>
          <a:endParaRPr lang="en-US"/>
        </a:p>
      </dgm:t>
    </dgm:pt>
    <dgm:pt modelId="{D54B74B5-FE8E-4B1A-BE2B-B9911993C8C2}">
      <dgm:prSet phldrT="[Text]"/>
      <dgm:spPr/>
      <dgm:t>
        <a:bodyPr/>
        <a:lstStyle/>
        <a:p>
          <a:r>
            <a:rPr lang="en-US" dirty="0"/>
            <a:t>Tests</a:t>
          </a:r>
        </a:p>
      </dgm:t>
    </dgm:pt>
    <dgm:pt modelId="{57B1FA49-ACFE-4EDA-BF38-A7F7289627C9}" type="parTrans" cxnId="{8CAFEA69-D9A1-42C9-A22F-E77991B0A0FC}">
      <dgm:prSet/>
      <dgm:spPr/>
      <dgm:t>
        <a:bodyPr/>
        <a:lstStyle/>
        <a:p>
          <a:endParaRPr lang="en-US"/>
        </a:p>
      </dgm:t>
    </dgm:pt>
    <dgm:pt modelId="{7C4D4481-3649-49FB-B92D-7FA812EBEE0A}" type="sibTrans" cxnId="{8CAFEA69-D9A1-42C9-A22F-E77991B0A0FC}">
      <dgm:prSet/>
      <dgm:spPr/>
      <dgm:t>
        <a:bodyPr/>
        <a:lstStyle/>
        <a:p>
          <a:endParaRPr lang="en-US"/>
        </a:p>
      </dgm:t>
    </dgm:pt>
    <dgm:pt modelId="{F4FE7510-D274-4B59-B75F-43FE486C7638}" type="pres">
      <dgm:prSet presAssocID="{0C3B7693-0267-4EDD-B5CB-A1A607670BED}" presName="rootnode" presStyleCnt="0">
        <dgm:presLayoutVars>
          <dgm:chMax/>
          <dgm:chPref/>
          <dgm:dir/>
          <dgm:animLvl val="lvl"/>
        </dgm:presLayoutVars>
      </dgm:prSet>
      <dgm:spPr/>
    </dgm:pt>
    <dgm:pt modelId="{23199F6A-8573-4493-90F0-CA660915B6C6}" type="pres">
      <dgm:prSet presAssocID="{4AB89A11-BDD2-4A66-AD35-8C1F543B42A2}" presName="composite" presStyleCnt="0"/>
      <dgm:spPr/>
    </dgm:pt>
    <dgm:pt modelId="{92575BAA-2A0C-4631-A887-5318EDE6FE37}" type="pres">
      <dgm:prSet presAssocID="{4AB89A11-BDD2-4A66-AD35-8C1F543B42A2}" presName="bentUpArrow1" presStyleLbl="alignImgPlace1" presStyleIdx="0" presStyleCnt="2"/>
      <dgm:spPr/>
    </dgm:pt>
    <dgm:pt modelId="{FE9844AB-A042-4C82-8185-3A71203EF53A}" type="pres">
      <dgm:prSet presAssocID="{4AB89A11-BDD2-4A66-AD35-8C1F543B42A2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</dgm:pt>
    <dgm:pt modelId="{5ABEF264-5A10-489A-90F1-A3508323A6FD}" type="pres">
      <dgm:prSet presAssocID="{4AB89A11-BDD2-4A66-AD35-8C1F543B42A2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022A596F-D55B-4A9E-BF88-E51278772F76}" type="pres">
      <dgm:prSet presAssocID="{9291663D-DEC0-4514-9F7E-679CA5EB8077}" presName="sibTrans" presStyleCnt="0"/>
      <dgm:spPr/>
    </dgm:pt>
    <dgm:pt modelId="{49967F37-BB2A-4FE2-AF3B-53C19A7E5E9B}" type="pres">
      <dgm:prSet presAssocID="{FD3CC9B1-8FE2-4B17-B724-854B5A3E9C25}" presName="composite" presStyleCnt="0"/>
      <dgm:spPr/>
    </dgm:pt>
    <dgm:pt modelId="{9AA8893A-DBB6-475C-A8B1-4FB9EF0EE684}" type="pres">
      <dgm:prSet presAssocID="{FD3CC9B1-8FE2-4B17-B724-854B5A3E9C25}" presName="bentUpArrow1" presStyleLbl="alignImgPlace1" presStyleIdx="1" presStyleCnt="2"/>
      <dgm:spPr/>
    </dgm:pt>
    <dgm:pt modelId="{BFBBBE59-4178-4BB0-85E8-465AC1409792}" type="pres">
      <dgm:prSet presAssocID="{FD3CC9B1-8FE2-4B17-B724-854B5A3E9C25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</dgm:pt>
    <dgm:pt modelId="{D716737D-9B4F-44A7-BD4D-AFDC0E7064FD}" type="pres">
      <dgm:prSet presAssocID="{FD3CC9B1-8FE2-4B17-B724-854B5A3E9C25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5A553B90-20CD-44C2-B0FB-D7D4EB9A1BEA}" type="pres">
      <dgm:prSet presAssocID="{ADB6F894-8DDC-423B-9FF0-59BC1CE0C621}" presName="sibTrans" presStyleCnt="0"/>
      <dgm:spPr/>
    </dgm:pt>
    <dgm:pt modelId="{B04A1182-8942-4B72-970A-C7F4319BCF6C}" type="pres">
      <dgm:prSet presAssocID="{D54B74B5-FE8E-4B1A-BE2B-B9911993C8C2}" presName="composite" presStyleCnt="0"/>
      <dgm:spPr/>
    </dgm:pt>
    <dgm:pt modelId="{C7F93A58-C142-448E-B21B-43AF13CC7507}" type="pres">
      <dgm:prSet presAssocID="{D54B74B5-FE8E-4B1A-BE2B-B9911993C8C2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888EC91C-DD90-4A73-B13C-5C11E961A729}" srcId="{0C3B7693-0267-4EDD-B5CB-A1A607670BED}" destId="{4AB89A11-BDD2-4A66-AD35-8C1F543B42A2}" srcOrd="0" destOrd="0" parTransId="{032A9371-C863-426A-B1D4-A2ADBB3E840E}" sibTransId="{9291663D-DEC0-4514-9F7E-679CA5EB8077}"/>
    <dgm:cxn modelId="{8CAFEA69-D9A1-42C9-A22F-E77991B0A0FC}" srcId="{0C3B7693-0267-4EDD-B5CB-A1A607670BED}" destId="{D54B74B5-FE8E-4B1A-BE2B-B9911993C8C2}" srcOrd="2" destOrd="0" parTransId="{57B1FA49-ACFE-4EDA-BF38-A7F7289627C9}" sibTransId="{7C4D4481-3649-49FB-B92D-7FA812EBEE0A}"/>
    <dgm:cxn modelId="{8824D27B-800B-4A83-8B4D-0FEC8426BD28}" type="presOf" srcId="{D54B74B5-FE8E-4B1A-BE2B-B9911993C8C2}" destId="{C7F93A58-C142-448E-B21B-43AF13CC7507}" srcOrd="0" destOrd="0" presId="urn:microsoft.com/office/officeart/2005/8/layout/StepDownProcess"/>
    <dgm:cxn modelId="{DFC3557F-AA31-4F3C-9546-439735656761}" type="presOf" srcId="{4AB89A11-BDD2-4A66-AD35-8C1F543B42A2}" destId="{FE9844AB-A042-4C82-8185-3A71203EF53A}" srcOrd="0" destOrd="0" presId="urn:microsoft.com/office/officeart/2005/8/layout/StepDownProcess"/>
    <dgm:cxn modelId="{24AA3ADB-D41B-433B-8E6C-D2258A53D56C}" type="presOf" srcId="{FD3CC9B1-8FE2-4B17-B724-854B5A3E9C25}" destId="{BFBBBE59-4178-4BB0-85E8-465AC1409792}" srcOrd="0" destOrd="0" presId="urn:microsoft.com/office/officeart/2005/8/layout/StepDownProcess"/>
    <dgm:cxn modelId="{48A9A9F1-6EA1-4A05-9D6D-5085059C5D41}" srcId="{0C3B7693-0267-4EDD-B5CB-A1A607670BED}" destId="{FD3CC9B1-8FE2-4B17-B724-854B5A3E9C25}" srcOrd="1" destOrd="0" parTransId="{B4F49913-37D0-41F4-B96A-2DF5262BB9B5}" sibTransId="{ADB6F894-8DDC-423B-9FF0-59BC1CE0C621}"/>
    <dgm:cxn modelId="{DB97EFF6-5597-4179-AE68-12FC79F64228}" type="presOf" srcId="{0C3B7693-0267-4EDD-B5CB-A1A607670BED}" destId="{F4FE7510-D274-4B59-B75F-43FE486C7638}" srcOrd="0" destOrd="0" presId="urn:microsoft.com/office/officeart/2005/8/layout/StepDownProcess"/>
    <dgm:cxn modelId="{E934CA61-5B4B-4684-93A5-B7FA55C927E3}" type="presParOf" srcId="{F4FE7510-D274-4B59-B75F-43FE486C7638}" destId="{23199F6A-8573-4493-90F0-CA660915B6C6}" srcOrd="0" destOrd="0" presId="urn:microsoft.com/office/officeart/2005/8/layout/StepDownProcess"/>
    <dgm:cxn modelId="{049B45B4-D7BE-4FDF-8856-8A641CFB3120}" type="presParOf" srcId="{23199F6A-8573-4493-90F0-CA660915B6C6}" destId="{92575BAA-2A0C-4631-A887-5318EDE6FE37}" srcOrd="0" destOrd="0" presId="urn:microsoft.com/office/officeart/2005/8/layout/StepDownProcess"/>
    <dgm:cxn modelId="{154063DF-1975-443F-AD58-DC7E47A0886B}" type="presParOf" srcId="{23199F6A-8573-4493-90F0-CA660915B6C6}" destId="{FE9844AB-A042-4C82-8185-3A71203EF53A}" srcOrd="1" destOrd="0" presId="urn:microsoft.com/office/officeart/2005/8/layout/StepDownProcess"/>
    <dgm:cxn modelId="{87F9B3A2-743E-4036-9FE7-699E33B97B9D}" type="presParOf" srcId="{23199F6A-8573-4493-90F0-CA660915B6C6}" destId="{5ABEF264-5A10-489A-90F1-A3508323A6FD}" srcOrd="2" destOrd="0" presId="urn:microsoft.com/office/officeart/2005/8/layout/StepDownProcess"/>
    <dgm:cxn modelId="{2E890192-4912-4DE0-BB4E-2C397A7CA7D8}" type="presParOf" srcId="{F4FE7510-D274-4B59-B75F-43FE486C7638}" destId="{022A596F-D55B-4A9E-BF88-E51278772F76}" srcOrd="1" destOrd="0" presId="urn:microsoft.com/office/officeart/2005/8/layout/StepDownProcess"/>
    <dgm:cxn modelId="{36EBAB11-85A1-4BFD-BF94-D289FC84BAD1}" type="presParOf" srcId="{F4FE7510-D274-4B59-B75F-43FE486C7638}" destId="{49967F37-BB2A-4FE2-AF3B-53C19A7E5E9B}" srcOrd="2" destOrd="0" presId="urn:microsoft.com/office/officeart/2005/8/layout/StepDownProcess"/>
    <dgm:cxn modelId="{ADC24AD1-92AB-4CFE-B773-191238B7903B}" type="presParOf" srcId="{49967F37-BB2A-4FE2-AF3B-53C19A7E5E9B}" destId="{9AA8893A-DBB6-475C-A8B1-4FB9EF0EE684}" srcOrd="0" destOrd="0" presId="urn:microsoft.com/office/officeart/2005/8/layout/StepDownProcess"/>
    <dgm:cxn modelId="{E6068BC9-E630-4646-8220-8778B8205A4D}" type="presParOf" srcId="{49967F37-BB2A-4FE2-AF3B-53C19A7E5E9B}" destId="{BFBBBE59-4178-4BB0-85E8-465AC1409792}" srcOrd="1" destOrd="0" presId="urn:microsoft.com/office/officeart/2005/8/layout/StepDownProcess"/>
    <dgm:cxn modelId="{B3C2CE66-EAB6-4CFE-B895-9E713912CDAE}" type="presParOf" srcId="{49967F37-BB2A-4FE2-AF3B-53C19A7E5E9B}" destId="{D716737D-9B4F-44A7-BD4D-AFDC0E7064FD}" srcOrd="2" destOrd="0" presId="urn:microsoft.com/office/officeart/2005/8/layout/StepDownProcess"/>
    <dgm:cxn modelId="{4E89CA1B-997E-4A16-818D-019D6D902DF0}" type="presParOf" srcId="{F4FE7510-D274-4B59-B75F-43FE486C7638}" destId="{5A553B90-20CD-44C2-B0FB-D7D4EB9A1BEA}" srcOrd="3" destOrd="0" presId="urn:microsoft.com/office/officeart/2005/8/layout/StepDownProcess"/>
    <dgm:cxn modelId="{C30D36FA-DD03-49CA-A154-67B8F845F736}" type="presParOf" srcId="{F4FE7510-D274-4B59-B75F-43FE486C7638}" destId="{B04A1182-8942-4B72-970A-C7F4319BCF6C}" srcOrd="4" destOrd="0" presId="urn:microsoft.com/office/officeart/2005/8/layout/StepDownProcess"/>
    <dgm:cxn modelId="{9A6F373E-E774-42A0-B20F-7E6529077518}" type="presParOf" srcId="{B04A1182-8942-4B72-970A-C7F4319BCF6C}" destId="{C7F93A58-C142-448E-B21B-43AF13CC7507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575BAA-2A0C-4631-A887-5318EDE6FE37}">
      <dsp:nvSpPr>
        <dsp:cNvPr id="0" name=""/>
        <dsp:cNvSpPr/>
      </dsp:nvSpPr>
      <dsp:spPr>
        <a:xfrm rot="5400000">
          <a:off x="502778" y="971236"/>
          <a:ext cx="858974" cy="9779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9844AB-A042-4C82-8185-3A71203EF53A}">
      <dsp:nvSpPr>
        <dsp:cNvPr id="0" name=""/>
        <dsp:cNvSpPr/>
      </dsp:nvSpPr>
      <dsp:spPr>
        <a:xfrm>
          <a:off x="275202" y="19045"/>
          <a:ext cx="1446007" cy="10121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Preparation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(2 months)</a:t>
          </a:r>
        </a:p>
      </dsp:txBody>
      <dsp:txXfrm>
        <a:off x="324620" y="68463"/>
        <a:ext cx="1347171" cy="913322"/>
      </dsp:txXfrm>
    </dsp:sp>
    <dsp:sp modelId="{5ABEF264-5A10-489A-90F1-A3508323A6FD}">
      <dsp:nvSpPr>
        <dsp:cNvPr id="0" name=""/>
        <dsp:cNvSpPr/>
      </dsp:nvSpPr>
      <dsp:spPr>
        <a:xfrm>
          <a:off x="1721209" y="115577"/>
          <a:ext cx="1051688" cy="81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8893A-DBB6-475C-A8B1-4FB9EF0EE684}">
      <dsp:nvSpPr>
        <dsp:cNvPr id="0" name=""/>
        <dsp:cNvSpPr/>
      </dsp:nvSpPr>
      <dsp:spPr>
        <a:xfrm rot="5400000">
          <a:off x="1701672" y="2108223"/>
          <a:ext cx="858974" cy="9779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BBBE59-4178-4BB0-85E8-465AC1409792}">
      <dsp:nvSpPr>
        <dsp:cNvPr id="0" name=""/>
        <dsp:cNvSpPr/>
      </dsp:nvSpPr>
      <dsp:spPr>
        <a:xfrm>
          <a:off x="1474096" y="1156033"/>
          <a:ext cx="1446007" cy="10121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Calibration</a:t>
          </a:r>
        </a:p>
      </dsp:txBody>
      <dsp:txXfrm>
        <a:off x="1523514" y="1205451"/>
        <a:ext cx="1347171" cy="913322"/>
      </dsp:txXfrm>
    </dsp:sp>
    <dsp:sp modelId="{D716737D-9B4F-44A7-BD4D-AFDC0E7064FD}">
      <dsp:nvSpPr>
        <dsp:cNvPr id="0" name=""/>
        <dsp:cNvSpPr/>
      </dsp:nvSpPr>
      <dsp:spPr>
        <a:xfrm>
          <a:off x="2920103" y="1252565"/>
          <a:ext cx="1051688" cy="8180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F93A58-C142-448E-B21B-43AF13CC7507}">
      <dsp:nvSpPr>
        <dsp:cNvPr id="0" name=""/>
        <dsp:cNvSpPr/>
      </dsp:nvSpPr>
      <dsp:spPr>
        <a:xfrm>
          <a:off x="2672990" y="2293021"/>
          <a:ext cx="1446007" cy="1012158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Tests</a:t>
          </a:r>
        </a:p>
      </dsp:txBody>
      <dsp:txXfrm>
        <a:off x="2722408" y="2342439"/>
        <a:ext cx="1347171" cy="9133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12/12/2018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92400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scientifically and if energy effects are of interest (ionization track structure, nuclear reactions) the CERN ion beams provide a truly unique test opportunity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2719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Underline that indeed, for complex geometries and packaging structures, testing with protons and/or very high energy ion beams might be the only solution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962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1335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North Area and beam attenuation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1958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609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191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957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488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04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Overview of WP X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Ultra-High Energy heavy ion test campaigns at CHARM and North Area CERN Facilities</a:t>
            </a:r>
            <a:endParaRPr lang="en-GB" sz="28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1723285"/>
            <a:ext cx="7908588" cy="584485"/>
          </a:xfrm>
        </p:spPr>
        <p:txBody>
          <a:bodyPr>
            <a:normAutofit/>
          </a:bodyPr>
          <a:lstStyle/>
          <a:p>
            <a:r>
              <a:rPr lang="en-US" u="sng" dirty="0"/>
              <a:t>Maria </a:t>
            </a:r>
            <a:r>
              <a:rPr lang="en-US" u="sng" dirty="0" err="1"/>
              <a:t>Kastriotou</a:t>
            </a:r>
            <a:r>
              <a:rPr lang="en-US" dirty="0"/>
              <a:t>, Pablo Fernandez Martinez, on behalf of the STI/BMI – R2E unit</a:t>
            </a:r>
          </a:p>
          <a:p>
            <a:r>
              <a:rPr lang="en-US" dirty="0" err="1"/>
              <a:t>Indico</a:t>
            </a:r>
            <a:r>
              <a:rPr lang="en-US" dirty="0"/>
              <a:t> link: https://indico.cern.ch/event/760345/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F41E8-4278-41D2-A165-8F17CBE9C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Performed tests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DC46856-08B9-42C7-8DE6-57ABDF5DA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06635" y="936625"/>
            <a:ext cx="5175223" cy="36353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C14B0-F22D-4C5C-A7C0-78EC6F0C2A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4C5843-074C-4374-A3F8-1788B27EA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6A332-EB49-41EE-A373-1F8D46EA2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379156-33A1-427E-ADDA-C11D21E502E4}"/>
              </a:ext>
            </a:extLst>
          </p:cNvPr>
          <p:cNvSpPr txBox="1"/>
          <p:nvPr/>
        </p:nvSpPr>
        <p:spPr>
          <a:xfrm>
            <a:off x="6669605" y="1883716"/>
            <a:ext cx="1765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Preliminary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5D0B61F-5CED-436D-9BF3-EE91449E828A}"/>
              </a:ext>
            </a:extLst>
          </p:cNvPr>
          <p:cNvSpPr txBox="1">
            <a:spLocks/>
          </p:cNvSpPr>
          <p:nvPr/>
        </p:nvSpPr>
        <p:spPr>
          <a:xfrm>
            <a:off x="457200" y="994205"/>
            <a:ext cx="3034340" cy="243479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sz="180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5DBFE09-63D2-4B05-B1D5-EE42552EEE96}"/>
              </a:ext>
            </a:extLst>
          </p:cNvPr>
          <p:cNvSpPr txBox="1">
            <a:spLocks/>
          </p:cNvSpPr>
          <p:nvPr/>
        </p:nvSpPr>
        <p:spPr>
          <a:xfrm>
            <a:off x="194310" y="994204"/>
            <a:ext cx="3577590" cy="334919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 both facilities, under UHE heavy ion beam, STI/BMI tests included: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ESA SEU monitor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SRAM memories (Samsung, Alliance, Brilliance, </a:t>
            </a:r>
            <a:r>
              <a:rPr lang="en-US" sz="1600" dirty="0" err="1"/>
              <a:t>Lyontek</a:t>
            </a:r>
            <a:r>
              <a:rPr lang="en-US" sz="1600" dirty="0"/>
              <a:t>, Cypress 65 &amp; 90 nm)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Power MOSFETs (see P. Fernandez Martinez’s talk)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 err="1"/>
              <a:t>GaN</a:t>
            </a:r>
            <a:r>
              <a:rPr lang="en-US" sz="1600" dirty="0"/>
              <a:t> devices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Data analysis pending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Preliminary results show great agreement with past studies</a:t>
            </a:r>
          </a:p>
        </p:txBody>
      </p:sp>
    </p:spTree>
    <p:extLst>
      <p:ext uri="{BB962C8B-B14F-4D97-AF65-F5344CB8AC3E}">
        <p14:creationId xmlns:p14="http://schemas.microsoft.com/office/powerpoint/2010/main" val="924219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80BD4-218E-4D08-B939-8074F9C3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with external R2E teams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2AE10-DF5B-4B88-B1CD-81EA24A1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5305"/>
            <a:ext cx="8229600" cy="388637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en-US" dirty="0">
                <a:solidFill>
                  <a:srgbClr val="C00000"/>
                </a:solidFill>
              </a:rPr>
              <a:t>Knowledge Transfer – Testing opportunities – CERN Visibility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8ABA-67C0-4478-B925-544E398CFEB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BEAB7F-C7B9-4571-B8D6-3469274B22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124FA4-F314-4796-8B50-F1869C9971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1451E932-34E1-4003-9E1F-1B6C7CC8715D}"/>
              </a:ext>
            </a:extLst>
          </p:cNvPr>
          <p:cNvSpPr/>
          <p:nvPr/>
        </p:nvSpPr>
        <p:spPr>
          <a:xfrm>
            <a:off x="292100" y="2849248"/>
            <a:ext cx="2540000" cy="1075052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JALIKO (IR)</a:t>
            </a:r>
          </a:p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University of </a:t>
            </a:r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Pireaus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(GR)</a:t>
            </a:r>
          </a:p>
          <a:p>
            <a:pPr algn="ctr"/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TU Delft (NL)</a:t>
            </a:r>
          </a:p>
          <a:p>
            <a:pPr algn="ctr"/>
            <a:r>
              <a:rPr lang="en-US" sz="1400" dirty="0" err="1">
                <a:solidFill>
                  <a:schemeClr val="accent5">
                    <a:lumMod val="75000"/>
                  </a:schemeClr>
                </a:solidFill>
              </a:rPr>
              <a:t>Politecnico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di Torino (IT)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D65FA9-6736-46D6-AFFE-89BF3461A143}"/>
              </a:ext>
            </a:extLst>
          </p:cNvPr>
          <p:cNvSpPr txBox="1">
            <a:spLocks/>
          </p:cNvSpPr>
          <p:nvPr/>
        </p:nvSpPr>
        <p:spPr>
          <a:xfrm>
            <a:off x="6654800" y="1701800"/>
            <a:ext cx="2387600" cy="19644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800" dirty="0">
                <a:solidFill>
                  <a:schemeClr val="tx2"/>
                </a:solidFill>
              </a:rPr>
              <a:t>In CHARM tests the </a:t>
            </a:r>
            <a:r>
              <a:rPr lang="en-US" sz="1800" dirty="0" err="1">
                <a:solidFill>
                  <a:schemeClr val="tx2"/>
                </a:solidFill>
              </a:rPr>
              <a:t>CERN:externals</a:t>
            </a:r>
            <a:r>
              <a:rPr lang="en-US" sz="1800" dirty="0">
                <a:solidFill>
                  <a:schemeClr val="tx2"/>
                </a:solidFill>
              </a:rPr>
              <a:t> ratio is 60:40</a:t>
            </a:r>
          </a:p>
          <a:p>
            <a:pPr marL="36576" indent="0" algn="ctr">
              <a:buNone/>
            </a:pPr>
            <a:r>
              <a:rPr lang="en-US" sz="1600" dirty="0">
                <a:solidFill>
                  <a:schemeClr val="tx2"/>
                </a:solidFill>
              </a:rPr>
              <a:t>(CHARM tests summarized by S. </a:t>
            </a:r>
            <a:r>
              <a:rPr lang="en-US" sz="1600" dirty="0" err="1">
                <a:solidFill>
                  <a:schemeClr val="tx2"/>
                </a:solidFill>
              </a:rPr>
              <a:t>Danzeca</a:t>
            </a:r>
            <a:r>
              <a:rPr lang="en-US" sz="1600" dirty="0">
                <a:solidFill>
                  <a:schemeClr val="tx2"/>
                </a:solidFill>
              </a:rPr>
              <a:t> in “CERN facilities* ”)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A3F81-6E8D-4463-9C29-7CEB5C90D47F}"/>
              </a:ext>
            </a:extLst>
          </p:cNvPr>
          <p:cNvSpPr txBox="1"/>
          <p:nvPr/>
        </p:nvSpPr>
        <p:spPr>
          <a:xfrm>
            <a:off x="6350000" y="3945132"/>
            <a:ext cx="259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</a:t>
            </a:r>
            <a:r>
              <a:rPr lang="en-US" sz="1200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https://indico.cern.ch/event/760345/contributions/3159586/attachments/1769002/2873455/Facility_R2E_Annual_Meeting_2018_mb_ch.pdf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C96638-F5E9-4FFA-B4E6-85828B783825}"/>
              </a:ext>
            </a:extLst>
          </p:cNvPr>
          <p:cNvSpPr txBox="1"/>
          <p:nvPr/>
        </p:nvSpPr>
        <p:spPr>
          <a:xfrm>
            <a:off x="3743320" y="1429434"/>
            <a:ext cx="1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North Area tests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E924FF-DF02-4160-B17E-CCE65A201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8665" y="1747966"/>
            <a:ext cx="5598935" cy="335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517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34151-93DD-4DDF-91B9-D7FAF553E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CERN/facilities visibility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7C6DD-D4DD-474C-888E-9ABE281D4B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8082ED-2C99-4ADD-A7D9-0EEE33568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763B0-A16E-47AF-A29A-14031CEA2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Image result for cern esa intel">
            <a:extLst>
              <a:ext uri="{FF2B5EF4-FFF2-40B4-BE49-F238E27FC236}">
                <a16:creationId xmlns:a16="http://schemas.microsoft.com/office/drawing/2014/main" id="{E3C69308-5732-452B-BE0D-45AE5465634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286362"/>
            <a:ext cx="5194300" cy="259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E6BF5814-2604-41CB-A21C-AB98FBBE14CE}"/>
              </a:ext>
            </a:extLst>
          </p:cNvPr>
          <p:cNvSpPr/>
          <p:nvPr/>
        </p:nvSpPr>
        <p:spPr>
          <a:xfrm>
            <a:off x="6019800" y="1730862"/>
            <a:ext cx="2667000" cy="1647338"/>
          </a:xfrm>
          <a:prstGeom prst="flowChartAlternate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u="sng" dirty="0">
                <a:solidFill>
                  <a:schemeClr val="accent5">
                    <a:lumMod val="75000"/>
                  </a:schemeClr>
                </a:solidFill>
              </a:rPr>
              <a:t>CERN/ESA/INTEL </a:t>
            </a:r>
          </a:p>
          <a:p>
            <a:pPr algn="ctr"/>
            <a:r>
              <a:rPr lang="en-US" sz="1600" u="sng" dirty="0">
                <a:solidFill>
                  <a:schemeClr val="accent5">
                    <a:lumMod val="75000"/>
                  </a:schemeClr>
                </a:solidFill>
              </a:rPr>
              <a:t>Myriad 2 radiation test</a:t>
            </a:r>
          </a:p>
          <a:p>
            <a:pPr algn="ctr"/>
            <a:endParaRPr lang="en-US" sz="1600" u="sng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Google news</a:t>
            </a:r>
          </a:p>
          <a:p>
            <a:pPr algn="ctr"/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International (+NL, IRL, IT, SE, GR) websites</a:t>
            </a:r>
          </a:p>
        </p:txBody>
      </p:sp>
    </p:spTree>
    <p:extLst>
      <p:ext uri="{BB962C8B-B14F-4D97-AF65-F5344CB8AC3E}">
        <p14:creationId xmlns:p14="http://schemas.microsoft.com/office/powerpoint/2010/main" val="1270774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20189-BB51-4673-8313-F9BE02DE8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2BCCD6-0B50-41D7-AF13-170797971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94205"/>
            <a:ext cx="8585200" cy="320314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Measured results to be coupled with FLUKA simulations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During LS2 a large data acquisition in different heavy ion facilities is being planned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CHARM is an independent facility dedicated to electronics testing. We should use CHARM experience to prepare future UHE ion tests in the North Area:</a:t>
            </a:r>
          </a:p>
          <a:p>
            <a:pPr lvl="1"/>
            <a:r>
              <a:rPr lang="en-US" dirty="0"/>
              <a:t>Communication/agreement with EN/EA</a:t>
            </a:r>
          </a:p>
          <a:p>
            <a:pPr lvl="1"/>
            <a:r>
              <a:rPr lang="en-US" u="sng" dirty="0"/>
              <a:t>Selection and upgrade of a location that can support electronics testing:</a:t>
            </a:r>
          </a:p>
          <a:p>
            <a:pPr marL="749808" lvl="2" indent="0">
              <a:buClrTx/>
              <a:buNone/>
            </a:pP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87FBE-3271-4920-A496-F60FF20567B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A21B0-97D6-4F9A-A246-DB380AFB7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B8AB7-1F5C-4A13-AD2D-6392BE57E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CDE18CBD-7D68-4463-BDD4-1AC71751AF25}"/>
              </a:ext>
            </a:extLst>
          </p:cNvPr>
          <p:cNvSpPr/>
          <p:nvPr/>
        </p:nvSpPr>
        <p:spPr>
          <a:xfrm>
            <a:off x="1104900" y="3340100"/>
            <a:ext cx="7429500" cy="1215595"/>
          </a:xfrm>
          <a:prstGeom prst="flowChartAlternateProcess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marL="444500" lvl="2" indent="-266700">
              <a:spcBef>
                <a:spcPct val="20000"/>
              </a:spcBef>
              <a:buSzPct val="85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5F5F5F">
                    <a:lumMod val="50000"/>
                  </a:srgbClr>
                </a:solidFill>
              </a:rPr>
              <a:t>Independent line (accesses) </a:t>
            </a:r>
          </a:p>
          <a:p>
            <a:pPr marL="444500" lvl="2" indent="-266700">
              <a:spcBef>
                <a:spcPct val="20000"/>
              </a:spcBef>
              <a:buSzPct val="85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5F5F5F">
                    <a:lumMod val="50000"/>
                  </a:srgbClr>
                </a:solidFill>
              </a:rPr>
              <a:t> Shielding (high intensities) </a:t>
            </a:r>
          </a:p>
          <a:p>
            <a:pPr marL="444500" lvl="2" indent="-266700">
              <a:spcBef>
                <a:spcPct val="20000"/>
              </a:spcBef>
              <a:buSzPct val="85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5F5F5F">
                    <a:lumMod val="50000"/>
                  </a:srgbClr>
                </a:solidFill>
              </a:rPr>
              <a:t> Beam Instruments appropriate and calibrated for UHE heavy ions</a:t>
            </a:r>
          </a:p>
        </p:txBody>
      </p:sp>
    </p:spTree>
    <p:extLst>
      <p:ext uri="{BB962C8B-B14F-4D97-AF65-F5344CB8AC3E}">
        <p14:creationId xmlns:p14="http://schemas.microsoft.com/office/powerpoint/2010/main" val="268157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0B903-A769-4776-91B8-64B5ED07A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F5CAE4-71AC-4FC6-A9A2-C91D536DE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2434795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UHE heavy ions constitute a very useful tool for electronic component evaluation</a:t>
            </a:r>
          </a:p>
          <a:p>
            <a:r>
              <a:rPr lang="en-US" sz="1800" dirty="0"/>
              <a:t>UHE heavy ion beams are highly interesting for component testing in view of the HL-LHC high radiation levels </a:t>
            </a:r>
          </a:p>
          <a:p>
            <a:r>
              <a:rPr lang="en-US" sz="1800" dirty="0"/>
              <a:t>CERN heavy beams have been greatly appreciated by the external R2E community  </a:t>
            </a:r>
          </a:p>
          <a:p>
            <a:r>
              <a:rPr lang="en-US" sz="1800" dirty="0"/>
              <a:t>Careful preparation will contribute to take even greater advantage of the North Area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D2501-84D7-4336-BE4E-3299F06FB6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BB54A-4D8D-4D85-A048-3C2109BECC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9172A-E4DC-440B-8A8C-DEC057C10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9EB139-2339-4329-9D2F-F745F6D398DD}"/>
              </a:ext>
            </a:extLst>
          </p:cNvPr>
          <p:cNvSpPr txBox="1"/>
          <p:nvPr/>
        </p:nvSpPr>
        <p:spPr>
          <a:xfrm rot="21250439">
            <a:off x="3606800" y="3606253"/>
            <a:ext cx="1523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16394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19CB2-C51C-499C-98C2-3AD023A4D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in heavy 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4A07A-33CF-4D47-845A-3CE42C9C94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2934" y="1054101"/>
            <a:ext cx="3685466" cy="282575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Roughly 20% of the hadron flux in the LHC tunnel has energies greater than 1 GeV</a:t>
            </a:r>
          </a:p>
          <a:p>
            <a:r>
              <a:rPr lang="en-US" sz="1800" dirty="0"/>
              <a:t>Heavy ions can be used for soft error evaluation and part screening for destructive events.</a:t>
            </a:r>
          </a:p>
          <a:p>
            <a:r>
              <a:rPr lang="en-US" sz="1800" dirty="0"/>
              <a:t>Insensitivity to heavy ions of large enough LET grants insensitivity to protons and mixed field environments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C1D21-B7F5-482F-A868-E2F727776D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04BAC0-0960-48C7-BD43-C9BCC4773C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43A4-D97D-479C-8D02-CC44776B9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12D856-3B99-4E5B-920A-ED0A8EE63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43733"/>
            <a:ext cx="4293046" cy="282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65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3A6E4-AB05-40B8-8DB3-03087FD2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heavy ion testing?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98655C-EEBB-47C2-BF80-CBD4F4FAA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3857" y="956652"/>
            <a:ext cx="4024744" cy="251099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u="sng" dirty="0"/>
              <a:t>Standard heavy ion facilities: </a:t>
            </a:r>
            <a:br>
              <a:rPr lang="en-US" sz="1600" u="sng" dirty="0"/>
            </a:br>
            <a:r>
              <a:rPr lang="en-US" sz="1600" u="sng" dirty="0"/>
              <a:t>~70-270 </a:t>
            </a:r>
            <a:r>
              <a:rPr lang="el-GR" sz="1600" u="sng" dirty="0"/>
              <a:t>μ</a:t>
            </a:r>
            <a:r>
              <a:rPr lang="en-US" sz="1600" u="sng" dirty="0"/>
              <a:t>m range of 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Component </a:t>
            </a:r>
            <a:r>
              <a:rPr lang="en-US" sz="1600" dirty="0" err="1"/>
              <a:t>delidding</a:t>
            </a:r>
            <a:r>
              <a:rPr lang="en-US" sz="1600" dirty="0"/>
              <a:t> (hazardous for the component, impossible in complex geometries)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Non constant LET throughout the SV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/>
              <a:t>Tests in Vacuum</a:t>
            </a:r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40C00-5576-4E9C-8224-B25AB21CE0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F4384-2A9D-437A-8DFC-BA954F8CCB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7AFFA-805C-4C06-896B-6A73834808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1B84477-2DC2-44C5-BC21-5A872D261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543" y="1111325"/>
            <a:ext cx="4885313" cy="31558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BA606-6C7E-411E-B815-CBB5B87BFA98}"/>
              </a:ext>
            </a:extLst>
          </p:cNvPr>
          <p:cNvSpPr txBox="1"/>
          <p:nvPr/>
        </p:nvSpPr>
        <p:spPr>
          <a:xfrm>
            <a:off x="5182756" y="3085807"/>
            <a:ext cx="3841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C00000"/>
                </a:solidFill>
              </a:rPr>
              <a:t>UHE ion testing provides a homogeneous LET without the need for component </a:t>
            </a:r>
            <a:r>
              <a:rPr lang="en-US" i="1" dirty="0" err="1">
                <a:solidFill>
                  <a:srgbClr val="C00000"/>
                </a:solidFill>
              </a:rPr>
              <a:t>delidding</a:t>
            </a:r>
            <a:r>
              <a:rPr lang="en-US" i="1" dirty="0">
                <a:solidFill>
                  <a:srgbClr val="C00000"/>
                </a:solidFill>
              </a:rPr>
              <a:t>, while introducing the possibility of parallel board testing.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2514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07356-7B31-4AB6-9A16-0495D9992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CHARM and North Area ion beams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0FA7C-7B46-4A7D-8534-BA0E72D2E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8300" y="2733558"/>
            <a:ext cx="8420100" cy="2006600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C00000"/>
                </a:solidFill>
              </a:rPr>
              <a:t>        Complementary facilities, with similar LET and different beam characteristics</a:t>
            </a:r>
            <a:br>
              <a:rPr lang="en-US" dirty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North Area </a:t>
            </a:r>
            <a:r>
              <a:rPr lang="en-US" dirty="0"/>
              <a:t>provides lower fluxes, variable beam size/intensity possible to change in the control room, and frequent accesses</a:t>
            </a:r>
          </a:p>
          <a:p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CHARM</a:t>
            </a:r>
            <a:r>
              <a:rPr lang="en-US" dirty="0"/>
              <a:t> is ideal for irradiation with higher particle fluences, provides good dosimetry and is adapted to electronic systems testing. </a:t>
            </a:r>
            <a:br>
              <a:rPr lang="en-US" dirty="0"/>
            </a:br>
            <a:r>
              <a:rPr lang="en-US" dirty="0"/>
              <a:t>Due to the large beam size,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big/multiple components </a:t>
            </a:r>
            <a:r>
              <a:rPr lang="en-US" dirty="0"/>
              <a:t>can be tested.</a:t>
            </a:r>
            <a:br>
              <a:rPr lang="en-US" dirty="0"/>
            </a:br>
            <a:r>
              <a:rPr lang="en-US" dirty="0"/>
              <a:t>The flux is high enough to perform 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displacement damage </a:t>
            </a:r>
            <a:r>
              <a:rPr lang="en-US" dirty="0"/>
              <a:t>studies (F. </a:t>
            </a:r>
            <a:r>
              <a:rPr lang="en-US" dirty="0" err="1"/>
              <a:t>Ravotti</a:t>
            </a:r>
            <a:r>
              <a:rPr lang="en-US" dirty="0"/>
              <a:t>, I. </a:t>
            </a:r>
            <a:r>
              <a:rPr lang="en-US" dirty="0" err="1"/>
              <a:t>Mateu</a:t>
            </a:r>
            <a:r>
              <a:rPr lang="en-US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66576-E928-4A1C-B151-498079AE16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C094C-3044-45BD-AADE-638739273D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R2E Annual Meeting – UHE heavy ion test campaigns at 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F68FC2-B792-4433-93E1-08340108B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3F62112-46C7-4B0B-BD64-2BACC20BE5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412252"/>
              </p:ext>
            </p:extLst>
          </p:nvPr>
        </p:nvGraphicFramePr>
        <p:xfrm>
          <a:off x="1091004" y="896415"/>
          <a:ext cx="6478904" cy="175260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408555">
                  <a:extLst>
                    <a:ext uri="{9D8B030D-6E8A-4147-A177-3AD203B41FA5}">
                      <a16:colId xmlns:a16="http://schemas.microsoft.com/office/drawing/2014/main" val="3406472187"/>
                    </a:ext>
                  </a:extLst>
                </a:gridCol>
                <a:gridCol w="1880894">
                  <a:extLst>
                    <a:ext uri="{9D8B030D-6E8A-4147-A177-3AD203B41FA5}">
                      <a16:colId xmlns:a16="http://schemas.microsoft.com/office/drawing/2014/main" val="1146201478"/>
                    </a:ext>
                  </a:extLst>
                </a:gridCol>
                <a:gridCol w="2189455">
                  <a:extLst>
                    <a:ext uri="{9D8B030D-6E8A-4147-A177-3AD203B41FA5}">
                      <a16:colId xmlns:a16="http://schemas.microsoft.com/office/drawing/2014/main" val="3537598365"/>
                    </a:ext>
                  </a:extLst>
                </a:gridCol>
              </a:tblGrid>
              <a:tr h="315509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>
                          <a:solidFill>
                            <a:srgbClr val="C00000"/>
                          </a:solidFill>
                        </a:rPr>
                        <a:t>Pb</a:t>
                      </a:r>
                      <a:r>
                        <a:rPr lang="en-US" sz="1600" b="0" dirty="0">
                          <a:solidFill>
                            <a:srgbClr val="C00000"/>
                          </a:solidFill>
                        </a:rPr>
                        <a:t> beam characteristics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CHARM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North Area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004848"/>
                  </a:ext>
                </a:extLst>
              </a:tr>
              <a:tr h="315509">
                <a:tc>
                  <a:txBody>
                    <a:bodyPr/>
                    <a:lstStyle/>
                    <a:p>
                      <a:r>
                        <a:rPr lang="en-US" sz="1700" dirty="0"/>
                        <a:t>Energy (</a:t>
                      </a:r>
                      <a:r>
                        <a:rPr lang="en-US" sz="1700" dirty="0" err="1"/>
                        <a:t>AGeV</a:t>
                      </a:r>
                      <a:r>
                        <a:rPr lang="en-US" sz="1700" dirty="0"/>
                        <a:t>/c)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0030146"/>
                  </a:ext>
                </a:extLst>
              </a:tr>
              <a:tr h="315509">
                <a:tc>
                  <a:txBody>
                    <a:bodyPr/>
                    <a:lstStyle/>
                    <a:p>
                      <a:r>
                        <a:rPr lang="en-US" sz="1700" dirty="0"/>
                        <a:t>LET (MeVcm</a:t>
                      </a:r>
                      <a:r>
                        <a:rPr lang="en-US" sz="1700" baseline="30000" dirty="0"/>
                        <a:t>2</a:t>
                      </a:r>
                      <a:r>
                        <a:rPr lang="en-US" sz="1700" dirty="0"/>
                        <a:t>/mg)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8.8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1932668"/>
                  </a:ext>
                </a:extLst>
              </a:tr>
              <a:tr h="315509">
                <a:tc>
                  <a:txBody>
                    <a:bodyPr/>
                    <a:lstStyle/>
                    <a:p>
                      <a:r>
                        <a:rPr lang="en-US" sz="1700" dirty="0"/>
                        <a:t>Beam size (cm</a:t>
                      </a:r>
                      <a:r>
                        <a:rPr lang="en-US" sz="1700" baseline="30000" dirty="0"/>
                        <a:t>2</a:t>
                      </a:r>
                      <a:r>
                        <a:rPr lang="en-US" sz="17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~5x5 - 8x8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Up to ~ 5x5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851504"/>
                  </a:ext>
                </a:extLst>
              </a:tr>
              <a:tr h="315509">
                <a:tc>
                  <a:txBody>
                    <a:bodyPr/>
                    <a:lstStyle/>
                    <a:p>
                      <a:r>
                        <a:rPr lang="en-US" sz="1700" dirty="0"/>
                        <a:t>Pulse length 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~0.2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/>
                        <a:t>~10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1918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296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47D4A-CA9F-40C3-87C3-4468B498F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practice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3CC4AE0E-94F6-454F-AD88-BAF22968F7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4102094"/>
              </p:ext>
            </p:extLst>
          </p:nvPr>
        </p:nvGraphicFramePr>
        <p:xfrm>
          <a:off x="457200" y="993775"/>
          <a:ext cx="4394200" cy="3324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80A5E4-754A-4FE4-AA7B-0D64B87ABD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C5625-6E13-4712-90A9-AA8393B605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0C0953-A5A1-4B80-9103-81AB148DC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07A60C-C9DD-4CE0-9944-A4F7BF8C0EC5}"/>
              </a:ext>
            </a:extLst>
          </p:cNvPr>
          <p:cNvSpPr txBox="1"/>
          <p:nvPr/>
        </p:nvSpPr>
        <p:spPr>
          <a:xfrm>
            <a:off x="2387600" y="1041400"/>
            <a:ext cx="675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Internal setups</a:t>
            </a:r>
          </a:p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Contact of users</a:t>
            </a:r>
          </a:p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Investigation of beam dosimetry instruments and calibration methods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7757BE-19EE-471D-B90A-2094A3B1049C}"/>
              </a:ext>
            </a:extLst>
          </p:cNvPr>
          <p:cNvSpPr txBox="1"/>
          <p:nvPr/>
        </p:nvSpPr>
        <p:spPr>
          <a:xfrm>
            <a:off x="3530600" y="2448351"/>
            <a:ext cx="561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Local (facility) beam instruments and additional detectors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A2658C-B1DC-4F80-A206-9C177448033F}"/>
              </a:ext>
            </a:extLst>
          </p:cNvPr>
          <p:cNvSpPr txBox="1"/>
          <p:nvPr/>
        </p:nvSpPr>
        <p:spPr>
          <a:xfrm>
            <a:off x="4765246" y="3473602"/>
            <a:ext cx="4378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CHARM: 3 weeks (incl. calibration)</a:t>
            </a:r>
          </a:p>
          <a:p>
            <a:pPr lvl="0"/>
            <a:r>
              <a:rPr lang="en-US" sz="1600" dirty="0">
                <a:solidFill>
                  <a:schemeClr val="accent3">
                    <a:lumMod val="75000"/>
                  </a:schemeClr>
                </a:solidFill>
              </a:rPr>
              <a:t>North Area: 1 week (incl. calibration)</a:t>
            </a:r>
          </a:p>
        </p:txBody>
      </p:sp>
    </p:spTree>
    <p:extLst>
      <p:ext uri="{BB962C8B-B14F-4D97-AF65-F5344CB8AC3E}">
        <p14:creationId xmlns:p14="http://schemas.microsoft.com/office/powerpoint/2010/main" val="408587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50D4F-141D-4BB1-B80E-DC6CAFBE5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 attenuation in UHE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CD871-C6A7-4BD5-9EAC-67B92B43C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626" y="891949"/>
            <a:ext cx="4651859" cy="1295743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/>
              <a:t>3 ESA monitors in parallel</a:t>
            </a:r>
          </a:p>
          <a:p>
            <a:r>
              <a:rPr lang="en-US" sz="1800" dirty="0"/>
              <a:t>Well aligned beam</a:t>
            </a:r>
          </a:p>
          <a:p>
            <a:r>
              <a:rPr lang="en-US" sz="1800" dirty="0"/>
              <a:t>Max attenuation of 20% in all cases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/>
              <a:t>Parallel board testing is possible, fluence calibration is preferable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1E08-B966-4EAD-8CD2-474B4F8E63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1BE4A-08E9-4F76-9842-0A87A583D9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285A5-4CE1-43BA-BD53-04E1DA062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8" name="Picture 4" descr="http://elogbook.cern.ch/eLogbook/attach_reader?attach_id=1953648">
            <a:extLst>
              <a:ext uri="{FF2B5EF4-FFF2-40B4-BE49-F238E27FC236}">
                <a16:creationId xmlns:a16="http://schemas.microsoft.com/office/drawing/2014/main" id="{0EA3998C-E250-4B42-AA7E-DC76D0F28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1" y="1325777"/>
            <a:ext cx="3752564" cy="281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logbook.cern.ch/eLogbook/attach_reader?attach_id=1953670">
            <a:extLst>
              <a:ext uri="{FF2B5EF4-FFF2-40B4-BE49-F238E27FC236}">
                <a16:creationId xmlns:a16="http://schemas.microsoft.com/office/drawing/2014/main" id="{55D1AB43-213C-46B0-BF1E-C5E6F61BCD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0" t="12098" r="3773" b="14095"/>
          <a:stretch/>
        </p:blipFill>
        <p:spPr bwMode="auto">
          <a:xfrm>
            <a:off x="4953000" y="2404248"/>
            <a:ext cx="3445359" cy="1898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69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3E72D-8A17-4C6E-8344-02BBBF048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fragmentation in UHE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4BF2D1-5AB2-4DE1-840D-DE7F7972E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6"/>
            <a:ext cx="4114801" cy="3611718"/>
          </a:xfrm>
        </p:spPr>
        <p:txBody>
          <a:bodyPr>
            <a:normAutofit/>
          </a:bodyPr>
          <a:lstStyle/>
          <a:p>
            <a:pPr marL="355600" indent="-319088"/>
            <a:r>
              <a:rPr lang="en-US" sz="1800" dirty="0"/>
              <a:t>Beam composition examined by a diode (</a:t>
            </a:r>
            <a:r>
              <a:rPr lang="en-US" sz="1800" dirty="0" err="1"/>
              <a:t>C.Cazzaniga</a:t>
            </a:r>
            <a:r>
              <a:rPr lang="en-US" sz="1800" dirty="0"/>
              <a:t>, </a:t>
            </a:r>
            <a:r>
              <a:rPr lang="en-US" sz="1800" dirty="0" err="1"/>
              <a:t>ChipIr</a:t>
            </a:r>
            <a:r>
              <a:rPr lang="en-US" sz="1800" dirty="0"/>
              <a:t>), following the setup with 3 sets of </a:t>
            </a:r>
            <a:r>
              <a:rPr lang="en-US" sz="1800" dirty="0" err="1"/>
              <a:t>boards+plexiglass</a:t>
            </a:r>
            <a:endParaRPr lang="en-US" sz="1800" dirty="0"/>
          </a:p>
          <a:p>
            <a:pPr marL="355600" indent="-319088"/>
            <a:r>
              <a:rPr lang="en-US" sz="1800" dirty="0"/>
              <a:t>Beam fragmented, however the initial, high LET </a:t>
            </a:r>
            <a:r>
              <a:rPr lang="en-US" sz="1800" dirty="0" err="1"/>
              <a:t>Pb</a:t>
            </a:r>
            <a:r>
              <a:rPr lang="en-US" sz="1800" dirty="0"/>
              <a:t> ions still compose large part of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D3E81-D8C5-4F56-8B6E-AF3A9D377BC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CBECF-EC97-44D0-9E91-F48602EC24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022E8B-3483-4590-BCDE-8C6D2EF328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FB53326C-B09B-45F4-A2D7-865A1329C003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3763" r="11775" b="3654"/>
          <a:stretch/>
        </p:blipFill>
        <p:spPr>
          <a:xfrm>
            <a:off x="4678963" y="1017381"/>
            <a:ext cx="4277297" cy="36129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842C7C-DC46-44F6-8B74-F7CDDB6F208D}"/>
              </a:ext>
            </a:extLst>
          </p:cNvPr>
          <p:cNvSpPr txBox="1"/>
          <p:nvPr/>
        </p:nvSpPr>
        <p:spPr>
          <a:xfrm>
            <a:off x="317500" y="3297550"/>
            <a:ext cx="46912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FF"/>
                </a:solidFill>
              </a:rPr>
              <a:t>Type1: fast signals: neutrons/light 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</a:rPr>
              <a:t>Type2: The main peak. Direct ionization of </a:t>
            </a:r>
            <a:r>
              <a:rPr lang="en-GB" sz="1600" dirty="0" err="1">
                <a:solidFill>
                  <a:srgbClr val="FF0000"/>
                </a:solidFill>
              </a:rPr>
              <a:t>Pb</a:t>
            </a:r>
            <a:endParaRPr lang="en-GB" sz="16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89800"/>
                </a:solidFill>
              </a:rPr>
              <a:t>Type3: Probably fission fragments?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3BAE6E"/>
                </a:solidFill>
              </a:rPr>
              <a:t>Type 4: Possibly a different kind of fragments? </a:t>
            </a:r>
          </a:p>
        </p:txBody>
      </p:sp>
    </p:spTree>
    <p:extLst>
      <p:ext uri="{BB962C8B-B14F-4D97-AF65-F5344CB8AC3E}">
        <p14:creationId xmlns:p14="http://schemas.microsoft.com/office/powerpoint/2010/main" val="3345598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F896-94FF-4B10-8B5D-D503EA468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faced in the North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FE10A-5F0E-412F-A0A8-AB87E563E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75414"/>
            <a:ext cx="8331200" cy="5412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Facility provided instruments: </a:t>
            </a:r>
            <a:r>
              <a:rPr lang="en-US" dirty="0">
                <a:solidFill>
                  <a:srgbClr val="C00000"/>
                </a:solidFill>
              </a:rPr>
              <a:t>DWC (delay wire chamber - beam size)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scintillator (counts and composition)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2E552-E98E-4593-BF8F-AA7F945C24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7A402-6169-4516-A946-8159E6E8A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5FDCD-DA7C-43CA-9603-B13AF9B22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 descr="http://elogbook.cern.ch/eLogbook/attach_reader?attach_id=1953671">
            <a:extLst>
              <a:ext uri="{FF2B5EF4-FFF2-40B4-BE49-F238E27FC236}">
                <a16:creationId xmlns:a16="http://schemas.microsoft.com/office/drawing/2014/main" id="{7952B7B1-027D-4578-9EC5-B92F8FA09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2218199"/>
            <a:ext cx="3658756" cy="2303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290D7F-098E-4C36-B1E0-70495DC564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399" y="2169450"/>
            <a:ext cx="4900891" cy="2442498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499F41-F25E-45D6-A19A-C24BE4E0AD8F}"/>
              </a:ext>
            </a:extLst>
          </p:cNvPr>
          <p:cNvSpPr txBox="1">
            <a:spLocks/>
          </p:cNvSpPr>
          <p:nvPr/>
        </p:nvSpPr>
        <p:spPr>
          <a:xfrm>
            <a:off x="457200" y="1255776"/>
            <a:ext cx="8331200" cy="728709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C00000"/>
                </a:solidFill>
              </a:rPr>
              <a:t>Measurements with other detectors imply that the beam size is different than the one suggested by the DWC.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Still under investigation (large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deam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 divergence due to a defocused beam?)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4AD8C1-3E06-443D-8E35-0A165A81F1A7}"/>
              </a:ext>
            </a:extLst>
          </p:cNvPr>
          <p:cNvSpPr txBox="1"/>
          <p:nvPr/>
        </p:nvSpPr>
        <p:spPr>
          <a:xfrm>
            <a:off x="80010" y="2009131"/>
            <a:ext cx="674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DWC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3592D2-D3FD-489D-AB48-D123EE445790}"/>
              </a:ext>
            </a:extLst>
          </p:cNvPr>
          <p:cNvSpPr/>
          <p:nvPr/>
        </p:nvSpPr>
        <p:spPr>
          <a:xfrm>
            <a:off x="6263234" y="2018775"/>
            <a:ext cx="583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PTW</a:t>
            </a:r>
          </a:p>
        </p:txBody>
      </p:sp>
    </p:spTree>
    <p:extLst>
      <p:ext uri="{BB962C8B-B14F-4D97-AF65-F5344CB8AC3E}">
        <p14:creationId xmlns:p14="http://schemas.microsoft.com/office/powerpoint/2010/main" val="15791745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F896-94FF-4B10-8B5D-D503EA468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 faced in the North Area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CFE10A-5F0E-412F-A0A8-AB87E563E5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775414"/>
            <a:ext cx="8331200" cy="5412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Facility provided instruments: </a:t>
            </a:r>
            <a:r>
              <a:rPr lang="en-US" dirty="0">
                <a:solidFill>
                  <a:srgbClr val="C00000"/>
                </a:solidFill>
              </a:rPr>
              <a:t>DWC (delay wire chamber - beam size)</a:t>
            </a:r>
            <a:r>
              <a:rPr lang="en-US" dirty="0"/>
              <a:t>, </a:t>
            </a:r>
            <a:r>
              <a:rPr lang="en-US" dirty="0">
                <a:solidFill>
                  <a:srgbClr val="00B0F0"/>
                </a:solidFill>
              </a:rPr>
              <a:t>scintillator (counts and composition)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2E552-E98E-4593-BF8F-AA7F945C249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11-12 December 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7A402-6169-4516-A946-8159E6E8AD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R2E Annual Meeting – UHE heavy ion test campaigns at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15FDCD-DA7C-43CA-9603-B13AF9B22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D1881F3-CD99-4BB6-94AD-4656D80FE59F}"/>
              </a:ext>
            </a:extLst>
          </p:cNvPr>
          <p:cNvSpPr txBox="1">
            <a:spLocks/>
          </p:cNvSpPr>
          <p:nvPr/>
        </p:nvSpPr>
        <p:spPr>
          <a:xfrm>
            <a:off x="457200" y="1255777"/>
            <a:ext cx="8331200" cy="54120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00B0F0"/>
                </a:solidFill>
              </a:rPr>
              <a:t>The scintillator pulse height analysis, showing the beam fragmentation, does not contain the full energy window (different to previous diode measurements).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9F4471-8676-4526-BFE6-4BDFFB5F9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9525" y="2032290"/>
            <a:ext cx="66865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94007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1293</TotalTime>
  <Words>1049</Words>
  <Application>Microsoft Office PowerPoint</Application>
  <PresentationFormat>On-screen Show (16:9)</PresentationFormat>
  <Paragraphs>159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CERN2Corporate16-9</vt:lpstr>
      <vt:lpstr>Ultra-High Energy heavy ion test campaigns at CHARM and North Area CERN Facilities</vt:lpstr>
      <vt:lpstr>Interest in heavy ions</vt:lpstr>
      <vt:lpstr>Why heavy ion testing?</vt:lpstr>
      <vt:lpstr>CHARM and North Area ion beams</vt:lpstr>
      <vt:lpstr>Test practice</vt:lpstr>
      <vt:lpstr>Beam attenuation in UHE</vt:lpstr>
      <vt:lpstr>Beam fragmentation in UHE</vt:lpstr>
      <vt:lpstr>Challenges faced in the North Area</vt:lpstr>
      <vt:lpstr>Challenges faced in the North Area</vt:lpstr>
      <vt:lpstr>Performed tests</vt:lpstr>
      <vt:lpstr>Collaboration with external R2E teams </vt:lpstr>
      <vt:lpstr>CERN/facilities visibility</vt:lpstr>
      <vt:lpstr>Outlook  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koukouroukou mariaki</cp:lastModifiedBy>
  <cp:revision>41</cp:revision>
  <dcterms:created xsi:type="dcterms:W3CDTF">2016-04-26T16:44:32Z</dcterms:created>
  <dcterms:modified xsi:type="dcterms:W3CDTF">2018-12-12T11:45:11Z</dcterms:modified>
</cp:coreProperties>
</file>