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0" r:id="rId3"/>
    <p:sldId id="261" r:id="rId4"/>
    <p:sldId id="262" r:id="rId5"/>
    <p:sldId id="263" r:id="rId6"/>
    <p:sldId id="264" r:id="rId7"/>
    <p:sldId id="266" r:id="rId8"/>
    <p:sldId id="267" r:id="rId9"/>
    <p:sldId id="268" r:id="rId10"/>
    <p:sldId id="271" r:id="rId11"/>
    <p:sldId id="269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0A88"/>
    <a:srgbClr val="104282"/>
    <a:srgbClr val="0C377B"/>
    <a:srgbClr val="DDEFFF"/>
    <a:srgbClr val="00CC00"/>
    <a:srgbClr val="0055A0"/>
    <a:srgbClr val="DC3CB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1" autoAdjust="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744" y="7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51AFD-D272-4EF2-B655-40DE69C14DD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95A16-CD9F-41F7-9D1E-A99CECE9F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492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602" y="341376"/>
            <a:ext cx="8354870" cy="1263405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b="1" cap="all" dirty="0">
                <a:latin typeface="Calibri" panose="020F0502020204030204" pitchFamily="34" charset="0"/>
                <a:cs typeface="Calibri" panose="020F0502020204030204" pitchFamily="34" charset="0"/>
              </a:rPr>
              <a:t>SEE flux and spectral hardness calibration of neutron spallation and mixed field facilities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82703" y="1715708"/>
            <a:ext cx="7938667" cy="584485"/>
          </a:xfrm>
        </p:spPr>
        <p:txBody>
          <a:bodyPr>
            <a:normAutofit/>
          </a:bodyPr>
          <a:lstStyle/>
          <a:p>
            <a:r>
              <a:rPr lang="en-US" sz="16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Matteo Cecchetto</a:t>
            </a:r>
          </a:p>
          <a:p>
            <a:r>
              <a:rPr lang="en-US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R. García </a:t>
            </a:r>
            <a:r>
              <a:rPr lang="en-US" sz="12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Alía, </a:t>
            </a:r>
            <a:r>
              <a:rPr lang="en-US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sz="1200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Fernández-Martínez</a:t>
            </a:r>
            <a:r>
              <a:rPr lang="en-US" sz="12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R</a:t>
            </a:r>
            <a:r>
              <a:rPr lang="en-US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. Ferraro, S. </a:t>
            </a:r>
            <a:r>
              <a:rPr lang="en-US" sz="12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Danzeca</a:t>
            </a:r>
            <a:endParaRPr lang="en-US" sz="12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41658" y="3779608"/>
            <a:ext cx="7938667" cy="58448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Indico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link: https://indico.cern.ch/event/760345/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Complementary work/Outlook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8771" y="812545"/>
            <a:ext cx="8363712" cy="37350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use of the Am-Be neutron source at CERN for SEU/SEE setup validation and evaluation of sensitivity to intermediate energy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neutrons.</a:t>
            </a: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impact of thermal neutrons, for which an important sensitivity has been measured for highly integrated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technologies.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endParaRPr lang="en-GB" sz="180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endParaRPr lang="en-GB" sz="18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endParaRPr lang="en-GB" sz="1800" dirty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endParaRPr lang="en-GB" sz="1800" dirty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algn="just"/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243911" y="4778867"/>
            <a:ext cx="2133600" cy="273844"/>
          </a:xfrm>
        </p:spPr>
        <p:txBody>
          <a:bodyPr/>
          <a:lstStyle/>
          <a:p>
            <a:r>
              <a:rPr lang="en-US" dirty="0" smtClean="0"/>
              <a:t>12 December 2018</a:t>
            </a:r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5955793" y="4767263"/>
            <a:ext cx="18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1" y="1770607"/>
            <a:ext cx="2415786" cy="18189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001" y="3137149"/>
            <a:ext cx="2211793" cy="1596351"/>
          </a:xfrm>
          <a:prstGeom prst="rect">
            <a:avLst/>
          </a:prstGeom>
        </p:spPr>
      </p:pic>
      <p:pic>
        <p:nvPicPr>
          <p:cNvPr id="16" name="Picture 2" descr="R:\Utenti\Matteo\Desktop\RADECS\Immagine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50653" y="1685262"/>
            <a:ext cx="2549432" cy="1710209"/>
          </a:xfrm>
          <a:prstGeom prst="rect">
            <a:avLst/>
          </a:prstGeom>
          <a:noFill/>
        </p:spPr>
      </p:pic>
      <p:pic>
        <p:nvPicPr>
          <p:cNvPr id="17" name="Picture 3" descr="R:\Utenti\Matteo\Desktop\RADECS\Presentazione\cu afte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4165" y="3014566"/>
            <a:ext cx="2291930" cy="17526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692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8771" y="812545"/>
            <a:ext cx="8363712" cy="37350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The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procedure of cross-calibrating spallation and mixed-field facility through SEU </a:t>
            </a:r>
            <a:r>
              <a:rPr lang="en-GB" sz="1600" b="1" dirty="0" smtClean="0">
                <a:solidFill>
                  <a:srgbClr val="054FBB"/>
                </a:solidFill>
                <a:latin typeface="Calibri"/>
                <a:cs typeface="Arial" pitchFamily="34" charset="0"/>
              </a:rPr>
              <a:t>detectors 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have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been shown to be valid, with an excellent agreement on the HEH flux. </a:t>
            </a:r>
            <a:endParaRPr lang="en-GB" sz="1600" dirty="0" smtClean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The approach of determining the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spectrum hardness through SEL measurements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have been applied to ChipIr and CHARM. Compatible cross sections have been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extracted</a:t>
            </a:r>
            <a:r>
              <a:rPr lang="en-GB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through a FLUKA model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, which therefore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enables the calculations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for environments in which measurements are not directly feasible, as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for atmospheric and LCH areas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. </a:t>
            </a:r>
            <a:endParaRPr lang="en-GB" sz="1600" dirty="0" smtClean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The spectral hardness of </a:t>
            </a:r>
            <a:r>
              <a:rPr lang="en-GB" sz="1600" b="1" dirty="0" smtClean="0">
                <a:solidFill>
                  <a:srgbClr val="054FBB"/>
                </a:solidFill>
                <a:latin typeface="Calibri"/>
                <a:cs typeface="Arial" pitchFamily="34" charset="0"/>
              </a:rPr>
              <a:t>ChipIr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enables for tests dedicated to some accelerator applications</a:t>
            </a:r>
            <a:r>
              <a:rPr lang="en-GB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as shielded areas. However, tunnel and more energetic alcoves exhibit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harder spectra, reproducible in CHARM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.</a:t>
            </a: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Considering the SEU rate of  memories down to 65 nm, 1-10 MeV and 1-20 MeV ranges induce respectively up to 12% and 21% of the total SER in ground level applications, reaching up to 36% and 54% in accelerator environments. </a:t>
            </a:r>
            <a:endParaRPr lang="en-GB" sz="1600" dirty="0" smtClean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600" b="1" dirty="0" smtClean="0">
                <a:solidFill>
                  <a:srgbClr val="054FBB"/>
                </a:solidFill>
                <a:latin typeface="Calibri"/>
                <a:cs typeface="Arial" pitchFamily="34" charset="0"/>
              </a:rPr>
              <a:t>Intermediate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energy neutrons </a:t>
            </a:r>
            <a:r>
              <a:rPr lang="en-GB" sz="1600" b="1" dirty="0" smtClean="0">
                <a:solidFill>
                  <a:srgbClr val="054FBB"/>
                </a:solidFill>
                <a:latin typeface="Calibri"/>
                <a:cs typeface="Arial" pitchFamily="34" charset="0"/>
              </a:rPr>
              <a:t>(1-20 MeV) yield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a larger SER contribution in accelerator </a:t>
            </a:r>
            <a:r>
              <a:rPr lang="en-GB" sz="1600" b="1" dirty="0" smtClean="0">
                <a:solidFill>
                  <a:srgbClr val="054FBB"/>
                </a:solidFill>
                <a:latin typeface="Calibri"/>
                <a:cs typeface="Arial" pitchFamily="34" charset="0"/>
              </a:rPr>
              <a:t>rather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than atmospheric </a:t>
            </a:r>
            <a:r>
              <a:rPr lang="en-GB" sz="1600" b="1" dirty="0" smtClean="0">
                <a:solidFill>
                  <a:srgbClr val="054FBB"/>
                </a:solidFill>
                <a:latin typeface="Calibri"/>
                <a:cs typeface="Arial" pitchFamily="34" charset="0"/>
              </a:rPr>
              <a:t>applications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.</a:t>
            </a:r>
            <a:endParaRPr lang="en-US" sz="1600" dirty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endParaRPr lang="en-GB" sz="1800" dirty="0" smtClean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endParaRPr lang="en-GB" sz="1800" dirty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endParaRPr lang="en-GB" sz="1800" dirty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endParaRPr lang="en-GB" sz="1800" dirty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algn="just"/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243911" y="4778867"/>
            <a:ext cx="2133600" cy="273844"/>
          </a:xfrm>
        </p:spPr>
        <p:txBody>
          <a:bodyPr/>
          <a:lstStyle/>
          <a:p>
            <a:r>
              <a:rPr lang="en-US" dirty="0" smtClean="0"/>
              <a:t>12 December 2018</a:t>
            </a:r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5955793" y="4767263"/>
            <a:ext cx="18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15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74125" y="813733"/>
                <a:ext cx="8229600" cy="3947023"/>
              </a:xfrm>
            </p:spPr>
            <p:txBody>
              <a:bodyPr>
                <a:normAutofit/>
              </a:bodyPr>
              <a:lstStyle/>
              <a:p>
                <a:pPr marL="342900" indent="-342900" algn="just" defTabSz="4176392">
                  <a:spcBef>
                    <a:spcPts val="0"/>
                  </a:spcBef>
                  <a:buClrTx/>
                  <a:buSzPct val="130000"/>
                </a:pPr>
                <a:r>
                  <a:rPr lang="en-GB" sz="1600" dirty="0" smtClean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Sin</a:t>
                </a:r>
                <a:r>
                  <a:rPr lang="en-GB" sz="1500" dirty="0" smtClean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gle Event Effect (</a:t>
                </a:r>
                <a:r>
                  <a:rPr lang="en-GB" sz="1500" dirty="0">
                    <a:solidFill>
                      <a:schemeClr val="accent6">
                        <a:lumMod val="50000"/>
                      </a:schemeClr>
                    </a:solidFill>
                    <a:latin typeface="Calibri"/>
                    <a:cs typeface="Arial" pitchFamily="34" charset="0"/>
                  </a:rPr>
                  <a:t>SEE</a:t>
                </a:r>
                <a:r>
                  <a:rPr lang="en-GB" sz="1500" dirty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) failure rate for electronic components to be used in mixed field environments (accelerator) </a:t>
                </a:r>
                <a:r>
                  <a:rPr lang="en-GB" sz="1500" b="1" dirty="0">
                    <a:solidFill>
                      <a:srgbClr val="054FBB"/>
                    </a:solidFill>
                    <a:latin typeface="Calibri"/>
                    <a:cs typeface="Arial" pitchFamily="34" charset="0"/>
                  </a:rPr>
                  <a:t>has to be quantified by reproducing the spectrum condition in dedicated test facilities</a:t>
                </a:r>
                <a:r>
                  <a:rPr lang="en-GB" sz="1500" dirty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. </a:t>
                </a:r>
              </a:p>
              <a:p>
                <a:pPr marL="342900" indent="-342900" algn="just" defTabSz="4176392">
                  <a:spcBef>
                    <a:spcPts val="0"/>
                  </a:spcBef>
                  <a:buClrTx/>
                  <a:buSzPct val="130000"/>
                </a:pPr>
                <a:r>
                  <a:rPr lang="en-GB" sz="1500" dirty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The availability of a method to compare different radiation environments is essential, because differences in neutron and </a:t>
                </a:r>
                <a:r>
                  <a:rPr lang="en-GB" sz="1500" b="1" dirty="0">
                    <a:solidFill>
                      <a:srgbClr val="054FBB"/>
                    </a:solidFill>
                    <a:latin typeface="Calibri"/>
                    <a:cs typeface="Arial" pitchFamily="34" charset="0"/>
                  </a:rPr>
                  <a:t>High Energy Hadrons (HEH&gt;20 MeV)</a:t>
                </a:r>
                <a:r>
                  <a:rPr lang="en-GB" sz="1500" dirty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 spectra can play an important role. </a:t>
                </a:r>
              </a:p>
              <a:p>
                <a:pPr marL="342900" indent="-342900" algn="just" defTabSz="4176392">
                  <a:spcBef>
                    <a:spcPts val="0"/>
                  </a:spcBef>
                  <a:buClrTx/>
                  <a:buSzPct val="130000"/>
                </a:pPr>
                <a:r>
                  <a:rPr lang="en-GB" sz="1500" dirty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The approach applied for the characterization of both spallation (ChipIR) and mixed filed (CHARM) facilities relies in </a:t>
                </a:r>
                <a:r>
                  <a:rPr lang="en-GB" sz="1500" b="1" dirty="0">
                    <a:solidFill>
                      <a:srgbClr val="C00000"/>
                    </a:solidFill>
                    <a:latin typeface="Calibri"/>
                    <a:cs typeface="Arial" pitchFamily="34" charset="0"/>
                  </a:rPr>
                  <a:t>employing SEU and SEL based </a:t>
                </a:r>
                <a:r>
                  <a:rPr lang="en-GB" sz="1500" b="1" dirty="0" smtClean="0">
                    <a:solidFill>
                      <a:srgbClr val="C00000"/>
                    </a:solidFill>
                    <a:latin typeface="Calibri"/>
                    <a:cs typeface="Arial" pitchFamily="34" charset="0"/>
                  </a:rPr>
                  <a:t>detectors</a:t>
                </a:r>
                <a:r>
                  <a:rPr lang="en-GB" sz="1500" b="1" dirty="0" smtClean="0">
                    <a:solidFill>
                      <a:srgbClr val="054FBB"/>
                    </a:solidFill>
                    <a:latin typeface="Calibri"/>
                    <a:cs typeface="Arial" pitchFamily="34" charset="0"/>
                  </a:rPr>
                  <a:t>:</a:t>
                </a:r>
                <a:endParaRPr lang="en-GB" sz="500" b="1" dirty="0" smtClean="0">
                  <a:solidFill>
                    <a:srgbClr val="054FBB"/>
                  </a:solidFill>
                  <a:latin typeface="Calibri"/>
                  <a:cs typeface="Arial" pitchFamily="34" charset="0"/>
                </a:endParaRPr>
              </a:p>
              <a:p>
                <a:pPr marL="0" lvl="0" indent="0" algn="just" defTabSz="4176392">
                  <a:spcBef>
                    <a:spcPts val="0"/>
                  </a:spcBef>
                  <a:buClrTx/>
                  <a:buSzPct val="130000"/>
                  <a:buNone/>
                </a:pPr>
                <a:r>
                  <a:rPr lang="en-GB" sz="1400" b="1" dirty="0" smtClean="0">
                    <a:solidFill>
                      <a:srgbClr val="C00000"/>
                    </a:solidFill>
                    <a:latin typeface="Calibri"/>
                    <a:cs typeface="Arial" pitchFamily="34" charset="0"/>
                  </a:rPr>
                  <a:t>SEU</a:t>
                </a:r>
                <a:r>
                  <a:rPr lang="en-GB" sz="1400" dirty="0" smtClean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: </a:t>
                </a:r>
                <a:r>
                  <a:rPr lang="en-GB" sz="1400" dirty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The memory is assumed to be equally sensitive to HEH above 20 MeV and a weighting function has to be accounted for the intermediate energy neutrons, considered from 0.2 MeV to 20 MeV, where the cross section is strongly energy dependent.</a:t>
                </a:r>
              </a:p>
              <a:p>
                <a:pPr marL="0" lvl="0" indent="128270" algn="just" defTabSz="4176392"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𝐻𝐸𝐻𝑒𝑞</m:t>
                          </m:r>
                        </m:sub>
                      </m:sSub>
                      <m:r>
                        <a:rPr lang="en-GB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0.2</m:t>
                          </m:r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𝑀𝑒𝑉</m:t>
                          </m:r>
                        </m:sub>
                        <m:sup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20</m:t>
                          </m:r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𝑀𝑒𝑉</m:t>
                          </m:r>
                        </m:sup>
                        <m:e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𝑤</m:t>
                          </m:r>
                          <m:d>
                            <m:dPr>
                              <m:ctrlPr>
                                <a:rPr lang="en-GB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𝐸</m:t>
                              </m:r>
                            </m:e>
                          </m:d>
                          <m:f>
                            <m:fPr>
                              <m:ctrlPr>
                                <a:rPr lang="en-GB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𝑑</m:t>
                                  </m:r>
                                  <m: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𝑑𝐸</m:t>
                              </m:r>
                            </m:den>
                          </m:f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𝑑𝐸</m:t>
                          </m:r>
                        </m:e>
                      </m:nary>
                      <m:r>
                        <a:rPr lang="en-GB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nary>
                        <m:naryPr>
                          <m:limLoc m:val="subSup"/>
                          <m:ctrlP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20</m:t>
                          </m:r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𝑀𝑒𝑉</m:t>
                          </m:r>
                        </m:sub>
                        <m:sup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+∞</m:t>
                          </m:r>
                        </m:sup>
                        <m:e>
                          <m:f>
                            <m:fPr>
                              <m:ctrlPr>
                                <a:rPr lang="en-GB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𝑑</m:t>
                                  </m:r>
                                  <m: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𝐻𝐸𝐻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𝑑𝐸</m:t>
                              </m:r>
                            </m:den>
                          </m:f>
                          <m:r>
                            <a:rPr lang="en-GB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𝑑𝐸</m:t>
                          </m:r>
                        </m:e>
                      </m:nary>
                      <m:r>
                        <a:rPr lang="en-GB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GB" sz="1400" dirty="0" smtClean="0">
                  <a:solidFill>
                    <a:prstClr val="black"/>
                  </a:solidFill>
                  <a:latin typeface="Calibri"/>
                  <a:ea typeface="Times New Roman" panose="02020603050405020304" pitchFamily="18" charset="0"/>
                </a:endParaRPr>
              </a:p>
              <a:p>
                <a:pPr marL="0" indent="0" algn="just" defTabSz="4176392">
                  <a:spcBef>
                    <a:spcPts val="0"/>
                  </a:spcBef>
                  <a:buClrTx/>
                  <a:buSzPct val="130000"/>
                  <a:buNone/>
                </a:pPr>
                <a:endParaRPr lang="en-GB" sz="1400" b="1" dirty="0" smtClean="0">
                  <a:solidFill>
                    <a:srgbClr val="C00000"/>
                  </a:solidFill>
                  <a:latin typeface="Calibri"/>
                  <a:cs typeface="Arial" pitchFamily="34" charset="0"/>
                </a:endParaRPr>
              </a:p>
              <a:p>
                <a:pPr marL="0" indent="0" algn="just" defTabSz="4176392">
                  <a:spcBef>
                    <a:spcPts val="0"/>
                  </a:spcBef>
                  <a:buClrTx/>
                  <a:buSzPct val="130000"/>
                  <a:buNone/>
                </a:pPr>
                <a:endParaRPr lang="en-GB" sz="1400" b="1" dirty="0" smtClean="0">
                  <a:solidFill>
                    <a:srgbClr val="C00000"/>
                  </a:solidFill>
                  <a:latin typeface="Calibri"/>
                  <a:cs typeface="Arial" pitchFamily="34" charset="0"/>
                </a:endParaRPr>
              </a:p>
              <a:p>
                <a:pPr marL="0" indent="0" algn="just" defTabSz="4176392">
                  <a:spcBef>
                    <a:spcPts val="0"/>
                  </a:spcBef>
                  <a:buClrTx/>
                  <a:buSzPct val="130000"/>
                  <a:buNone/>
                </a:pPr>
                <a:r>
                  <a:rPr lang="en-GB" sz="1400" b="1" dirty="0" smtClean="0">
                    <a:solidFill>
                      <a:srgbClr val="C00000"/>
                    </a:solidFill>
                    <a:latin typeface="Calibri"/>
                    <a:cs typeface="Arial" pitchFamily="34" charset="0"/>
                  </a:rPr>
                  <a:t>SEL</a:t>
                </a:r>
                <a:r>
                  <a:rPr lang="en-GB" sz="1400" dirty="0" smtClean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: </a:t>
                </a:r>
                <a:r>
                  <a:rPr lang="en-GB" sz="1400" dirty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COTS memories with a strong energy dependence on the SEL cross section </a:t>
                </a:r>
                <a:r>
                  <a:rPr lang="en-GB" sz="1400" dirty="0" smtClean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are </a:t>
                </a:r>
                <a:r>
                  <a:rPr lang="en-GB" sz="1400" dirty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employed to correlate the spectral hardness of the </a:t>
                </a:r>
                <a:r>
                  <a:rPr lang="en-GB" sz="1400" dirty="0" smtClean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facilities, </a:t>
                </a:r>
                <a:r>
                  <a:rPr lang="en-GB" sz="1400" dirty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supported by a FLUKA model</a:t>
                </a:r>
                <a:r>
                  <a:rPr lang="en-GB" sz="1400" dirty="0" smtClean="0">
                    <a:solidFill>
                      <a:prstClr val="black"/>
                    </a:solidFill>
                    <a:latin typeface="Calibri"/>
                    <a:cs typeface="Arial" pitchFamily="34" charset="0"/>
                  </a:rPr>
                  <a:t>.</a:t>
                </a:r>
                <a:endParaRPr lang="en-GB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4125" y="813733"/>
                <a:ext cx="8229600" cy="3947023"/>
              </a:xfrm>
              <a:blipFill>
                <a:blip r:embed="rId2"/>
                <a:stretch>
                  <a:fillRect l="-667" t="-2006" r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43911" y="4778867"/>
            <a:ext cx="2133600" cy="273844"/>
          </a:xfrm>
        </p:spPr>
        <p:txBody>
          <a:bodyPr/>
          <a:lstStyle/>
          <a:p>
            <a:r>
              <a:rPr lang="en-US" dirty="0" smtClean="0"/>
              <a:t>12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783" y="3882081"/>
            <a:ext cx="8229600" cy="110544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GB" sz="2400" dirty="0"/>
          </a:p>
        </p:txBody>
      </p:sp>
      <p:sp>
        <p:nvSpPr>
          <p:cNvPr id="8" name="TextBox 97"/>
          <p:cNvSpPr txBox="1"/>
          <p:nvPr/>
        </p:nvSpPr>
        <p:spPr>
          <a:xfrm>
            <a:off x="1388329" y="3804785"/>
            <a:ext cx="6457224" cy="330678"/>
          </a:xfrm>
          <a:prstGeom prst="rect">
            <a:avLst/>
          </a:prstGeom>
          <a:solidFill>
            <a:schemeClr val="bg1"/>
          </a:solidFill>
        </p:spPr>
        <p:txBody>
          <a:bodyPr wrap="square" lIns="129360" tIns="64680" rIns="129360" bIns="64680" rtlCol="0">
            <a:spAutoFit/>
          </a:bodyPr>
          <a:lstStyle/>
          <a:p>
            <a:pPr algn="just">
              <a:buSzPct val="130000"/>
            </a:pPr>
            <a:r>
              <a:rPr lang="en-GB" sz="1300" dirty="0">
                <a:solidFill>
                  <a:srgbClr val="054FBB"/>
                </a:solidFill>
                <a:latin typeface="Calibri"/>
                <a:cs typeface="Arial" pitchFamily="34" charset="0"/>
              </a:rPr>
              <a:t>Intermediate energy neutrons start to be a major concern with scaling of technology. </a:t>
            </a:r>
          </a:p>
        </p:txBody>
      </p:sp>
      <p:sp>
        <p:nvSpPr>
          <p:cNvPr id="9" name="Right Brace 8"/>
          <p:cNvSpPr/>
          <p:nvPr/>
        </p:nvSpPr>
        <p:spPr>
          <a:xfrm rot="5400000">
            <a:off x="3863377" y="2760881"/>
            <a:ext cx="195416" cy="1892390"/>
          </a:xfrm>
          <a:prstGeom prst="rightBrace">
            <a:avLst>
              <a:gd name="adj1" fmla="val 71840"/>
              <a:gd name="adj2" fmla="val 50439"/>
            </a:avLst>
          </a:prstGeom>
          <a:ln w="19050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400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5955793" y="4767263"/>
            <a:ext cx="18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8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ChipIr facility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671" y="239940"/>
            <a:ext cx="3991542" cy="169448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340" y="1999240"/>
            <a:ext cx="3358204" cy="25634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9041" y="880452"/>
            <a:ext cx="48116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defTabSz="4176392">
              <a:buSzPct val="13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The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ChipIr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 (Chip Irradiation) 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facility (UK),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 provides a broad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neutron atmospheric like </a:t>
            </a:r>
            <a:r>
              <a:rPr lang="en-GB" sz="1600" b="1" dirty="0" smtClean="0">
                <a:solidFill>
                  <a:srgbClr val="054FBB"/>
                </a:solidFill>
                <a:latin typeface="Calibri"/>
                <a:cs typeface="Arial" pitchFamily="34" charset="0"/>
              </a:rPr>
              <a:t>spectrum.</a:t>
            </a:r>
          </a:p>
          <a:p>
            <a:pPr marL="800100" lvl="1" indent="-342900" algn="just" defTabSz="4176392">
              <a:buSzPct val="13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Energies from the thermal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neutrons up to 800 MeV </a:t>
            </a:r>
            <a:endParaRPr lang="en-GB" sz="1600" dirty="0" smtClean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800100" lvl="1" indent="-342900" algn="just" defTabSz="4176392">
              <a:buSzPct val="13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Neutrons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produced by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itchFamily="34" charset="0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colliding protons against a tungsten target. </a:t>
            </a:r>
            <a:endParaRPr lang="en-GB" sz="1600" dirty="0" smtClean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800100" lvl="1" indent="-342900" algn="just" defTabSz="4176392">
              <a:buSzPct val="13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The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flux was measured using multi-foils 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activation.</a:t>
            </a:r>
          </a:p>
          <a:p>
            <a:pPr marL="342900" lvl="0" indent="-342900" algn="just" defTabSz="4176392">
              <a:buSzPct val="13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It was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investigated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 in order to verify its capability of </a:t>
            </a:r>
            <a:r>
              <a:rPr lang="en-GB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reproducing the SEU and SEL cross sections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typically observed in mixed field environments, such 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as CHARM.</a:t>
            </a:r>
            <a:endParaRPr lang="en-GB" sz="1600" dirty="0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sp>
        <p:nvSpPr>
          <p:cNvPr id="13" name="TextBox 79"/>
          <p:cNvSpPr txBox="1"/>
          <p:nvPr/>
        </p:nvSpPr>
        <p:spPr>
          <a:xfrm>
            <a:off x="4504945" y="4501161"/>
            <a:ext cx="2212848" cy="29220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129360" tIns="64680" rIns="129360" bIns="64680" rtlCol="0">
            <a:spAutoFit/>
          </a:bodyPr>
          <a:lstStyle/>
          <a:p>
            <a:pPr marL="0" marR="0" lvl="0" indent="0" algn="ctr" defTabSz="41763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30000"/>
              <a:buFontTx/>
              <a:buNone/>
              <a:tabLst/>
              <a:defRPr/>
            </a:pPr>
            <a:r>
              <a:rPr kumimoji="0" lang="en-US" sz="105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Figure 1: </a:t>
            </a:r>
            <a:r>
              <a:rPr kumimoji="0" lang="en-GB" sz="105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ChipIr spectrum</a:t>
            </a:r>
            <a:endParaRPr kumimoji="0" lang="en-US" sz="1050" b="0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2243911" y="477886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12 December 2018</a:t>
            </a:r>
            <a:endParaRPr lang="en-US" dirty="0"/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5955793" y="4767263"/>
            <a:ext cx="18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5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CHARM facility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14880" cy="1021141"/>
          </a:xfrm>
        </p:spPr>
        <p:txBody>
          <a:bodyPr/>
          <a:lstStyle/>
          <a:p>
            <a:pPr marL="342900" indent="-342900" algn="just" defTabSz="4176392">
              <a:spcBef>
                <a:spcPts val="0"/>
              </a:spcBef>
              <a:buClrTx/>
              <a:buSzPct val="130000"/>
            </a:pPr>
            <a:r>
              <a:rPr lang="en-GB" sz="1800" dirty="0">
                <a:solidFill>
                  <a:schemeClr val="accent6">
                    <a:lumMod val="50000"/>
                  </a:schemeClr>
                </a:solidFill>
                <a:latin typeface="Calibri"/>
                <a:cs typeface="Arial" pitchFamily="34" charset="0"/>
              </a:rPr>
              <a:t>CHARM</a:t>
            </a:r>
            <a:r>
              <a:rPr lang="en-GB" sz="1800" dirty="0">
                <a:solidFill>
                  <a:prstClr val="black"/>
                </a:solidFill>
                <a:latin typeface="Calibri"/>
                <a:cs typeface="Arial" pitchFamily="34" charset="0"/>
              </a:rPr>
              <a:t> generates a </a:t>
            </a:r>
            <a:r>
              <a:rPr lang="en-GB" sz="18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mixed-field</a:t>
            </a:r>
            <a:r>
              <a:rPr lang="en-GB" sz="1800" dirty="0">
                <a:solidFill>
                  <a:prstClr val="black"/>
                </a:solidFill>
                <a:latin typeface="Calibri"/>
                <a:cs typeface="Arial" pitchFamily="34" charset="0"/>
              </a:rPr>
              <a:t> mainly composed by </a:t>
            </a:r>
            <a:r>
              <a:rPr lang="en-GB" sz="18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neutrons, protons </a:t>
            </a:r>
            <a:r>
              <a:rPr lang="en-GB" sz="1800" dirty="0">
                <a:solidFill>
                  <a:prstClr val="black"/>
                </a:solidFill>
                <a:latin typeface="Calibri"/>
                <a:cs typeface="Arial" pitchFamily="34" charset="0"/>
              </a:rPr>
              <a:t>and</a:t>
            </a:r>
            <a:r>
              <a:rPr lang="en-GB" sz="18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 pions</a:t>
            </a:r>
            <a:r>
              <a:rPr lang="en-GB" sz="1800" dirty="0">
                <a:solidFill>
                  <a:prstClr val="black"/>
                </a:solidFill>
                <a:latin typeface="Calibri"/>
                <a:cs typeface="Arial" pitchFamily="34" charset="0"/>
              </a:rPr>
              <a:t> from the interaction of 24 GeV proton beam with a copper target. </a:t>
            </a:r>
            <a:endParaRPr lang="en-GB" sz="1800" dirty="0" smtClean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342900" indent="-342900" algn="just" defTabSz="4176392">
              <a:spcBef>
                <a:spcPts val="0"/>
              </a:spcBef>
              <a:buClrTx/>
              <a:buSzPct val="130000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R10 </a:t>
            </a:r>
            <a:r>
              <a:rPr lang="en-GB" sz="1800" dirty="0">
                <a:solidFill>
                  <a:prstClr val="black"/>
                </a:solidFill>
                <a:latin typeface="Calibri"/>
                <a:cs typeface="Arial" pitchFamily="34" charset="0"/>
              </a:rPr>
              <a:t>(hard spectrum) and G0 (</a:t>
            </a:r>
            <a:r>
              <a:rPr lang="en-GB" sz="18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soft spectrum) </a:t>
            </a:r>
            <a:r>
              <a:rPr lang="en-GB" sz="1800" dirty="0">
                <a:solidFill>
                  <a:prstClr val="black"/>
                </a:solidFill>
                <a:latin typeface="Calibri"/>
                <a:cs typeface="Arial" pitchFamily="34" charset="0"/>
              </a:rPr>
              <a:t>were employed.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845" y="2081179"/>
            <a:ext cx="2234979" cy="24786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27" y="2540496"/>
            <a:ext cx="2598193" cy="1709495"/>
          </a:xfrm>
          <a:prstGeom prst="rect">
            <a:avLst/>
          </a:prstGeom>
        </p:spPr>
      </p:pic>
      <p:sp>
        <p:nvSpPr>
          <p:cNvPr id="9" name="Right Arrow 13"/>
          <p:cNvSpPr/>
          <p:nvPr/>
        </p:nvSpPr>
        <p:spPr>
          <a:xfrm flipH="1">
            <a:off x="4150360" y="3249729"/>
            <a:ext cx="325120" cy="291031"/>
          </a:xfrm>
          <a:prstGeom prst="rightArrow">
            <a:avLst/>
          </a:prstGeom>
          <a:gradFill flip="none" rotWithShape="1">
            <a:gsLst>
              <a:gs pos="0">
                <a:srgbClr val="005A9E">
                  <a:shade val="30000"/>
                  <a:satMod val="115000"/>
                </a:srgbClr>
              </a:gs>
              <a:gs pos="50000">
                <a:srgbClr val="005A9E">
                  <a:shade val="67500"/>
                  <a:satMod val="115000"/>
                </a:srgbClr>
              </a:gs>
              <a:gs pos="100000">
                <a:srgbClr val="005A9E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79"/>
          <p:cNvSpPr txBox="1"/>
          <p:nvPr/>
        </p:nvSpPr>
        <p:spPr>
          <a:xfrm>
            <a:off x="4763298" y="4315824"/>
            <a:ext cx="2343621" cy="31528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129360" tIns="64680" rIns="129360" bIns="64680" rtlCol="0">
            <a:spAutoFit/>
          </a:bodyPr>
          <a:lstStyle/>
          <a:p>
            <a:pPr marL="0" marR="0" lvl="0" indent="0" algn="ctr" defTabSz="41763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30000"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SEU and SEL boards tested in R10</a:t>
            </a:r>
            <a:endParaRPr kumimoji="0" lang="en-US" sz="1200" b="0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243911" y="4778867"/>
            <a:ext cx="2133600" cy="273844"/>
          </a:xfrm>
        </p:spPr>
        <p:txBody>
          <a:bodyPr/>
          <a:lstStyle/>
          <a:p>
            <a:r>
              <a:rPr lang="en-US" dirty="0" smtClean="0"/>
              <a:t>12 December 2018</a:t>
            </a:r>
            <a:endParaRPr lang="en-US" dirty="0"/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5955793" y="4767263"/>
            <a:ext cx="18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81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ChipIR flux cross-calibration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203145"/>
          </a:xfrm>
        </p:spPr>
        <p:txBody>
          <a:bodyPr>
            <a:normAutofit/>
          </a:bodyPr>
          <a:lstStyle/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flux calibration was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carried out </a:t>
            </a:r>
            <a:r>
              <a:rPr lang="en-GB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with: </a:t>
            </a:r>
          </a:p>
          <a:p>
            <a:pPr marL="411480" lvl="1" indent="0" algn="just" defTabSz="4176392">
              <a:spcBef>
                <a:spcPts val="0"/>
              </a:spcBef>
              <a:buClrTx/>
              <a:buSzPct val="130000"/>
              <a:buNone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en-GB" sz="1600" b="1" dirty="0" smtClean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ESA </a:t>
            </a:r>
            <a:r>
              <a:rPr lang="en-GB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SEU Monitor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(0.25 µm SRAM memory) </a:t>
            </a:r>
            <a:endParaRPr lang="en-GB" sz="1600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 indent="0" algn="just" defTabSz="4176392">
              <a:spcBef>
                <a:spcPts val="0"/>
              </a:spcBef>
              <a:buClrTx/>
              <a:buSzPct val="130000"/>
              <a:buNone/>
            </a:pPr>
            <a:r>
              <a:rPr lang="en-GB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2) RadMon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 (</a:t>
            </a:r>
            <a:r>
              <a:rPr lang="en-GB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Toshiba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400 nm, </a:t>
            </a:r>
            <a:r>
              <a:rPr lang="en-GB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Cypress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90 nm). </a:t>
            </a:r>
          </a:p>
          <a:p>
            <a:pPr marL="411480" lvl="1" indent="0" algn="just" defTabSz="4176392">
              <a:spcBef>
                <a:spcPts val="0"/>
              </a:spcBef>
              <a:buClrTx/>
              <a:buSzPct val="130000"/>
              <a:buNone/>
            </a:pP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1600" b="1" dirty="0" smtClean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Excellent</a:t>
            </a:r>
            <a:r>
              <a:rPr lang="en-GB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1" dirty="0" smtClean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HEHeq </a:t>
            </a:r>
            <a:r>
              <a:rPr lang="en-GB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agreement within 1%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was obtained with the RadMon; </a:t>
            </a:r>
          </a:p>
          <a:p>
            <a:pPr marL="411480" lvl="1" indent="0" algn="just" defTabSz="4176392">
              <a:spcBef>
                <a:spcPts val="0"/>
              </a:spcBef>
              <a:buClrTx/>
              <a:buSzPct val="130000"/>
              <a:buNone/>
            </a:pP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1600" b="1" dirty="0" smtClean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Thermal </a:t>
            </a:r>
            <a:r>
              <a:rPr lang="en-GB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flux within the uncertainty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(quite high due to the very low ThN </a:t>
            </a:r>
            <a:r>
              <a:rPr lang="en-GB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flux compared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the HEH one). </a:t>
            </a:r>
            <a:endParaRPr lang="en-GB" sz="1600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intermediate energy neutron response (i.e. PTB at 5, 8 and 14 MeV) is </a:t>
            </a:r>
            <a:r>
              <a:rPr lang="en-GB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essential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derive the flux from the ESA Monitor and Cypress </a:t>
            </a:r>
            <a:r>
              <a:rPr lang="en-GB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memories.</a:t>
            </a:r>
            <a:endParaRPr lang="en-GB" sz="16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749603"/>
              </p:ext>
            </p:extLst>
          </p:nvPr>
        </p:nvGraphicFramePr>
        <p:xfrm>
          <a:off x="1303021" y="3204808"/>
          <a:ext cx="6396226" cy="992543"/>
        </p:xfrm>
        <a:graphic>
          <a:graphicData uri="http://schemas.openxmlformats.org/drawingml/2006/table">
            <a:tbl>
              <a:tblPr/>
              <a:tblGrid>
                <a:gridCol w="1138972">
                  <a:extLst>
                    <a:ext uri="{9D8B030D-6E8A-4147-A177-3AD203B41FA5}">
                      <a16:colId xmlns:a16="http://schemas.microsoft.com/office/drawing/2014/main" val="3368057625"/>
                    </a:ext>
                  </a:extLst>
                </a:gridCol>
                <a:gridCol w="1138972">
                  <a:extLst>
                    <a:ext uri="{9D8B030D-6E8A-4147-A177-3AD203B41FA5}">
                      <a16:colId xmlns:a16="http://schemas.microsoft.com/office/drawing/2014/main" val="2690498818"/>
                    </a:ext>
                  </a:extLst>
                </a:gridCol>
                <a:gridCol w="1138972">
                  <a:extLst>
                    <a:ext uri="{9D8B030D-6E8A-4147-A177-3AD203B41FA5}">
                      <a16:colId xmlns:a16="http://schemas.microsoft.com/office/drawing/2014/main" val="2547060912"/>
                    </a:ext>
                  </a:extLst>
                </a:gridCol>
                <a:gridCol w="991107">
                  <a:extLst>
                    <a:ext uri="{9D8B030D-6E8A-4147-A177-3AD203B41FA5}">
                      <a16:colId xmlns:a16="http://schemas.microsoft.com/office/drawing/2014/main" val="2666963639"/>
                    </a:ext>
                  </a:extLst>
                </a:gridCol>
                <a:gridCol w="1047874">
                  <a:extLst>
                    <a:ext uri="{9D8B030D-6E8A-4147-A177-3AD203B41FA5}">
                      <a16:colId xmlns:a16="http://schemas.microsoft.com/office/drawing/2014/main" val="409181380"/>
                    </a:ext>
                  </a:extLst>
                </a:gridCol>
                <a:gridCol w="940329">
                  <a:extLst>
                    <a:ext uri="{9D8B030D-6E8A-4147-A177-3AD203B41FA5}">
                      <a16:colId xmlns:a16="http://schemas.microsoft.com/office/drawing/2014/main" val="778619714"/>
                    </a:ext>
                  </a:extLst>
                </a:gridCol>
              </a:tblGrid>
              <a:tr h="248136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0" i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HEHeq [cm</a:t>
                      </a:r>
                      <a:r>
                        <a:rPr lang="it-IT" sz="1600" b="0" i="0" baseline="300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it-IT" sz="1600" b="0" i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/s]</a:t>
                      </a:r>
                      <a:endParaRPr lang="en-GB" sz="1600" b="1" i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4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4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0" i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ThN [cm</a:t>
                      </a:r>
                      <a:r>
                        <a:rPr kumimoji="0" lang="it-IT" sz="1600" b="0" i="0" kern="1200" baseline="300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it-IT" sz="1600" b="0" i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/s]</a:t>
                      </a:r>
                      <a:endParaRPr lang="en-GB" sz="1600" b="1" i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237133"/>
                  </a:ext>
                </a:extLst>
              </a:tr>
              <a:tr h="248136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GB" sz="1600" b="0" i="1" kern="120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ESA M.</a:t>
                      </a:r>
                      <a:endParaRPr lang="en-GB" sz="1600" b="0" i="1" kern="12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FFF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it-IT" sz="1600" b="0" i="1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Spectrum</a:t>
                      </a:r>
                      <a:endParaRPr lang="en-GB" sz="1600" b="1" i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FFF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it-IT" sz="1600" b="0" i="1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RadMon</a:t>
                      </a:r>
                      <a:endParaRPr lang="en-GB" sz="1600" b="1" i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0" i="1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Spectrum</a:t>
                      </a:r>
                      <a:endParaRPr lang="en-GB" sz="1600" b="1" i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0" i="1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RadMon</a:t>
                      </a:r>
                      <a:endParaRPr lang="en-GB" sz="1600" b="1" i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0" i="1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Spectrum</a:t>
                      </a:r>
                      <a:endParaRPr lang="en-GB" sz="1600" b="1" i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3199839"/>
                  </a:ext>
                </a:extLst>
              </a:tr>
              <a:tr h="496271">
                <a:tc>
                  <a:txBody>
                    <a:bodyPr/>
                    <a:lstStyle/>
                    <a:p>
                      <a:pPr marL="0" marR="0" lvl="0" indent="0" algn="ctr" defTabSz="41763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2.97×10</a:t>
                      </a:r>
                      <a:r>
                        <a:rPr lang="en-US" sz="1600" baseline="3000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</a:p>
                    <a:p>
                      <a:pPr marL="0" marR="0" lvl="0" indent="0" algn="ctr" defTabSz="41763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±20%</a:t>
                      </a:r>
                      <a:endParaRPr lang="en-GB" sz="1600" i="1" dirty="0" smtClean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763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3.44×10</a:t>
                      </a:r>
                      <a:r>
                        <a:rPr lang="en-US" sz="1600" baseline="3000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600" dirty="0" smtClean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3.09×10</a:t>
                      </a:r>
                      <a:r>
                        <a:rPr lang="en-US" sz="1600" baseline="300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r>
                        <a:rPr lang="en-US" sz="16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i="1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±21%</a:t>
                      </a:r>
                      <a:endParaRPr lang="en-GB" sz="1600" i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3.07×10</a:t>
                      </a:r>
                      <a:r>
                        <a:rPr lang="en-US" sz="1600" baseline="300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6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3.49×10</a:t>
                      </a:r>
                      <a:r>
                        <a:rPr lang="en-US" sz="1600" baseline="300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 </a:t>
                      </a:r>
                      <a:endParaRPr lang="en-GB" sz="16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+2.8×10</a:t>
                      </a:r>
                      <a:r>
                        <a:rPr lang="en-US" sz="1600" i="1" baseline="3000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600" i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1.60×10</a:t>
                      </a:r>
                      <a:r>
                        <a:rPr lang="en-US" sz="1600" baseline="300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6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365276"/>
                  </a:ext>
                </a:extLst>
              </a:tr>
            </a:tbl>
          </a:graphicData>
        </a:graphic>
      </p:graphicFrame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243911" y="4778867"/>
            <a:ext cx="2133600" cy="273844"/>
          </a:xfrm>
        </p:spPr>
        <p:txBody>
          <a:bodyPr/>
          <a:lstStyle/>
          <a:p>
            <a:r>
              <a:rPr lang="en-US" dirty="0" smtClean="0"/>
              <a:t>12 December 2018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5955793" y="4767263"/>
            <a:ext cx="18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51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SPECTRAL HARDNESS ASSESSMENT – SEL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088" y="809089"/>
            <a:ext cx="8363712" cy="3203145"/>
          </a:xfrm>
        </p:spPr>
        <p:txBody>
          <a:bodyPr>
            <a:normAutofit/>
          </a:bodyPr>
          <a:lstStyle/>
          <a:p>
            <a:pPr marL="342900" indent="-342900" algn="just" defTabSz="4176392">
              <a:spcBef>
                <a:spcPts val="0"/>
              </a:spcBef>
              <a:buClrTx/>
              <a:buSzPct val="130000"/>
            </a:pP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Samsung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 (180 nm) and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Alliance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 (200 nm) are SRAM memories with a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strong SEL cross section energy dependence 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due to the presence of tungsten, 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deployed as detectors.</a:t>
            </a:r>
            <a:endParaRPr lang="en-GB" sz="1600" dirty="0">
              <a:solidFill>
                <a:prstClr val="black"/>
              </a:solidFill>
              <a:latin typeface="Calibri"/>
              <a:cs typeface="Arial" pitchFamily="34" charset="0"/>
            </a:endParaRPr>
          </a:p>
          <a:p>
            <a:pPr marL="342900" indent="-342900" defTabSz="4176392">
              <a:spcBef>
                <a:spcPts val="0"/>
              </a:spcBef>
              <a:buClrTx/>
              <a:buSzPct val="130000"/>
            </a:pPr>
            <a:r>
              <a:rPr lang="en-US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Assessment in: </a:t>
            </a:r>
          </a:p>
          <a:p>
            <a:pPr marL="754380" lvl="1" indent="-342900" defTabSz="4176392">
              <a:spcBef>
                <a:spcPts val="0"/>
              </a:spcBef>
              <a:buClrTx/>
              <a:buSzPct val="130000"/>
            </a:pPr>
            <a:r>
              <a:rPr lang="en-US" sz="1600" b="1" u="sng" dirty="0" smtClean="0">
                <a:solidFill>
                  <a:srgbClr val="C00000"/>
                </a:solidFill>
                <a:latin typeface="Calibri"/>
                <a:cs typeface="Arial" pitchFamily="34" charset="0"/>
              </a:rPr>
              <a:t>operational</a:t>
            </a:r>
            <a:r>
              <a:rPr lang="en-US" sz="1600" u="sng" dirty="0" smtClean="0">
                <a:solidFill>
                  <a:srgbClr val="C00000"/>
                </a:solidFill>
                <a:latin typeface="Calibri"/>
                <a:cs typeface="Arial" pitchFamily="34" charset="0"/>
              </a:rPr>
              <a:t> </a:t>
            </a:r>
            <a:r>
              <a:rPr lang="en-US" sz="1600" b="1" u="sng" dirty="0">
                <a:solidFill>
                  <a:srgbClr val="C00000"/>
                </a:solidFill>
                <a:latin typeface="Calibri"/>
                <a:cs typeface="Arial" pitchFamily="34" charset="0"/>
              </a:rPr>
              <a:t>environments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: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JEDEC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,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accelerator</a:t>
            </a:r>
            <a:r>
              <a:rPr lang="en-US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 (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UJ</a:t>
            </a:r>
            <a:r>
              <a:rPr lang="en-US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,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RR</a:t>
            </a:r>
            <a:r>
              <a:rPr lang="en-US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alcoves</a:t>
            </a:r>
            <a:r>
              <a:rPr lang="en-US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) </a:t>
            </a:r>
            <a:endParaRPr lang="en-US" sz="1600" dirty="0" smtClean="0">
              <a:solidFill>
                <a:srgbClr val="054FBB"/>
              </a:solidFill>
              <a:latin typeface="Calibri"/>
              <a:cs typeface="Arial" pitchFamily="34" charset="0"/>
            </a:endParaRPr>
          </a:p>
          <a:p>
            <a:pPr marL="754380" lvl="1" indent="-342900" defTabSz="4176392">
              <a:spcBef>
                <a:spcPts val="0"/>
              </a:spcBef>
              <a:buClrTx/>
              <a:buSzPct val="130000"/>
            </a:pPr>
            <a:r>
              <a:rPr lang="en-US" sz="1600" b="1" u="sng" dirty="0" smtClean="0">
                <a:solidFill>
                  <a:srgbClr val="C00000"/>
                </a:solidFill>
                <a:latin typeface="Calibri"/>
                <a:cs typeface="Arial" pitchFamily="34" charset="0"/>
              </a:rPr>
              <a:t>test </a:t>
            </a:r>
            <a:r>
              <a:rPr lang="en-US" sz="1600" b="1" u="sng" dirty="0">
                <a:solidFill>
                  <a:srgbClr val="C00000"/>
                </a:solidFill>
                <a:latin typeface="Calibri"/>
                <a:cs typeface="Arial" pitchFamily="34" charset="0"/>
              </a:rPr>
              <a:t>facilities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: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ChipIR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,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CHARM</a:t>
            </a:r>
            <a:r>
              <a:rPr lang="en-US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 (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G0</a:t>
            </a:r>
            <a:r>
              <a:rPr lang="en-US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,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R10</a:t>
            </a:r>
            <a:r>
              <a:rPr lang="en-US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positions</a:t>
            </a:r>
            <a:r>
              <a:rPr lang="en-US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)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.</a:t>
            </a:r>
            <a:r>
              <a:rPr lang="en-US" sz="1600" dirty="0">
                <a:solidFill>
                  <a:srgbClr val="054FBB"/>
                </a:solidFill>
                <a:latin typeface="Calibri"/>
                <a:cs typeface="Arial" pitchFamily="34" charset="0"/>
              </a:rPr>
              <a:t> </a:t>
            </a:r>
            <a:endParaRPr lang="en-US" sz="1600" dirty="0" smtClean="0">
              <a:solidFill>
                <a:srgbClr val="054FBB"/>
              </a:solidFill>
              <a:latin typeface="Calibri"/>
              <a:cs typeface="Arial" pitchFamily="34" charset="0"/>
            </a:endParaRPr>
          </a:p>
          <a:p>
            <a:pPr marL="411480" lvl="1" indent="0" defTabSz="4176392">
              <a:spcBef>
                <a:spcPts val="0"/>
              </a:spcBef>
              <a:buClrTx/>
              <a:buSzPct val="130000"/>
              <a:buNone/>
            </a:pPr>
            <a:r>
              <a:rPr lang="en-US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UJ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, RR, R10 and G0 are composed by neutrons, protons, pions.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Box 93"/>
          <p:cNvSpPr txBox="1"/>
          <p:nvPr/>
        </p:nvSpPr>
        <p:spPr>
          <a:xfrm>
            <a:off x="323088" y="2410661"/>
            <a:ext cx="4889026" cy="1115508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129360" tIns="64680" rIns="129360" bIns="64680" rtlCol="0">
            <a:spAutoFit/>
          </a:bodyPr>
          <a:lstStyle/>
          <a:p>
            <a:pPr marL="285750" marR="0" lvl="0" indent="-285750" algn="just" defTabSz="41763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The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54FBB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spectral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54FBB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hardness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 is quantified through the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54FBB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H</a:t>
            </a:r>
            <a:r>
              <a:rPr kumimoji="0" lang="en-GB" sz="1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054FBB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10%</a:t>
            </a:r>
            <a:r>
              <a:rPr kumimoji="0" lang="en-GB" sz="1600" b="0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54FBB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factor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, representative of the energy above which 10% of the total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54FBB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HEH flux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is still present in the spectrum, (visible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 in the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54FBB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reverse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54FBB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integral)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Arial" pitchFamily="34" charset="0"/>
              </a:rPr>
              <a:t>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019884"/>
              </p:ext>
            </p:extLst>
          </p:nvPr>
        </p:nvGraphicFramePr>
        <p:xfrm>
          <a:off x="622273" y="3701926"/>
          <a:ext cx="4519390" cy="426720"/>
        </p:xfrm>
        <a:graphic>
          <a:graphicData uri="http://schemas.openxmlformats.org/drawingml/2006/table">
            <a:tbl>
              <a:tblPr/>
              <a:tblGrid>
                <a:gridCol w="504136">
                  <a:extLst>
                    <a:ext uri="{9D8B030D-6E8A-4147-A177-3AD203B41FA5}">
                      <a16:colId xmlns:a16="http://schemas.microsoft.com/office/drawing/2014/main" val="1210037736"/>
                    </a:ext>
                  </a:extLst>
                </a:gridCol>
                <a:gridCol w="432685">
                  <a:extLst>
                    <a:ext uri="{9D8B030D-6E8A-4147-A177-3AD203B41FA5}">
                      <a16:colId xmlns:a16="http://schemas.microsoft.com/office/drawing/2014/main" val="485685884"/>
                    </a:ext>
                  </a:extLst>
                </a:gridCol>
                <a:gridCol w="528616">
                  <a:extLst>
                    <a:ext uri="{9D8B030D-6E8A-4147-A177-3AD203B41FA5}">
                      <a16:colId xmlns:a16="http://schemas.microsoft.com/office/drawing/2014/main" val="1595284901"/>
                    </a:ext>
                  </a:extLst>
                </a:gridCol>
                <a:gridCol w="619747">
                  <a:extLst>
                    <a:ext uri="{9D8B030D-6E8A-4147-A177-3AD203B41FA5}">
                      <a16:colId xmlns:a16="http://schemas.microsoft.com/office/drawing/2014/main" val="1364896915"/>
                    </a:ext>
                  </a:extLst>
                </a:gridCol>
                <a:gridCol w="741435">
                  <a:extLst>
                    <a:ext uri="{9D8B030D-6E8A-4147-A177-3AD203B41FA5}">
                      <a16:colId xmlns:a16="http://schemas.microsoft.com/office/drawing/2014/main" val="3347952264"/>
                    </a:ext>
                  </a:extLst>
                </a:gridCol>
                <a:gridCol w="440121">
                  <a:extLst>
                    <a:ext uri="{9D8B030D-6E8A-4147-A177-3AD203B41FA5}">
                      <a16:colId xmlns:a16="http://schemas.microsoft.com/office/drawing/2014/main" val="2260537622"/>
                    </a:ext>
                  </a:extLst>
                </a:gridCol>
                <a:gridCol w="497675">
                  <a:extLst>
                    <a:ext uri="{9D8B030D-6E8A-4147-A177-3AD203B41FA5}">
                      <a16:colId xmlns:a16="http://schemas.microsoft.com/office/drawing/2014/main" val="217940685"/>
                    </a:ext>
                  </a:extLst>
                </a:gridCol>
                <a:gridCol w="754975">
                  <a:extLst>
                    <a:ext uri="{9D8B030D-6E8A-4147-A177-3AD203B41FA5}">
                      <a16:colId xmlns:a16="http://schemas.microsoft.com/office/drawing/2014/main" val="250145596"/>
                    </a:ext>
                  </a:extLst>
                </a:gridCol>
              </a:tblGrid>
              <a:tr h="1625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MeV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UJ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G0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ChipIr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JEDEC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RR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R10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Tunnel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7238426"/>
                  </a:ext>
                </a:extLst>
              </a:tr>
              <a:tr h="117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</a:t>
                      </a:r>
                      <a:r>
                        <a:rPr lang="en-US" sz="1400" baseline="-250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10%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183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525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690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790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1800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20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7897403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165" y="2363650"/>
            <a:ext cx="3545135" cy="23657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966371" y="2861787"/>
            <a:ext cx="655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1C0A88"/>
                </a:solidFill>
              </a:rPr>
              <a:t>H</a:t>
            </a:r>
            <a:r>
              <a:rPr lang="en-GB" sz="1600" baseline="-25000" dirty="0" smtClean="0">
                <a:solidFill>
                  <a:srgbClr val="1C0A88"/>
                </a:solidFill>
              </a:rPr>
              <a:t>10%</a:t>
            </a:r>
            <a:endParaRPr lang="en-GB" sz="1600" baseline="-25000" dirty="0">
              <a:solidFill>
                <a:srgbClr val="1C0A88"/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2243911" y="4778867"/>
            <a:ext cx="2133600" cy="273844"/>
          </a:xfrm>
        </p:spPr>
        <p:txBody>
          <a:bodyPr/>
          <a:lstStyle/>
          <a:p>
            <a:r>
              <a:rPr lang="en-US" dirty="0" smtClean="0"/>
              <a:t>12 December 2018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/>
        </p:nvSpPr>
        <p:spPr>
          <a:xfrm>
            <a:off x="5955793" y="4767263"/>
            <a:ext cx="18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26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193" y="2763919"/>
            <a:ext cx="3224212" cy="21646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449056" cy="705332"/>
          </a:xfrm>
        </p:spPr>
        <p:txBody>
          <a:bodyPr>
            <a:no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SPECTRAL HARDNESS ASSESSMENT – SEL FLUKA simulations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192" y="662390"/>
            <a:ext cx="3224212" cy="21287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3551" y="866827"/>
            <a:ext cx="476448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 defTabSz="4176392">
              <a:buSzPct val="13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FLUKA model 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retrieves the SEL XS up to several </a:t>
            </a:r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GeV, 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given the </a:t>
            </a:r>
            <a:r>
              <a:rPr lang="en-US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spectrum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Sensitive Volume 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(SV) thickness and </a:t>
            </a:r>
            <a:r>
              <a:rPr lang="en-US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parameters 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memories. </a:t>
            </a:r>
            <a:endParaRPr lang="en-US" sz="1600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 defTabSz="4176392">
              <a:buSzPct val="13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 surface is 4x20 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r>
              <a:rPr lang="en-GB" sz="160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0.48 µm</a:t>
            </a:r>
            <a:r>
              <a:rPr lang="en-GB" sz="1600" baseline="30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/cell of tungsten are considered</a:t>
            </a:r>
            <a:r>
              <a:rPr lang="en-GB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6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 algn="just" defTabSz="4176392">
              <a:buSzPct val="130000"/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 and simulations are in agreement </a:t>
            </a:r>
            <a:r>
              <a:rPr lang="en-GB" sz="14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within 60% over a very broad energy and cross section range. Considering the experimental uncertainties of about 30%, the agreement is satisfactory.</a:t>
            </a:r>
            <a:endParaRPr lang="en-US" sz="14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7"/>
          <p:cNvSpPr txBox="1"/>
          <p:nvPr/>
        </p:nvSpPr>
        <p:spPr>
          <a:xfrm>
            <a:off x="7190437" y="1828475"/>
            <a:ext cx="1116519" cy="376845"/>
          </a:xfrm>
          <a:prstGeom prst="rect">
            <a:avLst/>
          </a:prstGeom>
          <a:solidFill>
            <a:schemeClr val="bg1"/>
          </a:solidFill>
        </p:spPr>
        <p:txBody>
          <a:bodyPr wrap="square" lIns="129360" tIns="64680" rIns="129360" bIns="64680" rtlCol="0">
            <a:spAutoFit/>
          </a:bodyPr>
          <a:lstStyle/>
          <a:p>
            <a:pPr algn="ctr">
              <a:buSzPct val="130000"/>
            </a:pPr>
            <a:r>
              <a:rPr lang="en-US" sz="1600" i="1" dirty="0" smtClean="0">
                <a:solidFill>
                  <a:schemeClr val="accent6"/>
                </a:solidFill>
                <a:cs typeface="Arial" pitchFamily="34" charset="0"/>
              </a:rPr>
              <a:t>Alliance</a:t>
            </a:r>
            <a:endParaRPr lang="en-US" sz="1600" i="1" dirty="0">
              <a:solidFill>
                <a:schemeClr val="accent6"/>
              </a:solidFill>
              <a:cs typeface="Arial" pitchFamily="34" charset="0"/>
            </a:endParaRPr>
          </a:p>
        </p:txBody>
      </p:sp>
      <p:sp>
        <p:nvSpPr>
          <p:cNvPr id="11" name="TextBox 97"/>
          <p:cNvSpPr txBox="1"/>
          <p:nvPr/>
        </p:nvSpPr>
        <p:spPr>
          <a:xfrm>
            <a:off x="7190437" y="3933658"/>
            <a:ext cx="1116519" cy="376845"/>
          </a:xfrm>
          <a:prstGeom prst="rect">
            <a:avLst/>
          </a:prstGeom>
          <a:solidFill>
            <a:schemeClr val="bg1"/>
          </a:solidFill>
        </p:spPr>
        <p:txBody>
          <a:bodyPr wrap="square" lIns="129360" tIns="64680" rIns="129360" bIns="64680" rtlCol="0">
            <a:spAutoFit/>
          </a:bodyPr>
          <a:lstStyle/>
          <a:p>
            <a:pPr algn="ctr">
              <a:buSzPct val="130000"/>
            </a:pPr>
            <a:r>
              <a:rPr lang="en-US" sz="1600" i="1" dirty="0" smtClean="0">
                <a:solidFill>
                  <a:schemeClr val="accent6"/>
                </a:solidFill>
                <a:cs typeface="Arial" pitchFamily="34" charset="0"/>
              </a:rPr>
              <a:t>Samsung</a:t>
            </a:r>
            <a:endParaRPr lang="en-US" sz="1600" i="1" dirty="0">
              <a:solidFill>
                <a:schemeClr val="accent6"/>
              </a:solidFill>
              <a:cs typeface="Arial" pitchFamily="34" charset="0"/>
            </a:endParaRPr>
          </a:p>
        </p:txBody>
      </p:sp>
      <p:sp>
        <p:nvSpPr>
          <p:cNvPr id="12" name="Right Arrow 13"/>
          <p:cNvSpPr/>
          <p:nvPr/>
        </p:nvSpPr>
        <p:spPr>
          <a:xfrm>
            <a:off x="663078" y="3990830"/>
            <a:ext cx="269326" cy="232042"/>
          </a:xfrm>
          <a:prstGeom prst="rightArrow">
            <a:avLst/>
          </a:prstGeom>
          <a:gradFill flip="none" rotWithShape="1">
            <a:gsLst>
              <a:gs pos="0">
                <a:srgbClr val="005A9E">
                  <a:shade val="30000"/>
                  <a:satMod val="115000"/>
                </a:srgbClr>
              </a:gs>
              <a:gs pos="50000">
                <a:srgbClr val="005A9E">
                  <a:shade val="67500"/>
                  <a:satMod val="115000"/>
                </a:srgbClr>
              </a:gs>
              <a:gs pos="100000">
                <a:srgbClr val="005A9E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0C377B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4880" y="3706581"/>
            <a:ext cx="4073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risk </a:t>
            </a:r>
            <a:r>
              <a:rPr lang="en-GB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qualifying components for SEEs in environments with a lower spectral hardness than the operational </a:t>
            </a:r>
            <a:r>
              <a:rPr lang="en-GB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one.</a:t>
            </a:r>
            <a:endParaRPr lang="en-GB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243911" y="4778867"/>
            <a:ext cx="2133600" cy="273844"/>
          </a:xfrm>
        </p:spPr>
        <p:txBody>
          <a:bodyPr/>
          <a:lstStyle/>
          <a:p>
            <a:r>
              <a:rPr lang="en-US" dirty="0" smtClean="0"/>
              <a:t>12 December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40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94" y="1943340"/>
            <a:ext cx="3576711" cy="25976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081" y="1938172"/>
            <a:ext cx="3589552" cy="26069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SER induced by intermediate energy neutrons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893499"/>
            <a:ext cx="8229600" cy="3203145"/>
          </a:xfrm>
        </p:spPr>
        <p:txBody>
          <a:bodyPr/>
          <a:lstStyle/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SER on ESA Monitor, Toshiba, Cypress and a 65 nm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FPGA* 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is evaluated in the </a:t>
            </a:r>
            <a:r>
              <a:rPr lang="en-US" sz="1600" dirty="0" smtClean="0">
                <a:solidFill>
                  <a:srgbClr val="C00000"/>
                </a:solidFill>
                <a:latin typeface="Calibri"/>
                <a:cs typeface="Arial" pitchFamily="34" charset="0"/>
              </a:rPr>
              <a:t>1-3 </a:t>
            </a:r>
            <a:r>
              <a:rPr lang="en-US" sz="1600" dirty="0">
                <a:solidFill>
                  <a:srgbClr val="C00000"/>
                </a:solidFill>
                <a:latin typeface="Calibri"/>
                <a:cs typeface="Arial" pitchFamily="34" charset="0"/>
              </a:rPr>
              <a:t>MeV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, </a:t>
            </a:r>
            <a:r>
              <a:rPr lang="en-US" sz="1600" dirty="0">
                <a:solidFill>
                  <a:srgbClr val="C00000"/>
                </a:solidFill>
                <a:latin typeface="Calibri"/>
                <a:cs typeface="Arial" pitchFamily="34" charset="0"/>
              </a:rPr>
              <a:t>1-10 MeV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, </a:t>
            </a:r>
            <a:r>
              <a:rPr lang="en-US" sz="1600" dirty="0">
                <a:solidFill>
                  <a:srgbClr val="C00000"/>
                </a:solidFill>
                <a:latin typeface="Calibri"/>
                <a:cs typeface="Arial" pitchFamily="34" charset="0"/>
              </a:rPr>
              <a:t>1-20 MeV 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energy intervals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.</a:t>
            </a:r>
          </a:p>
          <a:p>
            <a:pPr marL="285750" indent="-285750" algn="just" defTabSz="4176392">
              <a:spcBef>
                <a:spcPts val="0"/>
              </a:spcBef>
              <a:buClrTx/>
              <a:buSzPct val="130000"/>
            </a:pP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65nm 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FPGA with </a:t>
            </a:r>
            <a:r>
              <a:rPr lang="en-GB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a G0-like </a:t>
            </a:r>
            <a:r>
              <a:rPr lang="en-GB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spectrum</a:t>
            </a:r>
            <a:endParaRPr lang="en-GB" sz="2800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22744" y="2062042"/>
            <a:ext cx="2447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SER on 65 nm FPGA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46033" y="2108209"/>
            <a:ext cx="1690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SER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from ground level spectrum</a:t>
            </a:r>
            <a:endParaRPr lang="en-US" sz="1600" dirty="0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94432" y="4540951"/>
            <a:ext cx="72170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900" dirty="0" smtClean="0">
                <a:latin typeface="Calibri" panose="020F0502020204030204" pitchFamily="34" charset="0"/>
                <a:cs typeface="Calibri" panose="020F0502020204030204" pitchFamily="34" charset="0"/>
              </a:rPr>
              <a:t>*D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. Lambert et al., “Single Event Upsets Induced by a few MeV Neutrons </a:t>
            </a:r>
            <a:r>
              <a:rPr lang="en-GB" sz="9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SRAMs and FPGAs,” in 2017 IEEE Radiation Effects Data Workshop </a:t>
            </a:r>
            <a:r>
              <a:rPr lang="en-GB" sz="9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REDW</a:t>
            </a:r>
            <a:r>
              <a:rPr lang="en-GB" sz="9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925312" y="1457638"/>
            <a:ext cx="269326" cy="232042"/>
          </a:xfrm>
          <a:prstGeom prst="rightArrow">
            <a:avLst/>
          </a:prstGeom>
          <a:gradFill flip="none" rotWithShape="1">
            <a:gsLst>
              <a:gs pos="0">
                <a:srgbClr val="005A9E">
                  <a:shade val="30000"/>
                  <a:satMod val="115000"/>
                </a:srgbClr>
              </a:gs>
              <a:gs pos="50000">
                <a:srgbClr val="005A9E">
                  <a:shade val="67500"/>
                  <a:satMod val="115000"/>
                </a:srgbClr>
              </a:gs>
              <a:gs pos="100000">
                <a:srgbClr val="005A9E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0C377B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4637" y="1297589"/>
            <a:ext cx="35243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than 50% of the SEUs are induced by neutrons below </a:t>
            </a:r>
            <a:r>
              <a:rPr lang="en-GB" sz="1600" b="1" dirty="0" smtClean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MeV.</a:t>
            </a:r>
            <a:endParaRPr lang="en-US" sz="1600" b="1" dirty="0">
              <a:solidFill>
                <a:srgbClr val="054FB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2243911" y="4778867"/>
            <a:ext cx="2133600" cy="273844"/>
          </a:xfrm>
        </p:spPr>
        <p:txBody>
          <a:bodyPr/>
          <a:lstStyle/>
          <a:p>
            <a:r>
              <a:rPr lang="en-US" dirty="0" smtClean="0"/>
              <a:t>12 December 2018</a:t>
            </a:r>
            <a:endParaRPr lang="en-US" dirty="0"/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5955793" y="4767263"/>
            <a:ext cx="18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0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SER induced by intermediate energy neutrons (2)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93"/>
          <p:cNvSpPr txBox="1">
            <a:spLocks noGrp="1"/>
          </p:cNvSpPr>
          <p:nvPr>
            <p:ph idx="1"/>
          </p:nvPr>
        </p:nvSpPr>
        <p:spPr>
          <a:xfrm>
            <a:off x="207264" y="1261764"/>
            <a:ext cx="1714500" cy="376845"/>
          </a:xfrm>
          <a:prstGeom prst="rect">
            <a:avLst/>
          </a:prstGeom>
          <a:solidFill>
            <a:schemeClr val="bg1"/>
          </a:solidFill>
        </p:spPr>
        <p:txBody>
          <a:bodyPr wrap="square" lIns="129360" tIns="64680" rIns="129360" bIns="64680" rtlCol="0">
            <a:spAutoFit/>
          </a:bodyPr>
          <a:lstStyle/>
          <a:p>
            <a:pPr marL="285750" indent="-285750" algn="just">
              <a:buSzPct val="130000"/>
            </a:pPr>
            <a:r>
              <a:rPr lang="en-US" sz="1600" b="1" dirty="0">
                <a:solidFill>
                  <a:srgbClr val="054FBB"/>
                </a:solidFill>
                <a:cs typeface="Arial" pitchFamily="34" charset="0"/>
              </a:rPr>
              <a:t>1-10 MeV</a:t>
            </a:r>
          </a:p>
        </p:txBody>
      </p:sp>
      <p:sp>
        <p:nvSpPr>
          <p:cNvPr id="8" name="TextBox 93"/>
          <p:cNvSpPr txBox="1"/>
          <p:nvPr/>
        </p:nvSpPr>
        <p:spPr>
          <a:xfrm>
            <a:off x="215257" y="880292"/>
            <a:ext cx="1524237" cy="376845"/>
          </a:xfrm>
          <a:prstGeom prst="rect">
            <a:avLst/>
          </a:prstGeom>
          <a:solidFill>
            <a:schemeClr val="bg1"/>
          </a:solidFill>
        </p:spPr>
        <p:txBody>
          <a:bodyPr wrap="square" lIns="129360" tIns="64680" rIns="129360" bIns="64680" rtlCol="0">
            <a:spAutoFit/>
          </a:bodyPr>
          <a:lstStyle/>
          <a:p>
            <a:pPr marL="285750" indent="-285750" algn="just">
              <a:buSzPct val="13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54FBB"/>
                </a:solidFill>
                <a:cs typeface="Arial" pitchFamily="34" charset="0"/>
              </a:rPr>
              <a:t>1-3 MeV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70175" y="873197"/>
            <a:ext cx="3032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negligible impact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70175" y="1142181"/>
            <a:ext cx="4641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4176392">
              <a:buSzPct val="130000"/>
            </a:pP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 to </a:t>
            </a:r>
            <a:r>
              <a:rPr lang="en-US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12%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SER for JEDEC, ChipIR, UJ. </a:t>
            </a:r>
          </a:p>
          <a:p>
            <a:pPr lvl="0" algn="just" defTabSz="4176392">
              <a:buSzPct val="130000"/>
            </a:pP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 to </a:t>
            </a:r>
            <a:r>
              <a:rPr lang="en-US" sz="1600" b="1" dirty="0">
                <a:solidFill>
                  <a:srgbClr val="054FB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36%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CHARM G0 position.</a:t>
            </a:r>
          </a:p>
        </p:txBody>
      </p:sp>
      <p:sp>
        <p:nvSpPr>
          <p:cNvPr id="15" name="TextBox 93"/>
          <p:cNvSpPr txBox="1">
            <a:spLocks/>
          </p:cNvSpPr>
          <p:nvPr/>
        </p:nvSpPr>
        <p:spPr>
          <a:xfrm>
            <a:off x="207264" y="1673348"/>
            <a:ext cx="1714500" cy="376845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129360" tIns="64680" rIns="129360" bIns="64680" rtlCol="0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SzPct val="130000"/>
            </a:pPr>
            <a:r>
              <a:rPr lang="en-US" sz="1600" b="1" dirty="0" smtClean="0">
                <a:solidFill>
                  <a:srgbClr val="054FBB"/>
                </a:solidFill>
                <a:cs typeface="Arial" pitchFamily="34" charset="0"/>
              </a:rPr>
              <a:t>1-20 MeV</a:t>
            </a:r>
            <a:endParaRPr lang="en-US" sz="1600" b="1" dirty="0">
              <a:solidFill>
                <a:srgbClr val="054FBB"/>
              </a:solidFill>
              <a:cs typeface="Arial" pitchFamily="34" charset="0"/>
            </a:endParaRPr>
          </a:p>
        </p:txBody>
      </p:sp>
      <p:sp>
        <p:nvSpPr>
          <p:cNvPr id="16" name="TextBox 93"/>
          <p:cNvSpPr txBox="1">
            <a:spLocks/>
          </p:cNvSpPr>
          <p:nvPr/>
        </p:nvSpPr>
        <p:spPr>
          <a:xfrm>
            <a:off x="2063464" y="1674653"/>
            <a:ext cx="6372624" cy="623066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129360" tIns="64680" rIns="129360" bIns="64680" rtlCol="0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 defTabSz="4176392">
              <a:spcBef>
                <a:spcPts val="0"/>
              </a:spcBef>
              <a:buClrTx/>
              <a:buSzPct val="130000"/>
              <a:buNone/>
            </a:pP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up to </a:t>
            </a:r>
            <a:r>
              <a:rPr lang="en-US" sz="1600" b="1" dirty="0" smtClean="0">
                <a:solidFill>
                  <a:srgbClr val="054FBB"/>
                </a:solidFill>
                <a:latin typeface="Calibri"/>
                <a:cs typeface="Arial" pitchFamily="34" charset="0"/>
              </a:rPr>
              <a:t>21%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of SER for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ground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level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, </a:t>
            </a:r>
            <a:r>
              <a:rPr lang="en-US" sz="1600" b="1" dirty="0" smtClean="0">
                <a:solidFill>
                  <a:srgbClr val="054FBB"/>
                </a:solidFill>
                <a:latin typeface="Calibri"/>
                <a:cs typeface="Arial" pitchFamily="34" charset="0"/>
              </a:rPr>
              <a:t>26%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in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accelerator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applications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 and up to </a:t>
            </a:r>
            <a:r>
              <a:rPr lang="en-US" sz="1600" b="1" dirty="0">
                <a:solidFill>
                  <a:srgbClr val="054FBB"/>
                </a:solidFill>
                <a:latin typeface="Calibri"/>
                <a:cs typeface="Arial" pitchFamily="34" charset="0"/>
              </a:rPr>
              <a:t>54%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 for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G0</a:t>
            </a:r>
            <a:r>
              <a:rPr lang="en-US" sz="1600" dirty="0">
                <a:solidFill>
                  <a:prstClr val="black"/>
                </a:solidFill>
                <a:latin typeface="Calibri"/>
                <a:cs typeface="Arial" pitchFamily="34" charset="0"/>
              </a:rPr>
              <a:t>.</a:t>
            </a:r>
            <a:endParaRPr lang="en-US" sz="1600" dirty="0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236798"/>
              </p:ext>
            </p:extLst>
          </p:nvPr>
        </p:nvGraphicFramePr>
        <p:xfrm>
          <a:off x="1739494" y="2703426"/>
          <a:ext cx="5003114" cy="1600935"/>
        </p:xfrm>
        <a:graphic>
          <a:graphicData uri="http://schemas.openxmlformats.org/drawingml/2006/table">
            <a:tbl>
              <a:tblPr/>
              <a:tblGrid>
                <a:gridCol w="980633">
                  <a:extLst>
                    <a:ext uri="{9D8B030D-6E8A-4147-A177-3AD203B41FA5}">
                      <a16:colId xmlns:a16="http://schemas.microsoft.com/office/drawing/2014/main" val="3131006988"/>
                    </a:ext>
                  </a:extLst>
                </a:gridCol>
                <a:gridCol w="840570">
                  <a:extLst>
                    <a:ext uri="{9D8B030D-6E8A-4147-A177-3AD203B41FA5}">
                      <a16:colId xmlns:a16="http://schemas.microsoft.com/office/drawing/2014/main" val="1523381971"/>
                    </a:ext>
                  </a:extLst>
                </a:gridCol>
                <a:gridCol w="766256">
                  <a:extLst>
                    <a:ext uri="{9D8B030D-6E8A-4147-A177-3AD203B41FA5}">
                      <a16:colId xmlns:a16="http://schemas.microsoft.com/office/drawing/2014/main" val="892262381"/>
                    </a:ext>
                  </a:extLst>
                </a:gridCol>
                <a:gridCol w="813865">
                  <a:extLst>
                    <a:ext uri="{9D8B030D-6E8A-4147-A177-3AD203B41FA5}">
                      <a16:colId xmlns:a16="http://schemas.microsoft.com/office/drawing/2014/main" val="3900552223"/>
                    </a:ext>
                  </a:extLst>
                </a:gridCol>
                <a:gridCol w="856137">
                  <a:extLst>
                    <a:ext uri="{9D8B030D-6E8A-4147-A177-3AD203B41FA5}">
                      <a16:colId xmlns:a16="http://schemas.microsoft.com/office/drawing/2014/main" val="1895949448"/>
                    </a:ext>
                  </a:extLst>
                </a:gridCol>
                <a:gridCol w="745653">
                  <a:extLst>
                    <a:ext uri="{9D8B030D-6E8A-4147-A177-3AD203B41FA5}">
                      <a16:colId xmlns:a16="http://schemas.microsoft.com/office/drawing/2014/main" val="3330395147"/>
                    </a:ext>
                  </a:extLst>
                </a:gridCol>
              </a:tblGrid>
              <a:tr h="275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1-20 MeV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Spect</a:t>
                      </a:r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%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ESA M.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Toshiba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Cypress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FPGA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7570928"/>
                  </a:ext>
                </a:extLst>
              </a:tr>
              <a:tr h="207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UJ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39.4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18.4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7994322"/>
                  </a:ext>
                </a:extLst>
              </a:tr>
              <a:tr h="207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G0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84.1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39.2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54.4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4151746"/>
                  </a:ext>
                </a:extLst>
              </a:tr>
              <a:tr h="207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ChipIr</a:t>
                      </a:r>
                      <a:endParaRPr lang="en-GB" sz="14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69273"/>
                  </a:ext>
                </a:extLst>
              </a:tr>
              <a:tr h="207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JEDEC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43.4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21.1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539049"/>
                  </a:ext>
                </a:extLst>
              </a:tr>
              <a:tr h="207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RR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300276"/>
                  </a:ext>
                </a:extLst>
              </a:tr>
              <a:tr h="207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R10</a:t>
                      </a:r>
                      <a:endParaRPr lang="en-GB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60.5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233752"/>
                  </a:ext>
                </a:extLst>
              </a:tr>
            </a:tbl>
          </a:graphicData>
        </a:graphic>
      </p:graphicFrame>
      <p:sp>
        <p:nvSpPr>
          <p:cNvPr id="18" name="Right Arrow 13"/>
          <p:cNvSpPr/>
          <p:nvPr/>
        </p:nvSpPr>
        <p:spPr>
          <a:xfrm>
            <a:off x="1702545" y="934419"/>
            <a:ext cx="325120" cy="264424"/>
          </a:xfrm>
          <a:prstGeom prst="rightArrow">
            <a:avLst/>
          </a:prstGeom>
          <a:gradFill flip="none" rotWithShape="1">
            <a:gsLst>
              <a:gs pos="0">
                <a:srgbClr val="005A9E">
                  <a:shade val="30000"/>
                  <a:satMod val="115000"/>
                </a:srgbClr>
              </a:gs>
              <a:gs pos="50000">
                <a:srgbClr val="005A9E">
                  <a:shade val="67500"/>
                  <a:satMod val="115000"/>
                </a:srgbClr>
              </a:gs>
              <a:gs pos="100000">
                <a:srgbClr val="005A9E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0C377B"/>
              </a:solidFill>
            </a:endParaRPr>
          </a:p>
        </p:txBody>
      </p:sp>
      <p:sp>
        <p:nvSpPr>
          <p:cNvPr id="19" name="Right Arrow 13"/>
          <p:cNvSpPr/>
          <p:nvPr/>
        </p:nvSpPr>
        <p:spPr>
          <a:xfrm>
            <a:off x="1702545" y="1320059"/>
            <a:ext cx="325120" cy="265565"/>
          </a:xfrm>
          <a:prstGeom prst="rightArrow">
            <a:avLst/>
          </a:prstGeom>
          <a:gradFill flip="none" rotWithShape="1">
            <a:gsLst>
              <a:gs pos="0">
                <a:srgbClr val="005A9E">
                  <a:shade val="30000"/>
                  <a:satMod val="115000"/>
                </a:srgbClr>
              </a:gs>
              <a:gs pos="50000">
                <a:srgbClr val="005A9E">
                  <a:shade val="67500"/>
                  <a:satMod val="115000"/>
                </a:srgbClr>
              </a:gs>
              <a:gs pos="100000">
                <a:srgbClr val="005A9E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0C377B"/>
              </a:solidFill>
            </a:endParaRPr>
          </a:p>
        </p:txBody>
      </p:sp>
      <p:sp>
        <p:nvSpPr>
          <p:cNvPr id="20" name="Right Arrow 13"/>
          <p:cNvSpPr/>
          <p:nvPr/>
        </p:nvSpPr>
        <p:spPr>
          <a:xfrm>
            <a:off x="1702545" y="1731643"/>
            <a:ext cx="325120" cy="266611"/>
          </a:xfrm>
          <a:prstGeom prst="rightArrow">
            <a:avLst/>
          </a:prstGeom>
          <a:gradFill flip="none" rotWithShape="1">
            <a:gsLst>
              <a:gs pos="0">
                <a:srgbClr val="005A9E">
                  <a:shade val="30000"/>
                  <a:satMod val="115000"/>
                </a:srgbClr>
              </a:gs>
              <a:gs pos="50000">
                <a:srgbClr val="005A9E">
                  <a:shade val="67500"/>
                  <a:satMod val="115000"/>
                </a:srgbClr>
              </a:gs>
              <a:gs pos="100000">
                <a:srgbClr val="005A9E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0C377B"/>
              </a:solidFill>
            </a:endParaRPr>
          </a:p>
        </p:txBody>
      </p:sp>
      <p:sp>
        <p:nvSpPr>
          <p:cNvPr id="21" name="TextBox 97"/>
          <p:cNvSpPr txBox="1"/>
          <p:nvPr/>
        </p:nvSpPr>
        <p:spPr>
          <a:xfrm>
            <a:off x="2718334" y="4333306"/>
            <a:ext cx="3188206" cy="346067"/>
          </a:xfrm>
          <a:prstGeom prst="rect">
            <a:avLst/>
          </a:prstGeom>
          <a:solidFill>
            <a:schemeClr val="bg1"/>
          </a:solidFill>
        </p:spPr>
        <p:txBody>
          <a:bodyPr wrap="square" lIns="129360" tIns="64680" rIns="129360" bIns="64680" rtlCol="0">
            <a:spAutoFit/>
          </a:bodyPr>
          <a:lstStyle/>
          <a:p>
            <a:pPr algn="ctr">
              <a:buSzPct val="130000"/>
            </a:pPr>
            <a:r>
              <a:rPr lang="en-US" sz="14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SER (%) impact of different spectra</a:t>
            </a:r>
            <a:endParaRPr lang="en-US" sz="1400" i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2243911" y="4778867"/>
            <a:ext cx="2133600" cy="273844"/>
          </a:xfrm>
        </p:spPr>
        <p:txBody>
          <a:bodyPr/>
          <a:lstStyle/>
          <a:p>
            <a:r>
              <a:rPr lang="en-US" dirty="0" smtClean="0"/>
              <a:t>12 December 2018</a:t>
            </a:r>
            <a:endParaRPr lang="en-US" dirty="0"/>
          </a:p>
        </p:txBody>
      </p:sp>
      <p:sp>
        <p:nvSpPr>
          <p:cNvPr id="23" name="Date Placeholder 3"/>
          <p:cNvSpPr txBox="1">
            <a:spLocks/>
          </p:cNvSpPr>
          <p:nvPr/>
        </p:nvSpPr>
        <p:spPr>
          <a:xfrm>
            <a:off x="5955793" y="4767263"/>
            <a:ext cx="1889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4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2208</TotalTime>
  <Words>1201</Words>
  <Application>Microsoft Office PowerPoint</Application>
  <PresentationFormat>On-screen Show (16:9)</PresentationFormat>
  <Paragraphs>182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CERN2Corporate16-9</vt:lpstr>
      <vt:lpstr>SEE flux and spectral hardness calibration of neutron spallation and mixed field facilities</vt:lpstr>
      <vt:lpstr>Introduction</vt:lpstr>
      <vt:lpstr>ChipIr facility</vt:lpstr>
      <vt:lpstr>CHARM facility</vt:lpstr>
      <vt:lpstr>ChipIR flux cross-calibration</vt:lpstr>
      <vt:lpstr>SPECTRAL HARDNESS ASSESSMENT – SEL measurements</vt:lpstr>
      <vt:lpstr>SPECTRAL HARDNESS ASSESSMENT – SEL FLUKA simulations</vt:lpstr>
      <vt:lpstr>SER induced by intermediate energy neutrons (1)</vt:lpstr>
      <vt:lpstr>SER induced by intermediate energy neutrons (2)</vt:lpstr>
      <vt:lpstr>Complementary work/Outlook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Matteo Cecchetto</cp:lastModifiedBy>
  <cp:revision>88</cp:revision>
  <dcterms:created xsi:type="dcterms:W3CDTF">2016-04-26T16:44:32Z</dcterms:created>
  <dcterms:modified xsi:type="dcterms:W3CDTF">2018-12-11T21:06:27Z</dcterms:modified>
</cp:coreProperties>
</file>