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4"/>
  </p:notesMasterIdLst>
  <p:sldIdLst>
    <p:sldId id="289" r:id="rId2"/>
    <p:sldId id="313" r:id="rId3"/>
    <p:sldId id="314" r:id="rId4"/>
    <p:sldId id="305" r:id="rId5"/>
    <p:sldId id="315" r:id="rId6"/>
    <p:sldId id="308" r:id="rId7"/>
    <p:sldId id="290" r:id="rId8"/>
    <p:sldId id="292" r:id="rId9"/>
    <p:sldId id="306" r:id="rId10"/>
    <p:sldId id="303" r:id="rId11"/>
    <p:sldId id="298" r:id="rId12"/>
    <p:sldId id="318" r:id="rId13"/>
    <p:sldId id="301" r:id="rId14"/>
    <p:sldId id="309" r:id="rId15"/>
    <p:sldId id="294" r:id="rId16"/>
    <p:sldId id="295" r:id="rId17"/>
    <p:sldId id="296" r:id="rId18"/>
    <p:sldId id="259" r:id="rId19"/>
    <p:sldId id="261" r:id="rId20"/>
    <p:sldId id="310" r:id="rId21"/>
    <p:sldId id="311" r:id="rId22"/>
    <p:sldId id="31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E1F1FF"/>
    <a:srgbClr val="0B387C"/>
    <a:srgbClr val="000000"/>
    <a:srgbClr val="0C377B"/>
    <a:srgbClr val="D5EBFF"/>
    <a:srgbClr val="FFFF00"/>
    <a:srgbClr val="99FF99"/>
    <a:srgbClr val="104282"/>
    <a:srgbClr val="F0670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59" autoAdjust="0"/>
    <p:restoredTop sz="93557" autoAdjust="0"/>
  </p:normalViewPr>
  <p:slideViewPr>
    <p:cSldViewPr snapToGrid="0" snapToObjects="1">
      <p:cViewPr varScale="1">
        <p:scale>
          <a:sx n="64" d="100"/>
          <a:sy n="64" d="100"/>
        </p:scale>
        <p:origin x="1200"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6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6ABF0B-239F-46EB-B138-2CB88EF42C81}" type="datetimeFigureOut">
              <a:rPr lang="en-GB" smtClean="0"/>
              <a:t>12/12/2018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5605AA-EB09-4364-93E8-B85F135C3977}" type="slidenum">
              <a:rPr lang="en-GB" smtClean="0"/>
              <a:t>‹#›</a:t>
            </a:fld>
            <a:endParaRPr lang="en-GB"/>
          </a:p>
        </p:txBody>
      </p:sp>
    </p:spTree>
    <p:extLst>
      <p:ext uri="{BB962C8B-B14F-4D97-AF65-F5344CB8AC3E}">
        <p14:creationId xmlns:p14="http://schemas.microsoft.com/office/powerpoint/2010/main" val="2059381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a:t>
            </a:fld>
            <a:endParaRPr lang="en-GB"/>
          </a:p>
        </p:txBody>
      </p:sp>
    </p:spTree>
    <p:extLst>
      <p:ext uri="{BB962C8B-B14F-4D97-AF65-F5344CB8AC3E}">
        <p14:creationId xmlns:p14="http://schemas.microsoft.com/office/powerpoint/2010/main" val="2121237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11</a:t>
            </a:fld>
            <a:endParaRPr lang="en-GB"/>
          </a:p>
        </p:txBody>
      </p:sp>
    </p:spTree>
    <p:extLst>
      <p:ext uri="{BB962C8B-B14F-4D97-AF65-F5344CB8AC3E}">
        <p14:creationId xmlns:p14="http://schemas.microsoft.com/office/powerpoint/2010/main" val="2536604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12</a:t>
            </a:fld>
            <a:endParaRPr lang="en-GB"/>
          </a:p>
        </p:txBody>
      </p:sp>
    </p:spTree>
    <p:extLst>
      <p:ext uri="{BB962C8B-B14F-4D97-AF65-F5344CB8AC3E}">
        <p14:creationId xmlns:p14="http://schemas.microsoft.com/office/powerpoint/2010/main" val="6719693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smtClean="0"/>
              <a:t>Not</a:t>
            </a:r>
            <a:r>
              <a:rPr lang="en-GB" baseline="0" dirty="0" smtClean="0"/>
              <a:t> used in the LHC. </a:t>
            </a:r>
          </a:p>
          <a:p>
            <a:r>
              <a:rPr lang="en-GB" dirty="0" smtClean="0"/>
              <a:t>Boron weight percent: 80%: 650 E/m2 ---&gt; 2mm and 800E/m2 ---&gt; 5mm.</a:t>
            </a:r>
          </a:p>
          <a:p>
            <a:endParaRPr lang="en-US" dirty="0" smtClean="0"/>
          </a:p>
          <a:p>
            <a:r>
              <a:rPr lang="en-US" dirty="0" smtClean="0"/>
              <a:t>Thermal neutron </a:t>
            </a:r>
            <a:r>
              <a:rPr lang="en-US" dirty="0" err="1" smtClean="0"/>
              <a:t>affettono</a:t>
            </a:r>
            <a:r>
              <a:rPr lang="en-US" dirty="0" smtClean="0"/>
              <a:t> </a:t>
            </a:r>
            <a:r>
              <a:rPr lang="en-US" dirty="0" err="1" smtClean="0"/>
              <a:t>l’elettronica</a:t>
            </a:r>
            <a:r>
              <a:rPr lang="en-US" dirty="0" smtClean="0"/>
              <a:t>, </a:t>
            </a:r>
            <a:r>
              <a:rPr lang="en-US" dirty="0" err="1" smtClean="0"/>
              <a:t>specialmente</a:t>
            </a:r>
            <a:r>
              <a:rPr lang="en-US" dirty="0" smtClean="0"/>
              <a:t> se </a:t>
            </a:r>
            <a:r>
              <a:rPr lang="en-US" dirty="0" err="1" smtClean="0"/>
              <a:t>c’e</a:t>
            </a:r>
            <a:r>
              <a:rPr lang="en-US" dirty="0" smtClean="0"/>
              <a:t>’ </a:t>
            </a:r>
            <a:r>
              <a:rPr lang="en-US" dirty="0" err="1" smtClean="0"/>
              <a:t>boro</a:t>
            </a:r>
            <a:r>
              <a:rPr lang="en-US" dirty="0" smtClean="0"/>
              <a:t> –COTS</a:t>
            </a:r>
          </a:p>
          <a:p>
            <a:endParaRPr lang="en-US" dirty="0" smtClean="0"/>
          </a:p>
          <a:p>
            <a:r>
              <a:rPr lang="en-US" dirty="0" err="1" smtClean="0"/>
              <a:t>Assorber</a:t>
            </a:r>
            <a:r>
              <a:rPr lang="en-US" dirty="0" smtClean="0"/>
              <a:t>, boron carbide shielding</a:t>
            </a:r>
            <a:endParaRPr lang="en-GB" dirty="0" smtClean="0"/>
          </a:p>
          <a:p>
            <a:endParaRPr lang="en-GB" dirty="0" smtClean="0"/>
          </a:p>
          <a:p>
            <a:r>
              <a:rPr lang="en-GB" dirty="0" smtClean="0"/>
              <a:t>Boron carbide mass content: 25% B: 400E/m2---&gt; 3.2 mm and 800E/m2 ---&gt; 7mm</a:t>
            </a:r>
            <a:endParaRPr lang="en-US" dirty="0" smtClean="0"/>
          </a:p>
        </p:txBody>
      </p:sp>
      <p:sp>
        <p:nvSpPr>
          <p:cNvPr id="4" name="Slide Number Placeholder 3"/>
          <p:cNvSpPr>
            <a:spLocks noGrp="1"/>
          </p:cNvSpPr>
          <p:nvPr>
            <p:ph type="sldNum" sz="quarter" idx="10"/>
          </p:nvPr>
        </p:nvSpPr>
        <p:spPr/>
        <p:txBody>
          <a:bodyPr/>
          <a:lstStyle/>
          <a:p>
            <a:fld id="{D55605AA-EB09-4364-93E8-B85F135C3977}" type="slidenum">
              <a:rPr lang="en-GB" smtClean="0"/>
              <a:t>15</a:t>
            </a:fld>
            <a:endParaRPr lang="en-GB"/>
          </a:p>
        </p:txBody>
      </p:sp>
    </p:spTree>
    <p:extLst>
      <p:ext uri="{BB962C8B-B14F-4D97-AF65-F5344CB8AC3E}">
        <p14:creationId xmlns:p14="http://schemas.microsoft.com/office/powerpoint/2010/main" val="34343006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err="1" smtClean="0"/>
              <a:t>Intensita</a:t>
            </a:r>
            <a:r>
              <a:rPr lang="en-US" dirty="0" smtClean="0"/>
              <a:t> </a:t>
            </a:r>
            <a:r>
              <a:rPr lang="en-US" dirty="0" err="1" smtClean="0"/>
              <a:t>piu</a:t>
            </a:r>
            <a:r>
              <a:rPr lang="en-US" dirty="0" smtClean="0"/>
              <a:t> </a:t>
            </a:r>
            <a:r>
              <a:rPr lang="en-US" dirty="0" err="1" smtClean="0"/>
              <a:t>basse</a:t>
            </a:r>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16</a:t>
            </a:fld>
            <a:endParaRPr lang="en-GB"/>
          </a:p>
        </p:txBody>
      </p:sp>
    </p:spTree>
    <p:extLst>
      <p:ext uri="{BB962C8B-B14F-4D97-AF65-F5344CB8AC3E}">
        <p14:creationId xmlns:p14="http://schemas.microsoft.com/office/powerpoint/2010/main" val="388242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It gives information on the softness of the spectrum</a:t>
            </a: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17</a:t>
            </a:fld>
            <a:endParaRPr lang="en-GB"/>
          </a:p>
        </p:txBody>
      </p:sp>
    </p:spTree>
    <p:extLst>
      <p:ext uri="{BB962C8B-B14F-4D97-AF65-F5344CB8AC3E}">
        <p14:creationId xmlns:p14="http://schemas.microsoft.com/office/powerpoint/2010/main" val="989433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still keep</a:t>
            </a:r>
            <a:r>
              <a:rPr lang="en-US" baseline="0" dirty="0" smtClean="0"/>
              <a:t> in charm </a:t>
            </a:r>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18</a:t>
            </a:fld>
            <a:endParaRPr lang="en-GB"/>
          </a:p>
        </p:txBody>
      </p:sp>
    </p:spTree>
    <p:extLst>
      <p:ext uri="{BB962C8B-B14F-4D97-AF65-F5344CB8AC3E}">
        <p14:creationId xmlns:p14="http://schemas.microsoft.com/office/powerpoint/2010/main" val="21342982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19</a:t>
            </a:fld>
            <a:endParaRPr lang="en-GB"/>
          </a:p>
        </p:txBody>
      </p:sp>
    </p:spTree>
    <p:extLst>
      <p:ext uri="{BB962C8B-B14F-4D97-AF65-F5344CB8AC3E}">
        <p14:creationId xmlns:p14="http://schemas.microsoft.com/office/powerpoint/2010/main" val="806410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In order to assess the radiation levels in the tunnel, and to validate the shielding effect put in place in the 2017, </a:t>
            </a:r>
            <a:r>
              <a:rPr lang="en-GB" dirty="0" err="1" smtClean="0"/>
              <a:t>BatMons</a:t>
            </a:r>
            <a:r>
              <a:rPr lang="en-GB" dirty="0" smtClean="0"/>
              <a:t> have been installed in the tunnel areas close to the sensitive equipment in the 2018. At the end of the 2017, two additional concrete blocks have been installed close to the </a:t>
            </a:r>
            <a:r>
              <a:rPr lang="en-GB" dirty="0" err="1" smtClean="0"/>
              <a:t>LKr</a:t>
            </a:r>
            <a:r>
              <a:rPr lang="en-GB" dirty="0" smtClean="0"/>
              <a:t> readout rack to reduce even further the High energy hadron (HEH) </a:t>
            </a:r>
            <a:r>
              <a:rPr lang="en-GB" dirty="0" err="1" smtClean="0"/>
              <a:t>fluence</a:t>
            </a:r>
            <a:r>
              <a:rPr lang="en-GB" dirty="0" smtClean="0"/>
              <a:t> coming from the target zone. In addition to this, the racks containing the electronics for the KTAG and </a:t>
            </a:r>
            <a:r>
              <a:rPr lang="en-GB" dirty="0" err="1" smtClean="0"/>
              <a:t>LKr</a:t>
            </a:r>
            <a:r>
              <a:rPr lang="en-GB" dirty="0" smtClean="0"/>
              <a:t> have been covered with sheets of Boron Carbide (B4C) to shield from the thermal neutrons (THN) which could have been the cause of several failures in the 2017 run.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t>
            </a:r>
            <a:r>
              <a:rPr lang="en-GB" dirty="0" smtClean="0">
                <a:latin typeface="Tahoma" panose="020B0604030504040204" pitchFamily="34" charset="0"/>
                <a:ea typeface="Times New Roman" panose="02020603050405020304" pitchFamily="18" charset="0"/>
                <a:cs typeface="Times New Roman" panose="02020603050405020304" pitchFamily="18" charset="0"/>
              </a:rPr>
              <a:t>NA62 will measure the rate at which the charged kaon decays into a charged pion and a neutrino-antineutrino pair. </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measurements carried out in the time frame 20/06/2018 - 18/07/2018 showed that the HEH and Thermal neutron out of the shielding are in the range of 7E7 per week. This value can potentially induces failures to electronic equipment such as FPGAs or SRAM memories. The shielding effectively reduces the HEH </a:t>
            </a:r>
            <a:r>
              <a:rPr lang="en-GB" sz="1200" kern="1200" dirty="0" err="1" smtClean="0">
                <a:solidFill>
                  <a:schemeClr val="tx1"/>
                </a:solidFill>
                <a:effectLst/>
                <a:latin typeface="+mn-lt"/>
                <a:ea typeface="+mn-ea"/>
                <a:cs typeface="+mn-cs"/>
              </a:rPr>
              <a:t>fluence</a:t>
            </a:r>
            <a:r>
              <a:rPr lang="en-GB" sz="1200" kern="1200" dirty="0" smtClean="0">
                <a:solidFill>
                  <a:schemeClr val="tx1"/>
                </a:solidFill>
                <a:effectLst/>
                <a:latin typeface="+mn-lt"/>
                <a:ea typeface="+mn-ea"/>
                <a:cs typeface="+mn-cs"/>
              </a:rPr>
              <a:t> by a factor ~10 as can be noted in Table 4 (Position1/Position2 and Position1/Position3).  The boron carbide shielding is very effective to capture thermal neutron, indeed the thermal neutron </a:t>
            </a:r>
            <a:r>
              <a:rPr lang="en-GB" sz="1200" kern="1200" dirty="0" err="1" smtClean="0">
                <a:solidFill>
                  <a:schemeClr val="tx1"/>
                </a:solidFill>
                <a:effectLst/>
                <a:latin typeface="+mn-lt"/>
                <a:ea typeface="+mn-ea"/>
                <a:cs typeface="+mn-cs"/>
              </a:rPr>
              <a:t>fluence</a:t>
            </a:r>
            <a:r>
              <a:rPr lang="en-GB" sz="1200" kern="1200" dirty="0" smtClean="0">
                <a:solidFill>
                  <a:schemeClr val="tx1"/>
                </a:solidFill>
                <a:effectLst/>
                <a:latin typeface="+mn-lt"/>
                <a:ea typeface="+mn-ea"/>
                <a:cs typeface="+mn-cs"/>
              </a:rPr>
              <a:t> is reduced by a factor 28 with respect to the out shielding position (Position1/Position2) and of a factor 12 only considering the effect of the boron carbide (Position3/Position2).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pixel tracking detectors (</a:t>
            </a:r>
            <a:r>
              <a:rPr lang="en-GB" sz="1200" b="1" i="0" kern="1200" dirty="0" smtClean="0">
                <a:solidFill>
                  <a:schemeClr val="tx1"/>
                </a:solidFill>
                <a:effectLst/>
                <a:latin typeface="+mn-lt"/>
                <a:ea typeface="+mn-ea"/>
                <a:cs typeface="+mn-cs"/>
              </a:rPr>
              <a:t>GTK</a:t>
            </a:r>
            <a:r>
              <a:rPr lang="en-GB" sz="1200" b="0" i="0" kern="1200" dirty="0" smtClean="0">
                <a:solidFill>
                  <a:schemeClr val="tx1"/>
                </a:solidFill>
                <a:effectLst/>
                <a:latin typeface="+mn-lt"/>
                <a:ea typeface="+mn-ea"/>
                <a:cs typeface="+mn-cs"/>
              </a:rPr>
              <a:t>) tracking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Liquid Krypton </a:t>
            </a:r>
            <a:r>
              <a:rPr lang="en-GB" sz="1200" b="1" i="0" kern="1200" dirty="0" smtClean="0">
                <a:solidFill>
                  <a:schemeClr val="tx1"/>
                </a:solidFill>
                <a:effectLst/>
                <a:latin typeface="+mn-lt"/>
                <a:ea typeface="+mn-ea"/>
                <a:cs typeface="+mn-cs"/>
              </a:rPr>
              <a:t>calorimeter</a:t>
            </a:r>
            <a:r>
              <a:rPr lang="en-GB" sz="1200" b="0" i="0" kern="1200" dirty="0" smtClean="0">
                <a:solidFill>
                  <a:schemeClr val="tx1"/>
                </a:solidFill>
                <a:effectLst/>
                <a:latin typeface="+mn-lt"/>
                <a:ea typeface="+mn-ea"/>
                <a:cs typeface="+mn-cs"/>
              </a:rPr>
              <a:t> detector, (</a:t>
            </a:r>
            <a:r>
              <a:rPr lang="en-GB" sz="1200" b="0" i="0" kern="1200" dirty="0" err="1" smtClean="0">
                <a:solidFill>
                  <a:schemeClr val="tx1"/>
                </a:solidFill>
                <a:effectLst/>
                <a:latin typeface="+mn-lt"/>
                <a:ea typeface="+mn-ea"/>
                <a:cs typeface="+mn-cs"/>
              </a:rPr>
              <a:t>LKr</a:t>
            </a:r>
            <a:r>
              <a:rPr lang="en-GB" sz="1200" b="0" i="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20</a:t>
            </a:fld>
            <a:endParaRPr lang="en-GB"/>
          </a:p>
        </p:txBody>
      </p:sp>
    </p:spTree>
    <p:extLst>
      <p:ext uri="{BB962C8B-B14F-4D97-AF65-F5344CB8AC3E}">
        <p14:creationId xmlns:p14="http://schemas.microsoft.com/office/powerpoint/2010/main" val="2807733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Liquid Krypton </a:t>
            </a:r>
            <a:r>
              <a:rPr lang="en-GB" sz="1200" b="1" i="0" kern="1200" dirty="0" smtClean="0">
                <a:solidFill>
                  <a:schemeClr val="tx1"/>
                </a:solidFill>
                <a:effectLst/>
                <a:latin typeface="+mn-lt"/>
                <a:ea typeface="+mn-ea"/>
                <a:cs typeface="+mn-cs"/>
              </a:rPr>
              <a:t>calorimeter</a:t>
            </a:r>
            <a:r>
              <a:rPr lang="en-GB" sz="1200" b="0" i="0" kern="1200" dirty="0" smtClean="0">
                <a:solidFill>
                  <a:schemeClr val="tx1"/>
                </a:solidFill>
                <a:effectLst/>
                <a:latin typeface="+mn-lt"/>
                <a:ea typeface="+mn-ea"/>
                <a:cs typeface="+mn-cs"/>
              </a:rPr>
              <a:t> detector, (</a:t>
            </a:r>
            <a:r>
              <a:rPr lang="en-GB" sz="1200" b="0" i="0" kern="1200" dirty="0" err="1" smtClean="0">
                <a:solidFill>
                  <a:schemeClr val="tx1"/>
                </a:solidFill>
                <a:effectLst/>
                <a:latin typeface="+mn-lt"/>
                <a:ea typeface="+mn-ea"/>
                <a:cs typeface="+mn-cs"/>
              </a:rPr>
              <a:t>LKr</a:t>
            </a:r>
            <a:r>
              <a:rPr lang="en-GB" sz="1200" b="0" i="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21</a:t>
            </a:fld>
            <a:endParaRPr lang="en-GB"/>
          </a:p>
        </p:txBody>
      </p:sp>
    </p:spTree>
    <p:extLst>
      <p:ext uri="{BB962C8B-B14F-4D97-AF65-F5344CB8AC3E}">
        <p14:creationId xmlns:p14="http://schemas.microsoft.com/office/powerpoint/2010/main" val="37865701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Liquid Krypton </a:t>
            </a:r>
            <a:r>
              <a:rPr lang="en-GB" sz="1200" b="1" i="0" kern="1200" dirty="0" smtClean="0">
                <a:solidFill>
                  <a:schemeClr val="tx1"/>
                </a:solidFill>
                <a:effectLst/>
                <a:latin typeface="+mn-lt"/>
                <a:ea typeface="+mn-ea"/>
                <a:cs typeface="+mn-cs"/>
              </a:rPr>
              <a:t>calorimeter</a:t>
            </a:r>
            <a:r>
              <a:rPr lang="en-GB" sz="1200" b="0" i="0" kern="1200" dirty="0" smtClean="0">
                <a:solidFill>
                  <a:schemeClr val="tx1"/>
                </a:solidFill>
                <a:effectLst/>
                <a:latin typeface="+mn-lt"/>
                <a:ea typeface="+mn-ea"/>
                <a:cs typeface="+mn-cs"/>
              </a:rPr>
              <a:t> detector, (</a:t>
            </a:r>
            <a:r>
              <a:rPr lang="en-GB" sz="1200" b="0" i="0" kern="1200" dirty="0" err="1" smtClean="0">
                <a:solidFill>
                  <a:schemeClr val="tx1"/>
                </a:solidFill>
                <a:effectLst/>
                <a:latin typeface="+mn-lt"/>
                <a:ea typeface="+mn-ea"/>
                <a:cs typeface="+mn-cs"/>
              </a:rPr>
              <a:t>LKr</a:t>
            </a:r>
            <a:r>
              <a:rPr lang="en-GB" sz="1200" b="0" i="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22</a:t>
            </a:fld>
            <a:endParaRPr lang="en-GB"/>
          </a:p>
        </p:txBody>
      </p:sp>
    </p:spTree>
    <p:extLst>
      <p:ext uri="{BB962C8B-B14F-4D97-AF65-F5344CB8AC3E}">
        <p14:creationId xmlns:p14="http://schemas.microsoft.com/office/powerpoint/2010/main" val="365129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2</a:t>
            </a:fld>
            <a:endParaRPr lang="en-GB"/>
          </a:p>
        </p:txBody>
      </p:sp>
    </p:spTree>
    <p:extLst>
      <p:ext uri="{BB962C8B-B14F-4D97-AF65-F5344CB8AC3E}">
        <p14:creationId xmlns:p14="http://schemas.microsoft.com/office/powerpoint/2010/main" val="3786361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3</a:t>
            </a:fld>
            <a:endParaRPr lang="en-GB"/>
          </a:p>
        </p:txBody>
      </p:sp>
    </p:spTree>
    <p:extLst>
      <p:ext uri="{BB962C8B-B14F-4D97-AF65-F5344CB8AC3E}">
        <p14:creationId xmlns:p14="http://schemas.microsoft.com/office/powerpoint/2010/main" val="93869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Choosing</a:t>
            </a:r>
            <a:r>
              <a:rPr lang="en-US" baseline="0" dirty="0" smtClean="0"/>
              <a:t> the target, the shielding and the test position it is possible to define the spectra and the intensity of the field.</a:t>
            </a:r>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4</a:t>
            </a:fld>
            <a:endParaRPr lang="en-GB"/>
          </a:p>
        </p:txBody>
      </p:sp>
    </p:spTree>
    <p:extLst>
      <p:ext uri="{BB962C8B-B14F-4D97-AF65-F5344CB8AC3E}">
        <p14:creationId xmlns:p14="http://schemas.microsoft.com/office/powerpoint/2010/main" val="622098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5</a:t>
            </a:fld>
            <a:endParaRPr lang="en-GB"/>
          </a:p>
        </p:txBody>
      </p:sp>
    </p:spTree>
    <p:extLst>
      <p:ext uri="{BB962C8B-B14F-4D97-AF65-F5344CB8AC3E}">
        <p14:creationId xmlns:p14="http://schemas.microsoft.com/office/powerpoint/2010/main" val="1742737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7</a:t>
            </a:fld>
            <a:endParaRPr lang="en-GB"/>
          </a:p>
        </p:txBody>
      </p:sp>
    </p:spTree>
    <p:extLst>
      <p:ext uri="{BB962C8B-B14F-4D97-AF65-F5344CB8AC3E}">
        <p14:creationId xmlns:p14="http://schemas.microsoft.com/office/powerpoint/2010/main" val="115542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When IRRAD inserts some samples in the beam line, a decrease</a:t>
            </a:r>
          </a:p>
          <a:p>
            <a:r>
              <a:rPr lang="en-GB" sz="1200" b="0" i="0" u="none" strike="noStrike" kern="1200" baseline="0" dirty="0" smtClean="0">
                <a:solidFill>
                  <a:schemeClr val="tx1"/>
                </a:solidFill>
                <a:latin typeface="+mn-lt"/>
                <a:ea typeface="+mn-ea"/>
                <a:cs typeface="+mn-cs"/>
              </a:rPr>
              <a:t>of the counts of SEC2 is expected, as some primary protons are scattered from the beam</a:t>
            </a:r>
          </a:p>
          <a:p>
            <a:r>
              <a:rPr lang="en-GB" sz="1200" b="0" i="0" u="none" strike="noStrike" kern="1200" baseline="0" dirty="0" smtClean="0">
                <a:solidFill>
                  <a:schemeClr val="tx1"/>
                </a:solidFill>
                <a:latin typeface="+mn-lt"/>
                <a:ea typeface="+mn-ea"/>
                <a:cs typeface="+mn-cs"/>
              </a:rPr>
              <a:t>line direction. At difference with this expectation, we measured an increase of the counts.</a:t>
            </a:r>
          </a:p>
          <a:p>
            <a:r>
              <a:rPr lang="en-GB" sz="1200" b="0" i="0" u="none" strike="noStrike" kern="1200" baseline="0" dirty="0" smtClean="0">
                <a:solidFill>
                  <a:schemeClr val="tx1"/>
                </a:solidFill>
                <a:latin typeface="+mn-lt"/>
                <a:ea typeface="+mn-ea"/>
                <a:cs typeface="+mn-cs"/>
              </a:rPr>
              <a:t>This increase is caused by secondary particles, which are generated by the interaction</a:t>
            </a:r>
          </a:p>
          <a:p>
            <a:r>
              <a:rPr lang="en-GB" sz="1200" b="0" i="0" u="none" strike="noStrike" kern="1200" baseline="0" dirty="0" smtClean="0">
                <a:solidFill>
                  <a:schemeClr val="tx1"/>
                </a:solidFill>
                <a:latin typeface="+mn-lt"/>
                <a:ea typeface="+mn-ea"/>
                <a:cs typeface="+mn-cs"/>
              </a:rPr>
              <a:t>between the primary protons and the IRRAD sample. Secondary particles are emitted in</a:t>
            </a:r>
          </a:p>
          <a:p>
            <a:r>
              <a:rPr lang="en-GB" sz="1200" b="0" i="0" u="none" strike="noStrike" kern="1200" baseline="0" dirty="0" smtClean="0">
                <a:solidFill>
                  <a:schemeClr val="tx1"/>
                </a:solidFill>
                <a:latin typeface="+mn-lt"/>
                <a:ea typeface="+mn-ea"/>
                <a:cs typeface="+mn-cs"/>
              </a:rPr>
              <a:t>the same direction of the beam line and they are counted by the SEC2. Due to the low</a:t>
            </a:r>
          </a:p>
          <a:p>
            <a:r>
              <a:rPr lang="en-GB" sz="1200" b="0" i="0" u="none" strike="noStrike" kern="1200" baseline="0" dirty="0" smtClean="0">
                <a:solidFill>
                  <a:schemeClr val="tx1"/>
                </a:solidFill>
                <a:latin typeface="+mn-lt"/>
                <a:ea typeface="+mn-ea"/>
                <a:cs typeface="+mn-cs"/>
              </a:rPr>
              <a:t>momentum of these secondary particles, when they impinge inside the target, they do not</a:t>
            </a:r>
          </a:p>
          <a:p>
            <a:r>
              <a:rPr lang="en-GB" sz="1200" b="0" i="0" u="none" strike="noStrike" kern="1200" baseline="0" dirty="0" smtClean="0">
                <a:solidFill>
                  <a:schemeClr val="tx1"/>
                </a:solidFill>
                <a:latin typeface="+mn-lt"/>
                <a:ea typeface="+mn-ea"/>
                <a:cs typeface="+mn-cs"/>
              </a:rPr>
              <a:t>contribute to the generation of the mixed field of CHARM. In this way, the measurement</a:t>
            </a:r>
          </a:p>
          <a:p>
            <a:r>
              <a:rPr lang="en-GB" sz="1200" b="0" i="0" u="none" strike="noStrike" kern="1200" baseline="0" dirty="0" smtClean="0">
                <a:solidFill>
                  <a:schemeClr val="tx1"/>
                </a:solidFill>
                <a:latin typeface="+mn-lt"/>
                <a:ea typeface="+mn-ea"/>
                <a:cs typeface="+mn-cs"/>
              </a:rPr>
              <a:t>of SEC2 are overestimating the real number of POT.</a:t>
            </a:r>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8</a:t>
            </a:fld>
            <a:endParaRPr lang="en-GB"/>
          </a:p>
        </p:txBody>
      </p:sp>
    </p:spTree>
    <p:extLst>
      <p:ext uri="{BB962C8B-B14F-4D97-AF65-F5344CB8AC3E}">
        <p14:creationId xmlns:p14="http://schemas.microsoft.com/office/powerpoint/2010/main" val="542942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C377B"/>
                </a:solidFill>
                <a:ea typeface="Times New Roman" panose="02020603050405020304" pitchFamily="18" charset="0"/>
              </a:rPr>
              <a:t>Position 1 (up to -60% diff) and Position 16 (up to -50%).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C377B"/>
                </a:solidFill>
                <a:effectLst/>
                <a:ea typeface="Times New Roman" panose="02020603050405020304" pitchFamily="18" charset="0"/>
              </a:rPr>
              <a:t>A=110cm, B=84cm, C=160cm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rgbClr val="0C377B"/>
              </a:solidFill>
              <a:effectLst/>
              <a:ea typeface="Times New Roman" panose="02020603050405020304" pitchFamily="18" charset="0"/>
            </a:endParaRPr>
          </a:p>
          <a:p>
            <a:r>
              <a:rPr lang="en-GB" sz="1200" b="1" kern="1200" dirty="0" smtClean="0">
                <a:solidFill>
                  <a:schemeClr val="tx1"/>
                </a:solidFill>
                <a:effectLst/>
                <a:latin typeface="+mn-lt"/>
                <a:ea typeface="+mn-ea"/>
                <a:cs typeface="+mn-cs"/>
              </a:rPr>
              <a:t>H-FWHM</a:t>
            </a: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V-FWHM</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51.9 +/- 7.7</a:t>
            </a:r>
          </a:p>
          <a:p>
            <a:r>
              <a:rPr lang="en-GB" sz="1200" kern="1200" dirty="0" smtClean="0">
                <a:solidFill>
                  <a:schemeClr val="tx1"/>
                </a:solidFill>
                <a:effectLst/>
                <a:latin typeface="+mn-lt"/>
                <a:ea typeface="+mn-ea"/>
                <a:cs typeface="+mn-cs"/>
              </a:rPr>
              <a:t>47.7+/-</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5.5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50" dirty="0" smtClean="0">
              <a:solidFill>
                <a:srgbClr val="0C377B"/>
              </a:solidFill>
              <a:effectLst/>
              <a:ea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9</a:t>
            </a:fld>
            <a:endParaRPr lang="en-GB"/>
          </a:p>
        </p:txBody>
      </p:sp>
    </p:spTree>
    <p:extLst>
      <p:ext uri="{BB962C8B-B14F-4D97-AF65-F5344CB8AC3E}">
        <p14:creationId xmlns:p14="http://schemas.microsoft.com/office/powerpoint/2010/main" val="1464049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C377B"/>
                </a:solidFill>
                <a:ea typeface="Times New Roman" panose="02020603050405020304" pitchFamily="18" charset="0"/>
              </a:rPr>
              <a:t>Position 1 (up to -60% diff) and Position 16 (up to -50%).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C377B"/>
                </a:solidFill>
                <a:effectLst/>
                <a:ea typeface="Times New Roman" panose="02020603050405020304" pitchFamily="18" charset="0"/>
              </a:rPr>
              <a:t>A=110cm, B=84cm, C=160cm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C377B"/>
                </a:solidFill>
                <a:effectLst/>
                <a:ea typeface="Times New Roman" panose="02020603050405020304" pitchFamily="18" charset="0"/>
              </a:rPr>
              <a:t>In the direction of </a:t>
            </a:r>
            <a:endParaRPr lang="en-GB" sz="1050" dirty="0" smtClean="0">
              <a:solidFill>
                <a:srgbClr val="0C377B"/>
              </a:solidFill>
              <a:effectLst/>
              <a:ea typeface="Times New Roman" panose="02020603050405020304" pitchFamily="18" charset="0"/>
            </a:endParaRPr>
          </a:p>
          <a:p>
            <a:endParaRPr lang="en-GB" dirty="0"/>
          </a:p>
        </p:txBody>
      </p:sp>
      <p:sp>
        <p:nvSpPr>
          <p:cNvPr id="4" name="Slide Number Placeholder 3"/>
          <p:cNvSpPr>
            <a:spLocks noGrp="1"/>
          </p:cNvSpPr>
          <p:nvPr>
            <p:ph type="sldNum" sz="quarter" idx="10"/>
          </p:nvPr>
        </p:nvSpPr>
        <p:spPr/>
        <p:txBody>
          <a:bodyPr/>
          <a:lstStyle/>
          <a:p>
            <a:fld id="{D55605AA-EB09-4364-93E8-B85F135C3977}" type="slidenum">
              <a:rPr lang="en-GB" smtClean="0"/>
              <a:t>10</a:t>
            </a:fld>
            <a:endParaRPr lang="en-GB"/>
          </a:p>
        </p:txBody>
      </p:sp>
    </p:spTree>
    <p:extLst>
      <p:ext uri="{BB962C8B-B14F-4D97-AF65-F5344CB8AC3E}">
        <p14:creationId xmlns:p14="http://schemas.microsoft.com/office/powerpoint/2010/main" val="24370254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 Cangialosi - Thermal neutron SRAM detector and its characterization at the CERN Mixed Field Facility, CHARM </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ft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2.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29.jpe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400.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12.png"/><Relationship Id="rId7"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430.png"/><Relationship Id="rId5" Type="http://schemas.openxmlformats.org/officeDocument/2006/relationships/image" Target="../media/image33.png"/><Relationship Id="rId4" Type="http://schemas.openxmlformats.org/officeDocument/2006/relationships/image" Target="../media/image32.jpeg"/><Relationship Id="rId9" Type="http://schemas.openxmlformats.org/officeDocument/2006/relationships/image" Target="../media/image46.png"/></Relationships>
</file>

<file path=ppt/slides/_rels/slide2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34.jpeg"/><Relationship Id="rId7"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cstate="email">
            <a:extLst>
              <a:ext uri="{28A0092B-C50C-407E-A947-70E740481C1C}">
                <a14:useLocalDpi xmlns:a14="http://schemas.microsoft.com/office/drawing/2010/main" val="0"/>
              </a:ext>
            </a:extLst>
          </a:blip>
          <a:srcRect l="8996" t="21013" r="1000" b="26690"/>
          <a:stretch/>
        </p:blipFill>
        <p:spPr>
          <a:xfrm>
            <a:off x="579863" y="197272"/>
            <a:ext cx="8096791" cy="2217173"/>
          </a:xfrm>
          <a:prstGeom prst="rect">
            <a:avLst/>
          </a:prstGeom>
        </p:spPr>
      </p:pic>
      <p:sp>
        <p:nvSpPr>
          <p:cNvPr id="12" name="Rectangle 11"/>
          <p:cNvSpPr/>
          <p:nvPr/>
        </p:nvSpPr>
        <p:spPr>
          <a:xfrm>
            <a:off x="502322" y="0"/>
            <a:ext cx="8251872" cy="2467014"/>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idx="10"/>
          </p:nvPr>
        </p:nvSpPr>
        <p:spPr>
          <a:xfrm>
            <a:off x="430813" y="3835131"/>
            <a:ext cx="6415548" cy="920094"/>
          </a:xfrm>
        </p:spPr>
        <p:txBody>
          <a:bodyPr>
            <a:normAutofit lnSpcReduction="10000"/>
          </a:bodyPr>
          <a:lstStyle/>
          <a:p>
            <a:pPr lvl="0">
              <a:spcBef>
                <a:spcPts val="0"/>
              </a:spcBef>
              <a:buClrTx/>
              <a:buSzTx/>
            </a:pPr>
            <a:r>
              <a:rPr lang="en-GB" sz="1800" u="sng" dirty="0">
                <a:solidFill>
                  <a:srgbClr val="0055A0"/>
                </a:solidFill>
              </a:rPr>
              <a:t>C. </a:t>
            </a:r>
            <a:r>
              <a:rPr lang="en-GB" sz="1800" u="sng" dirty="0" smtClean="0">
                <a:solidFill>
                  <a:srgbClr val="0055A0"/>
                </a:solidFill>
              </a:rPr>
              <a:t>Cangialosi</a:t>
            </a:r>
            <a:r>
              <a:rPr lang="en-GB" sz="1800" dirty="0" smtClean="0">
                <a:solidFill>
                  <a:srgbClr val="0055A0"/>
                </a:solidFill>
              </a:rPr>
              <a:t>, Marie-Curie Fellow</a:t>
            </a:r>
            <a:endParaRPr lang="en-GB" sz="1800" dirty="0">
              <a:solidFill>
                <a:srgbClr val="0055A0"/>
              </a:solidFill>
            </a:endParaRPr>
          </a:p>
          <a:p>
            <a:pPr lvl="0">
              <a:spcBef>
                <a:spcPts val="600"/>
              </a:spcBef>
              <a:buClrTx/>
              <a:buSzTx/>
            </a:pPr>
            <a:r>
              <a:rPr lang="en-GB" sz="1800" i="1" dirty="0" smtClean="0">
                <a:solidFill>
                  <a:srgbClr val="0055A0"/>
                </a:solidFill>
              </a:rPr>
              <a:t>R2E Annual Meeting 2018</a:t>
            </a:r>
          </a:p>
          <a:p>
            <a:pPr lvl="0">
              <a:spcBef>
                <a:spcPts val="600"/>
              </a:spcBef>
              <a:buClrTx/>
              <a:buSzTx/>
            </a:pPr>
            <a:r>
              <a:rPr lang="en-US" sz="1800" i="1" dirty="0" smtClean="0">
                <a:solidFill>
                  <a:srgbClr val="0055A0"/>
                </a:solidFill>
              </a:rPr>
              <a:t>12/12/18 - CERN</a:t>
            </a:r>
            <a:endParaRPr lang="en-GB" sz="1800" i="1" dirty="0">
              <a:solidFill>
                <a:srgbClr val="0055A0"/>
              </a:solidFill>
            </a:endParaRPr>
          </a:p>
          <a:p>
            <a:endParaRPr lang="en-GB" sz="700" dirty="0"/>
          </a:p>
        </p:txBody>
      </p:sp>
      <p:pic>
        <p:nvPicPr>
          <p:cNvPr id="4" name="Picture 2" descr="http://r2e.web.cern.ch/R2E/Pictures/R2E_Logo_final.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118924" y="5966423"/>
            <a:ext cx="823834" cy="7933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341092" y="5781329"/>
            <a:ext cx="2278708" cy="1076671"/>
          </a:xfrm>
          <a:prstGeom prst="rect">
            <a:avLst/>
          </a:prstGeom>
        </p:spPr>
      </p:pic>
      <p:pic>
        <p:nvPicPr>
          <p:cNvPr id="6" name="Picture 5"/>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02993" y="5639203"/>
            <a:ext cx="2206097" cy="1164530"/>
          </a:xfrm>
          <a:prstGeom prst="rect">
            <a:avLst/>
          </a:prstGeom>
        </p:spPr>
      </p:pic>
      <p:pic>
        <p:nvPicPr>
          <p:cNvPr id="9" name="Picture 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305606" y="5818009"/>
            <a:ext cx="874685" cy="918026"/>
          </a:xfrm>
          <a:prstGeom prst="rect">
            <a:avLst/>
          </a:prstGeom>
        </p:spPr>
      </p:pic>
      <p:sp>
        <p:nvSpPr>
          <p:cNvPr id="2" name="Title 1"/>
          <p:cNvSpPr>
            <a:spLocks noGrp="1"/>
          </p:cNvSpPr>
          <p:nvPr>
            <p:ph type="title"/>
          </p:nvPr>
        </p:nvSpPr>
        <p:spPr>
          <a:xfrm>
            <a:off x="430813" y="2454742"/>
            <a:ext cx="7821561" cy="1290986"/>
          </a:xfrm>
        </p:spPr>
        <p:txBody>
          <a:bodyPr>
            <a:noAutofit/>
          </a:bodyPr>
          <a:lstStyle/>
          <a:p>
            <a:r>
              <a:rPr lang="en-GB" altLang="en-US" sz="3600" dirty="0">
                <a:ea typeface="Ubuntu"/>
              </a:rPr>
              <a:t>CHARM Dosimetry challenges and new opportunities</a:t>
            </a:r>
            <a:endParaRPr lang="en-GB" sz="3600" dirty="0"/>
          </a:p>
        </p:txBody>
      </p:sp>
    </p:spTree>
    <p:extLst>
      <p:ext uri="{BB962C8B-B14F-4D97-AF65-F5344CB8AC3E}">
        <p14:creationId xmlns:p14="http://schemas.microsoft.com/office/powerpoint/2010/main" val="4142650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400000">
            <a:off x="5753256" y="1600465"/>
            <a:ext cx="3682966" cy="2762225"/>
          </a:xfrm>
          <a:prstGeom prst="rect">
            <a:avLst/>
          </a:prstGeom>
          <a:ln w="38100" cap="sq">
            <a:solidFill>
              <a:schemeClr val="tx1">
                <a:lumMod val="50000"/>
              </a:schemeClr>
            </a:solidFill>
            <a:prstDash val="solid"/>
            <a:miter lim="800000"/>
          </a:ln>
          <a:effectLst>
            <a:outerShdw blurRad="50800" dist="38100" dir="2700000" algn="tl" rotWithShape="0">
              <a:srgbClr val="000000">
                <a:alpha val="43000"/>
              </a:srgbClr>
            </a:outerShdw>
          </a:effectLst>
        </p:spPr>
      </p:pic>
      <p:sp>
        <p:nvSpPr>
          <p:cNvPr id="14" name="Slide Number Placeholder 13"/>
          <p:cNvSpPr>
            <a:spLocks noGrp="1"/>
          </p:cNvSpPr>
          <p:nvPr>
            <p:ph type="sldNum" sz="quarter" idx="12"/>
          </p:nvPr>
        </p:nvSpPr>
        <p:spPr/>
        <p:txBody>
          <a:bodyPr/>
          <a:lstStyle/>
          <a:p>
            <a:r>
              <a:rPr lang="en-US" dirty="0" smtClean="0"/>
              <a:t>7</a:t>
            </a:r>
            <a:endParaRPr lang="en-US" dirty="0"/>
          </a:p>
        </p:txBody>
      </p:sp>
      <p:sp>
        <p:nvSpPr>
          <p:cNvPr id="6" name="Title 3"/>
          <p:cNvSpPr>
            <a:spLocks noGrp="1"/>
          </p:cNvSpPr>
          <p:nvPr>
            <p:ph type="title"/>
          </p:nvPr>
        </p:nvSpPr>
        <p:spPr>
          <a:xfrm>
            <a:off x="149472" y="15595"/>
            <a:ext cx="8682728" cy="893977"/>
          </a:xfrm>
        </p:spPr>
        <p:txBody>
          <a:bodyPr>
            <a:normAutofit/>
          </a:bodyPr>
          <a:lstStyle/>
          <a:p>
            <a:r>
              <a:rPr lang="en-US" sz="3200" dirty="0" smtClean="0"/>
              <a:t>Beam position Influence on the Dose</a:t>
            </a:r>
            <a:endParaRPr lang="en-GB" sz="3200" dirty="0"/>
          </a:p>
        </p:txBody>
      </p:sp>
      <p:cxnSp>
        <p:nvCxnSpPr>
          <p:cNvPr id="16" name="Straight Connector 15"/>
          <p:cNvCxnSpPr/>
          <p:nvPr/>
        </p:nvCxnSpPr>
        <p:spPr>
          <a:xfrm>
            <a:off x="196250" y="714393"/>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135"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36" name="Rectangle 135"/>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32" name="Rounded Rectangle 31"/>
          <p:cNvSpPr/>
          <p:nvPr/>
        </p:nvSpPr>
        <p:spPr>
          <a:xfrm>
            <a:off x="7762680" y="2782134"/>
            <a:ext cx="313050" cy="299504"/>
          </a:xfrm>
          <a:prstGeom prst="roundRect">
            <a:avLst/>
          </a:prstGeom>
          <a:solidFill>
            <a:schemeClr val="tx2"/>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white"/>
                </a:solidFill>
                <a:effectLst/>
                <a:uLnTx/>
                <a:uFillTx/>
                <a:latin typeface="Calibri" panose="020F0502020204030204"/>
                <a:ea typeface="+mn-ea"/>
                <a:cs typeface="+mn-cs"/>
              </a:rPr>
              <a:t>A</a:t>
            </a:r>
            <a:endParaRPr kumimoji="0" lang="en-GB"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3" name="Rounded Rectangle 32"/>
          <p:cNvSpPr/>
          <p:nvPr/>
        </p:nvSpPr>
        <p:spPr>
          <a:xfrm>
            <a:off x="7436360" y="1700324"/>
            <a:ext cx="316974" cy="251361"/>
          </a:xfrm>
          <a:prstGeom prst="roundRect">
            <a:avLst/>
          </a:prstGeom>
          <a:solidFill>
            <a:schemeClr val="tx2"/>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white"/>
                </a:solidFill>
                <a:effectLst/>
                <a:uLnTx/>
                <a:uFillTx/>
                <a:latin typeface="Calibri" panose="020F0502020204030204"/>
                <a:ea typeface="+mn-ea"/>
                <a:cs typeface="+mn-cs"/>
              </a:rPr>
              <a:t>C</a:t>
            </a:r>
            <a:endParaRPr kumimoji="0" lang="en-GB"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4" name="Rounded Rectangle 33"/>
          <p:cNvSpPr/>
          <p:nvPr/>
        </p:nvSpPr>
        <p:spPr>
          <a:xfrm>
            <a:off x="7468877" y="3197406"/>
            <a:ext cx="251723" cy="302559"/>
          </a:xfrm>
          <a:prstGeom prst="roundRect">
            <a:avLst/>
          </a:prstGeom>
          <a:solidFill>
            <a:schemeClr val="tx2"/>
          </a:solidFill>
          <a:ln w="12700" cap="flat" cmpd="sng" algn="ctr">
            <a:no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smtClean="0">
                <a:ln>
                  <a:noFill/>
                </a:ln>
                <a:solidFill>
                  <a:prstClr val="white"/>
                </a:solidFill>
                <a:effectLst/>
                <a:uLnTx/>
                <a:uFillTx/>
                <a:latin typeface="Calibri" panose="020F0502020204030204"/>
                <a:ea typeface="+mn-ea"/>
                <a:cs typeface="+mn-cs"/>
              </a:rPr>
              <a:t>B</a:t>
            </a:r>
            <a:endParaRPr kumimoji="0" lang="en-GB" sz="1100" b="1"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5" name="Flowchart: Summing Junction 34"/>
          <p:cNvSpPr/>
          <p:nvPr/>
        </p:nvSpPr>
        <p:spPr>
          <a:xfrm>
            <a:off x="8501098" y="2562406"/>
            <a:ext cx="306025" cy="290471"/>
          </a:xfrm>
          <a:prstGeom prst="flowChartSummingJunction">
            <a:avLst/>
          </a:prstGeom>
          <a:noFill/>
          <a:ln w="38100" cap="flat" cmpd="sng" algn="ctr">
            <a:solidFill>
              <a:srgbClr val="FF0000"/>
            </a:solidFill>
            <a:prstDash val="solid"/>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 name="TextBox 7"/>
          <p:cNvSpPr txBox="1"/>
          <p:nvPr/>
        </p:nvSpPr>
        <p:spPr>
          <a:xfrm>
            <a:off x="8265251" y="2184112"/>
            <a:ext cx="768883" cy="391691"/>
          </a:xfrm>
          <a:prstGeom prst="rect">
            <a:avLst/>
          </a:prstGeom>
          <a:noFill/>
          <a:ln w="9525" cmpd="sng">
            <a:noFill/>
          </a:ln>
          <a:effectLst/>
        </p:spPr>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FF0000"/>
                </a:solidFill>
                <a:effectLst/>
                <a:uLnTx/>
                <a:uFillTx/>
                <a:latin typeface="Calibri" panose="020F0502020204030204"/>
                <a:ea typeface="+mn-ea"/>
                <a:cs typeface="+mn-cs"/>
              </a:rPr>
              <a:t>Beam </a:t>
            </a:r>
          </a:p>
        </p:txBody>
      </p:sp>
      <p:cxnSp>
        <p:nvCxnSpPr>
          <p:cNvPr id="37" name="Straight Arrow Connector 36"/>
          <p:cNvCxnSpPr/>
          <p:nvPr/>
        </p:nvCxnSpPr>
        <p:spPr>
          <a:xfrm flipH="1">
            <a:off x="5946179" y="4938676"/>
            <a:ext cx="3127888" cy="27434"/>
          </a:xfrm>
          <a:prstGeom prst="straightConnector1">
            <a:avLst/>
          </a:prstGeom>
          <a:noFill/>
          <a:ln w="28575" cap="flat" cmpd="sng" algn="ctr">
            <a:solidFill>
              <a:srgbClr val="FF0000"/>
            </a:solidFill>
            <a:prstDash val="solid"/>
            <a:miter lim="800000"/>
            <a:tailEnd type="triangle"/>
          </a:ln>
          <a:effectLst/>
        </p:spPr>
      </p:cxnSp>
      <p:cxnSp>
        <p:nvCxnSpPr>
          <p:cNvPr id="38" name="Straight Connector 37"/>
          <p:cNvCxnSpPr/>
          <p:nvPr/>
        </p:nvCxnSpPr>
        <p:spPr>
          <a:xfrm>
            <a:off x="7686269" y="4974330"/>
            <a:ext cx="0" cy="121887"/>
          </a:xfrm>
          <a:prstGeom prst="line">
            <a:avLst/>
          </a:prstGeom>
          <a:noFill/>
          <a:ln w="28575" cap="flat" cmpd="sng" algn="ctr">
            <a:solidFill>
              <a:srgbClr val="FF0000"/>
            </a:solidFill>
            <a:prstDash val="solid"/>
            <a:miter lim="800000"/>
          </a:ln>
          <a:effectLst/>
        </p:spPr>
      </p:cxnSp>
      <p:sp>
        <p:nvSpPr>
          <p:cNvPr id="39" name="TextBox 38"/>
          <p:cNvSpPr txBox="1"/>
          <p:nvPr/>
        </p:nvSpPr>
        <p:spPr>
          <a:xfrm>
            <a:off x="7341828" y="4913948"/>
            <a:ext cx="343271" cy="276999"/>
          </a:xfrm>
          <a:prstGeom prst="rect">
            <a:avLst/>
          </a:prstGeom>
          <a:noFill/>
        </p:spPr>
        <p:txBody>
          <a:bodyPr wrap="square" rtlCol="0">
            <a:spAutoFit/>
          </a:bodyPr>
          <a:lstStyle/>
          <a:p>
            <a:r>
              <a:rPr lang="en-US" sz="1200" dirty="0" smtClean="0">
                <a:solidFill>
                  <a:prstClr val="black"/>
                </a:solidFill>
                <a:latin typeface="Calibri" panose="020F0502020204030204"/>
              </a:rPr>
              <a:t>50</a:t>
            </a:r>
            <a:endParaRPr lang="en-GB" sz="1200" dirty="0">
              <a:solidFill>
                <a:prstClr val="black"/>
              </a:solidFill>
              <a:latin typeface="Calibri" panose="020F0502020204030204"/>
            </a:endParaRPr>
          </a:p>
        </p:txBody>
      </p:sp>
      <p:sp>
        <p:nvSpPr>
          <p:cNvPr id="40" name="TextBox 39"/>
          <p:cNvSpPr txBox="1"/>
          <p:nvPr/>
        </p:nvSpPr>
        <p:spPr>
          <a:xfrm>
            <a:off x="8096696" y="4926413"/>
            <a:ext cx="380236" cy="276999"/>
          </a:xfrm>
          <a:prstGeom prst="rect">
            <a:avLst/>
          </a:prstGeom>
          <a:noFill/>
        </p:spPr>
        <p:txBody>
          <a:bodyPr wrap="square" rtlCol="0">
            <a:spAutoFit/>
          </a:bodyPr>
          <a:lstStyle/>
          <a:p>
            <a:r>
              <a:rPr lang="en-US" sz="1200" dirty="0" smtClean="0">
                <a:solidFill>
                  <a:prstClr val="black"/>
                </a:solidFill>
                <a:latin typeface="Calibri" panose="020F0502020204030204"/>
              </a:rPr>
              <a:t>23</a:t>
            </a:r>
            <a:endParaRPr lang="en-GB" sz="1400" dirty="0">
              <a:solidFill>
                <a:prstClr val="black"/>
              </a:solidFill>
              <a:latin typeface="Calibri" panose="020F0502020204030204"/>
            </a:endParaRPr>
          </a:p>
        </p:txBody>
      </p:sp>
      <p:cxnSp>
        <p:nvCxnSpPr>
          <p:cNvPr id="41" name="Straight Connector 40"/>
          <p:cNvCxnSpPr/>
          <p:nvPr/>
        </p:nvCxnSpPr>
        <p:spPr>
          <a:xfrm>
            <a:off x="8377310" y="4954825"/>
            <a:ext cx="0" cy="121887"/>
          </a:xfrm>
          <a:prstGeom prst="line">
            <a:avLst/>
          </a:prstGeom>
          <a:noFill/>
          <a:ln w="28575" cap="flat" cmpd="sng" algn="ctr">
            <a:solidFill>
              <a:srgbClr val="FF0000"/>
            </a:solidFill>
            <a:prstDash val="solid"/>
            <a:miter lim="800000"/>
          </a:ln>
          <a:effectLst/>
        </p:spPr>
      </p:cxnSp>
      <p:cxnSp>
        <p:nvCxnSpPr>
          <p:cNvPr id="42" name="Straight Connector 41"/>
          <p:cNvCxnSpPr/>
          <p:nvPr/>
        </p:nvCxnSpPr>
        <p:spPr>
          <a:xfrm>
            <a:off x="8680837" y="2931886"/>
            <a:ext cx="28280" cy="2042444"/>
          </a:xfrm>
          <a:prstGeom prst="line">
            <a:avLst/>
          </a:prstGeom>
          <a:noFill/>
          <a:ln w="28575" cap="flat" cmpd="sng" algn="ctr">
            <a:solidFill>
              <a:srgbClr val="FF0000"/>
            </a:solidFill>
            <a:prstDash val="dash"/>
            <a:miter lim="800000"/>
          </a:ln>
          <a:effectLst/>
        </p:spPr>
      </p:cxnSp>
      <p:sp>
        <p:nvSpPr>
          <p:cNvPr id="43" name="TextBox 42"/>
          <p:cNvSpPr txBox="1"/>
          <p:nvPr/>
        </p:nvSpPr>
        <p:spPr>
          <a:xfrm>
            <a:off x="8680837" y="4923106"/>
            <a:ext cx="546441" cy="276999"/>
          </a:xfrm>
          <a:prstGeom prst="rect">
            <a:avLst/>
          </a:prstGeom>
          <a:noFill/>
        </p:spPr>
        <p:txBody>
          <a:bodyPr wrap="square" rtlCol="0">
            <a:spAutoFit/>
          </a:bodyPr>
          <a:lstStyle/>
          <a:p>
            <a:pPr algn="ctr"/>
            <a:r>
              <a:rPr lang="en-US" sz="1200" dirty="0" smtClean="0">
                <a:solidFill>
                  <a:prstClr val="black"/>
                </a:solidFill>
                <a:latin typeface="Calibri" panose="020F0502020204030204"/>
              </a:rPr>
              <a:t>-33</a:t>
            </a:r>
          </a:p>
        </p:txBody>
      </p:sp>
      <p:cxnSp>
        <p:nvCxnSpPr>
          <p:cNvPr id="44" name="Straight Connector 43"/>
          <p:cNvCxnSpPr/>
          <p:nvPr/>
        </p:nvCxnSpPr>
        <p:spPr>
          <a:xfrm>
            <a:off x="9074067" y="4948511"/>
            <a:ext cx="0" cy="121887"/>
          </a:xfrm>
          <a:prstGeom prst="line">
            <a:avLst/>
          </a:prstGeom>
          <a:noFill/>
          <a:ln w="28575" cap="flat" cmpd="sng" algn="ctr">
            <a:solidFill>
              <a:srgbClr val="FF0000"/>
            </a:solidFill>
            <a:prstDash val="solid"/>
            <a:miter lim="800000"/>
          </a:ln>
          <a:effectLst/>
        </p:spPr>
      </p:cxnSp>
      <p:sp>
        <p:nvSpPr>
          <p:cNvPr id="51" name="Rectangle 50"/>
          <p:cNvSpPr/>
          <p:nvPr/>
        </p:nvSpPr>
        <p:spPr>
          <a:xfrm>
            <a:off x="5945009" y="4948511"/>
            <a:ext cx="627095" cy="276999"/>
          </a:xfrm>
          <a:prstGeom prst="rect">
            <a:avLst/>
          </a:prstGeom>
        </p:spPr>
        <p:txBody>
          <a:bodyPr wrap="none">
            <a:spAutoFit/>
          </a:bodyPr>
          <a:lstStyle/>
          <a:p>
            <a:pPr algn="ctr"/>
            <a:r>
              <a:rPr lang="en-US" sz="1200" dirty="0" smtClean="0">
                <a:solidFill>
                  <a:prstClr val="black"/>
                </a:solidFill>
                <a:latin typeface="Calibri" panose="020F0502020204030204"/>
              </a:rPr>
              <a:t>x (mm)</a:t>
            </a:r>
            <a:endParaRPr lang="en-GB" sz="1400" dirty="0">
              <a:solidFill>
                <a:prstClr val="black"/>
              </a:solidFill>
              <a:latin typeface="Calibri" panose="020F0502020204030204"/>
            </a:endParaRPr>
          </a:p>
        </p:txBody>
      </p:sp>
      <p:graphicFrame>
        <p:nvGraphicFramePr>
          <p:cNvPr id="56" name="Table 55"/>
          <p:cNvGraphicFramePr>
            <a:graphicFrameLocks noGrp="1"/>
          </p:cNvGraphicFramePr>
          <p:nvPr>
            <p:extLst>
              <p:ext uri="{D42A27DB-BD31-4B8C-83A1-F6EECF244321}">
                <p14:modId xmlns:p14="http://schemas.microsoft.com/office/powerpoint/2010/main" val="1075645933"/>
              </p:ext>
            </p:extLst>
          </p:nvPr>
        </p:nvGraphicFramePr>
        <p:xfrm>
          <a:off x="205234" y="930345"/>
          <a:ext cx="5825036" cy="2938279"/>
        </p:xfrm>
        <a:graphic>
          <a:graphicData uri="http://schemas.openxmlformats.org/drawingml/2006/table">
            <a:tbl>
              <a:tblPr firstRow="1" firstCol="1" bandRow="1"/>
              <a:tblGrid>
                <a:gridCol w="1702431">
                  <a:extLst>
                    <a:ext uri="{9D8B030D-6E8A-4147-A177-3AD203B41FA5}">
                      <a16:colId xmlns:a16="http://schemas.microsoft.com/office/drawing/2014/main" val="176511952"/>
                    </a:ext>
                  </a:extLst>
                </a:gridCol>
                <a:gridCol w="1130271">
                  <a:extLst>
                    <a:ext uri="{9D8B030D-6E8A-4147-A177-3AD203B41FA5}">
                      <a16:colId xmlns:a16="http://schemas.microsoft.com/office/drawing/2014/main" val="3964793739"/>
                    </a:ext>
                  </a:extLst>
                </a:gridCol>
                <a:gridCol w="1496167">
                  <a:extLst>
                    <a:ext uri="{9D8B030D-6E8A-4147-A177-3AD203B41FA5}">
                      <a16:colId xmlns:a16="http://schemas.microsoft.com/office/drawing/2014/main" val="2054252360"/>
                    </a:ext>
                  </a:extLst>
                </a:gridCol>
                <a:gridCol w="1496167">
                  <a:extLst>
                    <a:ext uri="{9D8B030D-6E8A-4147-A177-3AD203B41FA5}">
                      <a16:colId xmlns:a16="http://schemas.microsoft.com/office/drawing/2014/main" val="1781456360"/>
                    </a:ext>
                  </a:extLst>
                </a:gridCol>
              </a:tblGrid>
              <a:tr h="345286">
                <a:tc gridSpan="4">
                  <a:txBody>
                    <a:bodyPr/>
                    <a:lstStyle/>
                    <a:p>
                      <a:pPr algn="ctr">
                        <a:lnSpc>
                          <a:spcPct val="150000"/>
                        </a:lnSpc>
                        <a:spcAft>
                          <a:spcPts val="600"/>
                        </a:spcAft>
                      </a:pPr>
                      <a:r>
                        <a:rPr lang="en-US" sz="2400" cap="small" dirty="0" smtClean="0">
                          <a:solidFill>
                            <a:srgbClr val="0B387C"/>
                          </a:solidFill>
                          <a:effectLst/>
                          <a:latin typeface="+mn-lt"/>
                          <a:ea typeface="Times New Roman" panose="02020603050405020304" pitchFamily="18" charset="0"/>
                        </a:rPr>
                        <a:t>Position 13 –</a:t>
                      </a:r>
                      <a:r>
                        <a:rPr lang="en-US" sz="2400" cap="small" baseline="0" dirty="0" smtClean="0">
                          <a:solidFill>
                            <a:srgbClr val="0B387C"/>
                          </a:solidFill>
                          <a:effectLst/>
                          <a:latin typeface="+mn-lt"/>
                          <a:ea typeface="Times New Roman" panose="02020603050405020304" pitchFamily="18" charset="0"/>
                        </a:rPr>
                        <a:t> Cu target</a:t>
                      </a:r>
                      <a:endParaRPr lang="en-GB" sz="2800" dirty="0">
                        <a:solidFill>
                          <a:srgbClr val="0B387C"/>
                        </a:solidFill>
                        <a:effectLst/>
                        <a:latin typeface="+mn-lt"/>
                        <a:ea typeface="Times New Roman" panose="02020603050405020304" pitchFamily="18" charset="0"/>
                      </a:endParaRPr>
                    </a:p>
                  </a:txBody>
                  <a:tcPr marL="68580" marR="68580" marT="0" marB="0" anchor="ctr">
                    <a:lnL>
                      <a:noFill/>
                    </a:lnL>
                    <a:lnR>
                      <a:noFill/>
                    </a:lnR>
                    <a:lnT>
                      <a:noFill/>
                    </a:lnT>
                    <a:lnB w="12700" cap="flat" cmpd="sng" algn="ctr">
                      <a:solidFill>
                        <a:srgbClr val="00206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a:spcAft>
                          <a:spcPts val="100"/>
                        </a:spcAft>
                      </a:pPr>
                      <a:endParaRPr lang="en-GB" sz="1800" dirty="0">
                        <a:solidFill>
                          <a:srgbClr val="0B387C"/>
                        </a:solidFill>
                        <a:effectLst/>
                        <a:latin typeface="+mn-lt"/>
                        <a:ea typeface="Times New Roman" panose="02020603050405020304" pitchFamily="18" charset="0"/>
                      </a:endParaRPr>
                    </a:p>
                  </a:txBody>
                  <a:tcPr marL="68580" marR="68580" marT="0" marB="0" anchor="ctr">
                    <a:lnL>
                      <a:noFill/>
                    </a:lnL>
                    <a:lnR>
                      <a:noFill/>
                    </a:lnR>
                    <a:lnT>
                      <a:noFill/>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79408214"/>
                  </a:ext>
                </a:extLst>
              </a:tr>
              <a:tr h="932966">
                <a:tc rowSpan="2">
                  <a:txBody>
                    <a:bodyPr/>
                    <a:lstStyle/>
                    <a:p>
                      <a:pPr algn="ctr">
                        <a:spcBef>
                          <a:spcPts val="300"/>
                        </a:spcBef>
                        <a:spcAft>
                          <a:spcPts val="0"/>
                        </a:spcAft>
                      </a:pPr>
                      <a:r>
                        <a:rPr lang="en-US" sz="1600" b="1" dirty="0" smtClean="0">
                          <a:solidFill>
                            <a:srgbClr val="002060"/>
                          </a:solidFill>
                          <a:effectLst/>
                          <a:latin typeface="Times New Roman" panose="02020603050405020304" pitchFamily="18" charset="0"/>
                          <a:ea typeface="Times New Roman" panose="02020603050405020304" pitchFamily="18" charset="0"/>
                        </a:rPr>
                        <a:t>Beam position on the </a:t>
                      </a:r>
                      <a:r>
                        <a:rPr lang="en-US" sz="1600" b="1" dirty="0" err="1" smtClean="0">
                          <a:solidFill>
                            <a:srgbClr val="002060"/>
                          </a:solidFill>
                          <a:effectLst/>
                          <a:latin typeface="Times New Roman" panose="02020603050405020304" pitchFamily="18" charset="0"/>
                          <a:ea typeface="Times New Roman" panose="02020603050405020304" pitchFamily="18" charset="0"/>
                        </a:rPr>
                        <a:t>Horiz</a:t>
                      </a:r>
                      <a:r>
                        <a:rPr lang="en-US" sz="1600" b="1" dirty="0" smtClean="0">
                          <a:solidFill>
                            <a:srgbClr val="002060"/>
                          </a:solidFill>
                          <a:effectLst/>
                          <a:latin typeface="Times New Roman" panose="02020603050405020304" pitchFamily="18" charset="0"/>
                          <a:ea typeface="Times New Roman" panose="02020603050405020304" pitchFamily="18" charset="0"/>
                        </a:rPr>
                        <a:t>. axis</a:t>
                      </a:r>
                      <a:r>
                        <a:rPr lang="en-US" sz="1600" b="1" baseline="0" dirty="0" smtClean="0">
                          <a:solidFill>
                            <a:srgbClr val="002060"/>
                          </a:solidFill>
                          <a:effectLst/>
                          <a:latin typeface="Times New Roman" panose="02020603050405020304" pitchFamily="18" charset="0"/>
                          <a:ea typeface="Times New Roman" panose="02020603050405020304" pitchFamily="18" charset="0"/>
                        </a:rPr>
                        <a:t> </a:t>
                      </a:r>
                    </a:p>
                    <a:p>
                      <a:pPr algn="ctr">
                        <a:spcBef>
                          <a:spcPts val="300"/>
                        </a:spcBef>
                        <a:spcAft>
                          <a:spcPts val="0"/>
                        </a:spcAft>
                      </a:pPr>
                      <a:r>
                        <a:rPr lang="en-US" sz="1600" b="1" baseline="0" dirty="0" smtClean="0">
                          <a:solidFill>
                            <a:srgbClr val="002060"/>
                          </a:solidFill>
                          <a:effectLst/>
                          <a:latin typeface="Times New Roman" panose="02020603050405020304" pitchFamily="18" charset="0"/>
                          <a:ea typeface="Times New Roman" panose="02020603050405020304" pitchFamily="18" charset="0"/>
                        </a:rPr>
                        <a:t>(mm)</a:t>
                      </a:r>
                      <a:endParaRPr lang="en-GB" sz="20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gridSpan="3">
                  <a:txBody>
                    <a:bodyPr/>
                    <a:lstStyle/>
                    <a:p>
                      <a:pPr algn="ctr">
                        <a:spcBef>
                          <a:spcPts val="300"/>
                        </a:spcBef>
                        <a:spcAft>
                          <a:spcPts val="300"/>
                        </a:spcAft>
                      </a:pPr>
                      <a:r>
                        <a:rPr lang="en-US" sz="1600" b="1" dirty="0" err="1" smtClean="0">
                          <a:solidFill>
                            <a:srgbClr val="002060"/>
                          </a:solidFill>
                          <a:effectLst/>
                          <a:latin typeface="Times New Roman" panose="02020603050405020304" pitchFamily="18" charset="0"/>
                          <a:ea typeface="Times New Roman" panose="02020603050405020304" pitchFamily="18" charset="0"/>
                        </a:rPr>
                        <a:t>K</a:t>
                      </a:r>
                      <a:r>
                        <a:rPr lang="en-US" sz="1600" b="1" baseline="-25000" dirty="0" err="1" smtClean="0">
                          <a:solidFill>
                            <a:srgbClr val="002060"/>
                          </a:solidFill>
                          <a:effectLst/>
                          <a:latin typeface="Times New Roman" panose="02020603050405020304" pitchFamily="18" charset="0"/>
                          <a:ea typeface="Times New Roman" panose="02020603050405020304" pitchFamily="18" charset="0"/>
                        </a:rPr>
                        <a:t>Dose</a:t>
                      </a:r>
                      <a:r>
                        <a:rPr lang="en-US" sz="1600" b="1" dirty="0" smtClean="0">
                          <a:solidFill>
                            <a:srgbClr val="002060"/>
                          </a:solidFill>
                          <a:effectLst/>
                          <a:latin typeface="Times New Roman" panose="02020603050405020304" pitchFamily="18" charset="0"/>
                          <a:ea typeface="Times New Roman" panose="02020603050405020304" pitchFamily="18" charset="0"/>
                        </a:rPr>
                        <a:t> - Percentage </a:t>
                      </a:r>
                      <a:r>
                        <a:rPr lang="en-US" sz="1600" b="1" dirty="0">
                          <a:solidFill>
                            <a:srgbClr val="002060"/>
                          </a:solidFill>
                          <a:effectLst/>
                          <a:latin typeface="Times New Roman" panose="02020603050405020304" pitchFamily="18" charset="0"/>
                          <a:ea typeface="Times New Roman" panose="02020603050405020304" pitchFamily="18" charset="0"/>
                        </a:rPr>
                        <a:t>difference with </a:t>
                      </a:r>
                      <a:r>
                        <a:rPr lang="en-US" sz="1600" b="1" i="1" dirty="0" smtClean="0">
                          <a:solidFill>
                            <a:srgbClr val="002060"/>
                          </a:solidFill>
                          <a:effectLst/>
                          <a:latin typeface="Times New Roman" panose="02020603050405020304" pitchFamily="18" charset="0"/>
                          <a:ea typeface="Times New Roman" panose="02020603050405020304" pitchFamily="18" charset="0"/>
                        </a:rPr>
                        <a:t>Centered Run  </a:t>
                      </a:r>
                      <a:r>
                        <a:rPr lang="en-US" sz="1600" b="1" i="0" dirty="0" smtClean="0">
                          <a:solidFill>
                            <a:srgbClr val="002060"/>
                          </a:solidFill>
                          <a:effectLst/>
                          <a:latin typeface="Times New Roman" panose="02020603050405020304" pitchFamily="18" charset="0"/>
                          <a:ea typeface="Times New Roman" panose="02020603050405020304" pitchFamily="18" charset="0"/>
                        </a:rPr>
                        <a:t>(%)</a:t>
                      </a:r>
                      <a:endParaRPr lang="en-GB" sz="2000" b="1" i="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hMerge="1">
                  <a:txBody>
                    <a:bodyPr/>
                    <a:lstStyle/>
                    <a:p>
                      <a:pPr algn="ctr">
                        <a:spcBef>
                          <a:spcPts val="300"/>
                        </a:spcBef>
                        <a:spcAft>
                          <a:spcPts val="300"/>
                        </a:spcAft>
                      </a:pPr>
                      <a:endParaRPr lang="en-GB" sz="14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hMerge="1">
                  <a:txBody>
                    <a:bodyPr/>
                    <a:lstStyle/>
                    <a:p>
                      <a:pPr algn="ctr">
                        <a:spcBef>
                          <a:spcPts val="300"/>
                        </a:spcBef>
                        <a:spcAft>
                          <a:spcPts val="300"/>
                        </a:spcAft>
                      </a:pPr>
                      <a:endParaRPr lang="en-GB" sz="14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extLst>
                  <a:ext uri="{0D108BD9-81ED-4DB2-BD59-A6C34878D82A}">
                    <a16:rowId xmlns:a16="http://schemas.microsoft.com/office/drawing/2014/main" val="1213645827"/>
                  </a:ext>
                </a:extLst>
              </a:tr>
              <a:tr h="262605">
                <a:tc vMerge="1">
                  <a:txBody>
                    <a:bodyPr/>
                    <a:lstStyle/>
                    <a:p>
                      <a:pPr algn="ctr">
                        <a:spcBef>
                          <a:spcPts val="300"/>
                        </a:spcBef>
                        <a:spcAft>
                          <a:spcPts val="0"/>
                        </a:spcAft>
                      </a:pPr>
                      <a:endParaRPr lang="en-GB" sz="14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fontAlgn="b"/>
                      <a:r>
                        <a:rPr lang="en-GB" sz="1400" b="1" i="0" u="none" strike="noStrike" dirty="0">
                          <a:solidFill>
                            <a:srgbClr val="002060"/>
                          </a:solidFill>
                          <a:effectLst/>
                          <a:latin typeface="Calibri" panose="020F0502020204030204" pitchFamily="34" charset="0"/>
                        </a:rPr>
                        <a:t>Position </a:t>
                      </a:r>
                      <a:r>
                        <a:rPr lang="en-GB" sz="1400" b="1" i="0" u="none" strike="noStrike" dirty="0" smtClean="0">
                          <a:solidFill>
                            <a:srgbClr val="002060"/>
                          </a:solidFill>
                          <a:effectLst/>
                          <a:latin typeface="Calibri" panose="020F0502020204030204" pitchFamily="34" charset="0"/>
                        </a:rPr>
                        <a:t>A</a:t>
                      </a:r>
                      <a:endParaRPr lang="en-GB" sz="1400" b="1" i="0" u="none" strike="noStrike" dirty="0">
                        <a:solidFill>
                          <a:srgbClr val="002060"/>
                        </a:solidFill>
                        <a:effectLst/>
                        <a:latin typeface="Calibri" panose="020F0502020204030204" pitchFamily="34" charset="0"/>
                      </a:endParaRPr>
                    </a:p>
                  </a:txBody>
                  <a:tcPr marL="9525" marR="9525" marT="9525"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fontAlgn="b"/>
                      <a:r>
                        <a:rPr lang="en-GB" sz="1400" b="1" i="0" u="none" strike="noStrike" dirty="0">
                          <a:solidFill>
                            <a:srgbClr val="002060"/>
                          </a:solidFill>
                          <a:effectLst/>
                          <a:latin typeface="Calibri" panose="020F0502020204030204" pitchFamily="34" charset="0"/>
                        </a:rPr>
                        <a:t>Position </a:t>
                      </a:r>
                      <a:r>
                        <a:rPr lang="en-GB" sz="1400" b="1" i="0" u="none" strike="noStrike" dirty="0" smtClean="0">
                          <a:solidFill>
                            <a:srgbClr val="002060"/>
                          </a:solidFill>
                          <a:effectLst/>
                          <a:latin typeface="Calibri" panose="020F0502020204030204" pitchFamily="34" charset="0"/>
                        </a:rPr>
                        <a:t>B</a:t>
                      </a:r>
                      <a:endParaRPr lang="en-GB" sz="1400" b="1" i="0" u="none" strike="noStrike" dirty="0">
                        <a:solidFill>
                          <a:srgbClr val="002060"/>
                        </a:solidFill>
                        <a:effectLst/>
                        <a:latin typeface="Calibri" panose="020F0502020204030204" pitchFamily="34" charset="0"/>
                      </a:endParaRPr>
                    </a:p>
                  </a:txBody>
                  <a:tcPr marL="9525" marR="9525" marT="9525"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fontAlgn="b"/>
                      <a:r>
                        <a:rPr lang="en-GB" sz="1400" b="1" i="0" u="none" strike="noStrike" dirty="0">
                          <a:solidFill>
                            <a:srgbClr val="002060"/>
                          </a:solidFill>
                          <a:effectLst/>
                          <a:latin typeface="Calibri" panose="020F0502020204030204" pitchFamily="34" charset="0"/>
                        </a:rPr>
                        <a:t>Position </a:t>
                      </a:r>
                      <a:r>
                        <a:rPr lang="en-GB" sz="1400" b="1" i="0" u="none" strike="noStrike" dirty="0" smtClean="0">
                          <a:solidFill>
                            <a:srgbClr val="002060"/>
                          </a:solidFill>
                          <a:effectLst/>
                          <a:latin typeface="Calibri" panose="020F0502020204030204" pitchFamily="34" charset="0"/>
                        </a:rPr>
                        <a:t>C</a:t>
                      </a:r>
                      <a:endParaRPr lang="en-GB" sz="1400" b="1" i="0" u="none" strike="noStrike" dirty="0">
                        <a:solidFill>
                          <a:srgbClr val="002060"/>
                        </a:solidFill>
                        <a:effectLst/>
                        <a:latin typeface="Calibri" panose="020F0502020204030204" pitchFamily="34" charset="0"/>
                      </a:endParaRPr>
                    </a:p>
                  </a:txBody>
                  <a:tcPr marL="9525" marR="9525" marT="9525"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extLst>
                  <a:ext uri="{0D108BD9-81ED-4DB2-BD59-A6C34878D82A}">
                    <a16:rowId xmlns:a16="http://schemas.microsoft.com/office/drawing/2014/main" val="14283008"/>
                  </a:ext>
                </a:extLst>
              </a:tr>
              <a:tr h="298517">
                <a:tc>
                  <a:txBody>
                    <a:bodyPr/>
                    <a:lstStyle/>
                    <a:p>
                      <a:pPr algn="ctr">
                        <a:spcBef>
                          <a:spcPts val="300"/>
                        </a:spcBef>
                        <a:spcAft>
                          <a:spcPts val="300"/>
                        </a:spcAft>
                      </a:pPr>
                      <a:r>
                        <a:rPr lang="en-US" sz="1600" b="1" i="0" u="none" dirty="0" smtClean="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48.7±0.2</a:t>
                      </a:r>
                      <a:endParaRPr lang="en-GB" sz="2000" b="1" i="0" u="none"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a:noFill/>
                    </a:lnB>
                  </a:tcPr>
                </a:tc>
                <a:tc>
                  <a:txBody>
                    <a:bodyPr/>
                    <a:lstStyle/>
                    <a:p>
                      <a:pPr algn="r" fontAlgn="b"/>
                      <a:r>
                        <a:rPr lang="en-GB" sz="1600" b="0" i="0" u="none" strike="noStrike" dirty="0">
                          <a:solidFill>
                            <a:srgbClr val="002060"/>
                          </a:solidFill>
                          <a:effectLst/>
                          <a:latin typeface="Calibri" panose="020F0502020204030204" pitchFamily="34" charset="0"/>
                        </a:rPr>
                        <a:t>59%</a:t>
                      </a:r>
                    </a:p>
                  </a:txBody>
                  <a:tcPr marL="9525" marR="9525" marT="9525" marB="0" anchor="b">
                    <a:lnL>
                      <a:noFill/>
                    </a:lnL>
                    <a:lnR>
                      <a:noFill/>
                    </a:lnR>
                    <a:lnT w="12700" cap="flat" cmpd="sng" algn="ctr">
                      <a:solidFill>
                        <a:srgbClr val="002060"/>
                      </a:solidFill>
                      <a:prstDash val="solid"/>
                      <a:round/>
                      <a:headEnd type="none" w="med" len="med"/>
                      <a:tailEnd type="none" w="med" len="med"/>
                    </a:lnT>
                    <a:lnB>
                      <a:noFill/>
                    </a:lnB>
                  </a:tcPr>
                </a:tc>
                <a:tc>
                  <a:txBody>
                    <a:bodyPr/>
                    <a:lstStyle/>
                    <a:p>
                      <a:pPr algn="r" fontAlgn="b"/>
                      <a:r>
                        <a:rPr lang="en-GB" sz="1600" b="0" i="0" u="none" strike="noStrike" dirty="0">
                          <a:solidFill>
                            <a:srgbClr val="002060"/>
                          </a:solidFill>
                          <a:effectLst/>
                          <a:latin typeface="Calibri" panose="020F0502020204030204" pitchFamily="34" charset="0"/>
                        </a:rPr>
                        <a:t>17%</a:t>
                      </a:r>
                    </a:p>
                  </a:txBody>
                  <a:tcPr marL="9525" marR="9525" marT="9525" marB="0" anchor="b">
                    <a:lnL>
                      <a:noFill/>
                    </a:lnL>
                    <a:lnR>
                      <a:noFill/>
                    </a:lnR>
                    <a:lnT w="12700" cap="flat" cmpd="sng" algn="ctr">
                      <a:solidFill>
                        <a:srgbClr val="002060"/>
                      </a:solidFill>
                      <a:prstDash val="solid"/>
                      <a:round/>
                      <a:headEnd type="none" w="med" len="med"/>
                      <a:tailEnd type="none" w="med" len="med"/>
                    </a:lnT>
                    <a:lnB>
                      <a:noFill/>
                    </a:lnB>
                  </a:tcPr>
                </a:tc>
                <a:tc>
                  <a:txBody>
                    <a:bodyPr/>
                    <a:lstStyle/>
                    <a:p>
                      <a:pPr algn="r" fontAlgn="b"/>
                      <a:r>
                        <a:rPr lang="en-GB" sz="1600" b="0" i="0" u="none" strike="noStrike" dirty="0">
                          <a:solidFill>
                            <a:srgbClr val="002060"/>
                          </a:solidFill>
                          <a:effectLst/>
                          <a:latin typeface="Calibri" panose="020F0502020204030204" pitchFamily="34" charset="0"/>
                        </a:rPr>
                        <a:t>42%</a:t>
                      </a:r>
                    </a:p>
                  </a:txBody>
                  <a:tcPr marL="9525" marR="9525" marT="9525" marB="0" anchor="b">
                    <a:lnL>
                      <a:noFill/>
                    </a:lnL>
                    <a:lnR>
                      <a:noFill/>
                    </a:lnR>
                    <a:lnT w="12700" cap="flat" cmpd="sng" algn="ctr">
                      <a:solidFill>
                        <a:srgbClr val="002060"/>
                      </a:solidFill>
                      <a:prstDash val="solid"/>
                      <a:round/>
                      <a:headEnd type="none" w="med" len="med"/>
                      <a:tailEnd type="none" w="med" len="med"/>
                    </a:lnT>
                    <a:lnB>
                      <a:noFill/>
                    </a:lnB>
                  </a:tcPr>
                </a:tc>
                <a:extLst>
                  <a:ext uri="{0D108BD9-81ED-4DB2-BD59-A6C34878D82A}">
                    <a16:rowId xmlns:a16="http://schemas.microsoft.com/office/drawing/2014/main" val="2495352381"/>
                  </a:ext>
                </a:extLst>
              </a:tr>
              <a:tr h="298517">
                <a:tc>
                  <a:txBody>
                    <a:bodyPr/>
                    <a:lstStyle/>
                    <a:p>
                      <a:pPr algn="ctr" fontAlgn="b"/>
                      <a:r>
                        <a:rPr lang="en-GB" sz="1600" b="1" i="0" u="none" strike="noStrike" dirty="0" smtClean="0">
                          <a:solidFill>
                            <a:srgbClr val="002060"/>
                          </a:solidFill>
                          <a:effectLst/>
                          <a:latin typeface="Calibri" panose="020F0502020204030204" pitchFamily="34" charset="0"/>
                          <a:cs typeface="Calibri" panose="020F0502020204030204" pitchFamily="34" charset="0"/>
                        </a:rPr>
                        <a:t>23.0±0.6</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2060"/>
                          </a:solidFill>
                          <a:effectLst/>
                          <a:latin typeface="Calibri" panose="020F0502020204030204" pitchFamily="34" charset="0"/>
                        </a:rPr>
                        <a:t>27%</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2060"/>
                          </a:solidFill>
                          <a:effectLst/>
                          <a:latin typeface="Calibri" panose="020F0502020204030204" pitchFamily="34" charset="0"/>
                        </a:rPr>
                        <a:t>22%</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2060"/>
                          </a:solidFill>
                          <a:effectLst/>
                          <a:latin typeface="Calibri" panose="020F0502020204030204" pitchFamily="34" charset="0"/>
                        </a:rPr>
                        <a:t>43%</a:t>
                      </a:r>
                    </a:p>
                  </a:txBody>
                  <a:tcPr marL="9525" marR="9525" marT="9525" marB="0" anchor="b">
                    <a:lnL>
                      <a:noFill/>
                    </a:lnL>
                    <a:lnR>
                      <a:noFill/>
                    </a:lnR>
                    <a:lnT>
                      <a:noFill/>
                    </a:lnT>
                    <a:lnB>
                      <a:noFill/>
                    </a:lnB>
                  </a:tcPr>
                </a:tc>
                <a:extLst>
                  <a:ext uri="{0D108BD9-81ED-4DB2-BD59-A6C34878D82A}">
                    <a16:rowId xmlns:a16="http://schemas.microsoft.com/office/drawing/2014/main" val="2383007785"/>
                  </a:ext>
                </a:extLst>
              </a:tr>
              <a:tr h="298517">
                <a:tc>
                  <a:txBody>
                    <a:bodyPr/>
                    <a:lstStyle/>
                    <a:p>
                      <a:pPr algn="ctr" fontAlgn="b"/>
                      <a:r>
                        <a:rPr lang="en-GB" sz="1600" b="1" i="0" u="none" strike="noStrike" dirty="0" smtClean="0">
                          <a:solidFill>
                            <a:schemeClr val="tx1">
                              <a:lumMod val="60000"/>
                              <a:lumOff val="40000"/>
                            </a:schemeClr>
                          </a:solidFill>
                          <a:effectLst/>
                          <a:latin typeface="Calibri" panose="020F0502020204030204" pitchFamily="34" charset="0"/>
                          <a:cs typeface="Calibri" panose="020F0502020204030204" pitchFamily="34" charset="0"/>
                        </a:rPr>
                        <a:t>1.3±0.4</a:t>
                      </a:r>
                      <a:endParaRPr lang="en-GB" sz="1600" b="1" i="0" u="none" strike="noStrike" dirty="0">
                        <a:solidFill>
                          <a:schemeClr val="tx1">
                            <a:lumMod val="60000"/>
                            <a:lumOff val="40000"/>
                          </a:schemeClr>
                        </a:solidFill>
                        <a:effectLst/>
                        <a:latin typeface="Calibri" panose="020F0502020204030204" pitchFamily="34" charset="0"/>
                        <a:cs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GB" sz="1600" b="0" i="0" u="none" strike="noStrike" dirty="0">
                          <a:solidFill>
                            <a:schemeClr val="tx1">
                              <a:lumMod val="60000"/>
                              <a:lumOff val="40000"/>
                            </a:schemeClr>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r" fontAlgn="b"/>
                      <a:r>
                        <a:rPr lang="en-GB" sz="1600" b="0" i="0" u="none" strike="noStrike" dirty="0">
                          <a:solidFill>
                            <a:schemeClr val="tx1">
                              <a:lumMod val="60000"/>
                              <a:lumOff val="40000"/>
                            </a:schemeClr>
                          </a:solidFill>
                          <a:effectLst/>
                          <a:latin typeface="Calibri" panose="020F0502020204030204" pitchFamily="34" charset="0"/>
                        </a:rPr>
                        <a:t>0%</a:t>
                      </a:r>
                    </a:p>
                  </a:txBody>
                  <a:tcPr marL="9525" marR="9525" marT="9525" marB="0" anchor="b">
                    <a:lnL>
                      <a:noFill/>
                    </a:lnL>
                    <a:lnR>
                      <a:noFill/>
                    </a:lnR>
                    <a:lnT>
                      <a:noFill/>
                    </a:lnT>
                    <a:lnB>
                      <a:noFill/>
                    </a:lnB>
                  </a:tcPr>
                </a:tc>
                <a:tc>
                  <a:txBody>
                    <a:bodyPr/>
                    <a:lstStyle/>
                    <a:p>
                      <a:pPr algn="r" fontAlgn="b"/>
                      <a:r>
                        <a:rPr lang="en-GB" sz="1600" b="0" i="0" u="none" strike="noStrike" dirty="0">
                          <a:solidFill>
                            <a:schemeClr val="tx1">
                              <a:lumMod val="60000"/>
                              <a:lumOff val="40000"/>
                            </a:schemeClr>
                          </a:solidFill>
                          <a:effectLst/>
                          <a:latin typeface="Calibri" panose="020F0502020204030204" pitchFamily="34" charset="0"/>
                        </a:rPr>
                        <a:t>0%</a:t>
                      </a:r>
                    </a:p>
                  </a:txBody>
                  <a:tcPr marL="9525" marR="9525" marT="9525" marB="0" anchor="b">
                    <a:lnL>
                      <a:noFill/>
                    </a:lnL>
                    <a:lnR>
                      <a:noFill/>
                    </a:lnR>
                    <a:lnT>
                      <a:noFill/>
                    </a:lnT>
                    <a:lnB>
                      <a:noFill/>
                    </a:lnB>
                  </a:tcPr>
                </a:tc>
                <a:extLst>
                  <a:ext uri="{0D108BD9-81ED-4DB2-BD59-A6C34878D82A}">
                    <a16:rowId xmlns:a16="http://schemas.microsoft.com/office/drawing/2014/main" val="2245183471"/>
                  </a:ext>
                </a:extLst>
              </a:tr>
              <a:tr h="298517">
                <a:tc>
                  <a:txBody>
                    <a:bodyPr/>
                    <a:lstStyle/>
                    <a:p>
                      <a:pPr algn="ctr" fontAlgn="b"/>
                      <a:r>
                        <a:rPr lang="en-GB" sz="1600" b="1" i="0" u="none" strike="noStrike" dirty="0">
                          <a:solidFill>
                            <a:srgbClr val="002060"/>
                          </a:solidFill>
                          <a:effectLst/>
                          <a:latin typeface="Calibri" panose="020F0502020204030204" pitchFamily="34" charset="0"/>
                          <a:cs typeface="Calibri" panose="020F0502020204030204" pitchFamily="34" charset="0"/>
                        </a:rPr>
                        <a:t>-</a:t>
                      </a:r>
                      <a:r>
                        <a:rPr lang="en-GB" sz="1600" b="1" i="0" u="none" strike="noStrike" dirty="0" smtClean="0">
                          <a:solidFill>
                            <a:srgbClr val="002060"/>
                          </a:solidFill>
                          <a:effectLst/>
                          <a:latin typeface="Calibri" panose="020F0502020204030204" pitchFamily="34" charset="0"/>
                          <a:cs typeface="Calibri" panose="020F0502020204030204" pitchFamily="34" charset="0"/>
                        </a:rPr>
                        <a:t>33.5±0.8</a:t>
                      </a:r>
                      <a:endParaRPr lang="en-GB" sz="1600" b="1" i="0" u="none" strike="noStrike" dirty="0">
                        <a:solidFill>
                          <a:srgbClr val="002060"/>
                        </a:solidFill>
                        <a:effectLst/>
                        <a:latin typeface="Calibri" panose="020F0502020204030204" pitchFamily="34" charset="0"/>
                        <a:cs typeface="Calibri" panose="020F0502020204030204" pitchFamily="34" charset="0"/>
                      </a:endParaRPr>
                    </a:p>
                  </a:txBody>
                  <a:tcPr marL="9525" marR="9525" marT="9525"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600" b="0" i="0" u="none" strike="noStrike" dirty="0">
                          <a:solidFill>
                            <a:srgbClr val="002060"/>
                          </a:solidFill>
                          <a:effectLst/>
                          <a:latin typeface="Calibri" panose="020F0502020204030204" pitchFamily="34" charset="0"/>
                        </a:rPr>
                        <a:t>-43%</a:t>
                      </a:r>
                    </a:p>
                  </a:txBody>
                  <a:tcPr marL="9525" marR="9525" marT="9525"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600" b="0" i="0" u="none" strike="noStrike" dirty="0">
                          <a:solidFill>
                            <a:srgbClr val="002060"/>
                          </a:solidFill>
                          <a:effectLst/>
                          <a:latin typeface="Calibri" panose="020F0502020204030204" pitchFamily="34" charset="0"/>
                        </a:rPr>
                        <a:t>-57%</a:t>
                      </a:r>
                    </a:p>
                  </a:txBody>
                  <a:tcPr marL="9525" marR="9525" marT="9525" marB="0" anchor="b">
                    <a:lnL>
                      <a:noFill/>
                    </a:lnL>
                    <a:lnR>
                      <a:noFill/>
                    </a:lnR>
                    <a:lnT>
                      <a:noFill/>
                    </a:lnT>
                    <a:lnB w="12700" cap="flat" cmpd="sng" algn="ctr">
                      <a:solidFill>
                        <a:srgbClr val="002060"/>
                      </a:solidFill>
                      <a:prstDash val="solid"/>
                      <a:round/>
                      <a:headEnd type="none" w="med" len="med"/>
                      <a:tailEnd type="none" w="med" len="med"/>
                    </a:lnB>
                  </a:tcPr>
                </a:tc>
                <a:tc>
                  <a:txBody>
                    <a:bodyPr/>
                    <a:lstStyle/>
                    <a:p>
                      <a:pPr algn="r" fontAlgn="b"/>
                      <a:r>
                        <a:rPr lang="en-GB" sz="1600" b="0" i="0" u="none" strike="noStrike" dirty="0">
                          <a:solidFill>
                            <a:srgbClr val="002060"/>
                          </a:solidFill>
                          <a:effectLst/>
                          <a:latin typeface="Calibri" panose="020F0502020204030204" pitchFamily="34" charset="0"/>
                        </a:rPr>
                        <a:t>-59%</a:t>
                      </a:r>
                    </a:p>
                  </a:txBody>
                  <a:tcPr marL="9525" marR="9525" marT="9525" marB="0" anchor="b">
                    <a:lnL>
                      <a:noFill/>
                    </a:lnL>
                    <a:lnR>
                      <a:noFill/>
                    </a:lnR>
                    <a:lnT>
                      <a:noFill/>
                    </a:lnT>
                    <a:lnB w="12700"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3428395220"/>
                  </a:ext>
                </a:extLst>
              </a:tr>
            </a:tbl>
          </a:graphicData>
        </a:graphic>
      </p:graphicFrame>
      <p:sp>
        <p:nvSpPr>
          <p:cNvPr id="60" name="Rectangle 59"/>
          <p:cNvSpPr/>
          <p:nvPr/>
        </p:nvSpPr>
        <p:spPr>
          <a:xfrm>
            <a:off x="80721" y="4261661"/>
            <a:ext cx="6177835" cy="1200329"/>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b="1" dirty="0" smtClean="0">
                <a:solidFill>
                  <a:srgbClr val="0C377B"/>
                </a:solidFill>
                <a:ea typeface="Times New Roman" panose="02020603050405020304" pitchFamily="18" charset="0"/>
              </a:rPr>
              <a:t>The beam position influences the Rad. level measurement.</a:t>
            </a:r>
          </a:p>
          <a:p>
            <a:pPr marL="285750" indent="-285750">
              <a:lnSpc>
                <a:spcPct val="150000"/>
              </a:lnSpc>
              <a:buFont typeface="Arial" panose="020B0604020202020204" pitchFamily="34" charset="0"/>
              <a:buChar char="•"/>
            </a:pPr>
            <a:r>
              <a:rPr lang="en-US" sz="1600" b="1" dirty="0" smtClean="0">
                <a:solidFill>
                  <a:srgbClr val="0C377B"/>
                </a:solidFill>
                <a:ea typeface="Times New Roman" panose="02020603050405020304" pitchFamily="18" charset="0"/>
              </a:rPr>
              <a:t>The K decrease going away from the beam.</a:t>
            </a:r>
          </a:p>
          <a:p>
            <a:pPr marL="285750" indent="-285750">
              <a:lnSpc>
                <a:spcPct val="150000"/>
              </a:lnSpc>
              <a:buFont typeface="Arial" panose="020B0604020202020204" pitchFamily="34" charset="0"/>
              <a:buChar char="•"/>
            </a:pPr>
            <a:r>
              <a:rPr lang="en-US" sz="1600" b="1" dirty="0" smtClean="0">
                <a:solidFill>
                  <a:srgbClr val="0C377B"/>
                </a:solidFill>
                <a:ea typeface="Times New Roman" panose="02020603050405020304" pitchFamily="18" charset="0"/>
              </a:rPr>
              <a:t>This influence is also observed at  test location 1 and 16. </a:t>
            </a:r>
          </a:p>
        </p:txBody>
      </p:sp>
      <p:sp>
        <p:nvSpPr>
          <p:cNvPr id="55" name="Rectangle 54"/>
          <p:cNvSpPr/>
          <p:nvPr/>
        </p:nvSpPr>
        <p:spPr>
          <a:xfrm>
            <a:off x="149472" y="5471392"/>
            <a:ext cx="8994528" cy="646331"/>
          </a:xfrm>
          <a:prstGeom prst="rect">
            <a:avLst/>
          </a:prstGeom>
        </p:spPr>
        <p:txBody>
          <a:bodyPr wrap="square">
            <a:spAutoFit/>
          </a:bodyPr>
          <a:lstStyle/>
          <a:p>
            <a:r>
              <a:rPr lang="en-US" dirty="0">
                <a:solidFill>
                  <a:srgbClr val="C00000"/>
                </a:solidFill>
                <a:ea typeface="Times New Roman" panose="02020603050405020304" pitchFamily="18" charset="0"/>
              </a:rPr>
              <a:t>T</a:t>
            </a:r>
            <a:r>
              <a:rPr lang="en-GB" dirty="0">
                <a:solidFill>
                  <a:srgbClr val="C00000"/>
                </a:solidFill>
                <a:ea typeface="Times New Roman" panose="02020603050405020304" pitchFamily="18" charset="0"/>
              </a:rPr>
              <a:t>he dose and the </a:t>
            </a:r>
            <a:r>
              <a:rPr lang="en-GB" dirty="0" err="1">
                <a:solidFill>
                  <a:srgbClr val="C00000"/>
                </a:solidFill>
                <a:ea typeface="Times New Roman" panose="02020603050405020304" pitchFamily="18" charset="0"/>
              </a:rPr>
              <a:t>fluences</a:t>
            </a:r>
            <a:r>
              <a:rPr lang="en-GB" dirty="0">
                <a:solidFill>
                  <a:srgbClr val="C00000"/>
                </a:solidFill>
                <a:ea typeface="Times New Roman" panose="02020603050405020304" pitchFamily="18" charset="0"/>
              </a:rPr>
              <a:t> on the user’s equipment </a:t>
            </a:r>
            <a:r>
              <a:rPr lang="en-GB" dirty="0" smtClean="0">
                <a:solidFill>
                  <a:srgbClr val="C00000"/>
                </a:solidFill>
                <a:ea typeface="Times New Roman" panose="02020603050405020304" pitchFamily="18" charset="0"/>
              </a:rPr>
              <a:t>need to be </a:t>
            </a:r>
            <a:r>
              <a:rPr lang="en-GB" dirty="0">
                <a:solidFill>
                  <a:srgbClr val="C00000"/>
                </a:solidFill>
                <a:ea typeface="Times New Roman" panose="02020603050405020304" pitchFamily="18" charset="0"/>
              </a:rPr>
              <a:t>monitored during the test runs. </a:t>
            </a:r>
            <a:endParaRPr lang="en-GB" sz="1400" dirty="0">
              <a:solidFill>
                <a:srgbClr val="C00000"/>
              </a:solidFill>
              <a:ea typeface="Times New Roman" panose="02020603050405020304" pitchFamily="18" charset="0"/>
            </a:endParaRPr>
          </a:p>
        </p:txBody>
      </p:sp>
      <p:sp>
        <p:nvSpPr>
          <p:cNvPr id="5" name="Rectangle 4"/>
          <p:cNvSpPr/>
          <p:nvPr/>
        </p:nvSpPr>
        <p:spPr>
          <a:xfrm>
            <a:off x="6889467" y="734767"/>
            <a:ext cx="1760225" cy="400110"/>
          </a:xfrm>
          <a:prstGeom prst="rect">
            <a:avLst/>
          </a:prstGeom>
        </p:spPr>
        <p:txBody>
          <a:bodyPr wrap="square">
            <a:spAutoFit/>
          </a:bodyPr>
          <a:lstStyle/>
          <a:p>
            <a:r>
              <a:rPr lang="en-US" sz="2000" cap="small" dirty="0">
                <a:solidFill>
                  <a:srgbClr val="0B387C"/>
                </a:solidFill>
                <a:ea typeface="Times New Roman" panose="02020603050405020304" pitchFamily="18" charset="0"/>
              </a:rPr>
              <a:t>Position </a:t>
            </a:r>
            <a:r>
              <a:rPr lang="en-US" sz="2000" cap="small" dirty="0" smtClean="0">
                <a:solidFill>
                  <a:srgbClr val="0B387C"/>
                </a:solidFill>
                <a:ea typeface="Times New Roman" panose="02020603050405020304" pitchFamily="18" charset="0"/>
              </a:rPr>
              <a:t>13</a:t>
            </a:r>
            <a:endParaRPr lang="en-GB" sz="2000" dirty="0"/>
          </a:p>
        </p:txBody>
      </p:sp>
    </p:spTree>
    <p:extLst>
      <p:ext uri="{BB962C8B-B14F-4D97-AF65-F5344CB8AC3E}">
        <p14:creationId xmlns:p14="http://schemas.microsoft.com/office/powerpoint/2010/main" val="2936824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r>
              <a:rPr lang="en-US" dirty="0" smtClean="0"/>
              <a:t>8</a:t>
            </a:r>
            <a:endParaRPr lang="en-US" dirty="0"/>
          </a:p>
        </p:txBody>
      </p:sp>
      <p:sp>
        <p:nvSpPr>
          <p:cNvPr id="6" name="Title 3"/>
          <p:cNvSpPr>
            <a:spLocks noGrp="1"/>
          </p:cNvSpPr>
          <p:nvPr>
            <p:ph type="title"/>
          </p:nvPr>
        </p:nvSpPr>
        <p:spPr>
          <a:xfrm>
            <a:off x="149472" y="15595"/>
            <a:ext cx="9927782" cy="893977"/>
          </a:xfrm>
        </p:spPr>
        <p:txBody>
          <a:bodyPr>
            <a:normAutofit/>
          </a:bodyPr>
          <a:lstStyle/>
          <a:p>
            <a:r>
              <a:rPr lang="en-GB" sz="3200" dirty="0" smtClean="0"/>
              <a:t>Self </a:t>
            </a:r>
            <a:r>
              <a:rPr lang="en-GB" sz="3200" dirty="0"/>
              <a:t>shielding effect – R10</a:t>
            </a:r>
          </a:p>
        </p:txBody>
      </p:sp>
      <p:cxnSp>
        <p:nvCxnSpPr>
          <p:cNvPr id="16" name="Straight Connector 15"/>
          <p:cNvCxnSpPr/>
          <p:nvPr/>
        </p:nvCxnSpPr>
        <p:spPr>
          <a:xfrm>
            <a:off x="237433" y="783264"/>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18"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9" name="Rectangle 1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37433" y="2483292"/>
            <a:ext cx="5221442" cy="2544959"/>
          </a:xfrm>
          <a:prstGeom prst="rect">
            <a:avLst/>
          </a:prstGeom>
        </p:spPr>
      </p:pic>
      <p:sp>
        <p:nvSpPr>
          <p:cNvPr id="20" name="TextBox 19"/>
          <p:cNvSpPr txBox="1"/>
          <p:nvPr/>
        </p:nvSpPr>
        <p:spPr>
          <a:xfrm>
            <a:off x="1062835" y="1379121"/>
            <a:ext cx="7409456" cy="461665"/>
          </a:xfrm>
          <a:prstGeom prst="rect">
            <a:avLst/>
          </a:prstGeom>
          <a:noFill/>
        </p:spPr>
        <p:txBody>
          <a:bodyPr wrap="square" rtlCol="0">
            <a:spAutoFit/>
          </a:bodyPr>
          <a:lstStyle/>
          <a:p>
            <a:pPr algn="ctr"/>
            <a:r>
              <a:rPr lang="en-US" sz="2400" dirty="0" smtClean="0">
                <a:solidFill>
                  <a:schemeClr val="tx2"/>
                </a:solidFill>
              </a:rPr>
              <a:t>Possibility to test large </a:t>
            </a:r>
            <a:r>
              <a:rPr lang="en-US" sz="2400" dirty="0">
                <a:solidFill>
                  <a:schemeClr val="tx2"/>
                </a:solidFill>
              </a:rPr>
              <a:t>volumes </a:t>
            </a:r>
            <a:r>
              <a:rPr lang="en-GB" sz="2400" dirty="0">
                <a:solidFill>
                  <a:schemeClr val="tx2"/>
                </a:solidFill>
              </a:rPr>
              <a:t>electronic equipment</a:t>
            </a:r>
            <a:endParaRPr lang="en-GB" sz="2400" b="1" dirty="0"/>
          </a:p>
        </p:txBody>
      </p:sp>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683478" y="2733408"/>
            <a:ext cx="3246013" cy="1563809"/>
          </a:xfrm>
          <a:prstGeom prst="rect">
            <a:avLst/>
          </a:prstGeom>
        </p:spPr>
      </p:pic>
    </p:spTree>
    <p:extLst>
      <p:ext uri="{BB962C8B-B14F-4D97-AF65-F5344CB8AC3E}">
        <p14:creationId xmlns:p14="http://schemas.microsoft.com/office/powerpoint/2010/main" val="2876274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r>
              <a:rPr lang="en-US" dirty="0" smtClean="0"/>
              <a:t>9</a:t>
            </a:r>
            <a:endParaRPr lang="en-US" dirty="0"/>
          </a:p>
        </p:txBody>
      </p:sp>
      <p:sp>
        <p:nvSpPr>
          <p:cNvPr id="6" name="Title 3"/>
          <p:cNvSpPr>
            <a:spLocks noGrp="1"/>
          </p:cNvSpPr>
          <p:nvPr>
            <p:ph type="title"/>
          </p:nvPr>
        </p:nvSpPr>
        <p:spPr>
          <a:xfrm>
            <a:off x="149472" y="15595"/>
            <a:ext cx="9927782" cy="893977"/>
          </a:xfrm>
        </p:spPr>
        <p:txBody>
          <a:bodyPr>
            <a:normAutofit/>
          </a:bodyPr>
          <a:lstStyle/>
          <a:p>
            <a:r>
              <a:rPr lang="en-GB" sz="3200" dirty="0" smtClean="0"/>
              <a:t>Self </a:t>
            </a:r>
            <a:r>
              <a:rPr lang="en-GB" sz="3200" dirty="0"/>
              <a:t>shielding effect – R10</a:t>
            </a:r>
          </a:p>
        </p:txBody>
      </p:sp>
      <p:cxnSp>
        <p:nvCxnSpPr>
          <p:cNvPr id="16" name="Straight Connector 15"/>
          <p:cNvCxnSpPr/>
          <p:nvPr/>
        </p:nvCxnSpPr>
        <p:spPr>
          <a:xfrm>
            <a:off x="237433" y="783264"/>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18"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9" name="Rectangle 1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7" name="TextBox 6"/>
          <p:cNvSpPr txBox="1"/>
          <p:nvPr/>
        </p:nvSpPr>
        <p:spPr>
          <a:xfrm>
            <a:off x="237433" y="4205552"/>
            <a:ext cx="3548184" cy="400110"/>
          </a:xfrm>
          <a:prstGeom prst="rect">
            <a:avLst/>
          </a:prstGeom>
          <a:noFill/>
        </p:spPr>
        <p:txBody>
          <a:bodyPr wrap="square" rtlCol="0">
            <a:spAutoFit/>
          </a:bodyPr>
          <a:lstStyle/>
          <a:p>
            <a:pPr algn="ctr"/>
            <a:r>
              <a:rPr lang="en-US" sz="2000" b="1" dirty="0" smtClean="0"/>
              <a:t>TE/EPC Test </a:t>
            </a:r>
            <a:endParaRPr lang="en-GB" sz="2000" b="1" dirty="0"/>
          </a:p>
        </p:txBody>
      </p:sp>
      <p:graphicFrame>
        <p:nvGraphicFramePr>
          <p:cNvPr id="12" name="Table 11"/>
          <p:cNvGraphicFramePr>
            <a:graphicFrameLocks noGrp="1"/>
          </p:cNvGraphicFramePr>
          <p:nvPr>
            <p:extLst>
              <p:ext uri="{D42A27DB-BD31-4B8C-83A1-F6EECF244321}">
                <p14:modId xmlns:p14="http://schemas.microsoft.com/office/powerpoint/2010/main" val="2228849343"/>
              </p:ext>
            </p:extLst>
          </p:nvPr>
        </p:nvGraphicFramePr>
        <p:xfrm>
          <a:off x="4412270" y="1738495"/>
          <a:ext cx="4274530" cy="2314496"/>
        </p:xfrm>
        <a:graphic>
          <a:graphicData uri="http://schemas.openxmlformats.org/drawingml/2006/table">
            <a:tbl>
              <a:tblPr firstRow="1" firstCol="1" bandRow="1"/>
              <a:tblGrid>
                <a:gridCol w="2119733">
                  <a:extLst>
                    <a:ext uri="{9D8B030D-6E8A-4147-A177-3AD203B41FA5}">
                      <a16:colId xmlns:a16="http://schemas.microsoft.com/office/drawing/2014/main" val="176511952"/>
                    </a:ext>
                  </a:extLst>
                </a:gridCol>
                <a:gridCol w="2154797">
                  <a:extLst>
                    <a:ext uri="{9D8B030D-6E8A-4147-A177-3AD203B41FA5}">
                      <a16:colId xmlns:a16="http://schemas.microsoft.com/office/drawing/2014/main" val="3964793739"/>
                    </a:ext>
                  </a:extLst>
                </a:gridCol>
              </a:tblGrid>
              <a:tr h="396161">
                <a:tc gridSpan="2">
                  <a:txBody>
                    <a:bodyPr/>
                    <a:lstStyle/>
                    <a:p>
                      <a:pPr algn="ctr">
                        <a:spcAft>
                          <a:spcPts val="100"/>
                        </a:spcAft>
                      </a:pPr>
                      <a:r>
                        <a:rPr lang="en-US" sz="2000" cap="small" dirty="0" smtClean="0">
                          <a:solidFill>
                            <a:srgbClr val="0B387C"/>
                          </a:solidFill>
                          <a:effectLst/>
                          <a:latin typeface="+mn-lt"/>
                          <a:ea typeface="Times New Roman" panose="02020603050405020304" pitchFamily="18" charset="0"/>
                        </a:rPr>
                        <a:t>Position 10 –</a:t>
                      </a:r>
                      <a:r>
                        <a:rPr lang="en-US" sz="2000" cap="small" baseline="0" dirty="0" smtClean="0">
                          <a:solidFill>
                            <a:srgbClr val="0B387C"/>
                          </a:solidFill>
                          <a:effectLst/>
                          <a:latin typeface="+mn-lt"/>
                          <a:ea typeface="Times New Roman" panose="02020603050405020304" pitchFamily="18" charset="0"/>
                        </a:rPr>
                        <a:t> </a:t>
                      </a:r>
                      <a:r>
                        <a:rPr lang="en-US" sz="2000" cap="small" baseline="0" dirty="0" err="1" smtClean="0">
                          <a:solidFill>
                            <a:srgbClr val="0B387C"/>
                          </a:solidFill>
                          <a:effectLst/>
                          <a:latin typeface="+mn-lt"/>
                          <a:ea typeface="Times New Roman" panose="02020603050405020304" pitchFamily="18" charset="0"/>
                        </a:rPr>
                        <a:t>CuOOOO</a:t>
                      </a:r>
                      <a:endParaRPr lang="en-GB" sz="2400" dirty="0">
                        <a:solidFill>
                          <a:srgbClr val="0B387C"/>
                        </a:solidFill>
                        <a:effectLst/>
                        <a:latin typeface="+mn-lt"/>
                        <a:ea typeface="Times New Roman" panose="02020603050405020304" pitchFamily="18" charset="0"/>
                      </a:endParaRPr>
                    </a:p>
                  </a:txBody>
                  <a:tcPr marL="68580" marR="68580" marT="0" marB="0" anchor="ctr">
                    <a:lnL>
                      <a:noFill/>
                    </a:lnL>
                    <a:lnR>
                      <a:noFill/>
                    </a:lnR>
                    <a:lnT>
                      <a:noFill/>
                    </a:lnT>
                    <a:lnB w="12700" cap="flat" cmpd="sng" algn="ctr">
                      <a:solidFill>
                        <a:srgbClr val="002060"/>
                      </a:solidFill>
                      <a:prstDash val="solid"/>
                      <a:round/>
                      <a:headEnd type="none" w="med" len="med"/>
                      <a:tailEnd type="none" w="med" len="med"/>
                    </a:lnB>
                  </a:tcPr>
                </a:tc>
                <a:tc hMerge="1">
                  <a:txBody>
                    <a:bodyPr/>
                    <a:lstStyle/>
                    <a:p>
                      <a:endParaRPr lang="en-GB"/>
                    </a:p>
                  </a:txBody>
                  <a:tcPr/>
                </a:tc>
                <a:extLst>
                  <a:ext uri="{0D108BD9-81ED-4DB2-BD59-A6C34878D82A}">
                    <a16:rowId xmlns:a16="http://schemas.microsoft.com/office/drawing/2014/main" val="79408214"/>
                  </a:ext>
                </a:extLst>
              </a:tr>
              <a:tr h="643251">
                <a:tc rowSpan="2">
                  <a:txBody>
                    <a:bodyPr/>
                    <a:lstStyle/>
                    <a:p>
                      <a:pPr algn="ctr">
                        <a:spcBef>
                          <a:spcPts val="300"/>
                        </a:spcBef>
                        <a:spcAft>
                          <a:spcPts val="0"/>
                        </a:spcAft>
                      </a:pPr>
                      <a:r>
                        <a:rPr lang="en-US" sz="1600" b="1" dirty="0" smtClean="0">
                          <a:solidFill>
                            <a:srgbClr val="002060"/>
                          </a:solidFill>
                          <a:effectLst/>
                          <a:latin typeface="Times New Roman" panose="02020603050405020304" pitchFamily="18" charset="0"/>
                          <a:ea typeface="Times New Roman" panose="02020603050405020304" pitchFamily="18" charset="0"/>
                        </a:rPr>
                        <a:t>Radiation Level</a:t>
                      </a:r>
                      <a:endParaRPr lang="en-GB" sz="20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a:spcBef>
                          <a:spcPts val="300"/>
                        </a:spcBef>
                        <a:spcAft>
                          <a:spcPts val="300"/>
                        </a:spcAft>
                      </a:pPr>
                      <a:r>
                        <a:rPr lang="en-US" sz="1600" b="1" dirty="0" smtClean="0">
                          <a:solidFill>
                            <a:srgbClr val="002060"/>
                          </a:solidFill>
                          <a:effectLst/>
                          <a:latin typeface="Times New Roman" panose="02020603050405020304" pitchFamily="18" charset="0"/>
                          <a:ea typeface="Times New Roman" panose="02020603050405020304" pitchFamily="18" charset="0"/>
                        </a:rPr>
                        <a:t>Percentage </a:t>
                      </a:r>
                      <a:r>
                        <a:rPr lang="en-US" sz="1600" b="1" dirty="0">
                          <a:solidFill>
                            <a:srgbClr val="002060"/>
                          </a:solidFill>
                          <a:effectLst/>
                          <a:latin typeface="Times New Roman" panose="02020603050405020304" pitchFamily="18" charset="0"/>
                          <a:ea typeface="Times New Roman" panose="02020603050405020304" pitchFamily="18" charset="0"/>
                        </a:rPr>
                        <a:t>difference </a:t>
                      </a:r>
                      <a:r>
                        <a:rPr lang="en-US" sz="1600" b="1" dirty="0" smtClean="0">
                          <a:solidFill>
                            <a:srgbClr val="002060"/>
                          </a:solidFill>
                          <a:effectLst/>
                          <a:latin typeface="Times New Roman" panose="02020603050405020304" pitchFamily="18" charset="0"/>
                          <a:ea typeface="Times New Roman" panose="02020603050405020304" pitchFamily="18" charset="0"/>
                        </a:rPr>
                        <a:t>between side</a:t>
                      </a:r>
                      <a:r>
                        <a:rPr lang="en-US" sz="1600" b="1" baseline="0" dirty="0" smtClean="0">
                          <a:solidFill>
                            <a:srgbClr val="002060"/>
                          </a:solidFill>
                          <a:effectLst/>
                          <a:latin typeface="Times New Roman" panose="02020603050405020304" pitchFamily="18" charset="0"/>
                          <a:ea typeface="Times New Roman" panose="02020603050405020304" pitchFamily="18" charset="0"/>
                        </a:rPr>
                        <a:t> A and side B</a:t>
                      </a:r>
                      <a:r>
                        <a:rPr lang="en-US" sz="1600" b="1" i="1" dirty="0" smtClean="0">
                          <a:solidFill>
                            <a:srgbClr val="002060"/>
                          </a:solidFill>
                          <a:effectLst/>
                          <a:latin typeface="Times New Roman" panose="02020603050405020304" pitchFamily="18" charset="0"/>
                          <a:ea typeface="Times New Roman" panose="02020603050405020304" pitchFamily="18" charset="0"/>
                        </a:rPr>
                        <a:t>  </a:t>
                      </a:r>
                      <a:r>
                        <a:rPr lang="en-US" sz="1600" b="1" i="0" dirty="0" smtClean="0">
                          <a:solidFill>
                            <a:srgbClr val="002060"/>
                          </a:solidFill>
                          <a:effectLst/>
                          <a:latin typeface="Times New Roman" panose="02020603050405020304" pitchFamily="18" charset="0"/>
                          <a:ea typeface="Times New Roman" panose="02020603050405020304" pitchFamily="18" charset="0"/>
                        </a:rPr>
                        <a:t>(%)</a:t>
                      </a:r>
                      <a:endParaRPr lang="en-GB" sz="2000" b="1" i="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extLst>
                  <a:ext uri="{0D108BD9-81ED-4DB2-BD59-A6C34878D82A}">
                    <a16:rowId xmlns:a16="http://schemas.microsoft.com/office/drawing/2014/main" val="1213645827"/>
                  </a:ext>
                </a:extLst>
              </a:tr>
              <a:tr h="194560">
                <a:tc vMerge="1">
                  <a:txBody>
                    <a:bodyPr/>
                    <a:lstStyle/>
                    <a:p>
                      <a:pPr algn="ctr">
                        <a:spcBef>
                          <a:spcPts val="300"/>
                        </a:spcBef>
                        <a:spcAft>
                          <a:spcPts val="0"/>
                        </a:spcAft>
                      </a:pPr>
                      <a:endParaRPr lang="en-GB" sz="14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fontAlgn="b"/>
                      <a:r>
                        <a:rPr lang="en-GB" sz="1600" b="1" i="0" u="none" strike="noStrike" dirty="0" smtClean="0">
                          <a:solidFill>
                            <a:srgbClr val="002060"/>
                          </a:solidFill>
                          <a:effectLst/>
                          <a:latin typeface="Calibri" panose="020F0502020204030204" pitchFamily="34" charset="0"/>
                        </a:rPr>
                        <a:t>119 cm</a:t>
                      </a:r>
                      <a:endParaRPr lang="en-GB" sz="1600" b="1" i="0" u="none" strike="noStrike" dirty="0">
                        <a:solidFill>
                          <a:srgbClr val="002060"/>
                        </a:solidFill>
                        <a:effectLst/>
                        <a:latin typeface="Calibri" panose="020F0502020204030204" pitchFamily="34" charset="0"/>
                      </a:endParaRPr>
                    </a:p>
                  </a:txBody>
                  <a:tcPr marL="9525" marR="9525" marT="9525"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extLst>
                  <a:ext uri="{0D108BD9-81ED-4DB2-BD59-A6C34878D82A}">
                    <a16:rowId xmlns:a16="http://schemas.microsoft.com/office/drawing/2014/main" val="14283008"/>
                  </a:ext>
                </a:extLst>
              </a:tr>
              <a:tr h="358400">
                <a:tc>
                  <a:txBody>
                    <a:bodyPr/>
                    <a:lstStyle/>
                    <a:p>
                      <a:pPr algn="ctr">
                        <a:lnSpc>
                          <a:spcPct val="150000"/>
                        </a:lnSpc>
                        <a:spcBef>
                          <a:spcPts val="300"/>
                        </a:spcBef>
                        <a:spcAft>
                          <a:spcPts val="300"/>
                        </a:spcAft>
                      </a:pPr>
                      <a:r>
                        <a:rPr lang="en-US" sz="2000" b="1" i="0" u="none" dirty="0" smtClean="0">
                          <a:solidFill>
                            <a:srgbClr val="002060"/>
                          </a:solidFill>
                          <a:effectLst/>
                          <a:latin typeface="Calibri" panose="020F0502020204030204" pitchFamily="34" charset="0"/>
                          <a:ea typeface="Times New Roman" panose="02020603050405020304" pitchFamily="18" charset="0"/>
                          <a:cs typeface="Calibri" panose="020F0502020204030204" pitchFamily="34" charset="0"/>
                        </a:rPr>
                        <a:t>Dose</a:t>
                      </a:r>
                      <a:endParaRPr lang="en-GB" sz="2800" b="1" i="0" u="none" dirty="0">
                        <a:solidFill>
                          <a:srgbClr val="002060"/>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a:noFill/>
                    </a:lnB>
                  </a:tcPr>
                </a:tc>
                <a:tc>
                  <a:txBody>
                    <a:bodyPr/>
                    <a:lstStyle/>
                    <a:p>
                      <a:pPr algn="r" fontAlgn="b">
                        <a:lnSpc>
                          <a:spcPct val="150000"/>
                        </a:lnSpc>
                      </a:pPr>
                      <a:r>
                        <a:rPr lang="en-US" sz="2000" b="0" i="0" u="none" strike="noStrike" dirty="0" smtClean="0">
                          <a:solidFill>
                            <a:srgbClr val="002060"/>
                          </a:solidFill>
                          <a:effectLst/>
                          <a:latin typeface="Calibri" panose="020F0502020204030204" pitchFamily="34" charset="0"/>
                        </a:rPr>
                        <a:t>-34%</a:t>
                      </a:r>
                      <a:endParaRPr lang="en-GB" sz="2000" b="0" i="0" u="none" strike="noStrike" dirty="0">
                        <a:solidFill>
                          <a:srgbClr val="002060"/>
                        </a:solidFill>
                        <a:effectLst/>
                        <a:latin typeface="Calibri" panose="020F0502020204030204" pitchFamily="34" charset="0"/>
                      </a:endParaRPr>
                    </a:p>
                  </a:txBody>
                  <a:tcPr marL="9525" marR="9525" marT="9525" marB="0" anchor="b">
                    <a:lnL>
                      <a:noFill/>
                    </a:lnL>
                    <a:lnR>
                      <a:noFill/>
                    </a:lnR>
                    <a:lnT w="12700" cap="flat" cmpd="sng" algn="ctr">
                      <a:solidFill>
                        <a:srgbClr val="002060"/>
                      </a:solidFill>
                      <a:prstDash val="solid"/>
                      <a:round/>
                      <a:headEnd type="none" w="med" len="med"/>
                      <a:tailEnd type="none" w="med" len="med"/>
                    </a:lnT>
                    <a:lnB>
                      <a:noFill/>
                    </a:lnB>
                  </a:tcPr>
                </a:tc>
                <a:extLst>
                  <a:ext uri="{0D108BD9-81ED-4DB2-BD59-A6C34878D82A}">
                    <a16:rowId xmlns:a16="http://schemas.microsoft.com/office/drawing/2014/main" val="2495352381"/>
                  </a:ext>
                </a:extLst>
              </a:tr>
              <a:tr h="358400">
                <a:tc>
                  <a:txBody>
                    <a:bodyPr/>
                    <a:lstStyle/>
                    <a:p>
                      <a:pPr algn="ctr" fontAlgn="b">
                        <a:lnSpc>
                          <a:spcPct val="150000"/>
                        </a:lnSpc>
                      </a:pPr>
                      <a:r>
                        <a:rPr lang="en-GB" sz="2000" b="1" i="0" u="none" strike="noStrike" dirty="0" smtClean="0">
                          <a:solidFill>
                            <a:srgbClr val="002060"/>
                          </a:solidFill>
                          <a:effectLst/>
                          <a:latin typeface="Calibri" panose="020F0502020204030204" pitchFamily="34" charset="0"/>
                          <a:cs typeface="Calibri" panose="020F0502020204030204" pitchFamily="34" charset="0"/>
                        </a:rPr>
                        <a:t>HEH</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r" fontAlgn="b">
                        <a:lnSpc>
                          <a:spcPct val="150000"/>
                        </a:lnSpc>
                      </a:pPr>
                      <a:r>
                        <a:rPr lang="en-US" sz="2000" b="0" i="0" u="none" strike="noStrike" dirty="0" smtClean="0">
                          <a:solidFill>
                            <a:srgbClr val="002060"/>
                          </a:solidFill>
                          <a:effectLst/>
                          <a:latin typeface="Calibri" panose="020F0502020204030204" pitchFamily="34" charset="0"/>
                        </a:rPr>
                        <a:t>-32%</a:t>
                      </a:r>
                      <a:endParaRPr lang="en-GB" sz="2000" b="0" i="0" u="none" strike="noStrike" dirty="0">
                        <a:solidFill>
                          <a:srgbClr val="002060"/>
                        </a:solidFill>
                        <a:effectLst/>
                        <a:latin typeface="Calibri" panose="020F0502020204030204" pitchFamily="34" charset="0"/>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3007785"/>
                  </a:ext>
                </a:extLst>
              </a:tr>
            </a:tbl>
          </a:graphicData>
        </a:graphic>
      </p:graphicFrame>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69787" y="1357923"/>
            <a:ext cx="2021301" cy="2695068"/>
          </a:xfrm>
          <a:prstGeom prst="rect">
            <a:avLst/>
          </a:prstGeom>
        </p:spPr>
      </p:pic>
      <p:sp>
        <p:nvSpPr>
          <p:cNvPr id="15" name="TextBox 14"/>
          <p:cNvSpPr txBox="1"/>
          <p:nvPr/>
        </p:nvSpPr>
        <p:spPr>
          <a:xfrm>
            <a:off x="-211873" y="1181602"/>
            <a:ext cx="1642840" cy="369332"/>
          </a:xfrm>
          <a:prstGeom prst="rect">
            <a:avLst/>
          </a:prstGeom>
          <a:noFill/>
        </p:spPr>
        <p:txBody>
          <a:bodyPr wrap="square" rtlCol="0">
            <a:spAutoFit/>
          </a:bodyPr>
          <a:lstStyle/>
          <a:p>
            <a:pPr algn="ctr"/>
            <a:r>
              <a:rPr lang="en-GB" b="1" dirty="0" smtClean="0">
                <a:solidFill>
                  <a:srgbClr val="000000"/>
                </a:solidFill>
              </a:rPr>
              <a:t> Side A</a:t>
            </a:r>
            <a:endParaRPr lang="en-GB" b="1" dirty="0">
              <a:solidFill>
                <a:srgbClr val="000000"/>
              </a:solidFill>
            </a:endParaRPr>
          </a:p>
        </p:txBody>
      </p:sp>
      <p:sp>
        <p:nvSpPr>
          <p:cNvPr id="21" name="TextBox 20"/>
          <p:cNvSpPr txBox="1"/>
          <p:nvPr/>
        </p:nvSpPr>
        <p:spPr>
          <a:xfrm>
            <a:off x="3191088" y="1217967"/>
            <a:ext cx="1777927" cy="369332"/>
          </a:xfrm>
          <a:prstGeom prst="rect">
            <a:avLst/>
          </a:prstGeom>
          <a:noFill/>
        </p:spPr>
        <p:txBody>
          <a:bodyPr wrap="square" rtlCol="0">
            <a:spAutoFit/>
          </a:bodyPr>
          <a:lstStyle/>
          <a:p>
            <a:pPr algn="ctr"/>
            <a:r>
              <a:rPr lang="en-GB" b="1" dirty="0" smtClean="0">
                <a:solidFill>
                  <a:srgbClr val="000000"/>
                </a:solidFill>
              </a:rPr>
              <a:t> Side B</a:t>
            </a:r>
            <a:endParaRPr lang="en-GB" b="1" dirty="0">
              <a:solidFill>
                <a:srgbClr val="000000"/>
              </a:solidFill>
            </a:endParaRPr>
          </a:p>
        </p:txBody>
      </p:sp>
      <p:sp>
        <p:nvSpPr>
          <p:cNvPr id="22" name="Rectangle 21"/>
          <p:cNvSpPr/>
          <p:nvPr/>
        </p:nvSpPr>
        <p:spPr>
          <a:xfrm>
            <a:off x="284170" y="5409696"/>
            <a:ext cx="8646185" cy="646331"/>
          </a:xfrm>
          <a:prstGeom prst="rect">
            <a:avLst/>
          </a:prstGeom>
        </p:spPr>
        <p:txBody>
          <a:bodyPr wrap="square">
            <a:spAutoFit/>
          </a:bodyPr>
          <a:lstStyle/>
          <a:p>
            <a:r>
              <a:rPr lang="en-US" dirty="0">
                <a:solidFill>
                  <a:srgbClr val="C00000"/>
                </a:solidFill>
                <a:ea typeface="Times New Roman" panose="02020603050405020304" pitchFamily="18" charset="0"/>
              </a:rPr>
              <a:t>T</a:t>
            </a:r>
            <a:r>
              <a:rPr lang="en-GB" dirty="0">
                <a:solidFill>
                  <a:srgbClr val="C00000"/>
                </a:solidFill>
                <a:ea typeface="Times New Roman" panose="02020603050405020304" pitchFamily="18" charset="0"/>
              </a:rPr>
              <a:t>he dose and the </a:t>
            </a:r>
            <a:r>
              <a:rPr lang="en-GB" dirty="0" err="1">
                <a:solidFill>
                  <a:srgbClr val="C00000"/>
                </a:solidFill>
                <a:ea typeface="Times New Roman" panose="02020603050405020304" pitchFamily="18" charset="0"/>
              </a:rPr>
              <a:t>fluences</a:t>
            </a:r>
            <a:r>
              <a:rPr lang="en-GB" dirty="0">
                <a:solidFill>
                  <a:srgbClr val="C00000"/>
                </a:solidFill>
                <a:ea typeface="Times New Roman" panose="02020603050405020304" pitchFamily="18" charset="0"/>
              </a:rPr>
              <a:t> on the user’s equipment need to be monitored during the test runs. </a:t>
            </a:r>
            <a:endParaRPr lang="en-GB" sz="1400" dirty="0">
              <a:solidFill>
                <a:srgbClr val="C00000"/>
              </a:solidFill>
              <a:ea typeface="Times New Roman" panose="02020603050405020304" pitchFamily="18" charset="0"/>
            </a:endParaRPr>
          </a:p>
        </p:txBody>
      </p:sp>
    </p:spTree>
    <p:extLst>
      <p:ext uri="{BB962C8B-B14F-4D97-AF65-F5344CB8AC3E}">
        <p14:creationId xmlns:p14="http://schemas.microsoft.com/office/powerpoint/2010/main" val="1503641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56" y="2496066"/>
            <a:ext cx="8432276" cy="893977"/>
          </a:xfrm>
        </p:spPr>
        <p:txBody>
          <a:bodyPr>
            <a:noAutofit/>
          </a:bodyPr>
          <a:lstStyle/>
          <a:p>
            <a:r>
              <a:rPr lang="en-GB" sz="2800" u="sng" dirty="0"/>
              <a:t>Boron Carbide shielding employment to protect electronic against </a:t>
            </a:r>
            <a:r>
              <a:rPr lang="en-GB" sz="2800" u="sng" dirty="0" err="1"/>
              <a:t>ThNs</a:t>
            </a:r>
            <a:endParaRPr lang="en-GB" sz="4400" u="sng"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356372" y="85494"/>
            <a:ext cx="660855" cy="693601"/>
          </a:xfrm>
          <a:prstGeom prst="rect">
            <a:avLst/>
          </a:prstGeom>
        </p:spPr>
      </p:pic>
      <p:sp>
        <p:nvSpPr>
          <p:cNvPr id="14" name="Rectangle 13"/>
          <p:cNvSpPr/>
          <p:nvPr/>
        </p:nvSpPr>
        <p:spPr>
          <a:xfrm>
            <a:off x="2341170" y="4308472"/>
            <a:ext cx="6676057" cy="1261884"/>
          </a:xfrm>
          <a:prstGeom prst="rect">
            <a:avLst/>
          </a:prstGeom>
        </p:spPr>
        <p:txBody>
          <a:bodyPr wrap="square">
            <a:spAutoFit/>
          </a:bodyPr>
          <a:lstStyle/>
          <a:p>
            <a:r>
              <a:rPr lang="en-GB" sz="1400" b="1" dirty="0"/>
              <a:t>14th Specialists' workshop on Shielding aspects of </a:t>
            </a:r>
            <a:r>
              <a:rPr lang="en-GB" sz="1400" b="1" dirty="0" err="1" smtClean="0"/>
              <a:t>Accelerators,Targets</a:t>
            </a:r>
            <a:r>
              <a:rPr lang="en-GB" sz="1400" b="1" dirty="0"/>
              <a:t>, and Irradiation </a:t>
            </a:r>
            <a:r>
              <a:rPr lang="en-GB" sz="1400" b="1" dirty="0" smtClean="0"/>
              <a:t>Facilities. </a:t>
            </a:r>
          </a:p>
          <a:p>
            <a:r>
              <a:rPr lang="en-GB" sz="1200" dirty="0" err="1" smtClean="0"/>
              <a:t>Gyeongju</a:t>
            </a:r>
            <a:r>
              <a:rPr lang="en-GB" sz="1200" dirty="0"/>
              <a:t>, Korea, Oct. 30 </a:t>
            </a:r>
            <a:r>
              <a:rPr lang="en-GB" sz="1200" dirty="0" smtClean="0"/>
              <a:t>2018</a:t>
            </a:r>
          </a:p>
          <a:p>
            <a:endParaRPr lang="en-US" sz="1200" dirty="0"/>
          </a:p>
          <a:p>
            <a:r>
              <a:rPr lang="en-GB" sz="1200" i="1" dirty="0" smtClean="0"/>
              <a:t>C</a:t>
            </a:r>
            <a:r>
              <a:rPr lang="en-GB" sz="1200" i="1" dirty="0"/>
              <a:t>. Cangialosi et all. </a:t>
            </a:r>
            <a:r>
              <a:rPr lang="en-GB" sz="1200" dirty="0"/>
              <a:t>“Evaluation of future employment of Boron Carbide shielding at CERN High energy </a:t>
            </a:r>
            <a:r>
              <a:rPr lang="en-GB" sz="1200" dirty="0" err="1"/>
              <a:t>AcceleRator</a:t>
            </a:r>
            <a:r>
              <a:rPr lang="en-GB" sz="1200" dirty="0"/>
              <a:t> Mixed field (CHARM) </a:t>
            </a:r>
            <a:r>
              <a:rPr lang="en-GB" sz="1200" dirty="0" smtClean="0"/>
              <a:t>Facility”.</a:t>
            </a:r>
            <a:endParaRPr lang="en-GB" sz="1200" dirty="0"/>
          </a:p>
        </p:txBody>
      </p:sp>
      <p:sp>
        <p:nvSpPr>
          <p:cNvPr id="7"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9" name="Rectangle 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11" name="Picture 10"/>
          <p:cNvPicPr>
            <a:picLocks noChangeAspect="1"/>
          </p:cNvPicPr>
          <p:nvPr/>
        </p:nvPicPr>
        <p:blipFill>
          <a:blip r:embed="rId3"/>
          <a:stretch>
            <a:fillRect/>
          </a:stretch>
        </p:blipFill>
        <p:spPr>
          <a:xfrm>
            <a:off x="160256" y="4669981"/>
            <a:ext cx="2055043" cy="708888"/>
          </a:xfrm>
          <a:prstGeom prst="rect">
            <a:avLst/>
          </a:prstGeom>
          <a:ln w="88900" cap="sq" cmpd="thickThin">
            <a:solidFill>
              <a:srgbClr val="0055A0"/>
            </a:solidFill>
            <a:prstDash val="solid"/>
            <a:miter lim="800000"/>
          </a:ln>
          <a:effectLst>
            <a:innerShdw blurRad="76200">
              <a:srgbClr val="000000"/>
            </a:innerShdw>
          </a:effectLst>
        </p:spPr>
        <p:style>
          <a:lnRef idx="2">
            <a:schemeClr val="accent2"/>
          </a:lnRef>
          <a:fillRef idx="1">
            <a:schemeClr val="lt1"/>
          </a:fillRef>
          <a:effectRef idx="0">
            <a:schemeClr val="accent2"/>
          </a:effectRef>
          <a:fontRef idx="minor">
            <a:schemeClr val="dk1"/>
          </a:fontRef>
        </p:style>
      </p:pic>
      <p:sp>
        <p:nvSpPr>
          <p:cNvPr id="12" name="Rectangle 11"/>
          <p:cNvSpPr/>
          <p:nvPr/>
        </p:nvSpPr>
        <p:spPr>
          <a:xfrm>
            <a:off x="458467" y="4149383"/>
            <a:ext cx="1741484" cy="461665"/>
          </a:xfrm>
          <a:prstGeom prst="rect">
            <a:avLst/>
          </a:prstGeom>
        </p:spPr>
        <p:txBody>
          <a:bodyPr wrap="square">
            <a:spAutoFit/>
          </a:bodyPr>
          <a:lstStyle/>
          <a:p>
            <a:r>
              <a:rPr lang="en-GB" sz="2400" b="1" dirty="0">
                <a:solidFill>
                  <a:srgbClr val="000000"/>
                </a:solidFill>
                <a:latin typeface="Rockwell" panose="02060603020205020403" pitchFamily="18" charset="0"/>
              </a:rPr>
              <a:t>SATIF-14</a:t>
            </a:r>
            <a:endParaRPr lang="en-GB" sz="2400" dirty="0"/>
          </a:p>
        </p:txBody>
      </p:sp>
    </p:spTree>
    <p:extLst>
      <p:ext uri="{BB962C8B-B14F-4D97-AF65-F5344CB8AC3E}">
        <p14:creationId xmlns:p14="http://schemas.microsoft.com/office/powerpoint/2010/main" val="13870877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54316" y="-455161"/>
            <a:ext cx="10599059" cy="6732799"/>
          </a:xfrm>
          <a:prstGeom prst="rect">
            <a:avLst/>
          </a:prstGeom>
          <a:ln w="38100">
            <a:solidFill>
              <a:schemeClr val="tx1"/>
            </a:solidFill>
          </a:ln>
          <a:scene3d>
            <a:camera prst="orthographicFront"/>
            <a:lightRig rig="threePt" dir="t"/>
          </a:scene3d>
          <a:sp3d>
            <a:bevelT prst="relaxedInset"/>
          </a:sp3d>
        </p:spPr>
      </p:pic>
      <p:sp>
        <p:nvSpPr>
          <p:cNvPr id="8" name="Slide Number Placeholder 7"/>
          <p:cNvSpPr>
            <a:spLocks noGrp="1"/>
          </p:cNvSpPr>
          <p:nvPr>
            <p:ph type="sldNum" sz="quarter" idx="12"/>
          </p:nvPr>
        </p:nvSpPr>
        <p:spPr/>
        <p:txBody>
          <a:bodyPr/>
          <a:lstStyle/>
          <a:p>
            <a:r>
              <a:rPr lang="en-US" dirty="0" smtClean="0"/>
              <a:t>10</a:t>
            </a:r>
            <a:endParaRPr lang="en-US" dirty="0"/>
          </a:p>
        </p:txBody>
      </p:sp>
      <p:sp>
        <p:nvSpPr>
          <p:cNvPr id="7"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9" name="Rectangle 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15" name="Picture 14"/>
          <p:cNvPicPr>
            <a:picLocks noChangeAspect="1"/>
          </p:cNvPicPr>
          <p:nvPr/>
        </p:nvPicPr>
        <p:blipFill>
          <a:blip r:embed="rId3"/>
          <a:stretch>
            <a:fillRect/>
          </a:stretch>
        </p:blipFill>
        <p:spPr>
          <a:xfrm>
            <a:off x="443119" y="966912"/>
            <a:ext cx="1548967" cy="534317"/>
          </a:xfrm>
          <a:prstGeom prst="rect">
            <a:avLst/>
          </a:prstGeom>
          <a:ln w="88900" cap="sq" cmpd="thickThin">
            <a:solidFill>
              <a:srgbClr val="0055A0"/>
            </a:solidFill>
            <a:prstDash val="solid"/>
            <a:miter lim="800000"/>
          </a:ln>
          <a:effectLst>
            <a:innerShdw blurRad="76200">
              <a:srgbClr val="000000"/>
            </a:innerShdw>
          </a:effectLst>
        </p:spPr>
        <p:style>
          <a:lnRef idx="2">
            <a:schemeClr val="accent2"/>
          </a:lnRef>
          <a:fillRef idx="1">
            <a:schemeClr val="lt1"/>
          </a:fillRef>
          <a:effectRef idx="0">
            <a:schemeClr val="accent2"/>
          </a:effectRef>
          <a:fontRef idx="minor">
            <a:schemeClr val="dk1"/>
          </a:fontRef>
        </p:style>
      </p:pic>
      <p:sp>
        <p:nvSpPr>
          <p:cNvPr id="16" name="Rectangle 15"/>
          <p:cNvSpPr/>
          <p:nvPr/>
        </p:nvSpPr>
        <p:spPr>
          <a:xfrm>
            <a:off x="443119" y="459192"/>
            <a:ext cx="1741484" cy="461665"/>
          </a:xfrm>
          <a:prstGeom prst="rect">
            <a:avLst/>
          </a:prstGeom>
        </p:spPr>
        <p:txBody>
          <a:bodyPr wrap="square">
            <a:spAutoFit/>
          </a:bodyPr>
          <a:lstStyle/>
          <a:p>
            <a:r>
              <a:rPr lang="en-GB" sz="2400" b="1" dirty="0">
                <a:solidFill>
                  <a:srgbClr val="E1F1FF"/>
                </a:solidFill>
                <a:latin typeface="Rockwell" panose="02060603020205020403" pitchFamily="18" charset="0"/>
              </a:rPr>
              <a:t>SATIF-14</a:t>
            </a:r>
            <a:endParaRPr lang="en-GB" sz="2400" dirty="0">
              <a:solidFill>
                <a:srgbClr val="E1F1FF"/>
              </a:solidFill>
            </a:endParaRPr>
          </a:p>
        </p:txBody>
      </p:sp>
      <p:sp>
        <p:nvSpPr>
          <p:cNvPr id="17" name="Rectangle 16"/>
          <p:cNvSpPr/>
          <p:nvPr/>
        </p:nvSpPr>
        <p:spPr>
          <a:xfrm>
            <a:off x="2672437" y="1982519"/>
            <a:ext cx="3053449" cy="130629"/>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Rectangle 1"/>
          <p:cNvSpPr/>
          <p:nvPr/>
        </p:nvSpPr>
        <p:spPr>
          <a:xfrm>
            <a:off x="2184603" y="978009"/>
            <a:ext cx="5475040" cy="523220"/>
          </a:xfrm>
          <a:prstGeom prst="rect">
            <a:avLst/>
          </a:prstGeom>
        </p:spPr>
        <p:txBody>
          <a:bodyPr wrap="square">
            <a:spAutoFit/>
          </a:bodyPr>
          <a:lstStyle/>
          <a:p>
            <a:r>
              <a:rPr lang="en-GB" sz="2800" dirty="0">
                <a:solidFill>
                  <a:srgbClr val="FF0000"/>
                </a:solidFill>
              </a:rPr>
              <a:t>H</a:t>
            </a:r>
            <a:r>
              <a:rPr lang="en-GB" sz="2800" dirty="0" smtClean="0">
                <a:solidFill>
                  <a:srgbClr val="FF0000"/>
                </a:solidFill>
              </a:rPr>
              <a:t>igh </a:t>
            </a:r>
            <a:r>
              <a:rPr lang="en-GB" sz="2800" dirty="0">
                <a:solidFill>
                  <a:srgbClr val="FF0000"/>
                </a:solidFill>
              </a:rPr>
              <a:t>appreciation in SATIF-14!</a:t>
            </a:r>
          </a:p>
        </p:txBody>
      </p:sp>
    </p:spTree>
    <p:extLst>
      <p:ext uri="{BB962C8B-B14F-4D97-AF65-F5344CB8AC3E}">
        <p14:creationId xmlns:p14="http://schemas.microsoft.com/office/powerpoint/2010/main" val="13876151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fld id="{17918391-D411-FE40-AAD7-861AE5233E0E}" type="slidenum">
              <a:rPr lang="en-US" smtClean="0"/>
              <a:pPr/>
              <a:t>15</a:t>
            </a:fld>
            <a:endParaRPr lang="en-US" dirty="0"/>
          </a:p>
        </p:txBody>
      </p:sp>
      <p:cxnSp>
        <p:nvCxnSpPr>
          <p:cNvPr id="11" name="Straight Connector 10"/>
          <p:cNvCxnSpPr/>
          <p:nvPr/>
        </p:nvCxnSpPr>
        <p:spPr>
          <a:xfrm>
            <a:off x="201603" y="758995"/>
            <a:ext cx="8764161" cy="20086"/>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grpSp>
        <p:nvGrpSpPr>
          <p:cNvPr id="49" name="Group 48"/>
          <p:cNvGrpSpPr/>
          <p:nvPr/>
        </p:nvGrpSpPr>
        <p:grpSpPr>
          <a:xfrm>
            <a:off x="4404951" y="861450"/>
            <a:ext cx="4560813" cy="4126185"/>
            <a:chOff x="4499475" y="1711478"/>
            <a:chExt cx="4560813" cy="4126185"/>
          </a:xfrm>
        </p:grpSpPr>
        <p:pic>
          <p:nvPicPr>
            <p:cNvPr id="24" name="Picture 2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5400000">
              <a:off x="6264419" y="3246119"/>
              <a:ext cx="2961764" cy="2221324"/>
            </a:xfrm>
            <a:prstGeom prst="rect">
              <a:avLst/>
            </a:prstGeom>
            <a:solidFill>
              <a:srgbClr val="0C377B"/>
            </a:solidFill>
            <a:ln w="28575">
              <a:solidFill>
                <a:srgbClr val="0055A0"/>
              </a:solidFill>
            </a:ln>
          </p:spPr>
        </p:pic>
        <p:cxnSp>
          <p:nvCxnSpPr>
            <p:cNvPr id="19" name="Straight Arrow Connector 18"/>
            <p:cNvCxnSpPr/>
            <p:nvPr/>
          </p:nvCxnSpPr>
          <p:spPr>
            <a:xfrm flipV="1">
              <a:off x="6273365" y="4199112"/>
              <a:ext cx="1031861" cy="467352"/>
            </a:xfrm>
            <a:prstGeom prst="straightConnector1">
              <a:avLst/>
            </a:prstGeom>
            <a:ln w="28575">
              <a:solidFill>
                <a:srgbClr val="0B387C"/>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499476" y="4466906"/>
              <a:ext cx="1903614" cy="276999"/>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US" sz="1200" b="1" dirty="0" smtClean="0">
                  <a:solidFill>
                    <a:schemeClr val="bg1"/>
                  </a:solidFill>
                </a:rPr>
                <a:t> 25% B - 3.5 </a:t>
              </a:r>
              <a:r>
                <a:rPr lang="en-US" sz="1200" b="1" dirty="0">
                  <a:solidFill>
                    <a:schemeClr val="bg1"/>
                  </a:solidFill>
                </a:rPr>
                <a:t>mm</a:t>
              </a:r>
              <a:endParaRPr lang="en-GB" sz="1200" b="1" dirty="0">
                <a:solidFill>
                  <a:schemeClr val="bg1"/>
                </a:solidFill>
              </a:endParaRPr>
            </a:p>
          </p:txBody>
        </p:sp>
        <p:cxnSp>
          <p:nvCxnSpPr>
            <p:cNvPr id="22" name="Straight Arrow Connector 21"/>
            <p:cNvCxnSpPr/>
            <p:nvPr/>
          </p:nvCxnSpPr>
          <p:spPr>
            <a:xfrm flipV="1">
              <a:off x="6273365" y="3706203"/>
              <a:ext cx="1031861" cy="596599"/>
            </a:xfrm>
            <a:prstGeom prst="straightConnector1">
              <a:avLst/>
            </a:prstGeom>
            <a:ln w="28575">
              <a:solidFill>
                <a:srgbClr val="0B387C"/>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5085087" y="1971121"/>
              <a:ext cx="1668005" cy="1148719"/>
            </a:xfrm>
            <a:prstGeom prst="rect">
              <a:avLst/>
            </a:prstGeom>
            <a:ln w="28575">
              <a:solidFill>
                <a:srgbClr val="0070C0"/>
              </a:solidFill>
            </a:ln>
          </p:spPr>
        </p:pic>
        <p:sp>
          <p:nvSpPr>
            <p:cNvPr id="20" name="TextBox 19"/>
            <p:cNvSpPr txBox="1"/>
            <p:nvPr/>
          </p:nvSpPr>
          <p:spPr>
            <a:xfrm>
              <a:off x="4499475" y="4121671"/>
              <a:ext cx="1903614" cy="276999"/>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US" sz="1200" b="1" dirty="0" smtClean="0">
                  <a:solidFill>
                    <a:schemeClr val="bg1"/>
                  </a:solidFill>
                </a:rPr>
                <a:t>25% B – 7.0 mm</a:t>
              </a:r>
              <a:endParaRPr lang="en-GB" sz="1200" b="1" dirty="0">
                <a:solidFill>
                  <a:schemeClr val="bg1"/>
                </a:solidFill>
              </a:endParaRPr>
            </a:p>
          </p:txBody>
        </p:sp>
        <p:cxnSp>
          <p:nvCxnSpPr>
            <p:cNvPr id="39" name="Straight Connector 38"/>
            <p:cNvCxnSpPr/>
            <p:nvPr/>
          </p:nvCxnSpPr>
          <p:spPr>
            <a:xfrm>
              <a:off x="6443109" y="3416531"/>
              <a:ext cx="915578" cy="1012323"/>
            </a:xfrm>
            <a:prstGeom prst="line">
              <a:avLst/>
            </a:prstGeom>
            <a:ln w="28575">
              <a:solidFill>
                <a:srgbClr val="104282"/>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6547271" y="1712070"/>
              <a:ext cx="1529956" cy="1789800"/>
            </a:xfrm>
            <a:prstGeom prst="line">
              <a:avLst/>
            </a:prstGeom>
            <a:ln w="28575">
              <a:solidFill>
                <a:srgbClr val="0070C0"/>
              </a:solidFill>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7889545" y="4693890"/>
              <a:ext cx="883310" cy="400110"/>
            </a:xfrm>
            <a:prstGeom prst="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coolSlant"/>
              <a:contourClr>
                <a:srgbClr val="FFFFFF"/>
              </a:contourClr>
            </a:sp3d>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US" sz="1000" b="1" dirty="0">
                  <a:solidFill>
                    <a:schemeClr val="bg1"/>
                  </a:solidFill>
                </a:rPr>
                <a:t>RadMon 1 Boron Free</a:t>
              </a:r>
            </a:p>
          </p:txBody>
        </p:sp>
        <p:sp>
          <p:nvSpPr>
            <p:cNvPr id="47" name="TextBox 46"/>
            <p:cNvSpPr txBox="1"/>
            <p:nvPr/>
          </p:nvSpPr>
          <p:spPr>
            <a:xfrm>
              <a:off x="8165017" y="3494504"/>
              <a:ext cx="883310" cy="254585"/>
            </a:xfrm>
            <a:prstGeom prst="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coolSlant"/>
              <a:contourClr>
                <a:srgbClr val="FFFFFF"/>
              </a:contourClr>
            </a:sp3d>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US" sz="1050" b="1" dirty="0">
                  <a:solidFill>
                    <a:schemeClr val="bg1"/>
                  </a:solidFill>
                </a:rPr>
                <a:t>RadMon 1</a:t>
              </a:r>
            </a:p>
          </p:txBody>
        </p:sp>
        <p:sp>
          <p:nvSpPr>
            <p:cNvPr id="48" name="TextBox 47"/>
            <p:cNvSpPr txBox="1"/>
            <p:nvPr/>
          </p:nvSpPr>
          <p:spPr>
            <a:xfrm>
              <a:off x="8176978" y="4055626"/>
              <a:ext cx="883310" cy="254585"/>
            </a:xfrm>
            <a:prstGeom prst="rect">
              <a:avLst/>
            </a:prstGeom>
            <a:solidFill>
              <a:srgbClr val="C0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coolSlant"/>
              <a:contourClr>
                <a:srgbClr val="FFFFFF"/>
              </a:contourClr>
            </a:sp3d>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en-US" sz="1050" b="1" dirty="0">
                  <a:solidFill>
                    <a:schemeClr val="bg1"/>
                  </a:solidFill>
                </a:rPr>
                <a:t>RadMon 2</a:t>
              </a:r>
            </a:p>
          </p:txBody>
        </p:sp>
      </p:grpSp>
      <p:sp>
        <p:nvSpPr>
          <p:cNvPr id="4" name="Title 3"/>
          <p:cNvSpPr>
            <a:spLocks noGrp="1"/>
          </p:cNvSpPr>
          <p:nvPr>
            <p:ph type="title"/>
          </p:nvPr>
        </p:nvSpPr>
        <p:spPr>
          <a:xfrm>
            <a:off x="155370" y="15617"/>
            <a:ext cx="8856628" cy="893977"/>
          </a:xfrm>
        </p:spPr>
        <p:txBody>
          <a:bodyPr>
            <a:normAutofit/>
          </a:bodyPr>
          <a:lstStyle/>
          <a:p>
            <a:r>
              <a:rPr lang="en-US" sz="3600" dirty="0" smtClean="0"/>
              <a:t>Evaluation of a new type of shielding (B</a:t>
            </a:r>
            <a:r>
              <a:rPr lang="en-US" sz="3600" baseline="-25000" dirty="0" smtClean="0"/>
              <a:t>4</a:t>
            </a:r>
            <a:r>
              <a:rPr lang="en-US" sz="3600" dirty="0" smtClean="0"/>
              <a:t>C)</a:t>
            </a:r>
            <a:endParaRPr lang="en-GB" sz="3600" dirty="0"/>
          </a:p>
        </p:txBody>
      </p:sp>
      <p:sp>
        <p:nvSpPr>
          <p:cNvPr id="23" name="TextBox 22"/>
          <p:cNvSpPr txBox="1"/>
          <p:nvPr/>
        </p:nvSpPr>
        <p:spPr>
          <a:xfrm>
            <a:off x="128547" y="1992343"/>
            <a:ext cx="4670046" cy="13388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dirty="0" smtClean="0">
                <a:solidFill>
                  <a:srgbClr val="0055A0"/>
                </a:solidFill>
              </a:rPr>
              <a:t>Comparison of different B</a:t>
            </a:r>
            <a:r>
              <a:rPr lang="en-US" baseline="-25000" dirty="0" smtClean="0">
                <a:solidFill>
                  <a:srgbClr val="0055A0"/>
                </a:solidFill>
              </a:rPr>
              <a:t>4</a:t>
            </a:r>
            <a:r>
              <a:rPr lang="en-US" dirty="0" smtClean="0">
                <a:solidFill>
                  <a:srgbClr val="0055A0"/>
                </a:solidFill>
              </a:rPr>
              <a:t>C shielding:   </a:t>
            </a:r>
          </a:p>
          <a:p>
            <a:pPr marL="800100" lvl="1" indent="-342900">
              <a:lnSpc>
                <a:spcPct val="150000"/>
              </a:lnSpc>
              <a:buFont typeface="+mj-lt"/>
              <a:buAutoNum type="arabicPeriod"/>
            </a:pPr>
            <a:r>
              <a:rPr lang="en-US" dirty="0" smtClean="0">
                <a:solidFill>
                  <a:srgbClr val="0055A0"/>
                </a:solidFill>
              </a:rPr>
              <a:t>80% B  content </a:t>
            </a:r>
          </a:p>
          <a:p>
            <a:pPr marL="800100" lvl="1" indent="-342900">
              <a:lnSpc>
                <a:spcPct val="150000"/>
              </a:lnSpc>
              <a:buFont typeface="+mj-lt"/>
              <a:buAutoNum type="arabicPeriod"/>
            </a:pPr>
            <a:r>
              <a:rPr lang="en-US" dirty="0" smtClean="0">
                <a:solidFill>
                  <a:srgbClr val="0055A0"/>
                </a:solidFill>
              </a:rPr>
              <a:t>25% B content</a:t>
            </a:r>
            <a:endParaRPr lang="en-US" dirty="0">
              <a:solidFill>
                <a:srgbClr val="0055A0"/>
              </a:solidFill>
            </a:endParaRPr>
          </a:p>
        </p:txBody>
      </p:sp>
      <p:sp>
        <p:nvSpPr>
          <p:cNvPr id="26" name="TextBox 25"/>
          <p:cNvSpPr txBox="1"/>
          <p:nvPr/>
        </p:nvSpPr>
        <p:spPr>
          <a:xfrm>
            <a:off x="-502030" y="3993133"/>
            <a:ext cx="5806072" cy="923330"/>
          </a:xfrm>
          <a:prstGeom prst="rect">
            <a:avLst/>
          </a:prstGeom>
          <a:noFill/>
        </p:spPr>
        <p:txBody>
          <a:bodyPr wrap="square" rtlCol="0">
            <a:spAutoFit/>
          </a:bodyPr>
          <a:lstStyle/>
          <a:p>
            <a:pPr marL="742950" lvl="1" indent="-285750">
              <a:lnSpc>
                <a:spcPct val="150000"/>
              </a:lnSpc>
              <a:buFont typeface="Arial" panose="020B0604020202020204" pitchFamily="34" charset="0"/>
              <a:buChar char="•"/>
            </a:pPr>
            <a:r>
              <a:rPr lang="en-US" dirty="0" smtClean="0">
                <a:solidFill>
                  <a:srgbClr val="0055A0"/>
                </a:solidFill>
              </a:rPr>
              <a:t>Evaluation of the shielding as a function of Boron sheet thickness (from 2mm to 7mm)</a:t>
            </a:r>
          </a:p>
        </p:txBody>
      </p:sp>
      <p:sp>
        <p:nvSpPr>
          <p:cNvPr id="28" name="TextBox 27"/>
          <p:cNvSpPr txBox="1"/>
          <p:nvPr/>
        </p:nvSpPr>
        <p:spPr>
          <a:xfrm>
            <a:off x="155371" y="930243"/>
            <a:ext cx="4670046" cy="923330"/>
          </a:xfrm>
          <a:prstGeom prst="rect">
            <a:avLst/>
          </a:prstGeom>
          <a:noFill/>
        </p:spPr>
        <p:txBody>
          <a:bodyPr wrap="square" rtlCol="0">
            <a:spAutoFit/>
          </a:bodyPr>
          <a:lstStyle/>
          <a:p>
            <a:pPr>
              <a:lnSpc>
                <a:spcPct val="150000"/>
              </a:lnSpc>
            </a:pPr>
            <a:r>
              <a:rPr lang="en-US" dirty="0" smtClean="0">
                <a:solidFill>
                  <a:srgbClr val="0055A0"/>
                </a:solidFill>
              </a:rPr>
              <a:t>To asses the effectiveness of this type of shielding in accelerator-like environment.</a:t>
            </a:r>
            <a:endParaRPr lang="en-US" dirty="0">
              <a:solidFill>
                <a:srgbClr val="0055A0"/>
              </a:solidFill>
            </a:endParaRPr>
          </a:p>
        </p:txBody>
      </p:sp>
      <p:sp>
        <p:nvSpPr>
          <p:cNvPr id="3" name="Rectangle 2"/>
          <p:cNvSpPr/>
          <p:nvPr/>
        </p:nvSpPr>
        <p:spPr>
          <a:xfrm>
            <a:off x="331678" y="5328436"/>
            <a:ext cx="8182929" cy="707886"/>
          </a:xfrm>
          <a:prstGeom prst="rect">
            <a:avLst/>
          </a:prstGeom>
          <a:ln>
            <a:solidFill>
              <a:srgbClr val="FF0000"/>
            </a:solidFill>
          </a:ln>
        </p:spPr>
        <p:txBody>
          <a:bodyPr wrap="square">
            <a:spAutoFit/>
          </a:bodyPr>
          <a:lstStyle/>
          <a:p>
            <a:r>
              <a:rPr lang="en-GB" sz="2000" b="1" dirty="0" smtClean="0"/>
              <a:t>The </a:t>
            </a:r>
            <a:r>
              <a:rPr lang="en-US" sz="2000" b="1" dirty="0">
                <a:solidFill>
                  <a:srgbClr val="0055A0"/>
                </a:solidFill>
              </a:rPr>
              <a:t>B</a:t>
            </a:r>
            <a:r>
              <a:rPr lang="en-US" sz="2000" b="1" baseline="-25000" dirty="0">
                <a:solidFill>
                  <a:srgbClr val="0055A0"/>
                </a:solidFill>
              </a:rPr>
              <a:t>4</a:t>
            </a:r>
            <a:r>
              <a:rPr lang="en-US" sz="2000" b="1" dirty="0">
                <a:solidFill>
                  <a:srgbClr val="0055A0"/>
                </a:solidFill>
              </a:rPr>
              <a:t>C shielding </a:t>
            </a:r>
            <a:r>
              <a:rPr lang="en-US" sz="2000" b="1" dirty="0" smtClean="0">
                <a:solidFill>
                  <a:srgbClr val="0055A0"/>
                </a:solidFill>
              </a:rPr>
              <a:t>employment at CHARM can </a:t>
            </a:r>
            <a:r>
              <a:rPr lang="en-GB" sz="2000" b="1" dirty="0" smtClean="0"/>
              <a:t>improve the facility test capability?  </a:t>
            </a:r>
            <a:endParaRPr lang="en-GB" sz="2000" b="1" dirty="0"/>
          </a:p>
        </p:txBody>
      </p:sp>
      <p:sp>
        <p:nvSpPr>
          <p:cNvPr id="30"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31" name="Rectangle 30"/>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44169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7433" y="-19426"/>
            <a:ext cx="8229600" cy="893977"/>
          </a:xfrm>
        </p:spPr>
        <p:txBody>
          <a:bodyPr>
            <a:normAutofit/>
          </a:bodyPr>
          <a:lstStyle/>
          <a:p>
            <a:r>
              <a:rPr lang="en-US" sz="4400" dirty="0" smtClean="0"/>
              <a:t>B</a:t>
            </a:r>
            <a:r>
              <a:rPr lang="en-US" sz="4400" baseline="-25000" dirty="0" smtClean="0"/>
              <a:t>4</a:t>
            </a:r>
            <a:r>
              <a:rPr lang="en-US" sz="4400" dirty="0" smtClean="0"/>
              <a:t>C shielding effect at CHARM</a:t>
            </a:r>
            <a:endParaRPr lang="en-GB" sz="4400" dirty="0"/>
          </a:p>
        </p:txBody>
      </p:sp>
      <p:sp>
        <p:nvSpPr>
          <p:cNvPr id="14" name="Slide Number Placeholder 13"/>
          <p:cNvSpPr>
            <a:spLocks noGrp="1"/>
          </p:cNvSpPr>
          <p:nvPr>
            <p:ph type="sldNum" sz="quarter" idx="12"/>
          </p:nvPr>
        </p:nvSpPr>
        <p:spPr/>
        <p:txBody>
          <a:bodyPr/>
          <a:lstStyle/>
          <a:p>
            <a:r>
              <a:rPr lang="en-US" dirty="0" smtClean="0"/>
              <a:t>11</a:t>
            </a:r>
            <a:endParaRPr lang="en-US" dirty="0"/>
          </a:p>
        </p:txBody>
      </p:sp>
      <p:cxnSp>
        <p:nvCxnSpPr>
          <p:cNvPr id="11" name="Straight Connector 10"/>
          <p:cNvCxnSpPr/>
          <p:nvPr/>
        </p:nvCxnSpPr>
        <p:spPr>
          <a:xfrm flipV="1">
            <a:off x="237435" y="808087"/>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76322"/>
            <a:ext cx="731915" cy="768182"/>
          </a:xfrm>
          <a:prstGeom prst="rect">
            <a:avLst/>
          </a:prstGeom>
        </p:spPr>
      </p:pic>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nvPr>
            </p:nvGraphicFramePr>
            <p:xfrm>
              <a:off x="578866" y="866778"/>
              <a:ext cx="7546734" cy="2449149"/>
            </p:xfrm>
            <a:graphic>
              <a:graphicData uri="http://schemas.openxmlformats.org/drawingml/2006/table">
                <a:tbl>
                  <a:tblPr>
                    <a:tableStyleId>{C083E6E3-FA7D-4D7B-A595-EF9225AFEA82}</a:tableStyleId>
                  </a:tblPr>
                  <a:tblGrid>
                    <a:gridCol w="1903600">
                      <a:extLst>
                        <a:ext uri="{9D8B030D-6E8A-4147-A177-3AD203B41FA5}">
                          <a16:colId xmlns:a16="http://schemas.microsoft.com/office/drawing/2014/main" val="20000"/>
                        </a:ext>
                      </a:extLst>
                    </a:gridCol>
                    <a:gridCol w="1761236">
                      <a:extLst>
                        <a:ext uri="{9D8B030D-6E8A-4147-A177-3AD203B41FA5}">
                          <a16:colId xmlns:a16="http://schemas.microsoft.com/office/drawing/2014/main" val="3703834237"/>
                        </a:ext>
                      </a:extLst>
                    </a:gridCol>
                    <a:gridCol w="1260745">
                      <a:extLst>
                        <a:ext uri="{9D8B030D-6E8A-4147-A177-3AD203B41FA5}">
                          <a16:colId xmlns:a16="http://schemas.microsoft.com/office/drawing/2014/main" val="2018050386"/>
                        </a:ext>
                      </a:extLst>
                    </a:gridCol>
                    <a:gridCol w="814451">
                      <a:extLst>
                        <a:ext uri="{9D8B030D-6E8A-4147-A177-3AD203B41FA5}">
                          <a16:colId xmlns:a16="http://schemas.microsoft.com/office/drawing/2014/main" val="20001"/>
                        </a:ext>
                      </a:extLst>
                    </a:gridCol>
                    <a:gridCol w="903351">
                      <a:extLst>
                        <a:ext uri="{9D8B030D-6E8A-4147-A177-3AD203B41FA5}">
                          <a16:colId xmlns:a16="http://schemas.microsoft.com/office/drawing/2014/main" val="3006020350"/>
                        </a:ext>
                      </a:extLst>
                    </a:gridCol>
                    <a:gridCol w="903351">
                      <a:extLst>
                        <a:ext uri="{9D8B030D-6E8A-4147-A177-3AD203B41FA5}">
                          <a16:colId xmlns:a16="http://schemas.microsoft.com/office/drawing/2014/main" val="3596391252"/>
                        </a:ext>
                      </a:extLst>
                    </a:gridCol>
                  </a:tblGrid>
                  <a:tr h="360894">
                    <a:tc gridSpan="6">
                      <a:txBody>
                        <a:bodyPr/>
                        <a:lstStyle/>
                        <a:p>
                          <a:pPr algn="ctr">
                            <a:spcAft>
                              <a:spcPts val="0"/>
                            </a:spcAft>
                          </a:pPr>
                          <a:r>
                            <a:rPr lang="en-US" sz="1800" u="none" cap="small" dirty="0" smtClean="0">
                              <a:solidFill>
                                <a:schemeClr val="bg1"/>
                              </a:solidFill>
                              <a:effectLst/>
                            </a:rPr>
                            <a:t>Position 3 </a:t>
                          </a: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endParaRPr lang="en-GB"/>
                        </a:p>
                      </a:txBody>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8581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u="none" cap="small" baseline="0" dirty="0" smtClean="0">
                              <a:effectLst/>
                              <a:latin typeface="+mn-lt"/>
                              <a:ea typeface="Times New Roman" panose="02020603050405020304" pitchFamily="18" charset="0"/>
                            </a:rPr>
                            <a:t>Facility Configuration</a:t>
                          </a: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𝑯𝑬𝑯</m:t>
                                    </m:r>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oMath>
                            </m:oMathPara>
                          </a14:m>
                          <a:endParaRPr lang="en-US" sz="1400" b="1" i="1" u="none" cap="none" dirty="0" smtClean="0">
                            <a:effectLst/>
                            <a:latin typeface="Cambria Math" panose="02040503050406030204" pitchFamily="18" charset="0"/>
                          </a:endParaRPr>
                        </a:p>
                        <a:p>
                          <a:pPr algn="ctr">
                            <a:spcAft>
                              <a:spcPts val="0"/>
                            </a:spcAft>
                          </a:pPr>
                          <a14:m>
                            <m:oMathPara xmlns:m="http://schemas.openxmlformats.org/officeDocument/2006/math">
                              <m:oMathParaPr>
                                <m:jc m:val="centerGroup"/>
                              </m:oMathParaPr>
                              <m:oMath xmlns:m="http://schemas.openxmlformats.org/officeDocument/2006/math">
                                <m:r>
                                  <a:rPr lang="en-US" sz="1200" b="1" i="1" u="none" cap="none" dirty="0" smtClean="0">
                                    <a:effectLst/>
                                    <a:latin typeface="Cambria Math" panose="02040503050406030204" pitchFamily="18" charset="0"/>
                                  </a:rPr>
                                  <m:t> </m:t>
                                </m:r>
                                <m:d>
                                  <m:dPr>
                                    <m:begChr m:val="["/>
                                    <m:endChr m:val="]"/>
                                    <m:ctrlPr>
                                      <a:rPr lang="en-US" sz="1200" b="1" i="1" u="none" cap="none" dirty="0" smtClean="0">
                                        <a:effectLst/>
                                        <a:latin typeface="Cambria Math" panose="02040503050406030204" pitchFamily="18" charset="0"/>
                                      </a:rPr>
                                    </m:ctrlPr>
                                  </m:dPr>
                                  <m:e>
                                    <m:f>
                                      <m:fPr>
                                        <m:type m:val="lin"/>
                                        <m:ctrlPr>
                                          <a:rPr lang="en-US" sz="1200" b="1" i="1" u="none" cap="none" dirty="0" smtClean="0">
                                            <a:effectLst/>
                                            <a:latin typeface="Cambria Math" panose="02040503050406030204" pitchFamily="18" charset="0"/>
                                            <a:ea typeface="Cambria Math" panose="02040503050406030204" pitchFamily="18" charset="0"/>
                                          </a:rPr>
                                        </m:ctrlPr>
                                      </m:fPr>
                                      <m:num>
                                        <m:sSup>
                                          <m:sSupPr>
                                            <m:ctrlPr>
                                              <a:rPr lang="en-US" sz="1200" b="1" i="1" u="none" cap="none" dirty="0" smtClean="0">
                                                <a:effectLst/>
                                                <a:latin typeface="Cambria Math" panose="02040503050406030204" pitchFamily="18" charset="0"/>
                                                <a:ea typeface="Cambria Math" panose="02040503050406030204" pitchFamily="18" charset="0"/>
                                              </a:rPr>
                                            </m:ctrlPr>
                                          </m:sSupPr>
                                          <m:e>
                                            <m:r>
                                              <a:rPr lang="en-US" sz="1200" b="1" i="1" u="none" cap="none" dirty="0" smtClean="0">
                                                <a:effectLst/>
                                                <a:latin typeface="Cambria Math" panose="02040503050406030204" pitchFamily="18" charset="0"/>
                                                <a:ea typeface="Cambria Math" panose="02040503050406030204" pitchFamily="18" charset="0"/>
                                              </a:rPr>
                                              <m:t>𝒄𝒎</m:t>
                                            </m:r>
                                          </m:e>
                                          <m:sup>
                                            <m:r>
                                              <a:rPr lang="en-US" sz="1200" b="1" i="1" u="none" cap="none" dirty="0" smtClean="0">
                                                <a:effectLst/>
                                                <a:latin typeface="Cambria Math" panose="02040503050406030204" pitchFamily="18" charset="0"/>
                                                <a:ea typeface="Cambria Math" panose="02040503050406030204" pitchFamily="18" charset="0"/>
                                              </a:rPr>
                                              <m:t>−</m:t>
                                            </m:r>
                                            <m:r>
                                              <a:rPr lang="en-US" sz="1200" b="1" i="1" u="none" cap="none" dirty="0" smtClean="0">
                                                <a:effectLst/>
                                                <a:latin typeface="Cambria Math" panose="02040503050406030204" pitchFamily="18" charset="0"/>
                                                <a:ea typeface="Cambria Math" panose="02040503050406030204" pitchFamily="18" charset="0"/>
                                              </a:rPr>
                                              <m:t>𝟐</m:t>
                                            </m:r>
                                          </m:sup>
                                        </m:sSup>
                                      </m:num>
                                      <m:den>
                                        <m:r>
                                          <a:rPr lang="en-US" sz="1200" b="1" i="1" u="none" cap="none" dirty="0" smtClean="0">
                                            <a:effectLst/>
                                            <a:latin typeface="Cambria Math" panose="02040503050406030204" pitchFamily="18" charset="0"/>
                                            <a:ea typeface="Cambria Math" panose="02040503050406030204" pitchFamily="18" charset="0"/>
                                          </a:rPr>
                                          <m:t>𝑷𝑶𝑻</m:t>
                                        </m:r>
                                      </m:den>
                                    </m:f>
                                  </m:e>
                                </m:d>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𝑻𝒉𝑵</m:t>
                                    </m:r>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oMath>
                            </m:oMathPara>
                          </a14:m>
                          <a:endParaRPr lang="en-US" sz="1400" b="1" u="none" cap="none" baseline="-25000"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1" i="1" u="none" cap="none" dirty="0" smtClean="0">
                                    <a:effectLst/>
                                    <a:latin typeface="Cambria Math" panose="02040503050406030204" pitchFamily="18" charset="0"/>
                                  </a:rPr>
                                  <m:t> </m:t>
                                </m:r>
                                <m:d>
                                  <m:dPr>
                                    <m:begChr m:val="["/>
                                    <m:endChr m:val="]"/>
                                    <m:ctrlPr>
                                      <a:rPr lang="en-US" sz="1200" b="1" i="1" u="none" cap="none" dirty="0" smtClean="0">
                                        <a:effectLst/>
                                        <a:latin typeface="Cambria Math" panose="02040503050406030204" pitchFamily="18" charset="0"/>
                                      </a:rPr>
                                    </m:ctrlPr>
                                  </m:dPr>
                                  <m:e>
                                    <m:f>
                                      <m:fPr>
                                        <m:type m:val="lin"/>
                                        <m:ctrlPr>
                                          <a:rPr lang="en-US" sz="1200" b="1" i="1" u="none" cap="none" dirty="0" smtClean="0">
                                            <a:effectLst/>
                                            <a:latin typeface="Cambria Math" panose="02040503050406030204" pitchFamily="18" charset="0"/>
                                            <a:ea typeface="Cambria Math" panose="02040503050406030204" pitchFamily="18" charset="0"/>
                                          </a:rPr>
                                        </m:ctrlPr>
                                      </m:fPr>
                                      <m:num>
                                        <m:sSup>
                                          <m:sSupPr>
                                            <m:ctrlPr>
                                              <a:rPr lang="en-US" sz="1200" b="1" i="1" u="none" cap="none" dirty="0" smtClean="0">
                                                <a:effectLst/>
                                                <a:latin typeface="Cambria Math" panose="02040503050406030204" pitchFamily="18" charset="0"/>
                                                <a:ea typeface="Cambria Math" panose="02040503050406030204" pitchFamily="18" charset="0"/>
                                              </a:rPr>
                                            </m:ctrlPr>
                                          </m:sSupPr>
                                          <m:e>
                                            <m:r>
                                              <a:rPr lang="en-US" sz="1200" b="1" i="1" u="none" cap="none" dirty="0" smtClean="0">
                                                <a:effectLst/>
                                                <a:latin typeface="Cambria Math" panose="02040503050406030204" pitchFamily="18" charset="0"/>
                                                <a:ea typeface="Cambria Math" panose="02040503050406030204" pitchFamily="18" charset="0"/>
                                              </a:rPr>
                                              <m:t>𝒄𝒎</m:t>
                                            </m:r>
                                          </m:e>
                                          <m:sup>
                                            <m:r>
                                              <a:rPr lang="en-US" sz="1200" b="1" i="1" u="none" cap="none" dirty="0" smtClean="0">
                                                <a:effectLst/>
                                                <a:latin typeface="Cambria Math" panose="02040503050406030204" pitchFamily="18" charset="0"/>
                                                <a:ea typeface="Cambria Math" panose="02040503050406030204" pitchFamily="18" charset="0"/>
                                              </a:rPr>
                                              <m:t>−</m:t>
                                            </m:r>
                                            <m:r>
                                              <a:rPr lang="en-US" sz="1200" b="1" i="1" u="none" cap="none" dirty="0" smtClean="0">
                                                <a:effectLst/>
                                                <a:latin typeface="Cambria Math" panose="02040503050406030204" pitchFamily="18" charset="0"/>
                                                <a:ea typeface="Cambria Math" panose="02040503050406030204" pitchFamily="18" charset="0"/>
                                              </a:rPr>
                                              <m:t>𝟐</m:t>
                                            </m:r>
                                          </m:sup>
                                        </m:sSup>
                                      </m:num>
                                      <m:den>
                                        <m:r>
                                          <a:rPr lang="en-US" sz="1200" b="1" i="1" u="none" cap="none" dirty="0" smtClean="0">
                                            <a:effectLst/>
                                            <a:latin typeface="Cambria Math" panose="02040503050406030204" pitchFamily="18" charset="0"/>
                                            <a:ea typeface="Cambria Math" panose="02040503050406030204" pitchFamily="18" charset="0"/>
                                          </a:rPr>
                                          <m:t>𝑷𝑶𝑻</m:t>
                                        </m:r>
                                      </m:den>
                                    </m:f>
                                  </m:e>
                                </m:d>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r>
                                  <a:rPr lang="en-US" sz="1400" b="1" i="1" u="none" cap="none" dirty="0" smtClean="0">
                                    <a:effectLst/>
                                    <a:latin typeface="Cambria Math" panose="02040503050406030204" pitchFamily="18" charset="0"/>
                                  </a:rPr>
                                  <m:t> </m:t>
                                </m:r>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box>
                                  <m:boxPr>
                                    <m:ctrlPr>
                                      <a:rPr lang="en-US" sz="1400" b="1" i="1" u="none" cap="none" baseline="-25000" smtClean="0">
                                        <a:effectLst/>
                                        <a:latin typeface="Cambria Math" panose="02040503050406030204" pitchFamily="18" charset="0"/>
                                      </a:rPr>
                                    </m:ctrlPr>
                                  </m:boxPr>
                                  <m:e>
                                    <m:f>
                                      <m:fPr>
                                        <m:ctrlPr>
                                          <a:rPr lang="en-US" sz="1400" b="1" i="1" u="none" cap="none" baseline="-25000" smtClean="0">
                                            <a:effectLst/>
                                            <a:latin typeface="Cambria Math" panose="02040503050406030204" pitchFamily="18" charset="0"/>
                                          </a:rPr>
                                        </m:ctrlPr>
                                      </m:fPr>
                                      <m:num>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𝑯𝑬𝑯</m:t>
                                            </m:r>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num>
                                      <m:den>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𝑯𝑬𝑯</m:t>
                                            </m:r>
                                          </m:sub>
                                          <m:sup>
                                            <m:r>
                                              <a:rPr lang="en-US" sz="1400" b="1" i="1" u="none" cap="none" dirty="0" smtClean="0">
                                                <a:effectLst/>
                                                <a:latin typeface="Cambria Math" panose="02040503050406030204" pitchFamily="18" charset="0"/>
                                              </a:rPr>
                                              <m:t>𝟖𝟎</m:t>
                                            </m:r>
                                            <m:r>
                                              <a:rPr lang="en-US" sz="1400" b="1" i="1" u="none" cap="none" dirty="0" smtClean="0">
                                                <a:effectLst/>
                                                <a:latin typeface="Cambria Math" panose="02040503050406030204" pitchFamily="18" charset="0"/>
                                              </a:rPr>
                                              <m:t>% − </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den>
                                    </m:f>
                                  </m:e>
                                </m:box>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US" sz="1400" b="1" i="1" u="none" cap="none" baseline="-25000" smtClean="0">
                                        <a:effectLst/>
                                        <a:latin typeface="Cambria Math" panose="02040503050406030204" pitchFamily="18" charset="0"/>
                                      </a:rPr>
                                    </m:ctrlPr>
                                  </m:fPr>
                                  <m:num>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𝑻𝒉𝑵</m:t>
                                        </m:r>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num>
                                  <m:den>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𝑲</m:t>
                                        </m:r>
                                      </m:e>
                                      <m:sub>
                                        <m:r>
                                          <a:rPr lang="en-US" sz="1400" b="1" i="1" u="none" cap="none" dirty="0" smtClean="0">
                                            <a:effectLst/>
                                            <a:latin typeface="Cambria Math" panose="02040503050406030204" pitchFamily="18" charset="0"/>
                                          </a:rPr>
                                          <m:t>𝑻𝒉𝑵</m:t>
                                        </m:r>
                                      </m:sub>
                                      <m:sup>
                                        <m:r>
                                          <a:rPr lang="en-US" sz="1400" b="1" i="1" u="none" cap="none" dirty="0" smtClean="0">
                                            <a:effectLst/>
                                            <a:latin typeface="Cambria Math" panose="02040503050406030204" pitchFamily="18" charset="0"/>
                                          </a:rPr>
                                          <m:t>𝟖𝟎</m:t>
                                        </m:r>
                                        <m:r>
                                          <a:rPr lang="en-US" sz="1400" b="1" i="1" u="none" cap="none" dirty="0" smtClean="0">
                                            <a:effectLst/>
                                            <a:latin typeface="Cambria Math" panose="02040503050406030204" pitchFamily="18" charset="0"/>
                                          </a:rPr>
                                          <m:t>% − </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den>
                                </m:f>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CuOOOO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5.15E-05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4.16E-05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a:solidFill>
                                <a:srgbClr val="0070C0"/>
                              </a:solidFill>
                              <a:effectLst/>
                              <a:latin typeface="+mn-lt"/>
                            </a:rPr>
                            <a:t>0.81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1.06</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2.65</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9095277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CuCIOO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1.15E-05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2.21E-05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4.28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extLst>
                      <a:ext uri="{0D108BD9-81ED-4DB2-BD59-A6C34878D82A}">
                        <a16:rowId xmlns:a16="http://schemas.microsoft.com/office/drawing/2014/main" val="2418619015"/>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CuCIIC</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smtClean="0">
                              <a:solidFill>
                                <a:srgbClr val="0070C0"/>
                              </a:solidFill>
                              <a:effectLst/>
                              <a:latin typeface="+mn-lt"/>
                            </a:rPr>
                            <a:t>3.15E-06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smtClean="0">
                              <a:solidFill>
                                <a:srgbClr val="0070C0"/>
                              </a:solidFill>
                              <a:effectLst/>
                              <a:latin typeface="+mn-lt"/>
                            </a:rPr>
                            <a:t>2.65E-05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a:solidFill>
                                <a:srgbClr val="0070C0"/>
                              </a:solidFill>
                              <a:effectLst/>
                              <a:latin typeface="+mn-lt"/>
                            </a:rPr>
                            <a:t>8.41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US" sz="1400" b="0" i="0" u="none" strike="noStrike" dirty="0" smtClean="0">
                              <a:solidFill>
                                <a:srgbClr val="0070C0"/>
                              </a:solidFill>
                              <a:effectLst/>
                              <a:latin typeface="+mn-lt"/>
                            </a:rPr>
                            <a:t>1.03</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US" sz="1400" b="0" i="0" u="none" strike="noStrike" dirty="0" smtClean="0">
                              <a:solidFill>
                                <a:srgbClr val="0070C0"/>
                              </a:solidFill>
                              <a:effectLst/>
                              <a:latin typeface="+mn-lt"/>
                            </a:rPr>
                            <a:t>12.99</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extLst>
                      <a:ext uri="{0D108BD9-81ED-4DB2-BD59-A6C34878D82A}">
                        <a16:rowId xmlns:a16="http://schemas.microsoft.com/office/drawing/2014/main" val="10004"/>
                      </a:ext>
                    </a:extLst>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2317069967"/>
                  </p:ext>
                </p:extLst>
              </p:nvPr>
            </p:nvGraphicFramePr>
            <p:xfrm>
              <a:off x="578866" y="866778"/>
              <a:ext cx="7546734" cy="2449149"/>
            </p:xfrm>
            <a:graphic>
              <a:graphicData uri="http://schemas.openxmlformats.org/drawingml/2006/table">
                <a:tbl>
                  <a:tblPr>
                    <a:tableStyleId>{C083E6E3-FA7D-4D7B-A595-EF9225AFEA82}</a:tableStyleId>
                  </a:tblPr>
                  <a:tblGrid>
                    <a:gridCol w="1903600">
                      <a:extLst>
                        <a:ext uri="{9D8B030D-6E8A-4147-A177-3AD203B41FA5}">
                          <a16:colId xmlns:a16="http://schemas.microsoft.com/office/drawing/2014/main" val="20000"/>
                        </a:ext>
                      </a:extLst>
                    </a:gridCol>
                    <a:gridCol w="1761236">
                      <a:extLst>
                        <a:ext uri="{9D8B030D-6E8A-4147-A177-3AD203B41FA5}">
                          <a16:colId xmlns:a16="http://schemas.microsoft.com/office/drawing/2014/main" val="3703834237"/>
                        </a:ext>
                      </a:extLst>
                    </a:gridCol>
                    <a:gridCol w="1260745">
                      <a:extLst>
                        <a:ext uri="{9D8B030D-6E8A-4147-A177-3AD203B41FA5}">
                          <a16:colId xmlns:a16="http://schemas.microsoft.com/office/drawing/2014/main" val="2018050386"/>
                        </a:ext>
                      </a:extLst>
                    </a:gridCol>
                    <a:gridCol w="814451">
                      <a:extLst>
                        <a:ext uri="{9D8B030D-6E8A-4147-A177-3AD203B41FA5}">
                          <a16:colId xmlns:a16="http://schemas.microsoft.com/office/drawing/2014/main" val="20001"/>
                        </a:ext>
                      </a:extLst>
                    </a:gridCol>
                    <a:gridCol w="903351">
                      <a:extLst>
                        <a:ext uri="{9D8B030D-6E8A-4147-A177-3AD203B41FA5}">
                          <a16:colId xmlns:a16="http://schemas.microsoft.com/office/drawing/2014/main" val="3006020350"/>
                        </a:ext>
                      </a:extLst>
                    </a:gridCol>
                    <a:gridCol w="903351">
                      <a:extLst>
                        <a:ext uri="{9D8B030D-6E8A-4147-A177-3AD203B41FA5}">
                          <a16:colId xmlns:a16="http://schemas.microsoft.com/office/drawing/2014/main" val="3596391252"/>
                        </a:ext>
                      </a:extLst>
                    </a:gridCol>
                  </a:tblGrid>
                  <a:tr h="360894">
                    <a:tc gridSpan="6">
                      <a:txBody>
                        <a:bodyPr/>
                        <a:lstStyle/>
                        <a:p>
                          <a:pPr algn="ctr">
                            <a:spcAft>
                              <a:spcPts val="0"/>
                            </a:spcAft>
                          </a:pPr>
                          <a:r>
                            <a:rPr lang="en-US" sz="1800" u="none" cap="small" dirty="0" smtClean="0">
                              <a:solidFill>
                                <a:schemeClr val="bg1"/>
                              </a:solidFill>
                              <a:effectLst/>
                            </a:rPr>
                            <a:t>Position 3 </a:t>
                          </a: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endParaRPr lang="en-GB"/>
                        </a:p>
                      </a:txBody>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8581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u="none" cap="small" baseline="0" dirty="0" smtClean="0">
                              <a:effectLst/>
                              <a:latin typeface="+mn-lt"/>
                              <a:ea typeface="Times New Roman" panose="02020603050405020304" pitchFamily="18" charset="0"/>
                            </a:rPr>
                            <a:t>Facility Configuration</a:t>
                          </a: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08651" t="-46099" r="-221453" b="-146099"/>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1304" t="-46099" r="-209179" b="-146099"/>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609023" t="-46099" r="-225564" b="-146099"/>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632886" t="-46099" r="-101342" b="-146099"/>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737838" t="-46099" r="-2027" b="-146099"/>
                          </a:stretch>
                        </a:blipFill>
                      </a:tcPr>
                    </a:tc>
                    <a:extLst>
                      <a:ext uri="{0D108BD9-81ED-4DB2-BD59-A6C34878D82A}">
                        <a16:rowId xmlns:a16="http://schemas.microsoft.com/office/drawing/2014/main" val="100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CuOOOO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5.15E-05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4.16E-05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a:solidFill>
                                <a:srgbClr val="0070C0"/>
                              </a:solidFill>
                              <a:effectLst/>
                              <a:latin typeface="+mn-lt"/>
                            </a:rPr>
                            <a:t>0.81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1.06</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2.65</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9095277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CuCIOO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1.15E-05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2.21E-05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1.08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tc>
                      <a:txBody>
                        <a:bodyPr/>
                        <a:lstStyle/>
                        <a:p>
                          <a:pPr algn="ctr" fontAlgn="b"/>
                          <a:r>
                            <a:rPr lang="en-GB" sz="1400" b="0" i="0" u="none" strike="noStrike" dirty="0" smtClean="0">
                              <a:solidFill>
                                <a:srgbClr val="0070C0"/>
                              </a:solidFill>
                              <a:effectLst/>
                              <a:latin typeface="+mn-lt"/>
                            </a:rPr>
                            <a:t>4.28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rgbClr val="E7F5FD"/>
                        </a:solidFill>
                      </a:tcPr>
                    </a:tc>
                    <a:extLst>
                      <a:ext uri="{0D108BD9-81ED-4DB2-BD59-A6C34878D82A}">
                        <a16:rowId xmlns:a16="http://schemas.microsoft.com/office/drawing/2014/main" val="2418619015"/>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CuCIIC</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smtClean="0">
                              <a:solidFill>
                                <a:srgbClr val="0070C0"/>
                              </a:solidFill>
                              <a:effectLst/>
                              <a:latin typeface="+mn-lt"/>
                            </a:rPr>
                            <a:t>3.15E-06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smtClean="0">
                              <a:solidFill>
                                <a:srgbClr val="0070C0"/>
                              </a:solidFill>
                              <a:effectLst/>
                              <a:latin typeface="+mn-lt"/>
                            </a:rPr>
                            <a:t>2.65E-05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GB" sz="1400" b="0" i="0" u="none" strike="noStrike" dirty="0">
                              <a:solidFill>
                                <a:srgbClr val="0070C0"/>
                              </a:solidFill>
                              <a:effectLst/>
                              <a:latin typeface="+mn-lt"/>
                            </a:rPr>
                            <a:t>8.41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US" sz="1400" b="0" i="0" u="none" strike="noStrike" dirty="0" smtClean="0">
                              <a:solidFill>
                                <a:srgbClr val="0070C0"/>
                              </a:solidFill>
                              <a:effectLst/>
                              <a:latin typeface="+mn-lt"/>
                            </a:rPr>
                            <a:t>1.03</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tc>
                      <a:txBody>
                        <a:bodyPr/>
                        <a:lstStyle/>
                        <a:p>
                          <a:pPr algn="ctr" fontAlgn="b"/>
                          <a:r>
                            <a:rPr lang="en-US" sz="1400" b="0" i="0" u="none" strike="noStrike" dirty="0" smtClean="0">
                              <a:solidFill>
                                <a:srgbClr val="0070C0"/>
                              </a:solidFill>
                              <a:effectLst/>
                              <a:latin typeface="+mn-lt"/>
                            </a:rPr>
                            <a:t>12.99</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noFill/>
                      </a:tcPr>
                    </a:tc>
                    <a:extLst>
                      <a:ext uri="{0D108BD9-81ED-4DB2-BD59-A6C34878D82A}">
                        <a16:rowId xmlns:a16="http://schemas.microsoft.com/office/drawing/2014/main" val="10004"/>
                      </a:ext>
                    </a:extLst>
                  </a:tr>
                </a:tbl>
              </a:graphicData>
            </a:graphic>
          </p:graphicFrame>
        </mc:Fallback>
      </mc:AlternateContent>
      <p:pic>
        <p:nvPicPr>
          <p:cNvPr id="2" name="Picture 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651811" y="3401466"/>
            <a:ext cx="3255979" cy="2733665"/>
          </a:xfrm>
          <a:prstGeom prst="rect">
            <a:avLst/>
          </a:prstGeom>
        </p:spPr>
      </p:pic>
      <p:cxnSp>
        <p:nvCxnSpPr>
          <p:cNvPr id="5" name="Straight Arrow Connector 4"/>
          <p:cNvCxnSpPr/>
          <p:nvPr/>
        </p:nvCxnSpPr>
        <p:spPr>
          <a:xfrm>
            <a:off x="5496484" y="4798682"/>
            <a:ext cx="1908694" cy="0"/>
          </a:xfrm>
          <a:prstGeom prst="straightConnector1">
            <a:avLst/>
          </a:prstGeom>
          <a:ln>
            <a:solidFill>
              <a:srgbClr val="002060"/>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0002644" y="2690498"/>
            <a:ext cx="914400" cy="91440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633776" y="4478296"/>
            <a:ext cx="1091581" cy="369332"/>
          </a:xfrm>
          <a:prstGeom prst="rect">
            <a:avLst/>
          </a:prstGeom>
          <a:noFill/>
        </p:spPr>
        <p:txBody>
          <a:bodyPr wrap="square" rtlCol="0">
            <a:spAutoFit/>
          </a:bodyPr>
          <a:lstStyle/>
          <a:p>
            <a:r>
              <a:rPr lang="en-US" dirty="0" smtClean="0"/>
              <a:t>Pos. 3 </a:t>
            </a:r>
            <a:endParaRPr lang="en-GB" dirty="0"/>
          </a:p>
        </p:txBody>
      </p:sp>
      <p:sp>
        <p:nvSpPr>
          <p:cNvPr id="3" name="TextBox 2"/>
          <p:cNvSpPr txBox="1"/>
          <p:nvPr/>
        </p:nvSpPr>
        <p:spPr>
          <a:xfrm>
            <a:off x="748518" y="3311143"/>
            <a:ext cx="4026685" cy="261610"/>
          </a:xfrm>
          <a:prstGeom prst="rect">
            <a:avLst/>
          </a:prstGeom>
          <a:noFill/>
        </p:spPr>
        <p:txBody>
          <a:bodyPr wrap="square" rtlCol="0">
            <a:spAutoFit/>
          </a:bodyPr>
          <a:lstStyle/>
          <a:p>
            <a:r>
              <a:rPr lang="en-US" sz="1100" dirty="0" smtClean="0"/>
              <a:t>POT=Protons impinging on the target</a:t>
            </a:r>
            <a:endParaRPr lang="en-GB" sz="1100" dirty="0"/>
          </a:p>
        </p:txBody>
      </p:sp>
      <mc:AlternateContent xmlns:mc="http://schemas.openxmlformats.org/markup-compatibility/2006" xmlns:a14="http://schemas.microsoft.com/office/drawing/2010/main">
        <mc:Choice Requires="a14">
          <p:sp>
            <p:nvSpPr>
              <p:cNvPr id="6" name="TextBox 5"/>
              <p:cNvSpPr txBox="1"/>
              <p:nvPr/>
            </p:nvSpPr>
            <p:spPr>
              <a:xfrm>
                <a:off x="-71556" y="3702359"/>
                <a:ext cx="5508702" cy="830997"/>
              </a:xfrm>
              <a:prstGeom prst="rect">
                <a:avLst/>
              </a:prstGeom>
              <a:noFill/>
            </p:spPr>
            <p:txBody>
              <a:bodyPr wrap="square" rtlCol="0">
                <a:spAutoFit/>
              </a:bodyPr>
              <a:lstStyle/>
              <a:p>
                <a:pPr marL="342900" indent="-342900">
                  <a:buFont typeface="Wingdings" panose="05000000000000000000" pitchFamily="2" charset="2"/>
                  <a:buChar char="q"/>
                </a:pPr>
                <a:r>
                  <a:rPr lang="en-US" sz="1600" dirty="0" smtClean="0"/>
                  <a:t>For a particular configuration the B</a:t>
                </a:r>
                <a:r>
                  <a:rPr lang="en-US" sz="1600" baseline="-25000" dirty="0" smtClean="0"/>
                  <a:t>4</a:t>
                </a:r>
                <a:r>
                  <a:rPr lang="en-US" sz="1600" dirty="0" smtClean="0"/>
                  <a:t>C shielding has no effect on the </a:t>
                </a:r>
                <a14:m>
                  <m:oMath xmlns:m="http://schemas.openxmlformats.org/officeDocument/2006/math">
                    <m:sSub>
                      <m:sSubPr>
                        <m:ctrlPr>
                          <a:rPr lang="en-US" sz="1600" i="1" smtClean="0">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𝜙</m:t>
                        </m:r>
                      </m:e>
                      <m:sub>
                        <m:r>
                          <a:rPr lang="en-US" sz="1600" b="0" i="1" smtClean="0">
                            <a:latin typeface="Cambria Math" panose="02040503050406030204" pitchFamily="18" charset="0"/>
                            <a:ea typeface="Cambria Math" panose="02040503050406030204" pitchFamily="18" charset="0"/>
                          </a:rPr>
                          <m:t>𝐻𝐸𝐻</m:t>
                        </m:r>
                        <m:r>
                          <a:rPr lang="en-US" sz="1600" b="0" i="1" smtClean="0">
                            <a:latin typeface="Cambria Math" panose="02040503050406030204" pitchFamily="18" charset="0"/>
                            <a:ea typeface="Cambria Math" panose="02040503050406030204" pitchFamily="18" charset="0"/>
                          </a:rPr>
                          <m:t>.</m:t>
                        </m:r>
                      </m:sub>
                    </m:sSub>
                  </m:oMath>
                </a14:m>
                <a:r>
                  <a:rPr lang="en-GB" sz="1600" dirty="0" smtClean="0"/>
                  <a:t> This is observed during all tests presented in this work.</a:t>
                </a:r>
                <a:endParaRPr lang="en-GB"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71556" y="3702359"/>
                <a:ext cx="5508702" cy="830997"/>
              </a:xfrm>
              <a:prstGeom prst="rect">
                <a:avLst/>
              </a:prstGeom>
              <a:blipFill>
                <a:blip r:embed="rId6"/>
                <a:stretch>
                  <a:fillRect l="-442" t="-2190" b="-802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117" y="4524315"/>
                <a:ext cx="5651811" cy="1077218"/>
              </a:xfrm>
              <a:prstGeom prst="rect">
                <a:avLst/>
              </a:prstGeom>
              <a:noFill/>
            </p:spPr>
            <p:txBody>
              <a:bodyPr wrap="square" rtlCol="0">
                <a:spAutoFit/>
              </a:bodyPr>
              <a:lstStyle/>
              <a:p>
                <a:pPr marL="285750" indent="-285750">
                  <a:buFont typeface="Wingdings" panose="05000000000000000000" pitchFamily="2" charset="2"/>
                  <a:buChar char="q"/>
                </a:pPr>
                <a:r>
                  <a:rPr lang="en-US" sz="1600" dirty="0" smtClean="0"/>
                  <a:t>The B</a:t>
                </a:r>
                <a:r>
                  <a:rPr lang="en-US" sz="1600" baseline="-25000" dirty="0" smtClean="0"/>
                  <a:t>4</a:t>
                </a:r>
                <a:r>
                  <a:rPr lang="en-US" sz="1600" dirty="0" smtClean="0"/>
                  <a:t>C sheet reduces the </a:t>
                </a:r>
                <a14:m>
                  <m:oMath xmlns:m="http://schemas.openxmlformats.org/officeDocument/2006/math">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𝜙</m:t>
                        </m:r>
                      </m:e>
                      <m:sub>
                        <m:r>
                          <a:rPr lang="en-US" sz="1600" b="0" i="1" smtClean="0">
                            <a:latin typeface="Cambria Math" panose="02040503050406030204" pitchFamily="18" charset="0"/>
                            <a:ea typeface="Cambria Math" panose="02040503050406030204" pitchFamily="18" charset="0"/>
                          </a:rPr>
                          <m:t>𝑇h𝑁</m:t>
                        </m:r>
                        <m:r>
                          <a:rPr lang="en-US" sz="1600" b="0" i="1" smtClean="0">
                            <a:latin typeface="Cambria Math" panose="02040503050406030204" pitchFamily="18" charset="0"/>
                            <a:ea typeface="Cambria Math" panose="02040503050406030204" pitchFamily="18" charset="0"/>
                          </a:rPr>
                          <m:t> </m:t>
                        </m:r>
                      </m:sub>
                    </m:sSub>
                  </m:oMath>
                </a14:m>
                <a:r>
                  <a:rPr lang="en-GB" sz="1600" dirty="0" smtClean="0"/>
                  <a:t>a factor:</a:t>
                </a:r>
              </a:p>
              <a:p>
                <a:pPr marL="720000" indent="-285750">
                  <a:buClr>
                    <a:srgbClr val="C00000"/>
                  </a:buClr>
                  <a:buFont typeface="Arial" panose="020B0604020202020204" pitchFamily="34" charset="0"/>
                  <a:buChar char="•"/>
                </a:pPr>
                <a:r>
                  <a:rPr lang="en-GB" sz="1600" dirty="0" smtClean="0"/>
                  <a:t>~3 for </a:t>
                </a:r>
                <a:r>
                  <a:rPr lang="en-GB" sz="1600" dirty="0" err="1" smtClean="0"/>
                  <a:t>CuOOOO</a:t>
                </a:r>
                <a:endParaRPr lang="en-GB" sz="1600" dirty="0" smtClean="0"/>
              </a:p>
              <a:p>
                <a:pPr marL="720000" indent="-285750">
                  <a:buClr>
                    <a:srgbClr val="C00000"/>
                  </a:buClr>
                  <a:buFont typeface="Arial" panose="020B0604020202020204" pitchFamily="34" charset="0"/>
                  <a:buChar char="•"/>
                </a:pPr>
                <a:r>
                  <a:rPr lang="en-US" sz="1600" dirty="0" smtClean="0"/>
                  <a:t>~ 4 for </a:t>
                </a:r>
                <a:r>
                  <a:rPr lang="en-US" sz="1600" dirty="0" err="1" smtClean="0"/>
                  <a:t>CuCIOO</a:t>
                </a:r>
                <a:endParaRPr lang="en-GB" sz="1600" dirty="0" smtClean="0"/>
              </a:p>
              <a:p>
                <a:pPr marL="720000" indent="-285750">
                  <a:buClr>
                    <a:srgbClr val="C00000"/>
                  </a:buClr>
                  <a:buFont typeface="Arial" panose="020B0604020202020204" pitchFamily="34" charset="0"/>
                  <a:buChar char="•"/>
                </a:pPr>
                <a:r>
                  <a:rPr lang="en-GB" sz="1600" dirty="0" smtClean="0"/>
                  <a:t>~13 for </a:t>
                </a:r>
                <a:r>
                  <a:rPr lang="en-GB" sz="1600" dirty="0" err="1" smtClean="0"/>
                  <a:t>CuCIIC</a:t>
                </a:r>
                <a:endParaRPr lang="en-GB" sz="1600" dirty="0"/>
              </a:p>
            </p:txBody>
          </p:sp>
        </mc:Choice>
        <mc:Fallback xmlns="">
          <p:sp>
            <p:nvSpPr>
              <p:cNvPr id="15" name="TextBox 14"/>
              <p:cNvSpPr txBox="1">
                <a:spLocks noRot="1" noChangeAspect="1" noMove="1" noResize="1" noEditPoints="1" noAdjustHandles="1" noChangeArrowheads="1" noChangeShapeType="1" noTextEdit="1"/>
              </p:cNvSpPr>
              <p:nvPr/>
            </p:nvSpPr>
            <p:spPr>
              <a:xfrm>
                <a:off x="-4117" y="4524315"/>
                <a:ext cx="5651811" cy="1077218"/>
              </a:xfrm>
              <a:prstGeom prst="rect">
                <a:avLst/>
              </a:prstGeom>
              <a:blipFill>
                <a:blip r:embed="rId7"/>
                <a:stretch>
                  <a:fillRect l="-431" t="-1695" b="-6215"/>
                </a:stretch>
              </a:blipFill>
            </p:spPr>
            <p:txBody>
              <a:bodyPr/>
              <a:lstStyle/>
              <a:p>
                <a:r>
                  <a:rPr lang="en-GB">
                    <a:noFill/>
                  </a:rPr>
                  <a:t> </a:t>
                </a:r>
              </a:p>
            </p:txBody>
          </p:sp>
        </mc:Fallback>
      </mc:AlternateContent>
      <p:cxnSp>
        <p:nvCxnSpPr>
          <p:cNvPr id="19" name="Straight Arrow Connector 18"/>
          <p:cNvCxnSpPr/>
          <p:nvPr/>
        </p:nvCxnSpPr>
        <p:spPr>
          <a:xfrm>
            <a:off x="6728697" y="734915"/>
            <a:ext cx="0" cy="595771"/>
          </a:xfrm>
          <a:prstGeom prst="straightConnector1">
            <a:avLst/>
          </a:prstGeom>
          <a:ln w="57150">
            <a:solidFill>
              <a:srgbClr val="FF0000"/>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7616547" y="736039"/>
            <a:ext cx="0" cy="595771"/>
          </a:xfrm>
          <a:prstGeom prst="straightConnector1">
            <a:avLst/>
          </a:prstGeom>
          <a:ln w="57150">
            <a:solidFill>
              <a:srgbClr val="FF0000"/>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9785" y="5562721"/>
            <a:ext cx="5377001" cy="584775"/>
          </a:xfrm>
          <a:prstGeom prst="rect">
            <a:avLst/>
          </a:prstGeom>
          <a:noFill/>
        </p:spPr>
        <p:txBody>
          <a:bodyPr wrap="square" rtlCol="0">
            <a:spAutoFit/>
          </a:bodyPr>
          <a:lstStyle/>
          <a:p>
            <a:pPr marL="342900" indent="-342900">
              <a:buFont typeface="Wingdings" panose="05000000000000000000" pitchFamily="2" charset="2"/>
              <a:buChar char="q"/>
            </a:pPr>
            <a:r>
              <a:rPr lang="en-US" sz="1600" dirty="0" smtClean="0"/>
              <a:t>A similar behavior is observed with the Al target at the same position.</a:t>
            </a:r>
            <a:endParaRPr lang="en-GB" sz="1600" dirty="0"/>
          </a:p>
        </p:txBody>
      </p:sp>
      <mc:AlternateContent xmlns:mc="http://schemas.openxmlformats.org/markup-compatibility/2006" xmlns:a14="http://schemas.microsoft.com/office/drawing/2010/main">
        <mc:Choice Requires="a14">
          <p:sp>
            <p:nvSpPr>
              <p:cNvPr id="23" name="Rectangle 22"/>
              <p:cNvSpPr/>
              <p:nvPr/>
            </p:nvSpPr>
            <p:spPr>
              <a:xfrm>
                <a:off x="631326" y="891769"/>
                <a:ext cx="2444452" cy="2820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GB" sz="1200" i="1" smtClean="0">
                              <a:solidFill>
                                <a:srgbClr val="E7F5FD"/>
                              </a:solidFill>
                              <a:latin typeface="Cambria Math" panose="02040503050406030204" pitchFamily="18" charset="0"/>
                            </a:rPr>
                          </m:ctrlPr>
                        </m:sSubSupPr>
                        <m:e>
                          <m:r>
                            <a:rPr lang="en-GB" sz="1200" i="1" smtClean="0">
                              <a:solidFill>
                                <a:srgbClr val="E7F5FD"/>
                              </a:solidFill>
                              <a:latin typeface="Cambria Math" panose="02040503050406030204" pitchFamily="18" charset="0"/>
                              <a:ea typeface="Cambria Math" panose="02040503050406030204" pitchFamily="18" charset="0"/>
                            </a:rPr>
                            <m:t>𝜙</m:t>
                          </m:r>
                        </m:e>
                        <m:sub>
                          <m:r>
                            <a:rPr lang="en-US" sz="1200" b="0" i="1" smtClean="0">
                              <a:solidFill>
                                <a:srgbClr val="E7F5FD"/>
                              </a:solidFill>
                              <a:latin typeface="Cambria Math" panose="02040503050406030204" pitchFamily="18" charset="0"/>
                            </a:rPr>
                            <m:t>𝐻𝐸𝐻</m:t>
                          </m:r>
                        </m:sub>
                        <m:sup>
                          <m:r>
                            <a:rPr lang="en-US" sz="1200" b="0" i="1" smtClean="0">
                              <a:solidFill>
                                <a:srgbClr val="E7F5FD"/>
                              </a:solidFill>
                              <a:latin typeface="Cambria Math" panose="02040503050406030204" pitchFamily="18" charset="0"/>
                            </a:rPr>
                            <m:t>𝐶𝑢</m:t>
                          </m:r>
                        </m:sup>
                      </m:sSubSup>
                      <m:r>
                        <a:rPr lang="en-GB" sz="1200" i="1" smtClean="0">
                          <a:solidFill>
                            <a:srgbClr val="E7F5FD"/>
                          </a:solidFill>
                          <a:latin typeface="Cambria Math" panose="02040503050406030204" pitchFamily="18" charset="0"/>
                          <a:ea typeface="Cambria Math" panose="02040503050406030204" pitchFamily="18" charset="0"/>
                        </a:rPr>
                        <m:t>~</m:t>
                      </m:r>
                      <m:r>
                        <a:rPr lang="en-US" sz="1200" b="0" i="1" smtClean="0">
                          <a:solidFill>
                            <a:srgbClr val="E7F5FD"/>
                          </a:solidFill>
                          <a:latin typeface="Cambria Math" panose="02040503050406030204" pitchFamily="18" charset="0"/>
                          <a:ea typeface="Cambria Math" panose="02040503050406030204" pitchFamily="18" charset="0"/>
                        </a:rPr>
                        <m:t> (4÷8)</m:t>
                      </m:r>
                      <m:r>
                        <a:rPr lang="en-GB" sz="1200" dirty="0">
                          <a:solidFill>
                            <a:srgbClr val="E7F5FD"/>
                          </a:solidFill>
                          <a:latin typeface="Cambria Math" panose="02040503050406030204" pitchFamily="18" charset="0"/>
                        </a:rPr>
                        <m:t>∙</m:t>
                      </m:r>
                      <m:sSup>
                        <m:sSupPr>
                          <m:ctrlPr>
                            <a:rPr lang="en-US" sz="1200" b="0" i="1" dirty="0" smtClean="0">
                              <a:solidFill>
                                <a:srgbClr val="E7F5FD"/>
                              </a:solidFill>
                              <a:latin typeface="Cambria Math" panose="02040503050406030204" pitchFamily="18" charset="0"/>
                            </a:rPr>
                          </m:ctrlPr>
                        </m:sSupPr>
                        <m:e>
                          <m:r>
                            <a:rPr lang="en-US" sz="1200" b="0" i="1" dirty="0" smtClean="0">
                              <a:solidFill>
                                <a:srgbClr val="E7F5FD"/>
                              </a:solidFill>
                              <a:latin typeface="Cambria Math" panose="02040503050406030204" pitchFamily="18" charset="0"/>
                            </a:rPr>
                            <m:t>10</m:t>
                          </m:r>
                        </m:e>
                        <m:sup>
                          <m:r>
                            <a:rPr lang="en-US" sz="1200" b="0" i="1" dirty="0" smtClean="0">
                              <a:solidFill>
                                <a:srgbClr val="E7F5FD"/>
                              </a:solidFill>
                              <a:latin typeface="Cambria Math" panose="02040503050406030204" pitchFamily="18" charset="0"/>
                            </a:rPr>
                            <m:t>11</m:t>
                          </m:r>
                        </m:sup>
                      </m:sSup>
                      <m:f>
                        <m:fPr>
                          <m:type m:val="lin"/>
                          <m:ctrlPr>
                            <a:rPr lang="en-US" sz="1200" b="0" i="1" dirty="0" smtClean="0">
                              <a:solidFill>
                                <a:srgbClr val="E7F5FD"/>
                              </a:solidFill>
                              <a:latin typeface="Cambria Math" panose="02040503050406030204" pitchFamily="18" charset="0"/>
                            </a:rPr>
                          </m:ctrlPr>
                        </m:fPr>
                        <m:num>
                          <m:sSup>
                            <m:sSupPr>
                              <m:ctrlPr>
                                <a:rPr lang="en-US" sz="1200" i="1" dirty="0">
                                  <a:solidFill>
                                    <a:srgbClr val="E7F5FD"/>
                                  </a:solidFill>
                                  <a:latin typeface="Cambria Math" panose="02040503050406030204" pitchFamily="18" charset="0"/>
                                </a:rPr>
                              </m:ctrlPr>
                            </m:sSupPr>
                            <m:e>
                              <m:r>
                                <a:rPr lang="en-US" sz="1200" i="1" dirty="0">
                                  <a:solidFill>
                                    <a:srgbClr val="E7F5FD"/>
                                  </a:solidFill>
                                  <a:latin typeface="Cambria Math" panose="02040503050406030204" pitchFamily="18" charset="0"/>
                                </a:rPr>
                                <m:t>𝑐𝑚</m:t>
                              </m:r>
                            </m:e>
                            <m:sup>
                              <m:r>
                                <a:rPr lang="en-US" sz="1200" i="1" dirty="0">
                                  <a:solidFill>
                                    <a:srgbClr val="E7F5FD"/>
                                  </a:solidFill>
                                  <a:latin typeface="Cambria Math" panose="02040503050406030204" pitchFamily="18" charset="0"/>
                                </a:rPr>
                                <m:t>−2</m:t>
                              </m:r>
                            </m:sup>
                          </m:sSup>
                        </m:num>
                        <m:den>
                          <m:r>
                            <a:rPr lang="en-US" sz="1200" b="0" i="1" dirty="0" smtClean="0">
                              <a:solidFill>
                                <a:srgbClr val="E7F5FD"/>
                              </a:solidFill>
                              <a:latin typeface="Cambria Math" panose="02040503050406030204" pitchFamily="18" charset="0"/>
                            </a:rPr>
                            <m:t>𝑤𝑒𝑒𝑘</m:t>
                          </m:r>
                        </m:den>
                      </m:f>
                    </m:oMath>
                  </m:oMathPara>
                </a14:m>
                <a:endParaRPr lang="en-GB" sz="1200" dirty="0">
                  <a:solidFill>
                    <a:srgbClr val="E7F5FD"/>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631326" y="891769"/>
                <a:ext cx="2444452" cy="282065"/>
              </a:xfrm>
              <a:prstGeom prst="rect">
                <a:avLst/>
              </a:prstGeom>
              <a:blipFill>
                <a:blip r:embed="rId8"/>
                <a:stretch>
                  <a:fillRect t="-87234" r="-998" b="-142553"/>
                </a:stretch>
              </a:blipFill>
            </p:spPr>
            <p:txBody>
              <a:bodyPr/>
              <a:lstStyle/>
              <a:p>
                <a:r>
                  <a:rPr lang="en-GB">
                    <a:noFill/>
                  </a:rPr>
                  <a:t> </a:t>
                </a:r>
              </a:p>
            </p:txBody>
          </p:sp>
        </mc:Fallback>
      </mc:AlternateContent>
      <p:cxnSp>
        <p:nvCxnSpPr>
          <p:cNvPr id="25" name="Elbow Connector 24"/>
          <p:cNvCxnSpPr/>
          <p:nvPr/>
        </p:nvCxnSpPr>
        <p:spPr>
          <a:xfrm>
            <a:off x="9063117" y="2572215"/>
            <a:ext cx="914400" cy="914400"/>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24" name="Rectangle 23"/>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3827104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2" presetClass="entr" presetSubtype="1" fill="hold" nodeType="after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ppt_x"/>
                                          </p:val>
                                        </p:tav>
                                        <p:tav tm="100000">
                                          <p:val>
                                            <p:strVal val="#ppt_x"/>
                                          </p:val>
                                        </p:tav>
                                      </p:tavLst>
                                    </p:anim>
                                    <p:anim calcmode="lin" valueType="num">
                                      <p:cBhvr additive="base">
                                        <p:cTn id="11"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xit" presetSubtype="10" fill="hold" nodeType="clickEffect">
                                  <p:stCondLst>
                                    <p:cond delay="0"/>
                                  </p:stCondLst>
                                  <p:childTnLst>
                                    <p:animEffect transition="out" filter="randombar(horizontal)">
                                      <p:cBhvr>
                                        <p:cTn id="15" dur="500"/>
                                        <p:tgtEl>
                                          <p:spTgt spid="19"/>
                                        </p:tgtEl>
                                      </p:cBhvr>
                                    </p:animEffect>
                                    <p:set>
                                      <p:cBhvr>
                                        <p:cTn id="16" dur="1" fill="hold">
                                          <p:stCondLst>
                                            <p:cond delay="499"/>
                                          </p:stCondLst>
                                        </p:cTn>
                                        <p:tgtEl>
                                          <p:spTgt spid="1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par>
                          <p:cTn id="19" fill="hold">
                            <p:stCondLst>
                              <p:cond delay="500"/>
                            </p:stCondLst>
                            <p:childTnLst>
                              <p:par>
                                <p:cTn id="20" presetID="14" presetClass="entr" presetSubtype="10" fill="hold" nodeType="afterEffect">
                                  <p:stCondLst>
                                    <p:cond delay="50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5"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7433" y="-19426"/>
            <a:ext cx="8229600" cy="893977"/>
          </a:xfrm>
        </p:spPr>
        <p:txBody>
          <a:bodyPr>
            <a:normAutofit/>
          </a:bodyPr>
          <a:lstStyle/>
          <a:p>
            <a:r>
              <a:rPr lang="en-US" sz="4400" dirty="0" smtClean="0"/>
              <a:t>B</a:t>
            </a:r>
            <a:r>
              <a:rPr lang="en-US" sz="4400" baseline="-25000" dirty="0" smtClean="0"/>
              <a:t>4</a:t>
            </a:r>
            <a:r>
              <a:rPr lang="en-US" sz="4400" dirty="0" smtClean="0"/>
              <a:t>C shielding effect at CHARM</a:t>
            </a:r>
            <a:endParaRPr lang="en-GB" sz="4400" dirty="0"/>
          </a:p>
        </p:txBody>
      </p:sp>
      <p:sp>
        <p:nvSpPr>
          <p:cNvPr id="14" name="Slide Number Placeholder 13"/>
          <p:cNvSpPr>
            <a:spLocks noGrp="1"/>
          </p:cNvSpPr>
          <p:nvPr>
            <p:ph type="sldNum" sz="quarter" idx="12"/>
          </p:nvPr>
        </p:nvSpPr>
        <p:spPr/>
        <p:txBody>
          <a:bodyPr/>
          <a:lstStyle/>
          <a:p>
            <a:r>
              <a:rPr lang="en-US" dirty="0" smtClean="0"/>
              <a:t>12</a:t>
            </a:r>
            <a:endParaRPr lang="en-US" dirty="0"/>
          </a:p>
        </p:txBody>
      </p:sp>
      <p:cxnSp>
        <p:nvCxnSpPr>
          <p:cNvPr id="11" name="Straight Connector 10"/>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76322"/>
            <a:ext cx="731915" cy="768182"/>
          </a:xfrm>
          <a:prstGeom prst="rect">
            <a:avLst/>
          </a:prstGeom>
        </p:spPr>
      </p:pic>
      <p:cxnSp>
        <p:nvCxnSpPr>
          <p:cNvPr id="7" name="Straight Connector 6"/>
          <p:cNvCxnSpPr/>
          <p:nvPr/>
        </p:nvCxnSpPr>
        <p:spPr>
          <a:xfrm>
            <a:off x="10002644" y="2690498"/>
            <a:ext cx="914400" cy="914400"/>
          </a:xfrm>
          <a:prstGeom prst="line">
            <a:avLst/>
          </a:prstGeom>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graphicFrame>
            <p:nvGraphicFramePr>
              <p:cNvPr id="18" name="Table 17"/>
              <p:cNvGraphicFramePr>
                <a:graphicFrameLocks noGrp="1"/>
              </p:cNvGraphicFramePr>
              <p:nvPr>
                <p:extLst/>
              </p:nvPr>
            </p:nvGraphicFramePr>
            <p:xfrm>
              <a:off x="585918" y="1009437"/>
              <a:ext cx="7850171" cy="2840088"/>
            </p:xfrm>
            <a:graphic>
              <a:graphicData uri="http://schemas.openxmlformats.org/drawingml/2006/table">
                <a:tbl>
                  <a:tblPr>
                    <a:tableStyleId>{C083E6E3-FA7D-4D7B-A595-EF9225AFEA82}</a:tableStyleId>
                  </a:tblPr>
                  <a:tblGrid>
                    <a:gridCol w="1696163">
                      <a:extLst>
                        <a:ext uri="{9D8B030D-6E8A-4147-A177-3AD203B41FA5}">
                          <a16:colId xmlns:a16="http://schemas.microsoft.com/office/drawing/2014/main" val="20000"/>
                        </a:ext>
                      </a:extLst>
                    </a:gridCol>
                    <a:gridCol w="921464">
                      <a:extLst>
                        <a:ext uri="{9D8B030D-6E8A-4147-A177-3AD203B41FA5}">
                          <a16:colId xmlns:a16="http://schemas.microsoft.com/office/drawing/2014/main" val="1224469130"/>
                        </a:ext>
                      </a:extLst>
                    </a:gridCol>
                    <a:gridCol w="921464">
                      <a:extLst>
                        <a:ext uri="{9D8B030D-6E8A-4147-A177-3AD203B41FA5}">
                          <a16:colId xmlns:a16="http://schemas.microsoft.com/office/drawing/2014/main" val="20001"/>
                        </a:ext>
                      </a:extLst>
                    </a:gridCol>
                    <a:gridCol w="875844">
                      <a:extLst>
                        <a:ext uri="{9D8B030D-6E8A-4147-A177-3AD203B41FA5}">
                          <a16:colId xmlns:a16="http://schemas.microsoft.com/office/drawing/2014/main" val="2746558840"/>
                        </a:ext>
                      </a:extLst>
                    </a:gridCol>
                    <a:gridCol w="752785">
                      <a:extLst>
                        <a:ext uri="{9D8B030D-6E8A-4147-A177-3AD203B41FA5}">
                          <a16:colId xmlns:a16="http://schemas.microsoft.com/office/drawing/2014/main" val="317011706"/>
                        </a:ext>
                      </a:extLst>
                    </a:gridCol>
                    <a:gridCol w="921464">
                      <a:extLst>
                        <a:ext uri="{9D8B030D-6E8A-4147-A177-3AD203B41FA5}">
                          <a16:colId xmlns:a16="http://schemas.microsoft.com/office/drawing/2014/main" val="3940299070"/>
                        </a:ext>
                      </a:extLst>
                    </a:gridCol>
                    <a:gridCol w="875844">
                      <a:extLst>
                        <a:ext uri="{9D8B030D-6E8A-4147-A177-3AD203B41FA5}">
                          <a16:colId xmlns:a16="http://schemas.microsoft.com/office/drawing/2014/main" val="1791812008"/>
                        </a:ext>
                      </a:extLst>
                    </a:gridCol>
                    <a:gridCol w="885143">
                      <a:extLst>
                        <a:ext uri="{9D8B030D-6E8A-4147-A177-3AD203B41FA5}">
                          <a16:colId xmlns:a16="http://schemas.microsoft.com/office/drawing/2014/main" val="966522799"/>
                        </a:ext>
                      </a:extLst>
                    </a:gridCol>
                  </a:tblGrid>
                  <a:tr h="361878">
                    <a:tc gridSpan="8">
                      <a:txBody>
                        <a:bodyPr/>
                        <a:lstStyle/>
                        <a:p>
                          <a:pPr algn="ctr">
                            <a:spcAft>
                              <a:spcPts val="0"/>
                            </a:spcAft>
                          </a:pPr>
                          <a:r>
                            <a:rPr lang="en-US" sz="1800" u="none" cap="small" dirty="0" smtClean="0">
                              <a:solidFill>
                                <a:schemeClr val="bg1"/>
                              </a:solidFill>
                              <a:effectLst/>
                            </a:rPr>
                            <a:t>Position 3 </a:t>
                          </a: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613368">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u="none" cap="small" baseline="0" dirty="0" smtClean="0">
                              <a:effectLst/>
                              <a:latin typeface="+mn-lt"/>
                              <a:ea typeface="Times New Roman" panose="02020603050405020304" pitchFamily="18" charset="0"/>
                            </a:rPr>
                            <a:t>Facility Configuration</a:t>
                          </a: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1" u="none" cap="none" baseline="0" dirty="0" smtClean="0">
                              <a:effectLst/>
                            </a:rPr>
                            <a:t>Boron free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400" b="1" u="none" cap="none" baseline="0" dirty="0" smtClean="0">
                              <a:effectLst/>
                            </a:rPr>
                            <a:t>80% - B content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cap="none" baseline="0" dirty="0" smtClean="0">
                              <a:effectLst/>
                            </a:rPr>
                            <a:t>25% - B content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157609"/>
                      </a:ext>
                    </a:extLst>
                  </a:tr>
                  <a:tr h="665019">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sup>
                                    <m:r>
                                      <a:rPr lang="en-US" sz="1400" b="1" i="1" u="none" cap="none" dirty="0" smtClean="0">
                                        <a:effectLst/>
                                        <a:latin typeface="Cambria Math" panose="02040503050406030204" pitchFamily="18" charset="0"/>
                                      </a:rPr>
                                      <m:t>𝑩</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𝒇𝒓𝒆𝒆</m:t>
                                    </m:r>
                                  </m:sup>
                                </m:sSubSup>
                                <m:r>
                                  <a:rPr lang="en-US" sz="1400" b="1" i="1" u="none" cap="none" dirty="0" smtClean="0">
                                    <a:effectLst/>
                                    <a:latin typeface="Cambria Math" panose="02040503050406030204" pitchFamily="18" charset="0"/>
                                  </a:rPr>
                                  <m:t> </m:t>
                                </m:r>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800" b="1" i="1" u="none" cap="none" dirty="0" smtClean="0">
                                        <a:effectLst/>
                                        <a:latin typeface="Cambria Math" panose="02040503050406030204" pitchFamily="18" charset="0"/>
                                      </a:rPr>
                                    </m:ctrlPr>
                                  </m:sSubSupPr>
                                  <m:e>
                                    <m:r>
                                      <a:rPr lang="en-US" sz="1800" b="1" i="1" u="none" cap="none" dirty="0" smtClean="0">
                                        <a:effectLst/>
                                        <a:latin typeface="Cambria Math" panose="02040503050406030204" pitchFamily="18" charset="0"/>
                                      </a:rPr>
                                      <m:t>𝑹</m:t>
                                    </m:r>
                                  </m:e>
                                  <m:sub>
                                    <m:r>
                                      <a:rPr lang="en-US" sz="1800" b="1" i="1" u="none" cap="none" dirty="0" smtClean="0">
                                        <a:effectLst/>
                                        <a:latin typeface="Cambria Math" panose="02040503050406030204" pitchFamily="18" charset="0"/>
                                      </a:rPr>
                                      <m:t>𝟓</m:t>
                                    </m:r>
                                    <m:r>
                                      <a:rPr lang="en-US" sz="1800" b="1" i="1" u="none" cap="none" dirty="0" smtClean="0">
                                        <a:effectLst/>
                                        <a:latin typeface="Cambria Math" panose="02040503050406030204" pitchFamily="18" charset="0"/>
                                      </a:rPr>
                                      <m:t>𝒎𝒎</m:t>
                                    </m:r>
                                  </m:sub>
                                  <m:sup>
                                    <m:r>
                                      <a:rPr lang="en-US" sz="1800" b="1" i="1" u="none" cap="none" dirty="0" smtClean="0">
                                        <a:effectLst/>
                                        <a:latin typeface="Cambria Math" panose="02040503050406030204" pitchFamily="18" charset="0"/>
                                      </a:rPr>
                                      <m:t>𝟖𝟎</m:t>
                                    </m:r>
                                    <m:r>
                                      <a:rPr lang="en-US" sz="1800" b="1" i="1" u="none" cap="none" dirty="0" smtClean="0">
                                        <a:effectLst/>
                                        <a:latin typeface="Cambria Math" panose="02040503050406030204" pitchFamily="18" charset="0"/>
                                      </a:rPr>
                                      <m:t>% −</m:t>
                                    </m:r>
                                    <m:r>
                                      <a:rPr lang="en-US" sz="1800" b="1" i="1" u="none" cap="none" dirty="0" smtClean="0">
                                        <a:effectLst/>
                                        <a:latin typeface="Cambria Math" panose="02040503050406030204" pitchFamily="18" charset="0"/>
                                      </a:rPr>
                                      <m:t>𝑩</m:t>
                                    </m:r>
                                  </m:sup>
                                </m:sSubSup>
                                <m:r>
                                  <a:rPr lang="en-US" sz="1800" b="1" i="1" u="none" cap="none" dirty="0" smtClean="0">
                                    <a:effectLst/>
                                    <a:latin typeface="Cambria Math" panose="02040503050406030204" pitchFamily="18" charset="0"/>
                                  </a:rPr>
                                  <m:t> </m:t>
                                </m:r>
                              </m:oMath>
                            </m:oMathPara>
                          </a14:m>
                          <a:endParaRPr lang="en-US" sz="18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800" b="1" i="1" u="none" cap="none" dirty="0" smtClean="0">
                                        <a:effectLst/>
                                        <a:latin typeface="Cambria Math" panose="02040503050406030204" pitchFamily="18" charset="0"/>
                                      </a:rPr>
                                    </m:ctrlPr>
                                  </m:sSubSupPr>
                                  <m:e>
                                    <m:r>
                                      <a:rPr lang="en-US" sz="1800" b="1" i="1" u="none" cap="none" dirty="0" smtClean="0">
                                        <a:effectLst/>
                                        <a:latin typeface="Cambria Math" panose="02040503050406030204" pitchFamily="18" charset="0"/>
                                      </a:rPr>
                                      <m:t>𝑹</m:t>
                                    </m:r>
                                  </m:e>
                                  <m:sub>
                                    <m:r>
                                      <a:rPr lang="en-US" sz="1800" b="1" i="1" u="none" cap="none" dirty="0" smtClean="0">
                                        <a:effectLst/>
                                        <a:latin typeface="Cambria Math" panose="02040503050406030204" pitchFamily="18" charset="0"/>
                                      </a:rPr>
                                      <m:t>𝟐</m:t>
                                    </m:r>
                                    <m:r>
                                      <a:rPr lang="en-US" sz="1800" b="1" i="1" u="none" cap="none" dirty="0" smtClean="0">
                                        <a:effectLst/>
                                        <a:latin typeface="Cambria Math" panose="02040503050406030204" pitchFamily="18" charset="0"/>
                                      </a:rPr>
                                      <m:t>𝒎𝒎</m:t>
                                    </m:r>
                                  </m:sub>
                                  <m:sup>
                                    <m:r>
                                      <a:rPr lang="en-US" sz="1800" b="1" i="1" u="none" cap="none" dirty="0" smtClean="0">
                                        <a:effectLst/>
                                        <a:latin typeface="Cambria Math" panose="02040503050406030204" pitchFamily="18" charset="0"/>
                                      </a:rPr>
                                      <m:t>𝟖𝟎</m:t>
                                    </m:r>
                                    <m:r>
                                      <a:rPr lang="en-US" sz="1800" b="1" i="1" u="none" cap="none" dirty="0" smtClean="0">
                                        <a:effectLst/>
                                        <a:latin typeface="Cambria Math" panose="02040503050406030204" pitchFamily="18" charset="0"/>
                                      </a:rPr>
                                      <m:t>% −</m:t>
                                    </m:r>
                                    <m:r>
                                      <a:rPr lang="en-US" sz="1800" b="1" i="1" u="none" cap="none" dirty="0" smtClean="0">
                                        <a:effectLst/>
                                        <a:latin typeface="Cambria Math" panose="02040503050406030204" pitchFamily="18" charset="0"/>
                                      </a:rPr>
                                      <m:t>𝑩</m:t>
                                    </m:r>
                                  </m:sup>
                                </m:sSubSup>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f>
                                  <m:fPr>
                                    <m:ctrlPr>
                                      <a:rPr lang="en-US" sz="1400" b="1" i="1" u="none" cap="none" baseline="-25000" smtClean="0">
                                        <a:effectLst/>
                                        <a:latin typeface="Cambria Math" panose="02040503050406030204" pitchFamily="18" charset="0"/>
                                      </a:rPr>
                                    </m:ctrlPr>
                                  </m:fPr>
                                  <m:num>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r>
                                          <a:rPr lang="en-US" sz="1400" b="1" i="1" u="none" cap="none" dirty="0" smtClean="0">
                                            <a:effectLst/>
                                            <a:latin typeface="Cambria Math" panose="02040503050406030204" pitchFamily="18" charset="0"/>
                                          </a:rPr>
                                          <m:t>𝟐</m:t>
                                        </m:r>
                                        <m:r>
                                          <a:rPr lang="en-US" sz="1400" b="1" i="1" u="none" cap="none" dirty="0" smtClean="0">
                                            <a:effectLst/>
                                            <a:latin typeface="Cambria Math" panose="02040503050406030204" pitchFamily="18" charset="0"/>
                                          </a:rPr>
                                          <m:t>𝒎𝒎</m:t>
                                        </m:r>
                                      </m:sub>
                                      <m:sup>
                                        <m:r>
                                          <a:rPr lang="en-US" sz="1400" b="1" i="1" u="none" cap="none" dirty="0" smtClean="0">
                                            <a:effectLst/>
                                            <a:latin typeface="Cambria Math" panose="02040503050406030204" pitchFamily="18" charset="0"/>
                                          </a:rPr>
                                          <m:t>𝟖𝟎</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num>
                                  <m:den>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r>
                                          <a:rPr lang="en-US" sz="1400" b="1" i="1" u="none" cap="none" dirty="0" smtClean="0">
                                            <a:effectLst/>
                                            <a:latin typeface="Cambria Math" panose="02040503050406030204" pitchFamily="18" charset="0"/>
                                          </a:rPr>
                                          <m:t>𝟓</m:t>
                                        </m:r>
                                        <m:r>
                                          <a:rPr lang="en-US" sz="1400" b="1" i="1" u="none" cap="none" dirty="0" smtClean="0">
                                            <a:effectLst/>
                                            <a:latin typeface="Cambria Math" panose="02040503050406030204" pitchFamily="18" charset="0"/>
                                          </a:rPr>
                                          <m:t>𝒎𝒎</m:t>
                                        </m:r>
                                      </m:sub>
                                      <m:sup>
                                        <m:r>
                                          <a:rPr lang="en-US" sz="1400" b="1" i="1" u="none" cap="none" dirty="0" smtClean="0">
                                            <a:effectLst/>
                                            <a:latin typeface="Cambria Math" panose="02040503050406030204" pitchFamily="18" charset="0"/>
                                          </a:rPr>
                                          <m:t>𝟖𝟎</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den>
                                </m:f>
                              </m:oMath>
                            </m:oMathPara>
                          </a14:m>
                          <a:endParaRPr lang="en-US" sz="1400" b="1" i="1" u="none" cap="none" dirty="0" smtClean="0">
                            <a:effectLst/>
                            <a:latin typeface="Cambria Math" panose="020405030504060302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800" b="1" i="1" u="none" cap="none" dirty="0" smtClean="0">
                                        <a:effectLst/>
                                        <a:latin typeface="Cambria Math" panose="02040503050406030204" pitchFamily="18" charset="0"/>
                                      </a:rPr>
                                    </m:ctrlPr>
                                  </m:sSubSupPr>
                                  <m:e>
                                    <m:r>
                                      <a:rPr lang="en-US" sz="1800" b="1" i="1" u="none" cap="none" dirty="0" smtClean="0">
                                        <a:effectLst/>
                                        <a:latin typeface="Cambria Math" panose="02040503050406030204" pitchFamily="18" charset="0"/>
                                      </a:rPr>
                                      <m:t>𝑹</m:t>
                                    </m:r>
                                  </m:e>
                                  <m:sub>
                                    <m:r>
                                      <a:rPr lang="en-US" sz="1800" b="1" i="1" u="none" cap="none" dirty="0" smtClean="0">
                                        <a:effectLst/>
                                        <a:latin typeface="Cambria Math" panose="02040503050406030204" pitchFamily="18" charset="0"/>
                                      </a:rPr>
                                      <m:t>𝟕</m:t>
                                    </m:r>
                                    <m:r>
                                      <a:rPr lang="en-US" sz="1800" b="1" i="1" u="none" cap="none" dirty="0" smtClean="0">
                                        <a:effectLst/>
                                        <a:latin typeface="Cambria Math" panose="02040503050406030204" pitchFamily="18" charset="0"/>
                                      </a:rPr>
                                      <m:t>𝒎𝒎</m:t>
                                    </m:r>
                                  </m:sub>
                                  <m:sup>
                                    <m:r>
                                      <a:rPr lang="en-US" sz="1800" b="1" i="1" u="none" cap="none" dirty="0" smtClean="0">
                                        <a:effectLst/>
                                        <a:latin typeface="Cambria Math" panose="02040503050406030204" pitchFamily="18" charset="0"/>
                                      </a:rPr>
                                      <m:t>𝟐𝟓</m:t>
                                    </m:r>
                                    <m:r>
                                      <a:rPr lang="en-US" sz="1800" b="1" i="1" u="none" cap="none" dirty="0" smtClean="0">
                                        <a:effectLst/>
                                        <a:latin typeface="Cambria Math" panose="02040503050406030204" pitchFamily="18" charset="0"/>
                                      </a:rPr>
                                      <m:t>% −</m:t>
                                    </m:r>
                                    <m:r>
                                      <a:rPr lang="en-US" sz="1800" b="1" i="1" u="none" cap="none" dirty="0" smtClean="0">
                                        <a:effectLst/>
                                        <a:latin typeface="Cambria Math" panose="02040503050406030204" pitchFamily="18" charset="0"/>
                                      </a:rPr>
                                      <m:t>𝑩</m:t>
                                    </m:r>
                                  </m:sup>
                                </m:sSubSup>
                                <m:r>
                                  <a:rPr lang="en-US" sz="1800" b="1" i="1" u="none" cap="none" dirty="0" smtClean="0">
                                    <a:effectLst/>
                                    <a:latin typeface="Cambria Math" panose="02040503050406030204" pitchFamily="18" charset="0"/>
                                  </a:rPr>
                                  <m:t> </m:t>
                                </m:r>
                              </m:oMath>
                            </m:oMathPara>
                          </a14:m>
                          <a:endParaRPr lang="en-US" sz="18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800" b="1" i="1" u="none" cap="none" dirty="0" smtClean="0">
                                        <a:effectLst/>
                                        <a:latin typeface="Cambria Math" panose="02040503050406030204" pitchFamily="18" charset="0"/>
                                      </a:rPr>
                                    </m:ctrlPr>
                                  </m:sSubSupPr>
                                  <m:e>
                                    <m:r>
                                      <a:rPr lang="en-US" sz="1800" b="1" i="1" u="none" cap="none" dirty="0" smtClean="0">
                                        <a:effectLst/>
                                        <a:latin typeface="Cambria Math" panose="02040503050406030204" pitchFamily="18" charset="0"/>
                                      </a:rPr>
                                      <m:t>𝑹</m:t>
                                    </m:r>
                                  </m:e>
                                  <m:sub>
                                    <m:r>
                                      <a:rPr lang="en-US" sz="1800" b="1" i="1" u="none" cap="none" dirty="0" smtClean="0">
                                        <a:effectLst/>
                                        <a:latin typeface="Cambria Math" panose="02040503050406030204" pitchFamily="18" charset="0"/>
                                      </a:rPr>
                                      <m:t>𝟑</m:t>
                                    </m:r>
                                    <m:r>
                                      <a:rPr lang="en-US" sz="1800" b="1" i="1" u="none" cap="none" dirty="0" smtClean="0">
                                        <a:effectLst/>
                                        <a:latin typeface="Cambria Math" panose="02040503050406030204" pitchFamily="18" charset="0"/>
                                      </a:rPr>
                                      <m:t>.</m:t>
                                    </m:r>
                                    <m:r>
                                      <a:rPr lang="en-US" sz="1800" b="1" i="1" u="none" cap="none" dirty="0" smtClean="0">
                                        <a:effectLst/>
                                        <a:latin typeface="Cambria Math" panose="02040503050406030204" pitchFamily="18" charset="0"/>
                                      </a:rPr>
                                      <m:t>𝟓</m:t>
                                    </m:r>
                                    <m:r>
                                      <a:rPr lang="en-US" sz="1800" b="1" i="1" u="none" cap="none" dirty="0" smtClean="0">
                                        <a:effectLst/>
                                        <a:latin typeface="Cambria Math" panose="02040503050406030204" pitchFamily="18" charset="0"/>
                                      </a:rPr>
                                      <m:t>𝒎𝒎</m:t>
                                    </m:r>
                                  </m:sub>
                                  <m:sup>
                                    <m:r>
                                      <a:rPr lang="en-US" sz="1800" b="1" i="1" u="none" cap="none" dirty="0" smtClean="0">
                                        <a:effectLst/>
                                        <a:latin typeface="Cambria Math" panose="02040503050406030204" pitchFamily="18" charset="0"/>
                                      </a:rPr>
                                      <m:t>𝟐𝟓</m:t>
                                    </m:r>
                                    <m:r>
                                      <a:rPr lang="en-US" sz="1800" b="1" i="1" u="none" cap="none" dirty="0" smtClean="0">
                                        <a:effectLst/>
                                        <a:latin typeface="Cambria Math" panose="02040503050406030204" pitchFamily="18" charset="0"/>
                                      </a:rPr>
                                      <m:t>% −</m:t>
                                    </m:r>
                                    <m:r>
                                      <a:rPr lang="en-US" sz="1800" b="1" i="1" u="none" cap="none" dirty="0" smtClean="0">
                                        <a:effectLst/>
                                        <a:latin typeface="Cambria Math" panose="02040503050406030204" pitchFamily="18" charset="0"/>
                                      </a:rPr>
                                      <m:t>𝑩</m:t>
                                    </m:r>
                                  </m:sup>
                                </m:sSubSup>
                              </m:oMath>
                            </m:oMathPara>
                          </a14:m>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f>
                                  <m:fPr>
                                    <m:ctrlPr>
                                      <a:rPr lang="en-US" sz="1400" b="1" i="1" u="none" cap="none" baseline="-25000" smtClean="0">
                                        <a:effectLst/>
                                        <a:latin typeface="Cambria Math" panose="02040503050406030204" pitchFamily="18" charset="0"/>
                                      </a:rPr>
                                    </m:ctrlPr>
                                  </m:fPr>
                                  <m:num>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r>
                                          <a:rPr lang="en-US" sz="1400" b="1" i="1" u="none" cap="none" dirty="0" smtClean="0">
                                            <a:effectLst/>
                                            <a:latin typeface="Cambria Math" panose="02040503050406030204" pitchFamily="18" charset="0"/>
                                          </a:rPr>
                                          <m:t>𝟑</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𝟓</m:t>
                                        </m:r>
                                        <m:r>
                                          <a:rPr lang="en-US" sz="1400" b="1" i="1" u="none" cap="none" dirty="0" smtClean="0">
                                            <a:effectLst/>
                                            <a:latin typeface="Cambria Math" panose="02040503050406030204" pitchFamily="18" charset="0"/>
                                          </a:rPr>
                                          <m:t>𝒎𝒎</m:t>
                                        </m:r>
                                      </m:sub>
                                      <m:sup>
                                        <m:r>
                                          <a:rPr lang="en-US" sz="1400" b="1" i="1" u="none" cap="none" dirty="0" smtClean="0">
                                            <a:effectLst/>
                                            <a:latin typeface="Cambria Math" panose="02040503050406030204" pitchFamily="18" charset="0"/>
                                          </a:rPr>
                                          <m:t>𝟐𝟓</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num>
                                  <m:den>
                                    <m:sSubSup>
                                      <m:sSubSupPr>
                                        <m:ctrlPr>
                                          <a:rPr lang="en-US" sz="1400" b="1" i="1" u="none" cap="none" dirty="0" smtClean="0">
                                            <a:effectLst/>
                                            <a:latin typeface="Cambria Math" panose="02040503050406030204" pitchFamily="18" charset="0"/>
                                          </a:rPr>
                                        </m:ctrlPr>
                                      </m:sSubSupPr>
                                      <m:e>
                                        <m:r>
                                          <a:rPr lang="en-US" sz="1400" b="1" i="1" u="none" cap="none" dirty="0" smtClean="0">
                                            <a:effectLst/>
                                            <a:latin typeface="Cambria Math" panose="02040503050406030204" pitchFamily="18" charset="0"/>
                                          </a:rPr>
                                          <m:t>𝑹</m:t>
                                        </m:r>
                                      </m:e>
                                      <m:sub>
                                        <m:r>
                                          <a:rPr lang="en-US" sz="1400" b="1" i="1" u="none" cap="none" dirty="0" smtClean="0">
                                            <a:effectLst/>
                                            <a:latin typeface="Cambria Math" panose="02040503050406030204" pitchFamily="18" charset="0"/>
                                          </a:rPr>
                                          <m:t>𝟕</m:t>
                                        </m:r>
                                        <m:r>
                                          <a:rPr lang="en-US" sz="1400" b="1" i="1" u="none" cap="none" dirty="0" smtClean="0">
                                            <a:effectLst/>
                                            <a:latin typeface="Cambria Math" panose="02040503050406030204" pitchFamily="18" charset="0"/>
                                          </a:rPr>
                                          <m:t>𝒎𝒎</m:t>
                                        </m:r>
                                      </m:sub>
                                      <m:sup>
                                        <m:r>
                                          <a:rPr lang="en-US" sz="1400" b="1" i="1" u="none" cap="none" dirty="0" smtClean="0">
                                            <a:effectLst/>
                                            <a:latin typeface="Cambria Math" panose="02040503050406030204" pitchFamily="18" charset="0"/>
                                          </a:rPr>
                                          <m:t>𝟐𝟓</m:t>
                                        </m:r>
                                        <m:r>
                                          <a:rPr lang="en-US" sz="1400" b="1" i="1" u="none" cap="none" dirty="0" smtClean="0">
                                            <a:effectLst/>
                                            <a:latin typeface="Cambria Math" panose="02040503050406030204" pitchFamily="18" charset="0"/>
                                          </a:rPr>
                                          <m:t>%−</m:t>
                                        </m:r>
                                        <m:r>
                                          <a:rPr lang="en-US" sz="1400" b="1" i="1" u="none" cap="none" dirty="0" smtClean="0">
                                            <a:effectLst/>
                                            <a:latin typeface="Cambria Math" panose="02040503050406030204" pitchFamily="18" charset="0"/>
                                          </a:rPr>
                                          <m:t>𝑩</m:t>
                                        </m:r>
                                      </m:sup>
                                    </m:sSubSup>
                                    <m:r>
                                      <a:rPr lang="en-US" sz="1400" b="1" i="1" u="none" cap="none" dirty="0" smtClean="0">
                                        <a:effectLst/>
                                        <a:latin typeface="Cambria Math" panose="02040503050406030204" pitchFamily="18" charset="0"/>
                                      </a:rPr>
                                      <m:t> </m:t>
                                    </m:r>
                                    <m:r>
                                      <m:rPr>
                                        <m:nor/>
                                      </m:rPr>
                                      <a:rPr lang="en-US" sz="1400" b="1" u="none" cap="none" baseline="-25000" dirty="0" smtClean="0">
                                        <a:effectLst/>
                                      </a:rPr>
                                      <m:t> </m:t>
                                    </m:r>
                                  </m:den>
                                </m:f>
                              </m:oMath>
                            </m:oMathPara>
                          </a14:m>
                          <a:endParaRPr lang="en-US" sz="1400" b="1" i="1" u="none" cap="none" dirty="0" smtClean="0">
                            <a:effectLst/>
                            <a:latin typeface="Cambria Math" panose="020405030504060302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CuOOOO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a:solidFill>
                                <a:srgbClr val="0070C0"/>
                              </a:solidFill>
                              <a:effectLst/>
                              <a:latin typeface="+mn-lt"/>
                            </a:rPr>
                            <a:t>0.81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0.32</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1.0</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0.20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0.24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909527701"/>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CuCIOO</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1.12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0.43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0.51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1.2</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extLst>
                      <a:ext uri="{0D108BD9-81ED-4DB2-BD59-A6C34878D82A}">
                        <a16:rowId xmlns:a16="http://schemas.microsoft.com/office/drawing/2014/main" val="830396432"/>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CuCIIC</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70C0"/>
                              </a:solidFill>
                              <a:effectLst/>
                              <a:latin typeface="+mn-lt"/>
                            </a:rPr>
                            <a:t>8.41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0.66</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0.86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1.3</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mc:Choice>
        <mc:Fallback xmlns="">
          <p:graphicFrame>
            <p:nvGraphicFramePr>
              <p:cNvPr id="18" name="Table 17"/>
              <p:cNvGraphicFramePr>
                <a:graphicFrameLocks noGrp="1"/>
              </p:cNvGraphicFramePr>
              <p:nvPr>
                <p:extLst>
                  <p:ext uri="{D42A27DB-BD31-4B8C-83A1-F6EECF244321}">
                    <p14:modId xmlns:p14="http://schemas.microsoft.com/office/powerpoint/2010/main" val="2981763444"/>
                  </p:ext>
                </p:extLst>
              </p:nvPr>
            </p:nvGraphicFramePr>
            <p:xfrm>
              <a:off x="585918" y="1009437"/>
              <a:ext cx="7850171" cy="2840088"/>
            </p:xfrm>
            <a:graphic>
              <a:graphicData uri="http://schemas.openxmlformats.org/drawingml/2006/table">
                <a:tbl>
                  <a:tblPr>
                    <a:tableStyleId>{C083E6E3-FA7D-4D7B-A595-EF9225AFEA82}</a:tableStyleId>
                  </a:tblPr>
                  <a:tblGrid>
                    <a:gridCol w="1696163">
                      <a:extLst>
                        <a:ext uri="{9D8B030D-6E8A-4147-A177-3AD203B41FA5}">
                          <a16:colId xmlns:a16="http://schemas.microsoft.com/office/drawing/2014/main" val="20000"/>
                        </a:ext>
                      </a:extLst>
                    </a:gridCol>
                    <a:gridCol w="921464">
                      <a:extLst>
                        <a:ext uri="{9D8B030D-6E8A-4147-A177-3AD203B41FA5}">
                          <a16:colId xmlns:a16="http://schemas.microsoft.com/office/drawing/2014/main" val="1224469130"/>
                        </a:ext>
                      </a:extLst>
                    </a:gridCol>
                    <a:gridCol w="921464">
                      <a:extLst>
                        <a:ext uri="{9D8B030D-6E8A-4147-A177-3AD203B41FA5}">
                          <a16:colId xmlns:a16="http://schemas.microsoft.com/office/drawing/2014/main" val="20001"/>
                        </a:ext>
                      </a:extLst>
                    </a:gridCol>
                    <a:gridCol w="875844">
                      <a:extLst>
                        <a:ext uri="{9D8B030D-6E8A-4147-A177-3AD203B41FA5}">
                          <a16:colId xmlns:a16="http://schemas.microsoft.com/office/drawing/2014/main" val="2746558840"/>
                        </a:ext>
                      </a:extLst>
                    </a:gridCol>
                    <a:gridCol w="752785">
                      <a:extLst>
                        <a:ext uri="{9D8B030D-6E8A-4147-A177-3AD203B41FA5}">
                          <a16:colId xmlns:a16="http://schemas.microsoft.com/office/drawing/2014/main" val="317011706"/>
                        </a:ext>
                      </a:extLst>
                    </a:gridCol>
                    <a:gridCol w="921464">
                      <a:extLst>
                        <a:ext uri="{9D8B030D-6E8A-4147-A177-3AD203B41FA5}">
                          <a16:colId xmlns:a16="http://schemas.microsoft.com/office/drawing/2014/main" val="3940299070"/>
                        </a:ext>
                      </a:extLst>
                    </a:gridCol>
                    <a:gridCol w="875844">
                      <a:extLst>
                        <a:ext uri="{9D8B030D-6E8A-4147-A177-3AD203B41FA5}">
                          <a16:colId xmlns:a16="http://schemas.microsoft.com/office/drawing/2014/main" val="1791812008"/>
                        </a:ext>
                      </a:extLst>
                    </a:gridCol>
                    <a:gridCol w="885143">
                      <a:extLst>
                        <a:ext uri="{9D8B030D-6E8A-4147-A177-3AD203B41FA5}">
                          <a16:colId xmlns:a16="http://schemas.microsoft.com/office/drawing/2014/main" val="966522799"/>
                        </a:ext>
                      </a:extLst>
                    </a:gridCol>
                  </a:tblGrid>
                  <a:tr h="361878">
                    <a:tc gridSpan="8">
                      <a:txBody>
                        <a:bodyPr/>
                        <a:lstStyle/>
                        <a:p>
                          <a:pPr algn="ctr">
                            <a:spcAft>
                              <a:spcPts val="0"/>
                            </a:spcAft>
                          </a:pPr>
                          <a:r>
                            <a:rPr lang="en-US" sz="1800" u="none" cap="small" dirty="0" smtClean="0">
                              <a:solidFill>
                                <a:schemeClr val="bg1"/>
                              </a:solidFill>
                              <a:effectLst/>
                            </a:rPr>
                            <a:t>Position 3 </a:t>
                          </a: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GB"/>
                        </a:p>
                      </a:txBody>
                      <a:tcPr/>
                    </a:tc>
                    <a:tc hMerge="1">
                      <a:txBody>
                        <a:bodyPr/>
                        <a:lstStyle/>
                        <a:p>
                          <a:pPr algn="ctr">
                            <a:spcAft>
                              <a:spcPts val="0"/>
                            </a:spcAft>
                          </a:pPr>
                          <a:endParaRPr lang="en-GB" sz="3200" u="none" cap="none" dirty="0" smtClean="0">
                            <a:solidFill>
                              <a:schemeClr val="bg1"/>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r h="613368">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0" u="none" cap="small" baseline="0" dirty="0" smtClean="0">
                              <a:effectLst/>
                              <a:latin typeface="+mn-lt"/>
                              <a:ea typeface="Times New Roman" panose="02020603050405020304" pitchFamily="18" charset="0"/>
                            </a:rPr>
                            <a:t>Facility Configuration</a:t>
                          </a: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1" u="none" cap="none" baseline="0" dirty="0" smtClean="0">
                              <a:effectLst/>
                            </a:rPr>
                            <a:t>Boron free</a:t>
                          </a:r>
                          <a:endParaRPr lang="en-US" sz="1400" b="1" u="none" cap="none" baseline="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400" b="1" u="none" cap="none" baseline="0" dirty="0" smtClean="0">
                              <a:effectLst/>
                            </a:rPr>
                            <a:t>80% - B content</a:t>
                          </a:r>
                          <a:endParaRPr lang="en-US" sz="1400" b="1" u="none" cap="none" baseline="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cap="none" baseline="0" dirty="0" smtClean="0">
                              <a:effectLst/>
                            </a:rPr>
                            <a:t>25% - B content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pPr algn="ctr">
                            <a:spcAft>
                              <a:spcPts val="0"/>
                            </a:spcAft>
                          </a:pPr>
                          <a:endParaRPr lang="en-US" sz="1400" b="1" u="none" cap="none" baseline="-25000" dirty="0" smtClean="0">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157609"/>
                      </a:ext>
                    </a:extLst>
                  </a:tr>
                  <a:tr h="665019">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800" b="0" u="none" cap="small"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84768" t="-150000" r="-570199"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2895" t="-150000" r="-466447"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406993" t="-150000" r="-395804"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584677" t="-150000" r="-356452"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562252" t="-150000" r="-192715"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694444" t="-150000" r="-102083" b="-18272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788966" t="-150000" r="-1379" b="-182727"/>
                          </a:stretch>
                        </a:blipFill>
                      </a:tcPr>
                    </a:tc>
                    <a:extLst>
                      <a:ext uri="{0D108BD9-81ED-4DB2-BD59-A6C34878D82A}">
                        <a16:rowId xmlns:a16="http://schemas.microsoft.com/office/drawing/2014/main" val="10001"/>
                      </a:ext>
                    </a:extLst>
                  </a:tr>
                  <a:tr h="420135">
                    <a:tc>
                      <a:txBody>
                        <a:bodyPr/>
                        <a:lstStyle/>
                        <a:p>
                          <a:pPr algn="ctr">
                            <a:spcAft>
                              <a:spcPts val="0"/>
                            </a:spcAft>
                          </a:pPr>
                          <a:r>
                            <a:rPr lang="en-US" sz="1400" b="0" u="none" cap="small" baseline="0" dirty="0" err="1" smtClean="0">
                              <a:effectLst/>
                              <a:latin typeface="+mn-lt"/>
                              <a:ea typeface="Times New Roman" panose="02020603050405020304" pitchFamily="18" charset="0"/>
                            </a:rPr>
                            <a:t>CuOOOO</a:t>
                          </a:r>
                          <a:endParaRPr lang="en-GB" sz="1400" b="0" u="none" cap="small" baseline="0"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a:solidFill>
                                <a:srgbClr val="0070C0"/>
                              </a:solidFill>
                              <a:effectLst/>
                              <a:latin typeface="+mn-lt"/>
                            </a:rPr>
                            <a:t>0.81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0.32</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0.31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US" sz="1400" b="0" i="0" u="none" strike="noStrike" dirty="0" smtClean="0">
                              <a:solidFill>
                                <a:srgbClr val="0070C0"/>
                              </a:solidFill>
                              <a:effectLst/>
                              <a:latin typeface="+mn-lt"/>
                            </a:rPr>
                            <a:t>1.0</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0.20</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0.24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b"/>
                          <a:r>
                            <a:rPr lang="en-GB" sz="1400" b="0" i="0" u="none" strike="noStrike" dirty="0" smtClean="0">
                              <a:solidFill>
                                <a:srgbClr val="0070C0"/>
                              </a:solidFill>
                              <a:effectLst/>
                              <a:latin typeface="+mn-lt"/>
                            </a:rPr>
                            <a:t>1.4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909527701"/>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CuCIOO</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1.12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0.43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0.51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GB" sz="1400" b="0" i="0" u="none" strike="noStrike" dirty="0" smtClean="0">
                              <a:solidFill>
                                <a:srgbClr val="0070C0"/>
                              </a:solidFill>
                              <a:effectLst/>
                              <a:latin typeface="+mn-lt"/>
                            </a:rPr>
                            <a:t>1.2</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rgbClr val="E7F5FD"/>
                        </a:solidFill>
                      </a:tcPr>
                    </a:tc>
                    <a:extLst>
                      <a:ext uri="{0D108BD9-81ED-4DB2-BD59-A6C34878D82A}">
                        <a16:rowId xmlns:a16="http://schemas.microsoft.com/office/drawing/2014/main" val="830396432"/>
                      </a:ext>
                    </a:extLst>
                  </a:tr>
                  <a:tr h="3898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0" cap="small" dirty="0" err="1" smtClean="0">
                              <a:solidFill>
                                <a:srgbClr val="0055A0"/>
                              </a:solidFill>
                              <a:effectLst/>
                              <a:latin typeface="+mn-lt"/>
                              <a:ea typeface="Times New Roman" panose="02020603050405020304" pitchFamily="18" charset="0"/>
                            </a:rPr>
                            <a:t>CuCIIC</a:t>
                          </a:r>
                          <a:endParaRPr lang="en-GB" sz="1400" b="0" cap="small" dirty="0">
                            <a:solidFill>
                              <a:srgbClr val="0055A0"/>
                            </a:solidFill>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a:solidFill>
                                <a:srgbClr val="0070C0"/>
                              </a:solidFill>
                              <a:effectLst/>
                              <a:latin typeface="+mn-lt"/>
                            </a:rPr>
                            <a:t>8.41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0.66</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0.86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rgbClr val="0070C0"/>
                              </a:solidFill>
                              <a:effectLst/>
                              <a:latin typeface="+mn-lt"/>
                            </a:rPr>
                            <a:t>1.3</a:t>
                          </a:r>
                          <a:endParaRPr lang="en-GB" sz="1400" b="0" i="0" u="none" strike="noStrike" dirty="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n-US" sz="1400" b="0" i="0" u="none" strike="noStrike" dirty="0" smtClean="0">
                              <a:solidFill>
                                <a:srgbClr val="0070C0"/>
                              </a:solidFill>
                              <a:effectLst/>
                              <a:latin typeface="+mn-lt"/>
                            </a:rPr>
                            <a:t>--</a:t>
                          </a:r>
                          <a:endParaRPr lang="en-GB" sz="1400" b="0" i="0" u="none" strike="noStrike" dirty="0" smtClean="0">
                            <a:solidFill>
                              <a:srgbClr val="0070C0"/>
                            </a:solidFill>
                            <a:effectLst/>
                            <a:latin typeface="+mn-lt"/>
                          </a:endParaRP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mc:Fallback>
      </mc:AlternateContent>
      <p:sp>
        <p:nvSpPr>
          <p:cNvPr id="23" name="Rectangle 22"/>
          <p:cNvSpPr/>
          <p:nvPr/>
        </p:nvSpPr>
        <p:spPr>
          <a:xfrm>
            <a:off x="365815" y="4238376"/>
            <a:ext cx="8184296" cy="584775"/>
          </a:xfrm>
          <a:prstGeom prst="rect">
            <a:avLst/>
          </a:prstGeom>
        </p:spPr>
        <p:txBody>
          <a:bodyPr wrap="square">
            <a:spAutoFit/>
          </a:bodyPr>
          <a:lstStyle/>
          <a:p>
            <a:pPr marL="285750" indent="-285750">
              <a:buFont typeface="Arial" panose="020B0604020202020204" pitchFamily="34" charset="0"/>
              <a:buChar char="•"/>
            </a:pPr>
            <a:r>
              <a:rPr lang="en-GB" sz="1600" dirty="0" smtClean="0"/>
              <a:t>The  B</a:t>
            </a:r>
            <a:r>
              <a:rPr lang="en-GB" sz="1600" baseline="-25000" dirty="0" smtClean="0"/>
              <a:t>4</a:t>
            </a:r>
            <a:r>
              <a:rPr lang="en-GB" sz="1600" dirty="0" smtClean="0"/>
              <a:t>C sheet (both 80% and 25% </a:t>
            </a:r>
            <a:r>
              <a:rPr lang="en-GB" sz="1600" dirty="0"/>
              <a:t>B </a:t>
            </a:r>
            <a:r>
              <a:rPr lang="en-GB" sz="1600" dirty="0" smtClean="0"/>
              <a:t>content) modifies the particle spectra in favour of HEH with respect to </a:t>
            </a:r>
            <a:r>
              <a:rPr lang="en-GB" sz="1600" dirty="0" err="1" smtClean="0"/>
              <a:t>ThN</a:t>
            </a:r>
            <a:r>
              <a:rPr lang="en-GB" sz="1600" dirty="0" smtClean="0"/>
              <a:t>, also </a:t>
            </a:r>
            <a:r>
              <a:rPr lang="en-GB" sz="1600" dirty="0"/>
              <a:t>for facility configuration with high R </a:t>
            </a:r>
            <a:r>
              <a:rPr lang="en-GB" sz="1600" dirty="0" smtClean="0"/>
              <a:t>factor value.</a:t>
            </a:r>
            <a:endParaRPr lang="en-GB" sz="1600" dirty="0"/>
          </a:p>
        </p:txBody>
      </p:sp>
      <p:sp>
        <p:nvSpPr>
          <p:cNvPr id="29" name="Rectangle 28"/>
          <p:cNvSpPr/>
          <p:nvPr/>
        </p:nvSpPr>
        <p:spPr>
          <a:xfrm>
            <a:off x="377192" y="4848349"/>
            <a:ext cx="7808185" cy="338554"/>
          </a:xfrm>
          <a:prstGeom prst="rect">
            <a:avLst/>
          </a:prstGeom>
        </p:spPr>
        <p:txBody>
          <a:bodyPr wrap="square">
            <a:spAutoFit/>
          </a:bodyPr>
          <a:lstStyle/>
          <a:p>
            <a:pPr marL="285750" indent="-285750">
              <a:buFont typeface="Arial" panose="020B0604020202020204" pitchFamily="34" charset="0"/>
              <a:buChar char="•"/>
            </a:pPr>
            <a:r>
              <a:rPr lang="en-US" sz="1600" dirty="0" smtClean="0"/>
              <a:t>The thickness of the B</a:t>
            </a:r>
            <a:r>
              <a:rPr lang="en-US" sz="1600" baseline="-25000" dirty="0" smtClean="0"/>
              <a:t>4</a:t>
            </a:r>
            <a:r>
              <a:rPr lang="en-US" sz="1600" dirty="0" smtClean="0"/>
              <a:t>C sheet plays a key role at higher R-factor value. </a:t>
            </a:r>
            <a:endParaRPr lang="en-GB" sz="1600" dirty="0"/>
          </a:p>
        </p:txBody>
      </p:sp>
      <p:cxnSp>
        <p:nvCxnSpPr>
          <p:cNvPr id="33" name="Straight Arrow Connector 32"/>
          <p:cNvCxnSpPr/>
          <p:nvPr/>
        </p:nvCxnSpPr>
        <p:spPr>
          <a:xfrm>
            <a:off x="2880670" y="3955105"/>
            <a:ext cx="565608" cy="0"/>
          </a:xfrm>
          <a:prstGeom prst="straightConnector1">
            <a:avLst/>
          </a:prstGeom>
          <a:ln w="57150">
            <a:solidFill>
              <a:srgbClr val="FF0000"/>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377192" y="5321790"/>
            <a:ext cx="8199648" cy="584775"/>
          </a:xfrm>
          <a:prstGeom prst="rect">
            <a:avLst/>
          </a:prstGeom>
        </p:spPr>
        <p:txBody>
          <a:bodyPr wrap="square">
            <a:spAutoFit/>
          </a:bodyPr>
          <a:lstStyle/>
          <a:p>
            <a:pPr marL="285750" indent="-285750">
              <a:buFont typeface="Arial" panose="020B0604020202020204" pitchFamily="34" charset="0"/>
              <a:buChar char="•"/>
            </a:pPr>
            <a:r>
              <a:rPr lang="en-US" sz="1600" dirty="0" smtClean="0"/>
              <a:t>In configuration </a:t>
            </a:r>
            <a:r>
              <a:rPr lang="en-US" sz="1600" dirty="0" err="1" smtClean="0"/>
              <a:t>CuOOOO</a:t>
            </a:r>
            <a:r>
              <a:rPr lang="en-US" sz="1600" dirty="0" smtClean="0"/>
              <a:t> the sheet thickness is negligible for 80% B-sheets, but is significant for the 25% one.   </a:t>
            </a:r>
            <a:endParaRPr lang="en-GB" sz="1600" dirty="0"/>
          </a:p>
        </p:txBody>
      </p:sp>
      <p:cxnSp>
        <p:nvCxnSpPr>
          <p:cNvPr id="41" name="Straight Arrow Connector 40"/>
          <p:cNvCxnSpPr/>
          <p:nvPr/>
        </p:nvCxnSpPr>
        <p:spPr>
          <a:xfrm>
            <a:off x="5601649" y="2928257"/>
            <a:ext cx="0" cy="874448"/>
          </a:xfrm>
          <a:prstGeom prst="straightConnector1">
            <a:avLst/>
          </a:prstGeom>
          <a:ln w="57150">
            <a:solidFill>
              <a:srgbClr val="FF0000"/>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5"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6" name="Rectangle 15"/>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17" name="Picture 16"/>
          <p:cNvPicPr>
            <a:picLocks noChangeAspect="1"/>
          </p:cNvPicPr>
          <p:nvPr/>
        </p:nvPicPr>
        <p:blipFill>
          <a:blip r:embed="rId5"/>
          <a:stretch>
            <a:fillRect/>
          </a:stretch>
        </p:blipFill>
        <p:spPr>
          <a:xfrm>
            <a:off x="8068438" y="5421290"/>
            <a:ext cx="1075562" cy="720554"/>
          </a:xfrm>
          <a:prstGeom prst="rect">
            <a:avLst/>
          </a:prstGeom>
          <a:ln>
            <a:noFill/>
          </a:ln>
        </p:spPr>
      </p:pic>
      <p:sp>
        <p:nvSpPr>
          <p:cNvPr id="19" name="Rectangle 18"/>
          <p:cNvSpPr/>
          <p:nvPr/>
        </p:nvSpPr>
        <p:spPr>
          <a:xfrm>
            <a:off x="9677038" y="1089141"/>
            <a:ext cx="3558373" cy="369332"/>
          </a:xfrm>
          <a:prstGeom prst="rect">
            <a:avLst/>
          </a:prstGeom>
        </p:spPr>
        <p:txBody>
          <a:bodyPr wrap="square">
            <a:spAutoFit/>
          </a:bodyPr>
          <a:lstStyle/>
          <a:p>
            <a:pPr algn="ctr"/>
            <a:endParaRPr lang="en-GB" dirty="0"/>
          </a:p>
        </p:txBody>
      </p:sp>
    </p:spTree>
    <p:extLst>
      <p:ext uri="{BB962C8B-B14F-4D97-AF65-F5344CB8AC3E}">
        <p14:creationId xmlns:p14="http://schemas.microsoft.com/office/powerpoint/2010/main" val="1466529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par>
                          <p:cTn id="7" fill="hold">
                            <p:stCondLst>
                              <p:cond delay="0"/>
                            </p:stCondLst>
                            <p:childTnLst>
                              <p:par>
                                <p:cTn id="8" presetID="2" presetClass="entr" presetSubtype="1" fill="hold" nodeType="after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ppt_x"/>
                                          </p:val>
                                        </p:tav>
                                        <p:tav tm="100000">
                                          <p:val>
                                            <p:strVal val="#ppt_x"/>
                                          </p:val>
                                        </p:tav>
                                      </p:tavLst>
                                    </p:anim>
                                    <p:anim calcmode="lin" valueType="num">
                                      <p:cBhvr additive="base">
                                        <p:cTn id="11"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xit" presetSubtype="10" fill="hold" nodeType="clickEffect">
                                  <p:stCondLst>
                                    <p:cond delay="0"/>
                                  </p:stCondLst>
                                  <p:childTnLst>
                                    <p:animEffect transition="out" filter="randombar(horizontal)">
                                      <p:cBhvr>
                                        <p:cTn id="15" dur="500"/>
                                        <p:tgtEl>
                                          <p:spTgt spid="33"/>
                                        </p:tgtEl>
                                      </p:cBhvr>
                                    </p:animEffect>
                                    <p:set>
                                      <p:cBhvr>
                                        <p:cTn id="16" dur="1" fill="hold">
                                          <p:stCondLst>
                                            <p:cond delay="499"/>
                                          </p:stCondLst>
                                        </p:cTn>
                                        <p:tgtEl>
                                          <p:spTgt spid="3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par>
                          <p:cTn id="19" fill="hold">
                            <p:stCondLst>
                              <p:cond delay="500"/>
                            </p:stCondLst>
                            <p:childTnLst>
                              <p:par>
                                <p:cTn id="20" presetID="2" presetClass="entr" presetSubtype="1"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xit" presetSubtype="10" fill="hold" nodeType="clickEffect">
                                  <p:stCondLst>
                                    <p:cond delay="0"/>
                                  </p:stCondLst>
                                  <p:childTnLst>
                                    <p:animEffect transition="out" filter="randombar(horizontal)">
                                      <p:cBhvr>
                                        <p:cTn id="27" dur="500"/>
                                        <p:tgtEl>
                                          <p:spTgt spid="41"/>
                                        </p:tgtEl>
                                      </p:cBhvr>
                                    </p:animEffect>
                                    <p:set>
                                      <p:cBhvr>
                                        <p:cTn id="28" dur="1" fill="hold">
                                          <p:stCondLst>
                                            <p:cond delay="499"/>
                                          </p:stCondLst>
                                        </p:cTn>
                                        <p:tgtEl>
                                          <p:spTgt spid="4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r>
              <a:rPr lang="en-US" dirty="0" smtClean="0"/>
              <a:t>13</a:t>
            </a:r>
            <a:endParaRPr lang="en-US" dirty="0"/>
          </a:p>
        </p:txBody>
      </p:sp>
      <p:sp>
        <p:nvSpPr>
          <p:cNvPr id="2" name="Title 1"/>
          <p:cNvSpPr>
            <a:spLocks noGrp="1"/>
          </p:cNvSpPr>
          <p:nvPr>
            <p:ph type="title"/>
          </p:nvPr>
        </p:nvSpPr>
        <p:spPr>
          <a:xfrm>
            <a:off x="457200" y="98874"/>
            <a:ext cx="8229600" cy="893977"/>
          </a:xfrm>
        </p:spPr>
        <p:txBody>
          <a:bodyPr/>
          <a:lstStyle/>
          <a:p>
            <a:r>
              <a:rPr lang="en-US" dirty="0" smtClean="0"/>
              <a:t>Conclusion </a:t>
            </a:r>
            <a:r>
              <a:rPr lang="en-US" dirty="0" smtClean="0">
                <a:solidFill>
                  <a:schemeClr val="tx2"/>
                </a:solidFill>
              </a:rPr>
              <a:t>and Outlook</a:t>
            </a:r>
            <a:endParaRPr lang="en-GB" dirty="0">
              <a:solidFill>
                <a:schemeClr val="tx2"/>
              </a:solidFill>
            </a:endParaRPr>
          </a:p>
        </p:txBody>
      </p:sp>
      <p:sp>
        <p:nvSpPr>
          <p:cNvPr id="12" name="Rectangle 11"/>
          <p:cNvSpPr/>
          <p:nvPr/>
        </p:nvSpPr>
        <p:spPr>
          <a:xfrm>
            <a:off x="266907" y="992851"/>
            <a:ext cx="8610185" cy="923330"/>
          </a:xfrm>
          <a:prstGeom prst="rect">
            <a:avLst/>
          </a:prstGeom>
        </p:spPr>
        <p:txBody>
          <a:bodyPr wrap="square">
            <a:spAutoFit/>
          </a:bodyPr>
          <a:lstStyle/>
          <a:p>
            <a:pPr marL="285750" indent="-285750">
              <a:buFont typeface="Wingdings" panose="05000000000000000000" pitchFamily="2" charset="2"/>
              <a:buChar char="ü"/>
            </a:pPr>
            <a:r>
              <a:rPr lang="en-US" dirty="0" smtClean="0"/>
              <a:t>The </a:t>
            </a:r>
            <a:r>
              <a:rPr lang="en-US" dirty="0" err="1" smtClean="0"/>
              <a:t>Irrad</a:t>
            </a:r>
            <a:r>
              <a:rPr lang="en-US" dirty="0" smtClean="0"/>
              <a:t>-influence, the beam position influence and the self-shielding effect of massive equipment, make the Dosimetry at CHARM </a:t>
            </a:r>
            <a:r>
              <a:rPr lang="en-US" dirty="0" smtClean="0"/>
              <a:t>is a </a:t>
            </a:r>
            <a:r>
              <a:rPr lang="en-US" dirty="0" smtClean="0"/>
              <a:t>real challenge. For this reasons the Radiation Level monitoring during user’s test is necessary.</a:t>
            </a:r>
          </a:p>
        </p:txBody>
      </p:sp>
      <p:sp>
        <p:nvSpPr>
          <p:cNvPr id="15" name="Rectangle 14"/>
          <p:cNvSpPr/>
          <p:nvPr/>
        </p:nvSpPr>
        <p:spPr>
          <a:xfrm>
            <a:off x="242588" y="3438742"/>
            <a:ext cx="8005627" cy="646331"/>
          </a:xfrm>
          <a:prstGeom prst="rect">
            <a:avLst/>
          </a:prstGeom>
        </p:spPr>
        <p:txBody>
          <a:bodyPr wrap="square">
            <a:spAutoFit/>
          </a:bodyPr>
          <a:lstStyle/>
          <a:p>
            <a:pPr marL="285750" indent="-285750">
              <a:buFont typeface="Wingdings" panose="05000000000000000000" pitchFamily="2" charset="2"/>
              <a:buChar char="ü"/>
            </a:pPr>
            <a:r>
              <a:rPr lang="en-GB" dirty="0" smtClean="0"/>
              <a:t>2018:</a:t>
            </a:r>
          </a:p>
          <a:p>
            <a:pPr marL="285750" indent="-285750">
              <a:buFont typeface="Arial" panose="020B0604020202020204" pitchFamily="34" charset="0"/>
              <a:buChar char="•"/>
            </a:pPr>
            <a:r>
              <a:rPr lang="en-GB" dirty="0" smtClean="0"/>
              <a:t>More than 150 configurations.</a:t>
            </a:r>
            <a:endParaRPr lang="en-GB" dirty="0"/>
          </a:p>
        </p:txBody>
      </p:sp>
      <p:sp>
        <p:nvSpPr>
          <p:cNvPr id="16" name="Rectangle 15"/>
          <p:cNvSpPr/>
          <p:nvPr/>
        </p:nvSpPr>
        <p:spPr>
          <a:xfrm>
            <a:off x="140111" y="4179832"/>
            <a:ext cx="8736981" cy="1200329"/>
          </a:xfrm>
          <a:prstGeom prst="rect">
            <a:avLst/>
          </a:prstGeom>
        </p:spPr>
        <p:txBody>
          <a:bodyPr wrap="square">
            <a:spAutoFit/>
          </a:bodyPr>
          <a:lstStyle/>
          <a:p>
            <a:pPr marL="285750" indent="-285750">
              <a:buFont typeface="Wingdings" panose="05000000000000000000" pitchFamily="2" charset="2"/>
              <a:buChar char="ü"/>
            </a:pPr>
            <a:r>
              <a:rPr lang="en-GB" dirty="0" smtClean="0"/>
              <a:t>2021:</a:t>
            </a:r>
          </a:p>
          <a:p>
            <a:pPr marL="285750" indent="-285750">
              <a:buFont typeface="Arial" panose="020B0604020202020204" pitchFamily="34" charset="0"/>
              <a:buChar char="•"/>
            </a:pPr>
            <a:r>
              <a:rPr lang="en-GB" dirty="0" smtClean="0"/>
              <a:t>The use of a rack covered of B</a:t>
            </a:r>
            <a:r>
              <a:rPr lang="en-GB" baseline="-25000" dirty="0" smtClean="0"/>
              <a:t>4</a:t>
            </a:r>
            <a:r>
              <a:rPr lang="en-GB" dirty="0" smtClean="0"/>
              <a:t>C sheet will increase the number of configurations exploitable at CHARM. It </a:t>
            </a:r>
            <a:r>
              <a:rPr lang="en-GB" dirty="0"/>
              <a:t>will enhance </a:t>
            </a:r>
            <a:r>
              <a:rPr lang="en-GB" dirty="0" smtClean="0"/>
              <a:t>th</a:t>
            </a:r>
            <a:r>
              <a:rPr lang="en-GB" dirty="0"/>
              <a:t>e</a:t>
            </a:r>
            <a:r>
              <a:rPr lang="en-GB" dirty="0" smtClean="0"/>
              <a:t> facility test capability covering new radiation environments suitable for new applications. </a:t>
            </a:r>
          </a:p>
        </p:txBody>
      </p:sp>
      <p:sp>
        <p:nvSpPr>
          <p:cNvPr id="4" name="Rectangle 3"/>
          <p:cNvSpPr/>
          <p:nvPr/>
        </p:nvSpPr>
        <p:spPr>
          <a:xfrm>
            <a:off x="1062094" y="5446371"/>
            <a:ext cx="7019810" cy="584775"/>
          </a:xfrm>
          <a:prstGeom prst="rect">
            <a:avLst/>
          </a:prstGeom>
        </p:spPr>
        <p:txBody>
          <a:bodyPr wrap="square">
            <a:spAutoFit/>
          </a:bodyPr>
          <a:lstStyle/>
          <a:p>
            <a:pPr algn="ctr"/>
            <a:r>
              <a:rPr lang="en-GB" altLang="en-US" sz="3200" dirty="0">
                <a:solidFill>
                  <a:srgbClr val="FF0000"/>
                </a:solidFill>
                <a:ea typeface="Ubuntu"/>
              </a:rPr>
              <a:t>Thank you </a:t>
            </a:r>
            <a:r>
              <a:rPr lang="en-GB" altLang="en-US" sz="3200" dirty="0" smtClean="0">
                <a:solidFill>
                  <a:srgbClr val="FF0000"/>
                </a:solidFill>
                <a:ea typeface="Ubuntu"/>
              </a:rPr>
              <a:t>all the CHARM Team!!!</a:t>
            </a:r>
            <a:endParaRPr lang="en-GB" sz="3200" dirty="0">
              <a:solidFill>
                <a:srgbClr val="FF0000"/>
              </a:solidFill>
            </a:endParaRPr>
          </a:p>
        </p:txBody>
      </p:sp>
      <p:sp>
        <p:nvSpPr>
          <p:cNvPr id="17"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8" name="Rectangle 17"/>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3" name="Rectangle 2"/>
          <p:cNvSpPr/>
          <p:nvPr/>
        </p:nvSpPr>
        <p:spPr>
          <a:xfrm>
            <a:off x="266907" y="1916181"/>
            <a:ext cx="8097154" cy="1477328"/>
          </a:xfrm>
          <a:prstGeom prst="rect">
            <a:avLst/>
          </a:prstGeom>
        </p:spPr>
        <p:txBody>
          <a:bodyPr wrap="square">
            <a:spAutoFit/>
          </a:bodyPr>
          <a:lstStyle/>
          <a:p>
            <a:pPr marL="285750" indent="-285750">
              <a:buFont typeface="Wingdings" panose="05000000000000000000" pitchFamily="2" charset="2"/>
              <a:buChar char="ü"/>
            </a:pPr>
            <a:r>
              <a:rPr lang="en-US" dirty="0"/>
              <a:t>The tests a CHARM shows the B</a:t>
            </a:r>
            <a:r>
              <a:rPr lang="en-US" baseline="-25000" dirty="0"/>
              <a:t>4</a:t>
            </a:r>
            <a:r>
              <a:rPr lang="en-US" dirty="0"/>
              <a:t>C sheet an efficient solution to protect the electronics operating in the LHC and in the accelerator-like environment.  </a:t>
            </a:r>
          </a:p>
          <a:p>
            <a:endParaRPr lang="en-US" dirty="0"/>
          </a:p>
          <a:p>
            <a:pPr marL="285750" indent="-285750">
              <a:buFont typeface="Wingdings" panose="05000000000000000000" pitchFamily="2" charset="2"/>
              <a:buChar char="ü"/>
            </a:pPr>
            <a:r>
              <a:rPr lang="en-US" dirty="0"/>
              <a:t>The B</a:t>
            </a:r>
            <a:r>
              <a:rPr lang="en-US" baseline="-25000" dirty="0"/>
              <a:t>4</a:t>
            </a:r>
            <a:r>
              <a:rPr lang="en-US" dirty="0"/>
              <a:t>C sheets with 80% of Boron seems the best solution for environment defined by spectra dominated by </a:t>
            </a:r>
            <a:r>
              <a:rPr lang="en-US" dirty="0" err="1"/>
              <a:t>ThN</a:t>
            </a:r>
            <a:r>
              <a:rPr lang="en-US" dirty="0"/>
              <a:t>. </a:t>
            </a:r>
          </a:p>
        </p:txBody>
      </p:sp>
    </p:spTree>
    <p:extLst>
      <p:ext uri="{BB962C8B-B14F-4D97-AF65-F5344CB8AC3E}">
        <p14:creationId xmlns:p14="http://schemas.microsoft.com/office/powerpoint/2010/main" val="23116487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4998336"/>
            <a:ext cx="9068586" cy="1290986"/>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altLang="en-US" sz="4000" b="1" dirty="0" smtClean="0">
                <a:ea typeface="Ubuntu"/>
              </a:rPr>
              <a:t>Thank you for your attention!</a:t>
            </a:r>
            <a:endParaRPr lang="en-GB" sz="4000" b="1" dirty="0"/>
          </a:p>
        </p:txBody>
      </p:sp>
      <p:pic>
        <p:nvPicPr>
          <p:cNvPr id="7" name="Picture 2" descr="http://r2e.web.cern.ch/R2E/Pictures/R2E_Logo_final.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112777" y="200412"/>
            <a:ext cx="823834" cy="793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7402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2" name="Rectangle 11"/>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14" name="Slide Number Placeholder 13"/>
          <p:cNvSpPr>
            <a:spLocks noGrp="1"/>
          </p:cNvSpPr>
          <p:nvPr>
            <p:ph type="sldNum" sz="quarter" idx="12"/>
          </p:nvPr>
        </p:nvSpPr>
        <p:spPr/>
        <p:txBody>
          <a:bodyPr/>
          <a:lstStyle/>
          <a:p>
            <a:fld id="{17918391-D411-FE40-AAD7-861AE5233E0E}" type="slidenum">
              <a:rPr lang="en-US" smtClean="0"/>
              <a:pPr/>
              <a:t>2</a:t>
            </a:fld>
            <a:endParaRPr lang="en-US" dirty="0"/>
          </a:p>
        </p:txBody>
      </p:sp>
      <p:sp>
        <p:nvSpPr>
          <p:cNvPr id="6" name="Title 3"/>
          <p:cNvSpPr>
            <a:spLocks noGrp="1"/>
          </p:cNvSpPr>
          <p:nvPr>
            <p:ph type="title"/>
          </p:nvPr>
        </p:nvSpPr>
        <p:spPr>
          <a:xfrm>
            <a:off x="149472" y="15595"/>
            <a:ext cx="8229600" cy="893977"/>
          </a:xfrm>
        </p:spPr>
        <p:txBody>
          <a:bodyPr>
            <a:normAutofit/>
          </a:bodyPr>
          <a:lstStyle/>
          <a:p>
            <a:r>
              <a:rPr lang="en-US" sz="4400" dirty="0" smtClean="0"/>
              <a:t>Overview</a:t>
            </a:r>
            <a:endParaRPr lang="en-GB" sz="4400" dirty="0"/>
          </a:p>
        </p:txBody>
      </p:sp>
      <p:cxnSp>
        <p:nvCxnSpPr>
          <p:cNvPr id="16" name="Straight Connector 15"/>
          <p:cNvCxnSpPr/>
          <p:nvPr/>
        </p:nvCxnSpPr>
        <p:spPr>
          <a:xfrm>
            <a:off x="237433" y="783264"/>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4" name="TextBox 3"/>
          <p:cNvSpPr txBox="1"/>
          <p:nvPr/>
        </p:nvSpPr>
        <p:spPr>
          <a:xfrm>
            <a:off x="683005" y="931785"/>
            <a:ext cx="8173040" cy="3785652"/>
          </a:xfrm>
          <a:prstGeom prst="rect">
            <a:avLst/>
          </a:prstGeom>
          <a:noFill/>
        </p:spPr>
        <p:txBody>
          <a:bodyPr wrap="square" rtlCol="0">
            <a:spAutoFit/>
          </a:bodyPr>
          <a:lstStyle/>
          <a:p>
            <a:pPr marL="342900" indent="-342900">
              <a:spcBef>
                <a:spcPts val="600"/>
              </a:spcBef>
              <a:spcAft>
                <a:spcPts val="1200"/>
              </a:spcAft>
              <a:buFont typeface="+mj-lt"/>
              <a:buAutoNum type="arabicPeriod"/>
            </a:pPr>
            <a:r>
              <a:rPr lang="en-US" sz="2000" dirty="0" smtClean="0"/>
              <a:t>Studies of constraints encountered in the CHARM Dosimetry. </a:t>
            </a:r>
            <a:r>
              <a:rPr lang="en-GB" sz="2000" dirty="0" smtClean="0"/>
              <a:t>Indeed</a:t>
            </a:r>
            <a:r>
              <a:rPr lang="en-GB" sz="2000" dirty="0"/>
              <a:t>, a deep knowledge of these peculiarities become essential to characterize properly </a:t>
            </a:r>
            <a:r>
              <a:rPr lang="en-GB" sz="2000" dirty="0" smtClean="0"/>
              <a:t>the mixed field of </a:t>
            </a:r>
            <a:r>
              <a:rPr lang="en-GB" sz="2000" dirty="0"/>
              <a:t>the </a:t>
            </a:r>
            <a:r>
              <a:rPr lang="en-GB" sz="2000" dirty="0" smtClean="0"/>
              <a:t>facility</a:t>
            </a:r>
            <a:r>
              <a:rPr lang="en-US" sz="2000" dirty="0"/>
              <a:t> </a:t>
            </a:r>
            <a:r>
              <a:rPr lang="en-US" sz="2000" dirty="0" smtClean="0"/>
              <a:t>during the test session.</a:t>
            </a:r>
          </a:p>
          <a:p>
            <a:pPr marL="342900" indent="-342900">
              <a:spcBef>
                <a:spcPts val="600"/>
              </a:spcBef>
              <a:spcAft>
                <a:spcPts val="600"/>
              </a:spcAft>
              <a:buFont typeface="+mj-lt"/>
              <a:buAutoNum type="arabicPeriod"/>
            </a:pPr>
            <a:r>
              <a:rPr lang="en-GB" sz="2000" dirty="0" smtClean="0"/>
              <a:t>Studies for the improvement of CHARM facility in term of new test opportunities, starting from 2021.</a:t>
            </a:r>
          </a:p>
          <a:p>
            <a:pPr marL="720000" lvl="1" indent="-252000">
              <a:spcBef>
                <a:spcPts val="600"/>
              </a:spcBef>
              <a:spcAft>
                <a:spcPts val="1200"/>
              </a:spcAft>
              <a:buFont typeface="Arial" panose="020B0604020202020204" pitchFamily="34" charset="0"/>
              <a:buChar char="•"/>
            </a:pPr>
            <a:r>
              <a:rPr lang="en-GB" sz="2000" dirty="0" smtClean="0"/>
              <a:t>Boron </a:t>
            </a:r>
            <a:r>
              <a:rPr lang="en-GB" sz="2000" dirty="0"/>
              <a:t>Carbide shielding employment to </a:t>
            </a:r>
            <a:r>
              <a:rPr lang="en-GB" sz="2000" dirty="0" smtClean="0"/>
              <a:t>protect electronic against </a:t>
            </a:r>
            <a:r>
              <a:rPr lang="en-GB" sz="2000" dirty="0" err="1" smtClean="0"/>
              <a:t>ThNs</a:t>
            </a:r>
            <a:r>
              <a:rPr lang="en-GB" sz="2000" dirty="0" smtClean="0"/>
              <a:t>. </a:t>
            </a:r>
          </a:p>
          <a:p>
            <a:pPr marL="720000" lvl="1" indent="-252000">
              <a:spcBef>
                <a:spcPts val="600"/>
              </a:spcBef>
              <a:spcAft>
                <a:spcPts val="1200"/>
              </a:spcAft>
              <a:buFont typeface="Arial" panose="020B0604020202020204" pitchFamily="34" charset="0"/>
              <a:buChar char="•"/>
            </a:pPr>
            <a:r>
              <a:rPr lang="en-GB" sz="2000" dirty="0">
                <a:solidFill>
                  <a:srgbClr val="0055A0"/>
                </a:solidFill>
              </a:rPr>
              <a:t>Exploring the capabilities of CHARM facility to measure the </a:t>
            </a:r>
            <a:r>
              <a:rPr lang="en-GB" sz="2000" dirty="0" err="1">
                <a:solidFill>
                  <a:srgbClr val="0055A0"/>
                </a:solidFill>
              </a:rPr>
              <a:t>ThNs</a:t>
            </a:r>
            <a:r>
              <a:rPr lang="en-GB" sz="2000" dirty="0">
                <a:solidFill>
                  <a:srgbClr val="0055A0"/>
                </a:solidFill>
              </a:rPr>
              <a:t> cross section of SRAMs</a:t>
            </a:r>
            <a:r>
              <a:rPr lang="en-GB" sz="2000" dirty="0" smtClean="0">
                <a:solidFill>
                  <a:srgbClr val="0055A0"/>
                </a:solidFill>
              </a:rPr>
              <a:t>.</a:t>
            </a:r>
            <a:endParaRPr lang="en-GB" sz="2000" dirty="0">
              <a:solidFill>
                <a:srgbClr val="0055A0"/>
              </a:solidFill>
            </a:endParaRPr>
          </a:p>
        </p:txBody>
      </p:sp>
    </p:spTree>
    <p:extLst>
      <p:ext uri="{BB962C8B-B14F-4D97-AF65-F5344CB8AC3E}">
        <p14:creationId xmlns:p14="http://schemas.microsoft.com/office/powerpoint/2010/main" val="908077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7433" y="-19426"/>
            <a:ext cx="8229600" cy="893977"/>
          </a:xfrm>
        </p:spPr>
        <p:txBody>
          <a:bodyPr>
            <a:normAutofit/>
          </a:bodyPr>
          <a:lstStyle/>
          <a:p>
            <a:r>
              <a:rPr lang="en-US" sz="4400" dirty="0" smtClean="0"/>
              <a:t>Application</a:t>
            </a:r>
            <a:endParaRPr lang="en-GB" sz="4400" dirty="0"/>
          </a:p>
        </p:txBody>
      </p:sp>
      <p:sp>
        <p:nvSpPr>
          <p:cNvPr id="14" name="Slide Number Placeholder 13"/>
          <p:cNvSpPr>
            <a:spLocks noGrp="1"/>
          </p:cNvSpPr>
          <p:nvPr>
            <p:ph type="sldNum" sz="quarter" idx="12"/>
          </p:nvPr>
        </p:nvSpPr>
        <p:spPr/>
        <p:txBody>
          <a:bodyPr/>
          <a:lstStyle/>
          <a:p>
            <a:fld id="{17918391-D411-FE40-AAD7-861AE5233E0E}" type="slidenum">
              <a:rPr lang="en-US" smtClean="0"/>
              <a:pPr/>
              <a:t>20</a:t>
            </a:fld>
            <a:endParaRPr lang="en-US" dirty="0"/>
          </a:p>
        </p:txBody>
      </p:sp>
      <p:cxnSp>
        <p:nvCxnSpPr>
          <p:cNvPr id="11" name="Straight Connector 10"/>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76322"/>
            <a:ext cx="731915" cy="768182"/>
          </a:xfrm>
          <a:prstGeom prst="rect">
            <a:avLst/>
          </a:prstGeom>
        </p:spPr>
      </p:pic>
      <p:grpSp>
        <p:nvGrpSpPr>
          <p:cNvPr id="7" name="Group 6"/>
          <p:cNvGrpSpPr/>
          <p:nvPr/>
        </p:nvGrpSpPr>
        <p:grpSpPr>
          <a:xfrm>
            <a:off x="3470801" y="843712"/>
            <a:ext cx="5426287" cy="5190922"/>
            <a:chOff x="-251310" y="949566"/>
            <a:chExt cx="5443162" cy="5190922"/>
          </a:xfrm>
        </p:grpSpPr>
        <p:pic>
          <p:nvPicPr>
            <p:cNvPr id="23" name="Picture 2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5318" y="1458066"/>
              <a:ext cx="5086534" cy="4682422"/>
            </a:xfrm>
            <a:prstGeom prst="rect">
              <a:avLst/>
            </a:prstGeom>
          </p:spPr>
        </p:pic>
        <p:grpSp>
          <p:nvGrpSpPr>
            <p:cNvPr id="26" name="Group 25"/>
            <p:cNvGrpSpPr/>
            <p:nvPr/>
          </p:nvGrpSpPr>
          <p:grpSpPr>
            <a:xfrm>
              <a:off x="390501" y="991381"/>
              <a:ext cx="818321" cy="259571"/>
              <a:chOff x="5734878" y="982315"/>
              <a:chExt cx="818321" cy="259571"/>
            </a:xfrm>
          </p:grpSpPr>
          <p:sp>
            <p:nvSpPr>
              <p:cNvPr id="24" name="Rectangle 23"/>
              <p:cNvSpPr/>
              <p:nvPr/>
            </p:nvSpPr>
            <p:spPr>
              <a:xfrm>
                <a:off x="5734878" y="982315"/>
                <a:ext cx="407505" cy="256256"/>
              </a:xfrm>
              <a:prstGeom prst="rect">
                <a:avLst/>
              </a:prstGeom>
              <a:solidFill>
                <a:srgbClr val="FFC000"/>
              </a:solidFill>
              <a:ln w="12700">
                <a:solidFill>
                  <a:schemeClr val="accent1">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C000"/>
                  </a:solidFill>
                </a:endParaRPr>
              </a:p>
            </p:txBody>
          </p:sp>
          <p:sp>
            <p:nvSpPr>
              <p:cNvPr id="25" name="Rectangle 24"/>
              <p:cNvSpPr/>
              <p:nvPr/>
            </p:nvSpPr>
            <p:spPr>
              <a:xfrm>
                <a:off x="6145694" y="985630"/>
                <a:ext cx="407505" cy="256256"/>
              </a:xfrm>
              <a:prstGeom prst="rect">
                <a:avLst/>
              </a:prstGeom>
              <a:solidFill>
                <a:srgbClr val="FFC000"/>
              </a:solidFill>
              <a:ln w="12700">
                <a:solidFill>
                  <a:schemeClr val="accent1">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C000"/>
                  </a:solidFill>
                </a:endParaRPr>
              </a:p>
            </p:txBody>
          </p:sp>
        </p:grpSp>
        <p:grpSp>
          <p:nvGrpSpPr>
            <p:cNvPr id="30" name="Group 29"/>
            <p:cNvGrpSpPr/>
            <p:nvPr/>
          </p:nvGrpSpPr>
          <p:grpSpPr>
            <a:xfrm>
              <a:off x="525344" y="1393913"/>
              <a:ext cx="479725" cy="258193"/>
              <a:chOff x="2458880" y="1204344"/>
              <a:chExt cx="479725" cy="258193"/>
            </a:xfrm>
          </p:grpSpPr>
          <p:sp>
            <p:nvSpPr>
              <p:cNvPr id="29" name="Rectangle 28"/>
              <p:cNvSpPr/>
              <p:nvPr/>
            </p:nvSpPr>
            <p:spPr>
              <a:xfrm>
                <a:off x="2846507" y="1204344"/>
                <a:ext cx="92098" cy="258193"/>
              </a:xfrm>
              <a:prstGeom prst="rect">
                <a:avLst/>
              </a:prstGeom>
              <a:solidFill>
                <a:schemeClr val="bg1"/>
              </a:solidFill>
              <a:ln w="12700">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C000"/>
                  </a:solidFill>
                </a:endParaRPr>
              </a:p>
            </p:txBody>
          </p:sp>
          <p:sp>
            <p:nvSpPr>
              <p:cNvPr id="28" name="Rectangle 27"/>
              <p:cNvSpPr/>
              <p:nvPr/>
            </p:nvSpPr>
            <p:spPr>
              <a:xfrm>
                <a:off x="2458880" y="1204344"/>
                <a:ext cx="407505" cy="256256"/>
              </a:xfrm>
              <a:prstGeom prst="rect">
                <a:avLst/>
              </a:prstGeom>
              <a:solidFill>
                <a:schemeClr val="accent1">
                  <a:lumMod val="10000"/>
                </a:schemeClr>
              </a:solidFill>
              <a:ln w="12700">
                <a:solidFill>
                  <a:schemeClr val="accent1">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C000"/>
                  </a:solidFill>
                </a:endParaRPr>
              </a:p>
            </p:txBody>
          </p:sp>
        </p:grpSp>
        <p:sp>
          <p:nvSpPr>
            <p:cNvPr id="31" name="TextBox 30"/>
            <p:cNvSpPr txBox="1"/>
            <p:nvPr/>
          </p:nvSpPr>
          <p:spPr>
            <a:xfrm>
              <a:off x="1214650" y="949566"/>
              <a:ext cx="1244230" cy="369332"/>
            </a:xfrm>
            <a:prstGeom prst="rect">
              <a:avLst/>
            </a:prstGeom>
            <a:noFill/>
          </p:spPr>
          <p:txBody>
            <a:bodyPr wrap="square" rtlCol="0">
              <a:spAutoFit/>
            </a:bodyPr>
            <a:lstStyle/>
            <a:p>
              <a:r>
                <a:rPr lang="en-US" dirty="0" smtClean="0">
                  <a:solidFill>
                    <a:schemeClr val="accent1">
                      <a:lumMod val="10000"/>
                    </a:schemeClr>
                  </a:solidFill>
                </a:rPr>
                <a:t>Concrete </a:t>
              </a:r>
              <a:endParaRPr lang="en-GB" dirty="0">
                <a:solidFill>
                  <a:schemeClr val="accent1">
                    <a:lumMod val="10000"/>
                  </a:schemeClr>
                </a:solidFill>
              </a:endParaRPr>
            </a:p>
          </p:txBody>
        </p:sp>
        <p:sp>
          <p:nvSpPr>
            <p:cNvPr id="32" name="TextBox 31"/>
            <p:cNvSpPr txBox="1"/>
            <p:nvPr/>
          </p:nvSpPr>
          <p:spPr>
            <a:xfrm>
              <a:off x="1195663" y="1341659"/>
              <a:ext cx="2730294" cy="369332"/>
            </a:xfrm>
            <a:prstGeom prst="rect">
              <a:avLst/>
            </a:prstGeom>
            <a:noFill/>
          </p:spPr>
          <p:txBody>
            <a:bodyPr wrap="square" rtlCol="0">
              <a:spAutoFit/>
            </a:bodyPr>
            <a:lstStyle/>
            <a:p>
              <a:r>
                <a:rPr lang="en-US" dirty="0" smtClean="0">
                  <a:solidFill>
                    <a:schemeClr val="accent1">
                      <a:lumMod val="10000"/>
                    </a:schemeClr>
                  </a:solidFill>
                </a:rPr>
                <a:t>Rack covered with B</a:t>
              </a:r>
              <a:r>
                <a:rPr lang="en-US" baseline="-25000" dirty="0" smtClean="0">
                  <a:solidFill>
                    <a:schemeClr val="accent1">
                      <a:lumMod val="10000"/>
                    </a:schemeClr>
                  </a:solidFill>
                </a:rPr>
                <a:t>4</a:t>
              </a:r>
              <a:r>
                <a:rPr lang="en-US" dirty="0" smtClean="0">
                  <a:solidFill>
                    <a:schemeClr val="accent1">
                      <a:lumMod val="10000"/>
                    </a:schemeClr>
                  </a:solidFill>
                </a:rPr>
                <a:t>C</a:t>
              </a:r>
              <a:endParaRPr lang="en-GB" dirty="0">
                <a:solidFill>
                  <a:schemeClr val="accent1">
                    <a:lumMod val="10000"/>
                  </a:schemeClr>
                </a:solidFill>
              </a:endParaRPr>
            </a:p>
          </p:txBody>
        </p:sp>
        <p:sp>
          <p:nvSpPr>
            <p:cNvPr id="33" name="Rectangle 32"/>
            <p:cNvSpPr/>
            <p:nvPr/>
          </p:nvSpPr>
          <p:spPr>
            <a:xfrm flipH="1">
              <a:off x="-251310" y="4281560"/>
              <a:ext cx="1605630" cy="461665"/>
            </a:xfrm>
            <a:prstGeom prst="rect">
              <a:avLst/>
            </a:prstGeom>
            <a:noFill/>
            <a:ln>
              <a:noFill/>
            </a:ln>
          </p:spPr>
          <p:txBody>
            <a:bodyPr wrap="square" lIns="91440" tIns="45720" rIns="91440" bIns="45720">
              <a:spAutoFit/>
            </a:bodyPr>
            <a:lstStyle/>
            <a:p>
              <a:pPr algn="ctr"/>
              <a:r>
                <a:rPr lang="en-US" sz="2400" b="1" dirty="0" smtClean="0">
                  <a:ln w="10160">
                    <a:noFill/>
                    <a:prstDash val="solid"/>
                  </a:ln>
                  <a:solidFill>
                    <a:srgbClr val="C00000"/>
                  </a:solidFill>
                </a:rPr>
                <a:t>Pos. A</a:t>
              </a:r>
            </a:p>
          </p:txBody>
        </p:sp>
        <p:cxnSp>
          <p:nvCxnSpPr>
            <p:cNvPr id="37" name="Straight Arrow Connector 36"/>
            <p:cNvCxnSpPr/>
            <p:nvPr/>
          </p:nvCxnSpPr>
          <p:spPr>
            <a:xfrm>
              <a:off x="1191491" y="4522225"/>
              <a:ext cx="845431" cy="0"/>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1195663" y="5006931"/>
              <a:ext cx="886613" cy="0"/>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flipH="1">
              <a:off x="-234435" y="4664291"/>
              <a:ext cx="1605630" cy="461665"/>
            </a:xfrm>
            <a:prstGeom prst="rect">
              <a:avLst/>
            </a:prstGeom>
            <a:noFill/>
            <a:ln>
              <a:noFill/>
            </a:ln>
          </p:spPr>
          <p:txBody>
            <a:bodyPr wrap="square" lIns="91440" tIns="45720" rIns="91440" bIns="45720">
              <a:spAutoFit/>
            </a:bodyPr>
            <a:lstStyle/>
            <a:p>
              <a:pPr algn="ctr"/>
              <a:r>
                <a:rPr lang="en-US" sz="2400" b="1" dirty="0" smtClean="0">
                  <a:ln w="10160">
                    <a:noFill/>
                    <a:prstDash val="solid"/>
                  </a:ln>
                  <a:solidFill>
                    <a:srgbClr val="C00000"/>
                  </a:solidFill>
                </a:rPr>
                <a:t>Pos. B</a:t>
              </a:r>
            </a:p>
          </p:txBody>
        </p:sp>
        <p:cxnSp>
          <p:nvCxnSpPr>
            <p:cNvPr id="50" name="Straight Arrow Connector 49"/>
            <p:cNvCxnSpPr/>
            <p:nvPr/>
          </p:nvCxnSpPr>
          <p:spPr>
            <a:xfrm>
              <a:off x="1205494" y="5228157"/>
              <a:ext cx="886613" cy="0"/>
            </a:xfrm>
            <a:prstGeom prst="straightConnector1">
              <a:avLst/>
            </a:prstGeom>
            <a:ln w="28575">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1" name="Rectangle 50"/>
            <p:cNvSpPr/>
            <p:nvPr/>
          </p:nvSpPr>
          <p:spPr>
            <a:xfrm flipH="1">
              <a:off x="-217560" y="5020878"/>
              <a:ext cx="1605630" cy="461665"/>
            </a:xfrm>
            <a:prstGeom prst="rect">
              <a:avLst/>
            </a:prstGeom>
            <a:noFill/>
            <a:ln>
              <a:noFill/>
            </a:ln>
          </p:spPr>
          <p:txBody>
            <a:bodyPr wrap="square" lIns="91440" tIns="45720" rIns="91440" bIns="45720">
              <a:spAutoFit/>
            </a:bodyPr>
            <a:lstStyle/>
            <a:p>
              <a:pPr algn="ctr"/>
              <a:r>
                <a:rPr lang="en-US" sz="2400" b="1" dirty="0" smtClean="0">
                  <a:ln w="10160">
                    <a:noFill/>
                    <a:prstDash val="solid"/>
                  </a:ln>
                  <a:solidFill>
                    <a:srgbClr val="C00000"/>
                  </a:solidFill>
                </a:rPr>
                <a:t>Pos. C</a:t>
              </a:r>
            </a:p>
          </p:txBody>
        </p:sp>
      </p:grpSp>
      <p:sp>
        <p:nvSpPr>
          <p:cNvPr id="12" name="TextBox 11"/>
          <p:cNvSpPr txBox="1"/>
          <p:nvPr/>
        </p:nvSpPr>
        <p:spPr>
          <a:xfrm>
            <a:off x="511957" y="1020735"/>
            <a:ext cx="2717178" cy="461665"/>
          </a:xfrm>
          <a:prstGeom prst="rect">
            <a:avLst/>
          </a:prstGeom>
          <a:noFill/>
        </p:spPr>
        <p:txBody>
          <a:bodyPr wrap="square" rtlCol="0">
            <a:spAutoFit/>
          </a:bodyPr>
          <a:lstStyle/>
          <a:p>
            <a:r>
              <a:rPr lang="en-US" sz="2400" u="sng" dirty="0" smtClean="0"/>
              <a:t>NA62 Experiment</a:t>
            </a:r>
            <a:endParaRPr lang="en-GB" sz="2400" u="sng" dirty="0"/>
          </a:p>
        </p:txBody>
      </p:sp>
      <p:sp>
        <p:nvSpPr>
          <p:cNvPr id="17" name="Rectangle 16"/>
          <p:cNvSpPr/>
          <p:nvPr/>
        </p:nvSpPr>
        <p:spPr>
          <a:xfrm>
            <a:off x="321932" y="1396870"/>
            <a:ext cx="3260798" cy="338554"/>
          </a:xfrm>
          <a:prstGeom prst="rect">
            <a:avLst/>
          </a:prstGeom>
        </p:spPr>
        <p:txBody>
          <a:bodyPr wrap="square">
            <a:spAutoFit/>
          </a:bodyPr>
          <a:lstStyle/>
          <a:p>
            <a:r>
              <a:rPr lang="en-GB" sz="1600" dirty="0" smtClean="0">
                <a:ea typeface="Times New Roman" panose="02020603050405020304" pitchFamily="18" charset="0"/>
                <a:cs typeface="Times New Roman" panose="02020603050405020304" pitchFamily="18" charset="0"/>
              </a:rPr>
              <a:t>Aim to </a:t>
            </a:r>
            <a:r>
              <a:rPr lang="en-GB" sz="1600" dirty="0">
                <a:ea typeface="Times New Roman" panose="02020603050405020304" pitchFamily="18" charset="0"/>
                <a:cs typeface="Times New Roman" panose="02020603050405020304" pitchFamily="18" charset="0"/>
              </a:rPr>
              <a:t>study rare kaon decays</a:t>
            </a:r>
            <a:r>
              <a:rPr lang="en-GB" sz="1600" dirty="0" smtClean="0">
                <a:ea typeface="Times New Roman" panose="02020603050405020304" pitchFamily="18" charset="0"/>
                <a:cs typeface="Times New Roman" panose="02020603050405020304" pitchFamily="18" charset="0"/>
              </a:rPr>
              <a:t> </a:t>
            </a:r>
            <a:endParaRPr lang="en-GB" sz="1600" dirty="0"/>
          </a:p>
        </p:txBody>
      </p:sp>
      <p:sp>
        <p:nvSpPr>
          <p:cNvPr id="27" name="Rectangle 26"/>
          <p:cNvSpPr/>
          <p:nvPr/>
        </p:nvSpPr>
        <p:spPr>
          <a:xfrm>
            <a:off x="185805" y="1780126"/>
            <a:ext cx="3511381" cy="923330"/>
          </a:xfrm>
          <a:prstGeom prst="rect">
            <a:avLst/>
          </a:prstGeom>
        </p:spPr>
        <p:txBody>
          <a:bodyPr wrap="square">
            <a:spAutoFit/>
          </a:bodyPr>
          <a:lstStyle/>
          <a:p>
            <a:r>
              <a:rPr lang="en-GB" u="sng" dirty="0" smtClean="0">
                <a:ea typeface="Times New Roman" panose="02020603050405020304" pitchFamily="18" charset="0"/>
                <a:cs typeface="Times New Roman" panose="02020603050405020304" pitchFamily="18" charset="0"/>
              </a:rPr>
              <a:t>2017</a:t>
            </a:r>
            <a:r>
              <a:rPr lang="en-GB" dirty="0" smtClean="0">
                <a:ea typeface="Times New Roman" panose="02020603050405020304" pitchFamily="18" charset="0"/>
                <a:cs typeface="Times New Roman" panose="02020603050405020304" pitchFamily="18" charset="0"/>
              </a:rPr>
              <a:t>:</a:t>
            </a:r>
          </a:p>
          <a:p>
            <a:r>
              <a:rPr lang="en-GB" dirty="0" smtClean="0">
                <a:ea typeface="Times New Roman" panose="02020603050405020304" pitchFamily="18" charset="0"/>
                <a:cs typeface="Times New Roman" panose="02020603050405020304" pitchFamily="18" charset="0"/>
              </a:rPr>
              <a:t>several failures in the readout of </a:t>
            </a:r>
            <a:r>
              <a:rPr lang="en-GB" dirty="0"/>
              <a:t>electronic </a:t>
            </a:r>
            <a:r>
              <a:rPr lang="en-GB" dirty="0" smtClean="0"/>
              <a:t>equipment.</a:t>
            </a:r>
            <a:endParaRPr lang="en-GB" dirty="0"/>
          </a:p>
        </p:txBody>
      </p:sp>
      <mc:AlternateContent xmlns:mc="http://schemas.openxmlformats.org/markup-compatibility/2006" xmlns:a14="http://schemas.microsoft.com/office/drawing/2010/main">
        <mc:Choice Requires="a14">
          <p:sp>
            <p:nvSpPr>
              <p:cNvPr id="45" name="Rectangle 44"/>
              <p:cNvSpPr/>
              <p:nvPr/>
            </p:nvSpPr>
            <p:spPr>
              <a:xfrm>
                <a:off x="-195739" y="2724651"/>
                <a:ext cx="4274467" cy="3077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GB" sz="1400" i="1">
                              <a:latin typeface="Cambria Math" panose="02040503050406030204" pitchFamily="18" charset="0"/>
                            </a:rPr>
                            <m:t>𝐻𝐸𝐻</m:t>
                          </m:r>
                        </m:sub>
                      </m:sSub>
                      <m:r>
                        <a:rPr lang="en-US" sz="1400" b="0" i="1" smtClean="0">
                          <a:latin typeface="Cambria Math" panose="02040503050406030204" pitchFamily="18" charset="0"/>
                        </a:rPr>
                        <m:t> </m:t>
                      </m:r>
                      <m:r>
                        <a:rPr lang="en-US" sz="1400" b="0" i="1" smtClean="0">
                          <a:latin typeface="Cambria Math" panose="02040503050406030204" pitchFamily="18" charset="0"/>
                        </a:rPr>
                        <m:t>𝑎𝑛𝑑</m:t>
                      </m:r>
                      <m:sSub>
                        <m:sSubPr>
                          <m:ctrlPr>
                            <a:rPr lang="en-GB" sz="1400" i="1">
                              <a:latin typeface="Cambria Math" panose="02040503050406030204" pitchFamily="18" charset="0"/>
                            </a:rPr>
                          </m:ctrlPr>
                        </m:sSubPr>
                        <m:e>
                          <m:r>
                            <a:rPr lang="en-US" sz="1400" b="0" i="0" smtClean="0">
                              <a:latin typeface="Cambria Math" panose="02040503050406030204" pitchFamily="18" charset="0"/>
                            </a:rPr>
                            <m:t> </m:t>
                          </m:r>
                          <m:r>
                            <m:rPr>
                              <m:sty m:val="p"/>
                            </m:rPr>
                            <a:rPr lang="en-GB" sz="1400">
                              <a:latin typeface="Cambria Math" panose="02040503050406030204" pitchFamily="18" charset="0"/>
                            </a:rPr>
                            <m:t>Φ</m:t>
                          </m:r>
                        </m:e>
                        <m:sub>
                          <m:r>
                            <a:rPr lang="en-US" sz="1400" b="0" i="1" smtClean="0">
                              <a:latin typeface="Cambria Math" panose="02040503050406030204" pitchFamily="18" charset="0"/>
                            </a:rPr>
                            <m:t>𝑇h𝑁</m:t>
                          </m:r>
                        </m:sub>
                      </m:sSub>
                      <m:r>
                        <a:rPr lang="en-US" sz="1400" b="0" i="0" smtClean="0">
                          <a:latin typeface="Cambria Math" panose="02040503050406030204" pitchFamily="18" charset="0"/>
                        </a:rPr>
                        <m:t> </m:t>
                      </m:r>
                      <m:r>
                        <a:rPr lang="en-GB" sz="1400" dirty="0">
                          <a:latin typeface="Cambria Math" panose="02040503050406030204" pitchFamily="18" charset="0"/>
                          <a:ea typeface="Cambria Math" panose="02040503050406030204" pitchFamily="18" charset="0"/>
                        </a:rPr>
                        <m:t>~</m:t>
                      </m:r>
                      <m:r>
                        <a:rPr lang="en-US" sz="1400" b="0" i="0" dirty="0" smtClean="0">
                          <a:latin typeface="Cambria Math" panose="02040503050406030204" pitchFamily="18" charset="0"/>
                          <a:ea typeface="Cambria Math" panose="02040503050406030204" pitchFamily="18" charset="0"/>
                        </a:rPr>
                        <m:t>7</m:t>
                      </m:r>
                      <m:r>
                        <a:rPr lang="en-US" sz="1400" b="0" i="1" dirty="0" smtClean="0">
                          <a:latin typeface="Cambria Math" panose="02040503050406030204" pitchFamily="18" charset="0"/>
                          <a:ea typeface="Cambria Math" panose="02040503050406030204" pitchFamily="18" charset="0"/>
                        </a:rPr>
                        <m:t>∙</m:t>
                      </m:r>
                      <m:sSup>
                        <m:sSupPr>
                          <m:ctrlPr>
                            <a:rPr lang="en-US" sz="1400" b="0" i="1" dirty="0" smtClean="0">
                              <a:latin typeface="Cambria Math" panose="02040503050406030204" pitchFamily="18" charset="0"/>
                              <a:ea typeface="Cambria Math" panose="02040503050406030204" pitchFamily="18" charset="0"/>
                            </a:rPr>
                          </m:ctrlPr>
                        </m:sSupPr>
                        <m:e>
                          <m:r>
                            <a:rPr lang="en-US" sz="1400" b="0" i="1" dirty="0" smtClean="0">
                              <a:latin typeface="Cambria Math" panose="02040503050406030204" pitchFamily="18" charset="0"/>
                              <a:ea typeface="Cambria Math" panose="02040503050406030204" pitchFamily="18" charset="0"/>
                            </a:rPr>
                            <m:t>10</m:t>
                          </m:r>
                        </m:e>
                        <m:sup>
                          <m:r>
                            <a:rPr lang="en-US" sz="1400" b="0" i="1" dirty="0" smtClean="0">
                              <a:latin typeface="Cambria Math" panose="02040503050406030204" pitchFamily="18" charset="0"/>
                              <a:ea typeface="Cambria Math" panose="02040503050406030204" pitchFamily="18" charset="0"/>
                            </a:rPr>
                            <m:t>7 </m:t>
                          </m:r>
                        </m:sup>
                      </m:sSup>
                      <m:f>
                        <m:fPr>
                          <m:type m:val="lin"/>
                          <m:ctrlPr>
                            <a:rPr lang="en-US" sz="1400" b="0" i="1" dirty="0" smtClean="0">
                              <a:latin typeface="Cambria Math" panose="02040503050406030204" pitchFamily="18" charset="0"/>
                              <a:ea typeface="Cambria Math" panose="02040503050406030204" pitchFamily="18" charset="0"/>
                            </a:rPr>
                          </m:ctrlPr>
                        </m:fPr>
                        <m:num>
                          <m:sSup>
                            <m:sSupPr>
                              <m:ctrlPr>
                                <a:rPr lang="en-US" sz="1400" b="0" i="1" dirty="0" smtClean="0">
                                  <a:latin typeface="Cambria Math" panose="02040503050406030204" pitchFamily="18" charset="0"/>
                                  <a:ea typeface="Cambria Math" panose="02040503050406030204" pitchFamily="18" charset="0"/>
                                </a:rPr>
                              </m:ctrlPr>
                            </m:sSupPr>
                            <m:e>
                              <m:r>
                                <a:rPr lang="en-US" sz="1400" b="0" i="1" dirty="0" smtClean="0">
                                  <a:latin typeface="Cambria Math" panose="02040503050406030204" pitchFamily="18" charset="0"/>
                                  <a:ea typeface="Cambria Math" panose="02040503050406030204" pitchFamily="18" charset="0"/>
                                </a:rPr>
                                <m:t>𝑝𝑝</m:t>
                              </m:r>
                              <m:r>
                                <a:rPr lang="en-US" sz="1400" b="0" i="1" dirty="0" smtClean="0">
                                  <a:latin typeface="Cambria Math" panose="02040503050406030204" pitchFamily="18" charset="0"/>
                                  <a:ea typeface="Cambria Math" panose="02040503050406030204" pitchFamily="18" charset="0"/>
                                </a:rPr>
                                <m:t>∙</m:t>
                              </m:r>
                              <m:r>
                                <a:rPr lang="en-US" sz="1400" b="0" i="1" dirty="0" smtClean="0">
                                  <a:latin typeface="Cambria Math" panose="02040503050406030204" pitchFamily="18" charset="0"/>
                                  <a:ea typeface="Cambria Math" panose="02040503050406030204" pitchFamily="18" charset="0"/>
                                </a:rPr>
                                <m:t>𝑐𝑚</m:t>
                              </m:r>
                            </m:e>
                            <m:sup>
                              <m:r>
                                <a:rPr lang="en-US" sz="1400" b="0" i="1" dirty="0" smtClean="0">
                                  <a:latin typeface="Cambria Math" panose="02040503050406030204" pitchFamily="18" charset="0"/>
                                  <a:ea typeface="Cambria Math" panose="02040503050406030204" pitchFamily="18" charset="0"/>
                                </a:rPr>
                                <m:t>−2</m:t>
                              </m:r>
                            </m:sup>
                          </m:sSup>
                        </m:num>
                        <m:den>
                          <m:r>
                            <a:rPr lang="en-US" sz="1400" b="0" i="1" dirty="0" smtClean="0">
                              <a:latin typeface="Cambria Math" panose="02040503050406030204" pitchFamily="18" charset="0"/>
                              <a:ea typeface="Cambria Math" panose="02040503050406030204" pitchFamily="18" charset="0"/>
                            </a:rPr>
                            <m:t>𝑤𝑒𝑒𝑘</m:t>
                          </m:r>
                        </m:den>
                      </m:f>
                    </m:oMath>
                  </m:oMathPara>
                </a14:m>
                <a:endParaRPr lang="en-GB" sz="1400" dirty="0"/>
              </a:p>
            </p:txBody>
          </p:sp>
        </mc:Choice>
        <mc:Fallback xmlns="">
          <p:sp>
            <p:nvSpPr>
              <p:cNvPr id="45" name="Rectangle 44"/>
              <p:cNvSpPr>
                <a:spLocks noRot="1" noChangeAspect="1" noMove="1" noResize="1" noEditPoints="1" noAdjustHandles="1" noChangeArrowheads="1" noChangeShapeType="1" noTextEdit="1"/>
              </p:cNvSpPr>
              <p:nvPr/>
            </p:nvSpPr>
            <p:spPr>
              <a:xfrm>
                <a:off x="-195739" y="2724651"/>
                <a:ext cx="4274467" cy="307777"/>
              </a:xfrm>
              <a:prstGeom prst="rect">
                <a:avLst/>
              </a:prstGeom>
              <a:blipFill>
                <a:blip r:embed="rId5"/>
                <a:stretch>
                  <a:fillRect t="-94000" b="-158000"/>
                </a:stretch>
              </a:blipFill>
            </p:spPr>
            <p:txBody>
              <a:bodyPr/>
              <a:lstStyle/>
              <a:p>
                <a:r>
                  <a:rPr lang="en-GB">
                    <a:noFill/>
                  </a:rPr>
                  <a:t> </a:t>
                </a:r>
              </a:p>
            </p:txBody>
          </p:sp>
        </mc:Fallback>
      </mc:AlternateContent>
      <p:sp>
        <p:nvSpPr>
          <p:cNvPr id="46" name="Down Arrow 45"/>
          <p:cNvSpPr/>
          <p:nvPr/>
        </p:nvSpPr>
        <p:spPr>
          <a:xfrm>
            <a:off x="1499191" y="3091543"/>
            <a:ext cx="376485" cy="517488"/>
          </a:xfrm>
          <a:prstGeom prst="downArrow">
            <a:avLst/>
          </a:prstGeom>
          <a:solidFill>
            <a:srgbClr val="CCECFF"/>
          </a:solidFill>
          <a:ln>
            <a:solidFill>
              <a:srgbClr val="D5EBFF"/>
            </a:solidFill>
          </a:ln>
          <a:effectLst/>
          <a:scene3d>
            <a:camera prst="orthographicFront">
              <a:rot lat="0" lon="0" rev="0"/>
            </a:camera>
            <a:lightRig rig="contrasting" dir="t">
              <a:rot lat="0" lon="0" rev="7800000"/>
            </a:lightRig>
          </a:scene3d>
          <a:sp3d>
            <a:bevelT w="139700" h="139700"/>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Rectangle 47"/>
          <p:cNvSpPr/>
          <p:nvPr/>
        </p:nvSpPr>
        <p:spPr>
          <a:xfrm>
            <a:off x="163983" y="3613163"/>
            <a:ext cx="3418747" cy="923330"/>
          </a:xfrm>
          <a:prstGeom prst="rect">
            <a:avLst/>
          </a:prstGeom>
        </p:spPr>
        <p:txBody>
          <a:bodyPr wrap="square">
            <a:spAutoFit/>
          </a:bodyPr>
          <a:lstStyle/>
          <a:p>
            <a:r>
              <a:rPr lang="en-GB" dirty="0" smtClean="0"/>
              <a:t>can induces </a:t>
            </a:r>
            <a:r>
              <a:rPr lang="en-GB" dirty="0"/>
              <a:t>failures to electronic </a:t>
            </a:r>
            <a:r>
              <a:rPr lang="en-GB" dirty="0" smtClean="0"/>
              <a:t>components (FPGAs </a:t>
            </a:r>
            <a:r>
              <a:rPr lang="en-GB" dirty="0"/>
              <a:t>or </a:t>
            </a:r>
            <a:r>
              <a:rPr lang="en-GB" dirty="0" smtClean="0"/>
              <a:t>SRAM).</a:t>
            </a:r>
            <a:endParaRPr lang="en-GB" dirty="0"/>
          </a:p>
        </p:txBody>
      </p:sp>
      <p:sp>
        <p:nvSpPr>
          <p:cNvPr id="52" name="Rectangle 51"/>
          <p:cNvSpPr/>
          <p:nvPr/>
        </p:nvSpPr>
        <p:spPr>
          <a:xfrm>
            <a:off x="176486" y="4747896"/>
            <a:ext cx="2383986" cy="1200329"/>
          </a:xfrm>
          <a:prstGeom prst="rect">
            <a:avLst/>
          </a:prstGeom>
        </p:spPr>
        <p:txBody>
          <a:bodyPr wrap="none">
            <a:spAutoFit/>
          </a:bodyPr>
          <a:lstStyle/>
          <a:p>
            <a:r>
              <a:rPr lang="en-GB" u="sng" dirty="0" smtClean="0">
                <a:ea typeface="Times New Roman" panose="02020603050405020304" pitchFamily="18" charset="0"/>
                <a:cs typeface="Times New Roman" panose="02020603050405020304" pitchFamily="18" charset="0"/>
              </a:rPr>
              <a:t>2018</a:t>
            </a:r>
            <a:r>
              <a:rPr lang="en-GB" dirty="0" smtClean="0">
                <a:ea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dirty="0" smtClean="0">
                <a:ea typeface="Times New Roman" panose="02020603050405020304" pitchFamily="18" charset="0"/>
                <a:cs typeface="Times New Roman" panose="02020603050405020304" pitchFamily="18" charset="0"/>
              </a:rPr>
              <a:t>Concrete shielding</a:t>
            </a:r>
          </a:p>
          <a:p>
            <a:pPr marL="285750" indent="-285750">
              <a:buFont typeface="Arial" panose="020B0604020202020204" pitchFamily="34" charset="0"/>
              <a:buChar char="•"/>
            </a:pPr>
            <a:r>
              <a:rPr lang="en-US" dirty="0" smtClean="0">
                <a:ea typeface="Times New Roman" panose="02020603050405020304" pitchFamily="18" charset="0"/>
                <a:cs typeface="Times New Roman" panose="02020603050405020304" pitchFamily="18" charset="0"/>
              </a:rPr>
              <a:t>B</a:t>
            </a:r>
            <a:r>
              <a:rPr lang="en-US" baseline="-25000" dirty="0" smtClean="0">
                <a:ea typeface="Times New Roman" panose="02020603050405020304" pitchFamily="18" charset="0"/>
                <a:cs typeface="Times New Roman" panose="02020603050405020304" pitchFamily="18" charset="0"/>
              </a:rPr>
              <a:t>4</a:t>
            </a:r>
            <a:r>
              <a:rPr lang="en-US" dirty="0" smtClean="0">
                <a:ea typeface="Times New Roman" panose="02020603050405020304" pitchFamily="18" charset="0"/>
                <a:cs typeface="Times New Roman" panose="02020603050405020304" pitchFamily="18" charset="0"/>
              </a:rPr>
              <a:t>C shielding</a:t>
            </a:r>
          </a:p>
          <a:p>
            <a:pPr marL="285750" indent="-285750">
              <a:buFont typeface="Arial" panose="020B0604020202020204" pitchFamily="34" charset="0"/>
              <a:buChar char="•"/>
            </a:pPr>
            <a:r>
              <a:rPr lang="en-US" dirty="0" err="1" smtClean="0">
                <a:ea typeface="Times New Roman" panose="02020603050405020304" pitchFamily="18" charset="0"/>
                <a:cs typeface="Times New Roman" panose="02020603050405020304" pitchFamily="18" charset="0"/>
              </a:rPr>
              <a:t>BatMon</a:t>
            </a:r>
            <a:r>
              <a:rPr lang="en-US" dirty="0" smtClean="0">
                <a:ea typeface="Times New Roman" panose="02020603050405020304" pitchFamily="18" charset="0"/>
                <a:cs typeface="Times New Roman" panose="02020603050405020304" pitchFamily="18" charset="0"/>
              </a:rPr>
              <a:t> System</a:t>
            </a:r>
            <a:endParaRPr lang="en-GB" dirty="0">
              <a:ea typeface="Times New Roman" panose="02020603050405020304" pitchFamily="18" charset="0"/>
              <a:cs typeface="Times New Roman" panose="02020603050405020304" pitchFamily="18" charset="0"/>
            </a:endParaRPr>
          </a:p>
        </p:txBody>
      </p:sp>
      <p:sp>
        <p:nvSpPr>
          <p:cNvPr id="34"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35" name="Rectangle 34"/>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2635845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37433" y="-19426"/>
            <a:ext cx="8229600" cy="893977"/>
          </a:xfrm>
        </p:spPr>
        <p:txBody>
          <a:bodyPr>
            <a:normAutofit/>
          </a:bodyPr>
          <a:lstStyle/>
          <a:p>
            <a:r>
              <a:rPr lang="en-US" sz="4400" dirty="0"/>
              <a:t>Application</a:t>
            </a:r>
            <a:endParaRPr lang="en-GB" sz="4400" dirty="0"/>
          </a:p>
        </p:txBody>
      </p:sp>
      <p:sp>
        <p:nvSpPr>
          <p:cNvPr id="14" name="Slide Number Placeholder 13"/>
          <p:cNvSpPr>
            <a:spLocks noGrp="1"/>
          </p:cNvSpPr>
          <p:nvPr>
            <p:ph type="sldNum" sz="quarter" idx="12"/>
          </p:nvPr>
        </p:nvSpPr>
        <p:spPr/>
        <p:txBody>
          <a:bodyPr/>
          <a:lstStyle/>
          <a:p>
            <a:fld id="{17918391-D411-FE40-AAD7-861AE5233E0E}" type="slidenum">
              <a:rPr lang="en-US" smtClean="0"/>
              <a:pPr/>
              <a:t>21</a:t>
            </a:fld>
            <a:endParaRPr lang="en-US" dirty="0"/>
          </a:p>
        </p:txBody>
      </p:sp>
      <p:cxnSp>
        <p:nvCxnSpPr>
          <p:cNvPr id="11" name="Straight Connector 10"/>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76322"/>
            <a:ext cx="731915" cy="768182"/>
          </a:xfrm>
          <a:prstGeom prst="rect">
            <a:avLst/>
          </a:prstGeom>
        </p:spPr>
      </p:pic>
      <p:pic>
        <p:nvPicPr>
          <p:cNvPr id="16" name="Picture 1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5206" y="1052482"/>
            <a:ext cx="4139622" cy="2888966"/>
          </a:xfrm>
          <a:prstGeom prst="rect">
            <a:avLst/>
          </a:prstGeom>
          <a:noFill/>
          <a:ln w="38100">
            <a:solidFill>
              <a:srgbClr val="104282"/>
            </a:solidFill>
          </a:ln>
        </p:spPr>
      </p:pic>
      <p:pic>
        <p:nvPicPr>
          <p:cNvPr id="60" name="Picture 59"/>
          <p:cNvPicPr>
            <a:picLocks noChangeAspect="1"/>
          </p:cNvPicPr>
          <p:nvPr/>
        </p:nvPicPr>
        <p:blipFill>
          <a:blip r:embed="rId5"/>
          <a:stretch>
            <a:fillRect/>
          </a:stretch>
        </p:blipFill>
        <p:spPr>
          <a:xfrm>
            <a:off x="464190" y="1161188"/>
            <a:ext cx="4130638" cy="2790825"/>
          </a:xfrm>
          <a:prstGeom prst="rect">
            <a:avLst/>
          </a:prstGeom>
        </p:spPr>
      </p:pic>
      <mc:AlternateContent xmlns:mc="http://schemas.openxmlformats.org/markup-compatibility/2006" xmlns:a14="http://schemas.microsoft.com/office/drawing/2010/main">
        <mc:Choice Requires="a14">
          <p:graphicFrame>
            <p:nvGraphicFramePr>
              <p:cNvPr id="63" name="Table 62"/>
              <p:cNvGraphicFramePr>
                <a:graphicFrameLocks noGrp="1"/>
              </p:cNvGraphicFramePr>
              <p:nvPr>
                <p:extLst/>
              </p:nvPr>
            </p:nvGraphicFramePr>
            <p:xfrm>
              <a:off x="5103997" y="1262177"/>
              <a:ext cx="3332092" cy="2396722"/>
            </p:xfrm>
            <a:graphic>
              <a:graphicData uri="http://schemas.openxmlformats.org/drawingml/2006/table">
                <a:tbl>
                  <a:tblPr>
                    <a:tableStyleId>{C083E6E3-FA7D-4D7B-A595-EF9225AFEA82}</a:tableStyleId>
                  </a:tblPr>
                  <a:tblGrid>
                    <a:gridCol w="1255835">
                      <a:extLst>
                        <a:ext uri="{9D8B030D-6E8A-4147-A177-3AD203B41FA5}">
                          <a16:colId xmlns:a16="http://schemas.microsoft.com/office/drawing/2014/main" val="20000"/>
                        </a:ext>
                      </a:extLst>
                    </a:gridCol>
                    <a:gridCol w="1036728">
                      <a:extLst>
                        <a:ext uri="{9D8B030D-6E8A-4147-A177-3AD203B41FA5}">
                          <a16:colId xmlns:a16="http://schemas.microsoft.com/office/drawing/2014/main" val="20001"/>
                        </a:ext>
                      </a:extLst>
                    </a:gridCol>
                    <a:gridCol w="1039529">
                      <a:extLst>
                        <a:ext uri="{9D8B030D-6E8A-4147-A177-3AD203B41FA5}">
                          <a16:colId xmlns:a16="http://schemas.microsoft.com/office/drawing/2014/main" val="20003"/>
                        </a:ext>
                      </a:extLst>
                    </a:gridCol>
                  </a:tblGrid>
                  <a:tr h="317053">
                    <a:tc gridSpan="3">
                      <a:txBody>
                        <a:bodyPr/>
                        <a:lstStyle/>
                        <a:p>
                          <a:pPr algn="ctr">
                            <a:spcAft>
                              <a:spcPts val="0"/>
                            </a:spcAft>
                          </a:pPr>
                          <a:r>
                            <a:rPr lang="en-GB" sz="1400" b="0" cap="small" dirty="0" smtClean="0">
                              <a:solidFill>
                                <a:schemeClr val="bg1"/>
                              </a:solidFill>
                              <a:effectLst/>
                            </a:rPr>
                            <a:t>Shielding</a:t>
                          </a:r>
                          <a:r>
                            <a:rPr lang="en-GB" sz="1400" b="0" cap="small" baseline="0" dirty="0" smtClean="0">
                              <a:solidFill>
                                <a:schemeClr val="bg1"/>
                              </a:solidFill>
                              <a:effectLst/>
                            </a:rPr>
                            <a:t> effect Evaluation</a:t>
                          </a:r>
                          <a:endParaRPr lang="en-GB" sz="1400" b="0" cap="small" dirty="0">
                            <a:solidFill>
                              <a:schemeClr val="bg1"/>
                            </a:solidFill>
                            <a:effectLst/>
                            <a:latin typeface="+mn-lt"/>
                            <a:ea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538523">
                    <a:tc>
                      <a:txBody>
                        <a:bodyPr/>
                        <a:lstStyle/>
                        <a:p>
                          <a:pPr algn="ctr">
                            <a:spcAft>
                              <a:spcPts val="0"/>
                            </a:spcAft>
                          </a:pPr>
                          <a:r>
                            <a:rPr lang="en-US" sz="1400" u="none" cap="none" dirty="0" smtClean="0">
                              <a:effectLst/>
                            </a:rPr>
                            <a:t>FLUENCE</a:t>
                          </a:r>
                          <a:r>
                            <a:rPr lang="en-US" sz="1400" u="none" cap="none" baseline="0" dirty="0" smtClean="0">
                              <a:effectLst/>
                            </a:rPr>
                            <a:t> </a:t>
                          </a:r>
                          <a:r>
                            <a:rPr lang="en-US" sz="1400" u="none" cap="none" dirty="0" smtClean="0">
                              <a:effectLst/>
                            </a:rPr>
                            <a:t>RATIO</a:t>
                          </a:r>
                          <a:endParaRPr lang="en-GB" sz="2400" u="none" cap="none" dirty="0">
                            <a:effectLst/>
                            <a:latin typeface="+mn-lt"/>
                            <a:ea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GB" sz="1400" i="1">
                                        <a:latin typeface="Cambria Math" panose="02040503050406030204" pitchFamily="18" charset="0"/>
                                      </a:rPr>
                                      <m:t>𝐻𝐸𝐻</m:t>
                                    </m:r>
                                  </m:sub>
                                </m:sSub>
                                <m:r>
                                  <a:rPr lang="en-US" sz="1400" b="0" i="1" smtClean="0">
                                    <a:latin typeface="Cambria Math" panose="02040503050406030204" pitchFamily="18" charset="0"/>
                                  </a:rPr>
                                  <m:t> </m:t>
                                </m:r>
                                <m:r>
                                  <a:rPr lang="en-US" sz="1400" b="0" i="1" smtClean="0">
                                    <a:latin typeface="Cambria Math" panose="02040503050406030204" pitchFamily="18" charset="0"/>
                                  </a:rPr>
                                  <m:t>𝑟𝑎𝑡𝑖𝑜</m:t>
                                </m:r>
                              </m:oMath>
                            </m:oMathPara>
                          </a14:m>
                          <a:endParaRPr lang="en-GB" sz="1400" u="none" cap="none"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US" sz="1400" b="0" i="1" smtClean="0">
                                        <a:latin typeface="Cambria Math" panose="02040503050406030204" pitchFamily="18" charset="0"/>
                                      </a:rPr>
                                      <m:t>𝑇h𝑁</m:t>
                                    </m:r>
                                  </m:sub>
                                </m:sSub>
                                <m:r>
                                  <a:rPr lang="en-US" sz="1400" b="0" i="1" smtClean="0">
                                    <a:latin typeface="Cambria Math" panose="02040503050406030204" pitchFamily="18" charset="0"/>
                                  </a:rPr>
                                  <m:t> </m:t>
                                </m:r>
                                <m:r>
                                  <a:rPr lang="en-US" sz="1400" b="0" i="1" smtClean="0">
                                    <a:latin typeface="Cambria Math" panose="02040503050406030204" pitchFamily="18" charset="0"/>
                                  </a:rPr>
                                  <m:t>𝑟𝑎𝑡𝑖𝑜</m:t>
                                </m:r>
                              </m:oMath>
                            </m:oMathPara>
                          </a14:m>
                          <a:endParaRPr lang="en-GB" sz="1400" u="none" cap="none"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62217">
                    <a:tc>
                      <a:txBody>
                        <a:bodyPr/>
                        <a:lstStyle/>
                        <a:p>
                          <a:pPr algn="ctr">
                            <a:spcBef>
                              <a:spcPts val="600"/>
                            </a:spcBef>
                            <a:spcAft>
                              <a:spcPts val="600"/>
                            </a:spcAft>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US" sz="1400" b="0" i="1" smtClean="0">
                                            <a:latin typeface="Cambria Math" panose="02040503050406030204" pitchFamily="18" charset="0"/>
                                          </a:rPr>
                                          <m:t>𝐴</m:t>
                                        </m:r>
                                      </m:sub>
                                    </m:sSub>
                                  </m:num>
                                  <m:den>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US" sz="1400" b="0" i="1" smtClean="0">
                                            <a:latin typeface="Cambria Math" panose="02040503050406030204" pitchFamily="18" charset="0"/>
                                          </a:rPr>
                                          <m:t>𝐶</m:t>
                                        </m:r>
                                      </m:sub>
                                    </m:sSub>
                                  </m:den>
                                </m:f>
                              </m:oMath>
                            </m:oMathPara>
                          </a14:m>
                          <a:endParaRPr lang="en-GB" sz="2400" b="1" cap="none" dirty="0">
                            <a:effectLst/>
                            <a:latin typeface="+mn-lt"/>
                            <a:ea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7F5FD"/>
                        </a:solidFill>
                      </a:tcPr>
                    </a:tc>
                    <a:tc>
                      <a:txBody>
                        <a:bodyPr/>
                        <a:lstStyle/>
                        <a:p>
                          <a:pPr algn="ctr">
                            <a:spcAft>
                              <a:spcPts val="0"/>
                            </a:spcAft>
                          </a:pPr>
                          <a:r>
                            <a:rPr lang="en-US" sz="1400" b="1" cap="none" dirty="0" smtClean="0">
                              <a:effectLst/>
                              <a:latin typeface="+mn-lt"/>
                            </a:rPr>
                            <a:t>14.2</a:t>
                          </a:r>
                          <a:endParaRPr lang="en-US" sz="1400" b="1" cap="none" dirty="0">
                            <a:effectLst/>
                            <a:latin typeface="+mn-l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7F5FD"/>
                        </a:solidFill>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28.0</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E7F5FD"/>
                        </a:solidFill>
                      </a:tcPr>
                    </a:tc>
                    <a:extLst>
                      <a:ext uri="{0D108BD9-81ED-4DB2-BD59-A6C34878D82A}">
                        <a16:rowId xmlns:a16="http://schemas.microsoft.com/office/drawing/2014/main" val="10003"/>
                      </a:ext>
                    </a:extLst>
                  </a:tr>
                  <a:tr h="361228">
                    <a:tc>
                      <a:txBody>
                        <a:bodyPr/>
                        <a:lstStyle/>
                        <a:p>
                          <a:pPr algn="ctr">
                            <a:spcBef>
                              <a:spcPts val="600"/>
                            </a:spcBef>
                            <a:spcAft>
                              <a:spcPts val="600"/>
                            </a:spcAft>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US" sz="1400" b="0" i="1" smtClean="0">
                                            <a:latin typeface="Cambria Math" panose="02040503050406030204" pitchFamily="18" charset="0"/>
                                          </a:rPr>
                                          <m:t>𝐴</m:t>
                                        </m:r>
                                      </m:sub>
                                    </m:sSub>
                                  </m:num>
                                  <m:den>
                                    <m:sSub>
                                      <m:sSubPr>
                                        <m:ctrlPr>
                                          <a:rPr lang="en-GB" sz="1400" i="1" smtClean="0">
                                            <a:latin typeface="Cambria Math" panose="02040503050406030204" pitchFamily="18" charset="0"/>
                                          </a:rPr>
                                        </m:ctrlPr>
                                      </m:sSubPr>
                                      <m:e>
                                        <m:r>
                                          <m:rPr>
                                            <m:sty m:val="p"/>
                                          </m:rPr>
                                          <a:rPr lang="en-GB" sz="1400">
                                            <a:latin typeface="Cambria Math" panose="02040503050406030204" pitchFamily="18" charset="0"/>
                                          </a:rPr>
                                          <m:t>Φ</m:t>
                                        </m:r>
                                      </m:e>
                                      <m:sub>
                                        <m:r>
                                          <a:rPr lang="en-US" sz="1400" b="0" i="1" smtClean="0">
                                            <a:latin typeface="Cambria Math" panose="02040503050406030204" pitchFamily="18" charset="0"/>
                                          </a:rPr>
                                          <m:t>𝐵</m:t>
                                        </m:r>
                                      </m:sub>
                                    </m:sSub>
                                  </m:den>
                                </m:f>
                              </m:oMath>
                            </m:oMathPara>
                          </a14:m>
                          <a:endParaRPr lang="en-GB" sz="2400" b="1" cap="none" dirty="0">
                            <a:effectLst/>
                            <a:latin typeface="+mn-lt"/>
                            <a:ea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9.2</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indent="128270" algn="ctr">
                            <a:lnSpc>
                              <a:spcPct val="105000"/>
                            </a:lnSpc>
                            <a:spcBef>
                              <a:spcPts val="300"/>
                            </a:spcBef>
                            <a:spcAft>
                              <a:spcPts val="300"/>
                            </a:spcAft>
                          </a:pPr>
                          <a:r>
                            <a:rPr lang="en-GB" sz="1400" b="1" dirty="0" smtClean="0">
                              <a:effectLst/>
                              <a:latin typeface="+mn-lt"/>
                              <a:ea typeface="Times New Roman" panose="02020603050405020304" pitchFamily="18" charset="0"/>
                            </a:rPr>
                            <a:t>2.8</a:t>
                          </a:r>
                          <a:endParaRPr lang="en-GB" sz="1400" b="1" baseline="3000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4"/>
                      </a:ext>
                    </a:extLst>
                  </a:tr>
                  <a:tr h="518795">
                    <a:tc>
                      <a:txBody>
                        <a:bodyPr/>
                        <a:lstStyle/>
                        <a:p>
                          <a:pPr marL="0" marR="0" lvl="0" indent="0" algn="ctr" defTabSz="914400" rtl="0" eaLnBrk="1" fontAlgn="auto" latinLnBrk="0" hangingPunct="1">
                            <a:lnSpc>
                              <a:spcPct val="100000"/>
                            </a:lnSpc>
                            <a:spcBef>
                              <a:spcPts val="600"/>
                            </a:spcBef>
                            <a:spcAft>
                              <a:spcPts val="60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GB" sz="1400" b="0" i="1" u="none" strike="noStrike" kern="1200" cap="none" spc="0" normalizeH="0" baseline="0" noProof="0" smtClean="0">
                                        <a:ln>
                                          <a:noFill/>
                                        </a:ln>
                                        <a:solidFill>
                                          <a:srgbClr val="0055A0"/>
                                        </a:solidFill>
                                        <a:effectLst/>
                                        <a:uLnTx/>
                                        <a:uFillTx/>
                                        <a:latin typeface="Cambria Math" panose="02040503050406030204" pitchFamily="18" charset="0"/>
                                        <a:ea typeface="+mn-ea"/>
                                        <a:cs typeface="+mn-cs"/>
                                      </a:rPr>
                                    </m:ctrlPr>
                                  </m:fPr>
                                  <m:num>
                                    <m:sSub>
                                      <m:sSubPr>
                                        <m:ctrlPr>
                                          <a:rPr kumimoji="0" lang="en-GB" sz="1400" b="0" i="1" u="none" strike="noStrike" kern="1200" cap="none" spc="0" normalizeH="0" baseline="0" noProof="0" smtClean="0">
                                            <a:ln>
                                              <a:noFill/>
                                            </a:ln>
                                            <a:solidFill>
                                              <a:srgbClr val="0055A0"/>
                                            </a:solidFill>
                                            <a:effectLst/>
                                            <a:uLnTx/>
                                            <a:uFillTx/>
                                            <a:latin typeface="Cambria Math" panose="02040503050406030204" pitchFamily="18" charset="0"/>
                                            <a:ea typeface="+mn-ea"/>
                                            <a:cs typeface="+mn-cs"/>
                                          </a:rPr>
                                        </m:ctrlPr>
                                      </m:sSubPr>
                                      <m:e>
                                        <m:r>
                                          <m:rPr>
                                            <m:sty m:val="p"/>
                                          </m:rPr>
                                          <a:rPr kumimoji="0" lang="en-GB" sz="1400" b="0" i="0" u="none" strike="noStrike" kern="1200" cap="none" spc="0" normalizeH="0" baseline="0" noProof="0">
                                            <a:ln>
                                              <a:noFill/>
                                            </a:ln>
                                            <a:solidFill>
                                              <a:srgbClr val="0055A0"/>
                                            </a:solidFill>
                                            <a:effectLst/>
                                            <a:uLnTx/>
                                            <a:uFillTx/>
                                            <a:latin typeface="Cambria Math" panose="02040503050406030204" pitchFamily="18" charset="0"/>
                                            <a:ea typeface="+mn-ea"/>
                                            <a:cs typeface="+mn-cs"/>
                                          </a:rPr>
                                          <m:t>Φ</m:t>
                                        </m:r>
                                      </m:e>
                                      <m:sub>
                                        <m:r>
                                          <a:rPr kumimoji="0" lang="en-US" sz="1400" b="0" i="1" u="none" strike="noStrike" kern="1200" cap="none" spc="0" normalizeH="0" baseline="0" noProof="0" smtClean="0">
                                            <a:ln>
                                              <a:noFill/>
                                            </a:ln>
                                            <a:solidFill>
                                              <a:srgbClr val="0055A0"/>
                                            </a:solidFill>
                                            <a:effectLst/>
                                            <a:uLnTx/>
                                            <a:uFillTx/>
                                            <a:latin typeface="Cambria Math" panose="02040503050406030204" pitchFamily="18" charset="0"/>
                                            <a:ea typeface="+mn-ea"/>
                                            <a:cs typeface="+mn-cs"/>
                                          </a:rPr>
                                          <m:t>𝐵</m:t>
                                        </m:r>
                                      </m:sub>
                                    </m:sSub>
                                  </m:num>
                                  <m:den>
                                    <m:sSub>
                                      <m:sSubPr>
                                        <m:ctrlPr>
                                          <a:rPr kumimoji="0" lang="en-GB" sz="1400" b="0" i="1" u="none" strike="noStrike" kern="1200" cap="none" spc="0" normalizeH="0" baseline="0" noProof="0" smtClean="0">
                                            <a:ln>
                                              <a:noFill/>
                                            </a:ln>
                                            <a:solidFill>
                                              <a:srgbClr val="0055A0"/>
                                            </a:solidFill>
                                            <a:effectLst/>
                                            <a:uLnTx/>
                                            <a:uFillTx/>
                                            <a:latin typeface="Cambria Math" panose="02040503050406030204" pitchFamily="18" charset="0"/>
                                            <a:ea typeface="+mn-ea"/>
                                            <a:cs typeface="+mn-cs"/>
                                          </a:rPr>
                                        </m:ctrlPr>
                                      </m:sSubPr>
                                      <m:e>
                                        <m:r>
                                          <m:rPr>
                                            <m:sty m:val="p"/>
                                          </m:rPr>
                                          <a:rPr kumimoji="0" lang="en-GB" sz="1400" b="0" i="0" u="none" strike="noStrike" kern="1200" cap="none" spc="0" normalizeH="0" baseline="0" noProof="0">
                                            <a:ln>
                                              <a:noFill/>
                                            </a:ln>
                                            <a:solidFill>
                                              <a:srgbClr val="0055A0"/>
                                            </a:solidFill>
                                            <a:effectLst/>
                                            <a:uLnTx/>
                                            <a:uFillTx/>
                                            <a:latin typeface="Cambria Math" panose="02040503050406030204" pitchFamily="18" charset="0"/>
                                            <a:ea typeface="+mn-ea"/>
                                            <a:cs typeface="+mn-cs"/>
                                          </a:rPr>
                                          <m:t>Φ</m:t>
                                        </m:r>
                                      </m:e>
                                      <m:sub>
                                        <m:r>
                                          <a:rPr kumimoji="0" lang="en-US" sz="1400" b="0" i="1" u="none" strike="noStrike" kern="1200" cap="none" spc="0" normalizeH="0" baseline="0" noProof="0" smtClean="0">
                                            <a:ln>
                                              <a:noFill/>
                                            </a:ln>
                                            <a:solidFill>
                                              <a:srgbClr val="0055A0"/>
                                            </a:solidFill>
                                            <a:effectLst/>
                                            <a:uLnTx/>
                                            <a:uFillTx/>
                                            <a:latin typeface="Cambria Math" panose="02040503050406030204" pitchFamily="18" charset="0"/>
                                            <a:ea typeface="+mn-ea"/>
                                            <a:cs typeface="+mn-cs"/>
                                          </a:rPr>
                                          <m:t>𝐶</m:t>
                                        </m:r>
                                      </m:sub>
                                    </m:sSub>
                                  </m:den>
                                </m:f>
                              </m:oMath>
                            </m:oMathPara>
                          </a14:m>
                          <a:endParaRPr lang="en-GB" sz="2400" b="1" cap="none" dirty="0">
                            <a:effectLst/>
                            <a:latin typeface="+mn-lt"/>
                            <a:ea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F5FD"/>
                        </a:solidFill>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1.4</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F5FD"/>
                        </a:solidFill>
                      </a:tcPr>
                    </a:tc>
                    <a:tc>
                      <a:txBody>
                        <a:bodyPr/>
                        <a:lstStyle/>
                        <a:p>
                          <a:pPr indent="128270" algn="ctr">
                            <a:lnSpc>
                              <a:spcPct val="105000"/>
                            </a:lnSpc>
                            <a:spcBef>
                              <a:spcPts val="300"/>
                            </a:spcBef>
                            <a:spcAft>
                              <a:spcPts val="300"/>
                            </a:spcAft>
                          </a:pPr>
                          <a:r>
                            <a:rPr lang="en-US" sz="1400" b="1" baseline="0" dirty="0" smtClean="0">
                              <a:effectLst/>
                              <a:latin typeface="+mn-lt"/>
                              <a:ea typeface="Times New Roman" panose="02020603050405020304" pitchFamily="18" charset="0"/>
                            </a:rPr>
                            <a:t>12.4</a:t>
                          </a:r>
                          <a:endParaRPr lang="en-GB" sz="1400" b="1"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E7F5FD"/>
                        </a:solidFill>
                      </a:tcPr>
                    </a:tc>
                    <a:extLst>
                      <a:ext uri="{0D108BD9-81ED-4DB2-BD59-A6C34878D82A}">
                        <a16:rowId xmlns:a16="http://schemas.microsoft.com/office/drawing/2014/main" val="714019018"/>
                      </a:ext>
                    </a:extLst>
                  </a:tr>
                </a:tbl>
              </a:graphicData>
            </a:graphic>
          </p:graphicFrame>
        </mc:Choice>
        <mc:Fallback xmlns="">
          <p:graphicFrame>
            <p:nvGraphicFramePr>
              <p:cNvPr id="63" name="Table 62"/>
              <p:cNvGraphicFramePr>
                <a:graphicFrameLocks noGrp="1"/>
              </p:cNvGraphicFramePr>
              <p:nvPr>
                <p:extLst>
                  <p:ext uri="{D42A27DB-BD31-4B8C-83A1-F6EECF244321}">
                    <p14:modId xmlns:p14="http://schemas.microsoft.com/office/powerpoint/2010/main" val="1416875458"/>
                  </p:ext>
                </p:extLst>
              </p:nvPr>
            </p:nvGraphicFramePr>
            <p:xfrm>
              <a:off x="5103997" y="1262177"/>
              <a:ext cx="3332092" cy="2396722"/>
            </p:xfrm>
            <a:graphic>
              <a:graphicData uri="http://schemas.openxmlformats.org/drawingml/2006/table">
                <a:tbl>
                  <a:tblPr>
                    <a:tableStyleId>{C083E6E3-FA7D-4D7B-A595-EF9225AFEA82}</a:tableStyleId>
                  </a:tblPr>
                  <a:tblGrid>
                    <a:gridCol w="1255835">
                      <a:extLst>
                        <a:ext uri="{9D8B030D-6E8A-4147-A177-3AD203B41FA5}">
                          <a16:colId xmlns:a16="http://schemas.microsoft.com/office/drawing/2014/main" val="20000"/>
                        </a:ext>
                      </a:extLst>
                    </a:gridCol>
                    <a:gridCol w="1036728">
                      <a:extLst>
                        <a:ext uri="{9D8B030D-6E8A-4147-A177-3AD203B41FA5}">
                          <a16:colId xmlns:a16="http://schemas.microsoft.com/office/drawing/2014/main" val="20001"/>
                        </a:ext>
                      </a:extLst>
                    </a:gridCol>
                    <a:gridCol w="1039529">
                      <a:extLst>
                        <a:ext uri="{9D8B030D-6E8A-4147-A177-3AD203B41FA5}">
                          <a16:colId xmlns:a16="http://schemas.microsoft.com/office/drawing/2014/main" val="20003"/>
                        </a:ext>
                      </a:extLst>
                    </a:gridCol>
                  </a:tblGrid>
                  <a:tr h="317053">
                    <a:tc gridSpan="3">
                      <a:txBody>
                        <a:bodyPr/>
                        <a:lstStyle/>
                        <a:p>
                          <a:pPr algn="ctr">
                            <a:spcAft>
                              <a:spcPts val="0"/>
                            </a:spcAft>
                          </a:pPr>
                          <a:r>
                            <a:rPr lang="en-GB" sz="1400" b="0" cap="small" dirty="0" smtClean="0">
                              <a:solidFill>
                                <a:schemeClr val="bg1"/>
                              </a:solidFill>
                              <a:effectLst/>
                            </a:rPr>
                            <a:t>Shielding</a:t>
                          </a:r>
                          <a:r>
                            <a:rPr lang="en-GB" sz="1400" b="0" cap="small" baseline="0" dirty="0" smtClean="0">
                              <a:solidFill>
                                <a:schemeClr val="bg1"/>
                              </a:solidFill>
                              <a:effectLst/>
                            </a:rPr>
                            <a:t> effect Evaluation</a:t>
                          </a:r>
                          <a:endParaRPr lang="en-GB" sz="1400" b="0" cap="small" dirty="0">
                            <a:solidFill>
                              <a:schemeClr val="bg1"/>
                            </a:solidFill>
                            <a:effectLst/>
                            <a:latin typeface="+mn-lt"/>
                            <a:ea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pPr algn="ctr">
                            <a:spcAft>
                              <a:spcPts val="0"/>
                            </a:spcAft>
                          </a:pPr>
                          <a:endParaRPr lang="en-GB" sz="800" cap="small"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pPr algn="ctr">
                            <a:spcAft>
                              <a:spcPts val="0"/>
                            </a:spcAft>
                          </a:pPr>
                          <a:endParaRPr lang="en-GB" sz="10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538523">
                    <a:tc>
                      <a:txBody>
                        <a:bodyPr/>
                        <a:lstStyle/>
                        <a:p>
                          <a:pPr algn="ctr">
                            <a:spcAft>
                              <a:spcPts val="0"/>
                            </a:spcAft>
                          </a:pPr>
                          <a:r>
                            <a:rPr lang="en-US" sz="1400" u="none" cap="none" dirty="0" smtClean="0">
                              <a:effectLst/>
                            </a:rPr>
                            <a:t>FLUENCE</a:t>
                          </a:r>
                          <a:r>
                            <a:rPr lang="en-US" sz="1400" u="none" cap="none" baseline="0" dirty="0" smtClean="0">
                              <a:effectLst/>
                            </a:rPr>
                            <a:t> </a:t>
                          </a:r>
                          <a:r>
                            <a:rPr lang="en-US" sz="1400" u="none" cap="none" dirty="0" smtClean="0">
                              <a:effectLst/>
                            </a:rPr>
                            <a:t>RATIO</a:t>
                          </a:r>
                          <a:endParaRPr lang="en-GB" sz="2400" u="none" cap="none" dirty="0">
                            <a:effectLst/>
                            <a:latin typeface="+mn-lt"/>
                            <a:ea typeface="Times New Roman" panose="02020603050405020304" pitchFamily="18" charset="0"/>
                          </a:endParaRPr>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121176" t="-59551" r="-101176" b="-286517"/>
                          </a:stretch>
                        </a:blip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19883" t="-59551" r="-585" b="-286517"/>
                          </a:stretch>
                        </a:blipFill>
                      </a:tcPr>
                    </a:tc>
                    <a:extLst>
                      <a:ext uri="{0D108BD9-81ED-4DB2-BD59-A6C34878D82A}">
                        <a16:rowId xmlns:a16="http://schemas.microsoft.com/office/drawing/2014/main" val="10001"/>
                      </a:ext>
                    </a:extLst>
                  </a:tr>
                  <a:tr h="511874">
                    <a:tc>
                      <a:txBody>
                        <a:bodyPr/>
                        <a:lstStyle/>
                        <a:p>
                          <a:endParaRPr lang="en-US"/>
                        </a:p>
                      </a:txBody>
                      <a:tcPr marL="68580" marR="68580" marT="0"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blipFill>
                          <a:blip r:embed="rId6"/>
                          <a:stretch>
                            <a:fillRect t="-169048" r="-166019" b="-203571"/>
                          </a:stretch>
                        </a:blipFill>
                      </a:tcPr>
                    </a:tc>
                    <a:tc>
                      <a:txBody>
                        <a:bodyPr/>
                        <a:lstStyle/>
                        <a:p>
                          <a:pPr algn="ctr">
                            <a:spcAft>
                              <a:spcPts val="0"/>
                            </a:spcAft>
                          </a:pPr>
                          <a:r>
                            <a:rPr lang="en-US" sz="1400" b="1" cap="none" dirty="0" smtClean="0">
                              <a:effectLst/>
                              <a:latin typeface="+mn-lt"/>
                            </a:rPr>
                            <a:t>14.2</a:t>
                          </a:r>
                          <a:endParaRPr lang="en-US" sz="1400" b="1" cap="none" dirty="0">
                            <a:effectLst/>
                            <a:latin typeface="+mn-l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E7F5FD"/>
                        </a:solidFill>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28.0</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rgbClr val="E7F5FD"/>
                        </a:solidFill>
                      </a:tcPr>
                    </a:tc>
                    <a:extLst>
                      <a:ext uri="{0D108BD9-81ED-4DB2-BD59-A6C34878D82A}">
                        <a16:rowId xmlns:a16="http://schemas.microsoft.com/office/drawing/2014/main" val="10003"/>
                      </a:ext>
                    </a:extLst>
                  </a:tr>
                  <a:tr h="510477">
                    <a:tc>
                      <a:txBody>
                        <a:bodyPr/>
                        <a:lstStyle/>
                        <a:p>
                          <a:endParaRPr lang="en-US"/>
                        </a:p>
                      </a:txBody>
                      <a:tcPr marL="68580" marR="68580" marT="0" marB="0" anchor="ctr">
                        <a:lnR w="12700" cap="flat" cmpd="sng" algn="ctr">
                          <a:solidFill>
                            <a:schemeClr val="tx1"/>
                          </a:solidFill>
                          <a:prstDash val="solid"/>
                          <a:round/>
                          <a:headEnd type="none" w="med" len="med"/>
                          <a:tailEnd type="none" w="med" len="med"/>
                        </a:lnR>
                        <a:blipFill>
                          <a:blip r:embed="rId6"/>
                          <a:stretch>
                            <a:fillRect t="-269048" r="-166019" b="-103571"/>
                          </a:stretch>
                        </a:blipFill>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9.2</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bg1"/>
                        </a:solidFill>
                      </a:tcPr>
                    </a:tc>
                    <a:tc>
                      <a:txBody>
                        <a:bodyPr/>
                        <a:lstStyle/>
                        <a:p>
                          <a:pPr indent="128270" algn="ctr">
                            <a:lnSpc>
                              <a:spcPct val="105000"/>
                            </a:lnSpc>
                            <a:spcBef>
                              <a:spcPts val="300"/>
                            </a:spcBef>
                            <a:spcAft>
                              <a:spcPts val="300"/>
                            </a:spcAft>
                          </a:pPr>
                          <a:r>
                            <a:rPr lang="en-GB" sz="1400" b="1" dirty="0" smtClean="0">
                              <a:effectLst/>
                              <a:latin typeface="+mn-lt"/>
                              <a:ea typeface="Times New Roman" panose="02020603050405020304" pitchFamily="18" charset="0"/>
                            </a:rPr>
                            <a:t>2.8</a:t>
                          </a:r>
                          <a:endParaRPr lang="en-GB" sz="1400" b="1" baseline="3000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solidFill>
                          <a:schemeClr val="bg1"/>
                        </a:solidFill>
                      </a:tcPr>
                    </a:tc>
                    <a:extLst>
                      <a:ext uri="{0D108BD9-81ED-4DB2-BD59-A6C34878D82A}">
                        <a16:rowId xmlns:a16="http://schemas.microsoft.com/office/drawing/2014/main" val="10004"/>
                      </a:ext>
                    </a:extLst>
                  </a:tr>
                  <a:tr h="518795">
                    <a:tc>
                      <a:txBody>
                        <a:bodyPr/>
                        <a:lstStyle/>
                        <a:p>
                          <a:endParaRPr lang="en-US"/>
                        </a:p>
                      </a:txBody>
                      <a:tcPr marL="68580" marR="68580" marT="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blipFill>
                          <a:blip r:embed="rId6"/>
                          <a:stretch>
                            <a:fillRect t="-364706" r="-166019" b="-2353"/>
                          </a:stretch>
                        </a:blipFill>
                      </a:tcPr>
                    </a:tc>
                    <a:tc>
                      <a:txBody>
                        <a:bodyPr/>
                        <a:lstStyle/>
                        <a:p>
                          <a:pPr indent="128270" algn="ctr">
                            <a:lnSpc>
                              <a:spcPct val="105000"/>
                            </a:lnSpc>
                            <a:spcBef>
                              <a:spcPts val="300"/>
                            </a:spcBef>
                            <a:spcAft>
                              <a:spcPts val="300"/>
                            </a:spcAft>
                          </a:pPr>
                          <a:r>
                            <a:rPr lang="en-US" sz="1400" b="1" dirty="0" smtClean="0">
                              <a:effectLst/>
                              <a:latin typeface="+mn-lt"/>
                              <a:ea typeface="Times New Roman" panose="02020603050405020304" pitchFamily="18" charset="0"/>
                            </a:rPr>
                            <a:t>1.4</a:t>
                          </a:r>
                          <a:endParaRPr lang="en-GB" sz="1400" b="1" dirty="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E7F5FD"/>
                        </a:solidFill>
                      </a:tcPr>
                    </a:tc>
                    <a:tc>
                      <a:txBody>
                        <a:bodyPr/>
                        <a:lstStyle/>
                        <a:p>
                          <a:pPr indent="128270" algn="ctr">
                            <a:lnSpc>
                              <a:spcPct val="105000"/>
                            </a:lnSpc>
                            <a:spcBef>
                              <a:spcPts val="300"/>
                            </a:spcBef>
                            <a:spcAft>
                              <a:spcPts val="300"/>
                            </a:spcAft>
                          </a:pPr>
                          <a:r>
                            <a:rPr lang="en-US" sz="1400" b="1" baseline="0" dirty="0" smtClean="0">
                              <a:effectLst/>
                              <a:latin typeface="+mn-lt"/>
                              <a:ea typeface="Times New Roman" panose="02020603050405020304" pitchFamily="18" charset="0"/>
                            </a:rPr>
                            <a:t>12.4</a:t>
                          </a:r>
                          <a:endParaRPr lang="en-GB" sz="1400" b="1" baseline="0" dirty="0" smtClean="0">
                            <a:effectLst/>
                            <a:latin typeface="+mn-lt"/>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E7F5FD"/>
                        </a:solidFill>
                      </a:tcPr>
                    </a:tc>
                    <a:extLst>
                      <a:ext uri="{0D108BD9-81ED-4DB2-BD59-A6C34878D82A}">
                        <a16:rowId xmlns:a16="http://schemas.microsoft.com/office/drawing/2014/main" val="714019018"/>
                      </a:ext>
                    </a:extLst>
                  </a:tr>
                </a:tbl>
              </a:graphicData>
            </a:graphic>
          </p:graphicFrame>
        </mc:Fallback>
      </mc:AlternateContent>
      <p:grpSp>
        <p:nvGrpSpPr>
          <p:cNvPr id="74" name="Group 73"/>
          <p:cNvGrpSpPr/>
          <p:nvPr/>
        </p:nvGrpSpPr>
        <p:grpSpPr>
          <a:xfrm>
            <a:off x="1565025" y="1828150"/>
            <a:ext cx="1776866" cy="927419"/>
            <a:chOff x="1565025" y="1828150"/>
            <a:chExt cx="1776866" cy="927419"/>
          </a:xfrm>
        </p:grpSpPr>
        <p:grpSp>
          <p:nvGrpSpPr>
            <p:cNvPr id="69" name="Group 68"/>
            <p:cNvGrpSpPr/>
            <p:nvPr/>
          </p:nvGrpSpPr>
          <p:grpSpPr>
            <a:xfrm>
              <a:off x="1565025" y="1828150"/>
              <a:ext cx="479848" cy="668815"/>
              <a:chOff x="1565025" y="1828150"/>
              <a:chExt cx="479848" cy="668815"/>
            </a:xfrm>
          </p:grpSpPr>
          <p:sp>
            <p:nvSpPr>
              <p:cNvPr id="64" name="Rectangle 63"/>
              <p:cNvSpPr/>
              <p:nvPr/>
            </p:nvSpPr>
            <p:spPr>
              <a:xfrm flipH="1">
                <a:off x="1565025" y="1828150"/>
                <a:ext cx="479848" cy="430887"/>
              </a:xfrm>
              <a:prstGeom prst="rect">
                <a:avLst/>
              </a:prstGeom>
              <a:noFill/>
              <a:ln>
                <a:noFill/>
              </a:ln>
            </p:spPr>
            <p:txBody>
              <a:bodyPr wrap="square" lIns="91440" tIns="45720" rIns="91440" bIns="45720">
                <a:spAutoFit/>
              </a:bodyPr>
              <a:lstStyle/>
              <a:p>
                <a:pPr algn="ctr"/>
                <a:r>
                  <a:rPr lang="en-US" sz="2200" b="1" dirty="0" smtClean="0">
                    <a:ln w="10160">
                      <a:noFill/>
                      <a:prstDash val="solid"/>
                    </a:ln>
                    <a:solidFill>
                      <a:srgbClr val="99FF99"/>
                    </a:solidFill>
                  </a:rPr>
                  <a:t>A</a:t>
                </a:r>
              </a:p>
            </p:txBody>
          </p:sp>
          <p:sp>
            <p:nvSpPr>
              <p:cNvPr id="65" name="Rectangle 64"/>
              <p:cNvSpPr/>
              <p:nvPr/>
            </p:nvSpPr>
            <p:spPr>
              <a:xfrm>
                <a:off x="1713297" y="2245460"/>
                <a:ext cx="173255" cy="251505"/>
              </a:xfrm>
              <a:prstGeom prst="rect">
                <a:avLst/>
              </a:prstGeom>
              <a:noFill/>
              <a:ln w="28575">
                <a:solidFill>
                  <a:srgbClr val="99FF99"/>
                </a:solidFill>
              </a:ln>
              <a:effectLst>
                <a:glow>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2412227" y="2324682"/>
              <a:ext cx="494602" cy="430887"/>
              <a:chOff x="2412227" y="2324682"/>
              <a:chExt cx="494602" cy="430887"/>
            </a:xfrm>
          </p:grpSpPr>
          <p:sp>
            <p:nvSpPr>
              <p:cNvPr id="66" name="Rectangle 65"/>
              <p:cNvSpPr/>
              <p:nvPr/>
            </p:nvSpPr>
            <p:spPr>
              <a:xfrm>
                <a:off x="2761861" y="2402992"/>
                <a:ext cx="144968" cy="251505"/>
              </a:xfrm>
              <a:prstGeom prst="rect">
                <a:avLst/>
              </a:prstGeom>
              <a:noFill/>
              <a:ln w="28575">
                <a:solidFill>
                  <a:srgbClr val="FFFF00"/>
                </a:solidFill>
              </a:ln>
              <a:effectLst>
                <a:glow>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p:cNvSpPr/>
              <p:nvPr/>
            </p:nvSpPr>
            <p:spPr>
              <a:xfrm flipH="1">
                <a:off x="2412227" y="2324682"/>
                <a:ext cx="393220" cy="430887"/>
              </a:xfrm>
              <a:prstGeom prst="rect">
                <a:avLst/>
              </a:prstGeom>
              <a:noFill/>
              <a:ln>
                <a:noFill/>
              </a:ln>
            </p:spPr>
            <p:txBody>
              <a:bodyPr wrap="square" lIns="91440" tIns="45720" rIns="91440" bIns="45720">
                <a:spAutoFit/>
              </a:bodyPr>
              <a:lstStyle/>
              <a:p>
                <a:pPr algn="ctr"/>
                <a:r>
                  <a:rPr lang="en-US" sz="2200" b="1" dirty="0" smtClean="0">
                    <a:ln w="10160">
                      <a:noFill/>
                      <a:prstDash val="solid"/>
                    </a:ln>
                    <a:solidFill>
                      <a:srgbClr val="FFFF00"/>
                    </a:solidFill>
                  </a:rPr>
                  <a:t>B</a:t>
                </a:r>
              </a:p>
            </p:txBody>
          </p:sp>
        </p:grpSp>
        <p:sp>
          <p:nvSpPr>
            <p:cNvPr id="68" name="Rectangle 67"/>
            <p:cNvSpPr/>
            <p:nvPr/>
          </p:nvSpPr>
          <p:spPr>
            <a:xfrm flipH="1">
              <a:off x="3118104" y="2324681"/>
              <a:ext cx="223787" cy="430887"/>
            </a:xfrm>
            <a:prstGeom prst="rect">
              <a:avLst/>
            </a:prstGeom>
            <a:noFill/>
            <a:ln>
              <a:noFill/>
            </a:ln>
          </p:spPr>
          <p:txBody>
            <a:bodyPr wrap="square" lIns="91440" tIns="45720" rIns="91440" bIns="45720">
              <a:spAutoFit/>
            </a:bodyPr>
            <a:lstStyle/>
            <a:p>
              <a:pPr algn="ctr"/>
              <a:r>
                <a:rPr lang="en-US" sz="2200" b="1" dirty="0">
                  <a:ln w="10160">
                    <a:noFill/>
                    <a:prstDash val="solid"/>
                  </a:ln>
                  <a:solidFill>
                    <a:srgbClr val="FF0000"/>
                  </a:solidFill>
                </a:rPr>
                <a:t>C</a:t>
              </a:r>
              <a:endParaRPr lang="en-US" sz="2200" b="1" dirty="0" smtClean="0">
                <a:ln w="10160">
                  <a:noFill/>
                  <a:prstDash val="solid"/>
                </a:ln>
                <a:solidFill>
                  <a:srgbClr val="FF0000"/>
                </a:solidFill>
              </a:endParaRPr>
            </a:p>
          </p:txBody>
        </p:sp>
      </p:grpSp>
      <mc:AlternateContent xmlns:mc="http://schemas.openxmlformats.org/markup-compatibility/2006" xmlns:a14="http://schemas.microsoft.com/office/drawing/2010/main">
        <mc:Choice Requires="a14">
          <p:sp>
            <p:nvSpPr>
              <p:cNvPr id="71" name="Rectangle 70"/>
              <p:cNvSpPr/>
              <p:nvPr/>
            </p:nvSpPr>
            <p:spPr>
              <a:xfrm>
                <a:off x="373318" y="4339639"/>
                <a:ext cx="7229505" cy="369332"/>
              </a:xfrm>
              <a:prstGeom prst="rect">
                <a:avLst/>
              </a:prstGeom>
            </p:spPr>
            <p:txBody>
              <a:bodyPr wrap="square">
                <a:spAutoFit/>
              </a:bodyPr>
              <a:lstStyle/>
              <a:p>
                <a:pPr marL="285750" indent="-285750">
                  <a:buFont typeface="Arial" panose="020B0604020202020204" pitchFamily="34" charset="0"/>
                  <a:buChar char="•"/>
                </a:pPr>
                <a:r>
                  <a:rPr lang="en-GB" dirty="0" smtClean="0"/>
                  <a:t>The </a:t>
                </a:r>
                <a:r>
                  <a:rPr lang="en-GB" b="1" dirty="0" smtClean="0"/>
                  <a:t>C</a:t>
                </a:r>
                <a:r>
                  <a:rPr lang="en-GB" dirty="0" smtClean="0"/>
                  <a:t>o-shielding reduces </a:t>
                </a:r>
                <a:r>
                  <a:rPr lang="en-GB" dirty="0"/>
                  <a:t>the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Φ</m:t>
                        </m:r>
                      </m:e>
                      <m:sub>
                        <m:r>
                          <a:rPr lang="en-GB" i="1">
                            <a:latin typeface="Cambria Math" panose="02040503050406030204" pitchFamily="18" charset="0"/>
                          </a:rPr>
                          <m:t>𝐻𝐸𝐻</m:t>
                        </m:r>
                      </m:sub>
                    </m:sSub>
                  </m:oMath>
                </a14:m>
                <a:r>
                  <a:rPr lang="en-GB" dirty="0"/>
                  <a:t> by a factor ~</a:t>
                </a:r>
                <a:r>
                  <a:rPr lang="en-GB" dirty="0" smtClean="0"/>
                  <a:t>10</a:t>
                </a:r>
              </a:p>
            </p:txBody>
          </p:sp>
        </mc:Choice>
        <mc:Fallback xmlns="">
          <p:sp>
            <p:nvSpPr>
              <p:cNvPr id="71" name="Rectangle 70"/>
              <p:cNvSpPr>
                <a:spLocks noRot="1" noChangeAspect="1" noMove="1" noResize="1" noEditPoints="1" noAdjustHandles="1" noChangeArrowheads="1" noChangeShapeType="1" noTextEdit="1"/>
              </p:cNvSpPr>
              <p:nvPr/>
            </p:nvSpPr>
            <p:spPr>
              <a:xfrm>
                <a:off x="373318" y="4339639"/>
                <a:ext cx="7229505" cy="369332"/>
              </a:xfrm>
              <a:prstGeom prst="rect">
                <a:avLst/>
              </a:prstGeom>
              <a:blipFill>
                <a:blip r:embed="rId7"/>
                <a:stretch>
                  <a:fillRect l="-506" t="-10000"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2" name="Rectangle 71"/>
              <p:cNvSpPr/>
              <p:nvPr/>
            </p:nvSpPr>
            <p:spPr>
              <a:xfrm>
                <a:off x="373318" y="4716273"/>
                <a:ext cx="7229505" cy="369332"/>
              </a:xfrm>
              <a:prstGeom prst="rect">
                <a:avLst/>
              </a:prstGeom>
            </p:spPr>
            <p:txBody>
              <a:bodyPr wrap="square">
                <a:spAutoFit/>
              </a:bodyPr>
              <a:lstStyle/>
              <a:p>
                <a:pPr marL="285750" indent="-285750">
                  <a:buFont typeface="Arial" panose="020B0604020202020204" pitchFamily="34" charset="0"/>
                  <a:buChar char="•"/>
                </a:pPr>
                <a:r>
                  <a:rPr lang="en-GB" sz="1600" i="1" dirty="0" smtClean="0"/>
                  <a:t>B</a:t>
                </a:r>
                <a:r>
                  <a:rPr lang="en-GB" sz="1600" i="1" baseline="-25000" dirty="0" smtClean="0"/>
                  <a:t>4</a:t>
                </a:r>
                <a:r>
                  <a:rPr lang="en-GB" sz="1600" i="1" dirty="0" smtClean="0"/>
                  <a:t>C</a:t>
                </a:r>
                <a:r>
                  <a:rPr lang="en-GB" dirty="0" smtClean="0"/>
                  <a:t>-shielding </a:t>
                </a:r>
                <a:r>
                  <a:rPr lang="en-GB" dirty="0"/>
                  <a:t>reduces the </a:t>
                </a:r>
                <a14:m>
                  <m:oMath xmlns:m="http://schemas.openxmlformats.org/officeDocument/2006/math">
                    <m:sSub>
                      <m:sSubPr>
                        <m:ctrlPr>
                          <a:rPr lang="en-GB" i="1">
                            <a:latin typeface="Cambria Math" panose="02040503050406030204" pitchFamily="18" charset="0"/>
                          </a:rPr>
                        </m:ctrlPr>
                      </m:sSubPr>
                      <m:e>
                        <m:r>
                          <m:rPr>
                            <m:sty m:val="p"/>
                          </m:rPr>
                          <a:rPr lang="en-GB">
                            <a:latin typeface="Cambria Math" panose="02040503050406030204" pitchFamily="18" charset="0"/>
                          </a:rPr>
                          <m:t>Φ</m:t>
                        </m:r>
                      </m:e>
                      <m:sub>
                        <m:r>
                          <a:rPr lang="en-US" b="0" i="1" smtClean="0">
                            <a:latin typeface="Cambria Math" panose="02040503050406030204" pitchFamily="18" charset="0"/>
                          </a:rPr>
                          <m:t>𝑇h𝑁</m:t>
                        </m:r>
                      </m:sub>
                    </m:sSub>
                  </m:oMath>
                </a14:m>
                <a:r>
                  <a:rPr lang="en-GB" dirty="0"/>
                  <a:t> by a factor </a:t>
                </a:r>
                <a:r>
                  <a:rPr lang="en-GB" dirty="0" smtClean="0"/>
                  <a:t>12</a:t>
                </a:r>
              </a:p>
            </p:txBody>
          </p:sp>
        </mc:Choice>
        <mc:Fallback xmlns="">
          <p:sp>
            <p:nvSpPr>
              <p:cNvPr id="72" name="Rectangle 71"/>
              <p:cNvSpPr>
                <a:spLocks noRot="1" noChangeAspect="1" noMove="1" noResize="1" noEditPoints="1" noAdjustHandles="1" noChangeArrowheads="1" noChangeShapeType="1" noTextEdit="1"/>
              </p:cNvSpPr>
              <p:nvPr/>
            </p:nvSpPr>
            <p:spPr>
              <a:xfrm>
                <a:off x="373318" y="4716273"/>
                <a:ext cx="7229505" cy="369332"/>
              </a:xfrm>
              <a:prstGeom prst="rect">
                <a:avLst/>
              </a:prstGeom>
              <a:blipFill>
                <a:blip r:embed="rId8"/>
                <a:stretch>
                  <a:fillRect l="-337" t="-10000" b="-26667"/>
                </a:stretch>
              </a:blipFill>
            </p:spPr>
            <p:txBody>
              <a:bodyPr/>
              <a:lstStyle/>
              <a:p>
                <a:r>
                  <a:rPr lang="en-GB">
                    <a:noFill/>
                  </a:rPr>
                  <a:t> </a:t>
                </a:r>
              </a:p>
            </p:txBody>
          </p:sp>
        </mc:Fallback>
      </mc:AlternateContent>
      <p:sp>
        <p:nvSpPr>
          <p:cNvPr id="75" name="Oval 74"/>
          <p:cNvSpPr/>
          <p:nvPr/>
        </p:nvSpPr>
        <p:spPr>
          <a:xfrm>
            <a:off x="6542865" y="2197141"/>
            <a:ext cx="755296" cy="34298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Oval 75"/>
          <p:cNvSpPr/>
          <p:nvPr/>
        </p:nvSpPr>
        <p:spPr>
          <a:xfrm>
            <a:off x="6542865" y="2709002"/>
            <a:ext cx="755296" cy="342983"/>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Oval 76"/>
          <p:cNvSpPr/>
          <p:nvPr/>
        </p:nvSpPr>
        <p:spPr>
          <a:xfrm>
            <a:off x="7575904" y="3211861"/>
            <a:ext cx="755296" cy="342983"/>
          </a:xfrm>
          <a:prstGeom prst="ellipse">
            <a:avLst/>
          </a:prstGeom>
          <a:noFill/>
          <a:ln>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Oval 77"/>
          <p:cNvSpPr/>
          <p:nvPr/>
        </p:nvSpPr>
        <p:spPr>
          <a:xfrm>
            <a:off x="7602823" y="2197140"/>
            <a:ext cx="755296" cy="342983"/>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79" name="Rectangle 78"/>
              <p:cNvSpPr/>
              <p:nvPr/>
            </p:nvSpPr>
            <p:spPr>
              <a:xfrm>
                <a:off x="556953" y="5389711"/>
                <a:ext cx="7801166" cy="646331"/>
              </a:xfrm>
              <a:prstGeom prst="rect">
                <a:avLst/>
              </a:prstGeom>
              <a:ln w="12700">
                <a:solidFill>
                  <a:srgbClr val="FF0000"/>
                </a:solidFill>
              </a:ln>
            </p:spPr>
            <p:txBody>
              <a:bodyPr wrap="square" anchor="ctr">
                <a:spAutoFit/>
              </a:bodyPr>
              <a:lstStyle/>
              <a:p>
                <a:pPr algn="ctr"/>
                <a:r>
                  <a:rPr lang="en-GB" dirty="0" smtClean="0">
                    <a:solidFill>
                      <a:srgbClr val="FF0000"/>
                    </a:solidFill>
                  </a:rPr>
                  <a:t>The two shielding are </a:t>
                </a:r>
                <a:r>
                  <a:rPr lang="en-GB" dirty="0">
                    <a:solidFill>
                      <a:srgbClr val="FF0000"/>
                    </a:solidFill>
                  </a:rPr>
                  <a:t>very effective to capture </a:t>
                </a:r>
                <a:r>
                  <a:rPr lang="en-GB" sz="1600" dirty="0" err="1">
                    <a:solidFill>
                      <a:srgbClr val="FF0000"/>
                    </a:solidFill>
                  </a:rPr>
                  <a:t>ThN</a:t>
                </a:r>
                <a:r>
                  <a:rPr lang="en-GB" dirty="0">
                    <a:solidFill>
                      <a:srgbClr val="FF0000"/>
                    </a:solidFill>
                  </a:rPr>
                  <a:t>, indeed the </a:t>
                </a:r>
                <a14:m>
                  <m:oMath xmlns:m="http://schemas.openxmlformats.org/officeDocument/2006/math">
                    <m:sSub>
                      <m:sSubPr>
                        <m:ctrlPr>
                          <a:rPr lang="en-GB" i="1">
                            <a:solidFill>
                              <a:srgbClr val="FF0000"/>
                            </a:solidFill>
                            <a:latin typeface="Cambria Math" panose="02040503050406030204" pitchFamily="18" charset="0"/>
                          </a:rPr>
                        </m:ctrlPr>
                      </m:sSubPr>
                      <m:e>
                        <m:r>
                          <m:rPr>
                            <m:sty m:val="p"/>
                          </m:rPr>
                          <a:rPr lang="en-GB">
                            <a:solidFill>
                              <a:srgbClr val="FF0000"/>
                            </a:solidFill>
                            <a:latin typeface="Cambria Math" panose="02040503050406030204" pitchFamily="18" charset="0"/>
                          </a:rPr>
                          <m:t>Φ</m:t>
                        </m:r>
                      </m:e>
                      <m:sub>
                        <m:r>
                          <a:rPr lang="en-US" i="1">
                            <a:solidFill>
                              <a:srgbClr val="FF0000"/>
                            </a:solidFill>
                            <a:latin typeface="Cambria Math" panose="02040503050406030204" pitchFamily="18" charset="0"/>
                          </a:rPr>
                          <m:t>𝑇h𝑁</m:t>
                        </m:r>
                      </m:sub>
                    </m:sSub>
                  </m:oMath>
                </a14:m>
                <a:r>
                  <a:rPr lang="en-GB" dirty="0">
                    <a:solidFill>
                      <a:srgbClr val="FF0000"/>
                    </a:solidFill>
                  </a:rPr>
                  <a:t> is reduced by a factor 28. </a:t>
                </a:r>
              </a:p>
            </p:txBody>
          </p:sp>
        </mc:Choice>
        <mc:Fallback xmlns="">
          <p:sp>
            <p:nvSpPr>
              <p:cNvPr id="79" name="Rectangle 78"/>
              <p:cNvSpPr>
                <a:spLocks noRot="1" noChangeAspect="1" noMove="1" noResize="1" noEditPoints="1" noAdjustHandles="1" noChangeArrowheads="1" noChangeShapeType="1" noTextEdit="1"/>
              </p:cNvSpPr>
              <p:nvPr/>
            </p:nvSpPr>
            <p:spPr>
              <a:xfrm>
                <a:off x="556953" y="5389711"/>
                <a:ext cx="7801166" cy="646331"/>
              </a:xfrm>
              <a:prstGeom prst="rect">
                <a:avLst/>
              </a:prstGeom>
              <a:blipFill>
                <a:blip r:embed="rId9"/>
                <a:stretch>
                  <a:fillRect t="-3704" b="-13889"/>
                </a:stretch>
              </a:blipFill>
              <a:ln w="12700">
                <a:solidFill>
                  <a:srgbClr val="FF0000"/>
                </a:solidFill>
              </a:ln>
            </p:spPr>
            <p:txBody>
              <a:bodyPr/>
              <a:lstStyle/>
              <a:p>
                <a:r>
                  <a:rPr lang="en-GB">
                    <a:noFill/>
                  </a:rPr>
                  <a:t> </a:t>
                </a:r>
              </a:p>
            </p:txBody>
          </p:sp>
        </mc:Fallback>
      </mc:AlternateContent>
      <p:sp>
        <p:nvSpPr>
          <p:cNvPr id="26"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27" name="Rectangle 26"/>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324996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
                                        </p:tgtEl>
                                        <p:attrNameLst>
                                          <p:attrName>style.visibility</p:attrName>
                                        </p:attrNameLst>
                                      </p:cBhvr>
                                      <p:to>
                                        <p:strVal val="visible"/>
                                      </p:to>
                                    </p:set>
                                  </p:childTnLst>
                                </p:cTn>
                              </p:par>
                            </p:childTnLst>
                          </p:cTn>
                        </p:par>
                        <p:par>
                          <p:cTn id="21" fill="hold">
                            <p:stCondLst>
                              <p:cond delay="0"/>
                            </p:stCondLst>
                            <p:childTnLst>
                              <p:par>
                                <p:cTn id="22" presetID="16" presetClass="entr" presetSubtype="21" fill="hold" grpId="0"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barn(inVertical)">
                                      <p:cBhvr>
                                        <p:cTn id="24" dur="500"/>
                                        <p:tgtEl>
                                          <p:spTgt spid="75"/>
                                        </p:tgtEl>
                                      </p:cBhvr>
                                    </p:animEffect>
                                  </p:childTnLst>
                                </p:cTn>
                              </p:par>
                            </p:childTnLst>
                          </p:cTn>
                        </p:par>
                        <p:par>
                          <p:cTn id="25" fill="hold">
                            <p:stCondLst>
                              <p:cond delay="500"/>
                            </p:stCondLst>
                            <p:childTnLst>
                              <p:par>
                                <p:cTn id="26" presetID="16" presetClass="entr" presetSubtype="21" fill="hold" grpId="0"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barn(inVertical)">
                                      <p:cBhvr>
                                        <p:cTn id="28" dur="500"/>
                                        <p:tgtEl>
                                          <p:spTgt spid="76"/>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6" presetClass="entr" presetSubtype="21" fill="hold" grpId="0" nodeType="with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barn(inVertical)">
                                      <p:cBhvr>
                                        <p:cTn id="35" dur="500"/>
                                        <p:tgtEl>
                                          <p:spTgt spid="77"/>
                                        </p:tgtEl>
                                      </p:cBhvr>
                                    </p:animEffect>
                                  </p:childTnLst>
                                </p:cTn>
                              </p:par>
                            </p:childTnLst>
                          </p:cTn>
                        </p:par>
                        <p:par>
                          <p:cTn id="36" fill="hold">
                            <p:stCondLst>
                              <p:cond delay="500"/>
                            </p:stCondLst>
                            <p:childTnLst>
                              <p:par>
                                <p:cTn id="37" presetID="16" presetClass="entr" presetSubtype="21"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barn(inVertical)">
                                      <p:cBhvr>
                                        <p:cTn id="39" dur="500"/>
                                        <p:tgtEl>
                                          <p:spTgt spid="78"/>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7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56172" y="980442"/>
            <a:ext cx="3048000" cy="2559050"/>
          </a:xfrm>
          <a:prstGeom prst="rect">
            <a:avLst/>
          </a:prstGeom>
        </p:spPr>
      </p:pic>
      <p:sp>
        <p:nvSpPr>
          <p:cNvPr id="4" name="Title 3"/>
          <p:cNvSpPr>
            <a:spLocks noGrp="1"/>
          </p:cNvSpPr>
          <p:nvPr>
            <p:ph type="title"/>
          </p:nvPr>
        </p:nvSpPr>
        <p:spPr>
          <a:xfrm>
            <a:off x="237433" y="-19426"/>
            <a:ext cx="8229600" cy="893977"/>
          </a:xfrm>
        </p:spPr>
        <p:txBody>
          <a:bodyPr>
            <a:normAutofit/>
          </a:bodyPr>
          <a:lstStyle/>
          <a:p>
            <a:r>
              <a:rPr lang="en-US" sz="4400" dirty="0" smtClean="0"/>
              <a:t>Application Vs CHARM</a:t>
            </a:r>
            <a:endParaRPr lang="en-GB" sz="4400" dirty="0"/>
          </a:p>
        </p:txBody>
      </p:sp>
      <p:sp>
        <p:nvSpPr>
          <p:cNvPr id="14" name="Slide Number Placeholder 13"/>
          <p:cNvSpPr>
            <a:spLocks noGrp="1"/>
          </p:cNvSpPr>
          <p:nvPr>
            <p:ph type="sldNum" sz="quarter" idx="12"/>
          </p:nvPr>
        </p:nvSpPr>
        <p:spPr/>
        <p:txBody>
          <a:bodyPr/>
          <a:lstStyle/>
          <a:p>
            <a:fld id="{17918391-D411-FE40-AAD7-861AE5233E0E}" type="slidenum">
              <a:rPr lang="en-US" smtClean="0"/>
              <a:pPr/>
              <a:t>22</a:t>
            </a:fld>
            <a:endParaRPr lang="en-US" dirty="0"/>
          </a:p>
        </p:txBody>
      </p:sp>
      <p:cxnSp>
        <p:nvCxnSpPr>
          <p:cNvPr id="11" name="Straight Connector 10"/>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31202" y="76322"/>
            <a:ext cx="731915" cy="768182"/>
          </a:xfrm>
          <a:prstGeom prst="rect">
            <a:avLst/>
          </a:prstGeom>
        </p:spPr>
      </p:pic>
      <p:grpSp>
        <p:nvGrpSpPr>
          <p:cNvPr id="2" name="Group 1"/>
          <p:cNvGrpSpPr/>
          <p:nvPr/>
        </p:nvGrpSpPr>
        <p:grpSpPr>
          <a:xfrm>
            <a:off x="334205" y="1396519"/>
            <a:ext cx="4440990" cy="2774509"/>
            <a:chOff x="455206" y="1052482"/>
            <a:chExt cx="4139622" cy="2899531"/>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55206" y="1052482"/>
              <a:ext cx="4139622" cy="2888966"/>
            </a:xfrm>
            <a:prstGeom prst="rect">
              <a:avLst/>
            </a:prstGeom>
            <a:noFill/>
            <a:ln w="38100">
              <a:solidFill>
                <a:srgbClr val="104282"/>
              </a:solidFill>
            </a:ln>
          </p:spPr>
        </p:pic>
        <p:pic>
          <p:nvPicPr>
            <p:cNvPr id="60" name="Picture 59"/>
            <p:cNvPicPr>
              <a:picLocks noChangeAspect="1"/>
            </p:cNvPicPr>
            <p:nvPr/>
          </p:nvPicPr>
          <p:blipFill>
            <a:blip r:embed="rId6"/>
            <a:stretch>
              <a:fillRect/>
            </a:stretch>
          </p:blipFill>
          <p:spPr>
            <a:xfrm>
              <a:off x="464190" y="1161188"/>
              <a:ext cx="4130638" cy="2790825"/>
            </a:xfrm>
            <a:prstGeom prst="rect">
              <a:avLst/>
            </a:prstGeom>
          </p:spPr>
        </p:pic>
        <p:grpSp>
          <p:nvGrpSpPr>
            <p:cNvPr id="74" name="Group 73"/>
            <p:cNvGrpSpPr/>
            <p:nvPr/>
          </p:nvGrpSpPr>
          <p:grpSpPr>
            <a:xfrm>
              <a:off x="1565025" y="1828150"/>
              <a:ext cx="1776866" cy="927419"/>
              <a:chOff x="1565025" y="1828150"/>
              <a:chExt cx="1776866" cy="927419"/>
            </a:xfrm>
          </p:grpSpPr>
          <p:grpSp>
            <p:nvGrpSpPr>
              <p:cNvPr id="69" name="Group 68"/>
              <p:cNvGrpSpPr/>
              <p:nvPr/>
            </p:nvGrpSpPr>
            <p:grpSpPr>
              <a:xfrm>
                <a:off x="1565025" y="1828150"/>
                <a:ext cx="479848" cy="668815"/>
                <a:chOff x="1565025" y="1828150"/>
                <a:chExt cx="479848" cy="668815"/>
              </a:xfrm>
            </p:grpSpPr>
            <p:sp>
              <p:nvSpPr>
                <p:cNvPr id="64" name="Rectangle 63"/>
                <p:cNvSpPr/>
                <p:nvPr/>
              </p:nvSpPr>
              <p:spPr>
                <a:xfrm flipH="1">
                  <a:off x="1565025" y="1828150"/>
                  <a:ext cx="479848" cy="430887"/>
                </a:xfrm>
                <a:prstGeom prst="rect">
                  <a:avLst/>
                </a:prstGeom>
                <a:noFill/>
                <a:ln>
                  <a:noFill/>
                </a:ln>
              </p:spPr>
              <p:txBody>
                <a:bodyPr wrap="square" lIns="91440" tIns="45720" rIns="91440" bIns="45720">
                  <a:spAutoFit/>
                </a:bodyPr>
                <a:lstStyle/>
                <a:p>
                  <a:pPr algn="ctr"/>
                  <a:r>
                    <a:rPr lang="en-US" sz="2200" b="1" dirty="0" smtClean="0">
                      <a:ln w="10160">
                        <a:noFill/>
                        <a:prstDash val="solid"/>
                      </a:ln>
                      <a:solidFill>
                        <a:srgbClr val="99FF99"/>
                      </a:solidFill>
                    </a:rPr>
                    <a:t>A</a:t>
                  </a:r>
                </a:p>
              </p:txBody>
            </p:sp>
            <p:sp>
              <p:nvSpPr>
                <p:cNvPr id="65" name="Rectangle 64"/>
                <p:cNvSpPr/>
                <p:nvPr/>
              </p:nvSpPr>
              <p:spPr>
                <a:xfrm>
                  <a:off x="1713297" y="2245460"/>
                  <a:ext cx="173255" cy="251505"/>
                </a:xfrm>
                <a:prstGeom prst="rect">
                  <a:avLst/>
                </a:prstGeom>
                <a:noFill/>
                <a:ln w="28575">
                  <a:solidFill>
                    <a:srgbClr val="99FF99"/>
                  </a:solidFill>
                </a:ln>
                <a:effectLst>
                  <a:glow>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2412227" y="2324682"/>
                <a:ext cx="494602" cy="430887"/>
                <a:chOff x="2412227" y="2324682"/>
                <a:chExt cx="494602" cy="430887"/>
              </a:xfrm>
            </p:grpSpPr>
            <p:sp>
              <p:nvSpPr>
                <p:cNvPr id="66" name="Rectangle 65"/>
                <p:cNvSpPr/>
                <p:nvPr/>
              </p:nvSpPr>
              <p:spPr>
                <a:xfrm>
                  <a:off x="2761861" y="2402992"/>
                  <a:ext cx="144968" cy="251505"/>
                </a:xfrm>
                <a:prstGeom prst="rect">
                  <a:avLst/>
                </a:prstGeom>
                <a:noFill/>
                <a:ln w="28575">
                  <a:solidFill>
                    <a:srgbClr val="FFFF00"/>
                  </a:solidFill>
                </a:ln>
                <a:effectLst>
                  <a:glow>
                    <a:schemeClr val="accent1">
                      <a:tint val="30000"/>
                      <a:shade val="95000"/>
                      <a:satMod val="300000"/>
                      <a:alpha val="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Rectangle 66"/>
                <p:cNvSpPr/>
                <p:nvPr/>
              </p:nvSpPr>
              <p:spPr>
                <a:xfrm flipH="1">
                  <a:off x="2412227" y="2324682"/>
                  <a:ext cx="393220" cy="430887"/>
                </a:xfrm>
                <a:prstGeom prst="rect">
                  <a:avLst/>
                </a:prstGeom>
                <a:noFill/>
                <a:ln>
                  <a:noFill/>
                </a:ln>
              </p:spPr>
              <p:txBody>
                <a:bodyPr wrap="square" lIns="91440" tIns="45720" rIns="91440" bIns="45720">
                  <a:spAutoFit/>
                </a:bodyPr>
                <a:lstStyle/>
                <a:p>
                  <a:pPr algn="ctr"/>
                  <a:r>
                    <a:rPr lang="en-US" sz="2200" b="1" dirty="0" smtClean="0">
                      <a:ln w="10160">
                        <a:noFill/>
                        <a:prstDash val="solid"/>
                      </a:ln>
                      <a:solidFill>
                        <a:srgbClr val="FFFF00"/>
                      </a:solidFill>
                    </a:rPr>
                    <a:t>B</a:t>
                  </a:r>
                </a:p>
              </p:txBody>
            </p:sp>
          </p:grpSp>
          <p:sp>
            <p:nvSpPr>
              <p:cNvPr id="68" name="Rectangle 67"/>
              <p:cNvSpPr/>
              <p:nvPr/>
            </p:nvSpPr>
            <p:spPr>
              <a:xfrm flipH="1">
                <a:off x="3118104" y="2324681"/>
                <a:ext cx="223787" cy="430887"/>
              </a:xfrm>
              <a:prstGeom prst="rect">
                <a:avLst/>
              </a:prstGeom>
              <a:noFill/>
              <a:ln>
                <a:noFill/>
              </a:ln>
            </p:spPr>
            <p:txBody>
              <a:bodyPr wrap="square" lIns="91440" tIns="45720" rIns="91440" bIns="45720">
                <a:spAutoFit/>
              </a:bodyPr>
              <a:lstStyle/>
              <a:p>
                <a:pPr algn="ctr"/>
                <a:r>
                  <a:rPr lang="en-US" sz="2200" b="1" dirty="0">
                    <a:ln w="10160">
                      <a:noFill/>
                      <a:prstDash val="solid"/>
                    </a:ln>
                    <a:solidFill>
                      <a:srgbClr val="FF0000"/>
                    </a:solidFill>
                  </a:rPr>
                  <a:t>C</a:t>
                </a:r>
                <a:endParaRPr lang="en-US" sz="2200" b="1" dirty="0" smtClean="0">
                  <a:ln w="10160">
                    <a:noFill/>
                    <a:prstDash val="solid"/>
                  </a:ln>
                  <a:solidFill>
                    <a:srgbClr val="FF0000"/>
                  </a:solidFill>
                </a:endParaRPr>
              </a:p>
            </p:txBody>
          </p:sp>
        </p:grpSp>
      </p:grpSp>
      <mc:AlternateContent xmlns:mc="http://schemas.openxmlformats.org/markup-compatibility/2006" xmlns:a14="http://schemas.microsoft.com/office/drawing/2010/main">
        <mc:Choice Requires="a14">
          <p:sp>
            <p:nvSpPr>
              <p:cNvPr id="71" name="Rectangle 70"/>
              <p:cNvSpPr/>
              <p:nvPr/>
            </p:nvSpPr>
            <p:spPr>
              <a:xfrm>
                <a:off x="334205" y="5219219"/>
                <a:ext cx="7229505" cy="524182"/>
              </a:xfrm>
              <a:prstGeom prst="rect">
                <a:avLst/>
              </a:prstGeom>
            </p:spPr>
            <p:txBody>
              <a:bodyPr wrap="square">
                <a:spAutoFit/>
              </a:bodyPr>
              <a:lstStyle/>
              <a:p>
                <a:r>
                  <a:rPr lang="en-GB" dirty="0" smtClean="0"/>
                  <a:t>CHARM conf. </a:t>
                </a:r>
                <a:r>
                  <a:rPr lang="en-GB" dirty="0" smtClean="0">
                    <a:sym typeface="Wingdings" panose="05000000000000000000" pitchFamily="2" charset="2"/>
                  </a:rPr>
                  <a:t> </a:t>
                </a:r>
                <a:r>
                  <a:rPr lang="en-GB" dirty="0" err="1" smtClean="0"/>
                  <a:t>AlHOOOO</a:t>
                </a:r>
                <a:r>
                  <a:rPr lang="en-GB" dirty="0"/>
                  <a:t> </a:t>
                </a:r>
                <a:r>
                  <a:rPr lang="en-GB" dirty="0" smtClean="0"/>
                  <a:t>at Position 0 </a:t>
                </a:r>
                <a:r>
                  <a:rPr lang="en-GB" dirty="0" smtClean="0">
                    <a:sym typeface="Wingdings" panose="05000000000000000000" pitchFamily="2" charset="2"/>
                  </a:rPr>
                  <a:t> </a:t>
                </a:r>
                <a14:m>
                  <m:oMath xmlns:m="http://schemas.openxmlformats.org/officeDocument/2006/math">
                    <m:r>
                      <a:rPr lang="en-US" b="0" i="1" smtClean="0">
                        <a:latin typeface="Cambria Math" panose="02040503050406030204" pitchFamily="18" charset="0"/>
                        <a:sym typeface="Wingdings" panose="05000000000000000000" pitchFamily="2" charset="2"/>
                      </a:rPr>
                      <m:t>8.5</m:t>
                    </m:r>
                    <m:r>
                      <a:rPr lang="en-US" i="1">
                        <a:latin typeface="Cambria Math" panose="02040503050406030204" pitchFamily="18" charset="0"/>
                        <a:ea typeface="Cambria Math" panose="02040503050406030204" pitchFamily="18" charset="0"/>
                        <a:sym typeface="Wingdings" panose="05000000000000000000" pitchFamily="2" charset="2"/>
                      </a:rPr>
                      <m:t>∙</m:t>
                    </m:r>
                    <m:sSup>
                      <m:sSupPr>
                        <m:ctrlPr>
                          <a:rPr lang="en-US" i="1">
                            <a:latin typeface="Cambria Math" panose="02040503050406030204" pitchFamily="18" charset="0"/>
                            <a:ea typeface="Cambria Math" panose="02040503050406030204" pitchFamily="18" charset="0"/>
                            <a:sym typeface="Wingdings" panose="05000000000000000000" pitchFamily="2" charset="2"/>
                          </a:rPr>
                        </m:ctrlPr>
                      </m:sSupPr>
                      <m:e>
                        <m:r>
                          <a:rPr lang="en-US" i="1">
                            <a:latin typeface="Cambria Math" panose="02040503050406030204" pitchFamily="18" charset="0"/>
                            <a:ea typeface="Cambria Math" panose="02040503050406030204" pitchFamily="18" charset="0"/>
                            <a:sym typeface="Wingdings" panose="05000000000000000000" pitchFamily="2" charset="2"/>
                          </a:rPr>
                          <m:t>10</m:t>
                        </m:r>
                      </m:e>
                      <m:sup>
                        <m:r>
                          <a:rPr lang="en-US" i="1">
                            <a:latin typeface="Cambria Math" panose="02040503050406030204" pitchFamily="18" charset="0"/>
                            <a:ea typeface="Cambria Math" panose="02040503050406030204" pitchFamily="18" charset="0"/>
                            <a:sym typeface="Wingdings" panose="05000000000000000000" pitchFamily="2" charset="2"/>
                          </a:rPr>
                          <m:t>7</m:t>
                        </m:r>
                      </m:sup>
                    </m:sSup>
                    <m:r>
                      <a:rPr lang="en-US" i="1">
                        <a:latin typeface="Cambria Math" panose="02040503050406030204" pitchFamily="18" charset="0"/>
                        <a:ea typeface="Cambria Math" panose="02040503050406030204" pitchFamily="18" charset="0"/>
                        <a:sym typeface="Wingdings" panose="05000000000000000000" pitchFamily="2" charset="2"/>
                      </a:rPr>
                      <m:t> </m:t>
                    </m:r>
                    <m:f>
                      <m:fPr>
                        <m:ctrlPr>
                          <a:rPr lang="en-US" i="1">
                            <a:latin typeface="Cambria Math" panose="02040503050406030204" pitchFamily="18" charset="0"/>
                            <a:ea typeface="Cambria Math" panose="02040503050406030204" pitchFamily="18" charset="0"/>
                            <a:sym typeface="Wingdings" panose="05000000000000000000" pitchFamily="2" charset="2"/>
                          </a:rPr>
                        </m:ctrlPr>
                      </m:fPr>
                      <m:num>
                        <m:r>
                          <a:rPr lang="en-US" i="1">
                            <a:latin typeface="Cambria Math" panose="02040503050406030204" pitchFamily="18" charset="0"/>
                            <a:ea typeface="Cambria Math" panose="02040503050406030204" pitchFamily="18" charset="0"/>
                            <a:sym typeface="Wingdings" panose="05000000000000000000" pitchFamily="2" charset="2"/>
                          </a:rPr>
                          <m:t>𝑝𝑝</m:t>
                        </m:r>
                        <m:r>
                          <a:rPr lang="en-US" i="1">
                            <a:latin typeface="Cambria Math" panose="02040503050406030204" pitchFamily="18" charset="0"/>
                            <a:ea typeface="Cambria Math" panose="02040503050406030204" pitchFamily="18" charset="0"/>
                            <a:sym typeface="Wingdings" panose="05000000000000000000" pitchFamily="2" charset="2"/>
                          </a:rPr>
                          <m:t>∙</m:t>
                        </m:r>
                        <m:sSup>
                          <m:sSupPr>
                            <m:ctrlPr>
                              <a:rPr lang="en-US" i="1">
                                <a:latin typeface="Cambria Math" panose="02040503050406030204" pitchFamily="18" charset="0"/>
                                <a:ea typeface="Cambria Math" panose="02040503050406030204" pitchFamily="18" charset="0"/>
                                <a:sym typeface="Wingdings" panose="05000000000000000000" pitchFamily="2" charset="2"/>
                              </a:rPr>
                            </m:ctrlPr>
                          </m:sSupPr>
                          <m:e>
                            <m:r>
                              <a:rPr lang="en-US" i="1">
                                <a:latin typeface="Cambria Math" panose="02040503050406030204" pitchFamily="18" charset="0"/>
                                <a:ea typeface="Cambria Math" panose="02040503050406030204" pitchFamily="18" charset="0"/>
                                <a:sym typeface="Wingdings" panose="05000000000000000000" pitchFamily="2" charset="2"/>
                              </a:rPr>
                              <m:t>𝑐𝑚</m:t>
                            </m:r>
                          </m:e>
                          <m:sup>
                            <m:r>
                              <a:rPr lang="en-US" i="1">
                                <a:latin typeface="Cambria Math" panose="02040503050406030204" pitchFamily="18" charset="0"/>
                                <a:ea typeface="Cambria Math" panose="02040503050406030204" pitchFamily="18" charset="0"/>
                                <a:sym typeface="Wingdings" panose="05000000000000000000" pitchFamily="2" charset="2"/>
                              </a:rPr>
                              <m:t>−2</m:t>
                            </m:r>
                          </m:sup>
                        </m:sSup>
                      </m:num>
                      <m:den>
                        <m:r>
                          <a:rPr lang="en-US" i="1">
                            <a:latin typeface="Cambria Math" panose="02040503050406030204" pitchFamily="18" charset="0"/>
                            <a:ea typeface="Cambria Math" panose="02040503050406030204" pitchFamily="18" charset="0"/>
                            <a:sym typeface="Wingdings" panose="05000000000000000000" pitchFamily="2" charset="2"/>
                          </a:rPr>
                          <m:t>𝑤𝑒𝑒𝑘</m:t>
                        </m:r>
                      </m:den>
                    </m:f>
                  </m:oMath>
                </a14:m>
                <a:r>
                  <a:rPr lang="en-GB" dirty="0" smtClean="0">
                    <a:sym typeface="Wingdings" panose="05000000000000000000" pitchFamily="2" charset="2"/>
                  </a:rPr>
                  <a:t>  </a:t>
                </a:r>
                <a:endParaRPr lang="en-GB" dirty="0" smtClean="0"/>
              </a:p>
            </p:txBody>
          </p:sp>
        </mc:Choice>
        <mc:Fallback xmlns="">
          <p:sp>
            <p:nvSpPr>
              <p:cNvPr id="71" name="Rectangle 70"/>
              <p:cNvSpPr>
                <a:spLocks noRot="1" noChangeAspect="1" noMove="1" noResize="1" noEditPoints="1" noAdjustHandles="1" noChangeArrowheads="1" noChangeShapeType="1" noTextEdit="1"/>
              </p:cNvSpPr>
              <p:nvPr/>
            </p:nvSpPr>
            <p:spPr>
              <a:xfrm>
                <a:off x="334205" y="5219219"/>
                <a:ext cx="7229505" cy="524182"/>
              </a:xfrm>
              <a:prstGeom prst="rect">
                <a:avLst/>
              </a:prstGeom>
              <a:blipFill>
                <a:blip r:embed="rId7"/>
                <a:stretch>
                  <a:fillRect l="-759" b="-5814"/>
                </a:stretch>
              </a:blipFill>
            </p:spPr>
            <p:txBody>
              <a:bodyPr/>
              <a:lstStyle/>
              <a:p>
                <a:r>
                  <a:rPr lang="en-GB">
                    <a:noFill/>
                  </a:rPr>
                  <a:t> </a:t>
                </a:r>
              </a:p>
            </p:txBody>
          </p:sp>
        </mc:Fallback>
      </mc:AlternateContent>
      <p:cxnSp>
        <p:nvCxnSpPr>
          <p:cNvPr id="5" name="Straight Arrow Connector 4"/>
          <p:cNvCxnSpPr/>
          <p:nvPr/>
        </p:nvCxnSpPr>
        <p:spPr>
          <a:xfrm flipV="1">
            <a:off x="6558742" y="3186991"/>
            <a:ext cx="548640" cy="832544"/>
          </a:xfrm>
          <a:prstGeom prst="straightConnector1">
            <a:avLst/>
          </a:prstGeom>
          <a:ln>
            <a:solidFill>
              <a:srgbClr val="0B387C"/>
            </a:solidFill>
            <a:tailEnd type="triangle"/>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0" name="Rectangle 39"/>
              <p:cNvSpPr/>
              <p:nvPr/>
            </p:nvSpPr>
            <p:spPr>
              <a:xfrm>
                <a:off x="368172" y="4602775"/>
                <a:ext cx="7229505" cy="522707"/>
              </a:xfrm>
              <a:prstGeom prst="rect">
                <a:avLst/>
              </a:prstGeom>
            </p:spPr>
            <p:txBody>
              <a:bodyPr wrap="square">
                <a:spAutoFit/>
              </a:bodyPr>
              <a:lstStyle/>
              <a:p>
                <a:r>
                  <a:rPr lang="en-GB" dirty="0" smtClean="0"/>
                  <a:t>NA62 </a:t>
                </a:r>
                <a:r>
                  <a:rPr lang="en-GB" dirty="0" smtClean="0">
                    <a:sym typeface="Wingdings" panose="05000000000000000000" pitchFamily="2" charset="2"/>
                  </a:rPr>
                  <a:t></a:t>
                </a:r>
                <a:r>
                  <a:rPr lang="en-GB" dirty="0" smtClean="0"/>
                  <a:t> Position A </a:t>
                </a:r>
                <a:r>
                  <a:rPr lang="en-GB" dirty="0" smtClean="0">
                    <a:sym typeface="Wingdings" panose="05000000000000000000" pitchFamily="2" charset="2"/>
                  </a:rPr>
                  <a:t> </a:t>
                </a:r>
                <a14:m>
                  <m:oMath xmlns:m="http://schemas.openxmlformats.org/officeDocument/2006/math">
                    <m:r>
                      <a:rPr lang="en-US" b="0" i="1" smtClean="0">
                        <a:latin typeface="Cambria Math" panose="02040503050406030204" pitchFamily="18" charset="0"/>
                        <a:sym typeface="Wingdings" panose="05000000000000000000" pitchFamily="2" charset="2"/>
                      </a:rPr>
                      <m:t>7.1</m:t>
                    </m:r>
                    <m:r>
                      <a:rPr lang="en-US" b="0" i="1" smtClean="0">
                        <a:latin typeface="Cambria Math" panose="02040503050406030204" pitchFamily="18" charset="0"/>
                        <a:ea typeface="Cambria Math" panose="02040503050406030204" pitchFamily="18" charset="0"/>
                        <a:sym typeface="Wingdings" panose="05000000000000000000" pitchFamily="2" charset="2"/>
                      </a:rPr>
                      <m:t>∙</m:t>
                    </m:r>
                    <m:sSup>
                      <m:sSupPr>
                        <m:ctrlPr>
                          <a:rPr lang="en-US" b="0" i="1" smtClean="0">
                            <a:latin typeface="Cambria Math" panose="02040503050406030204" pitchFamily="18" charset="0"/>
                            <a:ea typeface="Cambria Math" panose="02040503050406030204" pitchFamily="18" charset="0"/>
                            <a:sym typeface="Wingdings" panose="05000000000000000000" pitchFamily="2" charset="2"/>
                          </a:rPr>
                        </m:ctrlPr>
                      </m:sSupPr>
                      <m:e>
                        <m:r>
                          <a:rPr lang="en-US" b="0" i="1" smtClean="0">
                            <a:latin typeface="Cambria Math" panose="02040503050406030204" pitchFamily="18" charset="0"/>
                            <a:ea typeface="Cambria Math" panose="02040503050406030204" pitchFamily="18" charset="0"/>
                            <a:sym typeface="Wingdings" panose="05000000000000000000" pitchFamily="2" charset="2"/>
                          </a:rPr>
                          <m:t>10</m:t>
                        </m:r>
                      </m:e>
                      <m:sup>
                        <m:r>
                          <a:rPr lang="en-US" b="0" i="1" smtClean="0">
                            <a:latin typeface="Cambria Math" panose="02040503050406030204" pitchFamily="18" charset="0"/>
                            <a:ea typeface="Cambria Math" panose="02040503050406030204" pitchFamily="18" charset="0"/>
                            <a:sym typeface="Wingdings" panose="05000000000000000000" pitchFamily="2" charset="2"/>
                          </a:rPr>
                          <m:t>7</m:t>
                        </m:r>
                      </m:sup>
                    </m:sSup>
                    <m:r>
                      <a:rPr lang="en-US" b="0" i="1" smtClean="0">
                        <a:latin typeface="Cambria Math" panose="02040503050406030204" pitchFamily="18" charset="0"/>
                        <a:ea typeface="Cambria Math" panose="02040503050406030204" pitchFamily="18" charset="0"/>
                        <a:sym typeface="Wingdings" panose="05000000000000000000" pitchFamily="2" charset="2"/>
                      </a:rPr>
                      <m:t> </m:t>
                    </m:r>
                    <m:f>
                      <m:fPr>
                        <m:ctrlPr>
                          <a:rPr lang="en-US" b="0" i="1" smtClean="0">
                            <a:latin typeface="Cambria Math" panose="02040503050406030204" pitchFamily="18" charset="0"/>
                            <a:ea typeface="Cambria Math" panose="02040503050406030204" pitchFamily="18" charset="0"/>
                            <a:sym typeface="Wingdings" panose="05000000000000000000" pitchFamily="2" charset="2"/>
                          </a:rPr>
                        </m:ctrlPr>
                      </m:fPr>
                      <m:num>
                        <m:r>
                          <a:rPr lang="en-US" i="1">
                            <a:latin typeface="Cambria Math" panose="02040503050406030204" pitchFamily="18" charset="0"/>
                            <a:ea typeface="Cambria Math" panose="02040503050406030204" pitchFamily="18" charset="0"/>
                            <a:sym typeface="Wingdings" panose="05000000000000000000" pitchFamily="2" charset="2"/>
                          </a:rPr>
                          <m:t>𝑝𝑝</m:t>
                        </m:r>
                        <m:r>
                          <a:rPr lang="en-US" i="1">
                            <a:latin typeface="Cambria Math" panose="02040503050406030204" pitchFamily="18" charset="0"/>
                            <a:ea typeface="Cambria Math" panose="02040503050406030204" pitchFamily="18" charset="0"/>
                            <a:sym typeface="Wingdings" panose="05000000000000000000" pitchFamily="2" charset="2"/>
                          </a:rPr>
                          <m:t>∙</m:t>
                        </m:r>
                        <m:sSup>
                          <m:sSupPr>
                            <m:ctrlPr>
                              <a:rPr lang="en-US" i="1">
                                <a:latin typeface="Cambria Math" panose="02040503050406030204" pitchFamily="18" charset="0"/>
                                <a:ea typeface="Cambria Math" panose="02040503050406030204" pitchFamily="18" charset="0"/>
                                <a:sym typeface="Wingdings" panose="05000000000000000000" pitchFamily="2" charset="2"/>
                              </a:rPr>
                            </m:ctrlPr>
                          </m:sSupPr>
                          <m:e>
                            <m:r>
                              <a:rPr lang="en-US" i="1">
                                <a:latin typeface="Cambria Math" panose="02040503050406030204" pitchFamily="18" charset="0"/>
                                <a:ea typeface="Cambria Math" panose="02040503050406030204" pitchFamily="18" charset="0"/>
                                <a:sym typeface="Wingdings" panose="05000000000000000000" pitchFamily="2" charset="2"/>
                              </a:rPr>
                              <m:t>𝑐𝑚</m:t>
                            </m:r>
                          </m:e>
                          <m:sup>
                            <m:r>
                              <a:rPr lang="en-US" i="1">
                                <a:latin typeface="Cambria Math" panose="02040503050406030204" pitchFamily="18" charset="0"/>
                                <a:ea typeface="Cambria Math" panose="02040503050406030204" pitchFamily="18" charset="0"/>
                                <a:sym typeface="Wingdings" panose="05000000000000000000" pitchFamily="2" charset="2"/>
                              </a:rPr>
                              <m:t>−2</m:t>
                            </m:r>
                          </m:sup>
                        </m:sSup>
                      </m:num>
                      <m:den>
                        <m:r>
                          <a:rPr lang="en-US" b="0" i="1" smtClean="0">
                            <a:latin typeface="Cambria Math" panose="02040503050406030204" pitchFamily="18" charset="0"/>
                            <a:ea typeface="Cambria Math" panose="02040503050406030204" pitchFamily="18" charset="0"/>
                            <a:sym typeface="Wingdings" panose="05000000000000000000" pitchFamily="2" charset="2"/>
                          </a:rPr>
                          <m:t>𝑤𝑒𝑒𝑘</m:t>
                        </m:r>
                      </m:den>
                    </m:f>
                  </m:oMath>
                </a14:m>
                <a:endParaRPr lang="en-GB" dirty="0" smtClean="0"/>
              </a:p>
            </p:txBody>
          </p:sp>
        </mc:Choice>
        <mc:Fallback xmlns="">
          <p:sp>
            <p:nvSpPr>
              <p:cNvPr id="40" name="Rectangle 39"/>
              <p:cNvSpPr>
                <a:spLocks noRot="1" noChangeAspect="1" noMove="1" noResize="1" noEditPoints="1" noAdjustHandles="1" noChangeArrowheads="1" noChangeShapeType="1" noTextEdit="1"/>
              </p:cNvSpPr>
              <p:nvPr/>
            </p:nvSpPr>
            <p:spPr>
              <a:xfrm>
                <a:off x="368172" y="4602775"/>
                <a:ext cx="7229505" cy="522707"/>
              </a:xfrm>
              <a:prstGeom prst="rect">
                <a:avLst/>
              </a:prstGeom>
              <a:blipFill>
                <a:blip r:embed="rId8"/>
                <a:stretch>
                  <a:fillRect l="-675" b="-5814"/>
                </a:stretch>
              </a:blipFill>
            </p:spPr>
            <p:txBody>
              <a:bodyPr/>
              <a:lstStyle/>
              <a:p>
                <a:r>
                  <a:rPr lang="en-GB">
                    <a:noFill/>
                  </a:rPr>
                  <a:t> </a:t>
                </a:r>
              </a:p>
            </p:txBody>
          </p:sp>
        </mc:Fallback>
      </mc:AlternateContent>
      <p:sp>
        <p:nvSpPr>
          <p:cNvPr id="23"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24" name="Rectangle 23"/>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4221647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2" name="Rectangle 11"/>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14" name="Slide Number Placeholder 13"/>
          <p:cNvSpPr>
            <a:spLocks noGrp="1"/>
          </p:cNvSpPr>
          <p:nvPr>
            <p:ph type="sldNum" sz="quarter" idx="12"/>
          </p:nvPr>
        </p:nvSpPr>
        <p:spPr/>
        <p:txBody>
          <a:bodyPr/>
          <a:lstStyle/>
          <a:p>
            <a:r>
              <a:rPr lang="en-US" dirty="0" smtClean="0"/>
              <a:t>2</a:t>
            </a:r>
            <a:endParaRPr lang="en-US" dirty="0"/>
          </a:p>
        </p:txBody>
      </p:sp>
      <p:sp>
        <p:nvSpPr>
          <p:cNvPr id="6" name="Title 3"/>
          <p:cNvSpPr>
            <a:spLocks noGrp="1"/>
          </p:cNvSpPr>
          <p:nvPr>
            <p:ph type="title"/>
          </p:nvPr>
        </p:nvSpPr>
        <p:spPr>
          <a:xfrm>
            <a:off x="149472" y="15595"/>
            <a:ext cx="8229600" cy="893977"/>
          </a:xfrm>
        </p:spPr>
        <p:txBody>
          <a:bodyPr>
            <a:normAutofit/>
          </a:bodyPr>
          <a:lstStyle/>
          <a:p>
            <a:r>
              <a:rPr lang="en-US" sz="4400" dirty="0" smtClean="0"/>
              <a:t>Overview</a:t>
            </a:r>
            <a:endParaRPr lang="en-GB" sz="4400" dirty="0"/>
          </a:p>
        </p:txBody>
      </p:sp>
      <p:cxnSp>
        <p:nvCxnSpPr>
          <p:cNvPr id="16" name="Straight Connector 15"/>
          <p:cNvCxnSpPr/>
          <p:nvPr/>
        </p:nvCxnSpPr>
        <p:spPr>
          <a:xfrm>
            <a:off x="237433" y="783264"/>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4" name="TextBox 3"/>
          <p:cNvSpPr txBox="1"/>
          <p:nvPr/>
        </p:nvSpPr>
        <p:spPr>
          <a:xfrm>
            <a:off x="683005" y="931785"/>
            <a:ext cx="8173040" cy="3785652"/>
          </a:xfrm>
          <a:prstGeom prst="rect">
            <a:avLst/>
          </a:prstGeom>
          <a:noFill/>
        </p:spPr>
        <p:txBody>
          <a:bodyPr wrap="square" rtlCol="0">
            <a:spAutoFit/>
          </a:bodyPr>
          <a:lstStyle/>
          <a:p>
            <a:pPr marL="342900" indent="-342900">
              <a:spcBef>
                <a:spcPts val="600"/>
              </a:spcBef>
              <a:spcAft>
                <a:spcPts val="1200"/>
              </a:spcAft>
              <a:buFont typeface="+mj-lt"/>
              <a:buAutoNum type="arabicPeriod"/>
            </a:pPr>
            <a:r>
              <a:rPr lang="en-US" sz="2000" dirty="0"/>
              <a:t>Studies of </a:t>
            </a:r>
            <a:r>
              <a:rPr lang="en-US" sz="2000" dirty="0" smtClean="0"/>
              <a:t>constraints </a:t>
            </a:r>
            <a:r>
              <a:rPr lang="en-US" sz="2000" dirty="0"/>
              <a:t>encountered in the CHARM Dosimetry. </a:t>
            </a:r>
            <a:r>
              <a:rPr lang="en-GB" sz="2000" dirty="0"/>
              <a:t>Indeed, a deep knowledge of these peculiarities become essential to characterize properly the mixed field of the facility</a:t>
            </a:r>
            <a:r>
              <a:rPr lang="en-US" sz="2000" dirty="0"/>
              <a:t> during the test session.</a:t>
            </a:r>
          </a:p>
          <a:p>
            <a:pPr marL="342900" indent="-342900">
              <a:spcBef>
                <a:spcPts val="600"/>
              </a:spcBef>
              <a:spcAft>
                <a:spcPts val="600"/>
              </a:spcAft>
              <a:buFont typeface="+mj-lt"/>
              <a:buAutoNum type="arabicPeriod"/>
            </a:pPr>
            <a:r>
              <a:rPr lang="en-GB" sz="2000" dirty="0"/>
              <a:t>Studies for the improvement of CHARM facility in term of new test opportunities, starting from 2021.</a:t>
            </a:r>
          </a:p>
          <a:p>
            <a:pPr marL="720000" lvl="1" indent="-252000">
              <a:spcBef>
                <a:spcPts val="600"/>
              </a:spcBef>
              <a:spcAft>
                <a:spcPts val="1200"/>
              </a:spcAft>
              <a:buFont typeface="Arial" panose="020B0604020202020204" pitchFamily="34" charset="0"/>
              <a:buChar char="•"/>
            </a:pPr>
            <a:r>
              <a:rPr lang="en-GB" sz="2000" dirty="0" smtClean="0"/>
              <a:t>Boron </a:t>
            </a:r>
            <a:r>
              <a:rPr lang="en-GB" sz="2000" dirty="0"/>
              <a:t>Carbide shielding employment to </a:t>
            </a:r>
            <a:r>
              <a:rPr lang="en-GB" sz="2000" dirty="0" smtClean="0"/>
              <a:t>protect electronic against </a:t>
            </a:r>
            <a:r>
              <a:rPr lang="en-GB" sz="2000" dirty="0" err="1" smtClean="0"/>
              <a:t>ThNs</a:t>
            </a:r>
            <a:r>
              <a:rPr lang="en-GB" sz="2000" dirty="0" smtClean="0"/>
              <a:t>. </a:t>
            </a:r>
          </a:p>
          <a:p>
            <a:pPr marL="720000" lvl="1" indent="-252000">
              <a:spcBef>
                <a:spcPts val="600"/>
              </a:spcBef>
              <a:spcAft>
                <a:spcPts val="1200"/>
              </a:spcAft>
              <a:buFont typeface="Arial" panose="020B0604020202020204" pitchFamily="34" charset="0"/>
              <a:buChar char="•"/>
            </a:pPr>
            <a:r>
              <a:rPr lang="en-GB" sz="2000" dirty="0">
                <a:solidFill>
                  <a:srgbClr val="7030A0"/>
                </a:solidFill>
              </a:rPr>
              <a:t>Exploring the capabilities of CHARM facility to measure the </a:t>
            </a:r>
            <a:r>
              <a:rPr lang="en-GB" sz="2000" dirty="0" err="1">
                <a:solidFill>
                  <a:srgbClr val="7030A0"/>
                </a:solidFill>
              </a:rPr>
              <a:t>ThNs</a:t>
            </a:r>
            <a:r>
              <a:rPr lang="en-GB" sz="2000" dirty="0">
                <a:solidFill>
                  <a:srgbClr val="7030A0"/>
                </a:solidFill>
              </a:rPr>
              <a:t> cross section of SRAMs</a:t>
            </a:r>
            <a:r>
              <a:rPr lang="en-GB" sz="2000" dirty="0" smtClean="0">
                <a:solidFill>
                  <a:srgbClr val="7030A0"/>
                </a:solidFill>
              </a:rPr>
              <a:t>.</a:t>
            </a:r>
            <a:endParaRPr lang="en-GB" sz="2000" dirty="0">
              <a:solidFill>
                <a:srgbClr val="7030A0"/>
              </a:solidFill>
            </a:endParaRPr>
          </a:p>
        </p:txBody>
      </p:sp>
      <p:sp>
        <p:nvSpPr>
          <p:cNvPr id="11" name="Rectangle 10"/>
          <p:cNvSpPr/>
          <p:nvPr/>
        </p:nvSpPr>
        <p:spPr>
          <a:xfrm>
            <a:off x="1242982" y="4821838"/>
            <a:ext cx="7325983" cy="1292662"/>
          </a:xfrm>
          <a:prstGeom prst="rect">
            <a:avLst/>
          </a:prstGeom>
          <a:ln w="19050">
            <a:noFill/>
            <a:prstDash val="sysDash"/>
          </a:ln>
        </p:spPr>
        <p:txBody>
          <a:bodyPr wrap="square">
            <a:spAutoFit/>
          </a:bodyPr>
          <a:lstStyle/>
          <a:p>
            <a:endParaRPr lang="en-GB" sz="1400" b="1" dirty="0" smtClean="0">
              <a:solidFill>
                <a:schemeClr val="tx2">
                  <a:lumMod val="75000"/>
                </a:schemeClr>
              </a:solidFill>
            </a:endParaRPr>
          </a:p>
          <a:p>
            <a:r>
              <a:rPr lang="en-GB" sz="1600" b="1" dirty="0" smtClean="0">
                <a:solidFill>
                  <a:schemeClr val="tx2">
                    <a:lumMod val="75000"/>
                  </a:schemeClr>
                </a:solidFill>
              </a:rPr>
              <a:t>RADECS 2017</a:t>
            </a:r>
            <a:r>
              <a:rPr lang="en-GB" sz="1600" dirty="0" smtClean="0">
                <a:solidFill>
                  <a:schemeClr val="tx2">
                    <a:lumMod val="75000"/>
                  </a:schemeClr>
                </a:solidFill>
              </a:rPr>
              <a:t> Geneva, Switzerland, Oct. 2017.</a:t>
            </a:r>
          </a:p>
          <a:p>
            <a:endParaRPr lang="en-US" sz="1200" dirty="0">
              <a:solidFill>
                <a:schemeClr val="tx2">
                  <a:lumMod val="75000"/>
                </a:schemeClr>
              </a:solidFill>
            </a:endParaRPr>
          </a:p>
          <a:p>
            <a:r>
              <a:rPr lang="en-GB" sz="1200" i="1" dirty="0" smtClean="0">
                <a:solidFill>
                  <a:schemeClr val="tx2">
                    <a:lumMod val="75000"/>
                  </a:schemeClr>
                </a:solidFill>
              </a:rPr>
              <a:t>C</a:t>
            </a:r>
            <a:r>
              <a:rPr lang="en-GB" sz="1200" i="1" dirty="0">
                <a:solidFill>
                  <a:schemeClr val="tx2">
                    <a:lumMod val="75000"/>
                  </a:schemeClr>
                </a:solidFill>
              </a:rPr>
              <a:t>. Cangialosi et all. </a:t>
            </a:r>
            <a:r>
              <a:rPr lang="en-GB" sz="1200" dirty="0">
                <a:solidFill>
                  <a:schemeClr val="tx2">
                    <a:lumMod val="75000"/>
                  </a:schemeClr>
                </a:solidFill>
              </a:rPr>
              <a:t>“Thermal Neutron SRAM Detector Characterization at the CERN Mixed-Field </a:t>
            </a:r>
            <a:r>
              <a:rPr lang="en-GB" sz="1200" dirty="0" smtClean="0">
                <a:solidFill>
                  <a:schemeClr val="tx2">
                    <a:lumMod val="75000"/>
                  </a:schemeClr>
                </a:solidFill>
              </a:rPr>
              <a:t>Facility, CHARM” </a:t>
            </a:r>
            <a:r>
              <a:rPr lang="en-GB" sz="1200" b="1" dirty="0">
                <a:solidFill>
                  <a:schemeClr val="tx2">
                    <a:lumMod val="75000"/>
                  </a:schemeClr>
                </a:solidFill>
              </a:rPr>
              <a:t>IEEE </a:t>
            </a:r>
            <a:r>
              <a:rPr lang="en-GB" sz="1200" b="1" dirty="0" smtClean="0">
                <a:solidFill>
                  <a:schemeClr val="tx2">
                    <a:lumMod val="75000"/>
                  </a:schemeClr>
                </a:solidFill>
              </a:rPr>
              <a:t>Trans. </a:t>
            </a:r>
            <a:r>
              <a:rPr lang="en-GB" sz="1200" b="1" dirty="0" err="1" smtClean="0">
                <a:solidFill>
                  <a:schemeClr val="tx2">
                    <a:lumMod val="75000"/>
                  </a:schemeClr>
                </a:solidFill>
              </a:rPr>
              <a:t>Nucl</a:t>
            </a:r>
            <a:r>
              <a:rPr lang="en-GB" sz="1200" b="1" dirty="0" smtClean="0">
                <a:solidFill>
                  <a:schemeClr val="tx2">
                    <a:lumMod val="75000"/>
                  </a:schemeClr>
                </a:solidFill>
              </a:rPr>
              <a:t>. Sci</a:t>
            </a:r>
            <a:r>
              <a:rPr lang="en-GB" sz="1200" dirty="0" smtClean="0">
                <a:solidFill>
                  <a:schemeClr val="tx2">
                    <a:lumMod val="75000"/>
                  </a:schemeClr>
                </a:solidFill>
              </a:rPr>
              <a:t>., </a:t>
            </a:r>
            <a:r>
              <a:rPr lang="en-GB" sz="1200" dirty="0">
                <a:solidFill>
                  <a:schemeClr val="tx2">
                    <a:lumMod val="75000"/>
                  </a:schemeClr>
                </a:solidFill>
              </a:rPr>
              <a:t>vol. 65, issue 8, pp. </a:t>
            </a:r>
            <a:r>
              <a:rPr lang="en-GB" sz="1200" dirty="0" smtClean="0">
                <a:solidFill>
                  <a:schemeClr val="tx2">
                    <a:lumMod val="75000"/>
                  </a:schemeClr>
                </a:solidFill>
              </a:rPr>
              <a:t>1887-1893. - 2018</a:t>
            </a:r>
          </a:p>
          <a:p>
            <a:endParaRPr lang="en-GB" sz="1200" dirty="0"/>
          </a:p>
        </p:txBody>
      </p:sp>
      <p:pic>
        <p:nvPicPr>
          <p:cNvPr id="13" name="Picture 1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49472" y="4937168"/>
            <a:ext cx="895546" cy="895546"/>
          </a:xfrm>
          <a:prstGeom prst="rect">
            <a:avLst/>
          </a:prstGeom>
        </p:spPr>
      </p:pic>
      <p:cxnSp>
        <p:nvCxnSpPr>
          <p:cNvPr id="15" name="Straight Connector 14"/>
          <p:cNvCxnSpPr/>
          <p:nvPr/>
        </p:nvCxnSpPr>
        <p:spPr>
          <a:xfrm>
            <a:off x="1367186" y="5976709"/>
            <a:ext cx="7319614" cy="0"/>
          </a:xfrm>
          <a:prstGeom prst="line">
            <a:avLst/>
          </a:prstGeom>
          <a:ln>
            <a:solidFill>
              <a:srgbClr val="7030A0"/>
            </a:solidFill>
            <a:prstDash val="sysDash"/>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367186" y="4937168"/>
            <a:ext cx="7319614" cy="0"/>
          </a:xfrm>
          <a:prstGeom prst="line">
            <a:avLst/>
          </a:prstGeom>
          <a:ln>
            <a:solidFill>
              <a:srgbClr val="7030A0"/>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3583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912" y="82873"/>
            <a:ext cx="8229600" cy="812478"/>
          </a:xfrm>
        </p:spPr>
        <p:txBody>
          <a:bodyPr>
            <a:normAutofit/>
          </a:bodyPr>
          <a:lstStyle/>
          <a:p>
            <a:r>
              <a:rPr lang="en-GB" sz="4400" dirty="0"/>
              <a:t>CHARM Facility</a:t>
            </a:r>
          </a:p>
        </p:txBody>
      </p:sp>
      <p:sp>
        <p:nvSpPr>
          <p:cNvPr id="14" name="Slide Number Placeholder 13"/>
          <p:cNvSpPr>
            <a:spLocks noGrp="1"/>
          </p:cNvSpPr>
          <p:nvPr>
            <p:ph type="sldNum" sz="quarter" idx="12"/>
          </p:nvPr>
        </p:nvSpPr>
        <p:spPr/>
        <p:txBody>
          <a:bodyPr/>
          <a:lstStyle/>
          <a:p>
            <a:r>
              <a:rPr lang="en-US" dirty="0"/>
              <a:t>3</a:t>
            </a:r>
            <a:endParaRPr lang="en-US" dirty="0"/>
          </a:p>
        </p:txBody>
      </p:sp>
      <p:grpSp>
        <p:nvGrpSpPr>
          <p:cNvPr id="270" name="Group 269"/>
          <p:cNvGrpSpPr/>
          <p:nvPr/>
        </p:nvGrpSpPr>
        <p:grpSpPr>
          <a:xfrm>
            <a:off x="3672169" y="1539530"/>
            <a:ext cx="5286186" cy="4375328"/>
            <a:chOff x="2884459" y="1302115"/>
            <a:chExt cx="5230498" cy="4701521"/>
          </a:xfrm>
        </p:grpSpPr>
        <p:grpSp>
          <p:nvGrpSpPr>
            <p:cNvPr id="134" name="Group 133"/>
            <p:cNvGrpSpPr/>
            <p:nvPr/>
          </p:nvGrpSpPr>
          <p:grpSpPr>
            <a:xfrm>
              <a:off x="2884459" y="1302115"/>
              <a:ext cx="5230498" cy="4701521"/>
              <a:chOff x="1924430" y="1457307"/>
              <a:chExt cx="5230498" cy="4701521"/>
            </a:xfrm>
          </p:grpSpPr>
          <p:grpSp>
            <p:nvGrpSpPr>
              <p:cNvPr id="135" name="Group 134"/>
              <p:cNvGrpSpPr/>
              <p:nvPr/>
            </p:nvGrpSpPr>
            <p:grpSpPr>
              <a:xfrm>
                <a:off x="1924430" y="1723486"/>
                <a:ext cx="5064875" cy="4435342"/>
                <a:chOff x="2855573" y="1723486"/>
                <a:chExt cx="5064875" cy="4435342"/>
              </a:xfrm>
            </p:grpSpPr>
            <p:sp>
              <p:nvSpPr>
                <p:cNvPr id="146" name="Rectangle 145"/>
                <p:cNvSpPr/>
                <p:nvPr/>
              </p:nvSpPr>
              <p:spPr>
                <a:xfrm>
                  <a:off x="2924923" y="1859070"/>
                  <a:ext cx="1343383" cy="2381305"/>
                </a:xfrm>
                <a:prstGeom prst="rect">
                  <a:avLst/>
                </a:prstGeom>
                <a:pattFill prst="pct5">
                  <a:fgClr>
                    <a:srgbClr val="FF0000"/>
                  </a:fgClr>
                  <a:bgClr>
                    <a:srgbClr val="FFFFFF"/>
                  </a:bgClr>
                </a:pattFill>
                <a:ln w="19050" cap="flat" cmpd="sng" algn="ctr">
                  <a:no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cxnSp>
              <p:nvCxnSpPr>
                <p:cNvPr id="147" name="Straight Arrow Connector 146"/>
                <p:cNvCxnSpPr/>
                <p:nvPr/>
              </p:nvCxnSpPr>
              <p:spPr>
                <a:xfrm>
                  <a:off x="3297731" y="3091762"/>
                  <a:ext cx="649089" cy="0"/>
                </a:xfrm>
                <a:prstGeom prst="straightConnector1">
                  <a:avLst/>
                </a:prstGeom>
                <a:noFill/>
                <a:ln w="41275" cap="flat" cmpd="sng" algn="ctr">
                  <a:solidFill>
                    <a:srgbClr val="0C377B"/>
                  </a:solidFill>
                  <a:prstDash val="dash"/>
                  <a:headEnd type="triangle"/>
                  <a:tailEnd type="none"/>
                </a:ln>
                <a:effectLst/>
              </p:spPr>
            </p:cxnSp>
            <p:cxnSp>
              <p:nvCxnSpPr>
                <p:cNvPr id="148" name="Straight Arrow Connector 147"/>
                <p:cNvCxnSpPr/>
                <p:nvPr/>
              </p:nvCxnSpPr>
              <p:spPr>
                <a:xfrm>
                  <a:off x="3297731" y="3214015"/>
                  <a:ext cx="649089" cy="0"/>
                </a:xfrm>
                <a:prstGeom prst="straightConnector1">
                  <a:avLst/>
                </a:prstGeom>
                <a:noFill/>
                <a:ln w="41275" cap="flat" cmpd="sng" algn="ctr">
                  <a:solidFill>
                    <a:srgbClr val="0C377B"/>
                  </a:solidFill>
                  <a:prstDash val="dash"/>
                  <a:headEnd type="triangle"/>
                  <a:tailEnd type="none"/>
                </a:ln>
                <a:effectLst/>
              </p:spPr>
            </p:cxnSp>
            <p:cxnSp>
              <p:nvCxnSpPr>
                <p:cNvPr id="149" name="Straight Arrow Connector 148"/>
                <p:cNvCxnSpPr/>
                <p:nvPr/>
              </p:nvCxnSpPr>
              <p:spPr>
                <a:xfrm>
                  <a:off x="3301112" y="3328667"/>
                  <a:ext cx="649089" cy="0"/>
                </a:xfrm>
                <a:prstGeom prst="straightConnector1">
                  <a:avLst/>
                </a:prstGeom>
                <a:noFill/>
                <a:ln w="41275" cap="flat" cmpd="sng" algn="ctr">
                  <a:solidFill>
                    <a:srgbClr val="0C377B"/>
                  </a:solidFill>
                  <a:prstDash val="dash"/>
                  <a:headEnd type="triangle"/>
                  <a:tailEnd type="none"/>
                </a:ln>
                <a:effectLst/>
              </p:spPr>
            </p:cxnSp>
            <p:cxnSp>
              <p:nvCxnSpPr>
                <p:cNvPr id="150" name="Straight Arrow Connector 149"/>
                <p:cNvCxnSpPr/>
                <p:nvPr/>
              </p:nvCxnSpPr>
              <p:spPr>
                <a:xfrm>
                  <a:off x="3301112" y="2984607"/>
                  <a:ext cx="649089" cy="0"/>
                </a:xfrm>
                <a:prstGeom prst="straightConnector1">
                  <a:avLst/>
                </a:prstGeom>
                <a:noFill/>
                <a:ln w="41275" cap="flat" cmpd="sng" algn="ctr">
                  <a:solidFill>
                    <a:srgbClr val="0C377B"/>
                  </a:solidFill>
                  <a:prstDash val="dash"/>
                  <a:headEnd type="triangle"/>
                  <a:tailEnd type="none"/>
                </a:ln>
                <a:effectLst/>
              </p:spPr>
            </p:cxnSp>
            <p:cxnSp>
              <p:nvCxnSpPr>
                <p:cNvPr id="151" name="Straight Connector 150"/>
                <p:cNvCxnSpPr>
                  <a:stCxn id="184" idx="1"/>
                </p:cNvCxnSpPr>
                <p:nvPr/>
              </p:nvCxnSpPr>
              <p:spPr>
                <a:xfrm>
                  <a:off x="5131771" y="2751633"/>
                  <a:ext cx="2788674" cy="145874"/>
                </a:xfrm>
                <a:prstGeom prst="line">
                  <a:avLst/>
                </a:prstGeom>
                <a:noFill/>
                <a:ln w="50800" cap="flat" cmpd="sng" algn="ctr">
                  <a:solidFill>
                    <a:srgbClr val="FF0000"/>
                  </a:solidFill>
                  <a:prstDash val="sysDot"/>
                  <a:headEnd type="none"/>
                  <a:tailEnd type="none"/>
                </a:ln>
                <a:effectLst/>
              </p:spPr>
            </p:cxnSp>
            <p:sp>
              <p:nvSpPr>
                <p:cNvPr id="152" name="Rectangle 151"/>
                <p:cNvSpPr/>
                <p:nvPr/>
              </p:nvSpPr>
              <p:spPr>
                <a:xfrm>
                  <a:off x="3320837" y="4107255"/>
                  <a:ext cx="1213550" cy="616971"/>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3" name="Rectangle 152"/>
                <p:cNvSpPr/>
                <p:nvPr/>
              </p:nvSpPr>
              <p:spPr>
                <a:xfrm>
                  <a:off x="3711986" y="1861428"/>
                  <a:ext cx="1303682" cy="236971"/>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4" name="Rectangle 153"/>
                <p:cNvSpPr/>
                <p:nvPr/>
              </p:nvSpPr>
              <p:spPr>
                <a:xfrm>
                  <a:off x="4102880" y="2098401"/>
                  <a:ext cx="238598" cy="542934"/>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5" name="Rectangle 154"/>
                <p:cNvSpPr/>
                <p:nvPr/>
              </p:nvSpPr>
              <p:spPr>
                <a:xfrm>
                  <a:off x="4102880" y="2757738"/>
                  <a:ext cx="238598" cy="168773"/>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6" name="Rectangle 155"/>
                <p:cNvSpPr/>
                <p:nvPr/>
              </p:nvSpPr>
              <p:spPr>
                <a:xfrm>
                  <a:off x="4099310" y="3374301"/>
                  <a:ext cx="238598" cy="732870"/>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7" name="Rectangle 156"/>
                <p:cNvSpPr/>
                <p:nvPr/>
              </p:nvSpPr>
              <p:spPr>
                <a:xfrm>
                  <a:off x="5473549" y="4477438"/>
                  <a:ext cx="2446896" cy="246789"/>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8" name="Rectangle 157"/>
                <p:cNvSpPr/>
                <p:nvPr/>
              </p:nvSpPr>
              <p:spPr>
                <a:xfrm>
                  <a:off x="7676773" y="1859073"/>
                  <a:ext cx="243675" cy="2618366"/>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59" name="Rectangle 158"/>
                <p:cNvSpPr/>
                <p:nvPr/>
              </p:nvSpPr>
              <p:spPr>
                <a:xfrm>
                  <a:off x="5647039" y="1861428"/>
                  <a:ext cx="2029731" cy="236971"/>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0" name="Rectangle 159"/>
                <p:cNvSpPr/>
                <p:nvPr/>
              </p:nvSpPr>
              <p:spPr>
                <a:xfrm>
                  <a:off x="3864281" y="2937481"/>
                  <a:ext cx="2274294" cy="78972"/>
                </a:xfrm>
                <a:prstGeom prst="rect">
                  <a:avLst/>
                </a:prstGeom>
                <a:pattFill prst="dkVert">
                  <a:fgClr>
                    <a:srgbClr val="FFFFFF">
                      <a:lumMod val="50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1" name="Rectangle 160"/>
                <p:cNvSpPr/>
                <p:nvPr/>
              </p:nvSpPr>
              <p:spPr>
                <a:xfrm>
                  <a:off x="3864281" y="3283011"/>
                  <a:ext cx="2274294" cy="78972"/>
                </a:xfrm>
                <a:prstGeom prst="rect">
                  <a:avLst/>
                </a:prstGeom>
                <a:pattFill prst="dkVert">
                  <a:fgClr>
                    <a:srgbClr val="FFFFFF">
                      <a:lumMod val="50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dirty="0">
                    <a:solidFill>
                      <a:prstClr val="white"/>
                    </a:solidFill>
                    <a:latin typeface="Arial"/>
                  </a:endParaRPr>
                </a:p>
              </p:txBody>
            </p:sp>
            <p:sp>
              <p:nvSpPr>
                <p:cNvPr id="162" name="Rectangle 161"/>
                <p:cNvSpPr/>
                <p:nvPr/>
              </p:nvSpPr>
              <p:spPr>
                <a:xfrm>
                  <a:off x="3864281" y="3053466"/>
                  <a:ext cx="2274294" cy="78972"/>
                </a:xfrm>
                <a:prstGeom prst="rect">
                  <a:avLst/>
                </a:prstGeom>
                <a:pattFill prst="dkVert">
                  <a:fgClr>
                    <a:srgbClr val="A40000">
                      <a:lumMod val="75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3" name="Rectangle 162"/>
                <p:cNvSpPr/>
                <p:nvPr/>
              </p:nvSpPr>
              <p:spPr>
                <a:xfrm>
                  <a:off x="3864281" y="3169463"/>
                  <a:ext cx="2274294" cy="78972"/>
                </a:xfrm>
                <a:prstGeom prst="rect">
                  <a:avLst/>
                </a:prstGeom>
                <a:pattFill prst="dkVert">
                  <a:fgClr>
                    <a:srgbClr val="A40000">
                      <a:lumMod val="75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4" name="Rectangle 163"/>
                <p:cNvSpPr/>
                <p:nvPr/>
              </p:nvSpPr>
              <p:spPr>
                <a:xfrm>
                  <a:off x="4539082" y="2098401"/>
                  <a:ext cx="478621" cy="90562"/>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5" name="Rectangle 164"/>
                <p:cNvSpPr/>
                <p:nvPr/>
              </p:nvSpPr>
              <p:spPr>
                <a:xfrm>
                  <a:off x="5647039" y="2098401"/>
                  <a:ext cx="2029731" cy="85901"/>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66" name="Rectangle 165"/>
                <p:cNvSpPr/>
                <p:nvPr/>
              </p:nvSpPr>
              <p:spPr>
                <a:xfrm>
                  <a:off x="7585393" y="2184301"/>
                  <a:ext cx="91378" cy="1468575"/>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cxnSp>
              <p:nvCxnSpPr>
                <p:cNvPr id="167" name="Straight Connector 166"/>
                <p:cNvCxnSpPr/>
                <p:nvPr/>
              </p:nvCxnSpPr>
              <p:spPr>
                <a:xfrm>
                  <a:off x="4482091" y="2890937"/>
                  <a:ext cx="1946804" cy="0"/>
                </a:xfrm>
                <a:prstGeom prst="line">
                  <a:avLst/>
                </a:prstGeom>
                <a:noFill/>
                <a:ln w="22225" cap="flat" cmpd="sng" algn="ctr">
                  <a:solidFill>
                    <a:srgbClr val="0C377B"/>
                  </a:solidFill>
                  <a:prstDash val="solid"/>
                </a:ln>
                <a:effectLst/>
              </p:spPr>
            </p:cxnSp>
            <p:cxnSp>
              <p:nvCxnSpPr>
                <p:cNvPr id="168" name="Straight Connector 167"/>
                <p:cNvCxnSpPr/>
                <p:nvPr/>
              </p:nvCxnSpPr>
              <p:spPr>
                <a:xfrm>
                  <a:off x="4484047" y="3408369"/>
                  <a:ext cx="1946804" cy="0"/>
                </a:xfrm>
                <a:prstGeom prst="line">
                  <a:avLst/>
                </a:prstGeom>
                <a:noFill/>
                <a:ln w="22225" cap="flat" cmpd="sng" algn="ctr">
                  <a:solidFill>
                    <a:srgbClr val="0C377B"/>
                  </a:solidFill>
                  <a:prstDash val="solid"/>
                </a:ln>
                <a:effectLst/>
              </p:spPr>
            </p:cxnSp>
            <p:cxnSp>
              <p:nvCxnSpPr>
                <p:cNvPr id="169" name="Straight Connector 168"/>
                <p:cNvCxnSpPr/>
                <p:nvPr/>
              </p:nvCxnSpPr>
              <p:spPr>
                <a:xfrm flipV="1">
                  <a:off x="6430847" y="2889036"/>
                  <a:ext cx="0" cy="519336"/>
                </a:xfrm>
                <a:prstGeom prst="line">
                  <a:avLst/>
                </a:prstGeom>
                <a:noFill/>
                <a:ln w="22225" cap="flat" cmpd="sng" algn="ctr">
                  <a:solidFill>
                    <a:srgbClr val="0C377B"/>
                  </a:solidFill>
                  <a:prstDash val="solid"/>
                </a:ln>
                <a:effectLst/>
              </p:spPr>
            </p:cxnSp>
            <p:sp>
              <p:nvSpPr>
                <p:cNvPr id="170" name="Rectangle 169"/>
                <p:cNvSpPr/>
                <p:nvPr/>
              </p:nvSpPr>
              <p:spPr>
                <a:xfrm>
                  <a:off x="4484047" y="2874491"/>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1" name="Rectangle 170"/>
                <p:cNvSpPr/>
                <p:nvPr/>
              </p:nvSpPr>
              <p:spPr>
                <a:xfrm>
                  <a:off x="5111648" y="2874491"/>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2" name="Rectangle 171"/>
                <p:cNvSpPr/>
                <p:nvPr/>
              </p:nvSpPr>
              <p:spPr>
                <a:xfrm>
                  <a:off x="5747545" y="2875917"/>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3" name="Rectangle 172"/>
                <p:cNvSpPr/>
                <p:nvPr/>
              </p:nvSpPr>
              <p:spPr>
                <a:xfrm>
                  <a:off x="6384217" y="2874489"/>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1125" kern="0">
                    <a:solidFill>
                      <a:prstClr val="white"/>
                    </a:solidFill>
                    <a:latin typeface="Arial"/>
                  </a:endParaRPr>
                </a:p>
              </p:txBody>
            </p:sp>
            <p:sp>
              <p:nvSpPr>
                <p:cNvPr id="174" name="Rectangle 173"/>
                <p:cNvSpPr/>
                <p:nvPr/>
              </p:nvSpPr>
              <p:spPr>
                <a:xfrm>
                  <a:off x="6415575" y="2874489"/>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5" name="Rectangle 174"/>
                <p:cNvSpPr/>
                <p:nvPr/>
              </p:nvSpPr>
              <p:spPr>
                <a:xfrm>
                  <a:off x="6414596" y="3393832"/>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6" name="Rectangle 175"/>
                <p:cNvSpPr/>
                <p:nvPr/>
              </p:nvSpPr>
              <p:spPr>
                <a:xfrm>
                  <a:off x="6379341" y="3393832"/>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1125" b="1" kern="0">
                    <a:solidFill>
                      <a:prstClr val="white"/>
                    </a:solidFill>
                    <a:latin typeface="Arial"/>
                  </a:endParaRPr>
                </a:p>
              </p:txBody>
            </p:sp>
            <p:sp>
              <p:nvSpPr>
                <p:cNvPr id="177" name="Rectangle 176"/>
                <p:cNvSpPr/>
                <p:nvPr/>
              </p:nvSpPr>
              <p:spPr>
                <a:xfrm>
                  <a:off x="5747545" y="3393832"/>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8" name="Rectangle 177"/>
                <p:cNvSpPr/>
                <p:nvPr/>
              </p:nvSpPr>
              <p:spPr>
                <a:xfrm>
                  <a:off x="5111648" y="3393830"/>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79" name="Rectangle 178"/>
                <p:cNvSpPr/>
                <p:nvPr/>
              </p:nvSpPr>
              <p:spPr>
                <a:xfrm>
                  <a:off x="4484047" y="3393830"/>
                  <a:ext cx="28596" cy="27393"/>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80" name="Rectangle 179"/>
                <p:cNvSpPr/>
                <p:nvPr/>
              </p:nvSpPr>
              <p:spPr>
                <a:xfrm>
                  <a:off x="4341477" y="2184301"/>
                  <a:ext cx="91378" cy="457035"/>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81" name="Rectangle 180"/>
                <p:cNvSpPr/>
                <p:nvPr/>
              </p:nvSpPr>
              <p:spPr>
                <a:xfrm>
                  <a:off x="4343434" y="2757738"/>
                  <a:ext cx="91378" cy="168773"/>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cxnSp>
              <p:nvCxnSpPr>
                <p:cNvPr id="182" name="Straight Connector 181"/>
                <p:cNvCxnSpPr/>
                <p:nvPr/>
              </p:nvCxnSpPr>
              <p:spPr>
                <a:xfrm>
                  <a:off x="3787499" y="2676398"/>
                  <a:ext cx="1352741" cy="71463"/>
                </a:xfrm>
                <a:prstGeom prst="line">
                  <a:avLst/>
                </a:prstGeom>
                <a:noFill/>
                <a:ln w="50800" cap="flat" cmpd="sng" algn="ctr">
                  <a:solidFill>
                    <a:srgbClr val="FF0000"/>
                  </a:solidFill>
                  <a:prstDash val="solid"/>
                  <a:headEnd type="none"/>
                  <a:tailEnd type="triangle"/>
                </a:ln>
                <a:effectLst/>
              </p:spPr>
            </p:cxnSp>
            <p:cxnSp>
              <p:nvCxnSpPr>
                <p:cNvPr id="183" name="Straight Connector 182"/>
                <p:cNvCxnSpPr/>
                <p:nvPr/>
              </p:nvCxnSpPr>
              <p:spPr>
                <a:xfrm>
                  <a:off x="2926587" y="2627941"/>
                  <a:ext cx="1414891" cy="77954"/>
                </a:xfrm>
                <a:prstGeom prst="line">
                  <a:avLst/>
                </a:prstGeom>
                <a:noFill/>
                <a:ln w="50800" cap="flat" cmpd="sng" algn="ctr">
                  <a:solidFill>
                    <a:srgbClr val="FF0000"/>
                  </a:solidFill>
                  <a:prstDash val="solid"/>
                  <a:headEnd type="none"/>
                  <a:tailEnd type="triangle"/>
                </a:ln>
                <a:effectLst/>
              </p:spPr>
            </p:cxnSp>
            <p:sp>
              <p:nvSpPr>
                <p:cNvPr id="184" name="Rectangle 183"/>
                <p:cNvSpPr/>
                <p:nvPr/>
              </p:nvSpPr>
              <p:spPr>
                <a:xfrm rot="193817">
                  <a:off x="5131552" y="2723799"/>
                  <a:ext cx="274646" cy="70691"/>
                </a:xfrm>
                <a:prstGeom prst="rect">
                  <a:avLst/>
                </a:prstGeom>
                <a:solidFill>
                  <a:srgbClr val="FFFF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cxnSp>
              <p:nvCxnSpPr>
                <p:cNvPr id="185" name="Straight Arrow Connector 184"/>
                <p:cNvCxnSpPr/>
                <p:nvPr/>
              </p:nvCxnSpPr>
              <p:spPr>
                <a:xfrm flipV="1">
                  <a:off x="5369260" y="1734461"/>
                  <a:ext cx="66122" cy="1000117"/>
                </a:xfrm>
                <a:prstGeom prst="straightConnector1">
                  <a:avLst/>
                </a:prstGeom>
                <a:noFill/>
                <a:ln w="28575" cap="flat" cmpd="sng" algn="ctr">
                  <a:solidFill>
                    <a:srgbClr val="0C377B"/>
                  </a:solidFill>
                  <a:prstDash val="dash"/>
                  <a:headEnd type="triangle" w="lg" len="lg"/>
                  <a:tailEnd type="triangle" w="lg" len="lg"/>
                </a:ln>
                <a:effectLst/>
              </p:spPr>
            </p:cxnSp>
            <p:cxnSp>
              <p:nvCxnSpPr>
                <p:cNvPr id="186" name="Straight Arrow Connector 185"/>
                <p:cNvCxnSpPr/>
                <p:nvPr/>
              </p:nvCxnSpPr>
              <p:spPr>
                <a:xfrm flipV="1">
                  <a:off x="5178290" y="1723486"/>
                  <a:ext cx="66122" cy="1000117"/>
                </a:xfrm>
                <a:prstGeom prst="straightConnector1">
                  <a:avLst/>
                </a:prstGeom>
                <a:noFill/>
                <a:ln w="28575" cap="flat" cmpd="sng" algn="ctr">
                  <a:solidFill>
                    <a:srgbClr val="0C377B"/>
                  </a:solidFill>
                  <a:prstDash val="dash"/>
                  <a:headEnd type="triangle" w="lg" len="lg"/>
                  <a:tailEnd type="triangle" w="lg" len="lg"/>
                </a:ln>
                <a:effectLst/>
              </p:spPr>
            </p:cxnSp>
            <p:sp>
              <p:nvSpPr>
                <p:cNvPr id="187" name="Rectangle 186"/>
                <p:cNvSpPr/>
                <p:nvPr/>
              </p:nvSpPr>
              <p:spPr>
                <a:xfrm>
                  <a:off x="4102880" y="5643279"/>
                  <a:ext cx="3817565" cy="515547"/>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88" name="Rectangle 187"/>
                <p:cNvSpPr/>
                <p:nvPr/>
              </p:nvSpPr>
              <p:spPr>
                <a:xfrm>
                  <a:off x="2924926" y="4107257"/>
                  <a:ext cx="395910" cy="2051571"/>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89" name="Rectangle 188"/>
                <p:cNvSpPr/>
                <p:nvPr/>
              </p:nvSpPr>
              <p:spPr>
                <a:xfrm>
                  <a:off x="3320836" y="6003227"/>
                  <a:ext cx="782047" cy="155600"/>
                </a:xfrm>
                <a:prstGeom prst="rect">
                  <a:avLst/>
                </a:prstGeom>
                <a:solidFill>
                  <a:srgbClr val="FFFFFF">
                    <a:lumMod val="65000"/>
                  </a:srgbClr>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90" name="Rectangle 189"/>
                <p:cNvSpPr/>
                <p:nvPr/>
              </p:nvSpPr>
              <p:spPr>
                <a:xfrm>
                  <a:off x="4833726" y="5513599"/>
                  <a:ext cx="95978" cy="92552"/>
                </a:xfrm>
                <a:prstGeom prst="rect">
                  <a:avLst/>
                </a:prstGeom>
                <a:no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91" name="TextBox 190"/>
                <p:cNvSpPr txBox="1"/>
                <p:nvPr/>
              </p:nvSpPr>
              <p:spPr>
                <a:xfrm>
                  <a:off x="4680715" y="5250023"/>
                  <a:ext cx="417747" cy="329551"/>
                </a:xfrm>
                <a:prstGeom prst="rect">
                  <a:avLst/>
                </a:prstGeom>
                <a:noFill/>
              </p:spPr>
              <p:txBody>
                <a:bodyPr wrap="square" rtlCol="0">
                  <a:spAutoFit/>
                </a:bodyPr>
                <a:lstStyle/>
                <a:p>
                  <a:pPr algn="ctr">
                    <a:defRPr/>
                  </a:pPr>
                  <a:r>
                    <a:rPr lang="en-GB" sz="1393" b="1" kern="0" dirty="0">
                      <a:solidFill>
                        <a:prstClr val="black"/>
                      </a:solidFill>
                    </a:rPr>
                    <a:t>0</a:t>
                  </a:r>
                </a:p>
              </p:txBody>
            </p:sp>
            <p:sp>
              <p:nvSpPr>
                <p:cNvPr id="192" name="TextBox 191"/>
                <p:cNvSpPr txBox="1"/>
                <p:nvPr/>
              </p:nvSpPr>
              <p:spPr>
                <a:xfrm>
                  <a:off x="4716823" y="3952331"/>
                  <a:ext cx="332516" cy="329551"/>
                </a:xfrm>
                <a:prstGeom prst="rect">
                  <a:avLst/>
                </a:prstGeom>
                <a:noFill/>
              </p:spPr>
              <p:txBody>
                <a:bodyPr wrap="square" rtlCol="0">
                  <a:spAutoFit/>
                </a:bodyPr>
                <a:lstStyle/>
                <a:p>
                  <a:pPr algn="ctr">
                    <a:defRPr/>
                  </a:pPr>
                  <a:r>
                    <a:rPr lang="en-GB" sz="1393" b="1" kern="0" dirty="0">
                      <a:solidFill>
                        <a:prstClr val="black"/>
                      </a:solidFill>
                    </a:rPr>
                    <a:t>1</a:t>
                  </a:r>
                </a:p>
              </p:txBody>
            </p:sp>
            <p:sp>
              <p:nvSpPr>
                <p:cNvPr id="193" name="TextBox 192"/>
                <p:cNvSpPr txBox="1"/>
                <p:nvPr/>
              </p:nvSpPr>
              <p:spPr>
                <a:xfrm>
                  <a:off x="4906687" y="3941982"/>
                  <a:ext cx="332516" cy="329551"/>
                </a:xfrm>
                <a:prstGeom prst="rect">
                  <a:avLst/>
                </a:prstGeom>
                <a:noFill/>
              </p:spPr>
              <p:txBody>
                <a:bodyPr wrap="square" rtlCol="0">
                  <a:spAutoFit/>
                </a:bodyPr>
                <a:lstStyle/>
                <a:p>
                  <a:pPr algn="ctr">
                    <a:defRPr/>
                  </a:pPr>
                  <a:r>
                    <a:rPr lang="en-GB" sz="1393" b="1" kern="0" dirty="0">
                      <a:solidFill>
                        <a:prstClr val="black"/>
                      </a:solidFill>
                    </a:rPr>
                    <a:t>2</a:t>
                  </a:r>
                </a:p>
              </p:txBody>
            </p:sp>
            <p:sp>
              <p:nvSpPr>
                <p:cNvPr id="194" name="TextBox 193"/>
                <p:cNvSpPr txBox="1"/>
                <p:nvPr/>
              </p:nvSpPr>
              <p:spPr>
                <a:xfrm>
                  <a:off x="5686010" y="3940354"/>
                  <a:ext cx="332516" cy="329551"/>
                </a:xfrm>
                <a:prstGeom prst="rect">
                  <a:avLst/>
                </a:prstGeom>
                <a:noFill/>
              </p:spPr>
              <p:txBody>
                <a:bodyPr wrap="square" rtlCol="0">
                  <a:spAutoFit/>
                </a:bodyPr>
                <a:lstStyle/>
                <a:p>
                  <a:pPr algn="ctr">
                    <a:defRPr/>
                  </a:pPr>
                  <a:r>
                    <a:rPr lang="en-GB" sz="1393" b="1" kern="0" dirty="0">
                      <a:solidFill>
                        <a:prstClr val="black"/>
                      </a:solidFill>
                    </a:rPr>
                    <a:t>3</a:t>
                  </a:r>
                </a:p>
              </p:txBody>
            </p:sp>
            <p:sp>
              <p:nvSpPr>
                <p:cNvPr id="195" name="TextBox 194"/>
                <p:cNvSpPr txBox="1"/>
                <p:nvPr/>
              </p:nvSpPr>
              <p:spPr>
                <a:xfrm>
                  <a:off x="5864648" y="3940354"/>
                  <a:ext cx="332516" cy="329551"/>
                </a:xfrm>
                <a:prstGeom prst="rect">
                  <a:avLst/>
                </a:prstGeom>
                <a:noFill/>
              </p:spPr>
              <p:txBody>
                <a:bodyPr wrap="square" rtlCol="0">
                  <a:spAutoFit/>
                </a:bodyPr>
                <a:lstStyle/>
                <a:p>
                  <a:pPr algn="ctr">
                    <a:defRPr/>
                  </a:pPr>
                  <a:r>
                    <a:rPr lang="en-GB" sz="1393" b="1" kern="0" dirty="0">
                      <a:solidFill>
                        <a:prstClr val="black"/>
                      </a:solidFill>
                    </a:rPr>
                    <a:t>4</a:t>
                  </a:r>
                </a:p>
              </p:txBody>
            </p:sp>
            <p:sp>
              <p:nvSpPr>
                <p:cNvPr id="196" name="TextBox 195"/>
                <p:cNvSpPr txBox="1"/>
                <p:nvPr/>
              </p:nvSpPr>
              <p:spPr>
                <a:xfrm>
                  <a:off x="6036755" y="3940354"/>
                  <a:ext cx="332516" cy="329551"/>
                </a:xfrm>
                <a:prstGeom prst="rect">
                  <a:avLst/>
                </a:prstGeom>
                <a:noFill/>
              </p:spPr>
              <p:txBody>
                <a:bodyPr wrap="square" rtlCol="0">
                  <a:spAutoFit/>
                </a:bodyPr>
                <a:lstStyle/>
                <a:p>
                  <a:pPr algn="ctr">
                    <a:defRPr/>
                  </a:pPr>
                  <a:r>
                    <a:rPr lang="en-GB" sz="1393" b="1" kern="0" dirty="0">
                      <a:solidFill>
                        <a:prstClr val="black"/>
                      </a:solidFill>
                    </a:rPr>
                    <a:t>5</a:t>
                  </a:r>
                </a:p>
              </p:txBody>
            </p:sp>
            <p:sp>
              <p:nvSpPr>
                <p:cNvPr id="197" name="TextBox 196"/>
                <p:cNvSpPr txBox="1"/>
                <p:nvPr/>
              </p:nvSpPr>
              <p:spPr>
                <a:xfrm>
                  <a:off x="6206913" y="3940354"/>
                  <a:ext cx="332516" cy="329551"/>
                </a:xfrm>
                <a:prstGeom prst="rect">
                  <a:avLst/>
                </a:prstGeom>
                <a:noFill/>
              </p:spPr>
              <p:txBody>
                <a:bodyPr wrap="square" rtlCol="0">
                  <a:spAutoFit/>
                </a:bodyPr>
                <a:lstStyle/>
                <a:p>
                  <a:pPr algn="ctr">
                    <a:defRPr/>
                  </a:pPr>
                  <a:r>
                    <a:rPr lang="en-GB" sz="1393" b="1" kern="0" dirty="0">
                      <a:solidFill>
                        <a:prstClr val="black"/>
                      </a:solidFill>
                    </a:rPr>
                    <a:t>6</a:t>
                  </a:r>
                </a:p>
              </p:txBody>
            </p:sp>
            <p:sp>
              <p:nvSpPr>
                <p:cNvPr id="198" name="TextBox 197"/>
                <p:cNvSpPr txBox="1"/>
                <p:nvPr/>
              </p:nvSpPr>
              <p:spPr>
                <a:xfrm>
                  <a:off x="6364481" y="3940354"/>
                  <a:ext cx="332516" cy="329551"/>
                </a:xfrm>
                <a:prstGeom prst="rect">
                  <a:avLst/>
                </a:prstGeom>
                <a:noFill/>
              </p:spPr>
              <p:txBody>
                <a:bodyPr wrap="square" rtlCol="0">
                  <a:spAutoFit/>
                </a:bodyPr>
                <a:lstStyle/>
                <a:p>
                  <a:pPr algn="ctr">
                    <a:defRPr/>
                  </a:pPr>
                  <a:r>
                    <a:rPr lang="en-GB" sz="1393" b="1" kern="0" dirty="0">
                      <a:solidFill>
                        <a:prstClr val="black"/>
                      </a:solidFill>
                    </a:rPr>
                    <a:t>7</a:t>
                  </a:r>
                </a:p>
              </p:txBody>
            </p:sp>
            <p:sp>
              <p:nvSpPr>
                <p:cNvPr id="199" name="TextBox 198"/>
                <p:cNvSpPr txBox="1"/>
                <p:nvPr/>
              </p:nvSpPr>
              <p:spPr>
                <a:xfrm>
                  <a:off x="6534823" y="3940354"/>
                  <a:ext cx="332516" cy="329551"/>
                </a:xfrm>
                <a:prstGeom prst="rect">
                  <a:avLst/>
                </a:prstGeom>
                <a:noFill/>
              </p:spPr>
              <p:txBody>
                <a:bodyPr wrap="square" rtlCol="0">
                  <a:spAutoFit/>
                </a:bodyPr>
                <a:lstStyle/>
                <a:p>
                  <a:pPr algn="ctr">
                    <a:defRPr/>
                  </a:pPr>
                  <a:r>
                    <a:rPr lang="en-GB" sz="1393" b="1" kern="0" dirty="0">
                      <a:solidFill>
                        <a:prstClr val="black"/>
                      </a:solidFill>
                    </a:rPr>
                    <a:t>8</a:t>
                  </a:r>
                </a:p>
              </p:txBody>
            </p:sp>
            <p:sp>
              <p:nvSpPr>
                <p:cNvPr id="200" name="TextBox 199"/>
                <p:cNvSpPr txBox="1"/>
                <p:nvPr/>
              </p:nvSpPr>
              <p:spPr>
                <a:xfrm>
                  <a:off x="6704371" y="3940354"/>
                  <a:ext cx="332516" cy="329551"/>
                </a:xfrm>
                <a:prstGeom prst="rect">
                  <a:avLst/>
                </a:prstGeom>
                <a:noFill/>
              </p:spPr>
              <p:txBody>
                <a:bodyPr wrap="square" rtlCol="0">
                  <a:spAutoFit/>
                </a:bodyPr>
                <a:lstStyle/>
                <a:p>
                  <a:pPr algn="ctr">
                    <a:defRPr/>
                  </a:pPr>
                  <a:r>
                    <a:rPr lang="en-GB" sz="1393" b="1" kern="0" dirty="0">
                      <a:solidFill>
                        <a:prstClr val="black"/>
                      </a:solidFill>
                    </a:rPr>
                    <a:t>9</a:t>
                  </a:r>
                </a:p>
              </p:txBody>
            </p:sp>
            <p:sp>
              <p:nvSpPr>
                <p:cNvPr id="201" name="TextBox 200"/>
                <p:cNvSpPr txBox="1"/>
                <p:nvPr/>
              </p:nvSpPr>
              <p:spPr>
                <a:xfrm>
                  <a:off x="6885009" y="3583517"/>
                  <a:ext cx="383726" cy="329551"/>
                </a:xfrm>
                <a:prstGeom prst="rect">
                  <a:avLst/>
                </a:prstGeom>
                <a:noFill/>
              </p:spPr>
              <p:txBody>
                <a:bodyPr wrap="square" rtlCol="0">
                  <a:spAutoFit/>
                </a:bodyPr>
                <a:lstStyle/>
                <a:p>
                  <a:pPr algn="ctr">
                    <a:defRPr/>
                  </a:pPr>
                  <a:r>
                    <a:rPr lang="en-GB" sz="1393" b="1" kern="0" dirty="0">
                      <a:solidFill>
                        <a:prstClr val="black"/>
                      </a:solidFill>
                    </a:rPr>
                    <a:t>10</a:t>
                  </a:r>
                </a:p>
              </p:txBody>
            </p:sp>
            <p:sp>
              <p:nvSpPr>
                <p:cNvPr id="202" name="TextBox 201"/>
                <p:cNvSpPr txBox="1"/>
                <p:nvPr/>
              </p:nvSpPr>
              <p:spPr>
                <a:xfrm>
                  <a:off x="6899816" y="2837721"/>
                  <a:ext cx="397013" cy="329551"/>
                </a:xfrm>
                <a:prstGeom prst="rect">
                  <a:avLst/>
                </a:prstGeom>
                <a:noFill/>
              </p:spPr>
              <p:txBody>
                <a:bodyPr wrap="square" rtlCol="0">
                  <a:spAutoFit/>
                </a:bodyPr>
                <a:lstStyle/>
                <a:p>
                  <a:pPr algn="ctr">
                    <a:defRPr/>
                  </a:pPr>
                  <a:r>
                    <a:rPr lang="en-GB" sz="1393" b="1" kern="0" dirty="0">
                      <a:solidFill>
                        <a:prstClr val="black"/>
                      </a:solidFill>
                    </a:rPr>
                    <a:t>11</a:t>
                  </a:r>
                </a:p>
              </p:txBody>
            </p:sp>
            <p:sp>
              <p:nvSpPr>
                <p:cNvPr id="203" name="TextBox 202"/>
                <p:cNvSpPr txBox="1"/>
                <p:nvPr/>
              </p:nvSpPr>
              <p:spPr>
                <a:xfrm>
                  <a:off x="6891614" y="2646037"/>
                  <a:ext cx="412123" cy="329551"/>
                </a:xfrm>
                <a:prstGeom prst="rect">
                  <a:avLst/>
                </a:prstGeom>
                <a:noFill/>
              </p:spPr>
              <p:txBody>
                <a:bodyPr wrap="square" rtlCol="0">
                  <a:spAutoFit/>
                </a:bodyPr>
                <a:lstStyle/>
                <a:p>
                  <a:pPr algn="ctr">
                    <a:defRPr/>
                  </a:pPr>
                  <a:r>
                    <a:rPr lang="en-GB" sz="1393" b="1" kern="0" dirty="0">
                      <a:solidFill>
                        <a:prstClr val="black"/>
                      </a:solidFill>
                    </a:rPr>
                    <a:t>12</a:t>
                  </a:r>
                </a:p>
              </p:txBody>
            </p:sp>
            <p:sp>
              <p:nvSpPr>
                <p:cNvPr id="204" name="Rectangle 203"/>
                <p:cNvSpPr/>
                <p:nvPr/>
              </p:nvSpPr>
              <p:spPr>
                <a:xfrm>
                  <a:off x="7382023" y="2825370"/>
                  <a:ext cx="95978" cy="92552"/>
                </a:xfrm>
                <a:prstGeom prst="rect">
                  <a:avLst/>
                </a:prstGeom>
                <a:solidFill>
                  <a:srgbClr val="FF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05" name="TextBox 204"/>
                <p:cNvSpPr txBox="1"/>
                <p:nvPr/>
              </p:nvSpPr>
              <p:spPr>
                <a:xfrm>
                  <a:off x="6891098" y="2434109"/>
                  <a:ext cx="412639" cy="329551"/>
                </a:xfrm>
                <a:prstGeom prst="rect">
                  <a:avLst/>
                </a:prstGeom>
                <a:noFill/>
              </p:spPr>
              <p:txBody>
                <a:bodyPr wrap="square" rtlCol="0">
                  <a:spAutoFit/>
                </a:bodyPr>
                <a:lstStyle/>
                <a:p>
                  <a:pPr algn="ctr">
                    <a:defRPr/>
                  </a:pPr>
                  <a:r>
                    <a:rPr lang="en-GB" sz="1393" b="1" kern="0" dirty="0">
                      <a:solidFill>
                        <a:prstClr val="black"/>
                      </a:solidFill>
                    </a:rPr>
                    <a:t>13</a:t>
                  </a:r>
                </a:p>
              </p:txBody>
            </p:sp>
            <p:sp>
              <p:nvSpPr>
                <p:cNvPr id="206" name="TextBox 205"/>
                <p:cNvSpPr txBox="1"/>
                <p:nvPr/>
              </p:nvSpPr>
              <p:spPr>
                <a:xfrm>
                  <a:off x="7174824" y="2567534"/>
                  <a:ext cx="510376" cy="329551"/>
                </a:xfrm>
                <a:prstGeom prst="rect">
                  <a:avLst/>
                </a:prstGeom>
                <a:noFill/>
              </p:spPr>
              <p:txBody>
                <a:bodyPr wrap="square" rtlCol="0">
                  <a:spAutoFit/>
                </a:bodyPr>
                <a:lstStyle/>
                <a:p>
                  <a:pPr algn="ctr">
                    <a:defRPr/>
                  </a:pPr>
                  <a:r>
                    <a:rPr lang="en-GB" sz="1393" b="1" kern="0" dirty="0">
                      <a:solidFill>
                        <a:prstClr val="black"/>
                      </a:solidFill>
                    </a:rPr>
                    <a:t>14</a:t>
                  </a:r>
                </a:p>
              </p:txBody>
            </p:sp>
            <p:sp>
              <p:nvSpPr>
                <p:cNvPr id="207" name="Rectangle 206"/>
                <p:cNvSpPr/>
                <p:nvPr/>
              </p:nvSpPr>
              <p:spPr>
                <a:xfrm>
                  <a:off x="3412852" y="5683550"/>
                  <a:ext cx="230431" cy="319677"/>
                </a:xfrm>
                <a:prstGeom prst="rect">
                  <a:avLst/>
                </a:prstGeom>
                <a:pattFill prst="wdDnDiag">
                  <a:fgClr>
                    <a:srgbClr val="00B050"/>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08" name="Rectangle 207"/>
                <p:cNvSpPr/>
                <p:nvPr/>
              </p:nvSpPr>
              <p:spPr>
                <a:xfrm>
                  <a:off x="3641812" y="5683550"/>
                  <a:ext cx="230431" cy="319677"/>
                </a:xfrm>
                <a:prstGeom prst="rect">
                  <a:avLst/>
                </a:prstGeom>
                <a:pattFill prst="wdDnDiag">
                  <a:fgClr>
                    <a:srgbClr val="00B050"/>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09" name="Rectangle 208"/>
                <p:cNvSpPr/>
                <p:nvPr/>
              </p:nvSpPr>
              <p:spPr>
                <a:xfrm>
                  <a:off x="3871501" y="5683550"/>
                  <a:ext cx="230431" cy="319677"/>
                </a:xfrm>
                <a:prstGeom prst="rect">
                  <a:avLst/>
                </a:prstGeom>
                <a:pattFill prst="wdDnDiag">
                  <a:fgClr>
                    <a:srgbClr val="00B050"/>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0" name="Rectangle 209"/>
                <p:cNvSpPr/>
                <p:nvPr/>
              </p:nvSpPr>
              <p:spPr>
                <a:xfrm>
                  <a:off x="5807569"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1" name="Rectangle 210"/>
                <p:cNvSpPr/>
                <p:nvPr/>
              </p:nvSpPr>
              <p:spPr>
                <a:xfrm>
                  <a:off x="5982074"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2" name="Rectangle 211"/>
                <p:cNvSpPr/>
                <p:nvPr/>
              </p:nvSpPr>
              <p:spPr>
                <a:xfrm>
                  <a:off x="5015668" y="3897952"/>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3" name="Rectangle 212"/>
                <p:cNvSpPr/>
                <p:nvPr/>
              </p:nvSpPr>
              <p:spPr>
                <a:xfrm>
                  <a:off x="6150951"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4" name="Rectangle 213"/>
                <p:cNvSpPr/>
                <p:nvPr/>
              </p:nvSpPr>
              <p:spPr>
                <a:xfrm>
                  <a:off x="6321293"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5" name="Rectangle 214"/>
                <p:cNvSpPr/>
                <p:nvPr/>
              </p:nvSpPr>
              <p:spPr>
                <a:xfrm>
                  <a:off x="6487235"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6" name="Rectangle 215"/>
                <p:cNvSpPr/>
                <p:nvPr/>
              </p:nvSpPr>
              <p:spPr>
                <a:xfrm>
                  <a:off x="6660908"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7" name="Rectangle 216"/>
                <p:cNvSpPr/>
                <p:nvPr/>
              </p:nvSpPr>
              <p:spPr>
                <a:xfrm>
                  <a:off x="6817883" y="3879244"/>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8" name="Rectangle 217"/>
                <p:cNvSpPr/>
                <p:nvPr/>
              </p:nvSpPr>
              <p:spPr>
                <a:xfrm>
                  <a:off x="6817883" y="3683734"/>
                  <a:ext cx="95978" cy="92552"/>
                </a:xfrm>
                <a:prstGeom prst="rect">
                  <a:avLst/>
                </a:prstGeom>
                <a:solidFill>
                  <a:srgbClr val="002060"/>
                </a:solidFill>
                <a:ln w="19050" cap="flat" cmpd="sng" algn="ctr">
                  <a:solidFill>
                    <a:srgbClr val="002060"/>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19" name="Rectangle 218"/>
                <p:cNvSpPr/>
                <p:nvPr/>
              </p:nvSpPr>
              <p:spPr>
                <a:xfrm>
                  <a:off x="6817883" y="2546680"/>
                  <a:ext cx="95978" cy="92552"/>
                </a:xfrm>
                <a:prstGeom prst="rect">
                  <a:avLst/>
                </a:prstGeom>
                <a:solidFill>
                  <a:srgbClr val="00206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20" name="Rectangle 219"/>
                <p:cNvSpPr/>
                <p:nvPr/>
              </p:nvSpPr>
              <p:spPr>
                <a:xfrm>
                  <a:off x="6817883" y="2927311"/>
                  <a:ext cx="95978" cy="92552"/>
                </a:xfrm>
                <a:prstGeom prst="rect">
                  <a:avLst/>
                </a:prstGeom>
                <a:solidFill>
                  <a:srgbClr val="00206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21" name="Rectangle 220"/>
                <p:cNvSpPr/>
                <p:nvPr/>
              </p:nvSpPr>
              <p:spPr>
                <a:xfrm>
                  <a:off x="6817883" y="2734765"/>
                  <a:ext cx="95978" cy="92552"/>
                </a:xfrm>
                <a:prstGeom prst="rect">
                  <a:avLst/>
                </a:prstGeom>
                <a:solidFill>
                  <a:srgbClr val="00206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22" name="TextBox 221"/>
                <p:cNvSpPr txBox="1"/>
                <p:nvPr/>
              </p:nvSpPr>
              <p:spPr>
                <a:xfrm>
                  <a:off x="6040240" y="2845473"/>
                  <a:ext cx="332516" cy="285248"/>
                </a:xfrm>
                <a:prstGeom prst="rect">
                  <a:avLst/>
                </a:prstGeom>
                <a:noFill/>
              </p:spPr>
              <p:txBody>
                <a:bodyPr wrap="square" rtlCol="0">
                  <a:spAutoFit/>
                </a:bodyPr>
                <a:lstStyle/>
                <a:p>
                  <a:pPr algn="ctr">
                    <a:defRPr/>
                  </a:pPr>
                  <a:r>
                    <a:rPr lang="en-GB" sz="1125" b="1" kern="0" dirty="0">
                      <a:solidFill>
                        <a:prstClr val="black"/>
                      </a:solidFill>
                    </a:rPr>
                    <a:t>1</a:t>
                  </a:r>
                </a:p>
              </p:txBody>
            </p:sp>
            <p:sp>
              <p:nvSpPr>
                <p:cNvPr id="223" name="TextBox 222"/>
                <p:cNvSpPr txBox="1"/>
                <p:nvPr/>
              </p:nvSpPr>
              <p:spPr>
                <a:xfrm>
                  <a:off x="6040240" y="2964111"/>
                  <a:ext cx="332516" cy="285248"/>
                </a:xfrm>
                <a:prstGeom prst="rect">
                  <a:avLst/>
                </a:prstGeom>
                <a:noFill/>
              </p:spPr>
              <p:txBody>
                <a:bodyPr wrap="square" rtlCol="0">
                  <a:spAutoFit/>
                </a:bodyPr>
                <a:lstStyle/>
                <a:p>
                  <a:pPr algn="ctr">
                    <a:defRPr/>
                  </a:pPr>
                  <a:r>
                    <a:rPr lang="en-GB" sz="1125" b="1" kern="0" dirty="0">
                      <a:solidFill>
                        <a:prstClr val="black"/>
                      </a:solidFill>
                    </a:rPr>
                    <a:t>2</a:t>
                  </a:r>
                </a:p>
              </p:txBody>
            </p:sp>
            <p:sp>
              <p:nvSpPr>
                <p:cNvPr id="224" name="TextBox 223"/>
                <p:cNvSpPr txBox="1"/>
                <p:nvPr/>
              </p:nvSpPr>
              <p:spPr>
                <a:xfrm>
                  <a:off x="6040240" y="3083821"/>
                  <a:ext cx="332516" cy="285248"/>
                </a:xfrm>
                <a:prstGeom prst="rect">
                  <a:avLst/>
                </a:prstGeom>
                <a:noFill/>
              </p:spPr>
              <p:txBody>
                <a:bodyPr wrap="square" rtlCol="0">
                  <a:spAutoFit/>
                </a:bodyPr>
                <a:lstStyle/>
                <a:p>
                  <a:pPr algn="ctr">
                    <a:defRPr/>
                  </a:pPr>
                  <a:r>
                    <a:rPr lang="en-GB" sz="1125" b="1" kern="0" dirty="0">
                      <a:solidFill>
                        <a:prstClr val="black"/>
                      </a:solidFill>
                    </a:rPr>
                    <a:t>3</a:t>
                  </a:r>
                </a:p>
              </p:txBody>
            </p:sp>
            <p:sp>
              <p:nvSpPr>
                <p:cNvPr id="225" name="TextBox 224"/>
                <p:cNvSpPr txBox="1"/>
                <p:nvPr/>
              </p:nvSpPr>
              <p:spPr>
                <a:xfrm>
                  <a:off x="6040240" y="3200097"/>
                  <a:ext cx="332516" cy="285248"/>
                </a:xfrm>
                <a:prstGeom prst="rect">
                  <a:avLst/>
                </a:prstGeom>
                <a:noFill/>
              </p:spPr>
              <p:txBody>
                <a:bodyPr wrap="square" rtlCol="0">
                  <a:spAutoFit/>
                </a:bodyPr>
                <a:lstStyle/>
                <a:p>
                  <a:pPr algn="ctr">
                    <a:defRPr/>
                  </a:pPr>
                  <a:r>
                    <a:rPr lang="en-GB" sz="1125" b="1" kern="0" dirty="0">
                      <a:solidFill>
                        <a:prstClr val="black"/>
                      </a:solidFill>
                    </a:rPr>
                    <a:t>4</a:t>
                  </a:r>
                </a:p>
              </p:txBody>
            </p:sp>
            <p:sp>
              <p:nvSpPr>
                <p:cNvPr id="226" name="TextBox 225"/>
                <p:cNvSpPr txBox="1"/>
                <p:nvPr/>
              </p:nvSpPr>
              <p:spPr>
                <a:xfrm>
                  <a:off x="3231847" y="5304787"/>
                  <a:ext cx="1049184" cy="463011"/>
                </a:xfrm>
                <a:prstGeom prst="rect">
                  <a:avLst/>
                </a:prstGeom>
                <a:noFill/>
              </p:spPr>
              <p:txBody>
                <a:bodyPr wrap="square" rtlCol="0">
                  <a:spAutoFit/>
                </a:bodyPr>
                <a:lstStyle/>
                <a:p>
                  <a:pPr algn="ctr">
                    <a:defRPr/>
                  </a:pPr>
                  <a:r>
                    <a:rPr lang="en-GB" sz="1100" b="1" kern="0" dirty="0">
                      <a:solidFill>
                        <a:prstClr val="black"/>
                      </a:solidFill>
                    </a:rPr>
                    <a:t>Patch </a:t>
                  </a:r>
                </a:p>
                <a:p>
                  <a:pPr algn="ctr">
                    <a:defRPr/>
                  </a:pPr>
                  <a:r>
                    <a:rPr lang="en-GB" sz="1100" b="1" kern="0" dirty="0">
                      <a:solidFill>
                        <a:prstClr val="black"/>
                      </a:solidFill>
                    </a:rPr>
                    <a:t>Panels</a:t>
                  </a:r>
                </a:p>
              </p:txBody>
            </p:sp>
            <p:sp>
              <p:nvSpPr>
                <p:cNvPr id="227" name="TextBox 226"/>
                <p:cNvSpPr txBox="1"/>
                <p:nvPr/>
              </p:nvSpPr>
              <p:spPr>
                <a:xfrm>
                  <a:off x="3033371" y="3662029"/>
                  <a:ext cx="987879" cy="418363"/>
                </a:xfrm>
                <a:prstGeom prst="rect">
                  <a:avLst/>
                </a:prstGeom>
                <a:noFill/>
              </p:spPr>
              <p:txBody>
                <a:bodyPr wrap="square" rtlCol="0">
                  <a:spAutoFit/>
                </a:bodyPr>
                <a:lstStyle/>
                <a:p>
                  <a:pPr algn="ctr">
                    <a:defRPr/>
                  </a:pPr>
                  <a:r>
                    <a:rPr lang="en-GB" sz="965" kern="0" dirty="0">
                      <a:solidFill>
                        <a:prstClr val="black"/>
                      </a:solidFill>
                    </a:rPr>
                    <a:t>NO accessible area</a:t>
                  </a:r>
                </a:p>
              </p:txBody>
            </p:sp>
            <p:grpSp>
              <p:nvGrpSpPr>
                <p:cNvPr id="228" name="Group 227"/>
                <p:cNvGrpSpPr/>
                <p:nvPr/>
              </p:nvGrpSpPr>
              <p:grpSpPr>
                <a:xfrm>
                  <a:off x="3058771" y="2027743"/>
                  <a:ext cx="472327" cy="91931"/>
                  <a:chOff x="231742" y="668311"/>
                  <a:chExt cx="762196" cy="152801"/>
                </a:xfrm>
              </p:grpSpPr>
              <p:cxnSp>
                <p:nvCxnSpPr>
                  <p:cNvPr id="235" name="Straight Connector 234"/>
                  <p:cNvCxnSpPr/>
                  <p:nvPr/>
                </p:nvCxnSpPr>
                <p:spPr>
                  <a:xfrm rot="16200000">
                    <a:off x="614949" y="368621"/>
                    <a:ext cx="1246" cy="756731"/>
                  </a:xfrm>
                  <a:prstGeom prst="line">
                    <a:avLst/>
                  </a:prstGeom>
                  <a:noFill/>
                  <a:ln w="28575" cap="flat" cmpd="sng" algn="ctr">
                    <a:solidFill>
                      <a:srgbClr val="0C377B"/>
                    </a:solidFill>
                    <a:prstDash val="solid"/>
                  </a:ln>
                  <a:effectLst/>
                </p:spPr>
              </p:cxnSp>
              <p:cxnSp>
                <p:nvCxnSpPr>
                  <p:cNvPr id="236" name="Straight Connector 235"/>
                  <p:cNvCxnSpPr/>
                  <p:nvPr/>
                </p:nvCxnSpPr>
                <p:spPr>
                  <a:xfrm flipH="1">
                    <a:off x="231742" y="671613"/>
                    <a:ext cx="1" cy="149499"/>
                  </a:xfrm>
                  <a:prstGeom prst="line">
                    <a:avLst/>
                  </a:prstGeom>
                  <a:noFill/>
                  <a:ln w="28575" cap="flat" cmpd="sng" algn="ctr">
                    <a:solidFill>
                      <a:srgbClr val="0C377B"/>
                    </a:solidFill>
                    <a:prstDash val="solid"/>
                  </a:ln>
                  <a:effectLst/>
                </p:spPr>
              </p:cxnSp>
              <p:cxnSp>
                <p:nvCxnSpPr>
                  <p:cNvPr id="237" name="Straight Connector 236"/>
                  <p:cNvCxnSpPr/>
                  <p:nvPr/>
                </p:nvCxnSpPr>
                <p:spPr>
                  <a:xfrm flipH="1">
                    <a:off x="993937" y="668311"/>
                    <a:ext cx="1" cy="149499"/>
                  </a:xfrm>
                  <a:prstGeom prst="line">
                    <a:avLst/>
                  </a:prstGeom>
                  <a:noFill/>
                  <a:ln w="28575" cap="flat" cmpd="sng" algn="ctr">
                    <a:solidFill>
                      <a:srgbClr val="0C377B"/>
                    </a:solidFill>
                    <a:prstDash val="solid"/>
                  </a:ln>
                  <a:effectLst/>
                </p:spPr>
              </p:cxnSp>
            </p:grpSp>
            <p:sp>
              <p:nvSpPr>
                <p:cNvPr id="229" name="TextBox 228"/>
                <p:cNvSpPr txBox="1"/>
                <p:nvPr/>
              </p:nvSpPr>
              <p:spPr>
                <a:xfrm>
                  <a:off x="3108774" y="2066883"/>
                  <a:ext cx="511835" cy="276499"/>
                </a:xfrm>
                <a:prstGeom prst="rect">
                  <a:avLst/>
                </a:prstGeom>
                <a:noFill/>
              </p:spPr>
              <p:txBody>
                <a:bodyPr wrap="square" rtlCol="0">
                  <a:spAutoFit/>
                </a:bodyPr>
                <a:lstStyle/>
                <a:p>
                  <a:pPr>
                    <a:defRPr/>
                  </a:pPr>
                  <a:r>
                    <a:rPr lang="en-GB" sz="1072" b="1" kern="0" dirty="0">
                      <a:solidFill>
                        <a:prstClr val="black"/>
                      </a:solidFill>
                    </a:rPr>
                    <a:t>1 m</a:t>
                  </a:r>
                </a:p>
              </p:txBody>
            </p:sp>
            <p:sp>
              <p:nvSpPr>
                <p:cNvPr id="230" name="TextBox 229"/>
                <p:cNvSpPr txBox="1"/>
                <p:nvPr/>
              </p:nvSpPr>
              <p:spPr>
                <a:xfrm>
                  <a:off x="3084082" y="1854088"/>
                  <a:ext cx="503056" cy="258790"/>
                </a:xfrm>
                <a:prstGeom prst="rect">
                  <a:avLst/>
                </a:prstGeom>
                <a:noFill/>
              </p:spPr>
              <p:txBody>
                <a:bodyPr wrap="square" rtlCol="0">
                  <a:spAutoFit/>
                </a:bodyPr>
                <a:lstStyle/>
                <a:p>
                  <a:pPr algn="ctr">
                    <a:defRPr/>
                  </a:pPr>
                  <a:r>
                    <a:rPr lang="en-GB" sz="965" b="1" kern="0" dirty="0">
                      <a:solidFill>
                        <a:prstClr val="black"/>
                      </a:solidFill>
                    </a:rPr>
                    <a:t>Scale</a:t>
                  </a:r>
                </a:p>
              </p:txBody>
            </p:sp>
            <p:sp>
              <p:nvSpPr>
                <p:cNvPr id="231" name="TextBox 230"/>
                <p:cNvSpPr txBox="1"/>
                <p:nvPr/>
              </p:nvSpPr>
              <p:spPr>
                <a:xfrm rot="195433">
                  <a:off x="2855573" y="2407960"/>
                  <a:ext cx="987879" cy="488780"/>
                </a:xfrm>
                <a:prstGeom prst="rect">
                  <a:avLst/>
                </a:prstGeom>
                <a:noFill/>
              </p:spPr>
              <p:txBody>
                <a:bodyPr wrap="square" rtlCol="0">
                  <a:spAutoFit/>
                </a:bodyPr>
                <a:lstStyle/>
                <a:p>
                  <a:pPr algn="ctr">
                    <a:defRPr/>
                  </a:pPr>
                  <a:r>
                    <a:rPr lang="en-GB" sz="1178" b="1" kern="0" dirty="0">
                      <a:solidFill>
                        <a:srgbClr val="FF0000"/>
                      </a:solidFill>
                    </a:rPr>
                    <a:t>24 GeV Proton</a:t>
                  </a:r>
                </a:p>
              </p:txBody>
            </p:sp>
            <p:sp>
              <p:nvSpPr>
                <p:cNvPr id="232" name="Rectangle 231"/>
                <p:cNvSpPr/>
                <p:nvPr/>
              </p:nvSpPr>
              <p:spPr>
                <a:xfrm>
                  <a:off x="5553882" y="2184642"/>
                  <a:ext cx="745240" cy="61947"/>
                </a:xfrm>
                <a:prstGeom prst="rect">
                  <a:avLst/>
                </a:prstGeom>
                <a:solidFill>
                  <a:srgbClr val="C000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cxnSp>
              <p:nvCxnSpPr>
                <p:cNvPr id="233" name="Straight Arrow Connector 232"/>
                <p:cNvCxnSpPr/>
                <p:nvPr/>
              </p:nvCxnSpPr>
              <p:spPr>
                <a:xfrm flipH="1" flipV="1">
                  <a:off x="6310244" y="2227056"/>
                  <a:ext cx="381623" cy="176"/>
                </a:xfrm>
                <a:prstGeom prst="straightConnector1">
                  <a:avLst/>
                </a:prstGeom>
                <a:noFill/>
                <a:ln w="28575" cap="flat" cmpd="sng" algn="ctr">
                  <a:solidFill>
                    <a:srgbClr val="0C377B"/>
                  </a:solidFill>
                  <a:prstDash val="dash"/>
                  <a:headEnd type="triangle"/>
                  <a:tailEnd type="none"/>
                </a:ln>
                <a:effectLst/>
              </p:spPr>
            </p:cxnSp>
            <p:sp>
              <p:nvSpPr>
                <p:cNvPr id="234" name="TextBox 233"/>
                <p:cNvSpPr txBox="1"/>
                <p:nvPr/>
              </p:nvSpPr>
              <p:spPr>
                <a:xfrm rot="16200000">
                  <a:off x="2618481" y="2962523"/>
                  <a:ext cx="959099" cy="389337"/>
                </a:xfrm>
                <a:prstGeom prst="rect">
                  <a:avLst/>
                </a:prstGeom>
                <a:noFill/>
              </p:spPr>
              <p:txBody>
                <a:bodyPr wrap="square" rtlCol="0">
                  <a:spAutoFit/>
                </a:bodyPr>
                <a:lstStyle/>
                <a:p>
                  <a:pPr algn="ctr">
                    <a:defRPr/>
                  </a:pPr>
                  <a:r>
                    <a:rPr lang="en-GB" sz="965" kern="0" dirty="0">
                      <a:solidFill>
                        <a:prstClr val="black"/>
                      </a:solidFill>
                    </a:rPr>
                    <a:t>Movable</a:t>
                  </a:r>
                </a:p>
                <a:p>
                  <a:pPr algn="ctr">
                    <a:defRPr/>
                  </a:pPr>
                  <a:r>
                    <a:rPr lang="en-GB" sz="965" kern="0" dirty="0">
                      <a:solidFill>
                        <a:prstClr val="black"/>
                      </a:solidFill>
                    </a:rPr>
                    <a:t>shielding</a:t>
                  </a:r>
                </a:p>
              </p:txBody>
            </p:sp>
          </p:grpSp>
          <p:sp>
            <p:nvSpPr>
              <p:cNvPr id="136" name="Rounded Rectangle 135"/>
              <p:cNvSpPr/>
              <p:nvPr/>
            </p:nvSpPr>
            <p:spPr>
              <a:xfrm>
                <a:off x="4282263" y="2818921"/>
                <a:ext cx="220681" cy="45719"/>
              </a:xfrm>
              <a:prstGeom prst="roundRect">
                <a:avLst/>
              </a:prstGeom>
              <a:solidFill>
                <a:srgbClr val="4F9A06">
                  <a:lumMod val="60000"/>
                  <a:lumOff val="40000"/>
                </a:srgbClr>
              </a:solidFill>
              <a:ln w="19050" cap="flat" cmpd="sng" algn="ctr">
                <a:solidFill>
                  <a:srgbClr val="0C377B">
                    <a:shade val="50000"/>
                  </a:srgbClr>
                </a:solidFill>
                <a:prstDash val="solid"/>
              </a:ln>
              <a:effectLst/>
            </p:spPr>
            <p:txBody>
              <a:bodyPr rtlCol="0" anchor="ctr"/>
              <a:lstStyle/>
              <a:p>
                <a:pPr algn="ctr">
                  <a:defRPr/>
                </a:pPr>
                <a:endParaRPr lang="en-GB" kern="0">
                  <a:solidFill>
                    <a:srgbClr val="FFFFFF"/>
                  </a:solidFill>
                  <a:latin typeface="Arial"/>
                </a:endParaRPr>
              </a:p>
            </p:txBody>
          </p:sp>
          <p:sp>
            <p:nvSpPr>
              <p:cNvPr id="137" name="TextBox 136"/>
              <p:cNvSpPr txBox="1"/>
              <p:nvPr/>
            </p:nvSpPr>
            <p:spPr>
              <a:xfrm>
                <a:off x="4403763" y="2685135"/>
                <a:ext cx="412639" cy="281114"/>
              </a:xfrm>
              <a:prstGeom prst="rect">
                <a:avLst/>
              </a:prstGeom>
              <a:noFill/>
            </p:spPr>
            <p:txBody>
              <a:bodyPr wrap="square" rtlCol="0">
                <a:spAutoFit/>
              </a:bodyPr>
              <a:lstStyle/>
              <a:p>
                <a:pPr algn="ctr">
                  <a:defRPr/>
                </a:pPr>
                <a:r>
                  <a:rPr lang="en-GB" sz="1100" b="1" kern="0" dirty="0">
                    <a:solidFill>
                      <a:prstClr val="black"/>
                    </a:solidFill>
                  </a:rPr>
                  <a:t>T0</a:t>
                </a:r>
              </a:p>
            </p:txBody>
          </p:sp>
          <p:sp>
            <p:nvSpPr>
              <p:cNvPr id="139" name="Rectangle 138"/>
              <p:cNvSpPr/>
              <p:nvPr/>
            </p:nvSpPr>
            <p:spPr>
              <a:xfrm>
                <a:off x="6324605" y="4251318"/>
                <a:ext cx="95978" cy="92552"/>
              </a:xfrm>
              <a:prstGeom prst="rect">
                <a:avLst/>
              </a:prstGeom>
              <a:solidFill>
                <a:srgbClr val="EDB02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40" name="Rectangle 139"/>
              <p:cNvSpPr/>
              <p:nvPr/>
            </p:nvSpPr>
            <p:spPr>
              <a:xfrm>
                <a:off x="5185485" y="4267291"/>
                <a:ext cx="95978" cy="92552"/>
              </a:xfrm>
              <a:prstGeom prst="rect">
                <a:avLst/>
              </a:prstGeom>
              <a:solidFill>
                <a:srgbClr val="EDB02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142" name="TextBox 141"/>
              <p:cNvSpPr txBox="1"/>
              <p:nvPr/>
            </p:nvSpPr>
            <p:spPr>
              <a:xfrm>
                <a:off x="5219808" y="4165005"/>
                <a:ext cx="404403" cy="329551"/>
              </a:xfrm>
              <a:prstGeom prst="rect">
                <a:avLst/>
              </a:prstGeom>
              <a:noFill/>
            </p:spPr>
            <p:txBody>
              <a:bodyPr wrap="square" rtlCol="0">
                <a:spAutoFit/>
              </a:bodyPr>
              <a:lstStyle/>
              <a:p>
                <a:pPr algn="ctr">
                  <a:defRPr/>
                </a:pPr>
                <a:r>
                  <a:rPr lang="en-GB" sz="1393" b="1" kern="0" dirty="0">
                    <a:solidFill>
                      <a:prstClr val="black"/>
                    </a:solidFill>
                  </a:rPr>
                  <a:t>16</a:t>
                </a:r>
              </a:p>
            </p:txBody>
          </p:sp>
          <p:sp>
            <p:nvSpPr>
              <p:cNvPr id="143" name="TextBox 142"/>
              <p:cNvSpPr txBox="1"/>
              <p:nvPr/>
            </p:nvSpPr>
            <p:spPr>
              <a:xfrm>
                <a:off x="6340323" y="4155674"/>
                <a:ext cx="404403" cy="329551"/>
              </a:xfrm>
              <a:prstGeom prst="rect">
                <a:avLst/>
              </a:prstGeom>
              <a:noFill/>
            </p:spPr>
            <p:txBody>
              <a:bodyPr wrap="square" rtlCol="0">
                <a:spAutoFit/>
              </a:bodyPr>
              <a:lstStyle/>
              <a:p>
                <a:pPr algn="ctr">
                  <a:defRPr/>
                </a:pPr>
                <a:r>
                  <a:rPr lang="en-GB" sz="1393" b="1" kern="0" dirty="0">
                    <a:solidFill>
                      <a:prstClr val="black"/>
                    </a:solidFill>
                  </a:rPr>
                  <a:t>15</a:t>
                </a:r>
              </a:p>
            </p:txBody>
          </p:sp>
          <p:sp>
            <p:nvSpPr>
              <p:cNvPr id="144" name="Rectangle 143"/>
              <p:cNvSpPr/>
              <p:nvPr/>
            </p:nvSpPr>
            <p:spPr>
              <a:xfrm>
                <a:off x="2940264" y="1457307"/>
                <a:ext cx="944056" cy="396867"/>
              </a:xfrm>
              <a:prstGeom prst="rect">
                <a:avLst/>
              </a:prstGeom>
            </p:spPr>
            <p:txBody>
              <a:bodyPr wrap="none">
                <a:spAutoFit/>
              </a:bodyPr>
              <a:lstStyle/>
              <a:p>
                <a:pPr algn="ctr">
                  <a:defRPr/>
                </a:pPr>
                <a:r>
                  <a:rPr lang="en-GB" b="1" kern="0" dirty="0">
                    <a:solidFill>
                      <a:srgbClr val="C00000"/>
                    </a:solidFill>
                  </a:rPr>
                  <a:t>CuCIIC</a:t>
                </a:r>
              </a:p>
            </p:txBody>
          </p:sp>
          <p:sp>
            <p:nvSpPr>
              <p:cNvPr id="145" name="TextBox 144"/>
              <p:cNvSpPr txBox="1"/>
              <p:nvPr/>
            </p:nvSpPr>
            <p:spPr>
              <a:xfrm>
                <a:off x="6105744" y="5369230"/>
                <a:ext cx="1049184" cy="281114"/>
              </a:xfrm>
              <a:prstGeom prst="rect">
                <a:avLst/>
              </a:prstGeom>
              <a:noFill/>
            </p:spPr>
            <p:txBody>
              <a:bodyPr wrap="square" rtlCol="0">
                <a:spAutoFit/>
              </a:bodyPr>
              <a:lstStyle/>
              <a:p>
                <a:pPr algn="ctr">
                  <a:defRPr/>
                </a:pPr>
                <a:r>
                  <a:rPr lang="en-GB" sz="1100" b="1" kern="0" dirty="0">
                    <a:solidFill>
                      <a:prstClr val="black"/>
                    </a:solidFill>
                  </a:rPr>
                  <a:t>Entrance</a:t>
                </a:r>
              </a:p>
            </p:txBody>
          </p:sp>
        </p:grpSp>
        <p:sp>
          <p:nvSpPr>
            <p:cNvPr id="238" name="Rectangle 237"/>
            <p:cNvSpPr/>
            <p:nvPr/>
          </p:nvSpPr>
          <p:spPr>
            <a:xfrm>
              <a:off x="4851514" y="3742760"/>
              <a:ext cx="95978" cy="92552"/>
            </a:xfrm>
            <a:prstGeom prst="rect">
              <a:avLst/>
            </a:prstGeom>
            <a:solidFill>
              <a:srgbClr val="0C377B"/>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grpSp>
          <p:nvGrpSpPr>
            <p:cNvPr id="258" name="Group 257"/>
            <p:cNvGrpSpPr/>
            <p:nvPr/>
          </p:nvGrpSpPr>
          <p:grpSpPr>
            <a:xfrm>
              <a:off x="4759907" y="3442249"/>
              <a:ext cx="2213320" cy="416290"/>
              <a:chOff x="4634137" y="3989254"/>
              <a:chExt cx="2804888" cy="907983"/>
            </a:xfrm>
          </p:grpSpPr>
          <p:sp>
            <p:nvSpPr>
              <p:cNvPr id="259" name="Rectangle 258"/>
              <p:cNvSpPr/>
              <p:nvPr/>
            </p:nvSpPr>
            <p:spPr>
              <a:xfrm>
                <a:off x="4634137" y="4558370"/>
                <a:ext cx="2804888" cy="338867"/>
              </a:xfrm>
              <a:prstGeom prst="rect">
                <a:avLst/>
              </a:prstGeom>
              <a:solidFill>
                <a:srgbClr val="EF2929">
                  <a:alpha val="52157"/>
                </a:srgbClr>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60" name="TextBox 259"/>
              <p:cNvSpPr txBox="1"/>
              <p:nvPr/>
            </p:nvSpPr>
            <p:spPr>
              <a:xfrm>
                <a:off x="4721669" y="3989254"/>
                <a:ext cx="1913967" cy="721349"/>
              </a:xfrm>
              <a:prstGeom prst="rect">
                <a:avLst/>
              </a:prstGeom>
              <a:noFill/>
            </p:spPr>
            <p:txBody>
              <a:bodyPr wrap="none" rtlCol="0">
                <a:spAutoFit/>
              </a:bodyPr>
              <a:lstStyle/>
              <a:p>
                <a:r>
                  <a:rPr lang="en-GB" sz="1400" b="1" dirty="0">
                    <a:solidFill>
                      <a:srgbClr val="FF0000"/>
                    </a:solidFill>
                  </a:rPr>
                  <a:t>Lateral Position</a:t>
                </a:r>
              </a:p>
            </p:txBody>
          </p:sp>
        </p:grpSp>
        <p:grpSp>
          <p:nvGrpSpPr>
            <p:cNvPr id="264" name="Group 263"/>
            <p:cNvGrpSpPr/>
            <p:nvPr/>
          </p:nvGrpSpPr>
          <p:grpSpPr>
            <a:xfrm>
              <a:off x="6393405" y="2300419"/>
              <a:ext cx="589572" cy="1651645"/>
              <a:chOff x="7014336" y="2896657"/>
              <a:chExt cx="589572" cy="1963077"/>
            </a:xfrm>
          </p:grpSpPr>
          <p:sp>
            <p:nvSpPr>
              <p:cNvPr id="265" name="Rectangle 264"/>
              <p:cNvSpPr/>
              <p:nvPr/>
            </p:nvSpPr>
            <p:spPr>
              <a:xfrm rot="16200000">
                <a:off x="6573852" y="3749930"/>
                <a:ext cx="1883329" cy="176783"/>
              </a:xfrm>
              <a:prstGeom prst="rect">
                <a:avLst/>
              </a:prstGeom>
              <a:solidFill>
                <a:srgbClr val="8AE234">
                  <a:lumMod val="75000"/>
                  <a:alpha val="52000"/>
                </a:srgbClr>
              </a:solidFill>
              <a:ln w="19050" cap="flat" cmpd="sng" algn="ctr">
                <a:solidFill>
                  <a:srgbClr val="8AE234">
                    <a:lumMod val="75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GB" kern="0">
                  <a:solidFill>
                    <a:srgbClr val="8AE234">
                      <a:lumMod val="75000"/>
                    </a:srgbClr>
                  </a:solidFill>
                  <a:latin typeface="Arial"/>
                </a:endParaRPr>
              </a:p>
            </p:txBody>
          </p:sp>
          <p:sp>
            <p:nvSpPr>
              <p:cNvPr id="266" name="TextBox 265"/>
              <p:cNvSpPr txBox="1"/>
              <p:nvPr/>
            </p:nvSpPr>
            <p:spPr>
              <a:xfrm rot="16200000">
                <a:off x="6376796" y="3760528"/>
                <a:ext cx="1736746" cy="461665"/>
              </a:xfrm>
              <a:prstGeom prst="rect">
                <a:avLst/>
              </a:prstGeom>
              <a:noFill/>
            </p:spPr>
            <p:txBody>
              <a:bodyPr wrap="square" rtlCol="0">
                <a:spAutoFit/>
              </a:bodyPr>
              <a:lstStyle/>
              <a:p>
                <a:pPr algn="ctr">
                  <a:defRPr/>
                </a:pPr>
                <a:r>
                  <a:rPr lang="en-GB" sz="1200" b="1" kern="0" dirty="0">
                    <a:solidFill>
                      <a:srgbClr val="8AE234">
                        <a:lumMod val="75000"/>
                      </a:srgbClr>
                    </a:solidFill>
                  </a:rPr>
                  <a:t>Longitudinal Position</a:t>
                </a:r>
              </a:p>
            </p:txBody>
          </p:sp>
        </p:grpSp>
        <p:sp>
          <p:nvSpPr>
            <p:cNvPr id="268" name="TextBox 267"/>
            <p:cNvSpPr txBox="1"/>
            <p:nvPr/>
          </p:nvSpPr>
          <p:spPr>
            <a:xfrm>
              <a:off x="7128378" y="2821191"/>
              <a:ext cx="832135" cy="281114"/>
            </a:xfrm>
            <a:prstGeom prst="rect">
              <a:avLst/>
            </a:prstGeom>
            <a:noFill/>
          </p:spPr>
          <p:txBody>
            <a:bodyPr wrap="square" rtlCol="0">
              <a:spAutoFit/>
            </a:bodyPr>
            <a:lstStyle/>
            <a:p>
              <a:r>
                <a:rPr lang="en-GB" sz="1100" b="1" dirty="0">
                  <a:solidFill>
                    <a:srgbClr val="7030A0"/>
                  </a:solidFill>
                </a:rPr>
                <a:t>IN BEAM</a:t>
              </a:r>
            </a:p>
          </p:txBody>
        </p:sp>
        <p:sp>
          <p:nvSpPr>
            <p:cNvPr id="269" name="Rectangle 268"/>
            <p:cNvSpPr/>
            <p:nvPr/>
          </p:nvSpPr>
          <p:spPr>
            <a:xfrm rot="16200000">
              <a:off x="7354668" y="2629882"/>
              <a:ext cx="189374" cy="199967"/>
            </a:xfrm>
            <a:prstGeom prst="rect">
              <a:avLst/>
            </a:prstGeom>
            <a:solidFill>
              <a:srgbClr val="7030A0">
                <a:alpha val="52000"/>
              </a:srgbClr>
            </a:solidFill>
            <a:ln>
              <a:solidFill>
                <a:srgbClr val="7030A0"/>
              </a:solidFill>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sp>
        <p:nvSpPr>
          <p:cNvPr id="272" name="TextBox 271"/>
          <p:cNvSpPr txBox="1"/>
          <p:nvPr/>
        </p:nvSpPr>
        <p:spPr>
          <a:xfrm>
            <a:off x="171160" y="968784"/>
            <a:ext cx="8501154" cy="584775"/>
          </a:xfrm>
          <a:prstGeom prst="rect">
            <a:avLst/>
          </a:prstGeom>
          <a:noFill/>
        </p:spPr>
        <p:txBody>
          <a:bodyPr wrap="square" rtlCol="0">
            <a:spAutoFit/>
          </a:bodyPr>
          <a:lstStyle/>
          <a:p>
            <a:r>
              <a:rPr lang="en-GB" sz="1600" b="1" dirty="0"/>
              <a:t>PRIMARY PROTONS </a:t>
            </a:r>
            <a:r>
              <a:rPr lang="en-GB" sz="1600" b="1" dirty="0" smtClean="0"/>
              <a:t>BEAM IMPINGES </a:t>
            </a:r>
            <a:r>
              <a:rPr lang="en-GB" sz="1600" b="1" dirty="0"/>
              <a:t>A METAL </a:t>
            </a:r>
            <a:r>
              <a:rPr lang="en-GB" sz="1600" b="1" dirty="0" smtClean="0"/>
              <a:t>TARGET (POT): </a:t>
            </a:r>
            <a:r>
              <a:rPr lang="en-GB" sz="1600" b="1" dirty="0"/>
              <a:t>A SECONDARY RADIATION FIELD IS CREATED</a:t>
            </a:r>
          </a:p>
        </p:txBody>
      </p:sp>
      <p:sp>
        <p:nvSpPr>
          <p:cNvPr id="275" name="TextBox 274"/>
          <p:cNvSpPr txBox="1"/>
          <p:nvPr/>
        </p:nvSpPr>
        <p:spPr>
          <a:xfrm>
            <a:off x="171160" y="1658617"/>
            <a:ext cx="3282030" cy="2854628"/>
          </a:xfrm>
          <a:prstGeom prst="rect">
            <a:avLst/>
          </a:prstGeom>
          <a:noFill/>
        </p:spPr>
        <p:txBody>
          <a:bodyPr wrap="square" rtlCol="0">
            <a:spAutoFit/>
          </a:bodyPr>
          <a:lstStyle/>
          <a:p>
            <a:r>
              <a:rPr lang="en-GB" b="1" dirty="0">
                <a:solidFill>
                  <a:srgbClr val="FF0000"/>
                </a:solidFill>
              </a:rPr>
              <a:t>3 KEY ELEMENTS:</a:t>
            </a:r>
          </a:p>
          <a:p>
            <a:pPr marL="342900" indent="-342900">
              <a:spcBef>
                <a:spcPts val="300"/>
              </a:spcBef>
              <a:buFont typeface="+mj-lt"/>
              <a:buAutoNum type="arabicPeriod"/>
            </a:pPr>
            <a:r>
              <a:rPr lang="en-GB" sz="2000" b="1" u="sng" dirty="0"/>
              <a:t>Target</a:t>
            </a:r>
          </a:p>
          <a:p>
            <a:pPr marL="342900" indent="-342900">
              <a:buFont typeface="+mj-lt"/>
              <a:buAutoNum type="arabicPeriod"/>
            </a:pPr>
            <a:endParaRPr lang="en-GB" sz="2000" b="1" dirty="0"/>
          </a:p>
          <a:p>
            <a:pPr marL="342900" indent="-342900">
              <a:buFont typeface="+mj-lt"/>
              <a:buAutoNum type="arabicPeriod"/>
            </a:pPr>
            <a:endParaRPr lang="en-GB" sz="2000" b="1" dirty="0"/>
          </a:p>
          <a:p>
            <a:pPr marL="342900" indent="-342900">
              <a:spcBef>
                <a:spcPts val="600"/>
              </a:spcBef>
              <a:buFont typeface="+mj-lt"/>
              <a:buAutoNum type="arabicPeriod"/>
            </a:pPr>
            <a:r>
              <a:rPr lang="en-GB" sz="2000" b="1" u="sng" dirty="0"/>
              <a:t>Movable Shielding</a:t>
            </a:r>
          </a:p>
          <a:p>
            <a:pPr marL="342900" indent="-342900">
              <a:buFont typeface="+mj-lt"/>
              <a:buAutoNum type="arabicPeriod"/>
            </a:pPr>
            <a:endParaRPr lang="en-GB" b="1" dirty="0"/>
          </a:p>
          <a:p>
            <a:pPr marL="342900" indent="-342900">
              <a:buFont typeface="+mj-lt"/>
              <a:buAutoNum type="arabicPeriod"/>
            </a:pPr>
            <a:endParaRPr lang="en-GB" b="1" dirty="0"/>
          </a:p>
          <a:p>
            <a:pPr marL="342900" indent="-342900">
              <a:buFont typeface="+mj-lt"/>
              <a:buAutoNum type="arabicPeriod"/>
            </a:pPr>
            <a:r>
              <a:rPr lang="en-GB" sz="2000" b="1" u="sng" dirty="0"/>
              <a:t>Positions</a:t>
            </a:r>
            <a:r>
              <a:rPr lang="en-GB" sz="2000" b="1" dirty="0"/>
              <a:t> </a:t>
            </a:r>
          </a:p>
          <a:p>
            <a:endParaRPr lang="en-GB" b="1" dirty="0"/>
          </a:p>
        </p:txBody>
      </p:sp>
      <p:sp>
        <p:nvSpPr>
          <p:cNvPr id="276" name="Rectangle 275"/>
          <p:cNvSpPr/>
          <p:nvPr/>
        </p:nvSpPr>
        <p:spPr>
          <a:xfrm>
            <a:off x="1475378" y="2119195"/>
            <a:ext cx="382102" cy="101228"/>
          </a:xfrm>
          <a:prstGeom prst="rect">
            <a:avLst/>
          </a:prstGeom>
          <a:solidFill>
            <a:srgbClr val="FFFF00"/>
          </a:solid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77" name="Rectangle 276"/>
          <p:cNvSpPr/>
          <p:nvPr/>
        </p:nvSpPr>
        <p:spPr>
          <a:xfrm>
            <a:off x="532585" y="2361173"/>
            <a:ext cx="1894755" cy="692497"/>
          </a:xfrm>
          <a:prstGeom prst="rect">
            <a:avLst/>
          </a:prstGeom>
        </p:spPr>
        <p:txBody>
          <a:bodyPr wrap="square">
            <a:spAutoFit/>
          </a:bodyPr>
          <a:lstStyle/>
          <a:p>
            <a:pPr>
              <a:tabLst>
                <a:tab pos="701675" algn="l"/>
              </a:tabLst>
              <a:defRPr/>
            </a:pPr>
            <a:r>
              <a:rPr lang="en-GB" sz="1300" b="1" kern="0" dirty="0" err="1">
                <a:solidFill>
                  <a:srgbClr val="002060"/>
                </a:solidFill>
              </a:rPr>
              <a:t>AlH</a:t>
            </a:r>
            <a:r>
              <a:rPr lang="en-GB" sz="1300" b="1" kern="0" dirty="0">
                <a:solidFill>
                  <a:srgbClr val="002060"/>
                </a:solidFill>
              </a:rPr>
              <a:t>  </a:t>
            </a:r>
            <a:r>
              <a:rPr lang="en-GB" sz="1300" kern="0" dirty="0">
                <a:solidFill>
                  <a:srgbClr val="002060"/>
                </a:solidFill>
              </a:rPr>
              <a:t>-  Aluminium Hole</a:t>
            </a:r>
          </a:p>
          <a:p>
            <a:pPr>
              <a:tabLst>
                <a:tab pos="701675" algn="l"/>
              </a:tabLst>
              <a:defRPr/>
            </a:pPr>
            <a:r>
              <a:rPr lang="en-GB" sz="1300" b="1" kern="0" dirty="0">
                <a:solidFill>
                  <a:srgbClr val="002060"/>
                </a:solidFill>
              </a:rPr>
              <a:t>  Al     </a:t>
            </a:r>
            <a:r>
              <a:rPr lang="en-GB" sz="1300" kern="0" dirty="0">
                <a:solidFill>
                  <a:srgbClr val="002060"/>
                </a:solidFill>
              </a:rPr>
              <a:t>-  Aluminium </a:t>
            </a:r>
          </a:p>
          <a:p>
            <a:pPr>
              <a:tabLst>
                <a:tab pos="701675" algn="l"/>
              </a:tabLst>
              <a:defRPr/>
            </a:pPr>
            <a:r>
              <a:rPr lang="en-GB" sz="1300" b="1" kern="0" dirty="0">
                <a:solidFill>
                  <a:srgbClr val="002060"/>
                </a:solidFill>
              </a:rPr>
              <a:t>  Cu    -</a:t>
            </a:r>
            <a:r>
              <a:rPr lang="en-GB" sz="1300" kern="0" dirty="0">
                <a:solidFill>
                  <a:srgbClr val="002060"/>
                </a:solidFill>
              </a:rPr>
              <a:t>  Copper</a:t>
            </a:r>
          </a:p>
        </p:txBody>
      </p:sp>
      <p:sp>
        <p:nvSpPr>
          <p:cNvPr id="279" name="Rectangle 278"/>
          <p:cNvSpPr/>
          <p:nvPr/>
        </p:nvSpPr>
        <p:spPr>
          <a:xfrm>
            <a:off x="532585" y="4189898"/>
            <a:ext cx="1518364" cy="292388"/>
          </a:xfrm>
          <a:prstGeom prst="rect">
            <a:avLst/>
          </a:prstGeom>
        </p:spPr>
        <p:txBody>
          <a:bodyPr wrap="none">
            <a:spAutoFit/>
          </a:bodyPr>
          <a:lstStyle/>
          <a:p>
            <a:r>
              <a:rPr lang="en-GB" sz="1300" b="1" kern="0" dirty="0" smtClean="0">
                <a:solidFill>
                  <a:srgbClr val="002060"/>
                </a:solidFill>
              </a:rPr>
              <a:t>&gt;16 </a:t>
            </a:r>
            <a:r>
              <a:rPr lang="en-GB" sz="1300" kern="0" dirty="0" smtClean="0">
                <a:solidFill>
                  <a:srgbClr val="002060"/>
                </a:solidFill>
              </a:rPr>
              <a:t>test positions</a:t>
            </a:r>
            <a:endParaRPr lang="en-GB" sz="1300" dirty="0"/>
          </a:p>
        </p:txBody>
      </p:sp>
      <p:sp>
        <p:nvSpPr>
          <p:cNvPr id="280" name="Rectangle 279"/>
          <p:cNvSpPr/>
          <p:nvPr/>
        </p:nvSpPr>
        <p:spPr>
          <a:xfrm>
            <a:off x="535719" y="3314166"/>
            <a:ext cx="2321385" cy="492443"/>
          </a:xfrm>
          <a:prstGeom prst="rect">
            <a:avLst/>
          </a:prstGeom>
        </p:spPr>
        <p:txBody>
          <a:bodyPr wrap="square">
            <a:spAutoFit/>
          </a:bodyPr>
          <a:lstStyle/>
          <a:p>
            <a:pPr lvl="0">
              <a:defRPr/>
            </a:pPr>
            <a:r>
              <a:rPr lang="en-GB" sz="1300" b="1" kern="0" dirty="0">
                <a:solidFill>
                  <a:srgbClr val="002060"/>
                </a:solidFill>
              </a:rPr>
              <a:t> C</a:t>
            </a:r>
            <a:r>
              <a:rPr lang="en-GB" sz="1300" kern="0" dirty="0">
                <a:solidFill>
                  <a:srgbClr val="002060"/>
                </a:solidFill>
              </a:rPr>
              <a:t> – Concrete (</a:t>
            </a:r>
            <a:r>
              <a:rPr lang="en-GB" sz="1300" b="1" kern="0" dirty="0">
                <a:solidFill>
                  <a:srgbClr val="002060"/>
                </a:solidFill>
              </a:rPr>
              <a:t>1,4</a:t>
            </a:r>
            <a:r>
              <a:rPr lang="en-GB" sz="1300" kern="0" dirty="0">
                <a:solidFill>
                  <a:srgbClr val="002060"/>
                </a:solidFill>
              </a:rPr>
              <a:t>)</a:t>
            </a:r>
          </a:p>
          <a:p>
            <a:pPr lvl="0">
              <a:defRPr/>
            </a:pPr>
            <a:r>
              <a:rPr lang="en-GB" sz="1300" kern="0" dirty="0">
                <a:solidFill>
                  <a:srgbClr val="002060"/>
                </a:solidFill>
              </a:rPr>
              <a:t>  </a:t>
            </a:r>
            <a:r>
              <a:rPr lang="en-GB" sz="1300" b="1" kern="0" dirty="0">
                <a:solidFill>
                  <a:srgbClr val="002060"/>
                </a:solidFill>
              </a:rPr>
              <a:t>I</a:t>
            </a:r>
            <a:r>
              <a:rPr lang="en-GB" sz="1300" kern="0" dirty="0">
                <a:solidFill>
                  <a:srgbClr val="002060"/>
                </a:solidFill>
              </a:rPr>
              <a:t> – Iron (</a:t>
            </a:r>
            <a:r>
              <a:rPr lang="en-GB" sz="1300" b="1" kern="0" dirty="0">
                <a:solidFill>
                  <a:srgbClr val="002060"/>
                </a:solidFill>
              </a:rPr>
              <a:t>2,3</a:t>
            </a:r>
            <a:r>
              <a:rPr lang="en-GB" sz="1300" kern="0" dirty="0">
                <a:solidFill>
                  <a:srgbClr val="002060"/>
                </a:solidFill>
              </a:rPr>
              <a:t>)</a:t>
            </a:r>
            <a:endParaRPr lang="en-GB" sz="1300" dirty="0">
              <a:solidFill>
                <a:srgbClr val="002060"/>
              </a:solidFill>
            </a:endParaRPr>
          </a:p>
        </p:txBody>
      </p:sp>
      <p:sp>
        <p:nvSpPr>
          <p:cNvPr id="281" name="Rectangle 280"/>
          <p:cNvSpPr/>
          <p:nvPr/>
        </p:nvSpPr>
        <p:spPr>
          <a:xfrm>
            <a:off x="2183205" y="3380148"/>
            <a:ext cx="313698" cy="95244"/>
          </a:xfrm>
          <a:prstGeom prst="rect">
            <a:avLst/>
          </a:prstGeom>
          <a:pattFill prst="dkVert">
            <a:fgClr>
              <a:srgbClr val="FFFFFF">
                <a:lumMod val="50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83" name="Rectangle 282"/>
          <p:cNvSpPr/>
          <p:nvPr/>
        </p:nvSpPr>
        <p:spPr>
          <a:xfrm>
            <a:off x="2179049" y="3587421"/>
            <a:ext cx="313698" cy="117753"/>
          </a:xfrm>
          <a:prstGeom prst="rect">
            <a:avLst/>
          </a:prstGeom>
          <a:pattFill prst="dkVert">
            <a:fgClr>
              <a:srgbClr val="A40000">
                <a:lumMod val="75000"/>
              </a:srgbClr>
            </a:fgClr>
            <a:bgClr>
              <a:srgbClr val="FFFFFF"/>
            </a:bgClr>
          </a:pattFill>
          <a:ln w="19050" cap="flat" cmpd="sng" algn="ctr">
            <a:solidFill>
              <a:srgbClr val="0C377B"/>
            </a:solidFill>
            <a:prstDash val="solid"/>
          </a:ln>
          <a:effectLst/>
        </p:spPr>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defRPr/>
            </a:pPr>
            <a:endParaRPr lang="en-GB" sz="965" kern="0">
              <a:solidFill>
                <a:prstClr val="white"/>
              </a:solidFill>
              <a:latin typeface="Arial"/>
            </a:endParaRPr>
          </a:p>
        </p:txBody>
      </p:sp>
      <p:sp>
        <p:nvSpPr>
          <p:cNvPr id="287" name="TextBox 286"/>
          <p:cNvSpPr txBox="1"/>
          <p:nvPr/>
        </p:nvSpPr>
        <p:spPr>
          <a:xfrm>
            <a:off x="61542" y="5164789"/>
            <a:ext cx="3501266" cy="830997"/>
          </a:xfrm>
          <a:prstGeom prst="rect">
            <a:avLst/>
          </a:prstGeom>
          <a:noFill/>
          <a:ln>
            <a:solidFill>
              <a:srgbClr val="0C377B"/>
            </a:solidFill>
          </a:ln>
        </p:spPr>
        <p:txBody>
          <a:bodyPr wrap="square" rtlCol="0">
            <a:spAutoFit/>
          </a:bodyPr>
          <a:lstStyle/>
          <a:p>
            <a:pPr algn="ctr">
              <a:defRPr/>
            </a:pPr>
            <a:r>
              <a:rPr lang="en-GB" sz="1600" b="1" kern="0" dirty="0">
                <a:solidFill>
                  <a:srgbClr val="0C377B"/>
                </a:solidFill>
              </a:rPr>
              <a:t>THE SPECTRA AND INTENSITY OF SECONDARY FIELD DEPEND ON THE POSITION</a:t>
            </a:r>
          </a:p>
        </p:txBody>
      </p:sp>
      <p:cxnSp>
        <p:nvCxnSpPr>
          <p:cNvPr id="129" name="Straight Connector 128"/>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0" name="Picture 1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90610"/>
            <a:ext cx="731915" cy="768182"/>
          </a:xfrm>
          <a:prstGeom prst="rect">
            <a:avLst/>
          </a:prstGeom>
        </p:spPr>
      </p:pic>
      <p:sp>
        <p:nvSpPr>
          <p:cNvPr id="2" name="Rectangle 1"/>
          <p:cNvSpPr/>
          <p:nvPr/>
        </p:nvSpPr>
        <p:spPr>
          <a:xfrm>
            <a:off x="189071" y="4604491"/>
            <a:ext cx="3307316" cy="369332"/>
          </a:xfrm>
          <a:prstGeom prst="rect">
            <a:avLst/>
          </a:prstGeom>
        </p:spPr>
        <p:txBody>
          <a:bodyPr wrap="none">
            <a:spAutoFit/>
          </a:bodyPr>
          <a:lstStyle/>
          <a:p>
            <a:r>
              <a:rPr lang="en-GB" b="1" u="sng" dirty="0" smtClean="0"/>
              <a:t>&gt; 150 official configurations</a:t>
            </a:r>
            <a:r>
              <a:rPr lang="en-GB" b="1" dirty="0" smtClean="0"/>
              <a:t> </a:t>
            </a:r>
            <a:endParaRPr lang="en-GB" b="1" dirty="0"/>
          </a:p>
        </p:txBody>
      </p:sp>
      <p:sp>
        <p:nvSpPr>
          <p:cNvPr id="3" name="Rectangle 2"/>
          <p:cNvSpPr/>
          <p:nvPr/>
        </p:nvSpPr>
        <p:spPr>
          <a:xfrm>
            <a:off x="6572598" y="1638614"/>
            <a:ext cx="1510350" cy="276999"/>
          </a:xfrm>
          <a:prstGeom prst="rect">
            <a:avLst/>
          </a:prstGeom>
        </p:spPr>
        <p:txBody>
          <a:bodyPr wrap="none">
            <a:spAutoFit/>
          </a:bodyPr>
          <a:lstStyle/>
          <a:p>
            <a:r>
              <a:rPr lang="en-GB" sz="1200" dirty="0" smtClean="0">
                <a:solidFill>
                  <a:srgbClr val="000000"/>
                </a:solidFill>
              </a:rPr>
              <a:t>POT/h = 3.38E+15</a:t>
            </a:r>
            <a:r>
              <a:rPr lang="en-GB" sz="1200" dirty="0" smtClean="0"/>
              <a:t> </a:t>
            </a:r>
            <a:endParaRPr lang="en-GB" sz="1200" dirty="0"/>
          </a:p>
        </p:txBody>
      </p:sp>
      <p:sp>
        <p:nvSpPr>
          <p:cNvPr id="131"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32" name="Rectangle 131"/>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3852111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7912" y="82873"/>
            <a:ext cx="8229600" cy="812478"/>
          </a:xfrm>
        </p:spPr>
        <p:txBody>
          <a:bodyPr>
            <a:normAutofit/>
          </a:bodyPr>
          <a:lstStyle/>
          <a:p>
            <a:r>
              <a:rPr lang="en-GB" sz="4400" dirty="0"/>
              <a:t>CHARM Facility</a:t>
            </a:r>
          </a:p>
        </p:txBody>
      </p:sp>
      <p:sp>
        <p:nvSpPr>
          <p:cNvPr id="14" name="Slide Number Placeholder 13"/>
          <p:cNvSpPr>
            <a:spLocks noGrp="1"/>
          </p:cNvSpPr>
          <p:nvPr>
            <p:ph type="sldNum" sz="quarter" idx="12"/>
          </p:nvPr>
        </p:nvSpPr>
        <p:spPr/>
        <p:txBody>
          <a:bodyPr/>
          <a:lstStyle/>
          <a:p>
            <a:r>
              <a:rPr lang="en-US" dirty="0"/>
              <a:t>4</a:t>
            </a:r>
            <a:endParaRPr lang="en-US" dirty="0"/>
          </a:p>
        </p:txBody>
      </p:sp>
      <p:cxnSp>
        <p:nvCxnSpPr>
          <p:cNvPr id="129" name="Straight Connector 128"/>
          <p:cNvCxnSpPr/>
          <p:nvPr/>
        </p:nvCxnSpPr>
        <p:spPr>
          <a:xfrm flipV="1">
            <a:off x="237435" y="843712"/>
            <a:ext cx="8034243" cy="792"/>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30" name="Picture 1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1202" y="90610"/>
            <a:ext cx="731915" cy="768182"/>
          </a:xfrm>
          <a:prstGeom prst="rect">
            <a:avLst/>
          </a:prstGeom>
        </p:spPr>
      </p:pic>
      <p:sp>
        <p:nvSpPr>
          <p:cNvPr id="131"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32" name="Rectangle 131"/>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6" name="Rectangle 5"/>
          <p:cNvSpPr/>
          <p:nvPr/>
        </p:nvSpPr>
        <p:spPr>
          <a:xfrm>
            <a:off x="399545" y="2839756"/>
            <a:ext cx="8744455" cy="2585323"/>
          </a:xfrm>
          <a:prstGeom prst="rect">
            <a:avLst/>
          </a:prstGeom>
        </p:spPr>
        <p:txBody>
          <a:bodyPr wrap="square">
            <a:spAutoFit/>
          </a:bodyPr>
          <a:lstStyle/>
          <a:p>
            <a:pPr>
              <a:lnSpc>
                <a:spcPct val="150000"/>
              </a:lnSpc>
            </a:pPr>
            <a:r>
              <a:rPr lang="en-GB" dirty="0" smtClean="0"/>
              <a:t>During </a:t>
            </a:r>
            <a:r>
              <a:rPr lang="en-GB" dirty="0"/>
              <a:t>the calibration </a:t>
            </a:r>
            <a:r>
              <a:rPr lang="en-GB" dirty="0" smtClean="0"/>
              <a:t>session the Dose, the </a:t>
            </a:r>
            <a:r>
              <a:rPr lang="en-GB" dirty="0" err="1" smtClean="0"/>
              <a:t>Fluence</a:t>
            </a:r>
            <a:r>
              <a:rPr lang="en-GB" dirty="0" smtClean="0"/>
              <a:t> (RadMon) and the POT (SEC) are measured:</a:t>
            </a:r>
          </a:p>
          <a:p>
            <a:pPr>
              <a:lnSpc>
                <a:spcPct val="150000"/>
              </a:lnSpc>
            </a:pPr>
            <a:endParaRPr lang="en-GB" dirty="0"/>
          </a:p>
          <a:p>
            <a:pPr>
              <a:lnSpc>
                <a:spcPct val="150000"/>
              </a:lnSpc>
            </a:pPr>
            <a:r>
              <a:rPr lang="en-GB" dirty="0" smtClean="0"/>
              <a:t> </a:t>
            </a:r>
            <a:endParaRPr lang="en-GB" dirty="0"/>
          </a:p>
          <a:p>
            <a:pPr>
              <a:lnSpc>
                <a:spcPct val="150000"/>
              </a:lnSpc>
            </a:pPr>
            <a:r>
              <a:rPr lang="en-GB" dirty="0" smtClean="0">
                <a:solidFill>
                  <a:srgbClr val="FF0000"/>
                </a:solidFill>
              </a:rPr>
              <a:t>Each </a:t>
            </a:r>
            <a:r>
              <a:rPr lang="en-GB" dirty="0">
                <a:solidFill>
                  <a:srgbClr val="FF0000"/>
                </a:solidFill>
              </a:rPr>
              <a:t>position ‘p’ and configuration ‘c’ can be calibrated with two factors </a:t>
            </a:r>
            <a:r>
              <a:rPr lang="en-GB" dirty="0" err="1">
                <a:solidFill>
                  <a:srgbClr val="FF0000"/>
                </a:solidFill>
              </a:rPr>
              <a:t>K</a:t>
            </a:r>
            <a:r>
              <a:rPr lang="en-GB" sz="1400" dirty="0" err="1">
                <a:solidFill>
                  <a:srgbClr val="FF0000"/>
                </a:solidFill>
              </a:rPr>
              <a:t>dose</a:t>
            </a:r>
            <a:r>
              <a:rPr lang="en-GB" dirty="0">
                <a:solidFill>
                  <a:srgbClr val="FF0000"/>
                </a:solidFill>
              </a:rPr>
              <a:t> and K</a:t>
            </a:r>
            <a:r>
              <a:rPr lang="en-GB" sz="1200" dirty="0">
                <a:solidFill>
                  <a:srgbClr val="FF0000"/>
                </a:solidFill>
              </a:rPr>
              <a:t>HEH</a:t>
            </a:r>
            <a:r>
              <a:rPr lang="en-GB" dirty="0">
                <a:solidFill>
                  <a:srgbClr val="FF0000"/>
                </a:solidFill>
              </a:rPr>
              <a:t> </a:t>
            </a:r>
            <a:r>
              <a:rPr lang="en-GB" dirty="0" smtClean="0">
                <a:solidFill>
                  <a:srgbClr val="FF0000"/>
                </a:solidFill>
              </a:rPr>
              <a:t>.</a:t>
            </a:r>
            <a:endParaRPr lang="en-GB" dirty="0">
              <a:solidFill>
                <a:srgbClr val="FF0000"/>
              </a:solidFill>
            </a:endParaRPr>
          </a:p>
        </p:txBody>
      </p:sp>
      <mc:AlternateContent xmlns:mc="http://schemas.openxmlformats.org/markup-compatibility/2006" xmlns:a14="http://schemas.microsoft.com/office/drawing/2010/main">
        <mc:Choice Requires="a14">
          <p:sp>
            <p:nvSpPr>
              <p:cNvPr id="138" name="TextBox 137"/>
              <p:cNvSpPr txBox="1"/>
              <p:nvPr/>
            </p:nvSpPr>
            <p:spPr>
              <a:xfrm>
                <a:off x="399545" y="2289175"/>
                <a:ext cx="3506216" cy="2770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𝐷𝑜𝑠𝑒</m:t>
                      </m:r>
                      <m:d>
                        <m:dPr>
                          <m:ctrlPr>
                            <a:rPr lang="en-GB" b="0" i="1" smtClean="0">
                              <a:latin typeface="Cambria Math" panose="02040503050406030204" pitchFamily="18" charset="0"/>
                            </a:rPr>
                          </m:ctrlPr>
                        </m:dPr>
                        <m:e>
                          <m:r>
                            <a:rPr lang="en-GB" b="0" i="1" smtClean="0">
                              <a:latin typeface="Cambria Math" panose="02040503050406030204" pitchFamily="18" charset="0"/>
                            </a:rPr>
                            <m:t>𝑝</m:t>
                          </m:r>
                          <m:r>
                            <a:rPr lang="en-GB" b="0" i="1" smtClean="0">
                              <a:latin typeface="Cambria Math" panose="02040503050406030204" pitchFamily="18" charset="0"/>
                            </a:rPr>
                            <m:t>,</m:t>
                          </m:r>
                          <m:r>
                            <a:rPr lang="en-GB" b="0" i="1" smtClean="0">
                              <a:latin typeface="Cambria Math" panose="02040503050406030204" pitchFamily="18" charset="0"/>
                            </a:rPr>
                            <m:t>𝑐</m:t>
                          </m:r>
                        </m:e>
                      </m:d>
                      <m:r>
                        <a:rPr lang="en-GB" b="0" i="1" smtClean="0">
                          <a:latin typeface="Cambria Math" panose="02040503050406030204" pitchFamily="18" charset="0"/>
                        </a:rPr>
                        <m:t>=</m:t>
                      </m:r>
                      <m:r>
                        <a:rPr lang="en-GB" b="0" i="1" smtClean="0">
                          <a:latin typeface="Cambria Math" panose="02040503050406030204" pitchFamily="18" charset="0"/>
                        </a:rPr>
                        <m:t>𝑃𝑂𝑇</m:t>
                      </m:r>
                      <m:r>
                        <a:rPr lang="en-GB" b="0" i="1" smtClean="0">
                          <a:latin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𝑑𝑜𝑠𝑒</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𝑐</m:t>
                          </m:r>
                        </m:e>
                      </m:d>
                      <m:r>
                        <a:rPr lang="en-GB" b="0" i="1" smtClean="0">
                          <a:latin typeface="Cambria Math" panose="02040503050406030204" pitchFamily="18" charset="0"/>
                          <a:ea typeface="Cambria Math" panose="02040503050406030204" pitchFamily="18" charset="0"/>
                        </a:rPr>
                        <m:t> </m:t>
                      </m:r>
                    </m:oMath>
                  </m:oMathPara>
                </a14:m>
                <a:r>
                  <a:rPr lang="en-GB" b="0" dirty="0" smtClean="0">
                    <a:ea typeface="Cambria Math" panose="02040503050406030204" pitchFamily="18" charset="0"/>
                  </a:rPr>
                  <a:t/>
                </a:r>
                <a:br>
                  <a:rPr lang="en-GB" b="0" dirty="0" smtClean="0">
                    <a:ea typeface="Cambria Math" panose="02040503050406030204" pitchFamily="18" charset="0"/>
                  </a:rPr>
                </a:br>
                <a:endParaRPr lang="en-GB" b="0" dirty="0" smtClean="0">
                  <a:ea typeface="Cambria Math" panose="02040503050406030204" pitchFamily="18" charset="0"/>
                </a:endParaRPr>
              </a:p>
            </p:txBody>
          </p:sp>
        </mc:Choice>
        <mc:Fallback xmlns="">
          <p:sp>
            <p:nvSpPr>
              <p:cNvPr id="138" name="TextBox 137"/>
              <p:cNvSpPr txBox="1">
                <a:spLocks noRot="1" noChangeAspect="1" noMove="1" noResize="1" noEditPoints="1" noAdjustHandles="1" noChangeArrowheads="1" noChangeShapeType="1" noTextEdit="1"/>
              </p:cNvSpPr>
              <p:nvPr/>
            </p:nvSpPr>
            <p:spPr>
              <a:xfrm>
                <a:off x="399545" y="2289175"/>
                <a:ext cx="3506216" cy="277064"/>
              </a:xfrm>
              <a:prstGeom prst="rect">
                <a:avLst/>
              </a:prstGeom>
              <a:blipFill>
                <a:blip r:embed="rId4"/>
                <a:stretch>
                  <a:fillRect b="-2888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1" name="TextBox 140"/>
              <p:cNvSpPr txBox="1"/>
              <p:nvPr/>
            </p:nvSpPr>
            <p:spPr>
              <a:xfrm>
                <a:off x="4467545" y="2308833"/>
                <a:ext cx="3796039" cy="2770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i="1" smtClean="0">
                          <a:latin typeface="Cambria Math" panose="02040503050406030204" pitchFamily="18" charset="0"/>
                        </a:rPr>
                        <m:t>F</m:t>
                      </m:r>
                      <m:r>
                        <a:rPr lang="en-GB" b="0" i="1" smtClean="0">
                          <a:latin typeface="Cambria Math" panose="02040503050406030204" pitchFamily="18" charset="0"/>
                        </a:rPr>
                        <m:t>𝑙𝑢𝑒𝑛𝑐</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rPr>
                            <m:t>𝐻𝐸𝐻</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𝑝</m:t>
                          </m:r>
                          <m:r>
                            <a:rPr lang="en-GB" b="0" i="1" smtClean="0">
                              <a:latin typeface="Cambria Math" panose="02040503050406030204" pitchFamily="18" charset="0"/>
                            </a:rPr>
                            <m:t>,</m:t>
                          </m:r>
                          <m:r>
                            <a:rPr lang="en-GB" b="0" i="1" smtClean="0">
                              <a:latin typeface="Cambria Math" panose="02040503050406030204" pitchFamily="18" charset="0"/>
                            </a:rPr>
                            <m:t>𝑐</m:t>
                          </m:r>
                        </m:e>
                      </m:d>
                      <m:r>
                        <a:rPr lang="en-GB" b="0" i="1" smtClean="0">
                          <a:latin typeface="Cambria Math" panose="02040503050406030204" pitchFamily="18" charset="0"/>
                        </a:rPr>
                        <m:t>=</m:t>
                      </m:r>
                      <m:r>
                        <a:rPr lang="en-GB" b="0" i="1" smtClean="0">
                          <a:latin typeface="Cambria Math" panose="02040503050406030204" pitchFamily="18" charset="0"/>
                        </a:rPr>
                        <m:t>𝑃𝑂𝑇</m:t>
                      </m:r>
                      <m:r>
                        <a:rPr lang="en-GB" b="0" i="1" smtClean="0">
                          <a:latin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𝐻𝐸𝐻</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𝑐</m:t>
                      </m:r>
                      <m:r>
                        <a:rPr lang="en-GB" b="0" i="1" smtClean="0">
                          <a:latin typeface="Cambria Math" panose="02040503050406030204" pitchFamily="18" charset="0"/>
                          <a:ea typeface="Cambria Math" panose="02040503050406030204" pitchFamily="18" charset="0"/>
                        </a:rPr>
                        <m:t>)</m:t>
                      </m:r>
                    </m:oMath>
                  </m:oMathPara>
                </a14:m>
                <a:r>
                  <a:rPr lang="en-GB" b="0" dirty="0" smtClean="0">
                    <a:ea typeface="Cambria Math" panose="02040503050406030204" pitchFamily="18" charset="0"/>
                  </a:rPr>
                  <a:t/>
                </a:r>
                <a:br>
                  <a:rPr lang="en-GB" b="0" dirty="0" smtClean="0">
                    <a:ea typeface="Cambria Math" panose="02040503050406030204" pitchFamily="18" charset="0"/>
                  </a:rPr>
                </a:br>
                <a:endParaRPr lang="en-GB" b="0" dirty="0" smtClean="0">
                  <a:ea typeface="Cambria Math" panose="02040503050406030204" pitchFamily="18" charset="0"/>
                </a:endParaRPr>
              </a:p>
            </p:txBody>
          </p:sp>
        </mc:Choice>
        <mc:Fallback xmlns="">
          <p:sp>
            <p:nvSpPr>
              <p:cNvPr id="141" name="TextBox 140"/>
              <p:cNvSpPr txBox="1">
                <a:spLocks noRot="1" noChangeAspect="1" noMove="1" noResize="1" noEditPoints="1" noAdjustHandles="1" noChangeArrowheads="1" noChangeShapeType="1" noTextEdit="1"/>
              </p:cNvSpPr>
              <p:nvPr/>
            </p:nvSpPr>
            <p:spPr>
              <a:xfrm>
                <a:off x="4467545" y="2308833"/>
                <a:ext cx="3796039" cy="277064"/>
              </a:xfrm>
              <a:prstGeom prst="rect">
                <a:avLst/>
              </a:prstGeom>
              <a:blipFill>
                <a:blip r:embed="rId5"/>
                <a:stretch>
                  <a:fillRect l="-482" t="-2222" r="-1124" b="-3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9" name="TextBox 238"/>
              <p:cNvSpPr txBox="1"/>
              <p:nvPr/>
            </p:nvSpPr>
            <p:spPr>
              <a:xfrm>
                <a:off x="4428379" y="3815278"/>
                <a:ext cx="4388373" cy="5376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m:rPr>
                              <m:sty m:val="p"/>
                            </m:rPr>
                            <a:rPr lang="en-GB" i="1">
                              <a:latin typeface="Cambria Math" panose="02040503050406030204" pitchFamily="18" charset="0"/>
                            </a:rPr>
                            <m:t>F</m:t>
                          </m:r>
                          <m:r>
                            <a:rPr lang="en-GB" i="1">
                              <a:latin typeface="Cambria Math" panose="02040503050406030204" pitchFamily="18" charset="0"/>
                            </a:rPr>
                            <m:t>𝑙𝑢𝑒𝑛𝑐</m:t>
                          </m:r>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a:latin typeface="Cambria Math" panose="02040503050406030204" pitchFamily="18" charset="0"/>
                                </a:rPr>
                                <m:t>𝐻𝐸𝐻</m:t>
                              </m:r>
                            </m:sub>
                          </m:sSub>
                          <m:d>
                            <m:dPr>
                              <m:ctrlPr>
                                <a:rPr lang="en-GB" i="1">
                                  <a:latin typeface="Cambria Math" panose="02040503050406030204" pitchFamily="18" charset="0"/>
                                </a:rPr>
                              </m:ctrlPr>
                            </m:dPr>
                            <m:e>
                              <m:r>
                                <a:rPr lang="en-GB" i="1">
                                  <a:latin typeface="Cambria Math" panose="02040503050406030204" pitchFamily="18" charset="0"/>
                                </a:rPr>
                                <m:t>𝑝</m:t>
                              </m:r>
                              <m:r>
                                <a:rPr lang="en-GB" i="1">
                                  <a:latin typeface="Cambria Math" panose="02040503050406030204" pitchFamily="18" charset="0"/>
                                </a:rPr>
                                <m:t>,</m:t>
                              </m:r>
                              <m:r>
                                <a:rPr lang="en-GB" i="1">
                                  <a:latin typeface="Cambria Math" panose="02040503050406030204" pitchFamily="18" charset="0"/>
                                </a:rPr>
                                <m:t>𝑐</m:t>
                              </m:r>
                            </m:e>
                          </m:d>
                        </m:num>
                        <m:den>
                          <m:r>
                            <a:rPr lang="en-GB" b="0" i="1" smtClean="0">
                              <a:latin typeface="Cambria Math" panose="02040503050406030204" pitchFamily="18" charset="0"/>
                            </a:rPr>
                            <m:t>𝑃𝑂𝑇</m:t>
                          </m:r>
                        </m:den>
                      </m:f>
                      <m:r>
                        <a:rPr lang="en-GB" b="0" i="1" smtClean="0">
                          <a:latin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𝐻𝐸𝐻</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𝑐</m:t>
                          </m:r>
                        </m:e>
                      </m:d>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𝑐𝑚</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𝑃𝑂𝑇</m:t>
                      </m:r>
                      <m:r>
                        <a:rPr lang="en-GB" b="0" i="1" smtClean="0">
                          <a:latin typeface="Cambria Math" panose="02040503050406030204" pitchFamily="18" charset="0"/>
                          <a:ea typeface="Cambria Math" panose="02040503050406030204" pitchFamily="18" charset="0"/>
                        </a:rPr>
                        <m:t>]</m:t>
                      </m:r>
                    </m:oMath>
                  </m:oMathPara>
                </a14:m>
                <a:r>
                  <a:rPr lang="en-GB" b="0" dirty="0" smtClean="0">
                    <a:ea typeface="Cambria Math" panose="02040503050406030204" pitchFamily="18" charset="0"/>
                  </a:rPr>
                  <a:t/>
                </a:r>
                <a:br>
                  <a:rPr lang="en-GB" b="0" dirty="0" smtClean="0">
                    <a:ea typeface="Cambria Math" panose="02040503050406030204" pitchFamily="18" charset="0"/>
                  </a:rPr>
                </a:br>
                <a:endParaRPr lang="en-GB" b="0" dirty="0" smtClean="0">
                  <a:ea typeface="Cambria Math" panose="02040503050406030204" pitchFamily="18" charset="0"/>
                </a:endParaRPr>
              </a:p>
            </p:txBody>
          </p:sp>
        </mc:Choice>
        <mc:Fallback xmlns="">
          <p:sp>
            <p:nvSpPr>
              <p:cNvPr id="239" name="TextBox 238"/>
              <p:cNvSpPr txBox="1">
                <a:spLocks noRot="1" noChangeAspect="1" noMove="1" noResize="1" noEditPoints="1" noAdjustHandles="1" noChangeArrowheads="1" noChangeShapeType="1" noTextEdit="1"/>
              </p:cNvSpPr>
              <p:nvPr/>
            </p:nvSpPr>
            <p:spPr>
              <a:xfrm>
                <a:off x="4428379" y="3815278"/>
                <a:ext cx="4388373" cy="537648"/>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0" name="TextBox 239"/>
              <p:cNvSpPr txBox="1"/>
              <p:nvPr/>
            </p:nvSpPr>
            <p:spPr>
              <a:xfrm>
                <a:off x="407166" y="3802158"/>
                <a:ext cx="3603511" cy="53764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𝐷𝑜𝑠𝑒</m:t>
                          </m:r>
                          <m:d>
                            <m:dPr>
                              <m:ctrlPr>
                                <a:rPr lang="en-GB" i="1">
                                  <a:latin typeface="Cambria Math" panose="02040503050406030204" pitchFamily="18" charset="0"/>
                                </a:rPr>
                              </m:ctrlPr>
                            </m:dPr>
                            <m:e>
                              <m:r>
                                <a:rPr lang="en-GB" i="1">
                                  <a:latin typeface="Cambria Math" panose="02040503050406030204" pitchFamily="18" charset="0"/>
                                </a:rPr>
                                <m:t>𝑝</m:t>
                              </m:r>
                              <m:r>
                                <a:rPr lang="en-GB" i="1">
                                  <a:latin typeface="Cambria Math" panose="02040503050406030204" pitchFamily="18" charset="0"/>
                                </a:rPr>
                                <m:t>,</m:t>
                              </m:r>
                              <m:r>
                                <a:rPr lang="en-GB" i="1">
                                  <a:latin typeface="Cambria Math" panose="02040503050406030204" pitchFamily="18" charset="0"/>
                                </a:rPr>
                                <m:t>𝑐</m:t>
                              </m:r>
                            </m:e>
                          </m:d>
                        </m:num>
                        <m:den>
                          <m:r>
                            <a:rPr lang="en-GB" b="0" i="1" smtClean="0">
                              <a:latin typeface="Cambria Math" panose="02040503050406030204" pitchFamily="18" charset="0"/>
                            </a:rPr>
                            <m:t>𝑃𝑂𝑇</m:t>
                          </m:r>
                        </m:den>
                      </m:f>
                      <m:r>
                        <a:rPr lang="en-GB" b="0" i="1" smtClean="0">
                          <a:latin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𝐾</m:t>
                          </m:r>
                        </m:e>
                        <m:sub>
                          <m:r>
                            <a:rPr lang="en-GB" b="0" i="1" smtClean="0">
                              <a:latin typeface="Cambria Math" panose="02040503050406030204" pitchFamily="18" charset="0"/>
                              <a:ea typeface="Cambria Math" panose="02040503050406030204" pitchFamily="18" charset="0"/>
                            </a:rPr>
                            <m:t>𝑑𝑜𝑠𝑒</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𝑐</m:t>
                          </m:r>
                        </m:e>
                      </m:d>
                      <m:r>
                        <a:rPr lang="en-GB" b="0" i="0" smtClean="0">
                          <a:latin typeface="Cambria Math" panose="02040503050406030204" pitchFamily="18" charset="0"/>
                          <a:ea typeface="Cambria Math" panose="02040503050406030204" pitchFamily="18" charset="0"/>
                        </a:rPr>
                        <m:t> [</m:t>
                      </m:r>
                      <m:r>
                        <m:rPr>
                          <m:sty m:val="p"/>
                        </m:rPr>
                        <a:rPr lang="en-GB" b="0" i="0" smtClean="0">
                          <a:latin typeface="Cambria Math" panose="02040503050406030204" pitchFamily="18" charset="0"/>
                          <a:ea typeface="Cambria Math" panose="02040503050406030204" pitchFamily="18" charset="0"/>
                        </a:rPr>
                        <m:t>Gy</m:t>
                      </m:r>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𝑃𝑂𝑇</m:t>
                      </m:r>
                      <m:r>
                        <a:rPr lang="en-GB" b="0" i="0" smtClean="0">
                          <a:latin typeface="Cambria Math" panose="02040503050406030204" pitchFamily="18" charset="0"/>
                          <a:ea typeface="Cambria Math" panose="02040503050406030204" pitchFamily="18" charset="0"/>
                        </a:rPr>
                        <m:t>]</m:t>
                      </m:r>
                    </m:oMath>
                  </m:oMathPara>
                </a14:m>
                <a:r>
                  <a:rPr lang="en-GB" b="0" dirty="0" smtClean="0">
                    <a:ea typeface="Cambria Math" panose="02040503050406030204" pitchFamily="18" charset="0"/>
                  </a:rPr>
                  <a:t/>
                </a:r>
                <a:br>
                  <a:rPr lang="en-GB" b="0" dirty="0" smtClean="0">
                    <a:ea typeface="Cambria Math" panose="02040503050406030204" pitchFamily="18" charset="0"/>
                  </a:rPr>
                </a:br>
                <a:endParaRPr lang="en-GB" b="0" dirty="0" smtClean="0">
                  <a:ea typeface="Cambria Math" panose="02040503050406030204" pitchFamily="18" charset="0"/>
                </a:endParaRPr>
              </a:p>
            </p:txBody>
          </p:sp>
        </mc:Choice>
        <mc:Fallback xmlns="">
          <p:sp>
            <p:nvSpPr>
              <p:cNvPr id="240" name="TextBox 239"/>
              <p:cNvSpPr txBox="1">
                <a:spLocks noRot="1" noChangeAspect="1" noMove="1" noResize="1" noEditPoints="1" noAdjustHandles="1" noChangeArrowheads="1" noChangeShapeType="1" noTextEdit="1"/>
              </p:cNvSpPr>
              <p:nvPr/>
            </p:nvSpPr>
            <p:spPr>
              <a:xfrm>
                <a:off x="407166" y="3802158"/>
                <a:ext cx="3603511" cy="537648"/>
              </a:xfrm>
              <a:prstGeom prst="rect">
                <a:avLst/>
              </a:prstGeom>
              <a:blipFill>
                <a:blip r:embed="rId7"/>
                <a:stretch>
                  <a:fillRect/>
                </a:stretch>
              </a:blipFill>
            </p:spPr>
            <p:txBody>
              <a:bodyPr/>
              <a:lstStyle/>
              <a:p>
                <a:r>
                  <a:rPr lang="en-GB">
                    <a:noFill/>
                  </a:rPr>
                  <a:t> </a:t>
                </a:r>
              </a:p>
            </p:txBody>
          </p:sp>
        </mc:Fallback>
      </mc:AlternateContent>
      <p:sp>
        <p:nvSpPr>
          <p:cNvPr id="241" name="Rectangle 240"/>
          <p:cNvSpPr/>
          <p:nvPr/>
        </p:nvSpPr>
        <p:spPr>
          <a:xfrm>
            <a:off x="1794883" y="3815278"/>
            <a:ext cx="2215794" cy="579120"/>
          </a:xfrm>
          <a:prstGeom prst="rect">
            <a:avLst/>
          </a:prstGeom>
          <a:noFill/>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42" name="Rectangle 241"/>
          <p:cNvSpPr/>
          <p:nvPr/>
        </p:nvSpPr>
        <p:spPr>
          <a:xfrm>
            <a:off x="6432364" y="3815988"/>
            <a:ext cx="2376767" cy="579120"/>
          </a:xfrm>
          <a:prstGeom prst="rect">
            <a:avLst/>
          </a:prstGeom>
          <a:noFill/>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Rectangle 7"/>
          <p:cNvSpPr/>
          <p:nvPr/>
        </p:nvSpPr>
        <p:spPr>
          <a:xfrm>
            <a:off x="473752" y="1025944"/>
            <a:ext cx="8307947" cy="923330"/>
          </a:xfrm>
          <a:prstGeom prst="rect">
            <a:avLst/>
          </a:prstGeom>
        </p:spPr>
        <p:txBody>
          <a:bodyPr wrap="square">
            <a:spAutoFit/>
          </a:bodyPr>
          <a:lstStyle/>
          <a:p>
            <a:pPr>
              <a:lnSpc>
                <a:spcPct val="150000"/>
              </a:lnSpc>
            </a:pPr>
            <a:r>
              <a:rPr lang="en-GB" dirty="0" smtClean="0">
                <a:solidFill>
                  <a:srgbClr val="0055A0"/>
                </a:solidFill>
              </a:rPr>
              <a:t>At CHARM the POT </a:t>
            </a:r>
            <a:r>
              <a:rPr lang="en-GB" dirty="0">
                <a:solidFill>
                  <a:srgbClr val="0055A0"/>
                </a:solidFill>
              </a:rPr>
              <a:t>are proportional to the intensity of the </a:t>
            </a:r>
            <a:r>
              <a:rPr lang="en-GB" dirty="0" smtClean="0">
                <a:solidFill>
                  <a:srgbClr val="0055A0"/>
                </a:solidFill>
              </a:rPr>
              <a:t>radiation field, so the </a:t>
            </a:r>
            <a:r>
              <a:rPr lang="en-GB" dirty="0">
                <a:solidFill>
                  <a:srgbClr val="0055A0"/>
                </a:solidFill>
              </a:rPr>
              <a:t>Radiation Level at CHARM are measured as a function of POT:  </a:t>
            </a:r>
            <a:endParaRPr lang="en-GB" dirty="0">
              <a:solidFill>
                <a:srgbClr val="C00000"/>
              </a:solidFill>
            </a:endParaRPr>
          </a:p>
        </p:txBody>
      </p:sp>
      <p:sp>
        <p:nvSpPr>
          <p:cNvPr id="9" name="TextBox 8"/>
          <p:cNvSpPr txBox="1"/>
          <p:nvPr/>
        </p:nvSpPr>
        <p:spPr>
          <a:xfrm>
            <a:off x="399544" y="5385170"/>
            <a:ext cx="8744455" cy="646331"/>
          </a:xfrm>
          <a:prstGeom prst="rect">
            <a:avLst/>
          </a:prstGeom>
          <a:noFill/>
        </p:spPr>
        <p:txBody>
          <a:bodyPr wrap="square" rtlCol="0">
            <a:spAutoFit/>
          </a:bodyPr>
          <a:lstStyle/>
          <a:p>
            <a:r>
              <a:rPr lang="en-US" dirty="0" smtClean="0"/>
              <a:t>During a standard irradiation session measuring the POT is possible to retrieve the Rad. Level on the DUT.</a:t>
            </a:r>
            <a:endParaRPr lang="en-GB" dirty="0"/>
          </a:p>
        </p:txBody>
      </p:sp>
    </p:spTree>
    <p:extLst>
      <p:ext uri="{BB962C8B-B14F-4D97-AF65-F5344CB8AC3E}">
        <p14:creationId xmlns:p14="http://schemas.microsoft.com/office/powerpoint/2010/main" val="1095886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56" y="2496066"/>
            <a:ext cx="9058172" cy="893977"/>
          </a:xfrm>
        </p:spPr>
        <p:txBody>
          <a:bodyPr>
            <a:noAutofit/>
          </a:bodyPr>
          <a:lstStyle/>
          <a:p>
            <a:r>
              <a:rPr lang="en-US" sz="2800" u="sng" dirty="0"/>
              <a:t>Studies of </a:t>
            </a:r>
            <a:r>
              <a:rPr lang="en-US" sz="2800" u="sng" dirty="0" smtClean="0"/>
              <a:t>constraints </a:t>
            </a:r>
            <a:r>
              <a:rPr lang="en-US" sz="2800" u="sng" dirty="0"/>
              <a:t>encountered in the CHARM Dosimetry</a:t>
            </a:r>
            <a:endParaRPr lang="en-GB" sz="4400" u="sng"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356372" y="85494"/>
            <a:ext cx="660855" cy="693601"/>
          </a:xfrm>
          <a:prstGeom prst="rect">
            <a:avLst/>
          </a:prstGeom>
        </p:spPr>
      </p:pic>
      <p:pic>
        <p:nvPicPr>
          <p:cNvPr id="13" name="Picture 12"/>
          <p:cNvPicPr>
            <a:picLocks noChangeAspect="1"/>
          </p:cNvPicPr>
          <p:nvPr/>
        </p:nvPicPr>
        <p:blipFill>
          <a:blip r:embed="rId3"/>
          <a:stretch>
            <a:fillRect/>
          </a:stretch>
        </p:blipFill>
        <p:spPr>
          <a:xfrm>
            <a:off x="160256" y="4068038"/>
            <a:ext cx="2447925" cy="1285875"/>
          </a:xfrm>
          <a:prstGeom prst="rect">
            <a:avLst/>
          </a:prstGeom>
        </p:spPr>
      </p:pic>
      <p:sp>
        <p:nvSpPr>
          <p:cNvPr id="14" name="Rectangle 13"/>
          <p:cNvSpPr/>
          <p:nvPr/>
        </p:nvSpPr>
        <p:spPr>
          <a:xfrm>
            <a:off x="2608181" y="4338250"/>
            <a:ext cx="6118485" cy="1015663"/>
          </a:xfrm>
          <a:prstGeom prst="rect">
            <a:avLst/>
          </a:prstGeom>
        </p:spPr>
        <p:txBody>
          <a:bodyPr wrap="square">
            <a:spAutoFit/>
          </a:bodyPr>
          <a:lstStyle/>
          <a:p>
            <a:r>
              <a:rPr lang="en-GB" sz="1200" b="1" dirty="0" smtClean="0"/>
              <a:t>2018 </a:t>
            </a:r>
            <a:r>
              <a:rPr lang="en-GB" sz="1200" b="1" dirty="0"/>
              <a:t>Nuclear Science Symposium (NSS) and Medical Imaging Conference (MIC)</a:t>
            </a:r>
            <a:r>
              <a:rPr lang="en-GB" sz="1200" dirty="0"/>
              <a:t> </a:t>
            </a:r>
            <a:r>
              <a:rPr lang="en-GB" sz="1200" dirty="0" smtClean="0"/>
              <a:t>Sydney</a:t>
            </a:r>
            <a:r>
              <a:rPr lang="en-GB" sz="1200" dirty="0"/>
              <a:t>, Australia, from the 10th to 17th of </a:t>
            </a:r>
            <a:r>
              <a:rPr lang="en-GB" sz="1200" dirty="0" smtClean="0"/>
              <a:t>November</a:t>
            </a:r>
          </a:p>
          <a:p>
            <a:endParaRPr lang="en-US" sz="1200" dirty="0"/>
          </a:p>
          <a:p>
            <a:r>
              <a:rPr lang="en-GB" sz="1200" i="1" dirty="0"/>
              <a:t>S. Danzeca, C. Cangialosi et all. </a:t>
            </a:r>
            <a:r>
              <a:rPr lang="en-GB" sz="1200" dirty="0"/>
              <a:t>“Challenges in dosimetry and testing in the CERN CHARM mixed radiation field Facility</a:t>
            </a:r>
            <a:r>
              <a:rPr lang="en-GB" sz="1200" dirty="0" smtClean="0"/>
              <a:t>”</a:t>
            </a:r>
            <a:endParaRPr lang="en-GB" sz="1200" dirty="0"/>
          </a:p>
        </p:txBody>
      </p:sp>
      <p:sp>
        <p:nvSpPr>
          <p:cNvPr id="7"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9" name="Rectangle 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Tree>
    <p:extLst>
      <p:ext uri="{BB962C8B-B14F-4D97-AF65-F5344CB8AC3E}">
        <p14:creationId xmlns:p14="http://schemas.microsoft.com/office/powerpoint/2010/main" val="8218818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r>
              <a:rPr lang="en-US" dirty="0"/>
              <a:t>5</a:t>
            </a:r>
            <a:endParaRPr lang="en-US" dirty="0"/>
          </a:p>
        </p:txBody>
      </p:sp>
      <p:sp>
        <p:nvSpPr>
          <p:cNvPr id="6" name="Title 3"/>
          <p:cNvSpPr>
            <a:spLocks noGrp="1"/>
          </p:cNvSpPr>
          <p:nvPr>
            <p:ph type="title"/>
          </p:nvPr>
        </p:nvSpPr>
        <p:spPr>
          <a:xfrm>
            <a:off x="149472" y="29107"/>
            <a:ext cx="8229600" cy="670805"/>
          </a:xfrm>
        </p:spPr>
        <p:txBody>
          <a:bodyPr>
            <a:normAutofit/>
          </a:bodyPr>
          <a:lstStyle/>
          <a:p>
            <a:r>
              <a:rPr lang="en-US" sz="3600" dirty="0" smtClean="0"/>
              <a:t>Influence of IRRAD Facility</a:t>
            </a:r>
            <a:endParaRPr lang="en-GB" sz="3600" dirty="0"/>
          </a:p>
        </p:txBody>
      </p:sp>
      <p:cxnSp>
        <p:nvCxnSpPr>
          <p:cNvPr id="16" name="Straight Connector 15"/>
          <p:cNvCxnSpPr/>
          <p:nvPr/>
        </p:nvCxnSpPr>
        <p:spPr>
          <a:xfrm>
            <a:off x="167399" y="646722"/>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18"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9" name="Rectangle 18"/>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23" name="Picture 22"/>
          <p:cNvPicPr>
            <a:picLocks noChangeAspect="1"/>
          </p:cNvPicPr>
          <p:nvPr/>
        </p:nvPicPr>
        <p:blipFill rotWithShape="1">
          <a:blip r:embed="rId4" cstate="email">
            <a:extLst>
              <a:ext uri="{28A0092B-C50C-407E-A947-70E740481C1C}">
                <a14:useLocalDpi xmlns:a14="http://schemas.microsoft.com/office/drawing/2010/main" val="0"/>
              </a:ext>
            </a:extLst>
          </a:blip>
          <a:srcRect t="9361"/>
          <a:stretch/>
        </p:blipFill>
        <p:spPr>
          <a:xfrm>
            <a:off x="996957" y="1183539"/>
            <a:ext cx="7010764" cy="3338099"/>
          </a:xfrm>
          <a:prstGeom prst="rect">
            <a:avLst/>
          </a:prstGeom>
        </p:spPr>
      </p:pic>
      <p:cxnSp>
        <p:nvCxnSpPr>
          <p:cNvPr id="24" name="Straight Arrow Connector 23"/>
          <p:cNvCxnSpPr/>
          <p:nvPr/>
        </p:nvCxnSpPr>
        <p:spPr>
          <a:xfrm>
            <a:off x="228809" y="2411478"/>
            <a:ext cx="1905685" cy="133641"/>
          </a:xfrm>
          <a:prstGeom prst="straightConnector1">
            <a:avLst/>
          </a:prstGeom>
          <a:ln w="41275">
            <a:solidFill>
              <a:srgbClr val="FF0000"/>
            </a:solidFill>
            <a:headEnd w="lg" len="lg"/>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2095878" y="2545119"/>
            <a:ext cx="1553454" cy="106407"/>
          </a:xfrm>
          <a:prstGeom prst="straightConnector1">
            <a:avLst/>
          </a:prstGeom>
          <a:ln w="41275">
            <a:solidFill>
              <a:srgbClr val="FF0000"/>
            </a:solidFill>
            <a:headEnd w="lg" len="lg"/>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3612847" y="2641453"/>
            <a:ext cx="1553454" cy="106407"/>
          </a:xfrm>
          <a:prstGeom prst="straightConnector1">
            <a:avLst/>
          </a:prstGeom>
          <a:ln w="41275">
            <a:solidFill>
              <a:srgbClr val="FF0000"/>
            </a:solidFill>
            <a:headEnd w="lg" len="lg"/>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a:off x="4731683" y="2716856"/>
            <a:ext cx="1553454" cy="106407"/>
          </a:xfrm>
          <a:prstGeom prst="straightConnector1">
            <a:avLst/>
          </a:prstGeom>
          <a:ln w="41275">
            <a:solidFill>
              <a:srgbClr val="FF0000"/>
            </a:solidFill>
            <a:headEnd w="lg" len="lg"/>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6276558" y="2824833"/>
            <a:ext cx="1908818" cy="86073"/>
          </a:xfrm>
          <a:prstGeom prst="straightConnector1">
            <a:avLst/>
          </a:prstGeom>
          <a:ln w="41275">
            <a:solidFill>
              <a:srgbClr val="FF0000"/>
            </a:solidFill>
            <a:prstDash val="sysDot"/>
            <a:headEnd w="lg" len="lg"/>
            <a:tailEnd type="none"/>
          </a:ln>
          <a:effectLst/>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1546683" y="2140218"/>
            <a:ext cx="2404082" cy="1702444"/>
          </a:xfrm>
          <a:prstGeom prst="rect">
            <a:avLst/>
          </a:prstGeom>
          <a:noFill/>
          <a:ln w="508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4188613" y="2166097"/>
            <a:ext cx="3819108" cy="2355541"/>
          </a:xfrm>
          <a:prstGeom prst="rect">
            <a:avLst/>
          </a:prstGeom>
          <a:noFill/>
          <a:ln w="50800">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FF00"/>
              </a:solidFill>
            </a:endParaRPr>
          </a:p>
        </p:txBody>
      </p:sp>
      <p:sp>
        <p:nvSpPr>
          <p:cNvPr id="31" name="TextBox 30"/>
          <p:cNvSpPr txBox="1"/>
          <p:nvPr/>
        </p:nvSpPr>
        <p:spPr>
          <a:xfrm>
            <a:off x="5178558" y="1787262"/>
            <a:ext cx="1508326" cy="430887"/>
          </a:xfrm>
          <a:prstGeom prst="rect">
            <a:avLst/>
          </a:prstGeom>
          <a:noFill/>
          <a:ln>
            <a:noFill/>
          </a:ln>
        </p:spPr>
        <p:txBody>
          <a:bodyPr wrap="square" rtlCol="0">
            <a:spAutoFit/>
          </a:bodyPr>
          <a:lstStyle/>
          <a:p>
            <a:r>
              <a:rPr lang="en-GB" sz="2200" b="1" dirty="0" smtClean="0">
                <a:solidFill>
                  <a:srgbClr val="FFFF00"/>
                </a:solidFill>
              </a:rPr>
              <a:t>CHARM</a:t>
            </a:r>
            <a:endParaRPr lang="en-GB" sz="2200" b="1" dirty="0">
              <a:solidFill>
                <a:srgbClr val="FFFF00"/>
              </a:solidFill>
            </a:endParaRPr>
          </a:p>
        </p:txBody>
      </p:sp>
      <p:sp>
        <p:nvSpPr>
          <p:cNvPr id="32" name="TextBox 31"/>
          <p:cNvSpPr txBox="1"/>
          <p:nvPr/>
        </p:nvSpPr>
        <p:spPr>
          <a:xfrm>
            <a:off x="2146978" y="1749653"/>
            <a:ext cx="1508326" cy="430887"/>
          </a:xfrm>
          <a:prstGeom prst="rect">
            <a:avLst/>
          </a:prstGeom>
          <a:noFill/>
        </p:spPr>
        <p:txBody>
          <a:bodyPr wrap="square" rtlCol="0">
            <a:spAutoFit/>
          </a:bodyPr>
          <a:lstStyle/>
          <a:p>
            <a:r>
              <a:rPr lang="en-GB" sz="2200" b="1" dirty="0" smtClean="0">
                <a:solidFill>
                  <a:srgbClr val="00B050"/>
                </a:solidFill>
              </a:rPr>
              <a:t>IRRAD</a:t>
            </a:r>
            <a:endParaRPr lang="en-GB" sz="2200" b="1" dirty="0">
              <a:solidFill>
                <a:srgbClr val="00B050"/>
              </a:solidFill>
            </a:endParaRPr>
          </a:p>
        </p:txBody>
      </p:sp>
      <p:sp>
        <p:nvSpPr>
          <p:cNvPr id="33" name="TextBox 32"/>
          <p:cNvSpPr txBox="1"/>
          <p:nvPr/>
        </p:nvSpPr>
        <p:spPr>
          <a:xfrm rot="245833">
            <a:off x="110784" y="2391561"/>
            <a:ext cx="985154" cy="369332"/>
          </a:xfrm>
          <a:prstGeom prst="rect">
            <a:avLst/>
          </a:prstGeom>
          <a:noFill/>
        </p:spPr>
        <p:txBody>
          <a:bodyPr wrap="square" rtlCol="0">
            <a:spAutoFit/>
          </a:bodyPr>
          <a:lstStyle/>
          <a:p>
            <a:pPr algn="ctr"/>
            <a:r>
              <a:rPr lang="en-GB" b="1" dirty="0" smtClean="0">
                <a:solidFill>
                  <a:srgbClr val="FF0000"/>
                </a:solidFill>
              </a:rPr>
              <a:t>24 GeV</a:t>
            </a:r>
            <a:endParaRPr lang="en-GB" b="1" dirty="0">
              <a:solidFill>
                <a:srgbClr val="FF0000"/>
              </a:solidFill>
            </a:endParaRPr>
          </a:p>
        </p:txBody>
      </p:sp>
      <p:sp>
        <p:nvSpPr>
          <p:cNvPr id="35" name="TextBox 34"/>
          <p:cNvSpPr txBox="1"/>
          <p:nvPr/>
        </p:nvSpPr>
        <p:spPr>
          <a:xfrm rot="231367">
            <a:off x="120307" y="2100645"/>
            <a:ext cx="985154" cy="369332"/>
          </a:xfrm>
          <a:prstGeom prst="rect">
            <a:avLst/>
          </a:prstGeom>
          <a:noFill/>
        </p:spPr>
        <p:txBody>
          <a:bodyPr wrap="square" rtlCol="0">
            <a:spAutoFit/>
          </a:bodyPr>
          <a:lstStyle/>
          <a:p>
            <a:pPr algn="ctr"/>
            <a:r>
              <a:rPr lang="en-GB" b="1" dirty="0" smtClean="0">
                <a:solidFill>
                  <a:srgbClr val="FF0000"/>
                </a:solidFill>
              </a:rPr>
              <a:t>PS p+ </a:t>
            </a:r>
            <a:endParaRPr lang="en-GB" b="1" dirty="0">
              <a:solidFill>
                <a:srgbClr val="FF0000"/>
              </a:solidFill>
            </a:endParaRPr>
          </a:p>
        </p:txBody>
      </p:sp>
      <p:cxnSp>
        <p:nvCxnSpPr>
          <p:cNvPr id="36" name="Straight Arrow Connector 35"/>
          <p:cNvCxnSpPr/>
          <p:nvPr/>
        </p:nvCxnSpPr>
        <p:spPr>
          <a:xfrm flipV="1">
            <a:off x="3649332" y="3923095"/>
            <a:ext cx="0" cy="500334"/>
          </a:xfrm>
          <a:prstGeom prst="straightConnector1">
            <a:avLst/>
          </a:prstGeom>
          <a:ln w="25400">
            <a:solidFill>
              <a:schemeClr val="accent3">
                <a:lumMod val="60000"/>
                <a:lumOff val="4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055805" y="4193518"/>
            <a:ext cx="1951354" cy="323165"/>
          </a:xfrm>
          <a:prstGeom prst="rect">
            <a:avLst/>
          </a:prstGeom>
          <a:noFill/>
        </p:spPr>
        <p:txBody>
          <a:bodyPr wrap="square" rtlCol="0">
            <a:spAutoFit/>
          </a:bodyPr>
          <a:lstStyle/>
          <a:p>
            <a:pPr algn="ctr"/>
            <a:r>
              <a:rPr lang="en-GB" sz="1500" b="1" dirty="0" smtClean="0">
                <a:solidFill>
                  <a:schemeClr val="tx2"/>
                </a:solidFill>
              </a:rPr>
              <a:t>ENTRANCE</a:t>
            </a:r>
            <a:endParaRPr lang="en-GB" sz="1500" b="1" dirty="0">
              <a:solidFill>
                <a:schemeClr val="tx2"/>
              </a:solidFill>
            </a:endParaRPr>
          </a:p>
        </p:txBody>
      </p:sp>
      <p:sp>
        <p:nvSpPr>
          <p:cNvPr id="2" name="Rectangle 1"/>
          <p:cNvSpPr/>
          <p:nvPr/>
        </p:nvSpPr>
        <p:spPr>
          <a:xfrm>
            <a:off x="99364" y="747733"/>
            <a:ext cx="8567909" cy="461665"/>
          </a:xfrm>
          <a:prstGeom prst="rect">
            <a:avLst/>
          </a:prstGeom>
        </p:spPr>
        <p:txBody>
          <a:bodyPr wrap="square">
            <a:spAutoFit/>
          </a:bodyPr>
          <a:lstStyle/>
          <a:p>
            <a:pPr marL="231775" lvl="1" indent="0">
              <a:buNone/>
            </a:pPr>
            <a:r>
              <a:rPr lang="en-GB" sz="2400" dirty="0" smtClean="0">
                <a:solidFill>
                  <a:schemeClr val="tx2"/>
                </a:solidFill>
              </a:rPr>
              <a:t>CHARM </a:t>
            </a:r>
            <a:r>
              <a:rPr lang="en-GB" sz="2400" dirty="0">
                <a:solidFill>
                  <a:schemeClr val="tx2"/>
                </a:solidFill>
              </a:rPr>
              <a:t>beam line is placed downstream to IRRAD</a:t>
            </a:r>
          </a:p>
        </p:txBody>
      </p:sp>
      <p:sp>
        <p:nvSpPr>
          <p:cNvPr id="10" name="Rectangle 9"/>
          <p:cNvSpPr/>
          <p:nvPr/>
        </p:nvSpPr>
        <p:spPr>
          <a:xfrm>
            <a:off x="297157" y="4673828"/>
            <a:ext cx="8612063" cy="646331"/>
          </a:xfrm>
          <a:prstGeom prst="rect">
            <a:avLst/>
          </a:prstGeom>
        </p:spPr>
        <p:txBody>
          <a:bodyPr wrap="square">
            <a:spAutoFit/>
          </a:bodyPr>
          <a:lstStyle/>
          <a:p>
            <a:r>
              <a:rPr lang="en-US" dirty="0">
                <a:solidFill>
                  <a:srgbClr val="0C377B"/>
                </a:solidFill>
                <a:ea typeface="Times New Roman" panose="02020603050405020304" pitchFamily="18" charset="0"/>
              </a:rPr>
              <a:t>If massive and bulky samples are tested in IRRAD, the effective </a:t>
            </a:r>
            <a:r>
              <a:rPr lang="en-US" dirty="0" smtClean="0">
                <a:solidFill>
                  <a:srgbClr val="0C377B"/>
                </a:solidFill>
                <a:ea typeface="Times New Roman" panose="02020603050405020304" pitchFamily="18" charset="0"/>
              </a:rPr>
              <a:t>proton </a:t>
            </a:r>
            <a:r>
              <a:rPr lang="en-US" dirty="0">
                <a:solidFill>
                  <a:srgbClr val="0C377B"/>
                </a:solidFill>
                <a:ea typeface="Times New Roman" panose="02020603050405020304" pitchFamily="18" charset="0"/>
              </a:rPr>
              <a:t>impinging on the target might be less that the one measured by the </a:t>
            </a:r>
            <a:r>
              <a:rPr lang="en-US" dirty="0" smtClean="0">
                <a:solidFill>
                  <a:srgbClr val="0C377B"/>
                </a:solidFill>
                <a:ea typeface="Times New Roman" panose="02020603050405020304" pitchFamily="18" charset="0"/>
              </a:rPr>
              <a:t>SEC.</a:t>
            </a:r>
            <a:endParaRPr lang="en-GB" dirty="0">
              <a:solidFill>
                <a:srgbClr val="0C377B"/>
              </a:solidFill>
            </a:endParaRPr>
          </a:p>
        </p:txBody>
      </p:sp>
      <p:sp>
        <p:nvSpPr>
          <p:cNvPr id="40" name="Rectangle 39"/>
          <p:cNvSpPr/>
          <p:nvPr/>
        </p:nvSpPr>
        <p:spPr>
          <a:xfrm>
            <a:off x="209159" y="5408495"/>
            <a:ext cx="8801918" cy="646331"/>
          </a:xfrm>
          <a:prstGeom prst="rect">
            <a:avLst/>
          </a:prstGeom>
        </p:spPr>
        <p:txBody>
          <a:bodyPr wrap="square">
            <a:spAutoFit/>
          </a:bodyPr>
          <a:lstStyle/>
          <a:p>
            <a:r>
              <a:rPr lang="en-GB" dirty="0" smtClean="0">
                <a:solidFill>
                  <a:srgbClr val="FF0000"/>
                </a:solidFill>
              </a:rPr>
              <a:t>This </a:t>
            </a:r>
            <a:r>
              <a:rPr lang="en-GB" dirty="0">
                <a:solidFill>
                  <a:srgbClr val="FF0000"/>
                </a:solidFill>
              </a:rPr>
              <a:t>leads to an overestimation of the POT and consequently, an overestimation of </a:t>
            </a:r>
            <a:r>
              <a:rPr lang="en-GB" dirty="0" smtClean="0">
                <a:solidFill>
                  <a:srgbClr val="FF0000"/>
                </a:solidFill>
              </a:rPr>
              <a:t>dose </a:t>
            </a:r>
            <a:r>
              <a:rPr lang="en-GB" dirty="0">
                <a:solidFill>
                  <a:srgbClr val="FF0000"/>
                </a:solidFill>
              </a:rPr>
              <a:t>and </a:t>
            </a:r>
            <a:r>
              <a:rPr lang="en-GB" dirty="0" err="1">
                <a:solidFill>
                  <a:srgbClr val="FF0000"/>
                </a:solidFill>
              </a:rPr>
              <a:t>fluence</a:t>
            </a:r>
            <a:r>
              <a:rPr lang="en-GB" dirty="0">
                <a:solidFill>
                  <a:srgbClr val="FF0000"/>
                </a:solidFill>
              </a:rPr>
              <a:t> </a:t>
            </a:r>
            <a:r>
              <a:rPr lang="en-GB" dirty="0" smtClean="0">
                <a:solidFill>
                  <a:srgbClr val="FF0000"/>
                </a:solidFill>
              </a:rPr>
              <a:t>levels calculate for the test run.</a:t>
            </a:r>
            <a:endParaRPr lang="en-GB" dirty="0">
              <a:solidFill>
                <a:srgbClr val="FF0000"/>
              </a:solidFill>
            </a:endParaRPr>
          </a:p>
        </p:txBody>
      </p:sp>
      <p:sp>
        <p:nvSpPr>
          <p:cNvPr id="43" name="Oval 42"/>
          <p:cNvSpPr/>
          <p:nvPr/>
        </p:nvSpPr>
        <p:spPr>
          <a:xfrm>
            <a:off x="1161925" y="2364879"/>
            <a:ext cx="189744" cy="211348"/>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45" name="Oval 44"/>
          <p:cNvSpPr/>
          <p:nvPr/>
        </p:nvSpPr>
        <p:spPr>
          <a:xfrm>
            <a:off x="5837849" y="2699558"/>
            <a:ext cx="189744" cy="206179"/>
          </a:xfrm>
          <a:prstGeom prst="ellipse">
            <a:avLst/>
          </a:prstGeom>
          <a:solidFill>
            <a:srgbClr val="000000">
              <a:alpha val="99000"/>
            </a:srgb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00"/>
              </a:solidFill>
            </a:endParaRPr>
          </a:p>
        </p:txBody>
      </p:sp>
      <p:sp>
        <p:nvSpPr>
          <p:cNvPr id="50" name="Rectangle 49"/>
          <p:cNvSpPr/>
          <p:nvPr/>
        </p:nvSpPr>
        <p:spPr>
          <a:xfrm>
            <a:off x="8181913" y="1472228"/>
            <a:ext cx="864339" cy="369332"/>
          </a:xfrm>
          <a:prstGeom prst="rect">
            <a:avLst/>
          </a:prstGeom>
        </p:spPr>
        <p:txBody>
          <a:bodyPr wrap="none">
            <a:spAutoFit/>
          </a:bodyPr>
          <a:lstStyle/>
          <a:p>
            <a:r>
              <a:rPr lang="en-US" b="1" dirty="0" smtClean="0">
                <a:solidFill>
                  <a:srgbClr val="000000"/>
                </a:solidFill>
              </a:rPr>
              <a:t>DUMP</a:t>
            </a:r>
            <a:endParaRPr lang="en-GB" b="1" dirty="0">
              <a:solidFill>
                <a:srgbClr val="000000"/>
              </a:solidFill>
            </a:endParaRPr>
          </a:p>
        </p:txBody>
      </p:sp>
      <p:sp>
        <p:nvSpPr>
          <p:cNvPr id="51" name="Oval 50"/>
          <p:cNvSpPr/>
          <p:nvPr/>
        </p:nvSpPr>
        <p:spPr>
          <a:xfrm>
            <a:off x="5404148" y="2674228"/>
            <a:ext cx="184923" cy="192728"/>
          </a:xfrm>
          <a:prstGeom prst="ellipse">
            <a:avLst/>
          </a:prstGeom>
          <a:solidFill>
            <a:srgbClr val="7030A0">
              <a:alpha val="99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00"/>
              </a:solidFill>
            </a:endParaRPr>
          </a:p>
        </p:txBody>
      </p:sp>
      <p:sp>
        <p:nvSpPr>
          <p:cNvPr id="59" name="Rectangle 58"/>
          <p:cNvSpPr/>
          <p:nvPr/>
        </p:nvSpPr>
        <p:spPr>
          <a:xfrm>
            <a:off x="8156266" y="1210482"/>
            <a:ext cx="915635" cy="369332"/>
          </a:xfrm>
          <a:prstGeom prst="rect">
            <a:avLst/>
          </a:prstGeom>
        </p:spPr>
        <p:txBody>
          <a:bodyPr wrap="none">
            <a:spAutoFit/>
          </a:bodyPr>
          <a:lstStyle/>
          <a:p>
            <a:r>
              <a:rPr lang="en-GB" b="1" dirty="0" smtClean="0">
                <a:solidFill>
                  <a:srgbClr val="7030A0"/>
                </a:solidFill>
              </a:rPr>
              <a:t>MWPC</a:t>
            </a:r>
            <a:endParaRPr lang="en-GB" b="1" dirty="0">
              <a:solidFill>
                <a:srgbClr val="7030A0"/>
              </a:solidFill>
            </a:endParaRPr>
          </a:p>
        </p:txBody>
      </p:sp>
      <p:sp>
        <p:nvSpPr>
          <p:cNvPr id="60" name="Oval 59"/>
          <p:cNvSpPr/>
          <p:nvPr/>
        </p:nvSpPr>
        <p:spPr>
          <a:xfrm>
            <a:off x="7996990" y="1298028"/>
            <a:ext cx="184923" cy="192728"/>
          </a:xfrm>
          <a:prstGeom prst="ellipse">
            <a:avLst/>
          </a:prstGeom>
          <a:solidFill>
            <a:srgbClr val="7030A0">
              <a:alpha val="99000"/>
            </a:srgbClr>
          </a:solidFill>
          <a:ln>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00"/>
              </a:solidFill>
            </a:endParaRPr>
          </a:p>
        </p:txBody>
      </p:sp>
      <p:sp>
        <p:nvSpPr>
          <p:cNvPr id="61" name="Oval 60"/>
          <p:cNvSpPr/>
          <p:nvPr/>
        </p:nvSpPr>
        <p:spPr>
          <a:xfrm>
            <a:off x="7991194" y="1550134"/>
            <a:ext cx="189744" cy="206179"/>
          </a:xfrm>
          <a:prstGeom prst="ellipse">
            <a:avLst/>
          </a:prstGeom>
          <a:solidFill>
            <a:srgbClr val="000000">
              <a:alpha val="99000"/>
            </a:srgb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00"/>
              </a:solidFill>
            </a:endParaRPr>
          </a:p>
        </p:txBody>
      </p:sp>
      <p:sp>
        <p:nvSpPr>
          <p:cNvPr id="62" name="Oval 61"/>
          <p:cNvSpPr/>
          <p:nvPr/>
        </p:nvSpPr>
        <p:spPr>
          <a:xfrm>
            <a:off x="8002527" y="1808712"/>
            <a:ext cx="189744" cy="211348"/>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FF0000"/>
              </a:solidFill>
            </a:endParaRPr>
          </a:p>
        </p:txBody>
      </p:sp>
      <p:sp>
        <p:nvSpPr>
          <p:cNvPr id="63" name="Rectangle 62"/>
          <p:cNvSpPr/>
          <p:nvPr/>
        </p:nvSpPr>
        <p:spPr>
          <a:xfrm>
            <a:off x="8250065" y="1731143"/>
            <a:ext cx="659155" cy="369332"/>
          </a:xfrm>
          <a:prstGeom prst="rect">
            <a:avLst/>
          </a:prstGeom>
        </p:spPr>
        <p:txBody>
          <a:bodyPr wrap="none">
            <a:spAutoFit/>
          </a:bodyPr>
          <a:lstStyle/>
          <a:p>
            <a:r>
              <a:rPr lang="en-US" b="1" dirty="0" smtClean="0">
                <a:solidFill>
                  <a:srgbClr val="FF0000"/>
                </a:solidFill>
              </a:rPr>
              <a:t>SEC</a:t>
            </a:r>
            <a:endParaRPr lang="en-GB" b="1" dirty="0">
              <a:solidFill>
                <a:srgbClr val="FF0000"/>
              </a:solidFill>
            </a:endParaRPr>
          </a:p>
        </p:txBody>
      </p:sp>
    </p:spTree>
    <p:extLst>
      <p:ext uri="{BB962C8B-B14F-4D97-AF65-F5344CB8AC3E}">
        <p14:creationId xmlns:p14="http://schemas.microsoft.com/office/powerpoint/2010/main" val="2501134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fld id="{17918391-D411-FE40-AAD7-861AE5233E0E}" type="slidenum">
              <a:rPr lang="en-US" smtClean="0"/>
              <a:pPr/>
              <a:t>8</a:t>
            </a:fld>
            <a:endParaRPr lang="en-US" dirty="0"/>
          </a:p>
        </p:txBody>
      </p:sp>
      <p:sp>
        <p:nvSpPr>
          <p:cNvPr id="6" name="Title 3"/>
          <p:cNvSpPr>
            <a:spLocks noGrp="1"/>
          </p:cNvSpPr>
          <p:nvPr>
            <p:ph type="title"/>
          </p:nvPr>
        </p:nvSpPr>
        <p:spPr>
          <a:xfrm>
            <a:off x="149472" y="15595"/>
            <a:ext cx="8229600" cy="893977"/>
          </a:xfrm>
        </p:spPr>
        <p:txBody>
          <a:bodyPr>
            <a:normAutofit/>
          </a:bodyPr>
          <a:lstStyle/>
          <a:p>
            <a:r>
              <a:rPr lang="en-US" sz="3600" dirty="0"/>
              <a:t>Influence of </a:t>
            </a:r>
            <a:r>
              <a:rPr lang="en-US" sz="3600" dirty="0" smtClean="0"/>
              <a:t>IRRAD Facility</a:t>
            </a:r>
            <a:endParaRPr lang="en-GB" sz="3600" dirty="0"/>
          </a:p>
        </p:txBody>
      </p:sp>
      <p:sp>
        <p:nvSpPr>
          <p:cNvPr id="7" name="Content Placeholder 2"/>
          <p:cNvSpPr>
            <a:spLocks noGrp="1"/>
          </p:cNvSpPr>
          <p:nvPr>
            <p:ph idx="1"/>
          </p:nvPr>
        </p:nvSpPr>
        <p:spPr>
          <a:xfrm>
            <a:off x="149472" y="904253"/>
            <a:ext cx="8877550" cy="950288"/>
          </a:xfrm>
        </p:spPr>
        <p:txBody>
          <a:bodyPr>
            <a:noAutofit/>
          </a:bodyPr>
          <a:lstStyle/>
          <a:p>
            <a:pPr algn="just"/>
            <a:r>
              <a:rPr lang="en-GB" sz="1600" b="0" dirty="0" smtClean="0">
                <a:solidFill>
                  <a:srgbClr val="0C377B"/>
                </a:solidFill>
              </a:rPr>
              <a:t>To </a:t>
            </a:r>
            <a:r>
              <a:rPr lang="en-GB" sz="1600" b="0" dirty="0">
                <a:solidFill>
                  <a:srgbClr val="0C377B"/>
                </a:solidFill>
              </a:rPr>
              <a:t>assess the IRRAD impact on the CHARM dosimetry, the CHARM </a:t>
            </a:r>
            <a:r>
              <a:rPr lang="en-GB" sz="1600" b="0" dirty="0" smtClean="0">
                <a:solidFill>
                  <a:srgbClr val="0C377B"/>
                </a:solidFill>
              </a:rPr>
              <a:t>HEH k-factor where </a:t>
            </a:r>
            <a:r>
              <a:rPr lang="en-GB" sz="1600" b="0" dirty="0">
                <a:solidFill>
                  <a:srgbClr val="0C377B"/>
                </a:solidFill>
              </a:rPr>
              <a:t>no samples are placed in </a:t>
            </a:r>
            <a:r>
              <a:rPr lang="en-GB" sz="1600" b="0" dirty="0" smtClean="0">
                <a:solidFill>
                  <a:srgbClr val="0C377B"/>
                </a:solidFill>
              </a:rPr>
              <a:t>IRRAD, </a:t>
            </a:r>
            <a:r>
              <a:rPr lang="en-GB" sz="1600" b="0" dirty="0">
                <a:solidFill>
                  <a:srgbClr val="0C377B"/>
                </a:solidFill>
              </a:rPr>
              <a:t>are compared with the ones obtained when copper slabs of different thickness are placed in the IRRAD beam-line</a:t>
            </a:r>
            <a:r>
              <a:rPr lang="en-GB" sz="1800" b="0" dirty="0">
                <a:solidFill>
                  <a:srgbClr val="0C377B"/>
                </a:solidFill>
              </a:rPr>
              <a:t>. </a:t>
            </a:r>
          </a:p>
        </p:txBody>
      </p:sp>
      <p:cxnSp>
        <p:nvCxnSpPr>
          <p:cNvPr id="16" name="Straight Connector 15"/>
          <p:cNvCxnSpPr/>
          <p:nvPr/>
        </p:nvCxnSpPr>
        <p:spPr>
          <a:xfrm>
            <a:off x="237433" y="783264"/>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3517062842"/>
              </p:ext>
            </p:extLst>
          </p:nvPr>
        </p:nvGraphicFramePr>
        <p:xfrm>
          <a:off x="237433" y="1988385"/>
          <a:ext cx="5046408" cy="3028395"/>
        </p:xfrm>
        <a:graphic>
          <a:graphicData uri="http://schemas.openxmlformats.org/drawingml/2006/table">
            <a:tbl>
              <a:tblPr firstRow="1" firstCol="1" bandRow="1"/>
              <a:tblGrid>
                <a:gridCol w="1404827">
                  <a:extLst>
                    <a:ext uri="{9D8B030D-6E8A-4147-A177-3AD203B41FA5}">
                      <a16:colId xmlns:a16="http://schemas.microsoft.com/office/drawing/2014/main" val="176511952"/>
                    </a:ext>
                  </a:extLst>
                </a:gridCol>
                <a:gridCol w="1357086">
                  <a:extLst>
                    <a:ext uri="{9D8B030D-6E8A-4147-A177-3AD203B41FA5}">
                      <a16:colId xmlns:a16="http://schemas.microsoft.com/office/drawing/2014/main" val="3964793739"/>
                    </a:ext>
                  </a:extLst>
                </a:gridCol>
                <a:gridCol w="2284495">
                  <a:extLst>
                    <a:ext uri="{9D8B030D-6E8A-4147-A177-3AD203B41FA5}">
                      <a16:colId xmlns:a16="http://schemas.microsoft.com/office/drawing/2014/main" val="2054252360"/>
                    </a:ext>
                  </a:extLst>
                </a:gridCol>
              </a:tblGrid>
              <a:tr h="786733">
                <a:tc gridSpan="3">
                  <a:txBody>
                    <a:bodyPr/>
                    <a:lstStyle/>
                    <a:p>
                      <a:pPr algn="ctr">
                        <a:spcAft>
                          <a:spcPts val="100"/>
                        </a:spcAft>
                      </a:pPr>
                      <a:r>
                        <a:rPr lang="en-GB" sz="1600" cap="small" dirty="0" smtClean="0">
                          <a:solidFill>
                            <a:srgbClr val="0B387C"/>
                          </a:solidFill>
                          <a:effectLst/>
                          <a:latin typeface="+mn-lt"/>
                          <a:ea typeface="Times New Roman" panose="02020603050405020304" pitchFamily="18" charset="0"/>
                        </a:rPr>
                        <a:t>heh </a:t>
                      </a:r>
                      <a:r>
                        <a:rPr lang="en-GB" sz="1600" cap="small" dirty="0">
                          <a:solidFill>
                            <a:srgbClr val="0B387C"/>
                          </a:solidFill>
                          <a:effectLst/>
                          <a:latin typeface="+mn-lt"/>
                          <a:ea typeface="Times New Roman" panose="02020603050405020304" pitchFamily="18" charset="0"/>
                        </a:rPr>
                        <a:t>calibration factor retrieved for position 10 </a:t>
                      </a:r>
                      <a:r>
                        <a:rPr lang="en-GB" sz="1600" cap="small" dirty="0" smtClean="0">
                          <a:solidFill>
                            <a:srgbClr val="0B387C"/>
                          </a:solidFill>
                          <a:effectLst/>
                          <a:latin typeface="+mn-lt"/>
                          <a:ea typeface="Times New Roman" panose="02020603050405020304" pitchFamily="18" charset="0"/>
                        </a:rPr>
                        <a:t>C</a:t>
                      </a:r>
                      <a:r>
                        <a:rPr lang="en-US" sz="1600" dirty="0" smtClean="0">
                          <a:solidFill>
                            <a:srgbClr val="0B387C"/>
                          </a:solidFill>
                          <a:effectLst/>
                          <a:latin typeface="+mn-lt"/>
                          <a:ea typeface="Times New Roman" panose="02020603050405020304" pitchFamily="18" charset="0"/>
                        </a:rPr>
                        <a:t>u</a:t>
                      </a:r>
                      <a:r>
                        <a:rPr lang="en-GB" sz="1600" cap="small" dirty="0">
                          <a:solidFill>
                            <a:srgbClr val="0B387C"/>
                          </a:solidFill>
                          <a:effectLst/>
                          <a:latin typeface="+mn-lt"/>
                          <a:ea typeface="Times New Roman" panose="02020603050405020304" pitchFamily="18" charset="0"/>
                        </a:rPr>
                        <a:t>OOOO configuration</a:t>
                      </a:r>
                      <a:endParaRPr lang="en-GB" sz="1800" dirty="0">
                        <a:solidFill>
                          <a:srgbClr val="0B387C"/>
                        </a:solidFill>
                        <a:effectLst/>
                        <a:latin typeface="+mn-lt"/>
                        <a:ea typeface="Times New Roman" panose="02020603050405020304" pitchFamily="18" charset="0"/>
                      </a:endParaRPr>
                    </a:p>
                  </a:txBody>
                  <a:tcPr marL="68580" marR="68580" marT="0" marB="0" anchor="ctr">
                    <a:lnL>
                      <a:noFill/>
                    </a:lnL>
                    <a:lnR>
                      <a:noFill/>
                    </a:lnR>
                    <a:lnT>
                      <a:noFill/>
                    </a:lnT>
                    <a:lnB w="12700" cap="flat" cmpd="sng" algn="ctr">
                      <a:solidFill>
                        <a:srgbClr val="00206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9408214"/>
                  </a:ext>
                </a:extLst>
              </a:tr>
              <a:tr h="676099">
                <a:tc>
                  <a:txBody>
                    <a:bodyPr/>
                    <a:lstStyle/>
                    <a:p>
                      <a:pPr algn="ctr">
                        <a:spcBef>
                          <a:spcPts val="300"/>
                        </a:spcBef>
                        <a:spcAft>
                          <a:spcPts val="0"/>
                        </a:spcAft>
                      </a:pPr>
                      <a:r>
                        <a:rPr lang="en-US" sz="1400" b="1" dirty="0">
                          <a:solidFill>
                            <a:srgbClr val="002060"/>
                          </a:solidFill>
                          <a:effectLst/>
                          <a:latin typeface="Times New Roman" panose="02020603050405020304" pitchFamily="18" charset="0"/>
                          <a:ea typeface="Times New Roman" panose="02020603050405020304" pitchFamily="18" charset="0"/>
                        </a:rPr>
                        <a:t>IRRAD </a:t>
                      </a:r>
                      <a:endParaRPr lang="en-GB" sz="1800" dirty="0">
                        <a:solidFill>
                          <a:srgbClr val="002060"/>
                        </a:solidFill>
                        <a:effectLst/>
                        <a:latin typeface="Times New Roman" panose="02020603050405020304" pitchFamily="18" charset="0"/>
                        <a:ea typeface="Times New Roman" panose="02020603050405020304" pitchFamily="18" charset="0"/>
                      </a:endParaRPr>
                    </a:p>
                    <a:p>
                      <a:pPr algn="ctr">
                        <a:spcAft>
                          <a:spcPts val="300"/>
                        </a:spcAft>
                      </a:pPr>
                      <a:r>
                        <a:rPr lang="en-US" sz="1400" b="1" dirty="0">
                          <a:solidFill>
                            <a:srgbClr val="002060"/>
                          </a:solidFill>
                          <a:effectLst/>
                          <a:latin typeface="Times New Roman" panose="02020603050405020304" pitchFamily="18" charset="0"/>
                          <a:ea typeface="Times New Roman" panose="02020603050405020304" pitchFamily="18" charset="0"/>
                        </a:rPr>
                        <a:t>Copper sample</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a:spcBef>
                          <a:spcPts val="300"/>
                        </a:spcBef>
                        <a:spcAft>
                          <a:spcPts val="300"/>
                        </a:spcAft>
                      </a:pPr>
                      <a:r>
                        <a:rPr lang="en-US" sz="1800" b="1" dirty="0" err="1">
                          <a:solidFill>
                            <a:srgbClr val="002060"/>
                          </a:solidFill>
                          <a:effectLst/>
                          <a:latin typeface="Times New Roman" panose="02020603050405020304" pitchFamily="18" charset="0"/>
                          <a:ea typeface="Times New Roman" panose="02020603050405020304" pitchFamily="18" charset="0"/>
                        </a:rPr>
                        <a:t>k</a:t>
                      </a:r>
                      <a:r>
                        <a:rPr lang="en-US" sz="1800" b="1" baseline="-25000" dirty="0" err="1">
                          <a:solidFill>
                            <a:srgbClr val="002060"/>
                          </a:solidFill>
                          <a:effectLst/>
                          <a:latin typeface="Times New Roman" panose="02020603050405020304" pitchFamily="18" charset="0"/>
                          <a:ea typeface="Times New Roman" panose="02020603050405020304" pitchFamily="18" charset="0"/>
                        </a:rPr>
                        <a:t>HEH</a:t>
                      </a:r>
                      <a:r>
                        <a:rPr lang="en-US" sz="1800" b="1" dirty="0">
                          <a:solidFill>
                            <a:srgbClr val="002060"/>
                          </a:solidFill>
                          <a:effectLst/>
                          <a:latin typeface="Times New Roman" panose="02020603050405020304" pitchFamily="18" charset="0"/>
                          <a:ea typeface="Times New Roman" panose="02020603050405020304" pitchFamily="18" charset="0"/>
                        </a:rPr>
                        <a:t> </a:t>
                      </a:r>
                      <a:endParaRPr lang="en-GB" sz="1800" dirty="0">
                        <a:solidFill>
                          <a:srgbClr val="002060"/>
                        </a:solidFill>
                        <a:effectLst/>
                        <a:latin typeface="Times New Roman" panose="02020603050405020304" pitchFamily="18" charset="0"/>
                        <a:ea typeface="Times New Roman" panose="02020603050405020304" pitchFamily="18" charset="0"/>
                      </a:endParaRPr>
                    </a:p>
                    <a:p>
                      <a:pPr algn="ctr">
                        <a:spcAft>
                          <a:spcPts val="300"/>
                        </a:spcAft>
                      </a:pPr>
                      <a:r>
                        <a:rPr lang="en-US" sz="1400" b="1" dirty="0">
                          <a:solidFill>
                            <a:srgbClr val="002060"/>
                          </a:solidFill>
                          <a:effectLst/>
                          <a:latin typeface="Times New Roman" panose="02020603050405020304" pitchFamily="18" charset="0"/>
                          <a:ea typeface="Times New Roman" panose="02020603050405020304" pitchFamily="18" charset="0"/>
                        </a:rPr>
                        <a:t>[10</a:t>
                      </a:r>
                      <a:r>
                        <a:rPr lang="en-US" sz="1400" b="1" baseline="30000" dirty="0">
                          <a:solidFill>
                            <a:srgbClr val="002060"/>
                          </a:solidFill>
                          <a:effectLst/>
                          <a:latin typeface="Times New Roman" panose="02020603050405020304" pitchFamily="18" charset="0"/>
                          <a:ea typeface="Times New Roman" panose="02020603050405020304" pitchFamily="18" charset="0"/>
                        </a:rPr>
                        <a:t>-5</a:t>
                      </a:r>
                      <a:r>
                        <a:rPr lang="en-US" sz="1400" b="1" dirty="0">
                          <a:solidFill>
                            <a:srgbClr val="002060"/>
                          </a:solidFill>
                          <a:effectLst/>
                          <a:latin typeface="Times New Roman" panose="02020603050405020304" pitchFamily="18" charset="0"/>
                          <a:ea typeface="Times New Roman" panose="02020603050405020304" pitchFamily="18" charset="0"/>
                        </a:rPr>
                        <a:t>·cm</a:t>
                      </a:r>
                      <a:r>
                        <a:rPr lang="en-US" sz="1400" b="1" baseline="30000" dirty="0">
                          <a:solidFill>
                            <a:srgbClr val="002060"/>
                          </a:solidFill>
                          <a:effectLst/>
                          <a:latin typeface="Times New Roman" panose="02020603050405020304" pitchFamily="18" charset="0"/>
                          <a:ea typeface="Times New Roman" panose="02020603050405020304" pitchFamily="18" charset="0"/>
                        </a:rPr>
                        <a:t>-2</a:t>
                      </a:r>
                      <a:r>
                        <a:rPr lang="en-US" sz="1400" b="1" dirty="0">
                          <a:solidFill>
                            <a:srgbClr val="002060"/>
                          </a:solidFill>
                          <a:effectLst/>
                          <a:latin typeface="Times New Roman" panose="02020603050405020304" pitchFamily="18" charset="0"/>
                          <a:ea typeface="Times New Roman" panose="02020603050405020304" pitchFamily="18" charset="0"/>
                        </a:rPr>
                        <a:t>/POT]</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tc>
                  <a:txBody>
                    <a:bodyPr/>
                    <a:lstStyle/>
                    <a:p>
                      <a:pPr algn="ctr">
                        <a:spcBef>
                          <a:spcPts val="300"/>
                        </a:spcBef>
                        <a:spcAft>
                          <a:spcPts val="300"/>
                        </a:spcAft>
                      </a:pPr>
                      <a:r>
                        <a:rPr lang="en-US" sz="1400" b="1" dirty="0">
                          <a:solidFill>
                            <a:srgbClr val="002060"/>
                          </a:solidFill>
                          <a:effectLst/>
                          <a:latin typeface="Times New Roman" panose="02020603050405020304" pitchFamily="18" charset="0"/>
                          <a:ea typeface="Times New Roman" panose="02020603050405020304" pitchFamily="18" charset="0"/>
                        </a:rPr>
                        <a:t>Percentage difference with </a:t>
                      </a:r>
                      <a:r>
                        <a:rPr lang="en-US" sz="1400" b="1" i="1" dirty="0">
                          <a:solidFill>
                            <a:srgbClr val="002060"/>
                          </a:solidFill>
                          <a:effectLst/>
                          <a:latin typeface="Times New Roman" panose="02020603050405020304" pitchFamily="18" charset="0"/>
                          <a:ea typeface="Times New Roman" panose="02020603050405020304" pitchFamily="18" charset="0"/>
                        </a:rPr>
                        <a:t>Normal Run</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E1F1FF"/>
                    </a:solidFill>
                  </a:tcPr>
                </a:tc>
                <a:extLst>
                  <a:ext uri="{0D108BD9-81ED-4DB2-BD59-A6C34878D82A}">
                    <a16:rowId xmlns:a16="http://schemas.microsoft.com/office/drawing/2014/main" val="1213645827"/>
                  </a:ext>
                </a:extLst>
              </a:tr>
              <a:tr h="199129">
                <a:tc>
                  <a:txBody>
                    <a:bodyPr/>
                    <a:lstStyle/>
                    <a:p>
                      <a:pPr algn="r">
                        <a:spcBef>
                          <a:spcPts val="300"/>
                        </a:spcBef>
                        <a:spcAft>
                          <a:spcPts val="300"/>
                        </a:spcAft>
                      </a:pPr>
                      <a:r>
                        <a:rPr lang="en-US" sz="1400" i="1" u="sng" dirty="0">
                          <a:solidFill>
                            <a:srgbClr val="002060"/>
                          </a:solidFill>
                          <a:effectLst/>
                          <a:latin typeface="Times New Roman" panose="02020603050405020304" pitchFamily="18" charset="0"/>
                          <a:ea typeface="Times New Roman" panose="02020603050405020304" pitchFamily="18" charset="0"/>
                        </a:rPr>
                        <a:t>Normal run</a:t>
                      </a:r>
                      <a:r>
                        <a:rPr lang="en-US" sz="1400" baseline="30000" dirty="0">
                          <a:solidFill>
                            <a:srgbClr val="002060"/>
                          </a:solidFill>
                          <a:effectLst/>
                          <a:latin typeface="Times New Roman" panose="02020603050405020304" pitchFamily="18" charset="0"/>
                          <a:ea typeface="Times New Roman" panose="02020603050405020304" pitchFamily="18" charset="0"/>
                        </a:rPr>
                        <a:t>*</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7.44</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0%</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rgbClr val="002060"/>
                      </a:solidFill>
                      <a:prstDash val="solid"/>
                      <a:round/>
                      <a:headEnd type="none" w="med" len="med"/>
                      <a:tailEnd type="none" w="med" len="med"/>
                    </a:lnT>
                    <a:lnB>
                      <a:noFill/>
                    </a:lnB>
                  </a:tcPr>
                </a:tc>
                <a:extLst>
                  <a:ext uri="{0D108BD9-81ED-4DB2-BD59-A6C34878D82A}">
                    <a16:rowId xmlns:a16="http://schemas.microsoft.com/office/drawing/2014/main" val="2495352381"/>
                  </a:ext>
                </a:extLst>
              </a:tr>
              <a:tr h="270441">
                <a:tc>
                  <a:txBody>
                    <a:bodyPr/>
                    <a:lstStyle/>
                    <a:p>
                      <a:pPr algn="r">
                        <a:spcBef>
                          <a:spcPts val="300"/>
                        </a:spcBef>
                        <a:spcAft>
                          <a:spcPts val="300"/>
                        </a:spcAft>
                      </a:pPr>
                      <a:r>
                        <a:rPr lang="en-US" sz="1400" u="sng" dirty="0">
                          <a:solidFill>
                            <a:srgbClr val="002060"/>
                          </a:solidFill>
                          <a:effectLst/>
                          <a:latin typeface="Times New Roman" panose="02020603050405020304" pitchFamily="18" charset="0"/>
                          <a:ea typeface="Times New Roman" panose="02020603050405020304" pitchFamily="18" charset="0"/>
                        </a:rPr>
                        <a:t>1.5 cm</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6.88</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-8%</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562265353"/>
                  </a:ext>
                </a:extLst>
              </a:tr>
              <a:tr h="270441">
                <a:tc>
                  <a:txBody>
                    <a:bodyPr/>
                    <a:lstStyle/>
                    <a:p>
                      <a:pPr algn="r">
                        <a:spcBef>
                          <a:spcPts val="300"/>
                        </a:spcBef>
                        <a:spcAft>
                          <a:spcPts val="300"/>
                        </a:spcAft>
                      </a:pPr>
                      <a:r>
                        <a:rPr lang="en-US" sz="1400" u="sng" dirty="0">
                          <a:solidFill>
                            <a:srgbClr val="002060"/>
                          </a:solidFill>
                          <a:effectLst/>
                          <a:latin typeface="Times New Roman" panose="02020603050405020304" pitchFamily="18" charset="0"/>
                          <a:ea typeface="Times New Roman" panose="02020603050405020304" pitchFamily="18" charset="0"/>
                        </a:rPr>
                        <a:t>3 cm</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6.03</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-19%</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324760712"/>
                  </a:ext>
                </a:extLst>
              </a:tr>
              <a:tr h="270441">
                <a:tc>
                  <a:txBody>
                    <a:bodyPr/>
                    <a:lstStyle/>
                    <a:p>
                      <a:pPr algn="r">
                        <a:spcBef>
                          <a:spcPts val="300"/>
                        </a:spcBef>
                        <a:spcAft>
                          <a:spcPts val="300"/>
                        </a:spcAft>
                      </a:pPr>
                      <a:r>
                        <a:rPr lang="en-US" sz="1400" u="sng" dirty="0">
                          <a:solidFill>
                            <a:srgbClr val="002060"/>
                          </a:solidFill>
                          <a:effectLst/>
                          <a:latin typeface="Times New Roman" panose="02020603050405020304" pitchFamily="18" charset="0"/>
                          <a:ea typeface="Times New Roman" panose="02020603050405020304" pitchFamily="18" charset="0"/>
                        </a:rPr>
                        <a:t>6 cm </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4.68</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a:spcBef>
                          <a:spcPts val="300"/>
                        </a:spcBef>
                        <a:spcAft>
                          <a:spcPts val="300"/>
                        </a:spcAft>
                      </a:pPr>
                      <a:r>
                        <a:rPr lang="en-US" sz="1400" dirty="0">
                          <a:solidFill>
                            <a:srgbClr val="002060"/>
                          </a:solidFill>
                          <a:effectLst/>
                          <a:latin typeface="Times New Roman" panose="02020603050405020304" pitchFamily="18" charset="0"/>
                          <a:ea typeface="Times New Roman" panose="02020603050405020304" pitchFamily="18" charset="0"/>
                        </a:rPr>
                        <a:t>-37%</a:t>
                      </a:r>
                      <a:endParaRPr lang="en-GB" sz="18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5047120"/>
                  </a:ext>
                </a:extLst>
              </a:tr>
              <a:tr h="540880">
                <a:tc gridSpan="3">
                  <a:txBody>
                    <a:bodyPr/>
                    <a:lstStyle/>
                    <a:p>
                      <a:pPr>
                        <a:spcBef>
                          <a:spcPts val="0"/>
                        </a:spcBef>
                        <a:spcAft>
                          <a:spcPts val="300"/>
                        </a:spcAft>
                      </a:pPr>
                      <a:r>
                        <a:rPr lang="en-GB" sz="1100" baseline="30000" dirty="0">
                          <a:solidFill>
                            <a:srgbClr val="000000"/>
                          </a:solidFill>
                          <a:effectLst/>
                          <a:latin typeface="Times New Roman" panose="02020603050405020304" pitchFamily="18" charset="0"/>
                          <a:ea typeface="Times New Roman" panose="02020603050405020304" pitchFamily="18" charset="0"/>
                        </a:rPr>
                        <a:t>*</a:t>
                      </a:r>
                      <a:r>
                        <a:rPr lang="en-GB" sz="1100" dirty="0">
                          <a:solidFill>
                            <a:srgbClr val="000000"/>
                          </a:solidFill>
                          <a:effectLst/>
                          <a:latin typeface="Times New Roman" panose="02020603050405020304" pitchFamily="18" charset="0"/>
                          <a:ea typeface="Times New Roman" panose="02020603050405020304" pitchFamily="18" charset="0"/>
                        </a:rPr>
                        <a:t> </a:t>
                      </a:r>
                      <a:r>
                        <a:rPr lang="en-GB" sz="1100" dirty="0" smtClean="0">
                          <a:solidFill>
                            <a:srgbClr val="002060"/>
                          </a:solidFill>
                          <a:effectLst/>
                          <a:latin typeface="Times New Roman" panose="02020603050405020304" pitchFamily="18" charset="0"/>
                          <a:ea typeface="Times New Roman" panose="02020603050405020304" pitchFamily="18" charset="0"/>
                        </a:rPr>
                        <a:t>NO Samples</a:t>
                      </a:r>
                      <a:r>
                        <a:rPr lang="en-GB" sz="1100" baseline="0" dirty="0" smtClean="0">
                          <a:solidFill>
                            <a:srgbClr val="002060"/>
                          </a:solidFill>
                          <a:effectLst/>
                          <a:latin typeface="Times New Roman" panose="02020603050405020304" pitchFamily="18" charset="0"/>
                          <a:ea typeface="Times New Roman" panose="02020603050405020304" pitchFamily="18" charset="0"/>
                        </a:rPr>
                        <a:t> on the IRRAD beam line</a:t>
                      </a:r>
                      <a:endParaRPr lang="en-GB" sz="1400" dirty="0">
                        <a:solidFill>
                          <a:srgbClr val="002060"/>
                        </a:solidFill>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13342250"/>
                  </a:ext>
                </a:extLst>
              </a:tr>
            </a:tbl>
          </a:graphicData>
        </a:graphic>
      </p:graphicFrame>
      <p:sp>
        <p:nvSpPr>
          <p:cNvPr id="135"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36" name="Rectangle 135"/>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pic>
        <p:nvPicPr>
          <p:cNvPr id="139" name="Picture 1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83841" y="2096041"/>
            <a:ext cx="3899653" cy="2954104"/>
          </a:xfrm>
          <a:prstGeom prst="rect">
            <a:avLst/>
          </a:prstGeom>
        </p:spPr>
      </p:pic>
      <p:cxnSp>
        <p:nvCxnSpPr>
          <p:cNvPr id="151" name="Straight Arrow Connector 150"/>
          <p:cNvCxnSpPr/>
          <p:nvPr/>
        </p:nvCxnSpPr>
        <p:spPr>
          <a:xfrm>
            <a:off x="8379072" y="1975053"/>
            <a:ext cx="34708" cy="1378251"/>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54" name="TextBox 153"/>
          <p:cNvSpPr txBox="1"/>
          <p:nvPr/>
        </p:nvSpPr>
        <p:spPr>
          <a:xfrm>
            <a:off x="7697960" y="1546764"/>
            <a:ext cx="1362223" cy="307777"/>
          </a:xfrm>
          <a:prstGeom prst="rect">
            <a:avLst/>
          </a:prstGeom>
          <a:noFill/>
        </p:spPr>
        <p:txBody>
          <a:bodyPr wrap="square" rtlCol="0">
            <a:spAutoFit/>
          </a:bodyPr>
          <a:lstStyle/>
          <a:p>
            <a:r>
              <a:rPr lang="en-US" sz="1400" b="1" dirty="0" smtClean="0">
                <a:solidFill>
                  <a:srgbClr val="00B050"/>
                </a:solidFill>
              </a:rPr>
              <a:t>Position 10</a:t>
            </a:r>
            <a:endParaRPr lang="en-GB" sz="1400" b="1" dirty="0">
              <a:solidFill>
                <a:srgbClr val="00B050"/>
              </a:solidFill>
            </a:endParaRPr>
          </a:p>
        </p:txBody>
      </p:sp>
      <p:sp>
        <p:nvSpPr>
          <p:cNvPr id="155" name="Rectangle 154"/>
          <p:cNvSpPr/>
          <p:nvPr/>
        </p:nvSpPr>
        <p:spPr>
          <a:xfrm>
            <a:off x="74735" y="5128857"/>
            <a:ext cx="8942491" cy="584775"/>
          </a:xfrm>
          <a:prstGeom prst="rect">
            <a:avLst/>
          </a:prstGeom>
        </p:spPr>
        <p:txBody>
          <a:bodyPr wrap="square">
            <a:spAutoFit/>
          </a:bodyPr>
          <a:lstStyle/>
          <a:p>
            <a:r>
              <a:rPr lang="en-US" sz="1600" dirty="0" smtClean="0">
                <a:solidFill>
                  <a:srgbClr val="0B387C"/>
                </a:solidFill>
                <a:ea typeface="Times New Roman" panose="02020603050405020304" pitchFamily="18" charset="0"/>
              </a:rPr>
              <a:t>The </a:t>
            </a:r>
            <a:r>
              <a:rPr lang="en-US" sz="1600" dirty="0">
                <a:solidFill>
                  <a:srgbClr val="0B387C"/>
                </a:solidFill>
                <a:ea typeface="Times New Roman" panose="02020603050405020304" pitchFamily="18" charset="0"/>
              </a:rPr>
              <a:t>effects of a sample 6 cm </a:t>
            </a:r>
            <a:r>
              <a:rPr lang="en-US" sz="1600" dirty="0" smtClean="0">
                <a:solidFill>
                  <a:srgbClr val="0B387C"/>
                </a:solidFill>
                <a:ea typeface="Times New Roman" panose="02020603050405020304" pitchFamily="18" charset="0"/>
              </a:rPr>
              <a:t>thick lead </a:t>
            </a:r>
            <a:r>
              <a:rPr lang="en-US" sz="1600" dirty="0">
                <a:solidFill>
                  <a:srgbClr val="0B387C"/>
                </a:solidFill>
                <a:ea typeface="Times New Roman" panose="02020603050405020304" pitchFamily="18" charset="0"/>
              </a:rPr>
              <a:t>to radiation levels up to 37% lower than the ones without any </a:t>
            </a:r>
            <a:r>
              <a:rPr lang="en-US" sz="1600" dirty="0" smtClean="0">
                <a:solidFill>
                  <a:srgbClr val="0B387C"/>
                </a:solidFill>
                <a:ea typeface="Times New Roman" panose="02020603050405020304" pitchFamily="18" charset="0"/>
              </a:rPr>
              <a:t>samples.</a:t>
            </a:r>
            <a:endParaRPr lang="en-GB" sz="1200" dirty="0">
              <a:solidFill>
                <a:srgbClr val="0B387C"/>
              </a:solidFill>
              <a:effectLst/>
              <a:ea typeface="Times New Roman" panose="02020603050405020304" pitchFamily="18" charset="0"/>
            </a:endParaRPr>
          </a:p>
        </p:txBody>
      </p:sp>
      <p:sp>
        <p:nvSpPr>
          <p:cNvPr id="157" name="Rectangle 156"/>
          <p:cNvSpPr/>
          <p:nvPr/>
        </p:nvSpPr>
        <p:spPr>
          <a:xfrm>
            <a:off x="74735" y="5709520"/>
            <a:ext cx="8793019" cy="338554"/>
          </a:xfrm>
          <a:prstGeom prst="rect">
            <a:avLst/>
          </a:prstGeom>
        </p:spPr>
        <p:txBody>
          <a:bodyPr wrap="square">
            <a:spAutoFit/>
          </a:bodyPr>
          <a:lstStyle/>
          <a:p>
            <a:r>
              <a:rPr lang="en-US" sz="1600" dirty="0">
                <a:solidFill>
                  <a:srgbClr val="C00000"/>
                </a:solidFill>
                <a:ea typeface="Times New Roman" panose="02020603050405020304" pitchFamily="18" charset="0"/>
              </a:rPr>
              <a:t>T</a:t>
            </a:r>
            <a:r>
              <a:rPr lang="en-GB" sz="1600" dirty="0">
                <a:solidFill>
                  <a:srgbClr val="C00000"/>
                </a:solidFill>
                <a:ea typeface="Times New Roman" panose="02020603050405020304" pitchFamily="18" charset="0"/>
              </a:rPr>
              <a:t>he dose and the </a:t>
            </a:r>
            <a:r>
              <a:rPr lang="en-GB" sz="1600" dirty="0" err="1">
                <a:solidFill>
                  <a:srgbClr val="C00000"/>
                </a:solidFill>
                <a:ea typeface="Times New Roman" panose="02020603050405020304" pitchFamily="18" charset="0"/>
              </a:rPr>
              <a:t>fluences</a:t>
            </a:r>
            <a:r>
              <a:rPr lang="en-GB" sz="1600" dirty="0">
                <a:solidFill>
                  <a:srgbClr val="C00000"/>
                </a:solidFill>
                <a:ea typeface="Times New Roman" panose="02020603050405020304" pitchFamily="18" charset="0"/>
              </a:rPr>
              <a:t> on the user’s equipment need to be monitored during the test runs. </a:t>
            </a:r>
            <a:endParaRPr lang="en-GB" sz="1200" dirty="0">
              <a:solidFill>
                <a:srgbClr val="C00000"/>
              </a:solidFill>
              <a:ea typeface="Times New Roman" panose="02020603050405020304" pitchFamily="18" charset="0"/>
            </a:endParaRPr>
          </a:p>
        </p:txBody>
      </p:sp>
      <p:sp>
        <p:nvSpPr>
          <p:cNvPr id="2" name="Down Arrow 1"/>
          <p:cNvSpPr/>
          <p:nvPr/>
        </p:nvSpPr>
        <p:spPr>
          <a:xfrm>
            <a:off x="5039292" y="3573093"/>
            <a:ext cx="244549" cy="772164"/>
          </a:xfrm>
          <a:prstGeom prst="down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987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13"/>
          <p:cNvSpPr>
            <a:spLocks noGrp="1"/>
          </p:cNvSpPr>
          <p:nvPr>
            <p:ph type="sldNum" sz="quarter" idx="12"/>
          </p:nvPr>
        </p:nvSpPr>
        <p:spPr/>
        <p:txBody>
          <a:bodyPr/>
          <a:lstStyle/>
          <a:p>
            <a:r>
              <a:rPr lang="en-US" dirty="0"/>
              <a:t>6</a:t>
            </a:r>
            <a:endParaRPr lang="en-US" dirty="0"/>
          </a:p>
        </p:txBody>
      </p:sp>
      <p:sp>
        <p:nvSpPr>
          <p:cNvPr id="6" name="Title 3"/>
          <p:cNvSpPr>
            <a:spLocks noGrp="1"/>
          </p:cNvSpPr>
          <p:nvPr>
            <p:ph type="title"/>
          </p:nvPr>
        </p:nvSpPr>
        <p:spPr>
          <a:xfrm>
            <a:off x="149472" y="15595"/>
            <a:ext cx="8682728" cy="893977"/>
          </a:xfrm>
        </p:spPr>
        <p:txBody>
          <a:bodyPr>
            <a:normAutofit/>
          </a:bodyPr>
          <a:lstStyle/>
          <a:p>
            <a:r>
              <a:rPr lang="en-US" sz="3200" dirty="0" smtClean="0"/>
              <a:t>Beam position Influence on the Dose</a:t>
            </a:r>
            <a:endParaRPr lang="en-GB" sz="3200" dirty="0"/>
          </a:p>
        </p:txBody>
      </p:sp>
      <p:cxnSp>
        <p:nvCxnSpPr>
          <p:cNvPr id="16" name="Straight Connector 15"/>
          <p:cNvCxnSpPr/>
          <p:nvPr/>
        </p:nvCxnSpPr>
        <p:spPr>
          <a:xfrm>
            <a:off x="196250" y="714393"/>
            <a:ext cx="8234858" cy="1"/>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31108" y="85494"/>
            <a:ext cx="660855" cy="693601"/>
          </a:xfrm>
          <a:prstGeom prst="rect">
            <a:avLst/>
          </a:prstGeom>
        </p:spPr>
      </p:pic>
      <p:sp>
        <p:nvSpPr>
          <p:cNvPr id="135" name="Date Placeholder 4"/>
          <p:cNvSpPr>
            <a:spLocks noGrp="1"/>
          </p:cNvSpPr>
          <p:nvPr>
            <p:ph type="dt" sz="half" idx="2"/>
          </p:nvPr>
        </p:nvSpPr>
        <p:spPr>
          <a:xfrm>
            <a:off x="3327770" y="6377123"/>
            <a:ext cx="5003430" cy="265640"/>
          </a:xfrm>
        </p:spPr>
        <p:txBody>
          <a:bodyPr>
            <a:noAutofit/>
          </a:bodyPr>
          <a:lstStyle/>
          <a:p>
            <a:pPr marL="36576" indent="0" algn="ctr">
              <a:buNone/>
            </a:pPr>
            <a:r>
              <a:rPr lang="en-US" sz="1100" dirty="0" smtClean="0">
                <a:solidFill>
                  <a:schemeClr val="accent1"/>
                </a:solidFill>
              </a:rPr>
              <a:t>C. Cangialosi - </a:t>
            </a:r>
            <a:r>
              <a:rPr lang="en-GB" sz="1100" dirty="0">
                <a:solidFill>
                  <a:schemeClr val="accent1"/>
                </a:solidFill>
              </a:rPr>
              <a:t>CHARM Dosimetry challenges and new </a:t>
            </a:r>
            <a:r>
              <a:rPr lang="en-GB" sz="1100" dirty="0" smtClean="0">
                <a:solidFill>
                  <a:schemeClr val="accent1"/>
                </a:solidFill>
              </a:rPr>
              <a:t>opportunities</a:t>
            </a:r>
            <a:endParaRPr lang="en-US" sz="1100" dirty="0">
              <a:solidFill>
                <a:schemeClr val="accent1"/>
              </a:solidFill>
            </a:endParaRPr>
          </a:p>
        </p:txBody>
      </p:sp>
      <p:sp>
        <p:nvSpPr>
          <p:cNvPr id="136" name="Rectangle 135"/>
          <p:cNvSpPr/>
          <p:nvPr/>
        </p:nvSpPr>
        <p:spPr>
          <a:xfrm>
            <a:off x="795357" y="6369042"/>
            <a:ext cx="1966504" cy="261610"/>
          </a:xfrm>
          <a:prstGeom prst="rect">
            <a:avLst/>
          </a:prstGeom>
        </p:spPr>
        <p:txBody>
          <a:bodyPr wrap="square">
            <a:spAutoFit/>
          </a:bodyPr>
          <a:lstStyle/>
          <a:p>
            <a:r>
              <a:rPr lang="en-GB" sz="1100" dirty="0">
                <a:solidFill>
                  <a:schemeClr val="accent1"/>
                </a:solidFill>
              </a:rPr>
              <a:t> </a:t>
            </a:r>
            <a:r>
              <a:rPr lang="en-GB" sz="1100" dirty="0" smtClean="0">
                <a:solidFill>
                  <a:schemeClr val="accent1"/>
                </a:solidFill>
              </a:rPr>
              <a:t>CERN,  Dec. 12, 2018 </a:t>
            </a:r>
            <a:endParaRPr lang="en-GB" sz="1100" dirty="0"/>
          </a:p>
        </p:txBody>
      </p:sp>
      <p:sp>
        <p:nvSpPr>
          <p:cNvPr id="31" name="TextBox 30"/>
          <p:cNvSpPr txBox="1"/>
          <p:nvPr/>
        </p:nvSpPr>
        <p:spPr>
          <a:xfrm>
            <a:off x="3186581" y="1019171"/>
            <a:ext cx="1172215" cy="307777"/>
          </a:xfrm>
          <a:prstGeom prst="rect">
            <a:avLst/>
          </a:prstGeom>
          <a:noFill/>
        </p:spPr>
        <p:txBody>
          <a:bodyPr wrap="square" rtlCol="0">
            <a:spAutoFit/>
          </a:bodyPr>
          <a:lstStyle/>
          <a:p>
            <a:r>
              <a:rPr lang="en-US" sz="1400" b="1" dirty="0" smtClean="0">
                <a:solidFill>
                  <a:srgbClr val="00B050"/>
                </a:solidFill>
              </a:rPr>
              <a:t>Position 13</a:t>
            </a:r>
            <a:endParaRPr lang="en-GB" sz="1400" b="1" dirty="0">
              <a:solidFill>
                <a:srgbClr val="00B050"/>
              </a:solidFill>
            </a:endParaRPr>
          </a:p>
        </p:txBody>
      </p:sp>
      <p:pic>
        <p:nvPicPr>
          <p:cNvPr id="45" name="Picture 44"/>
          <p:cNvPicPr>
            <a:picLocks noChangeAspect="1"/>
          </p:cNvPicPr>
          <p:nvPr/>
        </p:nvPicPr>
        <p:blipFill>
          <a:blip r:embed="rId4"/>
          <a:stretch>
            <a:fillRect/>
          </a:stretch>
        </p:blipFill>
        <p:spPr>
          <a:xfrm>
            <a:off x="5784106" y="1819531"/>
            <a:ext cx="3215545" cy="3002503"/>
          </a:xfrm>
          <a:prstGeom prst="rect">
            <a:avLst/>
          </a:prstGeom>
        </p:spPr>
      </p:pic>
      <p:sp>
        <p:nvSpPr>
          <p:cNvPr id="47" name="TextBox 46"/>
          <p:cNvSpPr txBox="1"/>
          <p:nvPr/>
        </p:nvSpPr>
        <p:spPr>
          <a:xfrm>
            <a:off x="3894093" y="4560424"/>
            <a:ext cx="924346" cy="523220"/>
          </a:xfrm>
          <a:prstGeom prst="rect">
            <a:avLst/>
          </a:prstGeom>
          <a:noFill/>
        </p:spPr>
        <p:txBody>
          <a:bodyPr wrap="square" rtlCol="0">
            <a:spAutoFit/>
          </a:bodyPr>
          <a:lstStyle/>
          <a:p>
            <a:pPr algn="ctr"/>
            <a:r>
              <a:rPr lang="en-US" sz="1400" b="1" dirty="0" smtClean="0">
                <a:solidFill>
                  <a:srgbClr val="00B050"/>
                </a:solidFill>
              </a:rPr>
              <a:t>Position 16</a:t>
            </a:r>
            <a:endParaRPr lang="en-GB" sz="1400" b="1" dirty="0">
              <a:solidFill>
                <a:srgbClr val="00B050"/>
              </a:solidFill>
            </a:endParaRPr>
          </a:p>
        </p:txBody>
      </p:sp>
      <p:sp>
        <p:nvSpPr>
          <p:cNvPr id="48" name="TextBox 47"/>
          <p:cNvSpPr txBox="1"/>
          <p:nvPr/>
        </p:nvSpPr>
        <p:spPr>
          <a:xfrm>
            <a:off x="2020432" y="4506608"/>
            <a:ext cx="1050536" cy="307777"/>
          </a:xfrm>
          <a:prstGeom prst="rect">
            <a:avLst/>
          </a:prstGeom>
          <a:noFill/>
        </p:spPr>
        <p:txBody>
          <a:bodyPr wrap="square" rtlCol="0">
            <a:spAutoFit/>
          </a:bodyPr>
          <a:lstStyle/>
          <a:p>
            <a:pPr algn="ctr"/>
            <a:r>
              <a:rPr lang="en-US" sz="1400" b="1" dirty="0" smtClean="0">
                <a:solidFill>
                  <a:srgbClr val="00B050"/>
                </a:solidFill>
              </a:rPr>
              <a:t>Position 1</a:t>
            </a:r>
            <a:endParaRPr lang="en-GB" sz="1400" b="1" dirty="0">
              <a:solidFill>
                <a:srgbClr val="00B050"/>
              </a:solidFill>
            </a:endParaRPr>
          </a:p>
        </p:txBody>
      </p:sp>
      <p:cxnSp>
        <p:nvCxnSpPr>
          <p:cNvPr id="49" name="Straight Arrow Connector 48"/>
          <p:cNvCxnSpPr/>
          <p:nvPr/>
        </p:nvCxnSpPr>
        <p:spPr>
          <a:xfrm flipV="1">
            <a:off x="2409980" y="3994292"/>
            <a:ext cx="0" cy="504032"/>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grpSp>
        <p:nvGrpSpPr>
          <p:cNvPr id="52" name="Group 51"/>
          <p:cNvGrpSpPr/>
          <p:nvPr/>
        </p:nvGrpSpPr>
        <p:grpSpPr>
          <a:xfrm>
            <a:off x="399095" y="1641495"/>
            <a:ext cx="4980643" cy="4146174"/>
            <a:chOff x="2855573" y="1723486"/>
            <a:chExt cx="5064875" cy="4435342"/>
          </a:xfrm>
        </p:grpSpPr>
        <p:sp>
          <p:nvSpPr>
            <p:cNvPr id="53" name="Rectangle 52"/>
            <p:cNvSpPr/>
            <p:nvPr/>
          </p:nvSpPr>
          <p:spPr>
            <a:xfrm>
              <a:off x="2924923" y="1859070"/>
              <a:ext cx="1343383" cy="2381305"/>
            </a:xfrm>
            <a:prstGeom prst="rect">
              <a:avLst/>
            </a:prstGeom>
            <a:pattFill prst="pct5">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54" name="Straight Arrow Connector 53"/>
            <p:cNvCxnSpPr/>
            <p:nvPr/>
          </p:nvCxnSpPr>
          <p:spPr>
            <a:xfrm>
              <a:off x="3297731" y="3091762"/>
              <a:ext cx="649089" cy="0"/>
            </a:xfrm>
            <a:prstGeom prst="straightConnector1">
              <a:avLst/>
            </a:prstGeom>
            <a:ln w="41275">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297731" y="3214015"/>
              <a:ext cx="649089" cy="0"/>
            </a:xfrm>
            <a:prstGeom prst="straightConnector1">
              <a:avLst/>
            </a:prstGeom>
            <a:ln w="41275">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3301112" y="3328667"/>
              <a:ext cx="649089" cy="0"/>
            </a:xfrm>
            <a:prstGeom prst="straightConnector1">
              <a:avLst/>
            </a:prstGeom>
            <a:ln w="41275">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3301112" y="2984607"/>
              <a:ext cx="649089" cy="0"/>
            </a:xfrm>
            <a:prstGeom prst="straightConnector1">
              <a:avLst/>
            </a:prstGeom>
            <a:ln w="41275">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95" idx="1"/>
            </p:cNvCxnSpPr>
            <p:nvPr/>
          </p:nvCxnSpPr>
          <p:spPr>
            <a:xfrm>
              <a:off x="5131771" y="2751633"/>
              <a:ext cx="2788674" cy="145874"/>
            </a:xfrm>
            <a:prstGeom prst="line">
              <a:avLst/>
            </a:prstGeom>
            <a:ln w="50800">
              <a:solidFill>
                <a:srgbClr val="FF0000"/>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3320837" y="4107255"/>
              <a:ext cx="1213550" cy="616971"/>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4" name="Rectangle 63"/>
            <p:cNvSpPr/>
            <p:nvPr/>
          </p:nvSpPr>
          <p:spPr>
            <a:xfrm>
              <a:off x="3711986" y="1861428"/>
              <a:ext cx="1303682" cy="236971"/>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5" name="Rectangle 64"/>
            <p:cNvSpPr/>
            <p:nvPr/>
          </p:nvSpPr>
          <p:spPr>
            <a:xfrm>
              <a:off x="4102880" y="2098401"/>
              <a:ext cx="238598" cy="542934"/>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6" name="Rectangle 65"/>
            <p:cNvSpPr/>
            <p:nvPr/>
          </p:nvSpPr>
          <p:spPr>
            <a:xfrm>
              <a:off x="4102880" y="2757738"/>
              <a:ext cx="238598" cy="168773"/>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7" name="Rectangle 66"/>
            <p:cNvSpPr/>
            <p:nvPr/>
          </p:nvSpPr>
          <p:spPr>
            <a:xfrm>
              <a:off x="4099310" y="3374301"/>
              <a:ext cx="238598" cy="732870"/>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8" name="Rectangle 67"/>
            <p:cNvSpPr/>
            <p:nvPr/>
          </p:nvSpPr>
          <p:spPr>
            <a:xfrm>
              <a:off x="5473549" y="4477438"/>
              <a:ext cx="2446896" cy="246789"/>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69" name="Rectangle 68"/>
            <p:cNvSpPr/>
            <p:nvPr/>
          </p:nvSpPr>
          <p:spPr>
            <a:xfrm>
              <a:off x="7676773" y="1859073"/>
              <a:ext cx="243675" cy="2618366"/>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0" name="Rectangle 69"/>
            <p:cNvSpPr/>
            <p:nvPr/>
          </p:nvSpPr>
          <p:spPr>
            <a:xfrm>
              <a:off x="5647039" y="1861428"/>
              <a:ext cx="2029731" cy="236971"/>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1" name="Rectangle 70"/>
            <p:cNvSpPr/>
            <p:nvPr/>
          </p:nvSpPr>
          <p:spPr>
            <a:xfrm>
              <a:off x="3864281" y="2937481"/>
              <a:ext cx="2274294" cy="78972"/>
            </a:xfrm>
            <a:prstGeom prst="rect">
              <a:avLst/>
            </a:prstGeom>
            <a:pattFill prst="dkVert">
              <a:fgClr>
                <a:schemeClr val="bg1">
                  <a:lumMod val="50000"/>
                </a:schemeClr>
              </a:fgClr>
              <a:bgClr>
                <a:schemeClr val="bg1"/>
              </a:bgClr>
            </a:patt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2" name="Rectangle 71"/>
            <p:cNvSpPr/>
            <p:nvPr/>
          </p:nvSpPr>
          <p:spPr>
            <a:xfrm>
              <a:off x="3864281" y="3283011"/>
              <a:ext cx="2274294" cy="78972"/>
            </a:xfrm>
            <a:prstGeom prst="rect">
              <a:avLst/>
            </a:prstGeom>
            <a:pattFill prst="dkVert">
              <a:fgClr>
                <a:schemeClr val="bg1">
                  <a:lumMod val="50000"/>
                </a:schemeClr>
              </a:fgClr>
              <a:bgClr>
                <a:schemeClr val="bg1"/>
              </a:bgClr>
            </a:patt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dirty="0">
                <a:solidFill>
                  <a:prstClr val="white"/>
                </a:solidFill>
              </a:endParaRPr>
            </a:p>
          </p:txBody>
        </p:sp>
        <p:sp>
          <p:nvSpPr>
            <p:cNvPr id="73" name="Rectangle 72"/>
            <p:cNvSpPr/>
            <p:nvPr/>
          </p:nvSpPr>
          <p:spPr>
            <a:xfrm>
              <a:off x="3864281" y="3053466"/>
              <a:ext cx="2274294" cy="78972"/>
            </a:xfrm>
            <a:prstGeom prst="rect">
              <a:avLst/>
            </a:prstGeom>
            <a:pattFill prst="dkVert">
              <a:fgClr>
                <a:schemeClr val="accent2">
                  <a:lumMod val="75000"/>
                </a:schemeClr>
              </a:fgClr>
              <a:bgClr>
                <a:schemeClr val="bg1"/>
              </a:bgClr>
            </a:patt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4" name="Rectangle 73"/>
            <p:cNvSpPr/>
            <p:nvPr/>
          </p:nvSpPr>
          <p:spPr>
            <a:xfrm>
              <a:off x="3864281" y="3169463"/>
              <a:ext cx="2274294" cy="78972"/>
            </a:xfrm>
            <a:prstGeom prst="rect">
              <a:avLst/>
            </a:prstGeom>
            <a:pattFill prst="dkVert">
              <a:fgClr>
                <a:schemeClr val="accent2">
                  <a:lumMod val="75000"/>
                </a:schemeClr>
              </a:fgClr>
              <a:bgClr>
                <a:schemeClr val="bg1"/>
              </a:bgClr>
            </a:patt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5" name="Rectangle 74"/>
            <p:cNvSpPr/>
            <p:nvPr/>
          </p:nvSpPr>
          <p:spPr>
            <a:xfrm>
              <a:off x="4539082" y="2098401"/>
              <a:ext cx="478621" cy="90562"/>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6" name="Rectangle 75"/>
            <p:cNvSpPr/>
            <p:nvPr/>
          </p:nvSpPr>
          <p:spPr>
            <a:xfrm>
              <a:off x="5647039" y="2098401"/>
              <a:ext cx="2029731" cy="85901"/>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77" name="Rectangle 76"/>
            <p:cNvSpPr/>
            <p:nvPr/>
          </p:nvSpPr>
          <p:spPr>
            <a:xfrm>
              <a:off x="7585393" y="2184301"/>
              <a:ext cx="91378" cy="1468575"/>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78" name="Straight Connector 77"/>
            <p:cNvCxnSpPr/>
            <p:nvPr/>
          </p:nvCxnSpPr>
          <p:spPr>
            <a:xfrm>
              <a:off x="4482091" y="2890937"/>
              <a:ext cx="1946804"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484047" y="3408369"/>
              <a:ext cx="1946804"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6430847" y="2889036"/>
              <a:ext cx="0" cy="519336"/>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4484047" y="2874491"/>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2" name="Rectangle 81"/>
            <p:cNvSpPr/>
            <p:nvPr/>
          </p:nvSpPr>
          <p:spPr>
            <a:xfrm>
              <a:off x="5111648" y="2874491"/>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3" name="Rectangle 82"/>
            <p:cNvSpPr/>
            <p:nvPr/>
          </p:nvSpPr>
          <p:spPr>
            <a:xfrm>
              <a:off x="5747545" y="2875917"/>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4" name="Rectangle 83"/>
            <p:cNvSpPr/>
            <p:nvPr/>
          </p:nvSpPr>
          <p:spPr>
            <a:xfrm>
              <a:off x="6384217" y="2874489"/>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1125">
                <a:solidFill>
                  <a:prstClr val="white"/>
                </a:solidFill>
              </a:endParaRPr>
            </a:p>
          </p:txBody>
        </p:sp>
        <p:sp>
          <p:nvSpPr>
            <p:cNvPr id="85" name="Rectangle 84"/>
            <p:cNvSpPr/>
            <p:nvPr/>
          </p:nvSpPr>
          <p:spPr>
            <a:xfrm>
              <a:off x="6415575" y="2874489"/>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6" name="Rectangle 85"/>
            <p:cNvSpPr/>
            <p:nvPr/>
          </p:nvSpPr>
          <p:spPr>
            <a:xfrm>
              <a:off x="6414596" y="3393832"/>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7" name="Rectangle 86"/>
            <p:cNvSpPr/>
            <p:nvPr/>
          </p:nvSpPr>
          <p:spPr>
            <a:xfrm>
              <a:off x="6379341" y="3393832"/>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1125" b="1">
                <a:solidFill>
                  <a:prstClr val="white"/>
                </a:solidFill>
              </a:endParaRPr>
            </a:p>
          </p:txBody>
        </p:sp>
        <p:sp>
          <p:nvSpPr>
            <p:cNvPr id="88" name="Rectangle 87"/>
            <p:cNvSpPr/>
            <p:nvPr/>
          </p:nvSpPr>
          <p:spPr>
            <a:xfrm>
              <a:off x="5747545" y="3393832"/>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89" name="Rectangle 88"/>
            <p:cNvSpPr/>
            <p:nvPr/>
          </p:nvSpPr>
          <p:spPr>
            <a:xfrm>
              <a:off x="5111648" y="3393830"/>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90" name="Rectangle 89"/>
            <p:cNvSpPr/>
            <p:nvPr/>
          </p:nvSpPr>
          <p:spPr>
            <a:xfrm>
              <a:off x="4484047" y="3393830"/>
              <a:ext cx="28596" cy="2739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91" name="Rectangle 90"/>
            <p:cNvSpPr/>
            <p:nvPr/>
          </p:nvSpPr>
          <p:spPr>
            <a:xfrm>
              <a:off x="4341477" y="2184301"/>
              <a:ext cx="91378" cy="457035"/>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92" name="Rectangle 91"/>
            <p:cNvSpPr/>
            <p:nvPr/>
          </p:nvSpPr>
          <p:spPr>
            <a:xfrm>
              <a:off x="4343434" y="2757738"/>
              <a:ext cx="91378" cy="168773"/>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93" name="Straight Connector 92"/>
            <p:cNvCxnSpPr/>
            <p:nvPr/>
          </p:nvCxnSpPr>
          <p:spPr>
            <a:xfrm>
              <a:off x="3787499" y="2676398"/>
              <a:ext cx="1210279" cy="60571"/>
            </a:xfrm>
            <a:prstGeom prst="line">
              <a:avLst/>
            </a:prstGeom>
            <a:ln w="508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2926587" y="2627941"/>
              <a:ext cx="1414891" cy="77954"/>
            </a:xfrm>
            <a:prstGeom prst="line">
              <a:avLst/>
            </a:prstGeom>
            <a:ln w="508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a:xfrm rot="193817">
              <a:off x="5131552" y="2723799"/>
              <a:ext cx="274646" cy="70691"/>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96" name="Straight Arrow Connector 95"/>
            <p:cNvCxnSpPr/>
            <p:nvPr/>
          </p:nvCxnSpPr>
          <p:spPr>
            <a:xfrm flipV="1">
              <a:off x="5369260" y="1734461"/>
              <a:ext cx="66122" cy="1000117"/>
            </a:xfrm>
            <a:prstGeom prst="straightConnector1">
              <a:avLst/>
            </a:prstGeom>
            <a:ln w="28575">
              <a:solidFill>
                <a:schemeClr val="tx1"/>
              </a:solidFill>
              <a:prstDash val="dash"/>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V="1">
              <a:off x="5178290" y="1723486"/>
              <a:ext cx="66122" cy="1000117"/>
            </a:xfrm>
            <a:prstGeom prst="straightConnector1">
              <a:avLst/>
            </a:prstGeom>
            <a:ln w="28575">
              <a:solidFill>
                <a:schemeClr val="tx1"/>
              </a:solidFill>
              <a:prstDash val="dash"/>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4102880" y="5643279"/>
              <a:ext cx="3817565" cy="515547"/>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99" name="Rectangle 98"/>
            <p:cNvSpPr/>
            <p:nvPr/>
          </p:nvSpPr>
          <p:spPr>
            <a:xfrm>
              <a:off x="2924926" y="4107257"/>
              <a:ext cx="395910" cy="2051571"/>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00" name="Rectangle 99"/>
            <p:cNvSpPr/>
            <p:nvPr/>
          </p:nvSpPr>
          <p:spPr>
            <a:xfrm>
              <a:off x="3320836" y="6003227"/>
              <a:ext cx="782047" cy="155600"/>
            </a:xfrm>
            <a:prstGeom prst="rect">
              <a:avLst/>
            </a:prstGeom>
            <a:solidFill>
              <a:schemeClr val="bg1">
                <a:lumMod val="6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01" name="Rectangle 100"/>
            <p:cNvSpPr/>
            <p:nvPr/>
          </p:nvSpPr>
          <p:spPr>
            <a:xfrm>
              <a:off x="4833726" y="5513599"/>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02" name="TextBox 101"/>
            <p:cNvSpPr txBox="1"/>
            <p:nvPr/>
          </p:nvSpPr>
          <p:spPr>
            <a:xfrm>
              <a:off x="4665970" y="5219495"/>
              <a:ext cx="417747" cy="306687"/>
            </a:xfrm>
            <a:prstGeom prst="rect">
              <a:avLst/>
            </a:prstGeom>
            <a:noFill/>
          </p:spPr>
          <p:txBody>
            <a:bodyPr wrap="square" rtlCol="0">
              <a:spAutoFit/>
            </a:bodyPr>
            <a:lstStyle/>
            <a:p>
              <a:pPr algn="ctr"/>
              <a:r>
                <a:rPr lang="en-GB" sz="1393" b="1" dirty="0">
                  <a:solidFill>
                    <a:prstClr val="black"/>
                  </a:solidFill>
                </a:rPr>
                <a:t>0</a:t>
              </a:r>
            </a:p>
          </p:txBody>
        </p:sp>
        <p:sp>
          <p:nvSpPr>
            <p:cNvPr id="103" name="TextBox 102"/>
            <p:cNvSpPr txBox="1"/>
            <p:nvPr/>
          </p:nvSpPr>
          <p:spPr>
            <a:xfrm>
              <a:off x="4727295" y="3949239"/>
              <a:ext cx="332516" cy="306687"/>
            </a:xfrm>
            <a:prstGeom prst="rect">
              <a:avLst/>
            </a:prstGeom>
            <a:noFill/>
          </p:spPr>
          <p:txBody>
            <a:bodyPr wrap="square" rtlCol="0">
              <a:spAutoFit/>
            </a:bodyPr>
            <a:lstStyle/>
            <a:p>
              <a:pPr algn="ctr"/>
              <a:r>
                <a:rPr lang="en-GB" sz="1393" b="1" dirty="0">
                  <a:solidFill>
                    <a:prstClr val="black"/>
                  </a:solidFill>
                </a:rPr>
                <a:t>1</a:t>
              </a:r>
            </a:p>
          </p:txBody>
        </p:sp>
        <p:sp>
          <p:nvSpPr>
            <p:cNvPr id="104" name="TextBox 103"/>
            <p:cNvSpPr txBox="1"/>
            <p:nvPr/>
          </p:nvSpPr>
          <p:spPr>
            <a:xfrm>
              <a:off x="4906687" y="3949239"/>
              <a:ext cx="332516" cy="306687"/>
            </a:xfrm>
            <a:prstGeom prst="rect">
              <a:avLst/>
            </a:prstGeom>
            <a:noFill/>
          </p:spPr>
          <p:txBody>
            <a:bodyPr wrap="square" rtlCol="0">
              <a:spAutoFit/>
            </a:bodyPr>
            <a:lstStyle/>
            <a:p>
              <a:pPr algn="ctr"/>
              <a:r>
                <a:rPr lang="en-GB" sz="1393" b="1" dirty="0">
                  <a:solidFill>
                    <a:prstClr val="black"/>
                  </a:solidFill>
                </a:rPr>
                <a:t>2</a:t>
              </a:r>
            </a:p>
          </p:txBody>
        </p:sp>
        <p:sp>
          <p:nvSpPr>
            <p:cNvPr id="105" name="TextBox 104"/>
            <p:cNvSpPr txBox="1"/>
            <p:nvPr/>
          </p:nvSpPr>
          <p:spPr>
            <a:xfrm>
              <a:off x="5686010" y="3940354"/>
              <a:ext cx="332516" cy="306687"/>
            </a:xfrm>
            <a:prstGeom prst="rect">
              <a:avLst/>
            </a:prstGeom>
            <a:noFill/>
          </p:spPr>
          <p:txBody>
            <a:bodyPr wrap="square" rtlCol="0">
              <a:spAutoFit/>
            </a:bodyPr>
            <a:lstStyle/>
            <a:p>
              <a:pPr algn="ctr"/>
              <a:r>
                <a:rPr lang="en-GB" sz="1393" b="1" dirty="0">
                  <a:solidFill>
                    <a:prstClr val="black"/>
                  </a:solidFill>
                </a:rPr>
                <a:t>3</a:t>
              </a:r>
            </a:p>
          </p:txBody>
        </p:sp>
        <p:sp>
          <p:nvSpPr>
            <p:cNvPr id="106" name="TextBox 105"/>
            <p:cNvSpPr txBox="1"/>
            <p:nvPr/>
          </p:nvSpPr>
          <p:spPr>
            <a:xfrm>
              <a:off x="5864648" y="3940354"/>
              <a:ext cx="332516" cy="306687"/>
            </a:xfrm>
            <a:prstGeom prst="rect">
              <a:avLst/>
            </a:prstGeom>
            <a:noFill/>
          </p:spPr>
          <p:txBody>
            <a:bodyPr wrap="square" rtlCol="0">
              <a:spAutoFit/>
            </a:bodyPr>
            <a:lstStyle/>
            <a:p>
              <a:pPr algn="ctr"/>
              <a:r>
                <a:rPr lang="en-GB" sz="1393" b="1" dirty="0">
                  <a:solidFill>
                    <a:prstClr val="black"/>
                  </a:solidFill>
                </a:rPr>
                <a:t>4</a:t>
              </a:r>
            </a:p>
          </p:txBody>
        </p:sp>
        <p:sp>
          <p:nvSpPr>
            <p:cNvPr id="107" name="TextBox 106"/>
            <p:cNvSpPr txBox="1"/>
            <p:nvPr/>
          </p:nvSpPr>
          <p:spPr>
            <a:xfrm>
              <a:off x="6036755" y="3940354"/>
              <a:ext cx="332516" cy="306687"/>
            </a:xfrm>
            <a:prstGeom prst="rect">
              <a:avLst/>
            </a:prstGeom>
            <a:noFill/>
          </p:spPr>
          <p:txBody>
            <a:bodyPr wrap="square" rtlCol="0">
              <a:spAutoFit/>
            </a:bodyPr>
            <a:lstStyle/>
            <a:p>
              <a:pPr algn="ctr"/>
              <a:r>
                <a:rPr lang="en-GB" sz="1393" b="1" dirty="0">
                  <a:solidFill>
                    <a:prstClr val="black"/>
                  </a:solidFill>
                </a:rPr>
                <a:t>5</a:t>
              </a:r>
            </a:p>
          </p:txBody>
        </p:sp>
        <p:sp>
          <p:nvSpPr>
            <p:cNvPr id="108" name="TextBox 107"/>
            <p:cNvSpPr txBox="1"/>
            <p:nvPr/>
          </p:nvSpPr>
          <p:spPr>
            <a:xfrm>
              <a:off x="6206913" y="3940354"/>
              <a:ext cx="332516" cy="306687"/>
            </a:xfrm>
            <a:prstGeom prst="rect">
              <a:avLst/>
            </a:prstGeom>
            <a:noFill/>
          </p:spPr>
          <p:txBody>
            <a:bodyPr wrap="square" rtlCol="0">
              <a:spAutoFit/>
            </a:bodyPr>
            <a:lstStyle/>
            <a:p>
              <a:pPr algn="ctr"/>
              <a:r>
                <a:rPr lang="en-GB" sz="1393" b="1" dirty="0">
                  <a:solidFill>
                    <a:prstClr val="black"/>
                  </a:solidFill>
                </a:rPr>
                <a:t>6</a:t>
              </a:r>
            </a:p>
          </p:txBody>
        </p:sp>
        <p:sp>
          <p:nvSpPr>
            <p:cNvPr id="109" name="TextBox 108"/>
            <p:cNvSpPr txBox="1"/>
            <p:nvPr/>
          </p:nvSpPr>
          <p:spPr>
            <a:xfrm>
              <a:off x="6364481" y="3940354"/>
              <a:ext cx="332516" cy="306687"/>
            </a:xfrm>
            <a:prstGeom prst="rect">
              <a:avLst/>
            </a:prstGeom>
            <a:noFill/>
          </p:spPr>
          <p:txBody>
            <a:bodyPr wrap="square" rtlCol="0">
              <a:spAutoFit/>
            </a:bodyPr>
            <a:lstStyle/>
            <a:p>
              <a:pPr algn="ctr"/>
              <a:r>
                <a:rPr lang="en-GB" sz="1393" b="1" dirty="0">
                  <a:solidFill>
                    <a:prstClr val="black"/>
                  </a:solidFill>
                </a:rPr>
                <a:t>7</a:t>
              </a:r>
            </a:p>
          </p:txBody>
        </p:sp>
        <p:sp>
          <p:nvSpPr>
            <p:cNvPr id="110" name="TextBox 109"/>
            <p:cNvSpPr txBox="1"/>
            <p:nvPr/>
          </p:nvSpPr>
          <p:spPr>
            <a:xfrm>
              <a:off x="6534823" y="3940354"/>
              <a:ext cx="332516" cy="306687"/>
            </a:xfrm>
            <a:prstGeom prst="rect">
              <a:avLst/>
            </a:prstGeom>
            <a:noFill/>
          </p:spPr>
          <p:txBody>
            <a:bodyPr wrap="square" rtlCol="0">
              <a:spAutoFit/>
            </a:bodyPr>
            <a:lstStyle/>
            <a:p>
              <a:pPr algn="ctr"/>
              <a:r>
                <a:rPr lang="en-GB" sz="1393" b="1" dirty="0">
                  <a:solidFill>
                    <a:prstClr val="black"/>
                  </a:solidFill>
                </a:rPr>
                <a:t>8</a:t>
              </a:r>
            </a:p>
          </p:txBody>
        </p:sp>
        <p:sp>
          <p:nvSpPr>
            <p:cNvPr id="111" name="TextBox 110"/>
            <p:cNvSpPr txBox="1"/>
            <p:nvPr/>
          </p:nvSpPr>
          <p:spPr>
            <a:xfrm>
              <a:off x="6704371" y="3940354"/>
              <a:ext cx="332516" cy="306687"/>
            </a:xfrm>
            <a:prstGeom prst="rect">
              <a:avLst/>
            </a:prstGeom>
            <a:noFill/>
          </p:spPr>
          <p:txBody>
            <a:bodyPr wrap="square" rtlCol="0">
              <a:spAutoFit/>
            </a:bodyPr>
            <a:lstStyle/>
            <a:p>
              <a:pPr algn="ctr"/>
              <a:r>
                <a:rPr lang="en-GB" sz="1393" b="1" dirty="0">
                  <a:solidFill>
                    <a:prstClr val="black"/>
                  </a:solidFill>
                </a:rPr>
                <a:t>9</a:t>
              </a:r>
            </a:p>
          </p:txBody>
        </p:sp>
        <p:sp>
          <p:nvSpPr>
            <p:cNvPr id="112" name="TextBox 111"/>
            <p:cNvSpPr txBox="1"/>
            <p:nvPr/>
          </p:nvSpPr>
          <p:spPr>
            <a:xfrm>
              <a:off x="6885009" y="3583517"/>
              <a:ext cx="383726" cy="306687"/>
            </a:xfrm>
            <a:prstGeom prst="rect">
              <a:avLst/>
            </a:prstGeom>
            <a:noFill/>
          </p:spPr>
          <p:txBody>
            <a:bodyPr wrap="square" rtlCol="0">
              <a:spAutoFit/>
            </a:bodyPr>
            <a:lstStyle/>
            <a:p>
              <a:pPr algn="ctr"/>
              <a:r>
                <a:rPr lang="en-GB" sz="1393" b="1" dirty="0">
                  <a:solidFill>
                    <a:prstClr val="black"/>
                  </a:solidFill>
                </a:rPr>
                <a:t>10</a:t>
              </a:r>
            </a:p>
          </p:txBody>
        </p:sp>
        <p:sp>
          <p:nvSpPr>
            <p:cNvPr id="113" name="TextBox 112"/>
            <p:cNvSpPr txBox="1"/>
            <p:nvPr/>
          </p:nvSpPr>
          <p:spPr>
            <a:xfrm>
              <a:off x="6899816" y="2837721"/>
              <a:ext cx="397013" cy="306687"/>
            </a:xfrm>
            <a:prstGeom prst="rect">
              <a:avLst/>
            </a:prstGeom>
            <a:noFill/>
          </p:spPr>
          <p:txBody>
            <a:bodyPr wrap="square" rtlCol="0">
              <a:spAutoFit/>
            </a:bodyPr>
            <a:lstStyle/>
            <a:p>
              <a:pPr algn="ctr"/>
              <a:r>
                <a:rPr lang="en-GB" sz="1393" b="1" dirty="0">
                  <a:solidFill>
                    <a:prstClr val="black"/>
                  </a:solidFill>
                </a:rPr>
                <a:t>11</a:t>
              </a:r>
            </a:p>
          </p:txBody>
        </p:sp>
        <p:sp>
          <p:nvSpPr>
            <p:cNvPr id="114" name="TextBox 113"/>
            <p:cNvSpPr txBox="1"/>
            <p:nvPr/>
          </p:nvSpPr>
          <p:spPr>
            <a:xfrm>
              <a:off x="6891614" y="2664699"/>
              <a:ext cx="412123" cy="306687"/>
            </a:xfrm>
            <a:prstGeom prst="rect">
              <a:avLst/>
            </a:prstGeom>
            <a:noFill/>
          </p:spPr>
          <p:txBody>
            <a:bodyPr wrap="square" rtlCol="0">
              <a:spAutoFit/>
            </a:bodyPr>
            <a:lstStyle/>
            <a:p>
              <a:pPr algn="ctr"/>
              <a:r>
                <a:rPr lang="en-GB" sz="1393" b="1" dirty="0">
                  <a:solidFill>
                    <a:prstClr val="black"/>
                  </a:solidFill>
                </a:rPr>
                <a:t>12</a:t>
              </a:r>
            </a:p>
          </p:txBody>
        </p:sp>
        <p:sp>
          <p:nvSpPr>
            <p:cNvPr id="115" name="Rectangle 114"/>
            <p:cNvSpPr/>
            <p:nvPr/>
          </p:nvSpPr>
          <p:spPr>
            <a:xfrm>
              <a:off x="7333384" y="2825370"/>
              <a:ext cx="95978" cy="9255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16" name="TextBox 115"/>
            <p:cNvSpPr txBox="1"/>
            <p:nvPr/>
          </p:nvSpPr>
          <p:spPr>
            <a:xfrm>
              <a:off x="6891098" y="2471433"/>
              <a:ext cx="412639" cy="306687"/>
            </a:xfrm>
            <a:prstGeom prst="rect">
              <a:avLst/>
            </a:prstGeom>
            <a:noFill/>
          </p:spPr>
          <p:txBody>
            <a:bodyPr wrap="square" rtlCol="0">
              <a:spAutoFit/>
            </a:bodyPr>
            <a:lstStyle/>
            <a:p>
              <a:pPr algn="ctr"/>
              <a:r>
                <a:rPr lang="en-GB" sz="1393" b="1" dirty="0">
                  <a:solidFill>
                    <a:prstClr val="black"/>
                  </a:solidFill>
                </a:rPr>
                <a:t>13</a:t>
              </a:r>
            </a:p>
          </p:txBody>
        </p:sp>
        <p:sp>
          <p:nvSpPr>
            <p:cNvPr id="117" name="TextBox 116"/>
            <p:cNvSpPr txBox="1"/>
            <p:nvPr/>
          </p:nvSpPr>
          <p:spPr>
            <a:xfrm>
              <a:off x="7118601" y="2576719"/>
              <a:ext cx="510376" cy="306687"/>
            </a:xfrm>
            <a:prstGeom prst="rect">
              <a:avLst/>
            </a:prstGeom>
            <a:noFill/>
          </p:spPr>
          <p:txBody>
            <a:bodyPr wrap="square" rtlCol="0">
              <a:spAutoFit/>
            </a:bodyPr>
            <a:lstStyle/>
            <a:p>
              <a:pPr algn="ctr"/>
              <a:r>
                <a:rPr lang="en-GB" sz="1393" b="1" dirty="0">
                  <a:solidFill>
                    <a:prstClr val="black"/>
                  </a:solidFill>
                </a:rPr>
                <a:t>14</a:t>
              </a:r>
            </a:p>
          </p:txBody>
        </p:sp>
        <p:sp>
          <p:nvSpPr>
            <p:cNvPr id="118" name="Rectangle 117"/>
            <p:cNvSpPr/>
            <p:nvPr/>
          </p:nvSpPr>
          <p:spPr>
            <a:xfrm>
              <a:off x="3412852" y="5683550"/>
              <a:ext cx="230431" cy="319677"/>
            </a:xfrm>
            <a:prstGeom prst="rect">
              <a:avLst/>
            </a:prstGeom>
            <a:pattFill prst="wdDnDiag">
              <a:fgClr>
                <a:srgbClr val="00B05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19" name="Rectangle 118"/>
            <p:cNvSpPr/>
            <p:nvPr/>
          </p:nvSpPr>
          <p:spPr>
            <a:xfrm>
              <a:off x="3641812" y="5683550"/>
              <a:ext cx="230431" cy="319677"/>
            </a:xfrm>
            <a:prstGeom prst="rect">
              <a:avLst/>
            </a:prstGeom>
            <a:pattFill prst="wdDnDiag">
              <a:fgClr>
                <a:srgbClr val="00B05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0" name="Rectangle 119"/>
            <p:cNvSpPr/>
            <p:nvPr/>
          </p:nvSpPr>
          <p:spPr>
            <a:xfrm>
              <a:off x="3871501" y="5683550"/>
              <a:ext cx="230431" cy="319677"/>
            </a:xfrm>
            <a:prstGeom prst="rect">
              <a:avLst/>
            </a:prstGeom>
            <a:pattFill prst="wdDnDiag">
              <a:fgClr>
                <a:srgbClr val="00B05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1" name="Rectangle 120"/>
            <p:cNvSpPr/>
            <p:nvPr/>
          </p:nvSpPr>
          <p:spPr>
            <a:xfrm>
              <a:off x="5807569"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2" name="Rectangle 121"/>
            <p:cNvSpPr/>
            <p:nvPr/>
          </p:nvSpPr>
          <p:spPr>
            <a:xfrm>
              <a:off x="5982074"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3" name="Rectangle 122"/>
            <p:cNvSpPr/>
            <p:nvPr/>
          </p:nvSpPr>
          <p:spPr>
            <a:xfrm>
              <a:off x="5015668" y="3864700"/>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4" name="Rectangle 123"/>
            <p:cNvSpPr/>
            <p:nvPr/>
          </p:nvSpPr>
          <p:spPr>
            <a:xfrm>
              <a:off x="4845564" y="3864700"/>
              <a:ext cx="95978" cy="9255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5" name="Rectangle 124"/>
            <p:cNvSpPr/>
            <p:nvPr/>
          </p:nvSpPr>
          <p:spPr>
            <a:xfrm>
              <a:off x="6150951"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6" name="Rectangle 125"/>
            <p:cNvSpPr/>
            <p:nvPr/>
          </p:nvSpPr>
          <p:spPr>
            <a:xfrm>
              <a:off x="6321293"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7" name="Rectangle 126"/>
            <p:cNvSpPr/>
            <p:nvPr/>
          </p:nvSpPr>
          <p:spPr>
            <a:xfrm>
              <a:off x="6487235"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8" name="Rectangle 127"/>
            <p:cNvSpPr/>
            <p:nvPr/>
          </p:nvSpPr>
          <p:spPr>
            <a:xfrm>
              <a:off x="6660908"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29" name="Rectangle 128"/>
            <p:cNvSpPr/>
            <p:nvPr/>
          </p:nvSpPr>
          <p:spPr>
            <a:xfrm>
              <a:off x="6817883" y="3879244"/>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30" name="Rectangle 129"/>
            <p:cNvSpPr/>
            <p:nvPr/>
          </p:nvSpPr>
          <p:spPr>
            <a:xfrm>
              <a:off x="6817883" y="3683734"/>
              <a:ext cx="95978" cy="92552"/>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31" name="Rectangle 130"/>
            <p:cNvSpPr/>
            <p:nvPr/>
          </p:nvSpPr>
          <p:spPr>
            <a:xfrm>
              <a:off x="6817883" y="2584004"/>
              <a:ext cx="95978" cy="92552"/>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32" name="Rectangle 131"/>
            <p:cNvSpPr/>
            <p:nvPr/>
          </p:nvSpPr>
          <p:spPr>
            <a:xfrm>
              <a:off x="6817883" y="2945973"/>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33" name="Rectangle 132"/>
            <p:cNvSpPr/>
            <p:nvPr/>
          </p:nvSpPr>
          <p:spPr>
            <a:xfrm>
              <a:off x="6817883" y="2772089"/>
              <a:ext cx="95978" cy="925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sp>
          <p:nvSpPr>
            <p:cNvPr id="134" name="TextBox 133"/>
            <p:cNvSpPr txBox="1"/>
            <p:nvPr/>
          </p:nvSpPr>
          <p:spPr>
            <a:xfrm>
              <a:off x="6040240" y="2845473"/>
              <a:ext cx="332516" cy="265457"/>
            </a:xfrm>
            <a:prstGeom prst="rect">
              <a:avLst/>
            </a:prstGeom>
            <a:noFill/>
          </p:spPr>
          <p:txBody>
            <a:bodyPr wrap="square" rtlCol="0">
              <a:spAutoFit/>
            </a:bodyPr>
            <a:lstStyle/>
            <a:p>
              <a:pPr algn="ctr"/>
              <a:r>
                <a:rPr lang="en-GB" sz="1125" b="1" dirty="0">
                  <a:solidFill>
                    <a:prstClr val="black"/>
                  </a:solidFill>
                </a:rPr>
                <a:t>1</a:t>
              </a:r>
            </a:p>
          </p:txBody>
        </p:sp>
        <p:sp>
          <p:nvSpPr>
            <p:cNvPr id="137" name="TextBox 136"/>
            <p:cNvSpPr txBox="1"/>
            <p:nvPr/>
          </p:nvSpPr>
          <p:spPr>
            <a:xfrm>
              <a:off x="6040240" y="2964111"/>
              <a:ext cx="332516" cy="265457"/>
            </a:xfrm>
            <a:prstGeom prst="rect">
              <a:avLst/>
            </a:prstGeom>
            <a:noFill/>
          </p:spPr>
          <p:txBody>
            <a:bodyPr wrap="square" rtlCol="0">
              <a:spAutoFit/>
            </a:bodyPr>
            <a:lstStyle/>
            <a:p>
              <a:pPr algn="ctr"/>
              <a:r>
                <a:rPr lang="en-GB" sz="1125" b="1" dirty="0">
                  <a:solidFill>
                    <a:prstClr val="black"/>
                  </a:solidFill>
                </a:rPr>
                <a:t>2</a:t>
              </a:r>
            </a:p>
          </p:txBody>
        </p:sp>
        <p:sp>
          <p:nvSpPr>
            <p:cNvPr id="138" name="TextBox 137"/>
            <p:cNvSpPr txBox="1"/>
            <p:nvPr/>
          </p:nvSpPr>
          <p:spPr>
            <a:xfrm>
              <a:off x="6040240" y="3083821"/>
              <a:ext cx="332516" cy="265457"/>
            </a:xfrm>
            <a:prstGeom prst="rect">
              <a:avLst/>
            </a:prstGeom>
            <a:noFill/>
          </p:spPr>
          <p:txBody>
            <a:bodyPr wrap="square" rtlCol="0">
              <a:spAutoFit/>
            </a:bodyPr>
            <a:lstStyle/>
            <a:p>
              <a:pPr algn="ctr"/>
              <a:r>
                <a:rPr lang="en-GB" sz="1125" b="1" dirty="0">
                  <a:solidFill>
                    <a:prstClr val="black"/>
                  </a:solidFill>
                </a:rPr>
                <a:t>3</a:t>
              </a:r>
            </a:p>
          </p:txBody>
        </p:sp>
        <p:sp>
          <p:nvSpPr>
            <p:cNvPr id="139" name="TextBox 138"/>
            <p:cNvSpPr txBox="1"/>
            <p:nvPr/>
          </p:nvSpPr>
          <p:spPr>
            <a:xfrm>
              <a:off x="6040240" y="3211014"/>
              <a:ext cx="332516" cy="265457"/>
            </a:xfrm>
            <a:prstGeom prst="rect">
              <a:avLst/>
            </a:prstGeom>
            <a:noFill/>
          </p:spPr>
          <p:txBody>
            <a:bodyPr wrap="square" rtlCol="0">
              <a:spAutoFit/>
            </a:bodyPr>
            <a:lstStyle/>
            <a:p>
              <a:pPr algn="ctr"/>
              <a:r>
                <a:rPr lang="en-GB" sz="1125" b="1" dirty="0">
                  <a:solidFill>
                    <a:prstClr val="black"/>
                  </a:solidFill>
                </a:rPr>
                <a:t>4</a:t>
              </a:r>
            </a:p>
          </p:txBody>
        </p:sp>
        <p:sp>
          <p:nvSpPr>
            <p:cNvPr id="140" name="TextBox 139"/>
            <p:cNvSpPr txBox="1"/>
            <p:nvPr/>
          </p:nvSpPr>
          <p:spPr>
            <a:xfrm>
              <a:off x="3357088" y="5250023"/>
              <a:ext cx="1049184" cy="488082"/>
            </a:xfrm>
            <a:prstGeom prst="rect">
              <a:avLst/>
            </a:prstGeom>
            <a:noFill/>
          </p:spPr>
          <p:txBody>
            <a:bodyPr wrap="square" rtlCol="0">
              <a:spAutoFit/>
            </a:bodyPr>
            <a:lstStyle/>
            <a:p>
              <a:pPr algn="ctr"/>
              <a:r>
                <a:rPr lang="en-GB" sz="1286" b="1" dirty="0">
                  <a:solidFill>
                    <a:prstClr val="black"/>
                  </a:solidFill>
                </a:rPr>
                <a:t>Patch </a:t>
              </a:r>
            </a:p>
            <a:p>
              <a:pPr algn="ctr"/>
              <a:r>
                <a:rPr lang="en-GB" sz="1286" b="1" dirty="0">
                  <a:solidFill>
                    <a:prstClr val="black"/>
                  </a:solidFill>
                </a:rPr>
                <a:t>Panels</a:t>
              </a:r>
            </a:p>
          </p:txBody>
        </p:sp>
        <p:sp>
          <p:nvSpPr>
            <p:cNvPr id="141" name="TextBox 140"/>
            <p:cNvSpPr txBox="1"/>
            <p:nvPr/>
          </p:nvSpPr>
          <p:spPr>
            <a:xfrm>
              <a:off x="3033371" y="3662029"/>
              <a:ext cx="987879" cy="389337"/>
            </a:xfrm>
            <a:prstGeom prst="rect">
              <a:avLst/>
            </a:prstGeom>
            <a:noFill/>
          </p:spPr>
          <p:txBody>
            <a:bodyPr wrap="square" rtlCol="0">
              <a:spAutoFit/>
            </a:bodyPr>
            <a:lstStyle/>
            <a:p>
              <a:pPr algn="ctr"/>
              <a:r>
                <a:rPr lang="en-GB" sz="965" dirty="0">
                  <a:solidFill>
                    <a:prstClr val="black"/>
                  </a:solidFill>
                </a:rPr>
                <a:t>NO accessible area</a:t>
              </a:r>
            </a:p>
          </p:txBody>
        </p:sp>
        <p:grpSp>
          <p:nvGrpSpPr>
            <p:cNvPr id="142" name="Group 141"/>
            <p:cNvGrpSpPr/>
            <p:nvPr/>
          </p:nvGrpSpPr>
          <p:grpSpPr>
            <a:xfrm>
              <a:off x="3058771" y="2027743"/>
              <a:ext cx="472327" cy="91931"/>
              <a:chOff x="231742" y="668311"/>
              <a:chExt cx="762196" cy="152801"/>
            </a:xfrm>
          </p:grpSpPr>
          <p:cxnSp>
            <p:nvCxnSpPr>
              <p:cNvPr id="149" name="Straight Connector 148"/>
              <p:cNvCxnSpPr/>
              <p:nvPr/>
            </p:nvCxnSpPr>
            <p:spPr>
              <a:xfrm rot="16200000">
                <a:off x="614949" y="368621"/>
                <a:ext cx="1246" cy="756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H="1">
                <a:off x="231742" y="671613"/>
                <a:ext cx="1" cy="1494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a:off x="993937" y="668311"/>
                <a:ext cx="1" cy="1494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3" name="TextBox 142"/>
            <p:cNvSpPr txBox="1"/>
            <p:nvPr/>
          </p:nvSpPr>
          <p:spPr>
            <a:xfrm>
              <a:off x="3069895" y="2066883"/>
              <a:ext cx="550714" cy="275261"/>
            </a:xfrm>
            <a:prstGeom prst="rect">
              <a:avLst/>
            </a:prstGeom>
            <a:noFill/>
          </p:spPr>
          <p:txBody>
            <a:bodyPr wrap="square" rtlCol="0">
              <a:spAutoFit/>
            </a:bodyPr>
            <a:lstStyle/>
            <a:p>
              <a:r>
                <a:rPr lang="en-GB" sz="1072" b="1" dirty="0">
                  <a:solidFill>
                    <a:prstClr val="black"/>
                  </a:solidFill>
                </a:rPr>
                <a:t>1 m</a:t>
              </a:r>
            </a:p>
          </p:txBody>
        </p:sp>
        <p:sp>
          <p:nvSpPr>
            <p:cNvPr id="144" name="TextBox 143"/>
            <p:cNvSpPr txBox="1"/>
            <p:nvPr/>
          </p:nvSpPr>
          <p:spPr>
            <a:xfrm>
              <a:off x="2977223" y="1854088"/>
              <a:ext cx="598092" cy="257632"/>
            </a:xfrm>
            <a:prstGeom prst="rect">
              <a:avLst/>
            </a:prstGeom>
            <a:noFill/>
          </p:spPr>
          <p:txBody>
            <a:bodyPr wrap="square" rtlCol="0">
              <a:spAutoFit/>
            </a:bodyPr>
            <a:lstStyle/>
            <a:p>
              <a:pPr algn="ctr"/>
              <a:r>
                <a:rPr lang="en-GB" sz="965" b="1" dirty="0">
                  <a:solidFill>
                    <a:prstClr val="black"/>
                  </a:solidFill>
                </a:rPr>
                <a:t>Scale</a:t>
              </a:r>
            </a:p>
          </p:txBody>
        </p:sp>
        <p:sp>
          <p:nvSpPr>
            <p:cNvPr id="145" name="TextBox 144"/>
            <p:cNvSpPr txBox="1"/>
            <p:nvPr/>
          </p:nvSpPr>
          <p:spPr>
            <a:xfrm rot="195433">
              <a:off x="2855573" y="2424915"/>
              <a:ext cx="987879" cy="454868"/>
            </a:xfrm>
            <a:prstGeom prst="rect">
              <a:avLst/>
            </a:prstGeom>
            <a:noFill/>
          </p:spPr>
          <p:txBody>
            <a:bodyPr wrap="square" rtlCol="0">
              <a:spAutoFit/>
            </a:bodyPr>
            <a:lstStyle/>
            <a:p>
              <a:pPr algn="ctr"/>
              <a:r>
                <a:rPr lang="en-GB" sz="1178" b="1" dirty="0">
                  <a:solidFill>
                    <a:srgbClr val="FF0000"/>
                  </a:solidFill>
                </a:rPr>
                <a:t>24 GeV Proton</a:t>
              </a:r>
            </a:p>
          </p:txBody>
        </p:sp>
        <p:sp>
          <p:nvSpPr>
            <p:cNvPr id="146" name="Rectangle 145"/>
            <p:cNvSpPr/>
            <p:nvPr/>
          </p:nvSpPr>
          <p:spPr>
            <a:xfrm>
              <a:off x="5553882" y="2184642"/>
              <a:ext cx="745240" cy="61947"/>
            </a:xfrm>
            <a:prstGeom prst="rect">
              <a:avLst/>
            </a:prstGeom>
            <a:solidFill>
              <a:schemeClr val="accent2">
                <a:lumMod val="75000"/>
              </a:scheme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147" name="Straight Arrow Connector 146"/>
            <p:cNvCxnSpPr/>
            <p:nvPr/>
          </p:nvCxnSpPr>
          <p:spPr>
            <a:xfrm flipH="1" flipV="1">
              <a:off x="6310244" y="2227056"/>
              <a:ext cx="381623" cy="176"/>
            </a:xfrm>
            <a:prstGeom prst="straightConnector1">
              <a:avLst/>
            </a:prstGeom>
            <a:ln w="28575">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rot="16200000">
              <a:off x="2618481" y="2962523"/>
              <a:ext cx="959099" cy="389337"/>
            </a:xfrm>
            <a:prstGeom prst="rect">
              <a:avLst/>
            </a:prstGeom>
            <a:noFill/>
          </p:spPr>
          <p:txBody>
            <a:bodyPr wrap="square" rtlCol="0">
              <a:spAutoFit/>
            </a:bodyPr>
            <a:lstStyle/>
            <a:p>
              <a:pPr algn="ctr"/>
              <a:r>
                <a:rPr lang="en-GB" sz="965" dirty="0">
                  <a:solidFill>
                    <a:prstClr val="black"/>
                  </a:solidFill>
                </a:rPr>
                <a:t>Movable</a:t>
              </a:r>
            </a:p>
            <a:p>
              <a:pPr algn="ctr"/>
              <a:r>
                <a:rPr lang="en-GB" sz="965" dirty="0">
                  <a:solidFill>
                    <a:prstClr val="black"/>
                  </a:solidFill>
                </a:rPr>
                <a:t>shielding</a:t>
              </a:r>
            </a:p>
          </p:txBody>
        </p:sp>
      </p:grpSp>
      <p:cxnSp>
        <p:nvCxnSpPr>
          <p:cNvPr id="30" name="Straight Arrow Connector 29"/>
          <p:cNvCxnSpPr/>
          <p:nvPr/>
        </p:nvCxnSpPr>
        <p:spPr>
          <a:xfrm>
            <a:off x="4008383" y="1370310"/>
            <a:ext cx="315778" cy="950475"/>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53" name="Rectangle 152"/>
          <p:cNvSpPr/>
          <p:nvPr/>
        </p:nvSpPr>
        <p:spPr>
          <a:xfrm>
            <a:off x="3543808" y="4075806"/>
            <a:ext cx="94382" cy="86518"/>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86" tIns="24493" rIns="48986" bIns="24493" numCol="1" spcCol="0" rtlCol="0" fromWordArt="0" anchor="ctr" anchorCtr="0" forceAA="0" compatLnSpc="1">
            <a:prstTxWarp prst="textNoShape">
              <a:avLst/>
            </a:prstTxWarp>
            <a:noAutofit/>
          </a:bodyPr>
          <a:lstStyle/>
          <a:p>
            <a:pPr algn="ctr"/>
            <a:endParaRPr lang="en-GB" sz="965">
              <a:solidFill>
                <a:prstClr val="white"/>
              </a:solidFill>
            </a:endParaRPr>
          </a:p>
        </p:txBody>
      </p:sp>
      <p:cxnSp>
        <p:nvCxnSpPr>
          <p:cNvPr id="50" name="Straight Arrow Connector 49"/>
          <p:cNvCxnSpPr/>
          <p:nvPr/>
        </p:nvCxnSpPr>
        <p:spPr>
          <a:xfrm flipH="1" flipV="1">
            <a:off x="3633869" y="4284562"/>
            <a:ext cx="303037" cy="504032"/>
          </a:xfrm>
          <a:prstGeom prst="straightConnector1">
            <a:avLst/>
          </a:prstGeom>
          <a:ln w="38100">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24" name="Oval 23"/>
          <p:cNvSpPr/>
          <p:nvPr/>
        </p:nvSpPr>
        <p:spPr>
          <a:xfrm>
            <a:off x="4974618" y="2614744"/>
            <a:ext cx="190541" cy="205425"/>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TextBox 153"/>
          <p:cNvSpPr txBox="1"/>
          <p:nvPr/>
        </p:nvSpPr>
        <p:spPr>
          <a:xfrm>
            <a:off x="4851545" y="1074819"/>
            <a:ext cx="803640" cy="307777"/>
          </a:xfrm>
          <a:prstGeom prst="rect">
            <a:avLst/>
          </a:prstGeom>
          <a:noFill/>
        </p:spPr>
        <p:txBody>
          <a:bodyPr wrap="square" rtlCol="0">
            <a:spAutoFit/>
          </a:bodyPr>
          <a:lstStyle/>
          <a:p>
            <a:r>
              <a:rPr lang="en-US" sz="1400" b="1" dirty="0" smtClean="0">
                <a:solidFill>
                  <a:srgbClr val="7030A0"/>
                </a:solidFill>
              </a:rPr>
              <a:t>MWPC</a:t>
            </a:r>
            <a:endParaRPr lang="en-GB" sz="1400" b="1" dirty="0">
              <a:solidFill>
                <a:srgbClr val="7030A0"/>
              </a:solidFill>
            </a:endParaRPr>
          </a:p>
        </p:txBody>
      </p:sp>
      <p:cxnSp>
        <p:nvCxnSpPr>
          <p:cNvPr id="155" name="Straight Arrow Connector 154"/>
          <p:cNvCxnSpPr/>
          <p:nvPr/>
        </p:nvCxnSpPr>
        <p:spPr>
          <a:xfrm flipH="1">
            <a:off x="5102583" y="1391535"/>
            <a:ext cx="167779" cy="1168857"/>
          </a:xfrm>
          <a:prstGeom prst="straightConnector1">
            <a:avLst/>
          </a:prstGeom>
          <a:ln w="38100">
            <a:solidFill>
              <a:srgbClr val="7030A0"/>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5154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10765</TotalTime>
  <Words>2522</Words>
  <Application>Microsoft Office PowerPoint</Application>
  <PresentationFormat>On-screen Show (4:3)</PresentationFormat>
  <Paragraphs>473</Paragraphs>
  <Slides>22</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Calibri</vt:lpstr>
      <vt:lpstr>Cambria Math</vt:lpstr>
      <vt:lpstr>Optima</vt:lpstr>
      <vt:lpstr>Rockwell</vt:lpstr>
      <vt:lpstr>Tahoma</vt:lpstr>
      <vt:lpstr>Times New Roman</vt:lpstr>
      <vt:lpstr>Ubuntu</vt:lpstr>
      <vt:lpstr>Wingdings</vt:lpstr>
      <vt:lpstr>CERNCorporate4-3</vt:lpstr>
      <vt:lpstr>CHARM Dosimetry challenges and new opportunities</vt:lpstr>
      <vt:lpstr>Overview</vt:lpstr>
      <vt:lpstr>Overview</vt:lpstr>
      <vt:lpstr>CHARM Facility</vt:lpstr>
      <vt:lpstr>CHARM Facility</vt:lpstr>
      <vt:lpstr>Studies of constraints encountered in the CHARM Dosimetry</vt:lpstr>
      <vt:lpstr>Influence of IRRAD Facility</vt:lpstr>
      <vt:lpstr>Influence of IRRAD Facility</vt:lpstr>
      <vt:lpstr>Beam position Influence on the Dose</vt:lpstr>
      <vt:lpstr>Beam position Influence on the Dose</vt:lpstr>
      <vt:lpstr>Self shielding effect – R10</vt:lpstr>
      <vt:lpstr>Self shielding effect – R10</vt:lpstr>
      <vt:lpstr>Boron Carbide shielding employment to protect electronic against ThNs</vt:lpstr>
      <vt:lpstr>PowerPoint Presentation</vt:lpstr>
      <vt:lpstr>Evaluation of a new type of shielding (B4C)</vt:lpstr>
      <vt:lpstr>B4C shielding effect at CHARM</vt:lpstr>
      <vt:lpstr>B4C shielding effect at CHARM</vt:lpstr>
      <vt:lpstr>Conclusion and Outlook</vt:lpstr>
      <vt:lpstr>PowerPoint Presentation</vt:lpstr>
      <vt:lpstr>Application</vt:lpstr>
      <vt:lpstr>Application</vt:lpstr>
      <vt:lpstr>Application Vs CHARM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Chiara Cangialosi</cp:lastModifiedBy>
  <cp:revision>351</cp:revision>
  <dcterms:created xsi:type="dcterms:W3CDTF">2012-11-30T11:04:26Z</dcterms:created>
  <dcterms:modified xsi:type="dcterms:W3CDTF">2018-12-12T13:32:17Z</dcterms:modified>
</cp:coreProperties>
</file>