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5973"/>
    <a:srgbClr val="C7F1CC"/>
    <a:srgbClr val="C9EEEF"/>
    <a:srgbClr val="DBCEEA"/>
    <a:srgbClr val="2DF336"/>
    <a:srgbClr val="DC3CB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napToObjects="1">
      <p:cViewPr varScale="1">
        <p:scale>
          <a:sx n="163" d="100"/>
          <a:sy n="163" d="100"/>
        </p:scale>
        <p:origin x="150" y="42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0B7C36-64C3-4E3A-BA63-32D06FE5D1E4}" type="doc">
      <dgm:prSet loTypeId="urn:microsoft.com/office/officeart/2005/8/layout/pyramid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533C3EE-1696-4BB6-B578-61F2172B240E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700" dirty="0"/>
            <a:t>Reliability</a:t>
          </a:r>
        </a:p>
      </dgm:t>
    </dgm:pt>
    <dgm:pt modelId="{36165C8A-6DC0-40C2-B3ED-71DA868E5327}" type="parTrans" cxnId="{3D28A6FF-EBAE-4F15-B963-6AF47BF8548A}">
      <dgm:prSet/>
      <dgm:spPr/>
      <dgm:t>
        <a:bodyPr/>
        <a:lstStyle/>
        <a:p>
          <a:endParaRPr lang="en-US" sz="1800"/>
        </a:p>
      </dgm:t>
    </dgm:pt>
    <dgm:pt modelId="{62816BC4-39BE-40E9-8632-F03E7B631DE2}" type="sibTrans" cxnId="{3D28A6FF-EBAE-4F15-B963-6AF47BF8548A}">
      <dgm:prSet/>
      <dgm:spPr/>
      <dgm:t>
        <a:bodyPr/>
        <a:lstStyle/>
        <a:p>
          <a:endParaRPr lang="en-US" sz="1800"/>
        </a:p>
      </dgm:t>
    </dgm:pt>
    <dgm:pt modelId="{1C488778-1A4A-42D2-8CF2-63849072F910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700" dirty="0"/>
            <a:t>Speed</a:t>
          </a:r>
        </a:p>
      </dgm:t>
    </dgm:pt>
    <dgm:pt modelId="{5AD1B9E2-6778-4482-9C45-119B2C4DA482}" type="parTrans" cxnId="{4A46EAC3-6E67-4079-A347-1A2EA0017B39}">
      <dgm:prSet/>
      <dgm:spPr/>
      <dgm:t>
        <a:bodyPr/>
        <a:lstStyle/>
        <a:p>
          <a:endParaRPr lang="en-US" sz="1800"/>
        </a:p>
      </dgm:t>
    </dgm:pt>
    <dgm:pt modelId="{A075F88E-4B04-4CF9-A5C6-3EDBF133E109}" type="sibTrans" cxnId="{4A46EAC3-6E67-4079-A347-1A2EA0017B39}">
      <dgm:prSet/>
      <dgm:spPr/>
      <dgm:t>
        <a:bodyPr/>
        <a:lstStyle/>
        <a:p>
          <a:endParaRPr lang="en-US" sz="1800"/>
        </a:p>
      </dgm:t>
    </dgm:pt>
    <dgm:pt modelId="{DA7C22D3-CF13-430C-9D62-3FB35344AFF7}">
      <dgm:prSet phldrT="[Text]" custT="1"/>
      <dgm:spPr>
        <a:solidFill>
          <a:srgbClr val="00B0F0"/>
        </a:solidFill>
      </dgm:spPr>
      <dgm:t>
        <a:bodyPr/>
        <a:lstStyle/>
        <a:p>
          <a:r>
            <a:rPr lang="en-US" sz="700" dirty="0"/>
            <a:t>The perfect </a:t>
          </a:r>
          <a:r>
            <a:rPr lang="en-GB" sz="700" dirty="0"/>
            <a:t>component</a:t>
          </a:r>
          <a:endParaRPr lang="en-US" sz="700" dirty="0"/>
        </a:p>
      </dgm:t>
    </dgm:pt>
    <dgm:pt modelId="{0A4587BB-70EE-47F0-9057-01CFF38946C7}" type="parTrans" cxnId="{9D9FE621-63D2-4CE3-B17C-D72480952886}">
      <dgm:prSet/>
      <dgm:spPr/>
      <dgm:t>
        <a:bodyPr/>
        <a:lstStyle/>
        <a:p>
          <a:endParaRPr lang="en-US" sz="1800"/>
        </a:p>
      </dgm:t>
    </dgm:pt>
    <dgm:pt modelId="{90450A38-FEA9-4BB2-B198-9F37618A4241}" type="sibTrans" cxnId="{9D9FE621-63D2-4CE3-B17C-D72480952886}">
      <dgm:prSet/>
      <dgm:spPr/>
      <dgm:t>
        <a:bodyPr/>
        <a:lstStyle/>
        <a:p>
          <a:endParaRPr lang="en-US" sz="1800"/>
        </a:p>
      </dgm:t>
    </dgm:pt>
    <dgm:pt modelId="{707E9C11-335E-4794-99E9-9B59314B6DB6}">
      <dgm:prSet phldrT="[Text]" custT="1"/>
      <dgm:spPr>
        <a:solidFill>
          <a:srgbClr val="7030A0"/>
        </a:solidFill>
      </dgm:spPr>
      <dgm:t>
        <a:bodyPr/>
        <a:lstStyle/>
        <a:p>
          <a:r>
            <a:rPr lang="en-US" sz="700" dirty="0"/>
            <a:t>Power</a:t>
          </a:r>
        </a:p>
      </dgm:t>
    </dgm:pt>
    <dgm:pt modelId="{91BDC077-CE7D-4AFA-9206-A10633DE502A}" type="parTrans" cxnId="{071C18E5-61CB-44E0-9237-629F9E71F7B7}">
      <dgm:prSet/>
      <dgm:spPr/>
      <dgm:t>
        <a:bodyPr/>
        <a:lstStyle/>
        <a:p>
          <a:endParaRPr lang="en-US" sz="1800"/>
        </a:p>
      </dgm:t>
    </dgm:pt>
    <dgm:pt modelId="{59D14B06-CB27-4A32-85E9-61E904A4A53A}" type="sibTrans" cxnId="{071C18E5-61CB-44E0-9237-629F9E71F7B7}">
      <dgm:prSet/>
      <dgm:spPr/>
      <dgm:t>
        <a:bodyPr/>
        <a:lstStyle/>
        <a:p>
          <a:endParaRPr lang="en-US" sz="1800"/>
        </a:p>
      </dgm:t>
    </dgm:pt>
    <dgm:pt modelId="{C691BE47-DD8E-4289-8C19-626DEF20C0BB}" type="pres">
      <dgm:prSet presAssocID="{2F0B7C36-64C3-4E3A-BA63-32D06FE5D1E4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1F50D0B-ADF9-4440-BC70-91480F74A5B1}" type="pres">
      <dgm:prSet presAssocID="{2F0B7C36-64C3-4E3A-BA63-32D06FE5D1E4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AECB8F-BC44-458C-B71E-E6DB740F1477}" type="pres">
      <dgm:prSet presAssocID="{2F0B7C36-64C3-4E3A-BA63-32D06FE5D1E4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FF1095-CCEA-4878-8AD4-5E793E8B1692}" type="pres">
      <dgm:prSet presAssocID="{2F0B7C36-64C3-4E3A-BA63-32D06FE5D1E4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893CFD-92A8-484A-9FD2-B004486CFC4B}" type="pres">
      <dgm:prSet presAssocID="{2F0B7C36-64C3-4E3A-BA63-32D06FE5D1E4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6DE713-5B23-43F9-BB99-0E41AD706994}" type="presOf" srcId="{2F0B7C36-64C3-4E3A-BA63-32D06FE5D1E4}" destId="{C691BE47-DD8E-4289-8C19-626DEF20C0BB}" srcOrd="0" destOrd="0" presId="urn:microsoft.com/office/officeart/2005/8/layout/pyramid4"/>
    <dgm:cxn modelId="{C4CD34F0-BB50-41EF-ACEB-6E3913D9598F}" type="presOf" srcId="{0533C3EE-1696-4BB6-B578-61F2172B240E}" destId="{01F50D0B-ADF9-4440-BC70-91480F74A5B1}" srcOrd="0" destOrd="0" presId="urn:microsoft.com/office/officeart/2005/8/layout/pyramid4"/>
    <dgm:cxn modelId="{D562E7EA-E6D2-4F22-B343-783474C599E2}" type="presOf" srcId="{1C488778-1A4A-42D2-8CF2-63849072F910}" destId="{DCAECB8F-BC44-458C-B71E-E6DB740F1477}" srcOrd="0" destOrd="0" presId="urn:microsoft.com/office/officeart/2005/8/layout/pyramid4"/>
    <dgm:cxn modelId="{071C18E5-61CB-44E0-9237-629F9E71F7B7}" srcId="{2F0B7C36-64C3-4E3A-BA63-32D06FE5D1E4}" destId="{707E9C11-335E-4794-99E9-9B59314B6DB6}" srcOrd="3" destOrd="0" parTransId="{91BDC077-CE7D-4AFA-9206-A10633DE502A}" sibTransId="{59D14B06-CB27-4A32-85E9-61E904A4A53A}"/>
    <dgm:cxn modelId="{3D28A6FF-EBAE-4F15-B963-6AF47BF8548A}" srcId="{2F0B7C36-64C3-4E3A-BA63-32D06FE5D1E4}" destId="{0533C3EE-1696-4BB6-B578-61F2172B240E}" srcOrd="0" destOrd="0" parTransId="{36165C8A-6DC0-40C2-B3ED-71DA868E5327}" sibTransId="{62816BC4-39BE-40E9-8632-F03E7B631DE2}"/>
    <dgm:cxn modelId="{4A46EAC3-6E67-4079-A347-1A2EA0017B39}" srcId="{2F0B7C36-64C3-4E3A-BA63-32D06FE5D1E4}" destId="{1C488778-1A4A-42D2-8CF2-63849072F910}" srcOrd="1" destOrd="0" parTransId="{5AD1B9E2-6778-4482-9C45-119B2C4DA482}" sibTransId="{A075F88E-4B04-4CF9-A5C6-3EDBF133E109}"/>
    <dgm:cxn modelId="{9D9FE621-63D2-4CE3-B17C-D72480952886}" srcId="{2F0B7C36-64C3-4E3A-BA63-32D06FE5D1E4}" destId="{DA7C22D3-CF13-430C-9D62-3FB35344AFF7}" srcOrd="2" destOrd="0" parTransId="{0A4587BB-70EE-47F0-9057-01CFF38946C7}" sibTransId="{90450A38-FEA9-4BB2-B198-9F37618A4241}"/>
    <dgm:cxn modelId="{8679B902-4A47-4281-9EAF-E0E01A7DDC45}" type="presOf" srcId="{DA7C22D3-CF13-430C-9D62-3FB35344AFF7}" destId="{08FF1095-CCEA-4878-8AD4-5E793E8B1692}" srcOrd="0" destOrd="0" presId="urn:microsoft.com/office/officeart/2005/8/layout/pyramid4"/>
    <dgm:cxn modelId="{0EB65763-4FF4-4365-823C-A6ADFF63E593}" type="presOf" srcId="{707E9C11-335E-4794-99E9-9B59314B6DB6}" destId="{B1893CFD-92A8-484A-9FD2-B004486CFC4B}" srcOrd="0" destOrd="0" presId="urn:microsoft.com/office/officeart/2005/8/layout/pyramid4"/>
    <dgm:cxn modelId="{CE080B70-68B5-41CA-935C-7527BADAFD55}" type="presParOf" srcId="{C691BE47-DD8E-4289-8C19-626DEF20C0BB}" destId="{01F50D0B-ADF9-4440-BC70-91480F74A5B1}" srcOrd="0" destOrd="0" presId="urn:microsoft.com/office/officeart/2005/8/layout/pyramid4"/>
    <dgm:cxn modelId="{03378C46-98C2-477D-82B1-BB4D83D543E3}" type="presParOf" srcId="{C691BE47-DD8E-4289-8C19-626DEF20C0BB}" destId="{DCAECB8F-BC44-458C-B71E-E6DB740F1477}" srcOrd="1" destOrd="0" presId="urn:microsoft.com/office/officeart/2005/8/layout/pyramid4"/>
    <dgm:cxn modelId="{66A70E04-4A72-48BF-B54C-F4AC63960BCD}" type="presParOf" srcId="{C691BE47-DD8E-4289-8C19-626DEF20C0BB}" destId="{08FF1095-CCEA-4878-8AD4-5E793E8B1692}" srcOrd="2" destOrd="0" presId="urn:microsoft.com/office/officeart/2005/8/layout/pyramid4"/>
    <dgm:cxn modelId="{5A9F8B30-B162-4E48-BF9D-835847135D4A}" type="presParOf" srcId="{C691BE47-DD8E-4289-8C19-626DEF20C0BB}" destId="{B1893CFD-92A8-484A-9FD2-B004486CFC4B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F50D0B-ADF9-4440-BC70-91480F74A5B1}">
      <dsp:nvSpPr>
        <dsp:cNvPr id="0" name=""/>
        <dsp:cNvSpPr/>
      </dsp:nvSpPr>
      <dsp:spPr>
        <a:xfrm>
          <a:off x="1863589" y="0"/>
          <a:ext cx="1048023" cy="1048023"/>
        </a:xfrm>
        <a:prstGeom prst="triangle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Reliability</a:t>
          </a:r>
        </a:p>
      </dsp:txBody>
      <dsp:txXfrm>
        <a:off x="2125595" y="524012"/>
        <a:ext cx="524011" cy="524011"/>
      </dsp:txXfrm>
    </dsp:sp>
    <dsp:sp modelId="{DCAECB8F-BC44-458C-B71E-E6DB740F1477}">
      <dsp:nvSpPr>
        <dsp:cNvPr id="0" name=""/>
        <dsp:cNvSpPr/>
      </dsp:nvSpPr>
      <dsp:spPr>
        <a:xfrm>
          <a:off x="1339577" y="1048023"/>
          <a:ext cx="1048023" cy="1048023"/>
        </a:xfrm>
        <a:prstGeom prst="triangl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Speed</a:t>
          </a:r>
        </a:p>
      </dsp:txBody>
      <dsp:txXfrm>
        <a:off x="1601583" y="1572035"/>
        <a:ext cx="524011" cy="524011"/>
      </dsp:txXfrm>
    </dsp:sp>
    <dsp:sp modelId="{08FF1095-CCEA-4878-8AD4-5E793E8B1692}">
      <dsp:nvSpPr>
        <dsp:cNvPr id="0" name=""/>
        <dsp:cNvSpPr/>
      </dsp:nvSpPr>
      <dsp:spPr>
        <a:xfrm rot="10800000">
          <a:off x="1863589" y="1048023"/>
          <a:ext cx="1048023" cy="1048023"/>
        </a:xfrm>
        <a:prstGeom prst="triangle">
          <a:avLst/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The perfect </a:t>
          </a:r>
          <a:r>
            <a:rPr lang="en-GB" sz="700" kern="1200" dirty="0"/>
            <a:t>component</a:t>
          </a:r>
          <a:endParaRPr lang="en-US" sz="700" kern="1200" dirty="0"/>
        </a:p>
      </dsp:txBody>
      <dsp:txXfrm rot="10800000">
        <a:off x="2125595" y="1048023"/>
        <a:ext cx="524011" cy="524011"/>
      </dsp:txXfrm>
    </dsp:sp>
    <dsp:sp modelId="{B1893CFD-92A8-484A-9FD2-B004486CFC4B}">
      <dsp:nvSpPr>
        <dsp:cNvPr id="0" name=""/>
        <dsp:cNvSpPr/>
      </dsp:nvSpPr>
      <dsp:spPr>
        <a:xfrm>
          <a:off x="2387601" y="1048023"/>
          <a:ext cx="1048023" cy="1048023"/>
        </a:xfrm>
        <a:prstGeom prst="triangle">
          <a:avLst/>
        </a:prstGeom>
        <a:solidFill>
          <a:srgbClr val="7030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Power</a:t>
          </a:r>
        </a:p>
      </dsp:txBody>
      <dsp:txXfrm>
        <a:off x="2649607" y="1572035"/>
        <a:ext cx="524011" cy="5240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11/12/2018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R2E Annual Meeting – G. Tsiligiannis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R2E Annual Meeting – G. Tsiligiannis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R2E Annual Meeting – G. Tsiligiannis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88116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Overview of WP X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R2E Annual Meeting – G. Tsiligiannis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1723286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Author, Contributors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2443155"/>
            <a:ext cx="2946400" cy="146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R2E Annual Meeting – G. Tsiligiannis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R2E Annual Meeting – G. Tsiligiannis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R2E Annual Meeting – G. Tsiligiannis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R2E Annual Meeting – G. Tsiligiannis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  <p:pic>
        <p:nvPicPr>
          <p:cNvPr id="1028" name="Picture 4" descr="Image result for r2e logo cern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10" y="4631593"/>
            <a:ext cx="436788" cy="42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jpg"/><Relationship Id="rId5" Type="http://schemas.openxmlformats.org/officeDocument/2006/relationships/image" Target="../media/image14.jpeg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b="1" dirty="0"/>
              <a:t>Investigation of new technologies and concepts for reliable computation and fast communication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G. Tsiligiannis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1817070"/>
            <a:ext cx="3839029" cy="584485"/>
          </a:xfrm>
        </p:spPr>
        <p:txBody>
          <a:bodyPr>
            <a:normAutofit/>
          </a:bodyPr>
          <a:lstStyle/>
          <a:p>
            <a:r>
              <a:rPr lang="en-US" dirty="0"/>
              <a:t>Georgios Tsiligiannis</a:t>
            </a:r>
          </a:p>
          <a:p>
            <a:r>
              <a:rPr lang="en-US" dirty="0"/>
              <a:t>EN-SMM-RME</a:t>
            </a:r>
          </a:p>
        </p:txBody>
      </p:sp>
    </p:spTree>
    <p:extLst>
      <p:ext uri="{BB962C8B-B14F-4D97-AF65-F5344CB8AC3E}">
        <p14:creationId xmlns:p14="http://schemas.microsoft.com/office/powerpoint/2010/main" val="95959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Several options exist that can be well adapted to a wide range of applications</a:t>
            </a:r>
          </a:p>
          <a:p>
            <a:r>
              <a:rPr lang="en-GB" dirty="0"/>
              <a:t>Radiation can be limiting but thanks to the vast expansion of FPGAs and MCUs since the last decade, a wide range of COTS exists that can cover our needs</a:t>
            </a:r>
          </a:p>
          <a:p>
            <a:r>
              <a:rPr lang="en-GB" dirty="0"/>
              <a:t>Further developments and testing at the FPGA and MCU level</a:t>
            </a:r>
          </a:p>
          <a:p>
            <a:pPr lvl="1"/>
            <a:r>
              <a:rPr lang="en-GB" dirty="0"/>
              <a:t>Focus at the System level performance of certain applications</a:t>
            </a:r>
          </a:p>
          <a:p>
            <a:pPr lvl="1"/>
            <a:r>
              <a:rPr lang="en-GB" dirty="0"/>
              <a:t>Understand better and invest in Reliability Methods for the prediction of the performance of Systems operating in radiation environments</a:t>
            </a:r>
          </a:p>
          <a:p>
            <a:r>
              <a:rPr lang="en-GB" dirty="0"/>
              <a:t>More components to be tested -&gt; always seeking for the best balance between performance and reliability</a:t>
            </a:r>
          </a:p>
          <a:p>
            <a:pPr lvl="1"/>
            <a:r>
              <a:rPr lang="en-GB" dirty="0"/>
              <a:t>More fine grained tests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G. Tsiligiannis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8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D10B7-8146-4D1E-BD02-260C1A4F5A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 algn="ctr">
              <a:buNone/>
            </a:pPr>
            <a:r>
              <a:rPr lang="en-US" dirty="0"/>
              <a:t>Thank you for your attention!</a:t>
            </a:r>
          </a:p>
          <a:p>
            <a:pPr marL="36576" indent="0" algn="ctr">
              <a:buNone/>
            </a:pPr>
            <a:endParaRPr lang="en-US" dirty="0"/>
          </a:p>
          <a:p>
            <a:pPr marL="36576" indent="0" algn="ctr">
              <a:buNone/>
            </a:pPr>
            <a:endParaRPr lang="en-US" dirty="0"/>
          </a:p>
          <a:p>
            <a:pPr marL="36576" indent="0" algn="ctr">
              <a:buNone/>
            </a:pPr>
            <a:endParaRPr lang="en-US" dirty="0"/>
          </a:p>
          <a:p>
            <a:pPr marL="36576" indent="0" algn="ctr">
              <a:buNone/>
            </a:pPr>
            <a:endParaRPr lang="en-US" dirty="0"/>
          </a:p>
          <a:p>
            <a:pPr marL="36576" indent="0" algn="ctr">
              <a:buNone/>
            </a:pPr>
            <a:endParaRPr lang="en-US" dirty="0"/>
          </a:p>
          <a:p>
            <a:pPr marL="36576" indent="0" algn="ctr">
              <a:buNone/>
            </a:pPr>
            <a:endParaRPr lang="en-US" dirty="0"/>
          </a:p>
          <a:p>
            <a:pPr marL="36576" indent="0" algn="ctr">
              <a:buNone/>
            </a:pPr>
            <a:r>
              <a:rPr lang="en-US" dirty="0"/>
              <a:t>Questions?!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2C59BD-F62E-4C74-9F47-7715FDAD68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75482-B996-412A-952A-BA2B3B2D46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G. Tsiligiannis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05DA62-9F20-4482-B421-FB8BDC2AC2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4EC08F-C747-4A20-AA23-4A6585178E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003" y="1542168"/>
            <a:ext cx="1751993" cy="1768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93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  <a:p>
            <a:r>
              <a:rPr lang="en-GB" dirty="0"/>
              <a:t>Problematic</a:t>
            </a:r>
          </a:p>
          <a:p>
            <a:r>
              <a:rPr lang="en-GB" dirty="0"/>
              <a:t>FPGAs Solutions</a:t>
            </a:r>
          </a:p>
          <a:p>
            <a:r>
              <a:rPr lang="el-GR" dirty="0"/>
              <a:t>μ</a:t>
            </a:r>
            <a:r>
              <a:rPr lang="en-GB" dirty="0"/>
              <a:t>Processors Solutions</a:t>
            </a:r>
          </a:p>
          <a:p>
            <a:r>
              <a:rPr lang="en-GB" dirty="0"/>
              <a:t>Future Work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R2E Annual Meeting – G. Tsiligiannis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44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994205"/>
            <a:ext cx="5345722" cy="1589702"/>
          </a:xfrm>
        </p:spPr>
        <p:txBody>
          <a:bodyPr>
            <a:normAutofit/>
          </a:bodyPr>
          <a:lstStyle/>
          <a:p>
            <a:r>
              <a:rPr lang="en-GB" sz="1400" dirty="0"/>
              <a:t>Electronic Systems are based in the co-existence between analogue and digital components</a:t>
            </a:r>
          </a:p>
          <a:p>
            <a:pPr lvl="1"/>
            <a:r>
              <a:rPr lang="en-GB" sz="1050" dirty="0"/>
              <a:t>Central core (the “brain”) is usually a </a:t>
            </a:r>
            <a:r>
              <a:rPr lang="el-GR" sz="1050" dirty="0"/>
              <a:t>μ</a:t>
            </a:r>
            <a:r>
              <a:rPr lang="en-GB" sz="1050" dirty="0"/>
              <a:t>Processor, or an FPGA.</a:t>
            </a:r>
          </a:p>
          <a:p>
            <a:pPr lvl="1"/>
            <a:r>
              <a:rPr lang="en-GB" sz="1050" dirty="0"/>
              <a:t>Computational, control and communication tasks</a:t>
            </a:r>
          </a:p>
          <a:p>
            <a:r>
              <a:rPr lang="en-GB" sz="1400" dirty="0"/>
              <a:t>The faster our “brain” works, the more (and better) things we can do!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R2E Annual Meeting – G. Tsiligiannis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061" y="994204"/>
            <a:ext cx="2806179" cy="1441676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530764" y="2386612"/>
            <a:ext cx="4390485" cy="1918687"/>
            <a:chOff x="1224201" y="1315504"/>
            <a:chExt cx="6547372" cy="2291380"/>
          </a:xfrm>
        </p:grpSpPr>
        <p:sp>
          <p:nvSpPr>
            <p:cNvPr id="8" name="Rectangle 7"/>
            <p:cNvSpPr/>
            <p:nvPr/>
          </p:nvSpPr>
          <p:spPr>
            <a:xfrm>
              <a:off x="2063963" y="1834327"/>
              <a:ext cx="1980399" cy="121285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/>
                <a:t>FPGA/</a:t>
              </a:r>
              <a:endParaRPr lang="el-GR" sz="1050" dirty="0"/>
            </a:p>
            <a:p>
              <a:pPr algn="ctr"/>
              <a:r>
                <a:rPr lang="el-GR" sz="1050" dirty="0"/>
                <a:t>μ</a:t>
              </a:r>
              <a:r>
                <a:rPr lang="en-GB" sz="1050" dirty="0"/>
                <a:t>Processor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63961" y="1315504"/>
              <a:ext cx="851980" cy="43587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SRAM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54163" y="1315504"/>
              <a:ext cx="761759" cy="43587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dirty="0"/>
                <a:t>FLASH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325481" y="2592779"/>
              <a:ext cx="1238250" cy="466725"/>
            </a:xfrm>
            <a:prstGeom prst="rect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/>
                <a:t>ADC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854111" y="2580452"/>
              <a:ext cx="917462" cy="46672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dirty="0"/>
                <a:t>SENSORS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063963" y="3138831"/>
              <a:ext cx="1361074" cy="466725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dirty="0"/>
                <a:t>TRANSCEIVER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524084" y="3140159"/>
              <a:ext cx="544209" cy="466725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500" dirty="0"/>
                <a:t>(Eth) PHY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224201" y="1858290"/>
              <a:ext cx="643256" cy="466725"/>
            </a:xfrm>
            <a:prstGeom prst="rect">
              <a:avLst/>
            </a:prstGeom>
            <a:solidFill>
              <a:srgbClr val="99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dirty="0"/>
                <a:t>DC/DC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854111" y="1834327"/>
              <a:ext cx="917462" cy="6297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" dirty="0"/>
                <a:t>ACTUATORS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224201" y="2548481"/>
              <a:ext cx="643256" cy="466725"/>
            </a:xfrm>
            <a:prstGeom prst="rect">
              <a:avLst/>
            </a:prstGeom>
            <a:solidFill>
              <a:srgbClr val="99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dirty="0"/>
                <a:t>LDO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760235" y="1834327"/>
              <a:ext cx="972439" cy="1275756"/>
            </a:xfrm>
            <a:prstGeom prst="rect">
              <a:avLst/>
            </a:prstGeom>
            <a:solidFill>
              <a:srgbClr val="99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dirty="0"/>
                <a:t>Amplifiers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325481" y="1842849"/>
              <a:ext cx="1238250" cy="466725"/>
            </a:xfrm>
            <a:prstGeom prst="rect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/>
                <a:t>DAC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4972049" y="2541842"/>
            <a:ext cx="40121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However!!! Radiation Effects to Electronics have always been a limitation factor when it comes to performance: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Future upgrades mean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400" dirty="0"/>
              <a:t>More data, higher speeds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400" dirty="0"/>
              <a:t>More radiation -&gt; showstopper?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7772950" y="3882071"/>
            <a:ext cx="913850" cy="830161"/>
            <a:chOff x="3328134" y="3579583"/>
            <a:chExt cx="1383789" cy="1334362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8134" y="3579583"/>
              <a:ext cx="1383789" cy="1334362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1004" y="3749901"/>
              <a:ext cx="340980" cy="3409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0867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Problematic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6159500" cy="1399745"/>
          </a:xfrm>
        </p:spPr>
        <p:txBody>
          <a:bodyPr>
            <a:normAutofit/>
          </a:bodyPr>
          <a:lstStyle/>
          <a:p>
            <a:r>
              <a:rPr lang="en-GB" sz="1800" dirty="0"/>
              <a:t>So far there are two main type of systems:</a:t>
            </a:r>
          </a:p>
          <a:p>
            <a:pPr lvl="1"/>
            <a:r>
              <a:rPr lang="en-GB" sz="1600" dirty="0"/>
              <a:t>Systems that operate in high speed </a:t>
            </a:r>
          </a:p>
          <a:p>
            <a:pPr lvl="1"/>
            <a:r>
              <a:rPr lang="en-GB" sz="1600" dirty="0"/>
              <a:t>Systems that conduct complex operations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G. Tsiligiannis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7057352" y="457544"/>
            <a:ext cx="1761970" cy="1498427"/>
            <a:chOff x="7110721" y="1575058"/>
            <a:chExt cx="1604565" cy="149842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10721" y="1575058"/>
              <a:ext cx="1604565" cy="1498427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7702356" y="1673306"/>
              <a:ext cx="984444" cy="122341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speed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size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complexity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low power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interfaces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low cost!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2284716" y="2154086"/>
            <a:ext cx="433198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What if we want both speed and complexity?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What about reliability?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Different applications require different features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400" dirty="0"/>
              <a:t>A long investigation on FPGAs and </a:t>
            </a:r>
            <a:r>
              <a:rPr lang="el-GR" sz="1400" dirty="0"/>
              <a:t>μ</a:t>
            </a:r>
            <a:r>
              <a:rPr lang="en-GB" sz="1400" dirty="0"/>
              <a:t>Processors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400" dirty="0"/>
              <a:t>provide users with as many options as possible for them to chose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6819900" y="2336643"/>
            <a:ext cx="2079470" cy="1835767"/>
            <a:chOff x="457200" y="2241549"/>
            <a:chExt cx="3028950" cy="217074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2241549"/>
              <a:ext cx="3028950" cy="217074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385526" y="3421462"/>
              <a:ext cx="692575" cy="260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>
                  <a:solidFill>
                    <a:srgbClr val="2DF336"/>
                  </a:solidFill>
                </a:rPr>
                <a:t>speed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35201" y="2448023"/>
              <a:ext cx="609600" cy="320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00" b="1" dirty="0">
                  <a:solidFill>
                    <a:schemeClr val="bg1">
                      <a:lumMod val="95000"/>
                    </a:schemeClr>
                  </a:solidFill>
                </a:rPr>
                <a:t>low power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017187" y="4005772"/>
              <a:ext cx="609600" cy="320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00" b="1" dirty="0">
                  <a:solidFill>
                    <a:schemeClr val="tx1">
                      <a:lumMod val="50000"/>
                    </a:schemeClr>
                  </a:solidFill>
                </a:rPr>
                <a:t>low cost</a:t>
              </a:r>
            </a:p>
          </p:txBody>
        </p:sp>
      </p:grp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1458157073"/>
              </p:ext>
            </p:extLst>
          </p:nvPr>
        </p:nvGraphicFramePr>
        <p:xfrm>
          <a:off x="-878393" y="2135548"/>
          <a:ext cx="4775202" cy="2096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71495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 uiExpand="1" build="p"/>
      <p:bldGraphic spid="1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FPGA Solutions ProASIC3E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5603622" cy="3393440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Traditionally at CERN two FPGAs have been used:</a:t>
            </a:r>
          </a:p>
          <a:p>
            <a:pPr lvl="1"/>
            <a:r>
              <a:rPr lang="en-GB" dirty="0"/>
              <a:t>ProASIC3E FPGAs for less </a:t>
            </a:r>
            <a:r>
              <a:rPr lang="en-GB" dirty="0" err="1"/>
              <a:t>crotical</a:t>
            </a:r>
            <a:r>
              <a:rPr lang="en-GB" dirty="0"/>
              <a:t> applications </a:t>
            </a:r>
          </a:p>
          <a:p>
            <a:pPr lvl="1"/>
            <a:r>
              <a:rPr lang="en-GB" dirty="0"/>
              <a:t>Anti-FUSE FPGAs for critical applications.</a:t>
            </a:r>
          </a:p>
          <a:p>
            <a:r>
              <a:rPr lang="en-GB" dirty="0"/>
              <a:t>Several new FPGAs and technologies are being considered by equipment groups and not only and are tested</a:t>
            </a:r>
          </a:p>
          <a:p>
            <a:r>
              <a:rPr lang="en-GB" dirty="0"/>
              <a:t>EN-SMM-RME leads the qualification of new FPGA and </a:t>
            </a:r>
            <a:r>
              <a:rPr lang="el-GR" dirty="0"/>
              <a:t>μ</a:t>
            </a:r>
            <a:r>
              <a:rPr lang="en-GB" dirty="0"/>
              <a:t>Processors</a:t>
            </a:r>
          </a:p>
          <a:p>
            <a:r>
              <a:rPr lang="en-GB" dirty="0"/>
              <a:t>Component level + System Level</a:t>
            </a:r>
          </a:p>
          <a:p>
            <a:endParaRPr lang="en-GB" b="1" dirty="0"/>
          </a:p>
          <a:p>
            <a:r>
              <a:rPr lang="en-GB" b="1" dirty="0"/>
              <a:t>ProASIC3E </a:t>
            </a:r>
            <a:r>
              <a:rPr lang="en-GB" dirty="0"/>
              <a:t>Flash Based FPGA tests:</a:t>
            </a:r>
          </a:p>
          <a:p>
            <a:r>
              <a:rPr lang="en-GB" dirty="0"/>
              <a:t>EN-SMM-RME + BE-BI for the GEFE System.</a:t>
            </a:r>
          </a:p>
          <a:p>
            <a:pPr lvl="1"/>
            <a:r>
              <a:rPr lang="en-GB" dirty="0"/>
              <a:t>Team of R. Ferraro, I. </a:t>
            </a:r>
            <a:r>
              <a:rPr lang="en-GB" dirty="0" err="1"/>
              <a:t>Deg’Innocenti</a:t>
            </a:r>
            <a:r>
              <a:rPr lang="en-GB" dirty="0"/>
              <a:t>, M. Barros Marin and G. Tsiligiannis</a:t>
            </a:r>
          </a:p>
          <a:p>
            <a:pPr lvl="1"/>
            <a:r>
              <a:rPr lang="en-GB" dirty="0"/>
              <a:t>System Level testing @ CHARM</a:t>
            </a:r>
          </a:p>
          <a:p>
            <a:r>
              <a:rPr lang="en-GB" dirty="0"/>
              <a:t>E. Gousiou tests for </a:t>
            </a:r>
            <a:r>
              <a:rPr lang="en-GB" dirty="0" err="1"/>
              <a:t>NanoFIP</a:t>
            </a:r>
            <a:r>
              <a:rPr lang="en-GB" dirty="0"/>
              <a:t> converter @ PSI</a:t>
            </a:r>
          </a:p>
          <a:p>
            <a:r>
              <a:rPr lang="en-GB" dirty="0"/>
              <a:t>Results @ EDMS </a:t>
            </a:r>
            <a:r>
              <a:rPr lang="en-GB" b="1" dirty="0"/>
              <a:t>1863774, 1183301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G. Tsiligiannis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 flipV="1">
            <a:off x="1047136" y="2096268"/>
            <a:ext cx="658745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3655511"/>
              </p:ext>
            </p:extLst>
          </p:nvPr>
        </p:nvGraphicFramePr>
        <p:xfrm>
          <a:off x="5833256" y="657299"/>
          <a:ext cx="3259117" cy="1321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" name="Visio" r:id="rId3" imgW="4695921" imgH="1905000" progId="Visio.Drawing.11">
                  <p:embed/>
                </p:oleObj>
              </mc:Choice>
              <mc:Fallback>
                <p:oleObj name="Visio" r:id="rId3" imgW="4695921" imgH="190500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3256" y="657299"/>
                        <a:ext cx="3259117" cy="13215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Image 2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130" y="2353324"/>
            <a:ext cx="1235537" cy="2131798"/>
          </a:xfrm>
          <a:prstGeom prst="rect">
            <a:avLst/>
          </a:prstGeom>
        </p:spPr>
      </p:pic>
      <p:pic>
        <p:nvPicPr>
          <p:cNvPr id="10" name="Image 2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02" y="2330665"/>
            <a:ext cx="1209549" cy="21544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49838" y="4475422"/>
            <a:ext cx="284253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© Courtesy of R. Ferraro, M. Barros Marin and I. </a:t>
            </a:r>
            <a:r>
              <a:rPr lang="en-GB" sz="600" dirty="0" err="1"/>
              <a:t>Deg’Innocenti</a:t>
            </a:r>
            <a:endParaRPr lang="en-GB" sz="600" dirty="0"/>
          </a:p>
        </p:txBody>
      </p:sp>
      <p:sp>
        <p:nvSpPr>
          <p:cNvPr id="12" name="TextBox 11"/>
          <p:cNvSpPr txBox="1"/>
          <p:nvPr/>
        </p:nvSpPr>
        <p:spPr>
          <a:xfrm>
            <a:off x="6303390" y="1789039"/>
            <a:ext cx="244162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© Courtesy of R. Ferraro, M. Barros Marin and I. </a:t>
            </a:r>
            <a:r>
              <a:rPr lang="en-GB" sz="600" dirty="0" err="1"/>
              <a:t>Deg’Innocenti</a:t>
            </a:r>
            <a:endParaRPr lang="en-GB" sz="600" dirty="0"/>
          </a:p>
        </p:txBody>
      </p:sp>
    </p:spTree>
    <p:extLst>
      <p:ext uri="{BB962C8B-B14F-4D97-AF65-F5344CB8AC3E}">
        <p14:creationId xmlns:p14="http://schemas.microsoft.com/office/powerpoint/2010/main" val="143863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FPGA Solutions SmartFusion2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023" y="1000245"/>
            <a:ext cx="6897757" cy="1621829"/>
          </a:xfrm>
        </p:spPr>
        <p:txBody>
          <a:bodyPr>
            <a:noAutofit/>
          </a:bodyPr>
          <a:lstStyle/>
          <a:p>
            <a:r>
              <a:rPr lang="en-GB" sz="1400" b="1" dirty="0"/>
              <a:t>SmartFusion2</a:t>
            </a:r>
            <a:r>
              <a:rPr lang="en-GB" sz="1400" dirty="0"/>
              <a:t> Flash Based </a:t>
            </a:r>
            <a:r>
              <a:rPr lang="en-GB" sz="1400" dirty="0" err="1"/>
              <a:t>SoC</a:t>
            </a:r>
            <a:r>
              <a:rPr lang="en-GB" sz="1400" dirty="0"/>
              <a:t> FPGA: Fabric + ARM Cortex-M3</a:t>
            </a:r>
          </a:p>
          <a:p>
            <a:r>
              <a:rPr lang="en-GB" sz="1400" dirty="0"/>
              <a:t>Full qualification campaign @ PSI with 200MeV protons</a:t>
            </a:r>
          </a:p>
          <a:p>
            <a:pPr lvl="1"/>
            <a:r>
              <a:rPr lang="en-GB" sz="1200" dirty="0"/>
              <a:t>flip flops, PLL, BRAM, DSP, dose level limitation, re-programmability, applications etc. </a:t>
            </a:r>
          </a:p>
          <a:p>
            <a:pPr lvl="1"/>
            <a:r>
              <a:rPr lang="en-GB" sz="1200" dirty="0"/>
              <a:t>Results @ EDMS </a:t>
            </a:r>
            <a:r>
              <a:rPr lang="en-GB" sz="1200" b="1" dirty="0"/>
              <a:t>1607767</a:t>
            </a:r>
            <a:r>
              <a:rPr lang="en-GB" sz="1200" dirty="0"/>
              <a:t> </a:t>
            </a:r>
          </a:p>
          <a:p>
            <a:pPr lvl="1"/>
            <a:r>
              <a:rPr lang="en-US" sz="1050" dirty="0"/>
              <a:t>G. Tsiligiannis et al., “</a:t>
            </a:r>
            <a:r>
              <a:rPr lang="en-US" sz="1050" i="1" dirty="0"/>
              <a:t>Investigation on the Sensitivity of a 65nm Flash-Based FPGA for CERN Applications</a:t>
            </a:r>
            <a:r>
              <a:rPr lang="en-US" sz="1050" dirty="0"/>
              <a:t>,” REDWS RADECS, Germany, September 2016.</a:t>
            </a:r>
          </a:p>
          <a:p>
            <a:r>
              <a:rPr lang="en-GB" sz="1400" dirty="0"/>
              <a:t>CHARM tests by TE-CRG @ EDMS </a:t>
            </a:r>
            <a:r>
              <a:rPr lang="en-GB" sz="1400" b="1" dirty="0"/>
              <a:t>1892584</a:t>
            </a:r>
            <a:endParaRPr lang="en-US" sz="1250" b="1" dirty="0"/>
          </a:p>
          <a:p>
            <a:pPr lvl="1"/>
            <a:endParaRPr lang="en-GB" sz="105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G. Tsiligiannis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Immagin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627" y="466751"/>
            <a:ext cx="1439974" cy="191996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892" y="2605027"/>
            <a:ext cx="1445927" cy="192790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614586" y="2339035"/>
            <a:ext cx="1325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/>
              <a:t>CHARM Radiation tests of SF2</a:t>
            </a:r>
          </a:p>
          <a:p>
            <a:pPr algn="ctr"/>
            <a:r>
              <a:rPr lang="en-GB" sz="600" dirty="0"/>
              <a:t>©Courtesy of G. Gnemmi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611173" y="4532929"/>
            <a:ext cx="12836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/>
              <a:t>CHARM HI Tests</a:t>
            </a:r>
          </a:p>
          <a:p>
            <a:pPr algn="ctr"/>
            <a:r>
              <a:rPr lang="en-GB" sz="600" dirty="0"/>
              <a:t>©Courtesy of G. Gnemmi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4126679" y="2663394"/>
            <a:ext cx="3193911" cy="1082175"/>
            <a:chOff x="2365275" y="3539534"/>
            <a:chExt cx="3193911" cy="1175444"/>
          </a:xfrm>
        </p:grpSpPr>
        <p:sp>
          <p:nvSpPr>
            <p:cNvPr id="26" name="Rettangolo 4"/>
            <p:cNvSpPr/>
            <p:nvPr/>
          </p:nvSpPr>
          <p:spPr>
            <a:xfrm>
              <a:off x="2365275" y="3559668"/>
              <a:ext cx="3175542" cy="11553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/>
            </a:p>
          </p:txBody>
        </p:sp>
        <p:sp>
          <p:nvSpPr>
            <p:cNvPr id="27" name="CasellaDiTesto 15"/>
            <p:cNvSpPr txBox="1"/>
            <p:nvPr/>
          </p:nvSpPr>
          <p:spPr>
            <a:xfrm>
              <a:off x="4799432" y="3539534"/>
              <a:ext cx="75975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b="1" i="1" u="sng" dirty="0">
                  <a:solidFill>
                    <a:schemeClr val="tx2"/>
                  </a:solidFill>
                </a:rPr>
                <a:t>SF2 FPGA</a:t>
              </a:r>
            </a:p>
          </p:txBody>
        </p:sp>
        <p:sp>
          <p:nvSpPr>
            <p:cNvPr id="31" name="Rettangolo 4"/>
            <p:cNvSpPr/>
            <p:nvPr/>
          </p:nvSpPr>
          <p:spPr>
            <a:xfrm>
              <a:off x="2739783" y="3608294"/>
              <a:ext cx="1715735" cy="1013415"/>
            </a:xfrm>
            <a:prstGeom prst="rect">
              <a:avLst/>
            </a:prstGeom>
            <a:solidFill>
              <a:srgbClr val="DBCEEA"/>
            </a:solidFill>
            <a:ln>
              <a:solidFill>
                <a:schemeClr val="accent6">
                  <a:lumMod val="5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/>
            </a:p>
          </p:txBody>
        </p:sp>
        <p:sp>
          <p:nvSpPr>
            <p:cNvPr id="25" name="CasellaDiTesto 14"/>
            <p:cNvSpPr txBox="1"/>
            <p:nvPr/>
          </p:nvSpPr>
          <p:spPr>
            <a:xfrm>
              <a:off x="2930125" y="3575191"/>
              <a:ext cx="161111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b="1" i="1" u="sng" dirty="0">
                  <a:solidFill>
                    <a:schemeClr val="tx2"/>
                  </a:solidFill>
                </a:rPr>
                <a:t>Microcontroller Subsystem (MSS)</a:t>
              </a:r>
            </a:p>
          </p:txBody>
        </p:sp>
        <p:sp>
          <p:nvSpPr>
            <p:cNvPr id="32" name="Rettangolo 4"/>
            <p:cNvSpPr/>
            <p:nvPr/>
          </p:nvSpPr>
          <p:spPr>
            <a:xfrm>
              <a:off x="3029392" y="4145826"/>
              <a:ext cx="1222617" cy="106390"/>
            </a:xfrm>
            <a:prstGeom prst="rect">
              <a:avLst/>
            </a:prstGeom>
            <a:solidFill>
              <a:srgbClr val="C9EEEF"/>
            </a:solidFill>
            <a:ln>
              <a:solidFill>
                <a:schemeClr val="accent6">
                  <a:lumMod val="5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" dirty="0">
                  <a:solidFill>
                    <a:schemeClr val="tx1">
                      <a:lumMod val="50000"/>
                    </a:schemeClr>
                  </a:solidFill>
                </a:rPr>
                <a:t>AHB Bus</a:t>
              </a:r>
            </a:p>
          </p:txBody>
        </p:sp>
        <p:sp>
          <p:nvSpPr>
            <p:cNvPr id="33" name="Rettangolo 4"/>
            <p:cNvSpPr/>
            <p:nvPr/>
          </p:nvSpPr>
          <p:spPr>
            <a:xfrm>
              <a:off x="3037358" y="3763327"/>
              <a:ext cx="391078" cy="200807"/>
            </a:xfrm>
            <a:prstGeom prst="rect">
              <a:avLst/>
            </a:prstGeom>
            <a:solidFill>
              <a:srgbClr val="C7F1CC"/>
            </a:solidFill>
            <a:ln>
              <a:solidFill>
                <a:schemeClr val="accent6">
                  <a:lumMod val="5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" dirty="0">
                  <a:solidFill>
                    <a:schemeClr val="tx1">
                      <a:lumMod val="50000"/>
                    </a:schemeClr>
                  </a:solidFill>
                </a:rPr>
                <a:t>Cortex M3</a:t>
              </a:r>
            </a:p>
          </p:txBody>
        </p:sp>
        <p:sp>
          <p:nvSpPr>
            <p:cNvPr id="34" name="Rettangolo 4"/>
            <p:cNvSpPr/>
            <p:nvPr/>
          </p:nvSpPr>
          <p:spPr>
            <a:xfrm>
              <a:off x="3664355" y="3783023"/>
              <a:ext cx="391078" cy="161415"/>
            </a:xfrm>
            <a:prstGeom prst="rect">
              <a:avLst/>
            </a:prstGeom>
            <a:solidFill>
              <a:srgbClr val="C7F1CC"/>
            </a:solidFill>
            <a:ln>
              <a:solidFill>
                <a:schemeClr val="accent6">
                  <a:lumMod val="5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" dirty="0" err="1">
                  <a:solidFill>
                    <a:schemeClr val="tx1">
                      <a:lumMod val="50000"/>
                    </a:schemeClr>
                  </a:solidFill>
                </a:rPr>
                <a:t>eNVM</a:t>
              </a:r>
              <a:endParaRPr lang="en-US" sz="5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36" name="Straight Arrow Connector 35"/>
            <p:cNvCxnSpPr>
              <a:stCxn id="33" idx="3"/>
              <a:endCxn id="34" idx="1"/>
            </p:cNvCxnSpPr>
            <p:nvPr/>
          </p:nvCxnSpPr>
          <p:spPr>
            <a:xfrm>
              <a:off x="3428436" y="3863731"/>
              <a:ext cx="235919" cy="0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3261053" y="3961569"/>
              <a:ext cx="0" cy="178371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ttangolo 4"/>
            <p:cNvSpPr/>
            <p:nvPr/>
          </p:nvSpPr>
          <p:spPr>
            <a:xfrm>
              <a:off x="3036620" y="4430587"/>
              <a:ext cx="444311" cy="136259"/>
            </a:xfrm>
            <a:prstGeom prst="rect">
              <a:avLst/>
            </a:prstGeom>
            <a:solidFill>
              <a:srgbClr val="F55973"/>
            </a:solidFill>
            <a:ln>
              <a:solidFill>
                <a:schemeClr val="accent6">
                  <a:lumMod val="5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" dirty="0">
                  <a:solidFill>
                    <a:schemeClr val="tx1">
                      <a:lumMod val="50000"/>
                    </a:schemeClr>
                  </a:solidFill>
                </a:rPr>
                <a:t>Eth MAC</a:t>
              </a:r>
            </a:p>
          </p:txBody>
        </p:sp>
        <p:sp>
          <p:nvSpPr>
            <p:cNvPr id="45" name="Rettangolo 4"/>
            <p:cNvSpPr/>
            <p:nvPr/>
          </p:nvSpPr>
          <p:spPr>
            <a:xfrm>
              <a:off x="3532097" y="4430587"/>
              <a:ext cx="444311" cy="159779"/>
            </a:xfrm>
            <a:prstGeom prst="rect">
              <a:avLst/>
            </a:prstGeom>
            <a:solidFill>
              <a:srgbClr val="F55973"/>
            </a:solidFill>
            <a:ln>
              <a:solidFill>
                <a:schemeClr val="accent6">
                  <a:lumMod val="5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" dirty="0">
                  <a:solidFill>
                    <a:schemeClr val="tx1">
                      <a:lumMod val="50000"/>
                    </a:schemeClr>
                  </a:solidFill>
                </a:rPr>
                <a:t>Reset Ctrl</a:t>
              </a: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>
              <a:off x="3261052" y="4252216"/>
              <a:ext cx="0" cy="178371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>
              <a:off x="3751795" y="4249386"/>
              <a:ext cx="0" cy="178371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ttangolo 4"/>
            <p:cNvSpPr/>
            <p:nvPr/>
          </p:nvSpPr>
          <p:spPr>
            <a:xfrm>
              <a:off x="4561239" y="3961569"/>
              <a:ext cx="947686" cy="655725"/>
            </a:xfrm>
            <a:prstGeom prst="rect">
              <a:avLst/>
            </a:prstGeom>
            <a:solidFill>
              <a:srgbClr val="DBCEEA"/>
            </a:solidFill>
            <a:ln>
              <a:solidFill>
                <a:schemeClr val="accent6">
                  <a:lumMod val="5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/>
            </a:p>
          </p:txBody>
        </p:sp>
        <p:sp>
          <p:nvSpPr>
            <p:cNvPr id="49" name="CasellaDiTesto 14"/>
            <p:cNvSpPr txBox="1"/>
            <p:nvPr/>
          </p:nvSpPr>
          <p:spPr>
            <a:xfrm>
              <a:off x="4799432" y="3940885"/>
              <a:ext cx="643485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b="1" i="1" u="sng" dirty="0">
                  <a:solidFill>
                    <a:schemeClr val="tx2"/>
                  </a:solidFill>
                </a:rPr>
                <a:t>FPGA Fabric</a:t>
              </a:r>
            </a:p>
          </p:txBody>
        </p:sp>
        <p:sp>
          <p:nvSpPr>
            <p:cNvPr id="50" name="Rettangolo 4"/>
            <p:cNvSpPr/>
            <p:nvPr/>
          </p:nvSpPr>
          <p:spPr>
            <a:xfrm>
              <a:off x="4721635" y="4291288"/>
              <a:ext cx="367701" cy="280713"/>
            </a:xfrm>
            <a:prstGeom prst="rect">
              <a:avLst/>
            </a:prstGeom>
            <a:solidFill>
              <a:srgbClr val="F55973"/>
            </a:solidFill>
            <a:ln>
              <a:solidFill>
                <a:schemeClr val="accent6">
                  <a:lumMod val="5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" dirty="0">
                  <a:solidFill>
                    <a:schemeClr val="tx1">
                      <a:lumMod val="50000"/>
                    </a:schemeClr>
                  </a:solidFill>
                </a:rPr>
                <a:t>WDG Timer</a:t>
              </a:r>
            </a:p>
          </p:txBody>
        </p:sp>
        <p:sp>
          <p:nvSpPr>
            <p:cNvPr id="51" name="Rettangolo 4"/>
            <p:cNvSpPr/>
            <p:nvPr/>
          </p:nvSpPr>
          <p:spPr>
            <a:xfrm>
              <a:off x="4022660" y="4427757"/>
              <a:ext cx="311914" cy="159779"/>
            </a:xfrm>
            <a:prstGeom prst="rect">
              <a:avLst/>
            </a:prstGeom>
            <a:solidFill>
              <a:srgbClr val="F55973"/>
            </a:solidFill>
            <a:ln>
              <a:solidFill>
                <a:schemeClr val="accent6">
                  <a:lumMod val="5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" dirty="0">
                  <a:solidFill>
                    <a:schemeClr val="tx1">
                      <a:lumMod val="50000"/>
                    </a:schemeClr>
                  </a:solidFill>
                </a:rPr>
                <a:t>FIC</a:t>
              </a:r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>
              <a:off x="4142320" y="4249319"/>
              <a:ext cx="0" cy="178371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51" idx="3"/>
            </p:cNvCxnSpPr>
            <p:nvPr/>
          </p:nvCxnSpPr>
          <p:spPr>
            <a:xfrm>
              <a:off x="4334574" y="4507647"/>
              <a:ext cx="394350" cy="0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/>
          <p:nvPr/>
        </p:nvSpPr>
        <p:spPr>
          <a:xfrm>
            <a:off x="5175014" y="3774100"/>
            <a:ext cx="128364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/>
              <a:t>SmartFusion2 </a:t>
            </a:r>
            <a:r>
              <a:rPr lang="en-GB" sz="600" dirty="0" err="1"/>
              <a:t>SoC</a:t>
            </a:r>
            <a:r>
              <a:rPr lang="en-GB" sz="600" dirty="0"/>
              <a:t> FPGA</a:t>
            </a: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483953" y="2542873"/>
            <a:ext cx="3582872" cy="162182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Further tests with </a:t>
            </a:r>
            <a:r>
              <a:rPr lang="el-GR" sz="1400" dirty="0"/>
              <a:t>μ</a:t>
            </a:r>
            <a:r>
              <a:rPr lang="en-GB" sz="1400" dirty="0"/>
              <a:t>Processor + FPGA fabric for fast transmission of data using RAW Ethernet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Bare Metal + RTOS - G. Gnemmi driving the tests now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Combined tests at </a:t>
            </a:r>
            <a:r>
              <a:rPr lang="en-GB" sz="1200" b="1" dirty="0"/>
              <a:t>PSI</a:t>
            </a:r>
            <a:r>
              <a:rPr lang="en-GB" sz="1200" dirty="0"/>
              <a:t>, </a:t>
            </a:r>
            <a:r>
              <a:rPr lang="en-GB" sz="1200" b="1" dirty="0"/>
              <a:t>CHARM</a:t>
            </a:r>
            <a:r>
              <a:rPr lang="en-GB" sz="1200" dirty="0"/>
              <a:t> (</a:t>
            </a:r>
            <a:r>
              <a:rPr lang="en-GB" sz="1200" b="1" dirty="0"/>
              <a:t>protons</a:t>
            </a:r>
            <a:r>
              <a:rPr lang="en-GB" sz="1200" dirty="0"/>
              <a:t>) and </a:t>
            </a:r>
            <a:r>
              <a:rPr lang="en-GB" sz="1200" b="1" dirty="0"/>
              <a:t>CHARM</a:t>
            </a:r>
            <a:r>
              <a:rPr lang="en-GB" sz="1200" dirty="0"/>
              <a:t> (</a:t>
            </a:r>
            <a:r>
              <a:rPr lang="en-GB" sz="1200" b="1" dirty="0"/>
              <a:t>Heavy</a:t>
            </a:r>
            <a:r>
              <a:rPr lang="en-GB" sz="1200" dirty="0"/>
              <a:t> </a:t>
            </a:r>
            <a:r>
              <a:rPr lang="en-GB" sz="1200" b="1" dirty="0"/>
              <a:t>Ions</a:t>
            </a:r>
            <a:r>
              <a:rPr lang="en-GB" sz="1200" dirty="0"/>
              <a:t>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Results under processing and towards a full reliability analysis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RADECS + EDMS on the way!</a:t>
            </a:r>
          </a:p>
        </p:txBody>
      </p:sp>
    </p:spTree>
    <p:extLst>
      <p:ext uri="{BB962C8B-B14F-4D97-AF65-F5344CB8AC3E}">
        <p14:creationId xmlns:p14="http://schemas.microsoft.com/office/powerpoint/2010/main" val="244693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FPGA Solutions Artix7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549640" cy="1916635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The </a:t>
            </a:r>
            <a:r>
              <a:rPr lang="en-GB" b="1" dirty="0"/>
              <a:t>Artix7</a:t>
            </a:r>
            <a:r>
              <a:rPr lang="en-GB" dirty="0"/>
              <a:t> FPGA has been targeted: System Level testing</a:t>
            </a:r>
          </a:p>
          <a:p>
            <a:pPr lvl="1"/>
            <a:r>
              <a:rPr lang="en-GB" dirty="0"/>
              <a:t>Configuration memory (CRAM) testing at </a:t>
            </a:r>
            <a:r>
              <a:rPr lang="en-GB" b="1" dirty="0"/>
              <a:t>CHARM, Am-Be, ESRF and ILL </a:t>
            </a:r>
            <a:r>
              <a:rPr lang="en-GB" dirty="0"/>
              <a:t>facility </a:t>
            </a:r>
          </a:p>
          <a:p>
            <a:pPr lvl="1"/>
            <a:r>
              <a:rPr lang="en-GB" dirty="0"/>
              <a:t>System Level testing with </a:t>
            </a:r>
            <a:r>
              <a:rPr lang="el-GR" dirty="0"/>
              <a:t>μ</a:t>
            </a:r>
            <a:r>
              <a:rPr lang="en-GB" dirty="0"/>
              <a:t>Blaze + </a:t>
            </a:r>
            <a:r>
              <a:rPr lang="en-GB" dirty="0" err="1"/>
              <a:t>LwIP</a:t>
            </a:r>
            <a:r>
              <a:rPr lang="en-GB" dirty="0"/>
              <a:t> @ </a:t>
            </a:r>
            <a:r>
              <a:rPr lang="en-GB" b="1" dirty="0"/>
              <a:t>CHARM</a:t>
            </a:r>
          </a:p>
          <a:p>
            <a:r>
              <a:rPr lang="en-GB" dirty="0"/>
              <a:t>A novel methodology has been introduced:</a:t>
            </a:r>
          </a:p>
          <a:p>
            <a:pPr lvl="1"/>
            <a:r>
              <a:rPr lang="en-GB" dirty="0"/>
              <a:t>Reliability analysis of a System based on CHARM SEU data</a:t>
            </a:r>
            <a:endParaRPr lang="en-GB" baseline="30000" dirty="0"/>
          </a:p>
          <a:p>
            <a:pPr lvl="1"/>
            <a:r>
              <a:rPr lang="en-GB" dirty="0"/>
              <a:t>Failure prediction of the System </a:t>
            </a:r>
          </a:p>
          <a:p>
            <a:pPr lvl="1"/>
            <a:r>
              <a:rPr lang="en-GB" sz="1300" dirty="0"/>
              <a:t>G. Tsiligiannis et al., “Radiation Effects on Deep Sub-micron SRAM-based FPGAs under the CERN Mixed-Field Radiation Environment,” IEEE Trans. </a:t>
            </a:r>
            <a:r>
              <a:rPr lang="en-GB" sz="1300" dirty="0" err="1"/>
              <a:t>Nucl</a:t>
            </a:r>
            <a:r>
              <a:rPr lang="en-GB" sz="1300" dirty="0"/>
              <a:t>. Sci., vol.6 no.8, pp. 1511-1518, February 2018.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G. Tsiligiannis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642" y="2864674"/>
            <a:ext cx="2201205" cy="12375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45" y="2830402"/>
            <a:ext cx="2225040" cy="12753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817" y="2670054"/>
            <a:ext cx="1190737" cy="15876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354" y="2789624"/>
            <a:ext cx="2202121" cy="1468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6345" y="4073038"/>
            <a:ext cx="222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Reliability function of the application for locations G 0 and R 1, with and without the use of the soft error mitigation IP (scrubber).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14727" y="4057259"/>
            <a:ext cx="222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Probability of the number of system failures for position RR53 calculated with the annual fluence for the LHC under run 2 at 2×10</a:t>
            </a:r>
            <a:r>
              <a:rPr lang="en-GB" sz="600" baseline="30000" dirty="0"/>
              <a:t>8</a:t>
            </a:r>
            <a:r>
              <a:rPr lang="en-GB" sz="600" dirty="0"/>
              <a:t> HEH and for the HL-LHC at 2.7×10</a:t>
            </a:r>
            <a:r>
              <a:rPr lang="en-GB" sz="600" baseline="30000" dirty="0"/>
              <a:t>9</a:t>
            </a:r>
            <a:r>
              <a:rPr lang="en-GB" sz="600" dirty="0"/>
              <a:t> HEH.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48401" y="4257704"/>
            <a:ext cx="108202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Am-Be Facility @ CERN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792529" y="4261253"/>
            <a:ext cx="108202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PSI Radiation campaign</a:t>
            </a:r>
          </a:p>
        </p:txBody>
      </p:sp>
    </p:spTree>
    <p:extLst>
      <p:ext uri="{BB962C8B-B14F-4D97-AF65-F5344CB8AC3E}">
        <p14:creationId xmlns:p14="http://schemas.microsoft.com/office/powerpoint/2010/main" val="189131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FPGA Solutions </a:t>
            </a:r>
            <a:r>
              <a:rPr lang="en-GB" dirty="0" err="1"/>
              <a:t>NanoXplore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5433646" cy="3203145"/>
          </a:xfrm>
        </p:spPr>
        <p:txBody>
          <a:bodyPr>
            <a:normAutofit fontScale="85000" lnSpcReduction="20000"/>
          </a:bodyPr>
          <a:lstStyle/>
          <a:p>
            <a:r>
              <a:rPr lang="en-GB" b="1" dirty="0" err="1"/>
              <a:t>NanoXplore</a:t>
            </a:r>
            <a:r>
              <a:rPr lang="en-GB" dirty="0"/>
              <a:t> supported by </a:t>
            </a:r>
            <a:r>
              <a:rPr lang="en-GB" u="sng" dirty="0"/>
              <a:t>ESA</a:t>
            </a:r>
            <a:r>
              <a:rPr lang="en-GB" dirty="0"/>
              <a:t> and </a:t>
            </a:r>
            <a:r>
              <a:rPr lang="en-GB" u="sng" dirty="0"/>
              <a:t>CNES</a:t>
            </a:r>
            <a:r>
              <a:rPr lang="en-GB" dirty="0"/>
              <a:t> to create a “made in Europe” </a:t>
            </a:r>
            <a:r>
              <a:rPr lang="en-GB" dirty="0" err="1"/>
              <a:t>RadHard</a:t>
            </a:r>
            <a:r>
              <a:rPr lang="en-GB" dirty="0"/>
              <a:t> FPGA</a:t>
            </a:r>
          </a:p>
          <a:p>
            <a:r>
              <a:rPr lang="en-GB" dirty="0"/>
              <a:t>NG-MEDIUM: 65nm Rad-Hard SRAM Based FPGA </a:t>
            </a:r>
          </a:p>
          <a:p>
            <a:r>
              <a:rPr lang="en-GB" dirty="0"/>
              <a:t>Full qualification @ PSI with 200MeV protons</a:t>
            </a:r>
          </a:p>
          <a:p>
            <a:pPr lvl="1"/>
            <a:r>
              <a:rPr lang="en-GB" dirty="0" err="1"/>
              <a:t>FlipFlop</a:t>
            </a:r>
            <a:r>
              <a:rPr lang="en-GB" dirty="0"/>
              <a:t>, DSP, PLL, RAM, TID limits, CRAM </a:t>
            </a:r>
            <a:r>
              <a:rPr lang="en-GB" dirty="0" err="1"/>
              <a:t>etc</a:t>
            </a:r>
            <a:endParaRPr lang="en-GB" dirty="0"/>
          </a:p>
          <a:p>
            <a:r>
              <a:rPr lang="en-GB" dirty="0"/>
              <a:t>Promising results </a:t>
            </a:r>
          </a:p>
          <a:p>
            <a:pPr lvl="1"/>
            <a:r>
              <a:rPr lang="en-GB" dirty="0"/>
              <a:t>&gt;3kGy + Good SEE response</a:t>
            </a:r>
          </a:p>
          <a:p>
            <a:r>
              <a:rPr lang="en-GB" dirty="0"/>
              <a:t>Technical Training to be scheduled the </a:t>
            </a:r>
            <a:r>
              <a:rPr lang="en-GB" b="1" dirty="0"/>
              <a:t>30</a:t>
            </a:r>
            <a:r>
              <a:rPr lang="en-GB" b="1" baseline="30000" dirty="0"/>
              <a:t>th</a:t>
            </a:r>
            <a:r>
              <a:rPr lang="en-GB" b="1" dirty="0"/>
              <a:t> of January to the 1</a:t>
            </a:r>
            <a:r>
              <a:rPr lang="en-GB" b="1" baseline="30000" dirty="0"/>
              <a:t>st</a:t>
            </a:r>
            <a:r>
              <a:rPr lang="en-GB" b="1" dirty="0"/>
              <a:t> of February</a:t>
            </a:r>
          </a:p>
          <a:p>
            <a:r>
              <a:rPr lang="en-GB" dirty="0"/>
              <a:t>Results @ October RADWG meeting (</a:t>
            </a:r>
            <a:r>
              <a:rPr lang="en-GB" dirty="0" err="1"/>
              <a:t>indico</a:t>
            </a:r>
            <a:r>
              <a:rPr lang="en-GB" dirty="0"/>
              <a:t>)</a:t>
            </a:r>
          </a:p>
          <a:p>
            <a:r>
              <a:rPr lang="en-GB" dirty="0"/>
              <a:t>Results to be published to the next RADECS + EDMS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G. Tsiligiannis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702FC5-3EDF-4165-9C9A-CEEA23BB40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171" t="25393" r="17171" b="18162"/>
          <a:stretch/>
        </p:blipFill>
        <p:spPr>
          <a:xfrm>
            <a:off x="6069031" y="651380"/>
            <a:ext cx="2827989" cy="18244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75488" y="2472740"/>
            <a:ext cx="26215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NG-MEDIUM FPGA Radiation testing at PSI facility with 200MeV beam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031" y="2815650"/>
            <a:ext cx="2831653" cy="5900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20" y="3570494"/>
            <a:ext cx="2613074" cy="990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6010" y="4298949"/>
            <a:ext cx="989431" cy="32135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0898" y="4170690"/>
            <a:ext cx="804490" cy="56831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964942" y="3401541"/>
            <a:ext cx="128223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PLL Test structure schematic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43740" y="4554334"/>
            <a:ext cx="140343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Flip Flop test structure schematic</a:t>
            </a:r>
          </a:p>
        </p:txBody>
      </p:sp>
    </p:spTree>
    <p:extLst>
      <p:ext uri="{BB962C8B-B14F-4D97-AF65-F5344CB8AC3E}">
        <p14:creationId xmlns:p14="http://schemas.microsoft.com/office/powerpoint/2010/main" val="178999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MCU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5205046" cy="3536764"/>
          </a:xfrm>
        </p:spPr>
        <p:txBody>
          <a:bodyPr>
            <a:noAutofit/>
          </a:bodyPr>
          <a:lstStyle/>
          <a:p>
            <a:r>
              <a:rPr lang="en-GB" sz="1400" dirty="0"/>
              <a:t>New approach for certain tasks that don’t necessarily need an FPGA (we don’t want to shoot a fly with a bazooka!)</a:t>
            </a:r>
          </a:p>
          <a:p>
            <a:r>
              <a:rPr lang="en-GB" sz="1400" b="1" dirty="0"/>
              <a:t>STMicroelectronics</a:t>
            </a:r>
            <a:r>
              <a:rPr lang="en-GB" sz="1400" dirty="0"/>
              <a:t> and </a:t>
            </a:r>
            <a:r>
              <a:rPr lang="en-GB" sz="1400" b="1" dirty="0"/>
              <a:t>Atmel</a:t>
            </a:r>
            <a:r>
              <a:rPr lang="en-GB" sz="1400" dirty="0"/>
              <a:t> offer large variety of COTS</a:t>
            </a:r>
          </a:p>
          <a:p>
            <a:r>
              <a:rPr lang="en-GB" sz="1400" dirty="0"/>
              <a:t>M0, M4 and M7 ARM Cores</a:t>
            </a:r>
          </a:p>
          <a:p>
            <a:r>
              <a:rPr lang="en-GB" sz="1400" dirty="0"/>
              <a:t>Multi-level testing:</a:t>
            </a:r>
          </a:p>
          <a:p>
            <a:pPr lvl="1"/>
            <a:r>
              <a:rPr lang="en-GB" sz="1200" dirty="0"/>
              <a:t>Internal RAM, ADC, FPU, peripherals, Ethernet, Wireless</a:t>
            </a:r>
          </a:p>
          <a:p>
            <a:r>
              <a:rPr lang="en-GB" sz="1400" b="1" dirty="0"/>
              <a:t>STM32F4, STM32F7, SAM4E, SAMV71, SAMD21 </a:t>
            </a:r>
            <a:r>
              <a:rPr lang="en-GB" sz="1400" dirty="0"/>
              <a:t>tests @ PSI with 200MeV </a:t>
            </a:r>
            <a:r>
              <a:rPr lang="en-GB" sz="1400" dirty="0" smtClean="0"/>
              <a:t>protons</a:t>
            </a:r>
          </a:p>
          <a:p>
            <a:r>
              <a:rPr lang="en-GB" sz="1400" dirty="0" smtClean="0"/>
              <a:t>G. Piscopo, A. Damigos Papotis, G. </a:t>
            </a:r>
            <a:r>
              <a:rPr lang="en-GB" sz="1400" dirty="0" err="1" smtClean="0"/>
              <a:t>Gnemi</a:t>
            </a:r>
            <a:endParaRPr lang="en-GB" sz="1400" dirty="0"/>
          </a:p>
          <a:p>
            <a:r>
              <a:rPr lang="en-GB" sz="1400" dirty="0"/>
              <a:t>Results show that some MCUs have outstanding resilience to TID (up to 500Gy)</a:t>
            </a:r>
          </a:p>
          <a:p>
            <a:pPr lvl="1"/>
            <a:r>
              <a:rPr lang="en-GB" sz="1200" dirty="0"/>
              <a:t>Reports @ EDMS  </a:t>
            </a:r>
            <a:r>
              <a:rPr lang="en-GB" sz="1200" b="1" dirty="0"/>
              <a:t>2059030</a:t>
            </a:r>
            <a:r>
              <a:rPr lang="en-GB" sz="1200" dirty="0"/>
              <a:t> + </a:t>
            </a:r>
            <a:r>
              <a:rPr lang="en-GB" sz="1200" b="1" dirty="0"/>
              <a:t>2059033</a:t>
            </a:r>
            <a:r>
              <a:rPr lang="en-GB" sz="1200" dirty="0"/>
              <a:t> </a:t>
            </a:r>
          </a:p>
          <a:p>
            <a:pPr lvl="1"/>
            <a:r>
              <a:rPr lang="en-GB" sz="1200" dirty="0"/>
              <a:t>Further results: NSREC + RADECS +EDMS</a:t>
            </a:r>
          </a:p>
          <a:p>
            <a:endParaRPr lang="en-GB" sz="1400" dirty="0"/>
          </a:p>
          <a:p>
            <a:pPr lvl="1"/>
            <a:endParaRPr lang="en-GB" sz="1200" dirty="0"/>
          </a:p>
          <a:p>
            <a:endParaRPr lang="en-GB" sz="1400" dirty="0"/>
          </a:p>
          <a:p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G. Tsiligiannis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948" y="853021"/>
            <a:ext cx="1026120" cy="16124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510" y="2718206"/>
            <a:ext cx="1723794" cy="12962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826" y="2613124"/>
            <a:ext cx="1665684" cy="16656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27446" y="2453516"/>
            <a:ext cx="94460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STM32F4 MCU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51653" y="4044269"/>
            <a:ext cx="94460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SAM4E MCU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33914" y="4044269"/>
            <a:ext cx="75288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SAMV71 MCU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3" r="32485"/>
          <a:stretch/>
        </p:blipFill>
        <p:spPr>
          <a:xfrm>
            <a:off x="7724308" y="853021"/>
            <a:ext cx="991536" cy="154927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004308" y="2384828"/>
            <a:ext cx="61209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SAMD21</a:t>
            </a:r>
          </a:p>
        </p:txBody>
      </p:sp>
    </p:spTree>
    <p:extLst>
      <p:ext uri="{BB962C8B-B14F-4D97-AF65-F5344CB8AC3E}">
        <p14:creationId xmlns:p14="http://schemas.microsoft.com/office/powerpoint/2010/main" val="416455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4822</TotalTime>
  <Words>1148</Words>
  <Application>Microsoft Office PowerPoint</Application>
  <PresentationFormat>On-screen Show (16:9)</PresentationFormat>
  <Paragraphs>187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CERN2Corporate16-9</vt:lpstr>
      <vt:lpstr>Visio</vt:lpstr>
      <vt:lpstr>Investigation of new technologies and concepts for reliable computation and fast communication</vt:lpstr>
      <vt:lpstr>Outline</vt:lpstr>
      <vt:lpstr>Introduction</vt:lpstr>
      <vt:lpstr>Problematic</vt:lpstr>
      <vt:lpstr>FPGA Solutions ProASIC3E</vt:lpstr>
      <vt:lpstr>FPGA Solutions SmartFusion2</vt:lpstr>
      <vt:lpstr>FPGA Solutions Artix7</vt:lpstr>
      <vt:lpstr>FPGA Solutions NanoXplore</vt:lpstr>
      <vt:lpstr>MCU Solutions</vt:lpstr>
      <vt:lpstr>Future Work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Georgios Tsiligiannis</cp:lastModifiedBy>
  <cp:revision>253</cp:revision>
  <dcterms:created xsi:type="dcterms:W3CDTF">2016-04-26T16:44:32Z</dcterms:created>
  <dcterms:modified xsi:type="dcterms:W3CDTF">2018-12-11T18:03:05Z</dcterms:modified>
</cp:coreProperties>
</file>