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57" r:id="rId2"/>
    <p:sldId id="285" r:id="rId3"/>
    <p:sldId id="289" r:id="rId4"/>
    <p:sldId id="290" r:id="rId5"/>
    <p:sldId id="288" r:id="rId6"/>
    <p:sldId id="291" r:id="rId7"/>
    <p:sldId id="293" r:id="rId8"/>
    <p:sldId id="292" r:id="rId9"/>
    <p:sldId id="294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EF8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763" autoAdjust="0"/>
  </p:normalViewPr>
  <p:slideViewPr>
    <p:cSldViewPr showGuides="1">
      <p:cViewPr varScale="1">
        <p:scale>
          <a:sx n="54" d="100"/>
          <a:sy n="54" d="100"/>
        </p:scale>
        <p:origin x="414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7A1512-3ED5-49E3-B75E-50422B0F7AE2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64779B-CFC6-49FF-8A52-68D5262F040D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34194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/>
              <a:t>Fare clic per modificare lo stile del sottotitolo dello schema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96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02720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077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8"/>
          <p:cNvSpPr>
            <a:spLocks noChangeArrowheads="1"/>
          </p:cNvSpPr>
          <p:nvPr userDrawn="1"/>
        </p:nvSpPr>
        <p:spPr bwMode="auto">
          <a:xfrm>
            <a:off x="0" y="0"/>
            <a:ext cx="9144000" cy="526256"/>
          </a:xfrm>
          <a:prstGeom prst="rect">
            <a:avLst/>
          </a:prstGeom>
          <a:solidFill>
            <a:srgbClr val="006699"/>
          </a:solidFill>
          <a:ln>
            <a:noFill/>
          </a:ln>
          <a:extLst/>
        </p:spPr>
        <p:txBody>
          <a:bodyPr/>
          <a:lstStyle/>
          <a:p>
            <a:pPr algn="l">
              <a:buFontTx/>
              <a:buNone/>
            </a:pPr>
            <a:endParaRPr lang="en-US" sz="1400">
              <a:solidFill>
                <a:schemeClr val="bg1"/>
              </a:solidFill>
              <a:latin typeface="Arial Narrow" pitchFamily="34" charset="0"/>
            </a:endParaRPr>
          </a:p>
        </p:txBody>
      </p:sp>
      <p:sp>
        <p:nvSpPr>
          <p:cNvPr id="8" name="Segnaposto piè di pagina 3"/>
          <p:cNvSpPr txBox="1">
            <a:spLocks noGrp="1"/>
          </p:cNvSpPr>
          <p:nvPr userDrawn="1"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rgbClr val="0066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l" eaLnBrk="1" hangingPunct="1">
              <a:buFontTx/>
              <a:buNone/>
            </a:pPr>
            <a:r>
              <a:rPr lang="it-IT" sz="1400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Mattia Rizzi, </a:t>
            </a:r>
            <a:r>
              <a:rPr lang="it-IT" sz="1400" dirty="0" err="1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Ph.D</a:t>
            </a:r>
            <a:r>
              <a:rPr lang="it-IT" sz="1400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it-IT" sz="1400" dirty="0" err="1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student</a:t>
            </a:r>
            <a:r>
              <a:rPr lang="it-IT" sz="1400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it-IT" sz="1400" i="1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– </a:t>
            </a:r>
            <a:r>
              <a:rPr lang="it-IT" sz="1400" i="1" dirty="0" err="1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University</a:t>
            </a:r>
            <a:r>
              <a:rPr lang="it-IT" sz="1400" i="1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 of Brescia</a:t>
            </a:r>
            <a:r>
              <a:rPr lang="it-IT" sz="1400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rPr>
              <a:t>                      </a:t>
            </a:r>
            <a:r>
              <a:rPr lang="it-IT" sz="1400" baseline="0" dirty="0">
                <a:solidFill>
                  <a:schemeClr val="bg1"/>
                </a:solidFill>
                <a:latin typeface="Arial Narrow" pitchFamily="34" charset="0"/>
                <a:cs typeface="+mn-cs"/>
              </a:rPr>
              <a:t>   	</a:t>
            </a:r>
            <a:r>
              <a:rPr lang="it-IT" sz="1400" dirty="0">
                <a:solidFill>
                  <a:schemeClr val="bg1"/>
                </a:solidFill>
                <a:latin typeface="Arial Narrow" pitchFamily="34" charset="0"/>
              </a:rPr>
              <a:t> 				Slide</a:t>
            </a:r>
            <a:r>
              <a:rPr lang="it-IT" sz="1400" baseline="0" dirty="0">
                <a:solidFill>
                  <a:schemeClr val="bg1"/>
                </a:solidFill>
                <a:latin typeface="Arial Narrow" pitchFamily="34" charset="0"/>
              </a:rPr>
              <a:t> N.</a:t>
            </a:r>
            <a:fld id="{F94B34C0-0478-45B7-A1F1-BB24613028F1}" type="slidenum">
              <a:rPr lang="it-IT" sz="1400" smtClean="0">
                <a:solidFill>
                  <a:schemeClr val="bg1"/>
                </a:solidFill>
                <a:latin typeface="Arial Narrow" pitchFamily="34" charset="0"/>
              </a:rPr>
              <a:pPr algn="l" eaLnBrk="1" hangingPunct="1">
                <a:buFontTx/>
                <a:buNone/>
              </a:pPr>
              <a:t>‹N›</a:t>
            </a:fld>
            <a:endParaRPr lang="it-IT" sz="1400" dirty="0">
              <a:solidFill>
                <a:schemeClr val="bg1"/>
              </a:solidFill>
              <a:latin typeface="Arial Narrow" pitchFamily="34" charset="0"/>
            </a:endParaRPr>
          </a:p>
        </p:txBody>
      </p:sp>
      <p:pic>
        <p:nvPicPr>
          <p:cNvPr id="9" name="Picture 25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39552" cy="536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Box 16"/>
          <p:cNvSpPr txBox="1">
            <a:spLocks noChangeArrowheads="1"/>
          </p:cNvSpPr>
          <p:nvPr userDrawn="1"/>
        </p:nvSpPr>
        <p:spPr bwMode="auto">
          <a:xfrm>
            <a:off x="683568" y="113145"/>
            <a:ext cx="8316912" cy="549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10800">
            <a:spAutoFit/>
          </a:bodyPr>
          <a:lstStyle>
            <a:lvl1pPr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 sz="23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buFont typeface="Times New Roman" pitchFamily="18" charset="0"/>
              <a:defRPr sz="23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1200" dirty="0">
                <a:solidFill>
                  <a:schemeClr val="bg1"/>
                </a:solidFill>
                <a:latin typeface="Arial" pitchFamily="34" charset="0"/>
                <a:ea typeface="+mn-ea"/>
                <a:cs typeface="+mn-cs"/>
              </a:rPr>
              <a:t>FLEXIBLE WIRED AND WIRELESS SYSTEMS FOR MEASUREMENT APPLICATIONS </a:t>
            </a:r>
          </a:p>
          <a:p>
            <a:pPr eaLnBrk="1" hangingPunct="1">
              <a:buFontTx/>
              <a:buNone/>
            </a:pPr>
            <a:endParaRPr lang="en-US" sz="16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7151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398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6046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52362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8618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7530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4839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097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  <a:endParaRPr lang="en-US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785A7FC9-8BBF-48DB-8458-68CF203037A6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DAF4F63-A035-465F-8FE0-1947AD2CFD54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168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2"/>
          <p:cNvSpPr/>
          <p:nvPr userDrawn="1"/>
        </p:nvSpPr>
        <p:spPr bwMode="auto">
          <a:xfrm>
            <a:off x="-36513" y="-26988"/>
            <a:ext cx="9180513" cy="791692"/>
          </a:xfrm>
          <a:custGeom>
            <a:avLst/>
            <a:gdLst/>
            <a:ahLst/>
            <a:cxnLst/>
            <a:rect l="l" t="t" r="r" b="b"/>
            <a:pathLst>
              <a:path w="9214942" h="1265366">
                <a:moveTo>
                  <a:pt x="3313097" y="10"/>
                </a:moveTo>
                <a:cubicBezTo>
                  <a:pt x="5602729" y="-358"/>
                  <a:pt x="8269435" y="9900"/>
                  <a:pt x="9214942" y="26246"/>
                </a:cubicBezTo>
                <a:lnTo>
                  <a:pt x="9214942" y="563267"/>
                </a:lnTo>
                <a:cubicBezTo>
                  <a:pt x="5547836" y="23029"/>
                  <a:pt x="3496905" y="1716039"/>
                  <a:pt x="13822" y="1146649"/>
                </a:cubicBezTo>
                <a:lnTo>
                  <a:pt x="0" y="13884"/>
                </a:lnTo>
                <a:cubicBezTo>
                  <a:pt x="633265" y="4501"/>
                  <a:pt x="1901522" y="236"/>
                  <a:pt x="3313097" y="10"/>
                </a:cubicBez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  <p:sp>
        <p:nvSpPr>
          <p:cNvPr id="8" name="Freeform 13"/>
          <p:cNvSpPr/>
          <p:nvPr userDrawn="1"/>
        </p:nvSpPr>
        <p:spPr bwMode="auto">
          <a:xfrm>
            <a:off x="-23812" y="-49213"/>
            <a:ext cx="9202738" cy="654844"/>
          </a:xfrm>
          <a:custGeom>
            <a:avLst/>
            <a:gdLst>
              <a:gd name="connsiteX0" fmla="*/ 1348994 w 9195120"/>
              <a:gd name="connsiteY0" fmla="*/ 0 h 910490"/>
              <a:gd name="connsiteX1" fmla="*/ 9170068 w 9195120"/>
              <a:gd name="connsiteY1" fmla="*/ 4613 h 910490"/>
              <a:gd name="connsiteX2" fmla="*/ 9195120 w 9195120"/>
              <a:gd name="connsiteY2" fmla="*/ 247976 h 910490"/>
              <a:gd name="connsiteX3" fmla="*/ 0 w 9195120"/>
              <a:gd name="connsiteY3" fmla="*/ 807170 h 910490"/>
              <a:gd name="connsiteX4" fmla="*/ 0 w 9195120"/>
              <a:gd name="connsiteY4" fmla="*/ 6040 h 910490"/>
              <a:gd name="connsiteX5" fmla="*/ 1348994 w 9195120"/>
              <a:gd name="connsiteY5" fmla="*/ 0 h 910490"/>
              <a:gd name="connsiteX0" fmla="*/ 1436676 w 9195120"/>
              <a:gd name="connsiteY0" fmla="*/ 0 h 948068"/>
              <a:gd name="connsiteX1" fmla="*/ 9170068 w 9195120"/>
              <a:gd name="connsiteY1" fmla="*/ 42191 h 948068"/>
              <a:gd name="connsiteX2" fmla="*/ 9195120 w 9195120"/>
              <a:gd name="connsiteY2" fmla="*/ 285554 h 948068"/>
              <a:gd name="connsiteX3" fmla="*/ 0 w 9195120"/>
              <a:gd name="connsiteY3" fmla="*/ 844748 h 948068"/>
              <a:gd name="connsiteX4" fmla="*/ 0 w 9195120"/>
              <a:gd name="connsiteY4" fmla="*/ 43618 h 948068"/>
              <a:gd name="connsiteX5" fmla="*/ 1436676 w 9195120"/>
              <a:gd name="connsiteY5" fmla="*/ 0 h 9480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95120" h="948068">
                <a:moveTo>
                  <a:pt x="1436676" y="0"/>
                </a:moveTo>
                <a:lnTo>
                  <a:pt x="9170068" y="42191"/>
                </a:lnTo>
                <a:cubicBezTo>
                  <a:pt x="9170068" y="106611"/>
                  <a:pt x="9195120" y="221134"/>
                  <a:pt x="9195120" y="285554"/>
                </a:cubicBezTo>
                <a:cubicBezTo>
                  <a:pt x="5529112" y="-218219"/>
                  <a:pt x="3467636" y="1355225"/>
                  <a:pt x="0" y="844748"/>
                </a:cubicBezTo>
                <a:lnTo>
                  <a:pt x="0" y="43618"/>
                </a:lnTo>
                <a:lnTo>
                  <a:pt x="1436676" y="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3691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/>
          <p:cNvSpPr txBox="1"/>
          <p:nvPr/>
        </p:nvSpPr>
        <p:spPr>
          <a:xfrm>
            <a:off x="503548" y="2276872"/>
            <a:ext cx="8136904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Powerlink: status and developments</a:t>
            </a:r>
          </a:p>
          <a:p>
            <a:endParaRPr lang="en-US" sz="4000" dirty="0"/>
          </a:p>
          <a:p>
            <a:endParaRPr lang="en-US" sz="4000" dirty="0"/>
          </a:p>
        </p:txBody>
      </p:sp>
      <p:sp>
        <p:nvSpPr>
          <p:cNvPr id="2" name="Rettangolo 1">
            <a:extLst>
              <a:ext uri="{FF2B5EF4-FFF2-40B4-BE49-F238E27FC236}">
                <a16:creationId xmlns:a16="http://schemas.microsoft.com/office/drawing/2014/main" id="{B22C5EEE-6F6A-4C78-935A-E4D33B55FC31}"/>
              </a:ext>
            </a:extLst>
          </p:cNvPr>
          <p:cNvSpPr/>
          <p:nvPr/>
        </p:nvSpPr>
        <p:spPr>
          <a:xfrm>
            <a:off x="3347864" y="5013176"/>
            <a:ext cx="2303836" cy="150810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it-IT" sz="3200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Mattia Rizzi</a:t>
            </a:r>
          </a:p>
          <a:p>
            <a:pPr algn="ctr"/>
            <a:endParaRPr lang="it-IT" sz="3200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it-IT" sz="28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BE/CO/HT</a:t>
            </a:r>
          </a:p>
        </p:txBody>
      </p:sp>
    </p:spTree>
    <p:extLst>
      <p:ext uri="{BB962C8B-B14F-4D97-AF65-F5344CB8AC3E}">
        <p14:creationId xmlns:p14="http://schemas.microsoft.com/office/powerpoint/2010/main" val="36374803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2"/>
          <p:cNvPicPr/>
          <p:nvPr/>
        </p:nvPicPr>
        <p:blipFill>
          <a:blip r:embed="rId2"/>
          <a:stretch>
            <a:fillRect/>
          </a:stretch>
        </p:blipFill>
        <p:spPr>
          <a:xfrm>
            <a:off x="118865" y="6249570"/>
            <a:ext cx="1457398" cy="969857"/>
          </a:xfrm>
          <a:prstGeom prst="rect">
            <a:avLst/>
          </a:prstGeom>
          <a:ln>
            <a:noFill/>
          </a:ln>
        </p:spPr>
      </p:pic>
      <p:sp>
        <p:nvSpPr>
          <p:cNvPr id="38" name="TextShape 3"/>
          <p:cNvSpPr txBox="1"/>
          <p:nvPr/>
        </p:nvSpPr>
        <p:spPr>
          <a:xfrm>
            <a:off x="589752" y="1253102"/>
            <a:ext cx="8084809" cy="4408114"/>
          </a:xfrm>
          <a:prstGeom prst="rect">
            <a:avLst/>
          </a:prstGeom>
        </p:spPr>
        <p:txBody>
          <a:bodyPr lIns="81638" tIns="40819" rIns="81638" bIns="40819"/>
          <a:lstStyle/>
          <a:p>
            <a:pPr marL="311045" indent="-311045">
              <a:buSzPct val="100000"/>
              <a:buFont typeface="Wingdings" panose="05000000000000000000" pitchFamily="2" charset="2"/>
              <a:buChar char="§"/>
            </a:pPr>
            <a:endParaRPr lang="en-US" sz="2177" dirty="0">
              <a:solidFill>
                <a:srgbClr val="0053A1"/>
              </a:solidFill>
              <a:latin typeface="Lato"/>
            </a:endParaRPr>
          </a:p>
          <a:p>
            <a:pPr>
              <a:buSzPct val="100000"/>
            </a:pPr>
            <a:endParaRPr lang="en-US" sz="2177" dirty="0">
              <a:solidFill>
                <a:srgbClr val="0053A1"/>
              </a:solidFill>
              <a:latin typeface="Lato"/>
            </a:endParaRPr>
          </a:p>
          <a:p>
            <a:pPr>
              <a:buSzPct val="100000"/>
            </a:pPr>
            <a:endParaRPr sz="2177" dirty="0"/>
          </a:p>
        </p:txBody>
      </p:sp>
      <p:sp>
        <p:nvSpPr>
          <p:cNvPr id="9" name="TextShape 3"/>
          <p:cNvSpPr txBox="1"/>
          <p:nvPr/>
        </p:nvSpPr>
        <p:spPr>
          <a:xfrm>
            <a:off x="589752" y="1138535"/>
            <a:ext cx="7289929" cy="4575309"/>
          </a:xfrm>
          <a:prstGeom prst="rect">
            <a:avLst/>
          </a:prstGeom>
        </p:spPr>
        <p:txBody>
          <a:bodyPr lIns="81638" tIns="40819" rIns="81638" bIns="40819"/>
          <a:lstStyle/>
          <a:p>
            <a:pPr marL="311045" indent="-311045">
              <a:spcBef>
                <a:spcPts val="544"/>
              </a:spcBef>
              <a:buSzPct val="100000"/>
              <a:buFont typeface="Wingdings" panose="05000000000000000000" pitchFamily="2" charset="2"/>
              <a:buChar char="§"/>
            </a:pPr>
            <a:endParaRPr sz="1633" dirty="0"/>
          </a:p>
        </p:txBody>
      </p:sp>
      <p:sp>
        <p:nvSpPr>
          <p:cNvPr id="11" name="TextShape 3"/>
          <p:cNvSpPr txBox="1"/>
          <p:nvPr/>
        </p:nvSpPr>
        <p:spPr>
          <a:xfrm>
            <a:off x="589752" y="1174965"/>
            <a:ext cx="7624009" cy="3909144"/>
          </a:xfrm>
          <a:prstGeom prst="rect">
            <a:avLst/>
          </a:prstGeom>
        </p:spPr>
        <p:txBody>
          <a:bodyPr lIns="81638" tIns="40819" rIns="81638" bIns="40819"/>
          <a:lstStyle/>
          <a:p>
            <a:pPr marL="103682">
              <a:spcBef>
                <a:spcPts val="544"/>
              </a:spcBef>
              <a:buSzPct val="100000"/>
            </a:pPr>
            <a:endParaRPr lang="pl-PL" sz="1633" dirty="0"/>
          </a:p>
          <a:p>
            <a:pPr marL="414726" indent="-311045">
              <a:spcBef>
                <a:spcPts val="544"/>
              </a:spcBef>
              <a:buSzPct val="100000"/>
              <a:buFont typeface="Wingdings" panose="05000000000000000000" pitchFamily="2" charset="2"/>
              <a:buChar char="§"/>
            </a:pPr>
            <a:endParaRPr sz="1633" dirty="0"/>
          </a:p>
        </p:txBody>
      </p:sp>
      <p:sp>
        <p:nvSpPr>
          <p:cNvPr id="12" name="TextShape 3"/>
          <p:cNvSpPr txBox="1"/>
          <p:nvPr/>
        </p:nvSpPr>
        <p:spPr>
          <a:xfrm>
            <a:off x="727992" y="1350179"/>
            <a:ext cx="7624009" cy="3909144"/>
          </a:xfrm>
          <a:prstGeom prst="rect">
            <a:avLst/>
          </a:prstGeom>
        </p:spPr>
        <p:txBody>
          <a:bodyPr lIns="81638" tIns="40819" rIns="81638" bIns="40819"/>
          <a:lstStyle/>
          <a:p>
            <a:pPr marL="414726" indent="-311045">
              <a:spcBef>
                <a:spcPts val="544"/>
              </a:spcBef>
              <a:buSzPct val="100000"/>
              <a:buFont typeface="Wingdings" panose="05000000000000000000" pitchFamily="2" charset="2"/>
              <a:buChar char="§"/>
            </a:pPr>
            <a:endParaRPr sz="1633" dirty="0"/>
          </a:p>
        </p:txBody>
      </p:sp>
      <p:sp>
        <p:nvSpPr>
          <p:cNvPr id="13" name="TextShape 3"/>
          <p:cNvSpPr txBox="1"/>
          <p:nvPr/>
        </p:nvSpPr>
        <p:spPr>
          <a:xfrm>
            <a:off x="342456" y="1525393"/>
            <a:ext cx="8458521" cy="3909144"/>
          </a:xfrm>
          <a:prstGeom prst="rect">
            <a:avLst/>
          </a:prstGeom>
        </p:spPr>
        <p:txBody>
          <a:bodyPr lIns="81638" tIns="40819" rIns="81638" bIns="40819"/>
          <a:lstStyle/>
          <a:p>
            <a:pPr marL="103682">
              <a:spcBef>
                <a:spcPts val="544"/>
              </a:spcBef>
              <a:buSzPct val="100000"/>
            </a:pPr>
            <a:endParaRPr lang="pl-PL" sz="2177" dirty="0">
              <a:solidFill>
                <a:srgbClr val="0053A1"/>
              </a:solidFill>
              <a:latin typeface="Lato"/>
            </a:endParaRPr>
          </a:p>
          <a:p>
            <a:pPr marL="103682">
              <a:spcBef>
                <a:spcPts val="544"/>
              </a:spcBef>
              <a:buSzPct val="100000"/>
            </a:pPr>
            <a:endParaRPr lang="pl-PL" sz="2177" dirty="0">
              <a:solidFill>
                <a:srgbClr val="0053A1"/>
              </a:solidFill>
              <a:latin typeface="Lato"/>
            </a:endParaRPr>
          </a:p>
          <a:p>
            <a:pPr marL="103682">
              <a:spcBef>
                <a:spcPts val="544"/>
              </a:spcBef>
              <a:buSzPct val="100000"/>
            </a:pPr>
            <a:endParaRPr lang="pl-PL" sz="2177" dirty="0">
              <a:solidFill>
                <a:srgbClr val="0053A1"/>
              </a:solidFill>
              <a:latin typeface="Lato"/>
            </a:endParaRPr>
          </a:p>
          <a:p>
            <a:pPr marL="414726" indent="-311045">
              <a:spcBef>
                <a:spcPts val="544"/>
              </a:spcBef>
              <a:buSzPct val="100000"/>
              <a:buFont typeface="Wingdings" panose="05000000000000000000" pitchFamily="2" charset="2"/>
              <a:buChar char="§"/>
            </a:pPr>
            <a:endParaRPr sz="1633" dirty="0"/>
          </a:p>
        </p:txBody>
      </p:sp>
      <p:sp>
        <p:nvSpPr>
          <p:cNvPr id="14" name="TextShape 3"/>
          <p:cNvSpPr txBox="1"/>
          <p:nvPr/>
        </p:nvSpPr>
        <p:spPr>
          <a:xfrm>
            <a:off x="727992" y="1276775"/>
            <a:ext cx="7289929" cy="4575309"/>
          </a:xfrm>
          <a:prstGeom prst="rect">
            <a:avLst/>
          </a:prstGeom>
        </p:spPr>
        <p:txBody>
          <a:bodyPr lIns="81638" tIns="40819" rIns="81638" bIns="40819"/>
          <a:lstStyle/>
          <a:p>
            <a:pPr marL="311045" indent="-311045">
              <a:spcBef>
                <a:spcPts val="544"/>
              </a:spcBef>
              <a:buSzPct val="100000"/>
              <a:buFont typeface="Wingdings" panose="05000000000000000000" pitchFamily="2" charset="2"/>
              <a:buChar char="§"/>
            </a:pPr>
            <a:endParaRPr sz="1633" dirty="0"/>
          </a:p>
        </p:txBody>
      </p:sp>
      <p:sp>
        <p:nvSpPr>
          <p:cNvPr id="26" name="TextShape 3"/>
          <p:cNvSpPr txBox="1"/>
          <p:nvPr/>
        </p:nvSpPr>
        <p:spPr>
          <a:xfrm>
            <a:off x="246124" y="1716261"/>
            <a:ext cx="5550011" cy="4408114"/>
          </a:xfrm>
          <a:prstGeom prst="rect">
            <a:avLst/>
          </a:prstGeom>
        </p:spPr>
        <p:txBody>
          <a:bodyPr lIns="81638" tIns="40819" rIns="81638" bIns="40819"/>
          <a:lstStyle/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Industrial Ethernet </a:t>
            </a:r>
            <a:r>
              <a:rPr lang="it-IT" dirty="0" err="1"/>
              <a:t>Fieldbus</a:t>
            </a:r>
            <a:endParaRPr lang="pl-PL" dirty="0"/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en-US" dirty="0" err="1"/>
              <a:t>ProfiNET</a:t>
            </a:r>
            <a:r>
              <a:rPr lang="en-US" dirty="0"/>
              <a:t> (Siemens)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en-US" dirty="0" err="1"/>
              <a:t>EtherCAT</a:t>
            </a:r>
            <a:endParaRPr lang="en-US" dirty="0"/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en-US" dirty="0"/>
              <a:t>Ethernet/IP 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endParaRPr lang="en-US" dirty="0"/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endParaRPr lang="en-US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en-US" dirty="0"/>
              <a:t>Open Standard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en-US" dirty="0"/>
              <a:t>No patents (royalties)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en-US" dirty="0"/>
              <a:t>No mandatory subscriptions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en-US" dirty="0"/>
              <a:t>No mandatory sell</a:t>
            </a:r>
          </a:p>
          <a:p>
            <a:pPr>
              <a:buSzPct val="100000"/>
            </a:pPr>
            <a:endParaRPr lang="en-US" sz="1814" dirty="0">
              <a:solidFill>
                <a:srgbClr val="0053A1"/>
              </a:solidFill>
              <a:latin typeface="Lato"/>
            </a:endParaRPr>
          </a:p>
          <a:p>
            <a:pPr>
              <a:buSzPct val="100000"/>
            </a:pPr>
            <a:endParaRPr sz="1814" dirty="0"/>
          </a:p>
        </p:txBody>
      </p:sp>
      <p:sp>
        <p:nvSpPr>
          <p:cNvPr id="22" name="CasellaDiTesto 21">
            <a:extLst>
              <a:ext uri="{FF2B5EF4-FFF2-40B4-BE49-F238E27FC236}">
                <a16:creationId xmlns:a16="http://schemas.microsoft.com/office/drawing/2014/main" id="{6EDF3A66-00A8-4051-944F-57CCDAF3C65D}"/>
              </a:ext>
            </a:extLst>
          </p:cNvPr>
          <p:cNvSpPr txBox="1"/>
          <p:nvPr/>
        </p:nvSpPr>
        <p:spPr>
          <a:xfrm>
            <a:off x="255672" y="845377"/>
            <a:ext cx="4929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Powerlink – What is? </a:t>
            </a:r>
          </a:p>
        </p:txBody>
      </p:sp>
      <p:pic>
        <p:nvPicPr>
          <p:cNvPr id="1026" name="Picture 2" descr="Network-shares-according-to-HMS-2018">
            <a:extLst>
              <a:ext uri="{FF2B5EF4-FFF2-40B4-BE49-F238E27FC236}">
                <a16:creationId xmlns:a16="http://schemas.microsoft.com/office/drawing/2014/main" id="{4F1DADAC-1D53-41F8-B417-D1EA32118A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93201" y="2921971"/>
            <a:ext cx="5436096" cy="3934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11305A08-BCD2-41C0-BDB4-E85E1235D8E6}"/>
              </a:ext>
            </a:extLst>
          </p:cNvPr>
          <p:cNvSpPr/>
          <p:nvPr/>
        </p:nvSpPr>
        <p:spPr>
          <a:xfrm>
            <a:off x="8213761" y="6249570"/>
            <a:ext cx="1110767" cy="58154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28" name="Picture 4" descr="Image &quot;POWERLINK:IMG_POWERLINK_OpenSourceTechnology.png&quot;">
            <a:extLst>
              <a:ext uri="{FF2B5EF4-FFF2-40B4-BE49-F238E27FC236}">
                <a16:creationId xmlns:a16="http://schemas.microsoft.com/office/drawing/2014/main" id="{16198798-6748-4C10-8470-56CFC16E798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1717" y="839384"/>
            <a:ext cx="2857500" cy="1162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71293755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32E3D8A2-47D5-4585-8F09-2AE9E05C64C5}"/>
              </a:ext>
            </a:extLst>
          </p:cNvPr>
          <p:cNvSpPr txBox="1"/>
          <p:nvPr/>
        </p:nvSpPr>
        <p:spPr>
          <a:xfrm>
            <a:off x="255672" y="845377"/>
            <a:ext cx="36728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Powerlink stack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3E431F39-2232-4F7B-B18E-0201DF3034F9}"/>
              </a:ext>
            </a:extLst>
          </p:cNvPr>
          <p:cNvSpPr/>
          <p:nvPr/>
        </p:nvSpPr>
        <p:spPr>
          <a:xfrm>
            <a:off x="259336" y="1556792"/>
            <a:ext cx="8098179" cy="53553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Open source implementation available (</a:t>
            </a:r>
            <a:r>
              <a:rPr lang="it-IT" dirty="0" err="1"/>
              <a:t>openPOWERLINK</a:t>
            </a:r>
            <a:r>
              <a:rPr lang="it-IT" dirty="0"/>
              <a:t>)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Run</a:t>
            </a:r>
            <a:r>
              <a:rPr lang="it-IT" dirty="0"/>
              <a:t> on a </a:t>
            </a:r>
            <a:r>
              <a:rPr lang="it-IT" dirty="0" err="1"/>
              <a:t>number</a:t>
            </a:r>
            <a:r>
              <a:rPr lang="it-IT" dirty="0"/>
              <a:t> of devices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/>
              <a:t>PLC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/>
              <a:t>Computer (</a:t>
            </a:r>
            <a:r>
              <a:rPr lang="it-IT" dirty="0" err="1"/>
              <a:t>userland</a:t>
            </a:r>
            <a:r>
              <a:rPr lang="it-IT" dirty="0"/>
              <a:t> and kernel)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/>
              <a:t>Embedded devices</a:t>
            </a:r>
          </a:p>
          <a:p>
            <a:pPr marL="1200150" lvl="2" indent="-285750">
              <a:buSzPct val="100000"/>
              <a:buFont typeface="Wingdings" panose="05000000000000000000" pitchFamily="2" charset="2"/>
              <a:buChar char="§"/>
            </a:pPr>
            <a:r>
              <a:rPr lang="it-IT" dirty="0" err="1"/>
              <a:t>Userland</a:t>
            </a:r>
            <a:r>
              <a:rPr lang="it-IT" dirty="0"/>
              <a:t> </a:t>
            </a:r>
            <a:r>
              <a:rPr lang="it-IT" dirty="0" err="1"/>
              <a:t>runs</a:t>
            </a:r>
            <a:r>
              <a:rPr lang="it-IT" dirty="0"/>
              <a:t> in a ARM </a:t>
            </a:r>
          </a:p>
          <a:p>
            <a:pPr marL="1200150" lvl="2" indent="-285750">
              <a:buSzPct val="100000"/>
              <a:buFont typeface="Wingdings" panose="05000000000000000000" pitchFamily="2" charset="2"/>
              <a:buChar char="§"/>
            </a:pPr>
            <a:r>
              <a:rPr lang="it-IT" dirty="0"/>
              <a:t>Kernel </a:t>
            </a:r>
            <a:r>
              <a:rPr lang="it-IT" dirty="0" err="1"/>
              <a:t>runs</a:t>
            </a:r>
            <a:r>
              <a:rPr lang="it-IT" dirty="0"/>
              <a:t> in a soft-processor for real-time </a:t>
            </a:r>
            <a:r>
              <a:rPr lang="it-IT" dirty="0" err="1"/>
              <a:t>perfomances</a:t>
            </a:r>
            <a:endParaRPr lang="it-IT" dirty="0"/>
          </a:p>
          <a:p>
            <a:pPr marL="1200150" lvl="2" indent="-285750">
              <a:buSzPct val="100000"/>
              <a:buFont typeface="Wingdings" panose="05000000000000000000" pitchFamily="2" charset="2"/>
              <a:buChar char="§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openPOWERLINK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designed</a:t>
            </a:r>
            <a:r>
              <a:rPr lang="it-IT" dirty="0"/>
              <a:t> for low-</a:t>
            </a:r>
            <a:r>
              <a:rPr lang="it-IT" dirty="0" err="1"/>
              <a:t>memory</a:t>
            </a:r>
            <a:r>
              <a:rPr lang="it-IT" dirty="0"/>
              <a:t> embedded device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/>
              <a:t>Running </a:t>
            </a:r>
            <a:r>
              <a:rPr lang="it-IT" dirty="0" err="1"/>
              <a:t>userland</a:t>
            </a:r>
            <a:r>
              <a:rPr lang="it-IT" dirty="0"/>
              <a:t> &amp; kernel </a:t>
            </a:r>
            <a:r>
              <a:rPr lang="it-IT" dirty="0" err="1"/>
              <a:t>stack</a:t>
            </a:r>
            <a:r>
              <a:rPr lang="it-IT" dirty="0"/>
              <a:t> </a:t>
            </a:r>
            <a:r>
              <a:rPr lang="it-IT" dirty="0" err="1"/>
              <a:t>require</a:t>
            </a:r>
            <a:r>
              <a:rPr lang="it-IT" dirty="0"/>
              <a:t> &gt;300 </a:t>
            </a:r>
            <a:r>
              <a:rPr lang="it-IT" dirty="0" err="1"/>
              <a:t>kB</a:t>
            </a:r>
            <a:r>
              <a:rPr lang="it-IT" dirty="0"/>
              <a:t> of </a:t>
            </a:r>
            <a:r>
              <a:rPr lang="it-IT" dirty="0" err="1"/>
              <a:t>memory</a:t>
            </a:r>
            <a:r>
              <a:rPr lang="it-IT" dirty="0"/>
              <a:t> (code and data)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/>
              <a:t>Code of Master and Slave implementation </a:t>
            </a:r>
            <a:r>
              <a:rPr lang="it-IT" dirty="0" err="1"/>
              <a:t>is</a:t>
            </a:r>
            <a:r>
              <a:rPr lang="it-IT" dirty="0"/>
              <a:t> mixed together 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endParaRPr lang="it-IT" dirty="0"/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Goal: </a:t>
            </a:r>
            <a:r>
              <a:rPr lang="it-IT" dirty="0" err="1"/>
              <a:t>run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on a </a:t>
            </a:r>
            <a:r>
              <a:rPr lang="it-IT" dirty="0" err="1"/>
              <a:t>SmartFusion</a:t>
            </a:r>
            <a:r>
              <a:rPr lang="it-IT" dirty="0"/>
              <a:t> 2 FPGA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endParaRPr lang="it-IT" dirty="0"/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950244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32E3D8A2-47D5-4585-8F09-2AE9E05C64C5}"/>
              </a:ext>
            </a:extLst>
          </p:cNvPr>
          <p:cNvSpPr txBox="1"/>
          <p:nvPr/>
        </p:nvSpPr>
        <p:spPr>
          <a:xfrm>
            <a:off x="107504" y="692696"/>
            <a:ext cx="3390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err="1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SmartFusion</a:t>
            </a:r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3E431F39-2232-4F7B-B18E-0201DF3034F9}"/>
              </a:ext>
            </a:extLst>
          </p:cNvPr>
          <p:cNvSpPr/>
          <p:nvPr/>
        </p:nvSpPr>
        <p:spPr>
          <a:xfrm>
            <a:off x="179512" y="1256275"/>
            <a:ext cx="641650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FLASH </a:t>
            </a:r>
            <a:r>
              <a:rPr lang="it-IT" dirty="0" err="1"/>
              <a:t>based</a:t>
            </a:r>
            <a:r>
              <a:rPr lang="it-IT" dirty="0"/>
              <a:t> FPGA, with </a:t>
            </a:r>
            <a:r>
              <a:rPr lang="it-IT" dirty="0" err="1"/>
              <a:t>fabric</a:t>
            </a:r>
            <a:r>
              <a:rPr lang="it-IT" dirty="0"/>
              <a:t> SRAM and </a:t>
            </a:r>
            <a:r>
              <a:rPr lang="it-IT" dirty="0" err="1"/>
              <a:t>DFFs</a:t>
            </a: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ARM core + ECC SRAM (64 </a:t>
            </a:r>
            <a:r>
              <a:rPr lang="it-IT" dirty="0" err="1"/>
              <a:t>kB</a:t>
            </a:r>
            <a:r>
              <a:rPr lang="it-IT" dirty="0"/>
              <a:t>) + </a:t>
            </a:r>
            <a:r>
              <a:rPr lang="it-IT" dirty="0" err="1"/>
              <a:t>eNVM</a:t>
            </a:r>
            <a:r>
              <a:rPr lang="it-IT" dirty="0"/>
              <a:t> (flash </a:t>
            </a:r>
            <a:r>
              <a:rPr lang="it-IT" dirty="0" err="1"/>
              <a:t>memory</a:t>
            </a:r>
            <a:r>
              <a:rPr lang="it-IT" dirty="0"/>
              <a:t> for code) 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</p:txBody>
      </p:sp>
      <p:pic>
        <p:nvPicPr>
          <p:cNvPr id="5122" name="Picture 2" descr="Risultati immagini per smartfusion2">
            <a:extLst>
              <a:ext uri="{FF2B5EF4-FFF2-40B4-BE49-F238E27FC236}">
                <a16:creationId xmlns:a16="http://schemas.microsoft.com/office/drawing/2014/main" id="{6D39A7BE-E068-4901-9C0C-F456BDCC28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8201" y="635335"/>
            <a:ext cx="936104" cy="9361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magine 1">
            <a:extLst>
              <a:ext uri="{FF2B5EF4-FFF2-40B4-BE49-F238E27FC236}">
                <a16:creationId xmlns:a16="http://schemas.microsoft.com/office/drawing/2014/main" id="{BFBEECF5-41EC-4935-8BC1-B132C0290AB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520" y="1804452"/>
            <a:ext cx="8733661" cy="5085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2682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1422472-D89B-451C-A798-347F1F20FD79}"/>
              </a:ext>
            </a:extLst>
          </p:cNvPr>
          <p:cNvSpPr txBox="1"/>
          <p:nvPr/>
        </p:nvSpPr>
        <p:spPr>
          <a:xfrm>
            <a:off x="76717" y="836712"/>
            <a:ext cx="91443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at CHARM using ARM Cortex-M3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E6A76F1A-E288-45AB-A439-14E7B0DD6691}"/>
              </a:ext>
            </a:extLst>
          </p:cNvPr>
          <p:cNvSpPr/>
          <p:nvPr/>
        </p:nvSpPr>
        <p:spPr>
          <a:xfrm>
            <a:off x="107504" y="1574205"/>
            <a:ext cx="8784976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openPOWERLINK</a:t>
            </a:r>
            <a:r>
              <a:rPr lang="it-IT" dirty="0"/>
              <a:t> </a:t>
            </a:r>
            <a:r>
              <a:rPr lang="it-IT" dirty="0" err="1"/>
              <a:t>memory</a:t>
            </a:r>
            <a:r>
              <a:rPr lang="it-IT" dirty="0"/>
              <a:t> footprint </a:t>
            </a:r>
            <a:r>
              <a:rPr lang="it-IT" dirty="0" err="1"/>
              <a:t>reduced</a:t>
            </a:r>
            <a:r>
              <a:rPr lang="it-IT" dirty="0"/>
              <a:t> to 170 </a:t>
            </a:r>
            <a:r>
              <a:rPr lang="it-IT" dirty="0" err="1"/>
              <a:t>kB</a:t>
            </a:r>
            <a:r>
              <a:rPr lang="it-IT" dirty="0"/>
              <a:t> (143 </a:t>
            </a:r>
            <a:r>
              <a:rPr lang="it-IT" dirty="0" err="1"/>
              <a:t>kB</a:t>
            </a:r>
            <a:r>
              <a:rPr lang="it-IT" dirty="0"/>
              <a:t> of code, 27 </a:t>
            </a:r>
            <a:r>
              <a:rPr lang="it-IT" dirty="0" err="1"/>
              <a:t>kB</a:t>
            </a:r>
            <a:r>
              <a:rPr lang="it-IT" dirty="0"/>
              <a:t> of data)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Processor </a:t>
            </a:r>
            <a:r>
              <a:rPr lang="it-IT" dirty="0" err="1"/>
              <a:t>clocked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100 MHz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Data </a:t>
            </a:r>
            <a:r>
              <a:rPr lang="it-IT" dirty="0" err="1"/>
              <a:t>memory</a:t>
            </a:r>
            <a:r>
              <a:rPr lang="it-IT" dirty="0"/>
              <a:t> </a:t>
            </a:r>
            <a:r>
              <a:rPr lang="it-IT" dirty="0" err="1"/>
              <a:t>protected</a:t>
            </a:r>
            <a:r>
              <a:rPr lang="it-IT" dirty="0"/>
              <a:t> by ECC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Tested</a:t>
            </a:r>
            <a:r>
              <a:rPr lang="it-IT" dirty="0"/>
              <a:t> in G0 position for one week (</a:t>
            </a:r>
            <a:r>
              <a:rPr lang="it-IT" dirty="0" err="1"/>
              <a:t>about</a:t>
            </a:r>
            <a:r>
              <a:rPr lang="it-IT" dirty="0"/>
              <a:t> 25 </a:t>
            </a:r>
            <a:r>
              <a:rPr lang="it-IT" dirty="0" err="1"/>
              <a:t>Gy</a:t>
            </a:r>
            <a:r>
              <a:rPr lang="it-IT" dirty="0"/>
              <a:t> TID)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/>
              <a:t>Multiple self-</a:t>
            </a:r>
            <a:r>
              <a:rPr lang="it-IT" dirty="0" err="1"/>
              <a:t>resets</a:t>
            </a:r>
            <a:r>
              <a:rPr lang="it-IT" dirty="0"/>
              <a:t> due to </a:t>
            </a:r>
            <a:r>
              <a:rPr lang="it-IT" dirty="0" err="1"/>
              <a:t>internal</a:t>
            </a:r>
            <a:r>
              <a:rPr lang="it-IT" dirty="0"/>
              <a:t> PLL </a:t>
            </a:r>
            <a:r>
              <a:rPr lang="it-IT" dirty="0" err="1"/>
              <a:t>loss</a:t>
            </a:r>
            <a:r>
              <a:rPr lang="it-IT" dirty="0"/>
              <a:t>-of-lock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 err="1"/>
              <a:t>Freezed</a:t>
            </a:r>
            <a:r>
              <a:rPr lang="it-IT" dirty="0"/>
              <a:t> </a:t>
            </a:r>
            <a:r>
              <a:rPr lang="it-IT" dirty="0" err="1"/>
              <a:t>several</a:t>
            </a:r>
            <a:r>
              <a:rPr lang="it-IT" dirty="0"/>
              <a:t> </a:t>
            </a:r>
            <a:r>
              <a:rPr lang="it-IT" dirty="0" err="1"/>
              <a:t>times</a:t>
            </a:r>
            <a:r>
              <a:rPr lang="it-IT" dirty="0"/>
              <a:t> (one </a:t>
            </a:r>
            <a:r>
              <a:rPr lang="it-IT" dirty="0" err="1"/>
              <a:t>every</a:t>
            </a:r>
            <a:r>
              <a:rPr lang="it-IT" dirty="0"/>
              <a:t> 10 hours), power </a:t>
            </a:r>
            <a:r>
              <a:rPr lang="it-IT" dirty="0" err="1"/>
              <a:t>cycle</a:t>
            </a:r>
            <a:r>
              <a:rPr lang="it-IT" dirty="0"/>
              <a:t> </a:t>
            </a:r>
            <a:r>
              <a:rPr lang="it-IT" dirty="0" err="1"/>
              <a:t>required</a:t>
            </a:r>
            <a:r>
              <a:rPr lang="it-IT" dirty="0"/>
              <a:t>, no </a:t>
            </a:r>
            <a:r>
              <a:rPr lang="it-IT" dirty="0" err="1"/>
              <a:t>useful</a:t>
            </a:r>
            <a:r>
              <a:rPr lang="it-IT" dirty="0"/>
              <a:t> debug </a:t>
            </a:r>
            <a:r>
              <a:rPr lang="it-IT" dirty="0" err="1"/>
              <a:t>messages</a:t>
            </a:r>
            <a:endParaRPr lang="it-IT" dirty="0"/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/>
              <a:t>No </a:t>
            </a:r>
            <a:r>
              <a:rPr lang="it-IT" dirty="0" err="1"/>
              <a:t>increased</a:t>
            </a:r>
            <a:r>
              <a:rPr lang="it-IT" dirty="0"/>
              <a:t> power </a:t>
            </a:r>
            <a:r>
              <a:rPr lang="it-IT" dirty="0" err="1"/>
              <a:t>consumption</a:t>
            </a:r>
            <a:r>
              <a:rPr lang="it-IT" dirty="0"/>
              <a:t> </a:t>
            </a:r>
            <a:r>
              <a:rPr lang="it-IT" dirty="0" err="1"/>
              <a:t>detected</a:t>
            </a:r>
            <a:endParaRPr lang="it-IT" dirty="0"/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Cortex-M3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</a:t>
            </a:r>
            <a:r>
              <a:rPr lang="it-IT" dirty="0" err="1"/>
              <a:t>TMRed</a:t>
            </a: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AHB </a:t>
            </a:r>
            <a:r>
              <a:rPr lang="it-IT" dirty="0" err="1"/>
              <a:t>interconnect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not</a:t>
            </a:r>
            <a:r>
              <a:rPr lang="it-IT" dirty="0"/>
              <a:t> TMR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eNVM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OK under </a:t>
            </a:r>
            <a:r>
              <a:rPr lang="it-IT" dirty="0" err="1"/>
              <a:t>radiation</a:t>
            </a:r>
            <a:r>
              <a:rPr lang="it-IT" dirty="0"/>
              <a:t>, </a:t>
            </a:r>
            <a:r>
              <a:rPr lang="it-IT" dirty="0" err="1"/>
              <a:t>but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connected</a:t>
            </a:r>
            <a:r>
              <a:rPr lang="it-IT" dirty="0"/>
              <a:t> to AHB </a:t>
            </a:r>
            <a:r>
              <a:rPr lang="it-IT" dirty="0" err="1"/>
              <a:t>interconnect</a:t>
            </a:r>
            <a:r>
              <a:rPr lang="it-IT" dirty="0"/>
              <a:t>!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2921840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1422472-D89B-451C-A798-347F1F20FD79}"/>
              </a:ext>
            </a:extLst>
          </p:cNvPr>
          <p:cNvSpPr txBox="1"/>
          <p:nvPr/>
        </p:nvSpPr>
        <p:spPr>
          <a:xfrm>
            <a:off x="76717" y="836712"/>
            <a:ext cx="47243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Soft-core based SoC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E6A76F1A-E288-45AB-A439-14E7B0DD6691}"/>
              </a:ext>
            </a:extLst>
          </p:cNvPr>
          <p:cNvSpPr/>
          <p:nvPr/>
        </p:nvSpPr>
        <p:spPr>
          <a:xfrm>
            <a:off x="91822" y="1445948"/>
            <a:ext cx="87849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RISC-V </a:t>
            </a:r>
            <a:r>
              <a:rPr lang="it-IT" dirty="0" err="1"/>
              <a:t>softprocessor</a:t>
            </a:r>
            <a:r>
              <a:rPr lang="it-IT" dirty="0"/>
              <a:t> with TMR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ECC (SEC-DED) </a:t>
            </a:r>
            <a:r>
              <a:rPr lang="it-IT" dirty="0" err="1"/>
              <a:t>instruction</a:t>
            </a:r>
            <a:r>
              <a:rPr lang="it-IT" dirty="0"/>
              <a:t> </a:t>
            </a:r>
            <a:r>
              <a:rPr lang="it-IT" dirty="0" err="1"/>
              <a:t>memory</a:t>
            </a:r>
            <a:r>
              <a:rPr lang="it-IT" dirty="0"/>
              <a:t> up to 92 </a:t>
            </a:r>
            <a:r>
              <a:rPr lang="it-IT" dirty="0" err="1"/>
              <a:t>kB</a:t>
            </a: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ECC (SEC-DED) data </a:t>
            </a:r>
            <a:r>
              <a:rPr lang="it-IT" dirty="0" err="1"/>
              <a:t>memory</a:t>
            </a:r>
            <a:r>
              <a:rPr lang="it-IT" dirty="0"/>
              <a:t> up to 32 </a:t>
            </a:r>
            <a:r>
              <a:rPr lang="it-IT" dirty="0" err="1"/>
              <a:t>kB</a:t>
            </a:r>
            <a:r>
              <a:rPr lang="it-IT" dirty="0"/>
              <a:t> </a:t>
            </a:r>
            <a:r>
              <a:rPr lang="it-IT" dirty="0" err="1"/>
              <a:t>ought</a:t>
            </a:r>
            <a:r>
              <a:rPr lang="it-IT" dirty="0"/>
              <a:t> to be </a:t>
            </a:r>
            <a:r>
              <a:rPr lang="it-IT" dirty="0" err="1"/>
              <a:t>enough</a:t>
            </a:r>
            <a:r>
              <a:rPr lang="it-IT" dirty="0"/>
              <a:t> for </a:t>
            </a:r>
            <a:r>
              <a:rPr lang="it-IT" dirty="0" err="1"/>
              <a:t>anybody</a:t>
            </a: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Application </a:t>
            </a:r>
            <a:r>
              <a:rPr lang="it-IT" dirty="0" err="1"/>
              <a:t>loaded</a:t>
            </a:r>
            <a:r>
              <a:rPr lang="it-IT" dirty="0"/>
              <a:t> from </a:t>
            </a:r>
            <a:r>
              <a:rPr lang="it-IT" dirty="0" err="1"/>
              <a:t>eNVM</a:t>
            </a:r>
            <a:r>
              <a:rPr lang="it-IT" dirty="0"/>
              <a:t> </a:t>
            </a:r>
            <a:r>
              <a:rPr lang="it-IT" dirty="0" err="1"/>
              <a:t>memory</a:t>
            </a:r>
            <a:r>
              <a:rPr lang="it-IT" dirty="0"/>
              <a:t> and </a:t>
            </a:r>
            <a:r>
              <a:rPr lang="it-IT" dirty="0" err="1"/>
              <a:t>stored</a:t>
            </a:r>
            <a:r>
              <a:rPr lang="it-IT" dirty="0"/>
              <a:t> inside </a:t>
            </a:r>
            <a:r>
              <a:rPr lang="it-IT" dirty="0" err="1"/>
              <a:t>both</a:t>
            </a:r>
            <a:r>
              <a:rPr lang="it-IT" dirty="0"/>
              <a:t> </a:t>
            </a:r>
            <a:r>
              <a:rPr lang="it-IT" dirty="0" err="1"/>
              <a:t>memories</a:t>
            </a:r>
            <a:r>
              <a:rPr lang="it-IT" dirty="0"/>
              <a:t> (</a:t>
            </a:r>
            <a:r>
              <a:rPr lang="it-IT" dirty="0" err="1"/>
              <a:t>integrity</a:t>
            </a:r>
            <a:r>
              <a:rPr lang="it-IT" dirty="0"/>
              <a:t> check/</a:t>
            </a:r>
            <a:r>
              <a:rPr lang="it-IT" dirty="0" err="1"/>
              <a:t>cryptographic</a:t>
            </a:r>
            <a:r>
              <a:rPr lang="it-IT" dirty="0"/>
              <a:t> signature)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lvl="1">
              <a:buSzPct val="100000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</p:txBody>
      </p:sp>
      <p:grpSp>
        <p:nvGrpSpPr>
          <p:cNvPr id="45" name="Gruppo 44">
            <a:extLst>
              <a:ext uri="{FF2B5EF4-FFF2-40B4-BE49-F238E27FC236}">
                <a16:creationId xmlns:a16="http://schemas.microsoft.com/office/drawing/2014/main" id="{5B9A9166-EF76-4317-9236-CEAA74F255BD}"/>
              </a:ext>
            </a:extLst>
          </p:cNvPr>
          <p:cNvGrpSpPr/>
          <p:nvPr/>
        </p:nvGrpSpPr>
        <p:grpSpPr>
          <a:xfrm>
            <a:off x="1463942" y="3429000"/>
            <a:ext cx="6216115" cy="3181950"/>
            <a:chOff x="2051720" y="2130066"/>
            <a:chExt cx="6216115" cy="3181950"/>
          </a:xfrm>
        </p:grpSpPr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0772767C-2C57-440B-BB1A-3F0CA3357419}"/>
                </a:ext>
              </a:extLst>
            </p:cNvPr>
            <p:cNvSpPr/>
            <p:nvPr/>
          </p:nvSpPr>
          <p:spPr>
            <a:xfrm>
              <a:off x="2051720" y="2204864"/>
              <a:ext cx="1728192" cy="167766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CA445BB4-D1D0-4651-A925-83906F8A2621}"/>
                </a:ext>
              </a:extLst>
            </p:cNvPr>
            <p:cNvGrpSpPr/>
            <p:nvPr/>
          </p:nvGrpSpPr>
          <p:grpSpPr>
            <a:xfrm>
              <a:off x="4355976" y="2708920"/>
              <a:ext cx="1162447" cy="892586"/>
              <a:chOff x="4031940" y="2800427"/>
              <a:chExt cx="1162447" cy="892586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21D56938-812A-4898-9771-9DB5EE825683}"/>
                  </a:ext>
                </a:extLst>
              </p:cNvPr>
              <p:cNvSpPr/>
              <p:nvPr/>
            </p:nvSpPr>
            <p:spPr>
              <a:xfrm>
                <a:off x="4114267" y="2800427"/>
                <a:ext cx="1080120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it-IT" dirty="0"/>
                  <a:t>RISC-V</a:t>
                </a:r>
              </a:p>
            </p:txBody>
          </p:sp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629B2EFB-C164-4DD3-9A0E-749DD93376D8}"/>
                  </a:ext>
                </a:extLst>
              </p:cNvPr>
              <p:cNvSpPr/>
              <p:nvPr/>
            </p:nvSpPr>
            <p:spPr>
              <a:xfrm>
                <a:off x="4074529" y="2849476"/>
                <a:ext cx="1080120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/>
                  <a:t>RISC-V</a:t>
                </a:r>
              </a:p>
            </p:txBody>
          </p:sp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7FB8604D-4138-476A-AF5A-39F5C6013CBF}"/>
                  </a:ext>
                </a:extLst>
              </p:cNvPr>
              <p:cNvSpPr/>
              <p:nvPr/>
            </p:nvSpPr>
            <p:spPr>
              <a:xfrm>
                <a:off x="4031940" y="2900925"/>
                <a:ext cx="1080120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/>
                  <a:t>RISC-V</a:t>
                </a:r>
              </a:p>
              <a:p>
                <a:pPr algn="ctr"/>
                <a:r>
                  <a:rPr lang="it-IT" dirty="0"/>
                  <a:t>CPU</a:t>
                </a:r>
              </a:p>
            </p:txBody>
          </p:sp>
        </p:grpSp>
        <p:sp>
          <p:nvSpPr>
            <p:cNvPr id="8" name="Rettangolo 7">
              <a:extLst>
                <a:ext uri="{FF2B5EF4-FFF2-40B4-BE49-F238E27FC236}">
                  <a16:creationId xmlns:a16="http://schemas.microsoft.com/office/drawing/2014/main" id="{ED75EC81-63F8-4B2C-9B77-4AE51A8F4233}"/>
                </a:ext>
              </a:extLst>
            </p:cNvPr>
            <p:cNvSpPr/>
            <p:nvPr/>
          </p:nvSpPr>
          <p:spPr>
            <a:xfrm>
              <a:off x="2735796" y="2849476"/>
              <a:ext cx="936104" cy="792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ECC</a:t>
              </a:r>
            </a:p>
            <a:p>
              <a:pPr algn="ctr"/>
              <a:r>
                <a:rPr lang="it-IT" dirty="0"/>
                <a:t>DPRAM</a:t>
              </a: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7AB25BD0-93E7-45E8-821F-0A7FF590E75B}"/>
                </a:ext>
              </a:extLst>
            </p:cNvPr>
            <p:cNvSpPr/>
            <p:nvPr/>
          </p:nvSpPr>
          <p:spPr>
            <a:xfrm>
              <a:off x="2138220" y="2849477"/>
              <a:ext cx="344014" cy="792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it-IT" sz="1100" dirty="0"/>
                <a:t>WB Slave &amp; </a:t>
              </a:r>
              <a:r>
                <a:rPr lang="it-IT" sz="1100" dirty="0" err="1"/>
                <a:t>Scrubber</a:t>
              </a:r>
              <a:endParaRPr lang="it-IT" sz="1100" dirty="0"/>
            </a:p>
          </p:txBody>
        </p:sp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25C286DD-8668-4732-9205-163F463FCD64}"/>
                </a:ext>
              </a:extLst>
            </p:cNvPr>
            <p:cNvSpPr/>
            <p:nvPr/>
          </p:nvSpPr>
          <p:spPr>
            <a:xfrm>
              <a:off x="2699792" y="2492896"/>
              <a:ext cx="972108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100" dirty="0" err="1"/>
                <a:t>SecureROM</a:t>
              </a:r>
              <a:endParaRPr lang="it-IT" sz="1100" dirty="0"/>
            </a:p>
          </p:txBody>
        </p:sp>
        <p:sp>
          <p:nvSpPr>
            <p:cNvPr id="16" name="Freccia a destra 15">
              <a:extLst>
                <a:ext uri="{FF2B5EF4-FFF2-40B4-BE49-F238E27FC236}">
                  <a16:creationId xmlns:a16="http://schemas.microsoft.com/office/drawing/2014/main" id="{62C7A67E-A46E-43CD-BD7C-EC1FD09EFBA2}"/>
                </a:ext>
              </a:extLst>
            </p:cNvPr>
            <p:cNvSpPr/>
            <p:nvPr/>
          </p:nvSpPr>
          <p:spPr>
            <a:xfrm>
              <a:off x="3795097" y="2996951"/>
              <a:ext cx="552967" cy="377175"/>
            </a:xfrm>
            <a:prstGeom prst="rightArrow">
              <a:avLst>
                <a:gd name="adj1" fmla="val 50461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F8A7375C-3281-402B-93CD-B709F54AB866}"/>
                </a:ext>
              </a:extLst>
            </p:cNvPr>
            <p:cNvSpPr txBox="1"/>
            <p:nvPr/>
          </p:nvSpPr>
          <p:spPr>
            <a:xfrm>
              <a:off x="2083720" y="2131734"/>
              <a:ext cx="1738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>
                  <a:solidFill>
                    <a:schemeClr val="bg1"/>
                  </a:solidFill>
                </a:rPr>
                <a:t>Instruction</a:t>
              </a:r>
              <a:r>
                <a:rPr lang="it-IT" dirty="0">
                  <a:solidFill>
                    <a:schemeClr val="bg1"/>
                  </a:solidFill>
                </a:rPr>
                <a:t> </a:t>
              </a:r>
              <a:r>
                <a:rPr lang="it-IT" dirty="0" err="1">
                  <a:solidFill>
                    <a:schemeClr val="bg1"/>
                  </a:solidFill>
                </a:rPr>
                <a:t>mem</a:t>
              </a:r>
              <a:endParaRPr lang="it-IT" dirty="0">
                <a:solidFill>
                  <a:schemeClr val="bg1"/>
                </a:solidFill>
              </a:endParaRPr>
            </a:p>
          </p:txBody>
        </p:sp>
        <p:sp>
          <p:nvSpPr>
            <p:cNvPr id="20" name="Freccia bidirezionale orizzontale 19">
              <a:extLst>
                <a:ext uri="{FF2B5EF4-FFF2-40B4-BE49-F238E27FC236}">
                  <a16:creationId xmlns:a16="http://schemas.microsoft.com/office/drawing/2014/main" id="{1935F065-C01A-4E8A-A5C3-DCD57D9573F3}"/>
                </a:ext>
              </a:extLst>
            </p:cNvPr>
            <p:cNvSpPr/>
            <p:nvPr/>
          </p:nvSpPr>
          <p:spPr>
            <a:xfrm>
              <a:off x="2482234" y="3154013"/>
              <a:ext cx="253562" cy="216024"/>
            </a:xfrm>
            <a:prstGeom prst="leftRightArrow">
              <a:avLst>
                <a:gd name="adj1" fmla="val 50000"/>
                <a:gd name="adj2" fmla="val 3236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Freccia curva 20">
              <a:extLst>
                <a:ext uri="{FF2B5EF4-FFF2-40B4-BE49-F238E27FC236}">
                  <a16:creationId xmlns:a16="http://schemas.microsoft.com/office/drawing/2014/main" id="{47B0B312-6958-46DF-80FB-7755436E5A0D}"/>
                </a:ext>
              </a:extLst>
            </p:cNvPr>
            <p:cNvSpPr/>
            <p:nvPr/>
          </p:nvSpPr>
          <p:spPr>
            <a:xfrm rot="16200000">
              <a:off x="3392733" y="2474061"/>
              <a:ext cx="690532" cy="3057902"/>
            </a:xfrm>
            <a:prstGeom prst="bentArrow">
              <a:avLst>
                <a:gd name="adj1" fmla="val 13672"/>
                <a:gd name="adj2" fmla="val 19771"/>
                <a:gd name="adj3" fmla="val 25000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grpSp>
          <p:nvGrpSpPr>
            <p:cNvPr id="27" name="Gruppo 26">
              <a:extLst>
                <a:ext uri="{FF2B5EF4-FFF2-40B4-BE49-F238E27FC236}">
                  <a16:creationId xmlns:a16="http://schemas.microsoft.com/office/drawing/2014/main" id="{B4E4F01C-CF72-4B10-9CEA-9A27CBAF9BDB}"/>
                </a:ext>
              </a:extLst>
            </p:cNvPr>
            <p:cNvGrpSpPr/>
            <p:nvPr/>
          </p:nvGrpSpPr>
          <p:grpSpPr>
            <a:xfrm flipH="1">
              <a:off x="6581051" y="2130066"/>
              <a:ext cx="1686784" cy="1692519"/>
              <a:chOff x="6370236" y="1995789"/>
              <a:chExt cx="1728192" cy="1692519"/>
            </a:xfrm>
          </p:grpSpPr>
          <p:sp>
            <p:nvSpPr>
              <p:cNvPr id="22" name="Rettangolo 21">
                <a:extLst>
                  <a:ext uri="{FF2B5EF4-FFF2-40B4-BE49-F238E27FC236}">
                    <a16:creationId xmlns:a16="http://schemas.microsoft.com/office/drawing/2014/main" id="{B788A7FF-B94C-4B19-A3B3-876CE8F34678}"/>
                  </a:ext>
                </a:extLst>
              </p:cNvPr>
              <p:cNvSpPr/>
              <p:nvPr/>
            </p:nvSpPr>
            <p:spPr>
              <a:xfrm>
                <a:off x="6370236" y="2010643"/>
                <a:ext cx="1728192" cy="167766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3" name="Rettangolo 22">
                <a:extLst>
                  <a:ext uri="{FF2B5EF4-FFF2-40B4-BE49-F238E27FC236}">
                    <a16:creationId xmlns:a16="http://schemas.microsoft.com/office/drawing/2014/main" id="{9A4E942E-3145-467F-8C5E-45FC678C1C57}"/>
                  </a:ext>
                </a:extLst>
              </p:cNvPr>
              <p:cNvSpPr/>
              <p:nvPr/>
            </p:nvSpPr>
            <p:spPr>
              <a:xfrm>
                <a:off x="7054312" y="2655255"/>
                <a:ext cx="936104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/>
                  <a:t>ECC</a:t>
                </a:r>
              </a:p>
              <a:p>
                <a:pPr algn="ctr"/>
                <a:r>
                  <a:rPr lang="it-IT" dirty="0"/>
                  <a:t>DPRAM</a:t>
                </a:r>
              </a:p>
            </p:txBody>
          </p:sp>
          <p:sp>
            <p:nvSpPr>
              <p:cNvPr id="24" name="Rettangolo 23">
                <a:extLst>
                  <a:ext uri="{FF2B5EF4-FFF2-40B4-BE49-F238E27FC236}">
                    <a16:creationId xmlns:a16="http://schemas.microsoft.com/office/drawing/2014/main" id="{5A5FA6CC-BD41-43DB-9AD6-3F554D89B813}"/>
                  </a:ext>
                </a:extLst>
              </p:cNvPr>
              <p:cNvSpPr/>
              <p:nvPr/>
            </p:nvSpPr>
            <p:spPr>
              <a:xfrm>
                <a:off x="6456736" y="2655256"/>
                <a:ext cx="344014" cy="79208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it-IT" sz="1100" dirty="0"/>
                  <a:t>WB Slave &amp; </a:t>
                </a:r>
                <a:r>
                  <a:rPr lang="it-IT" sz="1100" dirty="0" err="1"/>
                  <a:t>Scrubber</a:t>
                </a:r>
                <a:endParaRPr lang="it-IT" sz="1100" dirty="0"/>
              </a:p>
            </p:txBody>
          </p:sp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8DEBFF8E-C534-42DE-9F45-6D8139CF3677}"/>
                  </a:ext>
                </a:extLst>
              </p:cNvPr>
              <p:cNvSpPr txBox="1"/>
              <p:nvPr/>
            </p:nvSpPr>
            <p:spPr>
              <a:xfrm>
                <a:off x="6483908" y="1995789"/>
                <a:ext cx="15008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>
                    <a:solidFill>
                      <a:schemeClr val="bg1"/>
                    </a:solidFill>
                  </a:rPr>
                  <a:t>Data </a:t>
                </a:r>
                <a:r>
                  <a:rPr lang="it-IT" dirty="0" err="1">
                    <a:solidFill>
                      <a:schemeClr val="bg1"/>
                    </a:solidFill>
                  </a:rPr>
                  <a:t>memory</a:t>
                </a:r>
                <a:endParaRPr lang="it-IT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ccia bidirezionale orizzontale 25">
                <a:extLst>
                  <a:ext uri="{FF2B5EF4-FFF2-40B4-BE49-F238E27FC236}">
                    <a16:creationId xmlns:a16="http://schemas.microsoft.com/office/drawing/2014/main" id="{17B9437E-544A-4788-B7AA-BD6935EB202E}"/>
                  </a:ext>
                </a:extLst>
              </p:cNvPr>
              <p:cNvSpPr/>
              <p:nvPr/>
            </p:nvSpPr>
            <p:spPr>
              <a:xfrm>
                <a:off x="6800750" y="2959792"/>
                <a:ext cx="253562" cy="216024"/>
              </a:xfrm>
              <a:prstGeom prst="leftRightArrow">
                <a:avLst>
                  <a:gd name="adj1" fmla="val 50000"/>
                  <a:gd name="adj2" fmla="val 32363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28" name="Freccia tridirezionale 27">
              <a:extLst>
                <a:ext uri="{FF2B5EF4-FFF2-40B4-BE49-F238E27FC236}">
                  <a16:creationId xmlns:a16="http://schemas.microsoft.com/office/drawing/2014/main" id="{734F442F-72C9-4774-8705-D5D7BA307DD0}"/>
                </a:ext>
              </a:extLst>
            </p:cNvPr>
            <p:cNvSpPr/>
            <p:nvPr/>
          </p:nvSpPr>
          <p:spPr>
            <a:xfrm flipV="1">
              <a:off x="5541520" y="2996951"/>
              <a:ext cx="1098429" cy="983478"/>
            </a:xfrm>
            <a:prstGeom prst="leftRightUpArrow">
              <a:avLst>
                <a:gd name="adj1" fmla="val 15152"/>
                <a:gd name="adj2" fmla="val 16774"/>
                <a:gd name="adj3" fmla="val 2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Rettangolo 28">
              <a:extLst>
                <a:ext uri="{FF2B5EF4-FFF2-40B4-BE49-F238E27FC236}">
                  <a16:creationId xmlns:a16="http://schemas.microsoft.com/office/drawing/2014/main" id="{12ED4B02-347D-45F6-B101-116AB56F3ECB}"/>
                </a:ext>
              </a:extLst>
            </p:cNvPr>
            <p:cNvSpPr/>
            <p:nvPr/>
          </p:nvSpPr>
          <p:spPr>
            <a:xfrm>
              <a:off x="4763089" y="4840286"/>
              <a:ext cx="884742" cy="4717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/>
                <a:t>Ethernet MAC</a:t>
              </a:r>
            </a:p>
          </p:txBody>
        </p:sp>
        <p:sp>
          <p:nvSpPr>
            <p:cNvPr id="30" name="Rettangolo 29">
              <a:extLst>
                <a:ext uri="{FF2B5EF4-FFF2-40B4-BE49-F238E27FC236}">
                  <a16:creationId xmlns:a16="http://schemas.microsoft.com/office/drawing/2014/main" id="{33DC3266-3CA1-4E65-AEFB-FA1DBD9603D7}"/>
                </a:ext>
              </a:extLst>
            </p:cNvPr>
            <p:cNvSpPr/>
            <p:nvPr/>
          </p:nvSpPr>
          <p:spPr>
            <a:xfrm>
              <a:off x="5842194" y="4840286"/>
              <a:ext cx="811901" cy="4717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/>
                <a:t>UART (debug)</a:t>
              </a:r>
            </a:p>
          </p:txBody>
        </p:sp>
        <p:sp>
          <p:nvSpPr>
            <p:cNvPr id="32" name="Rettangolo 31">
              <a:extLst>
                <a:ext uri="{FF2B5EF4-FFF2-40B4-BE49-F238E27FC236}">
                  <a16:creationId xmlns:a16="http://schemas.microsoft.com/office/drawing/2014/main" id="{86624BA3-6F50-4F38-9793-3E3D1E15AB69}"/>
                </a:ext>
              </a:extLst>
            </p:cNvPr>
            <p:cNvSpPr/>
            <p:nvPr/>
          </p:nvSpPr>
          <p:spPr>
            <a:xfrm>
              <a:off x="6814472" y="4833196"/>
              <a:ext cx="612356" cy="4717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 err="1"/>
                <a:t>Watchdog</a:t>
              </a:r>
              <a:endParaRPr lang="it-IT" sz="1200" dirty="0"/>
            </a:p>
          </p:txBody>
        </p:sp>
        <p:sp>
          <p:nvSpPr>
            <p:cNvPr id="33" name="Freccia curva 32">
              <a:extLst>
                <a:ext uri="{FF2B5EF4-FFF2-40B4-BE49-F238E27FC236}">
                  <a16:creationId xmlns:a16="http://schemas.microsoft.com/office/drawing/2014/main" id="{E8282914-796A-4D5A-B14E-3A4D325A3092}"/>
                </a:ext>
              </a:extLst>
            </p:cNvPr>
            <p:cNvSpPr/>
            <p:nvPr/>
          </p:nvSpPr>
          <p:spPr>
            <a:xfrm rot="16200000" flipV="1">
              <a:off x="7251912" y="3443908"/>
              <a:ext cx="741755" cy="1021333"/>
            </a:xfrm>
            <a:prstGeom prst="bentArrow">
              <a:avLst>
                <a:gd name="adj1" fmla="val 13672"/>
                <a:gd name="adj2" fmla="val 19771"/>
                <a:gd name="adj3" fmla="val 25000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34" name="Freccia bidirezionale verticale 33">
              <a:extLst>
                <a:ext uri="{FF2B5EF4-FFF2-40B4-BE49-F238E27FC236}">
                  <a16:creationId xmlns:a16="http://schemas.microsoft.com/office/drawing/2014/main" id="{785539B7-5018-413B-AD40-CA96C77D90E6}"/>
                </a:ext>
              </a:extLst>
            </p:cNvPr>
            <p:cNvSpPr/>
            <p:nvPr/>
          </p:nvSpPr>
          <p:spPr>
            <a:xfrm>
              <a:off x="5148064" y="4591232"/>
              <a:ext cx="216024" cy="249053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Freccia in giù 34">
              <a:extLst>
                <a:ext uri="{FF2B5EF4-FFF2-40B4-BE49-F238E27FC236}">
                  <a16:creationId xmlns:a16="http://schemas.microsoft.com/office/drawing/2014/main" id="{F79B31B3-9E31-4AEE-B33D-BEF3DF1A4D58}"/>
                </a:ext>
              </a:extLst>
            </p:cNvPr>
            <p:cNvSpPr/>
            <p:nvPr/>
          </p:nvSpPr>
          <p:spPr>
            <a:xfrm>
              <a:off x="6120509" y="4596643"/>
              <a:ext cx="216024" cy="21524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Freccia in giù 37">
              <a:extLst>
                <a:ext uri="{FF2B5EF4-FFF2-40B4-BE49-F238E27FC236}">
                  <a16:creationId xmlns:a16="http://schemas.microsoft.com/office/drawing/2014/main" id="{8E0B7C5D-515E-4A30-841F-320A78DF6BA5}"/>
                </a:ext>
              </a:extLst>
            </p:cNvPr>
            <p:cNvSpPr/>
            <p:nvPr/>
          </p:nvSpPr>
          <p:spPr>
            <a:xfrm>
              <a:off x="7004111" y="4438390"/>
              <a:ext cx="216024" cy="37418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" name="Ovale 1">
              <a:extLst>
                <a:ext uri="{FF2B5EF4-FFF2-40B4-BE49-F238E27FC236}">
                  <a16:creationId xmlns:a16="http://schemas.microsoft.com/office/drawing/2014/main" id="{71396521-DED9-4F31-BC6C-59C3C006A839}"/>
                </a:ext>
              </a:extLst>
            </p:cNvPr>
            <p:cNvSpPr/>
            <p:nvPr/>
          </p:nvSpPr>
          <p:spPr>
            <a:xfrm>
              <a:off x="3473111" y="4008144"/>
              <a:ext cx="3835867" cy="589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WISHBONE</a:t>
              </a:r>
            </a:p>
            <a:p>
              <a:pPr algn="ctr"/>
              <a:r>
                <a:rPr lang="it-IT" dirty="0" err="1"/>
                <a:t>interconnect</a:t>
              </a:r>
              <a:endParaRPr lang="it-IT" dirty="0"/>
            </a:p>
          </p:txBody>
        </p:sp>
        <p:sp>
          <p:nvSpPr>
            <p:cNvPr id="40" name="Rettangolo 39">
              <a:extLst>
                <a:ext uri="{FF2B5EF4-FFF2-40B4-BE49-F238E27FC236}">
                  <a16:creationId xmlns:a16="http://schemas.microsoft.com/office/drawing/2014/main" id="{89850CB4-CABD-40F0-866B-2D480048C698}"/>
                </a:ext>
              </a:extLst>
            </p:cNvPr>
            <p:cNvSpPr/>
            <p:nvPr/>
          </p:nvSpPr>
          <p:spPr>
            <a:xfrm>
              <a:off x="3683984" y="4830428"/>
              <a:ext cx="884742" cy="471730"/>
            </a:xfrm>
            <a:prstGeom prst="rect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/>
                <a:t>AHB</a:t>
              </a:r>
            </a:p>
            <a:p>
              <a:pPr algn="ctr"/>
              <a:r>
                <a:rPr lang="it-IT" sz="1400" dirty="0" err="1"/>
                <a:t>eNVM</a:t>
              </a:r>
              <a:endParaRPr lang="it-IT" sz="1400" dirty="0"/>
            </a:p>
          </p:txBody>
        </p:sp>
        <p:sp>
          <p:nvSpPr>
            <p:cNvPr id="44" name="Freccia in su 43">
              <a:extLst>
                <a:ext uri="{FF2B5EF4-FFF2-40B4-BE49-F238E27FC236}">
                  <a16:creationId xmlns:a16="http://schemas.microsoft.com/office/drawing/2014/main" id="{860191C7-A090-4CDF-B2D9-CBAE70F13CA4}"/>
                </a:ext>
              </a:extLst>
            </p:cNvPr>
            <p:cNvSpPr/>
            <p:nvPr/>
          </p:nvSpPr>
          <p:spPr>
            <a:xfrm>
              <a:off x="3995937" y="4581373"/>
              <a:ext cx="216024" cy="215239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</p:spTree>
    <p:extLst>
      <p:ext uri="{BB962C8B-B14F-4D97-AF65-F5344CB8AC3E}">
        <p14:creationId xmlns:p14="http://schemas.microsoft.com/office/powerpoint/2010/main" val="3054406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1422472-D89B-451C-A798-347F1F20FD79}"/>
              </a:ext>
            </a:extLst>
          </p:cNvPr>
          <p:cNvSpPr txBox="1"/>
          <p:nvPr/>
        </p:nvSpPr>
        <p:spPr>
          <a:xfrm>
            <a:off x="76717" y="836712"/>
            <a:ext cx="36984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Logic utilization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E6A76F1A-E288-45AB-A439-14E7B0DD6691}"/>
              </a:ext>
            </a:extLst>
          </p:cNvPr>
          <p:cNvSpPr/>
          <p:nvPr/>
        </p:nvSpPr>
        <p:spPr>
          <a:xfrm>
            <a:off x="84854" y="1469327"/>
            <a:ext cx="878497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Partial</a:t>
            </a:r>
            <a:r>
              <a:rPr lang="it-IT" dirty="0"/>
              <a:t> TMR of RISC-V running </a:t>
            </a:r>
            <a:r>
              <a:rPr lang="it-IT" dirty="0" err="1"/>
              <a:t>at</a:t>
            </a:r>
            <a:r>
              <a:rPr lang="it-IT" dirty="0"/>
              <a:t> </a:t>
            </a:r>
            <a:r>
              <a:rPr lang="it-IT" b="1" dirty="0"/>
              <a:t>50 MHz</a:t>
            </a:r>
            <a:r>
              <a:rPr lang="it-IT" dirty="0"/>
              <a:t>, </a:t>
            </a:r>
            <a:r>
              <a:rPr lang="it-IT" b="1" dirty="0"/>
              <a:t>32 </a:t>
            </a:r>
            <a:r>
              <a:rPr lang="it-IT" b="1" dirty="0" err="1"/>
              <a:t>kB</a:t>
            </a:r>
            <a:r>
              <a:rPr lang="it-IT" b="1" dirty="0"/>
              <a:t> + 32 </a:t>
            </a:r>
            <a:r>
              <a:rPr lang="it-IT" b="1" dirty="0" err="1"/>
              <a:t>kB</a:t>
            </a:r>
            <a:r>
              <a:rPr lang="it-IT" b="1" dirty="0"/>
              <a:t> of ECC SRAM</a:t>
            </a:r>
            <a:r>
              <a:rPr lang="it-IT" dirty="0"/>
              <a:t>, Ethernet MAC</a:t>
            </a:r>
            <a:endParaRPr lang="it-IT" b="1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b="1" dirty="0" err="1"/>
              <a:t>Fmax</a:t>
            </a:r>
            <a:r>
              <a:rPr lang="it-IT" b="1" dirty="0"/>
              <a:t>: 60 MHz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DFFs</a:t>
            </a:r>
            <a:r>
              <a:rPr lang="it-IT" dirty="0"/>
              <a:t> and </a:t>
            </a:r>
            <a:r>
              <a:rPr lang="it-IT" dirty="0" err="1"/>
              <a:t>LUTs</a:t>
            </a:r>
            <a:r>
              <a:rPr lang="it-IT" dirty="0"/>
              <a:t> with MS2050 SF2: </a:t>
            </a:r>
            <a:r>
              <a:rPr lang="it-IT" b="1" dirty="0"/>
              <a:t>30% (15k </a:t>
            </a:r>
            <a:r>
              <a:rPr lang="it-IT" b="1" dirty="0" err="1"/>
              <a:t>LUTs</a:t>
            </a:r>
            <a:r>
              <a:rPr lang="it-IT" b="1" dirty="0"/>
              <a:t>, 13k </a:t>
            </a:r>
            <a:r>
              <a:rPr lang="it-IT" b="1" dirty="0" err="1"/>
              <a:t>DFFs</a:t>
            </a:r>
            <a:r>
              <a:rPr lang="it-IT" b="1" dirty="0"/>
              <a:t>)</a:t>
            </a:r>
            <a:r>
              <a:rPr lang="it-IT" dirty="0"/>
              <a:t>  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lvl="1">
              <a:buSzPct val="100000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</p:txBody>
      </p:sp>
      <p:grpSp>
        <p:nvGrpSpPr>
          <p:cNvPr id="45" name="Gruppo 44">
            <a:extLst>
              <a:ext uri="{FF2B5EF4-FFF2-40B4-BE49-F238E27FC236}">
                <a16:creationId xmlns:a16="http://schemas.microsoft.com/office/drawing/2014/main" id="{5B9A9166-EF76-4317-9236-CEAA74F255BD}"/>
              </a:ext>
            </a:extLst>
          </p:cNvPr>
          <p:cNvGrpSpPr/>
          <p:nvPr/>
        </p:nvGrpSpPr>
        <p:grpSpPr>
          <a:xfrm>
            <a:off x="1463942" y="3429000"/>
            <a:ext cx="6216115" cy="3181950"/>
            <a:chOff x="2051720" y="2130066"/>
            <a:chExt cx="6216115" cy="3181950"/>
          </a:xfrm>
        </p:grpSpPr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0772767C-2C57-440B-BB1A-3F0CA3357419}"/>
                </a:ext>
              </a:extLst>
            </p:cNvPr>
            <p:cNvSpPr/>
            <p:nvPr/>
          </p:nvSpPr>
          <p:spPr>
            <a:xfrm>
              <a:off x="2051720" y="2204864"/>
              <a:ext cx="1728192" cy="167766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CA445BB4-D1D0-4651-A925-83906F8A2621}"/>
                </a:ext>
              </a:extLst>
            </p:cNvPr>
            <p:cNvGrpSpPr/>
            <p:nvPr/>
          </p:nvGrpSpPr>
          <p:grpSpPr>
            <a:xfrm>
              <a:off x="4355976" y="2708920"/>
              <a:ext cx="1162447" cy="892586"/>
              <a:chOff x="4031940" y="2800427"/>
              <a:chExt cx="1162447" cy="892586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21D56938-812A-4898-9771-9DB5EE825683}"/>
                  </a:ext>
                </a:extLst>
              </p:cNvPr>
              <p:cNvSpPr/>
              <p:nvPr/>
            </p:nvSpPr>
            <p:spPr>
              <a:xfrm>
                <a:off x="4114267" y="2800427"/>
                <a:ext cx="1080120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it-IT" dirty="0"/>
                  <a:t>RISC-V</a:t>
                </a:r>
              </a:p>
            </p:txBody>
          </p:sp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629B2EFB-C164-4DD3-9A0E-749DD93376D8}"/>
                  </a:ext>
                </a:extLst>
              </p:cNvPr>
              <p:cNvSpPr/>
              <p:nvPr/>
            </p:nvSpPr>
            <p:spPr>
              <a:xfrm>
                <a:off x="4074529" y="2849476"/>
                <a:ext cx="1080120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/>
                  <a:t>RISC-V</a:t>
                </a:r>
              </a:p>
            </p:txBody>
          </p:sp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7FB8604D-4138-476A-AF5A-39F5C6013CBF}"/>
                  </a:ext>
                </a:extLst>
              </p:cNvPr>
              <p:cNvSpPr/>
              <p:nvPr/>
            </p:nvSpPr>
            <p:spPr>
              <a:xfrm>
                <a:off x="4031940" y="2900925"/>
                <a:ext cx="1080120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/>
                  <a:t>RISC-V</a:t>
                </a:r>
              </a:p>
              <a:p>
                <a:pPr algn="ctr"/>
                <a:r>
                  <a:rPr lang="it-IT" dirty="0"/>
                  <a:t>CPU</a:t>
                </a:r>
              </a:p>
            </p:txBody>
          </p:sp>
        </p:grpSp>
        <p:sp>
          <p:nvSpPr>
            <p:cNvPr id="8" name="Rettangolo 7">
              <a:extLst>
                <a:ext uri="{FF2B5EF4-FFF2-40B4-BE49-F238E27FC236}">
                  <a16:creationId xmlns:a16="http://schemas.microsoft.com/office/drawing/2014/main" id="{ED75EC81-63F8-4B2C-9B77-4AE51A8F4233}"/>
                </a:ext>
              </a:extLst>
            </p:cNvPr>
            <p:cNvSpPr/>
            <p:nvPr/>
          </p:nvSpPr>
          <p:spPr>
            <a:xfrm>
              <a:off x="2735796" y="2849476"/>
              <a:ext cx="936104" cy="792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ECC</a:t>
              </a:r>
            </a:p>
            <a:p>
              <a:pPr algn="ctr"/>
              <a:r>
                <a:rPr lang="it-IT" dirty="0"/>
                <a:t>DPRAM</a:t>
              </a: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7AB25BD0-93E7-45E8-821F-0A7FF590E75B}"/>
                </a:ext>
              </a:extLst>
            </p:cNvPr>
            <p:cNvSpPr/>
            <p:nvPr/>
          </p:nvSpPr>
          <p:spPr>
            <a:xfrm>
              <a:off x="2138220" y="2849477"/>
              <a:ext cx="344014" cy="792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it-IT" sz="1100" dirty="0"/>
                <a:t>WB Slave &amp; </a:t>
              </a:r>
              <a:r>
                <a:rPr lang="it-IT" sz="1100" dirty="0" err="1"/>
                <a:t>Scrubber</a:t>
              </a:r>
              <a:endParaRPr lang="it-IT" sz="1100" dirty="0"/>
            </a:p>
          </p:txBody>
        </p:sp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25C286DD-8668-4732-9205-163F463FCD64}"/>
                </a:ext>
              </a:extLst>
            </p:cNvPr>
            <p:cNvSpPr/>
            <p:nvPr/>
          </p:nvSpPr>
          <p:spPr>
            <a:xfrm>
              <a:off x="2699792" y="2492896"/>
              <a:ext cx="972108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100" dirty="0" err="1"/>
                <a:t>SecureROM</a:t>
              </a:r>
              <a:endParaRPr lang="it-IT" sz="1100" dirty="0"/>
            </a:p>
          </p:txBody>
        </p:sp>
        <p:sp>
          <p:nvSpPr>
            <p:cNvPr id="16" name="Freccia a destra 15">
              <a:extLst>
                <a:ext uri="{FF2B5EF4-FFF2-40B4-BE49-F238E27FC236}">
                  <a16:creationId xmlns:a16="http://schemas.microsoft.com/office/drawing/2014/main" id="{62C7A67E-A46E-43CD-BD7C-EC1FD09EFBA2}"/>
                </a:ext>
              </a:extLst>
            </p:cNvPr>
            <p:cNvSpPr/>
            <p:nvPr/>
          </p:nvSpPr>
          <p:spPr>
            <a:xfrm>
              <a:off x="3795097" y="2996951"/>
              <a:ext cx="552967" cy="377175"/>
            </a:xfrm>
            <a:prstGeom prst="rightArrow">
              <a:avLst>
                <a:gd name="adj1" fmla="val 50461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F8A7375C-3281-402B-93CD-B709F54AB866}"/>
                </a:ext>
              </a:extLst>
            </p:cNvPr>
            <p:cNvSpPr txBox="1"/>
            <p:nvPr/>
          </p:nvSpPr>
          <p:spPr>
            <a:xfrm>
              <a:off x="2083720" y="2131734"/>
              <a:ext cx="1738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>
                  <a:solidFill>
                    <a:schemeClr val="bg1"/>
                  </a:solidFill>
                </a:rPr>
                <a:t>Instruction</a:t>
              </a:r>
              <a:r>
                <a:rPr lang="it-IT" dirty="0">
                  <a:solidFill>
                    <a:schemeClr val="bg1"/>
                  </a:solidFill>
                </a:rPr>
                <a:t> </a:t>
              </a:r>
              <a:r>
                <a:rPr lang="it-IT" dirty="0" err="1">
                  <a:solidFill>
                    <a:schemeClr val="bg1"/>
                  </a:solidFill>
                </a:rPr>
                <a:t>mem</a:t>
              </a:r>
              <a:endParaRPr lang="it-IT" dirty="0">
                <a:solidFill>
                  <a:schemeClr val="bg1"/>
                </a:solidFill>
              </a:endParaRPr>
            </a:p>
          </p:txBody>
        </p:sp>
        <p:sp>
          <p:nvSpPr>
            <p:cNvPr id="20" name="Freccia bidirezionale orizzontale 19">
              <a:extLst>
                <a:ext uri="{FF2B5EF4-FFF2-40B4-BE49-F238E27FC236}">
                  <a16:creationId xmlns:a16="http://schemas.microsoft.com/office/drawing/2014/main" id="{1935F065-C01A-4E8A-A5C3-DCD57D9573F3}"/>
                </a:ext>
              </a:extLst>
            </p:cNvPr>
            <p:cNvSpPr/>
            <p:nvPr/>
          </p:nvSpPr>
          <p:spPr>
            <a:xfrm>
              <a:off x="2482234" y="3154013"/>
              <a:ext cx="253562" cy="216024"/>
            </a:xfrm>
            <a:prstGeom prst="leftRightArrow">
              <a:avLst>
                <a:gd name="adj1" fmla="val 50000"/>
                <a:gd name="adj2" fmla="val 3236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1" name="Freccia curva 20">
              <a:extLst>
                <a:ext uri="{FF2B5EF4-FFF2-40B4-BE49-F238E27FC236}">
                  <a16:creationId xmlns:a16="http://schemas.microsoft.com/office/drawing/2014/main" id="{47B0B312-6958-46DF-80FB-7755436E5A0D}"/>
                </a:ext>
              </a:extLst>
            </p:cNvPr>
            <p:cNvSpPr/>
            <p:nvPr/>
          </p:nvSpPr>
          <p:spPr>
            <a:xfrm rot="16200000">
              <a:off x="3392733" y="2474061"/>
              <a:ext cx="690532" cy="3057902"/>
            </a:xfrm>
            <a:prstGeom prst="bentArrow">
              <a:avLst>
                <a:gd name="adj1" fmla="val 13672"/>
                <a:gd name="adj2" fmla="val 19771"/>
                <a:gd name="adj3" fmla="val 25000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grpSp>
          <p:nvGrpSpPr>
            <p:cNvPr id="27" name="Gruppo 26">
              <a:extLst>
                <a:ext uri="{FF2B5EF4-FFF2-40B4-BE49-F238E27FC236}">
                  <a16:creationId xmlns:a16="http://schemas.microsoft.com/office/drawing/2014/main" id="{B4E4F01C-CF72-4B10-9CEA-9A27CBAF9BDB}"/>
                </a:ext>
              </a:extLst>
            </p:cNvPr>
            <p:cNvGrpSpPr/>
            <p:nvPr/>
          </p:nvGrpSpPr>
          <p:grpSpPr>
            <a:xfrm flipH="1">
              <a:off x="6581051" y="2130066"/>
              <a:ext cx="1686784" cy="1692519"/>
              <a:chOff x="6370236" y="1995789"/>
              <a:chExt cx="1728192" cy="1692519"/>
            </a:xfrm>
          </p:grpSpPr>
          <p:sp>
            <p:nvSpPr>
              <p:cNvPr id="22" name="Rettangolo 21">
                <a:extLst>
                  <a:ext uri="{FF2B5EF4-FFF2-40B4-BE49-F238E27FC236}">
                    <a16:creationId xmlns:a16="http://schemas.microsoft.com/office/drawing/2014/main" id="{B788A7FF-B94C-4B19-A3B3-876CE8F34678}"/>
                  </a:ext>
                </a:extLst>
              </p:cNvPr>
              <p:cNvSpPr/>
              <p:nvPr/>
            </p:nvSpPr>
            <p:spPr>
              <a:xfrm>
                <a:off x="6370236" y="2010643"/>
                <a:ext cx="1728192" cy="167766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3" name="Rettangolo 22">
                <a:extLst>
                  <a:ext uri="{FF2B5EF4-FFF2-40B4-BE49-F238E27FC236}">
                    <a16:creationId xmlns:a16="http://schemas.microsoft.com/office/drawing/2014/main" id="{9A4E942E-3145-467F-8C5E-45FC678C1C57}"/>
                  </a:ext>
                </a:extLst>
              </p:cNvPr>
              <p:cNvSpPr/>
              <p:nvPr/>
            </p:nvSpPr>
            <p:spPr>
              <a:xfrm>
                <a:off x="7054312" y="2655255"/>
                <a:ext cx="936104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/>
                  <a:t>ECC</a:t>
                </a:r>
              </a:p>
              <a:p>
                <a:pPr algn="ctr"/>
                <a:r>
                  <a:rPr lang="it-IT" dirty="0"/>
                  <a:t>DPRAM</a:t>
                </a:r>
              </a:p>
            </p:txBody>
          </p:sp>
          <p:sp>
            <p:nvSpPr>
              <p:cNvPr id="24" name="Rettangolo 23">
                <a:extLst>
                  <a:ext uri="{FF2B5EF4-FFF2-40B4-BE49-F238E27FC236}">
                    <a16:creationId xmlns:a16="http://schemas.microsoft.com/office/drawing/2014/main" id="{5A5FA6CC-BD41-43DB-9AD6-3F554D89B813}"/>
                  </a:ext>
                </a:extLst>
              </p:cNvPr>
              <p:cNvSpPr/>
              <p:nvPr/>
            </p:nvSpPr>
            <p:spPr>
              <a:xfrm>
                <a:off x="6456736" y="2655256"/>
                <a:ext cx="344014" cy="79208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it-IT" sz="1100" dirty="0"/>
                  <a:t>WB Slave &amp; </a:t>
                </a:r>
                <a:r>
                  <a:rPr lang="it-IT" sz="1100" dirty="0" err="1"/>
                  <a:t>Scrubber</a:t>
                </a:r>
                <a:endParaRPr lang="it-IT" sz="1100" dirty="0"/>
              </a:p>
            </p:txBody>
          </p:sp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8DEBFF8E-C534-42DE-9F45-6D8139CF3677}"/>
                  </a:ext>
                </a:extLst>
              </p:cNvPr>
              <p:cNvSpPr txBox="1"/>
              <p:nvPr/>
            </p:nvSpPr>
            <p:spPr>
              <a:xfrm>
                <a:off x="6483908" y="1995789"/>
                <a:ext cx="15008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>
                    <a:solidFill>
                      <a:schemeClr val="bg1"/>
                    </a:solidFill>
                  </a:rPr>
                  <a:t>Data </a:t>
                </a:r>
                <a:r>
                  <a:rPr lang="it-IT" dirty="0" err="1">
                    <a:solidFill>
                      <a:schemeClr val="bg1"/>
                    </a:solidFill>
                  </a:rPr>
                  <a:t>memory</a:t>
                </a:r>
                <a:endParaRPr lang="it-IT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ccia bidirezionale orizzontale 25">
                <a:extLst>
                  <a:ext uri="{FF2B5EF4-FFF2-40B4-BE49-F238E27FC236}">
                    <a16:creationId xmlns:a16="http://schemas.microsoft.com/office/drawing/2014/main" id="{17B9437E-544A-4788-B7AA-BD6935EB202E}"/>
                  </a:ext>
                </a:extLst>
              </p:cNvPr>
              <p:cNvSpPr/>
              <p:nvPr/>
            </p:nvSpPr>
            <p:spPr>
              <a:xfrm>
                <a:off x="6800750" y="2959792"/>
                <a:ext cx="253562" cy="216024"/>
              </a:xfrm>
              <a:prstGeom prst="leftRightArrow">
                <a:avLst>
                  <a:gd name="adj1" fmla="val 50000"/>
                  <a:gd name="adj2" fmla="val 32363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28" name="Freccia tridirezionale 27">
              <a:extLst>
                <a:ext uri="{FF2B5EF4-FFF2-40B4-BE49-F238E27FC236}">
                  <a16:creationId xmlns:a16="http://schemas.microsoft.com/office/drawing/2014/main" id="{734F442F-72C9-4774-8705-D5D7BA307DD0}"/>
                </a:ext>
              </a:extLst>
            </p:cNvPr>
            <p:cNvSpPr/>
            <p:nvPr/>
          </p:nvSpPr>
          <p:spPr>
            <a:xfrm flipV="1">
              <a:off x="5541520" y="2996951"/>
              <a:ext cx="1098429" cy="983478"/>
            </a:xfrm>
            <a:prstGeom prst="leftRightUpArrow">
              <a:avLst>
                <a:gd name="adj1" fmla="val 15152"/>
                <a:gd name="adj2" fmla="val 16774"/>
                <a:gd name="adj3" fmla="val 2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9" name="Rettangolo 28">
              <a:extLst>
                <a:ext uri="{FF2B5EF4-FFF2-40B4-BE49-F238E27FC236}">
                  <a16:creationId xmlns:a16="http://schemas.microsoft.com/office/drawing/2014/main" id="{12ED4B02-347D-45F6-B101-116AB56F3ECB}"/>
                </a:ext>
              </a:extLst>
            </p:cNvPr>
            <p:cNvSpPr/>
            <p:nvPr/>
          </p:nvSpPr>
          <p:spPr>
            <a:xfrm>
              <a:off x="4763089" y="4840286"/>
              <a:ext cx="884742" cy="4717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/>
                <a:t>Ethernet MAC</a:t>
              </a:r>
            </a:p>
          </p:txBody>
        </p:sp>
        <p:sp>
          <p:nvSpPr>
            <p:cNvPr id="30" name="Rettangolo 29">
              <a:extLst>
                <a:ext uri="{FF2B5EF4-FFF2-40B4-BE49-F238E27FC236}">
                  <a16:creationId xmlns:a16="http://schemas.microsoft.com/office/drawing/2014/main" id="{33DC3266-3CA1-4E65-AEFB-FA1DBD9603D7}"/>
                </a:ext>
              </a:extLst>
            </p:cNvPr>
            <p:cNvSpPr/>
            <p:nvPr/>
          </p:nvSpPr>
          <p:spPr>
            <a:xfrm>
              <a:off x="5842194" y="4840286"/>
              <a:ext cx="811901" cy="4717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/>
                <a:t>UART (debug)</a:t>
              </a:r>
            </a:p>
          </p:txBody>
        </p:sp>
        <p:sp>
          <p:nvSpPr>
            <p:cNvPr id="32" name="Rettangolo 31">
              <a:extLst>
                <a:ext uri="{FF2B5EF4-FFF2-40B4-BE49-F238E27FC236}">
                  <a16:creationId xmlns:a16="http://schemas.microsoft.com/office/drawing/2014/main" id="{86624BA3-6F50-4F38-9793-3E3D1E15AB69}"/>
                </a:ext>
              </a:extLst>
            </p:cNvPr>
            <p:cNvSpPr/>
            <p:nvPr/>
          </p:nvSpPr>
          <p:spPr>
            <a:xfrm>
              <a:off x="6814472" y="4833196"/>
              <a:ext cx="612356" cy="4717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 err="1"/>
                <a:t>Watchdog</a:t>
              </a:r>
              <a:endParaRPr lang="it-IT" sz="1200" dirty="0"/>
            </a:p>
          </p:txBody>
        </p:sp>
        <p:sp>
          <p:nvSpPr>
            <p:cNvPr id="33" name="Freccia curva 32">
              <a:extLst>
                <a:ext uri="{FF2B5EF4-FFF2-40B4-BE49-F238E27FC236}">
                  <a16:creationId xmlns:a16="http://schemas.microsoft.com/office/drawing/2014/main" id="{E8282914-796A-4D5A-B14E-3A4D325A3092}"/>
                </a:ext>
              </a:extLst>
            </p:cNvPr>
            <p:cNvSpPr/>
            <p:nvPr/>
          </p:nvSpPr>
          <p:spPr>
            <a:xfrm rot="16200000" flipV="1">
              <a:off x="7251912" y="3443908"/>
              <a:ext cx="741755" cy="1021333"/>
            </a:xfrm>
            <a:prstGeom prst="bentArrow">
              <a:avLst>
                <a:gd name="adj1" fmla="val 13672"/>
                <a:gd name="adj2" fmla="val 19771"/>
                <a:gd name="adj3" fmla="val 25000"/>
                <a:gd name="adj4" fmla="val 4375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>
                <a:solidFill>
                  <a:schemeClr val="tx1"/>
                </a:solidFill>
              </a:endParaRPr>
            </a:p>
          </p:txBody>
        </p:sp>
        <p:sp>
          <p:nvSpPr>
            <p:cNvPr id="34" name="Freccia bidirezionale verticale 33">
              <a:extLst>
                <a:ext uri="{FF2B5EF4-FFF2-40B4-BE49-F238E27FC236}">
                  <a16:creationId xmlns:a16="http://schemas.microsoft.com/office/drawing/2014/main" id="{785539B7-5018-413B-AD40-CA96C77D90E6}"/>
                </a:ext>
              </a:extLst>
            </p:cNvPr>
            <p:cNvSpPr/>
            <p:nvPr/>
          </p:nvSpPr>
          <p:spPr>
            <a:xfrm>
              <a:off x="5148064" y="4591232"/>
              <a:ext cx="216024" cy="249053"/>
            </a:xfrm>
            <a:prstGeom prst="up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5" name="Freccia in giù 34">
              <a:extLst>
                <a:ext uri="{FF2B5EF4-FFF2-40B4-BE49-F238E27FC236}">
                  <a16:creationId xmlns:a16="http://schemas.microsoft.com/office/drawing/2014/main" id="{F79B31B3-9E31-4AEE-B33D-BEF3DF1A4D58}"/>
                </a:ext>
              </a:extLst>
            </p:cNvPr>
            <p:cNvSpPr/>
            <p:nvPr/>
          </p:nvSpPr>
          <p:spPr>
            <a:xfrm>
              <a:off x="6120509" y="4596643"/>
              <a:ext cx="216024" cy="21524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Freccia in giù 37">
              <a:extLst>
                <a:ext uri="{FF2B5EF4-FFF2-40B4-BE49-F238E27FC236}">
                  <a16:creationId xmlns:a16="http://schemas.microsoft.com/office/drawing/2014/main" id="{8E0B7C5D-515E-4A30-841F-320A78DF6BA5}"/>
                </a:ext>
              </a:extLst>
            </p:cNvPr>
            <p:cNvSpPr/>
            <p:nvPr/>
          </p:nvSpPr>
          <p:spPr>
            <a:xfrm>
              <a:off x="7004111" y="4438390"/>
              <a:ext cx="216024" cy="37418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" name="Ovale 1">
              <a:extLst>
                <a:ext uri="{FF2B5EF4-FFF2-40B4-BE49-F238E27FC236}">
                  <a16:creationId xmlns:a16="http://schemas.microsoft.com/office/drawing/2014/main" id="{71396521-DED9-4F31-BC6C-59C3C006A839}"/>
                </a:ext>
              </a:extLst>
            </p:cNvPr>
            <p:cNvSpPr/>
            <p:nvPr/>
          </p:nvSpPr>
          <p:spPr>
            <a:xfrm>
              <a:off x="3473111" y="4008144"/>
              <a:ext cx="3835867" cy="589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WISHBONE</a:t>
              </a:r>
            </a:p>
            <a:p>
              <a:pPr algn="ctr"/>
              <a:r>
                <a:rPr lang="it-IT" dirty="0" err="1"/>
                <a:t>interconnect</a:t>
              </a:r>
              <a:endParaRPr lang="it-IT" dirty="0"/>
            </a:p>
          </p:txBody>
        </p:sp>
      </p:grpSp>
    </p:spTree>
    <p:extLst>
      <p:ext uri="{BB962C8B-B14F-4D97-AF65-F5344CB8AC3E}">
        <p14:creationId xmlns:p14="http://schemas.microsoft.com/office/powerpoint/2010/main" val="36593916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1422472-D89B-451C-A798-347F1F20FD79}"/>
              </a:ext>
            </a:extLst>
          </p:cNvPr>
          <p:cNvSpPr txBox="1"/>
          <p:nvPr/>
        </p:nvSpPr>
        <p:spPr>
          <a:xfrm>
            <a:off x="76717" y="836712"/>
            <a:ext cx="83407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Results at CHARM using RISC-V SoC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E6A76F1A-E288-45AB-A439-14E7B0DD6691}"/>
              </a:ext>
            </a:extLst>
          </p:cNvPr>
          <p:cNvSpPr/>
          <p:nvPr/>
        </p:nvSpPr>
        <p:spPr>
          <a:xfrm>
            <a:off x="84854" y="1469327"/>
            <a:ext cx="878497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Partial</a:t>
            </a:r>
            <a:r>
              <a:rPr lang="it-IT" dirty="0"/>
              <a:t> TMR of RISC-V running </a:t>
            </a:r>
            <a:r>
              <a:rPr lang="it-IT" dirty="0" err="1"/>
              <a:t>at</a:t>
            </a:r>
            <a:r>
              <a:rPr lang="it-IT" dirty="0"/>
              <a:t> 50 MHz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ECC </a:t>
            </a:r>
            <a:r>
              <a:rPr lang="it-IT" dirty="0" err="1"/>
              <a:t>instruction</a:t>
            </a:r>
            <a:r>
              <a:rPr lang="it-IT" dirty="0"/>
              <a:t> and data </a:t>
            </a:r>
            <a:r>
              <a:rPr lang="it-IT" dirty="0" err="1"/>
              <a:t>memory</a:t>
            </a:r>
            <a:r>
              <a:rPr lang="it-IT" dirty="0"/>
              <a:t>: </a:t>
            </a:r>
            <a:r>
              <a:rPr lang="it-IT" b="1" dirty="0"/>
              <a:t>8 </a:t>
            </a:r>
            <a:r>
              <a:rPr lang="it-IT" b="1" dirty="0" err="1"/>
              <a:t>kB</a:t>
            </a:r>
            <a:r>
              <a:rPr lang="it-IT" b="1" dirty="0"/>
              <a:t> + 8 </a:t>
            </a:r>
            <a:r>
              <a:rPr lang="it-IT" b="1" dirty="0" err="1"/>
              <a:t>kB</a:t>
            </a:r>
            <a:endParaRPr lang="it-IT" b="1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RISC-V running a </a:t>
            </a:r>
            <a:r>
              <a:rPr lang="it-IT" dirty="0" err="1"/>
              <a:t>checksum</a:t>
            </a:r>
            <a:r>
              <a:rPr lang="it-IT" dirty="0"/>
              <a:t> of data </a:t>
            </a:r>
            <a:r>
              <a:rPr lang="it-IT" dirty="0" err="1"/>
              <a:t>memory</a:t>
            </a: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ECC single </a:t>
            </a:r>
            <a:r>
              <a:rPr lang="it-IT" dirty="0" err="1"/>
              <a:t>error</a:t>
            </a:r>
            <a:r>
              <a:rPr lang="it-IT" dirty="0"/>
              <a:t> &amp; double </a:t>
            </a:r>
            <a:r>
              <a:rPr lang="it-IT" dirty="0" err="1"/>
              <a:t>error</a:t>
            </a:r>
            <a:r>
              <a:rPr lang="it-IT" dirty="0"/>
              <a:t> </a:t>
            </a:r>
            <a:r>
              <a:rPr lang="it-IT" dirty="0" err="1"/>
              <a:t>stats</a:t>
            </a:r>
            <a:endParaRPr lang="it-IT" dirty="0"/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/>
              <a:t>SEU Cross-section (single </a:t>
            </a:r>
            <a:r>
              <a:rPr lang="it-IT" dirty="0" err="1"/>
              <a:t>error</a:t>
            </a:r>
            <a:r>
              <a:rPr lang="it-IT" dirty="0"/>
              <a:t> </a:t>
            </a:r>
            <a:r>
              <a:rPr lang="it-IT" dirty="0" err="1"/>
              <a:t>correction</a:t>
            </a:r>
            <a:r>
              <a:rPr lang="it-IT" dirty="0"/>
              <a:t>): </a:t>
            </a:r>
            <a:r>
              <a:rPr lang="it-IT" b="1" dirty="0"/>
              <a:t>2.4E-14</a:t>
            </a:r>
          </a:p>
          <a:p>
            <a:pPr marL="742950" lvl="1" indent="-285750">
              <a:buSzPct val="100000"/>
              <a:buFont typeface="Wingdings" panose="05000000000000000000" pitchFamily="2" charset="2"/>
              <a:buChar char="q"/>
            </a:pPr>
            <a:r>
              <a:rPr lang="it-IT" dirty="0"/>
              <a:t>Double </a:t>
            </a:r>
            <a:r>
              <a:rPr lang="it-IT" dirty="0" err="1"/>
              <a:t>error</a:t>
            </a:r>
            <a:r>
              <a:rPr lang="it-IT" dirty="0"/>
              <a:t> cross-section</a:t>
            </a:r>
            <a:r>
              <a:rPr lang="it-IT" b="1" dirty="0"/>
              <a:t>: no data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lvl="1">
              <a:buSzPct val="100000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</p:txBody>
      </p:sp>
      <p:grpSp>
        <p:nvGrpSpPr>
          <p:cNvPr id="45" name="Gruppo 44">
            <a:extLst>
              <a:ext uri="{FF2B5EF4-FFF2-40B4-BE49-F238E27FC236}">
                <a16:creationId xmlns:a16="http://schemas.microsoft.com/office/drawing/2014/main" id="{5B9A9166-EF76-4317-9236-CEAA74F255BD}"/>
              </a:ext>
            </a:extLst>
          </p:cNvPr>
          <p:cNvGrpSpPr/>
          <p:nvPr/>
        </p:nvGrpSpPr>
        <p:grpSpPr>
          <a:xfrm>
            <a:off x="1463942" y="3429000"/>
            <a:ext cx="6216115" cy="3181950"/>
            <a:chOff x="2051720" y="2130066"/>
            <a:chExt cx="6216115" cy="3181950"/>
          </a:xfrm>
        </p:grpSpPr>
        <p:sp>
          <p:nvSpPr>
            <p:cNvPr id="9" name="Rettangolo 8">
              <a:extLst>
                <a:ext uri="{FF2B5EF4-FFF2-40B4-BE49-F238E27FC236}">
                  <a16:creationId xmlns:a16="http://schemas.microsoft.com/office/drawing/2014/main" id="{0772767C-2C57-440B-BB1A-3F0CA3357419}"/>
                </a:ext>
              </a:extLst>
            </p:cNvPr>
            <p:cNvSpPr/>
            <p:nvPr/>
          </p:nvSpPr>
          <p:spPr>
            <a:xfrm>
              <a:off x="2051720" y="2204864"/>
              <a:ext cx="1728192" cy="167766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13" name="Gruppo 12">
              <a:extLst>
                <a:ext uri="{FF2B5EF4-FFF2-40B4-BE49-F238E27FC236}">
                  <a16:creationId xmlns:a16="http://schemas.microsoft.com/office/drawing/2014/main" id="{CA445BB4-D1D0-4651-A925-83906F8A2621}"/>
                </a:ext>
              </a:extLst>
            </p:cNvPr>
            <p:cNvGrpSpPr/>
            <p:nvPr/>
          </p:nvGrpSpPr>
          <p:grpSpPr>
            <a:xfrm>
              <a:off x="4355976" y="2708920"/>
              <a:ext cx="1162447" cy="892586"/>
              <a:chOff x="4031940" y="2800427"/>
              <a:chExt cx="1162447" cy="892586"/>
            </a:xfrm>
          </p:grpSpPr>
          <p:sp>
            <p:nvSpPr>
              <p:cNvPr id="7" name="Rettangolo 6">
                <a:extLst>
                  <a:ext uri="{FF2B5EF4-FFF2-40B4-BE49-F238E27FC236}">
                    <a16:creationId xmlns:a16="http://schemas.microsoft.com/office/drawing/2014/main" id="{21D56938-812A-4898-9771-9DB5EE825683}"/>
                  </a:ext>
                </a:extLst>
              </p:cNvPr>
              <p:cNvSpPr/>
              <p:nvPr/>
            </p:nvSpPr>
            <p:spPr>
              <a:xfrm>
                <a:off x="4114267" y="2800427"/>
                <a:ext cx="1080120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it-IT" dirty="0"/>
                  <a:t>RISC-V</a:t>
                </a:r>
              </a:p>
            </p:txBody>
          </p:sp>
          <p:sp>
            <p:nvSpPr>
              <p:cNvPr id="6" name="Rettangolo 5">
                <a:extLst>
                  <a:ext uri="{FF2B5EF4-FFF2-40B4-BE49-F238E27FC236}">
                    <a16:creationId xmlns:a16="http://schemas.microsoft.com/office/drawing/2014/main" id="{629B2EFB-C164-4DD3-9A0E-749DD93376D8}"/>
                  </a:ext>
                </a:extLst>
              </p:cNvPr>
              <p:cNvSpPr/>
              <p:nvPr/>
            </p:nvSpPr>
            <p:spPr>
              <a:xfrm>
                <a:off x="4074529" y="2849476"/>
                <a:ext cx="1080120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/>
                  <a:t>RISC-V</a:t>
                </a:r>
              </a:p>
            </p:txBody>
          </p:sp>
          <p:sp>
            <p:nvSpPr>
              <p:cNvPr id="3" name="Rettangolo 2">
                <a:extLst>
                  <a:ext uri="{FF2B5EF4-FFF2-40B4-BE49-F238E27FC236}">
                    <a16:creationId xmlns:a16="http://schemas.microsoft.com/office/drawing/2014/main" id="{7FB8604D-4138-476A-AF5A-39F5C6013CBF}"/>
                  </a:ext>
                </a:extLst>
              </p:cNvPr>
              <p:cNvSpPr/>
              <p:nvPr/>
            </p:nvSpPr>
            <p:spPr>
              <a:xfrm>
                <a:off x="4031940" y="2900925"/>
                <a:ext cx="1080120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/>
                  <a:t>RISC-V</a:t>
                </a:r>
              </a:p>
              <a:p>
                <a:pPr algn="ctr"/>
                <a:r>
                  <a:rPr lang="it-IT" dirty="0"/>
                  <a:t>CPU</a:t>
                </a:r>
              </a:p>
            </p:txBody>
          </p:sp>
        </p:grpSp>
        <p:sp>
          <p:nvSpPr>
            <p:cNvPr id="8" name="Rettangolo 7">
              <a:extLst>
                <a:ext uri="{FF2B5EF4-FFF2-40B4-BE49-F238E27FC236}">
                  <a16:creationId xmlns:a16="http://schemas.microsoft.com/office/drawing/2014/main" id="{ED75EC81-63F8-4B2C-9B77-4AE51A8F4233}"/>
                </a:ext>
              </a:extLst>
            </p:cNvPr>
            <p:cNvSpPr/>
            <p:nvPr/>
          </p:nvSpPr>
          <p:spPr>
            <a:xfrm>
              <a:off x="2735796" y="2849476"/>
              <a:ext cx="936104" cy="79208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ECC</a:t>
              </a:r>
            </a:p>
            <a:p>
              <a:pPr algn="ctr"/>
              <a:r>
                <a:rPr lang="it-IT" dirty="0"/>
                <a:t>DPRAM</a:t>
              </a:r>
            </a:p>
          </p:txBody>
        </p:sp>
        <p:sp>
          <p:nvSpPr>
            <p:cNvPr id="10" name="Rettangolo 9">
              <a:extLst>
                <a:ext uri="{FF2B5EF4-FFF2-40B4-BE49-F238E27FC236}">
                  <a16:creationId xmlns:a16="http://schemas.microsoft.com/office/drawing/2014/main" id="{7AB25BD0-93E7-45E8-821F-0A7FF590E75B}"/>
                </a:ext>
              </a:extLst>
            </p:cNvPr>
            <p:cNvSpPr/>
            <p:nvPr/>
          </p:nvSpPr>
          <p:spPr>
            <a:xfrm>
              <a:off x="2138220" y="2849477"/>
              <a:ext cx="344014" cy="79208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it-IT" sz="1100" dirty="0"/>
                <a:t>WB Slave &amp; </a:t>
              </a:r>
              <a:r>
                <a:rPr lang="it-IT" sz="1100" dirty="0" err="1"/>
                <a:t>Scrubber</a:t>
              </a:r>
              <a:endParaRPr lang="it-IT" sz="1100" dirty="0"/>
            </a:p>
          </p:txBody>
        </p:sp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25C286DD-8668-4732-9205-163F463FCD64}"/>
                </a:ext>
              </a:extLst>
            </p:cNvPr>
            <p:cNvSpPr/>
            <p:nvPr/>
          </p:nvSpPr>
          <p:spPr>
            <a:xfrm>
              <a:off x="2699792" y="2492896"/>
              <a:ext cx="972108" cy="216024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100" dirty="0" err="1"/>
                <a:t>SecureROM</a:t>
              </a:r>
              <a:endParaRPr lang="it-IT" sz="1100" dirty="0"/>
            </a:p>
          </p:txBody>
        </p:sp>
        <p:sp>
          <p:nvSpPr>
            <p:cNvPr id="16" name="Freccia a destra 15">
              <a:extLst>
                <a:ext uri="{FF2B5EF4-FFF2-40B4-BE49-F238E27FC236}">
                  <a16:creationId xmlns:a16="http://schemas.microsoft.com/office/drawing/2014/main" id="{62C7A67E-A46E-43CD-BD7C-EC1FD09EFBA2}"/>
                </a:ext>
              </a:extLst>
            </p:cNvPr>
            <p:cNvSpPr/>
            <p:nvPr/>
          </p:nvSpPr>
          <p:spPr>
            <a:xfrm>
              <a:off x="3795097" y="2996951"/>
              <a:ext cx="552967" cy="377175"/>
            </a:xfrm>
            <a:prstGeom prst="rightArrow">
              <a:avLst>
                <a:gd name="adj1" fmla="val 50461"/>
                <a:gd name="adj2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17" name="CasellaDiTesto 16">
              <a:extLst>
                <a:ext uri="{FF2B5EF4-FFF2-40B4-BE49-F238E27FC236}">
                  <a16:creationId xmlns:a16="http://schemas.microsoft.com/office/drawing/2014/main" id="{F8A7375C-3281-402B-93CD-B709F54AB866}"/>
                </a:ext>
              </a:extLst>
            </p:cNvPr>
            <p:cNvSpPr txBox="1"/>
            <p:nvPr/>
          </p:nvSpPr>
          <p:spPr>
            <a:xfrm>
              <a:off x="2083720" y="2131734"/>
              <a:ext cx="173861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dirty="0" err="1">
                  <a:solidFill>
                    <a:schemeClr val="bg1"/>
                  </a:solidFill>
                </a:rPr>
                <a:t>Instruction</a:t>
              </a:r>
              <a:r>
                <a:rPr lang="it-IT" dirty="0">
                  <a:solidFill>
                    <a:schemeClr val="bg1"/>
                  </a:solidFill>
                </a:rPr>
                <a:t> </a:t>
              </a:r>
              <a:r>
                <a:rPr lang="it-IT" dirty="0" err="1">
                  <a:solidFill>
                    <a:schemeClr val="bg1"/>
                  </a:solidFill>
                </a:rPr>
                <a:t>mem</a:t>
              </a:r>
              <a:endParaRPr lang="it-IT" dirty="0">
                <a:solidFill>
                  <a:schemeClr val="bg1"/>
                </a:solidFill>
              </a:endParaRPr>
            </a:p>
          </p:txBody>
        </p:sp>
        <p:sp>
          <p:nvSpPr>
            <p:cNvPr id="20" name="Freccia bidirezionale orizzontale 19">
              <a:extLst>
                <a:ext uri="{FF2B5EF4-FFF2-40B4-BE49-F238E27FC236}">
                  <a16:creationId xmlns:a16="http://schemas.microsoft.com/office/drawing/2014/main" id="{1935F065-C01A-4E8A-A5C3-DCD57D9573F3}"/>
                </a:ext>
              </a:extLst>
            </p:cNvPr>
            <p:cNvSpPr/>
            <p:nvPr/>
          </p:nvSpPr>
          <p:spPr>
            <a:xfrm>
              <a:off x="2482234" y="3154013"/>
              <a:ext cx="253562" cy="216024"/>
            </a:xfrm>
            <a:prstGeom prst="leftRightArrow">
              <a:avLst>
                <a:gd name="adj1" fmla="val 50000"/>
                <a:gd name="adj2" fmla="val 3236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grpSp>
          <p:nvGrpSpPr>
            <p:cNvPr id="27" name="Gruppo 26">
              <a:extLst>
                <a:ext uri="{FF2B5EF4-FFF2-40B4-BE49-F238E27FC236}">
                  <a16:creationId xmlns:a16="http://schemas.microsoft.com/office/drawing/2014/main" id="{B4E4F01C-CF72-4B10-9CEA-9A27CBAF9BDB}"/>
                </a:ext>
              </a:extLst>
            </p:cNvPr>
            <p:cNvGrpSpPr/>
            <p:nvPr/>
          </p:nvGrpSpPr>
          <p:grpSpPr>
            <a:xfrm flipH="1">
              <a:off x="6581051" y="2130066"/>
              <a:ext cx="1686784" cy="1692519"/>
              <a:chOff x="6370236" y="1995789"/>
              <a:chExt cx="1728192" cy="1692519"/>
            </a:xfrm>
          </p:grpSpPr>
          <p:sp>
            <p:nvSpPr>
              <p:cNvPr id="22" name="Rettangolo 21">
                <a:extLst>
                  <a:ext uri="{FF2B5EF4-FFF2-40B4-BE49-F238E27FC236}">
                    <a16:creationId xmlns:a16="http://schemas.microsoft.com/office/drawing/2014/main" id="{B788A7FF-B94C-4B19-A3B3-876CE8F34678}"/>
                  </a:ext>
                </a:extLst>
              </p:cNvPr>
              <p:cNvSpPr/>
              <p:nvPr/>
            </p:nvSpPr>
            <p:spPr>
              <a:xfrm>
                <a:off x="6370236" y="2010643"/>
                <a:ext cx="1728192" cy="1677665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3" name="Rettangolo 22">
                <a:extLst>
                  <a:ext uri="{FF2B5EF4-FFF2-40B4-BE49-F238E27FC236}">
                    <a16:creationId xmlns:a16="http://schemas.microsoft.com/office/drawing/2014/main" id="{9A4E942E-3145-467F-8C5E-45FC678C1C57}"/>
                  </a:ext>
                </a:extLst>
              </p:cNvPr>
              <p:cNvSpPr/>
              <p:nvPr/>
            </p:nvSpPr>
            <p:spPr>
              <a:xfrm>
                <a:off x="7054312" y="2655255"/>
                <a:ext cx="936104" cy="792088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it-IT" dirty="0"/>
                  <a:t>ECC</a:t>
                </a:r>
              </a:p>
              <a:p>
                <a:pPr algn="ctr"/>
                <a:r>
                  <a:rPr lang="it-IT" dirty="0"/>
                  <a:t>DPRAM</a:t>
                </a:r>
              </a:p>
            </p:txBody>
          </p:sp>
          <p:sp>
            <p:nvSpPr>
              <p:cNvPr id="24" name="Rettangolo 23">
                <a:extLst>
                  <a:ext uri="{FF2B5EF4-FFF2-40B4-BE49-F238E27FC236}">
                    <a16:creationId xmlns:a16="http://schemas.microsoft.com/office/drawing/2014/main" id="{5A5FA6CC-BD41-43DB-9AD6-3F554D89B813}"/>
                  </a:ext>
                </a:extLst>
              </p:cNvPr>
              <p:cNvSpPr/>
              <p:nvPr/>
            </p:nvSpPr>
            <p:spPr>
              <a:xfrm>
                <a:off x="6456736" y="2655256"/>
                <a:ext cx="344014" cy="79208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270" rtlCol="0" anchor="ctr"/>
              <a:lstStyle/>
              <a:p>
                <a:pPr algn="ctr"/>
                <a:r>
                  <a:rPr lang="it-IT" sz="1100" dirty="0"/>
                  <a:t>WB Slave &amp; </a:t>
                </a:r>
                <a:r>
                  <a:rPr lang="it-IT" sz="1100" dirty="0" err="1"/>
                  <a:t>Scrubber</a:t>
                </a:r>
                <a:endParaRPr lang="it-IT" sz="1100" dirty="0"/>
              </a:p>
            </p:txBody>
          </p:sp>
          <p:sp>
            <p:nvSpPr>
              <p:cNvPr id="25" name="CasellaDiTesto 24">
                <a:extLst>
                  <a:ext uri="{FF2B5EF4-FFF2-40B4-BE49-F238E27FC236}">
                    <a16:creationId xmlns:a16="http://schemas.microsoft.com/office/drawing/2014/main" id="{8DEBFF8E-C534-42DE-9F45-6D8139CF3677}"/>
                  </a:ext>
                </a:extLst>
              </p:cNvPr>
              <p:cNvSpPr txBox="1"/>
              <p:nvPr/>
            </p:nvSpPr>
            <p:spPr>
              <a:xfrm>
                <a:off x="6483908" y="1995789"/>
                <a:ext cx="150084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it-IT" dirty="0">
                    <a:solidFill>
                      <a:schemeClr val="bg1"/>
                    </a:solidFill>
                  </a:rPr>
                  <a:t>Data </a:t>
                </a:r>
                <a:r>
                  <a:rPr lang="it-IT" dirty="0" err="1">
                    <a:solidFill>
                      <a:schemeClr val="bg1"/>
                    </a:solidFill>
                  </a:rPr>
                  <a:t>memory</a:t>
                </a:r>
                <a:endParaRPr lang="it-IT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6" name="Freccia bidirezionale orizzontale 25">
                <a:extLst>
                  <a:ext uri="{FF2B5EF4-FFF2-40B4-BE49-F238E27FC236}">
                    <a16:creationId xmlns:a16="http://schemas.microsoft.com/office/drawing/2014/main" id="{17B9437E-544A-4788-B7AA-BD6935EB202E}"/>
                  </a:ext>
                </a:extLst>
              </p:cNvPr>
              <p:cNvSpPr/>
              <p:nvPr/>
            </p:nvSpPr>
            <p:spPr>
              <a:xfrm>
                <a:off x="6800750" y="2959792"/>
                <a:ext cx="253562" cy="216024"/>
              </a:xfrm>
              <a:prstGeom prst="leftRightArrow">
                <a:avLst>
                  <a:gd name="adj1" fmla="val 50000"/>
                  <a:gd name="adj2" fmla="val 32363"/>
                </a:avLst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sp>
          <p:nvSpPr>
            <p:cNvPr id="28" name="Freccia tridirezionale 27">
              <a:extLst>
                <a:ext uri="{FF2B5EF4-FFF2-40B4-BE49-F238E27FC236}">
                  <a16:creationId xmlns:a16="http://schemas.microsoft.com/office/drawing/2014/main" id="{734F442F-72C9-4774-8705-D5D7BA307DD0}"/>
                </a:ext>
              </a:extLst>
            </p:cNvPr>
            <p:cNvSpPr/>
            <p:nvPr/>
          </p:nvSpPr>
          <p:spPr>
            <a:xfrm flipV="1">
              <a:off x="5541520" y="2996951"/>
              <a:ext cx="1098429" cy="983478"/>
            </a:xfrm>
            <a:prstGeom prst="leftRightUpArrow">
              <a:avLst>
                <a:gd name="adj1" fmla="val 15152"/>
                <a:gd name="adj2" fmla="val 16774"/>
                <a:gd name="adj3" fmla="val 25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0" name="Rettangolo 29">
              <a:extLst>
                <a:ext uri="{FF2B5EF4-FFF2-40B4-BE49-F238E27FC236}">
                  <a16:creationId xmlns:a16="http://schemas.microsoft.com/office/drawing/2014/main" id="{33DC3266-3CA1-4E65-AEFB-FA1DBD9603D7}"/>
                </a:ext>
              </a:extLst>
            </p:cNvPr>
            <p:cNvSpPr/>
            <p:nvPr/>
          </p:nvSpPr>
          <p:spPr>
            <a:xfrm>
              <a:off x="5842194" y="4840286"/>
              <a:ext cx="811901" cy="4717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400" dirty="0"/>
                <a:t>UART (debug)</a:t>
              </a:r>
            </a:p>
          </p:txBody>
        </p:sp>
        <p:sp>
          <p:nvSpPr>
            <p:cNvPr id="32" name="Rettangolo 31">
              <a:extLst>
                <a:ext uri="{FF2B5EF4-FFF2-40B4-BE49-F238E27FC236}">
                  <a16:creationId xmlns:a16="http://schemas.microsoft.com/office/drawing/2014/main" id="{86624BA3-6F50-4F38-9793-3E3D1E15AB69}"/>
                </a:ext>
              </a:extLst>
            </p:cNvPr>
            <p:cNvSpPr/>
            <p:nvPr/>
          </p:nvSpPr>
          <p:spPr>
            <a:xfrm>
              <a:off x="6814472" y="4833196"/>
              <a:ext cx="612356" cy="47173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sz="1200" dirty="0" err="1"/>
                <a:t>Watchdog</a:t>
              </a:r>
              <a:endParaRPr lang="it-IT" sz="1200" dirty="0"/>
            </a:p>
          </p:txBody>
        </p:sp>
        <p:sp>
          <p:nvSpPr>
            <p:cNvPr id="35" name="Freccia in giù 34">
              <a:extLst>
                <a:ext uri="{FF2B5EF4-FFF2-40B4-BE49-F238E27FC236}">
                  <a16:creationId xmlns:a16="http://schemas.microsoft.com/office/drawing/2014/main" id="{F79B31B3-9E31-4AEE-B33D-BEF3DF1A4D58}"/>
                </a:ext>
              </a:extLst>
            </p:cNvPr>
            <p:cNvSpPr/>
            <p:nvPr/>
          </p:nvSpPr>
          <p:spPr>
            <a:xfrm>
              <a:off x="6120509" y="4596643"/>
              <a:ext cx="216024" cy="215240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38" name="Freccia in giù 37">
              <a:extLst>
                <a:ext uri="{FF2B5EF4-FFF2-40B4-BE49-F238E27FC236}">
                  <a16:creationId xmlns:a16="http://schemas.microsoft.com/office/drawing/2014/main" id="{8E0B7C5D-515E-4A30-841F-320A78DF6BA5}"/>
                </a:ext>
              </a:extLst>
            </p:cNvPr>
            <p:cNvSpPr/>
            <p:nvPr/>
          </p:nvSpPr>
          <p:spPr>
            <a:xfrm>
              <a:off x="7004111" y="4438390"/>
              <a:ext cx="216024" cy="37418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  <p:sp>
          <p:nvSpPr>
            <p:cNvPr id="2" name="Ovale 1">
              <a:extLst>
                <a:ext uri="{FF2B5EF4-FFF2-40B4-BE49-F238E27FC236}">
                  <a16:creationId xmlns:a16="http://schemas.microsoft.com/office/drawing/2014/main" id="{71396521-DED9-4F31-BC6C-59C3C006A839}"/>
                </a:ext>
              </a:extLst>
            </p:cNvPr>
            <p:cNvSpPr/>
            <p:nvPr/>
          </p:nvSpPr>
          <p:spPr>
            <a:xfrm>
              <a:off x="3473111" y="4008144"/>
              <a:ext cx="3835867" cy="58918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t-IT" dirty="0"/>
                <a:t>WISHBONE</a:t>
              </a:r>
            </a:p>
            <a:p>
              <a:pPr algn="ctr"/>
              <a:r>
                <a:rPr lang="it-IT" dirty="0" err="1"/>
                <a:t>interconnect</a:t>
              </a:r>
              <a:endParaRPr lang="it-IT" dirty="0"/>
            </a:p>
          </p:txBody>
        </p:sp>
      </p:grpSp>
    </p:spTree>
    <p:extLst>
      <p:ext uri="{BB962C8B-B14F-4D97-AF65-F5344CB8AC3E}">
        <p14:creationId xmlns:p14="http://schemas.microsoft.com/office/powerpoint/2010/main" val="3426267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asellaDiTesto 3">
            <a:extLst>
              <a:ext uri="{FF2B5EF4-FFF2-40B4-BE49-F238E27FC236}">
                <a16:creationId xmlns:a16="http://schemas.microsoft.com/office/drawing/2014/main" id="{71422472-D89B-451C-A798-347F1F20FD79}"/>
              </a:ext>
            </a:extLst>
          </p:cNvPr>
          <p:cNvSpPr txBox="1"/>
          <p:nvPr/>
        </p:nvSpPr>
        <p:spPr>
          <a:xfrm>
            <a:off x="76717" y="836712"/>
            <a:ext cx="43140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Prospects for 2019</a:t>
            </a:r>
          </a:p>
        </p:txBody>
      </p:sp>
      <p:sp>
        <p:nvSpPr>
          <p:cNvPr id="5" name="Rettangolo 4">
            <a:extLst>
              <a:ext uri="{FF2B5EF4-FFF2-40B4-BE49-F238E27FC236}">
                <a16:creationId xmlns:a16="http://schemas.microsoft.com/office/drawing/2014/main" id="{E6A76F1A-E288-45AB-A439-14E7B0DD6691}"/>
              </a:ext>
            </a:extLst>
          </p:cNvPr>
          <p:cNvSpPr/>
          <p:nvPr/>
        </p:nvSpPr>
        <p:spPr>
          <a:xfrm>
            <a:off x="179512" y="1844824"/>
            <a:ext cx="828092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True TMR of RISC-V, keeping 50 MHz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Optimize</a:t>
            </a:r>
            <a:r>
              <a:rPr lang="it-IT" dirty="0"/>
              <a:t> SRAM </a:t>
            </a:r>
            <a:r>
              <a:rPr lang="it-IT" dirty="0" err="1"/>
              <a:t>utilization</a:t>
            </a: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Fix</a:t>
            </a:r>
            <a:r>
              <a:rPr lang="it-IT" dirty="0"/>
              <a:t> Ethernet MAC </a:t>
            </a:r>
            <a:r>
              <a:rPr lang="it-IT" dirty="0" err="1"/>
              <a:t>bugs</a:t>
            </a:r>
            <a:r>
              <a:rPr lang="it-IT" dirty="0"/>
              <a:t> and </a:t>
            </a:r>
            <a:r>
              <a:rPr lang="it-IT" dirty="0" err="1"/>
              <a:t>improve</a:t>
            </a:r>
            <a:r>
              <a:rPr lang="it-IT" dirty="0"/>
              <a:t> </a:t>
            </a:r>
            <a:r>
              <a:rPr lang="it-IT" dirty="0" err="1"/>
              <a:t>it</a:t>
            </a:r>
            <a:r>
              <a:rPr lang="it-IT" dirty="0"/>
              <a:t> for </a:t>
            </a:r>
            <a:r>
              <a:rPr lang="it-IT" dirty="0" err="1"/>
              <a:t>rad-tol</a:t>
            </a: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 err="1"/>
              <a:t>Optimize</a:t>
            </a:r>
            <a:r>
              <a:rPr lang="it-IT" dirty="0"/>
              <a:t> </a:t>
            </a:r>
            <a:r>
              <a:rPr lang="it-IT" dirty="0" err="1"/>
              <a:t>Powerlink</a:t>
            </a:r>
            <a:r>
              <a:rPr lang="it-IT" dirty="0"/>
              <a:t> </a:t>
            </a:r>
            <a:r>
              <a:rPr lang="it-IT" dirty="0" err="1"/>
              <a:t>stack</a:t>
            </a:r>
            <a:r>
              <a:rPr lang="it-IT" dirty="0"/>
              <a:t>: 50 </a:t>
            </a:r>
            <a:r>
              <a:rPr lang="it-IT" dirty="0" err="1"/>
              <a:t>kB</a:t>
            </a:r>
            <a:r>
              <a:rPr lang="it-IT" dirty="0"/>
              <a:t> of code</a:t>
            </a:r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r>
              <a:rPr lang="it-IT" dirty="0"/>
              <a:t>Test low-</a:t>
            </a:r>
            <a:r>
              <a:rPr lang="it-IT" dirty="0" err="1"/>
              <a:t>latency</a:t>
            </a:r>
            <a:r>
              <a:rPr lang="it-IT" dirty="0"/>
              <a:t> Industrial Ethernet PHY (Texas Instruments DP83822) under </a:t>
            </a:r>
            <a:r>
              <a:rPr lang="it-IT" dirty="0" err="1"/>
              <a:t>radiation</a:t>
            </a: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lvl="1">
              <a:buSzPct val="100000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  <a:p>
            <a:pPr marL="285750" indent="-285750">
              <a:buSzPct val="100000"/>
              <a:buFont typeface="Wingdings" panose="05000000000000000000" pitchFamily="2" charset="2"/>
              <a:buChar char="v"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58227364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524</Words>
  <Application>Microsoft Office PowerPoint</Application>
  <PresentationFormat>Presentazione su schermo (4:3)</PresentationFormat>
  <Paragraphs>146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5" baseType="lpstr">
      <vt:lpstr>Arial</vt:lpstr>
      <vt:lpstr>Arial Narrow</vt:lpstr>
      <vt:lpstr>Calibri</vt:lpstr>
      <vt:lpstr>Lato</vt:lpstr>
      <vt:lpstr>Wingdings</vt:lpstr>
      <vt:lpstr>1_Tema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mattia</dc:creator>
  <cp:lastModifiedBy>mattia rizzi</cp:lastModifiedBy>
  <cp:revision>355</cp:revision>
  <cp:lastPrinted>2017-07-12T11:49:52Z</cp:lastPrinted>
  <dcterms:created xsi:type="dcterms:W3CDTF">2017-06-25T21:42:25Z</dcterms:created>
  <dcterms:modified xsi:type="dcterms:W3CDTF">2018-12-12T10:33:14Z</dcterms:modified>
</cp:coreProperties>
</file>