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84" r:id="rId2"/>
  </p:sldMasterIdLst>
  <p:notesMasterIdLst>
    <p:notesMasterId r:id="rId19"/>
  </p:notesMasterIdLst>
  <p:handoutMasterIdLst>
    <p:handoutMasterId r:id="rId20"/>
  </p:handoutMasterIdLst>
  <p:sldIdLst>
    <p:sldId id="443" r:id="rId3"/>
    <p:sldId id="459" r:id="rId4"/>
    <p:sldId id="474" r:id="rId5"/>
    <p:sldId id="402" r:id="rId6"/>
    <p:sldId id="475" r:id="rId7"/>
    <p:sldId id="476" r:id="rId8"/>
    <p:sldId id="477" r:id="rId9"/>
    <p:sldId id="485" r:id="rId10"/>
    <p:sldId id="479" r:id="rId11"/>
    <p:sldId id="478" r:id="rId12"/>
    <p:sldId id="480" r:id="rId13"/>
    <p:sldId id="481" r:id="rId14"/>
    <p:sldId id="482" r:id="rId15"/>
    <p:sldId id="483" r:id="rId16"/>
    <p:sldId id="484" r:id="rId17"/>
    <p:sldId id="465" r:id="rId18"/>
  </p:sldIdLst>
  <p:sldSz cx="12192000" cy="6858000"/>
  <p:notesSz cx="6669088" cy="9926638"/>
  <p:embeddedFontLst>
    <p:embeddedFont>
      <p:font typeface="Calibri Light" panose="020F0302020204030204" pitchFamily="34" charset="0"/>
      <p:regular r:id="rId21"/>
      <p:italic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ambria Math" panose="02040503050406030204" pitchFamily="18" charset="0"/>
      <p:regular r:id="rId27"/>
    </p:embeddedFont>
    <p:embeddedFont>
      <p:font typeface="Quicksand Book" panose="02070303000000060000" charset="0"/>
      <p:regular r:id="rId28"/>
    </p:embeddedFont>
    <p:embeddedFont>
      <p:font typeface="Quicksand Bold" charset="0"/>
      <p:bold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7D31"/>
    <a:srgbClr val="FF659C"/>
    <a:srgbClr val="E20071"/>
    <a:srgbClr val="C7A545"/>
    <a:srgbClr val="BD9A39"/>
    <a:srgbClr val="44546A"/>
    <a:srgbClr val="57257D"/>
    <a:srgbClr val="9C0000"/>
    <a:srgbClr val="767171"/>
    <a:srgbClr val="7371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87706" autoAdjust="0"/>
  </p:normalViewPr>
  <p:slideViewPr>
    <p:cSldViewPr snapToGrid="0">
      <p:cViewPr varScale="1">
        <p:scale>
          <a:sx n="97" d="100"/>
          <a:sy n="97" d="100"/>
        </p:scale>
        <p:origin x="690" y="90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0A282C4-52B2-4D84-80E8-1880369F15B7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1BE6F94-C095-46D7-837F-1FFA64823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84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F49F60D-14F4-4F1B-AF7E-FB1BBFA9EADE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612"/>
            <a:ext cx="5335893" cy="3907800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0E67A6E-7890-4BEF-BDBF-4470F66A6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361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2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E67A6E-7890-4BEF-BDBF-4470F66A60B9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98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59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EN55022 Class B is the EMI specification for Pentair CPCIs power supply.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1142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Traco</a:t>
            </a:r>
            <a:r>
              <a:rPr lang="en-US" dirty="0" smtClean="0"/>
              <a:t> TPP40 Series</a:t>
            </a:r>
          </a:p>
          <a:p>
            <a:r>
              <a:rPr lang="en-US" dirty="0" err="1" smtClean="0"/>
              <a:t>Traco</a:t>
            </a:r>
            <a:r>
              <a:rPr lang="en-US" dirty="0" smtClean="0"/>
              <a:t> THM Series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209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600/700 V MOSFETs need to be rad tested by</a:t>
            </a:r>
            <a:r>
              <a:rPr lang="en-US" baseline="0" dirty="0" smtClean="0"/>
              <a:t> RADWG/R2E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119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/>
              <a:t>There are dedicated PMBus chips,</a:t>
            </a:r>
            <a:r>
              <a:rPr lang="en-US" baseline="0" dirty="0" smtClean="0"/>
              <a:t> but they are not radiation qualified.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ARM</a:t>
            </a:r>
            <a:r>
              <a:rPr lang="en-US" baseline="0" dirty="0" smtClean="0"/>
              <a:t> Cortex M0 based </a:t>
            </a:r>
            <a:r>
              <a:rPr lang="en-US" dirty="0" smtClean="0"/>
              <a:t>MCU for PMBus implementation</a:t>
            </a:r>
            <a:endParaRPr lang="en-GB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There is a possibility to procure </a:t>
            </a:r>
            <a:r>
              <a:rPr lang="en-US" baseline="0" dirty="0" err="1" smtClean="0"/>
              <a:t>STMicro</a:t>
            </a:r>
            <a:r>
              <a:rPr lang="en-US" baseline="0" dirty="0" smtClean="0"/>
              <a:t> rad-hard components at lower price and even with plastic packages. E.g. Gate drivers. </a:t>
            </a:r>
            <a:br>
              <a:rPr lang="en-US" baseline="0" dirty="0" smtClean="0"/>
            </a:br>
            <a:r>
              <a:rPr lang="en-US" baseline="0" dirty="0" smtClean="0"/>
              <a:t>Note: For rad-hard, hundreds of pieces is considered a bulk order!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Look at CHARM test results for CAEN and Weiner power supplies. Some of those components can be used.</a:t>
            </a:r>
            <a:endParaRPr lang="en-GB" dirty="0" smtClean="0"/>
          </a:p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0551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Refer Pascal </a:t>
            </a:r>
            <a:r>
              <a:rPr lang="en-US" dirty="0" err="1" smtClean="0"/>
              <a:t>Oser</a:t>
            </a:r>
            <a:r>
              <a:rPr lang="en-US" dirty="0" smtClean="0"/>
              <a:t> and Sara </a:t>
            </a:r>
            <a:r>
              <a:rPr lang="en-US" dirty="0" err="1" smtClean="0"/>
              <a:t>Siconolfi’s</a:t>
            </a:r>
            <a:r>
              <a:rPr lang="en-US" dirty="0" smtClean="0"/>
              <a:t> work on SEB mitigation for Power MOSFETs</a:t>
            </a:r>
            <a:endParaRPr lang="en-GB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5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87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7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5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615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153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41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512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620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97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1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2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9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55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63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8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3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/>
              <a:t>11/12/2018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014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/>
              <a:t>11/12/2018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/>
              <a:t>11/12/2018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48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6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/>
              <a:t>11/12/2018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60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/>
              <a:t>11/12/2018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2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11/12/2018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>
                <a:solidFill>
                  <a:prstClr val="white"/>
                </a:solidFill>
              </a:rPr>
              <a:pPr/>
              <a:t>‹#›</a:t>
            </a:fld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63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2420" y="2199085"/>
            <a:ext cx="1034715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RaToPUS: A Generic </a:t>
            </a:r>
            <a:r>
              <a:rPr kumimoji="0" lang="en-GB" sz="4000" b="0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Ra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diation </a:t>
            </a:r>
            <a:r>
              <a:rPr kumimoji="0" lang="en-GB" sz="4000" b="0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To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lerant </a:t>
            </a:r>
            <a:r>
              <a:rPr kumimoji="0" lang="en-GB" sz="4000" b="0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P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ower </a:t>
            </a:r>
            <a:r>
              <a:rPr kumimoji="0" lang="en-GB" sz="4000" b="0" i="0" u="sng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Su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pply for Distributed </a:t>
            </a: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I/O </a:t>
            </a: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Tier Project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67398" y="4381408"/>
            <a:ext cx="4457206" cy="707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Lalit Patnaik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lalit.patnaik@cern.ch</a:t>
            </a:r>
            <a:endParaRPr kumimoji="0" lang="en-GB" sz="1800" b="0" i="0" u="none" strike="noStrike" kern="1200" spc="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020" y="830825"/>
            <a:ext cx="1174700" cy="115775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7396" y="6076307"/>
            <a:ext cx="445720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cap="all" dirty="0" smtClean="0">
                <a:solidFill>
                  <a:prstClr val="white"/>
                </a:solidFill>
                <a:latin typeface="Calibri" panose="020F0502020204030204" pitchFamily="34" charset="0"/>
              </a:rPr>
              <a:t>R2E Annual meeting 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| </a:t>
            </a:r>
            <a:r>
              <a:rPr lang="en-US" sz="1500" cap="all" dirty="0" smtClean="0">
                <a:solidFill>
                  <a:prstClr val="white"/>
                </a:solidFill>
                <a:latin typeface="Calibri" panose="020F0502020204030204" pitchFamily="34" charset="0"/>
              </a:rPr>
              <a:t>12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dec 2018</a:t>
            </a:r>
            <a:endParaRPr kumimoji="0" lang="en-GB" sz="15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pic>
        <p:nvPicPr>
          <p:cNvPr id="7" name="Picture 2" descr="Resultado de imagen de r2e cern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551" y="819747"/>
            <a:ext cx="1225288" cy="117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732556" y="2558022"/>
            <a:ext cx="379727" cy="379727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11079713" y="2558022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01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RaToPUS power architecture: Option-2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4204" y="5692213"/>
            <a:ext cx="89916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high-frequency transformer (part of isolated DC/DC converter)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MOSFETs switching at higher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EMI filter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4" y="773443"/>
            <a:ext cx="8661214" cy="490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94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30584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hardness: Power stage components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823560"/>
              </p:ext>
            </p:extLst>
          </p:nvPr>
        </p:nvGraphicFramePr>
        <p:xfrm>
          <a:off x="560399" y="782604"/>
          <a:ext cx="11078669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5601">
                  <a:extLst>
                    <a:ext uri="{9D8B030D-6E8A-4147-A177-3AD203B41FA5}">
                      <a16:colId xmlns:a16="http://schemas.microsoft.com/office/drawing/2014/main" val="2658898847"/>
                    </a:ext>
                  </a:extLst>
                </a:gridCol>
                <a:gridCol w="2989943">
                  <a:extLst>
                    <a:ext uri="{9D8B030D-6E8A-4147-A177-3AD203B41FA5}">
                      <a16:colId xmlns:a16="http://schemas.microsoft.com/office/drawing/2014/main" val="3652401615"/>
                    </a:ext>
                  </a:extLst>
                </a:gridCol>
                <a:gridCol w="2553125">
                  <a:extLst>
                    <a:ext uri="{9D8B030D-6E8A-4147-A177-3AD203B41FA5}">
                      <a16:colId xmlns:a16="http://schemas.microsoft.com/office/drawing/2014/main" val="390434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Component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Options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 hardness (TID)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42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 Filter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Schurter FMLB-41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847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Bridge rectifier diodes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Multicomp ABS8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9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MOSFETs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Infineon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IRLI540N</a:t>
                      </a: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Infineon IRHNJ67C30</a:t>
                      </a: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Infineon IRFB4310</a:t>
                      </a: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Vishay IRFL110</a:t>
                      </a:r>
                      <a:endParaRPr lang="en-US" sz="2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†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000" dirty="0" smtClean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Filter and DC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link capacitors: Ceramic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                                    Aluminium electrolytic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                                    Tantalum electrolytic</a:t>
                      </a:r>
                      <a:endParaRPr lang="en-US" sz="2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TDK C Series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--</a:t>
                      </a:r>
                      <a:endParaRPr lang="en-GB" sz="2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28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Filter inductor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Bourns </a:t>
                      </a:r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SRP1038A Series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903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HF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transformer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Coilcraft</a:t>
                      </a:r>
                      <a:endParaRPr lang="en-GB" sz="2000" b="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823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LF transformer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Toroidal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22429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632700" y="6469173"/>
            <a:ext cx="4156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*Tested by CERN   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†</a:t>
            </a: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Tested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manufacturer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33601" y="6519446"/>
            <a:ext cx="572022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✓</a:t>
            </a:r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Passive components are assumed to be rad hard by default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0398" y="1956619"/>
            <a:ext cx="11078670" cy="1317523"/>
          </a:xfrm>
          <a:prstGeom prst="roundRect">
            <a:avLst/>
          </a:prstGeom>
          <a:noFill/>
          <a:ln w="57150">
            <a:solidFill>
              <a:srgbClr val="EF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8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30584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hardness: Other </a:t>
            </a:r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omponents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20721"/>
              </p:ext>
            </p:extLst>
          </p:nvPr>
        </p:nvGraphicFramePr>
        <p:xfrm>
          <a:off x="560399" y="782604"/>
          <a:ext cx="11384858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3544">
                  <a:extLst>
                    <a:ext uri="{9D8B030D-6E8A-4147-A177-3AD203B41FA5}">
                      <a16:colId xmlns:a16="http://schemas.microsoft.com/office/drawing/2014/main" val="2658898847"/>
                    </a:ext>
                  </a:extLst>
                </a:gridCol>
                <a:gridCol w="2569028">
                  <a:extLst>
                    <a:ext uri="{9D8B030D-6E8A-4147-A177-3AD203B41FA5}">
                      <a16:colId xmlns:a16="http://schemas.microsoft.com/office/drawing/2014/main" val="3652401615"/>
                    </a:ext>
                  </a:extLst>
                </a:gridCol>
                <a:gridCol w="2322286">
                  <a:extLst>
                    <a:ext uri="{9D8B030D-6E8A-4147-A177-3AD203B41FA5}">
                      <a16:colId xmlns:a16="http://schemas.microsoft.com/office/drawing/2014/main" val="390434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Component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Options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 hardness (TID)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342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Analog controllers for power stages: For DC-DC stage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                                                  For PFC stage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FEAST</a:t>
                      </a: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ST1845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UCC28056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MGy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847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House-keeping bias (power supply for controllers):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Extra flyback winding + diode on HF transformer 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STPS10H100C Schottky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395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MOSFET gate drivers (+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12V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-3V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NCP5901</a:t>
                      </a: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RHRPM4424 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†</a:t>
                      </a:r>
                      <a:endParaRPr lang="en-GB" sz="2000" baseline="3000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64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Isolated voltage sensing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HCNR200</a:t>
                      </a:r>
                      <a:endParaRPr lang="en-GB" sz="20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r>
                        <a:rPr lang="en-GB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ACPL-C87B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281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Isolated current sensing: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Hall-effect sensors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ACS712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903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PWM pulse isolation: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High-speed optocouplers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FOD8012A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823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Temperature sensing: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</a:t>
                      </a: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olid-state</a:t>
                      </a:r>
                      <a:r>
                        <a:rPr lang="en-US" sz="20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sensors</a:t>
                      </a:r>
                    </a:p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                                    Thermocouple/RTD</a:t>
                      </a:r>
                      <a:endParaRPr lang="en-GB" sz="2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LM45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PT100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Gy</a:t>
                      </a:r>
                      <a:r>
                        <a:rPr lang="en-US" sz="2000" baseline="300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00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✓</a:t>
                      </a:r>
                      <a:endParaRPr lang="en-GB" sz="2000" u="sng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8224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MCU/DSP/FPGA for PMBus implementation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18249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7853824" y="6469173"/>
            <a:ext cx="39354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*Tested by CERN    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†</a:t>
            </a: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Tested </a:t>
            </a: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US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manufacturer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8817" y="6519446"/>
            <a:ext cx="52550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✓</a:t>
            </a:r>
            <a:r>
              <a:rPr lang="en-GB" sz="16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Passive components are assumed to be rad hard by default</a:t>
            </a:r>
            <a:endParaRPr lang="en-GB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60399" y="1189703"/>
            <a:ext cx="11384858" cy="993058"/>
          </a:xfrm>
          <a:prstGeom prst="roundRect">
            <a:avLst/>
          </a:prstGeom>
          <a:noFill/>
          <a:ln w="57150">
            <a:solidFill>
              <a:srgbClr val="EF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60399" y="2900516"/>
            <a:ext cx="11384858" cy="698090"/>
          </a:xfrm>
          <a:prstGeom prst="roundRect">
            <a:avLst/>
          </a:prstGeom>
          <a:noFill/>
          <a:ln w="57150">
            <a:solidFill>
              <a:srgbClr val="EF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560398" y="4689986"/>
            <a:ext cx="11384859" cy="401283"/>
          </a:xfrm>
          <a:prstGeom prst="roundRect">
            <a:avLst/>
          </a:prstGeom>
          <a:noFill/>
          <a:ln w="57150">
            <a:solidFill>
              <a:srgbClr val="EF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93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0838" y="1"/>
            <a:ext cx="11677962" cy="7763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Feasibility study: FEAST as controller for DC/DC stage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8714" y="1193952"/>
            <a:ext cx="426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configuration: Up to 10W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2" y="1193951"/>
            <a:ext cx="4704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Modified configuration: Up to 100W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1844" y="5224975"/>
            <a:ext cx="59731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External MOSFETs of higher V and I rating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Larger LC filter on output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9-12V HKB (house-keeping bias)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Delayed EN for bootstrap capacitor charging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14" y="1895402"/>
            <a:ext cx="4731115" cy="27261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322" y="1865340"/>
            <a:ext cx="6248718" cy="3276911"/>
          </a:xfrm>
          <a:prstGeom prst="rect">
            <a:avLst/>
          </a:prstGeom>
        </p:spPr>
      </p:pic>
      <p:sp>
        <p:nvSpPr>
          <p:cNvPr id="11" name="Down Arrow 10"/>
          <p:cNvSpPr/>
          <p:nvPr/>
        </p:nvSpPr>
        <p:spPr>
          <a:xfrm rot="16200000">
            <a:off x="5325875" y="1029800"/>
            <a:ext cx="307850" cy="704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2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52" y="2003911"/>
            <a:ext cx="5090160" cy="204550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0838" y="1"/>
            <a:ext cx="11449362" cy="7763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Feasibility study: FEAST as controller for DC/DC stage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714" y="1193952"/>
            <a:ext cx="426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Typical configuration: Up to 10W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2" y="1193951"/>
            <a:ext cx="47046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Modified configuration: Up to 100W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587" y="1776983"/>
            <a:ext cx="5859456" cy="249936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094974" y="3987148"/>
            <a:ext cx="9326743" cy="2829815"/>
            <a:chOff x="2094974" y="3987148"/>
            <a:chExt cx="9326743" cy="2829815"/>
          </a:xfrm>
        </p:grpSpPr>
        <p:grpSp>
          <p:nvGrpSpPr>
            <p:cNvPr id="11" name="Group 10"/>
            <p:cNvGrpSpPr/>
            <p:nvPr/>
          </p:nvGrpSpPr>
          <p:grpSpPr>
            <a:xfrm>
              <a:off x="3685616" y="3987148"/>
              <a:ext cx="7736101" cy="2829815"/>
              <a:chOff x="3685616" y="3987148"/>
              <a:chExt cx="7736101" cy="2829815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456" t="17746" r="7609" b="25298"/>
              <a:stretch/>
            </p:blipFill>
            <p:spPr>
              <a:xfrm>
                <a:off x="3685616" y="4723411"/>
                <a:ext cx="3819536" cy="2093552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7898831" y="5912027"/>
                <a:ext cx="3522886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Lab prototype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Loop stability issues</a:t>
                </a:r>
                <a:endParaRPr lang="en-GB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" name="Down Arrow 19"/>
              <p:cNvSpPr/>
              <p:nvPr/>
            </p:nvSpPr>
            <p:spPr>
              <a:xfrm rot="1434123">
                <a:off x="6251784" y="3987148"/>
                <a:ext cx="307850" cy="704088"/>
              </a:xfrm>
              <a:prstGeom prst="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Oval 11"/>
            <p:cNvSpPr/>
            <p:nvPr/>
          </p:nvSpPr>
          <p:spPr>
            <a:xfrm>
              <a:off x="4261104" y="5586984"/>
              <a:ext cx="283464" cy="20116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 flipH="1">
              <a:off x="3246120" y="5687568"/>
              <a:ext cx="1014984" cy="182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094974" y="5502902"/>
              <a:ext cx="1196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FEAST chip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651640" y="4974065"/>
              <a:ext cx="2407528" cy="136272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7059168" y="5655429"/>
              <a:ext cx="839760" cy="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924198" y="5458709"/>
              <a:ext cx="32863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External MOSFETs with heatsinks</a:t>
              </a:r>
              <a:endParaRPr lang="en-GB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1" name="Down Arrow 20"/>
          <p:cNvSpPr/>
          <p:nvPr/>
        </p:nvSpPr>
        <p:spPr>
          <a:xfrm rot="16200000">
            <a:off x="5325875" y="1029800"/>
            <a:ext cx="307850" cy="704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67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11" y="3682628"/>
            <a:ext cx="6194668" cy="282406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10838" y="1"/>
            <a:ext cx="11423962" cy="77636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Feasibility study: FEAST as controller for DC/DC stage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63" y="953588"/>
            <a:ext cx="5455017" cy="23268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074" y="1018900"/>
            <a:ext cx="5538837" cy="2273203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16200000">
            <a:off x="5409111" y="1067978"/>
            <a:ext cx="307850" cy="704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970716" y="697701"/>
            <a:ext cx="112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Proposed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Solution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284514" y="1737360"/>
            <a:ext cx="413657" cy="4663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195456" y="2020695"/>
            <a:ext cx="413657" cy="45732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158" y="3682628"/>
            <a:ext cx="6194668" cy="28240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345869" y="5672413"/>
            <a:ext cx="64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2400" b="1" baseline="-25000" dirty="0" smtClean="0">
                <a:solidFill>
                  <a:schemeClr val="accent6">
                    <a:lumMod val="50000"/>
                  </a:schemeClr>
                </a:solidFill>
              </a:rPr>
              <a:t>out</a:t>
            </a:r>
            <a:endParaRPr lang="en-GB" sz="2400" b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624" y="5646998"/>
            <a:ext cx="644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</a:rPr>
              <a:t>V</a:t>
            </a:r>
            <a:r>
              <a:rPr lang="en-US" sz="2400" b="1" baseline="-25000" dirty="0" smtClean="0">
                <a:solidFill>
                  <a:schemeClr val="accent6">
                    <a:lumMod val="50000"/>
                  </a:schemeClr>
                </a:solidFill>
              </a:rPr>
              <a:t>out</a:t>
            </a:r>
            <a:endParaRPr lang="en-GB" sz="2400" b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7335" y="4438623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414FF"/>
                </a:solidFill>
              </a:rPr>
              <a:t>I</a:t>
            </a:r>
            <a:r>
              <a:rPr lang="en-US" sz="2400" b="1" baseline="-25000" dirty="0" smtClean="0">
                <a:solidFill>
                  <a:srgbClr val="1414FF"/>
                </a:solidFill>
              </a:rPr>
              <a:t>L</a:t>
            </a:r>
            <a:endParaRPr lang="en-GB" sz="2400" b="1" baseline="-25000" dirty="0">
              <a:solidFill>
                <a:srgbClr val="1414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45512" y="4484788"/>
            <a:ext cx="352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1414FF"/>
                </a:solidFill>
              </a:rPr>
              <a:t>I</a:t>
            </a:r>
            <a:r>
              <a:rPr lang="en-US" sz="2400" b="1" baseline="-25000" dirty="0" smtClean="0">
                <a:solidFill>
                  <a:srgbClr val="1414FF"/>
                </a:solidFill>
              </a:rPr>
              <a:t>L</a:t>
            </a:r>
            <a:endParaRPr lang="en-GB" sz="2400" b="1" baseline="-25000" dirty="0">
              <a:solidFill>
                <a:srgbClr val="1414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994814" y="5428344"/>
            <a:ext cx="0" cy="9923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959900" y="5771173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12V</a:t>
            </a:r>
            <a:endParaRPr lang="en-GB" sz="2400" b="1" baseline="-25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189482" y="5341258"/>
            <a:ext cx="0" cy="10841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154568" y="5623499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12V</a:t>
            </a:r>
            <a:endParaRPr lang="en-GB" sz="2400" b="1" baseline="-25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484255"/>
            <a:ext cx="10420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Spice simulation results:		With R</a:t>
            </a:r>
            <a:r>
              <a:rPr lang="en-US" sz="2000" baseline="-25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2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With C</a:t>
            </a:r>
            <a:r>
              <a:rPr lang="en-US" sz="2000" baseline="-250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3ext</a:t>
            </a:r>
            <a:endParaRPr lang="en-GB" sz="2000" baseline="-25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91806" y="4438622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L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</a:t>
            </a:r>
            <a:endParaRPr lang="en-GB" sz="2400" b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88780" y="4484787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L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*</a:t>
            </a:r>
            <a:endParaRPr lang="en-GB" sz="2400" b="1" baseline="30000" dirty="0">
              <a:solidFill>
                <a:srgbClr val="FF000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360657" y="3419103"/>
            <a:ext cx="3610059" cy="333154"/>
            <a:chOff x="1360657" y="3292103"/>
            <a:chExt cx="3610059" cy="333154"/>
          </a:xfrm>
        </p:grpSpPr>
        <p:sp>
          <p:nvSpPr>
            <p:cNvPr id="26" name="TextBox 25"/>
            <p:cNvSpPr txBox="1"/>
            <p:nvPr/>
          </p:nvSpPr>
          <p:spPr>
            <a:xfrm>
              <a:off x="1360657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200us</a:t>
              </a:r>
              <a:endParaRPr lang="en-GB" sz="1200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612772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899286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400us</a:t>
              </a:r>
              <a:endParaRPr lang="en-GB" sz="1200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151401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4409344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600us</a:t>
              </a:r>
              <a:endParaRPr lang="en-GB" sz="12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661459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7326026" y="3429629"/>
            <a:ext cx="3610059" cy="333154"/>
            <a:chOff x="1360657" y="3292103"/>
            <a:chExt cx="3610059" cy="333154"/>
          </a:xfrm>
        </p:grpSpPr>
        <p:sp>
          <p:nvSpPr>
            <p:cNvPr id="33" name="TextBox 32"/>
            <p:cNvSpPr txBox="1"/>
            <p:nvPr/>
          </p:nvSpPr>
          <p:spPr>
            <a:xfrm>
              <a:off x="1360657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200us</a:t>
              </a:r>
              <a:endParaRPr lang="en-GB" sz="12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612772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899286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400us</a:t>
              </a:r>
              <a:endParaRPr lang="en-GB" sz="12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151401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409344" y="3292103"/>
              <a:ext cx="5613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600us</a:t>
              </a:r>
              <a:endParaRPr lang="en-GB" sz="1200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4661459" y="3512946"/>
              <a:ext cx="0" cy="112311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291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</a:rPr>
              <a:pPr/>
              <a:t>16</a:t>
            </a:fld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8905" y="6036001"/>
            <a:ext cx="7408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chemeClr val="bg1"/>
                </a:solidFill>
                <a:latin typeface="Calibri" panose="020F0502020204030204" pitchFamily="34" charset="0"/>
              </a:rPr>
              <a:t>https://</a:t>
            </a:r>
            <a:r>
              <a:rPr lang="en-US" sz="2400" u="sng" dirty="0" smtClean="0">
                <a:solidFill>
                  <a:schemeClr val="bg1"/>
                </a:solidFill>
                <a:latin typeface="Calibri" panose="020F0502020204030204" pitchFamily="34" charset="0"/>
              </a:rPr>
              <a:t>wikis.cern.ch/display/DIOT/Rad-tol+power+supply</a:t>
            </a:r>
            <a:endParaRPr lang="en-US" sz="2400" u="sng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Future work and open questions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903514"/>
            <a:ext cx="10622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compensation network of FEAST be externally modified for stable operation with up to 100W load?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Provisional answer: Yes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the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switching frequency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FEAST be pushed under 1 MHz? (Typical 1-3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Rad-hard isolated DC/DC converter: Design and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Rad-hard PFC converter: Design and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GaN/</a:t>
            </a:r>
            <a:r>
              <a:rPr lang="en-US" sz="2400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SiC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FETs be reliably used in radiation environment?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switching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 voltage MOSFETs (600/700V) under radiation?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Threshold voltage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eakage current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Single Event Effects/Burnout</a:t>
            </a:r>
          </a:p>
        </p:txBody>
      </p:sp>
    </p:spTree>
    <p:extLst>
      <p:ext uri="{BB962C8B-B14F-4D97-AF65-F5344CB8AC3E}">
        <p14:creationId xmlns:p14="http://schemas.microsoft.com/office/powerpoint/2010/main" val="205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 pitchFamily="34" charset="0"/>
              </a:rPr>
              <a:pPr/>
              <a:t>2</a:t>
            </a:fld>
            <a:endParaRPr lang="en-GB" sz="1400" dirty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847795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3398440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996964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2555817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sz="2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Computer</a:t>
            </a:r>
          </a:p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VME/PICMG/PLC</a:t>
            </a:r>
          </a:p>
          <a:p>
            <a:pPr algn="ctr">
              <a:defRPr/>
            </a:pP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3428516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master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2036064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Front-End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4382476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Fieldbus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5265158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951018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Distributed I/O Tier</a:t>
            </a:r>
            <a:endParaRPr lang="en-GB" sz="2000" kern="0" dirty="0" smtClean="0">
              <a:solidFill>
                <a:prstClr val="white"/>
              </a:solidFill>
              <a:latin typeface="Calibri" panose="020F0502020204030204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2411306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793612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  <a:latin typeface="Calibri" panose="020F0502020204030204" pitchFamily="34" charset="0"/>
                </a:rPr>
                <a:t>)</a:t>
              </a:r>
              <a:endParaRPr lang="en-GB" kern="0" dirty="0" smtClean="0">
                <a:solidFill>
                  <a:srgbClr val="FF6699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4404053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4404053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4404053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4404053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  <a:latin typeface="Calibri" panose="020F0502020204030204" pitchFamily="34" charset="0"/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  <a:latin typeface="Calibri" panose="020F0502020204030204" pitchFamily="34" charset="0"/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  <a:latin typeface="Calibri" panose="020F0502020204030204" pitchFamily="34" charset="0"/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Calibri" panose="020F0502020204030204" pitchFamily="34" charset="0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8" name="Group 67"/>
          <p:cNvGrpSpPr/>
          <p:nvPr/>
        </p:nvGrpSpPr>
        <p:grpSpPr>
          <a:xfrm>
            <a:off x="4858343" y="1987652"/>
            <a:ext cx="4351878" cy="1756849"/>
            <a:chOff x="4742321" y="1344794"/>
            <a:chExt cx="4351878" cy="1756849"/>
          </a:xfrm>
        </p:grpSpPr>
        <p:pic>
          <p:nvPicPr>
            <p:cNvPr id="72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6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Objective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2648" y="908896"/>
            <a:ext cx="10497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and test a generic PSU for Distributed I/O Tier (DIOT) crates 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used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 radiation environment by </a:t>
            </a: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various CERN user groups.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8" name="Rounded Rectangle 77"/>
          <p:cNvSpPr/>
          <p:nvPr/>
        </p:nvSpPr>
        <p:spPr>
          <a:xfrm>
            <a:off x="6617147" y="4381140"/>
            <a:ext cx="4666463" cy="2299684"/>
          </a:xfrm>
          <a:prstGeom prst="roundRect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45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51" grpId="0" animBg="1"/>
      <p:bldP spid="56" grpId="0"/>
      <p:bldP spid="57" grpId="0" build="allAtOnce"/>
      <p:bldP spid="60" grpId="0"/>
      <p:bldP spid="7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>
                <a:defRPr/>
              </a:pPr>
              <a:t>3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72007" y="1824200"/>
            <a:ext cx="5728355" cy="2081594"/>
            <a:chOff x="2196445" y="1264920"/>
            <a:chExt cx="5728355" cy="2081594"/>
          </a:xfrm>
        </p:grpSpPr>
        <p:sp>
          <p:nvSpPr>
            <p:cNvPr id="60" name="Rectangle 59"/>
            <p:cNvSpPr/>
            <p:nvPr/>
          </p:nvSpPr>
          <p:spPr>
            <a:xfrm>
              <a:off x="3290887" y="1271927"/>
              <a:ext cx="4633913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Parallelogram 61"/>
            <p:cNvSpPr/>
            <p:nvPr/>
          </p:nvSpPr>
          <p:spPr>
            <a:xfrm>
              <a:off x="2447696" y="2583125"/>
              <a:ext cx="54707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196445" y="2036761"/>
              <a:ext cx="5071621" cy="13097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2225671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225671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7078664" y="2081212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7078664" y="3183821"/>
              <a:ext cx="157163" cy="11906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2412060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ounded Rectangle 68"/>
            <p:cNvSpPr/>
            <p:nvPr/>
          </p:nvSpPr>
          <p:spPr>
            <a:xfrm>
              <a:off x="6918327" y="2197993"/>
              <a:ext cx="135874" cy="985828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746121" y="2140017"/>
              <a:ext cx="3589590" cy="1161983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Parallelogram 70"/>
            <p:cNvSpPr/>
            <p:nvPr/>
          </p:nvSpPr>
          <p:spPr>
            <a:xfrm>
              <a:off x="2415946" y="1264920"/>
              <a:ext cx="5508854" cy="763265"/>
            </a:xfrm>
            <a:prstGeom prst="parallelogram">
              <a:avLst>
                <a:gd name="adj" fmla="val 11062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roup 71"/>
            <p:cNvGrpSpPr/>
            <p:nvPr/>
          </p:nvGrpSpPr>
          <p:grpSpPr>
            <a:xfrm rot="16200000">
              <a:off x="2427623" y="2998335"/>
              <a:ext cx="445848" cy="127754"/>
              <a:chOff x="2525634" y="4174579"/>
              <a:chExt cx="445848" cy="127754"/>
            </a:xfrm>
          </p:grpSpPr>
          <p:sp>
            <p:nvSpPr>
              <p:cNvPr id="99" name="Rounded Rectangle 98"/>
              <p:cNvSpPr/>
              <p:nvPr/>
            </p:nvSpPr>
            <p:spPr>
              <a:xfrm>
                <a:off x="2587625" y="4213940"/>
                <a:ext cx="321866" cy="84454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2608659" y="4210000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2608659" y="4174579"/>
                <a:ext cx="300832" cy="92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00" b="1" dirty="0">
                    <a:solidFill>
                      <a:schemeClr val="bg1">
                        <a:lumMod val="85000"/>
                      </a:schemeClr>
                    </a:solidFill>
                  </a:rPr>
                  <a:t>. . . . . . . . </a:t>
                </a: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925763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2525634" y="4233306"/>
                <a:ext cx="45719" cy="45719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3" name="Rectangle 72"/>
            <p:cNvSpPr/>
            <p:nvPr/>
          </p:nvSpPr>
          <p:spPr>
            <a:xfrm>
              <a:off x="6321691" y="2083008"/>
              <a:ext cx="510547" cy="122350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vert270" lIns="0" tIns="0" rIns="0" bIns="0"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  <a:latin typeface="Calibri" panose="020F0502020204030204" pitchFamily="34" charset="0"/>
                </a:rPr>
                <a:t>PSUs</a:t>
              </a: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784635" y="2209329"/>
              <a:ext cx="3515188" cy="998537"/>
              <a:chOff x="870509" y="1321693"/>
              <a:chExt cx="3515188" cy="998537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870509" y="1321693"/>
                <a:ext cx="3515188" cy="998537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91337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913373" y="2012258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913373" y="18547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913373" y="166424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13373" y="1542622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91337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29675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68013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063519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454041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837423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3220805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3604187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3994942" y="2178944"/>
                <a:ext cx="176213" cy="1190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29675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endParaRPr lang="en-US" sz="700" dirty="0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68013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2063519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2454041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2837423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3220805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604187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994942" y="1375582"/>
                <a:ext cx="176213" cy="1524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206500" y="1580469"/>
                <a:ext cx="3179196" cy="543184"/>
              </a:xfrm>
              <a:prstGeom prst="rect">
                <a:avLst/>
              </a:prstGeom>
              <a:pattFill prst="wdUp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  <a:latin typeface="Calibri" panose="020F0502020204030204" pitchFamily="34" charset="0"/>
                  </a:rPr>
                  <a:t>Custom space</a:t>
                </a:r>
                <a:endParaRPr lang="en-US" dirty="0">
                  <a:solidFill>
                    <a:schemeClr val="tx1"/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104" name="TextBox 103"/>
          <p:cNvSpPr txBox="1"/>
          <p:nvPr/>
        </p:nvSpPr>
        <p:spPr>
          <a:xfrm>
            <a:off x="1558395" y="4329440"/>
            <a:ext cx="62396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PSU: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3U x 170 mm x 8HP </a:t>
            </a:r>
            <a:endParaRPr lang="en-US" sz="2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PSUs in redundant/load-sharing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Accessible from front side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  <a:latin typeface="+mn-lt"/>
              </a:rPr>
              <a:t>DIOT crate </a:t>
            </a:r>
            <a:r>
              <a:rPr lang="en-US" sz="4000" b="1" dirty="0" smtClean="0">
                <a:solidFill>
                  <a:schemeClr val="bg1"/>
                </a:solidFill>
                <a:latin typeface="+mn-lt"/>
              </a:rPr>
              <a:t>mockup</a:t>
            </a:r>
            <a:endParaRPr lang="en-GB" sz="4000" b="1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89254" y="1818851"/>
            <a:ext cx="852755" cy="760287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9016779">
            <a:off x="365718" y="1813162"/>
            <a:ext cx="1398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15” (38 cm)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06" name="Straight Arrow Connector 105"/>
          <p:cNvCxnSpPr/>
          <p:nvPr/>
        </p:nvCxnSpPr>
        <p:spPr>
          <a:xfrm flipV="1">
            <a:off x="2466449" y="1511263"/>
            <a:ext cx="4627563" cy="8046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3863636" y="1122674"/>
            <a:ext cx="20514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19” (48.3 cm)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 flipH="1" flipV="1">
            <a:off x="7457299" y="2640492"/>
            <a:ext cx="17215" cy="1247675"/>
          </a:xfrm>
          <a:prstGeom prst="straightConnector1">
            <a:avLst/>
          </a:prstGeom>
          <a:ln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7463648" y="3029716"/>
            <a:ext cx="25555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3U or 5.25” (13.3 cm)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4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 user groups in CERN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6072" y="1234440"/>
            <a:ext cx="88971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instrumentation (BE-BI)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 positioning (EN-SMM)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Machine protection (TE-MPE)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power converters (TE-EPC)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…?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PCBs in the crate (system and peripheral) have POL regulators for low voltage digital circuits (1-3.3V)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for high performance analog circuits (&lt;10mV ripple + noise) is provided by dedicated linear regulators external to RaToPUS.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2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9450187" y="6497666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GB" sz="1400" dirty="0" smtClean="0">
                <a:solidFill>
                  <a:prstClr val="white"/>
                </a:solidFill>
                <a:latin typeface="Calibri" panose="020F0502020204030204"/>
              </a:rPr>
              <a:t>4</a:t>
            </a:r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1802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5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schedule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021276"/>
              </p:ext>
            </p:extLst>
          </p:nvPr>
        </p:nvGraphicFramePr>
        <p:xfrm>
          <a:off x="520700" y="1653271"/>
          <a:ext cx="11252200" cy="3346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7600">
                  <a:extLst>
                    <a:ext uri="{9D8B030D-6E8A-4147-A177-3AD203B41FA5}">
                      <a16:colId xmlns:a16="http://schemas.microsoft.com/office/drawing/2014/main" val="3799295001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4250048288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3117092883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1365630634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408695505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586510246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3288360262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408460088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656605979"/>
                    </a:ext>
                  </a:extLst>
                </a:gridCol>
              </a:tblGrid>
              <a:tr h="679366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Task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2018 Q4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Q1</a:t>
                      </a:r>
                      <a:endParaRPr lang="en-GB" sz="19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Q2</a:t>
                      </a:r>
                      <a:endParaRPr lang="en-GB" sz="1900" dirty="0" smtClean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Q3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 Q4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 Q1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 Q2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2020 Q3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658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Define specifications; Survey existing solutions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36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Design and simulation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373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Radiation effects training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468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Laboratory prototyping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980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Define</a:t>
                      </a:r>
                      <a:r>
                        <a:rPr lang="en-US" sz="1900" baseline="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test specifications and test plan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241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Non-radiation testing and improvements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0459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9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Radiation testing and improvements</a:t>
                      </a:r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577474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448300" y="1249411"/>
            <a:ext cx="3152775" cy="385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YEAR #1</a:t>
            </a:r>
            <a:endParaRPr lang="en-GB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17743" y="1249411"/>
            <a:ext cx="3155157" cy="385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b="1" dirty="0">
                <a:latin typeface="Calibri" panose="020F0502020204030204" pitchFamily="34" charset="0"/>
                <a:cs typeface="Calibri" panose="020F0502020204030204" pitchFamily="34" charset="0"/>
              </a:rPr>
              <a:t>YEAR </a:t>
            </a:r>
            <a:r>
              <a:rPr lang="en-US" sz="19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#2</a:t>
            </a:r>
            <a:endParaRPr lang="en-GB" sz="1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82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6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2581" y="1143145"/>
            <a:ext cx="4134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 specifications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71939" y="3188748"/>
            <a:ext cx="43759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Component design/selection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3489" y="4396204"/>
            <a:ext cx="17138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Spice 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1022" y="4408745"/>
            <a:ext cx="28768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PCB design: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schematics, layout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17111" y="2188861"/>
            <a:ext cx="2889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Topology selection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67545" y="5842081"/>
            <a:ext cx="26727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PCB fabrication, </a:t>
            </a:r>
          </a:p>
          <a:p>
            <a:pPr algn="ctr"/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assembly, testing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/>
          <p:cNvCxnSpPr>
            <a:stCxn id="5" idx="2"/>
            <a:endCxn id="9" idx="0"/>
          </p:cNvCxnSpPr>
          <p:nvPr/>
        </p:nvCxnSpPr>
        <p:spPr>
          <a:xfrm>
            <a:off x="5559910" y="1666365"/>
            <a:ext cx="1732" cy="522496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5559910" y="2737500"/>
            <a:ext cx="1" cy="48410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 rot="5400000">
            <a:off x="4628783" y="3498457"/>
            <a:ext cx="706731" cy="1155525"/>
          </a:xfrm>
          <a:prstGeom prst="bentConnector3">
            <a:avLst>
              <a:gd name="adj1" fmla="val 50001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rot="16200000" flipH="1">
            <a:off x="5902249" y="3380515"/>
            <a:ext cx="718549" cy="1403226"/>
          </a:xfrm>
          <a:prstGeom prst="bentConnector3">
            <a:avLst>
              <a:gd name="adj1" fmla="val 50000"/>
            </a:avLst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rved Down Arrow 14"/>
          <p:cNvSpPr/>
          <p:nvPr/>
        </p:nvSpPr>
        <p:spPr>
          <a:xfrm rot="16200000">
            <a:off x="1474053" y="3558663"/>
            <a:ext cx="1860049" cy="112022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 rot="16200000">
            <a:off x="767485" y="2856083"/>
            <a:ext cx="2971801" cy="141363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urved Down Arrow 16"/>
          <p:cNvSpPr/>
          <p:nvPr/>
        </p:nvSpPr>
        <p:spPr>
          <a:xfrm rot="5400000" flipH="1">
            <a:off x="7199635" y="4052393"/>
            <a:ext cx="3090728" cy="136343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urved Down Arrow 17"/>
          <p:cNvSpPr/>
          <p:nvPr/>
        </p:nvSpPr>
        <p:spPr>
          <a:xfrm rot="5400000" flipH="1">
            <a:off x="6768125" y="3372154"/>
            <a:ext cx="4242136" cy="16518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3123489" y="1143145"/>
            <a:ext cx="4703339" cy="52322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3143691" y="2208589"/>
            <a:ext cx="4703339" cy="52322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/>
          <p:cNvSpPr/>
          <p:nvPr/>
        </p:nvSpPr>
        <p:spPr>
          <a:xfrm>
            <a:off x="3143691" y="3222129"/>
            <a:ext cx="4703339" cy="52322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8072752" y="6501846"/>
            <a:ext cx="1344494" cy="1077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417246" y="6233309"/>
            <a:ext cx="2372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 vX.Y</a:t>
            </a:r>
            <a:endParaRPr lang="en-GB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0838" y="1143145"/>
            <a:ext cx="196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User groups</a:t>
            </a:r>
            <a:endParaRPr lang="en-GB" sz="2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307029" y="1404755"/>
            <a:ext cx="685831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134421" y="4429585"/>
            <a:ext cx="1764242" cy="939275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5297895" y="4401744"/>
            <a:ext cx="2920820" cy="963283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646942" y="5357973"/>
            <a:ext cx="1" cy="48410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5287007" y="5848311"/>
            <a:ext cx="2653257" cy="908218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Project workflow 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3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7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5529965"/>
                  </p:ext>
                </p:extLst>
              </p:nvPr>
            </p:nvGraphicFramePr>
            <p:xfrm>
              <a:off x="465473" y="903075"/>
              <a:ext cx="10246070" cy="507363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300943">
                      <a:extLst>
                        <a:ext uri="{9D8B030D-6E8A-4147-A177-3AD203B41FA5}">
                          <a16:colId xmlns:a16="http://schemas.microsoft.com/office/drawing/2014/main" val="3625127239"/>
                        </a:ext>
                      </a:extLst>
                    </a:gridCol>
                    <a:gridCol w="5945127">
                      <a:extLst>
                        <a:ext uri="{9D8B030D-6E8A-4147-A177-3AD203B41FA5}">
                          <a16:colId xmlns:a16="http://schemas.microsoft.com/office/drawing/2014/main" val="677849316"/>
                        </a:ext>
                      </a:extLst>
                    </a:gridCol>
                  </a:tblGrid>
                  <a:tr h="40154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Parameter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Value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1185032"/>
                      </a:ext>
                    </a:extLst>
                  </a:tr>
                  <a:tr h="34558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Input: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sz="2000" b="0" i="1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f</m:t>
                              </m:r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oMath>
                          </a14:m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230 Vac,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 Hz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6559189"/>
                      </a:ext>
                    </a:extLst>
                  </a:tr>
                  <a:tr h="66094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Outputs: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              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)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 V, 8.33 A (100 W)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 V, 2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(10 W)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7508957"/>
                      </a:ext>
                    </a:extLst>
                  </a:tr>
                  <a:tr h="65019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Output voltage ripple + noise,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                                        </a:t>
                          </a: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            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mVpp for 12 V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 mVpp for 5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5567779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TID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&gt;500 Gy (1000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Gy?)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23630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PCB dimensions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mm x 160 mm x 37 mm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6019150"/>
                      </a:ext>
                    </a:extLst>
                  </a:tr>
                  <a:tr h="33730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PSU </a:t>
                          </a: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dimensions (including packaging)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3U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x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170 mm x 8HP i.e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. 133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 x 170 mm x 40 mm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6806271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Switching frequency,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</m:oMath>
                          </a14:m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kHz - 1 MHz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94460224"/>
                      </a:ext>
                    </a:extLst>
                  </a:tr>
                  <a:tr h="3626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External monitoring/control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PMBus and PS_ON (for remote switching ON/OFF)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80951971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EMI </a:t>
                          </a: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specifications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EN55022 Class B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38199095"/>
                      </a:ext>
                    </a:extLst>
                  </a:tr>
                  <a:tr h="99142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Thermal environment: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lvl="0" indent="-342900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Calibri" panose="020F0502020204030204" pitchFamily="34" charset="0"/>
                            <a:buChar char="-"/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Ambient temperature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lvl="0" indent="-342900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Calibri" panose="020F0502020204030204" pitchFamily="34" charset="0"/>
                            <a:buChar char="-"/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Fan tray available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 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40⁰C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Yes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9020652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5529965"/>
                  </p:ext>
                </p:extLst>
              </p:nvPr>
            </p:nvGraphicFramePr>
            <p:xfrm>
              <a:off x="465473" y="903075"/>
              <a:ext cx="10246070" cy="507363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300943">
                      <a:extLst>
                        <a:ext uri="{9D8B030D-6E8A-4147-A177-3AD203B41FA5}">
                          <a16:colId xmlns:a16="http://schemas.microsoft.com/office/drawing/2014/main" val="3625127239"/>
                        </a:ext>
                      </a:extLst>
                    </a:gridCol>
                    <a:gridCol w="5945127">
                      <a:extLst>
                        <a:ext uri="{9D8B030D-6E8A-4147-A177-3AD203B41FA5}">
                          <a16:colId xmlns:a16="http://schemas.microsoft.com/office/drawing/2014/main" val="677849316"/>
                        </a:ext>
                      </a:extLst>
                    </a:gridCol>
                  </a:tblGrid>
                  <a:tr h="40154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Parameter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Value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11185032"/>
                      </a:ext>
                    </a:extLst>
                  </a:tr>
                  <a:tr h="3455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2" t="-136842" r="-138810" b="-12824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230 Vac,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50 Hz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36559189"/>
                      </a:ext>
                    </a:extLst>
                  </a:tr>
                  <a:tr h="66094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2" t="-125000" r="-138810" b="-576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 V, 8.33 A (100 W)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 V, 2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(10 W)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7508957"/>
                      </a:ext>
                    </a:extLst>
                  </a:tr>
                  <a:tr h="6522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2" t="-227103" r="-138810" b="-4822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mVpp for 12 V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20 mVpp for 5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V</a:t>
                          </a: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5567779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TID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&gt;500 Gy (1000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Gy?)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23630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PCB dimensions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 mm x 160 mm x 37 mm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96019150"/>
                      </a:ext>
                    </a:extLst>
                  </a:tr>
                  <a:tr h="337305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PSU </a:t>
                          </a: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dimensions (including packaging)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3U</a:t>
                          </a:r>
                          <a:r>
                            <a:rPr lang="en-US" sz="2000" baseline="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x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170 mm x 8HP i.e</a:t>
                          </a: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. 133 </a:t>
                          </a: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 x 170 mm x 40 mm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68062717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142" t="-951852" r="-138810" b="-5518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250 kHz - 1 MHz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694460224"/>
                      </a:ext>
                    </a:extLst>
                  </a:tr>
                  <a:tr h="36266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External monitoring/control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PMBus and PS_ON (for remote switching ON/OFF)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080951971"/>
                      </a:ext>
                    </a:extLst>
                  </a:tr>
                  <a:tr h="33047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EMI </a:t>
                          </a:r>
                          <a:r>
                            <a:rPr lang="en-US" sz="2000" b="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specifications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EAEFF7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EN55022 Class B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938199095"/>
                      </a:ext>
                    </a:extLst>
                  </a:tr>
                  <a:tr h="991421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Thermal environment: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lvl="0" indent="-342900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Calibri" panose="020F0502020204030204" pitchFamily="34" charset="0"/>
                            <a:buChar char="-"/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Ambient temperature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 marL="342900" lvl="0" indent="-342900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  <a:buClr>
                              <a:srgbClr val="000000"/>
                            </a:buClr>
                            <a:buFont typeface="Calibri" panose="020F0502020204030204" pitchFamily="34" charset="0"/>
                            <a:buChar char="-"/>
                          </a:pPr>
                          <a:r>
                            <a:rPr lang="en-US" sz="2000" b="0" dirty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Fan tray available</a:t>
                          </a:r>
                          <a:endParaRPr lang="en-GB" sz="2000" b="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D2DEE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 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40⁰C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dirty="0" smtClean="0">
                              <a:solidFill>
                                <a:schemeClr val="tx1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Yes</a:t>
                          </a:r>
                          <a:endParaRPr lang="en-GB" sz="2000" dirty="0">
                            <a:solidFill>
                              <a:schemeClr val="tx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99020652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Requirement specifications (tentative)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105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8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Rad-</a:t>
            </a:r>
            <a:r>
              <a:rPr lang="en-US" sz="40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</a:t>
            </a:r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PSU solutions at CERN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44729" y="1412403"/>
            <a:ext cx="2873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BE-BI-BL (25W)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TE-MPE-EP (40W)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TE-CRG-CI (100W)</a:t>
            </a:r>
          </a:p>
          <a:p>
            <a:pPr lvl="1"/>
            <a:endParaRPr lang="en-US" sz="2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0838" y="1340356"/>
                <a:ext cx="7682456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50 Hz Transformer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Bridge </a:t>
                </a: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Rectifier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LDO</a:t>
                </a:r>
                <a:r>
                  <a:rPr lang="en-US" sz="2400" dirty="0" smtClean="0">
                    <a:solidFill>
                      <a:schemeClr val="bg1"/>
                    </a:solidFill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endParaRPr lang="en-US" sz="24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endPara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endParaRPr lang="en-US" sz="24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50 </a:t>
                </a: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Hz Transformer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Bridge Rectifier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DC/DC</a:t>
                </a:r>
                <a:endPara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38" y="1340356"/>
                <a:ext cx="7682456" cy="1569660"/>
              </a:xfrm>
              <a:prstGeom prst="rect">
                <a:avLst/>
              </a:prstGeom>
              <a:blipFill>
                <a:blip r:embed="rId3"/>
                <a:stretch>
                  <a:fillRect t="-3113" b="-81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7628565" y="1070273"/>
            <a:ext cx="400692" cy="1930802"/>
          </a:xfrm>
          <a:prstGeom prst="rightBrac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884047" y="1129148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7-15Vac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84047" y="223281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7-15Vac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92437" y="1127701"/>
            <a:ext cx="106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10-20Vdc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92437" y="2232811"/>
            <a:ext cx="106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10-20Vdc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6294970" y="3251642"/>
                <a:ext cx="441877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1">
                        <a:lumMod val="40000"/>
                        <a:lumOff val="6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Disadvantages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Large and costly transformer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Large heat dissipation in crate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No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PFC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⟹</m:t>
                    </m:r>
                  </m:oMath>
                </a14:m>
                <a:r>
                  <a:rPr lang="en-GB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Large EMI filter</a:t>
                </a:r>
                <a:endParaRPr lang="en-GB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4970" y="3251642"/>
                <a:ext cx="4418776" cy="1569660"/>
              </a:xfrm>
              <a:prstGeom prst="rect">
                <a:avLst/>
              </a:prstGeom>
              <a:blipFill>
                <a:blip r:embed="rId4"/>
                <a:stretch>
                  <a:fillRect l="-2207" t="-3101" b="-77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ounded Rectangle 28"/>
          <p:cNvSpPr/>
          <p:nvPr/>
        </p:nvSpPr>
        <p:spPr>
          <a:xfrm>
            <a:off x="616449" y="1127701"/>
            <a:ext cx="6452171" cy="1873374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Rectangle 25"/>
              <p:cNvSpPr/>
              <p:nvPr/>
            </p:nvSpPr>
            <p:spPr>
              <a:xfrm>
                <a:off x="310838" y="5794272"/>
                <a:ext cx="7682456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/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50 Hz Transformer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Bridge/PFC </a:t>
                </a:r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Rectifier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⟶</m:t>
                    </m:r>
                  </m:oMath>
                </a14:m>
                <a:r>
                  <a:rPr lang="en-US" sz="2400" dirty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400" dirty="0" smtClean="0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DC/DC</a:t>
                </a:r>
                <a:r>
                  <a:rPr lang="en-US" sz="2400" dirty="0" smtClean="0">
                    <a:solidFill>
                      <a:schemeClr val="bg1"/>
                    </a:solidFill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endParaRPr lang="en-US" sz="24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endPara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endParaRPr lang="en-US" sz="2400" dirty="0" smtClean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38" y="5794272"/>
                <a:ext cx="7682456" cy="1200329"/>
              </a:xfrm>
              <a:prstGeom prst="rect">
                <a:avLst/>
              </a:prstGeom>
              <a:blipFill>
                <a:blip r:embed="rId5"/>
                <a:stretch>
                  <a:fillRect t="-4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2893168" y="5528977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35Vac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14994" y="5554109"/>
            <a:ext cx="75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48Vdc</a:t>
            </a:r>
            <a:endParaRPr lang="en-GB" dirty="0">
              <a:solidFill>
                <a:schemeClr val="accent1">
                  <a:lumMod val="40000"/>
                  <a:lumOff val="6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6278639" y="5424941"/>
            <a:ext cx="1370086" cy="1094946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6772469" y="5022106"/>
            <a:ext cx="379727" cy="379727"/>
          </a:xfrm>
          <a:prstGeom prst="rect">
            <a:avLst/>
          </a:prstGeom>
        </p:spPr>
      </p:pic>
      <p:sp>
        <p:nvSpPr>
          <p:cNvPr id="32" name="Right Brace 31"/>
          <p:cNvSpPr/>
          <p:nvPr/>
        </p:nvSpPr>
        <p:spPr>
          <a:xfrm>
            <a:off x="7646025" y="5326222"/>
            <a:ext cx="400692" cy="1171444"/>
          </a:xfrm>
          <a:prstGeom prst="rightBrac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8270076" y="5667476"/>
            <a:ext cx="2823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TE-EPC-CCE (70W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pic>
        <p:nvPicPr>
          <p:cNvPr id="35" name="Picture 34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7104645" y="1838765"/>
            <a:ext cx="379727" cy="3797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28511" y="3306042"/>
            <a:ext cx="4418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Simple and robust design</a:t>
            </a:r>
            <a:endParaRPr lang="en-US" sz="2400" dirty="0" smtClean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higher voltage switching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07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Calibri" panose="020F0502020204030204" pitchFamily="34" charset="0"/>
                <a:cs typeface="Calibri" panose="020F0502020204030204" pitchFamily="34" charset="0"/>
              </a:rPr>
              <a:t>9</a:t>
            </a:fld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10838" y="1"/>
            <a:ext cx="11208485" cy="7763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RaToPUS power architecture: Option-1</a:t>
            </a:r>
            <a:endParaRPr lang="en-GB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4204" y="5692213"/>
            <a:ext cx="49594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low-frequency transformer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MOSFETs switching at lower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EMI filter?</a:t>
            </a:r>
            <a:endParaRPr lang="en-GB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24" y="776365"/>
            <a:ext cx="10031598" cy="490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9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50600</TotalTime>
  <Words>1065</Words>
  <Application>Microsoft Office PowerPoint</Application>
  <PresentationFormat>Widescreen</PresentationFormat>
  <Paragraphs>299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Calibri Light</vt:lpstr>
      <vt:lpstr>Calibri</vt:lpstr>
      <vt:lpstr>Wingdings</vt:lpstr>
      <vt:lpstr>Arial</vt:lpstr>
      <vt:lpstr>Cambria Math</vt:lpstr>
      <vt:lpstr>Quicksand Book</vt:lpstr>
      <vt:lpstr>Quicksand Bold</vt:lpstr>
      <vt:lpstr>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Evangelia Gousiou</dc:creator>
  <cp:lastModifiedBy>Lalit Patnaik</cp:lastModifiedBy>
  <cp:revision>1268</cp:revision>
  <cp:lastPrinted>2017-02-02T18:27:49Z</cp:lastPrinted>
  <dcterms:created xsi:type="dcterms:W3CDTF">2015-11-09T10:49:37Z</dcterms:created>
  <dcterms:modified xsi:type="dcterms:W3CDTF">2018-12-11T07:54:59Z</dcterms:modified>
</cp:coreProperties>
</file>