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4"/>
  </p:notesMasterIdLst>
  <p:sldIdLst>
    <p:sldId id="256" r:id="rId2"/>
    <p:sldId id="266" r:id="rId3"/>
    <p:sldId id="264" r:id="rId4"/>
    <p:sldId id="265" r:id="rId5"/>
    <p:sldId id="284" r:id="rId6"/>
    <p:sldId id="283" r:id="rId7"/>
    <p:sldId id="271" r:id="rId8"/>
    <p:sldId id="260" r:id="rId9"/>
    <p:sldId id="269" r:id="rId10"/>
    <p:sldId id="267" r:id="rId11"/>
    <p:sldId id="268" r:id="rId12"/>
    <p:sldId id="280" r:id="rId13"/>
    <p:sldId id="285" r:id="rId14"/>
    <p:sldId id="262" r:id="rId15"/>
    <p:sldId id="272" r:id="rId16"/>
    <p:sldId id="281" r:id="rId17"/>
    <p:sldId id="279" r:id="rId18"/>
    <p:sldId id="259" r:id="rId19"/>
    <p:sldId id="257" r:id="rId20"/>
    <p:sldId id="282" r:id="rId21"/>
    <p:sldId id="270" r:id="rId22"/>
    <p:sldId id="261" r:id="rId23"/>
  </p:sldIdLst>
  <p:sldSz cx="9144000" cy="5143500" type="screen16x9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C3CB2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450" autoAdjust="0"/>
    <p:restoredTop sz="94660"/>
  </p:normalViewPr>
  <p:slideViewPr>
    <p:cSldViewPr snapToGrid="0" snapToObjects="1">
      <p:cViewPr varScale="1">
        <p:scale>
          <a:sx n="152" d="100"/>
          <a:sy n="152" d="100"/>
        </p:scale>
        <p:origin x="570" y="132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136" d="100"/>
          <a:sy n="136" d="100"/>
        </p:scale>
        <p:origin x="-3872" y="-11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11/12/2018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12/11/2018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12/11/2018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12/11/2018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9946" y="88116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dirty="0" smtClean="0"/>
              <a:t>Overview of WP X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11-12 December 2018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R2E Annual Meeting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457200" y="1723286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 smtClean="0"/>
              <a:t>Author, Contributors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7200" y="2443155"/>
            <a:ext cx="2946400" cy="1467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2600" b="1"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11-12 December 2018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R2E Annual Meeting – [title]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12/11/2018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12/11/2018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12/11/2018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Image 10" descr="bande-02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8" y="4527550"/>
            <a:ext cx="8243343" cy="615950"/>
          </a:xfrm>
          <a:prstGeom prst="rect">
            <a:avLst/>
          </a:prstGeom>
        </p:spPr>
      </p:pic>
      <p:pic>
        <p:nvPicPr>
          <p:cNvPr id="1028" name="Picture 4" descr="Image result for r2e logo cern"/>
          <p:cNvPicPr>
            <a:picLocks noChangeAspect="1" noChangeArrowheads="1"/>
          </p:cNvPicPr>
          <p:nvPr userDrawn="1"/>
        </p:nvPicPr>
        <p:blipFill>
          <a:blip r:embed="rId1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810" y="4631593"/>
            <a:ext cx="436788" cy="420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10" Type="http://schemas.openxmlformats.org/officeDocument/2006/relationships/image" Target="../media/image35.jpg"/><Relationship Id="rId4" Type="http://schemas.openxmlformats.org/officeDocument/2006/relationships/image" Target="../media/image29.png"/><Relationship Id="rId9" Type="http://schemas.openxmlformats.org/officeDocument/2006/relationships/image" Target="../media/image34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g"/><Relationship Id="rId5" Type="http://schemas.openxmlformats.org/officeDocument/2006/relationships/image" Target="../media/image36.jpg"/><Relationship Id="rId4" Type="http://schemas.openxmlformats.org/officeDocument/2006/relationships/image" Target="../media/image19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jpg"/><Relationship Id="rId5" Type="http://schemas.openxmlformats.org/officeDocument/2006/relationships/image" Target="../media/image41.jpg"/><Relationship Id="rId4" Type="http://schemas.openxmlformats.org/officeDocument/2006/relationships/image" Target="../media/image34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espace.cern.ch/project-versatile-link/public/default.aspx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881161"/>
            <a:ext cx="8684054" cy="705332"/>
          </a:xfrm>
        </p:spPr>
        <p:txBody>
          <a:bodyPr>
            <a:normAutofit fontScale="90000"/>
          </a:bodyPr>
          <a:lstStyle/>
          <a:p>
            <a:r>
              <a:rPr lang="en-GB" sz="3600" b="1" dirty="0" smtClean="0"/>
              <a:t>Radiation </a:t>
            </a:r>
            <a:r>
              <a:rPr lang="en-GB" sz="3600" b="1" dirty="0"/>
              <a:t>hardness in single-mode optical links for Accelerator </a:t>
            </a:r>
            <a:r>
              <a:rPr lang="en-GB" sz="3600" b="1" dirty="0" smtClean="0"/>
              <a:t>Instrumentation</a:t>
            </a:r>
            <a:endParaRPr lang="en-GB" sz="36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R2E Annual Meeting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7199" y="1723285"/>
            <a:ext cx="3839029" cy="584485"/>
          </a:xfrm>
        </p:spPr>
        <p:txBody>
          <a:bodyPr>
            <a:normAutofit/>
          </a:bodyPr>
          <a:lstStyle/>
          <a:p>
            <a:r>
              <a:rPr lang="en-US" dirty="0" smtClean="0"/>
              <a:t>Carmelo Scarcella</a:t>
            </a:r>
          </a:p>
          <a:p>
            <a:r>
              <a:rPr lang="en-US" dirty="0" err="1" smtClean="0"/>
              <a:t>Indico</a:t>
            </a:r>
            <a:r>
              <a:rPr lang="en-US" dirty="0" smtClean="0"/>
              <a:t> </a:t>
            </a:r>
            <a:r>
              <a:rPr lang="en-US" dirty="0"/>
              <a:t>link: https://indico.cern.ch/event/760345/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9596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Displacement damage – TOSA in n-beam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R2E Annual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8" name="Picture 7" descr="C:\Lab\PICs Irrad 17\IMG_20170620_182036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637900" y="1699747"/>
            <a:ext cx="1890115" cy="265845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8" descr="C:\Lab\PICs Irrad 17\IMG_20170620_182106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345426" y="1686967"/>
            <a:ext cx="1535150" cy="267123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332002" y="765883"/>
            <a:ext cx="847725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400" dirty="0" smtClean="0"/>
              <a:t>Single-mode TOSAs exposed </a:t>
            </a:r>
            <a:r>
              <a:rPr lang="en-GB" sz="1400" dirty="0"/>
              <a:t>to neutron beam </a:t>
            </a:r>
            <a:r>
              <a:rPr lang="en-GB" sz="1400" dirty="0" smtClean="0"/>
              <a:t>at </a:t>
            </a:r>
            <a:r>
              <a:rPr lang="en-GB" sz="1400" dirty="0"/>
              <a:t>UC Louvain cyclotron </a:t>
            </a:r>
            <a:r>
              <a:rPr lang="en-GB" sz="1400" dirty="0" smtClean="0"/>
              <a:t>facility (28/11/2018)</a:t>
            </a:r>
          </a:p>
          <a:p>
            <a:pPr algn="ctr">
              <a:lnSpc>
                <a:spcPct val="150000"/>
              </a:lnSpc>
            </a:pPr>
            <a:r>
              <a:rPr lang="en-GB" sz="1400" dirty="0" smtClean="0"/>
              <a:t>Irradiation </a:t>
            </a:r>
            <a:r>
              <a:rPr lang="en-GB" sz="1400" dirty="0"/>
              <a:t>with fluence up to 5 x 10</a:t>
            </a:r>
            <a:r>
              <a:rPr lang="en-GB" sz="1400" baseline="30000" dirty="0"/>
              <a:t>14</a:t>
            </a:r>
            <a:r>
              <a:rPr lang="en-GB" sz="1400" dirty="0"/>
              <a:t>   n/cm</a:t>
            </a:r>
            <a:r>
              <a:rPr lang="en-GB" sz="1400" baseline="30000" dirty="0"/>
              <a:t>2</a:t>
            </a:r>
            <a:r>
              <a:rPr lang="en-GB" sz="1400" dirty="0"/>
              <a:t> 20 MeV </a:t>
            </a:r>
            <a:r>
              <a:rPr lang="en-GB" sz="1400" dirty="0" smtClean="0"/>
              <a:t>neutrons</a:t>
            </a:r>
            <a:endParaRPr lang="en-GB" sz="14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15114" y="1699746"/>
            <a:ext cx="2288414" cy="2658455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3424097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Displacement </a:t>
            </a:r>
            <a:r>
              <a:rPr lang="en-US" sz="2400" dirty="0" smtClean="0"/>
              <a:t>damage 1/2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R2E Annual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7507" y="480311"/>
            <a:ext cx="2484304" cy="1553884"/>
          </a:xfrm>
          <a:prstGeom prst="rect">
            <a:avLst/>
          </a:prstGeom>
        </p:spPr>
      </p:pic>
      <p:cxnSp>
        <p:nvCxnSpPr>
          <p:cNvPr id="15" name="Straight Arrow Connector 14"/>
          <p:cNvCxnSpPr/>
          <p:nvPr/>
        </p:nvCxnSpPr>
        <p:spPr>
          <a:xfrm>
            <a:off x="7493172" y="1078401"/>
            <a:ext cx="716831" cy="66880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 rot="2655339">
            <a:off x="7663640" y="1179565"/>
            <a:ext cx="8210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2">
                    <a:lumMod val="10000"/>
                  </a:schemeClr>
                </a:solidFill>
              </a:rPr>
              <a:t>Fluence</a:t>
            </a:r>
            <a:endParaRPr lang="en-GB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08" y="2556376"/>
            <a:ext cx="2704624" cy="1675924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08" y="880452"/>
            <a:ext cx="2704624" cy="1675924"/>
          </a:xfrm>
          <a:prstGeom prst="rect">
            <a:avLst/>
          </a:prstGeom>
        </p:spPr>
      </p:pic>
      <p:cxnSp>
        <p:nvCxnSpPr>
          <p:cNvPr id="25" name="Straight Connector 24"/>
          <p:cNvCxnSpPr/>
          <p:nvPr/>
        </p:nvCxnSpPr>
        <p:spPr>
          <a:xfrm>
            <a:off x="1742077" y="973873"/>
            <a:ext cx="0" cy="1348029"/>
          </a:xfrm>
          <a:prstGeom prst="line">
            <a:avLst/>
          </a:prstGeom>
          <a:ln>
            <a:solidFill>
              <a:srgbClr val="FF0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1742077" y="2635405"/>
            <a:ext cx="0" cy="1348029"/>
          </a:xfrm>
          <a:prstGeom prst="line">
            <a:avLst/>
          </a:prstGeom>
          <a:ln>
            <a:solidFill>
              <a:srgbClr val="FF0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522880" y="2800564"/>
            <a:ext cx="431400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smtClean="0"/>
              <a:t>Moderate increase of threshold current for all tested devices</a:t>
            </a:r>
          </a:p>
          <a:p>
            <a:pPr>
              <a:lnSpc>
                <a:spcPct val="150000"/>
              </a:lnSpc>
            </a:pPr>
            <a:r>
              <a:rPr lang="en-US" sz="1200" dirty="0" smtClean="0"/>
              <a:t>Full damage compensation possible adjusting bias current</a:t>
            </a:r>
          </a:p>
          <a:p>
            <a:pPr>
              <a:lnSpc>
                <a:spcPct val="150000"/>
              </a:lnSpc>
            </a:pPr>
            <a:r>
              <a:rPr lang="en-US" sz="1200" dirty="0" smtClean="0"/>
              <a:t>Annealing reduces </a:t>
            </a:r>
            <a:r>
              <a:rPr lang="en-US" sz="1200" dirty="0" smtClean="0"/>
              <a:t>radiation </a:t>
            </a:r>
            <a:r>
              <a:rPr lang="en-US" sz="1200" dirty="0" smtClean="0"/>
              <a:t>damage</a:t>
            </a:r>
          </a:p>
          <a:p>
            <a:pPr>
              <a:lnSpc>
                <a:spcPct val="150000"/>
              </a:lnSpc>
            </a:pPr>
            <a:r>
              <a:rPr lang="en-US" sz="1200" dirty="0"/>
              <a:t>	</a:t>
            </a:r>
            <a:r>
              <a:rPr lang="en-US" sz="1200" dirty="0" smtClean="0"/>
              <a:t> ~ halves the effect in 10 years lifetime</a:t>
            </a:r>
            <a:endParaRPr lang="en-GB" sz="1200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4389" y="880452"/>
            <a:ext cx="2704624" cy="1675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59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457" y="202132"/>
            <a:ext cx="8226854" cy="705332"/>
          </a:xfrm>
        </p:spPr>
        <p:txBody>
          <a:bodyPr>
            <a:normAutofit/>
          </a:bodyPr>
          <a:lstStyle/>
          <a:p>
            <a:r>
              <a:rPr lang="en-US" sz="2400" dirty="0"/>
              <a:t>Displacement </a:t>
            </a:r>
            <a:r>
              <a:rPr lang="en-US" sz="2400" dirty="0" smtClean="0"/>
              <a:t>damage 2/2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R2E Annual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8" name="Left Brace 7"/>
          <p:cNvSpPr/>
          <p:nvPr/>
        </p:nvSpPr>
        <p:spPr>
          <a:xfrm rot="16200000">
            <a:off x="7242909" y="1733975"/>
            <a:ext cx="236220" cy="2240470"/>
          </a:xfrm>
          <a:prstGeom prst="leftBrac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6688682" y="2979047"/>
            <a:ext cx="12170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10 days annealing</a:t>
            </a:r>
            <a:endParaRPr lang="en-GB" sz="1000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9718" y="1082037"/>
            <a:ext cx="2704624" cy="167592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0198" y="1082037"/>
            <a:ext cx="2697823" cy="167695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33615" y="3082648"/>
            <a:ext cx="694132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smtClean="0"/>
              <a:t>Negligible central wavelength shift</a:t>
            </a:r>
          </a:p>
          <a:p>
            <a:pPr>
              <a:lnSpc>
                <a:spcPct val="150000"/>
              </a:lnSpc>
            </a:pPr>
            <a:r>
              <a:rPr lang="en-US" sz="1200" dirty="0"/>
              <a:t>	</a:t>
            </a:r>
            <a:r>
              <a:rPr lang="en-US" sz="1200" dirty="0" smtClean="0"/>
              <a:t>Laser peak wavelength within the CWDM Passband</a:t>
            </a:r>
          </a:p>
          <a:p>
            <a:pPr>
              <a:lnSpc>
                <a:spcPct val="150000"/>
              </a:lnSpc>
            </a:pPr>
            <a:r>
              <a:rPr lang="en-US" sz="1200" dirty="0" smtClean="0"/>
              <a:t>Moderate slope efficiency decrease </a:t>
            </a:r>
          </a:p>
          <a:p>
            <a:pPr>
              <a:lnSpc>
                <a:spcPct val="150000"/>
              </a:lnSpc>
            </a:pPr>
            <a:r>
              <a:rPr lang="en-US" sz="1200" dirty="0" smtClean="0"/>
              <a:t>	Negligible optical modulation amplitude penalty within the specification radiation levels</a:t>
            </a:r>
            <a:endParaRPr lang="en-GB" sz="1200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883738" y="1220311"/>
            <a:ext cx="0" cy="80844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760" y="1083846"/>
            <a:ext cx="2703361" cy="167514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764959" y="1329619"/>
            <a:ext cx="2281787" cy="178209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768447" y="1603858"/>
            <a:ext cx="2281787" cy="178209"/>
          </a:xfrm>
          <a:prstGeom prst="rect">
            <a:avLst/>
          </a:prstGeom>
          <a:solidFill>
            <a:srgbClr val="00B050">
              <a:alpha val="1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766707" y="1877317"/>
            <a:ext cx="2281787" cy="178209"/>
          </a:xfrm>
          <a:prstGeom prst="rect">
            <a:avLst/>
          </a:prstGeom>
          <a:solidFill>
            <a:srgbClr val="0070C0">
              <a:alpha val="1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766707" y="2152874"/>
            <a:ext cx="2281787" cy="178209"/>
          </a:xfrm>
          <a:prstGeom prst="rect">
            <a:avLst/>
          </a:prstGeom>
          <a:solidFill>
            <a:srgbClr val="7030A0">
              <a:alpha val="1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Connector 12"/>
          <p:cNvCxnSpPr/>
          <p:nvPr/>
        </p:nvCxnSpPr>
        <p:spPr>
          <a:xfrm>
            <a:off x="1906598" y="1172822"/>
            <a:ext cx="0" cy="1348029"/>
          </a:xfrm>
          <a:prstGeom prst="line">
            <a:avLst/>
          </a:prstGeom>
          <a:ln>
            <a:solidFill>
              <a:srgbClr val="FF0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4619318" y="1165202"/>
            <a:ext cx="0" cy="1348029"/>
          </a:xfrm>
          <a:prstGeom prst="line">
            <a:avLst/>
          </a:prstGeom>
          <a:ln>
            <a:solidFill>
              <a:srgbClr val="FF0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7088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9752"/>
            <a:ext cx="8226854" cy="70533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Edge-emitting Laser radiation tolerance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2254" y="1519985"/>
            <a:ext cx="7904546" cy="1764235"/>
          </a:xfrm>
        </p:spPr>
        <p:txBody>
          <a:bodyPr>
            <a:normAutofit fontScale="92500"/>
          </a:bodyPr>
          <a:lstStyle/>
          <a:p>
            <a:pPr marL="36576" indent="0">
              <a:lnSpc>
                <a:spcPct val="160000"/>
              </a:lnSpc>
              <a:buNone/>
            </a:pPr>
            <a:r>
              <a:rPr lang="en-US" sz="1400" dirty="0" smtClean="0"/>
              <a:t>Two suitable Laser types showing moderate penalty due to displacement </a:t>
            </a:r>
            <a:r>
              <a:rPr lang="en-US" sz="1400" dirty="0" smtClean="0"/>
              <a:t>damage have been </a:t>
            </a:r>
            <a:r>
              <a:rPr lang="en-US" sz="1400" dirty="0" smtClean="0"/>
              <a:t>identified</a:t>
            </a:r>
          </a:p>
          <a:p>
            <a:pPr marL="36576" indent="0">
              <a:lnSpc>
                <a:spcPct val="160000"/>
              </a:lnSpc>
              <a:buNone/>
            </a:pPr>
            <a:r>
              <a:rPr lang="en-US" sz="1400" dirty="0" smtClean="0"/>
              <a:t>TID test for optical components into TOSA package to be performed</a:t>
            </a:r>
            <a:endParaRPr lang="en-US" sz="1400" dirty="0"/>
          </a:p>
          <a:p>
            <a:pPr marL="36576" indent="0">
              <a:lnSpc>
                <a:spcPct val="160000"/>
              </a:lnSpc>
              <a:buNone/>
            </a:pPr>
            <a:r>
              <a:rPr lang="en-US" sz="1400" dirty="0" smtClean="0"/>
              <a:t>Further radiation tests required during production volume procurement</a:t>
            </a:r>
          </a:p>
          <a:p>
            <a:pPr marL="36576" indent="0">
              <a:lnSpc>
                <a:spcPct val="160000"/>
              </a:lnSpc>
              <a:buNone/>
            </a:pPr>
            <a:r>
              <a:rPr lang="en-US" sz="1400" dirty="0"/>
              <a:t>	</a:t>
            </a:r>
            <a:r>
              <a:rPr lang="en-US" sz="1400" dirty="0" smtClean="0"/>
              <a:t>e</a:t>
            </a:r>
            <a:r>
              <a:rPr lang="en-US" sz="1400" dirty="0" smtClean="0"/>
              <a:t>. g</a:t>
            </a:r>
            <a:r>
              <a:rPr lang="en-US" sz="1400" dirty="0" smtClean="0"/>
              <a:t>. </a:t>
            </a:r>
            <a:r>
              <a:rPr lang="en-US" sz="1400" dirty="0" err="1" smtClean="0"/>
              <a:t>opto</a:t>
            </a:r>
            <a:r>
              <a:rPr lang="en-US" sz="1400" dirty="0"/>
              <a:t> </a:t>
            </a:r>
            <a:r>
              <a:rPr lang="en-US" sz="1400" dirty="0" smtClean="0"/>
              <a:t>die wafer qualification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R2E Annual Meeting – [title]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650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Coarse Wavelength Division Multiplexing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R2E Annual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14" name="Picture 2" descr="https://cdn.website-editor.net/417bf361bbc04b33a8c0e0a08a23e47d/dms3rep/multi/mobile/FO_Multiplexers_Bandsplitter-ColorCub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7252" y="3313715"/>
            <a:ext cx="2086584" cy="1040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9" name="Group 18"/>
          <p:cNvGrpSpPr/>
          <p:nvPr/>
        </p:nvGrpSpPr>
        <p:grpSpPr>
          <a:xfrm>
            <a:off x="4942226" y="1015262"/>
            <a:ext cx="3936029" cy="2040235"/>
            <a:chOff x="5085069" y="288196"/>
            <a:chExt cx="3936029" cy="2040235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85069" y="288196"/>
              <a:ext cx="3936029" cy="2040235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7228994" y="1183466"/>
              <a:ext cx="1675370" cy="1093255"/>
            </a:xfrm>
            <a:prstGeom prst="rect">
              <a:avLst/>
            </a:prstGeom>
          </p:spPr>
        </p:pic>
      </p:grpSp>
      <p:grpSp>
        <p:nvGrpSpPr>
          <p:cNvPr id="20" name="Group 19"/>
          <p:cNvGrpSpPr/>
          <p:nvPr/>
        </p:nvGrpSpPr>
        <p:grpSpPr>
          <a:xfrm>
            <a:off x="1090796" y="2937181"/>
            <a:ext cx="3188790" cy="1010778"/>
            <a:chOff x="5570679" y="1508780"/>
            <a:chExt cx="3188790" cy="1010778"/>
          </a:xfrm>
        </p:grpSpPr>
        <p:cxnSp>
          <p:nvCxnSpPr>
            <p:cNvPr id="21" name="Straight Connector 20"/>
            <p:cNvCxnSpPr/>
            <p:nvPr/>
          </p:nvCxnSpPr>
          <p:spPr>
            <a:xfrm>
              <a:off x="5937709" y="1902443"/>
              <a:ext cx="350158" cy="0"/>
            </a:xfrm>
            <a:prstGeom prst="line">
              <a:avLst/>
            </a:prstGeom>
            <a:noFill/>
            <a:ln w="19050" cap="flat">
              <a:solidFill>
                <a:srgbClr val="0070C0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22" name="Straight Connector 21"/>
            <p:cNvCxnSpPr/>
            <p:nvPr/>
          </p:nvCxnSpPr>
          <p:spPr>
            <a:xfrm flipH="1" flipV="1">
              <a:off x="5941570" y="2127895"/>
              <a:ext cx="316421" cy="1"/>
            </a:xfrm>
            <a:prstGeom prst="line">
              <a:avLst/>
            </a:prstGeom>
            <a:noFill/>
            <a:ln w="19050" cap="flat">
              <a:solidFill>
                <a:srgbClr val="92D050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934984" y="1666836"/>
              <a:ext cx="323005" cy="0"/>
            </a:xfrm>
            <a:prstGeom prst="line">
              <a:avLst/>
            </a:prstGeom>
            <a:noFill/>
            <a:ln w="12700" cap="flat">
              <a:solidFill>
                <a:srgbClr val="7030A0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24" name="Straight Connector 23"/>
            <p:cNvCxnSpPr/>
            <p:nvPr/>
          </p:nvCxnSpPr>
          <p:spPr>
            <a:xfrm flipH="1">
              <a:off x="5941570" y="2353863"/>
              <a:ext cx="316419" cy="0"/>
            </a:xfrm>
            <a:prstGeom prst="line">
              <a:avLst/>
            </a:prstGeom>
            <a:noFill/>
            <a:ln w="19050" cap="flat">
              <a:solidFill>
                <a:srgbClr val="FF0000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25" name="Straight Connector 24"/>
            <p:cNvCxnSpPr/>
            <p:nvPr/>
          </p:nvCxnSpPr>
          <p:spPr>
            <a:xfrm flipH="1">
              <a:off x="6491965" y="1998798"/>
              <a:ext cx="1126076" cy="0"/>
            </a:xfrm>
            <a:prstGeom prst="line">
              <a:avLst/>
            </a:prstGeom>
            <a:noFill/>
            <a:ln w="19050" cap="flat">
              <a:solidFill>
                <a:srgbClr val="0070C0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26" name="Straight Connector 25"/>
            <p:cNvCxnSpPr/>
            <p:nvPr/>
          </p:nvCxnSpPr>
          <p:spPr>
            <a:xfrm flipH="1">
              <a:off x="6490281" y="2027239"/>
              <a:ext cx="1123882" cy="0"/>
            </a:xfrm>
            <a:prstGeom prst="line">
              <a:avLst/>
            </a:prstGeom>
            <a:noFill/>
            <a:ln w="19050" cap="flat">
              <a:solidFill>
                <a:srgbClr val="92D050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27" name="Straight Connector 26"/>
            <p:cNvCxnSpPr/>
            <p:nvPr/>
          </p:nvCxnSpPr>
          <p:spPr>
            <a:xfrm flipH="1">
              <a:off x="6490281" y="1971829"/>
              <a:ext cx="1126076" cy="0"/>
            </a:xfrm>
            <a:prstGeom prst="line">
              <a:avLst/>
            </a:prstGeom>
            <a:noFill/>
            <a:ln w="19050" cap="flat">
              <a:solidFill>
                <a:srgbClr val="7030A0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28" name="Straight Connector 27"/>
            <p:cNvCxnSpPr/>
            <p:nvPr/>
          </p:nvCxnSpPr>
          <p:spPr>
            <a:xfrm flipH="1">
              <a:off x="6491965" y="2056208"/>
              <a:ext cx="1128269" cy="0"/>
            </a:xfrm>
            <a:prstGeom prst="line">
              <a:avLst/>
            </a:prstGeom>
            <a:noFill/>
            <a:ln w="19050" cap="flat">
              <a:solidFill>
                <a:srgbClr val="FF0000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822673" y="1892515"/>
              <a:ext cx="350158" cy="0"/>
            </a:xfrm>
            <a:prstGeom prst="line">
              <a:avLst/>
            </a:prstGeom>
            <a:noFill/>
            <a:ln w="19050" cap="flat">
              <a:solidFill>
                <a:srgbClr val="0070C0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7832812" y="2128703"/>
              <a:ext cx="340018" cy="0"/>
            </a:xfrm>
            <a:prstGeom prst="line">
              <a:avLst/>
            </a:prstGeom>
            <a:noFill/>
            <a:ln w="19050" cap="flat">
              <a:solidFill>
                <a:srgbClr val="92D050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31" name="Straight Connector 30"/>
            <p:cNvCxnSpPr/>
            <p:nvPr/>
          </p:nvCxnSpPr>
          <p:spPr>
            <a:xfrm flipV="1">
              <a:off x="7832812" y="1664652"/>
              <a:ext cx="340019" cy="0"/>
            </a:xfrm>
            <a:prstGeom prst="line">
              <a:avLst/>
            </a:prstGeom>
            <a:noFill/>
            <a:ln w="19050" cap="flat">
              <a:solidFill>
                <a:srgbClr val="7030A0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7832812" y="2335234"/>
              <a:ext cx="340019" cy="0"/>
            </a:xfrm>
            <a:prstGeom prst="line">
              <a:avLst/>
            </a:prstGeom>
            <a:noFill/>
            <a:ln w="19050" cap="flat">
              <a:solidFill>
                <a:srgbClr val="FF0000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33" name="Trapezoid 32"/>
            <p:cNvSpPr/>
            <p:nvPr/>
          </p:nvSpPr>
          <p:spPr>
            <a:xfrm rot="16200000">
              <a:off x="7210259" y="1887798"/>
              <a:ext cx="1001987" cy="250922"/>
            </a:xfrm>
            <a:prstGeom prst="trapezoid">
              <a:avLst>
                <a:gd name="adj" fmla="val 51467"/>
              </a:avLst>
            </a:prstGeom>
            <a:solidFill>
              <a:schemeClr val="tx1">
                <a:lumMod val="40000"/>
                <a:lumOff val="60000"/>
              </a:schemeClr>
            </a:solidFill>
            <a:ln w="19050" cap="flat">
              <a:noFill/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9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34" name="Straight Arrow Connector 33"/>
            <p:cNvCxnSpPr/>
            <p:nvPr/>
          </p:nvCxnSpPr>
          <p:spPr>
            <a:xfrm>
              <a:off x="6651936" y="1883166"/>
              <a:ext cx="800569" cy="0"/>
            </a:xfrm>
            <a:prstGeom prst="straightConnector1">
              <a:avLst/>
            </a:prstGeom>
            <a:noFill/>
            <a:ln w="19050" cap="flat">
              <a:solidFill>
                <a:schemeClr val="accent4">
                  <a:lumOff val="36303"/>
                </a:schemeClr>
              </a:solidFill>
              <a:prstDash val="solid"/>
              <a:round/>
              <a:headEnd type="triangle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35" name="TextBox 34"/>
            <p:cNvSpPr txBox="1"/>
            <p:nvPr/>
          </p:nvSpPr>
          <p:spPr>
            <a:xfrm>
              <a:off x="6563548" y="2102373"/>
              <a:ext cx="9545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 smtClean="0"/>
                <a:t>4 x 10 Gb/s on a single fiber</a:t>
              </a:r>
              <a:endParaRPr lang="en-GB" sz="900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8125961" y="1508780"/>
              <a:ext cx="633508" cy="2308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1270 nm</a:t>
              </a:r>
              <a:endParaRPr lang="en-GB" sz="900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8118800" y="1738580"/>
              <a:ext cx="633508" cy="2308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1290 nm</a:t>
              </a:r>
              <a:endParaRPr lang="en-GB" sz="900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8117513" y="1963152"/>
              <a:ext cx="633508" cy="2308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1310 nm</a:t>
              </a:r>
              <a:endParaRPr lang="en-GB" sz="900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8125961" y="2174497"/>
              <a:ext cx="633508" cy="2308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1330 nm</a:t>
              </a:r>
              <a:endParaRPr lang="en-GB" sz="900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581621" y="1530209"/>
              <a:ext cx="396262" cy="2308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Ch</a:t>
              </a:r>
              <a:r>
                <a:rPr lang="en-US" sz="900" dirty="0"/>
                <a:t>1</a:t>
              </a:r>
              <a:endParaRPr lang="en-GB" sz="900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5574460" y="1760011"/>
              <a:ext cx="396262" cy="2308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Ch2</a:t>
              </a:r>
              <a:endParaRPr lang="en-GB" sz="900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5570679" y="1978014"/>
              <a:ext cx="396262" cy="2308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Ch</a:t>
              </a:r>
              <a:r>
                <a:rPr lang="en-US" sz="900" dirty="0"/>
                <a:t>3</a:t>
              </a:r>
              <a:endParaRPr lang="en-GB" sz="900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574460" y="2195927"/>
              <a:ext cx="396262" cy="2308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Ch4</a:t>
              </a:r>
              <a:endParaRPr lang="en-GB" sz="900" dirty="0"/>
            </a:p>
          </p:txBody>
        </p:sp>
        <p:sp>
          <p:nvSpPr>
            <p:cNvPr id="44" name="Trapezoid 43"/>
            <p:cNvSpPr/>
            <p:nvPr/>
          </p:nvSpPr>
          <p:spPr>
            <a:xfrm rot="5400000">
              <a:off x="5869410" y="1893104"/>
              <a:ext cx="1001986" cy="250922"/>
            </a:xfrm>
            <a:prstGeom prst="trapezoid">
              <a:avLst>
                <a:gd name="adj" fmla="val 51467"/>
              </a:avLst>
            </a:prstGeom>
            <a:solidFill>
              <a:schemeClr val="tx1">
                <a:lumMod val="40000"/>
                <a:lumOff val="60000"/>
              </a:schemeClr>
            </a:solidFill>
            <a:ln w="19050" cap="flat">
              <a:noFill/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9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457200" y="1015262"/>
            <a:ext cx="3467616" cy="14311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smtClean="0"/>
              <a:t>Based on optical MUX/DEMUX</a:t>
            </a:r>
          </a:p>
          <a:p>
            <a:pPr>
              <a:lnSpc>
                <a:spcPct val="150000"/>
              </a:lnSpc>
            </a:pPr>
            <a:r>
              <a:rPr lang="en-US" sz="1000" dirty="0" smtClean="0"/>
              <a:t>	</a:t>
            </a:r>
            <a:r>
              <a:rPr lang="en-US" sz="1100" dirty="0" smtClean="0"/>
              <a:t>passive bidirectional component</a:t>
            </a:r>
          </a:p>
          <a:p>
            <a:pPr>
              <a:lnSpc>
                <a:spcPct val="150000"/>
              </a:lnSpc>
            </a:pPr>
            <a:r>
              <a:rPr lang="en-US" sz="1100" dirty="0" smtClean="0"/>
              <a:t>	4x10 Gb/s on a single fiber</a:t>
            </a:r>
          </a:p>
          <a:p>
            <a:pPr>
              <a:lnSpc>
                <a:spcPct val="150000"/>
              </a:lnSpc>
            </a:pPr>
            <a:r>
              <a:rPr lang="en-US" sz="1100" dirty="0" smtClean="0"/>
              <a:t>	~ 2 dB insertion loss (4ch MUX)</a:t>
            </a:r>
          </a:p>
          <a:p>
            <a:pPr>
              <a:lnSpc>
                <a:spcPct val="150000"/>
              </a:lnSpc>
            </a:pPr>
            <a:r>
              <a:rPr lang="en-US" sz="1100" dirty="0" smtClean="0"/>
              <a:t>	Radiation tolerance to be investigated</a:t>
            </a:r>
          </a:p>
        </p:txBody>
      </p:sp>
    </p:spTree>
    <p:extLst>
      <p:ext uri="{BB962C8B-B14F-4D97-AF65-F5344CB8AC3E}">
        <p14:creationId xmlns:p14="http://schemas.microsoft.com/office/powerpoint/2010/main" val="3285416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Summary and further work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R2E Annual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965200" y="880453"/>
            <a:ext cx="6965950" cy="3691548"/>
          </a:xfrm>
          <a:prstGeom prst="rect">
            <a:avLst/>
          </a:prstGeom>
        </p:spPr>
        <p:txBody>
          <a:bodyPr vert="horz">
            <a:normAutofit fontScale="400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lnSpc>
                <a:spcPct val="150000"/>
              </a:lnSpc>
              <a:buFont typeface="Arial"/>
              <a:buNone/>
            </a:pPr>
            <a:r>
              <a:rPr lang="en-US" sz="3000" dirty="0" smtClean="0"/>
              <a:t>Common solution for accelerator instrumentation optical links </a:t>
            </a:r>
          </a:p>
          <a:p>
            <a:pPr marL="36576" indent="0">
              <a:lnSpc>
                <a:spcPct val="150000"/>
              </a:lnSpc>
              <a:buFont typeface="Arial"/>
              <a:buNone/>
            </a:pPr>
            <a:r>
              <a:rPr lang="en-US" dirty="0" smtClean="0"/>
              <a:t>	</a:t>
            </a:r>
            <a:r>
              <a:rPr lang="en-US" sz="2500" dirty="0" smtClean="0"/>
              <a:t>based on the versatile link framework</a:t>
            </a:r>
          </a:p>
          <a:p>
            <a:pPr marL="36576" indent="0">
              <a:lnSpc>
                <a:spcPct val="150000"/>
              </a:lnSpc>
              <a:buFont typeface="Arial"/>
              <a:buNone/>
            </a:pPr>
            <a:r>
              <a:rPr lang="en-US" sz="2500" dirty="0" smtClean="0"/>
              <a:t>	targeting 10.24 Gb/s upstream operation</a:t>
            </a:r>
          </a:p>
          <a:p>
            <a:pPr marL="36576" indent="0">
              <a:lnSpc>
                <a:spcPct val="150000"/>
              </a:lnSpc>
              <a:buFont typeface="Arial"/>
              <a:buNone/>
            </a:pPr>
            <a:r>
              <a:rPr lang="en-US" sz="2500" dirty="0" smtClean="0"/>
              <a:t>	4 channel wavelength division multiplexing scheme (CWDM)</a:t>
            </a:r>
          </a:p>
          <a:p>
            <a:pPr marL="36576" indent="0">
              <a:lnSpc>
                <a:spcPct val="150000"/>
              </a:lnSpc>
              <a:buFont typeface="Arial"/>
              <a:buNone/>
            </a:pPr>
            <a:r>
              <a:rPr lang="en-US" sz="2500" dirty="0" smtClean="0"/>
              <a:t>	compatible with next generation rad-hard chipset for optical data links (</a:t>
            </a:r>
            <a:r>
              <a:rPr lang="en-US" sz="2500" dirty="0" err="1" smtClean="0"/>
              <a:t>LpGBT</a:t>
            </a:r>
            <a:r>
              <a:rPr lang="en-US" sz="2500" dirty="0" smtClean="0"/>
              <a:t>) </a:t>
            </a:r>
          </a:p>
          <a:p>
            <a:pPr marL="36576" indent="0">
              <a:lnSpc>
                <a:spcPct val="150000"/>
              </a:lnSpc>
              <a:buFont typeface="Arial"/>
              <a:buNone/>
            </a:pPr>
            <a:r>
              <a:rPr lang="en-US" sz="3000" dirty="0" smtClean="0"/>
              <a:t>Project status</a:t>
            </a:r>
          </a:p>
          <a:p>
            <a:pPr marL="36576" indent="0">
              <a:lnSpc>
                <a:spcPct val="150000"/>
              </a:lnSpc>
              <a:buFont typeface="Arial"/>
              <a:buNone/>
            </a:pPr>
            <a:r>
              <a:rPr lang="en-US" dirty="0" smtClean="0"/>
              <a:t>	</a:t>
            </a:r>
            <a:r>
              <a:rPr lang="en-US" sz="2500" dirty="0" smtClean="0"/>
              <a:t>demonstration of 10.24 Gb/s upstream operation</a:t>
            </a:r>
          </a:p>
          <a:p>
            <a:pPr marL="36576" indent="0">
              <a:lnSpc>
                <a:spcPct val="150000"/>
              </a:lnSpc>
              <a:buFont typeface="Arial"/>
              <a:buNone/>
            </a:pPr>
            <a:r>
              <a:rPr lang="en-US" sz="2500" dirty="0" smtClean="0"/>
              <a:t>	Laser driver (GBLD) insensitive to TID in the specification range</a:t>
            </a:r>
          </a:p>
          <a:p>
            <a:pPr marL="36576" indent="0">
              <a:lnSpc>
                <a:spcPct val="150000"/>
              </a:lnSpc>
              <a:buFont typeface="Arial"/>
              <a:buNone/>
            </a:pPr>
            <a:r>
              <a:rPr lang="en-US" sz="2500" dirty="0" smtClean="0"/>
              <a:t>	moderate displacement damage of CWDM Edge-Emitting Lasers</a:t>
            </a:r>
          </a:p>
          <a:p>
            <a:pPr marL="36576" indent="0">
              <a:lnSpc>
                <a:spcPct val="150000"/>
              </a:lnSpc>
              <a:buFont typeface="Arial"/>
              <a:buNone/>
            </a:pPr>
            <a:r>
              <a:rPr lang="en-US" sz="3000" dirty="0" smtClean="0"/>
              <a:t>Next steps</a:t>
            </a:r>
          </a:p>
          <a:p>
            <a:pPr marL="36576" indent="0">
              <a:lnSpc>
                <a:spcPct val="150000"/>
              </a:lnSpc>
              <a:buFont typeface="Arial"/>
              <a:buNone/>
            </a:pPr>
            <a:r>
              <a:rPr lang="en-US" dirty="0" smtClean="0"/>
              <a:t>	</a:t>
            </a:r>
            <a:r>
              <a:rPr lang="en-US" sz="2500" dirty="0" smtClean="0"/>
              <a:t>radiation tolerance validation of CWDM optical MUX</a:t>
            </a:r>
          </a:p>
          <a:p>
            <a:pPr marL="36576" indent="0">
              <a:lnSpc>
                <a:spcPct val="150000"/>
              </a:lnSpc>
              <a:buFont typeface="Arial"/>
              <a:buNone/>
            </a:pPr>
            <a:r>
              <a:rPr lang="en-US" sz="2500" dirty="0" smtClean="0"/>
              <a:t>	solutions for standard SFP cage compatibility</a:t>
            </a:r>
          </a:p>
          <a:p>
            <a:pPr marL="36576" indent="0">
              <a:lnSpc>
                <a:spcPct val="150000"/>
              </a:lnSpc>
              <a:buFont typeface="Arial"/>
              <a:buNone/>
            </a:pPr>
            <a:r>
              <a:rPr lang="en-US" sz="2500" dirty="0"/>
              <a:t>	</a:t>
            </a:r>
            <a:r>
              <a:rPr lang="en-US" sz="2500" dirty="0" smtClean="0"/>
              <a:t>defining of final link architecture</a:t>
            </a:r>
          </a:p>
          <a:p>
            <a:pPr marL="36576" indent="0">
              <a:lnSpc>
                <a:spcPct val="150000"/>
              </a:lnSpc>
              <a:buFont typeface="Arial"/>
              <a:buNone/>
            </a:pPr>
            <a:r>
              <a:rPr lang="en-US" sz="2500" dirty="0" smtClean="0"/>
              <a:t>	moving towards parts procurement, production and qualification</a:t>
            </a:r>
          </a:p>
        </p:txBody>
      </p:sp>
    </p:spTree>
    <p:extLst>
      <p:ext uri="{BB962C8B-B14F-4D97-AF65-F5344CB8AC3E}">
        <p14:creationId xmlns:p14="http://schemas.microsoft.com/office/powerpoint/2010/main" val="2234970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881161"/>
            <a:ext cx="8684054" cy="705332"/>
          </a:xfrm>
        </p:spPr>
        <p:txBody>
          <a:bodyPr>
            <a:normAutofit fontScale="90000"/>
          </a:bodyPr>
          <a:lstStyle/>
          <a:p>
            <a:r>
              <a:rPr lang="en-GB" sz="3600" b="1" dirty="0" smtClean="0"/>
              <a:t>Radiation </a:t>
            </a:r>
            <a:r>
              <a:rPr lang="en-GB" sz="3600" b="1" dirty="0"/>
              <a:t>hardness in single-mode optical links for Accelerator </a:t>
            </a:r>
            <a:r>
              <a:rPr lang="en-GB" sz="3600" b="1" dirty="0" smtClean="0"/>
              <a:t>Instrumentation</a:t>
            </a:r>
            <a:endParaRPr lang="en-GB" sz="36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R2E Annual Meeting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7199" y="1723285"/>
            <a:ext cx="3839029" cy="584485"/>
          </a:xfrm>
        </p:spPr>
        <p:txBody>
          <a:bodyPr>
            <a:normAutofit/>
          </a:bodyPr>
          <a:lstStyle/>
          <a:p>
            <a:r>
              <a:rPr lang="en-US" dirty="0" smtClean="0"/>
              <a:t>Carmelo Scarcella</a:t>
            </a:r>
          </a:p>
          <a:p>
            <a:r>
              <a:rPr lang="en-US" dirty="0" err="1" smtClean="0"/>
              <a:t>Indico</a:t>
            </a:r>
            <a:r>
              <a:rPr lang="en-US" dirty="0" smtClean="0"/>
              <a:t> </a:t>
            </a:r>
            <a:r>
              <a:rPr lang="en-US" dirty="0"/>
              <a:t>link: https://indico.cern.ch/event/760345/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8665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62585" y="1769628"/>
            <a:ext cx="5577840" cy="979879"/>
          </a:xfrm>
        </p:spPr>
        <p:txBody>
          <a:bodyPr>
            <a:normAutofit/>
          </a:bodyPr>
          <a:lstStyle/>
          <a:p>
            <a:pPr marL="36576" indent="0" algn="ctr">
              <a:lnSpc>
                <a:spcPct val="150000"/>
              </a:lnSpc>
              <a:buNone/>
            </a:pPr>
            <a:r>
              <a:rPr lang="en-US" sz="3200" dirty="0" smtClean="0"/>
              <a:t>Backup slides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R2E Annual Meeting – [title]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3001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Summary and further work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R2E Annual Meeting – [title]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47" name="Picture 46" descr="C:\Lab\PICs Irrad 17\IMG_20170620_182106.jpg"/>
          <p:cNvPicPr/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157260" y="1661622"/>
            <a:ext cx="495657" cy="86246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8" name="Picture 47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874907" y="1594951"/>
            <a:ext cx="956273" cy="931941"/>
          </a:xfrm>
          <a:prstGeom prst="rect">
            <a:avLst/>
          </a:prstGeom>
        </p:spPr>
      </p:pic>
      <p:grpSp>
        <p:nvGrpSpPr>
          <p:cNvPr id="49" name="Group 48"/>
          <p:cNvGrpSpPr/>
          <p:nvPr/>
        </p:nvGrpSpPr>
        <p:grpSpPr>
          <a:xfrm>
            <a:off x="917539" y="3538370"/>
            <a:ext cx="1452955" cy="753137"/>
            <a:chOff x="5085069" y="275403"/>
            <a:chExt cx="3936029" cy="2040235"/>
          </a:xfrm>
        </p:grpSpPr>
        <p:pic>
          <p:nvPicPr>
            <p:cNvPr id="50" name="Picture 49"/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85069" y="275403"/>
              <a:ext cx="3936029" cy="2040235"/>
            </a:xfrm>
            <a:prstGeom prst="rect">
              <a:avLst/>
            </a:prstGeom>
          </p:spPr>
        </p:pic>
        <p:pic>
          <p:nvPicPr>
            <p:cNvPr id="51" name="Picture 50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7228994" y="1170673"/>
              <a:ext cx="1675370" cy="1093255"/>
            </a:xfrm>
            <a:prstGeom prst="rect">
              <a:avLst/>
            </a:prstGeom>
          </p:spPr>
        </p:pic>
      </p:grpSp>
      <p:pic>
        <p:nvPicPr>
          <p:cNvPr id="52" name="Picture 51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81689" y="1683275"/>
            <a:ext cx="1205355" cy="763602"/>
          </a:xfrm>
          <a:prstGeom prst="rect">
            <a:avLst/>
          </a:prstGeom>
        </p:spPr>
      </p:pic>
      <p:sp>
        <p:nvSpPr>
          <p:cNvPr id="61" name="Rounded Rectangle 60"/>
          <p:cNvSpPr/>
          <p:nvPr/>
        </p:nvSpPr>
        <p:spPr>
          <a:xfrm>
            <a:off x="903962" y="880452"/>
            <a:ext cx="1296870" cy="618150"/>
          </a:xfrm>
          <a:prstGeom prst="roundRect">
            <a:avLst/>
          </a:prstGeom>
        </p:spPr>
        <p:style>
          <a:lnRef idx="2">
            <a:schemeClr val="lt2">
              <a:hueOff val="0"/>
              <a:satOff val="0"/>
              <a:lumOff val="0"/>
              <a:alphaOff val="0"/>
            </a:schemeClr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1120" tIns="71120" rIns="71120" bIns="225597" numCol="1" spcCol="1270" anchor="t" anchorCtr="0">
            <a:noAutofit/>
          </a:bodyPr>
          <a:lstStyle/>
          <a:p>
            <a:pPr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000" dirty="0" smtClean="0"/>
              <a:t>CWDM COTS EEL procurement</a:t>
            </a:r>
            <a:endParaRPr lang="en-GB" sz="1000" dirty="0"/>
          </a:p>
        </p:txBody>
      </p:sp>
      <p:sp>
        <p:nvSpPr>
          <p:cNvPr id="62" name="Rounded Rectangle 61"/>
          <p:cNvSpPr/>
          <p:nvPr/>
        </p:nvSpPr>
        <p:spPr>
          <a:xfrm>
            <a:off x="3072084" y="870830"/>
            <a:ext cx="1252145" cy="635243"/>
          </a:xfrm>
          <a:prstGeom prst="roundRect">
            <a:avLst/>
          </a:prstGeom>
        </p:spPr>
        <p:style>
          <a:lnRef idx="2">
            <a:schemeClr val="lt2">
              <a:hueOff val="0"/>
              <a:satOff val="0"/>
              <a:lumOff val="0"/>
              <a:alphaOff val="0"/>
            </a:schemeClr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1120" tIns="71120" rIns="71120" bIns="225597" numCol="1" spcCol="1270" anchor="t" anchorCtr="0">
            <a:noAutofit/>
          </a:bodyPr>
          <a:lstStyle/>
          <a:p>
            <a:pPr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000" dirty="0"/>
              <a:t>10.24 Gb/s uplink operation</a:t>
            </a:r>
            <a:endParaRPr lang="en-GB" sz="1000" dirty="0"/>
          </a:p>
        </p:txBody>
      </p:sp>
      <p:sp>
        <p:nvSpPr>
          <p:cNvPr id="63" name="Right Arrow 62"/>
          <p:cNvSpPr/>
          <p:nvPr/>
        </p:nvSpPr>
        <p:spPr>
          <a:xfrm>
            <a:off x="2398705" y="1064409"/>
            <a:ext cx="421862" cy="265791"/>
          </a:xfrm>
          <a:prstGeom prst="rightArrow">
            <a:avLst/>
          </a:prstGeom>
        </p:spPr>
        <p:style>
          <a:lnRef idx="2">
            <a:schemeClr val="lt2">
              <a:hueOff val="0"/>
              <a:satOff val="0"/>
              <a:lumOff val="0"/>
              <a:alphaOff val="0"/>
            </a:schemeClr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1120" tIns="71120" rIns="71120" bIns="225597" numCol="1" spcCol="1270" anchor="t" anchorCtr="0">
            <a:noAutofit/>
          </a:bodyPr>
          <a:lstStyle/>
          <a:p>
            <a:pPr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1000"/>
          </a:p>
        </p:txBody>
      </p:sp>
      <p:sp>
        <p:nvSpPr>
          <p:cNvPr id="64" name="Right Arrow 63"/>
          <p:cNvSpPr/>
          <p:nvPr/>
        </p:nvSpPr>
        <p:spPr>
          <a:xfrm>
            <a:off x="4530719" y="1055555"/>
            <a:ext cx="421862" cy="265791"/>
          </a:xfrm>
          <a:prstGeom prst="rightArrow">
            <a:avLst/>
          </a:prstGeom>
        </p:spPr>
        <p:style>
          <a:lnRef idx="2">
            <a:schemeClr val="lt2">
              <a:hueOff val="0"/>
              <a:satOff val="0"/>
              <a:lumOff val="0"/>
              <a:alphaOff val="0"/>
            </a:schemeClr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1120" tIns="71120" rIns="71120" bIns="225597" numCol="1" spcCol="1270" anchor="t" anchorCtr="0">
            <a:noAutofit/>
          </a:bodyPr>
          <a:lstStyle/>
          <a:p>
            <a:pPr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1000"/>
          </a:p>
        </p:txBody>
      </p:sp>
      <p:sp>
        <p:nvSpPr>
          <p:cNvPr id="65" name="Rounded Rectangle 64"/>
          <p:cNvSpPr/>
          <p:nvPr/>
        </p:nvSpPr>
        <p:spPr>
          <a:xfrm>
            <a:off x="5106207" y="880949"/>
            <a:ext cx="1791724" cy="633706"/>
          </a:xfrm>
          <a:prstGeom prst="roundRect">
            <a:avLst/>
          </a:prstGeom>
        </p:spPr>
        <p:style>
          <a:lnRef idx="2">
            <a:schemeClr val="lt2">
              <a:hueOff val="0"/>
              <a:satOff val="0"/>
              <a:lumOff val="0"/>
              <a:alphaOff val="0"/>
            </a:schemeClr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1120" tIns="71120" rIns="71120" bIns="225597" numCol="1" spcCol="1270" anchor="t" anchorCtr="0">
            <a:noAutofit/>
          </a:bodyPr>
          <a:lstStyle/>
          <a:p>
            <a:pPr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000" dirty="0" smtClean="0"/>
              <a:t>Displacement damage EEL </a:t>
            </a:r>
            <a:r>
              <a:rPr lang="en-US" sz="1000" dirty="0"/>
              <a:t>5 · 10</a:t>
            </a:r>
            <a:r>
              <a:rPr lang="en-US" sz="1000" baseline="30000" dirty="0"/>
              <a:t>14 </a:t>
            </a:r>
            <a:r>
              <a:rPr lang="en-US" sz="1000" dirty="0"/>
              <a:t>n/cm</a:t>
            </a:r>
            <a:r>
              <a:rPr lang="en-US" sz="1000" baseline="30000" dirty="0"/>
              <a:t>2</a:t>
            </a:r>
            <a:r>
              <a:rPr lang="en-US" sz="1000" dirty="0"/>
              <a:t> MeV neutrons</a:t>
            </a:r>
            <a:r>
              <a:rPr lang="en-GB" sz="1000" dirty="0">
                <a:solidFill>
                  <a:schemeClr val="tx1"/>
                </a:solidFill>
              </a:rPr>
              <a:t> </a:t>
            </a:r>
            <a:r>
              <a:rPr lang="en-US" sz="1000" dirty="0"/>
              <a:t>fluence</a:t>
            </a:r>
          </a:p>
          <a:p>
            <a:pPr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1000" dirty="0"/>
          </a:p>
        </p:txBody>
      </p:sp>
      <p:sp>
        <p:nvSpPr>
          <p:cNvPr id="66" name="Right Arrow 65"/>
          <p:cNvSpPr/>
          <p:nvPr/>
        </p:nvSpPr>
        <p:spPr>
          <a:xfrm>
            <a:off x="7120703" y="1067081"/>
            <a:ext cx="421862" cy="265791"/>
          </a:xfrm>
          <a:prstGeom prst="rightArrow">
            <a:avLst/>
          </a:prstGeom>
        </p:spPr>
        <p:style>
          <a:lnRef idx="2">
            <a:schemeClr val="lt2">
              <a:hueOff val="0"/>
              <a:satOff val="0"/>
              <a:lumOff val="0"/>
              <a:alphaOff val="0"/>
            </a:schemeClr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1120" tIns="71120" rIns="71120" bIns="225597" numCol="1" spcCol="1270" anchor="t" anchorCtr="0">
            <a:noAutofit/>
          </a:bodyPr>
          <a:lstStyle/>
          <a:p>
            <a:pPr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1000"/>
          </a:p>
        </p:txBody>
      </p:sp>
      <p:sp>
        <p:nvSpPr>
          <p:cNvPr id="67" name="Rounded Rectangle 66"/>
          <p:cNvSpPr/>
          <p:nvPr/>
        </p:nvSpPr>
        <p:spPr>
          <a:xfrm>
            <a:off x="7600829" y="880452"/>
            <a:ext cx="1350057" cy="618150"/>
          </a:xfrm>
          <a:prstGeom prst="roundRect">
            <a:avLst/>
          </a:prstGeom>
        </p:spPr>
        <p:style>
          <a:lnRef idx="2">
            <a:schemeClr val="lt2">
              <a:hueOff val="0"/>
              <a:satOff val="0"/>
              <a:lumOff val="0"/>
              <a:alphaOff val="0"/>
            </a:schemeClr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1120" tIns="71120" rIns="71120" bIns="225597" numCol="1" spcCol="1270" anchor="t" anchorCtr="0">
            <a:noAutofit/>
          </a:bodyPr>
          <a:lstStyle/>
          <a:p>
            <a:pPr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000" dirty="0" smtClean="0"/>
              <a:t>GBLD Laser driver TID test</a:t>
            </a:r>
            <a:endParaRPr lang="en-GB" sz="1000" dirty="0"/>
          </a:p>
        </p:txBody>
      </p:sp>
      <p:sp>
        <p:nvSpPr>
          <p:cNvPr id="68" name="TextBox 67"/>
          <p:cNvSpPr txBox="1"/>
          <p:nvPr/>
        </p:nvSpPr>
        <p:spPr>
          <a:xfrm>
            <a:off x="0" y="1760297"/>
            <a:ext cx="10816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>
                <a:solidFill>
                  <a:srgbClr val="00B050"/>
                </a:solidFill>
              </a:rPr>
              <a:t>Progress</a:t>
            </a:r>
          </a:p>
          <a:p>
            <a:pPr algn="ctr"/>
            <a:r>
              <a:rPr lang="en-US" sz="1400" i="1" dirty="0" smtClean="0">
                <a:solidFill>
                  <a:srgbClr val="00B050"/>
                </a:solidFill>
              </a:rPr>
              <a:t>to date</a:t>
            </a:r>
            <a:endParaRPr lang="en-GB" sz="1400" i="1" dirty="0">
              <a:solidFill>
                <a:srgbClr val="00B050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0" y="3607242"/>
            <a:ext cx="9039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>
                <a:solidFill>
                  <a:srgbClr val="FF0000"/>
                </a:solidFill>
              </a:rPr>
              <a:t>Next</a:t>
            </a:r>
          </a:p>
          <a:p>
            <a:pPr algn="ctr"/>
            <a:r>
              <a:rPr lang="en-US" sz="1400" i="1" dirty="0" smtClean="0">
                <a:solidFill>
                  <a:srgbClr val="FF0000"/>
                </a:solidFill>
              </a:rPr>
              <a:t>steps</a:t>
            </a:r>
            <a:endParaRPr lang="en-GB" sz="1400" i="1" dirty="0">
              <a:solidFill>
                <a:srgbClr val="FF0000"/>
              </a:solidFill>
            </a:endParaRPr>
          </a:p>
        </p:txBody>
      </p:sp>
      <p:pic>
        <p:nvPicPr>
          <p:cNvPr id="70" name="Picture 69"/>
          <p:cNvPicPr/>
          <p:nvPr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963175" y="1651430"/>
            <a:ext cx="955111" cy="87265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2" name="Rounded Rectangle 71"/>
          <p:cNvSpPr/>
          <p:nvPr/>
        </p:nvSpPr>
        <p:spPr>
          <a:xfrm>
            <a:off x="917539" y="2812623"/>
            <a:ext cx="1296870" cy="593992"/>
          </a:xfrm>
          <a:prstGeom prst="roundRect">
            <a:avLst/>
          </a:prstGeom>
        </p:spPr>
        <p:style>
          <a:lnRef idx="2">
            <a:schemeClr val="lt2">
              <a:hueOff val="0"/>
              <a:satOff val="0"/>
              <a:lumOff val="0"/>
              <a:alphaOff val="0"/>
            </a:schemeClr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1120" tIns="71120" rIns="71120" bIns="225597" numCol="1" spcCol="1270" anchor="t" anchorCtr="0">
            <a:noAutofit/>
          </a:bodyPr>
          <a:lstStyle/>
          <a:p>
            <a:pPr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000" dirty="0" smtClean="0"/>
              <a:t>CWDM MUX radiation tolerance</a:t>
            </a:r>
            <a:endParaRPr lang="en-GB" sz="1000" dirty="0"/>
          </a:p>
        </p:txBody>
      </p:sp>
      <p:sp>
        <p:nvSpPr>
          <p:cNvPr id="73" name="Rounded Rectangle 72"/>
          <p:cNvSpPr/>
          <p:nvPr/>
        </p:nvSpPr>
        <p:spPr>
          <a:xfrm>
            <a:off x="3106297" y="2812623"/>
            <a:ext cx="1252145" cy="593992"/>
          </a:xfrm>
          <a:prstGeom prst="roundRect">
            <a:avLst/>
          </a:prstGeom>
        </p:spPr>
        <p:style>
          <a:lnRef idx="2">
            <a:schemeClr val="lt2">
              <a:hueOff val="0"/>
              <a:satOff val="0"/>
              <a:lumOff val="0"/>
              <a:alphaOff val="0"/>
            </a:schemeClr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1120" tIns="71120" rIns="71120" bIns="225597" numCol="1" spcCol="1270" anchor="t" anchorCtr="0">
            <a:noAutofit/>
          </a:bodyPr>
          <a:lstStyle/>
          <a:p>
            <a:pPr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000" dirty="0" smtClean="0"/>
              <a:t>Standard SFP cage compatibility</a:t>
            </a:r>
            <a:endParaRPr lang="en-GB" sz="1000" dirty="0"/>
          </a:p>
        </p:txBody>
      </p:sp>
      <p:sp>
        <p:nvSpPr>
          <p:cNvPr id="74" name="Right Arrow 73"/>
          <p:cNvSpPr/>
          <p:nvPr/>
        </p:nvSpPr>
        <p:spPr>
          <a:xfrm>
            <a:off x="2412282" y="2981347"/>
            <a:ext cx="421862" cy="265791"/>
          </a:xfrm>
          <a:prstGeom prst="rightArrow">
            <a:avLst/>
          </a:prstGeom>
        </p:spPr>
        <p:style>
          <a:lnRef idx="2">
            <a:schemeClr val="lt2">
              <a:hueOff val="0"/>
              <a:satOff val="0"/>
              <a:lumOff val="0"/>
              <a:alphaOff val="0"/>
            </a:schemeClr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1120" tIns="71120" rIns="71120" bIns="225597" numCol="1" spcCol="1270" anchor="t" anchorCtr="0">
            <a:noAutofit/>
          </a:bodyPr>
          <a:lstStyle/>
          <a:p>
            <a:pPr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1000"/>
          </a:p>
        </p:txBody>
      </p:sp>
      <p:sp>
        <p:nvSpPr>
          <p:cNvPr id="75" name="Right Arrow 74"/>
          <p:cNvSpPr/>
          <p:nvPr/>
        </p:nvSpPr>
        <p:spPr>
          <a:xfrm>
            <a:off x="4528144" y="2976723"/>
            <a:ext cx="421862" cy="265791"/>
          </a:xfrm>
          <a:prstGeom prst="rightArrow">
            <a:avLst/>
          </a:prstGeom>
        </p:spPr>
        <p:style>
          <a:lnRef idx="2">
            <a:schemeClr val="lt2">
              <a:hueOff val="0"/>
              <a:satOff val="0"/>
              <a:lumOff val="0"/>
              <a:alphaOff val="0"/>
            </a:schemeClr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1120" tIns="71120" rIns="71120" bIns="225597" numCol="1" spcCol="1270" anchor="t" anchorCtr="0">
            <a:noAutofit/>
          </a:bodyPr>
          <a:lstStyle/>
          <a:p>
            <a:pPr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1000"/>
          </a:p>
        </p:txBody>
      </p:sp>
      <p:sp>
        <p:nvSpPr>
          <p:cNvPr id="87" name="Rounded Rectangle 86"/>
          <p:cNvSpPr/>
          <p:nvPr/>
        </p:nvSpPr>
        <p:spPr>
          <a:xfrm>
            <a:off x="5106207" y="2772909"/>
            <a:ext cx="1925444" cy="633706"/>
          </a:xfrm>
          <a:prstGeom prst="roundRect">
            <a:avLst/>
          </a:prstGeom>
        </p:spPr>
        <p:style>
          <a:lnRef idx="2">
            <a:schemeClr val="lt2">
              <a:hueOff val="0"/>
              <a:satOff val="0"/>
              <a:lumOff val="0"/>
              <a:alphaOff val="0"/>
            </a:schemeClr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1120" tIns="71120" rIns="71120" bIns="225597" numCol="1" spcCol="1270" anchor="t" anchorCtr="0">
            <a:noAutofit/>
          </a:bodyPr>
          <a:lstStyle/>
          <a:p>
            <a:pPr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000" dirty="0" smtClean="0"/>
              <a:t>Link specs definition and production</a:t>
            </a:r>
            <a:endParaRPr lang="en-GB" sz="1000" dirty="0"/>
          </a:p>
        </p:txBody>
      </p:sp>
      <p:pic>
        <p:nvPicPr>
          <p:cNvPr id="88" name="Picture 87"/>
          <p:cNvPicPr>
            <a:picLocks noChangeAspect="1"/>
          </p:cNvPicPr>
          <p:nvPr/>
        </p:nvPicPr>
        <p:blipFill rotWithShape="1"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66338" y="3512605"/>
            <a:ext cx="1393673" cy="921389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3214" y="1594951"/>
            <a:ext cx="1291158" cy="1032999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0963" y="3487312"/>
            <a:ext cx="1207479" cy="900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1775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CWDM Single-mode Versatile </a:t>
            </a:r>
            <a:r>
              <a:rPr lang="en-US" sz="2400" dirty="0" smtClean="0"/>
              <a:t>link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 marL="36576" indent="0">
              <a:lnSpc>
                <a:spcPct val="150000"/>
              </a:lnSpc>
              <a:buNone/>
            </a:pPr>
            <a:r>
              <a:rPr lang="en-US" sz="3000" dirty="0"/>
              <a:t>Common </a:t>
            </a:r>
            <a:r>
              <a:rPr lang="en-US" sz="3000" dirty="0" smtClean="0"/>
              <a:t>solution </a:t>
            </a:r>
            <a:r>
              <a:rPr lang="en-US" sz="3000" dirty="0"/>
              <a:t>for accelerator </a:t>
            </a:r>
            <a:r>
              <a:rPr lang="en-US" sz="3000" dirty="0" smtClean="0"/>
              <a:t>instrumentation </a:t>
            </a:r>
            <a:r>
              <a:rPr lang="en-US" sz="3000" dirty="0"/>
              <a:t>optical </a:t>
            </a:r>
            <a:r>
              <a:rPr lang="en-US" sz="3000" dirty="0" smtClean="0"/>
              <a:t>links </a:t>
            </a:r>
            <a:endParaRPr lang="en-US" sz="3000" dirty="0"/>
          </a:p>
          <a:p>
            <a:pPr marL="36576" indent="0">
              <a:lnSpc>
                <a:spcPct val="150000"/>
              </a:lnSpc>
              <a:buNone/>
            </a:pPr>
            <a:r>
              <a:rPr lang="en-US" dirty="0"/>
              <a:t>	based on the versatile link framework</a:t>
            </a:r>
          </a:p>
          <a:p>
            <a:pPr marL="36576" indent="0">
              <a:lnSpc>
                <a:spcPct val="150000"/>
              </a:lnSpc>
              <a:buNone/>
            </a:pPr>
            <a:r>
              <a:rPr lang="en-US" dirty="0"/>
              <a:t>	</a:t>
            </a:r>
            <a:r>
              <a:rPr lang="en-US" dirty="0" smtClean="0"/>
              <a:t>targeting </a:t>
            </a:r>
            <a:r>
              <a:rPr lang="en-US" dirty="0"/>
              <a:t>10.24 Gb/s </a:t>
            </a:r>
            <a:r>
              <a:rPr lang="en-US" dirty="0" smtClean="0"/>
              <a:t>upstream </a:t>
            </a:r>
            <a:r>
              <a:rPr lang="en-US" dirty="0"/>
              <a:t>operation</a:t>
            </a:r>
          </a:p>
          <a:p>
            <a:pPr marL="36576" indent="0">
              <a:lnSpc>
                <a:spcPct val="150000"/>
              </a:lnSpc>
              <a:buNone/>
            </a:pPr>
            <a:r>
              <a:rPr lang="en-US" dirty="0"/>
              <a:t>	4 </a:t>
            </a:r>
            <a:r>
              <a:rPr lang="en-US" dirty="0" smtClean="0"/>
              <a:t>channel </a:t>
            </a:r>
            <a:r>
              <a:rPr lang="en-US" dirty="0"/>
              <a:t>wavelength division multiplexing scheme (CWDM)</a:t>
            </a:r>
          </a:p>
          <a:p>
            <a:pPr marL="36576" indent="0">
              <a:lnSpc>
                <a:spcPct val="150000"/>
              </a:lnSpc>
              <a:buNone/>
            </a:pPr>
            <a:r>
              <a:rPr lang="en-US" dirty="0"/>
              <a:t>	compatible with next generation rad-hard </a:t>
            </a:r>
            <a:r>
              <a:rPr lang="en-US" dirty="0" smtClean="0"/>
              <a:t>chipset for optical data links (</a:t>
            </a:r>
            <a:r>
              <a:rPr lang="en-US" dirty="0" err="1" smtClean="0"/>
              <a:t>LpGBT</a:t>
            </a:r>
            <a:r>
              <a:rPr lang="en-US" dirty="0" smtClean="0"/>
              <a:t>) </a:t>
            </a:r>
            <a:endParaRPr lang="en-US" dirty="0"/>
          </a:p>
          <a:p>
            <a:pPr marL="36576" indent="0">
              <a:lnSpc>
                <a:spcPct val="150000"/>
              </a:lnSpc>
              <a:buNone/>
            </a:pPr>
            <a:endParaRPr lang="en-US" dirty="0" smtClean="0"/>
          </a:p>
          <a:p>
            <a:pPr marL="36576" indent="0">
              <a:lnSpc>
                <a:spcPct val="150000"/>
              </a:lnSpc>
              <a:buNone/>
            </a:pPr>
            <a:r>
              <a:rPr lang="en-US" sz="3000" dirty="0" smtClean="0"/>
              <a:t>Project </a:t>
            </a:r>
            <a:r>
              <a:rPr lang="en-US" sz="3000" dirty="0"/>
              <a:t>status</a:t>
            </a:r>
          </a:p>
          <a:p>
            <a:pPr marL="36576" indent="0">
              <a:lnSpc>
                <a:spcPct val="150000"/>
              </a:lnSpc>
              <a:buNone/>
            </a:pPr>
            <a:r>
              <a:rPr lang="en-US" dirty="0"/>
              <a:t>	demonstration of </a:t>
            </a:r>
            <a:r>
              <a:rPr lang="en-US" dirty="0" smtClean="0"/>
              <a:t>10.24 </a:t>
            </a:r>
            <a:r>
              <a:rPr lang="en-US" dirty="0"/>
              <a:t>Gb/s upstream </a:t>
            </a:r>
            <a:r>
              <a:rPr lang="en-US" dirty="0" smtClean="0"/>
              <a:t>operation</a:t>
            </a:r>
            <a:endParaRPr lang="en-US" dirty="0"/>
          </a:p>
          <a:p>
            <a:pPr marL="36576" indent="0">
              <a:lnSpc>
                <a:spcPct val="150000"/>
              </a:lnSpc>
              <a:buNone/>
            </a:pPr>
            <a:r>
              <a:rPr lang="en-US" dirty="0"/>
              <a:t>	Laser driver (GBLD) insensitive to TID in the specification range</a:t>
            </a:r>
          </a:p>
          <a:p>
            <a:pPr marL="36576" indent="0">
              <a:lnSpc>
                <a:spcPct val="150000"/>
              </a:lnSpc>
              <a:buNone/>
            </a:pPr>
            <a:r>
              <a:rPr lang="en-US" dirty="0"/>
              <a:t>	moderate displacement damage of CWDM Lasers</a:t>
            </a:r>
          </a:p>
          <a:p>
            <a:pPr marL="36576" indent="0">
              <a:lnSpc>
                <a:spcPct val="150000"/>
              </a:lnSpc>
              <a:buNone/>
            </a:pPr>
            <a:r>
              <a:rPr lang="en-US" sz="3000" dirty="0"/>
              <a:t>Next steps</a:t>
            </a:r>
          </a:p>
          <a:p>
            <a:pPr marL="36576" indent="0">
              <a:lnSpc>
                <a:spcPct val="150000"/>
              </a:lnSpc>
              <a:buNone/>
            </a:pPr>
            <a:r>
              <a:rPr lang="en-US" dirty="0"/>
              <a:t>	radiation tolerance validation of CWDM optical MUX</a:t>
            </a:r>
          </a:p>
          <a:p>
            <a:pPr marL="36576" indent="0">
              <a:lnSpc>
                <a:spcPct val="150000"/>
              </a:lnSpc>
              <a:buNone/>
            </a:pPr>
            <a:r>
              <a:rPr lang="en-US" dirty="0"/>
              <a:t>	solutions for standard SFP cage compatibility </a:t>
            </a:r>
          </a:p>
          <a:p>
            <a:pPr marL="36576" indent="0">
              <a:lnSpc>
                <a:spcPct val="150000"/>
              </a:lnSpc>
              <a:buNone/>
            </a:pPr>
            <a:r>
              <a:rPr lang="en-US" dirty="0"/>
              <a:t>	</a:t>
            </a:r>
            <a:r>
              <a:rPr lang="en-US" dirty="0" smtClean="0"/>
              <a:t>defining </a:t>
            </a:r>
            <a:r>
              <a:rPr lang="en-US" dirty="0"/>
              <a:t>of final link architecture</a:t>
            </a:r>
          </a:p>
          <a:p>
            <a:pPr marL="36576" indent="0">
              <a:lnSpc>
                <a:spcPct val="150000"/>
              </a:lnSpc>
              <a:buNone/>
            </a:pPr>
            <a:r>
              <a:rPr lang="en-US" dirty="0"/>
              <a:t>	moving towards parts procurement and production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R2E Annual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grpSp>
        <p:nvGrpSpPr>
          <p:cNvPr id="34" name="Group 33"/>
          <p:cNvGrpSpPr/>
          <p:nvPr/>
        </p:nvGrpSpPr>
        <p:grpSpPr>
          <a:xfrm>
            <a:off x="5247298" y="2867680"/>
            <a:ext cx="3188790" cy="1010778"/>
            <a:chOff x="5570679" y="1508780"/>
            <a:chExt cx="3188790" cy="1010778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5937709" y="1902443"/>
              <a:ext cx="350158" cy="0"/>
            </a:xfrm>
            <a:prstGeom prst="line">
              <a:avLst/>
            </a:prstGeom>
            <a:noFill/>
            <a:ln w="19050" cap="flat">
              <a:solidFill>
                <a:srgbClr val="0070C0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9" name="Straight Connector 8"/>
            <p:cNvCxnSpPr/>
            <p:nvPr/>
          </p:nvCxnSpPr>
          <p:spPr>
            <a:xfrm flipH="1" flipV="1">
              <a:off x="5941570" y="2127895"/>
              <a:ext cx="316421" cy="1"/>
            </a:xfrm>
            <a:prstGeom prst="line">
              <a:avLst/>
            </a:prstGeom>
            <a:noFill/>
            <a:ln w="19050" cap="flat">
              <a:solidFill>
                <a:srgbClr val="92D050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5934984" y="1666836"/>
              <a:ext cx="323005" cy="0"/>
            </a:xfrm>
            <a:prstGeom prst="line">
              <a:avLst/>
            </a:prstGeom>
            <a:noFill/>
            <a:ln w="12700" cap="flat">
              <a:solidFill>
                <a:srgbClr val="7030A0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5941570" y="2353863"/>
              <a:ext cx="316419" cy="0"/>
            </a:xfrm>
            <a:prstGeom prst="line">
              <a:avLst/>
            </a:prstGeom>
            <a:noFill/>
            <a:ln w="19050" cap="flat">
              <a:solidFill>
                <a:srgbClr val="FF0000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3" name="Straight Connector 12"/>
            <p:cNvCxnSpPr/>
            <p:nvPr/>
          </p:nvCxnSpPr>
          <p:spPr>
            <a:xfrm flipH="1">
              <a:off x="6491965" y="1998798"/>
              <a:ext cx="1126076" cy="0"/>
            </a:xfrm>
            <a:prstGeom prst="line">
              <a:avLst/>
            </a:prstGeom>
            <a:noFill/>
            <a:ln w="19050" cap="flat">
              <a:solidFill>
                <a:srgbClr val="0070C0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4" name="Straight Connector 13"/>
            <p:cNvCxnSpPr/>
            <p:nvPr/>
          </p:nvCxnSpPr>
          <p:spPr>
            <a:xfrm flipH="1">
              <a:off x="6490281" y="2027239"/>
              <a:ext cx="1123882" cy="0"/>
            </a:xfrm>
            <a:prstGeom prst="line">
              <a:avLst/>
            </a:prstGeom>
            <a:noFill/>
            <a:ln w="19050" cap="flat">
              <a:solidFill>
                <a:srgbClr val="92D050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5" name="Straight Connector 14"/>
            <p:cNvCxnSpPr/>
            <p:nvPr/>
          </p:nvCxnSpPr>
          <p:spPr>
            <a:xfrm flipH="1">
              <a:off x="6490281" y="1971829"/>
              <a:ext cx="1126076" cy="0"/>
            </a:xfrm>
            <a:prstGeom prst="line">
              <a:avLst/>
            </a:prstGeom>
            <a:noFill/>
            <a:ln w="19050" cap="flat">
              <a:solidFill>
                <a:srgbClr val="7030A0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6" name="Straight Connector 15"/>
            <p:cNvCxnSpPr/>
            <p:nvPr/>
          </p:nvCxnSpPr>
          <p:spPr>
            <a:xfrm flipH="1">
              <a:off x="6491965" y="2056208"/>
              <a:ext cx="1128269" cy="0"/>
            </a:xfrm>
            <a:prstGeom prst="line">
              <a:avLst/>
            </a:prstGeom>
            <a:noFill/>
            <a:ln w="19050" cap="flat">
              <a:solidFill>
                <a:srgbClr val="FF0000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7822673" y="1892515"/>
              <a:ext cx="350158" cy="0"/>
            </a:xfrm>
            <a:prstGeom prst="line">
              <a:avLst/>
            </a:prstGeom>
            <a:noFill/>
            <a:ln w="19050" cap="flat">
              <a:solidFill>
                <a:srgbClr val="0070C0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832812" y="2128703"/>
              <a:ext cx="340018" cy="0"/>
            </a:xfrm>
            <a:prstGeom prst="line">
              <a:avLst/>
            </a:prstGeom>
            <a:noFill/>
            <a:ln w="19050" cap="flat">
              <a:solidFill>
                <a:srgbClr val="92D050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7832812" y="1664652"/>
              <a:ext cx="340019" cy="0"/>
            </a:xfrm>
            <a:prstGeom prst="line">
              <a:avLst/>
            </a:prstGeom>
            <a:noFill/>
            <a:ln w="19050" cap="flat">
              <a:solidFill>
                <a:srgbClr val="7030A0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7832812" y="2335234"/>
              <a:ext cx="340019" cy="0"/>
            </a:xfrm>
            <a:prstGeom prst="line">
              <a:avLst/>
            </a:prstGeom>
            <a:noFill/>
            <a:ln w="19050" cap="flat">
              <a:solidFill>
                <a:srgbClr val="FF0000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21" name="Trapezoid 20"/>
            <p:cNvSpPr/>
            <p:nvPr/>
          </p:nvSpPr>
          <p:spPr>
            <a:xfrm rot="16200000">
              <a:off x="7210259" y="1887798"/>
              <a:ext cx="1001987" cy="250922"/>
            </a:xfrm>
            <a:prstGeom prst="trapezoid">
              <a:avLst>
                <a:gd name="adj" fmla="val 51467"/>
              </a:avLst>
            </a:prstGeom>
            <a:solidFill>
              <a:schemeClr val="tx1">
                <a:lumMod val="40000"/>
                <a:lumOff val="60000"/>
              </a:schemeClr>
            </a:solidFill>
            <a:ln w="19050" cap="flat">
              <a:noFill/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9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22" name="Straight Arrow Connector 21"/>
            <p:cNvCxnSpPr/>
            <p:nvPr/>
          </p:nvCxnSpPr>
          <p:spPr>
            <a:xfrm>
              <a:off x="6651936" y="1883166"/>
              <a:ext cx="800569" cy="0"/>
            </a:xfrm>
            <a:prstGeom prst="straightConnector1">
              <a:avLst/>
            </a:prstGeom>
            <a:noFill/>
            <a:ln w="19050" cap="flat">
              <a:solidFill>
                <a:schemeClr val="accent4">
                  <a:lumOff val="36303"/>
                </a:schemeClr>
              </a:solidFill>
              <a:prstDash val="solid"/>
              <a:round/>
              <a:headEnd type="triangle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23" name="TextBox 22"/>
            <p:cNvSpPr txBox="1"/>
            <p:nvPr/>
          </p:nvSpPr>
          <p:spPr>
            <a:xfrm>
              <a:off x="6563548" y="2102373"/>
              <a:ext cx="9545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 smtClean="0"/>
                <a:t>4 x 10 Gb/s on a single fiber</a:t>
              </a:r>
              <a:endParaRPr lang="en-GB" sz="9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8125961" y="1508780"/>
              <a:ext cx="633508" cy="2308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1270 nm</a:t>
              </a:r>
              <a:endParaRPr lang="en-GB" sz="90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8118800" y="1738580"/>
              <a:ext cx="633508" cy="2308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1290 nm</a:t>
              </a:r>
              <a:endParaRPr lang="en-GB" sz="90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8117513" y="1963152"/>
              <a:ext cx="633508" cy="2308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1310 nm</a:t>
              </a:r>
              <a:endParaRPr lang="en-GB" sz="9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8125961" y="2174497"/>
              <a:ext cx="633508" cy="2308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1330 nm</a:t>
              </a:r>
              <a:endParaRPr lang="en-GB" sz="9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581621" y="1530209"/>
              <a:ext cx="396262" cy="2308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Ch</a:t>
              </a:r>
              <a:r>
                <a:rPr lang="en-US" sz="900" dirty="0"/>
                <a:t>1</a:t>
              </a:r>
              <a:endParaRPr lang="en-GB" sz="900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574460" y="1760011"/>
              <a:ext cx="396262" cy="2308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Ch2</a:t>
              </a:r>
              <a:endParaRPr lang="en-GB" sz="900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570679" y="1978014"/>
              <a:ext cx="396262" cy="2308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Ch</a:t>
              </a:r>
              <a:r>
                <a:rPr lang="en-US" sz="900" dirty="0"/>
                <a:t>3</a:t>
              </a:r>
              <a:endParaRPr lang="en-GB" sz="900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574460" y="2195927"/>
              <a:ext cx="396262" cy="2308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Ch4</a:t>
              </a:r>
              <a:endParaRPr lang="en-GB" sz="900" dirty="0"/>
            </a:p>
          </p:txBody>
        </p:sp>
        <p:sp>
          <p:nvSpPr>
            <p:cNvPr id="12" name="Trapezoid 11"/>
            <p:cNvSpPr/>
            <p:nvPr/>
          </p:nvSpPr>
          <p:spPr>
            <a:xfrm rot="5400000">
              <a:off x="5869410" y="1893104"/>
              <a:ext cx="1001986" cy="250922"/>
            </a:xfrm>
            <a:prstGeom prst="trapezoid">
              <a:avLst>
                <a:gd name="adj" fmla="val 51467"/>
              </a:avLst>
            </a:prstGeom>
            <a:solidFill>
              <a:schemeClr val="tx1">
                <a:lumMod val="40000"/>
                <a:lumOff val="60000"/>
              </a:schemeClr>
            </a:solidFill>
            <a:ln w="19050" cap="flat">
              <a:noFill/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9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54445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Outline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478" y="994205"/>
            <a:ext cx="6246298" cy="2959787"/>
          </a:xfrm>
        </p:spPr>
        <p:txBody>
          <a:bodyPr>
            <a:normAutofit/>
          </a:bodyPr>
          <a:lstStyle/>
          <a:p>
            <a:pPr marL="36576" indent="0">
              <a:lnSpc>
                <a:spcPct val="150000"/>
              </a:lnSpc>
              <a:buNone/>
            </a:pPr>
            <a:r>
              <a:rPr lang="en-GB" sz="1600" dirty="0"/>
              <a:t>Optical Links for Accelerator Instrumentation</a:t>
            </a:r>
          </a:p>
          <a:p>
            <a:pPr marL="36576" indent="0">
              <a:lnSpc>
                <a:spcPct val="150000"/>
              </a:lnSpc>
              <a:buNone/>
            </a:pPr>
            <a:r>
              <a:rPr lang="en-US" sz="1600" dirty="0" smtClean="0"/>
              <a:t>	</a:t>
            </a:r>
            <a:r>
              <a:rPr lang="en-US" sz="1200" dirty="0" smtClean="0"/>
              <a:t>Versatile Link </a:t>
            </a:r>
            <a:r>
              <a:rPr lang="en-US" sz="1200" dirty="0"/>
              <a:t>and Single-mode VTRx</a:t>
            </a:r>
          </a:p>
          <a:p>
            <a:pPr marL="36576" indent="0">
              <a:lnSpc>
                <a:spcPct val="150000"/>
              </a:lnSpc>
              <a:buNone/>
            </a:pPr>
            <a:r>
              <a:rPr lang="en-US" sz="1200" dirty="0"/>
              <a:t>	</a:t>
            </a:r>
            <a:r>
              <a:rPr lang="en-US" sz="1200" dirty="0" smtClean="0"/>
              <a:t>project </a:t>
            </a:r>
            <a:r>
              <a:rPr lang="en-US" sz="1200" dirty="0"/>
              <a:t>timeline</a:t>
            </a:r>
          </a:p>
          <a:p>
            <a:pPr marL="36576" indent="0">
              <a:lnSpc>
                <a:spcPct val="150000"/>
              </a:lnSpc>
              <a:buNone/>
            </a:pPr>
            <a:r>
              <a:rPr lang="en-US" sz="1600" dirty="0" smtClean="0"/>
              <a:t>Edge-Emitting </a:t>
            </a:r>
            <a:r>
              <a:rPr lang="en-US" sz="1600" dirty="0"/>
              <a:t>Laser </a:t>
            </a:r>
            <a:r>
              <a:rPr lang="en-US" sz="1600" dirty="0" smtClean="0"/>
              <a:t>selection</a:t>
            </a:r>
          </a:p>
          <a:p>
            <a:pPr marL="36576" indent="0">
              <a:lnSpc>
                <a:spcPct val="150000"/>
              </a:lnSpc>
              <a:buNone/>
            </a:pPr>
            <a:r>
              <a:rPr lang="en-US" sz="1600" dirty="0"/>
              <a:t>	</a:t>
            </a:r>
            <a:r>
              <a:rPr lang="en-US" sz="1200" dirty="0" smtClean="0"/>
              <a:t>displacement damage</a:t>
            </a:r>
            <a:endParaRPr lang="en-US" sz="1200" dirty="0"/>
          </a:p>
          <a:p>
            <a:pPr marL="36576" indent="0">
              <a:lnSpc>
                <a:spcPct val="150000"/>
              </a:lnSpc>
              <a:buNone/>
            </a:pPr>
            <a:r>
              <a:rPr lang="en-US" sz="1600" dirty="0"/>
              <a:t>W</a:t>
            </a:r>
            <a:r>
              <a:rPr lang="en-US" sz="1600" dirty="0" smtClean="0"/>
              <a:t>avelength </a:t>
            </a:r>
            <a:r>
              <a:rPr lang="en-US" sz="1600" dirty="0"/>
              <a:t>division multiplexing CWDM</a:t>
            </a:r>
          </a:p>
          <a:p>
            <a:pPr marL="36576" indent="0">
              <a:lnSpc>
                <a:spcPct val="150000"/>
              </a:lnSpc>
              <a:buNone/>
            </a:pPr>
            <a:r>
              <a:rPr lang="en-US" sz="1600" dirty="0" smtClean="0"/>
              <a:t>Summary and future steps</a:t>
            </a: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R2E Annual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2738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Displacement </a:t>
            </a:r>
            <a:r>
              <a:rPr lang="en-US" sz="2400" dirty="0" smtClean="0"/>
              <a:t>damage 1/2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R2E Annual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8" name="Left Brace 7"/>
          <p:cNvSpPr/>
          <p:nvPr/>
        </p:nvSpPr>
        <p:spPr>
          <a:xfrm rot="16200000">
            <a:off x="7233047" y="3269195"/>
            <a:ext cx="236220" cy="2162429"/>
          </a:xfrm>
          <a:prstGeom prst="lef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6758382" y="4460460"/>
            <a:ext cx="15600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~ 10 days annealing</a:t>
            </a:r>
            <a:endParaRPr lang="en-GB" sz="12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941471"/>
            <a:ext cx="2484304" cy="1553884"/>
          </a:xfrm>
          <a:prstGeom prst="rect">
            <a:avLst/>
          </a:prstGeom>
        </p:spPr>
      </p:pic>
      <p:cxnSp>
        <p:nvCxnSpPr>
          <p:cNvPr id="15" name="Straight Arrow Connector 14"/>
          <p:cNvCxnSpPr/>
          <p:nvPr/>
        </p:nvCxnSpPr>
        <p:spPr>
          <a:xfrm>
            <a:off x="1692865" y="1539561"/>
            <a:ext cx="716831" cy="66880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 rot="2655339">
            <a:off x="1863333" y="1640725"/>
            <a:ext cx="8210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2">
                    <a:lumMod val="10000"/>
                  </a:schemeClr>
                </a:solidFill>
              </a:rPr>
              <a:t>Fluence</a:t>
            </a:r>
            <a:endParaRPr lang="en-GB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4251" y="2556376"/>
            <a:ext cx="2704624" cy="1675924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4251" y="880452"/>
            <a:ext cx="2704624" cy="1675924"/>
          </a:xfrm>
          <a:prstGeom prst="rect">
            <a:avLst/>
          </a:prstGeom>
        </p:spPr>
      </p:pic>
      <p:cxnSp>
        <p:nvCxnSpPr>
          <p:cNvPr id="25" name="Straight Connector 24"/>
          <p:cNvCxnSpPr/>
          <p:nvPr/>
        </p:nvCxnSpPr>
        <p:spPr>
          <a:xfrm>
            <a:off x="4664320" y="973873"/>
            <a:ext cx="0" cy="1348029"/>
          </a:xfrm>
          <a:prstGeom prst="line">
            <a:avLst/>
          </a:prstGeom>
          <a:ln>
            <a:solidFill>
              <a:srgbClr val="FF0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4664320" y="2635405"/>
            <a:ext cx="0" cy="1348029"/>
          </a:xfrm>
          <a:prstGeom prst="line">
            <a:avLst/>
          </a:prstGeom>
          <a:ln>
            <a:solidFill>
              <a:srgbClr val="FF0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0" name="Picture 2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8874" y="2556375"/>
            <a:ext cx="2704624" cy="1675924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8874" y="880452"/>
            <a:ext cx="2704624" cy="167592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6847" y="3034838"/>
            <a:ext cx="2927404" cy="4388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00" dirty="0" smtClean="0"/>
              <a:t>Moderate increase of threshold current for all tested devices</a:t>
            </a:r>
          </a:p>
          <a:p>
            <a:pPr>
              <a:lnSpc>
                <a:spcPct val="150000"/>
              </a:lnSpc>
            </a:pPr>
            <a:r>
              <a:rPr lang="en-US" sz="800" dirty="0" smtClean="0"/>
              <a:t>Full compensation bias current compensation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1508420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10 Gbps </a:t>
            </a:r>
            <a:r>
              <a:rPr lang="en-US" sz="2400" dirty="0" err="1"/>
              <a:t>VTx</a:t>
            </a:r>
            <a:r>
              <a:rPr lang="en-US" sz="2400" dirty="0"/>
              <a:t> operation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R2E Annual Meeting – [title]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31749" y="770214"/>
            <a:ext cx="424659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smtClean="0"/>
              <a:t>All evaluated TOSAs rated for 10 Gbps operation</a:t>
            </a:r>
          </a:p>
          <a:p>
            <a:pPr>
              <a:lnSpc>
                <a:spcPct val="150000"/>
              </a:lnSpc>
            </a:pPr>
            <a:r>
              <a:rPr lang="en-US" sz="1400" dirty="0" smtClean="0"/>
              <a:t>Custom </a:t>
            </a:r>
            <a:r>
              <a:rPr lang="en-US" sz="1400" dirty="0"/>
              <a:t>rad-hard </a:t>
            </a:r>
            <a:r>
              <a:rPr lang="en-US" sz="1400" dirty="0" smtClean="0"/>
              <a:t>ASIC </a:t>
            </a:r>
            <a:r>
              <a:rPr lang="en-US" sz="1400" dirty="0"/>
              <a:t>– GBLD V4.2</a:t>
            </a:r>
          </a:p>
          <a:p>
            <a:pPr>
              <a:lnSpc>
                <a:spcPct val="150000"/>
              </a:lnSpc>
            </a:pPr>
            <a:r>
              <a:rPr lang="en-US" sz="1400" dirty="0" smtClean="0"/>
              <a:t>	</a:t>
            </a:r>
            <a:r>
              <a:rPr lang="en-US" sz="1400" dirty="0" err="1" smtClean="0"/>
              <a:t>I</a:t>
            </a:r>
            <a:r>
              <a:rPr lang="en-US" sz="1400" baseline="-25000" dirty="0" err="1" smtClean="0"/>
              <a:t>bias</a:t>
            </a:r>
            <a:r>
              <a:rPr lang="en-US" sz="1400" dirty="0" smtClean="0"/>
              <a:t> </a:t>
            </a:r>
            <a:r>
              <a:rPr lang="en-US" sz="1400" dirty="0"/>
              <a:t>= 2 ÷ 43 mA</a:t>
            </a:r>
          </a:p>
          <a:p>
            <a:pPr>
              <a:lnSpc>
                <a:spcPct val="150000"/>
              </a:lnSpc>
            </a:pPr>
            <a:r>
              <a:rPr lang="en-US" sz="1400" dirty="0" smtClean="0"/>
              <a:t>	</a:t>
            </a:r>
            <a:r>
              <a:rPr lang="en-US" sz="1400" dirty="0" err="1" smtClean="0"/>
              <a:t>I</a:t>
            </a:r>
            <a:r>
              <a:rPr lang="en-US" sz="1400" baseline="-25000" dirty="0" err="1" smtClean="0"/>
              <a:t>modulation</a:t>
            </a:r>
            <a:r>
              <a:rPr lang="en-US" sz="1400" dirty="0" smtClean="0"/>
              <a:t> </a:t>
            </a:r>
            <a:r>
              <a:rPr lang="en-US" sz="1400" dirty="0"/>
              <a:t>= 4 ÷ 24 </a:t>
            </a:r>
            <a:r>
              <a:rPr lang="en-US" sz="1400" dirty="0" smtClean="0"/>
              <a:t>mA</a:t>
            </a:r>
          </a:p>
          <a:p>
            <a:pPr>
              <a:lnSpc>
                <a:spcPct val="150000"/>
              </a:lnSpc>
            </a:pPr>
            <a:r>
              <a:rPr lang="en-US" sz="1400" dirty="0" smtClean="0"/>
              <a:t>	</a:t>
            </a:r>
            <a:r>
              <a:rPr lang="en-US" sz="1400" dirty="0" err="1" smtClean="0"/>
              <a:t>I</a:t>
            </a:r>
            <a:r>
              <a:rPr lang="en-US" sz="1400" baseline="-25000" dirty="0" err="1" smtClean="0"/>
              <a:t>emphasis</a:t>
            </a:r>
            <a:r>
              <a:rPr lang="en-US" sz="1400" dirty="0" smtClean="0"/>
              <a:t> </a:t>
            </a:r>
            <a:r>
              <a:rPr lang="en-US" sz="1400" dirty="0"/>
              <a:t>= </a:t>
            </a:r>
            <a:r>
              <a:rPr lang="en-US" sz="1400" dirty="0" smtClean="0"/>
              <a:t>0 </a:t>
            </a:r>
            <a:r>
              <a:rPr lang="en-US" sz="1400" dirty="0"/>
              <a:t>÷ 24 </a:t>
            </a:r>
            <a:r>
              <a:rPr lang="en-US" sz="1400" dirty="0" smtClean="0"/>
              <a:t>mA</a:t>
            </a:r>
          </a:p>
          <a:p>
            <a:pPr>
              <a:lnSpc>
                <a:spcPct val="150000"/>
              </a:lnSpc>
            </a:pPr>
            <a:r>
              <a:rPr lang="en-US" sz="1400" dirty="0" smtClean="0"/>
              <a:t>	</a:t>
            </a:r>
            <a:r>
              <a:rPr lang="en-US" sz="1400" dirty="0" err="1" smtClean="0"/>
              <a:t>T</a:t>
            </a:r>
            <a:r>
              <a:rPr lang="en-US" sz="1400" baseline="-25000" dirty="0" err="1" smtClean="0"/>
              <a:t>emphasis</a:t>
            </a:r>
            <a:r>
              <a:rPr lang="en-US" sz="1400" dirty="0" smtClean="0"/>
              <a:t> </a:t>
            </a:r>
            <a:r>
              <a:rPr lang="en-US" sz="1400" dirty="0"/>
              <a:t>= </a:t>
            </a:r>
            <a:r>
              <a:rPr lang="en-US" sz="1400" dirty="0" smtClean="0"/>
              <a:t>60 </a:t>
            </a:r>
            <a:r>
              <a:rPr lang="en-US" sz="1400" dirty="0"/>
              <a:t>÷ </a:t>
            </a:r>
            <a:r>
              <a:rPr lang="en-US" sz="1400" dirty="0" smtClean="0"/>
              <a:t>90 ps</a:t>
            </a:r>
            <a:endParaRPr lang="en-US" sz="1400" dirty="0"/>
          </a:p>
        </p:txBody>
      </p:sp>
      <p:grpSp>
        <p:nvGrpSpPr>
          <p:cNvPr id="9" name="Group 8"/>
          <p:cNvGrpSpPr/>
          <p:nvPr/>
        </p:nvGrpSpPr>
        <p:grpSpPr>
          <a:xfrm>
            <a:off x="4383161" y="408685"/>
            <a:ext cx="4551752" cy="1598960"/>
            <a:chOff x="5859088" y="4399681"/>
            <a:chExt cx="6069003" cy="2131946"/>
          </a:xfrm>
        </p:grpSpPr>
        <p:grpSp>
          <p:nvGrpSpPr>
            <p:cNvPr id="10" name="Group 9"/>
            <p:cNvGrpSpPr/>
            <p:nvPr/>
          </p:nvGrpSpPr>
          <p:grpSpPr>
            <a:xfrm>
              <a:off x="5859088" y="4399681"/>
              <a:ext cx="6069003" cy="2131946"/>
              <a:chOff x="4069226" y="3655446"/>
              <a:chExt cx="7055974" cy="2478654"/>
            </a:xfrm>
          </p:grpSpPr>
          <p:sp>
            <p:nvSpPr>
              <p:cNvPr id="12" name="Rectangle 11"/>
              <p:cNvSpPr/>
              <p:nvPr/>
            </p:nvSpPr>
            <p:spPr>
              <a:xfrm>
                <a:off x="4584700" y="4241800"/>
                <a:ext cx="1671664" cy="56754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GB" sz="1200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4598819" y="4320813"/>
                <a:ext cx="1565998" cy="4293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/>
                  <a:t>Laser Diode</a:t>
                </a:r>
                <a:endParaRPr lang="en-GB" sz="1200" dirty="0"/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4594785" y="3869346"/>
                <a:ext cx="933039" cy="4293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/>
                  <a:t>TOSA</a:t>
                </a:r>
                <a:endParaRPr lang="en-GB" sz="1200" dirty="0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4071165" y="4340905"/>
                <a:ext cx="591909" cy="4293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/>
                  <a:t>TX</a:t>
                </a:r>
                <a:endParaRPr lang="en-GB" sz="1200" dirty="0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4582761" y="5322568"/>
                <a:ext cx="1671664" cy="56754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GB" sz="1200"/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4769883" y="5399687"/>
                <a:ext cx="1325658" cy="4293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/>
                  <a:t>PIN + TIA</a:t>
                </a:r>
                <a:endParaRPr lang="en-GB" sz="1200" dirty="0"/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4598819" y="4958493"/>
                <a:ext cx="962162" cy="4293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/>
                  <a:t>ROSA</a:t>
                </a:r>
                <a:endParaRPr lang="en-GB" sz="1200" dirty="0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4069226" y="5421671"/>
                <a:ext cx="616759" cy="4293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/>
                  <a:t>RX</a:t>
                </a:r>
                <a:endParaRPr lang="en-GB" sz="1200" dirty="0"/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6951636" y="4025900"/>
                <a:ext cx="4173564" cy="21082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GB" sz="1200"/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7216108" y="4241800"/>
                <a:ext cx="1787765" cy="56754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GB" sz="1200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7306602" y="4282277"/>
                <a:ext cx="1580908" cy="4293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/>
                  <a:t>Laser Driver</a:t>
                </a:r>
                <a:endParaRPr lang="en-GB" sz="1200" dirty="0"/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10033000" y="4228584"/>
                <a:ext cx="861418" cy="1661524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GB" sz="1200"/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 rot="16200000">
                <a:off x="9761367" y="4722171"/>
                <a:ext cx="1329930" cy="71565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dirty="0"/>
                  <a:t>edge</a:t>
                </a:r>
              </a:p>
              <a:p>
                <a:pPr algn="ctr"/>
                <a:r>
                  <a:rPr lang="en-US" sz="1200" dirty="0"/>
                  <a:t>connector</a:t>
                </a:r>
                <a:endParaRPr lang="en-GB" sz="1200" dirty="0"/>
              </a:p>
            </p:txBody>
          </p:sp>
          <p:cxnSp>
            <p:nvCxnSpPr>
              <p:cNvPr id="25" name="Straight Arrow Connector 24"/>
              <p:cNvCxnSpPr/>
              <p:nvPr/>
            </p:nvCxnSpPr>
            <p:spPr>
              <a:xfrm flipH="1" flipV="1">
                <a:off x="9080640" y="4540959"/>
                <a:ext cx="825360" cy="1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Arrow Connector 25"/>
              <p:cNvCxnSpPr/>
              <p:nvPr/>
            </p:nvCxnSpPr>
            <p:spPr>
              <a:xfrm flipH="1" flipV="1">
                <a:off x="6297695" y="4532629"/>
                <a:ext cx="825360" cy="1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Arrow Connector 26"/>
              <p:cNvCxnSpPr/>
              <p:nvPr/>
            </p:nvCxnSpPr>
            <p:spPr>
              <a:xfrm>
                <a:off x="6349002" y="5618069"/>
                <a:ext cx="3567845" cy="3658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27"/>
              <p:cNvCxnSpPr>
                <a:stCxn id="29" idx="3"/>
              </p:cNvCxnSpPr>
              <p:nvPr/>
            </p:nvCxnSpPr>
            <p:spPr>
              <a:xfrm>
                <a:off x="9054594" y="5158944"/>
                <a:ext cx="902404" cy="5627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TextBox 28"/>
              <p:cNvSpPr txBox="1"/>
              <p:nvPr/>
            </p:nvSpPr>
            <p:spPr>
              <a:xfrm>
                <a:off x="8582989" y="4958888"/>
                <a:ext cx="614272" cy="4293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/>
                  <a:t>I</a:t>
                </a:r>
                <a:r>
                  <a:rPr lang="en-US" sz="1200" baseline="30000" dirty="0"/>
                  <a:t>2</a:t>
                </a:r>
                <a:r>
                  <a:rPr lang="en-US" sz="1200" dirty="0"/>
                  <a:t>C</a:t>
                </a:r>
                <a:endParaRPr lang="en-GB" sz="1200" dirty="0"/>
              </a:p>
            </p:txBody>
          </p:sp>
          <p:cxnSp>
            <p:nvCxnSpPr>
              <p:cNvPr id="30" name="Elbow Connector 29"/>
              <p:cNvCxnSpPr/>
              <p:nvPr/>
            </p:nvCxnSpPr>
            <p:spPr>
              <a:xfrm rot="10800000">
                <a:off x="8109990" y="4877062"/>
                <a:ext cx="445858" cy="296356"/>
              </a:xfrm>
              <a:prstGeom prst="bentConnector2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TextBox 30"/>
              <p:cNvSpPr txBox="1"/>
              <p:nvPr/>
            </p:nvSpPr>
            <p:spPr>
              <a:xfrm>
                <a:off x="6990611" y="3655446"/>
                <a:ext cx="775793" cy="4293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/>
                  <a:t>PCB</a:t>
                </a:r>
                <a:endParaRPr lang="en-GB" sz="1200" dirty="0"/>
              </a:p>
            </p:txBody>
          </p:sp>
        </p:grpSp>
        <p:sp>
          <p:nvSpPr>
            <p:cNvPr id="11" name="Rounded Rectangle 10"/>
            <p:cNvSpPr/>
            <p:nvPr/>
          </p:nvSpPr>
          <p:spPr>
            <a:xfrm>
              <a:off x="8461727" y="4803459"/>
              <a:ext cx="1928920" cy="1120779"/>
            </a:xfrm>
            <a:prstGeom prst="roundRect">
              <a:avLst/>
            </a:prstGeom>
            <a:solidFill>
              <a:srgbClr val="FF0000">
                <a:alpha val="25000"/>
              </a:srgbClr>
            </a:solidFill>
            <a:ln w="25400">
              <a:solidFill>
                <a:srgbClr val="FF0000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200"/>
            </a:p>
          </p:txBody>
        </p:sp>
      </p:grpSp>
      <p:pic>
        <p:nvPicPr>
          <p:cNvPr id="32" name="Picture 3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348" y="2973034"/>
            <a:ext cx="1786328" cy="1703865"/>
          </a:xfrm>
          <a:prstGeom prst="rect">
            <a:avLst/>
          </a:prstGeom>
        </p:spPr>
      </p:pic>
      <p:grpSp>
        <p:nvGrpSpPr>
          <p:cNvPr id="33" name="Group 32"/>
          <p:cNvGrpSpPr/>
          <p:nvPr/>
        </p:nvGrpSpPr>
        <p:grpSpPr>
          <a:xfrm>
            <a:off x="4726004" y="2663040"/>
            <a:ext cx="3868714" cy="2044077"/>
            <a:chOff x="4726004" y="2663040"/>
            <a:chExt cx="3868714" cy="2044077"/>
          </a:xfrm>
        </p:grpSpPr>
        <p:sp>
          <p:nvSpPr>
            <p:cNvPr id="34" name="Hexagon 33"/>
            <p:cNvSpPr/>
            <p:nvPr/>
          </p:nvSpPr>
          <p:spPr>
            <a:xfrm>
              <a:off x="4854663" y="3444794"/>
              <a:ext cx="1218094" cy="617056"/>
            </a:xfrm>
            <a:prstGeom prst="hexagon">
              <a:avLst/>
            </a:prstGeom>
            <a:noFill/>
            <a:ln w="12700">
              <a:solidFill>
                <a:srgbClr val="002060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4726004" y="3341320"/>
              <a:ext cx="694819" cy="8240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36" name="Hexagon 35"/>
            <p:cNvSpPr/>
            <p:nvPr/>
          </p:nvSpPr>
          <p:spPr>
            <a:xfrm>
              <a:off x="7290852" y="3439667"/>
              <a:ext cx="1218094" cy="617056"/>
            </a:xfrm>
            <a:prstGeom prst="hexagon">
              <a:avLst/>
            </a:prstGeom>
            <a:solidFill>
              <a:schemeClr val="bg1"/>
            </a:solidFill>
            <a:ln w="12700">
              <a:solidFill>
                <a:srgbClr val="002060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7899899" y="3341320"/>
              <a:ext cx="694819" cy="8240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38" name="Hexagon 37"/>
            <p:cNvSpPr/>
            <p:nvPr/>
          </p:nvSpPr>
          <p:spPr>
            <a:xfrm>
              <a:off x="6072758" y="3444794"/>
              <a:ext cx="1218094" cy="617056"/>
            </a:xfrm>
            <a:prstGeom prst="hexagon">
              <a:avLst/>
            </a:prstGeom>
            <a:solidFill>
              <a:schemeClr val="bg1"/>
            </a:solidFill>
            <a:ln w="12700">
              <a:solidFill>
                <a:srgbClr val="002060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39" name="Hexagon 38"/>
            <p:cNvSpPr/>
            <p:nvPr/>
          </p:nvSpPr>
          <p:spPr>
            <a:xfrm>
              <a:off x="7257999" y="3159483"/>
              <a:ext cx="466796" cy="1177421"/>
            </a:xfrm>
            <a:prstGeom prst="hexagon">
              <a:avLst/>
            </a:prstGeom>
            <a:noFill/>
            <a:ln w="12700">
              <a:solidFill>
                <a:srgbClr val="FF0000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40" name="Hexagon 39"/>
            <p:cNvSpPr/>
            <p:nvPr/>
          </p:nvSpPr>
          <p:spPr>
            <a:xfrm>
              <a:off x="6072758" y="3159484"/>
              <a:ext cx="466796" cy="1177421"/>
            </a:xfrm>
            <a:prstGeom prst="hexagon">
              <a:avLst/>
            </a:prstGeom>
            <a:noFill/>
            <a:ln w="12700">
              <a:solidFill>
                <a:srgbClr val="FF0000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cxnSp>
          <p:nvCxnSpPr>
            <p:cNvPr id="41" name="Straight Connector 40"/>
            <p:cNvCxnSpPr/>
            <p:nvPr/>
          </p:nvCxnSpPr>
          <p:spPr>
            <a:xfrm>
              <a:off x="6476541" y="3444286"/>
              <a:ext cx="718026" cy="508"/>
            </a:xfrm>
            <a:prstGeom prst="line">
              <a:avLst/>
            </a:prstGeom>
            <a:ln w="12700">
              <a:solidFill>
                <a:srgbClr val="FF000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7194567" y="3439667"/>
              <a:ext cx="77804" cy="385300"/>
            </a:xfrm>
            <a:prstGeom prst="line">
              <a:avLst/>
            </a:prstGeom>
            <a:ln w="12700">
              <a:solidFill>
                <a:srgbClr val="FF000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6473461" y="4061850"/>
              <a:ext cx="741054" cy="0"/>
            </a:xfrm>
            <a:prstGeom prst="line">
              <a:avLst/>
            </a:prstGeom>
            <a:ln w="12700">
              <a:solidFill>
                <a:srgbClr val="FF000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flipH="1">
              <a:off x="7214514" y="3658651"/>
              <a:ext cx="59398" cy="408327"/>
            </a:xfrm>
            <a:prstGeom prst="line">
              <a:avLst/>
            </a:prstGeom>
            <a:ln w="12700">
              <a:solidFill>
                <a:srgbClr val="FF000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Rectangle 44"/>
            <p:cNvSpPr/>
            <p:nvPr/>
          </p:nvSpPr>
          <p:spPr>
            <a:xfrm>
              <a:off x="6336174" y="3451325"/>
              <a:ext cx="713926" cy="6038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7484023" y="3451325"/>
              <a:ext cx="713926" cy="59527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cxnSp>
          <p:nvCxnSpPr>
            <p:cNvPr id="47" name="Straight Connector 46"/>
            <p:cNvCxnSpPr/>
            <p:nvPr/>
          </p:nvCxnSpPr>
          <p:spPr>
            <a:xfrm>
              <a:off x="5437764" y="3446362"/>
              <a:ext cx="578420" cy="0"/>
            </a:xfrm>
            <a:prstGeom prst="line">
              <a:avLst/>
            </a:prstGeom>
            <a:ln w="12700">
              <a:solidFill>
                <a:srgbClr val="FF000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>
              <a:off x="6016184" y="3441233"/>
              <a:ext cx="77804" cy="385300"/>
            </a:xfrm>
            <a:prstGeom prst="line">
              <a:avLst/>
            </a:prstGeom>
            <a:ln w="12700">
              <a:solidFill>
                <a:srgbClr val="FF000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flipV="1">
              <a:off x="5434683" y="4060337"/>
              <a:ext cx="598367" cy="3560"/>
            </a:xfrm>
            <a:prstGeom prst="line">
              <a:avLst/>
            </a:prstGeom>
            <a:ln w="12700">
              <a:solidFill>
                <a:srgbClr val="FF000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flipH="1">
              <a:off x="6036130" y="3660218"/>
              <a:ext cx="59398" cy="408327"/>
            </a:xfrm>
            <a:prstGeom prst="line">
              <a:avLst/>
            </a:prstGeom>
            <a:ln w="12700">
              <a:solidFill>
                <a:srgbClr val="FF000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7667443" y="3438876"/>
              <a:ext cx="232455" cy="0"/>
            </a:xfrm>
            <a:prstGeom prst="line">
              <a:avLst/>
            </a:prstGeom>
            <a:ln w="12700">
              <a:solidFill>
                <a:srgbClr val="FF000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>
              <a:off x="7664364" y="4055700"/>
              <a:ext cx="235536" cy="1022"/>
            </a:xfrm>
            <a:prstGeom prst="line">
              <a:avLst/>
            </a:prstGeom>
            <a:ln w="12700">
              <a:solidFill>
                <a:srgbClr val="FF000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/>
            <p:cNvCxnSpPr/>
            <p:nvPr/>
          </p:nvCxnSpPr>
          <p:spPr>
            <a:xfrm flipV="1">
              <a:off x="5420394" y="2801540"/>
              <a:ext cx="0" cy="1665399"/>
            </a:xfrm>
            <a:prstGeom prst="straightConnector1">
              <a:avLst/>
            </a:prstGeom>
            <a:ln w="12700"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/>
            <p:cNvCxnSpPr/>
            <p:nvPr/>
          </p:nvCxnSpPr>
          <p:spPr>
            <a:xfrm flipV="1">
              <a:off x="5416539" y="4466938"/>
              <a:ext cx="2749981" cy="1"/>
            </a:xfrm>
            <a:prstGeom prst="straightConnector1">
              <a:avLst/>
            </a:prstGeom>
            <a:ln w="12700"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/>
            <p:cNvCxnSpPr>
              <a:stCxn id="45" idx="0"/>
            </p:cNvCxnSpPr>
            <p:nvPr/>
          </p:nvCxnSpPr>
          <p:spPr>
            <a:xfrm flipH="1">
              <a:off x="6689905" y="3451325"/>
              <a:ext cx="3232" cy="610525"/>
            </a:xfrm>
            <a:prstGeom prst="straightConnector1">
              <a:avLst/>
            </a:prstGeom>
            <a:ln w="12700">
              <a:prstDash val="dash"/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TextBox 55"/>
            <p:cNvSpPr txBox="1"/>
            <p:nvPr/>
          </p:nvSpPr>
          <p:spPr>
            <a:xfrm>
              <a:off x="6670160" y="3704686"/>
              <a:ext cx="42832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 smtClean="0"/>
                <a:t>I</a:t>
              </a:r>
              <a:r>
                <a:rPr lang="en-US" sz="1200" baseline="-25000" dirty="0" err="1" smtClean="0"/>
                <a:t>mod</a:t>
              </a:r>
              <a:endParaRPr lang="en-GB" sz="1200" baseline="-25000" dirty="0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4948653" y="2663040"/>
              <a:ext cx="48603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 smtClean="0"/>
                <a:t>I</a:t>
              </a:r>
              <a:r>
                <a:rPr lang="en-US" sz="1200" baseline="-25000" dirty="0" err="1" smtClean="0"/>
                <a:t>Laser</a:t>
              </a:r>
              <a:endParaRPr lang="en-GB" sz="1200" baseline="-25000" dirty="0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7658371" y="4430118"/>
              <a:ext cx="52039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Time</a:t>
              </a:r>
              <a:endParaRPr lang="en-GB" sz="1200" baseline="-25000" dirty="0"/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7849580" y="3445374"/>
              <a:ext cx="41710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 smtClean="0"/>
                <a:t>I</a:t>
              </a:r>
              <a:r>
                <a:rPr lang="en-US" sz="1200" baseline="-25000" dirty="0" err="1" smtClean="0"/>
                <a:t>bias</a:t>
              </a:r>
              <a:endParaRPr lang="en-GB" sz="1200" baseline="-25000" dirty="0"/>
            </a:p>
          </p:txBody>
        </p:sp>
        <p:cxnSp>
          <p:nvCxnSpPr>
            <p:cNvPr id="60" name="Straight Arrow Connector 59"/>
            <p:cNvCxnSpPr>
              <a:endCxn id="46" idx="3"/>
            </p:cNvCxnSpPr>
            <p:nvPr/>
          </p:nvCxnSpPr>
          <p:spPr>
            <a:xfrm>
              <a:off x="5410757" y="3746665"/>
              <a:ext cx="2787192" cy="2299"/>
            </a:xfrm>
            <a:prstGeom prst="straightConnector1">
              <a:avLst/>
            </a:prstGeom>
            <a:ln w="12700">
              <a:prstDash val="dash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Arrow Connector 60"/>
            <p:cNvCxnSpPr/>
            <p:nvPr/>
          </p:nvCxnSpPr>
          <p:spPr>
            <a:xfrm>
              <a:off x="6547557" y="3142923"/>
              <a:ext cx="0" cy="295953"/>
            </a:xfrm>
            <a:prstGeom prst="straightConnector1">
              <a:avLst/>
            </a:prstGeom>
            <a:ln w="12700">
              <a:prstDash val="dash"/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/>
            <p:cNvCxnSpPr/>
            <p:nvPr/>
          </p:nvCxnSpPr>
          <p:spPr>
            <a:xfrm flipH="1">
              <a:off x="6093989" y="3086510"/>
              <a:ext cx="445565" cy="0"/>
            </a:xfrm>
            <a:prstGeom prst="straightConnector1">
              <a:avLst/>
            </a:prstGeom>
            <a:ln w="12700">
              <a:prstDash val="dash"/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TextBox 62"/>
            <p:cNvSpPr txBox="1"/>
            <p:nvPr/>
          </p:nvSpPr>
          <p:spPr>
            <a:xfrm>
              <a:off x="6065829" y="2801540"/>
              <a:ext cx="46256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T</a:t>
              </a:r>
              <a:r>
                <a:rPr lang="en-US" sz="1200" baseline="-25000" dirty="0" smtClean="0"/>
                <a:t>emp</a:t>
              </a:r>
              <a:endParaRPr lang="en-GB" sz="1200" baseline="-25000" dirty="0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6520192" y="3143180"/>
              <a:ext cx="42832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/>
                <a:t>I</a:t>
              </a:r>
              <a:r>
                <a:rPr lang="en-US" sz="1200" baseline="-25000" dirty="0" err="1" smtClean="0"/>
                <a:t>emp</a:t>
              </a:r>
              <a:endParaRPr lang="en-GB" sz="1200" baseline="-25000" dirty="0"/>
            </a:p>
          </p:txBody>
        </p:sp>
      </p:grpSp>
      <p:sp>
        <p:nvSpPr>
          <p:cNvPr id="65" name="Left Brace 64"/>
          <p:cNvSpPr/>
          <p:nvPr/>
        </p:nvSpPr>
        <p:spPr>
          <a:xfrm rot="10800000">
            <a:off x="2829441" y="2162298"/>
            <a:ext cx="236220" cy="529316"/>
          </a:xfrm>
          <a:prstGeom prst="lef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TextBox 65"/>
          <p:cNvSpPr txBox="1"/>
          <p:nvPr/>
        </p:nvSpPr>
        <p:spPr>
          <a:xfrm>
            <a:off x="3072093" y="2268846"/>
            <a:ext cx="29498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Enhancing the frequency response</a:t>
            </a:r>
            <a:endParaRPr lang="en-GB" sz="1400" dirty="0"/>
          </a:p>
        </p:txBody>
      </p:sp>
      <p:pic>
        <p:nvPicPr>
          <p:cNvPr id="67" name="Picture 6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0800000">
            <a:off x="2806022" y="3376109"/>
            <a:ext cx="2346230" cy="798456"/>
          </a:xfrm>
          <a:prstGeom prst="rect">
            <a:avLst/>
          </a:prstGeom>
        </p:spPr>
      </p:pic>
      <p:cxnSp>
        <p:nvCxnSpPr>
          <p:cNvPr id="68" name="Straight Connector 67"/>
          <p:cNvCxnSpPr/>
          <p:nvPr/>
        </p:nvCxnSpPr>
        <p:spPr>
          <a:xfrm flipV="1">
            <a:off x="2284644" y="3987530"/>
            <a:ext cx="932837" cy="349376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2284644" y="3341320"/>
            <a:ext cx="925339" cy="474715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8615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154897"/>
            <a:ext cx="8226854" cy="70533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Uplink lane rate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1376" y="3960721"/>
            <a:ext cx="7902678" cy="599471"/>
          </a:xfrm>
        </p:spPr>
        <p:txBody>
          <a:bodyPr>
            <a:normAutofit fontScale="32500" lnSpcReduction="20000"/>
          </a:bodyPr>
          <a:lstStyle/>
          <a:p>
            <a:pPr marL="36576" indent="0">
              <a:lnSpc>
                <a:spcPct val="150000"/>
              </a:lnSpc>
              <a:buNone/>
            </a:pPr>
            <a:r>
              <a:rPr lang="en-US" sz="3000" dirty="0" smtClean="0"/>
              <a:t>Applications requiring high data rate can run the uplink at 10.24 Gb/s using pre emphasis on rising/falling edges</a:t>
            </a:r>
          </a:p>
          <a:p>
            <a:pPr marL="36576" indent="0">
              <a:lnSpc>
                <a:spcPct val="150000"/>
              </a:lnSpc>
              <a:buNone/>
            </a:pPr>
            <a:r>
              <a:rPr lang="en-US" sz="3000" dirty="0" smtClean="0"/>
              <a:t>10.24 Gb/s is compatible with next generation rad-hard </a:t>
            </a:r>
            <a:r>
              <a:rPr lang="en-US" sz="3000" dirty="0" err="1" smtClean="0"/>
              <a:t>serialiser</a:t>
            </a:r>
            <a:r>
              <a:rPr lang="en-US" sz="3000" dirty="0" smtClean="0"/>
              <a:t>/</a:t>
            </a:r>
            <a:r>
              <a:rPr lang="en-US" sz="3000" dirty="0" err="1" smtClean="0"/>
              <a:t>deserialiser</a:t>
            </a:r>
            <a:r>
              <a:rPr lang="en-US" sz="3000" dirty="0" smtClean="0"/>
              <a:t> </a:t>
            </a:r>
            <a:r>
              <a:rPr lang="en-US" sz="3000" dirty="0" err="1" smtClean="0"/>
              <a:t>LpGBT</a:t>
            </a:r>
            <a:r>
              <a:rPr lang="en-US" sz="3000" dirty="0" smtClean="0"/>
              <a:t>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R2E Annual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7894" y="1379768"/>
            <a:ext cx="3270409" cy="2402800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953" y="2522422"/>
            <a:ext cx="1693545" cy="1354931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1831" y="2517659"/>
            <a:ext cx="1693545" cy="1354931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954" y="1127682"/>
            <a:ext cx="1693545" cy="1354931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1831" y="1127682"/>
            <a:ext cx="1693545" cy="1354931"/>
          </a:xfrm>
          <a:prstGeom prst="rect">
            <a:avLst/>
          </a:prstGeom>
        </p:spPr>
      </p:pic>
      <p:cxnSp>
        <p:nvCxnSpPr>
          <p:cNvPr id="38" name="Straight Arrow Connector 37"/>
          <p:cNvCxnSpPr>
            <a:stCxn id="37" idx="1"/>
          </p:cNvCxnSpPr>
          <p:nvPr/>
        </p:nvCxnSpPr>
        <p:spPr>
          <a:xfrm flipH="1">
            <a:off x="4622895" y="1805148"/>
            <a:ext cx="1868936" cy="724319"/>
          </a:xfrm>
          <a:prstGeom prst="straightConnector1">
            <a:avLst/>
          </a:prstGeom>
          <a:ln w="63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35" idx="1"/>
          </p:cNvCxnSpPr>
          <p:nvPr/>
        </p:nvCxnSpPr>
        <p:spPr>
          <a:xfrm flipH="1" flipV="1">
            <a:off x="4495290" y="2822743"/>
            <a:ext cx="1996541" cy="372382"/>
          </a:xfrm>
          <a:prstGeom prst="straightConnector1">
            <a:avLst/>
          </a:prstGeom>
          <a:ln w="63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endCxn id="36" idx="3"/>
          </p:cNvCxnSpPr>
          <p:nvPr/>
        </p:nvCxnSpPr>
        <p:spPr>
          <a:xfrm flipH="1" flipV="1">
            <a:off x="2561499" y="1805148"/>
            <a:ext cx="1454294" cy="685248"/>
          </a:xfrm>
          <a:prstGeom prst="straightConnector1">
            <a:avLst/>
          </a:prstGeom>
          <a:ln w="63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endCxn id="33" idx="3"/>
          </p:cNvCxnSpPr>
          <p:nvPr/>
        </p:nvCxnSpPr>
        <p:spPr>
          <a:xfrm flipH="1">
            <a:off x="2561498" y="2530205"/>
            <a:ext cx="1514256" cy="669683"/>
          </a:xfrm>
          <a:prstGeom prst="straightConnector1">
            <a:avLst/>
          </a:prstGeom>
          <a:ln w="63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403867" y="765016"/>
            <a:ext cx="7120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5 Gb/s</a:t>
            </a:r>
            <a:endParaRPr lang="en-GB" sz="1400" dirty="0"/>
          </a:p>
        </p:txBody>
      </p:sp>
      <p:sp>
        <p:nvSpPr>
          <p:cNvPr id="42" name="TextBox 41"/>
          <p:cNvSpPr txBox="1"/>
          <p:nvPr/>
        </p:nvSpPr>
        <p:spPr>
          <a:xfrm>
            <a:off x="5952582" y="762949"/>
            <a:ext cx="8114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10 Gb/s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4095015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400" dirty="0"/>
              <a:t>Optical Links for Accelerator Instrumentation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R2E Annual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TextBox 4"/>
          <p:cNvSpPr txBox="1"/>
          <p:nvPr/>
        </p:nvSpPr>
        <p:spPr>
          <a:xfrm>
            <a:off x="362946" y="1028800"/>
            <a:ext cx="8570486" cy="4160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50000"/>
              </a:lnSpc>
              <a:defRPr sz="1400"/>
            </a:lvl1pPr>
          </a:lstStyle>
          <a:p>
            <a:r>
              <a:rPr lang="en-US" sz="1600" dirty="0" smtClean="0"/>
              <a:t>The </a:t>
            </a:r>
            <a:r>
              <a:rPr sz="1600" dirty="0" smtClean="0"/>
              <a:t>Accelerator </a:t>
            </a:r>
            <a:r>
              <a:rPr sz="1600" dirty="0"/>
              <a:t>Instrumentation Group (BE/BI) </a:t>
            </a:r>
            <a:r>
              <a:rPr lang="en-US" sz="1600" dirty="0"/>
              <a:t> </a:t>
            </a:r>
            <a:r>
              <a:rPr lang="en-US" sz="1600" dirty="0" smtClean="0"/>
              <a:t>is </a:t>
            </a:r>
            <a:r>
              <a:rPr sz="1600" dirty="0" smtClean="0"/>
              <a:t>moving </a:t>
            </a:r>
            <a:r>
              <a:rPr sz="1600" dirty="0"/>
              <a:t>towards common </a:t>
            </a:r>
            <a:r>
              <a:rPr lang="en-US" sz="1600" dirty="0" smtClean="0"/>
              <a:t>readout </a:t>
            </a:r>
            <a:r>
              <a:rPr sz="1600" dirty="0" smtClean="0"/>
              <a:t>solutions</a:t>
            </a:r>
            <a:endParaRPr lang="en-US" sz="1600" dirty="0" smtClean="0"/>
          </a:p>
        </p:txBody>
      </p:sp>
      <p:grpSp>
        <p:nvGrpSpPr>
          <p:cNvPr id="8" name="Group 7"/>
          <p:cNvGrpSpPr/>
          <p:nvPr/>
        </p:nvGrpSpPr>
        <p:grpSpPr>
          <a:xfrm>
            <a:off x="450211" y="1810327"/>
            <a:ext cx="8190098" cy="2466740"/>
            <a:chOff x="841428" y="2086210"/>
            <a:chExt cx="8190098" cy="2466740"/>
          </a:xfrm>
        </p:grpSpPr>
        <p:sp>
          <p:nvSpPr>
            <p:cNvPr id="9" name="Rectangle 8"/>
            <p:cNvSpPr/>
            <p:nvPr/>
          </p:nvSpPr>
          <p:spPr>
            <a:xfrm>
              <a:off x="2376742" y="2623493"/>
              <a:ext cx="1078377" cy="157907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200"/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flipH="1">
              <a:off x="5039406" y="3658439"/>
              <a:ext cx="2481534" cy="0"/>
            </a:xfrm>
            <a:prstGeom prst="straightConnector1">
              <a:avLst/>
            </a:prstGeom>
            <a:noFill/>
            <a:ln>
              <a:solidFill>
                <a:srgbClr val="FFC000"/>
              </a:solidFill>
              <a:head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1" name="Oval 10"/>
            <p:cNvSpPr/>
            <p:nvPr/>
          </p:nvSpPr>
          <p:spPr>
            <a:xfrm>
              <a:off x="841428" y="2845713"/>
              <a:ext cx="1252330" cy="113480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20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795030" y="2623494"/>
              <a:ext cx="1078377" cy="157907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20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994042" y="3043697"/>
              <a:ext cx="851515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/>
                <a:t>Sensor</a:t>
              </a:r>
            </a:p>
            <a:p>
              <a:pPr algn="ctr"/>
              <a:r>
                <a:rPr lang="en-US" sz="1400" dirty="0" smtClean="0"/>
                <a:t>or</a:t>
              </a:r>
            </a:p>
            <a:p>
              <a:pPr algn="ctr"/>
              <a:r>
                <a:rPr lang="en-US" sz="1400" dirty="0" smtClean="0"/>
                <a:t>Actuator</a:t>
              </a:r>
              <a:endParaRPr lang="en-GB" sz="1400" dirty="0"/>
            </a:p>
          </p:txBody>
        </p:sp>
        <p:sp>
          <p:nvSpPr>
            <p:cNvPr id="14" name="Left-Right Arrow 13"/>
            <p:cNvSpPr/>
            <p:nvPr/>
          </p:nvSpPr>
          <p:spPr>
            <a:xfrm>
              <a:off x="2145768" y="3345873"/>
              <a:ext cx="188466" cy="100818"/>
            </a:xfrm>
            <a:prstGeom prst="leftRightArrow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20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433669" y="3026950"/>
              <a:ext cx="979755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/>
                <a:t>Analogue</a:t>
              </a:r>
            </a:p>
            <a:p>
              <a:pPr algn="ctr"/>
              <a:r>
                <a:rPr lang="en-US" sz="1400" dirty="0" smtClean="0"/>
                <a:t>Front-End</a:t>
              </a:r>
            </a:p>
            <a:p>
              <a:pPr algn="ctr"/>
              <a:r>
                <a:rPr lang="en-US" sz="1400" dirty="0" smtClean="0"/>
                <a:t>Card</a:t>
              </a:r>
              <a:endParaRPr lang="en-GB" sz="1400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7619344" y="2623494"/>
              <a:ext cx="1078377" cy="157907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200"/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>
              <a:off x="5039406" y="3278000"/>
              <a:ext cx="2481534" cy="0"/>
            </a:xfrm>
            <a:prstGeom prst="straightConnector1">
              <a:avLst/>
            </a:prstGeom>
            <a:noFill/>
            <a:ln>
              <a:solidFill>
                <a:srgbClr val="FFC000"/>
              </a:solidFill>
              <a:headEnd type="triangle"/>
              <a:tailEnd type="non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20" name="Oval 19"/>
            <p:cNvSpPr/>
            <p:nvPr/>
          </p:nvSpPr>
          <p:spPr>
            <a:xfrm>
              <a:off x="6226311" y="3449142"/>
              <a:ext cx="208558" cy="203567"/>
            </a:xfrm>
            <a:prstGeom prst="ellipse">
              <a:avLst/>
            </a:pr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200">
                <a:solidFill>
                  <a:srgbClr val="FFC000"/>
                </a:solidFill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6227719" y="3067218"/>
              <a:ext cx="208558" cy="203567"/>
            </a:xfrm>
            <a:prstGeom prst="ellipse">
              <a:avLst/>
            </a:pr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200">
                <a:solidFill>
                  <a:srgbClr val="FFC000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965393" y="2097915"/>
              <a:ext cx="137890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Radiation zone</a:t>
              </a:r>
              <a:endParaRPr lang="en-GB" sz="1400" i="1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233474" y="2141518"/>
              <a:ext cx="1652504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/>
                <a:t>Timing/Trigger/Ctrl</a:t>
              </a:r>
            </a:p>
            <a:p>
              <a:pPr algn="ctr"/>
              <a:r>
                <a:rPr lang="en-US" sz="1400" dirty="0" smtClean="0"/>
                <a:t>&amp;</a:t>
              </a:r>
            </a:p>
            <a:p>
              <a:pPr algn="ctr"/>
              <a:r>
                <a:rPr lang="en-US" sz="1400" dirty="0" smtClean="0"/>
                <a:t>Data Acquisition</a:t>
              </a:r>
            </a:p>
          </p:txBody>
        </p:sp>
        <p:sp>
          <p:nvSpPr>
            <p:cNvPr id="24" name="Rounded Rectangle 23"/>
            <p:cNvSpPr/>
            <p:nvPr/>
          </p:nvSpPr>
          <p:spPr>
            <a:xfrm>
              <a:off x="4769536" y="2955848"/>
              <a:ext cx="2957627" cy="953540"/>
            </a:xfrm>
            <a:prstGeom prst="roundRect">
              <a:avLst/>
            </a:prstGeom>
            <a:solidFill>
              <a:srgbClr val="FF0000">
                <a:alpha val="25000"/>
              </a:srgbClr>
            </a:solidFill>
            <a:ln w="25400">
              <a:solidFill>
                <a:srgbClr val="FF0000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200"/>
            </a:p>
          </p:txBody>
        </p:sp>
        <p:sp>
          <p:nvSpPr>
            <p:cNvPr id="25" name="Left-Right Arrow 24"/>
            <p:cNvSpPr/>
            <p:nvPr/>
          </p:nvSpPr>
          <p:spPr>
            <a:xfrm>
              <a:off x="3526333" y="3345873"/>
              <a:ext cx="188466" cy="100818"/>
            </a:xfrm>
            <a:prstGeom prst="leftRightArrow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20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224048" y="4038629"/>
              <a:ext cx="158729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Reach up to 3 km</a:t>
              </a:r>
              <a:endParaRPr lang="en-GB" sz="14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7285535" y="2141518"/>
              <a:ext cx="174599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 smtClean="0"/>
                <a:t>Radiation-free </a:t>
              </a:r>
              <a:r>
                <a:rPr lang="en-US" sz="1400" i="1" dirty="0"/>
                <a:t>zone</a:t>
              </a:r>
              <a:endParaRPr lang="en-GB" sz="1400" i="1" dirty="0"/>
            </a:p>
          </p:txBody>
        </p:sp>
        <p:cxnSp>
          <p:nvCxnSpPr>
            <p:cNvPr id="28" name="Straight Connector 27"/>
            <p:cNvCxnSpPr/>
            <p:nvPr/>
          </p:nvCxnSpPr>
          <p:spPr>
            <a:xfrm>
              <a:off x="7122198" y="2086210"/>
              <a:ext cx="0" cy="2466740"/>
            </a:xfrm>
            <a:prstGeom prst="line">
              <a:avLst/>
            </a:prstGeom>
            <a:ln>
              <a:solidFill>
                <a:schemeClr val="tx1"/>
              </a:solidFill>
              <a:prstDash val="lg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Box 29"/>
          <p:cNvSpPr txBox="1"/>
          <p:nvPr/>
        </p:nvSpPr>
        <p:spPr>
          <a:xfrm>
            <a:off x="3398564" y="2765613"/>
            <a:ext cx="97975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Digital</a:t>
            </a:r>
          </a:p>
          <a:p>
            <a:pPr algn="ctr"/>
            <a:r>
              <a:rPr lang="en-US" sz="1400" dirty="0" smtClean="0"/>
              <a:t>Front-End</a:t>
            </a:r>
          </a:p>
          <a:p>
            <a:pPr algn="ctr"/>
            <a:r>
              <a:rPr lang="en-US" sz="1400" dirty="0" smtClean="0"/>
              <a:t>Card</a:t>
            </a:r>
            <a:endParaRPr lang="en-GB" sz="1400" dirty="0"/>
          </a:p>
        </p:txBody>
      </p:sp>
      <p:sp>
        <p:nvSpPr>
          <p:cNvPr id="31" name="TextBox 30"/>
          <p:cNvSpPr txBox="1"/>
          <p:nvPr/>
        </p:nvSpPr>
        <p:spPr>
          <a:xfrm>
            <a:off x="7374758" y="2751067"/>
            <a:ext cx="96212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Digital</a:t>
            </a:r>
          </a:p>
          <a:p>
            <a:pPr algn="ctr"/>
            <a:r>
              <a:rPr lang="en-US" sz="1400" dirty="0" smtClean="0"/>
              <a:t>Back-End</a:t>
            </a:r>
          </a:p>
          <a:p>
            <a:pPr algn="ctr"/>
            <a:r>
              <a:rPr lang="en-US" sz="1400" dirty="0" smtClean="0"/>
              <a:t>Card</a:t>
            </a:r>
            <a:endParaRPr lang="en-GB" sz="1400" dirty="0"/>
          </a:p>
        </p:txBody>
      </p:sp>
      <p:sp>
        <p:nvSpPr>
          <p:cNvPr id="32" name="TextBox 31"/>
          <p:cNvSpPr txBox="1"/>
          <p:nvPr/>
        </p:nvSpPr>
        <p:spPr>
          <a:xfrm>
            <a:off x="4755587" y="2700646"/>
            <a:ext cx="10615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Optical link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457514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400" dirty="0"/>
              <a:t>The GBT-based Expandable Front-End (GEFE)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R2E Annual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TextBox 4"/>
          <p:cNvSpPr txBox="1"/>
          <p:nvPr/>
        </p:nvSpPr>
        <p:spPr>
          <a:xfrm>
            <a:off x="457200" y="826267"/>
            <a:ext cx="4854853" cy="4154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50000"/>
              </a:lnSpc>
              <a:defRPr sz="1400"/>
            </a:lvl1pPr>
          </a:lstStyle>
          <a:p>
            <a:r>
              <a:rPr dirty="0"/>
              <a:t>Common hardware development ongoing for </a:t>
            </a:r>
            <a:r>
              <a:rPr dirty="0" smtClean="0"/>
              <a:t>LS2 upgrades</a:t>
            </a:r>
            <a:endParaRPr dirty="0"/>
          </a:p>
        </p:txBody>
      </p:sp>
      <p:grpSp>
        <p:nvGrpSpPr>
          <p:cNvPr id="22" name="Group 21"/>
          <p:cNvGrpSpPr/>
          <p:nvPr/>
        </p:nvGrpSpPr>
        <p:grpSpPr>
          <a:xfrm>
            <a:off x="1440036" y="1336232"/>
            <a:ext cx="5474695" cy="3253021"/>
            <a:chOff x="1077454" y="970406"/>
            <a:chExt cx="6010897" cy="3571628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11400" y="1581885"/>
              <a:ext cx="4776951" cy="2396769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243643" y="2246958"/>
              <a:ext cx="1028359" cy="258762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1522907" y="3810846"/>
              <a:ext cx="646857" cy="30412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 err="1" smtClean="0"/>
                <a:t>GBTx</a:t>
              </a:r>
              <a:endParaRPr lang="en-GB" sz="12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386277" y="970406"/>
              <a:ext cx="1185894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Rad-hard</a:t>
              </a:r>
            </a:p>
            <a:p>
              <a:pPr algn="ctr"/>
              <a:r>
                <a:rPr lang="en-US" sz="1200" dirty="0" smtClean="0"/>
                <a:t>DC-DC</a:t>
              </a:r>
              <a:endParaRPr lang="en-GB" sz="12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220838" y="4080369"/>
              <a:ext cx="121593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ProAsic3</a:t>
              </a:r>
            </a:p>
            <a:p>
              <a:pPr algn="ctr"/>
              <a:r>
                <a:rPr lang="en-US" sz="1200" dirty="0" smtClean="0"/>
                <a:t>FPGA</a:t>
              </a:r>
              <a:endParaRPr lang="en-GB" sz="12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701306" y="1139802"/>
              <a:ext cx="1276016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FMC HPC</a:t>
              </a:r>
              <a:endParaRPr lang="en-GB" sz="1200" dirty="0"/>
            </a:p>
          </p:txBody>
        </p:sp>
        <p:cxnSp>
          <p:nvCxnSpPr>
            <p:cNvPr id="14" name="Straight Connector 13"/>
            <p:cNvCxnSpPr>
              <a:stCxn id="13" idx="2"/>
            </p:cNvCxnSpPr>
            <p:nvPr/>
          </p:nvCxnSpPr>
          <p:spPr>
            <a:xfrm flipH="1">
              <a:off x="5613783" y="1416801"/>
              <a:ext cx="725531" cy="1228083"/>
            </a:xfrm>
            <a:prstGeom prst="line">
              <a:avLst/>
            </a:prstGeom>
            <a:ln w="9525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stCxn id="11" idx="2"/>
            </p:cNvCxnSpPr>
            <p:nvPr/>
          </p:nvCxnSpPr>
          <p:spPr>
            <a:xfrm flipH="1">
              <a:off x="4464560" y="1432071"/>
              <a:ext cx="514664" cy="814887"/>
            </a:xfrm>
            <a:prstGeom prst="line">
              <a:avLst/>
            </a:prstGeom>
            <a:ln w="9525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1980017" y="1958703"/>
              <a:ext cx="666510" cy="417636"/>
            </a:xfrm>
            <a:prstGeom prst="line">
              <a:avLst/>
            </a:prstGeom>
            <a:ln w="9525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endCxn id="10" idx="3"/>
            </p:cNvCxnSpPr>
            <p:nvPr/>
          </p:nvCxnSpPr>
          <p:spPr>
            <a:xfrm flipH="1">
              <a:off x="2169763" y="2792753"/>
              <a:ext cx="1102239" cy="1170158"/>
            </a:xfrm>
            <a:prstGeom prst="line">
              <a:avLst/>
            </a:prstGeom>
            <a:ln w="9525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stCxn id="11" idx="2"/>
            </p:cNvCxnSpPr>
            <p:nvPr/>
          </p:nvCxnSpPr>
          <p:spPr>
            <a:xfrm flipH="1">
              <a:off x="4295136" y="1432071"/>
              <a:ext cx="684088" cy="462522"/>
            </a:xfrm>
            <a:prstGeom prst="line">
              <a:avLst/>
            </a:prstGeom>
            <a:ln w="9525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1077454" y="1820204"/>
              <a:ext cx="121593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SM VTRx</a:t>
              </a:r>
              <a:endParaRPr lang="en-GB" sz="1200" dirty="0"/>
            </a:p>
          </p:txBody>
        </p:sp>
        <p:cxnSp>
          <p:nvCxnSpPr>
            <p:cNvPr id="20" name="Straight Connector 19"/>
            <p:cNvCxnSpPr>
              <a:endCxn id="12" idx="0"/>
            </p:cNvCxnSpPr>
            <p:nvPr/>
          </p:nvCxnSpPr>
          <p:spPr>
            <a:xfrm flipH="1">
              <a:off x="3828806" y="3439936"/>
              <a:ext cx="466330" cy="640433"/>
            </a:xfrm>
            <a:prstGeom prst="line">
              <a:avLst/>
            </a:prstGeom>
            <a:ln w="9525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7350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Project timeline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R2E Annual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2602820"/>
              </p:ext>
            </p:extLst>
          </p:nvPr>
        </p:nvGraphicFramePr>
        <p:xfrm>
          <a:off x="394067" y="2223126"/>
          <a:ext cx="8042021" cy="212776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21342">
                  <a:extLst>
                    <a:ext uri="{9D8B030D-6E8A-4147-A177-3AD203B41FA5}">
                      <a16:colId xmlns:a16="http://schemas.microsoft.com/office/drawing/2014/main" val="1592239683"/>
                    </a:ext>
                  </a:extLst>
                </a:gridCol>
                <a:gridCol w="2937925">
                  <a:extLst>
                    <a:ext uri="{9D8B030D-6E8A-4147-A177-3AD203B41FA5}">
                      <a16:colId xmlns:a16="http://schemas.microsoft.com/office/drawing/2014/main" val="1831642117"/>
                    </a:ext>
                  </a:extLst>
                </a:gridCol>
                <a:gridCol w="3082754">
                  <a:extLst>
                    <a:ext uri="{9D8B030D-6E8A-4147-A177-3AD203B41FA5}">
                      <a16:colId xmlns:a16="http://schemas.microsoft.com/office/drawing/2014/main" val="3377812662"/>
                    </a:ext>
                  </a:extLst>
                </a:gridCol>
              </a:tblGrid>
              <a:tr h="304716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Rad-Hard Link 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err="1" smtClean="0"/>
                        <a:t>GBTx</a:t>
                      </a:r>
                      <a:r>
                        <a:rPr lang="en-US" sz="1100" dirty="0" smtClean="0"/>
                        <a:t> + SM VTRx </a:t>
                      </a:r>
                      <a:endParaRPr lang="en-GB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9763851"/>
                  </a:ext>
                </a:extLst>
              </a:tr>
              <a:tr h="304716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Rad-Hard DFE 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GEFE &amp; S-GEFE </a:t>
                      </a:r>
                      <a:endParaRPr lang="en-GB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7465803"/>
                  </a:ext>
                </a:extLst>
              </a:tr>
              <a:tr h="606809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Users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 smtClean="0"/>
                        <a:t>New SPS BPM system (“ALPS”)</a:t>
                      </a:r>
                    </a:p>
                    <a:p>
                      <a:pPr algn="ctr"/>
                      <a:r>
                        <a:rPr lang="en-GB" sz="1100" b="0" dirty="0" smtClean="0"/>
                        <a:t>Motor control optical interface (“MCOI”)</a:t>
                      </a:r>
                    </a:p>
                    <a:p>
                      <a:pPr algn="ctr"/>
                      <a:r>
                        <a:rPr lang="en-US" sz="1100" b="0" dirty="0" smtClean="0"/>
                        <a:t>…</a:t>
                      </a:r>
                      <a:endParaRPr lang="en-GB" sz="1100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b="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8103046"/>
                  </a:ext>
                </a:extLst>
              </a:tr>
              <a:tr h="304716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 smtClean="0"/>
                        <a:t>Total links 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~ 300</a:t>
                      </a:r>
                      <a:endParaRPr lang="en-GB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b="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8845036"/>
                  </a:ext>
                </a:extLst>
              </a:tr>
              <a:tr h="606809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 smtClean="0"/>
                        <a:t>Data-rates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err="1" smtClean="0"/>
                        <a:t>GBTx</a:t>
                      </a:r>
                      <a:endParaRPr lang="en-US" sz="1100" b="0" dirty="0" smtClean="0"/>
                    </a:p>
                    <a:p>
                      <a:pPr algn="ctr"/>
                      <a:r>
                        <a:rPr lang="en-US" sz="1100" b="0" dirty="0" err="1" smtClean="0"/>
                        <a:t>Tx</a:t>
                      </a:r>
                      <a:r>
                        <a:rPr lang="en-US" sz="1100" b="0" dirty="0" smtClean="0"/>
                        <a:t> 4.8 Gbps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dirty="0" smtClean="0"/>
                        <a:t>Rx 4.8 Gbps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 sz="1300"/>
                      </a:pPr>
                      <a:endParaRPr lang="en-GB" sz="11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8845845"/>
                  </a:ext>
                </a:extLst>
              </a:tr>
            </a:tbl>
          </a:graphicData>
        </a:graphic>
      </p:graphicFrame>
      <p:grpSp>
        <p:nvGrpSpPr>
          <p:cNvPr id="26" name="Group 25"/>
          <p:cNvGrpSpPr/>
          <p:nvPr/>
        </p:nvGrpSpPr>
        <p:grpSpPr>
          <a:xfrm>
            <a:off x="2408542" y="706289"/>
            <a:ext cx="5293028" cy="3777304"/>
            <a:chOff x="2326942" y="579317"/>
            <a:chExt cx="5715000" cy="4078439"/>
          </a:xfrm>
        </p:grpSpPr>
        <p:sp>
          <p:nvSpPr>
            <p:cNvPr id="8" name="Right Arrow 7"/>
            <p:cNvSpPr/>
            <p:nvPr/>
          </p:nvSpPr>
          <p:spPr>
            <a:xfrm>
              <a:off x="2326942" y="1409552"/>
              <a:ext cx="5715000" cy="77631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100"/>
            </a:p>
          </p:txBody>
        </p:sp>
        <p:cxnSp>
          <p:nvCxnSpPr>
            <p:cNvPr id="9" name="Straight Arrow Connector 8"/>
            <p:cNvCxnSpPr/>
            <p:nvPr/>
          </p:nvCxnSpPr>
          <p:spPr>
            <a:xfrm flipV="1">
              <a:off x="4136691" y="1496529"/>
              <a:ext cx="0" cy="600075"/>
            </a:xfrm>
            <a:prstGeom prst="straightConnector1">
              <a:avLst/>
            </a:prstGeom>
            <a:noFill/>
            <a:ln>
              <a:solidFill>
                <a:schemeClr val="tx1"/>
              </a:solidFill>
              <a:headEnd type="none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4112178" y="586664"/>
              <a:ext cx="43633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LS2</a:t>
              </a:r>
              <a:endParaRPr lang="en-GB" sz="11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013241" y="588729"/>
              <a:ext cx="72648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LS3/LS4</a:t>
              </a:r>
              <a:endParaRPr lang="en-GB" sz="1100" dirty="0"/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>
              <a:off x="4146600" y="579317"/>
              <a:ext cx="0" cy="763268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>
              <a:off x="7013241" y="586664"/>
              <a:ext cx="0" cy="763268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ounded Rectangle 15"/>
            <p:cNvSpPr/>
            <p:nvPr/>
          </p:nvSpPr>
          <p:spPr>
            <a:xfrm>
              <a:off x="2480423" y="2154993"/>
              <a:ext cx="2908218" cy="2502763"/>
            </a:xfrm>
            <a:prstGeom prst="roundRect">
              <a:avLst/>
            </a:prstGeom>
            <a:solidFill>
              <a:srgbClr val="92D050">
                <a:alpha val="25000"/>
              </a:srgbClr>
            </a:solidFill>
            <a:ln w="25400">
              <a:solidFill>
                <a:srgbClr val="00B050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100"/>
            </a:p>
          </p:txBody>
        </p:sp>
      </p:grpSp>
    </p:spTree>
    <p:extLst>
      <p:ext uri="{BB962C8B-B14F-4D97-AF65-F5344CB8AC3E}">
        <p14:creationId xmlns:p14="http://schemas.microsoft.com/office/powerpoint/2010/main" val="2443582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Single-mode Versatile Link Transceiver - VTRx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R2E Annual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75811" y="1009278"/>
            <a:ext cx="3217547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smtClean="0"/>
              <a:t>Front-End pluggable module</a:t>
            </a:r>
          </a:p>
          <a:p>
            <a:pPr>
              <a:lnSpc>
                <a:spcPct val="150000"/>
              </a:lnSpc>
            </a:pPr>
            <a:r>
              <a:rPr lang="en-US" sz="1200" dirty="0" smtClean="0"/>
              <a:t>Receiver</a:t>
            </a:r>
          </a:p>
          <a:p>
            <a:pPr lvl="1">
              <a:lnSpc>
                <a:spcPct val="150000"/>
              </a:lnSpc>
            </a:pPr>
            <a:r>
              <a:rPr lang="en-US" sz="1200" dirty="0" smtClean="0"/>
              <a:t>COTS InGaAs Photodiode</a:t>
            </a:r>
          </a:p>
          <a:p>
            <a:pPr lvl="1">
              <a:lnSpc>
                <a:spcPct val="150000"/>
              </a:lnSpc>
            </a:pPr>
            <a:r>
              <a:rPr lang="en-US" sz="1200" dirty="0"/>
              <a:t>Transimpedance </a:t>
            </a:r>
            <a:r>
              <a:rPr lang="en-US" sz="1200" dirty="0" smtClean="0"/>
              <a:t>amplifier GBTIA </a:t>
            </a:r>
            <a:r>
              <a:rPr lang="en-US" sz="1200" dirty="0"/>
              <a:t>v</a:t>
            </a:r>
            <a:r>
              <a:rPr lang="en-US" sz="1200" dirty="0" smtClean="0"/>
              <a:t>3 </a:t>
            </a: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 smtClean="0"/>
              <a:t>Transmitter</a:t>
            </a:r>
          </a:p>
          <a:p>
            <a:pPr lvl="1">
              <a:lnSpc>
                <a:spcPct val="150000"/>
              </a:lnSpc>
            </a:pPr>
            <a:r>
              <a:rPr lang="en-US" sz="1200" dirty="0" smtClean="0"/>
              <a:t>COTS Edge emitter Fabry-Perot laser</a:t>
            </a:r>
          </a:p>
          <a:p>
            <a:pPr lvl="1">
              <a:lnSpc>
                <a:spcPct val="150000"/>
              </a:lnSpc>
            </a:pPr>
            <a:r>
              <a:rPr lang="en-US" sz="1200" dirty="0" smtClean="0"/>
              <a:t>Laser driver GBLD v4.2</a:t>
            </a:r>
          </a:p>
          <a:p>
            <a:pPr lvl="1">
              <a:lnSpc>
                <a:spcPct val="150000"/>
              </a:lnSpc>
            </a:pPr>
            <a:endParaRPr lang="en-US" sz="1200" dirty="0" smtClean="0"/>
          </a:p>
          <a:p>
            <a:pPr>
              <a:lnSpc>
                <a:spcPct val="150000"/>
              </a:lnSpc>
            </a:pPr>
            <a:r>
              <a:rPr lang="en-US" sz="1200" dirty="0"/>
              <a:t>Calorimeter grade radiation tolerance</a:t>
            </a:r>
          </a:p>
          <a:p>
            <a:pPr>
              <a:lnSpc>
                <a:spcPct val="150000"/>
              </a:lnSpc>
            </a:pPr>
            <a:r>
              <a:rPr lang="en-US" sz="1200" dirty="0"/>
              <a:t>	10 kGy TID</a:t>
            </a:r>
          </a:p>
          <a:p>
            <a:pPr>
              <a:lnSpc>
                <a:spcPct val="150000"/>
              </a:lnSpc>
            </a:pPr>
            <a:r>
              <a:rPr lang="en-US" sz="1200" dirty="0"/>
              <a:t>	5 · 10</a:t>
            </a:r>
            <a:r>
              <a:rPr lang="en-US" sz="1200" baseline="30000" dirty="0"/>
              <a:t>14 </a:t>
            </a:r>
            <a:r>
              <a:rPr lang="en-US" sz="1200" dirty="0"/>
              <a:t>n/cm</a:t>
            </a:r>
            <a:r>
              <a:rPr lang="en-US" sz="1200" baseline="30000" dirty="0"/>
              <a:t>2</a:t>
            </a:r>
            <a:r>
              <a:rPr lang="en-US" sz="1200" dirty="0"/>
              <a:t> MeV </a:t>
            </a:r>
            <a:r>
              <a:rPr lang="en-US" sz="1200" dirty="0" smtClean="0"/>
              <a:t>neutrons</a:t>
            </a:r>
            <a:endParaRPr lang="en-US" sz="1200" dirty="0"/>
          </a:p>
        </p:txBody>
      </p:sp>
      <p:grpSp>
        <p:nvGrpSpPr>
          <p:cNvPr id="9" name="Group 8"/>
          <p:cNvGrpSpPr/>
          <p:nvPr/>
        </p:nvGrpSpPr>
        <p:grpSpPr>
          <a:xfrm>
            <a:off x="4458002" y="876010"/>
            <a:ext cx="4057217" cy="1425238"/>
            <a:chOff x="4069226" y="3655446"/>
            <a:chExt cx="7055974" cy="2478654"/>
          </a:xfrm>
        </p:grpSpPr>
        <p:sp>
          <p:nvSpPr>
            <p:cNvPr id="10" name="Rectangle 9"/>
            <p:cNvSpPr/>
            <p:nvPr/>
          </p:nvSpPr>
          <p:spPr>
            <a:xfrm>
              <a:off x="4584700" y="4241800"/>
              <a:ext cx="1671664" cy="56754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10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598818" y="4300270"/>
              <a:ext cx="1645366" cy="4549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Laser Diode</a:t>
              </a:r>
              <a:endParaRPr lang="en-GB" sz="11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594785" y="3869347"/>
              <a:ext cx="990230" cy="4549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TOSA</a:t>
              </a:r>
              <a:endParaRPr lang="en-GB" sz="11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071165" y="4340905"/>
              <a:ext cx="636179" cy="4549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TX</a:t>
              </a:r>
              <a:endParaRPr lang="en-GB" sz="1100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582761" y="5322568"/>
              <a:ext cx="1671664" cy="56754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10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769883" y="5389416"/>
              <a:ext cx="1388888" cy="4549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PIN + TIA</a:t>
              </a:r>
              <a:endParaRPr lang="en-GB" sz="11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598818" y="4958492"/>
              <a:ext cx="1018109" cy="4549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ROSA</a:t>
              </a:r>
              <a:endParaRPr lang="en-GB" sz="11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69226" y="5421671"/>
              <a:ext cx="664057" cy="4549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RX</a:t>
              </a:r>
              <a:endParaRPr lang="en-GB" sz="1100" dirty="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6951636" y="4025900"/>
              <a:ext cx="4173564" cy="2108200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100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7216108" y="4241800"/>
              <a:ext cx="1787765" cy="56754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10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7306602" y="4282277"/>
              <a:ext cx="1656517" cy="4549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Laser Driver</a:t>
              </a:r>
              <a:endParaRPr lang="en-GB" sz="1100" dirty="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10033000" y="4228584"/>
              <a:ext cx="861418" cy="166152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100"/>
            </a:p>
          </p:txBody>
        </p:sp>
        <p:sp>
          <p:nvSpPr>
            <p:cNvPr id="22" name="TextBox 21"/>
            <p:cNvSpPr txBox="1"/>
            <p:nvPr/>
          </p:nvSpPr>
          <p:spPr>
            <a:xfrm rot="16200000">
              <a:off x="9727709" y="4705319"/>
              <a:ext cx="1397249" cy="7493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/>
                <a:t>edge</a:t>
              </a:r>
            </a:p>
            <a:p>
              <a:pPr algn="ctr"/>
              <a:r>
                <a:rPr lang="en-US" sz="1100" dirty="0"/>
                <a:t>connector</a:t>
              </a:r>
              <a:endParaRPr lang="en-GB" sz="1100" dirty="0"/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 flipH="1" flipV="1">
              <a:off x="9080640" y="4540959"/>
              <a:ext cx="825360" cy="1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 flipH="1" flipV="1">
              <a:off x="6297695" y="4532629"/>
              <a:ext cx="825360" cy="1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>
              <a:off x="6349002" y="5618069"/>
              <a:ext cx="3567845" cy="3658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>
              <a:stCxn id="27" idx="3"/>
            </p:cNvCxnSpPr>
            <p:nvPr/>
          </p:nvCxnSpPr>
          <p:spPr>
            <a:xfrm flipV="1">
              <a:off x="9241470" y="5164572"/>
              <a:ext cx="715527" cy="2180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8582989" y="4958887"/>
              <a:ext cx="658482" cy="4549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I</a:t>
              </a:r>
              <a:r>
                <a:rPr lang="en-US" sz="1100" baseline="30000" dirty="0"/>
                <a:t>2</a:t>
              </a:r>
              <a:r>
                <a:rPr lang="en-US" sz="1100" dirty="0"/>
                <a:t>C</a:t>
              </a:r>
              <a:endParaRPr lang="en-GB" sz="1100" dirty="0"/>
            </a:p>
          </p:txBody>
        </p:sp>
        <p:cxnSp>
          <p:nvCxnSpPr>
            <p:cNvPr id="28" name="Elbow Connector 27"/>
            <p:cNvCxnSpPr/>
            <p:nvPr/>
          </p:nvCxnSpPr>
          <p:spPr>
            <a:xfrm rot="10800000">
              <a:off x="8109990" y="4877062"/>
              <a:ext cx="445858" cy="296356"/>
            </a:xfrm>
            <a:prstGeom prst="bentConnector2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6990612" y="3655446"/>
              <a:ext cx="828536" cy="4549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PCB</a:t>
              </a:r>
              <a:endParaRPr lang="en-GB" sz="1100" dirty="0"/>
            </a:p>
          </p:txBody>
        </p:sp>
      </p:grpSp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02935" y="2829475"/>
            <a:ext cx="3193663" cy="108685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986013" y="4232367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000" dirty="0">
                <a:hlinkClick r:id="rId3"/>
              </a:rPr>
              <a:t>https://</a:t>
            </a:r>
            <a:r>
              <a:rPr lang="en-GB" sz="1000" dirty="0" smtClean="0">
                <a:hlinkClick r:id="rId3"/>
              </a:rPr>
              <a:t>espace.cern.ch/project-versatile-link/public/default.aspx</a:t>
            </a:r>
            <a:endParaRPr lang="en-GB" sz="1000" dirty="0" smtClean="0"/>
          </a:p>
          <a:p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3654013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Project timeline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R2E Annual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9441240"/>
              </p:ext>
            </p:extLst>
          </p:nvPr>
        </p:nvGraphicFramePr>
        <p:xfrm>
          <a:off x="394067" y="2223126"/>
          <a:ext cx="8042021" cy="212776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21342">
                  <a:extLst>
                    <a:ext uri="{9D8B030D-6E8A-4147-A177-3AD203B41FA5}">
                      <a16:colId xmlns:a16="http://schemas.microsoft.com/office/drawing/2014/main" val="1592239683"/>
                    </a:ext>
                  </a:extLst>
                </a:gridCol>
                <a:gridCol w="2937925">
                  <a:extLst>
                    <a:ext uri="{9D8B030D-6E8A-4147-A177-3AD203B41FA5}">
                      <a16:colId xmlns:a16="http://schemas.microsoft.com/office/drawing/2014/main" val="1831642117"/>
                    </a:ext>
                  </a:extLst>
                </a:gridCol>
                <a:gridCol w="3082754">
                  <a:extLst>
                    <a:ext uri="{9D8B030D-6E8A-4147-A177-3AD203B41FA5}">
                      <a16:colId xmlns:a16="http://schemas.microsoft.com/office/drawing/2014/main" val="3377812662"/>
                    </a:ext>
                  </a:extLst>
                </a:gridCol>
              </a:tblGrid>
              <a:tr h="304716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Rad-Hard Link 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err="1" smtClean="0"/>
                        <a:t>GBTx</a:t>
                      </a:r>
                      <a:r>
                        <a:rPr lang="en-US" sz="1100" dirty="0" smtClean="0"/>
                        <a:t> + SM VTRx </a:t>
                      </a:r>
                      <a:endParaRPr lang="en-GB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err="1" smtClean="0"/>
                        <a:t>LpGBT</a:t>
                      </a:r>
                      <a:r>
                        <a:rPr lang="en-US" sz="1100" dirty="0" smtClean="0"/>
                        <a:t> + New SM VTRx</a:t>
                      </a:r>
                      <a:endParaRPr lang="en-US" sz="1100" b="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9763851"/>
                  </a:ext>
                </a:extLst>
              </a:tr>
              <a:tr h="304716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Rad-Hard DFE 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GEFE &amp; S-GEFE </a:t>
                      </a:r>
                      <a:endParaRPr lang="en-GB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Distributed IO Tier (BE-CO) or S-GEFE 2</a:t>
                      </a:r>
                      <a:endParaRPr lang="en-GB" sz="1100" b="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7465803"/>
                  </a:ext>
                </a:extLst>
              </a:tr>
              <a:tr h="606809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Users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 smtClean="0"/>
                        <a:t>New SPS BPM system (“ALPS”)</a:t>
                      </a:r>
                    </a:p>
                    <a:p>
                      <a:pPr algn="ctr"/>
                      <a:r>
                        <a:rPr lang="en-GB" sz="1100" b="0" dirty="0" smtClean="0"/>
                        <a:t>Motor control optical interface (“MCOI”)</a:t>
                      </a:r>
                    </a:p>
                    <a:p>
                      <a:pPr algn="ctr"/>
                      <a:r>
                        <a:rPr lang="en-US" sz="1100" b="0" dirty="0" smtClean="0"/>
                        <a:t>…</a:t>
                      </a:r>
                      <a:endParaRPr lang="en-GB" sz="1100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dirty="0" smtClean="0"/>
                        <a:t>LHC BPMs (LS3)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dirty="0" smtClean="0"/>
                        <a:t>SPS BLMs (LS3) / LHC BLMs (LS4)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dirty="0" smtClean="0"/>
                        <a:t>…</a:t>
                      </a:r>
                      <a:endParaRPr lang="en-GB" sz="1100" b="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8103046"/>
                  </a:ext>
                </a:extLst>
              </a:tr>
              <a:tr h="304716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 smtClean="0"/>
                        <a:t>Total links 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~ 300</a:t>
                      </a:r>
                      <a:endParaRPr lang="en-GB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~ 5000</a:t>
                      </a:r>
                      <a:r>
                        <a:rPr lang="en-GB" sz="1100" baseline="0" dirty="0" smtClean="0"/>
                        <a:t> - </a:t>
                      </a:r>
                      <a:r>
                        <a:rPr lang="en-GB" sz="1100" dirty="0" smtClean="0"/>
                        <a:t>10000</a:t>
                      </a:r>
                      <a:endParaRPr lang="en-GB" sz="1100" b="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8845036"/>
                  </a:ext>
                </a:extLst>
              </a:tr>
              <a:tr h="606809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 smtClean="0"/>
                        <a:t>Data-rates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err="1" smtClean="0"/>
                        <a:t>GBTx</a:t>
                      </a:r>
                      <a:endParaRPr lang="en-US" sz="1100" b="0" dirty="0" smtClean="0"/>
                    </a:p>
                    <a:p>
                      <a:pPr algn="ctr"/>
                      <a:r>
                        <a:rPr lang="en-US" sz="1100" b="0" dirty="0" err="1" smtClean="0"/>
                        <a:t>Tx</a:t>
                      </a:r>
                      <a:r>
                        <a:rPr lang="en-US" sz="1100" b="0" dirty="0" smtClean="0"/>
                        <a:t> 4.8 Gbps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dirty="0" smtClean="0"/>
                        <a:t>Rx 4.8 Gbps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 sz="1300"/>
                      </a:pPr>
                      <a:r>
                        <a:rPr lang="en-GB" sz="1100" dirty="0" err="1" smtClean="0"/>
                        <a:t>LpGBT</a:t>
                      </a:r>
                      <a:endParaRPr lang="en-GB" sz="1100" dirty="0" smtClean="0"/>
                    </a:p>
                    <a:p>
                      <a:pPr algn="ctr">
                        <a:defRPr sz="1300"/>
                      </a:pPr>
                      <a:r>
                        <a:rPr lang="en-US" sz="1100" dirty="0" err="1" smtClean="0"/>
                        <a:t>Tx</a:t>
                      </a:r>
                      <a:r>
                        <a:rPr lang="en-US" sz="1100" dirty="0" smtClean="0"/>
                        <a:t> up to 10.24 Gbps</a:t>
                      </a:r>
                    </a:p>
                    <a:p>
                      <a:pPr algn="ctr">
                        <a:defRPr sz="1300"/>
                      </a:pPr>
                      <a:r>
                        <a:rPr lang="en-US" sz="1100" dirty="0" smtClean="0"/>
                        <a:t>Rx 2.56 Gbps</a:t>
                      </a:r>
                      <a:endParaRPr lang="en-GB" sz="11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8845845"/>
                  </a:ext>
                </a:extLst>
              </a:tr>
            </a:tbl>
          </a:graphicData>
        </a:graphic>
      </p:graphicFrame>
      <p:grpSp>
        <p:nvGrpSpPr>
          <p:cNvPr id="26" name="Group 25"/>
          <p:cNvGrpSpPr/>
          <p:nvPr/>
        </p:nvGrpSpPr>
        <p:grpSpPr>
          <a:xfrm>
            <a:off x="2408542" y="697572"/>
            <a:ext cx="5902291" cy="3777304"/>
            <a:chOff x="2326942" y="579317"/>
            <a:chExt cx="6372835" cy="4078439"/>
          </a:xfrm>
        </p:grpSpPr>
        <p:sp>
          <p:nvSpPr>
            <p:cNvPr id="8" name="Right Arrow 7"/>
            <p:cNvSpPr/>
            <p:nvPr/>
          </p:nvSpPr>
          <p:spPr>
            <a:xfrm>
              <a:off x="2326942" y="1409552"/>
              <a:ext cx="5715000" cy="77631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100"/>
            </a:p>
          </p:txBody>
        </p:sp>
        <p:cxnSp>
          <p:nvCxnSpPr>
            <p:cNvPr id="9" name="Straight Arrow Connector 8"/>
            <p:cNvCxnSpPr/>
            <p:nvPr/>
          </p:nvCxnSpPr>
          <p:spPr>
            <a:xfrm flipV="1">
              <a:off x="4136691" y="1496529"/>
              <a:ext cx="0" cy="600075"/>
            </a:xfrm>
            <a:prstGeom prst="straightConnector1">
              <a:avLst/>
            </a:prstGeom>
            <a:noFill/>
            <a:ln>
              <a:solidFill>
                <a:schemeClr val="tx1"/>
              </a:solidFill>
              <a:headEnd type="none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 flipV="1">
              <a:off x="7013241" y="1496529"/>
              <a:ext cx="0" cy="600075"/>
            </a:xfrm>
            <a:prstGeom prst="straightConnector1">
              <a:avLst/>
            </a:prstGeom>
            <a:noFill/>
            <a:ln>
              <a:solidFill>
                <a:schemeClr val="tx1"/>
              </a:solidFill>
              <a:headEnd type="none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4112178" y="586664"/>
              <a:ext cx="43633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LS2</a:t>
              </a:r>
              <a:endParaRPr lang="en-GB" sz="11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013241" y="588729"/>
              <a:ext cx="72648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LS3/LS4</a:t>
              </a:r>
              <a:endParaRPr lang="en-GB" sz="1100" dirty="0"/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>
              <a:off x="4146600" y="579317"/>
              <a:ext cx="0" cy="763268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>
              <a:off x="7013241" y="586664"/>
              <a:ext cx="0" cy="763268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ounded Rectangle 15"/>
            <p:cNvSpPr/>
            <p:nvPr/>
          </p:nvSpPr>
          <p:spPr>
            <a:xfrm>
              <a:off x="2480423" y="2154993"/>
              <a:ext cx="2908218" cy="2502763"/>
            </a:xfrm>
            <a:prstGeom prst="roundRect">
              <a:avLst/>
            </a:prstGeom>
            <a:solidFill>
              <a:srgbClr val="92D050">
                <a:alpha val="25000"/>
              </a:srgbClr>
            </a:solidFill>
            <a:ln w="25400">
              <a:solidFill>
                <a:srgbClr val="00B050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100"/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5632727" y="2154993"/>
              <a:ext cx="3067050" cy="2502763"/>
            </a:xfrm>
            <a:prstGeom prst="roundRect">
              <a:avLst/>
            </a:prstGeom>
            <a:solidFill>
              <a:srgbClr val="FF0000">
                <a:alpha val="25000"/>
              </a:srgbClr>
            </a:solidFill>
            <a:ln w="25400">
              <a:solidFill>
                <a:srgbClr val="FF0000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100"/>
            </a:p>
          </p:txBody>
        </p:sp>
      </p:grpSp>
    </p:spTree>
    <p:extLst>
      <p:ext uri="{BB962C8B-B14F-4D97-AF65-F5344CB8AC3E}">
        <p14:creationId xmlns:p14="http://schemas.microsoft.com/office/powerpoint/2010/main" val="1297919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CWDM </a:t>
            </a:r>
            <a:r>
              <a:rPr lang="en-US" sz="2400" dirty="0"/>
              <a:t>Single-Mode Versatile link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R2E Annual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6827097"/>
              </p:ext>
            </p:extLst>
          </p:nvPr>
        </p:nvGraphicFramePr>
        <p:xfrm>
          <a:off x="1412439" y="3238442"/>
          <a:ext cx="6665917" cy="132588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2601917">
                  <a:extLst>
                    <a:ext uri="{9D8B030D-6E8A-4147-A177-3AD203B41FA5}">
                      <a16:colId xmlns:a16="http://schemas.microsoft.com/office/drawing/2014/main" val="2103805011"/>
                    </a:ext>
                  </a:extLst>
                </a:gridCol>
                <a:gridCol w="1795341">
                  <a:extLst>
                    <a:ext uri="{9D8B030D-6E8A-4147-A177-3AD203B41FA5}">
                      <a16:colId xmlns:a16="http://schemas.microsoft.com/office/drawing/2014/main" val="2938943662"/>
                    </a:ext>
                  </a:extLst>
                </a:gridCol>
                <a:gridCol w="2268659">
                  <a:extLst>
                    <a:ext uri="{9D8B030D-6E8A-4147-A177-3AD203B41FA5}">
                      <a16:colId xmlns:a16="http://schemas.microsoft.com/office/drawing/2014/main" val="3166798890"/>
                    </a:ext>
                  </a:extLst>
                </a:gridCol>
              </a:tblGrid>
              <a:tr h="171905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Parameter</a:t>
                      </a:r>
                      <a:endParaRPr lang="en-GB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Value</a:t>
                      </a:r>
                      <a:endParaRPr lang="en-GB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Units</a:t>
                      </a:r>
                      <a:endParaRPr lang="en-GB" sz="10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319831982"/>
                  </a:ext>
                </a:extLst>
              </a:tr>
              <a:tr h="171905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Max Uplink Bit Rate</a:t>
                      </a:r>
                      <a:endParaRPr lang="en-GB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4.8 or 10.24</a:t>
                      </a:r>
                      <a:endParaRPr lang="en-GB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Gb/s</a:t>
                      </a:r>
                      <a:endParaRPr lang="en-GB" sz="10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4057877732"/>
                  </a:ext>
                </a:extLst>
              </a:tr>
              <a:tr h="171905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Max Downlink Bit Rate</a:t>
                      </a:r>
                      <a:endParaRPr lang="en-GB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4.8</a:t>
                      </a:r>
                      <a:endParaRPr lang="en-GB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Gb/s</a:t>
                      </a:r>
                      <a:endParaRPr lang="en-GB" sz="10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899542908"/>
                  </a:ext>
                </a:extLst>
              </a:tr>
              <a:tr h="171905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Wavelengths</a:t>
                      </a:r>
                      <a:endParaRPr lang="en-GB" sz="10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1270/1290/1310/1330</a:t>
                      </a:r>
                      <a:endParaRPr lang="en-GB" sz="10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nm</a:t>
                      </a:r>
                      <a:endParaRPr lang="en-GB" sz="10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153500383"/>
                  </a:ext>
                </a:extLst>
              </a:tr>
              <a:tr h="171905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Total ionizing dose (TID) </a:t>
                      </a:r>
                      <a:endParaRPr lang="en-GB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10</a:t>
                      </a:r>
                      <a:endParaRPr lang="en-GB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err="1" smtClean="0"/>
                        <a:t>kGy</a:t>
                      </a:r>
                      <a:endParaRPr lang="en-GB" sz="10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754681340"/>
                  </a:ext>
                </a:extLst>
              </a:tr>
              <a:tr h="171905">
                <a:tc>
                  <a:txBody>
                    <a:bodyPr/>
                    <a:lstStyle/>
                    <a:p>
                      <a:r>
                        <a:rPr lang="en-US" sz="1000" kern="1200" dirty="0" err="1" smtClean="0"/>
                        <a:t>Fluence</a:t>
                      </a:r>
                      <a:endParaRPr lang="en-GB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200" dirty="0" smtClean="0"/>
                        <a:t>5 · 10</a:t>
                      </a:r>
                      <a:r>
                        <a:rPr lang="en-US" sz="1000" kern="1200" baseline="30000" dirty="0" smtClean="0"/>
                        <a:t>14</a:t>
                      </a:r>
                      <a:endParaRPr lang="en-GB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200" dirty="0" smtClean="0"/>
                        <a:t>n/cm</a:t>
                      </a:r>
                      <a:r>
                        <a:rPr lang="en-US" sz="1000" kern="1200" baseline="30000" dirty="0" smtClean="0"/>
                        <a:t>2</a:t>
                      </a:r>
                      <a:r>
                        <a:rPr lang="en-US" sz="1000" kern="1200" baseline="0" dirty="0" smtClean="0"/>
                        <a:t> MeV neutrons</a:t>
                      </a:r>
                      <a:endParaRPr lang="en-GB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416531253"/>
                  </a:ext>
                </a:extLst>
              </a:tr>
            </a:tbl>
          </a:graphicData>
        </a:graphic>
      </p:graphicFrame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0800000">
            <a:off x="1699136" y="1236290"/>
            <a:ext cx="1512250" cy="504084"/>
          </a:xfrm>
          <a:prstGeom prst="rect">
            <a:avLst/>
          </a:prstGeom>
        </p:spPr>
      </p:pic>
      <p:cxnSp>
        <p:nvCxnSpPr>
          <p:cNvPr id="54" name="Straight Connector 53"/>
          <p:cNvCxnSpPr/>
          <p:nvPr/>
        </p:nvCxnSpPr>
        <p:spPr>
          <a:xfrm>
            <a:off x="3754376" y="1627709"/>
            <a:ext cx="331055" cy="0"/>
          </a:xfrm>
          <a:prstGeom prst="line">
            <a:avLst/>
          </a:prstGeom>
          <a:noFill/>
          <a:ln w="19050" cap="flat">
            <a:solidFill>
              <a:srgbClr val="0070C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" name="Straight Connector 54"/>
          <p:cNvCxnSpPr/>
          <p:nvPr/>
        </p:nvCxnSpPr>
        <p:spPr>
          <a:xfrm flipH="1" flipV="1">
            <a:off x="3758026" y="1840861"/>
            <a:ext cx="299158" cy="1"/>
          </a:xfrm>
          <a:prstGeom prst="line">
            <a:avLst/>
          </a:prstGeom>
          <a:noFill/>
          <a:ln w="19050" cap="flat">
            <a:solidFill>
              <a:srgbClr val="92D05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" name="Straight Connector 55"/>
          <p:cNvCxnSpPr/>
          <p:nvPr/>
        </p:nvCxnSpPr>
        <p:spPr>
          <a:xfrm flipH="1">
            <a:off x="3751799" y="1404956"/>
            <a:ext cx="305383" cy="0"/>
          </a:xfrm>
          <a:prstGeom prst="line">
            <a:avLst/>
          </a:prstGeom>
          <a:noFill/>
          <a:ln w="12700" cap="flat">
            <a:solidFill>
              <a:srgbClr val="7030A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7" name="Straight Connector 56"/>
          <p:cNvCxnSpPr/>
          <p:nvPr/>
        </p:nvCxnSpPr>
        <p:spPr>
          <a:xfrm flipH="1">
            <a:off x="3758026" y="2054501"/>
            <a:ext cx="299157" cy="0"/>
          </a:xfrm>
          <a:prstGeom prst="line">
            <a:avLst/>
          </a:prstGeom>
          <a:noFill/>
          <a:ln w="19050" cap="flat">
            <a:solidFill>
              <a:srgbClr val="FF000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62" name="Straight Connector 61"/>
          <p:cNvCxnSpPr/>
          <p:nvPr/>
        </p:nvCxnSpPr>
        <p:spPr>
          <a:xfrm>
            <a:off x="5536504" y="1618322"/>
            <a:ext cx="331055" cy="0"/>
          </a:xfrm>
          <a:prstGeom prst="line">
            <a:avLst/>
          </a:prstGeom>
          <a:noFill/>
          <a:ln w="19050" cap="flat">
            <a:solidFill>
              <a:srgbClr val="0070C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63" name="Straight Connector 62"/>
          <p:cNvCxnSpPr/>
          <p:nvPr/>
        </p:nvCxnSpPr>
        <p:spPr>
          <a:xfrm>
            <a:off x="5546090" y="1841625"/>
            <a:ext cx="321468" cy="0"/>
          </a:xfrm>
          <a:prstGeom prst="line">
            <a:avLst/>
          </a:prstGeom>
          <a:noFill/>
          <a:ln w="19050" cap="flat">
            <a:solidFill>
              <a:srgbClr val="92D05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64" name="Straight Connector 63"/>
          <p:cNvCxnSpPr/>
          <p:nvPr/>
        </p:nvCxnSpPr>
        <p:spPr>
          <a:xfrm flipV="1">
            <a:off x="5546090" y="1402891"/>
            <a:ext cx="321469" cy="0"/>
          </a:xfrm>
          <a:prstGeom prst="line">
            <a:avLst/>
          </a:prstGeom>
          <a:noFill/>
          <a:ln w="19050" cap="flat">
            <a:solidFill>
              <a:srgbClr val="7030A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65" name="Straight Connector 64"/>
          <p:cNvCxnSpPr/>
          <p:nvPr/>
        </p:nvCxnSpPr>
        <p:spPr>
          <a:xfrm>
            <a:off x="5546090" y="2036888"/>
            <a:ext cx="321469" cy="0"/>
          </a:xfrm>
          <a:prstGeom prst="line">
            <a:avLst/>
          </a:prstGeom>
          <a:noFill/>
          <a:ln w="19050" cap="flat">
            <a:solidFill>
              <a:srgbClr val="FF000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66" name="Trapezoid 65"/>
          <p:cNvSpPr/>
          <p:nvPr/>
        </p:nvSpPr>
        <p:spPr>
          <a:xfrm rot="16200000">
            <a:off x="4957501" y="1613863"/>
            <a:ext cx="947323" cy="237233"/>
          </a:xfrm>
          <a:prstGeom prst="trapezoid">
            <a:avLst>
              <a:gd name="adj" fmla="val 51467"/>
            </a:avLst>
          </a:prstGeom>
          <a:solidFill>
            <a:schemeClr val="tx1">
              <a:lumMod val="40000"/>
              <a:lumOff val="60000"/>
            </a:schemeClr>
          </a:solidFill>
          <a:ln w="1905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900" b="0" i="0" u="none" strike="noStrike" cap="none" spc="0" normalizeH="0" baseline="0">
              <a:ln>
                <a:noFill/>
              </a:ln>
              <a:solidFill>
                <a:srgbClr val="0055A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4346072" y="1816731"/>
            <a:ext cx="902481" cy="349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/>
              <a:t>4 x 10 Gb/s on a single fiber</a:t>
            </a:r>
            <a:endParaRPr lang="en-GB" sz="900" dirty="0"/>
          </a:p>
        </p:txBody>
      </p:sp>
      <p:sp>
        <p:nvSpPr>
          <p:cNvPr id="77" name="Trapezoid 76"/>
          <p:cNvSpPr/>
          <p:nvPr/>
        </p:nvSpPr>
        <p:spPr>
          <a:xfrm rot="5400000">
            <a:off x="3689803" y="1618879"/>
            <a:ext cx="947322" cy="237233"/>
          </a:xfrm>
          <a:prstGeom prst="trapezoid">
            <a:avLst>
              <a:gd name="adj" fmla="val 51467"/>
            </a:avLst>
          </a:prstGeom>
          <a:solidFill>
            <a:schemeClr val="tx1">
              <a:lumMod val="40000"/>
              <a:lumOff val="60000"/>
            </a:schemeClr>
          </a:solidFill>
          <a:ln w="1905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900" b="0" i="0" u="none" strike="noStrike" cap="none" spc="0" normalizeH="0" baseline="0">
              <a:ln>
                <a:noFill/>
              </a:ln>
              <a:solidFill>
                <a:srgbClr val="0055A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8" name="Picture 77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0800000">
            <a:off x="1843222" y="1380376"/>
            <a:ext cx="1512250" cy="504084"/>
          </a:xfrm>
          <a:prstGeom prst="rect">
            <a:avLst/>
          </a:prstGeom>
        </p:spPr>
      </p:pic>
      <p:pic>
        <p:nvPicPr>
          <p:cNvPr id="79" name="Picture 78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0800000">
            <a:off x="1987307" y="1524461"/>
            <a:ext cx="1512250" cy="504084"/>
          </a:xfrm>
          <a:prstGeom prst="rect">
            <a:avLst/>
          </a:prstGeom>
        </p:spPr>
      </p:pic>
      <p:pic>
        <p:nvPicPr>
          <p:cNvPr id="80" name="Picture 79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0800000">
            <a:off x="2131393" y="1668547"/>
            <a:ext cx="1512250" cy="504084"/>
          </a:xfrm>
          <a:prstGeom prst="rect">
            <a:avLst/>
          </a:prstGeom>
        </p:spPr>
      </p:pic>
      <p:cxnSp>
        <p:nvCxnSpPr>
          <p:cNvPr id="82" name="Straight Arrow Connector 81"/>
          <p:cNvCxnSpPr>
            <a:stCxn id="77" idx="0"/>
            <a:endCxn id="66" idx="0"/>
          </p:cNvCxnSpPr>
          <p:nvPr/>
        </p:nvCxnSpPr>
        <p:spPr>
          <a:xfrm flipV="1">
            <a:off x="4282080" y="1732479"/>
            <a:ext cx="1030466" cy="5017"/>
          </a:xfrm>
          <a:prstGeom prst="straightConnector1">
            <a:avLst/>
          </a:prstGeom>
          <a:ln w="12700"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Oval 82"/>
          <p:cNvSpPr/>
          <p:nvPr/>
        </p:nvSpPr>
        <p:spPr>
          <a:xfrm>
            <a:off x="4683195" y="1596595"/>
            <a:ext cx="163677" cy="137691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000">
              <a:solidFill>
                <a:srgbClr val="FFC000"/>
              </a:solidFill>
            </a:endParaRPr>
          </a:p>
        </p:txBody>
      </p:sp>
      <p:grpSp>
        <p:nvGrpSpPr>
          <p:cNvPr id="101" name="Group 100"/>
          <p:cNvGrpSpPr/>
          <p:nvPr/>
        </p:nvGrpSpPr>
        <p:grpSpPr>
          <a:xfrm>
            <a:off x="6006591" y="1314335"/>
            <a:ext cx="1560364" cy="420251"/>
            <a:chOff x="6440244" y="1789900"/>
            <a:chExt cx="1650403" cy="444501"/>
          </a:xfrm>
        </p:grpSpPr>
        <p:pic>
          <p:nvPicPr>
            <p:cNvPr id="102" name="Picture 101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6440244" y="1789900"/>
              <a:ext cx="1650403" cy="444501"/>
            </a:xfrm>
            <a:prstGeom prst="rect">
              <a:avLst/>
            </a:prstGeom>
          </p:spPr>
        </p:pic>
        <p:sp>
          <p:nvSpPr>
            <p:cNvPr id="103" name="Rectangle 102"/>
            <p:cNvSpPr/>
            <p:nvPr/>
          </p:nvSpPr>
          <p:spPr>
            <a:xfrm>
              <a:off x="6988175" y="1835670"/>
              <a:ext cx="733425" cy="2533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04" name="Group 103"/>
          <p:cNvGrpSpPr/>
          <p:nvPr/>
        </p:nvGrpSpPr>
        <p:grpSpPr>
          <a:xfrm>
            <a:off x="6150677" y="1458420"/>
            <a:ext cx="1560364" cy="420251"/>
            <a:chOff x="6440244" y="1789900"/>
            <a:chExt cx="1650403" cy="444501"/>
          </a:xfrm>
        </p:grpSpPr>
        <p:pic>
          <p:nvPicPr>
            <p:cNvPr id="105" name="Picture 104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6440244" y="1789900"/>
              <a:ext cx="1650403" cy="444501"/>
            </a:xfrm>
            <a:prstGeom prst="rect">
              <a:avLst/>
            </a:prstGeom>
          </p:spPr>
        </p:pic>
        <p:sp>
          <p:nvSpPr>
            <p:cNvPr id="106" name="Rectangle 105"/>
            <p:cNvSpPr/>
            <p:nvPr/>
          </p:nvSpPr>
          <p:spPr>
            <a:xfrm>
              <a:off x="6988175" y="1835670"/>
              <a:ext cx="733425" cy="2533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07" name="Group 106"/>
          <p:cNvGrpSpPr/>
          <p:nvPr/>
        </p:nvGrpSpPr>
        <p:grpSpPr>
          <a:xfrm>
            <a:off x="6294762" y="1602506"/>
            <a:ext cx="1560364" cy="420251"/>
            <a:chOff x="6440244" y="1789900"/>
            <a:chExt cx="1650403" cy="444501"/>
          </a:xfrm>
        </p:grpSpPr>
        <p:pic>
          <p:nvPicPr>
            <p:cNvPr id="108" name="Picture 107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6440244" y="1789900"/>
              <a:ext cx="1650403" cy="444501"/>
            </a:xfrm>
            <a:prstGeom prst="rect">
              <a:avLst/>
            </a:prstGeom>
          </p:spPr>
        </p:pic>
        <p:sp>
          <p:nvSpPr>
            <p:cNvPr id="109" name="Rectangle 108"/>
            <p:cNvSpPr/>
            <p:nvPr/>
          </p:nvSpPr>
          <p:spPr>
            <a:xfrm>
              <a:off x="6988175" y="1835670"/>
              <a:ext cx="733425" cy="2533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10" name="Group 109"/>
          <p:cNvGrpSpPr/>
          <p:nvPr/>
        </p:nvGrpSpPr>
        <p:grpSpPr>
          <a:xfrm>
            <a:off x="6438848" y="1746592"/>
            <a:ext cx="1560364" cy="420251"/>
            <a:chOff x="6440244" y="1789900"/>
            <a:chExt cx="1650403" cy="444501"/>
          </a:xfrm>
        </p:grpSpPr>
        <p:pic>
          <p:nvPicPr>
            <p:cNvPr id="111" name="Picture 110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6440244" y="1789900"/>
              <a:ext cx="1650403" cy="444501"/>
            </a:xfrm>
            <a:prstGeom prst="rect">
              <a:avLst/>
            </a:prstGeom>
          </p:spPr>
        </p:pic>
        <p:sp>
          <p:nvSpPr>
            <p:cNvPr id="112" name="Rectangle 111"/>
            <p:cNvSpPr/>
            <p:nvPr/>
          </p:nvSpPr>
          <p:spPr>
            <a:xfrm>
              <a:off x="6988175" y="1835670"/>
              <a:ext cx="733425" cy="2533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16" name="TextBox 115"/>
          <p:cNvSpPr txBox="1"/>
          <p:nvPr/>
        </p:nvSpPr>
        <p:spPr>
          <a:xfrm>
            <a:off x="2020877" y="2555828"/>
            <a:ext cx="128753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/>
              <a:t>Front-end</a:t>
            </a:r>
          </a:p>
          <a:p>
            <a:pPr algn="ctr"/>
            <a:r>
              <a:rPr lang="en-US" sz="1000" dirty="0"/>
              <a:t>Radiation hard</a:t>
            </a:r>
          </a:p>
          <a:p>
            <a:pPr algn="ctr"/>
            <a:r>
              <a:rPr lang="en-US" sz="1000" dirty="0"/>
              <a:t>Transceiver - </a:t>
            </a:r>
            <a:r>
              <a:rPr lang="en-US" sz="1000" dirty="0" err="1"/>
              <a:t>VTRx</a:t>
            </a:r>
            <a:endParaRPr lang="en-GB" sz="1000" dirty="0"/>
          </a:p>
        </p:txBody>
      </p:sp>
      <p:sp>
        <p:nvSpPr>
          <p:cNvPr id="117" name="TextBox 116"/>
          <p:cNvSpPr txBox="1"/>
          <p:nvPr/>
        </p:nvSpPr>
        <p:spPr>
          <a:xfrm>
            <a:off x="6315729" y="2553577"/>
            <a:ext cx="136928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/>
              <a:t>Back-end </a:t>
            </a:r>
          </a:p>
          <a:p>
            <a:pPr algn="ctr"/>
            <a:r>
              <a:rPr lang="en-US" sz="1000" dirty="0"/>
              <a:t>Custom off-the-shelf </a:t>
            </a:r>
          </a:p>
          <a:p>
            <a:pPr algn="ctr"/>
            <a:r>
              <a:rPr lang="en-US" sz="1000" dirty="0"/>
              <a:t>transceiver</a:t>
            </a:r>
            <a:endParaRPr lang="en-GB" sz="1000" dirty="0"/>
          </a:p>
        </p:txBody>
      </p:sp>
      <p:sp>
        <p:nvSpPr>
          <p:cNvPr id="118" name="TextBox 117"/>
          <p:cNvSpPr txBox="1"/>
          <p:nvPr/>
        </p:nvSpPr>
        <p:spPr>
          <a:xfrm>
            <a:off x="3894129" y="2565645"/>
            <a:ext cx="207306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/>
              <a:t>Passive optics</a:t>
            </a:r>
          </a:p>
          <a:p>
            <a:pPr algn="ctr"/>
            <a:r>
              <a:rPr lang="en-US" sz="1000" dirty="0" smtClean="0"/>
              <a:t>Single-mode optical fibers</a:t>
            </a:r>
          </a:p>
          <a:p>
            <a:pPr algn="ctr"/>
            <a:r>
              <a:rPr lang="en-US" sz="1000" dirty="0" smtClean="0"/>
              <a:t>Optical MUX/DEMUX</a:t>
            </a:r>
          </a:p>
        </p:txBody>
      </p:sp>
      <p:sp>
        <p:nvSpPr>
          <p:cNvPr id="119" name="Right Bracket 118"/>
          <p:cNvSpPr/>
          <p:nvPr/>
        </p:nvSpPr>
        <p:spPr>
          <a:xfrm rot="5400000">
            <a:off x="2570619" y="1358060"/>
            <a:ext cx="124596" cy="2088593"/>
          </a:xfrm>
          <a:prstGeom prst="righ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000"/>
          </a:p>
        </p:txBody>
      </p:sp>
      <p:sp>
        <p:nvSpPr>
          <p:cNvPr id="120" name="Right Bracket 119"/>
          <p:cNvSpPr/>
          <p:nvPr/>
        </p:nvSpPr>
        <p:spPr>
          <a:xfrm rot="5400000">
            <a:off x="6908699" y="1395915"/>
            <a:ext cx="114916" cy="1997932"/>
          </a:xfrm>
          <a:prstGeom prst="righ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000"/>
          </a:p>
        </p:txBody>
      </p:sp>
      <p:sp>
        <p:nvSpPr>
          <p:cNvPr id="121" name="Right Bracket 120"/>
          <p:cNvSpPr/>
          <p:nvPr/>
        </p:nvSpPr>
        <p:spPr>
          <a:xfrm rot="5400000">
            <a:off x="4755335" y="1343363"/>
            <a:ext cx="114916" cy="2109532"/>
          </a:xfrm>
          <a:prstGeom prst="righ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000"/>
          </a:p>
        </p:txBody>
      </p:sp>
      <p:cxnSp>
        <p:nvCxnSpPr>
          <p:cNvPr id="36" name="Straight Connector 35"/>
          <p:cNvCxnSpPr/>
          <p:nvPr/>
        </p:nvCxnSpPr>
        <p:spPr>
          <a:xfrm>
            <a:off x="4457006" y="784860"/>
            <a:ext cx="0" cy="1590268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TextBox 121"/>
          <p:cNvSpPr txBox="1"/>
          <p:nvPr/>
        </p:nvSpPr>
        <p:spPr>
          <a:xfrm>
            <a:off x="2944774" y="870647"/>
            <a:ext cx="103425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Radiation zone</a:t>
            </a:r>
            <a:endParaRPr lang="en-GB" sz="1000" dirty="0"/>
          </a:p>
        </p:txBody>
      </p:sp>
      <p:sp>
        <p:nvSpPr>
          <p:cNvPr id="123" name="TextBox 122"/>
          <p:cNvSpPr txBox="1"/>
          <p:nvPr/>
        </p:nvSpPr>
        <p:spPr>
          <a:xfrm>
            <a:off x="4758823" y="885627"/>
            <a:ext cx="128913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Radiation free zone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2235176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CWDM Single-mode </a:t>
            </a:r>
            <a:r>
              <a:rPr lang="en-US" sz="2400" dirty="0"/>
              <a:t>Versatile Link Transceiver - VTRx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R2E Annual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57200" y="872918"/>
            <a:ext cx="3150478" cy="21698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smtClean="0"/>
              <a:t>Front-End pluggable module</a:t>
            </a:r>
          </a:p>
          <a:p>
            <a:pPr>
              <a:lnSpc>
                <a:spcPct val="150000"/>
              </a:lnSpc>
            </a:pPr>
            <a:r>
              <a:rPr lang="en-US" sz="1400" dirty="0" smtClean="0"/>
              <a:t>Receiver</a:t>
            </a:r>
          </a:p>
          <a:p>
            <a:pPr lvl="1">
              <a:lnSpc>
                <a:spcPct val="150000"/>
              </a:lnSpc>
            </a:pPr>
            <a:r>
              <a:rPr lang="en-US" sz="1200" dirty="0" smtClean="0"/>
              <a:t>COTS InGaAs Photodiode</a:t>
            </a:r>
          </a:p>
          <a:p>
            <a:pPr lvl="1">
              <a:lnSpc>
                <a:spcPct val="150000"/>
              </a:lnSpc>
            </a:pPr>
            <a:r>
              <a:rPr lang="en-US" sz="1200" dirty="0"/>
              <a:t>Transimpedance </a:t>
            </a:r>
            <a:r>
              <a:rPr lang="en-US" sz="1200" dirty="0" smtClean="0"/>
              <a:t>amplifier GBTIA </a:t>
            </a:r>
            <a:r>
              <a:rPr lang="en-US" sz="1200" dirty="0"/>
              <a:t>v</a:t>
            </a:r>
            <a:r>
              <a:rPr lang="en-US" sz="1200" dirty="0" smtClean="0"/>
              <a:t>3 </a:t>
            </a: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400" dirty="0" smtClean="0"/>
              <a:t>Transmitter</a:t>
            </a:r>
          </a:p>
          <a:p>
            <a:pPr lvl="1">
              <a:lnSpc>
                <a:spcPct val="150000"/>
              </a:lnSpc>
            </a:pPr>
            <a:r>
              <a:rPr lang="en-US" sz="1200" dirty="0" smtClean="0">
                <a:solidFill>
                  <a:srgbClr val="FF0000"/>
                </a:solidFill>
              </a:rPr>
              <a:t>COTS Edge emitter Laser</a:t>
            </a:r>
          </a:p>
          <a:p>
            <a:pPr lvl="1">
              <a:lnSpc>
                <a:spcPct val="150000"/>
              </a:lnSpc>
            </a:pPr>
            <a:r>
              <a:rPr lang="en-US" sz="1200" dirty="0" smtClean="0"/>
              <a:t>Laser driver GBLD v4.2</a:t>
            </a:r>
            <a:endParaRPr lang="en-US" sz="1200" dirty="0"/>
          </a:p>
        </p:txBody>
      </p:sp>
      <p:grpSp>
        <p:nvGrpSpPr>
          <p:cNvPr id="9" name="Group 8"/>
          <p:cNvGrpSpPr/>
          <p:nvPr/>
        </p:nvGrpSpPr>
        <p:grpSpPr>
          <a:xfrm>
            <a:off x="4469015" y="1193023"/>
            <a:ext cx="4057217" cy="1425238"/>
            <a:chOff x="4069226" y="3655446"/>
            <a:chExt cx="7055974" cy="2478654"/>
          </a:xfrm>
        </p:grpSpPr>
        <p:sp>
          <p:nvSpPr>
            <p:cNvPr id="10" name="Rectangle 9"/>
            <p:cNvSpPr/>
            <p:nvPr/>
          </p:nvSpPr>
          <p:spPr>
            <a:xfrm>
              <a:off x="4584700" y="4241800"/>
              <a:ext cx="1671664" cy="56754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10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598818" y="4300270"/>
              <a:ext cx="1645366" cy="4549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Laser Diode</a:t>
              </a:r>
              <a:endParaRPr lang="en-GB" sz="11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594785" y="3869347"/>
              <a:ext cx="990230" cy="4549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TOSA</a:t>
              </a:r>
              <a:endParaRPr lang="en-GB" sz="11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071165" y="4340905"/>
              <a:ext cx="636179" cy="4549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TX</a:t>
              </a:r>
              <a:endParaRPr lang="en-GB" sz="1100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582761" y="5322568"/>
              <a:ext cx="1671664" cy="56754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10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769883" y="5389416"/>
              <a:ext cx="1388888" cy="4549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PIN + TIA</a:t>
              </a:r>
              <a:endParaRPr lang="en-GB" sz="11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598818" y="4958492"/>
              <a:ext cx="1018109" cy="4549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ROSA</a:t>
              </a:r>
              <a:endParaRPr lang="en-GB" sz="11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69226" y="5421671"/>
              <a:ext cx="664057" cy="4549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RX</a:t>
              </a:r>
              <a:endParaRPr lang="en-GB" sz="1100" dirty="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6951636" y="4025900"/>
              <a:ext cx="4173564" cy="2108200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100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7216108" y="4241800"/>
              <a:ext cx="1787765" cy="56754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10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7306602" y="4282277"/>
              <a:ext cx="1656517" cy="4549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Laser Driver</a:t>
              </a:r>
              <a:endParaRPr lang="en-GB" sz="1100" dirty="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10033000" y="4228584"/>
              <a:ext cx="861418" cy="166152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100"/>
            </a:p>
          </p:txBody>
        </p:sp>
        <p:sp>
          <p:nvSpPr>
            <p:cNvPr id="22" name="TextBox 21"/>
            <p:cNvSpPr txBox="1"/>
            <p:nvPr/>
          </p:nvSpPr>
          <p:spPr>
            <a:xfrm rot="16200000">
              <a:off x="9727709" y="4705319"/>
              <a:ext cx="1397249" cy="7493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/>
                <a:t>edge</a:t>
              </a:r>
            </a:p>
            <a:p>
              <a:pPr algn="ctr"/>
              <a:r>
                <a:rPr lang="en-US" sz="1100" dirty="0"/>
                <a:t>connector</a:t>
              </a:r>
              <a:endParaRPr lang="en-GB" sz="1100" dirty="0"/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 flipH="1" flipV="1">
              <a:off x="9080640" y="4540959"/>
              <a:ext cx="825360" cy="1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 flipH="1" flipV="1">
              <a:off x="6297695" y="4532629"/>
              <a:ext cx="825360" cy="1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>
              <a:off x="6349002" y="5618069"/>
              <a:ext cx="3567845" cy="3658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>
              <a:stCxn id="27" idx="3"/>
            </p:cNvCxnSpPr>
            <p:nvPr/>
          </p:nvCxnSpPr>
          <p:spPr>
            <a:xfrm flipV="1">
              <a:off x="9241470" y="5164572"/>
              <a:ext cx="715527" cy="2180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8582989" y="4958887"/>
              <a:ext cx="658482" cy="4549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I</a:t>
              </a:r>
              <a:r>
                <a:rPr lang="en-US" sz="1100" baseline="30000" dirty="0"/>
                <a:t>2</a:t>
              </a:r>
              <a:r>
                <a:rPr lang="en-US" sz="1100" dirty="0"/>
                <a:t>C</a:t>
              </a:r>
              <a:endParaRPr lang="en-GB" sz="1100" dirty="0"/>
            </a:p>
          </p:txBody>
        </p:sp>
        <p:cxnSp>
          <p:nvCxnSpPr>
            <p:cNvPr id="28" name="Elbow Connector 27"/>
            <p:cNvCxnSpPr/>
            <p:nvPr/>
          </p:nvCxnSpPr>
          <p:spPr>
            <a:xfrm rot="10800000">
              <a:off x="8109990" y="4877062"/>
              <a:ext cx="445858" cy="296356"/>
            </a:xfrm>
            <a:prstGeom prst="bentConnector2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6990612" y="3655446"/>
              <a:ext cx="828536" cy="4549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PCB</a:t>
              </a:r>
              <a:endParaRPr lang="en-GB" sz="1100" dirty="0"/>
            </a:p>
          </p:txBody>
        </p:sp>
      </p:grpSp>
      <p:sp>
        <p:nvSpPr>
          <p:cNvPr id="30" name="Right Arrow 29"/>
          <p:cNvSpPr/>
          <p:nvPr/>
        </p:nvSpPr>
        <p:spPr>
          <a:xfrm>
            <a:off x="1690331" y="3979584"/>
            <a:ext cx="2228302" cy="41537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64410" y="3381042"/>
            <a:ext cx="3354478" cy="1141577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1681051" y="4079188"/>
            <a:ext cx="18747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chemeClr val="tx2"/>
                </a:solidFill>
              </a:rPr>
              <a:t>011100010101101001010100</a:t>
            </a:r>
            <a:endParaRPr lang="en-GB" sz="1000" b="1" dirty="0">
              <a:solidFill>
                <a:schemeClr val="tx2"/>
              </a:solidFill>
            </a:endParaRPr>
          </a:p>
        </p:txBody>
      </p:sp>
      <p:sp>
        <p:nvSpPr>
          <p:cNvPr id="33" name="Right Arrow 32"/>
          <p:cNvSpPr/>
          <p:nvPr/>
        </p:nvSpPr>
        <p:spPr>
          <a:xfrm rot="10800000">
            <a:off x="1690330" y="3490146"/>
            <a:ext cx="2228302" cy="41537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/>
          <p:cNvSpPr txBox="1"/>
          <p:nvPr/>
        </p:nvSpPr>
        <p:spPr>
          <a:xfrm>
            <a:off x="1934294" y="3589752"/>
            <a:ext cx="19361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chemeClr val="tx2"/>
                </a:solidFill>
              </a:rPr>
              <a:t>0111000101011010000110100</a:t>
            </a:r>
            <a:endParaRPr lang="en-GB" sz="1000" b="1" dirty="0">
              <a:solidFill>
                <a:schemeClr val="tx2"/>
              </a:solidFill>
            </a:endParaRPr>
          </a:p>
        </p:txBody>
      </p:sp>
      <p:sp>
        <p:nvSpPr>
          <p:cNvPr id="36" name="Oval 35"/>
          <p:cNvSpPr/>
          <p:nvPr/>
        </p:nvSpPr>
        <p:spPr>
          <a:xfrm>
            <a:off x="4486783" y="1278846"/>
            <a:ext cx="1410008" cy="710907"/>
          </a:xfrm>
          <a:prstGeom prst="ellipse">
            <a:avLst/>
          </a:prstGeom>
          <a:noFill/>
          <a:ln w="25400">
            <a:solidFill>
              <a:srgbClr val="FF0000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0840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2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CERNcobrandi16-9</Template>
  <TotalTime>2065</TotalTime>
  <Words>890</Words>
  <Application>Microsoft Office PowerPoint</Application>
  <PresentationFormat>On-screen Show (16:9)</PresentationFormat>
  <Paragraphs>350</Paragraphs>
  <Slides>22</Slides>
  <Notes>0</Notes>
  <HiddenSlides>6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Arial</vt:lpstr>
      <vt:lpstr>Calibri</vt:lpstr>
      <vt:lpstr>CERN2Corporate16-9</vt:lpstr>
      <vt:lpstr>Radiation hardness in single-mode optical links for Accelerator Instrumentation</vt:lpstr>
      <vt:lpstr>Outline</vt:lpstr>
      <vt:lpstr>Optical Links for Accelerator Instrumentation</vt:lpstr>
      <vt:lpstr>The GBT-based Expandable Front-End (GEFE)</vt:lpstr>
      <vt:lpstr>Project timeline</vt:lpstr>
      <vt:lpstr>Single-mode Versatile Link Transceiver - VTRx</vt:lpstr>
      <vt:lpstr>Project timeline</vt:lpstr>
      <vt:lpstr>CWDM Single-Mode Versatile link</vt:lpstr>
      <vt:lpstr>CWDM Single-mode Versatile Link Transceiver - VTRx</vt:lpstr>
      <vt:lpstr>Displacement damage – TOSA in n-beam</vt:lpstr>
      <vt:lpstr>Displacement damage 1/2</vt:lpstr>
      <vt:lpstr>Displacement damage 2/2</vt:lpstr>
      <vt:lpstr>Edge-emitting Laser radiation tolerance</vt:lpstr>
      <vt:lpstr>Coarse Wavelength Division Multiplexing</vt:lpstr>
      <vt:lpstr>Summary and further work</vt:lpstr>
      <vt:lpstr>Radiation hardness in single-mode optical links for Accelerator Instrumentation</vt:lpstr>
      <vt:lpstr>PowerPoint Presentation</vt:lpstr>
      <vt:lpstr>Summary and further work</vt:lpstr>
      <vt:lpstr>CWDM Single-mode Versatile link</vt:lpstr>
      <vt:lpstr>Displacement damage 1/2</vt:lpstr>
      <vt:lpstr>10 Gbps VTx operation</vt:lpstr>
      <vt:lpstr>Uplink lane rate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Ruben Garcia Alia</dc:creator>
  <cp:lastModifiedBy>Carmelo Scarcella</cp:lastModifiedBy>
  <cp:revision>107</cp:revision>
  <cp:lastPrinted>2018-11-30T14:56:16Z</cp:lastPrinted>
  <dcterms:created xsi:type="dcterms:W3CDTF">2016-04-26T16:44:32Z</dcterms:created>
  <dcterms:modified xsi:type="dcterms:W3CDTF">2018-12-11T17:32:24Z</dcterms:modified>
</cp:coreProperties>
</file>