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72" r:id="rId4"/>
    <p:sldId id="269" r:id="rId5"/>
    <p:sldId id="268" r:id="rId6"/>
    <p:sldId id="285" r:id="rId7"/>
    <p:sldId id="263" r:id="rId8"/>
    <p:sldId id="283" r:id="rId9"/>
    <p:sldId id="288" r:id="rId10"/>
    <p:sldId id="289" r:id="rId11"/>
    <p:sldId id="290" r:id="rId12"/>
    <p:sldId id="286" r:id="rId13"/>
    <p:sldId id="291" r:id="rId14"/>
    <p:sldId id="292" r:id="rId15"/>
    <p:sldId id="293" r:id="rId16"/>
    <p:sldId id="29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3399FF"/>
    <a:srgbClr val="0066CC"/>
    <a:srgbClr val="99CCFF"/>
    <a:srgbClr val="CCCCFF"/>
    <a:srgbClr val="FF99FF"/>
    <a:srgbClr val="FFCCFF"/>
    <a:srgbClr val="FFCCCC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0" autoAdjust="0"/>
    <p:restoredTop sz="94694" autoAdjust="0"/>
  </p:normalViewPr>
  <p:slideViewPr>
    <p:cSldViewPr snapToGrid="0">
      <p:cViewPr varScale="1">
        <p:scale>
          <a:sx n="119" d="100"/>
          <a:sy n="119" d="100"/>
        </p:scale>
        <p:origin x="9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4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459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2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8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04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51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09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33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27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775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FA071-5F5A-40F6-BB29-D1E7214B4968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2E326-A188-447D-BFBF-2DC981F865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jpe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3998" y="1587850"/>
            <a:ext cx="73637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chemeClr val="tx2"/>
                </a:solidFill>
              </a:rPr>
              <a:t>ETH to </a:t>
            </a:r>
            <a:r>
              <a:rPr lang="en-GB" sz="4000" b="1" dirty="0" err="1" smtClean="0">
                <a:solidFill>
                  <a:schemeClr val="tx2"/>
                </a:solidFill>
              </a:rPr>
              <a:t>fiber</a:t>
            </a:r>
            <a:r>
              <a:rPr lang="en-GB" sz="4000" b="1" dirty="0" smtClean="0">
                <a:solidFill>
                  <a:schemeClr val="tx2"/>
                </a:solidFill>
              </a:rPr>
              <a:t> converters and</a:t>
            </a:r>
          </a:p>
          <a:p>
            <a:pPr algn="ctr"/>
            <a:r>
              <a:rPr lang="en-GB" sz="4000" b="1" dirty="0" err="1">
                <a:solidFill>
                  <a:schemeClr val="tx2"/>
                </a:solidFill>
              </a:rPr>
              <a:t>f</a:t>
            </a:r>
            <a:r>
              <a:rPr lang="en-GB" sz="4000" b="1" dirty="0" err="1" smtClean="0">
                <a:solidFill>
                  <a:schemeClr val="tx2"/>
                </a:solidFill>
              </a:rPr>
              <a:t>iber</a:t>
            </a:r>
            <a:r>
              <a:rPr lang="en-GB" sz="4000" b="1" dirty="0" smtClean="0">
                <a:solidFill>
                  <a:schemeClr val="tx2"/>
                </a:solidFill>
              </a:rPr>
              <a:t> bundle radiation hardness </a:t>
            </a:r>
          </a:p>
          <a:p>
            <a:pPr algn="ctr"/>
            <a:r>
              <a:rPr lang="en-GB" sz="4000" b="1" dirty="0" smtClean="0">
                <a:solidFill>
                  <a:schemeClr val="tx2"/>
                </a:solidFill>
              </a:rPr>
              <a:t>tests at CHARM and IRMA</a:t>
            </a:r>
          </a:p>
          <a:p>
            <a:pPr algn="ctr"/>
            <a:endParaRPr lang="en-GB" sz="4000" b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644" y="1413268"/>
            <a:ext cx="1865759" cy="17966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03" y="1407021"/>
            <a:ext cx="1805909" cy="18029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42872" y="3947645"/>
            <a:ext cx="1162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chemeClr val="tx2"/>
                </a:solidFill>
              </a:rPr>
              <a:t>BE-BI-PM</a:t>
            </a:r>
          </a:p>
        </p:txBody>
      </p:sp>
      <p:sp>
        <p:nvSpPr>
          <p:cNvPr id="7" name="Rectangle 6"/>
          <p:cNvSpPr/>
          <p:nvPr/>
        </p:nvSpPr>
        <p:spPr>
          <a:xfrm>
            <a:off x="656303" y="5767270"/>
            <a:ext cx="90434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 smtClean="0">
                <a:solidFill>
                  <a:schemeClr val="tx2"/>
                </a:solidFill>
              </a:rPr>
              <a:t>Ack. </a:t>
            </a:r>
            <a:r>
              <a:rPr lang="en-GB" sz="1600" i="1" dirty="0" err="1" smtClean="0">
                <a:solidFill>
                  <a:schemeClr val="tx2"/>
                </a:solidFill>
              </a:rPr>
              <a:t>S.Danzeca</a:t>
            </a:r>
            <a:r>
              <a:rPr lang="en-GB" sz="1600" i="1" dirty="0">
                <a:solidFill>
                  <a:schemeClr val="tx2"/>
                </a:solidFill>
              </a:rPr>
              <a:t>*</a:t>
            </a:r>
            <a:r>
              <a:rPr lang="en-GB" sz="1600" i="1" dirty="0" smtClean="0">
                <a:solidFill>
                  <a:schemeClr val="tx2"/>
                </a:solidFill>
              </a:rPr>
              <a:t>, C. </a:t>
            </a:r>
            <a:r>
              <a:rPr lang="en-GB" sz="1600" i="1" dirty="0" err="1" smtClean="0">
                <a:solidFill>
                  <a:schemeClr val="tx2"/>
                </a:solidFill>
              </a:rPr>
              <a:t>Cangialosi</a:t>
            </a:r>
            <a:r>
              <a:rPr lang="en-GB" sz="1600" i="1" dirty="0" smtClean="0">
                <a:solidFill>
                  <a:schemeClr val="tx2"/>
                </a:solidFill>
              </a:rPr>
              <a:t>*, J. </a:t>
            </a:r>
            <a:r>
              <a:rPr lang="en-GB" sz="1600" i="1" dirty="0" err="1" smtClean="0">
                <a:solidFill>
                  <a:schemeClr val="tx2"/>
                </a:solidFill>
              </a:rPr>
              <a:t>Lendaro</a:t>
            </a:r>
            <a:r>
              <a:rPr lang="en-GB" sz="1600" i="1" dirty="0" smtClean="0">
                <a:solidFill>
                  <a:schemeClr val="tx2"/>
                </a:solidFill>
              </a:rPr>
              <a:t>*, H. </a:t>
            </a:r>
            <a:r>
              <a:rPr lang="en-GB" sz="1600" i="1" dirty="0" err="1" smtClean="0">
                <a:solidFill>
                  <a:schemeClr val="tx2"/>
                </a:solidFill>
              </a:rPr>
              <a:t>Desjonqueres</a:t>
            </a:r>
            <a:r>
              <a:rPr lang="en-GB" sz="1600" i="1" dirty="0" smtClean="0">
                <a:solidFill>
                  <a:schemeClr val="tx2"/>
                </a:solidFill>
              </a:rPr>
              <a:t>**, S. Poirier** (* CERN, ** IRMA-CEA </a:t>
            </a:r>
            <a:r>
              <a:rPr lang="en-GB" sz="1600" i="1" dirty="0" err="1" smtClean="0">
                <a:solidFill>
                  <a:schemeClr val="tx2"/>
                </a:solidFill>
              </a:rPr>
              <a:t>Saclay</a:t>
            </a:r>
            <a:r>
              <a:rPr lang="en-GB" sz="1600" i="1" dirty="0" smtClean="0">
                <a:solidFill>
                  <a:schemeClr val="tx2"/>
                </a:solidFill>
              </a:rPr>
              <a:t>) </a:t>
            </a:r>
            <a:endParaRPr lang="en-GB" sz="1600" i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10412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7055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IRMA introduction and setup (2)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24" name="D18EF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5400000">
            <a:off x="7618434" y="1949722"/>
            <a:ext cx="5458471" cy="301470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219296" y="4270953"/>
            <a:ext cx="2530817" cy="19153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Dose Rate = 3.6kGy/h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Irradiation Time = 8 d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Relaxation time =  1 d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err="1" smtClean="0"/>
              <a:t>Acq</a:t>
            </a:r>
            <a:r>
              <a:rPr lang="en-US" sz="1700" dirty="0" smtClean="0"/>
              <a:t>. Image delay = 15’</a:t>
            </a:r>
          </a:p>
          <a:p>
            <a:pPr marL="285750" indent="-2857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700" dirty="0" smtClean="0"/>
              <a:t>Temperature = 24-27 </a:t>
            </a:r>
            <a:r>
              <a:rPr lang="fr-CH" sz="1700" dirty="0"/>
              <a:t>°</a:t>
            </a:r>
            <a:r>
              <a:rPr lang="en-US" sz="1700" dirty="0"/>
              <a:t>C</a:t>
            </a:r>
            <a:endParaRPr lang="en-US" sz="1700" dirty="0" smtClean="0"/>
          </a:p>
          <a:p>
            <a:endParaRPr lang="en-US"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9296" y="727837"/>
            <a:ext cx="2530817" cy="3521592"/>
          </a:xfrm>
          <a:prstGeom prst="rect">
            <a:avLst/>
          </a:prstGeom>
        </p:spPr>
      </p:pic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90853"/>
              </p:ext>
            </p:extLst>
          </p:nvPr>
        </p:nvGraphicFramePr>
        <p:xfrm>
          <a:off x="154630" y="4270953"/>
          <a:ext cx="6014816" cy="1915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3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02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Date/Time                  </a:t>
                      </a:r>
                      <a:r>
                        <a:rPr lang="en-GB" baseline="0" dirty="0" smtClean="0"/>
                        <a:t>                                  Integrated Dose [</a:t>
                      </a:r>
                      <a:r>
                        <a:rPr lang="en-GB" baseline="0" dirty="0" err="1" smtClean="0"/>
                        <a:t>Gy</a:t>
                      </a:r>
                      <a:r>
                        <a:rPr lang="en-GB" baseline="0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Start acquisition: 10/09/2018 14:41:03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Start</a:t>
                      </a:r>
                      <a:r>
                        <a:rPr lang="fr-CH" sz="1800" u="none" strike="noStrike" baseline="0" dirty="0" smtClean="0">
                          <a:effectLst/>
                        </a:rPr>
                        <a:t> irradiation:  </a:t>
                      </a:r>
                      <a:r>
                        <a:rPr lang="fr-CH" sz="1800" u="none" strike="noStrike" dirty="0" smtClean="0">
                          <a:effectLst/>
                        </a:rPr>
                        <a:t>10/09/2018 15:14:05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021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Stop irradiation:</a:t>
                      </a:r>
                      <a:r>
                        <a:rPr lang="fr-CH" sz="1800" u="none" strike="noStrike" baseline="0" dirty="0" smtClean="0">
                          <a:effectLst/>
                        </a:rPr>
                        <a:t>  </a:t>
                      </a:r>
                      <a:r>
                        <a:rPr lang="fr-CH" sz="1800" u="none" strike="noStrike" dirty="0" smtClean="0">
                          <a:effectLst/>
                        </a:rPr>
                        <a:t>18/09/2018 15:14:31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694.076 E+03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317">
                <a:tc>
                  <a:txBody>
                    <a:bodyPr/>
                    <a:lstStyle/>
                    <a:p>
                      <a:pPr algn="r" fontAlgn="ctr"/>
                      <a:r>
                        <a:rPr lang="fr-CH" sz="1800" u="none" strike="noStrike" dirty="0" smtClean="0">
                          <a:effectLst/>
                        </a:rPr>
                        <a:t>Stop Acquisition: 19/09/2018 14:36:25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694.076 E+03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/>
          <a:stretch/>
        </p:blipFill>
        <p:spPr>
          <a:xfrm>
            <a:off x="154630" y="727837"/>
            <a:ext cx="6014816" cy="352159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62308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3350" y="-25778"/>
            <a:ext cx="3025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IRMA results 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0" t="12611" r="20149" b="26460"/>
          <a:stretch/>
        </p:blipFill>
        <p:spPr>
          <a:xfrm>
            <a:off x="133350" y="720992"/>
            <a:ext cx="2292911" cy="23171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60" t="12730" r="20962" b="26341"/>
          <a:stretch/>
        </p:blipFill>
        <p:spPr>
          <a:xfrm>
            <a:off x="2523778" y="720992"/>
            <a:ext cx="2195194" cy="23171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5" t="14178" r="20063" b="25232"/>
          <a:stretch/>
        </p:blipFill>
        <p:spPr>
          <a:xfrm>
            <a:off x="4816489" y="720992"/>
            <a:ext cx="2235477" cy="2304312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133350" y="3384208"/>
            <a:ext cx="6918616" cy="2312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extBox 19"/>
          <p:cNvSpPr txBox="1"/>
          <p:nvPr/>
        </p:nvSpPr>
        <p:spPr>
          <a:xfrm>
            <a:off x="31782" y="3090458"/>
            <a:ext cx="12128435" cy="3891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fr-CH" sz="1600" dirty="0" err="1" smtClean="0"/>
              <a:t>Before</a:t>
            </a:r>
            <a:r>
              <a:rPr lang="fr-CH" sz="1600" dirty="0" smtClean="0"/>
              <a:t> Irradiation (0 Gy)         </a:t>
            </a:r>
            <a:r>
              <a:rPr lang="fr-CH" sz="1600" dirty="0" err="1" smtClean="0"/>
              <a:t>After</a:t>
            </a:r>
            <a:r>
              <a:rPr lang="fr-CH" sz="1600" dirty="0" smtClean="0"/>
              <a:t> Irradiation (700 </a:t>
            </a:r>
            <a:r>
              <a:rPr lang="fr-CH" sz="1600" dirty="0" err="1" smtClean="0"/>
              <a:t>kGy</a:t>
            </a:r>
            <a:r>
              <a:rPr lang="fr-CH" sz="1600" dirty="0" smtClean="0"/>
              <a:t>)   </a:t>
            </a:r>
            <a:r>
              <a:rPr lang="fr-CH" sz="1600" dirty="0" err="1" smtClean="0"/>
              <a:t>After</a:t>
            </a:r>
            <a:r>
              <a:rPr lang="fr-CH" sz="1600" dirty="0" smtClean="0"/>
              <a:t> relaxation (700 </a:t>
            </a:r>
            <a:r>
              <a:rPr lang="fr-CH" sz="1600" dirty="0" err="1" smtClean="0"/>
              <a:t>kGy</a:t>
            </a:r>
            <a:r>
              <a:rPr lang="fr-CH" sz="1600" dirty="0" smtClean="0"/>
              <a:t>)</a:t>
            </a:r>
            <a:endParaRPr lang="fr-CH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112" y="720992"/>
            <a:ext cx="4232391" cy="29742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124575" y="708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17286" y="682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50280" y="708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91712" y="987272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1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23670" y="3179903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63022" y="2628466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3</a:t>
            </a:r>
            <a:endParaRPr lang="fr-CH" sz="1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-452007" y="4662820"/>
            <a:ext cx="1559833" cy="3891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r>
              <a:rPr lang="fr-CH" sz="1600" b="1" dirty="0" smtClean="0">
                <a:solidFill>
                  <a:srgbClr val="FF0000"/>
                </a:solidFill>
              </a:rPr>
              <a:t>NORMALIZATION</a:t>
            </a:r>
            <a:endParaRPr lang="fr-CH" sz="1600" b="1" dirty="0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5" t="24441" r="19776" b="18106"/>
          <a:stretch/>
        </p:blipFill>
        <p:spPr>
          <a:xfrm>
            <a:off x="522468" y="3773472"/>
            <a:ext cx="2266385" cy="2246029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2793434" y="4700525"/>
            <a:ext cx="294354" cy="5293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16" y="720991"/>
            <a:ext cx="4905887" cy="526731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2" name="Group 31"/>
          <p:cNvGrpSpPr/>
          <p:nvPr/>
        </p:nvGrpSpPr>
        <p:grpSpPr>
          <a:xfrm>
            <a:off x="3090165" y="4540489"/>
            <a:ext cx="3968361" cy="919301"/>
            <a:chOff x="6426930" y="3419809"/>
            <a:chExt cx="5256558" cy="1061251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8" t="26889" r="9356" b="27408"/>
            <a:stretch/>
          </p:blipFill>
          <p:spPr>
            <a:xfrm>
              <a:off x="6426930" y="3419809"/>
              <a:ext cx="5256558" cy="1061251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6782764" y="3734557"/>
              <a:ext cx="156033" cy="30094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211876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92213" y="3732329"/>
              <a:ext cx="309536" cy="30094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601026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280260" y="3726029"/>
              <a:ext cx="309536" cy="300942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030045" y="3722982"/>
              <a:ext cx="309536" cy="300942"/>
            </a:xfrm>
            <a:prstGeom prst="rect">
              <a:avLst/>
            </a:prstGeom>
            <a:noFill/>
            <a:ln w="38100">
              <a:solidFill>
                <a:srgbClr val="925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625062" y="3722982"/>
              <a:ext cx="309536" cy="300942"/>
            </a:xfrm>
            <a:prstGeom prst="rect">
              <a:avLst/>
            </a:prstGeom>
            <a:noFill/>
            <a:ln w="38100">
              <a:solidFill>
                <a:srgbClr val="F983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1252024" y="3724909"/>
              <a:ext cx="207040" cy="300942"/>
            </a:xfrm>
            <a:prstGeom prst="rect">
              <a:avLst/>
            </a:prstGeom>
            <a:noFill/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0758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9064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27126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Conclusions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8982" y="1466748"/>
            <a:ext cx="636379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Ethernet to fiber radiation hardness test: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Single events can stop camera acquisitions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Power cycles reset correctly the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System keeps working up to 45 </a:t>
            </a:r>
            <a:r>
              <a:rPr lang="en-US" dirty="0" err="1" smtClean="0">
                <a:solidFill>
                  <a:srgbClr val="00B050"/>
                </a:solidFill>
              </a:rPr>
              <a:t>Gy</a:t>
            </a:r>
            <a:r>
              <a:rPr lang="en-US" dirty="0" smtClean="0">
                <a:solidFill>
                  <a:srgbClr val="00B050"/>
                </a:solidFill>
              </a:rPr>
              <a:t> TID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Shielding for ETH to fiber converters foreseen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 Failure cross section lower than cameras -&gt; Non limiting factor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7015022" y="1466748"/>
            <a:ext cx="461042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Fiber bundle radiation hardness test: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700 </a:t>
            </a:r>
            <a:r>
              <a:rPr lang="en-US" dirty="0" err="1" smtClean="0"/>
              <a:t>kGy</a:t>
            </a:r>
            <a:r>
              <a:rPr lang="en-US" dirty="0" smtClean="0"/>
              <a:t> TID reached in 8 days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Integrated light loss around 50%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Non-uniform light loss -&gt; to be investigated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Temperature effects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</a:rPr>
              <a:t> Still able to reconstruct a qualitative image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14361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501384" y="1039261"/>
            <a:ext cx="5612717" cy="4630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fr-CH" dirty="0" err="1" smtClean="0"/>
              <a:t>Analysis</a:t>
            </a:r>
            <a:r>
              <a:rPr lang="fr-CH" dirty="0" smtClean="0"/>
              <a:t>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Images </a:t>
            </a:r>
            <a:r>
              <a:rPr lang="fr-CH" dirty="0" err="1" smtClean="0"/>
              <a:t>selected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10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Up to </a:t>
            </a:r>
            <a:r>
              <a:rPr lang="fr-CH" dirty="0" err="1" smtClean="0"/>
              <a:t>Dtot</a:t>
            </a:r>
            <a:r>
              <a:rPr lang="fr-CH" dirty="0" smtClean="0"/>
              <a:t> = 240 </a:t>
            </a:r>
            <a:r>
              <a:rPr lang="fr-CH" dirty="0" err="1" smtClean="0"/>
              <a:t>kGy</a:t>
            </a:r>
            <a:r>
              <a:rPr lang="fr-CH" dirty="0" smtClean="0"/>
              <a:t> (3 </a:t>
            </a:r>
            <a:r>
              <a:rPr lang="fr-CH" dirty="0" err="1" smtClean="0"/>
              <a:t>days</a:t>
            </a:r>
            <a:r>
              <a:rPr lang="fr-CH" dirty="0"/>
              <a:t>)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Normalized</a:t>
            </a:r>
            <a:r>
              <a:rPr lang="fr-CH" dirty="0" smtClean="0"/>
              <a:t> to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 err="1" smtClean="0"/>
              <a:t>Results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Center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Edges</a:t>
            </a:r>
            <a:r>
              <a:rPr lang="fr-CH" dirty="0" smtClean="0"/>
              <a:t> down to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3350" y="-25778"/>
            <a:ext cx="3606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IRMA results (2)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31024" y="6482060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April 2017  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S.Burger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200" y="1039261"/>
            <a:ext cx="5917800" cy="4630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r>
              <a:rPr lang="fr-CH" dirty="0" err="1" smtClean="0"/>
              <a:t>Analysis</a:t>
            </a:r>
            <a:r>
              <a:rPr lang="fr-CH" dirty="0" smtClean="0"/>
              <a:t>: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Images </a:t>
            </a:r>
            <a:r>
              <a:rPr lang="fr-CH" dirty="0" err="1" smtClean="0"/>
              <a:t>selected</a:t>
            </a:r>
            <a:r>
              <a:rPr lang="fr-CH" dirty="0" smtClean="0"/>
              <a:t> </a:t>
            </a:r>
            <a:r>
              <a:rPr lang="fr-CH" dirty="0" err="1" smtClean="0"/>
              <a:t>every</a:t>
            </a:r>
            <a:r>
              <a:rPr lang="fr-CH" dirty="0" smtClean="0"/>
              <a:t> 10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From</a:t>
            </a:r>
            <a:r>
              <a:rPr lang="fr-CH" dirty="0" smtClean="0"/>
              <a:t> Day  3 to Day 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From</a:t>
            </a:r>
            <a:r>
              <a:rPr lang="fr-CH" dirty="0" smtClean="0"/>
              <a:t> 240 </a:t>
            </a:r>
            <a:r>
              <a:rPr lang="fr-CH" dirty="0" err="1" smtClean="0"/>
              <a:t>kGy</a:t>
            </a:r>
            <a:r>
              <a:rPr lang="fr-CH" dirty="0" smtClean="0"/>
              <a:t> to 700 </a:t>
            </a:r>
            <a:r>
              <a:rPr lang="fr-CH" dirty="0" err="1" smtClean="0"/>
              <a:t>kGy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Normalized</a:t>
            </a:r>
            <a:r>
              <a:rPr lang="fr-CH" dirty="0" smtClean="0"/>
              <a:t> to </a:t>
            </a:r>
            <a:r>
              <a:rPr lang="fr-CH" dirty="0" err="1" smtClean="0"/>
              <a:t>reference</a:t>
            </a: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fr-CH" dirty="0" err="1" smtClean="0"/>
              <a:t>Results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Center </a:t>
            </a:r>
            <a:r>
              <a:rPr lang="fr-CH" dirty="0" err="1" smtClean="0"/>
              <a:t>starts</a:t>
            </a:r>
            <a:r>
              <a:rPr lang="fr-CH" dirty="0" smtClean="0"/>
              <a:t> </a:t>
            </a:r>
            <a:r>
              <a:rPr lang="fr-CH" dirty="0" err="1" smtClean="0"/>
              <a:t>decreasing</a:t>
            </a:r>
            <a:r>
              <a:rPr lang="fr-CH" dirty="0" smtClean="0"/>
              <a:t> </a:t>
            </a:r>
            <a:r>
              <a:rPr lang="fr-CH" dirty="0" err="1" smtClean="0"/>
              <a:t>faster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down to 70 %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Edges</a:t>
            </a:r>
            <a:r>
              <a:rPr lang="fr-CH" dirty="0" smtClean="0"/>
              <a:t> down to 30 %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384" y="1039261"/>
            <a:ext cx="5612717" cy="4630063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4" name="Down Arrow 13"/>
          <p:cNvSpPr/>
          <p:nvPr/>
        </p:nvSpPr>
        <p:spPr>
          <a:xfrm>
            <a:off x="9391490" y="1505481"/>
            <a:ext cx="165959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Down Arrow 14"/>
          <p:cNvSpPr/>
          <p:nvPr/>
        </p:nvSpPr>
        <p:spPr>
          <a:xfrm>
            <a:off x="7431024" y="3662972"/>
            <a:ext cx="153306" cy="12450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Down Arrow 15"/>
          <p:cNvSpPr/>
          <p:nvPr/>
        </p:nvSpPr>
        <p:spPr>
          <a:xfrm>
            <a:off x="11400972" y="3525813"/>
            <a:ext cx="153306" cy="124500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1039259"/>
            <a:ext cx="5917801" cy="4630065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1" name="Down Arrow 10"/>
          <p:cNvSpPr/>
          <p:nvPr/>
        </p:nvSpPr>
        <p:spPr>
          <a:xfrm>
            <a:off x="1088821" y="2146233"/>
            <a:ext cx="175885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Down Arrow 11"/>
          <p:cNvSpPr/>
          <p:nvPr/>
        </p:nvSpPr>
        <p:spPr>
          <a:xfrm>
            <a:off x="5193783" y="2210241"/>
            <a:ext cx="175885" cy="18488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0474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1" grpId="0" animBg="1"/>
      <p:bldP spid="11" grpId="1" animBg="1"/>
      <p:bldP spid="12" grpId="0" animBg="1"/>
      <p:bldP spid="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Relaxation time profiles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20" y="1690688"/>
            <a:ext cx="6371353" cy="4877381"/>
          </a:xfrm>
        </p:spPr>
      </p:pic>
    </p:spTree>
    <p:extLst>
      <p:ext uri="{BB962C8B-B14F-4D97-AF65-F5344CB8AC3E}">
        <p14:creationId xmlns:p14="http://schemas.microsoft.com/office/powerpoint/2010/main" val="11255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Spikes vs Temperature</a:t>
            </a:r>
            <a:endParaRPr lang="fr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411" y="1738540"/>
            <a:ext cx="6416761" cy="5119460"/>
          </a:xfrm>
        </p:spPr>
      </p:pic>
      <p:cxnSp>
        <p:nvCxnSpPr>
          <p:cNvPr id="5" name="Straight Connector 4"/>
          <p:cNvCxnSpPr/>
          <p:nvPr/>
        </p:nvCxnSpPr>
        <p:spPr>
          <a:xfrm flipH="1">
            <a:off x="9079832" y="2438400"/>
            <a:ext cx="8021" cy="33768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2879558" y="2438400"/>
            <a:ext cx="8021" cy="337686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27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corrected profiles</a:t>
            </a:r>
            <a:endParaRPr lang="fr-CH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15" y="1690688"/>
            <a:ext cx="6883925" cy="5140593"/>
          </a:xfrm>
        </p:spPr>
      </p:pic>
    </p:spTree>
    <p:extLst>
      <p:ext uri="{BB962C8B-B14F-4D97-AF65-F5344CB8AC3E}">
        <p14:creationId xmlns:p14="http://schemas.microsoft.com/office/powerpoint/2010/main" val="83887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2844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36" name="Content Placeholder 3"/>
          <p:cNvSpPr txBox="1">
            <a:spLocks/>
          </p:cNvSpPr>
          <p:nvPr/>
        </p:nvSpPr>
        <p:spPr>
          <a:xfrm>
            <a:off x="76200" y="1002539"/>
            <a:ext cx="7997951" cy="49503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Beam profile imaging nowadays: BTV – </a:t>
            </a:r>
            <a:r>
              <a:rPr lang="en-US" dirty="0" err="1" smtClean="0"/>
              <a:t>Vidicon</a:t>
            </a:r>
            <a:endParaRPr lang="en-US" dirty="0" smtClean="0"/>
          </a:p>
          <a:p>
            <a:pPr lvl="1" algn="l"/>
            <a:r>
              <a:rPr lang="en-GB" dirty="0" smtClean="0"/>
              <a:t>Advantages: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Most Rad Hard so far…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No active components inside.</a:t>
            </a:r>
          </a:p>
          <a:p>
            <a:pPr lvl="1" algn="l"/>
            <a:r>
              <a:rPr lang="en-US" dirty="0" smtClean="0"/>
              <a:t>Drawbacks: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Limited life.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/>
              <a:t>Limited sensitivity (observation instruments).</a:t>
            </a:r>
          </a:p>
          <a:p>
            <a:pPr marL="1257300" lvl="2" indent="-342900" algn="l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Issues of procurement (no production since &gt; 5years, still </a:t>
            </a:r>
            <a:r>
              <a:rPr lang="en-GB" dirty="0" smtClean="0">
                <a:solidFill>
                  <a:srgbClr val="FF0000"/>
                </a:solidFill>
              </a:rPr>
              <a:t>≈</a:t>
            </a:r>
            <a:r>
              <a:rPr lang="en-GB" sz="1600" dirty="0" smtClean="0">
                <a:solidFill>
                  <a:srgbClr val="FF0000"/>
                </a:solidFill>
              </a:rPr>
              <a:t>100 pieces in stock).</a:t>
            </a:r>
          </a:p>
          <a:p>
            <a:pPr lvl="2" algn="l"/>
            <a:endParaRPr lang="en-US" sz="1600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/>
              <a:t>Beam profile imaging upgrade: imaging fiber system</a:t>
            </a:r>
          </a:p>
          <a:p>
            <a:pPr lvl="1" algn="l"/>
            <a:r>
              <a:rPr lang="en-US" i="1" u="sng" dirty="0" smtClean="0"/>
              <a:t>Principle</a:t>
            </a:r>
            <a:r>
              <a:rPr lang="en-US" dirty="0" smtClean="0"/>
              <a:t>: </a:t>
            </a:r>
            <a:r>
              <a:rPr lang="en-GB" dirty="0"/>
              <a:t>Transport an image away from a high radiation </a:t>
            </a:r>
          </a:p>
          <a:p>
            <a:pPr lvl="1" algn="l"/>
            <a:r>
              <a:rPr lang="en-GB" dirty="0"/>
              <a:t>    level area up to the camera located in a ‘safer’ place.</a:t>
            </a:r>
          </a:p>
          <a:p>
            <a:pPr lvl="1" algn="l"/>
            <a:endParaRPr lang="en-US" dirty="0" smtClean="0"/>
          </a:p>
          <a:p>
            <a:pPr lvl="1" algn="l"/>
            <a:r>
              <a:rPr lang="en-US" dirty="0" smtClean="0"/>
              <a:t>Advantages</a:t>
            </a:r>
            <a:r>
              <a:rPr lang="en-US" dirty="0" smtClean="0"/>
              <a:t>: </a:t>
            </a:r>
            <a:r>
              <a:rPr lang="en-US" dirty="0"/>
              <a:t>Increased life time.</a:t>
            </a:r>
          </a:p>
          <a:p>
            <a:pPr lvl="1" algn="l"/>
            <a:endParaRPr lang="en-US" smtClean="0"/>
          </a:p>
          <a:p>
            <a:pPr lvl="1" algn="l"/>
            <a:r>
              <a:rPr lang="en-US" smtClean="0"/>
              <a:t>Procurement </a:t>
            </a:r>
            <a:r>
              <a:rPr lang="en-US" dirty="0" smtClean="0"/>
              <a:t>of 2x2m and 2x10m long/bunch of 10k fibers.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8074151" y="1725096"/>
            <a:ext cx="347472" cy="114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Content Placeholder 3"/>
          <p:cNvSpPr txBox="1">
            <a:spLocks/>
          </p:cNvSpPr>
          <p:nvPr/>
        </p:nvSpPr>
        <p:spPr>
          <a:xfrm>
            <a:off x="8421624" y="1002540"/>
            <a:ext cx="3703319" cy="3046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Radiation hardness tests on:</a:t>
            </a:r>
          </a:p>
          <a:p>
            <a:pPr algn="l"/>
            <a:endParaRPr lang="en-US" dirty="0" smtClean="0"/>
          </a:p>
          <a:p>
            <a:pPr algn="l"/>
            <a:r>
              <a:rPr lang="en-US" sz="2000" dirty="0" smtClean="0"/>
              <a:t>1. Digital cameras @ CHARM</a:t>
            </a:r>
          </a:p>
          <a:p>
            <a:pPr algn="l"/>
            <a:r>
              <a:rPr lang="en-US" sz="2000" dirty="0" smtClean="0"/>
              <a:t>     </a:t>
            </a:r>
            <a:r>
              <a:rPr lang="en-US" sz="1400" dirty="0" smtClean="0"/>
              <a:t>(RADWG 13th Avril 2017, S. Burger)</a:t>
            </a:r>
          </a:p>
          <a:p>
            <a:pPr algn="l"/>
            <a:r>
              <a:rPr lang="en-US" sz="2000" dirty="0" smtClean="0"/>
              <a:t>2. Eth/fiber converters @ CHARM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 smtClean="0"/>
              <a:t>3. Fiber bundle @ IRMA</a:t>
            </a:r>
          </a:p>
          <a:p>
            <a:pPr algn="l"/>
            <a:r>
              <a:rPr lang="en-US" sz="2000" dirty="0" smtClean="0"/>
              <a:t>    </a:t>
            </a:r>
            <a:r>
              <a:rPr lang="en-US" sz="1400" dirty="0" smtClean="0"/>
              <a:t>(RADWG 23rd May 2018, D. Celeste)</a:t>
            </a:r>
          </a:p>
          <a:p>
            <a:pPr marL="457200" indent="-457200" algn="l">
              <a:buAutoNum type="arabicPeriod" startAt="3"/>
            </a:pPr>
            <a:endParaRPr lang="en-US" sz="2000" dirty="0"/>
          </a:p>
          <a:p>
            <a:pPr marL="457200" indent="-457200" algn="l">
              <a:buFont typeface="+mj-lt"/>
              <a:buAutoNum type="arabicPeriod"/>
            </a:pPr>
            <a:endParaRPr lang="en-US" sz="20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7240750" y="3776214"/>
            <a:ext cx="4751753" cy="2284169"/>
            <a:chOff x="4346801" y="4418919"/>
            <a:chExt cx="6132903" cy="174307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6801" y="4418919"/>
              <a:ext cx="4543425" cy="1743075"/>
            </a:xfrm>
            <a:prstGeom prst="rect">
              <a:avLst/>
            </a:prstGeom>
          </p:spPr>
        </p:pic>
        <p:sp>
          <p:nvSpPr>
            <p:cNvPr id="45" name="Oval 44"/>
            <p:cNvSpPr/>
            <p:nvPr/>
          </p:nvSpPr>
          <p:spPr>
            <a:xfrm>
              <a:off x="8639175" y="5595938"/>
              <a:ext cx="352425" cy="52387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9493248" y="5614422"/>
              <a:ext cx="986456" cy="50539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/>
                <a:t>Camera</a:t>
              </a:r>
              <a:endParaRPr lang="en-GB" sz="12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480550" y="5688806"/>
              <a:ext cx="88900" cy="347664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8312944" y="5734050"/>
              <a:ext cx="319881" cy="619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837614" y="5833779"/>
              <a:ext cx="615949" cy="14366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5" idx="2"/>
            </p:cNvCxnSpPr>
            <p:nvPr/>
          </p:nvCxnSpPr>
          <p:spPr>
            <a:xfrm flipH="1">
              <a:off x="8355807" y="5857876"/>
              <a:ext cx="283368" cy="478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8837615" y="5734050"/>
              <a:ext cx="615948" cy="1021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08129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3350" y="-25778"/>
            <a:ext cx="2217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4645" y="1645651"/>
            <a:ext cx="718299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Tests at CHARM: introduction and setup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Results  on </a:t>
            </a:r>
            <a:r>
              <a:rPr lang="en-GB" sz="2400" dirty="0" err="1" smtClean="0">
                <a:solidFill>
                  <a:schemeClr val="accent5">
                    <a:lumMod val="50000"/>
                  </a:schemeClr>
                </a:solidFill>
              </a:rPr>
              <a:t>ethernet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to </a:t>
            </a:r>
            <a:r>
              <a:rPr lang="en-GB" sz="2400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converters </a:t>
            </a:r>
            <a:r>
              <a:rPr lang="en-GB" sz="2400" dirty="0" err="1" smtClean="0">
                <a:solidFill>
                  <a:schemeClr val="accent5">
                    <a:lumMod val="50000"/>
                  </a:schemeClr>
                </a:solidFill>
              </a:rPr>
              <a:t>RadHard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test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Tests at IRMA introduction and setup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Results  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on </a:t>
            </a:r>
            <a:r>
              <a:rPr lang="en-GB" sz="2400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bundle </a:t>
            </a:r>
            <a:r>
              <a:rPr lang="en-GB" sz="2400" dirty="0" err="1">
                <a:solidFill>
                  <a:schemeClr val="accent5">
                    <a:lumMod val="50000"/>
                  </a:schemeClr>
                </a:solidFill>
              </a:rPr>
              <a:t>RadHard</a:t>
            </a:r>
            <a:r>
              <a:rPr lang="en-GB" sz="2400" dirty="0">
                <a:solidFill>
                  <a:schemeClr val="accent5">
                    <a:lumMod val="50000"/>
                  </a:schemeClr>
                </a:solidFill>
              </a:rPr>
              <a:t> test </a:t>
            </a:r>
            <a:endParaRPr lang="en-GB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Conclusions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78416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90537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1" y="737298"/>
            <a:ext cx="79661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Increase of the use of high performance digital cameras in BI.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Radiation effect issue mitigated with optical line, shielding and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RadHard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innovation.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9361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Tests at CHARM: introduction and setup (1)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8853" y="737298"/>
            <a:ext cx="3637109" cy="54081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3" name="Down Arrow 42"/>
          <p:cNvSpPr/>
          <p:nvPr/>
        </p:nvSpPr>
        <p:spPr>
          <a:xfrm rot="16200000">
            <a:off x="6904847" y="1940861"/>
            <a:ext cx="366929" cy="216108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76201" y="1616266"/>
            <a:ext cx="796611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Distance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to its control front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end.</a:t>
            </a:r>
          </a:p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The Gigabit Ethernet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allows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up to 100m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connections.</a:t>
            </a:r>
          </a:p>
          <a:p>
            <a:pPr algn="ctr"/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Not enough in the case of the SPS BTV dump future camera based (BTV) system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8890" y="2845328"/>
            <a:ext cx="34512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Ethernet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to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Optical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converter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3855721" y="1333808"/>
            <a:ext cx="783937" cy="3071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3855721" y="2544314"/>
            <a:ext cx="783937" cy="3071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292767" y="3368842"/>
            <a:ext cx="7624011" cy="1674084"/>
            <a:chOff x="292767" y="3368842"/>
            <a:chExt cx="7624011" cy="1674084"/>
          </a:xfrm>
        </p:grpSpPr>
        <p:sp>
          <p:nvSpPr>
            <p:cNvPr id="15" name="Rectangle 14"/>
            <p:cNvSpPr/>
            <p:nvPr/>
          </p:nvSpPr>
          <p:spPr>
            <a:xfrm>
              <a:off x="2022358" y="3949502"/>
              <a:ext cx="1076827" cy="6376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Eth/fibre</a:t>
              </a:r>
            </a:p>
            <a:p>
              <a:pPr algn="ctr"/>
              <a:r>
                <a:rPr lang="en-GB" sz="1200" dirty="0" smtClean="0"/>
                <a:t>1G/Single </a:t>
              </a:r>
              <a:r>
                <a:rPr lang="en-GB" sz="1200" dirty="0" err="1" smtClean="0"/>
                <a:t>ch.</a:t>
              </a:r>
              <a:endParaRPr lang="en-GB" sz="1200" dirty="0"/>
            </a:p>
          </p:txBody>
        </p:sp>
        <p:cxnSp>
          <p:nvCxnSpPr>
            <p:cNvPr id="16" name="Straight Arrow Connector 15"/>
            <p:cNvCxnSpPr>
              <a:stCxn id="17" idx="3"/>
              <a:endCxn id="15" idx="1"/>
            </p:cNvCxnSpPr>
            <p:nvPr/>
          </p:nvCxnSpPr>
          <p:spPr>
            <a:xfrm>
              <a:off x="1266850" y="4268339"/>
              <a:ext cx="755508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53727" y="4068284"/>
              <a:ext cx="813123" cy="4001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Digital Camera 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432266" y="3949502"/>
              <a:ext cx="1076827" cy="637673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Eth/fibre</a:t>
              </a:r>
            </a:p>
            <a:p>
              <a:pPr algn="ctr"/>
              <a:r>
                <a:rPr lang="en-GB" sz="1200" dirty="0" smtClean="0"/>
                <a:t>1G/Single </a:t>
              </a:r>
              <a:r>
                <a:rPr lang="en-GB" sz="1200" dirty="0" err="1" smtClean="0"/>
                <a:t>ch.</a:t>
              </a:r>
              <a:endParaRPr lang="en-GB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05394" y="3578077"/>
              <a:ext cx="851516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 dirty="0"/>
                <a:t>Ethernet</a:t>
              </a:r>
            </a:p>
            <a:p>
              <a:r>
                <a:rPr lang="en-GB" dirty="0"/>
                <a:t>(max 100m)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355818" y="4170307"/>
              <a:ext cx="97908" cy="16173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Arrow Connector 21"/>
            <p:cNvCxnSpPr>
              <a:stCxn id="15" idx="3"/>
            </p:cNvCxnSpPr>
            <p:nvPr/>
          </p:nvCxnSpPr>
          <p:spPr>
            <a:xfrm flipV="1">
              <a:off x="3099185" y="4268337"/>
              <a:ext cx="602481" cy="2"/>
            </a:xfrm>
            <a:prstGeom prst="straightConnector1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18985" y="3585771"/>
              <a:ext cx="89550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>
                      <a:lumMod val="50000"/>
                    </a:schemeClr>
                  </a:solidFill>
                </a:rPr>
                <a:t>Dual Fibre SC single mode</a:t>
              </a:r>
              <a:endParaRPr lang="en-GB" sz="1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Straight Arrow Connector 27"/>
            <p:cNvCxnSpPr>
              <a:stCxn id="18" idx="1"/>
            </p:cNvCxnSpPr>
            <p:nvPr/>
          </p:nvCxnSpPr>
          <p:spPr>
            <a:xfrm flipH="1">
              <a:off x="3799575" y="4268339"/>
              <a:ext cx="632691" cy="2517"/>
            </a:xfrm>
            <a:prstGeom prst="straightConnector1">
              <a:avLst/>
            </a:prstGeom>
            <a:ln w="25400">
              <a:solidFill>
                <a:schemeClr val="accent2">
                  <a:lumMod val="60000"/>
                  <a:lumOff val="40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3637967" y="4209673"/>
              <a:ext cx="127399" cy="1273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735876" y="4204638"/>
              <a:ext cx="127399" cy="1273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endCxn id="40" idx="1"/>
            </p:cNvCxnSpPr>
            <p:nvPr/>
          </p:nvCxnSpPr>
          <p:spPr>
            <a:xfrm flipV="1">
              <a:off x="5532479" y="4268337"/>
              <a:ext cx="734361" cy="2238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73901" y="3564072"/>
              <a:ext cx="85151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 dirty="0" smtClean="0"/>
                <a:t>Ethernet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66840" y="4006727"/>
              <a:ext cx="1543375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PowerPC, Ethernet network, etc.</a:t>
              </a:r>
              <a:endParaRPr lang="en-GB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92767" y="3368842"/>
              <a:ext cx="7624011" cy="1674084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172223" y="5438920"/>
            <a:ext cx="38650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As SPS machine…test in CHARM facility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3822523" y="5042925"/>
            <a:ext cx="783937" cy="420187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420199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5842" y="805853"/>
            <a:ext cx="101104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Request: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To reach approximately 50 </a:t>
            </a:r>
            <a:r>
              <a:rPr lang="en-GB" sz="1600" dirty="0" err="1" smtClean="0"/>
              <a:t>Gy</a:t>
            </a:r>
            <a:r>
              <a:rPr lang="en-GB" sz="1600" dirty="0" smtClean="0"/>
              <a:t> TID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RUN1: from 08/08/2018 to 14/08/2018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RUN2: from 16/08/2018 to 21/08/2018</a:t>
            </a:r>
          </a:p>
          <a:p>
            <a:endParaRPr lang="en-GB" sz="1600" dirty="0" smtClean="0"/>
          </a:p>
          <a:p>
            <a:r>
              <a:rPr lang="en-GB" sz="1600" dirty="0"/>
              <a:t>	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350" y="-25778"/>
            <a:ext cx="9361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Tests at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CHARM: </a:t>
            </a:r>
            <a:r>
              <a:rPr lang="en-GB" sz="4000" b="1" dirty="0">
                <a:solidFill>
                  <a:schemeClr val="accent5">
                    <a:lumMod val="50000"/>
                  </a:schemeClr>
                </a:solidFill>
              </a:rPr>
              <a:t>introduction and setup </a:t>
            </a:r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(2)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20012" y="2892488"/>
            <a:ext cx="38960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Monitoring tool by CHARM</a:t>
            </a:r>
            <a:r>
              <a:rPr lang="en-GB" dirty="0" smtClean="0"/>
              <a:t>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Extract dose/HEH/1MeV </a:t>
            </a:r>
            <a:r>
              <a:rPr lang="en-GB" dirty="0"/>
              <a:t>eq. </a:t>
            </a:r>
            <a:r>
              <a:rPr lang="en-GB" dirty="0" err="1"/>
              <a:t>fluence</a:t>
            </a:r>
            <a:r>
              <a:rPr lang="en-GB" dirty="0"/>
              <a:t> 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6477482" y="2770378"/>
            <a:ext cx="1169335" cy="868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375472" y="1911174"/>
            <a:ext cx="5343539" cy="4198683"/>
            <a:chOff x="375472" y="1911174"/>
            <a:chExt cx="5343539" cy="41986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r="29265"/>
            <a:stretch/>
          </p:blipFill>
          <p:spPr>
            <a:xfrm>
              <a:off x="375472" y="1911174"/>
              <a:ext cx="5343539" cy="4198683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658374" y="2354880"/>
              <a:ext cx="3779900" cy="2294396"/>
              <a:chOff x="1658374" y="2499257"/>
              <a:chExt cx="3779900" cy="2294396"/>
            </a:xfrm>
          </p:grpSpPr>
          <p:sp>
            <p:nvSpPr>
              <p:cNvPr id="2" name="TextBox 1"/>
              <p:cNvSpPr txBox="1"/>
              <p:nvPr/>
            </p:nvSpPr>
            <p:spPr>
              <a:xfrm rot="293521">
                <a:off x="1658374" y="2499257"/>
                <a:ext cx="90120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24GeV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~4E11p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400ms spill</a:t>
                </a:r>
              </a:p>
              <a:p>
                <a:pPr algn="ctr"/>
                <a:r>
                  <a:rPr lang="en-GB" sz="1200" b="1" dirty="0" smtClean="0">
                    <a:solidFill>
                      <a:srgbClr val="FF0000"/>
                    </a:solidFill>
                  </a:rPr>
                  <a:t>Every ~30s</a:t>
                </a:r>
                <a:endParaRPr lang="en-GB" sz="1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163266" y="3423844"/>
                <a:ext cx="226882" cy="126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36384" y="4393700"/>
                <a:ext cx="501890" cy="399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9" name="Down Arrow 8"/>
          <p:cNvSpPr/>
          <p:nvPr/>
        </p:nvSpPr>
        <p:spPr>
          <a:xfrm rot="4474449">
            <a:off x="3763122" y="5224303"/>
            <a:ext cx="68752" cy="3766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149600" y="5348457"/>
            <a:ext cx="457200" cy="3971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076700" y="5200106"/>
            <a:ext cx="2491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Location of the modules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11109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5621178" y="1271068"/>
            <a:ext cx="0" cy="4847849"/>
          </a:xfrm>
          <a:prstGeom prst="line">
            <a:avLst/>
          </a:prstGeom>
          <a:ln w="161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982695" y="1198892"/>
            <a:ext cx="263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Radiation area CHARM G0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0843" y="1202369"/>
            <a:ext cx="104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Safe area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801934" y="1903653"/>
            <a:ext cx="1076827" cy="6376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Eth/fibre</a:t>
            </a:r>
          </a:p>
          <a:p>
            <a:pPr algn="ctr"/>
            <a:r>
              <a:rPr lang="en-GB" sz="1200" dirty="0" smtClean="0"/>
              <a:t>1G/Single </a:t>
            </a:r>
            <a:r>
              <a:rPr lang="en-GB" sz="1200" dirty="0" err="1" smtClean="0"/>
              <a:t>ch.</a:t>
            </a:r>
            <a:endParaRPr lang="en-GB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632965" y="2011936"/>
            <a:ext cx="2667400" cy="1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35997" y="1870992"/>
            <a:ext cx="11969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Digital Camera 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57517" y="1734937"/>
            <a:ext cx="727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Ethernet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7517" y="2011936"/>
            <a:ext cx="1244417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3"/>
          </p:cNvCxnSpPr>
          <p:nvPr/>
        </p:nvCxnSpPr>
        <p:spPr>
          <a:xfrm>
            <a:off x="2878761" y="2222490"/>
            <a:ext cx="4421604" cy="0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78761" y="2381906"/>
            <a:ext cx="4421604" cy="1"/>
          </a:xfrm>
          <a:prstGeom prst="straightConnector1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15" idx="3"/>
          </p:cNvCxnSpPr>
          <p:nvPr/>
        </p:nvCxnSpPr>
        <p:spPr>
          <a:xfrm flipV="1">
            <a:off x="4717662" y="2509026"/>
            <a:ext cx="3205814" cy="1534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20694" y="2539366"/>
            <a:ext cx="11969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FF0000"/>
                </a:solidFill>
              </a:rPr>
              <a:t>Power supply1</a:t>
            </a:r>
            <a:endParaRPr lang="en-GB" sz="1000" b="1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092382"/>
              </p:ext>
            </p:extLst>
          </p:nvPr>
        </p:nvGraphicFramePr>
        <p:xfrm>
          <a:off x="8966679" y="1271068"/>
          <a:ext cx="3101559" cy="17246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42111">
                  <a:extLst>
                    <a:ext uri="{9D8B030D-6E8A-4147-A177-3AD203B41FA5}">
                      <a16:colId xmlns:a16="http://schemas.microsoft.com/office/drawing/2014/main" val="133528339"/>
                    </a:ext>
                  </a:extLst>
                </a:gridCol>
                <a:gridCol w="777674">
                  <a:extLst>
                    <a:ext uri="{9D8B030D-6E8A-4147-A177-3AD203B41FA5}">
                      <a16:colId xmlns:a16="http://schemas.microsoft.com/office/drawing/2014/main" val="3476517646"/>
                    </a:ext>
                  </a:extLst>
                </a:gridCol>
                <a:gridCol w="1080119">
                  <a:extLst>
                    <a:ext uri="{9D8B030D-6E8A-4147-A177-3AD203B41FA5}">
                      <a16:colId xmlns:a16="http://schemas.microsoft.com/office/drawing/2014/main" val="67230569"/>
                    </a:ext>
                  </a:extLst>
                </a:gridCol>
                <a:gridCol w="401655">
                  <a:extLst>
                    <a:ext uri="{9D8B030D-6E8A-4147-A177-3AD203B41FA5}">
                      <a16:colId xmlns:a16="http://schemas.microsoft.com/office/drawing/2014/main" val="561142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Function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Desc</a:t>
                      </a: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Connector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Qty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598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smtClean="0"/>
                        <a:t>Ethernet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smtClean="0"/>
                        <a:t>RJ-45 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698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Power</a:t>
                      </a:r>
                      <a:r>
                        <a:rPr lang="en-GB" sz="1050" baseline="0" dirty="0" smtClean="0"/>
                        <a:t> Supply1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+12V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2 wires or coax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68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Fibre type1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SC Single Mode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SC type </a:t>
                      </a:r>
                      <a:r>
                        <a:rPr lang="en-GB" sz="1050" dirty="0" err="1" smtClean="0"/>
                        <a:t>fiber</a:t>
                      </a:r>
                      <a:r>
                        <a:rPr lang="en-GB" sz="1050" dirty="0" smtClean="0"/>
                        <a:t> connector (EKI-2741SX/LX)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dirty="0" smtClean="0"/>
                        <a:t>2x2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476978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252650" y="921893"/>
            <a:ext cx="2540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Summary of cables and fibres needed </a:t>
            </a:r>
            <a:endParaRPr lang="en-GB" sz="12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01495" y="715341"/>
            <a:ext cx="591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Layout for Ethernet/Fibre module irradiation test @ CHARM</a:t>
            </a:r>
            <a:endParaRPr lang="en-GB" b="1" dirty="0"/>
          </a:p>
        </p:txBody>
      </p:sp>
      <p:sp>
        <p:nvSpPr>
          <p:cNvPr id="19" name="Rectangle 18"/>
          <p:cNvSpPr/>
          <p:nvPr/>
        </p:nvSpPr>
        <p:spPr>
          <a:xfrm>
            <a:off x="7300364" y="1899902"/>
            <a:ext cx="1076827" cy="6376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Eth/fibre</a:t>
            </a:r>
          </a:p>
          <a:p>
            <a:pPr algn="ctr"/>
            <a:r>
              <a:rPr lang="en-GB" sz="1200" dirty="0" smtClean="0"/>
              <a:t>1G/Single </a:t>
            </a:r>
            <a:r>
              <a:rPr lang="en-GB" sz="1200" dirty="0" err="1" smtClean="0"/>
              <a:t>ch.</a:t>
            </a:r>
            <a:endParaRPr lang="en-GB" sz="1200" dirty="0"/>
          </a:p>
        </p:txBody>
      </p:sp>
      <p:sp>
        <p:nvSpPr>
          <p:cNvPr id="20" name="Oval 19"/>
          <p:cNvSpPr/>
          <p:nvPr/>
        </p:nvSpPr>
        <p:spPr>
          <a:xfrm>
            <a:off x="635428" y="2222490"/>
            <a:ext cx="781693" cy="717803"/>
          </a:xfrm>
          <a:prstGeom prst="ellipse">
            <a:avLst/>
          </a:prstGeom>
          <a:noFill/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x2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24694" y="2171994"/>
            <a:ext cx="119696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>
                    <a:lumMod val="50000"/>
                  </a:schemeClr>
                </a:solidFill>
              </a:rPr>
              <a:t>Fibre type 1</a:t>
            </a:r>
            <a:endParaRPr lang="en-GB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0703" y="1571975"/>
            <a:ext cx="8317654" cy="1444455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Elbow Connector 23"/>
          <p:cNvCxnSpPr/>
          <p:nvPr/>
        </p:nvCxnSpPr>
        <p:spPr>
          <a:xfrm flipV="1">
            <a:off x="3256022" y="2776103"/>
            <a:ext cx="869649" cy="122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17121" y="2726483"/>
            <a:ext cx="183890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‘GUDE‘ power switch CTRL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783226" y="1786072"/>
            <a:ext cx="6848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Ethernet</a:t>
            </a:r>
            <a:endParaRPr lang="en-GB" sz="105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7" r="7100"/>
          <a:stretch/>
        </p:blipFill>
        <p:spPr>
          <a:xfrm>
            <a:off x="6996195" y="3251860"/>
            <a:ext cx="3711910" cy="2747892"/>
          </a:xfrm>
          <a:prstGeom prst="rect">
            <a:avLst/>
          </a:prstGeom>
        </p:spPr>
      </p:pic>
      <p:cxnSp>
        <p:nvCxnSpPr>
          <p:cNvPr id="33" name="Straight Connector 32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33350" y="-25778"/>
            <a:ext cx="4453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CHARM installation 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1" r="12538"/>
          <a:stretch/>
        </p:blipFill>
        <p:spPr>
          <a:xfrm>
            <a:off x="989092" y="3292705"/>
            <a:ext cx="3598234" cy="278712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195601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371" y="4682607"/>
            <a:ext cx="391953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Analysis: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Logging cameras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Logging GUDE power switch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Checking connection failures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3350" y="-25778"/>
            <a:ext cx="4064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CHARM results (1)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371" y="732151"/>
            <a:ext cx="391953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Test procedure: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Image acquisitions every minute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Power cycles at each connection loss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5389" y="732151"/>
            <a:ext cx="7557114" cy="51472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351913" y="2671625"/>
            <a:ext cx="21216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Module1: 28 failures</a:t>
            </a:r>
            <a:endParaRPr lang="fr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1913" y="2227323"/>
            <a:ext cx="21216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Module2: 22 failures</a:t>
            </a:r>
            <a:endParaRPr lang="fr-CH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689685" y="2444073"/>
            <a:ext cx="2013284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89685" y="2877210"/>
            <a:ext cx="2013284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042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9064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4064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CHARM results (2)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775823"/>
              </p:ext>
            </p:extLst>
          </p:nvPr>
        </p:nvGraphicFramePr>
        <p:xfrm>
          <a:off x="517526" y="1419316"/>
          <a:ext cx="5489410" cy="1964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5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8284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Parameter                    </a:t>
                      </a:r>
                      <a:r>
                        <a:rPr lang="en-GB" baseline="0" dirty="0" smtClean="0"/>
                        <a:t>                           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28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POT         [#]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4.64973 E+11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Dose       [</a:t>
                      </a:r>
                      <a:r>
                        <a:rPr lang="en-GB" dirty="0" err="1" smtClean="0"/>
                        <a:t>Gy</a:t>
                      </a:r>
                      <a:r>
                        <a:rPr lang="en-GB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6.71596 E-04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284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1 MeV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Neutron</a:t>
                      </a:r>
                      <a:r>
                        <a:rPr lang="en-GB" baseline="0" dirty="0" smtClean="0"/>
                        <a:t> e</a:t>
                      </a:r>
                      <a:r>
                        <a:rPr lang="en-GB" dirty="0" smtClean="0"/>
                        <a:t>q. </a:t>
                      </a:r>
                      <a:r>
                        <a:rPr lang="en-GB" dirty="0" err="1" smtClean="0"/>
                        <a:t>Fluence</a:t>
                      </a:r>
                      <a:r>
                        <a:rPr lang="en-GB" dirty="0" smtClean="0"/>
                        <a:t> [cm</a:t>
                      </a:r>
                      <a:r>
                        <a:rPr lang="en-GB" sz="1800" baseline="30000" dirty="0" smtClean="0"/>
                        <a:t>-2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1.629182257 E+07</a:t>
                      </a:r>
                      <a:endParaRPr lang="fr-CH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191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HEH eq. </a:t>
                      </a:r>
                      <a:r>
                        <a:rPr lang="en-GB" dirty="0" err="1" smtClean="0"/>
                        <a:t>Fluence</a:t>
                      </a:r>
                      <a:r>
                        <a:rPr lang="en-GB" dirty="0" smtClean="0"/>
                        <a:t>                     [cm</a:t>
                      </a:r>
                      <a:r>
                        <a:rPr lang="en-GB" sz="1800" baseline="30000" dirty="0" smtClean="0"/>
                        <a:t>-2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1.372112079 E+06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96379" y="861393"/>
            <a:ext cx="3938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dirty="0" smtClean="0"/>
              <a:t>Average impact on modules per spill: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2643699"/>
                  </p:ext>
                </p:extLst>
              </p:nvPr>
            </p:nvGraphicFramePr>
            <p:xfrm>
              <a:off x="517526" y="4120754"/>
              <a:ext cx="6745606" cy="1767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697480">
                      <a:extLst>
                        <a:ext uri="{9D8B030D-6E8A-4147-A177-3AD203B41FA5}">
                          <a16:colId xmlns:a16="http://schemas.microsoft.com/office/drawing/2014/main" val="411776636"/>
                        </a:ext>
                      </a:extLst>
                    </a:gridCol>
                    <a:gridCol w="2042160">
                      <a:extLst>
                        <a:ext uri="{9D8B030D-6E8A-4147-A177-3AD203B41FA5}">
                          <a16:colId xmlns:a16="http://schemas.microsoft.com/office/drawing/2014/main" val="3676546236"/>
                        </a:ext>
                      </a:extLst>
                    </a:gridCol>
                    <a:gridCol w="2005966">
                      <a:extLst>
                        <a:ext uri="{9D8B030D-6E8A-4147-A177-3AD203B41FA5}">
                          <a16:colId xmlns:a16="http://schemas.microsoft.com/office/drawing/2014/main" val="2429931169"/>
                        </a:ext>
                      </a:extLst>
                    </a:gridCol>
                  </a:tblGrid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1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2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6043946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Reset number</a:t>
                          </a: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22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167552658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HEHeq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3436806602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60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𝜎</m:t>
                              </m:r>
                              <m:r>
                                <a:rPr lang="en-GB" sz="160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𝑆𝐸𝐸</m:t>
                              </m:r>
                            </m:oMath>
                          </a14:m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[cm2]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3.14E-10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2.47E-10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534190436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Φfailure</a:t>
                          </a:r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3.18E+09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4.05E+09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747868913"/>
                      </a:ext>
                    </a:extLst>
                  </a:tr>
                  <a:tr h="118533">
                    <a:tc gridSpan="3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099983081"/>
                      </a:ext>
                    </a:extLst>
                  </a:tr>
                  <a:tr h="11853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Φfailure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Basler camera 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E+0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 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6263266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2643699"/>
                  </p:ext>
                </p:extLst>
              </p:nvPr>
            </p:nvGraphicFramePr>
            <p:xfrm>
              <a:off x="517526" y="4120754"/>
              <a:ext cx="6745606" cy="1767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2697480">
                      <a:extLst>
                        <a:ext uri="{9D8B030D-6E8A-4147-A177-3AD203B41FA5}">
                          <a16:colId xmlns:a16="http://schemas.microsoft.com/office/drawing/2014/main" val="411776636"/>
                        </a:ext>
                      </a:extLst>
                    </a:gridCol>
                    <a:gridCol w="2042160">
                      <a:extLst>
                        <a:ext uri="{9D8B030D-6E8A-4147-A177-3AD203B41FA5}">
                          <a16:colId xmlns:a16="http://schemas.microsoft.com/office/drawing/2014/main" val="3676546236"/>
                        </a:ext>
                      </a:extLst>
                    </a:gridCol>
                    <a:gridCol w="2005966">
                      <a:extLst>
                        <a:ext uri="{9D8B030D-6E8A-4147-A177-3AD203B41FA5}">
                          <a16:colId xmlns:a16="http://schemas.microsoft.com/office/drawing/2014/main" val="2429931169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1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4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Module 2</a:t>
                          </a:r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604394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Reset number</a:t>
                          </a: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22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16755265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HEHeq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8.91E+10</a:t>
                          </a: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3436806602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0" marR="0" marT="0" marB="0">
                        <a:blipFill>
                          <a:blip r:embed="rId4"/>
                          <a:stretch>
                            <a:fillRect l="-226" t="-319512" r="-151016" b="-343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3.14E-10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2.47E-10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534190436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err="1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Φfailure</a:t>
                          </a:r>
                          <a:r>
                            <a:rPr lang="en-GB" sz="1600" i="1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3.18E+09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4.05E+09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747868913"/>
                      </a:ext>
                    </a:extLst>
                  </a:tr>
                  <a:tr h="243840">
                    <a:tc gridSpan="3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4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09998308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1" kern="1200" dirty="0" err="1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Φfailure</a:t>
                          </a:r>
                          <a:r>
                            <a:rPr lang="en-GB" sz="1600" i="1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Basler camera [cm-2]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gridSpan="2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</a:t>
                          </a:r>
                          <a:r>
                            <a:rPr lang="en-GB" sz="1600" kern="1200" baseline="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E+0</a:t>
                          </a:r>
                          <a:r>
                            <a:rPr lang="en-GB" sz="1600" kern="1200" dirty="0" smtClean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 </a:t>
                          </a:r>
                          <a:endParaRPr lang="en-GB" sz="16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tc hMerge="1">
                      <a:txBody>
                        <a:bodyPr/>
                        <a:lstStyle/>
                        <a:p>
                          <a:pPr marL="0" algn="ctr" defTabSz="914400" rtl="0" eaLnBrk="1" fontAlgn="b" latinLnBrk="0" hangingPunct="1"/>
                          <a:endParaRPr lang="en-GB" sz="18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b"/>
                    </a:tc>
                    <a:extLst>
                      <a:ext uri="{0D108BD9-81ED-4DB2-BD59-A6C34878D82A}">
                        <a16:rowId xmlns:a16="http://schemas.microsoft.com/office/drawing/2014/main" val="262632662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Rectangle 13"/>
          <p:cNvSpPr/>
          <p:nvPr/>
        </p:nvSpPr>
        <p:spPr>
          <a:xfrm>
            <a:off x="133348" y="3548288"/>
            <a:ext cx="3289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Results module power cycles: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342627" y="2489149"/>
            <a:ext cx="2882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SETUP STILL WORKING AT 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THE END OF THE TWO RUNS</a:t>
            </a:r>
            <a:endParaRPr lang="fr-CH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52021" y="3567676"/>
            <a:ext cx="10599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OK!</a:t>
            </a:r>
            <a:endParaRPr lang="fr-CH" sz="4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64990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1805" y="3001977"/>
            <a:ext cx="465803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Isotropic </a:t>
            </a:r>
            <a:r>
              <a:rPr lang="en-GB" baseline="30000" dirty="0" smtClean="0">
                <a:solidFill>
                  <a:schemeClr val="accent5">
                    <a:lumMod val="50000"/>
                  </a:schemeClr>
                </a:solidFill>
              </a:rPr>
              <a:t>60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Co source facility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Dose rate to reach at least 500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kGy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total dose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Reasonable measurement time (days/month)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Reasonable cost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35183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2108"/>
            <a:ext cx="12192000" cy="0"/>
          </a:xfrm>
          <a:prstGeom prst="line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3350" y="-25778"/>
            <a:ext cx="8207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accent5">
                    <a:lumMod val="50000"/>
                  </a:schemeClr>
                </a:solidFill>
              </a:rPr>
              <a:t>Tests at IRMA: introduction and setup</a:t>
            </a:r>
            <a:endParaRPr lang="en-GB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25" y="74469"/>
            <a:ext cx="514878" cy="4958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273284"/>
            <a:ext cx="528445" cy="5275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1805" y="1766345"/>
            <a:ext cx="465803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Simulating 10 years of operation of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fiber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 bundle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Choice of gamma radiation</a:t>
            </a:r>
          </a:p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On-line results to monitor behaviour  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1806" y="4557950"/>
            <a:ext cx="465803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IRMA facility at CEA 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Saclay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2678855" y="2698321"/>
            <a:ext cx="783937" cy="30710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2678855" y="4214150"/>
            <a:ext cx="783937" cy="354840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751" y="1766345"/>
            <a:ext cx="5712969" cy="31609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464713" y="6490081"/>
            <a:ext cx="470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RADWG Meeting 13th 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December 2018 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1200" i="1" dirty="0" err="1" smtClean="0">
                <a:solidFill>
                  <a:schemeClr val="accent5">
                    <a:lumMod val="50000"/>
                  </a:schemeClr>
                </a:solidFill>
              </a:rPr>
              <a:t>D.Celeste</a:t>
            </a:r>
            <a:r>
              <a:rPr lang="en-GB" sz="12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200" i="1" dirty="0">
                <a:solidFill>
                  <a:schemeClr val="accent5">
                    <a:lumMod val="50000"/>
                  </a:schemeClr>
                </a:solidFill>
              </a:rPr>
              <a:t>BE-BI-PM </a:t>
            </a:r>
          </a:p>
        </p:txBody>
      </p:sp>
    </p:spTree>
    <p:extLst>
      <p:ext uri="{BB962C8B-B14F-4D97-AF65-F5344CB8AC3E}">
        <p14:creationId xmlns:p14="http://schemas.microsoft.com/office/powerpoint/2010/main" val="30627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10677</TotalTime>
  <Words>952</Words>
  <Application>Microsoft Office PowerPoint</Application>
  <PresentationFormat>Widescreen</PresentationFormat>
  <Paragraphs>255</Paragraphs>
  <Slides>16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Relaxation time profiles</vt:lpstr>
      <vt:lpstr>Spikes vs Temperature</vt:lpstr>
      <vt:lpstr>Temperature corrected profiles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Burger</dc:creator>
  <cp:lastModifiedBy>Damiano Celeste</cp:lastModifiedBy>
  <cp:revision>159</cp:revision>
  <dcterms:created xsi:type="dcterms:W3CDTF">2017-02-03T09:54:30Z</dcterms:created>
  <dcterms:modified xsi:type="dcterms:W3CDTF">2018-12-07T16:10:47Z</dcterms:modified>
</cp:coreProperties>
</file>