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327" r:id="rId2"/>
    <p:sldId id="262" r:id="rId3"/>
    <p:sldId id="314" r:id="rId4"/>
    <p:sldId id="336" r:id="rId5"/>
    <p:sldId id="337" r:id="rId6"/>
    <p:sldId id="318" r:id="rId7"/>
    <p:sldId id="331" r:id="rId8"/>
    <p:sldId id="333" r:id="rId9"/>
    <p:sldId id="332" r:id="rId10"/>
    <p:sldId id="319" r:id="rId11"/>
    <p:sldId id="320" r:id="rId12"/>
    <p:sldId id="322" r:id="rId13"/>
    <p:sldId id="323" r:id="rId14"/>
    <p:sldId id="335" r:id="rId15"/>
    <p:sldId id="324" r:id="rId16"/>
    <p:sldId id="325" r:id="rId17"/>
    <p:sldId id="277" r:id="rId18"/>
    <p:sldId id="290" r:id="rId19"/>
    <p:sldId id="34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3" orient="horz" pos="618" userDrawn="1">
          <p15:clr>
            <a:srgbClr val="A4A3A4"/>
          </p15:clr>
        </p15:guide>
        <p15:guide id="4" orient="horz" pos="3634" userDrawn="1">
          <p15:clr>
            <a:srgbClr val="A4A3A4"/>
          </p15:clr>
        </p15:guide>
        <p15:guide id="5" pos="325" userDrawn="1">
          <p15:clr>
            <a:srgbClr val="A4A3A4"/>
          </p15:clr>
        </p15:guide>
        <p15:guide id="6" pos="73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A1"/>
    <a:srgbClr val="B2C1CF"/>
    <a:srgbClr val="000000"/>
    <a:srgbClr val="B4C1D0"/>
    <a:srgbClr val="E0E0E0"/>
    <a:srgbClr val="516DDE"/>
    <a:srgbClr val="5773DE"/>
    <a:srgbClr val="A6A6A6"/>
    <a:srgbClr val="2B6EAE"/>
    <a:srgbClr val="101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4"/>
  </p:normalViewPr>
  <p:slideViewPr>
    <p:cSldViewPr snapToGrid="0" snapToObjects="1">
      <p:cViewPr varScale="1">
        <p:scale>
          <a:sx n="108" d="100"/>
          <a:sy n="108" d="100"/>
        </p:scale>
        <p:origin x="736" y="200"/>
      </p:cViewPr>
      <p:guideLst>
        <p:guide orient="horz" pos="2160"/>
        <p:guide orient="horz" pos="618"/>
        <p:guide orient="horz" pos="3634"/>
        <p:guide pos="325"/>
        <p:guide pos="73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F99B1-769B-4214-B541-364255AADA20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2245F-3CBD-422A-BCD4-61738200F2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17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687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2245F-3CBD-422A-BCD4-61738200F2F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90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F2245F-3CBD-422A-BCD4-61738200F2F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556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2245F-3CBD-422A-BCD4-61738200F2F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388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2245F-3CBD-422A-BCD4-61738200F2F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54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2245F-3CBD-422A-BCD4-61738200F2F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397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EEDA4-1DBE-4D16-940A-BD840DDFC8C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537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083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95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21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026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19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380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05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30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63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01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10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11493" y="6480405"/>
            <a:ext cx="1342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defRPr>
            </a:lvl1pPr>
          </a:lstStyle>
          <a:p>
            <a:r>
              <a:rPr lang="en-US"/>
              <a:t>Melanie Krawina </a:t>
            </a:r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12192000" cy="987880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3967571" y="-916239"/>
            <a:ext cx="1561514" cy="110414"/>
          </a:xfrm>
          <a:prstGeom prst="rect">
            <a:avLst/>
          </a:pr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311493" y="-11606"/>
            <a:ext cx="1978037" cy="1475282"/>
            <a:chOff x="10474206" y="-11606"/>
            <a:chExt cx="1815324" cy="1202047"/>
          </a:xfrm>
        </p:grpSpPr>
        <p:sp>
          <p:nvSpPr>
            <p:cNvPr id="9" name="Parallelogram 8"/>
            <p:cNvSpPr/>
            <p:nvPr userDrawn="1"/>
          </p:nvSpPr>
          <p:spPr>
            <a:xfrm rot="10879058">
              <a:off x="11144384" y="2243"/>
              <a:ext cx="1145146" cy="1188198"/>
            </a:xfrm>
            <a:prstGeom prst="parallelogram">
              <a:avLst>
                <a:gd name="adj" fmla="val 59954"/>
              </a:avLst>
            </a:prstGeom>
            <a:solidFill>
              <a:srgbClr val="0053A1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Parallelogram 9"/>
            <p:cNvSpPr/>
            <p:nvPr userDrawn="1"/>
          </p:nvSpPr>
          <p:spPr>
            <a:xfrm rot="10879058" flipH="1">
              <a:off x="10474206" y="-11606"/>
              <a:ext cx="1145146" cy="1188198"/>
            </a:xfrm>
            <a:prstGeom prst="parallelogram">
              <a:avLst>
                <a:gd name="adj" fmla="val 59954"/>
              </a:avLst>
            </a:prstGeom>
            <a:solidFill>
              <a:srgbClr val="D9D9D9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17107" y="6485746"/>
            <a:ext cx="419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defRPr>
            </a:lvl1pPr>
          </a:lstStyle>
          <a:p>
            <a:fld id="{F866FDB2-56DE-4E54-BABF-9A195AF0E27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6" name="Picture 2" descr="Bildergebnis für cern 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55" y="6514654"/>
            <a:ext cx="301624" cy="29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97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611753/contributions/2467102/attachments/1436532/2253634/Basler_irrad_test_Q4_2016_CHARM_2.pdf" TargetMode="External"/><Relationship Id="rId13" Type="http://schemas.openxmlformats.org/officeDocument/2006/relationships/hyperlink" Target="https://indico.cern.ch/event/750526/contributions/3106543/attachments/1702969/2743469/R2E-BCTW.pdf" TargetMode="External"/><Relationship Id="rId3" Type="http://schemas.openxmlformats.org/officeDocument/2006/relationships/hyperlink" Target="https://r2e-injectors.web.cern.ch/" TargetMode="External"/><Relationship Id="rId7" Type="http://schemas.openxmlformats.org/officeDocument/2006/relationships/hyperlink" Target="https://indico.cern.ch/event/743713/contributions/3072468/attachments/1685123/2709387/Status_and_Plan_BTV_SBDS_2018_06_20-v2.pdf" TargetMode="External"/><Relationship Id="rId12" Type="http://schemas.openxmlformats.org/officeDocument/2006/relationships/hyperlink" Target="https://indico.cern.ch/event/771314/contributions/3204464/attachments/1747864/2830808/Presentation_CV_Instrumentation_20181106.pdf" TargetMode="External"/><Relationship Id="rId2" Type="http://schemas.openxmlformats.org/officeDocument/2006/relationships/hyperlink" Target="http://cds.cern.ch/record/211488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743713/contributions/3072464/attachments/1685119/2876427/SPS_LSS5_Protection_of_the_transversal_beam_monitor2.pdf" TargetMode="External"/><Relationship Id="rId11" Type="http://schemas.openxmlformats.org/officeDocument/2006/relationships/hyperlink" Target="https://indico.cern.ch/event/752158/contributions/3115370/attachments/1704244/2745597/LSS5-dump_v2_forCoolingStation.pdf" TargetMode="External"/><Relationship Id="rId5" Type="http://schemas.openxmlformats.org/officeDocument/2006/relationships/hyperlink" Target="https://indico.cern.ch/event/743713/contributions/3072464/attachments/1685119/2709397/SPS_LSS5_Protection_of_the_transversal_beam_monitor.pdf" TargetMode="External"/><Relationship Id="rId15" Type="http://schemas.openxmlformats.org/officeDocument/2006/relationships/hyperlink" Target="https://indico.cern.ch/event/756863/contributions/3148852/attachments/1719294/2774808/SPS-BCTW-EC-0003_DRAFT.pdf" TargetMode="External"/><Relationship Id="rId10" Type="http://schemas.openxmlformats.org/officeDocument/2006/relationships/hyperlink" Target="https://indico.cern.ch/event/775173/contributions/3221801/attachments/1755181/2845438/BTV_and_RAD_cameras_2018_11_07.pdf" TargetMode="External"/><Relationship Id="rId4" Type="http://schemas.openxmlformats.org/officeDocument/2006/relationships/hyperlink" Target="https://edms.cern.ch/ui/#!master/navigator/document?D:100150666:100150666:subDocs" TargetMode="External"/><Relationship Id="rId9" Type="http://schemas.openxmlformats.org/officeDocument/2006/relationships/hyperlink" Target="https://edms.cern.ch/ui/#!master/navigator/document?D:1586612893:1586612893:subDocs" TargetMode="External"/><Relationship Id="rId14" Type="http://schemas.openxmlformats.org/officeDocument/2006/relationships/hyperlink" Target="https://indico.cern.ch/event/750526/contributions/3106544/attachments/1702953/2743543/LSS5-dump_v2-forBCTW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5851"/>
            <a:ext cx="12192000" cy="6858000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90" y="2051090"/>
            <a:ext cx="2755821" cy="275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414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10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-55671"/>
            <a:ext cx="10296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SPS LSS5 dump | BTV systems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938" y="652215"/>
            <a:ext cx="497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Problem statement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67136" y="1452435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330943" y="1044575"/>
            <a:ext cx="673381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1.) BTV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Upgrade from analogue CCD sensors to digital (higher performance, image rate, resolution …) – Digital more sensitive to SEU!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camera will be purely commercial and no information regarding sensitivity to radiation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Qualification campaign </a:t>
            </a:r>
            <a:r>
              <a:rPr lang="en-US" dirty="0"/>
              <a:t>of BASLER camera at CHARM conducted in 2016 (see </a:t>
            </a:r>
            <a:r>
              <a:rPr lang="en-US" i="1" dirty="0"/>
              <a:t>EDMS 1736143</a:t>
            </a:r>
            <a:r>
              <a:rPr lang="en-US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Key findings: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/>
              <a:t>TID</a:t>
            </a:r>
            <a:r>
              <a:rPr lang="en-US" dirty="0"/>
              <a:t>: ~150 </a:t>
            </a:r>
            <a:r>
              <a:rPr lang="en-US" dirty="0" err="1"/>
              <a:t>Gy</a:t>
            </a:r>
            <a:r>
              <a:rPr lang="en-US" dirty="0"/>
              <a:t> lifetime limit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/>
              <a:t>SEU</a:t>
            </a:r>
            <a:r>
              <a:rPr lang="en-US" dirty="0"/>
              <a:t>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SEU sensitive, power-cycle resets (</a:t>
            </a:r>
            <a:r>
              <a:rPr lang="el-GR" dirty="0"/>
              <a:t>Φ</a:t>
            </a:r>
            <a:r>
              <a:rPr lang="en-US" baseline="-25000" dirty="0"/>
              <a:t>SEU </a:t>
            </a:r>
            <a:r>
              <a:rPr lang="en-US" dirty="0"/>
              <a:t>= 1.5E9 HEH/cm2)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total limit of ~5E11 HEH/cm2 over lifetime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r>
              <a:rPr lang="en-US" dirty="0"/>
              <a:t>Target values camera for ECX5 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/>
              <a:t>&lt; 10Gy/y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b="1" dirty="0"/>
              <a:t>&lt; 1E8 </a:t>
            </a:r>
            <a:r>
              <a:rPr lang="en-US" b="1" dirty="0" err="1"/>
              <a:t>HEHeq</a:t>
            </a:r>
            <a:r>
              <a:rPr lang="en-US" b="1" dirty="0"/>
              <a:t>/cm2/y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050" name="Picture 2" descr="Images of the op Ical line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9" y="3933757"/>
            <a:ext cx="5156492" cy="297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from F.Gall ozzi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5142843" cy="295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 rot="16200000">
            <a:off x="4264612" y="5464680"/>
            <a:ext cx="23104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Pictures provided by </a:t>
            </a:r>
            <a:r>
              <a:rPr lang="en-US" sz="1100" b="1"/>
              <a:t>S. Burger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89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096001" y="1452435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096000" y="1160125"/>
            <a:ext cx="569260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1.) BTV cameras – FLUKA studies</a:t>
            </a:r>
          </a:p>
          <a:p>
            <a:endParaRPr lang="en-US" sz="2000" b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Different positions were tested during FLUKA study - Only reasonable location close to the cavern floor (beam approx. 6m above), on the side of the beam dump abutment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/>
              <a:t>Mirror system will be installed </a:t>
            </a:r>
            <a:r>
              <a:rPr lang="en-US"/>
              <a:t>to carry the image from the actual beam location to the sensor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-55671"/>
            <a:ext cx="10296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SPS LSS5 dump | BTV systems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5938" y="652215"/>
            <a:ext cx="497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Analysis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C445CE-4C93-6646-94E9-9E2258B08255}"/>
              </a:ext>
            </a:extLst>
          </p:cNvPr>
          <p:cNvGrpSpPr/>
          <p:nvPr/>
        </p:nvGrpSpPr>
        <p:grpSpPr>
          <a:xfrm>
            <a:off x="-3943" y="981257"/>
            <a:ext cx="5156492" cy="5938721"/>
            <a:chOff x="-3943" y="981257"/>
            <a:chExt cx="5156492" cy="5938721"/>
          </a:xfrm>
        </p:grpSpPr>
        <p:pic>
          <p:nvPicPr>
            <p:cNvPr id="17" name="Picture 2" descr="Images of the op Ical line 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43" y="3940153"/>
              <a:ext cx="5156492" cy="297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Image from F.Gall ozzi 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43" y="981257"/>
              <a:ext cx="5142843" cy="2958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DE6D202-4235-E745-A0B6-3C9F7617CE00}"/>
              </a:ext>
            </a:extLst>
          </p:cNvPr>
          <p:cNvGrpSpPr/>
          <p:nvPr/>
        </p:nvGrpSpPr>
        <p:grpSpPr>
          <a:xfrm>
            <a:off x="0" y="981257"/>
            <a:ext cx="6163113" cy="6153971"/>
            <a:chOff x="0" y="989821"/>
            <a:chExt cx="6163113" cy="6153971"/>
          </a:xfrm>
        </p:grpSpPr>
        <p:pic>
          <p:nvPicPr>
            <p:cNvPr id="9217" name="Picture 1" descr="Hehad fluence &#10;RIR_INI &#10;Hadronic fluence is &#10;the limiting factor &#10;for positioning the &#10;camera &#10;RIR_TLIh &#10;O [cm-2year-1] &#10;1.•12 &#10;I ooc•oc &#10;10000 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89821"/>
              <a:ext cx="6163113" cy="5868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" y="6435906"/>
              <a:ext cx="30159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/>
                <a:t>FLUKA simulations, LSS5. Done by </a:t>
              </a:r>
              <a:r>
                <a:rPr lang="en-US" sz="1100" b="1"/>
                <a:t>D. </a:t>
              </a:r>
              <a:r>
                <a:rPr lang="en-US" sz="1100" b="1" err="1"/>
                <a:t>Björkman</a:t>
              </a:r>
              <a:br>
                <a:rPr lang="en-US" sz="1100" b="1"/>
              </a:br>
              <a:r>
                <a:rPr lang="en-US" sz="1100"/>
                <a:t>Results scaled </a:t>
              </a:r>
              <a:r>
                <a:rPr lang="en-US" sz="1100" b="1"/>
                <a:t>to 2E18 protons/year</a:t>
              </a:r>
            </a:p>
            <a:p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6C92EB8-BED4-4744-A4AC-E70D209F8266}"/>
                </a:ext>
              </a:extLst>
            </p:cNvPr>
            <p:cNvSpPr txBox="1"/>
            <p:nvPr/>
          </p:nvSpPr>
          <p:spPr>
            <a:xfrm>
              <a:off x="2300990" y="5843073"/>
              <a:ext cx="1406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latin typeface="Franklin Gothic Demi Cond" panose="020B0603020102020204" pitchFamily="34" charset="0"/>
                </a:rPr>
                <a:t>Equipment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7AAFFC-67E6-2E41-9168-BC6DC71D2039}"/>
                </a:ext>
              </a:extLst>
            </p:cNvPr>
            <p:cNvSpPr txBox="1"/>
            <p:nvPr/>
          </p:nvSpPr>
          <p:spPr>
            <a:xfrm>
              <a:off x="1286312" y="2745097"/>
              <a:ext cx="1406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latin typeface="Franklin Gothic Demi Cond" panose="020B0603020102020204" pitchFamily="34" charset="0"/>
                </a:rPr>
                <a:t>Equipment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833617B-AF63-EF44-9A82-2C939756CC93}"/>
                </a:ext>
              </a:extLst>
            </p:cNvPr>
            <p:cNvSpPr txBox="1"/>
            <p:nvPr/>
          </p:nvSpPr>
          <p:spPr>
            <a:xfrm rot="16200000">
              <a:off x="4017666" y="4191596"/>
              <a:ext cx="1229376" cy="538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/>
                <a:t>FLUKA Side-view</a:t>
              </a:r>
              <a:endParaRPr lang="en-US" sz="1100" b="1"/>
            </a:p>
            <a:p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39787B5-1E1C-BA4E-9115-666170F57782}"/>
                </a:ext>
              </a:extLst>
            </p:cNvPr>
            <p:cNvSpPr/>
            <p:nvPr/>
          </p:nvSpPr>
          <p:spPr>
            <a:xfrm>
              <a:off x="3256547" y="1957137"/>
              <a:ext cx="2117558" cy="18652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1D5EB1B-1EBF-9540-960F-3C53B905E738}"/>
                </a:ext>
              </a:extLst>
            </p:cNvPr>
            <p:cNvSpPr txBox="1"/>
            <p:nvPr/>
          </p:nvSpPr>
          <p:spPr>
            <a:xfrm rot="16200000">
              <a:off x="2783770" y="1398573"/>
              <a:ext cx="1229376" cy="538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/>
                <a:t>FLUKA Top-view</a:t>
              </a:r>
              <a:endParaRPr lang="en-US" sz="1100" b="1"/>
            </a:p>
            <a:p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4E7D245-DF88-644B-A53A-E07D2408000A}"/>
              </a:ext>
            </a:extLst>
          </p:cNvPr>
          <p:cNvSpPr txBox="1"/>
          <p:nvPr/>
        </p:nvSpPr>
        <p:spPr>
          <a:xfrm>
            <a:off x="6122470" y="3635139"/>
            <a:ext cx="529463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TID:</a:t>
            </a:r>
            <a:r>
              <a:rPr lang="en-US"/>
              <a:t> 0.01 &lt; x &lt; 10 </a:t>
            </a:r>
            <a:r>
              <a:rPr lang="en-US" err="1"/>
              <a:t>Gy</a:t>
            </a:r>
            <a:r>
              <a:rPr lang="en-US"/>
              <a:t>/y -&gt; within target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err="1"/>
              <a:t>HEHeq</a:t>
            </a:r>
            <a:r>
              <a:rPr lang="en-US" b="1"/>
              <a:t> </a:t>
            </a:r>
            <a:r>
              <a:rPr lang="en-US"/>
              <a:t>fluence: 1E9 &lt; x &lt; 1E12 HEH/cm2/y -&gt; bottleneck!</a:t>
            </a:r>
            <a:endParaRPr lang="en-US" b="1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Additional full iron shielding surround the sensitive equipment of the camera itself -&gt; reduction of </a:t>
            </a:r>
            <a:r>
              <a:rPr lang="en-US" err="1"/>
              <a:t>HEHeq</a:t>
            </a:r>
            <a:r>
              <a:rPr lang="en-US"/>
              <a:t> fluence to ~</a:t>
            </a:r>
            <a:r>
              <a:rPr lang="en-US" b="1"/>
              <a:t>2.5E7 HEH/cm2/y</a:t>
            </a:r>
            <a:endParaRPr lang="en-US"/>
          </a:p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BA625C-77D9-9F4B-A50B-A52E70553B03}"/>
              </a:ext>
            </a:extLst>
          </p:cNvPr>
          <p:cNvSpPr txBox="1"/>
          <p:nvPr/>
        </p:nvSpPr>
        <p:spPr>
          <a:xfrm>
            <a:off x="6276804" y="6251240"/>
            <a:ext cx="3986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-&gt; Prevention through shielding </a:t>
            </a:r>
          </a:p>
        </p:txBody>
      </p:sp>
    </p:spTree>
    <p:extLst>
      <p:ext uri="{BB962C8B-B14F-4D97-AF65-F5344CB8AC3E}">
        <p14:creationId xmlns:p14="http://schemas.microsoft.com/office/powerpoint/2010/main" val="35647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12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096001" y="1452435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332874" y="1368802"/>
            <a:ext cx="693186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2.) CV skid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Cooling station close to the LSS5 beam dump, to minimize the volume of contaminated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Will be installed at the floor, includes different electronics (purely COTS) with no qualification tests conducted, that will be subject to beam and dump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Most critical components of the setup are </a:t>
            </a:r>
            <a:r>
              <a:rPr lang="en-US" b="1"/>
              <a:t>Pressure Transmitters </a:t>
            </a:r>
            <a:r>
              <a:rPr lang="en-US"/>
              <a:t>and </a:t>
            </a:r>
            <a:r>
              <a:rPr lang="en-US" b="1"/>
              <a:t>Pressure Difference Transmitters </a:t>
            </a:r>
            <a:r>
              <a:rPr lang="en-US"/>
              <a:t>(PT and PDT), other components analogue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Since no qualification tests have been conducted by the equipment group or us in the past, no reference values for the sensitivity known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FLUKA simulations conducted to analyze the radiation environment and see if there resulting levels are a thread for COTS equipment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43416" y="6573872"/>
            <a:ext cx="66371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Pictures by W. Van den </a:t>
            </a:r>
            <a:r>
              <a:rPr lang="en-US" sz="1100" dirty="0" err="1"/>
              <a:t>Broucke</a:t>
            </a:r>
            <a:endParaRPr lang="en-US" sz="1100" b="1" dirty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98" b="15920"/>
          <a:stretch/>
        </p:blipFill>
        <p:spPr>
          <a:xfrm>
            <a:off x="0" y="4008689"/>
            <a:ext cx="3898232" cy="28493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1072" t="10813" b="3807"/>
          <a:stretch/>
        </p:blipFill>
        <p:spPr>
          <a:xfrm>
            <a:off x="0" y="981075"/>
            <a:ext cx="3898232" cy="30793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-55671"/>
            <a:ext cx="10296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SPS LSS5 dump | CV skid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5938" y="652215"/>
            <a:ext cx="497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Problem statement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038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5938" y="640739"/>
            <a:ext cx="497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Analysis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1" y="1452435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66559" y="4548051"/>
            <a:ext cx="112864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Radiation environment </a:t>
            </a:r>
            <a:r>
              <a:rPr lang="en-US" b="1"/>
              <a:t>highly critical for COTS systems</a:t>
            </a:r>
            <a:r>
              <a:rPr lang="en-US"/>
              <a:t>. No qualification tests, therefore no information regarding sensitivity -&gt; shielding actions probably not suitable since the levels would still be too high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ECA5 shielded area: lower levels than ECX5 but pose still a threat with 1E7 HEH/cm2/y. Also limitation with distance through cables/contaminated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276" r="620"/>
          <a:stretch/>
        </p:blipFill>
        <p:spPr>
          <a:xfrm>
            <a:off x="136987" y="1067080"/>
            <a:ext cx="7109416" cy="313352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6559" y="4217514"/>
            <a:ext cx="66371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FLUKA simulations by </a:t>
            </a:r>
            <a:r>
              <a:rPr lang="en-US" sz="1100" b="1"/>
              <a:t>J. </a:t>
            </a:r>
            <a:r>
              <a:rPr lang="en-US" sz="1100" b="1" err="1"/>
              <a:t>Briz</a:t>
            </a:r>
            <a:r>
              <a:rPr lang="en-US" sz="1100" b="1"/>
              <a:t>, </a:t>
            </a:r>
            <a:r>
              <a:rPr lang="en-US" sz="1100"/>
              <a:t>Results scaled to</a:t>
            </a:r>
            <a:r>
              <a:rPr lang="en-US" sz="1100" b="1"/>
              <a:t> 1.7E18 POT/y</a:t>
            </a:r>
          </a:p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335562" y="1362168"/>
            <a:ext cx="485643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FLUKA values (1m above ground)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/>
              <a:t>TID</a:t>
            </a:r>
            <a:r>
              <a:rPr lang="en-US" sz="2000"/>
              <a:t>: 4 </a:t>
            </a:r>
            <a:r>
              <a:rPr lang="en-US" sz="2000" err="1"/>
              <a:t>Gy</a:t>
            </a:r>
            <a:r>
              <a:rPr lang="en-US" sz="2000"/>
              <a:t>/y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/>
              <a:t>1MeV</a:t>
            </a:r>
            <a:r>
              <a:rPr lang="en-US" sz="2000"/>
              <a:t> </a:t>
            </a:r>
            <a:r>
              <a:rPr lang="en-US" sz="2000" b="1" err="1"/>
              <a:t>Neq</a:t>
            </a:r>
            <a:r>
              <a:rPr lang="en-US" sz="2000"/>
              <a:t>: 1.2E11 n/cm2/y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err="1"/>
              <a:t>HEHeq</a:t>
            </a:r>
            <a:r>
              <a:rPr lang="en-US" sz="2000"/>
              <a:t>: 2E10 HEH/cm2/y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-57829"/>
            <a:ext cx="10296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SPS LSS5 dump | CV skid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FDAFCB-25BA-E04C-948B-DACD2383EA23}"/>
              </a:ext>
            </a:extLst>
          </p:cNvPr>
          <p:cNvSpPr txBox="1"/>
          <p:nvPr/>
        </p:nvSpPr>
        <p:spPr>
          <a:xfrm>
            <a:off x="7424721" y="2857089"/>
            <a:ext cx="485643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General R2E levels for COTS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/>
              <a:t>TID</a:t>
            </a:r>
            <a:r>
              <a:rPr lang="en-US" sz="2000"/>
              <a:t>: 10 </a:t>
            </a:r>
            <a:r>
              <a:rPr lang="en-US" sz="2000" err="1"/>
              <a:t>Gy</a:t>
            </a:r>
            <a:r>
              <a:rPr lang="en-US" sz="2000"/>
              <a:t> (lifetime)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/>
              <a:t>1MeV</a:t>
            </a:r>
            <a:r>
              <a:rPr lang="en-US" sz="2000"/>
              <a:t> </a:t>
            </a:r>
            <a:r>
              <a:rPr lang="en-US" sz="2000" b="1" err="1"/>
              <a:t>Neq</a:t>
            </a:r>
            <a:r>
              <a:rPr lang="en-US" sz="2000"/>
              <a:t>: 1E12 n/cm2 (lifetime)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err="1"/>
              <a:t>HEHeq</a:t>
            </a:r>
            <a:r>
              <a:rPr lang="en-US" sz="2000"/>
              <a:t>: 1E7 HEH/cm2/y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987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16F75-C746-D648-ADC8-834F10E67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14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B2A278-CCAF-5142-AA35-B2B4CC799F18}"/>
              </a:ext>
            </a:extLst>
          </p:cNvPr>
          <p:cNvSpPr txBox="1"/>
          <p:nvPr/>
        </p:nvSpPr>
        <p:spPr>
          <a:xfrm>
            <a:off x="0" y="-57829"/>
            <a:ext cx="10296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SPS LSS5 dump | CV skid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D74055-4925-0644-958D-C7B3AB216F57}"/>
              </a:ext>
            </a:extLst>
          </p:cNvPr>
          <p:cNvSpPr txBox="1"/>
          <p:nvPr/>
        </p:nvSpPr>
        <p:spPr>
          <a:xfrm>
            <a:off x="515938" y="640739"/>
            <a:ext cx="497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Analysis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735E75-0A3B-3141-8CC7-C1C242333D3D}"/>
              </a:ext>
            </a:extLst>
          </p:cNvPr>
          <p:cNvSpPr txBox="1"/>
          <p:nvPr/>
        </p:nvSpPr>
        <p:spPr>
          <a:xfrm>
            <a:off x="5148044" y="1511561"/>
            <a:ext cx="582332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Commercial rad-hard solutions (</a:t>
            </a:r>
            <a:r>
              <a:rPr lang="en-US" b="1" err="1"/>
              <a:t>e.g</a:t>
            </a:r>
            <a:r>
              <a:rPr lang="en-US" b="1"/>
              <a:t> Rosemount for NPP)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Qualified for TID, no knowledge about behavior in mixed-field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Niche market, therefore high costs due to certifications and R&amp;D involved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Price per unit: ~7000$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n-US" b="1"/>
              <a:t>In-house development (proposed by S. </a:t>
            </a:r>
            <a:r>
              <a:rPr lang="en-US" b="1" err="1"/>
              <a:t>Danzeca</a:t>
            </a:r>
            <a:r>
              <a:rPr lang="en-US" b="1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Standard pressure transmitter from CERN store (</a:t>
            </a:r>
            <a:r>
              <a:rPr lang="en-US" err="1"/>
              <a:t>e.g</a:t>
            </a:r>
            <a:r>
              <a:rPr lang="en-US"/>
              <a:t> </a:t>
            </a:r>
            <a:r>
              <a:rPr lang="en-US" err="1"/>
              <a:t>SensorTechnics</a:t>
            </a:r>
            <a:r>
              <a:rPr lang="en-US"/>
              <a:t> CTE7000)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Separation of </a:t>
            </a:r>
            <a:r>
              <a:rPr lang="en-US" err="1"/>
              <a:t>i</a:t>
            </a:r>
            <a:r>
              <a:rPr lang="en-US"/>
              <a:t>) piezo sensor and ii) sensitive electronics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Electronics deported into BB5 (control cubicle)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Piezo sensor stays with skid</a:t>
            </a:r>
          </a:p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0CC754-0220-AA49-BCEC-07EC3260A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324" y="4615357"/>
            <a:ext cx="2428875" cy="20385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4BE4821-EE7D-5B4E-B6F2-03C0C97AAD36}"/>
              </a:ext>
            </a:extLst>
          </p:cNvPr>
          <p:cNvSpPr txBox="1"/>
          <p:nvPr/>
        </p:nvSpPr>
        <p:spPr>
          <a:xfrm>
            <a:off x="6096000" y="5758878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-&gt; Prevention through in-house development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4384124-3705-1346-895C-11956B6EF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3383"/>
            <a:ext cx="4906707" cy="36696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FCCC142-4EBC-8047-833D-5E013CB08F9F}"/>
              </a:ext>
            </a:extLst>
          </p:cNvPr>
          <p:cNvSpPr txBox="1"/>
          <p:nvPr/>
        </p:nvSpPr>
        <p:spPr>
          <a:xfrm rot="16200000">
            <a:off x="3574391" y="3298194"/>
            <a:ext cx="26646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Pictures by W. Van den </a:t>
            </a:r>
            <a:r>
              <a:rPr lang="en-US" sz="1100" err="1"/>
              <a:t>Broucke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3660913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15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096001" y="1452435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  <a:p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1590383" y="3401510"/>
            <a:ext cx="66371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Pictures by </a:t>
            </a:r>
            <a:r>
              <a:rPr lang="en-US" sz="1100" b="1"/>
              <a:t>T. Levens</a:t>
            </a:r>
            <a:endParaRPr lang="en-GB" b="1"/>
          </a:p>
        </p:txBody>
      </p:sp>
      <p:sp>
        <p:nvSpPr>
          <p:cNvPr id="9" name="TextBox 8"/>
          <p:cNvSpPr txBox="1"/>
          <p:nvPr/>
        </p:nvSpPr>
        <p:spPr>
          <a:xfrm>
            <a:off x="5072995" y="1162901"/>
            <a:ext cx="6922812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3.) BCTW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BCTW moved in LSS5 region, located </a:t>
            </a:r>
            <a:r>
              <a:rPr lang="en-US" b="1" dirty="0"/>
              <a:t>down stream of the beam dump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BCTW for the SPS is a copy of the design developed for the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Specific location at LSS5 chosen due </a:t>
            </a:r>
            <a:r>
              <a:rPr lang="en-US" dirty="0" err="1"/>
              <a:t>i</a:t>
            </a:r>
            <a:r>
              <a:rPr lang="en-US" dirty="0"/>
              <a:t>) aperture of the monitor ii) short cable distance to the rack and iii) historically low radiation levels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BCTW monitor</a:t>
            </a:r>
            <a:r>
              <a:rPr lang="en-US" dirty="0"/>
              <a:t> rises concerns regarding degradation of materials (PTFE in cables, glues …) and residual activation of the monitor poses thread to personnel at interventions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Head Amplifier</a:t>
            </a:r>
            <a:r>
              <a:rPr lang="en-US" dirty="0"/>
              <a:t> critical components given through </a:t>
            </a:r>
            <a:r>
              <a:rPr lang="en-US" dirty="0" err="1"/>
              <a:t>i</a:t>
            </a:r>
            <a:r>
              <a:rPr lang="en-US" dirty="0"/>
              <a:t>) op-amps (qualified up to 1kGy at OSI, see </a:t>
            </a:r>
            <a:r>
              <a:rPr lang="en-US" i="1" dirty="0"/>
              <a:t>EDMS: 1738241</a:t>
            </a:r>
            <a:r>
              <a:rPr lang="en-US" dirty="0"/>
              <a:t>) and ii) regulators.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Other BE/BI equipment installed in the same region: DC current transformer (DCCT), Fast Beam Current Transformer (FBCT) and Beam Gas </a:t>
            </a:r>
            <a:r>
              <a:rPr lang="en-US" dirty="0" err="1"/>
              <a:t>Ionisation</a:t>
            </a:r>
            <a:r>
              <a:rPr lang="en-US" dirty="0"/>
              <a:t> profile monitors (BGI) 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-57829"/>
            <a:ext cx="10296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SPS LSS5 dump | BCTW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5938" y="652215"/>
            <a:ext cx="497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Problem statement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-778" r="1326" b="3861"/>
          <a:stretch/>
        </p:blipFill>
        <p:spPr>
          <a:xfrm>
            <a:off x="0" y="959992"/>
            <a:ext cx="4620126" cy="33134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20418"/>
          <a:stretch/>
        </p:blipFill>
        <p:spPr>
          <a:xfrm>
            <a:off x="-114299" y="4113722"/>
            <a:ext cx="4848726" cy="273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313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16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096001" y="1452435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564" t="14633" r="4762"/>
          <a:stretch/>
        </p:blipFill>
        <p:spPr>
          <a:xfrm>
            <a:off x="18670" y="1021219"/>
            <a:ext cx="6852801" cy="4060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86503" y="1520389"/>
            <a:ext cx="47284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3.) BCTW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/>
          </a:p>
          <a:p>
            <a:r>
              <a:rPr lang="en-US"/>
              <a:t>FLUKA values obtained for beam height: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/>
              <a:t>TID</a:t>
            </a:r>
            <a:r>
              <a:rPr lang="en-US"/>
              <a:t>: ~ 10 </a:t>
            </a:r>
            <a:r>
              <a:rPr lang="en-US" err="1"/>
              <a:t>kGy</a:t>
            </a:r>
            <a:r>
              <a:rPr lang="en-US"/>
              <a:t>/y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/>
              <a:t>1MeV </a:t>
            </a:r>
            <a:r>
              <a:rPr lang="en-US" b="1" err="1"/>
              <a:t>Neq</a:t>
            </a:r>
            <a:r>
              <a:rPr lang="en-US"/>
              <a:t>: 9E12 n/cm2/y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err="1"/>
              <a:t>HEHeq</a:t>
            </a:r>
            <a:r>
              <a:rPr lang="en-US"/>
              <a:t>: 6E12 HEH/cm2/y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n-US"/>
              <a:t>FLUKA values obtained for 70cm below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/>
              <a:t>TID</a:t>
            </a:r>
            <a:r>
              <a:rPr lang="en-US"/>
              <a:t>: ~ 1 </a:t>
            </a:r>
            <a:r>
              <a:rPr lang="en-US" err="1"/>
              <a:t>kGy</a:t>
            </a:r>
            <a:r>
              <a:rPr lang="en-US"/>
              <a:t>/y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/>
              <a:t>1MeV </a:t>
            </a:r>
            <a:r>
              <a:rPr lang="en-US" b="1" err="1"/>
              <a:t>Neq</a:t>
            </a:r>
            <a:r>
              <a:rPr lang="en-US"/>
              <a:t>: 2E12 n/cm2/y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err="1"/>
              <a:t>HEHeq</a:t>
            </a:r>
            <a:r>
              <a:rPr lang="en-US"/>
              <a:t>: 6E11 HEH/cm2/y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06388" y="5433186"/>
            <a:ext cx="11110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In comparison with previous geometry (</a:t>
            </a:r>
            <a:r>
              <a:rPr lang="en-US" err="1"/>
              <a:t>e.g</a:t>
            </a:r>
            <a:r>
              <a:rPr lang="en-US"/>
              <a:t> larger dump aperture), dose levels increase in a factor of 10 for beam height, and a factor 3 for below the beam -&gt; </a:t>
            </a:r>
            <a:r>
              <a:rPr lang="en-US" b="1"/>
              <a:t>no low radiation levels anymore an highly critical for systems</a:t>
            </a:r>
          </a:p>
          <a:p>
            <a:endParaRPr lang="en-US" b="1"/>
          </a:p>
          <a:p>
            <a:r>
              <a:rPr lang="en-US" b="1"/>
              <a:t>-&gt;  Prevention through relocation from LSS5 to LSS3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-57829"/>
            <a:ext cx="10296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SPS LSS5 dump | BCTW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5938" y="640739"/>
            <a:ext cx="497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Analysis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AB0F467-81B7-144B-ACE4-54688CAECFB3}"/>
              </a:ext>
            </a:extLst>
          </p:cNvPr>
          <p:cNvSpPr/>
          <p:nvPr/>
        </p:nvSpPr>
        <p:spPr>
          <a:xfrm>
            <a:off x="233702" y="4914900"/>
            <a:ext cx="3211039" cy="1667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33702" y="5037155"/>
            <a:ext cx="66371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FLUKA simulation by </a:t>
            </a:r>
            <a:r>
              <a:rPr lang="en-US" sz="1100" b="1"/>
              <a:t>J. </a:t>
            </a:r>
            <a:r>
              <a:rPr lang="en-US" sz="1100" b="1" err="1"/>
              <a:t>Briz</a:t>
            </a:r>
            <a:r>
              <a:rPr lang="en-US" sz="1100" b="1"/>
              <a:t>, </a:t>
            </a:r>
            <a:r>
              <a:rPr lang="en-US" sz="1100"/>
              <a:t>Results scaled to 1.7E18 protons/year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3022824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7223" y="42696"/>
            <a:ext cx="8941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E0E0E0"/>
                </a:solidFill>
                <a:latin typeface="Franklin Gothic Heavy" panose="020B0903020102020204" pitchFamily="34" charset="0"/>
              </a:rPr>
              <a:t>Ongoing Tasks</a:t>
            </a:r>
            <a:endParaRPr lang="en-GB" sz="4800" dirty="0">
              <a:solidFill>
                <a:srgbClr val="939393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17</a:t>
            </a:fld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0" y="1970638"/>
            <a:ext cx="1323975" cy="743286"/>
          </a:xfrm>
          <a:custGeom>
            <a:avLst/>
            <a:gdLst>
              <a:gd name="connsiteX0" fmla="*/ 0 w 2031856"/>
              <a:gd name="connsiteY0" fmla="*/ 0 h 843380"/>
              <a:gd name="connsiteX1" fmla="*/ 2031856 w 2031856"/>
              <a:gd name="connsiteY1" fmla="*/ 397988 h 843380"/>
              <a:gd name="connsiteX2" fmla="*/ 2031856 w 2031856"/>
              <a:gd name="connsiteY2" fmla="*/ 843380 h 843380"/>
              <a:gd name="connsiteX3" fmla="*/ 0 w 2031856"/>
              <a:gd name="connsiteY3" fmla="*/ 551499 h 843380"/>
              <a:gd name="connsiteX4" fmla="*/ 0 w 2031856"/>
              <a:gd name="connsiteY4" fmla="*/ 0 h 843380"/>
              <a:gd name="connsiteX0" fmla="*/ 0 w 2031856"/>
              <a:gd name="connsiteY0" fmla="*/ 0 h 843380"/>
              <a:gd name="connsiteX1" fmla="*/ 2031856 w 2031856"/>
              <a:gd name="connsiteY1" fmla="*/ 397988 h 843380"/>
              <a:gd name="connsiteX2" fmla="*/ 2031856 w 2031856"/>
              <a:gd name="connsiteY2" fmla="*/ 843380 h 843380"/>
              <a:gd name="connsiteX3" fmla="*/ 0 w 2031856"/>
              <a:gd name="connsiteY3" fmla="*/ 493858 h 843380"/>
              <a:gd name="connsiteX4" fmla="*/ 0 w 2031856"/>
              <a:gd name="connsiteY4" fmla="*/ 0 h 843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856" h="843380">
                <a:moveTo>
                  <a:pt x="0" y="0"/>
                </a:moveTo>
                <a:lnTo>
                  <a:pt x="2031856" y="397988"/>
                </a:lnTo>
                <a:lnTo>
                  <a:pt x="2031856" y="843380"/>
                </a:lnTo>
                <a:lnTo>
                  <a:pt x="0" y="493858"/>
                </a:lnTo>
                <a:lnTo>
                  <a:pt x="0" y="0"/>
                </a:lnTo>
                <a:close/>
              </a:path>
            </a:pathLst>
          </a:custGeom>
          <a:solidFill>
            <a:srgbClr val="317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0" y="3301793"/>
            <a:ext cx="1323975" cy="613903"/>
          </a:xfrm>
          <a:custGeom>
            <a:avLst/>
            <a:gdLst>
              <a:gd name="connsiteX0" fmla="*/ 0 w 2031856"/>
              <a:gd name="connsiteY0" fmla="*/ 0 h 696574"/>
              <a:gd name="connsiteX1" fmla="*/ 2031856 w 2031856"/>
              <a:gd name="connsiteY1" fmla="*/ 251182 h 696574"/>
              <a:gd name="connsiteX2" fmla="*/ 2031856 w 2031856"/>
              <a:gd name="connsiteY2" fmla="*/ 696574 h 696574"/>
              <a:gd name="connsiteX3" fmla="*/ 0 w 2031856"/>
              <a:gd name="connsiteY3" fmla="*/ 582274 h 696574"/>
              <a:gd name="connsiteX4" fmla="*/ 0 w 2031856"/>
              <a:gd name="connsiteY4" fmla="*/ 0 h 696574"/>
              <a:gd name="connsiteX0" fmla="*/ 0 w 2031856"/>
              <a:gd name="connsiteY0" fmla="*/ 0 h 696574"/>
              <a:gd name="connsiteX1" fmla="*/ 2031856 w 2031856"/>
              <a:gd name="connsiteY1" fmla="*/ 251182 h 696574"/>
              <a:gd name="connsiteX2" fmla="*/ 2031856 w 2031856"/>
              <a:gd name="connsiteY2" fmla="*/ 696574 h 696574"/>
              <a:gd name="connsiteX3" fmla="*/ 0 w 2031856"/>
              <a:gd name="connsiteY3" fmla="*/ 510222 h 696574"/>
              <a:gd name="connsiteX4" fmla="*/ 0 w 2031856"/>
              <a:gd name="connsiteY4" fmla="*/ 0 h 696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856" h="696574">
                <a:moveTo>
                  <a:pt x="0" y="0"/>
                </a:moveTo>
                <a:lnTo>
                  <a:pt x="2031856" y="251182"/>
                </a:lnTo>
                <a:lnTo>
                  <a:pt x="2031856" y="696574"/>
                </a:lnTo>
                <a:lnTo>
                  <a:pt x="0" y="510222"/>
                </a:lnTo>
                <a:lnTo>
                  <a:pt x="0" y="0"/>
                </a:lnTo>
                <a:close/>
              </a:path>
            </a:pathLst>
          </a:custGeom>
          <a:solidFill>
            <a:srgbClr val="2661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/>
          <p:cNvSpPr/>
          <p:nvPr/>
        </p:nvSpPr>
        <p:spPr>
          <a:xfrm>
            <a:off x="0" y="4618621"/>
            <a:ext cx="1323975" cy="516818"/>
          </a:xfrm>
          <a:custGeom>
            <a:avLst/>
            <a:gdLst>
              <a:gd name="connsiteX0" fmla="*/ 0 w 2031856"/>
              <a:gd name="connsiteY0" fmla="*/ 0 h 563910"/>
              <a:gd name="connsiteX1" fmla="*/ 2031856 w 2031856"/>
              <a:gd name="connsiteY1" fmla="*/ 61767 h 563910"/>
              <a:gd name="connsiteX2" fmla="*/ 2031856 w 2031856"/>
              <a:gd name="connsiteY2" fmla="*/ 507159 h 563910"/>
              <a:gd name="connsiteX3" fmla="*/ 0 w 2031856"/>
              <a:gd name="connsiteY3" fmla="*/ 563910 h 563910"/>
              <a:gd name="connsiteX4" fmla="*/ 0 w 2031856"/>
              <a:gd name="connsiteY4" fmla="*/ 0 h 563910"/>
              <a:gd name="connsiteX0" fmla="*/ 0 w 2031856"/>
              <a:gd name="connsiteY0" fmla="*/ 0 h 507159"/>
              <a:gd name="connsiteX1" fmla="*/ 2031856 w 2031856"/>
              <a:gd name="connsiteY1" fmla="*/ 61767 h 507159"/>
              <a:gd name="connsiteX2" fmla="*/ 2031856 w 2031856"/>
              <a:gd name="connsiteY2" fmla="*/ 507159 h 507159"/>
              <a:gd name="connsiteX3" fmla="*/ 0 w 2031856"/>
              <a:gd name="connsiteY3" fmla="*/ 441423 h 507159"/>
              <a:gd name="connsiteX4" fmla="*/ 0 w 2031856"/>
              <a:gd name="connsiteY4" fmla="*/ 0 h 507159"/>
              <a:gd name="connsiteX0" fmla="*/ 0 w 2031856"/>
              <a:gd name="connsiteY0" fmla="*/ 0 h 586415"/>
              <a:gd name="connsiteX1" fmla="*/ 2031856 w 2031856"/>
              <a:gd name="connsiteY1" fmla="*/ 141023 h 586415"/>
              <a:gd name="connsiteX2" fmla="*/ 2031856 w 2031856"/>
              <a:gd name="connsiteY2" fmla="*/ 586415 h 586415"/>
              <a:gd name="connsiteX3" fmla="*/ 0 w 2031856"/>
              <a:gd name="connsiteY3" fmla="*/ 520679 h 586415"/>
              <a:gd name="connsiteX4" fmla="*/ 0 w 2031856"/>
              <a:gd name="connsiteY4" fmla="*/ 0 h 58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856" h="586415">
                <a:moveTo>
                  <a:pt x="0" y="0"/>
                </a:moveTo>
                <a:lnTo>
                  <a:pt x="2031856" y="141023"/>
                </a:lnTo>
                <a:lnTo>
                  <a:pt x="2031856" y="586415"/>
                </a:lnTo>
                <a:lnTo>
                  <a:pt x="0" y="520679"/>
                </a:lnTo>
                <a:lnTo>
                  <a:pt x="0" y="0"/>
                </a:lnTo>
                <a:close/>
              </a:path>
            </a:pathLst>
          </a:custGeom>
          <a:solidFill>
            <a:srgbClr val="0B2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23975" y="2319803"/>
            <a:ext cx="898525" cy="3941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23975" y="3524987"/>
            <a:ext cx="1190625" cy="39070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323974" y="4746252"/>
            <a:ext cx="1724025" cy="394121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 rot="5400000">
            <a:off x="2183793" y="2268681"/>
            <a:ext cx="561242" cy="48382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2455818" y="3478427"/>
            <a:ext cx="561242" cy="483829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 rot="5400000">
            <a:off x="3009292" y="4694894"/>
            <a:ext cx="561242" cy="483829"/>
          </a:xfrm>
          <a:prstGeom prst="triangle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1A3CFE-67E5-0F43-97DE-8AE116B9AFFA}"/>
              </a:ext>
            </a:extLst>
          </p:cNvPr>
          <p:cNvSpPr txBox="1"/>
          <p:nvPr/>
        </p:nvSpPr>
        <p:spPr>
          <a:xfrm>
            <a:off x="3546475" y="1653538"/>
            <a:ext cx="74560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Global goal: guaranteeing reliability of the LHC required for High-Luminosity project, by reducing/mitigating R2E issues in the Injector Chain</a:t>
            </a:r>
          </a:p>
          <a:p>
            <a:endParaRPr lang="en-US" b="1" dirty="0"/>
          </a:p>
          <a:p>
            <a:r>
              <a:rPr lang="en-US" b="1" dirty="0"/>
              <a:t>How?</a:t>
            </a:r>
          </a:p>
          <a:p>
            <a:pPr marL="342900" indent="-342900">
              <a:buAutoNum type="arabicParenR"/>
            </a:pPr>
            <a:r>
              <a:rPr lang="en-US" dirty="0"/>
              <a:t>Providing </a:t>
            </a:r>
            <a:r>
              <a:rPr lang="en-US" b="1" dirty="0"/>
              <a:t>radiation maps and long-term monitoring </a:t>
            </a:r>
            <a:r>
              <a:rPr lang="en-US" dirty="0"/>
              <a:t>of the radiation levels in the LHC injector chain (reach a monitoring and calculation level similar to LHC) – Strong collaboration with MCWG and EN-STI BMI</a:t>
            </a:r>
          </a:p>
          <a:p>
            <a:pPr marL="342900" indent="-342900">
              <a:buAutoNum type="arabicParenR"/>
            </a:pPr>
            <a:r>
              <a:rPr lang="en-US" dirty="0"/>
              <a:t>Development of a </a:t>
            </a:r>
            <a:r>
              <a:rPr lang="en-US" b="1" dirty="0"/>
              <a:t>comprehensive inventory list </a:t>
            </a:r>
            <a:r>
              <a:rPr lang="en-US" dirty="0"/>
              <a:t>of installed electronic systems and components, linked with dedicated qualification studies</a:t>
            </a:r>
          </a:p>
          <a:p>
            <a:pPr marL="342900" indent="-342900">
              <a:buAutoNum type="arabicParenR"/>
            </a:pPr>
            <a:r>
              <a:rPr lang="en-US" dirty="0"/>
              <a:t>Analyzing equipment failure, development of strategies of long- and short-term mitigation actions.  </a:t>
            </a:r>
          </a:p>
          <a:p>
            <a:pPr marL="342900" indent="-342900">
              <a:buAutoNum type="arabicParenR"/>
            </a:pPr>
            <a:r>
              <a:rPr lang="en-US" dirty="0"/>
              <a:t>Support to the equipment groups in the design, upgrade and qualification of electronic equipment installed in LHC Injector Chain</a:t>
            </a:r>
          </a:p>
          <a:p>
            <a:pPr marL="342900" indent="-342900">
              <a:buAutoNum type="arabicParenR"/>
            </a:pPr>
            <a:endParaRPr lang="en-US" dirty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995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5851"/>
            <a:ext cx="12192000" cy="6858000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asellaDiTesto 13"/>
          <p:cNvSpPr txBox="1"/>
          <p:nvPr/>
        </p:nvSpPr>
        <p:spPr>
          <a:xfrm>
            <a:off x="5687031" y="2567970"/>
            <a:ext cx="305254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it-IT" sz="3200" b="1">
                <a:solidFill>
                  <a:schemeClr val="bg1"/>
                </a:solidFill>
              </a:rPr>
              <a:t>Melanie Krawina</a:t>
            </a:r>
          </a:p>
          <a:p>
            <a:pPr>
              <a:lnSpc>
                <a:spcPct val="110000"/>
              </a:lnSpc>
            </a:pPr>
            <a:endParaRPr lang="it-IT" sz="140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</a:pPr>
            <a:r>
              <a:rPr lang="it-IT">
                <a:solidFill>
                  <a:schemeClr val="bg1"/>
                </a:solidFill>
              </a:rPr>
              <a:t>CERN EN/STI-BMI</a:t>
            </a:r>
          </a:p>
          <a:p>
            <a:pPr>
              <a:lnSpc>
                <a:spcPct val="110000"/>
              </a:lnSpc>
            </a:pPr>
            <a:r>
              <a:rPr lang="it-IT">
                <a:solidFill>
                  <a:schemeClr val="bg1"/>
                </a:solidFill>
              </a:rPr>
              <a:t>FLUKA Team - R2E Project</a:t>
            </a:r>
          </a:p>
          <a:p>
            <a:pPr>
              <a:lnSpc>
                <a:spcPct val="110000"/>
              </a:lnSpc>
            </a:pPr>
            <a:r>
              <a:rPr lang="it-IT">
                <a:solidFill>
                  <a:schemeClr val="bg1"/>
                </a:solidFill>
              </a:rPr>
              <a:t>        melanie.krawina@cern.ch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331" y="3974724"/>
            <a:ext cx="358170" cy="3581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839" y="2468731"/>
            <a:ext cx="1801372" cy="18013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80839" y="4270103"/>
            <a:ext cx="1800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www.cern.ch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4478" y="4956280"/>
            <a:ext cx="9792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Special thanks to: </a:t>
            </a:r>
            <a:r>
              <a:rPr lang="en-US" dirty="0">
                <a:solidFill>
                  <a:schemeClr val="bg1"/>
                </a:solidFill>
              </a:rPr>
              <a:t>Jose </a:t>
            </a:r>
            <a:r>
              <a:rPr lang="en-US" dirty="0" err="1">
                <a:solidFill>
                  <a:schemeClr val="bg1"/>
                </a:solidFill>
              </a:rPr>
              <a:t>Briz</a:t>
            </a:r>
            <a:r>
              <a:rPr lang="en-US" dirty="0">
                <a:solidFill>
                  <a:schemeClr val="bg1"/>
                </a:solidFill>
              </a:rPr>
              <a:t>, Luigi Esposito, Daniel </a:t>
            </a:r>
            <a:r>
              <a:rPr lang="en-US" dirty="0" err="1">
                <a:solidFill>
                  <a:schemeClr val="bg1"/>
                </a:solidFill>
              </a:rPr>
              <a:t>Björkman</a:t>
            </a:r>
            <a:r>
              <a:rPr lang="en-US" dirty="0">
                <a:solidFill>
                  <a:schemeClr val="bg1"/>
                </a:solidFill>
              </a:rPr>
              <a:t>, Stephane Brugger, Salvatore </a:t>
            </a:r>
            <a:r>
              <a:rPr lang="en-US" dirty="0" err="1">
                <a:solidFill>
                  <a:schemeClr val="bg1"/>
                </a:solidFill>
              </a:rPr>
              <a:t>Danzeca</a:t>
            </a:r>
            <a:r>
              <a:rPr lang="en-US" dirty="0">
                <a:solidFill>
                  <a:schemeClr val="bg1"/>
                </a:solidFill>
              </a:rPr>
              <a:t>, Elisa </a:t>
            </a:r>
            <a:r>
              <a:rPr lang="en-US" dirty="0" err="1">
                <a:solidFill>
                  <a:schemeClr val="bg1"/>
                </a:solidFill>
              </a:rPr>
              <a:t>Guillermain</a:t>
            </a:r>
            <a:r>
              <a:rPr lang="en-US" dirty="0">
                <a:solidFill>
                  <a:schemeClr val="bg1"/>
                </a:solidFill>
              </a:rPr>
              <a:t>, Tom </a:t>
            </a:r>
            <a:r>
              <a:rPr lang="en-US" dirty="0" err="1">
                <a:solidFill>
                  <a:schemeClr val="bg1"/>
                </a:solidFill>
              </a:rPr>
              <a:t>Levens</a:t>
            </a:r>
            <a:r>
              <a:rPr lang="en-US" dirty="0">
                <a:solidFill>
                  <a:schemeClr val="bg1"/>
                </a:solidFill>
              </a:rPr>
              <a:t>, Pierre </a:t>
            </a:r>
            <a:r>
              <a:rPr lang="en-US" dirty="0" err="1">
                <a:solidFill>
                  <a:schemeClr val="bg1"/>
                </a:solidFill>
              </a:rPr>
              <a:t>Mondon</a:t>
            </a:r>
            <a:r>
              <a:rPr lang="en-US" dirty="0">
                <a:solidFill>
                  <a:schemeClr val="bg1"/>
                </a:solidFill>
              </a:rPr>
              <a:t>, Willy Van Den </a:t>
            </a:r>
            <a:r>
              <a:rPr lang="en-US" dirty="0" err="1">
                <a:solidFill>
                  <a:schemeClr val="bg1"/>
                </a:solidFill>
              </a:rPr>
              <a:t>Broucke</a:t>
            </a:r>
            <a:r>
              <a:rPr lang="en-US" dirty="0">
                <a:solidFill>
                  <a:schemeClr val="bg1"/>
                </a:solidFill>
              </a:rPr>
              <a:t>, Francesco </a:t>
            </a:r>
            <a:r>
              <a:rPr lang="en-US" dirty="0" err="1">
                <a:solidFill>
                  <a:schemeClr val="bg1"/>
                </a:solidFill>
              </a:rPr>
              <a:t>Cerutti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577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1A58D9-08E3-AE48-A1D9-17494E5E2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19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02A30A-CC4B-C443-99D8-577EB594C7A9}"/>
              </a:ext>
            </a:extLst>
          </p:cNvPr>
          <p:cNvSpPr txBox="1"/>
          <p:nvPr/>
        </p:nvSpPr>
        <p:spPr>
          <a:xfrm>
            <a:off x="257223" y="42696"/>
            <a:ext cx="9884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E0E0E0"/>
                </a:solidFill>
                <a:latin typeface="Franklin Gothic Heavy" panose="020B0903020102020204" pitchFamily="34" charset="0"/>
              </a:rPr>
              <a:t>List of references</a:t>
            </a:r>
            <a:endParaRPr lang="en-GB" sz="4800" dirty="0">
              <a:solidFill>
                <a:srgbClr val="939393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568198-4F7A-884A-8592-43CF9FF3ABCC}"/>
              </a:ext>
            </a:extLst>
          </p:cNvPr>
          <p:cNvSpPr txBox="1"/>
          <p:nvPr/>
        </p:nvSpPr>
        <p:spPr>
          <a:xfrm>
            <a:off x="399514" y="1380406"/>
            <a:ext cx="11436693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Injector Chain Environment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J.P. de Carvalho Saraiva et al</a:t>
            </a:r>
            <a:r>
              <a:rPr lang="en-US" sz="1600" dirty="0"/>
              <a:t>., </a:t>
            </a:r>
            <a:r>
              <a:rPr lang="en-US" sz="1600" dirty="0">
                <a:hlinkClick r:id="rId2"/>
              </a:rPr>
              <a:t>Radiation Environments and their Impact at the CERN's Injector Chain</a:t>
            </a:r>
            <a:r>
              <a:rPr lang="en-US" sz="1600" dirty="0"/>
              <a:t>, CERN-ACC-NOTE-2015-0042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J.P. de Carvalho Saraiva</a:t>
            </a:r>
            <a:r>
              <a:rPr lang="en-US" sz="1600" dirty="0"/>
              <a:t>, </a:t>
            </a:r>
            <a:r>
              <a:rPr lang="en-US" sz="1600" dirty="0">
                <a:hlinkClick r:id="rId3"/>
              </a:rPr>
              <a:t>Injector Chain Website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E. </a:t>
            </a:r>
            <a:r>
              <a:rPr lang="en-US" sz="1600" b="1" dirty="0" err="1"/>
              <a:t>Guillermain</a:t>
            </a:r>
            <a:r>
              <a:rPr lang="en-US" sz="1600" b="1" dirty="0"/>
              <a:t> et al.</a:t>
            </a:r>
            <a:r>
              <a:rPr lang="en-US" sz="1600" dirty="0"/>
              <a:t>, </a:t>
            </a:r>
            <a:r>
              <a:rPr lang="en-US" sz="1600" dirty="0">
                <a:hlinkClick r:id="rId4"/>
              </a:rPr>
              <a:t>Study of the SPS radiation environment</a:t>
            </a:r>
            <a:r>
              <a:rPr lang="en-US" sz="1600" dirty="0"/>
              <a:t>, Technical Note SPS-SI-EN-001</a:t>
            </a:r>
          </a:p>
          <a:p>
            <a:endParaRPr lang="en-US" sz="1600" dirty="0"/>
          </a:p>
          <a:p>
            <a:r>
              <a:rPr lang="en-US" b="1" dirty="0"/>
              <a:t>BTV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D. </a:t>
            </a:r>
            <a:r>
              <a:rPr lang="en-US" sz="1600" b="1" dirty="0" err="1"/>
              <a:t>Björkman</a:t>
            </a:r>
            <a:r>
              <a:rPr lang="en-US" sz="1600" dirty="0"/>
              <a:t>, </a:t>
            </a:r>
            <a:r>
              <a:rPr lang="en-US" sz="1600" dirty="0">
                <a:hlinkClick r:id="rId5"/>
              </a:rPr>
              <a:t>SPS LSS5 – FLUKA calculation for the radiation environment</a:t>
            </a:r>
            <a:r>
              <a:rPr lang="en-US" sz="1600" dirty="0"/>
              <a:t> und </a:t>
            </a:r>
            <a:r>
              <a:rPr lang="en-US" sz="1600" dirty="0">
                <a:hlinkClick r:id="rId6"/>
              </a:rPr>
              <a:t>Updated Simulations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S. Burger</a:t>
            </a:r>
            <a:r>
              <a:rPr lang="en-US" sz="1600" dirty="0"/>
              <a:t>, </a:t>
            </a:r>
            <a:r>
              <a:rPr lang="en-US" sz="1600" dirty="0">
                <a:hlinkClick r:id="rId7"/>
              </a:rPr>
              <a:t>BTV SBDS Status and Plans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S. Burger</a:t>
            </a:r>
            <a:r>
              <a:rPr lang="en-US" sz="1600" dirty="0"/>
              <a:t>, </a:t>
            </a:r>
            <a:r>
              <a:rPr lang="en-US" sz="1600" dirty="0">
                <a:hlinkClick r:id="rId8"/>
              </a:rPr>
              <a:t>Irradiation test of Commercial (BASLER) digital cameras @ CHARM</a:t>
            </a:r>
            <a:r>
              <a:rPr lang="en-US" sz="1600" dirty="0"/>
              <a:t> and </a:t>
            </a:r>
            <a:r>
              <a:rPr lang="en-US" sz="1600" dirty="0">
                <a:hlinkClick r:id="rId9"/>
              </a:rPr>
              <a:t>CHARM EDMS report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S. Burger,</a:t>
            </a:r>
            <a:r>
              <a:rPr lang="en-US" sz="1600" dirty="0"/>
              <a:t> </a:t>
            </a:r>
            <a:r>
              <a:rPr lang="en-US" sz="1600" dirty="0">
                <a:hlinkClick r:id="rId10"/>
              </a:rPr>
              <a:t>BI projects involving camera</a:t>
            </a:r>
            <a:endParaRPr lang="en-US" sz="1600" dirty="0"/>
          </a:p>
          <a:p>
            <a:endParaRPr lang="en-US" b="1" dirty="0"/>
          </a:p>
          <a:p>
            <a:r>
              <a:rPr lang="en-US" b="1" dirty="0"/>
              <a:t>CV skid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J.Briz</a:t>
            </a:r>
            <a:r>
              <a:rPr lang="en-US" sz="1600" b="1" dirty="0"/>
              <a:t> and L. Esposito, </a:t>
            </a:r>
            <a:r>
              <a:rPr lang="en-US" sz="1600" dirty="0">
                <a:hlinkClick r:id="rId11"/>
              </a:rPr>
              <a:t>FLUKA simulations for Radiation Doses at LSS5 Dump Cooling Station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P. </a:t>
            </a:r>
            <a:r>
              <a:rPr lang="en-US" sz="1600" b="1" dirty="0" err="1"/>
              <a:t>Mondon</a:t>
            </a:r>
            <a:r>
              <a:rPr lang="en-US" sz="1600" b="1" dirty="0"/>
              <a:t> and W. Van den </a:t>
            </a:r>
            <a:r>
              <a:rPr lang="en-US" sz="1600" b="1" dirty="0" err="1"/>
              <a:t>Broucke</a:t>
            </a:r>
            <a:r>
              <a:rPr lang="en-US" sz="1600" dirty="0"/>
              <a:t>, </a:t>
            </a:r>
            <a:r>
              <a:rPr lang="en-US" sz="1600" dirty="0">
                <a:hlinkClick r:id="rId12"/>
              </a:rPr>
              <a:t>Cooling station instrumentation SPS Beam Dump</a:t>
            </a:r>
            <a:endParaRPr lang="en-US" sz="1600" b="1" dirty="0"/>
          </a:p>
          <a:p>
            <a:endParaRPr lang="en-US" b="1" dirty="0"/>
          </a:p>
          <a:p>
            <a:r>
              <a:rPr lang="en-US" b="1" dirty="0"/>
              <a:t>BCTW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T. </a:t>
            </a:r>
            <a:r>
              <a:rPr lang="en-US" sz="1600" b="1" dirty="0" err="1"/>
              <a:t>Levens</a:t>
            </a:r>
            <a:r>
              <a:rPr lang="en-US" sz="1600" b="1" dirty="0"/>
              <a:t>, </a:t>
            </a:r>
            <a:r>
              <a:rPr lang="en-US" sz="1600" dirty="0">
                <a:hlinkClick r:id="rId13"/>
              </a:rPr>
              <a:t>SPS BCTW R2E aspects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J. </a:t>
            </a:r>
            <a:r>
              <a:rPr lang="en-US" sz="1600" b="1" dirty="0" err="1"/>
              <a:t>Briz</a:t>
            </a:r>
            <a:r>
              <a:rPr lang="en-US" sz="1600" b="1" dirty="0"/>
              <a:t> and L. Esposito, </a:t>
            </a:r>
            <a:r>
              <a:rPr lang="en-US" sz="1600" dirty="0">
                <a:hlinkClick r:id="rId14"/>
              </a:rPr>
              <a:t>LSS5 dump: Radiation Levels at BCTW.51932 location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T. </a:t>
            </a:r>
            <a:r>
              <a:rPr lang="en-US" sz="1600" b="1" dirty="0" err="1"/>
              <a:t>Levens</a:t>
            </a:r>
            <a:r>
              <a:rPr lang="en-US" sz="1600" b="1" dirty="0"/>
              <a:t> et al., </a:t>
            </a:r>
            <a:r>
              <a:rPr lang="en-US" sz="1600" dirty="0">
                <a:hlinkClick r:id="rId15"/>
              </a:rPr>
              <a:t>SPS wall-current transformer (BCTW) relocation from LSS5 to LSS3</a:t>
            </a:r>
            <a:r>
              <a:rPr lang="en-US" sz="1600" dirty="0"/>
              <a:t>, ENGINEERING CHANGE REQUEST SPS-BCTW-EC-0003</a:t>
            </a:r>
            <a:endParaRPr lang="en-US" sz="1600" b="1" dirty="0"/>
          </a:p>
          <a:p>
            <a:endParaRPr lang="en-US" dirty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287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1940" y="615156"/>
            <a:ext cx="11506200" cy="817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80851" y="3779605"/>
            <a:ext cx="113952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000" b="1">
                <a:solidFill>
                  <a:srgbClr val="0053A1"/>
                </a:solidFill>
                <a:latin typeface="Franklin Gothic Heavy" panose="020B0903020102020204" pitchFamily="34" charset="0"/>
              </a:rPr>
              <a:t>Overview of the CERN Injector Chain </a:t>
            </a:r>
          </a:p>
          <a:p>
            <a:pPr algn="r"/>
            <a:r>
              <a:rPr lang="en-GB" sz="4000" b="1">
                <a:solidFill>
                  <a:srgbClr val="0053A1"/>
                </a:solidFill>
                <a:latin typeface="Franklin Gothic Heavy" panose="020B0903020102020204" pitchFamily="34" charset="0"/>
              </a:rPr>
              <a:t>Radiation Environment and Equipment</a:t>
            </a:r>
            <a:endParaRPr lang="en-US" sz="4000" b="1">
              <a:solidFill>
                <a:srgbClr val="0053A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417106"/>
            <a:ext cx="12192000" cy="440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662518" y="5291921"/>
            <a:ext cx="90135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Franklin Gothic Heavy" panose="020B0903020102020204" pitchFamily="34" charset="0"/>
              </a:rPr>
              <a:t> Melanie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Franklin Gothic Heavy" panose="020B0903020102020204" pitchFamily="34" charset="0"/>
              </a:rPr>
              <a:t>Krawina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Franklin Gothic Heavy" panose="020B0903020102020204" pitchFamily="34" charset="0"/>
              </a:rPr>
              <a:t>, Rubén García </a:t>
            </a:r>
            <a:r>
              <a:rPr lang="en-US" sz="2000" dirty="0" err="1">
                <a:solidFill>
                  <a:schemeClr val="bg2">
                    <a:lumMod val="25000"/>
                  </a:schemeClr>
                </a:solidFill>
                <a:latin typeface="Franklin Gothic Heavy" panose="020B0903020102020204" pitchFamily="34" charset="0"/>
              </a:rPr>
              <a:t>Alía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Franklin Gothic Heavy" panose="020B0903020102020204" pitchFamily="34" charset="0"/>
            </a:endParaRPr>
          </a:p>
          <a:p>
            <a:pPr algn="r"/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Franklin Gothic Heavy" panose="020B0903020102020204" pitchFamily="34" charset="0"/>
              </a:rPr>
              <a:t>EN – STI BMI</a:t>
            </a:r>
          </a:p>
          <a:p>
            <a:pPr algn="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Franklin Gothic Heavy" panose="020B0903020102020204" pitchFamily="34" charset="0"/>
              </a:rPr>
              <a:t>R2E annual meeting, December 2018</a:t>
            </a:r>
            <a:endParaRPr lang="en-GB" sz="1600" dirty="0">
              <a:solidFill>
                <a:schemeClr val="bg2">
                  <a:lumMod val="25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1417107" y="6581553"/>
            <a:ext cx="774893" cy="276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23456" b="31259"/>
          <a:stretch/>
        </p:blipFill>
        <p:spPr>
          <a:xfrm>
            <a:off x="0" y="14105"/>
            <a:ext cx="12282397" cy="3429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CECD2FC-7E9F-ED42-ACD6-F0C3DD9373B7}"/>
              </a:ext>
            </a:extLst>
          </p:cNvPr>
          <p:cNvSpPr/>
          <p:nvPr/>
        </p:nvSpPr>
        <p:spPr>
          <a:xfrm>
            <a:off x="-137528" y="14288"/>
            <a:ext cx="12419925" cy="3429000"/>
          </a:xfrm>
          <a:prstGeom prst="rect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03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15938" y="656940"/>
            <a:ext cx="4651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Importance of the Injector reliability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653" y="0"/>
            <a:ext cx="6643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R2E beyond LHC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36" y="1187955"/>
            <a:ext cx="4657641" cy="52977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54759" y="1529872"/>
            <a:ext cx="53845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LHC injector system is becoming evermore critical for the availability of the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Radiation levels are generally larger </a:t>
            </a:r>
            <a:r>
              <a:rPr lang="en-US" dirty="0"/>
              <a:t>than in the LHC (i.e. warm machines), however the electronic systems less complex and sensitive to radiation (i.e. analogue systems)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LHC injector upgrade (LIU) will include </a:t>
            </a:r>
            <a:r>
              <a:rPr lang="en-US" b="1" dirty="0"/>
              <a:t>more complex system</a:t>
            </a:r>
            <a:r>
              <a:rPr lang="en-US" dirty="0"/>
              <a:t> with state-of-the-art electronics, mostly based on COTS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Furthermore LS2 and Hi-</a:t>
            </a:r>
            <a:r>
              <a:rPr lang="en-US" dirty="0" err="1"/>
              <a:t>Lumi</a:t>
            </a:r>
            <a:r>
              <a:rPr lang="en-US" dirty="0"/>
              <a:t> upgrade will </a:t>
            </a:r>
            <a:r>
              <a:rPr lang="en-US" b="1" dirty="0"/>
              <a:t>further increase the radiation levels</a:t>
            </a:r>
            <a:r>
              <a:rPr lang="en-US" dirty="0"/>
              <a:t> in the injectors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systematic Radiation Hardness Assurance approach needed for the injector chain to guarantee a successful after LS2 operation, as well as a dedicated environment evaluation related to LIU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2625" y="6396104"/>
            <a:ext cx="66371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FLUKA simulations, PS booster. Done by </a:t>
            </a:r>
            <a:r>
              <a:rPr lang="en-US" sz="1100" b="1"/>
              <a:t>J. </a:t>
            </a:r>
            <a:r>
              <a:rPr lang="en-US" sz="1100" b="1" err="1"/>
              <a:t>Saraiva</a:t>
            </a:r>
            <a:endParaRPr lang="en-US" sz="1100" b="1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85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F9E158-8CBF-E54D-AFA5-F40C399C9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CCBAEE-14AF-7544-B4A6-62B67600DDC8}"/>
              </a:ext>
            </a:extLst>
          </p:cNvPr>
          <p:cNvSpPr txBox="1"/>
          <p:nvPr/>
        </p:nvSpPr>
        <p:spPr>
          <a:xfrm>
            <a:off x="43071" y="-72676"/>
            <a:ext cx="8429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The LHC-IC work-package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F1616B-A5B5-3943-9D84-1E449A921F61}"/>
              </a:ext>
            </a:extLst>
          </p:cNvPr>
          <p:cNvSpPr txBox="1"/>
          <p:nvPr/>
        </p:nvSpPr>
        <p:spPr>
          <a:xfrm>
            <a:off x="558900" y="613015"/>
            <a:ext cx="5711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Place within the R2E work-package structure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2043E5-E6D9-3045-9C63-203296356DF0}"/>
              </a:ext>
            </a:extLst>
          </p:cNvPr>
          <p:cNvGrpSpPr/>
          <p:nvPr/>
        </p:nvGrpSpPr>
        <p:grpSpPr>
          <a:xfrm>
            <a:off x="335788" y="1306400"/>
            <a:ext cx="11669279" cy="5367770"/>
            <a:chOff x="327839" y="1072484"/>
            <a:chExt cx="11669279" cy="536777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BEA1795-B932-B84D-B323-6A05F4B3F001}"/>
                </a:ext>
              </a:extLst>
            </p:cNvPr>
            <p:cNvSpPr/>
            <p:nvPr/>
          </p:nvSpPr>
          <p:spPr>
            <a:xfrm rot="8516988" flipV="1">
              <a:off x="6130928" y="5087376"/>
              <a:ext cx="1450321" cy="336432"/>
            </a:xfrm>
            <a:custGeom>
              <a:avLst/>
              <a:gdLst>
                <a:gd name="connsiteX0" fmla="*/ 0 w 752475"/>
                <a:gd name="connsiteY0" fmla="*/ 111125 h 176160"/>
                <a:gd name="connsiteX1" fmla="*/ 333375 w 752475"/>
                <a:gd name="connsiteY1" fmla="*/ 171450 h 176160"/>
                <a:gd name="connsiteX2" fmla="*/ 752475 w 752475"/>
                <a:gd name="connsiteY2" fmla="*/ 0 h 17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2475" h="176160">
                  <a:moveTo>
                    <a:pt x="0" y="111125"/>
                  </a:moveTo>
                  <a:cubicBezTo>
                    <a:pt x="103981" y="150548"/>
                    <a:pt x="207963" y="189971"/>
                    <a:pt x="333375" y="171450"/>
                  </a:cubicBezTo>
                  <a:cubicBezTo>
                    <a:pt x="458787" y="152929"/>
                    <a:pt x="605631" y="76464"/>
                    <a:pt x="752475" y="0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5">
              <a:extLst>
                <a:ext uri="{FF2B5EF4-FFF2-40B4-BE49-F238E27FC236}">
                  <a16:creationId xmlns:a16="http://schemas.microsoft.com/office/drawing/2014/main" id="{58A8F590-E510-6A40-9128-895B1E23C9B6}"/>
                </a:ext>
              </a:extLst>
            </p:cNvPr>
            <p:cNvSpPr/>
            <p:nvPr/>
          </p:nvSpPr>
          <p:spPr>
            <a:xfrm>
              <a:off x="3376165" y="1663113"/>
              <a:ext cx="373856" cy="559594"/>
            </a:xfrm>
            <a:custGeom>
              <a:avLst/>
              <a:gdLst>
                <a:gd name="connsiteX0" fmla="*/ 0 w 373856"/>
                <a:gd name="connsiteY0" fmla="*/ 559594 h 559594"/>
                <a:gd name="connsiteX1" fmla="*/ 33338 w 373856"/>
                <a:gd name="connsiteY1" fmla="*/ 338138 h 559594"/>
                <a:gd name="connsiteX2" fmla="*/ 188119 w 373856"/>
                <a:gd name="connsiteY2" fmla="*/ 114300 h 559594"/>
                <a:gd name="connsiteX3" fmla="*/ 373856 w 373856"/>
                <a:gd name="connsiteY3" fmla="*/ 0 h 55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3856" h="559594">
                  <a:moveTo>
                    <a:pt x="0" y="559594"/>
                  </a:moveTo>
                  <a:cubicBezTo>
                    <a:pt x="992" y="485974"/>
                    <a:pt x="1985" y="412354"/>
                    <a:pt x="33338" y="338138"/>
                  </a:cubicBezTo>
                  <a:cubicBezTo>
                    <a:pt x="64691" y="263922"/>
                    <a:pt x="131366" y="170656"/>
                    <a:pt x="188119" y="114300"/>
                  </a:cubicBezTo>
                  <a:cubicBezTo>
                    <a:pt x="244872" y="57944"/>
                    <a:pt x="309364" y="28972"/>
                    <a:pt x="373856" y="0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27">
              <a:extLst>
                <a:ext uri="{FF2B5EF4-FFF2-40B4-BE49-F238E27FC236}">
                  <a16:creationId xmlns:a16="http://schemas.microsoft.com/office/drawing/2014/main" id="{AE220102-76C2-054B-942F-13AF70FB7845}"/>
                </a:ext>
              </a:extLst>
            </p:cNvPr>
            <p:cNvSpPr/>
            <p:nvPr/>
          </p:nvSpPr>
          <p:spPr>
            <a:xfrm>
              <a:off x="4431524" y="1072484"/>
              <a:ext cx="3325233" cy="2879035"/>
            </a:xfrm>
            <a:custGeom>
              <a:avLst/>
              <a:gdLst/>
              <a:ahLst/>
              <a:cxnLst/>
              <a:rect l="0" t="0" r="0" b="0"/>
              <a:pathLst>
                <a:path w="4425884" h="3831995">
                  <a:moveTo>
                    <a:pt x="2215417" y="5303"/>
                  </a:moveTo>
                  <a:lnTo>
                    <a:pt x="3320474" y="1919179"/>
                  </a:lnTo>
                  <a:lnTo>
                    <a:pt x="4425531" y="3833056"/>
                  </a:lnTo>
                  <a:lnTo>
                    <a:pt x="2215417" y="3833056"/>
                  </a:lnTo>
                  <a:lnTo>
                    <a:pt x="5303" y="3833056"/>
                  </a:lnTo>
                  <a:lnTo>
                    <a:pt x="1110360" y="1919179"/>
                  </a:lnTo>
                  <a:close/>
                </a:path>
              </a:pathLst>
            </a:custGeom>
            <a:solidFill>
              <a:srgbClr val="0053A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: Shape 30">
              <a:extLst>
                <a:ext uri="{FF2B5EF4-FFF2-40B4-BE49-F238E27FC236}">
                  <a16:creationId xmlns:a16="http://schemas.microsoft.com/office/drawing/2014/main" id="{34888DF2-9768-FD4E-AD4E-428C1E0F5C31}"/>
                </a:ext>
              </a:extLst>
            </p:cNvPr>
            <p:cNvSpPr/>
            <p:nvPr/>
          </p:nvSpPr>
          <p:spPr>
            <a:xfrm>
              <a:off x="6727582" y="1677241"/>
              <a:ext cx="1625434" cy="1412958"/>
            </a:xfrm>
            <a:custGeom>
              <a:avLst/>
              <a:gdLst/>
              <a:ahLst/>
              <a:cxnLst/>
              <a:rect l="0" t="0" r="0" b="0"/>
              <a:pathLst>
                <a:path w="2163451" h="1880647">
                  <a:moveTo>
                    <a:pt x="2121031" y="42421"/>
                  </a:moveTo>
                  <a:lnTo>
                    <a:pt x="1601378" y="942445"/>
                  </a:lnTo>
                  <a:lnTo>
                    <a:pt x="1082433" y="1842469"/>
                  </a:lnTo>
                  <a:lnTo>
                    <a:pt x="562073" y="942445"/>
                  </a:lnTo>
                  <a:lnTo>
                    <a:pt x="42421" y="42421"/>
                  </a:lnTo>
                  <a:lnTo>
                    <a:pt x="1081726" y="42421"/>
                  </a:lnTo>
                  <a:close/>
                </a:path>
              </a:pathLst>
            </a:custGeom>
            <a:noFill/>
            <a:ln w="76200" cap="flat">
              <a:solidFill>
                <a:srgbClr val="0053A1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31">
              <a:extLst>
                <a:ext uri="{FF2B5EF4-FFF2-40B4-BE49-F238E27FC236}">
                  <a16:creationId xmlns:a16="http://schemas.microsoft.com/office/drawing/2014/main" id="{A3677454-7E15-4D4B-BA03-E6EE541DD03A}"/>
                </a:ext>
              </a:extLst>
            </p:cNvPr>
            <p:cNvSpPr/>
            <p:nvPr/>
          </p:nvSpPr>
          <p:spPr>
            <a:xfrm>
              <a:off x="3838985" y="1676709"/>
              <a:ext cx="1625434" cy="1412958"/>
            </a:xfrm>
            <a:custGeom>
              <a:avLst/>
              <a:gdLst/>
              <a:ahLst/>
              <a:cxnLst/>
              <a:rect l="0" t="0" r="0" b="0"/>
              <a:pathLst>
                <a:path w="2163451" h="1880647">
                  <a:moveTo>
                    <a:pt x="42421" y="43128"/>
                  </a:moveTo>
                  <a:lnTo>
                    <a:pt x="1081726" y="43128"/>
                  </a:lnTo>
                  <a:lnTo>
                    <a:pt x="2121031" y="42421"/>
                  </a:lnTo>
                  <a:lnTo>
                    <a:pt x="1601378" y="943152"/>
                  </a:lnTo>
                  <a:lnTo>
                    <a:pt x="1082433" y="1843176"/>
                  </a:lnTo>
                  <a:lnTo>
                    <a:pt x="562780" y="943152"/>
                  </a:lnTo>
                  <a:close/>
                </a:path>
              </a:pathLst>
            </a:custGeom>
            <a:noFill/>
            <a:ln w="76200" cap="flat">
              <a:solidFill>
                <a:srgbClr val="0053A1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32">
              <a:extLst>
                <a:ext uri="{FF2B5EF4-FFF2-40B4-BE49-F238E27FC236}">
                  <a16:creationId xmlns:a16="http://schemas.microsoft.com/office/drawing/2014/main" id="{9045CF09-5CF7-7B46-975A-CBFBEC7C7099}"/>
                </a:ext>
              </a:extLst>
            </p:cNvPr>
            <p:cNvSpPr/>
            <p:nvPr/>
          </p:nvSpPr>
          <p:spPr>
            <a:xfrm>
              <a:off x="5283283" y="4178602"/>
              <a:ext cx="1625434" cy="1412958"/>
            </a:xfrm>
            <a:custGeom>
              <a:avLst/>
              <a:gdLst/>
              <a:ahLst/>
              <a:cxnLst/>
              <a:rect l="0" t="0" r="0" b="0"/>
              <a:pathLst>
                <a:path w="2163451" h="1880647">
                  <a:moveTo>
                    <a:pt x="1082433" y="1842469"/>
                  </a:moveTo>
                  <a:lnTo>
                    <a:pt x="562780" y="942445"/>
                  </a:lnTo>
                  <a:lnTo>
                    <a:pt x="42421" y="43127"/>
                  </a:lnTo>
                  <a:lnTo>
                    <a:pt x="1081726" y="42421"/>
                  </a:lnTo>
                  <a:lnTo>
                    <a:pt x="2121031" y="42421"/>
                  </a:lnTo>
                  <a:lnTo>
                    <a:pt x="1602085" y="942445"/>
                  </a:lnTo>
                  <a:close/>
                </a:path>
              </a:pathLst>
            </a:custGeom>
            <a:noFill/>
            <a:ln w="76200" cap="flat">
              <a:solidFill>
                <a:srgbClr val="0053A1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DA48A5-F0AC-E745-A781-72622F2EE900}"/>
                </a:ext>
              </a:extLst>
            </p:cNvPr>
            <p:cNvSpPr txBox="1"/>
            <p:nvPr/>
          </p:nvSpPr>
          <p:spPr>
            <a:xfrm>
              <a:off x="4980752" y="2311942"/>
              <a:ext cx="2253214" cy="13234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000">
                  <a:solidFill>
                    <a:schemeClr val="bg1"/>
                  </a:solidFill>
                  <a:latin typeface="Franklin Gothic Heavy" panose="020B0903020102020204" pitchFamily="34" charset="0"/>
                </a:rPr>
                <a:t>R2E Project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9D1EC61-F46F-B242-983A-AB2F391B5479}"/>
                </a:ext>
              </a:extLst>
            </p:cNvPr>
            <p:cNvSpPr txBox="1"/>
            <p:nvPr/>
          </p:nvSpPr>
          <p:spPr>
            <a:xfrm>
              <a:off x="8869258" y="1516845"/>
              <a:ext cx="3127860" cy="9541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  <a:latin typeface="+mj-lt"/>
                </a:rPr>
                <a:t>Lorem Ipsum</a:t>
              </a:r>
              <a:r>
                <a:rPr lang="en-US" sz="1400">
                  <a:solidFill>
                    <a:schemeClr val="bg1"/>
                  </a:solidFill>
                  <a:latin typeface="+mj-lt"/>
                </a:rPr>
                <a:t> is simply dummy text of the printing and typesetting industry. Lorem Ipsum has been the industry's standard dummy text ever since the 1500s.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E837400-74BF-534F-A32E-CA37744AC600}"/>
                </a:ext>
              </a:extLst>
            </p:cNvPr>
            <p:cNvGrpSpPr/>
            <p:nvPr/>
          </p:nvGrpSpPr>
          <p:grpSpPr>
            <a:xfrm>
              <a:off x="8383322" y="1641911"/>
              <a:ext cx="3278816" cy="1636709"/>
              <a:chOff x="383195" y="2072203"/>
              <a:chExt cx="3278816" cy="1636709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00F9A01-37C0-E947-BE5D-548AD8D2C36E}"/>
                  </a:ext>
                </a:extLst>
              </p:cNvPr>
              <p:cNvSpPr txBox="1"/>
              <p:nvPr/>
            </p:nvSpPr>
            <p:spPr>
              <a:xfrm>
                <a:off x="383195" y="2508583"/>
                <a:ext cx="3278816" cy="120032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b="1"/>
                  <a:t>B.1: </a:t>
                </a:r>
                <a:r>
                  <a:rPr lang="en-US"/>
                  <a:t>CERN Facilities</a:t>
                </a:r>
              </a:p>
              <a:p>
                <a:pPr algn="r"/>
                <a:r>
                  <a:rPr lang="en-US" b="1"/>
                  <a:t>B.2: </a:t>
                </a:r>
                <a:r>
                  <a:rPr lang="en-US" err="1"/>
                  <a:t>RadMON</a:t>
                </a:r>
                <a:r>
                  <a:rPr lang="en-US"/>
                  <a:t> Monitoring System</a:t>
                </a:r>
              </a:p>
              <a:p>
                <a:pPr algn="r"/>
                <a:r>
                  <a:rPr lang="en-US" b="1"/>
                  <a:t>B.3</a:t>
                </a:r>
                <a:r>
                  <a:rPr lang="en-US"/>
                  <a:t>: Optical </a:t>
                </a:r>
                <a:r>
                  <a:rPr lang="en-US" err="1"/>
                  <a:t>Fibre</a:t>
                </a:r>
                <a:r>
                  <a:rPr lang="en-US"/>
                  <a:t> Dosimetry</a:t>
                </a:r>
              </a:p>
              <a:p>
                <a:pPr algn="r"/>
                <a:r>
                  <a:rPr lang="en-US" b="1"/>
                  <a:t>B.4: </a:t>
                </a:r>
                <a:r>
                  <a:rPr lang="en-US"/>
                  <a:t>Shielding &amp; Relocation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BA5A4B5-CEFA-9B43-8747-80FEE8B5B994}"/>
                  </a:ext>
                </a:extLst>
              </p:cNvPr>
              <p:cNvSpPr txBox="1"/>
              <p:nvPr/>
            </p:nvSpPr>
            <p:spPr>
              <a:xfrm>
                <a:off x="897792" y="2072203"/>
                <a:ext cx="26630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9000">
                    <a:solidFill>
                      <a:schemeClr val="bg1"/>
                    </a:solidFill>
                    <a:latin typeface="Allura" panose="02000000000000000000" pitchFamily="2" charset="0"/>
                  </a:defRPr>
                </a:lvl1pPr>
              </a:lstStyle>
              <a:p>
                <a:pPr algn="r"/>
                <a:r>
                  <a:rPr lang="en-US" sz="2400">
                    <a:solidFill>
                      <a:srgbClr val="0053A1"/>
                    </a:solidFill>
                    <a:latin typeface="Franklin Gothic Heavy" panose="020B0903020102020204" pitchFamily="34" charset="0"/>
                  </a:rPr>
                  <a:t>B. </a:t>
                </a:r>
                <a:r>
                  <a:rPr lang="en-US" sz="2400">
                    <a:solidFill>
                      <a:srgbClr val="000000"/>
                    </a:solidFill>
                    <a:latin typeface="Franklin Gothic Heavy" panose="020B0903020102020204" pitchFamily="34" charset="0"/>
                  </a:rPr>
                  <a:t>Infrastructure</a:t>
                </a:r>
              </a:p>
            </p:txBody>
          </p: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F18C3F0-DC84-A940-94F4-47CBB47ABA7D}"/>
                </a:ext>
              </a:extLst>
            </p:cNvPr>
            <p:cNvSpPr/>
            <p:nvPr/>
          </p:nvSpPr>
          <p:spPr>
            <a:xfrm>
              <a:off x="3690197" y="1544950"/>
              <a:ext cx="232701" cy="232701"/>
            </a:xfrm>
            <a:prstGeom prst="ellipse">
              <a:avLst/>
            </a:prstGeom>
            <a:solidFill>
              <a:srgbClr val="B2C1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BE0E0CB-1502-8E4E-8FBB-B1F74949AACB}"/>
                </a:ext>
              </a:extLst>
            </p:cNvPr>
            <p:cNvSpPr/>
            <p:nvPr/>
          </p:nvSpPr>
          <p:spPr>
            <a:xfrm>
              <a:off x="3329636" y="2151931"/>
              <a:ext cx="98688" cy="98688"/>
            </a:xfrm>
            <a:prstGeom prst="ellipse">
              <a:avLst/>
            </a:prstGeom>
            <a:solidFill>
              <a:srgbClr val="B2C1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26">
              <a:extLst>
                <a:ext uri="{FF2B5EF4-FFF2-40B4-BE49-F238E27FC236}">
                  <a16:creationId xmlns:a16="http://schemas.microsoft.com/office/drawing/2014/main" id="{0220E849-ACBE-3C4F-9146-17AE92DFA802}"/>
                </a:ext>
              </a:extLst>
            </p:cNvPr>
            <p:cNvSpPr/>
            <p:nvPr/>
          </p:nvSpPr>
          <p:spPr>
            <a:xfrm rot="3283537">
              <a:off x="8439085" y="1418910"/>
              <a:ext cx="525918" cy="446000"/>
            </a:xfrm>
            <a:custGeom>
              <a:avLst/>
              <a:gdLst>
                <a:gd name="connsiteX0" fmla="*/ 0 w 373856"/>
                <a:gd name="connsiteY0" fmla="*/ 559594 h 559594"/>
                <a:gd name="connsiteX1" fmla="*/ 33338 w 373856"/>
                <a:gd name="connsiteY1" fmla="*/ 338138 h 559594"/>
                <a:gd name="connsiteX2" fmla="*/ 188119 w 373856"/>
                <a:gd name="connsiteY2" fmla="*/ 114300 h 559594"/>
                <a:gd name="connsiteX3" fmla="*/ 373856 w 373856"/>
                <a:gd name="connsiteY3" fmla="*/ 0 h 55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3856" h="559594">
                  <a:moveTo>
                    <a:pt x="0" y="559594"/>
                  </a:moveTo>
                  <a:cubicBezTo>
                    <a:pt x="992" y="485974"/>
                    <a:pt x="1985" y="412354"/>
                    <a:pt x="33338" y="338138"/>
                  </a:cubicBezTo>
                  <a:cubicBezTo>
                    <a:pt x="64691" y="263922"/>
                    <a:pt x="131366" y="170656"/>
                    <a:pt x="188119" y="114300"/>
                  </a:cubicBezTo>
                  <a:cubicBezTo>
                    <a:pt x="244872" y="57944"/>
                    <a:pt x="309364" y="28972"/>
                    <a:pt x="373856" y="0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C4B5558-9AB2-8848-9FC7-050613F4AF05}"/>
                </a:ext>
              </a:extLst>
            </p:cNvPr>
            <p:cNvSpPr/>
            <p:nvPr/>
          </p:nvSpPr>
          <p:spPr>
            <a:xfrm>
              <a:off x="8257510" y="1544950"/>
              <a:ext cx="232701" cy="232701"/>
            </a:xfrm>
            <a:prstGeom prst="ellipse">
              <a:avLst/>
            </a:prstGeom>
            <a:solidFill>
              <a:srgbClr val="B2C1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21C86BA-2682-5F4F-A5CC-1A349C8A7D90}"/>
                </a:ext>
              </a:extLst>
            </p:cNvPr>
            <p:cNvSpPr/>
            <p:nvPr/>
          </p:nvSpPr>
          <p:spPr>
            <a:xfrm>
              <a:off x="9002896" y="1682852"/>
              <a:ext cx="98688" cy="98688"/>
            </a:xfrm>
            <a:prstGeom prst="ellipse">
              <a:avLst/>
            </a:prstGeom>
            <a:solidFill>
              <a:srgbClr val="B2C1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591F071-35DA-5948-9B46-5BDDDB5E082F}"/>
                </a:ext>
              </a:extLst>
            </p:cNvPr>
            <p:cNvSpPr/>
            <p:nvPr/>
          </p:nvSpPr>
          <p:spPr>
            <a:xfrm>
              <a:off x="5980964" y="5495982"/>
              <a:ext cx="232701" cy="232701"/>
            </a:xfrm>
            <a:prstGeom prst="ellipse">
              <a:avLst/>
            </a:prstGeom>
            <a:solidFill>
              <a:srgbClr val="B2C1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FFCA160-0DF9-3B46-B864-F6BAC3F1D65A}"/>
                </a:ext>
              </a:extLst>
            </p:cNvPr>
            <p:cNvSpPr/>
            <p:nvPr/>
          </p:nvSpPr>
          <p:spPr>
            <a:xfrm>
              <a:off x="7405341" y="4757226"/>
              <a:ext cx="98688" cy="98688"/>
            </a:xfrm>
            <a:prstGeom prst="ellipse">
              <a:avLst/>
            </a:prstGeom>
            <a:solidFill>
              <a:srgbClr val="B2C1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5812C5E-EFEA-5344-9170-A42303E3FE44}"/>
                </a:ext>
              </a:extLst>
            </p:cNvPr>
            <p:cNvGrpSpPr/>
            <p:nvPr/>
          </p:nvGrpSpPr>
          <p:grpSpPr>
            <a:xfrm>
              <a:off x="327839" y="1969042"/>
              <a:ext cx="3127860" cy="3313788"/>
              <a:chOff x="356795" y="2072636"/>
              <a:chExt cx="3127860" cy="3313788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4F17DF2-4489-6543-A5C0-D4F842A9FDC5}"/>
                  </a:ext>
                </a:extLst>
              </p:cNvPr>
              <p:cNvSpPr txBox="1"/>
              <p:nvPr/>
            </p:nvSpPr>
            <p:spPr>
              <a:xfrm>
                <a:off x="356795" y="2462547"/>
                <a:ext cx="3127860" cy="29238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b="1"/>
                  <a:t>A.1: </a:t>
                </a:r>
                <a:r>
                  <a:rPr lang="en-US"/>
                  <a:t>Project Management</a:t>
                </a:r>
              </a:p>
              <a:p>
                <a:pPr algn="r"/>
                <a:r>
                  <a:rPr lang="en-US" b="1"/>
                  <a:t>A.2: </a:t>
                </a:r>
                <a:r>
                  <a:rPr lang="en-US"/>
                  <a:t>Radiation Working Group Support</a:t>
                </a:r>
              </a:p>
              <a:p>
                <a:pPr algn="r"/>
                <a:r>
                  <a:rPr lang="en-US" b="1"/>
                  <a:t>A.3</a:t>
                </a:r>
                <a:r>
                  <a:rPr lang="en-US"/>
                  <a:t>: Monitoring &amp; Calculation Working Group Support</a:t>
                </a:r>
              </a:p>
              <a:p>
                <a:pPr algn="r"/>
                <a:r>
                  <a:rPr lang="en-US" b="1"/>
                  <a:t>A.4: </a:t>
                </a:r>
                <a:r>
                  <a:rPr lang="en-US"/>
                  <a:t>Materials Testing &amp; External Facilities</a:t>
                </a:r>
              </a:p>
              <a:p>
                <a:pPr algn="r"/>
                <a:endParaRPr lang="en-US"/>
              </a:p>
              <a:p>
                <a:pPr algn="r"/>
                <a:r>
                  <a:rPr lang="en-US" sz="2000" b="1">
                    <a:solidFill>
                      <a:srgbClr val="0053A1"/>
                    </a:solidFill>
                  </a:rPr>
                  <a:t>A.5: LHC Injector Chain &amp; Experimental Areas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DF26D4B-BC00-444D-B633-E324840E9CA2}"/>
                  </a:ext>
                </a:extLst>
              </p:cNvPr>
              <p:cNvSpPr txBox="1"/>
              <p:nvPr/>
            </p:nvSpPr>
            <p:spPr>
              <a:xfrm>
                <a:off x="1189059" y="2072636"/>
                <a:ext cx="21505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9000">
                    <a:solidFill>
                      <a:schemeClr val="bg1"/>
                    </a:solidFill>
                    <a:latin typeface="Allura" panose="02000000000000000000" pitchFamily="2" charset="0"/>
                  </a:defRPr>
                </a:lvl1pPr>
              </a:lstStyle>
              <a:p>
                <a:pPr algn="r"/>
                <a:r>
                  <a:rPr lang="en-US" sz="2400">
                    <a:solidFill>
                      <a:srgbClr val="0053A1"/>
                    </a:solidFill>
                    <a:latin typeface="Franklin Gothic Heavy" panose="020B0903020102020204" pitchFamily="34" charset="0"/>
                  </a:rPr>
                  <a:t>A. </a:t>
                </a:r>
                <a:r>
                  <a:rPr lang="en-US" sz="2400">
                    <a:solidFill>
                      <a:srgbClr val="000000"/>
                    </a:solidFill>
                    <a:latin typeface="Franklin Gothic Heavy" panose="020B0903020102020204" pitchFamily="34" charset="0"/>
                  </a:rPr>
                  <a:t>Operations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8FA6E38C-A289-B647-B755-FDB79057B48F}"/>
                </a:ext>
              </a:extLst>
            </p:cNvPr>
            <p:cNvGrpSpPr/>
            <p:nvPr/>
          </p:nvGrpSpPr>
          <p:grpSpPr>
            <a:xfrm>
              <a:off x="7441421" y="4556276"/>
              <a:ext cx="3342477" cy="1883978"/>
              <a:chOff x="46933" y="1815204"/>
              <a:chExt cx="3342477" cy="1883978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CA31DE9-72AD-C345-B126-D6D896B7C0F3}"/>
                  </a:ext>
                </a:extLst>
              </p:cNvPr>
              <p:cNvSpPr txBox="1"/>
              <p:nvPr/>
            </p:nvSpPr>
            <p:spPr>
              <a:xfrm>
                <a:off x="110594" y="2221854"/>
                <a:ext cx="3278816" cy="147732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b="1"/>
                  <a:t>C.1: </a:t>
                </a:r>
                <a:r>
                  <a:rPr lang="en-US"/>
                  <a:t>Common Building Blocks</a:t>
                </a:r>
              </a:p>
              <a:p>
                <a:r>
                  <a:rPr lang="en-US" b="1"/>
                  <a:t>C.2: </a:t>
                </a:r>
                <a:r>
                  <a:rPr lang="en-US"/>
                  <a:t>Vacuum</a:t>
                </a:r>
              </a:p>
              <a:p>
                <a:r>
                  <a:rPr lang="en-US" b="1"/>
                  <a:t>C.3</a:t>
                </a:r>
                <a:r>
                  <a:rPr lang="en-US"/>
                  <a:t>: Beam Instrumentation</a:t>
                </a:r>
              </a:p>
              <a:p>
                <a:r>
                  <a:rPr lang="en-US" b="1"/>
                  <a:t>C.4: </a:t>
                </a:r>
                <a:r>
                  <a:rPr lang="en-US"/>
                  <a:t>Quench Protection System</a:t>
                </a:r>
              </a:p>
              <a:p>
                <a:r>
                  <a:rPr lang="en-US" b="1"/>
                  <a:t>C.5: </a:t>
                </a:r>
                <a:r>
                  <a:rPr lang="en-US"/>
                  <a:t>Power Converters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943E61D6-F439-5E47-BA87-0C989A33CAAD}"/>
                  </a:ext>
                </a:extLst>
              </p:cNvPr>
              <p:cNvSpPr txBox="1"/>
              <p:nvPr/>
            </p:nvSpPr>
            <p:spPr>
              <a:xfrm>
                <a:off x="46933" y="1815204"/>
                <a:ext cx="26630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9000">
                    <a:solidFill>
                      <a:schemeClr val="bg1"/>
                    </a:solidFill>
                    <a:latin typeface="Allura" panose="02000000000000000000" pitchFamily="2" charset="0"/>
                  </a:defRPr>
                </a:lvl1pPr>
              </a:lstStyle>
              <a:p>
                <a:pPr algn="r"/>
                <a:r>
                  <a:rPr lang="en-US" sz="2400">
                    <a:solidFill>
                      <a:srgbClr val="0053A1"/>
                    </a:solidFill>
                    <a:latin typeface="Franklin Gothic Heavy" panose="020B0903020102020204" pitchFamily="34" charset="0"/>
                  </a:rPr>
                  <a:t>C. </a:t>
                </a:r>
                <a:r>
                  <a:rPr lang="en-US" sz="2400">
                    <a:solidFill>
                      <a:srgbClr val="000000"/>
                    </a:solidFill>
                    <a:latin typeface="Franklin Gothic Heavy" panose="020B0903020102020204" pitchFamily="34" charset="0"/>
                  </a:rPr>
                  <a:t>Developments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CD70092-036B-264A-A2C0-654C99983C93}"/>
                </a:ext>
              </a:extLst>
            </p:cNvPr>
            <p:cNvGrpSpPr/>
            <p:nvPr/>
          </p:nvGrpSpPr>
          <p:grpSpPr>
            <a:xfrm>
              <a:off x="5753068" y="4339854"/>
              <a:ext cx="708581" cy="699330"/>
              <a:chOff x="3432175" y="5399088"/>
              <a:chExt cx="608013" cy="600075"/>
            </a:xfrm>
            <a:solidFill>
              <a:srgbClr val="0053A1"/>
            </a:solidFill>
          </p:grpSpPr>
          <p:sp>
            <p:nvSpPr>
              <p:cNvPr id="41" name="Freeform 32">
                <a:extLst>
                  <a:ext uri="{FF2B5EF4-FFF2-40B4-BE49-F238E27FC236}">
                    <a16:creationId xmlns:a16="http://schemas.microsoft.com/office/drawing/2014/main" id="{C30C49A6-A859-DD47-82E4-CBC9A0AC41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32175" y="5399088"/>
                <a:ext cx="608013" cy="600075"/>
              </a:xfrm>
              <a:custGeom>
                <a:avLst/>
                <a:gdLst>
                  <a:gd name="T0" fmla="*/ 201 w 217"/>
                  <a:gd name="T1" fmla="*/ 94 h 214"/>
                  <a:gd name="T2" fmla="*/ 176 w 217"/>
                  <a:gd name="T3" fmla="*/ 78 h 214"/>
                  <a:gd name="T4" fmla="*/ 186 w 217"/>
                  <a:gd name="T5" fmla="*/ 66 h 214"/>
                  <a:gd name="T6" fmla="*/ 145 w 217"/>
                  <a:gd name="T7" fmla="*/ 50 h 214"/>
                  <a:gd name="T8" fmla="*/ 143 w 217"/>
                  <a:gd name="T9" fmla="*/ 8 h 214"/>
                  <a:gd name="T10" fmla="*/ 125 w 217"/>
                  <a:gd name="T11" fmla="*/ 58 h 214"/>
                  <a:gd name="T12" fmla="*/ 127 w 217"/>
                  <a:gd name="T13" fmla="*/ 0 h 214"/>
                  <a:gd name="T14" fmla="*/ 113 w 217"/>
                  <a:gd name="T15" fmla="*/ 58 h 214"/>
                  <a:gd name="T16" fmla="*/ 91 w 217"/>
                  <a:gd name="T17" fmla="*/ 16 h 214"/>
                  <a:gd name="T18" fmla="*/ 81 w 217"/>
                  <a:gd name="T19" fmla="*/ 50 h 214"/>
                  <a:gd name="T20" fmla="*/ 69 w 217"/>
                  <a:gd name="T21" fmla="*/ 16 h 214"/>
                  <a:gd name="T22" fmla="*/ 61 w 217"/>
                  <a:gd name="T23" fmla="*/ 70 h 214"/>
                  <a:gd name="T24" fmla="*/ 4 w 217"/>
                  <a:gd name="T25" fmla="*/ 67 h 214"/>
                  <a:gd name="T26" fmla="*/ 61 w 217"/>
                  <a:gd name="T27" fmla="*/ 82 h 214"/>
                  <a:gd name="T28" fmla="*/ 8 w 217"/>
                  <a:gd name="T29" fmla="*/ 103 h 214"/>
                  <a:gd name="T30" fmla="*/ 53 w 217"/>
                  <a:gd name="T31" fmla="*/ 114 h 214"/>
                  <a:gd name="T32" fmla="*/ 53 w 217"/>
                  <a:gd name="T33" fmla="*/ 122 h 214"/>
                  <a:gd name="T34" fmla="*/ 16 w 217"/>
                  <a:gd name="T35" fmla="*/ 142 h 214"/>
                  <a:gd name="T36" fmla="*/ 53 w 217"/>
                  <a:gd name="T37" fmla="*/ 138 h 214"/>
                  <a:gd name="T38" fmla="*/ 77 w 217"/>
                  <a:gd name="T39" fmla="*/ 171 h 214"/>
                  <a:gd name="T40" fmla="*/ 69 w 217"/>
                  <a:gd name="T41" fmla="*/ 189 h 214"/>
                  <a:gd name="T42" fmla="*/ 97 w 217"/>
                  <a:gd name="T43" fmla="*/ 162 h 214"/>
                  <a:gd name="T44" fmla="*/ 93 w 217"/>
                  <a:gd name="T45" fmla="*/ 198 h 214"/>
                  <a:gd name="T46" fmla="*/ 113 w 217"/>
                  <a:gd name="T47" fmla="*/ 162 h 214"/>
                  <a:gd name="T48" fmla="*/ 121 w 217"/>
                  <a:gd name="T49" fmla="*/ 162 h 214"/>
                  <a:gd name="T50" fmla="*/ 145 w 217"/>
                  <a:gd name="T51" fmla="*/ 185 h 214"/>
                  <a:gd name="T52" fmla="*/ 141 w 217"/>
                  <a:gd name="T53" fmla="*/ 175 h 214"/>
                  <a:gd name="T54" fmla="*/ 165 w 217"/>
                  <a:gd name="T55" fmla="*/ 138 h 214"/>
                  <a:gd name="T56" fmla="*/ 201 w 217"/>
                  <a:gd name="T57" fmla="*/ 142 h 214"/>
                  <a:gd name="T58" fmla="*/ 165 w 217"/>
                  <a:gd name="T59" fmla="*/ 122 h 214"/>
                  <a:gd name="T60" fmla="*/ 165 w 217"/>
                  <a:gd name="T61" fmla="*/ 114 h 214"/>
                  <a:gd name="T62" fmla="*/ 209 w 217"/>
                  <a:gd name="T63" fmla="*/ 99 h 214"/>
                  <a:gd name="T64" fmla="*/ 209 w 217"/>
                  <a:gd name="T65" fmla="*/ 63 h 214"/>
                  <a:gd name="T66" fmla="*/ 151 w 217"/>
                  <a:gd name="T67" fmla="*/ 4 h 214"/>
                  <a:gd name="T68" fmla="*/ 127 w 217"/>
                  <a:gd name="T69" fmla="*/ 12 h 214"/>
                  <a:gd name="T70" fmla="*/ 67 w 217"/>
                  <a:gd name="T71" fmla="*/ 8 h 214"/>
                  <a:gd name="T72" fmla="*/ 12 w 217"/>
                  <a:gd name="T73" fmla="*/ 63 h 214"/>
                  <a:gd name="T74" fmla="*/ 8 w 217"/>
                  <a:gd name="T75" fmla="*/ 99 h 214"/>
                  <a:gd name="T76" fmla="*/ 4 w 217"/>
                  <a:gd name="T77" fmla="*/ 143 h 214"/>
                  <a:gd name="T78" fmla="*/ 61 w 217"/>
                  <a:gd name="T79" fmla="*/ 134 h 214"/>
                  <a:gd name="T80" fmla="*/ 61 w 217"/>
                  <a:gd name="T81" fmla="*/ 98 h 214"/>
                  <a:gd name="T82" fmla="*/ 57 w 217"/>
                  <a:gd name="T83" fmla="*/ 74 h 214"/>
                  <a:gd name="T84" fmla="*/ 71 w 217"/>
                  <a:gd name="T85" fmla="*/ 206 h 214"/>
                  <a:gd name="T86" fmla="*/ 119 w 217"/>
                  <a:gd name="T87" fmla="*/ 202 h 214"/>
                  <a:gd name="T88" fmla="*/ 147 w 217"/>
                  <a:gd name="T89" fmla="*/ 202 h 214"/>
                  <a:gd name="T90" fmla="*/ 117 w 217"/>
                  <a:gd name="T91" fmla="*/ 54 h 214"/>
                  <a:gd name="T92" fmla="*/ 101 w 217"/>
                  <a:gd name="T93" fmla="*/ 58 h 214"/>
                  <a:gd name="T94" fmla="*/ 77 w 217"/>
                  <a:gd name="T95" fmla="*/ 54 h 214"/>
                  <a:gd name="T96" fmla="*/ 97 w 217"/>
                  <a:gd name="T97" fmla="*/ 158 h 214"/>
                  <a:gd name="T98" fmla="*/ 121 w 217"/>
                  <a:gd name="T99" fmla="*/ 154 h 214"/>
                  <a:gd name="T100" fmla="*/ 153 w 217"/>
                  <a:gd name="T101" fmla="*/ 150 h 214"/>
                  <a:gd name="T102" fmla="*/ 209 w 217"/>
                  <a:gd name="T103" fmla="*/ 147 h 214"/>
                  <a:gd name="T104" fmla="*/ 161 w 217"/>
                  <a:gd name="T105" fmla="*/ 134 h 214"/>
                  <a:gd name="T106" fmla="*/ 161 w 217"/>
                  <a:gd name="T107" fmla="*/ 118 h 214"/>
                  <a:gd name="T108" fmla="*/ 157 w 217"/>
                  <a:gd name="T109" fmla="*/ 9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7" h="214">
                    <a:moveTo>
                      <a:pt x="165" y="102"/>
                    </a:moveTo>
                    <a:cubicBezTo>
                      <a:pt x="165" y="98"/>
                      <a:pt x="165" y="98"/>
                      <a:pt x="165" y="98"/>
                    </a:cubicBezTo>
                    <a:cubicBezTo>
                      <a:pt x="202" y="98"/>
                      <a:pt x="202" y="98"/>
                      <a:pt x="202" y="98"/>
                    </a:cubicBezTo>
                    <a:cubicBezTo>
                      <a:pt x="203" y="101"/>
                      <a:pt x="206" y="103"/>
                      <a:pt x="209" y="103"/>
                    </a:cubicBezTo>
                    <a:cubicBezTo>
                      <a:pt x="213" y="103"/>
                      <a:pt x="217" y="99"/>
                      <a:pt x="217" y="95"/>
                    </a:cubicBezTo>
                    <a:cubicBezTo>
                      <a:pt x="217" y="91"/>
                      <a:pt x="213" y="87"/>
                      <a:pt x="209" y="87"/>
                    </a:cubicBezTo>
                    <a:cubicBezTo>
                      <a:pt x="205" y="87"/>
                      <a:pt x="202" y="90"/>
                      <a:pt x="201" y="94"/>
                    </a:cubicBezTo>
                    <a:cubicBezTo>
                      <a:pt x="165" y="94"/>
                      <a:pt x="165" y="94"/>
                      <a:pt x="165" y="94"/>
                    </a:cubicBezTo>
                    <a:cubicBezTo>
                      <a:pt x="165" y="90"/>
                      <a:pt x="165" y="90"/>
                      <a:pt x="165" y="90"/>
                    </a:cubicBezTo>
                    <a:cubicBezTo>
                      <a:pt x="157" y="90"/>
                      <a:pt x="157" y="90"/>
                      <a:pt x="157" y="90"/>
                    </a:cubicBezTo>
                    <a:cubicBezTo>
                      <a:pt x="157" y="82"/>
                      <a:pt x="157" y="82"/>
                      <a:pt x="157" y="82"/>
                    </a:cubicBezTo>
                    <a:cubicBezTo>
                      <a:pt x="165" y="82"/>
                      <a:pt x="165" y="82"/>
                      <a:pt x="165" y="82"/>
                    </a:cubicBezTo>
                    <a:cubicBezTo>
                      <a:pt x="165" y="78"/>
                      <a:pt x="165" y="78"/>
                      <a:pt x="165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88" y="70"/>
                      <a:pt x="188" y="70"/>
                      <a:pt x="188" y="70"/>
                    </a:cubicBezTo>
                    <a:cubicBezTo>
                      <a:pt x="202" y="70"/>
                      <a:pt x="202" y="70"/>
                      <a:pt x="202" y="70"/>
                    </a:cubicBezTo>
                    <a:cubicBezTo>
                      <a:pt x="203" y="73"/>
                      <a:pt x="206" y="75"/>
                      <a:pt x="209" y="75"/>
                    </a:cubicBezTo>
                    <a:cubicBezTo>
                      <a:pt x="213" y="75"/>
                      <a:pt x="217" y="71"/>
                      <a:pt x="217" y="67"/>
                    </a:cubicBezTo>
                    <a:cubicBezTo>
                      <a:pt x="217" y="63"/>
                      <a:pt x="213" y="59"/>
                      <a:pt x="209" y="59"/>
                    </a:cubicBezTo>
                    <a:cubicBezTo>
                      <a:pt x="205" y="59"/>
                      <a:pt x="202" y="62"/>
                      <a:pt x="201" y="66"/>
                    </a:cubicBezTo>
                    <a:cubicBezTo>
                      <a:pt x="186" y="66"/>
                      <a:pt x="186" y="66"/>
                      <a:pt x="186" y="66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65" y="74"/>
                      <a:pt x="165" y="74"/>
                      <a:pt x="165" y="74"/>
                    </a:cubicBezTo>
                    <a:cubicBezTo>
                      <a:pt x="165" y="70"/>
                      <a:pt x="165" y="70"/>
                      <a:pt x="165" y="70"/>
                    </a:cubicBezTo>
                    <a:cubicBezTo>
                      <a:pt x="157" y="70"/>
                      <a:pt x="157" y="70"/>
                      <a:pt x="157" y="70"/>
                    </a:cubicBezTo>
                    <a:cubicBezTo>
                      <a:pt x="157" y="58"/>
                      <a:pt x="157" y="58"/>
                      <a:pt x="157" y="58"/>
                    </a:cubicBezTo>
                    <a:cubicBezTo>
                      <a:pt x="145" y="58"/>
                      <a:pt x="145" y="58"/>
                      <a:pt x="145" y="58"/>
                    </a:cubicBezTo>
                    <a:cubicBezTo>
                      <a:pt x="145" y="50"/>
                      <a:pt x="145" y="50"/>
                      <a:pt x="145" y="50"/>
                    </a:cubicBezTo>
                    <a:cubicBezTo>
                      <a:pt x="141" y="50"/>
                      <a:pt x="141" y="50"/>
                      <a:pt x="141" y="50"/>
                    </a:cubicBezTo>
                    <a:cubicBezTo>
                      <a:pt x="141" y="43"/>
                      <a:pt x="141" y="43"/>
                      <a:pt x="141" y="43"/>
                    </a:cubicBezTo>
                    <a:cubicBezTo>
                      <a:pt x="153" y="27"/>
                      <a:pt x="153" y="27"/>
                      <a:pt x="153" y="27"/>
                    </a:cubicBezTo>
                    <a:cubicBezTo>
                      <a:pt x="153" y="16"/>
                      <a:pt x="153" y="16"/>
                      <a:pt x="153" y="16"/>
                    </a:cubicBezTo>
                    <a:cubicBezTo>
                      <a:pt x="156" y="15"/>
                      <a:pt x="159" y="12"/>
                      <a:pt x="159" y="8"/>
                    </a:cubicBezTo>
                    <a:cubicBezTo>
                      <a:pt x="159" y="4"/>
                      <a:pt x="155" y="0"/>
                      <a:pt x="151" y="0"/>
                    </a:cubicBezTo>
                    <a:cubicBezTo>
                      <a:pt x="147" y="0"/>
                      <a:pt x="143" y="4"/>
                      <a:pt x="143" y="8"/>
                    </a:cubicBezTo>
                    <a:cubicBezTo>
                      <a:pt x="143" y="12"/>
                      <a:pt x="146" y="15"/>
                      <a:pt x="149" y="16"/>
                    </a:cubicBezTo>
                    <a:cubicBezTo>
                      <a:pt x="149" y="25"/>
                      <a:pt x="149" y="25"/>
                      <a:pt x="149" y="25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37" y="50"/>
                      <a:pt x="137" y="50"/>
                      <a:pt x="137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25" y="58"/>
                      <a:pt x="125" y="58"/>
                      <a:pt x="125" y="58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1" y="50"/>
                      <a:pt x="121" y="50"/>
                      <a:pt x="121" y="50"/>
                    </a:cubicBezTo>
                    <a:cubicBezTo>
                      <a:pt x="121" y="35"/>
                      <a:pt x="121" y="35"/>
                      <a:pt x="121" y="35"/>
                    </a:cubicBezTo>
                    <a:cubicBezTo>
                      <a:pt x="129" y="23"/>
                      <a:pt x="129" y="23"/>
                      <a:pt x="129" y="23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2" y="15"/>
                      <a:pt x="135" y="12"/>
                      <a:pt x="135" y="8"/>
                    </a:cubicBezTo>
                    <a:cubicBezTo>
                      <a:pt x="135" y="4"/>
                      <a:pt x="131" y="0"/>
                      <a:pt x="127" y="0"/>
                    </a:cubicBezTo>
                    <a:cubicBezTo>
                      <a:pt x="123" y="0"/>
                      <a:pt x="119" y="4"/>
                      <a:pt x="119" y="8"/>
                    </a:cubicBezTo>
                    <a:cubicBezTo>
                      <a:pt x="119" y="12"/>
                      <a:pt x="122" y="15"/>
                      <a:pt x="125" y="16"/>
                    </a:cubicBezTo>
                    <a:cubicBezTo>
                      <a:pt x="125" y="22"/>
                      <a:pt x="125" y="22"/>
                      <a:pt x="125" y="22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50"/>
                      <a:pt x="117" y="50"/>
                      <a:pt x="117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05" y="58"/>
                      <a:pt x="105" y="58"/>
                      <a:pt x="105" y="58"/>
                    </a:cubicBezTo>
                    <a:cubicBezTo>
                      <a:pt x="105" y="50"/>
                      <a:pt x="105" y="50"/>
                      <a:pt x="105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1" y="24"/>
                      <a:pt x="101" y="24"/>
                      <a:pt x="101" y="24"/>
                    </a:cubicBezTo>
                    <a:cubicBezTo>
                      <a:pt x="104" y="23"/>
                      <a:pt x="107" y="20"/>
                      <a:pt x="107" y="16"/>
                    </a:cubicBezTo>
                    <a:cubicBezTo>
                      <a:pt x="107" y="12"/>
                      <a:pt x="103" y="8"/>
                      <a:pt x="99" y="8"/>
                    </a:cubicBezTo>
                    <a:cubicBezTo>
                      <a:pt x="95" y="8"/>
                      <a:pt x="91" y="12"/>
                      <a:pt x="91" y="16"/>
                    </a:cubicBezTo>
                    <a:cubicBezTo>
                      <a:pt x="91" y="20"/>
                      <a:pt x="94" y="23"/>
                      <a:pt x="97" y="24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93" y="50"/>
                      <a:pt x="93" y="50"/>
                      <a:pt x="93" y="50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6" y="15"/>
                      <a:pt x="79" y="12"/>
                      <a:pt x="79" y="8"/>
                    </a:cubicBezTo>
                    <a:cubicBezTo>
                      <a:pt x="79" y="4"/>
                      <a:pt x="75" y="0"/>
                      <a:pt x="71" y="0"/>
                    </a:cubicBezTo>
                    <a:cubicBezTo>
                      <a:pt x="67" y="0"/>
                      <a:pt x="63" y="4"/>
                      <a:pt x="63" y="8"/>
                    </a:cubicBezTo>
                    <a:cubicBezTo>
                      <a:pt x="63" y="12"/>
                      <a:pt x="66" y="15"/>
                      <a:pt x="69" y="16"/>
                    </a:cubicBezTo>
                    <a:cubicBezTo>
                      <a:pt x="69" y="31"/>
                      <a:pt x="69" y="31"/>
                      <a:pt x="69" y="31"/>
                    </a:cubicBezTo>
                    <a:cubicBezTo>
                      <a:pt x="77" y="39"/>
                      <a:pt x="77" y="39"/>
                      <a:pt x="77" y="39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3" y="50"/>
                      <a:pt x="73" y="50"/>
                      <a:pt x="73" y="50"/>
                    </a:cubicBezTo>
                    <a:cubicBezTo>
                      <a:pt x="73" y="58"/>
                      <a:pt x="73" y="58"/>
                      <a:pt x="73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53" y="74"/>
                      <a:pt x="53" y="74"/>
                      <a:pt x="53" y="74"/>
                    </a:cubicBezTo>
                    <a:cubicBezTo>
                      <a:pt x="47" y="74"/>
                      <a:pt x="47" y="74"/>
                      <a:pt x="47" y="74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19" y="62"/>
                      <a:pt x="16" y="59"/>
                      <a:pt x="12" y="59"/>
                    </a:cubicBezTo>
                    <a:cubicBezTo>
                      <a:pt x="8" y="59"/>
                      <a:pt x="4" y="63"/>
                      <a:pt x="4" y="67"/>
                    </a:cubicBezTo>
                    <a:cubicBezTo>
                      <a:pt x="4" y="71"/>
                      <a:pt x="8" y="75"/>
                      <a:pt x="12" y="75"/>
                    </a:cubicBezTo>
                    <a:cubicBezTo>
                      <a:pt x="15" y="75"/>
                      <a:pt x="18" y="73"/>
                      <a:pt x="19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61" y="82"/>
                      <a:pt x="61" y="82"/>
                      <a:pt x="61" y="82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6" y="94"/>
                      <a:pt x="16" y="94"/>
                      <a:pt x="16" y="94"/>
                    </a:cubicBezTo>
                    <a:cubicBezTo>
                      <a:pt x="15" y="90"/>
                      <a:pt x="12" y="87"/>
                      <a:pt x="8" y="87"/>
                    </a:cubicBezTo>
                    <a:cubicBezTo>
                      <a:pt x="4" y="87"/>
                      <a:pt x="0" y="91"/>
                      <a:pt x="0" y="95"/>
                    </a:cubicBezTo>
                    <a:cubicBezTo>
                      <a:pt x="0" y="99"/>
                      <a:pt x="4" y="103"/>
                      <a:pt x="8" y="103"/>
                    </a:cubicBezTo>
                    <a:cubicBezTo>
                      <a:pt x="11" y="103"/>
                      <a:pt x="14" y="101"/>
                      <a:pt x="15" y="98"/>
                    </a:cubicBezTo>
                    <a:cubicBezTo>
                      <a:pt x="53" y="98"/>
                      <a:pt x="53" y="98"/>
                      <a:pt x="53" y="98"/>
                    </a:cubicBezTo>
                    <a:cubicBezTo>
                      <a:pt x="53" y="102"/>
                      <a:pt x="53" y="102"/>
                      <a:pt x="53" y="102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53" y="110"/>
                      <a:pt x="53" y="110"/>
                      <a:pt x="53" y="110"/>
                    </a:cubicBezTo>
                    <a:cubicBezTo>
                      <a:pt x="53" y="114"/>
                      <a:pt x="53" y="114"/>
                      <a:pt x="53" y="114"/>
                    </a:cubicBezTo>
                    <a:cubicBezTo>
                      <a:pt x="32" y="114"/>
                      <a:pt x="32" y="114"/>
                      <a:pt x="32" y="114"/>
                    </a:cubicBezTo>
                    <a:cubicBezTo>
                      <a:pt x="31" y="110"/>
                      <a:pt x="28" y="107"/>
                      <a:pt x="24" y="107"/>
                    </a:cubicBezTo>
                    <a:cubicBezTo>
                      <a:pt x="20" y="107"/>
                      <a:pt x="16" y="111"/>
                      <a:pt x="16" y="115"/>
                    </a:cubicBezTo>
                    <a:cubicBezTo>
                      <a:pt x="16" y="119"/>
                      <a:pt x="20" y="123"/>
                      <a:pt x="24" y="123"/>
                    </a:cubicBezTo>
                    <a:cubicBezTo>
                      <a:pt x="27" y="123"/>
                      <a:pt x="30" y="121"/>
                      <a:pt x="31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61" y="122"/>
                      <a:pt x="61" y="122"/>
                      <a:pt x="61" y="122"/>
                    </a:cubicBezTo>
                    <a:cubicBezTo>
                      <a:pt x="61" y="130"/>
                      <a:pt x="61" y="130"/>
                      <a:pt x="61" y="130"/>
                    </a:cubicBezTo>
                    <a:cubicBezTo>
                      <a:pt x="53" y="130"/>
                      <a:pt x="53" y="130"/>
                      <a:pt x="53" y="130"/>
                    </a:cubicBezTo>
                    <a:cubicBezTo>
                      <a:pt x="53" y="134"/>
                      <a:pt x="53" y="134"/>
                      <a:pt x="53" y="134"/>
                    </a:cubicBezTo>
                    <a:cubicBezTo>
                      <a:pt x="41" y="134"/>
                      <a:pt x="41" y="134"/>
                      <a:pt x="41" y="134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5" y="138"/>
                      <a:pt x="12" y="135"/>
                      <a:pt x="8" y="135"/>
                    </a:cubicBezTo>
                    <a:cubicBezTo>
                      <a:pt x="4" y="135"/>
                      <a:pt x="0" y="139"/>
                      <a:pt x="0" y="143"/>
                    </a:cubicBezTo>
                    <a:cubicBezTo>
                      <a:pt x="0" y="147"/>
                      <a:pt x="4" y="151"/>
                      <a:pt x="8" y="151"/>
                    </a:cubicBezTo>
                    <a:cubicBezTo>
                      <a:pt x="11" y="151"/>
                      <a:pt x="14" y="149"/>
                      <a:pt x="15" y="146"/>
                    </a:cubicBezTo>
                    <a:cubicBezTo>
                      <a:pt x="31" y="146"/>
                      <a:pt x="31" y="146"/>
                      <a:pt x="31" y="146"/>
                    </a:cubicBezTo>
                    <a:cubicBezTo>
                      <a:pt x="43" y="138"/>
                      <a:pt x="43" y="138"/>
                      <a:pt x="43" y="138"/>
                    </a:cubicBezTo>
                    <a:cubicBezTo>
                      <a:pt x="53" y="138"/>
                      <a:pt x="53" y="138"/>
                      <a:pt x="53" y="138"/>
                    </a:cubicBezTo>
                    <a:cubicBezTo>
                      <a:pt x="53" y="142"/>
                      <a:pt x="53" y="142"/>
                      <a:pt x="53" y="142"/>
                    </a:cubicBezTo>
                    <a:cubicBezTo>
                      <a:pt x="61" y="142"/>
                      <a:pt x="61" y="142"/>
                      <a:pt x="61" y="142"/>
                    </a:cubicBezTo>
                    <a:cubicBezTo>
                      <a:pt x="61" y="154"/>
                      <a:pt x="61" y="154"/>
                      <a:pt x="61" y="154"/>
                    </a:cubicBezTo>
                    <a:cubicBezTo>
                      <a:pt x="73" y="154"/>
                      <a:pt x="73" y="154"/>
                      <a:pt x="73" y="154"/>
                    </a:cubicBezTo>
                    <a:cubicBezTo>
                      <a:pt x="73" y="162"/>
                      <a:pt x="73" y="162"/>
                      <a:pt x="73" y="162"/>
                    </a:cubicBezTo>
                    <a:cubicBezTo>
                      <a:pt x="77" y="162"/>
                      <a:pt x="77" y="162"/>
                      <a:pt x="77" y="162"/>
                    </a:cubicBezTo>
                    <a:cubicBezTo>
                      <a:pt x="77" y="171"/>
                      <a:pt x="77" y="171"/>
                      <a:pt x="77" y="171"/>
                    </a:cubicBezTo>
                    <a:cubicBezTo>
                      <a:pt x="65" y="187"/>
                      <a:pt x="65" y="187"/>
                      <a:pt x="65" y="187"/>
                    </a:cubicBezTo>
                    <a:cubicBezTo>
                      <a:pt x="65" y="198"/>
                      <a:pt x="65" y="198"/>
                      <a:pt x="65" y="198"/>
                    </a:cubicBezTo>
                    <a:cubicBezTo>
                      <a:pt x="62" y="199"/>
                      <a:pt x="59" y="202"/>
                      <a:pt x="59" y="206"/>
                    </a:cubicBezTo>
                    <a:cubicBezTo>
                      <a:pt x="59" y="210"/>
                      <a:pt x="63" y="214"/>
                      <a:pt x="67" y="214"/>
                    </a:cubicBezTo>
                    <a:cubicBezTo>
                      <a:pt x="71" y="214"/>
                      <a:pt x="75" y="210"/>
                      <a:pt x="75" y="206"/>
                    </a:cubicBezTo>
                    <a:cubicBezTo>
                      <a:pt x="75" y="202"/>
                      <a:pt x="72" y="199"/>
                      <a:pt x="69" y="198"/>
                    </a:cubicBezTo>
                    <a:cubicBezTo>
                      <a:pt x="69" y="189"/>
                      <a:pt x="69" y="189"/>
                      <a:pt x="69" y="189"/>
                    </a:cubicBezTo>
                    <a:cubicBezTo>
                      <a:pt x="81" y="173"/>
                      <a:pt x="81" y="173"/>
                      <a:pt x="81" y="173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5" y="162"/>
                      <a:pt x="85" y="162"/>
                      <a:pt x="85" y="162"/>
                    </a:cubicBezTo>
                    <a:cubicBezTo>
                      <a:pt x="85" y="154"/>
                      <a:pt x="85" y="154"/>
                      <a:pt x="85" y="154"/>
                    </a:cubicBezTo>
                    <a:cubicBezTo>
                      <a:pt x="93" y="154"/>
                      <a:pt x="93" y="154"/>
                      <a:pt x="93" y="154"/>
                    </a:cubicBezTo>
                    <a:cubicBezTo>
                      <a:pt x="93" y="162"/>
                      <a:pt x="93" y="162"/>
                      <a:pt x="93" y="162"/>
                    </a:cubicBezTo>
                    <a:cubicBezTo>
                      <a:pt x="97" y="162"/>
                      <a:pt x="97" y="162"/>
                      <a:pt x="97" y="162"/>
                    </a:cubicBezTo>
                    <a:cubicBezTo>
                      <a:pt x="97" y="179"/>
                      <a:pt x="97" y="179"/>
                      <a:pt x="97" y="179"/>
                    </a:cubicBezTo>
                    <a:cubicBezTo>
                      <a:pt x="89" y="191"/>
                      <a:pt x="89" y="191"/>
                      <a:pt x="89" y="191"/>
                    </a:cubicBezTo>
                    <a:cubicBezTo>
                      <a:pt x="89" y="198"/>
                      <a:pt x="89" y="198"/>
                      <a:pt x="89" y="198"/>
                    </a:cubicBezTo>
                    <a:cubicBezTo>
                      <a:pt x="86" y="199"/>
                      <a:pt x="83" y="202"/>
                      <a:pt x="83" y="206"/>
                    </a:cubicBezTo>
                    <a:cubicBezTo>
                      <a:pt x="83" y="210"/>
                      <a:pt x="87" y="214"/>
                      <a:pt x="91" y="214"/>
                    </a:cubicBezTo>
                    <a:cubicBezTo>
                      <a:pt x="95" y="214"/>
                      <a:pt x="99" y="210"/>
                      <a:pt x="99" y="206"/>
                    </a:cubicBezTo>
                    <a:cubicBezTo>
                      <a:pt x="99" y="202"/>
                      <a:pt x="96" y="199"/>
                      <a:pt x="93" y="198"/>
                    </a:cubicBezTo>
                    <a:cubicBezTo>
                      <a:pt x="93" y="192"/>
                      <a:pt x="93" y="192"/>
                      <a:pt x="93" y="192"/>
                    </a:cubicBezTo>
                    <a:cubicBezTo>
                      <a:pt x="101" y="181"/>
                      <a:pt x="101" y="181"/>
                      <a:pt x="101" y="181"/>
                    </a:cubicBezTo>
                    <a:cubicBezTo>
                      <a:pt x="101" y="162"/>
                      <a:pt x="101" y="162"/>
                      <a:pt x="101" y="162"/>
                    </a:cubicBezTo>
                    <a:cubicBezTo>
                      <a:pt x="105" y="162"/>
                      <a:pt x="105" y="162"/>
                      <a:pt x="105" y="162"/>
                    </a:cubicBezTo>
                    <a:cubicBezTo>
                      <a:pt x="105" y="154"/>
                      <a:pt x="105" y="154"/>
                      <a:pt x="105" y="154"/>
                    </a:cubicBezTo>
                    <a:cubicBezTo>
                      <a:pt x="113" y="154"/>
                      <a:pt x="113" y="154"/>
                      <a:pt x="113" y="154"/>
                    </a:cubicBezTo>
                    <a:cubicBezTo>
                      <a:pt x="113" y="162"/>
                      <a:pt x="113" y="162"/>
                      <a:pt x="113" y="162"/>
                    </a:cubicBezTo>
                    <a:cubicBezTo>
                      <a:pt x="117" y="162"/>
                      <a:pt x="117" y="162"/>
                      <a:pt x="117" y="162"/>
                    </a:cubicBezTo>
                    <a:cubicBezTo>
                      <a:pt x="117" y="190"/>
                      <a:pt x="117" y="190"/>
                      <a:pt x="117" y="190"/>
                    </a:cubicBezTo>
                    <a:cubicBezTo>
                      <a:pt x="114" y="191"/>
                      <a:pt x="111" y="194"/>
                      <a:pt x="111" y="198"/>
                    </a:cubicBezTo>
                    <a:cubicBezTo>
                      <a:pt x="111" y="202"/>
                      <a:pt x="115" y="206"/>
                      <a:pt x="119" y="206"/>
                    </a:cubicBezTo>
                    <a:cubicBezTo>
                      <a:pt x="123" y="206"/>
                      <a:pt x="127" y="202"/>
                      <a:pt x="127" y="198"/>
                    </a:cubicBezTo>
                    <a:cubicBezTo>
                      <a:pt x="127" y="194"/>
                      <a:pt x="124" y="191"/>
                      <a:pt x="121" y="190"/>
                    </a:cubicBezTo>
                    <a:cubicBezTo>
                      <a:pt x="121" y="162"/>
                      <a:pt x="121" y="162"/>
                      <a:pt x="121" y="162"/>
                    </a:cubicBezTo>
                    <a:cubicBezTo>
                      <a:pt x="125" y="162"/>
                      <a:pt x="125" y="162"/>
                      <a:pt x="125" y="162"/>
                    </a:cubicBezTo>
                    <a:cubicBezTo>
                      <a:pt x="125" y="154"/>
                      <a:pt x="125" y="154"/>
                      <a:pt x="125" y="154"/>
                    </a:cubicBezTo>
                    <a:cubicBezTo>
                      <a:pt x="133" y="154"/>
                      <a:pt x="133" y="154"/>
                      <a:pt x="133" y="154"/>
                    </a:cubicBezTo>
                    <a:cubicBezTo>
                      <a:pt x="133" y="162"/>
                      <a:pt x="133" y="162"/>
                      <a:pt x="133" y="162"/>
                    </a:cubicBezTo>
                    <a:cubicBezTo>
                      <a:pt x="137" y="162"/>
                      <a:pt x="137" y="162"/>
                      <a:pt x="137" y="162"/>
                    </a:cubicBezTo>
                    <a:cubicBezTo>
                      <a:pt x="137" y="177"/>
                      <a:pt x="137" y="177"/>
                      <a:pt x="137" y="177"/>
                    </a:cubicBezTo>
                    <a:cubicBezTo>
                      <a:pt x="145" y="185"/>
                      <a:pt x="145" y="185"/>
                      <a:pt x="145" y="185"/>
                    </a:cubicBezTo>
                    <a:cubicBezTo>
                      <a:pt x="145" y="198"/>
                      <a:pt x="145" y="198"/>
                      <a:pt x="145" y="198"/>
                    </a:cubicBezTo>
                    <a:cubicBezTo>
                      <a:pt x="142" y="199"/>
                      <a:pt x="139" y="202"/>
                      <a:pt x="139" y="206"/>
                    </a:cubicBezTo>
                    <a:cubicBezTo>
                      <a:pt x="139" y="210"/>
                      <a:pt x="143" y="214"/>
                      <a:pt x="147" y="214"/>
                    </a:cubicBezTo>
                    <a:cubicBezTo>
                      <a:pt x="151" y="214"/>
                      <a:pt x="155" y="210"/>
                      <a:pt x="155" y="206"/>
                    </a:cubicBezTo>
                    <a:cubicBezTo>
                      <a:pt x="155" y="202"/>
                      <a:pt x="152" y="199"/>
                      <a:pt x="149" y="198"/>
                    </a:cubicBezTo>
                    <a:cubicBezTo>
                      <a:pt x="149" y="183"/>
                      <a:pt x="149" y="183"/>
                      <a:pt x="149" y="183"/>
                    </a:cubicBezTo>
                    <a:cubicBezTo>
                      <a:pt x="141" y="175"/>
                      <a:pt x="141" y="175"/>
                      <a:pt x="141" y="175"/>
                    </a:cubicBezTo>
                    <a:cubicBezTo>
                      <a:pt x="141" y="162"/>
                      <a:pt x="141" y="162"/>
                      <a:pt x="141" y="162"/>
                    </a:cubicBezTo>
                    <a:cubicBezTo>
                      <a:pt x="145" y="162"/>
                      <a:pt x="145" y="162"/>
                      <a:pt x="145" y="162"/>
                    </a:cubicBezTo>
                    <a:cubicBezTo>
                      <a:pt x="145" y="154"/>
                      <a:pt x="145" y="154"/>
                      <a:pt x="145" y="154"/>
                    </a:cubicBezTo>
                    <a:cubicBezTo>
                      <a:pt x="157" y="154"/>
                      <a:pt x="157" y="154"/>
                      <a:pt x="157" y="154"/>
                    </a:cubicBezTo>
                    <a:cubicBezTo>
                      <a:pt x="157" y="142"/>
                      <a:pt x="157" y="142"/>
                      <a:pt x="157" y="142"/>
                    </a:cubicBezTo>
                    <a:cubicBezTo>
                      <a:pt x="165" y="142"/>
                      <a:pt x="165" y="142"/>
                      <a:pt x="165" y="142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78" y="138"/>
                      <a:pt x="178" y="138"/>
                      <a:pt x="178" y="138"/>
                    </a:cubicBezTo>
                    <a:cubicBezTo>
                      <a:pt x="186" y="146"/>
                      <a:pt x="186" y="146"/>
                      <a:pt x="186" y="146"/>
                    </a:cubicBezTo>
                    <a:cubicBezTo>
                      <a:pt x="202" y="146"/>
                      <a:pt x="202" y="146"/>
                      <a:pt x="202" y="146"/>
                    </a:cubicBezTo>
                    <a:cubicBezTo>
                      <a:pt x="203" y="149"/>
                      <a:pt x="206" y="151"/>
                      <a:pt x="209" y="151"/>
                    </a:cubicBezTo>
                    <a:cubicBezTo>
                      <a:pt x="213" y="151"/>
                      <a:pt x="217" y="147"/>
                      <a:pt x="217" y="143"/>
                    </a:cubicBezTo>
                    <a:cubicBezTo>
                      <a:pt x="217" y="139"/>
                      <a:pt x="213" y="135"/>
                      <a:pt x="209" y="135"/>
                    </a:cubicBezTo>
                    <a:cubicBezTo>
                      <a:pt x="205" y="135"/>
                      <a:pt x="202" y="138"/>
                      <a:pt x="201" y="142"/>
                    </a:cubicBezTo>
                    <a:cubicBezTo>
                      <a:pt x="188" y="142"/>
                      <a:pt x="188" y="142"/>
                      <a:pt x="188" y="142"/>
                    </a:cubicBezTo>
                    <a:cubicBezTo>
                      <a:pt x="180" y="134"/>
                      <a:pt x="180" y="134"/>
                      <a:pt x="180" y="134"/>
                    </a:cubicBezTo>
                    <a:cubicBezTo>
                      <a:pt x="165" y="134"/>
                      <a:pt x="165" y="134"/>
                      <a:pt x="165" y="134"/>
                    </a:cubicBezTo>
                    <a:cubicBezTo>
                      <a:pt x="165" y="130"/>
                      <a:pt x="165" y="130"/>
                      <a:pt x="165" y="130"/>
                    </a:cubicBezTo>
                    <a:cubicBezTo>
                      <a:pt x="157" y="130"/>
                      <a:pt x="157" y="130"/>
                      <a:pt x="157" y="130"/>
                    </a:cubicBezTo>
                    <a:cubicBezTo>
                      <a:pt x="157" y="122"/>
                      <a:pt x="157" y="122"/>
                      <a:pt x="157" y="122"/>
                    </a:cubicBezTo>
                    <a:cubicBezTo>
                      <a:pt x="165" y="122"/>
                      <a:pt x="165" y="122"/>
                      <a:pt x="165" y="122"/>
                    </a:cubicBezTo>
                    <a:cubicBezTo>
                      <a:pt x="165" y="118"/>
                      <a:pt x="165" y="118"/>
                      <a:pt x="165" y="118"/>
                    </a:cubicBezTo>
                    <a:cubicBezTo>
                      <a:pt x="186" y="118"/>
                      <a:pt x="186" y="118"/>
                      <a:pt x="186" y="118"/>
                    </a:cubicBezTo>
                    <a:cubicBezTo>
                      <a:pt x="187" y="121"/>
                      <a:pt x="190" y="123"/>
                      <a:pt x="193" y="123"/>
                    </a:cubicBezTo>
                    <a:cubicBezTo>
                      <a:pt x="197" y="123"/>
                      <a:pt x="201" y="119"/>
                      <a:pt x="201" y="115"/>
                    </a:cubicBezTo>
                    <a:cubicBezTo>
                      <a:pt x="201" y="111"/>
                      <a:pt x="197" y="107"/>
                      <a:pt x="193" y="107"/>
                    </a:cubicBezTo>
                    <a:cubicBezTo>
                      <a:pt x="189" y="107"/>
                      <a:pt x="186" y="110"/>
                      <a:pt x="185" y="114"/>
                    </a:cubicBezTo>
                    <a:cubicBezTo>
                      <a:pt x="165" y="114"/>
                      <a:pt x="165" y="114"/>
                      <a:pt x="165" y="114"/>
                    </a:cubicBezTo>
                    <a:cubicBezTo>
                      <a:pt x="165" y="110"/>
                      <a:pt x="165" y="110"/>
                      <a:pt x="165" y="110"/>
                    </a:cubicBezTo>
                    <a:cubicBezTo>
                      <a:pt x="157" y="110"/>
                      <a:pt x="157" y="110"/>
                      <a:pt x="157" y="110"/>
                    </a:cubicBezTo>
                    <a:cubicBezTo>
                      <a:pt x="157" y="102"/>
                      <a:pt x="157" y="102"/>
                      <a:pt x="157" y="102"/>
                    </a:cubicBezTo>
                    <a:lnTo>
                      <a:pt x="165" y="102"/>
                    </a:lnTo>
                    <a:close/>
                    <a:moveTo>
                      <a:pt x="209" y="91"/>
                    </a:moveTo>
                    <a:cubicBezTo>
                      <a:pt x="211" y="91"/>
                      <a:pt x="213" y="93"/>
                      <a:pt x="213" y="95"/>
                    </a:cubicBezTo>
                    <a:cubicBezTo>
                      <a:pt x="213" y="97"/>
                      <a:pt x="211" y="99"/>
                      <a:pt x="209" y="99"/>
                    </a:cubicBezTo>
                    <a:cubicBezTo>
                      <a:pt x="207" y="99"/>
                      <a:pt x="205" y="97"/>
                      <a:pt x="205" y="95"/>
                    </a:cubicBezTo>
                    <a:cubicBezTo>
                      <a:pt x="205" y="93"/>
                      <a:pt x="207" y="91"/>
                      <a:pt x="209" y="91"/>
                    </a:cubicBezTo>
                    <a:close/>
                    <a:moveTo>
                      <a:pt x="209" y="63"/>
                    </a:moveTo>
                    <a:cubicBezTo>
                      <a:pt x="211" y="63"/>
                      <a:pt x="213" y="65"/>
                      <a:pt x="213" y="67"/>
                    </a:cubicBezTo>
                    <a:cubicBezTo>
                      <a:pt x="213" y="69"/>
                      <a:pt x="211" y="71"/>
                      <a:pt x="209" y="71"/>
                    </a:cubicBezTo>
                    <a:cubicBezTo>
                      <a:pt x="207" y="71"/>
                      <a:pt x="205" y="69"/>
                      <a:pt x="205" y="67"/>
                    </a:cubicBezTo>
                    <a:cubicBezTo>
                      <a:pt x="205" y="65"/>
                      <a:pt x="207" y="63"/>
                      <a:pt x="209" y="63"/>
                    </a:cubicBezTo>
                    <a:close/>
                    <a:moveTo>
                      <a:pt x="157" y="74"/>
                    </a:moveTo>
                    <a:cubicBezTo>
                      <a:pt x="161" y="74"/>
                      <a:pt x="161" y="74"/>
                      <a:pt x="161" y="74"/>
                    </a:cubicBezTo>
                    <a:cubicBezTo>
                      <a:pt x="161" y="78"/>
                      <a:pt x="161" y="78"/>
                      <a:pt x="161" y="78"/>
                    </a:cubicBezTo>
                    <a:cubicBezTo>
                      <a:pt x="157" y="78"/>
                      <a:pt x="157" y="78"/>
                      <a:pt x="157" y="78"/>
                    </a:cubicBezTo>
                    <a:lnTo>
                      <a:pt x="157" y="74"/>
                    </a:lnTo>
                    <a:close/>
                    <a:moveTo>
                      <a:pt x="147" y="8"/>
                    </a:moveTo>
                    <a:cubicBezTo>
                      <a:pt x="147" y="6"/>
                      <a:pt x="149" y="4"/>
                      <a:pt x="151" y="4"/>
                    </a:cubicBezTo>
                    <a:cubicBezTo>
                      <a:pt x="153" y="4"/>
                      <a:pt x="155" y="6"/>
                      <a:pt x="155" y="8"/>
                    </a:cubicBezTo>
                    <a:cubicBezTo>
                      <a:pt x="155" y="10"/>
                      <a:pt x="153" y="12"/>
                      <a:pt x="151" y="12"/>
                    </a:cubicBezTo>
                    <a:cubicBezTo>
                      <a:pt x="149" y="12"/>
                      <a:pt x="147" y="10"/>
                      <a:pt x="147" y="8"/>
                    </a:cubicBezTo>
                    <a:close/>
                    <a:moveTo>
                      <a:pt x="123" y="8"/>
                    </a:moveTo>
                    <a:cubicBezTo>
                      <a:pt x="123" y="6"/>
                      <a:pt x="125" y="4"/>
                      <a:pt x="127" y="4"/>
                    </a:cubicBezTo>
                    <a:cubicBezTo>
                      <a:pt x="129" y="4"/>
                      <a:pt x="131" y="6"/>
                      <a:pt x="131" y="8"/>
                    </a:cubicBezTo>
                    <a:cubicBezTo>
                      <a:pt x="131" y="10"/>
                      <a:pt x="129" y="12"/>
                      <a:pt x="127" y="12"/>
                    </a:cubicBezTo>
                    <a:cubicBezTo>
                      <a:pt x="125" y="12"/>
                      <a:pt x="123" y="10"/>
                      <a:pt x="123" y="8"/>
                    </a:cubicBezTo>
                    <a:close/>
                    <a:moveTo>
                      <a:pt x="95" y="16"/>
                    </a:moveTo>
                    <a:cubicBezTo>
                      <a:pt x="95" y="14"/>
                      <a:pt x="97" y="12"/>
                      <a:pt x="99" y="12"/>
                    </a:cubicBezTo>
                    <a:cubicBezTo>
                      <a:pt x="101" y="12"/>
                      <a:pt x="103" y="14"/>
                      <a:pt x="103" y="16"/>
                    </a:cubicBezTo>
                    <a:cubicBezTo>
                      <a:pt x="103" y="18"/>
                      <a:pt x="101" y="20"/>
                      <a:pt x="99" y="20"/>
                    </a:cubicBezTo>
                    <a:cubicBezTo>
                      <a:pt x="97" y="20"/>
                      <a:pt x="95" y="18"/>
                      <a:pt x="95" y="16"/>
                    </a:cubicBezTo>
                    <a:close/>
                    <a:moveTo>
                      <a:pt x="67" y="8"/>
                    </a:moveTo>
                    <a:cubicBezTo>
                      <a:pt x="67" y="6"/>
                      <a:pt x="69" y="4"/>
                      <a:pt x="71" y="4"/>
                    </a:cubicBezTo>
                    <a:cubicBezTo>
                      <a:pt x="73" y="4"/>
                      <a:pt x="75" y="6"/>
                      <a:pt x="75" y="8"/>
                    </a:cubicBezTo>
                    <a:cubicBezTo>
                      <a:pt x="75" y="10"/>
                      <a:pt x="73" y="12"/>
                      <a:pt x="71" y="12"/>
                    </a:cubicBezTo>
                    <a:cubicBezTo>
                      <a:pt x="69" y="12"/>
                      <a:pt x="67" y="10"/>
                      <a:pt x="67" y="8"/>
                    </a:cubicBezTo>
                    <a:close/>
                    <a:moveTo>
                      <a:pt x="12" y="71"/>
                    </a:moveTo>
                    <a:cubicBezTo>
                      <a:pt x="10" y="71"/>
                      <a:pt x="8" y="69"/>
                      <a:pt x="8" y="67"/>
                    </a:cubicBezTo>
                    <a:cubicBezTo>
                      <a:pt x="8" y="65"/>
                      <a:pt x="10" y="63"/>
                      <a:pt x="12" y="63"/>
                    </a:cubicBezTo>
                    <a:cubicBezTo>
                      <a:pt x="14" y="63"/>
                      <a:pt x="16" y="65"/>
                      <a:pt x="16" y="67"/>
                    </a:cubicBezTo>
                    <a:cubicBezTo>
                      <a:pt x="16" y="69"/>
                      <a:pt x="14" y="71"/>
                      <a:pt x="12" y="71"/>
                    </a:cubicBezTo>
                    <a:close/>
                    <a:moveTo>
                      <a:pt x="8" y="99"/>
                    </a:moveTo>
                    <a:cubicBezTo>
                      <a:pt x="6" y="99"/>
                      <a:pt x="4" y="97"/>
                      <a:pt x="4" y="95"/>
                    </a:cubicBezTo>
                    <a:cubicBezTo>
                      <a:pt x="4" y="93"/>
                      <a:pt x="6" y="91"/>
                      <a:pt x="8" y="91"/>
                    </a:cubicBezTo>
                    <a:cubicBezTo>
                      <a:pt x="10" y="91"/>
                      <a:pt x="12" y="93"/>
                      <a:pt x="12" y="95"/>
                    </a:cubicBezTo>
                    <a:cubicBezTo>
                      <a:pt x="12" y="97"/>
                      <a:pt x="10" y="99"/>
                      <a:pt x="8" y="99"/>
                    </a:cubicBezTo>
                    <a:close/>
                    <a:moveTo>
                      <a:pt x="24" y="119"/>
                    </a:moveTo>
                    <a:cubicBezTo>
                      <a:pt x="22" y="119"/>
                      <a:pt x="20" y="117"/>
                      <a:pt x="20" y="115"/>
                    </a:cubicBezTo>
                    <a:cubicBezTo>
                      <a:pt x="20" y="113"/>
                      <a:pt x="22" y="111"/>
                      <a:pt x="24" y="111"/>
                    </a:cubicBezTo>
                    <a:cubicBezTo>
                      <a:pt x="26" y="111"/>
                      <a:pt x="28" y="113"/>
                      <a:pt x="28" y="115"/>
                    </a:cubicBezTo>
                    <a:cubicBezTo>
                      <a:pt x="28" y="117"/>
                      <a:pt x="26" y="119"/>
                      <a:pt x="24" y="119"/>
                    </a:cubicBezTo>
                    <a:close/>
                    <a:moveTo>
                      <a:pt x="8" y="147"/>
                    </a:moveTo>
                    <a:cubicBezTo>
                      <a:pt x="6" y="147"/>
                      <a:pt x="4" y="145"/>
                      <a:pt x="4" y="143"/>
                    </a:cubicBezTo>
                    <a:cubicBezTo>
                      <a:pt x="4" y="141"/>
                      <a:pt x="6" y="139"/>
                      <a:pt x="8" y="139"/>
                    </a:cubicBezTo>
                    <a:cubicBezTo>
                      <a:pt x="10" y="139"/>
                      <a:pt x="12" y="141"/>
                      <a:pt x="12" y="143"/>
                    </a:cubicBezTo>
                    <a:cubicBezTo>
                      <a:pt x="12" y="145"/>
                      <a:pt x="10" y="147"/>
                      <a:pt x="8" y="147"/>
                    </a:cubicBezTo>
                    <a:close/>
                    <a:moveTo>
                      <a:pt x="61" y="138"/>
                    </a:moveTo>
                    <a:cubicBezTo>
                      <a:pt x="57" y="138"/>
                      <a:pt x="57" y="138"/>
                      <a:pt x="57" y="138"/>
                    </a:cubicBezTo>
                    <a:cubicBezTo>
                      <a:pt x="57" y="134"/>
                      <a:pt x="57" y="134"/>
                      <a:pt x="57" y="134"/>
                    </a:cubicBezTo>
                    <a:cubicBezTo>
                      <a:pt x="61" y="134"/>
                      <a:pt x="61" y="134"/>
                      <a:pt x="61" y="134"/>
                    </a:cubicBezTo>
                    <a:lnTo>
                      <a:pt x="61" y="138"/>
                    </a:lnTo>
                    <a:close/>
                    <a:moveTo>
                      <a:pt x="61" y="118"/>
                    </a:moveTo>
                    <a:cubicBezTo>
                      <a:pt x="57" y="118"/>
                      <a:pt x="57" y="118"/>
                      <a:pt x="57" y="118"/>
                    </a:cubicBezTo>
                    <a:cubicBezTo>
                      <a:pt x="57" y="114"/>
                      <a:pt x="57" y="114"/>
                      <a:pt x="57" y="114"/>
                    </a:cubicBezTo>
                    <a:cubicBezTo>
                      <a:pt x="61" y="114"/>
                      <a:pt x="61" y="114"/>
                      <a:pt x="61" y="114"/>
                    </a:cubicBezTo>
                    <a:lnTo>
                      <a:pt x="61" y="118"/>
                    </a:lnTo>
                    <a:close/>
                    <a:moveTo>
                      <a:pt x="61" y="98"/>
                    </a:moveTo>
                    <a:cubicBezTo>
                      <a:pt x="57" y="98"/>
                      <a:pt x="57" y="98"/>
                      <a:pt x="57" y="98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61" y="94"/>
                      <a:pt x="61" y="94"/>
                      <a:pt x="61" y="94"/>
                    </a:cubicBezTo>
                    <a:lnTo>
                      <a:pt x="61" y="98"/>
                    </a:lnTo>
                    <a:close/>
                    <a:moveTo>
                      <a:pt x="61" y="78"/>
                    </a:moveTo>
                    <a:cubicBezTo>
                      <a:pt x="57" y="78"/>
                      <a:pt x="57" y="78"/>
                      <a:pt x="57" y="78"/>
                    </a:cubicBezTo>
                    <a:cubicBezTo>
                      <a:pt x="57" y="74"/>
                      <a:pt x="57" y="74"/>
                      <a:pt x="57" y="74"/>
                    </a:cubicBezTo>
                    <a:cubicBezTo>
                      <a:pt x="61" y="74"/>
                      <a:pt x="61" y="74"/>
                      <a:pt x="61" y="74"/>
                    </a:cubicBezTo>
                    <a:lnTo>
                      <a:pt x="61" y="78"/>
                    </a:lnTo>
                    <a:close/>
                    <a:moveTo>
                      <a:pt x="71" y="206"/>
                    </a:moveTo>
                    <a:cubicBezTo>
                      <a:pt x="71" y="208"/>
                      <a:pt x="69" y="210"/>
                      <a:pt x="67" y="210"/>
                    </a:cubicBezTo>
                    <a:cubicBezTo>
                      <a:pt x="65" y="210"/>
                      <a:pt x="63" y="208"/>
                      <a:pt x="63" y="206"/>
                    </a:cubicBezTo>
                    <a:cubicBezTo>
                      <a:pt x="63" y="204"/>
                      <a:pt x="65" y="202"/>
                      <a:pt x="67" y="202"/>
                    </a:cubicBezTo>
                    <a:cubicBezTo>
                      <a:pt x="69" y="202"/>
                      <a:pt x="71" y="204"/>
                      <a:pt x="71" y="206"/>
                    </a:cubicBezTo>
                    <a:close/>
                    <a:moveTo>
                      <a:pt x="95" y="206"/>
                    </a:moveTo>
                    <a:cubicBezTo>
                      <a:pt x="95" y="208"/>
                      <a:pt x="93" y="210"/>
                      <a:pt x="91" y="210"/>
                    </a:cubicBezTo>
                    <a:cubicBezTo>
                      <a:pt x="89" y="210"/>
                      <a:pt x="87" y="208"/>
                      <a:pt x="87" y="206"/>
                    </a:cubicBezTo>
                    <a:cubicBezTo>
                      <a:pt x="87" y="204"/>
                      <a:pt x="89" y="202"/>
                      <a:pt x="91" y="202"/>
                    </a:cubicBezTo>
                    <a:cubicBezTo>
                      <a:pt x="93" y="202"/>
                      <a:pt x="95" y="204"/>
                      <a:pt x="95" y="206"/>
                    </a:cubicBezTo>
                    <a:close/>
                    <a:moveTo>
                      <a:pt x="123" y="198"/>
                    </a:moveTo>
                    <a:cubicBezTo>
                      <a:pt x="123" y="200"/>
                      <a:pt x="121" y="202"/>
                      <a:pt x="119" y="202"/>
                    </a:cubicBezTo>
                    <a:cubicBezTo>
                      <a:pt x="117" y="202"/>
                      <a:pt x="115" y="200"/>
                      <a:pt x="115" y="198"/>
                    </a:cubicBezTo>
                    <a:cubicBezTo>
                      <a:pt x="115" y="196"/>
                      <a:pt x="117" y="194"/>
                      <a:pt x="119" y="194"/>
                    </a:cubicBezTo>
                    <a:cubicBezTo>
                      <a:pt x="121" y="194"/>
                      <a:pt x="123" y="196"/>
                      <a:pt x="123" y="198"/>
                    </a:cubicBezTo>
                    <a:close/>
                    <a:moveTo>
                      <a:pt x="151" y="206"/>
                    </a:moveTo>
                    <a:cubicBezTo>
                      <a:pt x="151" y="208"/>
                      <a:pt x="149" y="210"/>
                      <a:pt x="147" y="210"/>
                    </a:cubicBezTo>
                    <a:cubicBezTo>
                      <a:pt x="145" y="210"/>
                      <a:pt x="143" y="208"/>
                      <a:pt x="143" y="206"/>
                    </a:cubicBezTo>
                    <a:cubicBezTo>
                      <a:pt x="143" y="204"/>
                      <a:pt x="145" y="202"/>
                      <a:pt x="147" y="202"/>
                    </a:cubicBezTo>
                    <a:cubicBezTo>
                      <a:pt x="149" y="202"/>
                      <a:pt x="151" y="204"/>
                      <a:pt x="151" y="206"/>
                    </a:cubicBezTo>
                    <a:close/>
                    <a:moveTo>
                      <a:pt x="137" y="54"/>
                    </a:moveTo>
                    <a:cubicBezTo>
                      <a:pt x="141" y="54"/>
                      <a:pt x="141" y="54"/>
                      <a:pt x="141" y="54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37" y="58"/>
                      <a:pt x="137" y="58"/>
                      <a:pt x="137" y="58"/>
                    </a:cubicBezTo>
                    <a:lnTo>
                      <a:pt x="137" y="54"/>
                    </a:lnTo>
                    <a:close/>
                    <a:moveTo>
                      <a:pt x="117" y="54"/>
                    </a:moveTo>
                    <a:cubicBezTo>
                      <a:pt x="121" y="54"/>
                      <a:pt x="121" y="54"/>
                      <a:pt x="121" y="54"/>
                    </a:cubicBezTo>
                    <a:cubicBezTo>
                      <a:pt x="121" y="58"/>
                      <a:pt x="121" y="58"/>
                      <a:pt x="121" y="58"/>
                    </a:cubicBezTo>
                    <a:cubicBezTo>
                      <a:pt x="117" y="58"/>
                      <a:pt x="117" y="58"/>
                      <a:pt x="117" y="58"/>
                    </a:cubicBezTo>
                    <a:lnTo>
                      <a:pt x="117" y="54"/>
                    </a:lnTo>
                    <a:close/>
                    <a:moveTo>
                      <a:pt x="97" y="54"/>
                    </a:moveTo>
                    <a:cubicBezTo>
                      <a:pt x="101" y="54"/>
                      <a:pt x="101" y="54"/>
                      <a:pt x="101" y="54"/>
                    </a:cubicBezTo>
                    <a:cubicBezTo>
                      <a:pt x="101" y="58"/>
                      <a:pt x="101" y="58"/>
                      <a:pt x="101" y="58"/>
                    </a:cubicBezTo>
                    <a:cubicBezTo>
                      <a:pt x="97" y="58"/>
                      <a:pt x="97" y="58"/>
                      <a:pt x="97" y="58"/>
                    </a:cubicBezTo>
                    <a:lnTo>
                      <a:pt x="97" y="54"/>
                    </a:lnTo>
                    <a:close/>
                    <a:moveTo>
                      <a:pt x="77" y="54"/>
                    </a:moveTo>
                    <a:cubicBezTo>
                      <a:pt x="81" y="54"/>
                      <a:pt x="81" y="54"/>
                      <a:pt x="81" y="54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77" y="58"/>
                      <a:pt x="77" y="58"/>
                      <a:pt x="77" y="58"/>
                    </a:cubicBezTo>
                    <a:lnTo>
                      <a:pt x="77" y="54"/>
                    </a:lnTo>
                    <a:close/>
                    <a:moveTo>
                      <a:pt x="81" y="158"/>
                    </a:moveTo>
                    <a:cubicBezTo>
                      <a:pt x="77" y="158"/>
                      <a:pt x="77" y="158"/>
                      <a:pt x="77" y="158"/>
                    </a:cubicBezTo>
                    <a:cubicBezTo>
                      <a:pt x="77" y="154"/>
                      <a:pt x="77" y="154"/>
                      <a:pt x="77" y="154"/>
                    </a:cubicBezTo>
                    <a:cubicBezTo>
                      <a:pt x="81" y="154"/>
                      <a:pt x="81" y="154"/>
                      <a:pt x="81" y="154"/>
                    </a:cubicBezTo>
                    <a:lnTo>
                      <a:pt x="81" y="158"/>
                    </a:lnTo>
                    <a:close/>
                    <a:moveTo>
                      <a:pt x="101" y="158"/>
                    </a:moveTo>
                    <a:cubicBezTo>
                      <a:pt x="97" y="158"/>
                      <a:pt x="97" y="158"/>
                      <a:pt x="97" y="158"/>
                    </a:cubicBezTo>
                    <a:cubicBezTo>
                      <a:pt x="97" y="154"/>
                      <a:pt x="97" y="154"/>
                      <a:pt x="97" y="154"/>
                    </a:cubicBezTo>
                    <a:cubicBezTo>
                      <a:pt x="101" y="154"/>
                      <a:pt x="101" y="154"/>
                      <a:pt x="101" y="154"/>
                    </a:cubicBezTo>
                    <a:lnTo>
                      <a:pt x="101" y="158"/>
                    </a:lnTo>
                    <a:close/>
                    <a:moveTo>
                      <a:pt x="121" y="158"/>
                    </a:moveTo>
                    <a:cubicBezTo>
                      <a:pt x="117" y="158"/>
                      <a:pt x="117" y="158"/>
                      <a:pt x="117" y="158"/>
                    </a:cubicBezTo>
                    <a:cubicBezTo>
                      <a:pt x="117" y="154"/>
                      <a:pt x="117" y="154"/>
                      <a:pt x="117" y="154"/>
                    </a:cubicBezTo>
                    <a:cubicBezTo>
                      <a:pt x="121" y="154"/>
                      <a:pt x="121" y="154"/>
                      <a:pt x="121" y="154"/>
                    </a:cubicBezTo>
                    <a:lnTo>
                      <a:pt x="121" y="158"/>
                    </a:lnTo>
                    <a:close/>
                    <a:moveTo>
                      <a:pt x="141" y="158"/>
                    </a:moveTo>
                    <a:cubicBezTo>
                      <a:pt x="137" y="158"/>
                      <a:pt x="137" y="158"/>
                      <a:pt x="137" y="158"/>
                    </a:cubicBezTo>
                    <a:cubicBezTo>
                      <a:pt x="137" y="154"/>
                      <a:pt x="137" y="154"/>
                      <a:pt x="137" y="154"/>
                    </a:cubicBezTo>
                    <a:cubicBezTo>
                      <a:pt x="141" y="154"/>
                      <a:pt x="141" y="154"/>
                      <a:pt x="141" y="154"/>
                    </a:cubicBezTo>
                    <a:lnTo>
                      <a:pt x="141" y="158"/>
                    </a:lnTo>
                    <a:close/>
                    <a:moveTo>
                      <a:pt x="153" y="150"/>
                    </a:moveTo>
                    <a:cubicBezTo>
                      <a:pt x="65" y="150"/>
                      <a:pt x="65" y="150"/>
                      <a:pt x="65" y="150"/>
                    </a:cubicBezTo>
                    <a:cubicBezTo>
                      <a:pt x="65" y="62"/>
                      <a:pt x="65" y="62"/>
                      <a:pt x="65" y="62"/>
                    </a:cubicBezTo>
                    <a:cubicBezTo>
                      <a:pt x="153" y="62"/>
                      <a:pt x="153" y="62"/>
                      <a:pt x="153" y="62"/>
                    </a:cubicBezTo>
                    <a:lnTo>
                      <a:pt x="153" y="150"/>
                    </a:lnTo>
                    <a:close/>
                    <a:moveTo>
                      <a:pt x="209" y="139"/>
                    </a:moveTo>
                    <a:cubicBezTo>
                      <a:pt x="211" y="139"/>
                      <a:pt x="213" y="141"/>
                      <a:pt x="213" y="143"/>
                    </a:cubicBezTo>
                    <a:cubicBezTo>
                      <a:pt x="213" y="145"/>
                      <a:pt x="211" y="147"/>
                      <a:pt x="209" y="147"/>
                    </a:cubicBezTo>
                    <a:cubicBezTo>
                      <a:pt x="207" y="147"/>
                      <a:pt x="205" y="145"/>
                      <a:pt x="205" y="143"/>
                    </a:cubicBezTo>
                    <a:cubicBezTo>
                      <a:pt x="205" y="141"/>
                      <a:pt x="207" y="139"/>
                      <a:pt x="209" y="139"/>
                    </a:cubicBezTo>
                    <a:close/>
                    <a:moveTo>
                      <a:pt x="161" y="134"/>
                    </a:moveTo>
                    <a:cubicBezTo>
                      <a:pt x="161" y="138"/>
                      <a:pt x="161" y="138"/>
                      <a:pt x="161" y="138"/>
                    </a:cubicBezTo>
                    <a:cubicBezTo>
                      <a:pt x="157" y="138"/>
                      <a:pt x="157" y="138"/>
                      <a:pt x="157" y="138"/>
                    </a:cubicBezTo>
                    <a:cubicBezTo>
                      <a:pt x="157" y="134"/>
                      <a:pt x="157" y="134"/>
                      <a:pt x="157" y="134"/>
                    </a:cubicBezTo>
                    <a:lnTo>
                      <a:pt x="161" y="134"/>
                    </a:lnTo>
                    <a:close/>
                    <a:moveTo>
                      <a:pt x="193" y="111"/>
                    </a:moveTo>
                    <a:cubicBezTo>
                      <a:pt x="195" y="111"/>
                      <a:pt x="197" y="113"/>
                      <a:pt x="197" y="115"/>
                    </a:cubicBezTo>
                    <a:cubicBezTo>
                      <a:pt x="197" y="117"/>
                      <a:pt x="195" y="119"/>
                      <a:pt x="193" y="119"/>
                    </a:cubicBezTo>
                    <a:cubicBezTo>
                      <a:pt x="191" y="119"/>
                      <a:pt x="189" y="117"/>
                      <a:pt x="189" y="115"/>
                    </a:cubicBezTo>
                    <a:cubicBezTo>
                      <a:pt x="189" y="113"/>
                      <a:pt x="191" y="111"/>
                      <a:pt x="193" y="111"/>
                    </a:cubicBezTo>
                    <a:close/>
                    <a:moveTo>
                      <a:pt x="161" y="114"/>
                    </a:moveTo>
                    <a:cubicBezTo>
                      <a:pt x="161" y="118"/>
                      <a:pt x="161" y="118"/>
                      <a:pt x="161" y="118"/>
                    </a:cubicBezTo>
                    <a:cubicBezTo>
                      <a:pt x="157" y="118"/>
                      <a:pt x="157" y="118"/>
                      <a:pt x="157" y="118"/>
                    </a:cubicBezTo>
                    <a:cubicBezTo>
                      <a:pt x="157" y="114"/>
                      <a:pt x="157" y="114"/>
                      <a:pt x="157" y="114"/>
                    </a:cubicBezTo>
                    <a:lnTo>
                      <a:pt x="161" y="114"/>
                    </a:lnTo>
                    <a:close/>
                    <a:moveTo>
                      <a:pt x="157" y="94"/>
                    </a:moveTo>
                    <a:cubicBezTo>
                      <a:pt x="161" y="94"/>
                      <a:pt x="161" y="94"/>
                      <a:pt x="161" y="94"/>
                    </a:cubicBezTo>
                    <a:cubicBezTo>
                      <a:pt x="161" y="98"/>
                      <a:pt x="161" y="98"/>
                      <a:pt x="161" y="98"/>
                    </a:cubicBezTo>
                    <a:cubicBezTo>
                      <a:pt x="157" y="98"/>
                      <a:pt x="157" y="98"/>
                      <a:pt x="157" y="98"/>
                    </a:cubicBezTo>
                    <a:lnTo>
                      <a:pt x="157" y="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3">
                <a:extLst>
                  <a:ext uri="{FF2B5EF4-FFF2-40B4-BE49-F238E27FC236}">
                    <a16:creationId xmlns:a16="http://schemas.microsoft.com/office/drawing/2014/main" id="{4174D6E7-7B29-9744-A69E-3019A71F74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6963" y="5595938"/>
                <a:ext cx="201613" cy="201613"/>
              </a:xfrm>
              <a:custGeom>
                <a:avLst/>
                <a:gdLst>
                  <a:gd name="T0" fmla="*/ 127 w 127"/>
                  <a:gd name="T1" fmla="*/ 0 h 127"/>
                  <a:gd name="T2" fmla="*/ 0 w 127"/>
                  <a:gd name="T3" fmla="*/ 0 h 127"/>
                  <a:gd name="T4" fmla="*/ 0 w 127"/>
                  <a:gd name="T5" fmla="*/ 127 h 127"/>
                  <a:gd name="T6" fmla="*/ 127 w 127"/>
                  <a:gd name="T7" fmla="*/ 127 h 127"/>
                  <a:gd name="T8" fmla="*/ 127 w 127"/>
                  <a:gd name="T9" fmla="*/ 0 h 127"/>
                  <a:gd name="T10" fmla="*/ 120 w 127"/>
                  <a:gd name="T11" fmla="*/ 120 h 127"/>
                  <a:gd name="T12" fmla="*/ 7 w 127"/>
                  <a:gd name="T13" fmla="*/ 120 h 127"/>
                  <a:gd name="T14" fmla="*/ 7 w 127"/>
                  <a:gd name="T15" fmla="*/ 7 h 127"/>
                  <a:gd name="T16" fmla="*/ 120 w 127"/>
                  <a:gd name="T17" fmla="*/ 7 h 127"/>
                  <a:gd name="T18" fmla="*/ 120 w 127"/>
                  <a:gd name="T19" fmla="*/ 12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127">
                    <a:moveTo>
                      <a:pt x="127" y="0"/>
                    </a:moveTo>
                    <a:lnTo>
                      <a:pt x="0" y="0"/>
                    </a:lnTo>
                    <a:lnTo>
                      <a:pt x="0" y="127"/>
                    </a:lnTo>
                    <a:lnTo>
                      <a:pt x="127" y="127"/>
                    </a:lnTo>
                    <a:lnTo>
                      <a:pt x="127" y="0"/>
                    </a:lnTo>
                    <a:close/>
                    <a:moveTo>
                      <a:pt x="120" y="120"/>
                    </a:moveTo>
                    <a:lnTo>
                      <a:pt x="7" y="120"/>
                    </a:lnTo>
                    <a:lnTo>
                      <a:pt x="7" y="7"/>
                    </a:lnTo>
                    <a:lnTo>
                      <a:pt x="120" y="7"/>
                    </a:lnTo>
                    <a:lnTo>
                      <a:pt x="120" y="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4">
                <a:extLst>
                  <a:ext uri="{FF2B5EF4-FFF2-40B4-BE49-F238E27FC236}">
                    <a16:creationId xmlns:a16="http://schemas.microsoft.com/office/drawing/2014/main" id="{19005E09-ACC6-4F4C-8E26-300894B08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1575" y="5637213"/>
                <a:ext cx="84138" cy="84138"/>
              </a:xfrm>
              <a:custGeom>
                <a:avLst/>
                <a:gdLst>
                  <a:gd name="T0" fmla="*/ 4 w 53"/>
                  <a:gd name="T1" fmla="*/ 53 h 53"/>
                  <a:gd name="T2" fmla="*/ 53 w 53"/>
                  <a:gd name="T3" fmla="*/ 4 h 53"/>
                  <a:gd name="T4" fmla="*/ 50 w 53"/>
                  <a:gd name="T5" fmla="*/ 0 h 53"/>
                  <a:gd name="T6" fmla="*/ 0 w 53"/>
                  <a:gd name="T7" fmla="*/ 50 h 53"/>
                  <a:gd name="T8" fmla="*/ 4 w 5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3">
                    <a:moveTo>
                      <a:pt x="4" y="53"/>
                    </a:moveTo>
                    <a:lnTo>
                      <a:pt x="53" y="4"/>
                    </a:lnTo>
                    <a:lnTo>
                      <a:pt x="50" y="0"/>
                    </a:lnTo>
                    <a:lnTo>
                      <a:pt x="0" y="50"/>
                    </a:lnTo>
                    <a:lnTo>
                      <a:pt x="4" y="5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5">
                <a:extLst>
                  <a:ext uri="{FF2B5EF4-FFF2-40B4-BE49-F238E27FC236}">
                    <a16:creationId xmlns:a16="http://schemas.microsoft.com/office/drawing/2014/main" id="{9542C7A2-0EF4-EC47-AFD8-44EA31924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7125" y="5659438"/>
                <a:ext cx="73025" cy="73025"/>
              </a:xfrm>
              <a:custGeom>
                <a:avLst/>
                <a:gdLst>
                  <a:gd name="T0" fmla="*/ 4 w 46"/>
                  <a:gd name="T1" fmla="*/ 46 h 46"/>
                  <a:gd name="T2" fmla="*/ 46 w 46"/>
                  <a:gd name="T3" fmla="*/ 4 h 46"/>
                  <a:gd name="T4" fmla="*/ 43 w 46"/>
                  <a:gd name="T5" fmla="*/ 0 h 46"/>
                  <a:gd name="T6" fmla="*/ 0 w 46"/>
                  <a:gd name="T7" fmla="*/ 43 h 46"/>
                  <a:gd name="T8" fmla="*/ 4 w 46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" y="46"/>
                    </a:moveTo>
                    <a:lnTo>
                      <a:pt x="46" y="4"/>
                    </a:lnTo>
                    <a:lnTo>
                      <a:pt x="43" y="0"/>
                    </a:lnTo>
                    <a:lnTo>
                      <a:pt x="0" y="43"/>
                    </a:lnTo>
                    <a:lnTo>
                      <a:pt x="4" y="4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1E4A77-BC8E-E24F-85AC-CC934E9D1438}"/>
                </a:ext>
              </a:extLst>
            </p:cNvPr>
            <p:cNvGrpSpPr/>
            <p:nvPr/>
          </p:nvGrpSpPr>
          <p:grpSpPr>
            <a:xfrm>
              <a:off x="4306957" y="1899451"/>
              <a:ext cx="606425" cy="571501"/>
              <a:chOff x="3433763" y="2587625"/>
              <a:chExt cx="606425" cy="571501"/>
            </a:xfrm>
            <a:solidFill>
              <a:srgbClr val="0053A1"/>
            </a:solidFill>
          </p:grpSpPr>
          <p:sp>
            <p:nvSpPr>
              <p:cNvPr id="33" name="Freeform 241">
                <a:extLst>
                  <a:ext uri="{FF2B5EF4-FFF2-40B4-BE49-F238E27FC236}">
                    <a16:creationId xmlns:a16="http://schemas.microsoft.com/office/drawing/2014/main" id="{6FEA5AE6-5F04-0945-AD84-33601F311B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4250" y="2857500"/>
                <a:ext cx="201613" cy="201613"/>
              </a:xfrm>
              <a:custGeom>
                <a:avLst/>
                <a:gdLst>
                  <a:gd name="T0" fmla="*/ 36 w 72"/>
                  <a:gd name="T1" fmla="*/ 0 h 72"/>
                  <a:gd name="T2" fmla="*/ 0 w 72"/>
                  <a:gd name="T3" fmla="*/ 36 h 72"/>
                  <a:gd name="T4" fmla="*/ 36 w 72"/>
                  <a:gd name="T5" fmla="*/ 72 h 72"/>
                  <a:gd name="T6" fmla="*/ 72 w 72"/>
                  <a:gd name="T7" fmla="*/ 36 h 72"/>
                  <a:gd name="T8" fmla="*/ 36 w 72"/>
                  <a:gd name="T9" fmla="*/ 0 h 72"/>
                  <a:gd name="T10" fmla="*/ 36 w 72"/>
                  <a:gd name="T11" fmla="*/ 68 h 72"/>
                  <a:gd name="T12" fmla="*/ 4 w 72"/>
                  <a:gd name="T13" fmla="*/ 36 h 72"/>
                  <a:gd name="T14" fmla="*/ 36 w 72"/>
                  <a:gd name="T15" fmla="*/ 4 h 72"/>
                  <a:gd name="T16" fmla="*/ 68 w 72"/>
                  <a:gd name="T17" fmla="*/ 36 h 72"/>
                  <a:gd name="T18" fmla="*/ 36 w 72"/>
                  <a:gd name="T19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0"/>
                    </a:moveTo>
                    <a:cubicBezTo>
                      <a:pt x="16" y="0"/>
                      <a:pt x="0" y="16"/>
                      <a:pt x="0" y="36"/>
                    </a:cubicBezTo>
                    <a:cubicBezTo>
                      <a:pt x="0" y="56"/>
                      <a:pt x="16" y="72"/>
                      <a:pt x="36" y="72"/>
                    </a:cubicBezTo>
                    <a:cubicBezTo>
                      <a:pt x="56" y="72"/>
                      <a:pt x="72" y="56"/>
                      <a:pt x="72" y="36"/>
                    </a:cubicBezTo>
                    <a:cubicBezTo>
                      <a:pt x="72" y="16"/>
                      <a:pt x="56" y="0"/>
                      <a:pt x="36" y="0"/>
                    </a:cubicBezTo>
                    <a:close/>
                    <a:moveTo>
                      <a:pt x="36" y="68"/>
                    </a:moveTo>
                    <a:cubicBezTo>
                      <a:pt x="18" y="68"/>
                      <a:pt x="4" y="54"/>
                      <a:pt x="4" y="36"/>
                    </a:cubicBezTo>
                    <a:cubicBezTo>
                      <a:pt x="4" y="18"/>
                      <a:pt x="18" y="4"/>
                      <a:pt x="36" y="4"/>
                    </a:cubicBezTo>
                    <a:cubicBezTo>
                      <a:pt x="54" y="4"/>
                      <a:pt x="68" y="18"/>
                      <a:pt x="68" y="36"/>
                    </a:cubicBezTo>
                    <a:cubicBezTo>
                      <a:pt x="68" y="54"/>
                      <a:pt x="54" y="68"/>
                      <a:pt x="36" y="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42">
                <a:extLst>
                  <a:ext uri="{FF2B5EF4-FFF2-40B4-BE49-F238E27FC236}">
                    <a16:creationId xmlns:a16="http://schemas.microsoft.com/office/drawing/2014/main" id="{ABBE1DBE-32D1-2D4A-BDAE-0537B4B386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33763" y="2767013"/>
                <a:ext cx="382588" cy="381000"/>
              </a:xfrm>
              <a:custGeom>
                <a:avLst/>
                <a:gdLst>
                  <a:gd name="T0" fmla="*/ 75 w 136"/>
                  <a:gd name="T1" fmla="*/ 17 h 136"/>
                  <a:gd name="T2" fmla="*/ 79 w 136"/>
                  <a:gd name="T3" fmla="*/ 21 h 136"/>
                  <a:gd name="T4" fmla="*/ 98 w 136"/>
                  <a:gd name="T5" fmla="*/ 27 h 136"/>
                  <a:gd name="T6" fmla="*/ 109 w 136"/>
                  <a:gd name="T7" fmla="*/ 20 h 136"/>
                  <a:gd name="T8" fmla="*/ 116 w 136"/>
                  <a:gd name="T9" fmla="*/ 26 h 136"/>
                  <a:gd name="T10" fmla="*/ 109 w 136"/>
                  <a:gd name="T11" fmla="*/ 38 h 136"/>
                  <a:gd name="T12" fmla="*/ 115 w 136"/>
                  <a:gd name="T13" fmla="*/ 57 h 136"/>
                  <a:gd name="T14" fmla="*/ 118 w 136"/>
                  <a:gd name="T15" fmla="*/ 61 h 136"/>
                  <a:gd name="T16" fmla="*/ 131 w 136"/>
                  <a:gd name="T17" fmla="*/ 63 h 136"/>
                  <a:gd name="T18" fmla="*/ 131 w 136"/>
                  <a:gd name="T19" fmla="*/ 73 h 136"/>
                  <a:gd name="T20" fmla="*/ 118 w 136"/>
                  <a:gd name="T21" fmla="*/ 75 h 136"/>
                  <a:gd name="T22" fmla="*/ 115 w 136"/>
                  <a:gd name="T23" fmla="*/ 79 h 136"/>
                  <a:gd name="T24" fmla="*/ 109 w 136"/>
                  <a:gd name="T25" fmla="*/ 98 h 136"/>
                  <a:gd name="T26" fmla="*/ 116 w 136"/>
                  <a:gd name="T27" fmla="*/ 110 h 136"/>
                  <a:gd name="T28" fmla="*/ 109 w 136"/>
                  <a:gd name="T29" fmla="*/ 116 h 136"/>
                  <a:gd name="T30" fmla="*/ 96 w 136"/>
                  <a:gd name="T31" fmla="*/ 107 h 136"/>
                  <a:gd name="T32" fmla="*/ 76 w 136"/>
                  <a:gd name="T33" fmla="*/ 116 h 136"/>
                  <a:gd name="T34" fmla="*/ 73 w 136"/>
                  <a:gd name="T35" fmla="*/ 131 h 136"/>
                  <a:gd name="T36" fmla="*/ 63 w 136"/>
                  <a:gd name="T37" fmla="*/ 131 h 136"/>
                  <a:gd name="T38" fmla="*/ 61 w 136"/>
                  <a:gd name="T39" fmla="*/ 118 h 136"/>
                  <a:gd name="T40" fmla="*/ 42 w 136"/>
                  <a:gd name="T41" fmla="*/ 109 h 136"/>
                  <a:gd name="T42" fmla="*/ 38 w 136"/>
                  <a:gd name="T43" fmla="*/ 109 h 136"/>
                  <a:gd name="T44" fmla="*/ 26 w 136"/>
                  <a:gd name="T45" fmla="*/ 116 h 136"/>
                  <a:gd name="T46" fmla="*/ 20 w 136"/>
                  <a:gd name="T47" fmla="*/ 109 h 136"/>
                  <a:gd name="T48" fmla="*/ 27 w 136"/>
                  <a:gd name="T49" fmla="*/ 98 h 136"/>
                  <a:gd name="T50" fmla="*/ 21 w 136"/>
                  <a:gd name="T51" fmla="*/ 79 h 136"/>
                  <a:gd name="T52" fmla="*/ 18 w 136"/>
                  <a:gd name="T53" fmla="*/ 75 h 136"/>
                  <a:gd name="T54" fmla="*/ 4 w 136"/>
                  <a:gd name="T55" fmla="*/ 72 h 136"/>
                  <a:gd name="T56" fmla="*/ 17 w 136"/>
                  <a:gd name="T57" fmla="*/ 61 h 136"/>
                  <a:gd name="T58" fmla="*/ 21 w 136"/>
                  <a:gd name="T59" fmla="*/ 60 h 136"/>
                  <a:gd name="T60" fmla="*/ 29 w 136"/>
                  <a:gd name="T61" fmla="*/ 40 h 136"/>
                  <a:gd name="T62" fmla="*/ 27 w 136"/>
                  <a:gd name="T63" fmla="*/ 37 h 136"/>
                  <a:gd name="T64" fmla="*/ 26 w 136"/>
                  <a:gd name="T65" fmla="*/ 20 h 136"/>
                  <a:gd name="T66" fmla="*/ 37 w 136"/>
                  <a:gd name="T67" fmla="*/ 27 h 136"/>
                  <a:gd name="T68" fmla="*/ 40 w 136"/>
                  <a:gd name="T69" fmla="*/ 29 h 136"/>
                  <a:gd name="T70" fmla="*/ 60 w 136"/>
                  <a:gd name="T71" fmla="*/ 21 h 136"/>
                  <a:gd name="T72" fmla="*/ 61 w 136"/>
                  <a:gd name="T73" fmla="*/ 17 h 136"/>
                  <a:gd name="T74" fmla="*/ 72 w 136"/>
                  <a:gd name="T75" fmla="*/ 4 h 136"/>
                  <a:gd name="T76" fmla="*/ 59 w 136"/>
                  <a:gd name="T77" fmla="*/ 4 h 136"/>
                  <a:gd name="T78" fmla="*/ 40 w 136"/>
                  <a:gd name="T79" fmla="*/ 24 h 136"/>
                  <a:gd name="T80" fmla="*/ 26 w 136"/>
                  <a:gd name="T81" fmla="*/ 16 h 136"/>
                  <a:gd name="T82" fmla="*/ 16 w 136"/>
                  <a:gd name="T83" fmla="*/ 29 h 136"/>
                  <a:gd name="T84" fmla="*/ 17 w 136"/>
                  <a:gd name="T85" fmla="*/ 57 h 136"/>
                  <a:gd name="T86" fmla="*/ 0 w 136"/>
                  <a:gd name="T87" fmla="*/ 64 h 136"/>
                  <a:gd name="T88" fmla="*/ 16 w 136"/>
                  <a:gd name="T89" fmla="*/ 79 h 136"/>
                  <a:gd name="T90" fmla="*/ 23 w 136"/>
                  <a:gd name="T91" fmla="*/ 97 h 136"/>
                  <a:gd name="T92" fmla="*/ 23 w 136"/>
                  <a:gd name="T93" fmla="*/ 119 h 136"/>
                  <a:gd name="T94" fmla="*/ 39 w 136"/>
                  <a:gd name="T95" fmla="*/ 113 h 136"/>
                  <a:gd name="T96" fmla="*/ 57 w 136"/>
                  <a:gd name="T97" fmla="*/ 120 h 136"/>
                  <a:gd name="T98" fmla="*/ 72 w 136"/>
                  <a:gd name="T99" fmla="*/ 136 h 136"/>
                  <a:gd name="T100" fmla="*/ 79 w 136"/>
                  <a:gd name="T101" fmla="*/ 119 h 136"/>
                  <a:gd name="T102" fmla="*/ 107 w 136"/>
                  <a:gd name="T103" fmla="*/ 120 h 136"/>
                  <a:gd name="T104" fmla="*/ 119 w 136"/>
                  <a:gd name="T105" fmla="*/ 113 h 136"/>
                  <a:gd name="T106" fmla="*/ 112 w 136"/>
                  <a:gd name="T107" fmla="*/ 96 h 136"/>
                  <a:gd name="T108" fmla="*/ 132 w 136"/>
                  <a:gd name="T109" fmla="*/ 77 h 136"/>
                  <a:gd name="T110" fmla="*/ 132 w 136"/>
                  <a:gd name="T111" fmla="*/ 59 h 136"/>
                  <a:gd name="T112" fmla="*/ 112 w 136"/>
                  <a:gd name="T113" fmla="*/ 40 h 136"/>
                  <a:gd name="T114" fmla="*/ 119 w 136"/>
                  <a:gd name="T115" fmla="*/ 23 h 136"/>
                  <a:gd name="T116" fmla="*/ 107 w 136"/>
                  <a:gd name="T117" fmla="*/ 16 h 136"/>
                  <a:gd name="T118" fmla="*/ 79 w 136"/>
                  <a:gd name="T119" fmla="*/ 17 h 136"/>
                  <a:gd name="T120" fmla="*/ 72 w 136"/>
                  <a:gd name="T12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6" h="136">
                    <a:moveTo>
                      <a:pt x="72" y="4"/>
                    </a:moveTo>
                    <a:cubicBezTo>
                      <a:pt x="72" y="4"/>
                      <a:pt x="73" y="4"/>
                      <a:pt x="73" y="5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8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84" y="22"/>
                      <a:pt x="89" y="25"/>
                      <a:pt x="94" y="27"/>
                    </a:cubicBezTo>
                    <a:cubicBezTo>
                      <a:pt x="96" y="29"/>
                      <a:pt x="96" y="29"/>
                      <a:pt x="96" y="29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109" y="20"/>
                      <a:pt x="109" y="20"/>
                      <a:pt x="109" y="20"/>
                    </a:cubicBezTo>
                    <a:cubicBezTo>
                      <a:pt x="109" y="20"/>
                      <a:pt x="110" y="20"/>
                      <a:pt x="110" y="20"/>
                    </a:cubicBezTo>
                    <a:cubicBezTo>
                      <a:pt x="110" y="20"/>
                      <a:pt x="110" y="20"/>
                      <a:pt x="110" y="20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6" y="26"/>
                      <a:pt x="116" y="26"/>
                      <a:pt x="116" y="2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7"/>
                      <a:pt x="109" y="38"/>
                      <a:pt x="109" y="38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9" y="42"/>
                      <a:pt x="109" y="42"/>
                      <a:pt x="109" y="42"/>
                    </a:cubicBezTo>
                    <a:cubicBezTo>
                      <a:pt x="111" y="47"/>
                      <a:pt x="114" y="52"/>
                      <a:pt x="115" y="57"/>
                    </a:cubicBezTo>
                    <a:cubicBezTo>
                      <a:pt x="115" y="60"/>
                      <a:pt x="115" y="60"/>
                      <a:pt x="115" y="60"/>
                    </a:cubicBezTo>
                    <a:cubicBezTo>
                      <a:pt x="118" y="61"/>
                      <a:pt x="118" y="61"/>
                      <a:pt x="118" y="61"/>
                    </a:cubicBezTo>
                    <a:cubicBezTo>
                      <a:pt x="118" y="61"/>
                      <a:pt x="118" y="61"/>
                      <a:pt x="118" y="61"/>
                    </a:cubicBezTo>
                    <a:cubicBezTo>
                      <a:pt x="118" y="61"/>
                      <a:pt x="118" y="61"/>
                      <a:pt x="118" y="61"/>
                    </a:cubicBezTo>
                    <a:cubicBezTo>
                      <a:pt x="119" y="61"/>
                      <a:pt x="119" y="61"/>
                      <a:pt x="119" y="61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32" y="63"/>
                      <a:pt x="132" y="64"/>
                      <a:pt x="132" y="64"/>
                    </a:cubicBezTo>
                    <a:cubicBezTo>
                      <a:pt x="132" y="72"/>
                      <a:pt x="132" y="72"/>
                      <a:pt x="132" y="72"/>
                    </a:cubicBezTo>
                    <a:cubicBezTo>
                      <a:pt x="132" y="72"/>
                      <a:pt x="132" y="73"/>
                      <a:pt x="131" y="73"/>
                    </a:cubicBezTo>
                    <a:cubicBezTo>
                      <a:pt x="119" y="75"/>
                      <a:pt x="119" y="75"/>
                      <a:pt x="119" y="75"/>
                    </a:cubicBezTo>
                    <a:cubicBezTo>
                      <a:pt x="119" y="75"/>
                      <a:pt x="119" y="75"/>
                      <a:pt x="118" y="75"/>
                    </a:cubicBezTo>
                    <a:cubicBezTo>
                      <a:pt x="118" y="75"/>
                      <a:pt x="118" y="75"/>
                      <a:pt x="118" y="75"/>
                    </a:cubicBezTo>
                    <a:cubicBezTo>
                      <a:pt x="118" y="75"/>
                      <a:pt x="118" y="75"/>
                      <a:pt x="118" y="75"/>
                    </a:cubicBezTo>
                    <a:cubicBezTo>
                      <a:pt x="115" y="76"/>
                      <a:pt x="115" y="76"/>
                      <a:pt x="115" y="76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4" y="84"/>
                      <a:pt x="111" y="89"/>
                      <a:pt x="109" y="94"/>
                    </a:cubicBezTo>
                    <a:cubicBezTo>
                      <a:pt x="107" y="96"/>
                      <a:pt x="107" y="96"/>
                      <a:pt x="107" y="96"/>
                    </a:cubicBezTo>
                    <a:cubicBezTo>
                      <a:pt x="109" y="98"/>
                      <a:pt x="109" y="98"/>
                      <a:pt x="109" y="98"/>
                    </a:cubicBezTo>
                    <a:cubicBezTo>
                      <a:pt x="109" y="98"/>
                      <a:pt x="109" y="99"/>
                      <a:pt x="109" y="9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10"/>
                      <a:pt x="116" y="110"/>
                      <a:pt x="116" y="110"/>
                    </a:cubicBezTo>
                    <a:cubicBezTo>
                      <a:pt x="110" y="116"/>
                      <a:pt x="110" y="116"/>
                      <a:pt x="110" y="116"/>
                    </a:cubicBezTo>
                    <a:cubicBezTo>
                      <a:pt x="110" y="116"/>
                      <a:pt x="110" y="116"/>
                      <a:pt x="110" y="116"/>
                    </a:cubicBezTo>
                    <a:cubicBezTo>
                      <a:pt x="110" y="116"/>
                      <a:pt x="109" y="116"/>
                      <a:pt x="109" y="116"/>
                    </a:cubicBezTo>
                    <a:cubicBezTo>
                      <a:pt x="99" y="109"/>
                      <a:pt x="99" y="109"/>
                      <a:pt x="99" y="109"/>
                    </a:cubicBezTo>
                    <a:cubicBezTo>
                      <a:pt x="99" y="109"/>
                      <a:pt x="99" y="109"/>
                      <a:pt x="98" y="109"/>
                    </a:cubicBezTo>
                    <a:cubicBezTo>
                      <a:pt x="96" y="107"/>
                      <a:pt x="96" y="107"/>
                      <a:pt x="96" y="107"/>
                    </a:cubicBezTo>
                    <a:cubicBezTo>
                      <a:pt x="94" y="109"/>
                      <a:pt x="94" y="109"/>
                      <a:pt x="94" y="109"/>
                    </a:cubicBezTo>
                    <a:cubicBezTo>
                      <a:pt x="89" y="111"/>
                      <a:pt x="84" y="114"/>
                      <a:pt x="79" y="115"/>
                    </a:cubicBezTo>
                    <a:cubicBezTo>
                      <a:pt x="76" y="116"/>
                      <a:pt x="76" y="116"/>
                      <a:pt x="76" y="116"/>
                    </a:cubicBezTo>
                    <a:cubicBezTo>
                      <a:pt x="75" y="118"/>
                      <a:pt x="75" y="118"/>
                      <a:pt x="75" y="118"/>
                    </a:cubicBezTo>
                    <a:cubicBezTo>
                      <a:pt x="75" y="119"/>
                      <a:pt x="75" y="119"/>
                      <a:pt x="75" y="119"/>
                    </a:cubicBezTo>
                    <a:cubicBezTo>
                      <a:pt x="73" y="131"/>
                      <a:pt x="73" y="131"/>
                      <a:pt x="73" y="131"/>
                    </a:cubicBezTo>
                    <a:cubicBezTo>
                      <a:pt x="73" y="132"/>
                      <a:pt x="72" y="132"/>
                      <a:pt x="72" y="132"/>
                    </a:cubicBezTo>
                    <a:cubicBezTo>
                      <a:pt x="64" y="132"/>
                      <a:pt x="64" y="132"/>
                      <a:pt x="64" y="132"/>
                    </a:cubicBezTo>
                    <a:cubicBezTo>
                      <a:pt x="64" y="132"/>
                      <a:pt x="63" y="132"/>
                      <a:pt x="63" y="131"/>
                    </a:cubicBezTo>
                    <a:cubicBezTo>
                      <a:pt x="61" y="119"/>
                      <a:pt x="61" y="119"/>
                      <a:pt x="61" y="119"/>
                    </a:cubicBezTo>
                    <a:cubicBezTo>
                      <a:pt x="61" y="119"/>
                      <a:pt x="61" y="119"/>
                      <a:pt x="61" y="118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60" y="115"/>
                      <a:pt x="60" y="115"/>
                      <a:pt x="60" y="115"/>
                    </a:cubicBezTo>
                    <a:cubicBezTo>
                      <a:pt x="57" y="115"/>
                      <a:pt x="57" y="115"/>
                      <a:pt x="57" y="115"/>
                    </a:cubicBezTo>
                    <a:cubicBezTo>
                      <a:pt x="52" y="114"/>
                      <a:pt x="47" y="111"/>
                      <a:pt x="42" y="109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9"/>
                      <a:pt x="38" y="109"/>
                      <a:pt x="38" y="109"/>
                    </a:cubicBezTo>
                    <a:cubicBezTo>
                      <a:pt x="38" y="109"/>
                      <a:pt x="38" y="109"/>
                      <a:pt x="38" y="109"/>
                    </a:cubicBezTo>
                    <a:cubicBezTo>
                      <a:pt x="37" y="109"/>
                      <a:pt x="37" y="109"/>
                      <a:pt x="37" y="109"/>
                    </a:cubicBezTo>
                    <a:cubicBezTo>
                      <a:pt x="27" y="116"/>
                      <a:pt x="27" y="116"/>
                      <a:pt x="27" y="116"/>
                    </a:cubicBezTo>
                    <a:cubicBezTo>
                      <a:pt x="27" y="116"/>
                      <a:pt x="26" y="116"/>
                      <a:pt x="26" y="116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0" y="110"/>
                      <a:pt x="20" y="110"/>
                      <a:pt x="20" y="110"/>
                    </a:cubicBezTo>
                    <a:cubicBezTo>
                      <a:pt x="20" y="110"/>
                      <a:pt x="20" y="110"/>
                      <a:pt x="20" y="109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7" y="99"/>
                      <a:pt x="27" y="99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5" y="89"/>
                      <a:pt x="22" y="84"/>
                      <a:pt x="21" y="79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18" y="75"/>
                      <a:pt x="18" y="75"/>
                    </a:cubicBezTo>
                    <a:cubicBezTo>
                      <a:pt x="17" y="75"/>
                      <a:pt x="17" y="75"/>
                      <a:pt x="17" y="75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4" y="73"/>
                      <a:pt x="4" y="72"/>
                      <a:pt x="4" y="72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4" y="64"/>
                      <a:pt x="4" y="63"/>
                      <a:pt x="5" y="63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7" y="61"/>
                      <a:pt x="17" y="61"/>
                      <a:pt x="18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2" y="52"/>
                      <a:pt x="25" y="47"/>
                      <a:pt x="27" y="42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7" y="20"/>
                      <a:pt x="27" y="20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27"/>
                      <a:pt x="37" y="27"/>
                      <a:pt x="38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7" y="25"/>
                      <a:pt x="52" y="22"/>
                      <a:pt x="57" y="2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63" y="4"/>
                      <a:pt x="64" y="4"/>
                      <a:pt x="64" y="4"/>
                    </a:cubicBezTo>
                    <a:cubicBezTo>
                      <a:pt x="72" y="4"/>
                      <a:pt x="72" y="4"/>
                      <a:pt x="72" y="4"/>
                    </a:cubicBezTo>
                    <a:close/>
                    <a:moveTo>
                      <a:pt x="72" y="0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62" y="0"/>
                      <a:pt x="60" y="2"/>
                      <a:pt x="59" y="4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7" y="16"/>
                      <a:pt x="57" y="17"/>
                      <a:pt x="57" y="17"/>
                    </a:cubicBezTo>
                    <a:cubicBezTo>
                      <a:pt x="51" y="19"/>
                      <a:pt x="45" y="21"/>
                      <a:pt x="40" y="24"/>
                    </a:cubicBezTo>
                    <a:cubicBezTo>
                      <a:pt x="40" y="24"/>
                      <a:pt x="40" y="24"/>
                      <a:pt x="39" y="23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6"/>
                      <a:pt x="27" y="16"/>
                      <a:pt x="26" y="16"/>
                    </a:cubicBezTo>
                    <a:cubicBezTo>
                      <a:pt x="25" y="16"/>
                      <a:pt x="24" y="16"/>
                      <a:pt x="23" y="17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6" y="24"/>
                      <a:pt x="15" y="27"/>
                      <a:pt x="16" y="2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1" y="45"/>
                      <a:pt x="19" y="51"/>
                      <a:pt x="17" y="57"/>
                    </a:cubicBezTo>
                    <a:cubicBezTo>
                      <a:pt x="17" y="57"/>
                      <a:pt x="16" y="57"/>
                      <a:pt x="16" y="57"/>
                    </a:cubicBezTo>
                    <a:cubicBezTo>
                      <a:pt x="4" y="59"/>
                      <a:pt x="4" y="59"/>
                      <a:pt x="4" y="59"/>
                    </a:cubicBezTo>
                    <a:cubicBezTo>
                      <a:pt x="2" y="60"/>
                      <a:pt x="0" y="62"/>
                      <a:pt x="0" y="64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4"/>
                      <a:pt x="2" y="76"/>
                      <a:pt x="4" y="77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6" y="79"/>
                      <a:pt x="17" y="79"/>
                      <a:pt x="17" y="79"/>
                    </a:cubicBezTo>
                    <a:cubicBezTo>
                      <a:pt x="19" y="85"/>
                      <a:pt x="21" y="91"/>
                      <a:pt x="24" y="96"/>
                    </a:cubicBezTo>
                    <a:cubicBezTo>
                      <a:pt x="24" y="96"/>
                      <a:pt x="24" y="96"/>
                      <a:pt x="23" y="97"/>
                    </a:cubicBezTo>
                    <a:cubicBezTo>
                      <a:pt x="16" y="107"/>
                      <a:pt x="16" y="107"/>
                      <a:pt x="16" y="107"/>
                    </a:cubicBezTo>
                    <a:cubicBezTo>
                      <a:pt x="15" y="109"/>
                      <a:pt x="16" y="112"/>
                      <a:pt x="17" y="113"/>
                    </a:cubicBezTo>
                    <a:cubicBezTo>
                      <a:pt x="23" y="119"/>
                      <a:pt x="23" y="119"/>
                      <a:pt x="23" y="119"/>
                    </a:cubicBezTo>
                    <a:cubicBezTo>
                      <a:pt x="24" y="120"/>
                      <a:pt x="25" y="120"/>
                      <a:pt x="26" y="120"/>
                    </a:cubicBezTo>
                    <a:cubicBezTo>
                      <a:pt x="27" y="120"/>
                      <a:pt x="28" y="120"/>
                      <a:pt x="29" y="120"/>
                    </a:cubicBezTo>
                    <a:cubicBezTo>
                      <a:pt x="39" y="113"/>
                      <a:pt x="39" y="113"/>
                      <a:pt x="39" y="113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45" y="115"/>
                      <a:pt x="51" y="117"/>
                      <a:pt x="57" y="119"/>
                    </a:cubicBezTo>
                    <a:cubicBezTo>
                      <a:pt x="57" y="119"/>
                      <a:pt x="57" y="120"/>
                      <a:pt x="57" y="120"/>
                    </a:cubicBezTo>
                    <a:cubicBezTo>
                      <a:pt x="59" y="132"/>
                      <a:pt x="59" y="132"/>
                      <a:pt x="59" y="132"/>
                    </a:cubicBezTo>
                    <a:cubicBezTo>
                      <a:pt x="60" y="134"/>
                      <a:pt x="62" y="136"/>
                      <a:pt x="64" y="136"/>
                    </a:cubicBezTo>
                    <a:cubicBezTo>
                      <a:pt x="72" y="136"/>
                      <a:pt x="72" y="136"/>
                      <a:pt x="72" y="136"/>
                    </a:cubicBezTo>
                    <a:cubicBezTo>
                      <a:pt x="74" y="136"/>
                      <a:pt x="76" y="134"/>
                      <a:pt x="77" y="132"/>
                    </a:cubicBezTo>
                    <a:cubicBezTo>
                      <a:pt x="79" y="120"/>
                      <a:pt x="79" y="120"/>
                      <a:pt x="79" y="120"/>
                    </a:cubicBezTo>
                    <a:cubicBezTo>
                      <a:pt x="79" y="120"/>
                      <a:pt x="79" y="119"/>
                      <a:pt x="79" y="119"/>
                    </a:cubicBezTo>
                    <a:cubicBezTo>
                      <a:pt x="85" y="117"/>
                      <a:pt x="91" y="115"/>
                      <a:pt x="96" y="112"/>
                    </a:cubicBezTo>
                    <a:cubicBezTo>
                      <a:pt x="96" y="112"/>
                      <a:pt x="96" y="112"/>
                      <a:pt x="97" y="113"/>
                    </a:cubicBezTo>
                    <a:cubicBezTo>
                      <a:pt x="107" y="120"/>
                      <a:pt x="107" y="120"/>
                      <a:pt x="107" y="120"/>
                    </a:cubicBezTo>
                    <a:cubicBezTo>
                      <a:pt x="108" y="120"/>
                      <a:pt x="109" y="120"/>
                      <a:pt x="110" y="120"/>
                    </a:cubicBezTo>
                    <a:cubicBezTo>
                      <a:pt x="111" y="120"/>
                      <a:pt x="112" y="120"/>
                      <a:pt x="113" y="119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20" y="112"/>
                      <a:pt x="121" y="109"/>
                      <a:pt x="120" y="107"/>
                    </a:cubicBezTo>
                    <a:cubicBezTo>
                      <a:pt x="113" y="97"/>
                      <a:pt x="113" y="97"/>
                      <a:pt x="113" y="97"/>
                    </a:cubicBezTo>
                    <a:cubicBezTo>
                      <a:pt x="112" y="96"/>
                      <a:pt x="112" y="96"/>
                      <a:pt x="112" y="96"/>
                    </a:cubicBezTo>
                    <a:cubicBezTo>
                      <a:pt x="115" y="91"/>
                      <a:pt x="117" y="85"/>
                      <a:pt x="119" y="79"/>
                    </a:cubicBezTo>
                    <a:cubicBezTo>
                      <a:pt x="119" y="79"/>
                      <a:pt x="120" y="79"/>
                      <a:pt x="120" y="79"/>
                    </a:cubicBezTo>
                    <a:cubicBezTo>
                      <a:pt x="132" y="77"/>
                      <a:pt x="132" y="77"/>
                      <a:pt x="132" y="77"/>
                    </a:cubicBezTo>
                    <a:cubicBezTo>
                      <a:pt x="134" y="76"/>
                      <a:pt x="136" y="74"/>
                      <a:pt x="136" y="72"/>
                    </a:cubicBezTo>
                    <a:cubicBezTo>
                      <a:pt x="136" y="64"/>
                      <a:pt x="136" y="64"/>
                      <a:pt x="136" y="64"/>
                    </a:cubicBezTo>
                    <a:cubicBezTo>
                      <a:pt x="136" y="62"/>
                      <a:pt x="134" y="60"/>
                      <a:pt x="132" y="59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20" y="57"/>
                      <a:pt x="119" y="57"/>
                      <a:pt x="119" y="57"/>
                    </a:cubicBezTo>
                    <a:cubicBezTo>
                      <a:pt x="117" y="51"/>
                      <a:pt x="115" y="45"/>
                      <a:pt x="112" y="40"/>
                    </a:cubicBezTo>
                    <a:cubicBezTo>
                      <a:pt x="112" y="40"/>
                      <a:pt x="112" y="40"/>
                      <a:pt x="113" y="39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1" y="27"/>
                      <a:pt x="120" y="24"/>
                      <a:pt x="119" y="23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2" y="16"/>
                      <a:pt x="111" y="16"/>
                      <a:pt x="110" y="16"/>
                    </a:cubicBezTo>
                    <a:cubicBezTo>
                      <a:pt x="109" y="16"/>
                      <a:pt x="108" y="16"/>
                      <a:pt x="107" y="16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1" y="21"/>
                      <a:pt x="85" y="19"/>
                      <a:pt x="79" y="17"/>
                    </a:cubicBezTo>
                    <a:cubicBezTo>
                      <a:pt x="79" y="17"/>
                      <a:pt x="79" y="16"/>
                      <a:pt x="79" y="16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6" y="2"/>
                      <a:pt x="74" y="0"/>
                      <a:pt x="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43">
                <a:extLst>
                  <a:ext uri="{FF2B5EF4-FFF2-40B4-BE49-F238E27FC236}">
                    <a16:creationId xmlns:a16="http://schemas.microsoft.com/office/drawing/2014/main" id="{2401B446-F9E5-C74A-8A38-6CCDC5BF41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79813" y="2913063"/>
                <a:ext cx="90488" cy="90488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3" y="4"/>
                      <a:pt x="28" y="9"/>
                      <a:pt x="28" y="16"/>
                    </a:cubicBezTo>
                    <a:cubicBezTo>
                      <a:pt x="28" y="23"/>
                      <a:pt x="23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44">
                <a:extLst>
                  <a:ext uri="{FF2B5EF4-FFF2-40B4-BE49-F238E27FC236}">
                    <a16:creationId xmlns:a16="http://schemas.microsoft.com/office/drawing/2014/main" id="{E23BF531-2BB3-C346-B510-5D245420C2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5863" y="2587625"/>
                <a:ext cx="314325" cy="314325"/>
              </a:xfrm>
              <a:custGeom>
                <a:avLst/>
                <a:gdLst>
                  <a:gd name="T0" fmla="*/ 91 w 112"/>
                  <a:gd name="T1" fmla="*/ 37 h 112"/>
                  <a:gd name="T2" fmla="*/ 92 w 112"/>
                  <a:gd name="T3" fmla="*/ 18 h 112"/>
                  <a:gd name="T4" fmla="*/ 80 w 112"/>
                  <a:gd name="T5" fmla="*/ 7 h 112"/>
                  <a:gd name="T6" fmla="*/ 68 w 112"/>
                  <a:gd name="T7" fmla="*/ 18 h 112"/>
                  <a:gd name="T8" fmla="*/ 55 w 112"/>
                  <a:gd name="T9" fmla="*/ 3 h 112"/>
                  <a:gd name="T10" fmla="*/ 37 w 112"/>
                  <a:gd name="T11" fmla="*/ 7 h 112"/>
                  <a:gd name="T12" fmla="*/ 31 w 112"/>
                  <a:gd name="T13" fmla="*/ 25 h 112"/>
                  <a:gd name="T14" fmla="*/ 15 w 112"/>
                  <a:gd name="T15" fmla="*/ 19 h 112"/>
                  <a:gd name="T16" fmla="*/ 8 w 112"/>
                  <a:gd name="T17" fmla="*/ 34 h 112"/>
                  <a:gd name="T18" fmla="*/ 16 w 112"/>
                  <a:gd name="T19" fmla="*/ 52 h 112"/>
                  <a:gd name="T20" fmla="*/ 0 w 112"/>
                  <a:gd name="T21" fmla="*/ 63 h 112"/>
                  <a:gd name="T22" fmla="*/ 19 w 112"/>
                  <a:gd name="T23" fmla="*/ 75 h 112"/>
                  <a:gd name="T24" fmla="*/ 24 w 112"/>
                  <a:gd name="T25" fmla="*/ 83 h 112"/>
                  <a:gd name="T26" fmla="*/ 28 w 112"/>
                  <a:gd name="T27" fmla="*/ 105 h 112"/>
                  <a:gd name="T28" fmla="*/ 43 w 112"/>
                  <a:gd name="T29" fmla="*/ 95 h 112"/>
                  <a:gd name="T30" fmla="*/ 53 w 112"/>
                  <a:gd name="T31" fmla="*/ 97 h 112"/>
                  <a:gd name="T32" fmla="*/ 71 w 112"/>
                  <a:gd name="T33" fmla="*/ 110 h 112"/>
                  <a:gd name="T34" fmla="*/ 75 w 112"/>
                  <a:gd name="T35" fmla="*/ 91 h 112"/>
                  <a:gd name="T36" fmla="*/ 94 w 112"/>
                  <a:gd name="T37" fmla="*/ 92 h 112"/>
                  <a:gd name="T38" fmla="*/ 105 w 112"/>
                  <a:gd name="T39" fmla="*/ 84 h 112"/>
                  <a:gd name="T40" fmla="*/ 94 w 112"/>
                  <a:gd name="T41" fmla="*/ 68 h 112"/>
                  <a:gd name="T42" fmla="*/ 109 w 112"/>
                  <a:gd name="T43" fmla="*/ 55 h 112"/>
                  <a:gd name="T44" fmla="*/ 105 w 112"/>
                  <a:gd name="T45" fmla="*/ 37 h 112"/>
                  <a:gd name="T46" fmla="*/ 96 w 112"/>
                  <a:gd name="T47" fmla="*/ 56 h 112"/>
                  <a:gd name="T48" fmla="*/ 92 w 112"/>
                  <a:gd name="T49" fmla="*/ 60 h 112"/>
                  <a:gd name="T50" fmla="*/ 92 w 112"/>
                  <a:gd name="T51" fmla="*/ 71 h 112"/>
                  <a:gd name="T52" fmla="*/ 101 w 112"/>
                  <a:gd name="T53" fmla="*/ 82 h 112"/>
                  <a:gd name="T54" fmla="*/ 96 w 112"/>
                  <a:gd name="T55" fmla="*/ 89 h 112"/>
                  <a:gd name="T56" fmla="*/ 81 w 112"/>
                  <a:gd name="T57" fmla="*/ 82 h 112"/>
                  <a:gd name="T58" fmla="*/ 70 w 112"/>
                  <a:gd name="T59" fmla="*/ 89 h 112"/>
                  <a:gd name="T60" fmla="*/ 71 w 112"/>
                  <a:gd name="T61" fmla="*/ 105 h 112"/>
                  <a:gd name="T62" fmla="*/ 61 w 112"/>
                  <a:gd name="T63" fmla="*/ 107 h 112"/>
                  <a:gd name="T64" fmla="*/ 55 w 112"/>
                  <a:gd name="T65" fmla="*/ 92 h 112"/>
                  <a:gd name="T66" fmla="*/ 43 w 112"/>
                  <a:gd name="T67" fmla="*/ 90 h 112"/>
                  <a:gd name="T68" fmla="*/ 31 w 112"/>
                  <a:gd name="T69" fmla="*/ 101 h 112"/>
                  <a:gd name="T70" fmla="*/ 24 w 112"/>
                  <a:gd name="T71" fmla="*/ 97 h 112"/>
                  <a:gd name="T72" fmla="*/ 29 w 112"/>
                  <a:gd name="T73" fmla="*/ 83 h 112"/>
                  <a:gd name="T74" fmla="*/ 24 w 112"/>
                  <a:gd name="T75" fmla="*/ 73 h 112"/>
                  <a:gd name="T76" fmla="*/ 19 w 112"/>
                  <a:gd name="T77" fmla="*/ 71 h 112"/>
                  <a:gd name="T78" fmla="*/ 4 w 112"/>
                  <a:gd name="T79" fmla="*/ 62 h 112"/>
                  <a:gd name="T80" fmla="*/ 18 w 112"/>
                  <a:gd name="T81" fmla="*/ 56 h 112"/>
                  <a:gd name="T82" fmla="*/ 22 w 112"/>
                  <a:gd name="T83" fmla="*/ 45 h 112"/>
                  <a:gd name="T84" fmla="*/ 19 w 112"/>
                  <a:gd name="T85" fmla="*/ 40 h 112"/>
                  <a:gd name="T86" fmla="*/ 15 w 112"/>
                  <a:gd name="T87" fmla="*/ 24 h 112"/>
                  <a:gd name="T88" fmla="*/ 28 w 112"/>
                  <a:gd name="T89" fmla="*/ 28 h 112"/>
                  <a:gd name="T90" fmla="*/ 33 w 112"/>
                  <a:gd name="T91" fmla="*/ 28 h 112"/>
                  <a:gd name="T92" fmla="*/ 41 w 112"/>
                  <a:gd name="T93" fmla="*/ 20 h 112"/>
                  <a:gd name="T94" fmla="*/ 42 w 112"/>
                  <a:gd name="T95" fmla="*/ 6 h 112"/>
                  <a:gd name="T96" fmla="*/ 56 w 112"/>
                  <a:gd name="T97" fmla="*/ 16 h 112"/>
                  <a:gd name="T98" fmla="*/ 60 w 112"/>
                  <a:gd name="T99" fmla="*/ 20 h 112"/>
                  <a:gd name="T100" fmla="*/ 71 w 112"/>
                  <a:gd name="T101" fmla="*/ 21 h 112"/>
                  <a:gd name="T102" fmla="*/ 81 w 112"/>
                  <a:gd name="T103" fmla="*/ 11 h 112"/>
                  <a:gd name="T104" fmla="*/ 89 w 112"/>
                  <a:gd name="T105" fmla="*/ 16 h 112"/>
                  <a:gd name="T106" fmla="*/ 82 w 112"/>
                  <a:gd name="T107" fmla="*/ 31 h 112"/>
                  <a:gd name="T108" fmla="*/ 89 w 112"/>
                  <a:gd name="T109" fmla="*/ 42 h 112"/>
                  <a:gd name="T110" fmla="*/ 105 w 112"/>
                  <a:gd name="T111" fmla="*/ 4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2" h="112">
                    <a:moveTo>
                      <a:pt x="105" y="37"/>
                    </a:moveTo>
                    <a:cubicBezTo>
                      <a:pt x="93" y="37"/>
                      <a:pt x="93" y="37"/>
                      <a:pt x="93" y="37"/>
                    </a:cubicBezTo>
                    <a:cubicBezTo>
                      <a:pt x="93" y="37"/>
                      <a:pt x="92" y="37"/>
                      <a:pt x="91" y="37"/>
                    </a:cubicBezTo>
                    <a:cubicBezTo>
                      <a:pt x="90" y="35"/>
                      <a:pt x="89" y="33"/>
                      <a:pt x="87" y="31"/>
                    </a:cubicBezTo>
                    <a:cubicBezTo>
                      <a:pt x="87" y="30"/>
                      <a:pt x="87" y="30"/>
                      <a:pt x="88" y="29"/>
                    </a:cubicBezTo>
                    <a:cubicBezTo>
                      <a:pt x="92" y="18"/>
                      <a:pt x="92" y="18"/>
                      <a:pt x="92" y="18"/>
                    </a:cubicBezTo>
                    <a:cubicBezTo>
                      <a:pt x="93" y="16"/>
                      <a:pt x="92" y="13"/>
                      <a:pt x="91" y="12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3" y="7"/>
                      <a:pt x="82" y="6"/>
                      <a:pt x="80" y="7"/>
                    </a:cubicBezTo>
                    <a:cubicBezTo>
                      <a:pt x="79" y="7"/>
                      <a:pt x="78" y="7"/>
                      <a:pt x="78" y="8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69" y="17"/>
                      <a:pt x="68" y="17"/>
                      <a:pt x="68" y="18"/>
                    </a:cubicBezTo>
                    <a:cubicBezTo>
                      <a:pt x="65" y="17"/>
                      <a:pt x="63" y="16"/>
                      <a:pt x="60" y="16"/>
                    </a:cubicBezTo>
                    <a:cubicBezTo>
                      <a:pt x="60" y="16"/>
                      <a:pt x="60" y="15"/>
                      <a:pt x="59" y="15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4" y="1"/>
                      <a:pt x="51" y="0"/>
                      <a:pt x="49" y="0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39" y="2"/>
                      <a:pt x="37" y="4"/>
                      <a:pt x="37" y="7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20"/>
                      <a:pt x="37" y="21"/>
                    </a:cubicBezTo>
                    <a:cubicBezTo>
                      <a:pt x="35" y="22"/>
                      <a:pt x="33" y="23"/>
                      <a:pt x="31" y="25"/>
                    </a:cubicBezTo>
                    <a:cubicBezTo>
                      <a:pt x="30" y="25"/>
                      <a:pt x="30" y="25"/>
                      <a:pt x="29" y="24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7" y="19"/>
                      <a:pt x="16" y="19"/>
                      <a:pt x="15" y="19"/>
                    </a:cubicBezTo>
                    <a:cubicBezTo>
                      <a:pt x="14" y="20"/>
                      <a:pt x="13" y="20"/>
                      <a:pt x="12" y="21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6" y="30"/>
                      <a:pt x="6" y="33"/>
                      <a:pt x="8" y="34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7" y="43"/>
                      <a:pt x="17" y="44"/>
                      <a:pt x="18" y="44"/>
                    </a:cubicBezTo>
                    <a:cubicBezTo>
                      <a:pt x="17" y="47"/>
                      <a:pt x="16" y="49"/>
                      <a:pt x="16" y="52"/>
                    </a:cubicBezTo>
                    <a:cubicBezTo>
                      <a:pt x="16" y="52"/>
                      <a:pt x="15" y="52"/>
                      <a:pt x="15" y="53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1" y="58"/>
                      <a:pt x="0" y="61"/>
                      <a:pt x="0" y="63"/>
                    </a:cubicBezTo>
                    <a:cubicBezTo>
                      <a:pt x="2" y="71"/>
                      <a:pt x="2" y="71"/>
                      <a:pt x="2" y="71"/>
                    </a:cubicBezTo>
                    <a:cubicBezTo>
                      <a:pt x="2" y="73"/>
                      <a:pt x="4" y="75"/>
                      <a:pt x="7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20" y="75"/>
                      <a:pt x="21" y="75"/>
                    </a:cubicBezTo>
                    <a:cubicBezTo>
                      <a:pt x="22" y="77"/>
                      <a:pt x="23" y="79"/>
                      <a:pt x="25" y="81"/>
                    </a:cubicBezTo>
                    <a:cubicBezTo>
                      <a:pt x="25" y="82"/>
                      <a:pt x="25" y="82"/>
                      <a:pt x="24" y="83"/>
                    </a:cubicBezTo>
                    <a:cubicBezTo>
                      <a:pt x="20" y="94"/>
                      <a:pt x="20" y="94"/>
                      <a:pt x="20" y="94"/>
                    </a:cubicBezTo>
                    <a:cubicBezTo>
                      <a:pt x="19" y="96"/>
                      <a:pt x="20" y="99"/>
                      <a:pt x="21" y="100"/>
                    </a:cubicBezTo>
                    <a:cubicBezTo>
                      <a:pt x="28" y="105"/>
                      <a:pt x="28" y="105"/>
                      <a:pt x="28" y="105"/>
                    </a:cubicBezTo>
                    <a:cubicBezTo>
                      <a:pt x="29" y="105"/>
                      <a:pt x="30" y="106"/>
                      <a:pt x="32" y="105"/>
                    </a:cubicBezTo>
                    <a:cubicBezTo>
                      <a:pt x="33" y="105"/>
                      <a:pt x="34" y="105"/>
                      <a:pt x="34" y="104"/>
                    </a:cubicBezTo>
                    <a:cubicBezTo>
                      <a:pt x="43" y="95"/>
                      <a:pt x="43" y="95"/>
                      <a:pt x="43" y="95"/>
                    </a:cubicBezTo>
                    <a:cubicBezTo>
                      <a:pt x="43" y="95"/>
                      <a:pt x="44" y="95"/>
                      <a:pt x="44" y="94"/>
                    </a:cubicBezTo>
                    <a:cubicBezTo>
                      <a:pt x="47" y="95"/>
                      <a:pt x="49" y="96"/>
                      <a:pt x="52" y="96"/>
                    </a:cubicBezTo>
                    <a:cubicBezTo>
                      <a:pt x="52" y="96"/>
                      <a:pt x="52" y="97"/>
                      <a:pt x="53" y="97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8" y="111"/>
                      <a:pt x="61" y="112"/>
                      <a:pt x="63" y="112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3" y="110"/>
                      <a:pt x="75" y="108"/>
                      <a:pt x="75" y="105"/>
                    </a:cubicBezTo>
                    <a:cubicBezTo>
                      <a:pt x="75" y="93"/>
                      <a:pt x="75" y="93"/>
                      <a:pt x="75" y="93"/>
                    </a:cubicBezTo>
                    <a:cubicBezTo>
                      <a:pt x="75" y="93"/>
                      <a:pt x="75" y="92"/>
                      <a:pt x="75" y="91"/>
                    </a:cubicBezTo>
                    <a:cubicBezTo>
                      <a:pt x="77" y="90"/>
                      <a:pt x="79" y="89"/>
                      <a:pt x="81" y="87"/>
                    </a:cubicBezTo>
                    <a:cubicBezTo>
                      <a:pt x="82" y="87"/>
                      <a:pt x="82" y="87"/>
                      <a:pt x="83" y="88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5" y="93"/>
                      <a:pt x="96" y="93"/>
                      <a:pt x="97" y="93"/>
                    </a:cubicBezTo>
                    <a:cubicBezTo>
                      <a:pt x="98" y="92"/>
                      <a:pt x="99" y="92"/>
                      <a:pt x="100" y="91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6" y="82"/>
                      <a:pt x="106" y="79"/>
                      <a:pt x="104" y="78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5" y="69"/>
                      <a:pt x="95" y="68"/>
                      <a:pt x="94" y="68"/>
                    </a:cubicBezTo>
                    <a:cubicBezTo>
                      <a:pt x="95" y="65"/>
                      <a:pt x="96" y="63"/>
                      <a:pt x="96" y="60"/>
                    </a:cubicBezTo>
                    <a:cubicBezTo>
                      <a:pt x="96" y="60"/>
                      <a:pt x="97" y="60"/>
                      <a:pt x="97" y="59"/>
                    </a:cubicBezTo>
                    <a:cubicBezTo>
                      <a:pt x="109" y="55"/>
                      <a:pt x="109" y="55"/>
                      <a:pt x="109" y="55"/>
                    </a:cubicBezTo>
                    <a:cubicBezTo>
                      <a:pt x="111" y="54"/>
                      <a:pt x="112" y="51"/>
                      <a:pt x="112" y="49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10" y="39"/>
                      <a:pt x="108" y="37"/>
                      <a:pt x="105" y="37"/>
                    </a:cubicBezTo>
                    <a:close/>
                    <a:moveTo>
                      <a:pt x="108" y="50"/>
                    </a:moveTo>
                    <a:cubicBezTo>
                      <a:pt x="108" y="50"/>
                      <a:pt x="108" y="51"/>
                      <a:pt x="107" y="51"/>
                    </a:cubicBezTo>
                    <a:cubicBezTo>
                      <a:pt x="96" y="56"/>
                      <a:pt x="96" y="56"/>
                      <a:pt x="96" y="56"/>
                    </a:cubicBezTo>
                    <a:cubicBezTo>
                      <a:pt x="95" y="56"/>
                      <a:pt x="95" y="56"/>
                      <a:pt x="94" y="56"/>
                    </a:cubicBezTo>
                    <a:cubicBezTo>
                      <a:pt x="92" y="57"/>
                      <a:pt x="92" y="57"/>
                      <a:pt x="92" y="57"/>
                    </a:cubicBez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62"/>
                      <a:pt x="91" y="64"/>
                      <a:pt x="90" y="67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92" y="71"/>
                      <a:pt x="92" y="72"/>
                      <a:pt x="93" y="72"/>
                    </a:cubicBezTo>
                    <a:cubicBezTo>
                      <a:pt x="101" y="81"/>
                      <a:pt x="101" y="81"/>
                      <a:pt x="101" y="81"/>
                    </a:cubicBezTo>
                    <a:cubicBezTo>
                      <a:pt x="101" y="81"/>
                      <a:pt x="102" y="82"/>
                      <a:pt x="101" y="82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88"/>
                      <a:pt x="97" y="89"/>
                      <a:pt x="96" y="89"/>
                    </a:cubicBezTo>
                    <a:cubicBezTo>
                      <a:pt x="96" y="89"/>
                      <a:pt x="96" y="89"/>
                      <a:pt x="96" y="89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84" y="84"/>
                      <a:pt x="84" y="84"/>
                      <a:pt x="83" y="83"/>
                    </a:cubicBezTo>
                    <a:cubicBezTo>
                      <a:pt x="81" y="82"/>
                      <a:pt x="81" y="82"/>
                      <a:pt x="81" y="82"/>
                    </a:cubicBezTo>
                    <a:cubicBezTo>
                      <a:pt x="79" y="84"/>
                      <a:pt x="79" y="84"/>
                      <a:pt x="79" y="84"/>
                    </a:cubicBezTo>
                    <a:cubicBezTo>
                      <a:pt x="77" y="85"/>
                      <a:pt x="75" y="87"/>
                      <a:pt x="73" y="88"/>
                    </a:cubicBezTo>
                    <a:cubicBezTo>
                      <a:pt x="70" y="89"/>
                      <a:pt x="70" y="89"/>
                      <a:pt x="70" y="89"/>
                    </a:cubicBezTo>
                    <a:cubicBezTo>
                      <a:pt x="71" y="92"/>
                      <a:pt x="71" y="92"/>
                      <a:pt x="71" y="92"/>
                    </a:cubicBezTo>
                    <a:cubicBezTo>
                      <a:pt x="71" y="92"/>
                      <a:pt x="71" y="93"/>
                      <a:pt x="71" y="93"/>
                    </a:cubicBezTo>
                    <a:cubicBezTo>
                      <a:pt x="71" y="105"/>
                      <a:pt x="71" y="105"/>
                      <a:pt x="71" y="105"/>
                    </a:cubicBezTo>
                    <a:cubicBezTo>
                      <a:pt x="71" y="106"/>
                      <a:pt x="70" y="106"/>
                      <a:pt x="70" y="106"/>
                    </a:cubicBezTo>
                    <a:cubicBezTo>
                      <a:pt x="62" y="108"/>
                      <a:pt x="62" y="108"/>
                      <a:pt x="62" y="108"/>
                    </a:cubicBezTo>
                    <a:cubicBezTo>
                      <a:pt x="62" y="108"/>
                      <a:pt x="61" y="108"/>
                      <a:pt x="61" y="107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56" y="95"/>
                      <a:pt x="56" y="95"/>
                      <a:pt x="56" y="94"/>
                    </a:cubicBezTo>
                    <a:cubicBezTo>
                      <a:pt x="55" y="92"/>
                      <a:pt x="55" y="92"/>
                      <a:pt x="55" y="92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50" y="92"/>
                      <a:pt x="48" y="91"/>
                      <a:pt x="45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1" y="92"/>
                      <a:pt x="41" y="92"/>
                      <a:pt x="41" y="92"/>
                    </a:cubicBezTo>
                    <a:cubicBezTo>
                      <a:pt x="41" y="92"/>
                      <a:pt x="40" y="92"/>
                      <a:pt x="40" y="93"/>
                    </a:cubicBezTo>
                    <a:cubicBezTo>
                      <a:pt x="31" y="101"/>
                      <a:pt x="31" y="101"/>
                      <a:pt x="31" y="101"/>
                    </a:cubicBezTo>
                    <a:cubicBezTo>
                      <a:pt x="31" y="101"/>
                      <a:pt x="31" y="101"/>
                      <a:pt x="31" y="101"/>
                    </a:cubicBezTo>
                    <a:cubicBezTo>
                      <a:pt x="31" y="101"/>
                      <a:pt x="30" y="101"/>
                      <a:pt x="30" y="101"/>
                    </a:cubicBezTo>
                    <a:cubicBezTo>
                      <a:pt x="24" y="97"/>
                      <a:pt x="24" y="97"/>
                      <a:pt x="24" y="97"/>
                    </a:cubicBezTo>
                    <a:cubicBezTo>
                      <a:pt x="23" y="97"/>
                      <a:pt x="23" y="96"/>
                      <a:pt x="23" y="96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8" y="84"/>
                      <a:pt x="28" y="84"/>
                      <a:pt x="29" y="83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28" y="79"/>
                      <a:pt x="28" y="79"/>
                      <a:pt x="28" y="79"/>
                    </a:cubicBezTo>
                    <a:cubicBezTo>
                      <a:pt x="27" y="77"/>
                      <a:pt x="25" y="75"/>
                      <a:pt x="24" y="73"/>
                    </a:cubicBezTo>
                    <a:cubicBezTo>
                      <a:pt x="23" y="70"/>
                      <a:pt x="23" y="70"/>
                      <a:pt x="23" y="70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19" y="71"/>
                      <a:pt x="19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6" y="71"/>
                      <a:pt x="6" y="70"/>
                      <a:pt x="6" y="70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1"/>
                      <a:pt x="5" y="61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7" y="56"/>
                      <a:pt x="17" y="56"/>
                      <a:pt x="18" y="56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0"/>
                      <a:pt x="21" y="48"/>
                      <a:pt x="22" y="45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0" y="41"/>
                      <a:pt x="20" y="40"/>
                      <a:pt x="19" y="40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1"/>
                      <a:pt x="10" y="30"/>
                      <a:pt x="11" y="30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4"/>
                      <a:pt x="15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9" y="29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5" y="27"/>
                      <a:pt x="37" y="25"/>
                      <a:pt x="39" y="24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20"/>
                      <a:pt x="41" y="19"/>
                      <a:pt x="41" y="19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6"/>
                      <a:pt x="42" y="6"/>
                      <a:pt x="42" y="6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0" y="4"/>
                      <a:pt x="51" y="4"/>
                      <a:pt x="51" y="5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7"/>
                      <a:pt x="56" y="17"/>
                      <a:pt x="56" y="18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2" y="20"/>
                      <a:pt x="64" y="21"/>
                      <a:pt x="67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0"/>
                      <a:pt x="72" y="20"/>
                      <a:pt x="72" y="19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1"/>
                      <a:pt x="82" y="11"/>
                      <a:pt x="82" y="11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89" y="15"/>
                      <a:pt x="89" y="16"/>
                      <a:pt x="89" y="1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84" y="28"/>
                      <a:pt x="84" y="28"/>
                      <a:pt x="83" y="29"/>
                    </a:cubicBezTo>
                    <a:cubicBezTo>
                      <a:pt x="82" y="31"/>
                      <a:pt x="82" y="31"/>
                      <a:pt x="82" y="31"/>
                    </a:cubicBezTo>
                    <a:cubicBezTo>
                      <a:pt x="84" y="33"/>
                      <a:pt x="84" y="33"/>
                      <a:pt x="84" y="33"/>
                    </a:cubicBezTo>
                    <a:cubicBezTo>
                      <a:pt x="85" y="35"/>
                      <a:pt x="87" y="37"/>
                      <a:pt x="88" y="39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41"/>
                      <a:pt x="93" y="41"/>
                      <a:pt x="93" y="41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6" y="41"/>
                      <a:pt x="106" y="42"/>
                      <a:pt x="106" y="42"/>
                    </a:cubicBezTo>
                    <a:lnTo>
                      <a:pt x="108" y="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45">
                <a:extLst>
                  <a:ext uri="{FF2B5EF4-FFF2-40B4-BE49-F238E27FC236}">
                    <a16:creationId xmlns:a16="http://schemas.microsoft.com/office/drawing/2014/main" id="{AF29C688-4BCD-F24A-BA0B-207F800893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35400" y="2697163"/>
                <a:ext cx="95250" cy="95250"/>
              </a:xfrm>
              <a:custGeom>
                <a:avLst/>
                <a:gdLst>
                  <a:gd name="T0" fmla="*/ 14 w 34"/>
                  <a:gd name="T1" fmla="*/ 1 h 34"/>
                  <a:gd name="T2" fmla="*/ 1 w 34"/>
                  <a:gd name="T3" fmla="*/ 20 h 34"/>
                  <a:gd name="T4" fmla="*/ 20 w 34"/>
                  <a:gd name="T5" fmla="*/ 33 h 34"/>
                  <a:gd name="T6" fmla="*/ 33 w 34"/>
                  <a:gd name="T7" fmla="*/ 14 h 34"/>
                  <a:gd name="T8" fmla="*/ 14 w 34"/>
                  <a:gd name="T9" fmla="*/ 1 h 34"/>
                  <a:gd name="T10" fmla="*/ 19 w 34"/>
                  <a:gd name="T11" fmla="*/ 29 h 34"/>
                  <a:gd name="T12" fmla="*/ 5 w 34"/>
                  <a:gd name="T13" fmla="*/ 19 h 34"/>
                  <a:gd name="T14" fmla="*/ 15 w 34"/>
                  <a:gd name="T15" fmla="*/ 5 h 34"/>
                  <a:gd name="T16" fmla="*/ 29 w 34"/>
                  <a:gd name="T17" fmla="*/ 15 h 34"/>
                  <a:gd name="T18" fmla="*/ 19 w 34"/>
                  <a:gd name="T19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14" y="1"/>
                    </a:moveTo>
                    <a:cubicBezTo>
                      <a:pt x="5" y="3"/>
                      <a:pt x="0" y="11"/>
                      <a:pt x="1" y="20"/>
                    </a:cubicBezTo>
                    <a:cubicBezTo>
                      <a:pt x="3" y="29"/>
                      <a:pt x="11" y="34"/>
                      <a:pt x="20" y="33"/>
                    </a:cubicBezTo>
                    <a:cubicBezTo>
                      <a:pt x="29" y="31"/>
                      <a:pt x="34" y="23"/>
                      <a:pt x="33" y="14"/>
                    </a:cubicBezTo>
                    <a:cubicBezTo>
                      <a:pt x="31" y="5"/>
                      <a:pt x="23" y="0"/>
                      <a:pt x="14" y="1"/>
                    </a:cubicBezTo>
                    <a:close/>
                    <a:moveTo>
                      <a:pt x="19" y="29"/>
                    </a:moveTo>
                    <a:cubicBezTo>
                      <a:pt x="13" y="30"/>
                      <a:pt x="6" y="26"/>
                      <a:pt x="5" y="19"/>
                    </a:cubicBezTo>
                    <a:cubicBezTo>
                      <a:pt x="4" y="13"/>
                      <a:pt x="8" y="6"/>
                      <a:pt x="15" y="5"/>
                    </a:cubicBezTo>
                    <a:cubicBezTo>
                      <a:pt x="21" y="4"/>
                      <a:pt x="28" y="8"/>
                      <a:pt x="29" y="15"/>
                    </a:cubicBezTo>
                    <a:cubicBezTo>
                      <a:pt x="30" y="21"/>
                      <a:pt x="26" y="28"/>
                      <a:pt x="19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46">
                <a:extLst>
                  <a:ext uri="{FF2B5EF4-FFF2-40B4-BE49-F238E27FC236}">
                    <a16:creationId xmlns:a16="http://schemas.microsoft.com/office/drawing/2014/main" id="{F613AE67-EA11-254E-A751-BF90063C2C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5713" y="2657475"/>
                <a:ext cx="174625" cy="174625"/>
              </a:xfrm>
              <a:custGeom>
                <a:avLst/>
                <a:gdLst>
                  <a:gd name="T0" fmla="*/ 11 w 62"/>
                  <a:gd name="T1" fmla="*/ 11 h 62"/>
                  <a:gd name="T2" fmla="*/ 11 w 62"/>
                  <a:gd name="T3" fmla="*/ 51 h 62"/>
                  <a:gd name="T4" fmla="*/ 51 w 62"/>
                  <a:gd name="T5" fmla="*/ 51 h 62"/>
                  <a:gd name="T6" fmla="*/ 51 w 62"/>
                  <a:gd name="T7" fmla="*/ 11 h 62"/>
                  <a:gd name="T8" fmla="*/ 11 w 62"/>
                  <a:gd name="T9" fmla="*/ 11 h 62"/>
                  <a:gd name="T10" fmla="*/ 48 w 62"/>
                  <a:gd name="T11" fmla="*/ 48 h 62"/>
                  <a:gd name="T12" fmla="*/ 14 w 62"/>
                  <a:gd name="T13" fmla="*/ 48 h 62"/>
                  <a:gd name="T14" fmla="*/ 14 w 62"/>
                  <a:gd name="T15" fmla="*/ 14 h 62"/>
                  <a:gd name="T16" fmla="*/ 48 w 62"/>
                  <a:gd name="T17" fmla="*/ 14 h 62"/>
                  <a:gd name="T18" fmla="*/ 48 w 62"/>
                  <a:gd name="T19" fmla="*/ 4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11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2" y="62"/>
                      <a:pt x="40" y="62"/>
                      <a:pt x="51" y="51"/>
                    </a:cubicBezTo>
                    <a:cubicBezTo>
                      <a:pt x="62" y="40"/>
                      <a:pt x="62" y="22"/>
                      <a:pt x="51" y="11"/>
                    </a:cubicBezTo>
                    <a:cubicBezTo>
                      <a:pt x="40" y="0"/>
                      <a:pt x="22" y="0"/>
                      <a:pt x="11" y="11"/>
                    </a:cubicBezTo>
                    <a:close/>
                    <a:moveTo>
                      <a:pt x="48" y="48"/>
                    </a:moveTo>
                    <a:cubicBezTo>
                      <a:pt x="39" y="57"/>
                      <a:pt x="23" y="57"/>
                      <a:pt x="14" y="48"/>
                    </a:cubicBezTo>
                    <a:cubicBezTo>
                      <a:pt x="5" y="39"/>
                      <a:pt x="5" y="23"/>
                      <a:pt x="14" y="14"/>
                    </a:cubicBezTo>
                    <a:cubicBezTo>
                      <a:pt x="23" y="5"/>
                      <a:pt x="39" y="5"/>
                      <a:pt x="48" y="14"/>
                    </a:cubicBezTo>
                    <a:cubicBezTo>
                      <a:pt x="57" y="23"/>
                      <a:pt x="57" y="39"/>
                      <a:pt x="48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47">
                <a:extLst>
                  <a:ext uri="{FF2B5EF4-FFF2-40B4-BE49-F238E27FC236}">
                    <a16:creationId xmlns:a16="http://schemas.microsoft.com/office/drawing/2014/main" id="{EB101E9E-06DE-AC4C-B736-0F9268A216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4125" y="2913063"/>
                <a:ext cx="246063" cy="246063"/>
              </a:xfrm>
              <a:custGeom>
                <a:avLst/>
                <a:gdLst>
                  <a:gd name="T0" fmla="*/ 85 w 88"/>
                  <a:gd name="T1" fmla="*/ 45 h 88"/>
                  <a:gd name="T2" fmla="*/ 73 w 88"/>
                  <a:gd name="T3" fmla="*/ 31 h 88"/>
                  <a:gd name="T4" fmla="*/ 79 w 88"/>
                  <a:gd name="T5" fmla="*/ 18 h 88"/>
                  <a:gd name="T6" fmla="*/ 65 w 88"/>
                  <a:gd name="T7" fmla="*/ 20 h 88"/>
                  <a:gd name="T8" fmla="*/ 55 w 88"/>
                  <a:gd name="T9" fmla="*/ 5 h 88"/>
                  <a:gd name="T10" fmla="*/ 45 w 88"/>
                  <a:gd name="T11" fmla="*/ 4 h 88"/>
                  <a:gd name="T12" fmla="*/ 31 w 88"/>
                  <a:gd name="T13" fmla="*/ 14 h 88"/>
                  <a:gd name="T14" fmla="*/ 18 w 88"/>
                  <a:gd name="T15" fmla="*/ 9 h 88"/>
                  <a:gd name="T16" fmla="*/ 16 w 88"/>
                  <a:gd name="T17" fmla="*/ 29 h 88"/>
                  <a:gd name="T18" fmla="*/ 0 w 88"/>
                  <a:gd name="T19" fmla="*/ 37 h 88"/>
                  <a:gd name="T20" fmla="*/ 11 w 88"/>
                  <a:gd name="T21" fmla="*/ 46 h 88"/>
                  <a:gd name="T22" fmla="*/ 9 w 88"/>
                  <a:gd name="T23" fmla="*/ 64 h 88"/>
                  <a:gd name="T24" fmla="*/ 15 w 88"/>
                  <a:gd name="T25" fmla="*/ 72 h 88"/>
                  <a:gd name="T26" fmla="*/ 32 w 88"/>
                  <a:gd name="T27" fmla="*/ 74 h 88"/>
                  <a:gd name="T28" fmla="*/ 37 w 88"/>
                  <a:gd name="T29" fmla="*/ 88 h 88"/>
                  <a:gd name="T30" fmla="*/ 46 w 88"/>
                  <a:gd name="T31" fmla="*/ 76 h 88"/>
                  <a:gd name="T32" fmla="*/ 65 w 88"/>
                  <a:gd name="T33" fmla="*/ 80 h 88"/>
                  <a:gd name="T34" fmla="*/ 69 w 88"/>
                  <a:gd name="T35" fmla="*/ 65 h 88"/>
                  <a:gd name="T36" fmla="*/ 74 w 88"/>
                  <a:gd name="T37" fmla="*/ 56 h 88"/>
                  <a:gd name="T38" fmla="*/ 74 w 88"/>
                  <a:gd name="T39" fmla="*/ 52 h 88"/>
                  <a:gd name="T40" fmla="*/ 65 w 88"/>
                  <a:gd name="T41" fmla="*/ 62 h 88"/>
                  <a:gd name="T42" fmla="*/ 65 w 88"/>
                  <a:gd name="T43" fmla="*/ 67 h 88"/>
                  <a:gd name="T44" fmla="*/ 66 w 88"/>
                  <a:gd name="T45" fmla="*/ 76 h 88"/>
                  <a:gd name="T46" fmla="*/ 59 w 88"/>
                  <a:gd name="T47" fmla="*/ 70 h 88"/>
                  <a:gd name="T48" fmla="*/ 44 w 88"/>
                  <a:gd name="T49" fmla="*/ 72 h 88"/>
                  <a:gd name="T50" fmla="*/ 39 w 88"/>
                  <a:gd name="T51" fmla="*/ 83 h 88"/>
                  <a:gd name="T52" fmla="*/ 36 w 88"/>
                  <a:gd name="T53" fmla="*/ 74 h 88"/>
                  <a:gd name="T54" fmla="*/ 34 w 88"/>
                  <a:gd name="T55" fmla="*/ 70 h 88"/>
                  <a:gd name="T56" fmla="*/ 21 w 88"/>
                  <a:gd name="T57" fmla="*/ 65 h 88"/>
                  <a:gd name="T58" fmla="*/ 13 w 88"/>
                  <a:gd name="T59" fmla="*/ 68 h 88"/>
                  <a:gd name="T60" fmla="*/ 12 w 88"/>
                  <a:gd name="T61" fmla="*/ 66 h 88"/>
                  <a:gd name="T62" fmla="*/ 19 w 88"/>
                  <a:gd name="T63" fmla="*/ 57 h 88"/>
                  <a:gd name="T64" fmla="*/ 14 w 88"/>
                  <a:gd name="T65" fmla="*/ 43 h 88"/>
                  <a:gd name="T66" fmla="*/ 4 w 88"/>
                  <a:gd name="T67" fmla="*/ 38 h 88"/>
                  <a:gd name="T68" fmla="*/ 15 w 88"/>
                  <a:gd name="T69" fmla="*/ 36 h 88"/>
                  <a:gd name="T70" fmla="*/ 23 w 88"/>
                  <a:gd name="T71" fmla="*/ 26 h 88"/>
                  <a:gd name="T72" fmla="*/ 23 w 88"/>
                  <a:gd name="T73" fmla="*/ 21 h 88"/>
                  <a:gd name="T74" fmla="*/ 22 w 88"/>
                  <a:gd name="T75" fmla="*/ 12 h 88"/>
                  <a:gd name="T76" fmla="*/ 29 w 88"/>
                  <a:gd name="T77" fmla="*/ 18 h 88"/>
                  <a:gd name="T78" fmla="*/ 44 w 88"/>
                  <a:gd name="T79" fmla="*/ 16 h 88"/>
                  <a:gd name="T80" fmla="*/ 49 w 88"/>
                  <a:gd name="T81" fmla="*/ 5 h 88"/>
                  <a:gd name="T82" fmla="*/ 51 w 88"/>
                  <a:gd name="T83" fmla="*/ 5 h 88"/>
                  <a:gd name="T84" fmla="*/ 52 w 88"/>
                  <a:gd name="T85" fmla="*/ 17 h 88"/>
                  <a:gd name="T86" fmla="*/ 64 w 88"/>
                  <a:gd name="T87" fmla="*/ 24 h 88"/>
                  <a:gd name="T88" fmla="*/ 75 w 88"/>
                  <a:gd name="T89" fmla="*/ 20 h 88"/>
                  <a:gd name="T90" fmla="*/ 71 w 88"/>
                  <a:gd name="T91" fmla="*/ 28 h 88"/>
                  <a:gd name="T92" fmla="*/ 70 w 88"/>
                  <a:gd name="T93" fmla="*/ 33 h 88"/>
                  <a:gd name="T94" fmla="*/ 75 w 88"/>
                  <a:gd name="T95" fmla="*/ 45 h 88"/>
                  <a:gd name="T96" fmla="*/ 83 w 88"/>
                  <a:gd name="T97" fmla="*/ 5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8" h="88">
                    <a:moveTo>
                      <a:pt x="83" y="55"/>
                    </a:moveTo>
                    <a:cubicBezTo>
                      <a:pt x="85" y="55"/>
                      <a:pt x="87" y="53"/>
                      <a:pt x="88" y="51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88" y="48"/>
                      <a:pt x="87" y="46"/>
                      <a:pt x="85" y="45"/>
                    </a:cubicBezTo>
                    <a:cubicBezTo>
                      <a:pt x="85" y="45"/>
                      <a:pt x="85" y="45"/>
                      <a:pt x="84" y="45"/>
                    </a:cubicBezTo>
                    <a:cubicBezTo>
                      <a:pt x="77" y="42"/>
                      <a:pt x="77" y="42"/>
                      <a:pt x="77" y="42"/>
                    </a:cubicBezTo>
                    <a:cubicBezTo>
                      <a:pt x="76" y="42"/>
                      <a:pt x="76" y="42"/>
                      <a:pt x="76" y="42"/>
                    </a:cubicBezTo>
                    <a:cubicBezTo>
                      <a:pt x="76" y="38"/>
                      <a:pt x="75" y="35"/>
                      <a:pt x="73" y="31"/>
                    </a:cubicBezTo>
                    <a:cubicBezTo>
                      <a:pt x="73" y="31"/>
                      <a:pt x="74" y="31"/>
                      <a:pt x="74" y="31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81" y="22"/>
                      <a:pt x="81" y="20"/>
                      <a:pt x="79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9" y="17"/>
                      <a:pt x="78" y="17"/>
                      <a:pt x="78" y="16"/>
                    </a:cubicBezTo>
                    <a:cubicBezTo>
                      <a:pt x="76" y="16"/>
                      <a:pt x="75" y="16"/>
                      <a:pt x="73" y="16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5" y="19"/>
                      <a:pt x="65" y="20"/>
                      <a:pt x="65" y="20"/>
                    </a:cubicBezTo>
                    <a:cubicBezTo>
                      <a:pt x="63" y="18"/>
                      <a:pt x="61" y="17"/>
                      <a:pt x="59" y="16"/>
                    </a:cubicBezTo>
                    <a:cubicBezTo>
                      <a:pt x="58" y="15"/>
                      <a:pt x="57" y="15"/>
                      <a:pt x="56" y="14"/>
                    </a:cubicBezTo>
                    <a:cubicBezTo>
                      <a:pt x="56" y="14"/>
                      <a:pt x="56" y="14"/>
                      <a:pt x="56" y="1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3"/>
                      <a:pt x="54" y="2"/>
                      <a:pt x="52" y="1"/>
                    </a:cubicBezTo>
                    <a:cubicBezTo>
                      <a:pt x="52" y="1"/>
                      <a:pt x="51" y="1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8" y="0"/>
                      <a:pt x="46" y="2"/>
                      <a:pt x="45" y="4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38" y="12"/>
                      <a:pt x="35" y="13"/>
                      <a:pt x="31" y="15"/>
                    </a:cubicBezTo>
                    <a:cubicBezTo>
                      <a:pt x="31" y="15"/>
                      <a:pt x="31" y="14"/>
                      <a:pt x="31" y="14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8"/>
                      <a:pt x="23" y="8"/>
                    </a:cubicBezTo>
                    <a:cubicBezTo>
                      <a:pt x="22" y="7"/>
                      <a:pt x="19" y="7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6" y="10"/>
                      <a:pt x="15" y="13"/>
                      <a:pt x="16" y="1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18" y="25"/>
                      <a:pt x="17" y="27"/>
                      <a:pt x="16" y="29"/>
                    </a:cubicBezTo>
                    <a:cubicBezTo>
                      <a:pt x="15" y="30"/>
                      <a:pt x="15" y="31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3" y="33"/>
                      <a:pt x="1" y="35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40"/>
                      <a:pt x="1" y="42"/>
                      <a:pt x="3" y="43"/>
                    </a:cubicBezTo>
                    <a:cubicBezTo>
                      <a:pt x="3" y="43"/>
                      <a:pt x="3" y="43"/>
                      <a:pt x="4" y="43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50"/>
                      <a:pt x="13" y="53"/>
                      <a:pt x="15" y="57"/>
                    </a:cubicBezTo>
                    <a:cubicBezTo>
                      <a:pt x="15" y="57"/>
                      <a:pt x="14" y="57"/>
                      <a:pt x="14" y="57"/>
                    </a:cubicBezTo>
                    <a:cubicBezTo>
                      <a:pt x="9" y="64"/>
                      <a:pt x="9" y="64"/>
                      <a:pt x="9" y="64"/>
                    </a:cubicBezTo>
                    <a:cubicBezTo>
                      <a:pt x="7" y="66"/>
                      <a:pt x="7" y="68"/>
                      <a:pt x="9" y="70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9" y="71"/>
                      <a:pt x="10" y="71"/>
                      <a:pt x="10" y="72"/>
                    </a:cubicBezTo>
                    <a:cubicBezTo>
                      <a:pt x="12" y="72"/>
                      <a:pt x="13" y="72"/>
                      <a:pt x="15" y="72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3" y="69"/>
                      <a:pt x="23" y="68"/>
                      <a:pt x="23" y="68"/>
                    </a:cubicBezTo>
                    <a:cubicBezTo>
                      <a:pt x="25" y="70"/>
                      <a:pt x="27" y="71"/>
                      <a:pt x="29" y="72"/>
                    </a:cubicBezTo>
                    <a:cubicBezTo>
                      <a:pt x="30" y="73"/>
                      <a:pt x="31" y="73"/>
                      <a:pt x="32" y="74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3" y="83"/>
                      <a:pt x="33" y="83"/>
                      <a:pt x="33" y="83"/>
                    </a:cubicBezTo>
                    <a:cubicBezTo>
                      <a:pt x="33" y="85"/>
                      <a:pt x="34" y="86"/>
                      <a:pt x="36" y="87"/>
                    </a:cubicBezTo>
                    <a:cubicBezTo>
                      <a:pt x="36" y="87"/>
                      <a:pt x="37" y="87"/>
                      <a:pt x="37" y="88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40" y="88"/>
                      <a:pt x="42" y="86"/>
                      <a:pt x="43" y="84"/>
                    </a:cubicBezTo>
                    <a:cubicBezTo>
                      <a:pt x="46" y="77"/>
                      <a:pt x="46" y="77"/>
                      <a:pt x="46" y="77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50" y="76"/>
                      <a:pt x="53" y="75"/>
                      <a:pt x="57" y="73"/>
                    </a:cubicBezTo>
                    <a:cubicBezTo>
                      <a:pt x="57" y="73"/>
                      <a:pt x="57" y="74"/>
                      <a:pt x="57" y="74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80"/>
                      <a:pt x="65" y="80"/>
                    </a:cubicBezTo>
                    <a:cubicBezTo>
                      <a:pt x="66" y="81"/>
                      <a:pt x="69" y="81"/>
                      <a:pt x="70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2" y="78"/>
                      <a:pt x="73" y="75"/>
                      <a:pt x="72" y="73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9" y="65"/>
                      <a:pt x="68" y="65"/>
                      <a:pt x="68" y="65"/>
                    </a:cubicBezTo>
                    <a:cubicBezTo>
                      <a:pt x="70" y="63"/>
                      <a:pt x="71" y="61"/>
                      <a:pt x="72" y="59"/>
                    </a:cubicBezTo>
                    <a:cubicBezTo>
                      <a:pt x="73" y="58"/>
                      <a:pt x="73" y="57"/>
                      <a:pt x="74" y="56"/>
                    </a:cubicBezTo>
                    <a:cubicBezTo>
                      <a:pt x="74" y="56"/>
                      <a:pt x="74" y="56"/>
                      <a:pt x="74" y="56"/>
                    </a:cubicBezTo>
                    <a:lnTo>
                      <a:pt x="83" y="55"/>
                    </a:lnTo>
                    <a:close/>
                    <a:moveTo>
                      <a:pt x="74" y="52"/>
                    </a:moveTo>
                    <a:cubicBezTo>
                      <a:pt x="74" y="52"/>
                      <a:pt x="74" y="52"/>
                      <a:pt x="74" y="52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70" y="55"/>
                      <a:pt x="69" y="56"/>
                      <a:pt x="69" y="57"/>
                    </a:cubicBezTo>
                    <a:cubicBezTo>
                      <a:pt x="68" y="59"/>
                      <a:pt x="67" y="61"/>
                      <a:pt x="65" y="62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65" y="66"/>
                      <a:pt x="65" y="66"/>
                      <a:pt x="65" y="66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68" y="75"/>
                      <a:pt x="68" y="76"/>
                      <a:pt x="68" y="76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6"/>
                      <a:pt x="67" y="76"/>
                      <a:pt x="66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0" y="71"/>
                      <a:pt x="60" y="71"/>
                      <a:pt x="60" y="71"/>
                    </a:cubicBezTo>
                    <a:cubicBezTo>
                      <a:pt x="60" y="71"/>
                      <a:pt x="60" y="71"/>
                      <a:pt x="60" y="71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57" y="69"/>
                      <a:pt x="57" y="69"/>
                      <a:pt x="57" y="69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2" y="71"/>
                      <a:pt x="49" y="72"/>
                      <a:pt x="46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8" y="84"/>
                      <a:pt x="38" y="84"/>
                    </a:cubicBezTo>
                    <a:cubicBezTo>
                      <a:pt x="38" y="84"/>
                      <a:pt x="38" y="84"/>
                      <a:pt x="38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36" y="71"/>
                      <a:pt x="36" y="71"/>
                      <a:pt x="36" y="71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3" y="70"/>
                      <a:pt x="32" y="69"/>
                      <a:pt x="31" y="69"/>
                    </a:cubicBezTo>
                    <a:cubicBezTo>
                      <a:pt x="29" y="68"/>
                      <a:pt x="27" y="67"/>
                      <a:pt x="26" y="65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3" y="68"/>
                      <a:pt x="13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67"/>
                      <a:pt x="12" y="67"/>
                      <a:pt x="12" y="66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7" y="52"/>
                      <a:pt x="16" y="49"/>
                      <a:pt x="16" y="46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4" y="38"/>
                      <a:pt x="4" y="38"/>
                    </a:cubicBezTo>
                    <a:cubicBezTo>
                      <a:pt x="4" y="38"/>
                      <a:pt x="5" y="37"/>
                      <a:pt x="5" y="37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3"/>
                      <a:pt x="19" y="32"/>
                      <a:pt x="19" y="31"/>
                    </a:cubicBezTo>
                    <a:cubicBezTo>
                      <a:pt x="20" y="29"/>
                      <a:pt x="21" y="27"/>
                      <a:pt x="23" y="2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1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6" y="17"/>
                      <a:pt x="39" y="16"/>
                      <a:pt x="42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5"/>
                      <a:pt x="50" y="4"/>
                      <a:pt x="50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0" y="4"/>
                      <a:pt x="50" y="4"/>
                      <a:pt x="50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5" y="18"/>
                      <a:pt x="56" y="19"/>
                      <a:pt x="57" y="19"/>
                    </a:cubicBezTo>
                    <a:cubicBezTo>
                      <a:pt x="59" y="20"/>
                      <a:pt x="61" y="21"/>
                      <a:pt x="62" y="23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0"/>
                      <a:pt x="75" y="20"/>
                      <a:pt x="76" y="2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1"/>
                      <a:pt x="76" y="21"/>
                      <a:pt x="76" y="22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0" y="29"/>
                      <a:pt x="70" y="29"/>
                      <a:pt x="70" y="29"/>
                    </a:cubicBezTo>
                    <a:cubicBezTo>
                      <a:pt x="69" y="31"/>
                      <a:pt x="69" y="31"/>
                      <a:pt x="69" y="31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1" y="36"/>
                      <a:pt x="72" y="39"/>
                      <a:pt x="72" y="42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5" y="45"/>
                      <a:pt x="75" y="45"/>
                      <a:pt x="75" y="45"/>
                    </a:cubicBezTo>
                    <a:cubicBezTo>
                      <a:pt x="75" y="45"/>
                      <a:pt x="75" y="45"/>
                      <a:pt x="75" y="45"/>
                    </a:cubicBezTo>
                    <a:cubicBezTo>
                      <a:pt x="83" y="49"/>
                      <a:pt x="83" y="49"/>
                      <a:pt x="83" y="49"/>
                    </a:cubicBezTo>
                    <a:cubicBezTo>
                      <a:pt x="83" y="49"/>
                      <a:pt x="84" y="50"/>
                      <a:pt x="84" y="50"/>
                    </a:cubicBezTo>
                    <a:cubicBezTo>
                      <a:pt x="84" y="50"/>
                      <a:pt x="83" y="51"/>
                      <a:pt x="83" y="51"/>
                    </a:cubicBezTo>
                    <a:lnTo>
                      <a:pt x="74" y="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248">
                <a:extLst>
                  <a:ext uri="{FF2B5EF4-FFF2-40B4-BE49-F238E27FC236}">
                    <a16:creationId xmlns:a16="http://schemas.microsoft.com/office/drawing/2014/main" id="{6C50A107-D582-9A43-AFC9-1974518A9C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71913" y="2990850"/>
                <a:ext cx="90488" cy="90488"/>
              </a:xfrm>
              <a:custGeom>
                <a:avLst/>
                <a:gdLst>
                  <a:gd name="T0" fmla="*/ 23 w 32"/>
                  <a:gd name="T1" fmla="*/ 4 h 32"/>
                  <a:gd name="T2" fmla="*/ 4 w 32"/>
                  <a:gd name="T3" fmla="*/ 9 h 32"/>
                  <a:gd name="T4" fmla="*/ 9 w 32"/>
                  <a:gd name="T5" fmla="*/ 28 h 32"/>
                  <a:gd name="T6" fmla="*/ 28 w 32"/>
                  <a:gd name="T7" fmla="*/ 23 h 32"/>
                  <a:gd name="T8" fmla="*/ 23 w 32"/>
                  <a:gd name="T9" fmla="*/ 4 h 32"/>
                  <a:gd name="T10" fmla="*/ 11 w 32"/>
                  <a:gd name="T11" fmla="*/ 25 h 32"/>
                  <a:gd name="T12" fmla="*/ 7 w 32"/>
                  <a:gd name="T13" fmla="*/ 11 h 32"/>
                  <a:gd name="T14" fmla="*/ 21 w 32"/>
                  <a:gd name="T15" fmla="*/ 7 h 32"/>
                  <a:gd name="T16" fmla="*/ 25 w 32"/>
                  <a:gd name="T17" fmla="*/ 21 h 32"/>
                  <a:gd name="T18" fmla="*/ 11 w 32"/>
                  <a:gd name="T1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23" y="4"/>
                    </a:moveTo>
                    <a:cubicBezTo>
                      <a:pt x="16" y="0"/>
                      <a:pt x="7" y="3"/>
                      <a:pt x="4" y="9"/>
                    </a:cubicBezTo>
                    <a:cubicBezTo>
                      <a:pt x="0" y="16"/>
                      <a:pt x="3" y="25"/>
                      <a:pt x="9" y="28"/>
                    </a:cubicBezTo>
                    <a:cubicBezTo>
                      <a:pt x="16" y="32"/>
                      <a:pt x="25" y="29"/>
                      <a:pt x="28" y="23"/>
                    </a:cubicBezTo>
                    <a:cubicBezTo>
                      <a:pt x="32" y="16"/>
                      <a:pt x="29" y="7"/>
                      <a:pt x="23" y="4"/>
                    </a:cubicBezTo>
                    <a:close/>
                    <a:moveTo>
                      <a:pt x="11" y="25"/>
                    </a:moveTo>
                    <a:cubicBezTo>
                      <a:pt x="6" y="22"/>
                      <a:pt x="5" y="16"/>
                      <a:pt x="7" y="11"/>
                    </a:cubicBezTo>
                    <a:cubicBezTo>
                      <a:pt x="10" y="6"/>
                      <a:pt x="16" y="5"/>
                      <a:pt x="21" y="7"/>
                    </a:cubicBezTo>
                    <a:cubicBezTo>
                      <a:pt x="26" y="10"/>
                      <a:pt x="27" y="16"/>
                      <a:pt x="25" y="21"/>
                    </a:cubicBezTo>
                    <a:cubicBezTo>
                      <a:pt x="22" y="26"/>
                      <a:pt x="16" y="27"/>
                      <a:pt x="11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7BC20A6-2992-A24C-9F0B-FA1534A6B27F}"/>
                </a:ext>
              </a:extLst>
            </p:cNvPr>
            <p:cNvGrpSpPr/>
            <p:nvPr/>
          </p:nvGrpSpPr>
          <p:grpSpPr>
            <a:xfrm>
              <a:off x="7227801" y="1882310"/>
              <a:ext cx="617538" cy="606425"/>
              <a:chOff x="8151813" y="4449763"/>
              <a:chExt cx="617538" cy="606425"/>
            </a:xfrm>
            <a:solidFill>
              <a:srgbClr val="0053A1"/>
            </a:solidFill>
          </p:grpSpPr>
          <p:sp>
            <p:nvSpPr>
              <p:cNvPr id="29" name="Freeform 36">
                <a:extLst>
                  <a:ext uri="{FF2B5EF4-FFF2-40B4-BE49-F238E27FC236}">
                    <a16:creationId xmlns:a16="http://schemas.microsoft.com/office/drawing/2014/main" id="{0A32B19D-9795-6740-AD35-11D66175D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813" y="4449763"/>
                <a:ext cx="460375" cy="68263"/>
              </a:xfrm>
              <a:custGeom>
                <a:avLst/>
                <a:gdLst>
                  <a:gd name="T0" fmla="*/ 32 w 164"/>
                  <a:gd name="T1" fmla="*/ 20 h 24"/>
                  <a:gd name="T2" fmla="*/ 4 w 164"/>
                  <a:gd name="T3" fmla="*/ 20 h 24"/>
                  <a:gd name="T4" fmla="*/ 4 w 164"/>
                  <a:gd name="T5" fmla="*/ 18 h 24"/>
                  <a:gd name="T6" fmla="*/ 18 w 164"/>
                  <a:gd name="T7" fmla="*/ 4 h 24"/>
                  <a:gd name="T8" fmla="*/ 18 w 164"/>
                  <a:gd name="T9" fmla="*/ 4 h 24"/>
                  <a:gd name="T10" fmla="*/ 164 w 164"/>
                  <a:gd name="T11" fmla="*/ 4 h 24"/>
                  <a:gd name="T12" fmla="*/ 164 w 164"/>
                  <a:gd name="T13" fmla="*/ 0 h 24"/>
                  <a:gd name="T14" fmla="*/ 18 w 164"/>
                  <a:gd name="T15" fmla="*/ 0 h 24"/>
                  <a:gd name="T16" fmla="*/ 0 w 164"/>
                  <a:gd name="T17" fmla="*/ 18 h 24"/>
                  <a:gd name="T18" fmla="*/ 0 w 164"/>
                  <a:gd name="T19" fmla="*/ 24 h 24"/>
                  <a:gd name="T20" fmla="*/ 32 w 164"/>
                  <a:gd name="T21" fmla="*/ 24 h 24"/>
                  <a:gd name="T22" fmla="*/ 32 w 164"/>
                  <a:gd name="T23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" h="24">
                    <a:moveTo>
                      <a:pt x="32" y="20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0"/>
                      <a:pt x="10" y="4"/>
                      <a:pt x="18" y="4"/>
                    </a:cubicBezTo>
                    <a:cubicBezTo>
                      <a:pt x="18" y="4"/>
                      <a:pt x="21" y="4"/>
                      <a:pt x="18" y="4"/>
                    </a:cubicBezTo>
                    <a:cubicBezTo>
                      <a:pt x="164" y="4"/>
                      <a:pt x="164" y="4"/>
                      <a:pt x="164" y="4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32" y="24"/>
                      <a:pt x="32" y="24"/>
                      <a:pt x="32" y="24"/>
                    </a:cubicBezTo>
                    <a:lnTo>
                      <a:pt x="32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7">
                <a:extLst>
                  <a:ext uri="{FF2B5EF4-FFF2-40B4-BE49-F238E27FC236}">
                    <a16:creationId xmlns:a16="http://schemas.microsoft.com/office/drawing/2014/main" id="{667AC264-B865-9642-A124-AC0CA73FE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2613" y="4449763"/>
                <a:ext cx="476250" cy="606425"/>
              </a:xfrm>
              <a:custGeom>
                <a:avLst/>
                <a:gdLst>
                  <a:gd name="T0" fmla="*/ 142 w 170"/>
                  <a:gd name="T1" fmla="*/ 212 h 216"/>
                  <a:gd name="T2" fmla="*/ 32 w 170"/>
                  <a:gd name="T3" fmla="*/ 212 h 216"/>
                  <a:gd name="T4" fmla="*/ 18 w 170"/>
                  <a:gd name="T5" fmla="*/ 198 h 216"/>
                  <a:gd name="T6" fmla="*/ 18 w 170"/>
                  <a:gd name="T7" fmla="*/ 18 h 216"/>
                  <a:gd name="T8" fmla="*/ 11 w 170"/>
                  <a:gd name="T9" fmla="*/ 4 h 216"/>
                  <a:gd name="T10" fmla="*/ 152 w 170"/>
                  <a:gd name="T11" fmla="*/ 4 h 216"/>
                  <a:gd name="T12" fmla="*/ 166 w 170"/>
                  <a:gd name="T13" fmla="*/ 18 h 216"/>
                  <a:gd name="T14" fmla="*/ 166 w 170"/>
                  <a:gd name="T15" fmla="*/ 196 h 216"/>
                  <a:gd name="T16" fmla="*/ 170 w 170"/>
                  <a:gd name="T17" fmla="*/ 196 h 216"/>
                  <a:gd name="T18" fmla="*/ 170 w 170"/>
                  <a:gd name="T19" fmla="*/ 18 h 216"/>
                  <a:gd name="T20" fmla="*/ 152 w 170"/>
                  <a:gd name="T21" fmla="*/ 0 h 216"/>
                  <a:gd name="T22" fmla="*/ 0 w 170"/>
                  <a:gd name="T23" fmla="*/ 0 h 216"/>
                  <a:gd name="T24" fmla="*/ 0 w 170"/>
                  <a:gd name="T25" fmla="*/ 4 h 216"/>
                  <a:gd name="T26" fmla="*/ 14 w 170"/>
                  <a:gd name="T27" fmla="*/ 18 h 216"/>
                  <a:gd name="T28" fmla="*/ 14 w 170"/>
                  <a:gd name="T29" fmla="*/ 198 h 216"/>
                  <a:gd name="T30" fmla="*/ 32 w 170"/>
                  <a:gd name="T31" fmla="*/ 216 h 216"/>
                  <a:gd name="T32" fmla="*/ 142 w 170"/>
                  <a:gd name="T33" fmla="*/ 216 h 216"/>
                  <a:gd name="T34" fmla="*/ 142 w 170"/>
                  <a:gd name="T35" fmla="*/ 21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0" h="216">
                    <a:moveTo>
                      <a:pt x="142" y="212"/>
                    </a:moveTo>
                    <a:cubicBezTo>
                      <a:pt x="32" y="212"/>
                      <a:pt x="32" y="212"/>
                      <a:pt x="32" y="212"/>
                    </a:cubicBezTo>
                    <a:cubicBezTo>
                      <a:pt x="24" y="212"/>
                      <a:pt x="18" y="206"/>
                      <a:pt x="18" y="19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2"/>
                      <a:pt x="15" y="7"/>
                      <a:pt x="11" y="4"/>
                    </a:cubicBezTo>
                    <a:cubicBezTo>
                      <a:pt x="152" y="4"/>
                      <a:pt x="152" y="4"/>
                      <a:pt x="152" y="4"/>
                    </a:cubicBezTo>
                    <a:cubicBezTo>
                      <a:pt x="160" y="4"/>
                      <a:pt x="166" y="10"/>
                      <a:pt x="166" y="18"/>
                    </a:cubicBezTo>
                    <a:cubicBezTo>
                      <a:pt x="166" y="196"/>
                      <a:pt x="166" y="196"/>
                      <a:pt x="166" y="196"/>
                    </a:cubicBezTo>
                    <a:cubicBezTo>
                      <a:pt x="170" y="196"/>
                      <a:pt x="170" y="196"/>
                      <a:pt x="170" y="196"/>
                    </a:cubicBezTo>
                    <a:cubicBezTo>
                      <a:pt x="170" y="18"/>
                      <a:pt x="170" y="18"/>
                      <a:pt x="170" y="18"/>
                    </a:cubicBezTo>
                    <a:cubicBezTo>
                      <a:pt x="170" y="8"/>
                      <a:pt x="162" y="0"/>
                      <a:pt x="15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4"/>
                      <a:pt x="14" y="10"/>
                      <a:pt x="14" y="18"/>
                    </a:cubicBezTo>
                    <a:cubicBezTo>
                      <a:pt x="14" y="198"/>
                      <a:pt x="14" y="198"/>
                      <a:pt x="14" y="198"/>
                    </a:cubicBezTo>
                    <a:cubicBezTo>
                      <a:pt x="14" y="208"/>
                      <a:pt x="22" y="216"/>
                      <a:pt x="32" y="216"/>
                    </a:cubicBezTo>
                    <a:cubicBezTo>
                      <a:pt x="142" y="216"/>
                      <a:pt x="142" y="216"/>
                      <a:pt x="142" y="216"/>
                    </a:cubicBezTo>
                    <a:lnTo>
                      <a:pt x="142" y="2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8">
                <a:extLst>
                  <a:ext uri="{FF2B5EF4-FFF2-40B4-BE49-F238E27FC236}">
                    <a16:creationId xmlns:a16="http://schemas.microsoft.com/office/drawing/2014/main" id="{614D56F3-4530-C24D-ADA8-3460E8C4A0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91513" y="4989513"/>
                <a:ext cx="477838" cy="66675"/>
              </a:xfrm>
              <a:custGeom>
                <a:avLst/>
                <a:gdLst>
                  <a:gd name="T0" fmla="*/ 152 w 170"/>
                  <a:gd name="T1" fmla="*/ 24 h 24"/>
                  <a:gd name="T2" fmla="*/ 0 w 170"/>
                  <a:gd name="T3" fmla="*/ 24 h 24"/>
                  <a:gd name="T4" fmla="*/ 0 w 170"/>
                  <a:gd name="T5" fmla="*/ 20 h 24"/>
                  <a:gd name="T6" fmla="*/ 14 w 170"/>
                  <a:gd name="T7" fmla="*/ 6 h 24"/>
                  <a:gd name="T8" fmla="*/ 14 w 170"/>
                  <a:gd name="T9" fmla="*/ 0 h 24"/>
                  <a:gd name="T10" fmla="*/ 170 w 170"/>
                  <a:gd name="T11" fmla="*/ 0 h 24"/>
                  <a:gd name="T12" fmla="*/ 170 w 170"/>
                  <a:gd name="T13" fmla="*/ 6 h 24"/>
                  <a:gd name="T14" fmla="*/ 152 w 170"/>
                  <a:gd name="T15" fmla="*/ 24 h 24"/>
                  <a:gd name="T16" fmla="*/ 11 w 170"/>
                  <a:gd name="T17" fmla="*/ 20 h 24"/>
                  <a:gd name="T18" fmla="*/ 152 w 170"/>
                  <a:gd name="T19" fmla="*/ 20 h 24"/>
                  <a:gd name="T20" fmla="*/ 166 w 170"/>
                  <a:gd name="T21" fmla="*/ 6 h 24"/>
                  <a:gd name="T22" fmla="*/ 166 w 170"/>
                  <a:gd name="T23" fmla="*/ 4 h 24"/>
                  <a:gd name="T24" fmla="*/ 18 w 170"/>
                  <a:gd name="T25" fmla="*/ 4 h 24"/>
                  <a:gd name="T26" fmla="*/ 18 w 170"/>
                  <a:gd name="T27" fmla="*/ 6 h 24"/>
                  <a:gd name="T28" fmla="*/ 11 w 170"/>
                  <a:gd name="T2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0" h="24">
                    <a:moveTo>
                      <a:pt x="152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8" y="20"/>
                      <a:pt x="14" y="14"/>
                      <a:pt x="14" y="6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170" y="6"/>
                      <a:pt x="170" y="6"/>
                      <a:pt x="170" y="6"/>
                    </a:cubicBezTo>
                    <a:cubicBezTo>
                      <a:pt x="170" y="16"/>
                      <a:pt x="162" y="24"/>
                      <a:pt x="152" y="24"/>
                    </a:cubicBezTo>
                    <a:close/>
                    <a:moveTo>
                      <a:pt x="11" y="20"/>
                    </a:moveTo>
                    <a:cubicBezTo>
                      <a:pt x="152" y="20"/>
                      <a:pt x="152" y="20"/>
                      <a:pt x="152" y="20"/>
                    </a:cubicBezTo>
                    <a:cubicBezTo>
                      <a:pt x="160" y="20"/>
                      <a:pt x="166" y="14"/>
                      <a:pt x="166" y="6"/>
                    </a:cubicBezTo>
                    <a:cubicBezTo>
                      <a:pt x="166" y="4"/>
                      <a:pt x="166" y="4"/>
                      <a:pt x="166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12"/>
                      <a:pt x="15" y="17"/>
                      <a:pt x="11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9">
                <a:extLst>
                  <a:ext uri="{FF2B5EF4-FFF2-40B4-BE49-F238E27FC236}">
                    <a16:creationId xmlns:a16="http://schemas.microsoft.com/office/drawing/2014/main" id="{8D8F9439-1BE2-7B44-804E-910F096527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86750" y="4529138"/>
                <a:ext cx="347663" cy="403225"/>
              </a:xfrm>
              <a:custGeom>
                <a:avLst/>
                <a:gdLst>
                  <a:gd name="T0" fmla="*/ 84 w 124"/>
                  <a:gd name="T1" fmla="*/ 12 h 144"/>
                  <a:gd name="T2" fmla="*/ 32 w 124"/>
                  <a:gd name="T3" fmla="*/ 0 h 144"/>
                  <a:gd name="T4" fmla="*/ 56 w 124"/>
                  <a:gd name="T5" fmla="*/ 28 h 144"/>
                  <a:gd name="T6" fmla="*/ 34 w 124"/>
                  <a:gd name="T7" fmla="*/ 56 h 144"/>
                  <a:gd name="T8" fmla="*/ 16 w 124"/>
                  <a:gd name="T9" fmla="*/ 72 h 144"/>
                  <a:gd name="T10" fmla="*/ 0 w 124"/>
                  <a:gd name="T11" fmla="*/ 100 h 144"/>
                  <a:gd name="T12" fmla="*/ 16 w 124"/>
                  <a:gd name="T13" fmla="*/ 112 h 144"/>
                  <a:gd name="T14" fmla="*/ 56 w 124"/>
                  <a:gd name="T15" fmla="*/ 116 h 144"/>
                  <a:gd name="T16" fmla="*/ 32 w 124"/>
                  <a:gd name="T17" fmla="*/ 130 h 144"/>
                  <a:gd name="T18" fmla="*/ 68 w 124"/>
                  <a:gd name="T19" fmla="*/ 144 h 144"/>
                  <a:gd name="T20" fmla="*/ 68 w 124"/>
                  <a:gd name="T21" fmla="*/ 116 h 144"/>
                  <a:gd name="T22" fmla="*/ 60 w 124"/>
                  <a:gd name="T23" fmla="*/ 108 h 144"/>
                  <a:gd name="T24" fmla="*/ 20 w 124"/>
                  <a:gd name="T25" fmla="*/ 100 h 144"/>
                  <a:gd name="T26" fmla="*/ 36 w 124"/>
                  <a:gd name="T27" fmla="*/ 72 h 144"/>
                  <a:gd name="T28" fmla="*/ 20 w 124"/>
                  <a:gd name="T29" fmla="*/ 60 h 144"/>
                  <a:gd name="T30" fmla="*/ 58 w 124"/>
                  <a:gd name="T31" fmla="*/ 84 h 144"/>
                  <a:gd name="T32" fmla="*/ 96 w 124"/>
                  <a:gd name="T33" fmla="*/ 60 h 144"/>
                  <a:gd name="T34" fmla="*/ 80 w 124"/>
                  <a:gd name="T35" fmla="*/ 72 h 144"/>
                  <a:gd name="T36" fmla="*/ 116 w 124"/>
                  <a:gd name="T37" fmla="*/ 100 h 144"/>
                  <a:gd name="T38" fmla="*/ 124 w 124"/>
                  <a:gd name="T39" fmla="*/ 88 h 144"/>
                  <a:gd name="T40" fmla="*/ 68 w 124"/>
                  <a:gd name="T41" fmla="*/ 120 h 144"/>
                  <a:gd name="T42" fmla="*/ 68 w 124"/>
                  <a:gd name="T43" fmla="*/ 140 h 144"/>
                  <a:gd name="T44" fmla="*/ 36 w 124"/>
                  <a:gd name="T45" fmla="*/ 130 h 144"/>
                  <a:gd name="T46" fmla="*/ 56 w 124"/>
                  <a:gd name="T47" fmla="*/ 120 h 144"/>
                  <a:gd name="T48" fmla="*/ 68 w 124"/>
                  <a:gd name="T49" fmla="*/ 120 h 144"/>
                  <a:gd name="T50" fmla="*/ 32 w 124"/>
                  <a:gd name="T51" fmla="*/ 96 h 144"/>
                  <a:gd name="T52" fmla="*/ 4 w 124"/>
                  <a:gd name="T53" fmla="*/ 76 h 144"/>
                  <a:gd name="T54" fmla="*/ 20 w 124"/>
                  <a:gd name="T55" fmla="*/ 76 h 144"/>
                  <a:gd name="T56" fmla="*/ 36 w 124"/>
                  <a:gd name="T57" fmla="*/ 4 h 144"/>
                  <a:gd name="T58" fmla="*/ 80 w 124"/>
                  <a:gd name="T59" fmla="*/ 12 h 144"/>
                  <a:gd name="T60" fmla="*/ 80 w 124"/>
                  <a:gd name="T61" fmla="*/ 24 h 144"/>
                  <a:gd name="T62" fmla="*/ 36 w 124"/>
                  <a:gd name="T63" fmla="*/ 4 h 144"/>
                  <a:gd name="T64" fmla="*/ 38 w 124"/>
                  <a:gd name="T65" fmla="*/ 58 h 144"/>
                  <a:gd name="T66" fmla="*/ 78 w 124"/>
                  <a:gd name="T67" fmla="*/ 58 h 144"/>
                  <a:gd name="T68" fmla="*/ 112 w 124"/>
                  <a:gd name="T69" fmla="*/ 96 h 144"/>
                  <a:gd name="T70" fmla="*/ 84 w 124"/>
                  <a:gd name="T71" fmla="*/ 76 h 144"/>
                  <a:gd name="T72" fmla="*/ 100 w 124"/>
                  <a:gd name="T73" fmla="*/ 76 h 144"/>
                  <a:gd name="T74" fmla="*/ 112 w 124"/>
                  <a:gd name="T75" fmla="*/ 96 h 144"/>
                  <a:gd name="T76" fmla="*/ 116 w 124"/>
                  <a:gd name="T77" fmla="*/ 84 h 144"/>
                  <a:gd name="T78" fmla="*/ 100 w 124"/>
                  <a:gd name="T79" fmla="*/ 72 h 144"/>
                  <a:gd name="T80" fmla="*/ 82 w 124"/>
                  <a:gd name="T81" fmla="*/ 56 h 144"/>
                  <a:gd name="T82" fmla="*/ 60 w 124"/>
                  <a:gd name="T83" fmla="*/ 28 h 144"/>
                  <a:gd name="T84" fmla="*/ 84 w 124"/>
                  <a:gd name="T85" fmla="*/ 16 h 144"/>
                  <a:gd name="T86" fmla="*/ 120 w 124"/>
                  <a:gd name="T87" fmla="*/ 8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" h="144">
                    <a:moveTo>
                      <a:pt x="124" y="12"/>
                    </a:move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112"/>
                      <a:pt x="16" y="112"/>
                      <a:pt x="16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48" y="116"/>
                      <a:pt x="48" y="116"/>
                      <a:pt x="48" y="116"/>
                    </a:cubicBezTo>
                    <a:cubicBezTo>
                      <a:pt x="39" y="116"/>
                      <a:pt x="32" y="122"/>
                      <a:pt x="32" y="130"/>
                    </a:cubicBezTo>
                    <a:cubicBezTo>
                      <a:pt x="32" y="138"/>
                      <a:pt x="39" y="144"/>
                      <a:pt x="48" y="144"/>
                    </a:cubicBezTo>
                    <a:cubicBezTo>
                      <a:pt x="68" y="144"/>
                      <a:pt x="68" y="144"/>
                      <a:pt x="68" y="144"/>
                    </a:cubicBezTo>
                    <a:cubicBezTo>
                      <a:pt x="77" y="144"/>
                      <a:pt x="84" y="138"/>
                      <a:pt x="84" y="130"/>
                    </a:cubicBezTo>
                    <a:cubicBezTo>
                      <a:pt x="84" y="122"/>
                      <a:pt x="77" y="116"/>
                      <a:pt x="68" y="116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08"/>
                      <a:pt x="60" y="108"/>
                      <a:pt x="60" y="108"/>
                    </a:cubicBezTo>
                    <a:cubicBezTo>
                      <a:pt x="20" y="108"/>
                      <a:pt x="20" y="108"/>
                      <a:pt x="20" y="108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2" y="60"/>
                      <a:pt x="82" y="60"/>
                      <a:pt x="82" y="60"/>
                    </a:cubicBezTo>
                    <a:cubicBezTo>
                      <a:pt x="96" y="60"/>
                      <a:pt x="96" y="60"/>
                      <a:pt x="96" y="60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16" y="100"/>
                      <a:pt x="116" y="100"/>
                      <a:pt x="116" y="100"/>
                    </a:cubicBezTo>
                    <a:cubicBezTo>
                      <a:pt x="116" y="88"/>
                      <a:pt x="116" y="88"/>
                      <a:pt x="116" y="88"/>
                    </a:cubicBezTo>
                    <a:cubicBezTo>
                      <a:pt x="124" y="88"/>
                      <a:pt x="124" y="88"/>
                      <a:pt x="124" y="88"/>
                    </a:cubicBezTo>
                    <a:lnTo>
                      <a:pt x="124" y="12"/>
                    </a:lnTo>
                    <a:close/>
                    <a:moveTo>
                      <a:pt x="68" y="120"/>
                    </a:moveTo>
                    <a:cubicBezTo>
                      <a:pt x="75" y="120"/>
                      <a:pt x="80" y="124"/>
                      <a:pt x="80" y="130"/>
                    </a:cubicBezTo>
                    <a:cubicBezTo>
                      <a:pt x="80" y="136"/>
                      <a:pt x="75" y="140"/>
                      <a:pt x="68" y="140"/>
                    </a:cubicBezTo>
                    <a:cubicBezTo>
                      <a:pt x="48" y="140"/>
                      <a:pt x="48" y="140"/>
                      <a:pt x="48" y="140"/>
                    </a:cubicBezTo>
                    <a:cubicBezTo>
                      <a:pt x="41" y="140"/>
                      <a:pt x="36" y="136"/>
                      <a:pt x="36" y="130"/>
                    </a:cubicBezTo>
                    <a:cubicBezTo>
                      <a:pt x="36" y="124"/>
                      <a:pt x="41" y="120"/>
                      <a:pt x="48" y="120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60" y="120"/>
                      <a:pt x="60" y="120"/>
                      <a:pt x="60" y="120"/>
                    </a:cubicBezTo>
                    <a:lnTo>
                      <a:pt x="68" y="120"/>
                    </a:lnTo>
                    <a:close/>
                    <a:moveTo>
                      <a:pt x="32" y="76"/>
                    </a:moveTo>
                    <a:cubicBezTo>
                      <a:pt x="32" y="96"/>
                      <a:pt x="32" y="96"/>
                      <a:pt x="32" y="96"/>
                    </a:cubicBezTo>
                    <a:cubicBezTo>
                      <a:pt x="4" y="96"/>
                      <a:pt x="4" y="96"/>
                      <a:pt x="4" y="9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20" y="76"/>
                      <a:pt x="20" y="76"/>
                      <a:pt x="20" y="76"/>
                    </a:cubicBezTo>
                    <a:lnTo>
                      <a:pt x="32" y="76"/>
                    </a:lnTo>
                    <a:close/>
                    <a:moveTo>
                      <a:pt x="36" y="4"/>
                    </a:moveTo>
                    <a:cubicBezTo>
                      <a:pt x="80" y="4"/>
                      <a:pt x="80" y="4"/>
                      <a:pt x="80" y="4"/>
                    </a:cubicBezTo>
                    <a:cubicBezTo>
                      <a:pt x="80" y="12"/>
                      <a:pt x="80" y="12"/>
                      <a:pt x="80" y="12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4"/>
                    </a:lnTo>
                    <a:close/>
                    <a:moveTo>
                      <a:pt x="58" y="78"/>
                    </a:moveTo>
                    <a:cubicBezTo>
                      <a:pt x="38" y="58"/>
                      <a:pt x="38" y="58"/>
                      <a:pt x="38" y="58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78" y="58"/>
                      <a:pt x="78" y="58"/>
                      <a:pt x="78" y="58"/>
                    </a:cubicBezTo>
                    <a:lnTo>
                      <a:pt x="58" y="78"/>
                    </a:lnTo>
                    <a:close/>
                    <a:moveTo>
                      <a:pt x="112" y="96"/>
                    </a:moveTo>
                    <a:cubicBezTo>
                      <a:pt x="84" y="96"/>
                      <a:pt x="84" y="96"/>
                      <a:pt x="84" y="96"/>
                    </a:cubicBezTo>
                    <a:cubicBezTo>
                      <a:pt x="84" y="76"/>
                      <a:pt x="84" y="76"/>
                      <a:pt x="84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12" y="76"/>
                      <a:pt x="112" y="76"/>
                      <a:pt x="112" y="76"/>
                    </a:cubicBezTo>
                    <a:lnTo>
                      <a:pt x="112" y="96"/>
                    </a:lnTo>
                    <a:close/>
                    <a:moveTo>
                      <a:pt x="120" y="84"/>
                    </a:move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72"/>
                      <a:pt x="116" y="72"/>
                      <a:pt x="116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0" y="56"/>
                      <a:pt x="100" y="56"/>
                      <a:pt x="100" y="56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120" y="16"/>
                      <a:pt x="120" y="16"/>
                      <a:pt x="120" y="16"/>
                    </a:cubicBezTo>
                    <a:lnTo>
                      <a:pt x="120" y="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BA5F39F-B9A1-E945-840C-6F57F65A8807}"/>
              </a:ext>
            </a:extLst>
          </p:cNvPr>
          <p:cNvSpPr txBox="1"/>
          <p:nvPr/>
        </p:nvSpPr>
        <p:spPr>
          <a:xfrm>
            <a:off x="558900" y="6485746"/>
            <a:ext cx="4376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As introduced by </a:t>
            </a:r>
            <a:r>
              <a:rPr lang="en-US" sz="1200" b="1" dirty="0"/>
              <a:t>R. García </a:t>
            </a:r>
            <a:r>
              <a:rPr lang="en-US" sz="1200" b="1" dirty="0" err="1"/>
              <a:t>Alía</a:t>
            </a:r>
            <a:r>
              <a:rPr lang="en-US" sz="1200" b="1" dirty="0"/>
              <a:t> </a:t>
            </a:r>
            <a:r>
              <a:rPr lang="en-US" sz="1200" dirty="0"/>
              <a:t>yesterday</a:t>
            </a:r>
            <a:r>
              <a:rPr lang="en-US" sz="12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619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DB2162-AC54-7249-B8B2-E1DEFEA82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C3BFCB-EE64-744A-93CC-0D515C0F48BF}"/>
              </a:ext>
            </a:extLst>
          </p:cNvPr>
          <p:cNvSpPr txBox="1"/>
          <p:nvPr/>
        </p:nvSpPr>
        <p:spPr>
          <a:xfrm>
            <a:off x="3232875" y="1444012"/>
            <a:ext cx="772141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Covers the </a:t>
            </a:r>
            <a:r>
              <a:rPr lang="en-US" b="1" dirty="0"/>
              <a:t>LHC injector chain </a:t>
            </a:r>
            <a:r>
              <a:rPr lang="en-US" dirty="0"/>
              <a:t>(LINAC4, PSB, PS, SPS) and the </a:t>
            </a:r>
            <a:r>
              <a:rPr lang="en-US" b="1" dirty="0"/>
              <a:t>Experimental Areas</a:t>
            </a:r>
            <a:r>
              <a:rPr lang="en-US" dirty="0"/>
              <a:t> (</a:t>
            </a:r>
            <a:r>
              <a:rPr lang="en-US" dirty="0" err="1"/>
              <a:t>nTOF</a:t>
            </a:r>
            <a:r>
              <a:rPr lang="en-US" dirty="0"/>
              <a:t>, AD, BDF test area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Description and objectives: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Providing </a:t>
            </a:r>
            <a:r>
              <a:rPr lang="en-US" b="1" dirty="0"/>
              <a:t>radiation maps </a:t>
            </a:r>
            <a:r>
              <a:rPr lang="en-US" dirty="0"/>
              <a:t>and monitoring of radiation levels in strong collaboration with the MCWG (past: RP surveys for loss maps)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FLUKA simulations</a:t>
            </a:r>
            <a:r>
              <a:rPr lang="en-US" dirty="0"/>
              <a:t> for benchmarking and prediction of future scenarios in strong collaboration with the EN-STI BMI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Developing a comprehensive</a:t>
            </a:r>
            <a:r>
              <a:rPr lang="en-US" b="1" dirty="0"/>
              <a:t> inventory list </a:t>
            </a:r>
            <a:r>
              <a:rPr lang="en-US" dirty="0"/>
              <a:t>of installed electronic systems and components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Analyzing equipment failures</a:t>
            </a:r>
            <a:r>
              <a:rPr lang="en-US" dirty="0"/>
              <a:t> and developing strategies to reduce them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Support to equipment groups </a:t>
            </a:r>
            <a:r>
              <a:rPr lang="en-US" dirty="0"/>
              <a:t>in the design, upgrade and </a:t>
            </a:r>
            <a:r>
              <a:rPr lang="en-US" b="1" dirty="0"/>
              <a:t>qualification of electronic equipment</a:t>
            </a:r>
            <a:r>
              <a:rPr lang="en-US" dirty="0"/>
              <a:t> to be installed in the accelerator tunnel or its vicinity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Design and implementation of dedicated </a:t>
            </a:r>
            <a:r>
              <a:rPr lang="en-US" b="1" dirty="0"/>
              <a:t>radiation shielding measures </a:t>
            </a:r>
            <a:r>
              <a:rPr lang="en-US" dirty="0"/>
              <a:t>or optional relocation measures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B61F43-CA08-A842-97E7-8A63C1F98ED4}"/>
              </a:ext>
            </a:extLst>
          </p:cNvPr>
          <p:cNvSpPr txBox="1"/>
          <p:nvPr/>
        </p:nvSpPr>
        <p:spPr>
          <a:xfrm>
            <a:off x="43071" y="-72676"/>
            <a:ext cx="8429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The LHC-IC work-package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6AB28A-1D04-4840-8C70-0666BF16BC66}"/>
              </a:ext>
            </a:extLst>
          </p:cNvPr>
          <p:cNvSpPr txBox="1"/>
          <p:nvPr/>
        </p:nvSpPr>
        <p:spPr>
          <a:xfrm>
            <a:off x="558900" y="613015"/>
            <a:ext cx="5711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Overview and objectives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E9D23D9-C48C-AB4A-98D0-C4C1FB822BAE}"/>
              </a:ext>
            </a:extLst>
          </p:cNvPr>
          <p:cNvGrpSpPr/>
          <p:nvPr/>
        </p:nvGrpSpPr>
        <p:grpSpPr>
          <a:xfrm>
            <a:off x="558900" y="1288539"/>
            <a:ext cx="2333923" cy="2336531"/>
            <a:chOff x="3846934" y="1306400"/>
            <a:chExt cx="4514031" cy="4519076"/>
          </a:xfrm>
        </p:grpSpPr>
        <p:sp>
          <p:nvSpPr>
            <p:cNvPr id="10" name="Freeform: Shape 27">
              <a:extLst>
                <a:ext uri="{FF2B5EF4-FFF2-40B4-BE49-F238E27FC236}">
                  <a16:creationId xmlns:a16="http://schemas.microsoft.com/office/drawing/2014/main" id="{E141C17B-93F0-944A-AC65-AD8CC870C070}"/>
                </a:ext>
              </a:extLst>
            </p:cNvPr>
            <p:cNvSpPr/>
            <p:nvPr/>
          </p:nvSpPr>
          <p:spPr>
            <a:xfrm>
              <a:off x="4439473" y="1306400"/>
              <a:ext cx="3325233" cy="2879035"/>
            </a:xfrm>
            <a:custGeom>
              <a:avLst/>
              <a:gdLst/>
              <a:ahLst/>
              <a:cxnLst/>
              <a:rect l="0" t="0" r="0" b="0"/>
              <a:pathLst>
                <a:path w="4425884" h="3831995">
                  <a:moveTo>
                    <a:pt x="2215417" y="5303"/>
                  </a:moveTo>
                  <a:lnTo>
                    <a:pt x="3320474" y="1919179"/>
                  </a:lnTo>
                  <a:lnTo>
                    <a:pt x="4425531" y="3833056"/>
                  </a:lnTo>
                  <a:lnTo>
                    <a:pt x="2215417" y="3833056"/>
                  </a:lnTo>
                  <a:lnTo>
                    <a:pt x="5303" y="3833056"/>
                  </a:lnTo>
                  <a:lnTo>
                    <a:pt x="1110360" y="1919179"/>
                  </a:lnTo>
                  <a:close/>
                </a:path>
              </a:pathLst>
            </a:custGeom>
            <a:solidFill>
              <a:srgbClr val="0053A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: Shape 30">
              <a:extLst>
                <a:ext uri="{FF2B5EF4-FFF2-40B4-BE49-F238E27FC236}">
                  <a16:creationId xmlns:a16="http://schemas.microsoft.com/office/drawing/2014/main" id="{C591430F-D0FB-1444-808A-A53AADC60799}"/>
                </a:ext>
              </a:extLst>
            </p:cNvPr>
            <p:cNvSpPr/>
            <p:nvPr/>
          </p:nvSpPr>
          <p:spPr>
            <a:xfrm>
              <a:off x="6735531" y="1911157"/>
              <a:ext cx="1625434" cy="1412958"/>
            </a:xfrm>
            <a:custGeom>
              <a:avLst/>
              <a:gdLst/>
              <a:ahLst/>
              <a:cxnLst/>
              <a:rect l="0" t="0" r="0" b="0"/>
              <a:pathLst>
                <a:path w="2163451" h="1880647">
                  <a:moveTo>
                    <a:pt x="2121031" y="42421"/>
                  </a:moveTo>
                  <a:lnTo>
                    <a:pt x="1601378" y="942445"/>
                  </a:lnTo>
                  <a:lnTo>
                    <a:pt x="1082433" y="1842469"/>
                  </a:lnTo>
                  <a:lnTo>
                    <a:pt x="562073" y="942445"/>
                  </a:lnTo>
                  <a:lnTo>
                    <a:pt x="42421" y="42421"/>
                  </a:lnTo>
                  <a:lnTo>
                    <a:pt x="1081726" y="42421"/>
                  </a:lnTo>
                  <a:close/>
                </a:path>
              </a:pathLst>
            </a:custGeom>
            <a:noFill/>
            <a:ln w="76200" cap="flat">
              <a:solidFill>
                <a:srgbClr val="0053A1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: Shape 31">
              <a:extLst>
                <a:ext uri="{FF2B5EF4-FFF2-40B4-BE49-F238E27FC236}">
                  <a16:creationId xmlns:a16="http://schemas.microsoft.com/office/drawing/2014/main" id="{023C44FA-30DE-0546-A136-19263BF55807}"/>
                </a:ext>
              </a:extLst>
            </p:cNvPr>
            <p:cNvSpPr/>
            <p:nvPr/>
          </p:nvSpPr>
          <p:spPr>
            <a:xfrm>
              <a:off x="3846934" y="1910625"/>
              <a:ext cx="1625434" cy="1412958"/>
            </a:xfrm>
            <a:custGeom>
              <a:avLst/>
              <a:gdLst/>
              <a:ahLst/>
              <a:cxnLst/>
              <a:rect l="0" t="0" r="0" b="0"/>
              <a:pathLst>
                <a:path w="2163451" h="1880647">
                  <a:moveTo>
                    <a:pt x="42421" y="43128"/>
                  </a:moveTo>
                  <a:lnTo>
                    <a:pt x="1081726" y="43128"/>
                  </a:lnTo>
                  <a:lnTo>
                    <a:pt x="2121031" y="42421"/>
                  </a:lnTo>
                  <a:lnTo>
                    <a:pt x="1601378" y="943152"/>
                  </a:lnTo>
                  <a:lnTo>
                    <a:pt x="1082433" y="1843176"/>
                  </a:lnTo>
                  <a:lnTo>
                    <a:pt x="562780" y="943152"/>
                  </a:lnTo>
                  <a:close/>
                </a:path>
              </a:pathLst>
            </a:custGeom>
            <a:noFill/>
            <a:ln w="76200" cap="flat">
              <a:solidFill>
                <a:srgbClr val="0053A1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: Shape 32">
              <a:extLst>
                <a:ext uri="{FF2B5EF4-FFF2-40B4-BE49-F238E27FC236}">
                  <a16:creationId xmlns:a16="http://schemas.microsoft.com/office/drawing/2014/main" id="{A92B718F-FE2F-5849-9542-97DFB4F72681}"/>
                </a:ext>
              </a:extLst>
            </p:cNvPr>
            <p:cNvSpPr/>
            <p:nvPr/>
          </p:nvSpPr>
          <p:spPr>
            <a:xfrm>
              <a:off x="5291232" y="4412518"/>
              <a:ext cx="1625434" cy="1412958"/>
            </a:xfrm>
            <a:custGeom>
              <a:avLst/>
              <a:gdLst/>
              <a:ahLst/>
              <a:cxnLst/>
              <a:rect l="0" t="0" r="0" b="0"/>
              <a:pathLst>
                <a:path w="2163451" h="1880647">
                  <a:moveTo>
                    <a:pt x="1082433" y="1842469"/>
                  </a:moveTo>
                  <a:lnTo>
                    <a:pt x="562780" y="942445"/>
                  </a:lnTo>
                  <a:lnTo>
                    <a:pt x="42421" y="43127"/>
                  </a:lnTo>
                  <a:lnTo>
                    <a:pt x="1081726" y="42421"/>
                  </a:lnTo>
                  <a:lnTo>
                    <a:pt x="2121031" y="42421"/>
                  </a:lnTo>
                  <a:lnTo>
                    <a:pt x="1602085" y="942445"/>
                  </a:lnTo>
                  <a:close/>
                </a:path>
              </a:pathLst>
            </a:custGeom>
            <a:noFill/>
            <a:ln w="76200" cap="flat">
              <a:solidFill>
                <a:srgbClr val="0053A1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4AEE193-A87B-144B-9637-15458B336D9A}"/>
                </a:ext>
              </a:extLst>
            </p:cNvPr>
            <p:cNvSpPr txBox="1"/>
            <p:nvPr/>
          </p:nvSpPr>
          <p:spPr>
            <a:xfrm>
              <a:off x="4988700" y="2582542"/>
              <a:ext cx="2253214" cy="125006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Franklin Gothic Heavy" panose="020B0903020102020204" pitchFamily="34" charset="0"/>
                </a:rPr>
                <a:t>R2E Project 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C3ABAFA-7E09-DD41-AD0D-A529174BD8EA}"/>
                </a:ext>
              </a:extLst>
            </p:cNvPr>
            <p:cNvGrpSpPr/>
            <p:nvPr/>
          </p:nvGrpSpPr>
          <p:grpSpPr>
            <a:xfrm>
              <a:off x="5761017" y="4573770"/>
              <a:ext cx="708581" cy="699330"/>
              <a:chOff x="3432175" y="5399088"/>
              <a:chExt cx="608013" cy="600075"/>
            </a:xfrm>
            <a:solidFill>
              <a:srgbClr val="0053A1"/>
            </a:solidFill>
          </p:grpSpPr>
          <p:sp>
            <p:nvSpPr>
              <p:cNvPr id="30" name="Freeform 32">
                <a:extLst>
                  <a:ext uri="{FF2B5EF4-FFF2-40B4-BE49-F238E27FC236}">
                    <a16:creationId xmlns:a16="http://schemas.microsoft.com/office/drawing/2014/main" id="{BC6D5DED-D50C-8D4E-964A-FA30CF834D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32175" y="5399088"/>
                <a:ext cx="608013" cy="600075"/>
              </a:xfrm>
              <a:custGeom>
                <a:avLst/>
                <a:gdLst>
                  <a:gd name="T0" fmla="*/ 201 w 217"/>
                  <a:gd name="T1" fmla="*/ 94 h 214"/>
                  <a:gd name="T2" fmla="*/ 176 w 217"/>
                  <a:gd name="T3" fmla="*/ 78 h 214"/>
                  <a:gd name="T4" fmla="*/ 186 w 217"/>
                  <a:gd name="T5" fmla="*/ 66 h 214"/>
                  <a:gd name="T6" fmla="*/ 145 w 217"/>
                  <a:gd name="T7" fmla="*/ 50 h 214"/>
                  <a:gd name="T8" fmla="*/ 143 w 217"/>
                  <a:gd name="T9" fmla="*/ 8 h 214"/>
                  <a:gd name="T10" fmla="*/ 125 w 217"/>
                  <a:gd name="T11" fmla="*/ 58 h 214"/>
                  <a:gd name="T12" fmla="*/ 127 w 217"/>
                  <a:gd name="T13" fmla="*/ 0 h 214"/>
                  <a:gd name="T14" fmla="*/ 113 w 217"/>
                  <a:gd name="T15" fmla="*/ 58 h 214"/>
                  <a:gd name="T16" fmla="*/ 91 w 217"/>
                  <a:gd name="T17" fmla="*/ 16 h 214"/>
                  <a:gd name="T18" fmla="*/ 81 w 217"/>
                  <a:gd name="T19" fmla="*/ 50 h 214"/>
                  <a:gd name="T20" fmla="*/ 69 w 217"/>
                  <a:gd name="T21" fmla="*/ 16 h 214"/>
                  <a:gd name="T22" fmla="*/ 61 w 217"/>
                  <a:gd name="T23" fmla="*/ 70 h 214"/>
                  <a:gd name="T24" fmla="*/ 4 w 217"/>
                  <a:gd name="T25" fmla="*/ 67 h 214"/>
                  <a:gd name="T26" fmla="*/ 61 w 217"/>
                  <a:gd name="T27" fmla="*/ 82 h 214"/>
                  <a:gd name="T28" fmla="*/ 8 w 217"/>
                  <a:gd name="T29" fmla="*/ 103 h 214"/>
                  <a:gd name="T30" fmla="*/ 53 w 217"/>
                  <a:gd name="T31" fmla="*/ 114 h 214"/>
                  <a:gd name="T32" fmla="*/ 53 w 217"/>
                  <a:gd name="T33" fmla="*/ 122 h 214"/>
                  <a:gd name="T34" fmla="*/ 16 w 217"/>
                  <a:gd name="T35" fmla="*/ 142 h 214"/>
                  <a:gd name="T36" fmla="*/ 53 w 217"/>
                  <a:gd name="T37" fmla="*/ 138 h 214"/>
                  <a:gd name="T38" fmla="*/ 77 w 217"/>
                  <a:gd name="T39" fmla="*/ 171 h 214"/>
                  <a:gd name="T40" fmla="*/ 69 w 217"/>
                  <a:gd name="T41" fmla="*/ 189 h 214"/>
                  <a:gd name="T42" fmla="*/ 97 w 217"/>
                  <a:gd name="T43" fmla="*/ 162 h 214"/>
                  <a:gd name="T44" fmla="*/ 93 w 217"/>
                  <a:gd name="T45" fmla="*/ 198 h 214"/>
                  <a:gd name="T46" fmla="*/ 113 w 217"/>
                  <a:gd name="T47" fmla="*/ 162 h 214"/>
                  <a:gd name="T48" fmla="*/ 121 w 217"/>
                  <a:gd name="T49" fmla="*/ 162 h 214"/>
                  <a:gd name="T50" fmla="*/ 145 w 217"/>
                  <a:gd name="T51" fmla="*/ 185 h 214"/>
                  <a:gd name="T52" fmla="*/ 141 w 217"/>
                  <a:gd name="T53" fmla="*/ 175 h 214"/>
                  <a:gd name="T54" fmla="*/ 165 w 217"/>
                  <a:gd name="T55" fmla="*/ 138 h 214"/>
                  <a:gd name="T56" fmla="*/ 201 w 217"/>
                  <a:gd name="T57" fmla="*/ 142 h 214"/>
                  <a:gd name="T58" fmla="*/ 165 w 217"/>
                  <a:gd name="T59" fmla="*/ 122 h 214"/>
                  <a:gd name="T60" fmla="*/ 165 w 217"/>
                  <a:gd name="T61" fmla="*/ 114 h 214"/>
                  <a:gd name="T62" fmla="*/ 209 w 217"/>
                  <a:gd name="T63" fmla="*/ 99 h 214"/>
                  <a:gd name="T64" fmla="*/ 209 w 217"/>
                  <a:gd name="T65" fmla="*/ 63 h 214"/>
                  <a:gd name="T66" fmla="*/ 151 w 217"/>
                  <a:gd name="T67" fmla="*/ 4 h 214"/>
                  <a:gd name="T68" fmla="*/ 127 w 217"/>
                  <a:gd name="T69" fmla="*/ 12 h 214"/>
                  <a:gd name="T70" fmla="*/ 67 w 217"/>
                  <a:gd name="T71" fmla="*/ 8 h 214"/>
                  <a:gd name="T72" fmla="*/ 12 w 217"/>
                  <a:gd name="T73" fmla="*/ 63 h 214"/>
                  <a:gd name="T74" fmla="*/ 8 w 217"/>
                  <a:gd name="T75" fmla="*/ 99 h 214"/>
                  <a:gd name="T76" fmla="*/ 4 w 217"/>
                  <a:gd name="T77" fmla="*/ 143 h 214"/>
                  <a:gd name="T78" fmla="*/ 61 w 217"/>
                  <a:gd name="T79" fmla="*/ 134 h 214"/>
                  <a:gd name="T80" fmla="*/ 61 w 217"/>
                  <a:gd name="T81" fmla="*/ 98 h 214"/>
                  <a:gd name="T82" fmla="*/ 57 w 217"/>
                  <a:gd name="T83" fmla="*/ 74 h 214"/>
                  <a:gd name="T84" fmla="*/ 71 w 217"/>
                  <a:gd name="T85" fmla="*/ 206 h 214"/>
                  <a:gd name="T86" fmla="*/ 119 w 217"/>
                  <a:gd name="T87" fmla="*/ 202 h 214"/>
                  <a:gd name="T88" fmla="*/ 147 w 217"/>
                  <a:gd name="T89" fmla="*/ 202 h 214"/>
                  <a:gd name="T90" fmla="*/ 117 w 217"/>
                  <a:gd name="T91" fmla="*/ 54 h 214"/>
                  <a:gd name="T92" fmla="*/ 101 w 217"/>
                  <a:gd name="T93" fmla="*/ 58 h 214"/>
                  <a:gd name="T94" fmla="*/ 77 w 217"/>
                  <a:gd name="T95" fmla="*/ 54 h 214"/>
                  <a:gd name="T96" fmla="*/ 97 w 217"/>
                  <a:gd name="T97" fmla="*/ 158 h 214"/>
                  <a:gd name="T98" fmla="*/ 121 w 217"/>
                  <a:gd name="T99" fmla="*/ 154 h 214"/>
                  <a:gd name="T100" fmla="*/ 153 w 217"/>
                  <a:gd name="T101" fmla="*/ 150 h 214"/>
                  <a:gd name="T102" fmla="*/ 209 w 217"/>
                  <a:gd name="T103" fmla="*/ 147 h 214"/>
                  <a:gd name="T104" fmla="*/ 161 w 217"/>
                  <a:gd name="T105" fmla="*/ 134 h 214"/>
                  <a:gd name="T106" fmla="*/ 161 w 217"/>
                  <a:gd name="T107" fmla="*/ 118 h 214"/>
                  <a:gd name="T108" fmla="*/ 157 w 217"/>
                  <a:gd name="T109" fmla="*/ 9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7" h="214">
                    <a:moveTo>
                      <a:pt x="165" y="102"/>
                    </a:moveTo>
                    <a:cubicBezTo>
                      <a:pt x="165" y="98"/>
                      <a:pt x="165" y="98"/>
                      <a:pt x="165" y="98"/>
                    </a:cubicBezTo>
                    <a:cubicBezTo>
                      <a:pt x="202" y="98"/>
                      <a:pt x="202" y="98"/>
                      <a:pt x="202" y="98"/>
                    </a:cubicBezTo>
                    <a:cubicBezTo>
                      <a:pt x="203" y="101"/>
                      <a:pt x="206" y="103"/>
                      <a:pt x="209" y="103"/>
                    </a:cubicBezTo>
                    <a:cubicBezTo>
                      <a:pt x="213" y="103"/>
                      <a:pt x="217" y="99"/>
                      <a:pt x="217" y="95"/>
                    </a:cubicBezTo>
                    <a:cubicBezTo>
                      <a:pt x="217" y="91"/>
                      <a:pt x="213" y="87"/>
                      <a:pt x="209" y="87"/>
                    </a:cubicBezTo>
                    <a:cubicBezTo>
                      <a:pt x="205" y="87"/>
                      <a:pt x="202" y="90"/>
                      <a:pt x="201" y="94"/>
                    </a:cubicBezTo>
                    <a:cubicBezTo>
                      <a:pt x="165" y="94"/>
                      <a:pt x="165" y="94"/>
                      <a:pt x="165" y="94"/>
                    </a:cubicBezTo>
                    <a:cubicBezTo>
                      <a:pt x="165" y="90"/>
                      <a:pt x="165" y="90"/>
                      <a:pt x="165" y="90"/>
                    </a:cubicBezTo>
                    <a:cubicBezTo>
                      <a:pt x="157" y="90"/>
                      <a:pt x="157" y="90"/>
                      <a:pt x="157" y="90"/>
                    </a:cubicBezTo>
                    <a:cubicBezTo>
                      <a:pt x="157" y="82"/>
                      <a:pt x="157" y="82"/>
                      <a:pt x="157" y="82"/>
                    </a:cubicBezTo>
                    <a:cubicBezTo>
                      <a:pt x="165" y="82"/>
                      <a:pt x="165" y="82"/>
                      <a:pt x="165" y="82"/>
                    </a:cubicBezTo>
                    <a:cubicBezTo>
                      <a:pt x="165" y="78"/>
                      <a:pt x="165" y="78"/>
                      <a:pt x="165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88" y="70"/>
                      <a:pt x="188" y="70"/>
                      <a:pt x="188" y="70"/>
                    </a:cubicBezTo>
                    <a:cubicBezTo>
                      <a:pt x="202" y="70"/>
                      <a:pt x="202" y="70"/>
                      <a:pt x="202" y="70"/>
                    </a:cubicBezTo>
                    <a:cubicBezTo>
                      <a:pt x="203" y="73"/>
                      <a:pt x="206" y="75"/>
                      <a:pt x="209" y="75"/>
                    </a:cubicBezTo>
                    <a:cubicBezTo>
                      <a:pt x="213" y="75"/>
                      <a:pt x="217" y="71"/>
                      <a:pt x="217" y="67"/>
                    </a:cubicBezTo>
                    <a:cubicBezTo>
                      <a:pt x="217" y="63"/>
                      <a:pt x="213" y="59"/>
                      <a:pt x="209" y="59"/>
                    </a:cubicBezTo>
                    <a:cubicBezTo>
                      <a:pt x="205" y="59"/>
                      <a:pt x="202" y="62"/>
                      <a:pt x="201" y="66"/>
                    </a:cubicBezTo>
                    <a:cubicBezTo>
                      <a:pt x="186" y="66"/>
                      <a:pt x="186" y="66"/>
                      <a:pt x="186" y="66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65" y="74"/>
                      <a:pt x="165" y="74"/>
                      <a:pt x="165" y="74"/>
                    </a:cubicBezTo>
                    <a:cubicBezTo>
                      <a:pt x="165" y="70"/>
                      <a:pt x="165" y="70"/>
                      <a:pt x="165" y="70"/>
                    </a:cubicBezTo>
                    <a:cubicBezTo>
                      <a:pt x="157" y="70"/>
                      <a:pt x="157" y="70"/>
                      <a:pt x="157" y="70"/>
                    </a:cubicBezTo>
                    <a:cubicBezTo>
                      <a:pt x="157" y="58"/>
                      <a:pt x="157" y="58"/>
                      <a:pt x="157" y="58"/>
                    </a:cubicBezTo>
                    <a:cubicBezTo>
                      <a:pt x="145" y="58"/>
                      <a:pt x="145" y="58"/>
                      <a:pt x="145" y="58"/>
                    </a:cubicBezTo>
                    <a:cubicBezTo>
                      <a:pt x="145" y="50"/>
                      <a:pt x="145" y="50"/>
                      <a:pt x="145" y="50"/>
                    </a:cubicBezTo>
                    <a:cubicBezTo>
                      <a:pt x="141" y="50"/>
                      <a:pt x="141" y="50"/>
                      <a:pt x="141" y="50"/>
                    </a:cubicBezTo>
                    <a:cubicBezTo>
                      <a:pt x="141" y="43"/>
                      <a:pt x="141" y="43"/>
                      <a:pt x="141" y="43"/>
                    </a:cubicBezTo>
                    <a:cubicBezTo>
                      <a:pt x="153" y="27"/>
                      <a:pt x="153" y="27"/>
                      <a:pt x="153" y="27"/>
                    </a:cubicBezTo>
                    <a:cubicBezTo>
                      <a:pt x="153" y="16"/>
                      <a:pt x="153" y="16"/>
                      <a:pt x="153" y="16"/>
                    </a:cubicBezTo>
                    <a:cubicBezTo>
                      <a:pt x="156" y="15"/>
                      <a:pt x="159" y="12"/>
                      <a:pt x="159" y="8"/>
                    </a:cubicBezTo>
                    <a:cubicBezTo>
                      <a:pt x="159" y="4"/>
                      <a:pt x="155" y="0"/>
                      <a:pt x="151" y="0"/>
                    </a:cubicBezTo>
                    <a:cubicBezTo>
                      <a:pt x="147" y="0"/>
                      <a:pt x="143" y="4"/>
                      <a:pt x="143" y="8"/>
                    </a:cubicBezTo>
                    <a:cubicBezTo>
                      <a:pt x="143" y="12"/>
                      <a:pt x="146" y="15"/>
                      <a:pt x="149" y="16"/>
                    </a:cubicBezTo>
                    <a:cubicBezTo>
                      <a:pt x="149" y="25"/>
                      <a:pt x="149" y="25"/>
                      <a:pt x="149" y="25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37" y="50"/>
                      <a:pt x="137" y="50"/>
                      <a:pt x="137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25" y="58"/>
                      <a:pt x="125" y="58"/>
                      <a:pt x="125" y="58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1" y="50"/>
                      <a:pt x="121" y="50"/>
                      <a:pt x="121" y="50"/>
                    </a:cubicBezTo>
                    <a:cubicBezTo>
                      <a:pt x="121" y="35"/>
                      <a:pt x="121" y="35"/>
                      <a:pt x="121" y="35"/>
                    </a:cubicBezTo>
                    <a:cubicBezTo>
                      <a:pt x="129" y="23"/>
                      <a:pt x="129" y="23"/>
                      <a:pt x="129" y="23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2" y="15"/>
                      <a:pt x="135" y="12"/>
                      <a:pt x="135" y="8"/>
                    </a:cubicBezTo>
                    <a:cubicBezTo>
                      <a:pt x="135" y="4"/>
                      <a:pt x="131" y="0"/>
                      <a:pt x="127" y="0"/>
                    </a:cubicBezTo>
                    <a:cubicBezTo>
                      <a:pt x="123" y="0"/>
                      <a:pt x="119" y="4"/>
                      <a:pt x="119" y="8"/>
                    </a:cubicBezTo>
                    <a:cubicBezTo>
                      <a:pt x="119" y="12"/>
                      <a:pt x="122" y="15"/>
                      <a:pt x="125" y="16"/>
                    </a:cubicBezTo>
                    <a:cubicBezTo>
                      <a:pt x="125" y="22"/>
                      <a:pt x="125" y="22"/>
                      <a:pt x="125" y="22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50"/>
                      <a:pt x="117" y="50"/>
                      <a:pt x="117" y="50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05" y="58"/>
                      <a:pt x="105" y="58"/>
                      <a:pt x="105" y="58"/>
                    </a:cubicBezTo>
                    <a:cubicBezTo>
                      <a:pt x="105" y="50"/>
                      <a:pt x="105" y="50"/>
                      <a:pt x="105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1" y="24"/>
                      <a:pt x="101" y="24"/>
                      <a:pt x="101" y="24"/>
                    </a:cubicBezTo>
                    <a:cubicBezTo>
                      <a:pt x="104" y="23"/>
                      <a:pt x="107" y="20"/>
                      <a:pt x="107" y="16"/>
                    </a:cubicBezTo>
                    <a:cubicBezTo>
                      <a:pt x="107" y="12"/>
                      <a:pt x="103" y="8"/>
                      <a:pt x="99" y="8"/>
                    </a:cubicBezTo>
                    <a:cubicBezTo>
                      <a:pt x="95" y="8"/>
                      <a:pt x="91" y="12"/>
                      <a:pt x="91" y="16"/>
                    </a:cubicBezTo>
                    <a:cubicBezTo>
                      <a:pt x="91" y="20"/>
                      <a:pt x="94" y="23"/>
                      <a:pt x="97" y="24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93" y="50"/>
                      <a:pt x="93" y="50"/>
                      <a:pt x="93" y="50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6" y="15"/>
                      <a:pt x="79" y="12"/>
                      <a:pt x="79" y="8"/>
                    </a:cubicBezTo>
                    <a:cubicBezTo>
                      <a:pt x="79" y="4"/>
                      <a:pt x="75" y="0"/>
                      <a:pt x="71" y="0"/>
                    </a:cubicBezTo>
                    <a:cubicBezTo>
                      <a:pt x="67" y="0"/>
                      <a:pt x="63" y="4"/>
                      <a:pt x="63" y="8"/>
                    </a:cubicBezTo>
                    <a:cubicBezTo>
                      <a:pt x="63" y="12"/>
                      <a:pt x="66" y="15"/>
                      <a:pt x="69" y="16"/>
                    </a:cubicBezTo>
                    <a:cubicBezTo>
                      <a:pt x="69" y="31"/>
                      <a:pt x="69" y="31"/>
                      <a:pt x="69" y="31"/>
                    </a:cubicBezTo>
                    <a:cubicBezTo>
                      <a:pt x="77" y="39"/>
                      <a:pt x="77" y="39"/>
                      <a:pt x="77" y="39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3" y="50"/>
                      <a:pt x="73" y="50"/>
                      <a:pt x="73" y="50"/>
                    </a:cubicBezTo>
                    <a:cubicBezTo>
                      <a:pt x="73" y="58"/>
                      <a:pt x="73" y="58"/>
                      <a:pt x="73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53" y="74"/>
                      <a:pt x="53" y="74"/>
                      <a:pt x="53" y="74"/>
                    </a:cubicBezTo>
                    <a:cubicBezTo>
                      <a:pt x="47" y="74"/>
                      <a:pt x="47" y="74"/>
                      <a:pt x="47" y="74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19" y="62"/>
                      <a:pt x="16" y="59"/>
                      <a:pt x="12" y="59"/>
                    </a:cubicBezTo>
                    <a:cubicBezTo>
                      <a:pt x="8" y="59"/>
                      <a:pt x="4" y="63"/>
                      <a:pt x="4" y="67"/>
                    </a:cubicBezTo>
                    <a:cubicBezTo>
                      <a:pt x="4" y="71"/>
                      <a:pt x="8" y="75"/>
                      <a:pt x="12" y="75"/>
                    </a:cubicBezTo>
                    <a:cubicBezTo>
                      <a:pt x="15" y="75"/>
                      <a:pt x="18" y="73"/>
                      <a:pt x="19" y="70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61" y="82"/>
                      <a:pt x="61" y="82"/>
                      <a:pt x="61" y="82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6" y="94"/>
                      <a:pt x="16" y="94"/>
                      <a:pt x="16" y="94"/>
                    </a:cubicBezTo>
                    <a:cubicBezTo>
                      <a:pt x="15" y="90"/>
                      <a:pt x="12" y="87"/>
                      <a:pt x="8" y="87"/>
                    </a:cubicBezTo>
                    <a:cubicBezTo>
                      <a:pt x="4" y="87"/>
                      <a:pt x="0" y="91"/>
                      <a:pt x="0" y="95"/>
                    </a:cubicBezTo>
                    <a:cubicBezTo>
                      <a:pt x="0" y="99"/>
                      <a:pt x="4" y="103"/>
                      <a:pt x="8" y="103"/>
                    </a:cubicBezTo>
                    <a:cubicBezTo>
                      <a:pt x="11" y="103"/>
                      <a:pt x="14" y="101"/>
                      <a:pt x="15" y="98"/>
                    </a:cubicBezTo>
                    <a:cubicBezTo>
                      <a:pt x="53" y="98"/>
                      <a:pt x="53" y="98"/>
                      <a:pt x="53" y="98"/>
                    </a:cubicBezTo>
                    <a:cubicBezTo>
                      <a:pt x="53" y="102"/>
                      <a:pt x="53" y="102"/>
                      <a:pt x="53" y="102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53" y="110"/>
                      <a:pt x="53" y="110"/>
                      <a:pt x="53" y="110"/>
                    </a:cubicBezTo>
                    <a:cubicBezTo>
                      <a:pt x="53" y="114"/>
                      <a:pt x="53" y="114"/>
                      <a:pt x="53" y="114"/>
                    </a:cubicBezTo>
                    <a:cubicBezTo>
                      <a:pt x="32" y="114"/>
                      <a:pt x="32" y="114"/>
                      <a:pt x="32" y="114"/>
                    </a:cubicBezTo>
                    <a:cubicBezTo>
                      <a:pt x="31" y="110"/>
                      <a:pt x="28" y="107"/>
                      <a:pt x="24" y="107"/>
                    </a:cubicBezTo>
                    <a:cubicBezTo>
                      <a:pt x="20" y="107"/>
                      <a:pt x="16" y="111"/>
                      <a:pt x="16" y="115"/>
                    </a:cubicBezTo>
                    <a:cubicBezTo>
                      <a:pt x="16" y="119"/>
                      <a:pt x="20" y="123"/>
                      <a:pt x="24" y="123"/>
                    </a:cubicBezTo>
                    <a:cubicBezTo>
                      <a:pt x="27" y="123"/>
                      <a:pt x="30" y="121"/>
                      <a:pt x="31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61" y="122"/>
                      <a:pt x="61" y="122"/>
                      <a:pt x="61" y="122"/>
                    </a:cubicBezTo>
                    <a:cubicBezTo>
                      <a:pt x="61" y="130"/>
                      <a:pt x="61" y="130"/>
                      <a:pt x="61" y="130"/>
                    </a:cubicBezTo>
                    <a:cubicBezTo>
                      <a:pt x="53" y="130"/>
                      <a:pt x="53" y="130"/>
                      <a:pt x="53" y="130"/>
                    </a:cubicBezTo>
                    <a:cubicBezTo>
                      <a:pt x="53" y="134"/>
                      <a:pt x="53" y="134"/>
                      <a:pt x="53" y="134"/>
                    </a:cubicBezTo>
                    <a:cubicBezTo>
                      <a:pt x="41" y="134"/>
                      <a:pt x="41" y="134"/>
                      <a:pt x="41" y="134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5" y="138"/>
                      <a:pt x="12" y="135"/>
                      <a:pt x="8" y="135"/>
                    </a:cubicBezTo>
                    <a:cubicBezTo>
                      <a:pt x="4" y="135"/>
                      <a:pt x="0" y="139"/>
                      <a:pt x="0" y="143"/>
                    </a:cubicBezTo>
                    <a:cubicBezTo>
                      <a:pt x="0" y="147"/>
                      <a:pt x="4" y="151"/>
                      <a:pt x="8" y="151"/>
                    </a:cubicBezTo>
                    <a:cubicBezTo>
                      <a:pt x="11" y="151"/>
                      <a:pt x="14" y="149"/>
                      <a:pt x="15" y="146"/>
                    </a:cubicBezTo>
                    <a:cubicBezTo>
                      <a:pt x="31" y="146"/>
                      <a:pt x="31" y="146"/>
                      <a:pt x="31" y="146"/>
                    </a:cubicBezTo>
                    <a:cubicBezTo>
                      <a:pt x="43" y="138"/>
                      <a:pt x="43" y="138"/>
                      <a:pt x="43" y="138"/>
                    </a:cubicBezTo>
                    <a:cubicBezTo>
                      <a:pt x="53" y="138"/>
                      <a:pt x="53" y="138"/>
                      <a:pt x="53" y="138"/>
                    </a:cubicBezTo>
                    <a:cubicBezTo>
                      <a:pt x="53" y="142"/>
                      <a:pt x="53" y="142"/>
                      <a:pt x="53" y="142"/>
                    </a:cubicBezTo>
                    <a:cubicBezTo>
                      <a:pt x="61" y="142"/>
                      <a:pt x="61" y="142"/>
                      <a:pt x="61" y="142"/>
                    </a:cubicBezTo>
                    <a:cubicBezTo>
                      <a:pt x="61" y="154"/>
                      <a:pt x="61" y="154"/>
                      <a:pt x="61" y="154"/>
                    </a:cubicBezTo>
                    <a:cubicBezTo>
                      <a:pt x="73" y="154"/>
                      <a:pt x="73" y="154"/>
                      <a:pt x="73" y="154"/>
                    </a:cubicBezTo>
                    <a:cubicBezTo>
                      <a:pt x="73" y="162"/>
                      <a:pt x="73" y="162"/>
                      <a:pt x="73" y="162"/>
                    </a:cubicBezTo>
                    <a:cubicBezTo>
                      <a:pt x="77" y="162"/>
                      <a:pt x="77" y="162"/>
                      <a:pt x="77" y="162"/>
                    </a:cubicBezTo>
                    <a:cubicBezTo>
                      <a:pt x="77" y="171"/>
                      <a:pt x="77" y="171"/>
                      <a:pt x="77" y="171"/>
                    </a:cubicBezTo>
                    <a:cubicBezTo>
                      <a:pt x="65" y="187"/>
                      <a:pt x="65" y="187"/>
                      <a:pt x="65" y="187"/>
                    </a:cubicBezTo>
                    <a:cubicBezTo>
                      <a:pt x="65" y="198"/>
                      <a:pt x="65" y="198"/>
                      <a:pt x="65" y="198"/>
                    </a:cubicBezTo>
                    <a:cubicBezTo>
                      <a:pt x="62" y="199"/>
                      <a:pt x="59" y="202"/>
                      <a:pt x="59" y="206"/>
                    </a:cubicBezTo>
                    <a:cubicBezTo>
                      <a:pt x="59" y="210"/>
                      <a:pt x="63" y="214"/>
                      <a:pt x="67" y="214"/>
                    </a:cubicBezTo>
                    <a:cubicBezTo>
                      <a:pt x="71" y="214"/>
                      <a:pt x="75" y="210"/>
                      <a:pt x="75" y="206"/>
                    </a:cubicBezTo>
                    <a:cubicBezTo>
                      <a:pt x="75" y="202"/>
                      <a:pt x="72" y="199"/>
                      <a:pt x="69" y="198"/>
                    </a:cubicBezTo>
                    <a:cubicBezTo>
                      <a:pt x="69" y="189"/>
                      <a:pt x="69" y="189"/>
                      <a:pt x="69" y="189"/>
                    </a:cubicBezTo>
                    <a:cubicBezTo>
                      <a:pt x="81" y="173"/>
                      <a:pt x="81" y="173"/>
                      <a:pt x="81" y="173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5" y="162"/>
                      <a:pt x="85" y="162"/>
                      <a:pt x="85" y="162"/>
                    </a:cubicBezTo>
                    <a:cubicBezTo>
                      <a:pt x="85" y="154"/>
                      <a:pt x="85" y="154"/>
                      <a:pt x="85" y="154"/>
                    </a:cubicBezTo>
                    <a:cubicBezTo>
                      <a:pt x="93" y="154"/>
                      <a:pt x="93" y="154"/>
                      <a:pt x="93" y="154"/>
                    </a:cubicBezTo>
                    <a:cubicBezTo>
                      <a:pt x="93" y="162"/>
                      <a:pt x="93" y="162"/>
                      <a:pt x="93" y="162"/>
                    </a:cubicBezTo>
                    <a:cubicBezTo>
                      <a:pt x="97" y="162"/>
                      <a:pt x="97" y="162"/>
                      <a:pt x="97" y="162"/>
                    </a:cubicBezTo>
                    <a:cubicBezTo>
                      <a:pt x="97" y="179"/>
                      <a:pt x="97" y="179"/>
                      <a:pt x="97" y="179"/>
                    </a:cubicBezTo>
                    <a:cubicBezTo>
                      <a:pt x="89" y="191"/>
                      <a:pt x="89" y="191"/>
                      <a:pt x="89" y="191"/>
                    </a:cubicBezTo>
                    <a:cubicBezTo>
                      <a:pt x="89" y="198"/>
                      <a:pt x="89" y="198"/>
                      <a:pt x="89" y="198"/>
                    </a:cubicBezTo>
                    <a:cubicBezTo>
                      <a:pt x="86" y="199"/>
                      <a:pt x="83" y="202"/>
                      <a:pt x="83" y="206"/>
                    </a:cubicBezTo>
                    <a:cubicBezTo>
                      <a:pt x="83" y="210"/>
                      <a:pt x="87" y="214"/>
                      <a:pt x="91" y="214"/>
                    </a:cubicBezTo>
                    <a:cubicBezTo>
                      <a:pt x="95" y="214"/>
                      <a:pt x="99" y="210"/>
                      <a:pt x="99" y="206"/>
                    </a:cubicBezTo>
                    <a:cubicBezTo>
                      <a:pt x="99" y="202"/>
                      <a:pt x="96" y="199"/>
                      <a:pt x="93" y="198"/>
                    </a:cubicBezTo>
                    <a:cubicBezTo>
                      <a:pt x="93" y="192"/>
                      <a:pt x="93" y="192"/>
                      <a:pt x="93" y="192"/>
                    </a:cubicBezTo>
                    <a:cubicBezTo>
                      <a:pt x="101" y="181"/>
                      <a:pt x="101" y="181"/>
                      <a:pt x="101" y="181"/>
                    </a:cubicBezTo>
                    <a:cubicBezTo>
                      <a:pt x="101" y="162"/>
                      <a:pt x="101" y="162"/>
                      <a:pt x="101" y="162"/>
                    </a:cubicBezTo>
                    <a:cubicBezTo>
                      <a:pt x="105" y="162"/>
                      <a:pt x="105" y="162"/>
                      <a:pt x="105" y="162"/>
                    </a:cubicBezTo>
                    <a:cubicBezTo>
                      <a:pt x="105" y="154"/>
                      <a:pt x="105" y="154"/>
                      <a:pt x="105" y="154"/>
                    </a:cubicBezTo>
                    <a:cubicBezTo>
                      <a:pt x="113" y="154"/>
                      <a:pt x="113" y="154"/>
                      <a:pt x="113" y="154"/>
                    </a:cubicBezTo>
                    <a:cubicBezTo>
                      <a:pt x="113" y="162"/>
                      <a:pt x="113" y="162"/>
                      <a:pt x="113" y="162"/>
                    </a:cubicBezTo>
                    <a:cubicBezTo>
                      <a:pt x="117" y="162"/>
                      <a:pt x="117" y="162"/>
                      <a:pt x="117" y="162"/>
                    </a:cubicBezTo>
                    <a:cubicBezTo>
                      <a:pt x="117" y="190"/>
                      <a:pt x="117" y="190"/>
                      <a:pt x="117" y="190"/>
                    </a:cubicBezTo>
                    <a:cubicBezTo>
                      <a:pt x="114" y="191"/>
                      <a:pt x="111" y="194"/>
                      <a:pt x="111" y="198"/>
                    </a:cubicBezTo>
                    <a:cubicBezTo>
                      <a:pt x="111" y="202"/>
                      <a:pt x="115" y="206"/>
                      <a:pt x="119" y="206"/>
                    </a:cubicBezTo>
                    <a:cubicBezTo>
                      <a:pt x="123" y="206"/>
                      <a:pt x="127" y="202"/>
                      <a:pt x="127" y="198"/>
                    </a:cubicBezTo>
                    <a:cubicBezTo>
                      <a:pt x="127" y="194"/>
                      <a:pt x="124" y="191"/>
                      <a:pt x="121" y="190"/>
                    </a:cubicBezTo>
                    <a:cubicBezTo>
                      <a:pt x="121" y="162"/>
                      <a:pt x="121" y="162"/>
                      <a:pt x="121" y="162"/>
                    </a:cubicBezTo>
                    <a:cubicBezTo>
                      <a:pt x="125" y="162"/>
                      <a:pt x="125" y="162"/>
                      <a:pt x="125" y="162"/>
                    </a:cubicBezTo>
                    <a:cubicBezTo>
                      <a:pt x="125" y="154"/>
                      <a:pt x="125" y="154"/>
                      <a:pt x="125" y="154"/>
                    </a:cubicBezTo>
                    <a:cubicBezTo>
                      <a:pt x="133" y="154"/>
                      <a:pt x="133" y="154"/>
                      <a:pt x="133" y="154"/>
                    </a:cubicBezTo>
                    <a:cubicBezTo>
                      <a:pt x="133" y="162"/>
                      <a:pt x="133" y="162"/>
                      <a:pt x="133" y="162"/>
                    </a:cubicBezTo>
                    <a:cubicBezTo>
                      <a:pt x="137" y="162"/>
                      <a:pt x="137" y="162"/>
                      <a:pt x="137" y="162"/>
                    </a:cubicBezTo>
                    <a:cubicBezTo>
                      <a:pt x="137" y="177"/>
                      <a:pt x="137" y="177"/>
                      <a:pt x="137" y="177"/>
                    </a:cubicBezTo>
                    <a:cubicBezTo>
                      <a:pt x="145" y="185"/>
                      <a:pt x="145" y="185"/>
                      <a:pt x="145" y="185"/>
                    </a:cubicBezTo>
                    <a:cubicBezTo>
                      <a:pt x="145" y="198"/>
                      <a:pt x="145" y="198"/>
                      <a:pt x="145" y="198"/>
                    </a:cubicBezTo>
                    <a:cubicBezTo>
                      <a:pt x="142" y="199"/>
                      <a:pt x="139" y="202"/>
                      <a:pt x="139" y="206"/>
                    </a:cubicBezTo>
                    <a:cubicBezTo>
                      <a:pt x="139" y="210"/>
                      <a:pt x="143" y="214"/>
                      <a:pt x="147" y="214"/>
                    </a:cubicBezTo>
                    <a:cubicBezTo>
                      <a:pt x="151" y="214"/>
                      <a:pt x="155" y="210"/>
                      <a:pt x="155" y="206"/>
                    </a:cubicBezTo>
                    <a:cubicBezTo>
                      <a:pt x="155" y="202"/>
                      <a:pt x="152" y="199"/>
                      <a:pt x="149" y="198"/>
                    </a:cubicBezTo>
                    <a:cubicBezTo>
                      <a:pt x="149" y="183"/>
                      <a:pt x="149" y="183"/>
                      <a:pt x="149" y="183"/>
                    </a:cubicBezTo>
                    <a:cubicBezTo>
                      <a:pt x="141" y="175"/>
                      <a:pt x="141" y="175"/>
                      <a:pt x="141" y="175"/>
                    </a:cubicBezTo>
                    <a:cubicBezTo>
                      <a:pt x="141" y="162"/>
                      <a:pt x="141" y="162"/>
                      <a:pt x="141" y="162"/>
                    </a:cubicBezTo>
                    <a:cubicBezTo>
                      <a:pt x="145" y="162"/>
                      <a:pt x="145" y="162"/>
                      <a:pt x="145" y="162"/>
                    </a:cubicBezTo>
                    <a:cubicBezTo>
                      <a:pt x="145" y="154"/>
                      <a:pt x="145" y="154"/>
                      <a:pt x="145" y="154"/>
                    </a:cubicBezTo>
                    <a:cubicBezTo>
                      <a:pt x="157" y="154"/>
                      <a:pt x="157" y="154"/>
                      <a:pt x="157" y="154"/>
                    </a:cubicBezTo>
                    <a:cubicBezTo>
                      <a:pt x="157" y="142"/>
                      <a:pt x="157" y="142"/>
                      <a:pt x="157" y="142"/>
                    </a:cubicBezTo>
                    <a:cubicBezTo>
                      <a:pt x="165" y="142"/>
                      <a:pt x="165" y="142"/>
                      <a:pt x="165" y="142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78" y="138"/>
                      <a:pt x="178" y="138"/>
                      <a:pt x="178" y="138"/>
                    </a:cubicBezTo>
                    <a:cubicBezTo>
                      <a:pt x="186" y="146"/>
                      <a:pt x="186" y="146"/>
                      <a:pt x="186" y="146"/>
                    </a:cubicBezTo>
                    <a:cubicBezTo>
                      <a:pt x="202" y="146"/>
                      <a:pt x="202" y="146"/>
                      <a:pt x="202" y="146"/>
                    </a:cubicBezTo>
                    <a:cubicBezTo>
                      <a:pt x="203" y="149"/>
                      <a:pt x="206" y="151"/>
                      <a:pt x="209" y="151"/>
                    </a:cubicBezTo>
                    <a:cubicBezTo>
                      <a:pt x="213" y="151"/>
                      <a:pt x="217" y="147"/>
                      <a:pt x="217" y="143"/>
                    </a:cubicBezTo>
                    <a:cubicBezTo>
                      <a:pt x="217" y="139"/>
                      <a:pt x="213" y="135"/>
                      <a:pt x="209" y="135"/>
                    </a:cubicBezTo>
                    <a:cubicBezTo>
                      <a:pt x="205" y="135"/>
                      <a:pt x="202" y="138"/>
                      <a:pt x="201" y="142"/>
                    </a:cubicBezTo>
                    <a:cubicBezTo>
                      <a:pt x="188" y="142"/>
                      <a:pt x="188" y="142"/>
                      <a:pt x="188" y="142"/>
                    </a:cubicBezTo>
                    <a:cubicBezTo>
                      <a:pt x="180" y="134"/>
                      <a:pt x="180" y="134"/>
                      <a:pt x="180" y="134"/>
                    </a:cubicBezTo>
                    <a:cubicBezTo>
                      <a:pt x="165" y="134"/>
                      <a:pt x="165" y="134"/>
                      <a:pt x="165" y="134"/>
                    </a:cubicBezTo>
                    <a:cubicBezTo>
                      <a:pt x="165" y="130"/>
                      <a:pt x="165" y="130"/>
                      <a:pt x="165" y="130"/>
                    </a:cubicBezTo>
                    <a:cubicBezTo>
                      <a:pt x="157" y="130"/>
                      <a:pt x="157" y="130"/>
                      <a:pt x="157" y="130"/>
                    </a:cubicBezTo>
                    <a:cubicBezTo>
                      <a:pt x="157" y="122"/>
                      <a:pt x="157" y="122"/>
                      <a:pt x="157" y="122"/>
                    </a:cubicBezTo>
                    <a:cubicBezTo>
                      <a:pt x="165" y="122"/>
                      <a:pt x="165" y="122"/>
                      <a:pt x="165" y="122"/>
                    </a:cubicBezTo>
                    <a:cubicBezTo>
                      <a:pt x="165" y="118"/>
                      <a:pt x="165" y="118"/>
                      <a:pt x="165" y="118"/>
                    </a:cubicBezTo>
                    <a:cubicBezTo>
                      <a:pt x="186" y="118"/>
                      <a:pt x="186" y="118"/>
                      <a:pt x="186" y="118"/>
                    </a:cubicBezTo>
                    <a:cubicBezTo>
                      <a:pt x="187" y="121"/>
                      <a:pt x="190" y="123"/>
                      <a:pt x="193" y="123"/>
                    </a:cubicBezTo>
                    <a:cubicBezTo>
                      <a:pt x="197" y="123"/>
                      <a:pt x="201" y="119"/>
                      <a:pt x="201" y="115"/>
                    </a:cubicBezTo>
                    <a:cubicBezTo>
                      <a:pt x="201" y="111"/>
                      <a:pt x="197" y="107"/>
                      <a:pt x="193" y="107"/>
                    </a:cubicBezTo>
                    <a:cubicBezTo>
                      <a:pt x="189" y="107"/>
                      <a:pt x="186" y="110"/>
                      <a:pt x="185" y="114"/>
                    </a:cubicBezTo>
                    <a:cubicBezTo>
                      <a:pt x="165" y="114"/>
                      <a:pt x="165" y="114"/>
                      <a:pt x="165" y="114"/>
                    </a:cubicBezTo>
                    <a:cubicBezTo>
                      <a:pt x="165" y="110"/>
                      <a:pt x="165" y="110"/>
                      <a:pt x="165" y="110"/>
                    </a:cubicBezTo>
                    <a:cubicBezTo>
                      <a:pt x="157" y="110"/>
                      <a:pt x="157" y="110"/>
                      <a:pt x="157" y="110"/>
                    </a:cubicBezTo>
                    <a:cubicBezTo>
                      <a:pt x="157" y="102"/>
                      <a:pt x="157" y="102"/>
                      <a:pt x="157" y="102"/>
                    </a:cubicBezTo>
                    <a:lnTo>
                      <a:pt x="165" y="102"/>
                    </a:lnTo>
                    <a:close/>
                    <a:moveTo>
                      <a:pt x="209" y="91"/>
                    </a:moveTo>
                    <a:cubicBezTo>
                      <a:pt x="211" y="91"/>
                      <a:pt x="213" y="93"/>
                      <a:pt x="213" y="95"/>
                    </a:cubicBezTo>
                    <a:cubicBezTo>
                      <a:pt x="213" y="97"/>
                      <a:pt x="211" y="99"/>
                      <a:pt x="209" y="99"/>
                    </a:cubicBezTo>
                    <a:cubicBezTo>
                      <a:pt x="207" y="99"/>
                      <a:pt x="205" y="97"/>
                      <a:pt x="205" y="95"/>
                    </a:cubicBezTo>
                    <a:cubicBezTo>
                      <a:pt x="205" y="93"/>
                      <a:pt x="207" y="91"/>
                      <a:pt x="209" y="91"/>
                    </a:cubicBezTo>
                    <a:close/>
                    <a:moveTo>
                      <a:pt x="209" y="63"/>
                    </a:moveTo>
                    <a:cubicBezTo>
                      <a:pt x="211" y="63"/>
                      <a:pt x="213" y="65"/>
                      <a:pt x="213" y="67"/>
                    </a:cubicBezTo>
                    <a:cubicBezTo>
                      <a:pt x="213" y="69"/>
                      <a:pt x="211" y="71"/>
                      <a:pt x="209" y="71"/>
                    </a:cubicBezTo>
                    <a:cubicBezTo>
                      <a:pt x="207" y="71"/>
                      <a:pt x="205" y="69"/>
                      <a:pt x="205" y="67"/>
                    </a:cubicBezTo>
                    <a:cubicBezTo>
                      <a:pt x="205" y="65"/>
                      <a:pt x="207" y="63"/>
                      <a:pt x="209" y="63"/>
                    </a:cubicBezTo>
                    <a:close/>
                    <a:moveTo>
                      <a:pt x="157" y="74"/>
                    </a:moveTo>
                    <a:cubicBezTo>
                      <a:pt x="161" y="74"/>
                      <a:pt x="161" y="74"/>
                      <a:pt x="161" y="74"/>
                    </a:cubicBezTo>
                    <a:cubicBezTo>
                      <a:pt x="161" y="78"/>
                      <a:pt x="161" y="78"/>
                      <a:pt x="161" y="78"/>
                    </a:cubicBezTo>
                    <a:cubicBezTo>
                      <a:pt x="157" y="78"/>
                      <a:pt x="157" y="78"/>
                      <a:pt x="157" y="78"/>
                    </a:cubicBezTo>
                    <a:lnTo>
                      <a:pt x="157" y="74"/>
                    </a:lnTo>
                    <a:close/>
                    <a:moveTo>
                      <a:pt x="147" y="8"/>
                    </a:moveTo>
                    <a:cubicBezTo>
                      <a:pt x="147" y="6"/>
                      <a:pt x="149" y="4"/>
                      <a:pt x="151" y="4"/>
                    </a:cubicBezTo>
                    <a:cubicBezTo>
                      <a:pt x="153" y="4"/>
                      <a:pt x="155" y="6"/>
                      <a:pt x="155" y="8"/>
                    </a:cubicBezTo>
                    <a:cubicBezTo>
                      <a:pt x="155" y="10"/>
                      <a:pt x="153" y="12"/>
                      <a:pt x="151" y="12"/>
                    </a:cubicBezTo>
                    <a:cubicBezTo>
                      <a:pt x="149" y="12"/>
                      <a:pt x="147" y="10"/>
                      <a:pt x="147" y="8"/>
                    </a:cubicBezTo>
                    <a:close/>
                    <a:moveTo>
                      <a:pt x="123" y="8"/>
                    </a:moveTo>
                    <a:cubicBezTo>
                      <a:pt x="123" y="6"/>
                      <a:pt x="125" y="4"/>
                      <a:pt x="127" y="4"/>
                    </a:cubicBezTo>
                    <a:cubicBezTo>
                      <a:pt x="129" y="4"/>
                      <a:pt x="131" y="6"/>
                      <a:pt x="131" y="8"/>
                    </a:cubicBezTo>
                    <a:cubicBezTo>
                      <a:pt x="131" y="10"/>
                      <a:pt x="129" y="12"/>
                      <a:pt x="127" y="12"/>
                    </a:cubicBezTo>
                    <a:cubicBezTo>
                      <a:pt x="125" y="12"/>
                      <a:pt x="123" y="10"/>
                      <a:pt x="123" y="8"/>
                    </a:cubicBezTo>
                    <a:close/>
                    <a:moveTo>
                      <a:pt x="95" y="16"/>
                    </a:moveTo>
                    <a:cubicBezTo>
                      <a:pt x="95" y="14"/>
                      <a:pt x="97" y="12"/>
                      <a:pt x="99" y="12"/>
                    </a:cubicBezTo>
                    <a:cubicBezTo>
                      <a:pt x="101" y="12"/>
                      <a:pt x="103" y="14"/>
                      <a:pt x="103" y="16"/>
                    </a:cubicBezTo>
                    <a:cubicBezTo>
                      <a:pt x="103" y="18"/>
                      <a:pt x="101" y="20"/>
                      <a:pt x="99" y="20"/>
                    </a:cubicBezTo>
                    <a:cubicBezTo>
                      <a:pt x="97" y="20"/>
                      <a:pt x="95" y="18"/>
                      <a:pt x="95" y="16"/>
                    </a:cubicBezTo>
                    <a:close/>
                    <a:moveTo>
                      <a:pt x="67" y="8"/>
                    </a:moveTo>
                    <a:cubicBezTo>
                      <a:pt x="67" y="6"/>
                      <a:pt x="69" y="4"/>
                      <a:pt x="71" y="4"/>
                    </a:cubicBezTo>
                    <a:cubicBezTo>
                      <a:pt x="73" y="4"/>
                      <a:pt x="75" y="6"/>
                      <a:pt x="75" y="8"/>
                    </a:cubicBezTo>
                    <a:cubicBezTo>
                      <a:pt x="75" y="10"/>
                      <a:pt x="73" y="12"/>
                      <a:pt x="71" y="12"/>
                    </a:cubicBezTo>
                    <a:cubicBezTo>
                      <a:pt x="69" y="12"/>
                      <a:pt x="67" y="10"/>
                      <a:pt x="67" y="8"/>
                    </a:cubicBezTo>
                    <a:close/>
                    <a:moveTo>
                      <a:pt x="12" y="71"/>
                    </a:moveTo>
                    <a:cubicBezTo>
                      <a:pt x="10" y="71"/>
                      <a:pt x="8" y="69"/>
                      <a:pt x="8" y="67"/>
                    </a:cubicBezTo>
                    <a:cubicBezTo>
                      <a:pt x="8" y="65"/>
                      <a:pt x="10" y="63"/>
                      <a:pt x="12" y="63"/>
                    </a:cubicBezTo>
                    <a:cubicBezTo>
                      <a:pt x="14" y="63"/>
                      <a:pt x="16" y="65"/>
                      <a:pt x="16" y="67"/>
                    </a:cubicBezTo>
                    <a:cubicBezTo>
                      <a:pt x="16" y="69"/>
                      <a:pt x="14" y="71"/>
                      <a:pt x="12" y="71"/>
                    </a:cubicBezTo>
                    <a:close/>
                    <a:moveTo>
                      <a:pt x="8" y="99"/>
                    </a:moveTo>
                    <a:cubicBezTo>
                      <a:pt x="6" y="99"/>
                      <a:pt x="4" y="97"/>
                      <a:pt x="4" y="95"/>
                    </a:cubicBezTo>
                    <a:cubicBezTo>
                      <a:pt x="4" y="93"/>
                      <a:pt x="6" y="91"/>
                      <a:pt x="8" y="91"/>
                    </a:cubicBezTo>
                    <a:cubicBezTo>
                      <a:pt x="10" y="91"/>
                      <a:pt x="12" y="93"/>
                      <a:pt x="12" y="95"/>
                    </a:cubicBezTo>
                    <a:cubicBezTo>
                      <a:pt x="12" y="97"/>
                      <a:pt x="10" y="99"/>
                      <a:pt x="8" y="99"/>
                    </a:cubicBezTo>
                    <a:close/>
                    <a:moveTo>
                      <a:pt x="24" y="119"/>
                    </a:moveTo>
                    <a:cubicBezTo>
                      <a:pt x="22" y="119"/>
                      <a:pt x="20" y="117"/>
                      <a:pt x="20" y="115"/>
                    </a:cubicBezTo>
                    <a:cubicBezTo>
                      <a:pt x="20" y="113"/>
                      <a:pt x="22" y="111"/>
                      <a:pt x="24" y="111"/>
                    </a:cubicBezTo>
                    <a:cubicBezTo>
                      <a:pt x="26" y="111"/>
                      <a:pt x="28" y="113"/>
                      <a:pt x="28" y="115"/>
                    </a:cubicBezTo>
                    <a:cubicBezTo>
                      <a:pt x="28" y="117"/>
                      <a:pt x="26" y="119"/>
                      <a:pt x="24" y="119"/>
                    </a:cubicBezTo>
                    <a:close/>
                    <a:moveTo>
                      <a:pt x="8" y="147"/>
                    </a:moveTo>
                    <a:cubicBezTo>
                      <a:pt x="6" y="147"/>
                      <a:pt x="4" y="145"/>
                      <a:pt x="4" y="143"/>
                    </a:cubicBezTo>
                    <a:cubicBezTo>
                      <a:pt x="4" y="141"/>
                      <a:pt x="6" y="139"/>
                      <a:pt x="8" y="139"/>
                    </a:cubicBezTo>
                    <a:cubicBezTo>
                      <a:pt x="10" y="139"/>
                      <a:pt x="12" y="141"/>
                      <a:pt x="12" y="143"/>
                    </a:cubicBezTo>
                    <a:cubicBezTo>
                      <a:pt x="12" y="145"/>
                      <a:pt x="10" y="147"/>
                      <a:pt x="8" y="147"/>
                    </a:cubicBezTo>
                    <a:close/>
                    <a:moveTo>
                      <a:pt x="61" y="138"/>
                    </a:moveTo>
                    <a:cubicBezTo>
                      <a:pt x="57" y="138"/>
                      <a:pt x="57" y="138"/>
                      <a:pt x="57" y="138"/>
                    </a:cubicBezTo>
                    <a:cubicBezTo>
                      <a:pt x="57" y="134"/>
                      <a:pt x="57" y="134"/>
                      <a:pt x="57" y="134"/>
                    </a:cubicBezTo>
                    <a:cubicBezTo>
                      <a:pt x="61" y="134"/>
                      <a:pt x="61" y="134"/>
                      <a:pt x="61" y="134"/>
                    </a:cubicBezTo>
                    <a:lnTo>
                      <a:pt x="61" y="138"/>
                    </a:lnTo>
                    <a:close/>
                    <a:moveTo>
                      <a:pt x="61" y="118"/>
                    </a:moveTo>
                    <a:cubicBezTo>
                      <a:pt x="57" y="118"/>
                      <a:pt x="57" y="118"/>
                      <a:pt x="57" y="118"/>
                    </a:cubicBezTo>
                    <a:cubicBezTo>
                      <a:pt x="57" y="114"/>
                      <a:pt x="57" y="114"/>
                      <a:pt x="57" y="114"/>
                    </a:cubicBezTo>
                    <a:cubicBezTo>
                      <a:pt x="61" y="114"/>
                      <a:pt x="61" y="114"/>
                      <a:pt x="61" y="114"/>
                    </a:cubicBezTo>
                    <a:lnTo>
                      <a:pt x="61" y="118"/>
                    </a:lnTo>
                    <a:close/>
                    <a:moveTo>
                      <a:pt x="61" y="98"/>
                    </a:moveTo>
                    <a:cubicBezTo>
                      <a:pt x="57" y="98"/>
                      <a:pt x="57" y="98"/>
                      <a:pt x="57" y="98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61" y="94"/>
                      <a:pt x="61" y="94"/>
                      <a:pt x="61" y="94"/>
                    </a:cubicBezTo>
                    <a:lnTo>
                      <a:pt x="61" y="98"/>
                    </a:lnTo>
                    <a:close/>
                    <a:moveTo>
                      <a:pt x="61" y="78"/>
                    </a:moveTo>
                    <a:cubicBezTo>
                      <a:pt x="57" y="78"/>
                      <a:pt x="57" y="78"/>
                      <a:pt x="57" y="78"/>
                    </a:cubicBezTo>
                    <a:cubicBezTo>
                      <a:pt x="57" y="74"/>
                      <a:pt x="57" y="74"/>
                      <a:pt x="57" y="74"/>
                    </a:cubicBezTo>
                    <a:cubicBezTo>
                      <a:pt x="61" y="74"/>
                      <a:pt x="61" y="74"/>
                      <a:pt x="61" y="74"/>
                    </a:cubicBezTo>
                    <a:lnTo>
                      <a:pt x="61" y="78"/>
                    </a:lnTo>
                    <a:close/>
                    <a:moveTo>
                      <a:pt x="71" y="206"/>
                    </a:moveTo>
                    <a:cubicBezTo>
                      <a:pt x="71" y="208"/>
                      <a:pt x="69" y="210"/>
                      <a:pt x="67" y="210"/>
                    </a:cubicBezTo>
                    <a:cubicBezTo>
                      <a:pt x="65" y="210"/>
                      <a:pt x="63" y="208"/>
                      <a:pt x="63" y="206"/>
                    </a:cubicBezTo>
                    <a:cubicBezTo>
                      <a:pt x="63" y="204"/>
                      <a:pt x="65" y="202"/>
                      <a:pt x="67" y="202"/>
                    </a:cubicBezTo>
                    <a:cubicBezTo>
                      <a:pt x="69" y="202"/>
                      <a:pt x="71" y="204"/>
                      <a:pt x="71" y="206"/>
                    </a:cubicBezTo>
                    <a:close/>
                    <a:moveTo>
                      <a:pt x="95" y="206"/>
                    </a:moveTo>
                    <a:cubicBezTo>
                      <a:pt x="95" y="208"/>
                      <a:pt x="93" y="210"/>
                      <a:pt x="91" y="210"/>
                    </a:cubicBezTo>
                    <a:cubicBezTo>
                      <a:pt x="89" y="210"/>
                      <a:pt x="87" y="208"/>
                      <a:pt x="87" y="206"/>
                    </a:cubicBezTo>
                    <a:cubicBezTo>
                      <a:pt x="87" y="204"/>
                      <a:pt x="89" y="202"/>
                      <a:pt x="91" y="202"/>
                    </a:cubicBezTo>
                    <a:cubicBezTo>
                      <a:pt x="93" y="202"/>
                      <a:pt x="95" y="204"/>
                      <a:pt x="95" y="206"/>
                    </a:cubicBezTo>
                    <a:close/>
                    <a:moveTo>
                      <a:pt x="123" y="198"/>
                    </a:moveTo>
                    <a:cubicBezTo>
                      <a:pt x="123" y="200"/>
                      <a:pt x="121" y="202"/>
                      <a:pt x="119" y="202"/>
                    </a:cubicBezTo>
                    <a:cubicBezTo>
                      <a:pt x="117" y="202"/>
                      <a:pt x="115" y="200"/>
                      <a:pt x="115" y="198"/>
                    </a:cubicBezTo>
                    <a:cubicBezTo>
                      <a:pt x="115" y="196"/>
                      <a:pt x="117" y="194"/>
                      <a:pt x="119" y="194"/>
                    </a:cubicBezTo>
                    <a:cubicBezTo>
                      <a:pt x="121" y="194"/>
                      <a:pt x="123" y="196"/>
                      <a:pt x="123" y="198"/>
                    </a:cubicBezTo>
                    <a:close/>
                    <a:moveTo>
                      <a:pt x="151" y="206"/>
                    </a:moveTo>
                    <a:cubicBezTo>
                      <a:pt x="151" y="208"/>
                      <a:pt x="149" y="210"/>
                      <a:pt x="147" y="210"/>
                    </a:cubicBezTo>
                    <a:cubicBezTo>
                      <a:pt x="145" y="210"/>
                      <a:pt x="143" y="208"/>
                      <a:pt x="143" y="206"/>
                    </a:cubicBezTo>
                    <a:cubicBezTo>
                      <a:pt x="143" y="204"/>
                      <a:pt x="145" y="202"/>
                      <a:pt x="147" y="202"/>
                    </a:cubicBezTo>
                    <a:cubicBezTo>
                      <a:pt x="149" y="202"/>
                      <a:pt x="151" y="204"/>
                      <a:pt x="151" y="206"/>
                    </a:cubicBezTo>
                    <a:close/>
                    <a:moveTo>
                      <a:pt x="137" y="54"/>
                    </a:moveTo>
                    <a:cubicBezTo>
                      <a:pt x="141" y="54"/>
                      <a:pt x="141" y="54"/>
                      <a:pt x="141" y="54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37" y="58"/>
                      <a:pt x="137" y="58"/>
                      <a:pt x="137" y="58"/>
                    </a:cubicBezTo>
                    <a:lnTo>
                      <a:pt x="137" y="54"/>
                    </a:lnTo>
                    <a:close/>
                    <a:moveTo>
                      <a:pt x="117" y="54"/>
                    </a:moveTo>
                    <a:cubicBezTo>
                      <a:pt x="121" y="54"/>
                      <a:pt x="121" y="54"/>
                      <a:pt x="121" y="54"/>
                    </a:cubicBezTo>
                    <a:cubicBezTo>
                      <a:pt x="121" y="58"/>
                      <a:pt x="121" y="58"/>
                      <a:pt x="121" y="58"/>
                    </a:cubicBezTo>
                    <a:cubicBezTo>
                      <a:pt x="117" y="58"/>
                      <a:pt x="117" y="58"/>
                      <a:pt x="117" y="58"/>
                    </a:cubicBezTo>
                    <a:lnTo>
                      <a:pt x="117" y="54"/>
                    </a:lnTo>
                    <a:close/>
                    <a:moveTo>
                      <a:pt x="97" y="54"/>
                    </a:moveTo>
                    <a:cubicBezTo>
                      <a:pt x="101" y="54"/>
                      <a:pt x="101" y="54"/>
                      <a:pt x="101" y="54"/>
                    </a:cubicBezTo>
                    <a:cubicBezTo>
                      <a:pt x="101" y="58"/>
                      <a:pt x="101" y="58"/>
                      <a:pt x="101" y="58"/>
                    </a:cubicBezTo>
                    <a:cubicBezTo>
                      <a:pt x="97" y="58"/>
                      <a:pt x="97" y="58"/>
                      <a:pt x="97" y="58"/>
                    </a:cubicBezTo>
                    <a:lnTo>
                      <a:pt x="97" y="54"/>
                    </a:lnTo>
                    <a:close/>
                    <a:moveTo>
                      <a:pt x="77" y="54"/>
                    </a:moveTo>
                    <a:cubicBezTo>
                      <a:pt x="81" y="54"/>
                      <a:pt x="81" y="54"/>
                      <a:pt x="81" y="54"/>
                    </a:cubicBezTo>
                    <a:cubicBezTo>
                      <a:pt x="81" y="58"/>
                      <a:pt x="81" y="58"/>
                      <a:pt x="81" y="58"/>
                    </a:cubicBezTo>
                    <a:cubicBezTo>
                      <a:pt x="77" y="58"/>
                      <a:pt x="77" y="58"/>
                      <a:pt x="77" y="58"/>
                    </a:cubicBezTo>
                    <a:lnTo>
                      <a:pt x="77" y="54"/>
                    </a:lnTo>
                    <a:close/>
                    <a:moveTo>
                      <a:pt x="81" y="158"/>
                    </a:moveTo>
                    <a:cubicBezTo>
                      <a:pt x="77" y="158"/>
                      <a:pt x="77" y="158"/>
                      <a:pt x="77" y="158"/>
                    </a:cubicBezTo>
                    <a:cubicBezTo>
                      <a:pt x="77" y="154"/>
                      <a:pt x="77" y="154"/>
                      <a:pt x="77" y="154"/>
                    </a:cubicBezTo>
                    <a:cubicBezTo>
                      <a:pt x="81" y="154"/>
                      <a:pt x="81" y="154"/>
                      <a:pt x="81" y="154"/>
                    </a:cubicBezTo>
                    <a:lnTo>
                      <a:pt x="81" y="158"/>
                    </a:lnTo>
                    <a:close/>
                    <a:moveTo>
                      <a:pt x="101" y="158"/>
                    </a:moveTo>
                    <a:cubicBezTo>
                      <a:pt x="97" y="158"/>
                      <a:pt x="97" y="158"/>
                      <a:pt x="97" y="158"/>
                    </a:cubicBezTo>
                    <a:cubicBezTo>
                      <a:pt x="97" y="154"/>
                      <a:pt x="97" y="154"/>
                      <a:pt x="97" y="154"/>
                    </a:cubicBezTo>
                    <a:cubicBezTo>
                      <a:pt x="101" y="154"/>
                      <a:pt x="101" y="154"/>
                      <a:pt x="101" y="154"/>
                    </a:cubicBezTo>
                    <a:lnTo>
                      <a:pt x="101" y="158"/>
                    </a:lnTo>
                    <a:close/>
                    <a:moveTo>
                      <a:pt x="121" y="158"/>
                    </a:moveTo>
                    <a:cubicBezTo>
                      <a:pt x="117" y="158"/>
                      <a:pt x="117" y="158"/>
                      <a:pt x="117" y="158"/>
                    </a:cubicBezTo>
                    <a:cubicBezTo>
                      <a:pt x="117" y="154"/>
                      <a:pt x="117" y="154"/>
                      <a:pt x="117" y="154"/>
                    </a:cubicBezTo>
                    <a:cubicBezTo>
                      <a:pt x="121" y="154"/>
                      <a:pt x="121" y="154"/>
                      <a:pt x="121" y="154"/>
                    </a:cubicBezTo>
                    <a:lnTo>
                      <a:pt x="121" y="158"/>
                    </a:lnTo>
                    <a:close/>
                    <a:moveTo>
                      <a:pt x="141" y="158"/>
                    </a:moveTo>
                    <a:cubicBezTo>
                      <a:pt x="137" y="158"/>
                      <a:pt x="137" y="158"/>
                      <a:pt x="137" y="158"/>
                    </a:cubicBezTo>
                    <a:cubicBezTo>
                      <a:pt x="137" y="154"/>
                      <a:pt x="137" y="154"/>
                      <a:pt x="137" y="154"/>
                    </a:cubicBezTo>
                    <a:cubicBezTo>
                      <a:pt x="141" y="154"/>
                      <a:pt x="141" y="154"/>
                      <a:pt x="141" y="154"/>
                    </a:cubicBezTo>
                    <a:lnTo>
                      <a:pt x="141" y="158"/>
                    </a:lnTo>
                    <a:close/>
                    <a:moveTo>
                      <a:pt x="153" y="150"/>
                    </a:moveTo>
                    <a:cubicBezTo>
                      <a:pt x="65" y="150"/>
                      <a:pt x="65" y="150"/>
                      <a:pt x="65" y="150"/>
                    </a:cubicBezTo>
                    <a:cubicBezTo>
                      <a:pt x="65" y="62"/>
                      <a:pt x="65" y="62"/>
                      <a:pt x="65" y="62"/>
                    </a:cubicBezTo>
                    <a:cubicBezTo>
                      <a:pt x="153" y="62"/>
                      <a:pt x="153" y="62"/>
                      <a:pt x="153" y="62"/>
                    </a:cubicBezTo>
                    <a:lnTo>
                      <a:pt x="153" y="150"/>
                    </a:lnTo>
                    <a:close/>
                    <a:moveTo>
                      <a:pt x="209" y="139"/>
                    </a:moveTo>
                    <a:cubicBezTo>
                      <a:pt x="211" y="139"/>
                      <a:pt x="213" y="141"/>
                      <a:pt x="213" y="143"/>
                    </a:cubicBezTo>
                    <a:cubicBezTo>
                      <a:pt x="213" y="145"/>
                      <a:pt x="211" y="147"/>
                      <a:pt x="209" y="147"/>
                    </a:cubicBezTo>
                    <a:cubicBezTo>
                      <a:pt x="207" y="147"/>
                      <a:pt x="205" y="145"/>
                      <a:pt x="205" y="143"/>
                    </a:cubicBezTo>
                    <a:cubicBezTo>
                      <a:pt x="205" y="141"/>
                      <a:pt x="207" y="139"/>
                      <a:pt x="209" y="139"/>
                    </a:cubicBezTo>
                    <a:close/>
                    <a:moveTo>
                      <a:pt x="161" y="134"/>
                    </a:moveTo>
                    <a:cubicBezTo>
                      <a:pt x="161" y="138"/>
                      <a:pt x="161" y="138"/>
                      <a:pt x="161" y="138"/>
                    </a:cubicBezTo>
                    <a:cubicBezTo>
                      <a:pt x="157" y="138"/>
                      <a:pt x="157" y="138"/>
                      <a:pt x="157" y="138"/>
                    </a:cubicBezTo>
                    <a:cubicBezTo>
                      <a:pt x="157" y="134"/>
                      <a:pt x="157" y="134"/>
                      <a:pt x="157" y="134"/>
                    </a:cubicBezTo>
                    <a:lnTo>
                      <a:pt x="161" y="134"/>
                    </a:lnTo>
                    <a:close/>
                    <a:moveTo>
                      <a:pt x="193" y="111"/>
                    </a:moveTo>
                    <a:cubicBezTo>
                      <a:pt x="195" y="111"/>
                      <a:pt x="197" y="113"/>
                      <a:pt x="197" y="115"/>
                    </a:cubicBezTo>
                    <a:cubicBezTo>
                      <a:pt x="197" y="117"/>
                      <a:pt x="195" y="119"/>
                      <a:pt x="193" y="119"/>
                    </a:cubicBezTo>
                    <a:cubicBezTo>
                      <a:pt x="191" y="119"/>
                      <a:pt x="189" y="117"/>
                      <a:pt x="189" y="115"/>
                    </a:cubicBezTo>
                    <a:cubicBezTo>
                      <a:pt x="189" y="113"/>
                      <a:pt x="191" y="111"/>
                      <a:pt x="193" y="111"/>
                    </a:cubicBezTo>
                    <a:close/>
                    <a:moveTo>
                      <a:pt x="161" y="114"/>
                    </a:moveTo>
                    <a:cubicBezTo>
                      <a:pt x="161" y="118"/>
                      <a:pt x="161" y="118"/>
                      <a:pt x="161" y="118"/>
                    </a:cubicBezTo>
                    <a:cubicBezTo>
                      <a:pt x="157" y="118"/>
                      <a:pt x="157" y="118"/>
                      <a:pt x="157" y="118"/>
                    </a:cubicBezTo>
                    <a:cubicBezTo>
                      <a:pt x="157" y="114"/>
                      <a:pt x="157" y="114"/>
                      <a:pt x="157" y="114"/>
                    </a:cubicBezTo>
                    <a:lnTo>
                      <a:pt x="161" y="114"/>
                    </a:lnTo>
                    <a:close/>
                    <a:moveTo>
                      <a:pt x="157" y="94"/>
                    </a:moveTo>
                    <a:cubicBezTo>
                      <a:pt x="161" y="94"/>
                      <a:pt x="161" y="94"/>
                      <a:pt x="161" y="94"/>
                    </a:cubicBezTo>
                    <a:cubicBezTo>
                      <a:pt x="161" y="98"/>
                      <a:pt x="161" y="98"/>
                      <a:pt x="161" y="98"/>
                    </a:cubicBezTo>
                    <a:cubicBezTo>
                      <a:pt x="157" y="98"/>
                      <a:pt x="157" y="98"/>
                      <a:pt x="157" y="98"/>
                    </a:cubicBezTo>
                    <a:lnTo>
                      <a:pt x="157" y="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3">
                <a:extLst>
                  <a:ext uri="{FF2B5EF4-FFF2-40B4-BE49-F238E27FC236}">
                    <a16:creationId xmlns:a16="http://schemas.microsoft.com/office/drawing/2014/main" id="{EF9CDDE6-F70B-534E-8E8C-C0040BF355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6963" y="5595938"/>
                <a:ext cx="201613" cy="201613"/>
              </a:xfrm>
              <a:custGeom>
                <a:avLst/>
                <a:gdLst>
                  <a:gd name="T0" fmla="*/ 127 w 127"/>
                  <a:gd name="T1" fmla="*/ 0 h 127"/>
                  <a:gd name="T2" fmla="*/ 0 w 127"/>
                  <a:gd name="T3" fmla="*/ 0 h 127"/>
                  <a:gd name="T4" fmla="*/ 0 w 127"/>
                  <a:gd name="T5" fmla="*/ 127 h 127"/>
                  <a:gd name="T6" fmla="*/ 127 w 127"/>
                  <a:gd name="T7" fmla="*/ 127 h 127"/>
                  <a:gd name="T8" fmla="*/ 127 w 127"/>
                  <a:gd name="T9" fmla="*/ 0 h 127"/>
                  <a:gd name="T10" fmla="*/ 120 w 127"/>
                  <a:gd name="T11" fmla="*/ 120 h 127"/>
                  <a:gd name="T12" fmla="*/ 7 w 127"/>
                  <a:gd name="T13" fmla="*/ 120 h 127"/>
                  <a:gd name="T14" fmla="*/ 7 w 127"/>
                  <a:gd name="T15" fmla="*/ 7 h 127"/>
                  <a:gd name="T16" fmla="*/ 120 w 127"/>
                  <a:gd name="T17" fmla="*/ 7 h 127"/>
                  <a:gd name="T18" fmla="*/ 120 w 127"/>
                  <a:gd name="T19" fmla="*/ 12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" h="127">
                    <a:moveTo>
                      <a:pt x="127" y="0"/>
                    </a:moveTo>
                    <a:lnTo>
                      <a:pt x="0" y="0"/>
                    </a:lnTo>
                    <a:lnTo>
                      <a:pt x="0" y="127"/>
                    </a:lnTo>
                    <a:lnTo>
                      <a:pt x="127" y="127"/>
                    </a:lnTo>
                    <a:lnTo>
                      <a:pt x="127" y="0"/>
                    </a:lnTo>
                    <a:close/>
                    <a:moveTo>
                      <a:pt x="120" y="120"/>
                    </a:moveTo>
                    <a:lnTo>
                      <a:pt x="7" y="120"/>
                    </a:lnTo>
                    <a:lnTo>
                      <a:pt x="7" y="7"/>
                    </a:lnTo>
                    <a:lnTo>
                      <a:pt x="120" y="7"/>
                    </a:lnTo>
                    <a:lnTo>
                      <a:pt x="120" y="1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4">
                <a:extLst>
                  <a:ext uri="{FF2B5EF4-FFF2-40B4-BE49-F238E27FC236}">
                    <a16:creationId xmlns:a16="http://schemas.microsoft.com/office/drawing/2014/main" id="{6517563C-9F53-4A4D-8EB1-2C8B62446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1575" y="5637213"/>
                <a:ext cx="84138" cy="84138"/>
              </a:xfrm>
              <a:custGeom>
                <a:avLst/>
                <a:gdLst>
                  <a:gd name="T0" fmla="*/ 4 w 53"/>
                  <a:gd name="T1" fmla="*/ 53 h 53"/>
                  <a:gd name="T2" fmla="*/ 53 w 53"/>
                  <a:gd name="T3" fmla="*/ 4 h 53"/>
                  <a:gd name="T4" fmla="*/ 50 w 53"/>
                  <a:gd name="T5" fmla="*/ 0 h 53"/>
                  <a:gd name="T6" fmla="*/ 0 w 53"/>
                  <a:gd name="T7" fmla="*/ 50 h 53"/>
                  <a:gd name="T8" fmla="*/ 4 w 5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3">
                    <a:moveTo>
                      <a:pt x="4" y="53"/>
                    </a:moveTo>
                    <a:lnTo>
                      <a:pt x="53" y="4"/>
                    </a:lnTo>
                    <a:lnTo>
                      <a:pt x="50" y="0"/>
                    </a:lnTo>
                    <a:lnTo>
                      <a:pt x="0" y="50"/>
                    </a:lnTo>
                    <a:lnTo>
                      <a:pt x="4" y="5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5">
                <a:extLst>
                  <a:ext uri="{FF2B5EF4-FFF2-40B4-BE49-F238E27FC236}">
                    <a16:creationId xmlns:a16="http://schemas.microsoft.com/office/drawing/2014/main" id="{B2959B61-4D6A-5743-A5AD-09882668F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7125" y="5659438"/>
                <a:ext cx="73025" cy="73025"/>
              </a:xfrm>
              <a:custGeom>
                <a:avLst/>
                <a:gdLst>
                  <a:gd name="T0" fmla="*/ 4 w 46"/>
                  <a:gd name="T1" fmla="*/ 46 h 46"/>
                  <a:gd name="T2" fmla="*/ 46 w 46"/>
                  <a:gd name="T3" fmla="*/ 4 h 46"/>
                  <a:gd name="T4" fmla="*/ 43 w 46"/>
                  <a:gd name="T5" fmla="*/ 0 h 46"/>
                  <a:gd name="T6" fmla="*/ 0 w 46"/>
                  <a:gd name="T7" fmla="*/ 43 h 46"/>
                  <a:gd name="T8" fmla="*/ 4 w 46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6">
                    <a:moveTo>
                      <a:pt x="4" y="46"/>
                    </a:moveTo>
                    <a:lnTo>
                      <a:pt x="46" y="4"/>
                    </a:lnTo>
                    <a:lnTo>
                      <a:pt x="43" y="0"/>
                    </a:lnTo>
                    <a:lnTo>
                      <a:pt x="0" y="43"/>
                    </a:lnTo>
                    <a:lnTo>
                      <a:pt x="4" y="4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45853B5-5C57-A844-B368-AD201BD6B919}"/>
                </a:ext>
              </a:extLst>
            </p:cNvPr>
            <p:cNvGrpSpPr/>
            <p:nvPr/>
          </p:nvGrpSpPr>
          <p:grpSpPr>
            <a:xfrm>
              <a:off x="4314906" y="2133367"/>
              <a:ext cx="606425" cy="571501"/>
              <a:chOff x="3433763" y="2587625"/>
              <a:chExt cx="606425" cy="571501"/>
            </a:xfrm>
            <a:solidFill>
              <a:srgbClr val="0053A1"/>
            </a:solidFill>
          </p:grpSpPr>
          <p:sp>
            <p:nvSpPr>
              <p:cNvPr id="22" name="Freeform 241">
                <a:extLst>
                  <a:ext uri="{FF2B5EF4-FFF2-40B4-BE49-F238E27FC236}">
                    <a16:creationId xmlns:a16="http://schemas.microsoft.com/office/drawing/2014/main" id="{4605CE87-743E-2F41-9414-BA3875C1D3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4250" y="2857500"/>
                <a:ext cx="201613" cy="201613"/>
              </a:xfrm>
              <a:custGeom>
                <a:avLst/>
                <a:gdLst>
                  <a:gd name="T0" fmla="*/ 36 w 72"/>
                  <a:gd name="T1" fmla="*/ 0 h 72"/>
                  <a:gd name="T2" fmla="*/ 0 w 72"/>
                  <a:gd name="T3" fmla="*/ 36 h 72"/>
                  <a:gd name="T4" fmla="*/ 36 w 72"/>
                  <a:gd name="T5" fmla="*/ 72 h 72"/>
                  <a:gd name="T6" fmla="*/ 72 w 72"/>
                  <a:gd name="T7" fmla="*/ 36 h 72"/>
                  <a:gd name="T8" fmla="*/ 36 w 72"/>
                  <a:gd name="T9" fmla="*/ 0 h 72"/>
                  <a:gd name="T10" fmla="*/ 36 w 72"/>
                  <a:gd name="T11" fmla="*/ 68 h 72"/>
                  <a:gd name="T12" fmla="*/ 4 w 72"/>
                  <a:gd name="T13" fmla="*/ 36 h 72"/>
                  <a:gd name="T14" fmla="*/ 36 w 72"/>
                  <a:gd name="T15" fmla="*/ 4 h 72"/>
                  <a:gd name="T16" fmla="*/ 68 w 72"/>
                  <a:gd name="T17" fmla="*/ 36 h 72"/>
                  <a:gd name="T18" fmla="*/ 36 w 72"/>
                  <a:gd name="T19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0"/>
                    </a:moveTo>
                    <a:cubicBezTo>
                      <a:pt x="16" y="0"/>
                      <a:pt x="0" y="16"/>
                      <a:pt x="0" y="36"/>
                    </a:cubicBezTo>
                    <a:cubicBezTo>
                      <a:pt x="0" y="56"/>
                      <a:pt x="16" y="72"/>
                      <a:pt x="36" y="72"/>
                    </a:cubicBezTo>
                    <a:cubicBezTo>
                      <a:pt x="56" y="72"/>
                      <a:pt x="72" y="56"/>
                      <a:pt x="72" y="36"/>
                    </a:cubicBezTo>
                    <a:cubicBezTo>
                      <a:pt x="72" y="16"/>
                      <a:pt x="56" y="0"/>
                      <a:pt x="36" y="0"/>
                    </a:cubicBezTo>
                    <a:close/>
                    <a:moveTo>
                      <a:pt x="36" y="68"/>
                    </a:moveTo>
                    <a:cubicBezTo>
                      <a:pt x="18" y="68"/>
                      <a:pt x="4" y="54"/>
                      <a:pt x="4" y="36"/>
                    </a:cubicBezTo>
                    <a:cubicBezTo>
                      <a:pt x="4" y="18"/>
                      <a:pt x="18" y="4"/>
                      <a:pt x="36" y="4"/>
                    </a:cubicBezTo>
                    <a:cubicBezTo>
                      <a:pt x="54" y="4"/>
                      <a:pt x="68" y="18"/>
                      <a:pt x="68" y="36"/>
                    </a:cubicBezTo>
                    <a:cubicBezTo>
                      <a:pt x="68" y="54"/>
                      <a:pt x="54" y="68"/>
                      <a:pt x="36" y="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42">
                <a:extLst>
                  <a:ext uri="{FF2B5EF4-FFF2-40B4-BE49-F238E27FC236}">
                    <a16:creationId xmlns:a16="http://schemas.microsoft.com/office/drawing/2014/main" id="{957A9118-ADFF-4846-995C-C4AAFE8609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33763" y="2767013"/>
                <a:ext cx="382588" cy="381000"/>
              </a:xfrm>
              <a:custGeom>
                <a:avLst/>
                <a:gdLst>
                  <a:gd name="T0" fmla="*/ 75 w 136"/>
                  <a:gd name="T1" fmla="*/ 17 h 136"/>
                  <a:gd name="T2" fmla="*/ 79 w 136"/>
                  <a:gd name="T3" fmla="*/ 21 h 136"/>
                  <a:gd name="T4" fmla="*/ 98 w 136"/>
                  <a:gd name="T5" fmla="*/ 27 h 136"/>
                  <a:gd name="T6" fmla="*/ 109 w 136"/>
                  <a:gd name="T7" fmla="*/ 20 h 136"/>
                  <a:gd name="T8" fmla="*/ 116 w 136"/>
                  <a:gd name="T9" fmla="*/ 26 h 136"/>
                  <a:gd name="T10" fmla="*/ 109 w 136"/>
                  <a:gd name="T11" fmla="*/ 38 h 136"/>
                  <a:gd name="T12" fmla="*/ 115 w 136"/>
                  <a:gd name="T13" fmla="*/ 57 h 136"/>
                  <a:gd name="T14" fmla="*/ 118 w 136"/>
                  <a:gd name="T15" fmla="*/ 61 h 136"/>
                  <a:gd name="T16" fmla="*/ 131 w 136"/>
                  <a:gd name="T17" fmla="*/ 63 h 136"/>
                  <a:gd name="T18" fmla="*/ 131 w 136"/>
                  <a:gd name="T19" fmla="*/ 73 h 136"/>
                  <a:gd name="T20" fmla="*/ 118 w 136"/>
                  <a:gd name="T21" fmla="*/ 75 h 136"/>
                  <a:gd name="T22" fmla="*/ 115 w 136"/>
                  <a:gd name="T23" fmla="*/ 79 h 136"/>
                  <a:gd name="T24" fmla="*/ 109 w 136"/>
                  <a:gd name="T25" fmla="*/ 98 h 136"/>
                  <a:gd name="T26" fmla="*/ 116 w 136"/>
                  <a:gd name="T27" fmla="*/ 110 h 136"/>
                  <a:gd name="T28" fmla="*/ 109 w 136"/>
                  <a:gd name="T29" fmla="*/ 116 h 136"/>
                  <a:gd name="T30" fmla="*/ 96 w 136"/>
                  <a:gd name="T31" fmla="*/ 107 h 136"/>
                  <a:gd name="T32" fmla="*/ 76 w 136"/>
                  <a:gd name="T33" fmla="*/ 116 h 136"/>
                  <a:gd name="T34" fmla="*/ 73 w 136"/>
                  <a:gd name="T35" fmla="*/ 131 h 136"/>
                  <a:gd name="T36" fmla="*/ 63 w 136"/>
                  <a:gd name="T37" fmla="*/ 131 h 136"/>
                  <a:gd name="T38" fmla="*/ 61 w 136"/>
                  <a:gd name="T39" fmla="*/ 118 h 136"/>
                  <a:gd name="T40" fmla="*/ 42 w 136"/>
                  <a:gd name="T41" fmla="*/ 109 h 136"/>
                  <a:gd name="T42" fmla="*/ 38 w 136"/>
                  <a:gd name="T43" fmla="*/ 109 h 136"/>
                  <a:gd name="T44" fmla="*/ 26 w 136"/>
                  <a:gd name="T45" fmla="*/ 116 h 136"/>
                  <a:gd name="T46" fmla="*/ 20 w 136"/>
                  <a:gd name="T47" fmla="*/ 109 h 136"/>
                  <a:gd name="T48" fmla="*/ 27 w 136"/>
                  <a:gd name="T49" fmla="*/ 98 h 136"/>
                  <a:gd name="T50" fmla="*/ 21 w 136"/>
                  <a:gd name="T51" fmla="*/ 79 h 136"/>
                  <a:gd name="T52" fmla="*/ 18 w 136"/>
                  <a:gd name="T53" fmla="*/ 75 h 136"/>
                  <a:gd name="T54" fmla="*/ 4 w 136"/>
                  <a:gd name="T55" fmla="*/ 72 h 136"/>
                  <a:gd name="T56" fmla="*/ 17 w 136"/>
                  <a:gd name="T57" fmla="*/ 61 h 136"/>
                  <a:gd name="T58" fmla="*/ 21 w 136"/>
                  <a:gd name="T59" fmla="*/ 60 h 136"/>
                  <a:gd name="T60" fmla="*/ 29 w 136"/>
                  <a:gd name="T61" fmla="*/ 40 h 136"/>
                  <a:gd name="T62" fmla="*/ 27 w 136"/>
                  <a:gd name="T63" fmla="*/ 37 h 136"/>
                  <a:gd name="T64" fmla="*/ 26 w 136"/>
                  <a:gd name="T65" fmla="*/ 20 h 136"/>
                  <a:gd name="T66" fmla="*/ 37 w 136"/>
                  <a:gd name="T67" fmla="*/ 27 h 136"/>
                  <a:gd name="T68" fmla="*/ 40 w 136"/>
                  <a:gd name="T69" fmla="*/ 29 h 136"/>
                  <a:gd name="T70" fmla="*/ 60 w 136"/>
                  <a:gd name="T71" fmla="*/ 21 h 136"/>
                  <a:gd name="T72" fmla="*/ 61 w 136"/>
                  <a:gd name="T73" fmla="*/ 17 h 136"/>
                  <a:gd name="T74" fmla="*/ 72 w 136"/>
                  <a:gd name="T75" fmla="*/ 4 h 136"/>
                  <a:gd name="T76" fmla="*/ 59 w 136"/>
                  <a:gd name="T77" fmla="*/ 4 h 136"/>
                  <a:gd name="T78" fmla="*/ 40 w 136"/>
                  <a:gd name="T79" fmla="*/ 24 h 136"/>
                  <a:gd name="T80" fmla="*/ 26 w 136"/>
                  <a:gd name="T81" fmla="*/ 16 h 136"/>
                  <a:gd name="T82" fmla="*/ 16 w 136"/>
                  <a:gd name="T83" fmla="*/ 29 h 136"/>
                  <a:gd name="T84" fmla="*/ 17 w 136"/>
                  <a:gd name="T85" fmla="*/ 57 h 136"/>
                  <a:gd name="T86" fmla="*/ 0 w 136"/>
                  <a:gd name="T87" fmla="*/ 64 h 136"/>
                  <a:gd name="T88" fmla="*/ 16 w 136"/>
                  <a:gd name="T89" fmla="*/ 79 h 136"/>
                  <a:gd name="T90" fmla="*/ 23 w 136"/>
                  <a:gd name="T91" fmla="*/ 97 h 136"/>
                  <a:gd name="T92" fmla="*/ 23 w 136"/>
                  <a:gd name="T93" fmla="*/ 119 h 136"/>
                  <a:gd name="T94" fmla="*/ 39 w 136"/>
                  <a:gd name="T95" fmla="*/ 113 h 136"/>
                  <a:gd name="T96" fmla="*/ 57 w 136"/>
                  <a:gd name="T97" fmla="*/ 120 h 136"/>
                  <a:gd name="T98" fmla="*/ 72 w 136"/>
                  <a:gd name="T99" fmla="*/ 136 h 136"/>
                  <a:gd name="T100" fmla="*/ 79 w 136"/>
                  <a:gd name="T101" fmla="*/ 119 h 136"/>
                  <a:gd name="T102" fmla="*/ 107 w 136"/>
                  <a:gd name="T103" fmla="*/ 120 h 136"/>
                  <a:gd name="T104" fmla="*/ 119 w 136"/>
                  <a:gd name="T105" fmla="*/ 113 h 136"/>
                  <a:gd name="T106" fmla="*/ 112 w 136"/>
                  <a:gd name="T107" fmla="*/ 96 h 136"/>
                  <a:gd name="T108" fmla="*/ 132 w 136"/>
                  <a:gd name="T109" fmla="*/ 77 h 136"/>
                  <a:gd name="T110" fmla="*/ 132 w 136"/>
                  <a:gd name="T111" fmla="*/ 59 h 136"/>
                  <a:gd name="T112" fmla="*/ 112 w 136"/>
                  <a:gd name="T113" fmla="*/ 40 h 136"/>
                  <a:gd name="T114" fmla="*/ 119 w 136"/>
                  <a:gd name="T115" fmla="*/ 23 h 136"/>
                  <a:gd name="T116" fmla="*/ 107 w 136"/>
                  <a:gd name="T117" fmla="*/ 16 h 136"/>
                  <a:gd name="T118" fmla="*/ 79 w 136"/>
                  <a:gd name="T119" fmla="*/ 17 h 136"/>
                  <a:gd name="T120" fmla="*/ 72 w 136"/>
                  <a:gd name="T12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6" h="136">
                    <a:moveTo>
                      <a:pt x="72" y="4"/>
                    </a:moveTo>
                    <a:cubicBezTo>
                      <a:pt x="72" y="4"/>
                      <a:pt x="73" y="4"/>
                      <a:pt x="73" y="5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8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84" y="22"/>
                      <a:pt x="89" y="25"/>
                      <a:pt x="94" y="27"/>
                    </a:cubicBezTo>
                    <a:cubicBezTo>
                      <a:pt x="96" y="29"/>
                      <a:pt x="96" y="29"/>
                      <a:pt x="96" y="29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109" y="20"/>
                      <a:pt x="109" y="20"/>
                      <a:pt x="109" y="20"/>
                    </a:cubicBezTo>
                    <a:cubicBezTo>
                      <a:pt x="109" y="20"/>
                      <a:pt x="110" y="20"/>
                      <a:pt x="110" y="20"/>
                    </a:cubicBezTo>
                    <a:cubicBezTo>
                      <a:pt x="110" y="20"/>
                      <a:pt x="110" y="20"/>
                      <a:pt x="110" y="20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6" y="26"/>
                      <a:pt x="116" y="26"/>
                      <a:pt x="116" y="2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7"/>
                      <a:pt x="109" y="38"/>
                      <a:pt x="109" y="38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09" y="42"/>
                      <a:pt x="109" y="42"/>
                      <a:pt x="109" y="42"/>
                    </a:cubicBezTo>
                    <a:cubicBezTo>
                      <a:pt x="111" y="47"/>
                      <a:pt x="114" y="52"/>
                      <a:pt x="115" y="57"/>
                    </a:cubicBezTo>
                    <a:cubicBezTo>
                      <a:pt x="115" y="60"/>
                      <a:pt x="115" y="60"/>
                      <a:pt x="115" y="60"/>
                    </a:cubicBezTo>
                    <a:cubicBezTo>
                      <a:pt x="118" y="61"/>
                      <a:pt x="118" y="61"/>
                      <a:pt x="118" y="61"/>
                    </a:cubicBezTo>
                    <a:cubicBezTo>
                      <a:pt x="118" y="61"/>
                      <a:pt x="118" y="61"/>
                      <a:pt x="118" y="61"/>
                    </a:cubicBezTo>
                    <a:cubicBezTo>
                      <a:pt x="118" y="61"/>
                      <a:pt x="118" y="61"/>
                      <a:pt x="118" y="61"/>
                    </a:cubicBezTo>
                    <a:cubicBezTo>
                      <a:pt x="119" y="61"/>
                      <a:pt x="119" y="61"/>
                      <a:pt x="119" y="61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32" y="63"/>
                      <a:pt x="132" y="64"/>
                      <a:pt x="132" y="64"/>
                    </a:cubicBezTo>
                    <a:cubicBezTo>
                      <a:pt x="132" y="72"/>
                      <a:pt x="132" y="72"/>
                      <a:pt x="132" y="72"/>
                    </a:cubicBezTo>
                    <a:cubicBezTo>
                      <a:pt x="132" y="72"/>
                      <a:pt x="132" y="73"/>
                      <a:pt x="131" y="73"/>
                    </a:cubicBezTo>
                    <a:cubicBezTo>
                      <a:pt x="119" y="75"/>
                      <a:pt x="119" y="75"/>
                      <a:pt x="119" y="75"/>
                    </a:cubicBezTo>
                    <a:cubicBezTo>
                      <a:pt x="119" y="75"/>
                      <a:pt x="119" y="75"/>
                      <a:pt x="118" y="75"/>
                    </a:cubicBezTo>
                    <a:cubicBezTo>
                      <a:pt x="118" y="75"/>
                      <a:pt x="118" y="75"/>
                      <a:pt x="118" y="75"/>
                    </a:cubicBezTo>
                    <a:cubicBezTo>
                      <a:pt x="118" y="75"/>
                      <a:pt x="118" y="75"/>
                      <a:pt x="118" y="75"/>
                    </a:cubicBezTo>
                    <a:cubicBezTo>
                      <a:pt x="115" y="76"/>
                      <a:pt x="115" y="76"/>
                      <a:pt x="115" y="76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4" y="84"/>
                      <a:pt x="111" y="89"/>
                      <a:pt x="109" y="94"/>
                    </a:cubicBezTo>
                    <a:cubicBezTo>
                      <a:pt x="107" y="96"/>
                      <a:pt x="107" y="96"/>
                      <a:pt x="107" y="96"/>
                    </a:cubicBezTo>
                    <a:cubicBezTo>
                      <a:pt x="109" y="98"/>
                      <a:pt x="109" y="98"/>
                      <a:pt x="109" y="98"/>
                    </a:cubicBezTo>
                    <a:cubicBezTo>
                      <a:pt x="109" y="98"/>
                      <a:pt x="109" y="99"/>
                      <a:pt x="109" y="9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10"/>
                      <a:pt x="116" y="110"/>
                      <a:pt x="116" y="110"/>
                    </a:cubicBezTo>
                    <a:cubicBezTo>
                      <a:pt x="110" y="116"/>
                      <a:pt x="110" y="116"/>
                      <a:pt x="110" y="116"/>
                    </a:cubicBezTo>
                    <a:cubicBezTo>
                      <a:pt x="110" y="116"/>
                      <a:pt x="110" y="116"/>
                      <a:pt x="110" y="116"/>
                    </a:cubicBezTo>
                    <a:cubicBezTo>
                      <a:pt x="110" y="116"/>
                      <a:pt x="109" y="116"/>
                      <a:pt x="109" y="116"/>
                    </a:cubicBezTo>
                    <a:cubicBezTo>
                      <a:pt x="99" y="109"/>
                      <a:pt x="99" y="109"/>
                      <a:pt x="99" y="109"/>
                    </a:cubicBezTo>
                    <a:cubicBezTo>
                      <a:pt x="99" y="109"/>
                      <a:pt x="99" y="109"/>
                      <a:pt x="98" y="109"/>
                    </a:cubicBezTo>
                    <a:cubicBezTo>
                      <a:pt x="96" y="107"/>
                      <a:pt x="96" y="107"/>
                      <a:pt x="96" y="107"/>
                    </a:cubicBezTo>
                    <a:cubicBezTo>
                      <a:pt x="94" y="109"/>
                      <a:pt x="94" y="109"/>
                      <a:pt x="94" y="109"/>
                    </a:cubicBezTo>
                    <a:cubicBezTo>
                      <a:pt x="89" y="111"/>
                      <a:pt x="84" y="114"/>
                      <a:pt x="79" y="115"/>
                    </a:cubicBezTo>
                    <a:cubicBezTo>
                      <a:pt x="76" y="116"/>
                      <a:pt x="76" y="116"/>
                      <a:pt x="76" y="116"/>
                    </a:cubicBezTo>
                    <a:cubicBezTo>
                      <a:pt x="75" y="118"/>
                      <a:pt x="75" y="118"/>
                      <a:pt x="75" y="118"/>
                    </a:cubicBezTo>
                    <a:cubicBezTo>
                      <a:pt x="75" y="119"/>
                      <a:pt x="75" y="119"/>
                      <a:pt x="75" y="119"/>
                    </a:cubicBezTo>
                    <a:cubicBezTo>
                      <a:pt x="73" y="131"/>
                      <a:pt x="73" y="131"/>
                      <a:pt x="73" y="131"/>
                    </a:cubicBezTo>
                    <a:cubicBezTo>
                      <a:pt x="73" y="132"/>
                      <a:pt x="72" y="132"/>
                      <a:pt x="72" y="132"/>
                    </a:cubicBezTo>
                    <a:cubicBezTo>
                      <a:pt x="64" y="132"/>
                      <a:pt x="64" y="132"/>
                      <a:pt x="64" y="132"/>
                    </a:cubicBezTo>
                    <a:cubicBezTo>
                      <a:pt x="64" y="132"/>
                      <a:pt x="63" y="132"/>
                      <a:pt x="63" y="131"/>
                    </a:cubicBezTo>
                    <a:cubicBezTo>
                      <a:pt x="61" y="119"/>
                      <a:pt x="61" y="119"/>
                      <a:pt x="61" y="119"/>
                    </a:cubicBezTo>
                    <a:cubicBezTo>
                      <a:pt x="61" y="119"/>
                      <a:pt x="61" y="119"/>
                      <a:pt x="61" y="118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60" y="115"/>
                      <a:pt x="60" y="115"/>
                      <a:pt x="60" y="115"/>
                    </a:cubicBezTo>
                    <a:cubicBezTo>
                      <a:pt x="57" y="115"/>
                      <a:pt x="57" y="115"/>
                      <a:pt x="57" y="115"/>
                    </a:cubicBezTo>
                    <a:cubicBezTo>
                      <a:pt x="52" y="114"/>
                      <a:pt x="47" y="111"/>
                      <a:pt x="42" y="109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9"/>
                      <a:pt x="38" y="109"/>
                      <a:pt x="38" y="109"/>
                    </a:cubicBezTo>
                    <a:cubicBezTo>
                      <a:pt x="38" y="109"/>
                      <a:pt x="38" y="109"/>
                      <a:pt x="38" y="109"/>
                    </a:cubicBezTo>
                    <a:cubicBezTo>
                      <a:pt x="37" y="109"/>
                      <a:pt x="37" y="109"/>
                      <a:pt x="37" y="109"/>
                    </a:cubicBezTo>
                    <a:cubicBezTo>
                      <a:pt x="27" y="116"/>
                      <a:pt x="27" y="116"/>
                      <a:pt x="27" y="116"/>
                    </a:cubicBezTo>
                    <a:cubicBezTo>
                      <a:pt x="27" y="116"/>
                      <a:pt x="26" y="116"/>
                      <a:pt x="26" y="116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0" y="110"/>
                      <a:pt x="20" y="110"/>
                      <a:pt x="20" y="110"/>
                    </a:cubicBezTo>
                    <a:cubicBezTo>
                      <a:pt x="20" y="110"/>
                      <a:pt x="20" y="110"/>
                      <a:pt x="20" y="109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7" y="99"/>
                      <a:pt x="27" y="99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5" y="89"/>
                      <a:pt x="22" y="84"/>
                      <a:pt x="21" y="79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18" y="75"/>
                      <a:pt x="18" y="75"/>
                    </a:cubicBezTo>
                    <a:cubicBezTo>
                      <a:pt x="17" y="75"/>
                      <a:pt x="17" y="75"/>
                      <a:pt x="17" y="75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4" y="73"/>
                      <a:pt x="4" y="72"/>
                      <a:pt x="4" y="72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4" y="64"/>
                      <a:pt x="4" y="63"/>
                      <a:pt x="5" y="63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7" y="61"/>
                      <a:pt x="17" y="61"/>
                      <a:pt x="18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22" y="52"/>
                      <a:pt x="25" y="47"/>
                      <a:pt x="27" y="42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7" y="20"/>
                      <a:pt x="27" y="20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27"/>
                      <a:pt x="37" y="27"/>
                      <a:pt x="38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7" y="25"/>
                      <a:pt x="52" y="22"/>
                      <a:pt x="57" y="2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63" y="4"/>
                      <a:pt x="64" y="4"/>
                      <a:pt x="64" y="4"/>
                    </a:cubicBezTo>
                    <a:cubicBezTo>
                      <a:pt x="72" y="4"/>
                      <a:pt x="72" y="4"/>
                      <a:pt x="72" y="4"/>
                    </a:cubicBezTo>
                    <a:close/>
                    <a:moveTo>
                      <a:pt x="72" y="0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62" y="0"/>
                      <a:pt x="60" y="2"/>
                      <a:pt x="59" y="4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7" y="16"/>
                      <a:pt x="57" y="17"/>
                      <a:pt x="57" y="17"/>
                    </a:cubicBezTo>
                    <a:cubicBezTo>
                      <a:pt x="51" y="19"/>
                      <a:pt x="45" y="21"/>
                      <a:pt x="40" y="24"/>
                    </a:cubicBezTo>
                    <a:cubicBezTo>
                      <a:pt x="40" y="24"/>
                      <a:pt x="40" y="24"/>
                      <a:pt x="39" y="23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8" y="16"/>
                      <a:pt x="27" y="16"/>
                      <a:pt x="26" y="16"/>
                    </a:cubicBezTo>
                    <a:cubicBezTo>
                      <a:pt x="25" y="16"/>
                      <a:pt x="24" y="16"/>
                      <a:pt x="23" y="17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6" y="24"/>
                      <a:pt x="15" y="27"/>
                      <a:pt x="16" y="2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1" y="45"/>
                      <a:pt x="19" y="51"/>
                      <a:pt x="17" y="57"/>
                    </a:cubicBezTo>
                    <a:cubicBezTo>
                      <a:pt x="17" y="57"/>
                      <a:pt x="16" y="57"/>
                      <a:pt x="16" y="57"/>
                    </a:cubicBezTo>
                    <a:cubicBezTo>
                      <a:pt x="4" y="59"/>
                      <a:pt x="4" y="59"/>
                      <a:pt x="4" y="59"/>
                    </a:cubicBezTo>
                    <a:cubicBezTo>
                      <a:pt x="2" y="60"/>
                      <a:pt x="0" y="62"/>
                      <a:pt x="0" y="64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4"/>
                      <a:pt x="2" y="76"/>
                      <a:pt x="4" y="77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6" y="79"/>
                      <a:pt x="17" y="79"/>
                      <a:pt x="17" y="79"/>
                    </a:cubicBezTo>
                    <a:cubicBezTo>
                      <a:pt x="19" y="85"/>
                      <a:pt x="21" y="91"/>
                      <a:pt x="24" y="96"/>
                    </a:cubicBezTo>
                    <a:cubicBezTo>
                      <a:pt x="24" y="96"/>
                      <a:pt x="24" y="96"/>
                      <a:pt x="23" y="97"/>
                    </a:cubicBezTo>
                    <a:cubicBezTo>
                      <a:pt x="16" y="107"/>
                      <a:pt x="16" y="107"/>
                      <a:pt x="16" y="107"/>
                    </a:cubicBezTo>
                    <a:cubicBezTo>
                      <a:pt x="15" y="109"/>
                      <a:pt x="16" y="112"/>
                      <a:pt x="17" y="113"/>
                    </a:cubicBezTo>
                    <a:cubicBezTo>
                      <a:pt x="23" y="119"/>
                      <a:pt x="23" y="119"/>
                      <a:pt x="23" y="119"/>
                    </a:cubicBezTo>
                    <a:cubicBezTo>
                      <a:pt x="24" y="120"/>
                      <a:pt x="25" y="120"/>
                      <a:pt x="26" y="120"/>
                    </a:cubicBezTo>
                    <a:cubicBezTo>
                      <a:pt x="27" y="120"/>
                      <a:pt x="28" y="120"/>
                      <a:pt x="29" y="120"/>
                    </a:cubicBezTo>
                    <a:cubicBezTo>
                      <a:pt x="39" y="113"/>
                      <a:pt x="39" y="113"/>
                      <a:pt x="39" y="113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45" y="115"/>
                      <a:pt x="51" y="117"/>
                      <a:pt x="57" y="119"/>
                    </a:cubicBezTo>
                    <a:cubicBezTo>
                      <a:pt x="57" y="119"/>
                      <a:pt x="57" y="120"/>
                      <a:pt x="57" y="120"/>
                    </a:cubicBezTo>
                    <a:cubicBezTo>
                      <a:pt x="59" y="132"/>
                      <a:pt x="59" y="132"/>
                      <a:pt x="59" y="132"/>
                    </a:cubicBezTo>
                    <a:cubicBezTo>
                      <a:pt x="60" y="134"/>
                      <a:pt x="62" y="136"/>
                      <a:pt x="64" y="136"/>
                    </a:cubicBezTo>
                    <a:cubicBezTo>
                      <a:pt x="72" y="136"/>
                      <a:pt x="72" y="136"/>
                      <a:pt x="72" y="136"/>
                    </a:cubicBezTo>
                    <a:cubicBezTo>
                      <a:pt x="74" y="136"/>
                      <a:pt x="76" y="134"/>
                      <a:pt x="77" y="132"/>
                    </a:cubicBezTo>
                    <a:cubicBezTo>
                      <a:pt x="79" y="120"/>
                      <a:pt x="79" y="120"/>
                      <a:pt x="79" y="120"/>
                    </a:cubicBezTo>
                    <a:cubicBezTo>
                      <a:pt x="79" y="120"/>
                      <a:pt x="79" y="119"/>
                      <a:pt x="79" y="119"/>
                    </a:cubicBezTo>
                    <a:cubicBezTo>
                      <a:pt x="85" y="117"/>
                      <a:pt x="91" y="115"/>
                      <a:pt x="96" y="112"/>
                    </a:cubicBezTo>
                    <a:cubicBezTo>
                      <a:pt x="96" y="112"/>
                      <a:pt x="96" y="112"/>
                      <a:pt x="97" y="113"/>
                    </a:cubicBezTo>
                    <a:cubicBezTo>
                      <a:pt x="107" y="120"/>
                      <a:pt x="107" y="120"/>
                      <a:pt x="107" y="120"/>
                    </a:cubicBezTo>
                    <a:cubicBezTo>
                      <a:pt x="108" y="120"/>
                      <a:pt x="109" y="120"/>
                      <a:pt x="110" y="120"/>
                    </a:cubicBezTo>
                    <a:cubicBezTo>
                      <a:pt x="111" y="120"/>
                      <a:pt x="112" y="120"/>
                      <a:pt x="113" y="119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20" y="112"/>
                      <a:pt x="121" y="109"/>
                      <a:pt x="120" y="107"/>
                    </a:cubicBezTo>
                    <a:cubicBezTo>
                      <a:pt x="113" y="97"/>
                      <a:pt x="113" y="97"/>
                      <a:pt x="113" y="97"/>
                    </a:cubicBezTo>
                    <a:cubicBezTo>
                      <a:pt x="112" y="96"/>
                      <a:pt x="112" y="96"/>
                      <a:pt x="112" y="96"/>
                    </a:cubicBezTo>
                    <a:cubicBezTo>
                      <a:pt x="115" y="91"/>
                      <a:pt x="117" y="85"/>
                      <a:pt x="119" y="79"/>
                    </a:cubicBezTo>
                    <a:cubicBezTo>
                      <a:pt x="119" y="79"/>
                      <a:pt x="120" y="79"/>
                      <a:pt x="120" y="79"/>
                    </a:cubicBezTo>
                    <a:cubicBezTo>
                      <a:pt x="132" y="77"/>
                      <a:pt x="132" y="77"/>
                      <a:pt x="132" y="77"/>
                    </a:cubicBezTo>
                    <a:cubicBezTo>
                      <a:pt x="134" y="76"/>
                      <a:pt x="136" y="74"/>
                      <a:pt x="136" y="72"/>
                    </a:cubicBezTo>
                    <a:cubicBezTo>
                      <a:pt x="136" y="64"/>
                      <a:pt x="136" y="64"/>
                      <a:pt x="136" y="64"/>
                    </a:cubicBezTo>
                    <a:cubicBezTo>
                      <a:pt x="136" y="62"/>
                      <a:pt x="134" y="60"/>
                      <a:pt x="132" y="59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20" y="57"/>
                      <a:pt x="119" y="57"/>
                      <a:pt x="119" y="57"/>
                    </a:cubicBezTo>
                    <a:cubicBezTo>
                      <a:pt x="117" y="51"/>
                      <a:pt x="115" y="45"/>
                      <a:pt x="112" y="40"/>
                    </a:cubicBezTo>
                    <a:cubicBezTo>
                      <a:pt x="112" y="40"/>
                      <a:pt x="112" y="40"/>
                      <a:pt x="113" y="39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1" y="27"/>
                      <a:pt x="120" y="24"/>
                      <a:pt x="119" y="23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2" y="16"/>
                      <a:pt x="111" y="16"/>
                      <a:pt x="110" y="16"/>
                    </a:cubicBezTo>
                    <a:cubicBezTo>
                      <a:pt x="109" y="16"/>
                      <a:pt x="108" y="16"/>
                      <a:pt x="107" y="16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1" y="21"/>
                      <a:pt x="85" y="19"/>
                      <a:pt x="79" y="17"/>
                    </a:cubicBezTo>
                    <a:cubicBezTo>
                      <a:pt x="79" y="17"/>
                      <a:pt x="79" y="16"/>
                      <a:pt x="79" y="16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6" y="2"/>
                      <a:pt x="74" y="0"/>
                      <a:pt x="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43">
                <a:extLst>
                  <a:ext uri="{FF2B5EF4-FFF2-40B4-BE49-F238E27FC236}">
                    <a16:creationId xmlns:a16="http://schemas.microsoft.com/office/drawing/2014/main" id="{63848BD9-D8E0-8A4A-B82F-7F14C4DE48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79813" y="2913063"/>
                <a:ext cx="90488" cy="90488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3" y="4"/>
                      <a:pt x="28" y="9"/>
                      <a:pt x="28" y="16"/>
                    </a:cubicBezTo>
                    <a:cubicBezTo>
                      <a:pt x="28" y="23"/>
                      <a:pt x="23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4">
                <a:extLst>
                  <a:ext uri="{FF2B5EF4-FFF2-40B4-BE49-F238E27FC236}">
                    <a16:creationId xmlns:a16="http://schemas.microsoft.com/office/drawing/2014/main" id="{BBDC9C8B-75AC-7F49-A1DE-6E1880EEED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5863" y="2587625"/>
                <a:ext cx="314325" cy="314325"/>
              </a:xfrm>
              <a:custGeom>
                <a:avLst/>
                <a:gdLst>
                  <a:gd name="T0" fmla="*/ 91 w 112"/>
                  <a:gd name="T1" fmla="*/ 37 h 112"/>
                  <a:gd name="T2" fmla="*/ 92 w 112"/>
                  <a:gd name="T3" fmla="*/ 18 h 112"/>
                  <a:gd name="T4" fmla="*/ 80 w 112"/>
                  <a:gd name="T5" fmla="*/ 7 h 112"/>
                  <a:gd name="T6" fmla="*/ 68 w 112"/>
                  <a:gd name="T7" fmla="*/ 18 h 112"/>
                  <a:gd name="T8" fmla="*/ 55 w 112"/>
                  <a:gd name="T9" fmla="*/ 3 h 112"/>
                  <a:gd name="T10" fmla="*/ 37 w 112"/>
                  <a:gd name="T11" fmla="*/ 7 h 112"/>
                  <a:gd name="T12" fmla="*/ 31 w 112"/>
                  <a:gd name="T13" fmla="*/ 25 h 112"/>
                  <a:gd name="T14" fmla="*/ 15 w 112"/>
                  <a:gd name="T15" fmla="*/ 19 h 112"/>
                  <a:gd name="T16" fmla="*/ 8 w 112"/>
                  <a:gd name="T17" fmla="*/ 34 h 112"/>
                  <a:gd name="T18" fmla="*/ 16 w 112"/>
                  <a:gd name="T19" fmla="*/ 52 h 112"/>
                  <a:gd name="T20" fmla="*/ 0 w 112"/>
                  <a:gd name="T21" fmla="*/ 63 h 112"/>
                  <a:gd name="T22" fmla="*/ 19 w 112"/>
                  <a:gd name="T23" fmla="*/ 75 h 112"/>
                  <a:gd name="T24" fmla="*/ 24 w 112"/>
                  <a:gd name="T25" fmla="*/ 83 h 112"/>
                  <a:gd name="T26" fmla="*/ 28 w 112"/>
                  <a:gd name="T27" fmla="*/ 105 h 112"/>
                  <a:gd name="T28" fmla="*/ 43 w 112"/>
                  <a:gd name="T29" fmla="*/ 95 h 112"/>
                  <a:gd name="T30" fmla="*/ 53 w 112"/>
                  <a:gd name="T31" fmla="*/ 97 h 112"/>
                  <a:gd name="T32" fmla="*/ 71 w 112"/>
                  <a:gd name="T33" fmla="*/ 110 h 112"/>
                  <a:gd name="T34" fmla="*/ 75 w 112"/>
                  <a:gd name="T35" fmla="*/ 91 h 112"/>
                  <a:gd name="T36" fmla="*/ 94 w 112"/>
                  <a:gd name="T37" fmla="*/ 92 h 112"/>
                  <a:gd name="T38" fmla="*/ 105 w 112"/>
                  <a:gd name="T39" fmla="*/ 84 h 112"/>
                  <a:gd name="T40" fmla="*/ 94 w 112"/>
                  <a:gd name="T41" fmla="*/ 68 h 112"/>
                  <a:gd name="T42" fmla="*/ 109 w 112"/>
                  <a:gd name="T43" fmla="*/ 55 h 112"/>
                  <a:gd name="T44" fmla="*/ 105 w 112"/>
                  <a:gd name="T45" fmla="*/ 37 h 112"/>
                  <a:gd name="T46" fmla="*/ 96 w 112"/>
                  <a:gd name="T47" fmla="*/ 56 h 112"/>
                  <a:gd name="T48" fmla="*/ 92 w 112"/>
                  <a:gd name="T49" fmla="*/ 60 h 112"/>
                  <a:gd name="T50" fmla="*/ 92 w 112"/>
                  <a:gd name="T51" fmla="*/ 71 h 112"/>
                  <a:gd name="T52" fmla="*/ 101 w 112"/>
                  <a:gd name="T53" fmla="*/ 82 h 112"/>
                  <a:gd name="T54" fmla="*/ 96 w 112"/>
                  <a:gd name="T55" fmla="*/ 89 h 112"/>
                  <a:gd name="T56" fmla="*/ 81 w 112"/>
                  <a:gd name="T57" fmla="*/ 82 h 112"/>
                  <a:gd name="T58" fmla="*/ 70 w 112"/>
                  <a:gd name="T59" fmla="*/ 89 h 112"/>
                  <a:gd name="T60" fmla="*/ 71 w 112"/>
                  <a:gd name="T61" fmla="*/ 105 h 112"/>
                  <a:gd name="T62" fmla="*/ 61 w 112"/>
                  <a:gd name="T63" fmla="*/ 107 h 112"/>
                  <a:gd name="T64" fmla="*/ 55 w 112"/>
                  <a:gd name="T65" fmla="*/ 92 h 112"/>
                  <a:gd name="T66" fmla="*/ 43 w 112"/>
                  <a:gd name="T67" fmla="*/ 90 h 112"/>
                  <a:gd name="T68" fmla="*/ 31 w 112"/>
                  <a:gd name="T69" fmla="*/ 101 h 112"/>
                  <a:gd name="T70" fmla="*/ 24 w 112"/>
                  <a:gd name="T71" fmla="*/ 97 h 112"/>
                  <a:gd name="T72" fmla="*/ 29 w 112"/>
                  <a:gd name="T73" fmla="*/ 83 h 112"/>
                  <a:gd name="T74" fmla="*/ 24 w 112"/>
                  <a:gd name="T75" fmla="*/ 73 h 112"/>
                  <a:gd name="T76" fmla="*/ 19 w 112"/>
                  <a:gd name="T77" fmla="*/ 71 h 112"/>
                  <a:gd name="T78" fmla="*/ 4 w 112"/>
                  <a:gd name="T79" fmla="*/ 62 h 112"/>
                  <a:gd name="T80" fmla="*/ 18 w 112"/>
                  <a:gd name="T81" fmla="*/ 56 h 112"/>
                  <a:gd name="T82" fmla="*/ 22 w 112"/>
                  <a:gd name="T83" fmla="*/ 45 h 112"/>
                  <a:gd name="T84" fmla="*/ 19 w 112"/>
                  <a:gd name="T85" fmla="*/ 40 h 112"/>
                  <a:gd name="T86" fmla="*/ 15 w 112"/>
                  <a:gd name="T87" fmla="*/ 24 h 112"/>
                  <a:gd name="T88" fmla="*/ 28 w 112"/>
                  <a:gd name="T89" fmla="*/ 28 h 112"/>
                  <a:gd name="T90" fmla="*/ 33 w 112"/>
                  <a:gd name="T91" fmla="*/ 28 h 112"/>
                  <a:gd name="T92" fmla="*/ 41 w 112"/>
                  <a:gd name="T93" fmla="*/ 20 h 112"/>
                  <a:gd name="T94" fmla="*/ 42 w 112"/>
                  <a:gd name="T95" fmla="*/ 6 h 112"/>
                  <a:gd name="T96" fmla="*/ 56 w 112"/>
                  <a:gd name="T97" fmla="*/ 16 h 112"/>
                  <a:gd name="T98" fmla="*/ 60 w 112"/>
                  <a:gd name="T99" fmla="*/ 20 h 112"/>
                  <a:gd name="T100" fmla="*/ 71 w 112"/>
                  <a:gd name="T101" fmla="*/ 21 h 112"/>
                  <a:gd name="T102" fmla="*/ 81 w 112"/>
                  <a:gd name="T103" fmla="*/ 11 h 112"/>
                  <a:gd name="T104" fmla="*/ 89 w 112"/>
                  <a:gd name="T105" fmla="*/ 16 h 112"/>
                  <a:gd name="T106" fmla="*/ 82 w 112"/>
                  <a:gd name="T107" fmla="*/ 31 h 112"/>
                  <a:gd name="T108" fmla="*/ 89 w 112"/>
                  <a:gd name="T109" fmla="*/ 42 h 112"/>
                  <a:gd name="T110" fmla="*/ 105 w 112"/>
                  <a:gd name="T111" fmla="*/ 4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2" h="112">
                    <a:moveTo>
                      <a:pt x="105" y="37"/>
                    </a:moveTo>
                    <a:cubicBezTo>
                      <a:pt x="93" y="37"/>
                      <a:pt x="93" y="37"/>
                      <a:pt x="93" y="37"/>
                    </a:cubicBezTo>
                    <a:cubicBezTo>
                      <a:pt x="93" y="37"/>
                      <a:pt x="92" y="37"/>
                      <a:pt x="91" y="37"/>
                    </a:cubicBezTo>
                    <a:cubicBezTo>
                      <a:pt x="90" y="35"/>
                      <a:pt x="89" y="33"/>
                      <a:pt x="87" y="31"/>
                    </a:cubicBezTo>
                    <a:cubicBezTo>
                      <a:pt x="87" y="30"/>
                      <a:pt x="87" y="30"/>
                      <a:pt x="88" y="29"/>
                    </a:cubicBezTo>
                    <a:cubicBezTo>
                      <a:pt x="92" y="18"/>
                      <a:pt x="92" y="18"/>
                      <a:pt x="92" y="18"/>
                    </a:cubicBezTo>
                    <a:cubicBezTo>
                      <a:pt x="93" y="16"/>
                      <a:pt x="92" y="13"/>
                      <a:pt x="91" y="12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3" y="7"/>
                      <a:pt x="82" y="6"/>
                      <a:pt x="80" y="7"/>
                    </a:cubicBezTo>
                    <a:cubicBezTo>
                      <a:pt x="79" y="7"/>
                      <a:pt x="78" y="7"/>
                      <a:pt x="78" y="8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69" y="17"/>
                      <a:pt x="68" y="17"/>
                      <a:pt x="68" y="18"/>
                    </a:cubicBezTo>
                    <a:cubicBezTo>
                      <a:pt x="65" y="17"/>
                      <a:pt x="63" y="16"/>
                      <a:pt x="60" y="16"/>
                    </a:cubicBezTo>
                    <a:cubicBezTo>
                      <a:pt x="60" y="16"/>
                      <a:pt x="60" y="15"/>
                      <a:pt x="59" y="15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4" y="1"/>
                      <a:pt x="51" y="0"/>
                      <a:pt x="49" y="0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39" y="2"/>
                      <a:pt x="37" y="4"/>
                      <a:pt x="37" y="7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20"/>
                      <a:pt x="37" y="21"/>
                    </a:cubicBezTo>
                    <a:cubicBezTo>
                      <a:pt x="35" y="22"/>
                      <a:pt x="33" y="23"/>
                      <a:pt x="31" y="25"/>
                    </a:cubicBezTo>
                    <a:cubicBezTo>
                      <a:pt x="30" y="25"/>
                      <a:pt x="30" y="25"/>
                      <a:pt x="29" y="24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7" y="19"/>
                      <a:pt x="16" y="19"/>
                      <a:pt x="15" y="19"/>
                    </a:cubicBezTo>
                    <a:cubicBezTo>
                      <a:pt x="14" y="20"/>
                      <a:pt x="13" y="20"/>
                      <a:pt x="12" y="21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6" y="30"/>
                      <a:pt x="6" y="33"/>
                      <a:pt x="8" y="34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7" y="43"/>
                      <a:pt x="17" y="44"/>
                      <a:pt x="18" y="44"/>
                    </a:cubicBezTo>
                    <a:cubicBezTo>
                      <a:pt x="17" y="47"/>
                      <a:pt x="16" y="49"/>
                      <a:pt x="16" y="52"/>
                    </a:cubicBezTo>
                    <a:cubicBezTo>
                      <a:pt x="16" y="52"/>
                      <a:pt x="15" y="52"/>
                      <a:pt x="15" y="53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1" y="58"/>
                      <a:pt x="0" y="61"/>
                      <a:pt x="0" y="63"/>
                    </a:cubicBezTo>
                    <a:cubicBezTo>
                      <a:pt x="2" y="71"/>
                      <a:pt x="2" y="71"/>
                      <a:pt x="2" y="71"/>
                    </a:cubicBezTo>
                    <a:cubicBezTo>
                      <a:pt x="2" y="73"/>
                      <a:pt x="4" y="75"/>
                      <a:pt x="7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20" y="75"/>
                      <a:pt x="21" y="75"/>
                    </a:cubicBezTo>
                    <a:cubicBezTo>
                      <a:pt x="22" y="77"/>
                      <a:pt x="23" y="79"/>
                      <a:pt x="25" y="81"/>
                    </a:cubicBezTo>
                    <a:cubicBezTo>
                      <a:pt x="25" y="82"/>
                      <a:pt x="25" y="82"/>
                      <a:pt x="24" y="83"/>
                    </a:cubicBezTo>
                    <a:cubicBezTo>
                      <a:pt x="20" y="94"/>
                      <a:pt x="20" y="94"/>
                      <a:pt x="20" y="94"/>
                    </a:cubicBezTo>
                    <a:cubicBezTo>
                      <a:pt x="19" y="96"/>
                      <a:pt x="20" y="99"/>
                      <a:pt x="21" y="100"/>
                    </a:cubicBezTo>
                    <a:cubicBezTo>
                      <a:pt x="28" y="105"/>
                      <a:pt x="28" y="105"/>
                      <a:pt x="28" y="105"/>
                    </a:cubicBezTo>
                    <a:cubicBezTo>
                      <a:pt x="29" y="105"/>
                      <a:pt x="30" y="106"/>
                      <a:pt x="32" y="105"/>
                    </a:cubicBezTo>
                    <a:cubicBezTo>
                      <a:pt x="33" y="105"/>
                      <a:pt x="34" y="105"/>
                      <a:pt x="34" y="104"/>
                    </a:cubicBezTo>
                    <a:cubicBezTo>
                      <a:pt x="43" y="95"/>
                      <a:pt x="43" y="95"/>
                      <a:pt x="43" y="95"/>
                    </a:cubicBezTo>
                    <a:cubicBezTo>
                      <a:pt x="43" y="95"/>
                      <a:pt x="44" y="95"/>
                      <a:pt x="44" y="94"/>
                    </a:cubicBezTo>
                    <a:cubicBezTo>
                      <a:pt x="47" y="95"/>
                      <a:pt x="49" y="96"/>
                      <a:pt x="52" y="96"/>
                    </a:cubicBezTo>
                    <a:cubicBezTo>
                      <a:pt x="52" y="96"/>
                      <a:pt x="52" y="97"/>
                      <a:pt x="53" y="97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8" y="111"/>
                      <a:pt x="61" y="112"/>
                      <a:pt x="63" y="112"/>
                    </a:cubicBezTo>
                    <a:cubicBezTo>
                      <a:pt x="71" y="110"/>
                      <a:pt x="71" y="110"/>
                      <a:pt x="71" y="110"/>
                    </a:cubicBezTo>
                    <a:cubicBezTo>
                      <a:pt x="73" y="110"/>
                      <a:pt x="75" y="108"/>
                      <a:pt x="75" y="105"/>
                    </a:cubicBezTo>
                    <a:cubicBezTo>
                      <a:pt x="75" y="93"/>
                      <a:pt x="75" y="93"/>
                      <a:pt x="75" y="93"/>
                    </a:cubicBezTo>
                    <a:cubicBezTo>
                      <a:pt x="75" y="93"/>
                      <a:pt x="75" y="92"/>
                      <a:pt x="75" y="91"/>
                    </a:cubicBezTo>
                    <a:cubicBezTo>
                      <a:pt x="77" y="90"/>
                      <a:pt x="79" y="89"/>
                      <a:pt x="81" y="87"/>
                    </a:cubicBezTo>
                    <a:cubicBezTo>
                      <a:pt x="82" y="87"/>
                      <a:pt x="82" y="87"/>
                      <a:pt x="83" y="88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5" y="93"/>
                      <a:pt x="96" y="93"/>
                      <a:pt x="97" y="93"/>
                    </a:cubicBezTo>
                    <a:cubicBezTo>
                      <a:pt x="98" y="92"/>
                      <a:pt x="99" y="92"/>
                      <a:pt x="100" y="91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6" y="82"/>
                      <a:pt x="106" y="79"/>
                      <a:pt x="104" y="78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5" y="69"/>
                      <a:pt x="95" y="68"/>
                      <a:pt x="94" y="68"/>
                    </a:cubicBezTo>
                    <a:cubicBezTo>
                      <a:pt x="95" y="65"/>
                      <a:pt x="96" y="63"/>
                      <a:pt x="96" y="60"/>
                    </a:cubicBezTo>
                    <a:cubicBezTo>
                      <a:pt x="96" y="60"/>
                      <a:pt x="97" y="60"/>
                      <a:pt x="97" y="59"/>
                    </a:cubicBezTo>
                    <a:cubicBezTo>
                      <a:pt x="109" y="55"/>
                      <a:pt x="109" y="55"/>
                      <a:pt x="109" y="55"/>
                    </a:cubicBezTo>
                    <a:cubicBezTo>
                      <a:pt x="111" y="54"/>
                      <a:pt x="112" y="51"/>
                      <a:pt x="112" y="49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10" y="39"/>
                      <a:pt x="108" y="37"/>
                      <a:pt x="105" y="37"/>
                    </a:cubicBezTo>
                    <a:close/>
                    <a:moveTo>
                      <a:pt x="108" y="50"/>
                    </a:moveTo>
                    <a:cubicBezTo>
                      <a:pt x="108" y="50"/>
                      <a:pt x="108" y="51"/>
                      <a:pt x="107" y="51"/>
                    </a:cubicBezTo>
                    <a:cubicBezTo>
                      <a:pt x="96" y="56"/>
                      <a:pt x="96" y="56"/>
                      <a:pt x="96" y="56"/>
                    </a:cubicBezTo>
                    <a:cubicBezTo>
                      <a:pt x="95" y="56"/>
                      <a:pt x="95" y="56"/>
                      <a:pt x="94" y="56"/>
                    </a:cubicBezTo>
                    <a:cubicBezTo>
                      <a:pt x="92" y="57"/>
                      <a:pt x="92" y="57"/>
                      <a:pt x="92" y="57"/>
                    </a:cubicBez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62"/>
                      <a:pt x="91" y="64"/>
                      <a:pt x="90" y="67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92" y="71"/>
                      <a:pt x="92" y="72"/>
                      <a:pt x="93" y="72"/>
                    </a:cubicBezTo>
                    <a:cubicBezTo>
                      <a:pt x="101" y="81"/>
                      <a:pt x="101" y="81"/>
                      <a:pt x="101" y="81"/>
                    </a:cubicBezTo>
                    <a:cubicBezTo>
                      <a:pt x="101" y="81"/>
                      <a:pt x="102" y="82"/>
                      <a:pt x="101" y="82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88"/>
                      <a:pt x="97" y="89"/>
                      <a:pt x="96" y="89"/>
                    </a:cubicBezTo>
                    <a:cubicBezTo>
                      <a:pt x="96" y="89"/>
                      <a:pt x="96" y="89"/>
                      <a:pt x="96" y="89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84" y="84"/>
                      <a:pt x="84" y="84"/>
                      <a:pt x="83" y="83"/>
                    </a:cubicBezTo>
                    <a:cubicBezTo>
                      <a:pt x="81" y="82"/>
                      <a:pt x="81" y="82"/>
                      <a:pt x="81" y="82"/>
                    </a:cubicBezTo>
                    <a:cubicBezTo>
                      <a:pt x="79" y="84"/>
                      <a:pt x="79" y="84"/>
                      <a:pt x="79" y="84"/>
                    </a:cubicBezTo>
                    <a:cubicBezTo>
                      <a:pt x="77" y="85"/>
                      <a:pt x="75" y="87"/>
                      <a:pt x="73" y="88"/>
                    </a:cubicBezTo>
                    <a:cubicBezTo>
                      <a:pt x="70" y="89"/>
                      <a:pt x="70" y="89"/>
                      <a:pt x="70" y="89"/>
                    </a:cubicBezTo>
                    <a:cubicBezTo>
                      <a:pt x="71" y="92"/>
                      <a:pt x="71" y="92"/>
                      <a:pt x="71" y="92"/>
                    </a:cubicBezTo>
                    <a:cubicBezTo>
                      <a:pt x="71" y="92"/>
                      <a:pt x="71" y="93"/>
                      <a:pt x="71" y="93"/>
                    </a:cubicBezTo>
                    <a:cubicBezTo>
                      <a:pt x="71" y="105"/>
                      <a:pt x="71" y="105"/>
                      <a:pt x="71" y="105"/>
                    </a:cubicBezTo>
                    <a:cubicBezTo>
                      <a:pt x="71" y="106"/>
                      <a:pt x="70" y="106"/>
                      <a:pt x="70" y="106"/>
                    </a:cubicBezTo>
                    <a:cubicBezTo>
                      <a:pt x="62" y="108"/>
                      <a:pt x="62" y="108"/>
                      <a:pt x="62" y="108"/>
                    </a:cubicBezTo>
                    <a:cubicBezTo>
                      <a:pt x="62" y="108"/>
                      <a:pt x="61" y="108"/>
                      <a:pt x="61" y="107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56" y="95"/>
                      <a:pt x="56" y="95"/>
                      <a:pt x="56" y="94"/>
                    </a:cubicBezTo>
                    <a:cubicBezTo>
                      <a:pt x="55" y="92"/>
                      <a:pt x="55" y="92"/>
                      <a:pt x="55" y="92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50" y="92"/>
                      <a:pt x="48" y="91"/>
                      <a:pt x="45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1" y="92"/>
                      <a:pt x="41" y="92"/>
                      <a:pt x="41" y="92"/>
                    </a:cubicBezTo>
                    <a:cubicBezTo>
                      <a:pt x="41" y="92"/>
                      <a:pt x="40" y="92"/>
                      <a:pt x="40" y="93"/>
                    </a:cubicBezTo>
                    <a:cubicBezTo>
                      <a:pt x="31" y="101"/>
                      <a:pt x="31" y="101"/>
                      <a:pt x="31" y="101"/>
                    </a:cubicBezTo>
                    <a:cubicBezTo>
                      <a:pt x="31" y="101"/>
                      <a:pt x="31" y="101"/>
                      <a:pt x="31" y="101"/>
                    </a:cubicBezTo>
                    <a:cubicBezTo>
                      <a:pt x="31" y="101"/>
                      <a:pt x="30" y="101"/>
                      <a:pt x="30" y="101"/>
                    </a:cubicBezTo>
                    <a:cubicBezTo>
                      <a:pt x="24" y="97"/>
                      <a:pt x="24" y="97"/>
                      <a:pt x="24" y="97"/>
                    </a:cubicBezTo>
                    <a:cubicBezTo>
                      <a:pt x="23" y="97"/>
                      <a:pt x="23" y="96"/>
                      <a:pt x="23" y="96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8" y="84"/>
                      <a:pt x="28" y="84"/>
                      <a:pt x="29" y="83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28" y="79"/>
                      <a:pt x="28" y="79"/>
                      <a:pt x="28" y="79"/>
                    </a:cubicBezTo>
                    <a:cubicBezTo>
                      <a:pt x="27" y="77"/>
                      <a:pt x="25" y="75"/>
                      <a:pt x="24" y="73"/>
                    </a:cubicBezTo>
                    <a:cubicBezTo>
                      <a:pt x="23" y="70"/>
                      <a:pt x="23" y="70"/>
                      <a:pt x="23" y="70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19" y="71"/>
                      <a:pt x="19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6" y="71"/>
                      <a:pt x="6" y="70"/>
                      <a:pt x="6" y="70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1"/>
                      <a:pt x="5" y="61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7" y="56"/>
                      <a:pt x="17" y="56"/>
                      <a:pt x="18" y="56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0"/>
                      <a:pt x="21" y="48"/>
                      <a:pt x="22" y="45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0" y="41"/>
                      <a:pt x="20" y="40"/>
                      <a:pt x="19" y="40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1"/>
                      <a:pt x="10" y="30"/>
                      <a:pt x="11" y="30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4"/>
                      <a:pt x="15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9" y="29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5" y="27"/>
                      <a:pt x="37" y="25"/>
                      <a:pt x="39" y="24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20"/>
                      <a:pt x="41" y="19"/>
                      <a:pt x="41" y="19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6"/>
                      <a:pt x="42" y="6"/>
                      <a:pt x="42" y="6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0" y="4"/>
                      <a:pt x="51" y="4"/>
                      <a:pt x="51" y="5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7"/>
                      <a:pt x="56" y="17"/>
                      <a:pt x="56" y="18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2" y="20"/>
                      <a:pt x="64" y="21"/>
                      <a:pt x="67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20"/>
                      <a:pt x="72" y="20"/>
                      <a:pt x="72" y="19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1"/>
                      <a:pt x="82" y="11"/>
                      <a:pt x="82" y="11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89" y="15"/>
                      <a:pt x="89" y="16"/>
                      <a:pt x="89" y="1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84" y="28"/>
                      <a:pt x="84" y="28"/>
                      <a:pt x="83" y="29"/>
                    </a:cubicBezTo>
                    <a:cubicBezTo>
                      <a:pt x="82" y="31"/>
                      <a:pt x="82" y="31"/>
                      <a:pt x="82" y="31"/>
                    </a:cubicBezTo>
                    <a:cubicBezTo>
                      <a:pt x="84" y="33"/>
                      <a:pt x="84" y="33"/>
                      <a:pt x="84" y="33"/>
                    </a:cubicBezTo>
                    <a:cubicBezTo>
                      <a:pt x="85" y="35"/>
                      <a:pt x="87" y="37"/>
                      <a:pt x="88" y="39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92" y="41"/>
                      <a:pt x="92" y="41"/>
                      <a:pt x="92" y="41"/>
                    </a:cubicBezTo>
                    <a:cubicBezTo>
                      <a:pt x="92" y="41"/>
                      <a:pt x="93" y="41"/>
                      <a:pt x="93" y="41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6" y="41"/>
                      <a:pt x="106" y="42"/>
                      <a:pt x="106" y="42"/>
                    </a:cubicBezTo>
                    <a:lnTo>
                      <a:pt x="108" y="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45">
                <a:extLst>
                  <a:ext uri="{FF2B5EF4-FFF2-40B4-BE49-F238E27FC236}">
                    <a16:creationId xmlns:a16="http://schemas.microsoft.com/office/drawing/2014/main" id="{1B883E72-07FD-614A-9BF9-19E1B7F835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35400" y="2697163"/>
                <a:ext cx="95250" cy="95250"/>
              </a:xfrm>
              <a:custGeom>
                <a:avLst/>
                <a:gdLst>
                  <a:gd name="T0" fmla="*/ 14 w 34"/>
                  <a:gd name="T1" fmla="*/ 1 h 34"/>
                  <a:gd name="T2" fmla="*/ 1 w 34"/>
                  <a:gd name="T3" fmla="*/ 20 h 34"/>
                  <a:gd name="T4" fmla="*/ 20 w 34"/>
                  <a:gd name="T5" fmla="*/ 33 h 34"/>
                  <a:gd name="T6" fmla="*/ 33 w 34"/>
                  <a:gd name="T7" fmla="*/ 14 h 34"/>
                  <a:gd name="T8" fmla="*/ 14 w 34"/>
                  <a:gd name="T9" fmla="*/ 1 h 34"/>
                  <a:gd name="T10" fmla="*/ 19 w 34"/>
                  <a:gd name="T11" fmla="*/ 29 h 34"/>
                  <a:gd name="T12" fmla="*/ 5 w 34"/>
                  <a:gd name="T13" fmla="*/ 19 h 34"/>
                  <a:gd name="T14" fmla="*/ 15 w 34"/>
                  <a:gd name="T15" fmla="*/ 5 h 34"/>
                  <a:gd name="T16" fmla="*/ 29 w 34"/>
                  <a:gd name="T17" fmla="*/ 15 h 34"/>
                  <a:gd name="T18" fmla="*/ 19 w 34"/>
                  <a:gd name="T19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14" y="1"/>
                    </a:moveTo>
                    <a:cubicBezTo>
                      <a:pt x="5" y="3"/>
                      <a:pt x="0" y="11"/>
                      <a:pt x="1" y="20"/>
                    </a:cubicBezTo>
                    <a:cubicBezTo>
                      <a:pt x="3" y="29"/>
                      <a:pt x="11" y="34"/>
                      <a:pt x="20" y="33"/>
                    </a:cubicBezTo>
                    <a:cubicBezTo>
                      <a:pt x="29" y="31"/>
                      <a:pt x="34" y="23"/>
                      <a:pt x="33" y="14"/>
                    </a:cubicBezTo>
                    <a:cubicBezTo>
                      <a:pt x="31" y="5"/>
                      <a:pt x="23" y="0"/>
                      <a:pt x="14" y="1"/>
                    </a:cubicBezTo>
                    <a:close/>
                    <a:moveTo>
                      <a:pt x="19" y="29"/>
                    </a:moveTo>
                    <a:cubicBezTo>
                      <a:pt x="13" y="30"/>
                      <a:pt x="6" y="26"/>
                      <a:pt x="5" y="19"/>
                    </a:cubicBezTo>
                    <a:cubicBezTo>
                      <a:pt x="4" y="13"/>
                      <a:pt x="8" y="6"/>
                      <a:pt x="15" y="5"/>
                    </a:cubicBezTo>
                    <a:cubicBezTo>
                      <a:pt x="21" y="4"/>
                      <a:pt x="28" y="8"/>
                      <a:pt x="29" y="15"/>
                    </a:cubicBezTo>
                    <a:cubicBezTo>
                      <a:pt x="30" y="21"/>
                      <a:pt x="26" y="28"/>
                      <a:pt x="19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46">
                <a:extLst>
                  <a:ext uri="{FF2B5EF4-FFF2-40B4-BE49-F238E27FC236}">
                    <a16:creationId xmlns:a16="http://schemas.microsoft.com/office/drawing/2014/main" id="{586AEC95-834E-A041-868E-2C64B88E68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5713" y="2657475"/>
                <a:ext cx="174625" cy="174625"/>
              </a:xfrm>
              <a:custGeom>
                <a:avLst/>
                <a:gdLst>
                  <a:gd name="T0" fmla="*/ 11 w 62"/>
                  <a:gd name="T1" fmla="*/ 11 h 62"/>
                  <a:gd name="T2" fmla="*/ 11 w 62"/>
                  <a:gd name="T3" fmla="*/ 51 h 62"/>
                  <a:gd name="T4" fmla="*/ 51 w 62"/>
                  <a:gd name="T5" fmla="*/ 51 h 62"/>
                  <a:gd name="T6" fmla="*/ 51 w 62"/>
                  <a:gd name="T7" fmla="*/ 11 h 62"/>
                  <a:gd name="T8" fmla="*/ 11 w 62"/>
                  <a:gd name="T9" fmla="*/ 11 h 62"/>
                  <a:gd name="T10" fmla="*/ 48 w 62"/>
                  <a:gd name="T11" fmla="*/ 48 h 62"/>
                  <a:gd name="T12" fmla="*/ 14 w 62"/>
                  <a:gd name="T13" fmla="*/ 48 h 62"/>
                  <a:gd name="T14" fmla="*/ 14 w 62"/>
                  <a:gd name="T15" fmla="*/ 14 h 62"/>
                  <a:gd name="T16" fmla="*/ 48 w 62"/>
                  <a:gd name="T17" fmla="*/ 14 h 62"/>
                  <a:gd name="T18" fmla="*/ 48 w 62"/>
                  <a:gd name="T19" fmla="*/ 4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11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2" y="62"/>
                      <a:pt x="40" y="62"/>
                      <a:pt x="51" y="51"/>
                    </a:cubicBezTo>
                    <a:cubicBezTo>
                      <a:pt x="62" y="40"/>
                      <a:pt x="62" y="22"/>
                      <a:pt x="51" y="11"/>
                    </a:cubicBezTo>
                    <a:cubicBezTo>
                      <a:pt x="40" y="0"/>
                      <a:pt x="22" y="0"/>
                      <a:pt x="11" y="11"/>
                    </a:cubicBezTo>
                    <a:close/>
                    <a:moveTo>
                      <a:pt x="48" y="48"/>
                    </a:moveTo>
                    <a:cubicBezTo>
                      <a:pt x="39" y="57"/>
                      <a:pt x="23" y="57"/>
                      <a:pt x="14" y="48"/>
                    </a:cubicBezTo>
                    <a:cubicBezTo>
                      <a:pt x="5" y="39"/>
                      <a:pt x="5" y="23"/>
                      <a:pt x="14" y="14"/>
                    </a:cubicBezTo>
                    <a:cubicBezTo>
                      <a:pt x="23" y="5"/>
                      <a:pt x="39" y="5"/>
                      <a:pt x="48" y="14"/>
                    </a:cubicBezTo>
                    <a:cubicBezTo>
                      <a:pt x="57" y="23"/>
                      <a:pt x="57" y="39"/>
                      <a:pt x="48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47">
                <a:extLst>
                  <a:ext uri="{FF2B5EF4-FFF2-40B4-BE49-F238E27FC236}">
                    <a16:creationId xmlns:a16="http://schemas.microsoft.com/office/drawing/2014/main" id="{A54C2053-5167-A342-8362-4DB5FB621B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4125" y="2913063"/>
                <a:ext cx="246063" cy="246063"/>
              </a:xfrm>
              <a:custGeom>
                <a:avLst/>
                <a:gdLst>
                  <a:gd name="T0" fmla="*/ 85 w 88"/>
                  <a:gd name="T1" fmla="*/ 45 h 88"/>
                  <a:gd name="T2" fmla="*/ 73 w 88"/>
                  <a:gd name="T3" fmla="*/ 31 h 88"/>
                  <a:gd name="T4" fmla="*/ 79 w 88"/>
                  <a:gd name="T5" fmla="*/ 18 h 88"/>
                  <a:gd name="T6" fmla="*/ 65 w 88"/>
                  <a:gd name="T7" fmla="*/ 20 h 88"/>
                  <a:gd name="T8" fmla="*/ 55 w 88"/>
                  <a:gd name="T9" fmla="*/ 5 h 88"/>
                  <a:gd name="T10" fmla="*/ 45 w 88"/>
                  <a:gd name="T11" fmla="*/ 4 h 88"/>
                  <a:gd name="T12" fmla="*/ 31 w 88"/>
                  <a:gd name="T13" fmla="*/ 14 h 88"/>
                  <a:gd name="T14" fmla="*/ 18 w 88"/>
                  <a:gd name="T15" fmla="*/ 9 h 88"/>
                  <a:gd name="T16" fmla="*/ 16 w 88"/>
                  <a:gd name="T17" fmla="*/ 29 h 88"/>
                  <a:gd name="T18" fmla="*/ 0 w 88"/>
                  <a:gd name="T19" fmla="*/ 37 h 88"/>
                  <a:gd name="T20" fmla="*/ 11 w 88"/>
                  <a:gd name="T21" fmla="*/ 46 h 88"/>
                  <a:gd name="T22" fmla="*/ 9 w 88"/>
                  <a:gd name="T23" fmla="*/ 64 h 88"/>
                  <a:gd name="T24" fmla="*/ 15 w 88"/>
                  <a:gd name="T25" fmla="*/ 72 h 88"/>
                  <a:gd name="T26" fmla="*/ 32 w 88"/>
                  <a:gd name="T27" fmla="*/ 74 h 88"/>
                  <a:gd name="T28" fmla="*/ 37 w 88"/>
                  <a:gd name="T29" fmla="*/ 88 h 88"/>
                  <a:gd name="T30" fmla="*/ 46 w 88"/>
                  <a:gd name="T31" fmla="*/ 76 h 88"/>
                  <a:gd name="T32" fmla="*/ 65 w 88"/>
                  <a:gd name="T33" fmla="*/ 80 h 88"/>
                  <a:gd name="T34" fmla="*/ 69 w 88"/>
                  <a:gd name="T35" fmla="*/ 65 h 88"/>
                  <a:gd name="T36" fmla="*/ 74 w 88"/>
                  <a:gd name="T37" fmla="*/ 56 h 88"/>
                  <a:gd name="T38" fmla="*/ 74 w 88"/>
                  <a:gd name="T39" fmla="*/ 52 h 88"/>
                  <a:gd name="T40" fmla="*/ 65 w 88"/>
                  <a:gd name="T41" fmla="*/ 62 h 88"/>
                  <a:gd name="T42" fmla="*/ 65 w 88"/>
                  <a:gd name="T43" fmla="*/ 67 h 88"/>
                  <a:gd name="T44" fmla="*/ 66 w 88"/>
                  <a:gd name="T45" fmla="*/ 76 h 88"/>
                  <a:gd name="T46" fmla="*/ 59 w 88"/>
                  <a:gd name="T47" fmla="*/ 70 h 88"/>
                  <a:gd name="T48" fmla="*/ 44 w 88"/>
                  <a:gd name="T49" fmla="*/ 72 h 88"/>
                  <a:gd name="T50" fmla="*/ 39 w 88"/>
                  <a:gd name="T51" fmla="*/ 83 h 88"/>
                  <a:gd name="T52" fmla="*/ 36 w 88"/>
                  <a:gd name="T53" fmla="*/ 74 h 88"/>
                  <a:gd name="T54" fmla="*/ 34 w 88"/>
                  <a:gd name="T55" fmla="*/ 70 h 88"/>
                  <a:gd name="T56" fmla="*/ 21 w 88"/>
                  <a:gd name="T57" fmla="*/ 65 h 88"/>
                  <a:gd name="T58" fmla="*/ 13 w 88"/>
                  <a:gd name="T59" fmla="*/ 68 h 88"/>
                  <a:gd name="T60" fmla="*/ 12 w 88"/>
                  <a:gd name="T61" fmla="*/ 66 h 88"/>
                  <a:gd name="T62" fmla="*/ 19 w 88"/>
                  <a:gd name="T63" fmla="*/ 57 h 88"/>
                  <a:gd name="T64" fmla="*/ 14 w 88"/>
                  <a:gd name="T65" fmla="*/ 43 h 88"/>
                  <a:gd name="T66" fmla="*/ 4 w 88"/>
                  <a:gd name="T67" fmla="*/ 38 h 88"/>
                  <a:gd name="T68" fmla="*/ 15 w 88"/>
                  <a:gd name="T69" fmla="*/ 36 h 88"/>
                  <a:gd name="T70" fmla="*/ 23 w 88"/>
                  <a:gd name="T71" fmla="*/ 26 h 88"/>
                  <a:gd name="T72" fmla="*/ 23 w 88"/>
                  <a:gd name="T73" fmla="*/ 21 h 88"/>
                  <a:gd name="T74" fmla="*/ 22 w 88"/>
                  <a:gd name="T75" fmla="*/ 12 h 88"/>
                  <a:gd name="T76" fmla="*/ 29 w 88"/>
                  <a:gd name="T77" fmla="*/ 18 h 88"/>
                  <a:gd name="T78" fmla="*/ 44 w 88"/>
                  <a:gd name="T79" fmla="*/ 16 h 88"/>
                  <a:gd name="T80" fmla="*/ 49 w 88"/>
                  <a:gd name="T81" fmla="*/ 5 h 88"/>
                  <a:gd name="T82" fmla="*/ 51 w 88"/>
                  <a:gd name="T83" fmla="*/ 5 h 88"/>
                  <a:gd name="T84" fmla="*/ 52 w 88"/>
                  <a:gd name="T85" fmla="*/ 17 h 88"/>
                  <a:gd name="T86" fmla="*/ 64 w 88"/>
                  <a:gd name="T87" fmla="*/ 24 h 88"/>
                  <a:gd name="T88" fmla="*/ 75 w 88"/>
                  <a:gd name="T89" fmla="*/ 20 h 88"/>
                  <a:gd name="T90" fmla="*/ 71 w 88"/>
                  <a:gd name="T91" fmla="*/ 28 h 88"/>
                  <a:gd name="T92" fmla="*/ 70 w 88"/>
                  <a:gd name="T93" fmla="*/ 33 h 88"/>
                  <a:gd name="T94" fmla="*/ 75 w 88"/>
                  <a:gd name="T95" fmla="*/ 45 h 88"/>
                  <a:gd name="T96" fmla="*/ 83 w 88"/>
                  <a:gd name="T97" fmla="*/ 5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8" h="88">
                    <a:moveTo>
                      <a:pt x="83" y="55"/>
                    </a:moveTo>
                    <a:cubicBezTo>
                      <a:pt x="85" y="55"/>
                      <a:pt x="87" y="53"/>
                      <a:pt x="88" y="51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88" y="48"/>
                      <a:pt x="87" y="46"/>
                      <a:pt x="85" y="45"/>
                    </a:cubicBezTo>
                    <a:cubicBezTo>
                      <a:pt x="85" y="45"/>
                      <a:pt x="85" y="45"/>
                      <a:pt x="84" y="45"/>
                    </a:cubicBezTo>
                    <a:cubicBezTo>
                      <a:pt x="77" y="42"/>
                      <a:pt x="77" y="42"/>
                      <a:pt x="77" y="42"/>
                    </a:cubicBezTo>
                    <a:cubicBezTo>
                      <a:pt x="76" y="42"/>
                      <a:pt x="76" y="42"/>
                      <a:pt x="76" y="42"/>
                    </a:cubicBezTo>
                    <a:cubicBezTo>
                      <a:pt x="76" y="38"/>
                      <a:pt x="75" y="35"/>
                      <a:pt x="73" y="31"/>
                    </a:cubicBezTo>
                    <a:cubicBezTo>
                      <a:pt x="73" y="31"/>
                      <a:pt x="74" y="31"/>
                      <a:pt x="74" y="31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81" y="22"/>
                      <a:pt x="81" y="20"/>
                      <a:pt x="79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9" y="17"/>
                      <a:pt x="78" y="17"/>
                      <a:pt x="78" y="16"/>
                    </a:cubicBezTo>
                    <a:cubicBezTo>
                      <a:pt x="76" y="16"/>
                      <a:pt x="75" y="16"/>
                      <a:pt x="73" y="16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5" y="19"/>
                      <a:pt x="65" y="20"/>
                      <a:pt x="65" y="20"/>
                    </a:cubicBezTo>
                    <a:cubicBezTo>
                      <a:pt x="63" y="18"/>
                      <a:pt x="61" y="17"/>
                      <a:pt x="59" y="16"/>
                    </a:cubicBezTo>
                    <a:cubicBezTo>
                      <a:pt x="58" y="15"/>
                      <a:pt x="57" y="15"/>
                      <a:pt x="56" y="14"/>
                    </a:cubicBezTo>
                    <a:cubicBezTo>
                      <a:pt x="56" y="14"/>
                      <a:pt x="56" y="14"/>
                      <a:pt x="56" y="1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3"/>
                      <a:pt x="54" y="2"/>
                      <a:pt x="52" y="1"/>
                    </a:cubicBezTo>
                    <a:cubicBezTo>
                      <a:pt x="52" y="1"/>
                      <a:pt x="51" y="1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8" y="0"/>
                      <a:pt x="46" y="2"/>
                      <a:pt x="45" y="4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38" y="12"/>
                      <a:pt x="35" y="13"/>
                      <a:pt x="31" y="15"/>
                    </a:cubicBezTo>
                    <a:cubicBezTo>
                      <a:pt x="31" y="15"/>
                      <a:pt x="31" y="14"/>
                      <a:pt x="31" y="14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8"/>
                      <a:pt x="23" y="8"/>
                    </a:cubicBezTo>
                    <a:cubicBezTo>
                      <a:pt x="22" y="7"/>
                      <a:pt x="19" y="7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6" y="10"/>
                      <a:pt x="15" y="13"/>
                      <a:pt x="16" y="1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18" y="25"/>
                      <a:pt x="17" y="27"/>
                      <a:pt x="16" y="29"/>
                    </a:cubicBezTo>
                    <a:cubicBezTo>
                      <a:pt x="15" y="30"/>
                      <a:pt x="15" y="31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3" y="33"/>
                      <a:pt x="1" y="35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40"/>
                      <a:pt x="1" y="42"/>
                      <a:pt x="3" y="43"/>
                    </a:cubicBezTo>
                    <a:cubicBezTo>
                      <a:pt x="3" y="43"/>
                      <a:pt x="3" y="43"/>
                      <a:pt x="4" y="43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50"/>
                      <a:pt x="13" y="53"/>
                      <a:pt x="15" y="57"/>
                    </a:cubicBezTo>
                    <a:cubicBezTo>
                      <a:pt x="15" y="57"/>
                      <a:pt x="14" y="57"/>
                      <a:pt x="14" y="57"/>
                    </a:cubicBezTo>
                    <a:cubicBezTo>
                      <a:pt x="9" y="64"/>
                      <a:pt x="9" y="64"/>
                      <a:pt x="9" y="64"/>
                    </a:cubicBezTo>
                    <a:cubicBezTo>
                      <a:pt x="7" y="66"/>
                      <a:pt x="7" y="68"/>
                      <a:pt x="9" y="70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9" y="71"/>
                      <a:pt x="10" y="71"/>
                      <a:pt x="10" y="72"/>
                    </a:cubicBezTo>
                    <a:cubicBezTo>
                      <a:pt x="12" y="72"/>
                      <a:pt x="13" y="72"/>
                      <a:pt x="15" y="72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3" y="69"/>
                      <a:pt x="23" y="68"/>
                      <a:pt x="23" y="68"/>
                    </a:cubicBezTo>
                    <a:cubicBezTo>
                      <a:pt x="25" y="70"/>
                      <a:pt x="27" y="71"/>
                      <a:pt x="29" y="72"/>
                    </a:cubicBezTo>
                    <a:cubicBezTo>
                      <a:pt x="30" y="73"/>
                      <a:pt x="31" y="73"/>
                      <a:pt x="32" y="74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3" y="83"/>
                      <a:pt x="33" y="83"/>
                      <a:pt x="33" y="83"/>
                    </a:cubicBezTo>
                    <a:cubicBezTo>
                      <a:pt x="33" y="85"/>
                      <a:pt x="34" y="86"/>
                      <a:pt x="36" y="87"/>
                    </a:cubicBezTo>
                    <a:cubicBezTo>
                      <a:pt x="36" y="87"/>
                      <a:pt x="37" y="87"/>
                      <a:pt x="37" y="88"/>
                    </a:cubicBezTo>
                    <a:cubicBezTo>
                      <a:pt x="37" y="88"/>
                      <a:pt x="37" y="88"/>
                      <a:pt x="37" y="88"/>
                    </a:cubicBezTo>
                    <a:cubicBezTo>
                      <a:pt x="40" y="88"/>
                      <a:pt x="42" y="86"/>
                      <a:pt x="43" y="84"/>
                    </a:cubicBezTo>
                    <a:cubicBezTo>
                      <a:pt x="46" y="77"/>
                      <a:pt x="46" y="77"/>
                      <a:pt x="46" y="77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50" y="76"/>
                      <a:pt x="53" y="75"/>
                      <a:pt x="57" y="73"/>
                    </a:cubicBezTo>
                    <a:cubicBezTo>
                      <a:pt x="57" y="73"/>
                      <a:pt x="57" y="74"/>
                      <a:pt x="57" y="74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64" y="79"/>
                      <a:pt x="64" y="80"/>
                      <a:pt x="65" y="80"/>
                    </a:cubicBezTo>
                    <a:cubicBezTo>
                      <a:pt x="66" y="81"/>
                      <a:pt x="69" y="81"/>
                      <a:pt x="70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2" y="78"/>
                      <a:pt x="73" y="75"/>
                      <a:pt x="72" y="73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9" y="65"/>
                      <a:pt x="68" y="65"/>
                      <a:pt x="68" y="65"/>
                    </a:cubicBezTo>
                    <a:cubicBezTo>
                      <a:pt x="70" y="63"/>
                      <a:pt x="71" y="61"/>
                      <a:pt x="72" y="59"/>
                    </a:cubicBezTo>
                    <a:cubicBezTo>
                      <a:pt x="73" y="58"/>
                      <a:pt x="73" y="57"/>
                      <a:pt x="74" y="56"/>
                    </a:cubicBezTo>
                    <a:cubicBezTo>
                      <a:pt x="74" y="56"/>
                      <a:pt x="74" y="56"/>
                      <a:pt x="74" y="56"/>
                    </a:cubicBezTo>
                    <a:lnTo>
                      <a:pt x="83" y="55"/>
                    </a:lnTo>
                    <a:close/>
                    <a:moveTo>
                      <a:pt x="74" y="52"/>
                    </a:moveTo>
                    <a:cubicBezTo>
                      <a:pt x="74" y="52"/>
                      <a:pt x="74" y="52"/>
                      <a:pt x="74" y="52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70" y="55"/>
                      <a:pt x="69" y="56"/>
                      <a:pt x="69" y="57"/>
                    </a:cubicBezTo>
                    <a:cubicBezTo>
                      <a:pt x="68" y="59"/>
                      <a:pt x="67" y="61"/>
                      <a:pt x="65" y="62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65" y="66"/>
                      <a:pt x="65" y="66"/>
                      <a:pt x="65" y="66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68" y="75"/>
                      <a:pt x="68" y="76"/>
                      <a:pt x="68" y="76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6"/>
                      <a:pt x="67" y="76"/>
                      <a:pt x="66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0" y="71"/>
                      <a:pt x="60" y="71"/>
                      <a:pt x="60" y="71"/>
                    </a:cubicBezTo>
                    <a:cubicBezTo>
                      <a:pt x="60" y="71"/>
                      <a:pt x="60" y="71"/>
                      <a:pt x="60" y="71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57" y="69"/>
                      <a:pt x="57" y="69"/>
                      <a:pt x="57" y="69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2" y="71"/>
                      <a:pt x="49" y="72"/>
                      <a:pt x="46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38" y="84"/>
                      <a:pt x="38" y="84"/>
                    </a:cubicBezTo>
                    <a:cubicBezTo>
                      <a:pt x="38" y="84"/>
                      <a:pt x="38" y="84"/>
                      <a:pt x="38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36" y="71"/>
                      <a:pt x="36" y="71"/>
                      <a:pt x="36" y="71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3" y="70"/>
                      <a:pt x="32" y="69"/>
                      <a:pt x="31" y="69"/>
                    </a:cubicBezTo>
                    <a:cubicBezTo>
                      <a:pt x="29" y="68"/>
                      <a:pt x="27" y="67"/>
                      <a:pt x="26" y="65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3" y="68"/>
                      <a:pt x="13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67"/>
                      <a:pt x="12" y="67"/>
                      <a:pt x="12" y="66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7" y="52"/>
                      <a:pt x="16" y="49"/>
                      <a:pt x="16" y="46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4" y="38"/>
                      <a:pt x="4" y="38"/>
                    </a:cubicBezTo>
                    <a:cubicBezTo>
                      <a:pt x="4" y="38"/>
                      <a:pt x="5" y="37"/>
                      <a:pt x="5" y="37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3"/>
                      <a:pt x="19" y="32"/>
                      <a:pt x="19" y="31"/>
                    </a:cubicBezTo>
                    <a:cubicBezTo>
                      <a:pt x="20" y="29"/>
                      <a:pt x="21" y="27"/>
                      <a:pt x="23" y="26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1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6" y="17"/>
                      <a:pt x="39" y="16"/>
                      <a:pt x="42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5"/>
                      <a:pt x="50" y="4"/>
                      <a:pt x="50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0" y="4"/>
                      <a:pt x="50" y="4"/>
                      <a:pt x="50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5" y="18"/>
                      <a:pt x="56" y="19"/>
                      <a:pt x="57" y="19"/>
                    </a:cubicBezTo>
                    <a:cubicBezTo>
                      <a:pt x="59" y="20"/>
                      <a:pt x="61" y="21"/>
                      <a:pt x="62" y="23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0"/>
                      <a:pt x="75" y="20"/>
                      <a:pt x="76" y="2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1"/>
                      <a:pt x="76" y="21"/>
                      <a:pt x="76" y="22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0" y="29"/>
                      <a:pt x="70" y="29"/>
                      <a:pt x="70" y="29"/>
                    </a:cubicBezTo>
                    <a:cubicBezTo>
                      <a:pt x="69" y="31"/>
                      <a:pt x="69" y="31"/>
                      <a:pt x="69" y="31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71" y="36"/>
                      <a:pt x="72" y="39"/>
                      <a:pt x="72" y="42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5" y="45"/>
                      <a:pt x="75" y="45"/>
                      <a:pt x="75" y="45"/>
                    </a:cubicBezTo>
                    <a:cubicBezTo>
                      <a:pt x="75" y="45"/>
                      <a:pt x="75" y="45"/>
                      <a:pt x="75" y="45"/>
                    </a:cubicBezTo>
                    <a:cubicBezTo>
                      <a:pt x="83" y="49"/>
                      <a:pt x="83" y="49"/>
                      <a:pt x="83" y="49"/>
                    </a:cubicBezTo>
                    <a:cubicBezTo>
                      <a:pt x="83" y="49"/>
                      <a:pt x="84" y="50"/>
                      <a:pt x="84" y="50"/>
                    </a:cubicBezTo>
                    <a:cubicBezTo>
                      <a:pt x="84" y="50"/>
                      <a:pt x="83" y="51"/>
                      <a:pt x="83" y="51"/>
                    </a:cubicBezTo>
                    <a:lnTo>
                      <a:pt x="74" y="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48">
                <a:extLst>
                  <a:ext uri="{FF2B5EF4-FFF2-40B4-BE49-F238E27FC236}">
                    <a16:creationId xmlns:a16="http://schemas.microsoft.com/office/drawing/2014/main" id="{EF76E22F-D242-0246-AB2B-1B0C68CAA3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71913" y="2990850"/>
                <a:ext cx="90488" cy="90488"/>
              </a:xfrm>
              <a:custGeom>
                <a:avLst/>
                <a:gdLst>
                  <a:gd name="T0" fmla="*/ 23 w 32"/>
                  <a:gd name="T1" fmla="*/ 4 h 32"/>
                  <a:gd name="T2" fmla="*/ 4 w 32"/>
                  <a:gd name="T3" fmla="*/ 9 h 32"/>
                  <a:gd name="T4" fmla="*/ 9 w 32"/>
                  <a:gd name="T5" fmla="*/ 28 h 32"/>
                  <a:gd name="T6" fmla="*/ 28 w 32"/>
                  <a:gd name="T7" fmla="*/ 23 h 32"/>
                  <a:gd name="T8" fmla="*/ 23 w 32"/>
                  <a:gd name="T9" fmla="*/ 4 h 32"/>
                  <a:gd name="T10" fmla="*/ 11 w 32"/>
                  <a:gd name="T11" fmla="*/ 25 h 32"/>
                  <a:gd name="T12" fmla="*/ 7 w 32"/>
                  <a:gd name="T13" fmla="*/ 11 h 32"/>
                  <a:gd name="T14" fmla="*/ 21 w 32"/>
                  <a:gd name="T15" fmla="*/ 7 h 32"/>
                  <a:gd name="T16" fmla="*/ 25 w 32"/>
                  <a:gd name="T17" fmla="*/ 21 h 32"/>
                  <a:gd name="T18" fmla="*/ 11 w 32"/>
                  <a:gd name="T1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23" y="4"/>
                    </a:moveTo>
                    <a:cubicBezTo>
                      <a:pt x="16" y="0"/>
                      <a:pt x="7" y="3"/>
                      <a:pt x="4" y="9"/>
                    </a:cubicBezTo>
                    <a:cubicBezTo>
                      <a:pt x="0" y="16"/>
                      <a:pt x="3" y="25"/>
                      <a:pt x="9" y="28"/>
                    </a:cubicBezTo>
                    <a:cubicBezTo>
                      <a:pt x="16" y="32"/>
                      <a:pt x="25" y="29"/>
                      <a:pt x="28" y="23"/>
                    </a:cubicBezTo>
                    <a:cubicBezTo>
                      <a:pt x="32" y="16"/>
                      <a:pt x="29" y="7"/>
                      <a:pt x="23" y="4"/>
                    </a:cubicBezTo>
                    <a:close/>
                    <a:moveTo>
                      <a:pt x="11" y="25"/>
                    </a:moveTo>
                    <a:cubicBezTo>
                      <a:pt x="6" y="22"/>
                      <a:pt x="5" y="16"/>
                      <a:pt x="7" y="11"/>
                    </a:cubicBezTo>
                    <a:cubicBezTo>
                      <a:pt x="10" y="6"/>
                      <a:pt x="16" y="5"/>
                      <a:pt x="21" y="7"/>
                    </a:cubicBezTo>
                    <a:cubicBezTo>
                      <a:pt x="26" y="10"/>
                      <a:pt x="27" y="16"/>
                      <a:pt x="25" y="21"/>
                    </a:cubicBezTo>
                    <a:cubicBezTo>
                      <a:pt x="22" y="26"/>
                      <a:pt x="16" y="27"/>
                      <a:pt x="11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DA3C947-F07D-0D4F-BAC4-6FDA1D48594B}"/>
                </a:ext>
              </a:extLst>
            </p:cNvPr>
            <p:cNvGrpSpPr/>
            <p:nvPr/>
          </p:nvGrpSpPr>
          <p:grpSpPr>
            <a:xfrm>
              <a:off x="7235750" y="2116226"/>
              <a:ext cx="617538" cy="606425"/>
              <a:chOff x="8151813" y="4449763"/>
              <a:chExt cx="617538" cy="606425"/>
            </a:xfrm>
            <a:solidFill>
              <a:srgbClr val="0053A1"/>
            </a:solidFill>
          </p:grpSpPr>
          <p:sp>
            <p:nvSpPr>
              <p:cNvPr id="18" name="Freeform 36">
                <a:extLst>
                  <a:ext uri="{FF2B5EF4-FFF2-40B4-BE49-F238E27FC236}">
                    <a16:creationId xmlns:a16="http://schemas.microsoft.com/office/drawing/2014/main" id="{4525274F-0B27-3643-9E93-ACE6CC28C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1813" y="4449763"/>
                <a:ext cx="460375" cy="68263"/>
              </a:xfrm>
              <a:custGeom>
                <a:avLst/>
                <a:gdLst>
                  <a:gd name="T0" fmla="*/ 32 w 164"/>
                  <a:gd name="T1" fmla="*/ 20 h 24"/>
                  <a:gd name="T2" fmla="*/ 4 w 164"/>
                  <a:gd name="T3" fmla="*/ 20 h 24"/>
                  <a:gd name="T4" fmla="*/ 4 w 164"/>
                  <a:gd name="T5" fmla="*/ 18 h 24"/>
                  <a:gd name="T6" fmla="*/ 18 w 164"/>
                  <a:gd name="T7" fmla="*/ 4 h 24"/>
                  <a:gd name="T8" fmla="*/ 18 w 164"/>
                  <a:gd name="T9" fmla="*/ 4 h 24"/>
                  <a:gd name="T10" fmla="*/ 164 w 164"/>
                  <a:gd name="T11" fmla="*/ 4 h 24"/>
                  <a:gd name="T12" fmla="*/ 164 w 164"/>
                  <a:gd name="T13" fmla="*/ 0 h 24"/>
                  <a:gd name="T14" fmla="*/ 18 w 164"/>
                  <a:gd name="T15" fmla="*/ 0 h 24"/>
                  <a:gd name="T16" fmla="*/ 0 w 164"/>
                  <a:gd name="T17" fmla="*/ 18 h 24"/>
                  <a:gd name="T18" fmla="*/ 0 w 164"/>
                  <a:gd name="T19" fmla="*/ 24 h 24"/>
                  <a:gd name="T20" fmla="*/ 32 w 164"/>
                  <a:gd name="T21" fmla="*/ 24 h 24"/>
                  <a:gd name="T22" fmla="*/ 32 w 164"/>
                  <a:gd name="T23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" h="24">
                    <a:moveTo>
                      <a:pt x="32" y="20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0"/>
                      <a:pt x="10" y="4"/>
                      <a:pt x="18" y="4"/>
                    </a:cubicBezTo>
                    <a:cubicBezTo>
                      <a:pt x="18" y="4"/>
                      <a:pt x="21" y="4"/>
                      <a:pt x="18" y="4"/>
                    </a:cubicBezTo>
                    <a:cubicBezTo>
                      <a:pt x="164" y="4"/>
                      <a:pt x="164" y="4"/>
                      <a:pt x="164" y="4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32" y="24"/>
                      <a:pt x="32" y="24"/>
                      <a:pt x="32" y="24"/>
                    </a:cubicBezTo>
                    <a:lnTo>
                      <a:pt x="32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37">
                <a:extLst>
                  <a:ext uri="{FF2B5EF4-FFF2-40B4-BE49-F238E27FC236}">
                    <a16:creationId xmlns:a16="http://schemas.microsoft.com/office/drawing/2014/main" id="{759D3F69-9FDF-2146-ACBC-9202C0A79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2613" y="4449763"/>
                <a:ext cx="476250" cy="606425"/>
              </a:xfrm>
              <a:custGeom>
                <a:avLst/>
                <a:gdLst>
                  <a:gd name="T0" fmla="*/ 142 w 170"/>
                  <a:gd name="T1" fmla="*/ 212 h 216"/>
                  <a:gd name="T2" fmla="*/ 32 w 170"/>
                  <a:gd name="T3" fmla="*/ 212 h 216"/>
                  <a:gd name="T4" fmla="*/ 18 w 170"/>
                  <a:gd name="T5" fmla="*/ 198 h 216"/>
                  <a:gd name="T6" fmla="*/ 18 w 170"/>
                  <a:gd name="T7" fmla="*/ 18 h 216"/>
                  <a:gd name="T8" fmla="*/ 11 w 170"/>
                  <a:gd name="T9" fmla="*/ 4 h 216"/>
                  <a:gd name="T10" fmla="*/ 152 w 170"/>
                  <a:gd name="T11" fmla="*/ 4 h 216"/>
                  <a:gd name="T12" fmla="*/ 166 w 170"/>
                  <a:gd name="T13" fmla="*/ 18 h 216"/>
                  <a:gd name="T14" fmla="*/ 166 w 170"/>
                  <a:gd name="T15" fmla="*/ 196 h 216"/>
                  <a:gd name="T16" fmla="*/ 170 w 170"/>
                  <a:gd name="T17" fmla="*/ 196 h 216"/>
                  <a:gd name="T18" fmla="*/ 170 w 170"/>
                  <a:gd name="T19" fmla="*/ 18 h 216"/>
                  <a:gd name="T20" fmla="*/ 152 w 170"/>
                  <a:gd name="T21" fmla="*/ 0 h 216"/>
                  <a:gd name="T22" fmla="*/ 0 w 170"/>
                  <a:gd name="T23" fmla="*/ 0 h 216"/>
                  <a:gd name="T24" fmla="*/ 0 w 170"/>
                  <a:gd name="T25" fmla="*/ 4 h 216"/>
                  <a:gd name="T26" fmla="*/ 14 w 170"/>
                  <a:gd name="T27" fmla="*/ 18 h 216"/>
                  <a:gd name="T28" fmla="*/ 14 w 170"/>
                  <a:gd name="T29" fmla="*/ 198 h 216"/>
                  <a:gd name="T30" fmla="*/ 32 w 170"/>
                  <a:gd name="T31" fmla="*/ 216 h 216"/>
                  <a:gd name="T32" fmla="*/ 142 w 170"/>
                  <a:gd name="T33" fmla="*/ 216 h 216"/>
                  <a:gd name="T34" fmla="*/ 142 w 170"/>
                  <a:gd name="T35" fmla="*/ 212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0" h="216">
                    <a:moveTo>
                      <a:pt x="142" y="212"/>
                    </a:moveTo>
                    <a:cubicBezTo>
                      <a:pt x="32" y="212"/>
                      <a:pt x="32" y="212"/>
                      <a:pt x="32" y="212"/>
                    </a:cubicBezTo>
                    <a:cubicBezTo>
                      <a:pt x="24" y="212"/>
                      <a:pt x="18" y="206"/>
                      <a:pt x="18" y="19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2"/>
                      <a:pt x="15" y="7"/>
                      <a:pt x="11" y="4"/>
                    </a:cubicBezTo>
                    <a:cubicBezTo>
                      <a:pt x="152" y="4"/>
                      <a:pt x="152" y="4"/>
                      <a:pt x="152" y="4"/>
                    </a:cubicBezTo>
                    <a:cubicBezTo>
                      <a:pt x="160" y="4"/>
                      <a:pt x="166" y="10"/>
                      <a:pt x="166" y="18"/>
                    </a:cubicBezTo>
                    <a:cubicBezTo>
                      <a:pt x="166" y="196"/>
                      <a:pt x="166" y="196"/>
                      <a:pt x="166" y="196"/>
                    </a:cubicBezTo>
                    <a:cubicBezTo>
                      <a:pt x="170" y="196"/>
                      <a:pt x="170" y="196"/>
                      <a:pt x="170" y="196"/>
                    </a:cubicBezTo>
                    <a:cubicBezTo>
                      <a:pt x="170" y="18"/>
                      <a:pt x="170" y="18"/>
                      <a:pt x="170" y="18"/>
                    </a:cubicBezTo>
                    <a:cubicBezTo>
                      <a:pt x="170" y="8"/>
                      <a:pt x="162" y="0"/>
                      <a:pt x="15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8" y="4"/>
                      <a:pt x="14" y="10"/>
                      <a:pt x="14" y="18"/>
                    </a:cubicBezTo>
                    <a:cubicBezTo>
                      <a:pt x="14" y="198"/>
                      <a:pt x="14" y="198"/>
                      <a:pt x="14" y="198"/>
                    </a:cubicBezTo>
                    <a:cubicBezTo>
                      <a:pt x="14" y="208"/>
                      <a:pt x="22" y="216"/>
                      <a:pt x="32" y="216"/>
                    </a:cubicBezTo>
                    <a:cubicBezTo>
                      <a:pt x="142" y="216"/>
                      <a:pt x="142" y="216"/>
                      <a:pt x="142" y="216"/>
                    </a:cubicBezTo>
                    <a:lnTo>
                      <a:pt x="142" y="2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38">
                <a:extLst>
                  <a:ext uri="{FF2B5EF4-FFF2-40B4-BE49-F238E27FC236}">
                    <a16:creationId xmlns:a16="http://schemas.microsoft.com/office/drawing/2014/main" id="{B4678476-F3FA-AE47-B155-DA880940E4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91513" y="4989513"/>
                <a:ext cx="477838" cy="66675"/>
              </a:xfrm>
              <a:custGeom>
                <a:avLst/>
                <a:gdLst>
                  <a:gd name="T0" fmla="*/ 152 w 170"/>
                  <a:gd name="T1" fmla="*/ 24 h 24"/>
                  <a:gd name="T2" fmla="*/ 0 w 170"/>
                  <a:gd name="T3" fmla="*/ 24 h 24"/>
                  <a:gd name="T4" fmla="*/ 0 w 170"/>
                  <a:gd name="T5" fmla="*/ 20 h 24"/>
                  <a:gd name="T6" fmla="*/ 14 w 170"/>
                  <a:gd name="T7" fmla="*/ 6 h 24"/>
                  <a:gd name="T8" fmla="*/ 14 w 170"/>
                  <a:gd name="T9" fmla="*/ 0 h 24"/>
                  <a:gd name="T10" fmla="*/ 170 w 170"/>
                  <a:gd name="T11" fmla="*/ 0 h 24"/>
                  <a:gd name="T12" fmla="*/ 170 w 170"/>
                  <a:gd name="T13" fmla="*/ 6 h 24"/>
                  <a:gd name="T14" fmla="*/ 152 w 170"/>
                  <a:gd name="T15" fmla="*/ 24 h 24"/>
                  <a:gd name="T16" fmla="*/ 11 w 170"/>
                  <a:gd name="T17" fmla="*/ 20 h 24"/>
                  <a:gd name="T18" fmla="*/ 152 w 170"/>
                  <a:gd name="T19" fmla="*/ 20 h 24"/>
                  <a:gd name="T20" fmla="*/ 166 w 170"/>
                  <a:gd name="T21" fmla="*/ 6 h 24"/>
                  <a:gd name="T22" fmla="*/ 166 w 170"/>
                  <a:gd name="T23" fmla="*/ 4 h 24"/>
                  <a:gd name="T24" fmla="*/ 18 w 170"/>
                  <a:gd name="T25" fmla="*/ 4 h 24"/>
                  <a:gd name="T26" fmla="*/ 18 w 170"/>
                  <a:gd name="T27" fmla="*/ 6 h 24"/>
                  <a:gd name="T28" fmla="*/ 11 w 170"/>
                  <a:gd name="T29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0" h="24">
                    <a:moveTo>
                      <a:pt x="152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8" y="20"/>
                      <a:pt x="14" y="14"/>
                      <a:pt x="14" y="6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170" y="6"/>
                      <a:pt x="170" y="6"/>
                      <a:pt x="170" y="6"/>
                    </a:cubicBezTo>
                    <a:cubicBezTo>
                      <a:pt x="170" y="16"/>
                      <a:pt x="162" y="24"/>
                      <a:pt x="152" y="24"/>
                    </a:cubicBezTo>
                    <a:close/>
                    <a:moveTo>
                      <a:pt x="11" y="20"/>
                    </a:moveTo>
                    <a:cubicBezTo>
                      <a:pt x="152" y="20"/>
                      <a:pt x="152" y="20"/>
                      <a:pt x="152" y="20"/>
                    </a:cubicBezTo>
                    <a:cubicBezTo>
                      <a:pt x="160" y="20"/>
                      <a:pt x="166" y="14"/>
                      <a:pt x="166" y="6"/>
                    </a:cubicBezTo>
                    <a:cubicBezTo>
                      <a:pt x="166" y="4"/>
                      <a:pt x="166" y="4"/>
                      <a:pt x="166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12"/>
                      <a:pt x="15" y="17"/>
                      <a:pt x="11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39">
                <a:extLst>
                  <a:ext uri="{FF2B5EF4-FFF2-40B4-BE49-F238E27FC236}">
                    <a16:creationId xmlns:a16="http://schemas.microsoft.com/office/drawing/2014/main" id="{B1AAB197-FFFB-EF4D-BA04-02FB3DE179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86750" y="4529138"/>
                <a:ext cx="347663" cy="403225"/>
              </a:xfrm>
              <a:custGeom>
                <a:avLst/>
                <a:gdLst>
                  <a:gd name="T0" fmla="*/ 84 w 124"/>
                  <a:gd name="T1" fmla="*/ 12 h 144"/>
                  <a:gd name="T2" fmla="*/ 32 w 124"/>
                  <a:gd name="T3" fmla="*/ 0 h 144"/>
                  <a:gd name="T4" fmla="*/ 56 w 124"/>
                  <a:gd name="T5" fmla="*/ 28 h 144"/>
                  <a:gd name="T6" fmla="*/ 34 w 124"/>
                  <a:gd name="T7" fmla="*/ 56 h 144"/>
                  <a:gd name="T8" fmla="*/ 16 w 124"/>
                  <a:gd name="T9" fmla="*/ 72 h 144"/>
                  <a:gd name="T10" fmla="*/ 0 w 124"/>
                  <a:gd name="T11" fmla="*/ 100 h 144"/>
                  <a:gd name="T12" fmla="*/ 16 w 124"/>
                  <a:gd name="T13" fmla="*/ 112 h 144"/>
                  <a:gd name="T14" fmla="*/ 56 w 124"/>
                  <a:gd name="T15" fmla="*/ 116 h 144"/>
                  <a:gd name="T16" fmla="*/ 32 w 124"/>
                  <a:gd name="T17" fmla="*/ 130 h 144"/>
                  <a:gd name="T18" fmla="*/ 68 w 124"/>
                  <a:gd name="T19" fmla="*/ 144 h 144"/>
                  <a:gd name="T20" fmla="*/ 68 w 124"/>
                  <a:gd name="T21" fmla="*/ 116 h 144"/>
                  <a:gd name="T22" fmla="*/ 60 w 124"/>
                  <a:gd name="T23" fmla="*/ 108 h 144"/>
                  <a:gd name="T24" fmla="*/ 20 w 124"/>
                  <a:gd name="T25" fmla="*/ 100 h 144"/>
                  <a:gd name="T26" fmla="*/ 36 w 124"/>
                  <a:gd name="T27" fmla="*/ 72 h 144"/>
                  <a:gd name="T28" fmla="*/ 20 w 124"/>
                  <a:gd name="T29" fmla="*/ 60 h 144"/>
                  <a:gd name="T30" fmla="*/ 58 w 124"/>
                  <a:gd name="T31" fmla="*/ 84 h 144"/>
                  <a:gd name="T32" fmla="*/ 96 w 124"/>
                  <a:gd name="T33" fmla="*/ 60 h 144"/>
                  <a:gd name="T34" fmla="*/ 80 w 124"/>
                  <a:gd name="T35" fmla="*/ 72 h 144"/>
                  <a:gd name="T36" fmla="*/ 116 w 124"/>
                  <a:gd name="T37" fmla="*/ 100 h 144"/>
                  <a:gd name="T38" fmla="*/ 124 w 124"/>
                  <a:gd name="T39" fmla="*/ 88 h 144"/>
                  <a:gd name="T40" fmla="*/ 68 w 124"/>
                  <a:gd name="T41" fmla="*/ 120 h 144"/>
                  <a:gd name="T42" fmla="*/ 68 w 124"/>
                  <a:gd name="T43" fmla="*/ 140 h 144"/>
                  <a:gd name="T44" fmla="*/ 36 w 124"/>
                  <a:gd name="T45" fmla="*/ 130 h 144"/>
                  <a:gd name="T46" fmla="*/ 56 w 124"/>
                  <a:gd name="T47" fmla="*/ 120 h 144"/>
                  <a:gd name="T48" fmla="*/ 68 w 124"/>
                  <a:gd name="T49" fmla="*/ 120 h 144"/>
                  <a:gd name="T50" fmla="*/ 32 w 124"/>
                  <a:gd name="T51" fmla="*/ 96 h 144"/>
                  <a:gd name="T52" fmla="*/ 4 w 124"/>
                  <a:gd name="T53" fmla="*/ 76 h 144"/>
                  <a:gd name="T54" fmla="*/ 20 w 124"/>
                  <a:gd name="T55" fmla="*/ 76 h 144"/>
                  <a:gd name="T56" fmla="*/ 36 w 124"/>
                  <a:gd name="T57" fmla="*/ 4 h 144"/>
                  <a:gd name="T58" fmla="*/ 80 w 124"/>
                  <a:gd name="T59" fmla="*/ 12 h 144"/>
                  <a:gd name="T60" fmla="*/ 80 w 124"/>
                  <a:gd name="T61" fmla="*/ 24 h 144"/>
                  <a:gd name="T62" fmla="*/ 36 w 124"/>
                  <a:gd name="T63" fmla="*/ 4 h 144"/>
                  <a:gd name="T64" fmla="*/ 38 w 124"/>
                  <a:gd name="T65" fmla="*/ 58 h 144"/>
                  <a:gd name="T66" fmla="*/ 78 w 124"/>
                  <a:gd name="T67" fmla="*/ 58 h 144"/>
                  <a:gd name="T68" fmla="*/ 112 w 124"/>
                  <a:gd name="T69" fmla="*/ 96 h 144"/>
                  <a:gd name="T70" fmla="*/ 84 w 124"/>
                  <a:gd name="T71" fmla="*/ 76 h 144"/>
                  <a:gd name="T72" fmla="*/ 100 w 124"/>
                  <a:gd name="T73" fmla="*/ 76 h 144"/>
                  <a:gd name="T74" fmla="*/ 112 w 124"/>
                  <a:gd name="T75" fmla="*/ 96 h 144"/>
                  <a:gd name="T76" fmla="*/ 116 w 124"/>
                  <a:gd name="T77" fmla="*/ 84 h 144"/>
                  <a:gd name="T78" fmla="*/ 100 w 124"/>
                  <a:gd name="T79" fmla="*/ 72 h 144"/>
                  <a:gd name="T80" fmla="*/ 82 w 124"/>
                  <a:gd name="T81" fmla="*/ 56 h 144"/>
                  <a:gd name="T82" fmla="*/ 60 w 124"/>
                  <a:gd name="T83" fmla="*/ 28 h 144"/>
                  <a:gd name="T84" fmla="*/ 84 w 124"/>
                  <a:gd name="T85" fmla="*/ 16 h 144"/>
                  <a:gd name="T86" fmla="*/ 120 w 124"/>
                  <a:gd name="T87" fmla="*/ 8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" h="144">
                    <a:moveTo>
                      <a:pt x="124" y="12"/>
                    </a:move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112"/>
                      <a:pt x="16" y="112"/>
                      <a:pt x="16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48" y="116"/>
                      <a:pt x="48" y="116"/>
                      <a:pt x="48" y="116"/>
                    </a:cubicBezTo>
                    <a:cubicBezTo>
                      <a:pt x="39" y="116"/>
                      <a:pt x="32" y="122"/>
                      <a:pt x="32" y="130"/>
                    </a:cubicBezTo>
                    <a:cubicBezTo>
                      <a:pt x="32" y="138"/>
                      <a:pt x="39" y="144"/>
                      <a:pt x="48" y="144"/>
                    </a:cubicBezTo>
                    <a:cubicBezTo>
                      <a:pt x="68" y="144"/>
                      <a:pt x="68" y="144"/>
                      <a:pt x="68" y="144"/>
                    </a:cubicBezTo>
                    <a:cubicBezTo>
                      <a:pt x="77" y="144"/>
                      <a:pt x="84" y="138"/>
                      <a:pt x="84" y="130"/>
                    </a:cubicBezTo>
                    <a:cubicBezTo>
                      <a:pt x="84" y="122"/>
                      <a:pt x="77" y="116"/>
                      <a:pt x="68" y="116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08"/>
                      <a:pt x="60" y="108"/>
                      <a:pt x="60" y="108"/>
                    </a:cubicBezTo>
                    <a:cubicBezTo>
                      <a:pt x="20" y="108"/>
                      <a:pt x="20" y="108"/>
                      <a:pt x="20" y="108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58" y="84"/>
                      <a:pt x="58" y="84"/>
                      <a:pt x="58" y="84"/>
                    </a:cubicBezTo>
                    <a:cubicBezTo>
                      <a:pt x="82" y="60"/>
                      <a:pt x="82" y="60"/>
                      <a:pt x="82" y="60"/>
                    </a:cubicBezTo>
                    <a:cubicBezTo>
                      <a:pt x="96" y="60"/>
                      <a:pt x="96" y="60"/>
                      <a:pt x="96" y="60"/>
                    </a:cubicBezTo>
                    <a:cubicBezTo>
                      <a:pt x="96" y="72"/>
                      <a:pt x="96" y="72"/>
                      <a:pt x="96" y="72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16" y="100"/>
                      <a:pt x="116" y="100"/>
                      <a:pt x="116" y="100"/>
                    </a:cubicBezTo>
                    <a:cubicBezTo>
                      <a:pt x="116" y="88"/>
                      <a:pt x="116" y="88"/>
                      <a:pt x="116" y="88"/>
                    </a:cubicBezTo>
                    <a:cubicBezTo>
                      <a:pt x="124" y="88"/>
                      <a:pt x="124" y="88"/>
                      <a:pt x="124" y="88"/>
                    </a:cubicBezTo>
                    <a:lnTo>
                      <a:pt x="124" y="12"/>
                    </a:lnTo>
                    <a:close/>
                    <a:moveTo>
                      <a:pt x="68" y="120"/>
                    </a:moveTo>
                    <a:cubicBezTo>
                      <a:pt x="75" y="120"/>
                      <a:pt x="80" y="124"/>
                      <a:pt x="80" y="130"/>
                    </a:cubicBezTo>
                    <a:cubicBezTo>
                      <a:pt x="80" y="136"/>
                      <a:pt x="75" y="140"/>
                      <a:pt x="68" y="140"/>
                    </a:cubicBezTo>
                    <a:cubicBezTo>
                      <a:pt x="48" y="140"/>
                      <a:pt x="48" y="140"/>
                      <a:pt x="48" y="140"/>
                    </a:cubicBezTo>
                    <a:cubicBezTo>
                      <a:pt x="41" y="140"/>
                      <a:pt x="36" y="136"/>
                      <a:pt x="36" y="130"/>
                    </a:cubicBezTo>
                    <a:cubicBezTo>
                      <a:pt x="36" y="124"/>
                      <a:pt x="41" y="120"/>
                      <a:pt x="48" y="120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60" y="120"/>
                      <a:pt x="60" y="120"/>
                      <a:pt x="60" y="120"/>
                    </a:cubicBezTo>
                    <a:lnTo>
                      <a:pt x="68" y="120"/>
                    </a:lnTo>
                    <a:close/>
                    <a:moveTo>
                      <a:pt x="32" y="76"/>
                    </a:moveTo>
                    <a:cubicBezTo>
                      <a:pt x="32" y="96"/>
                      <a:pt x="32" y="96"/>
                      <a:pt x="32" y="96"/>
                    </a:cubicBezTo>
                    <a:cubicBezTo>
                      <a:pt x="4" y="96"/>
                      <a:pt x="4" y="96"/>
                      <a:pt x="4" y="9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20" y="76"/>
                      <a:pt x="20" y="76"/>
                      <a:pt x="20" y="76"/>
                    </a:cubicBezTo>
                    <a:lnTo>
                      <a:pt x="32" y="76"/>
                    </a:lnTo>
                    <a:close/>
                    <a:moveTo>
                      <a:pt x="36" y="4"/>
                    </a:moveTo>
                    <a:cubicBezTo>
                      <a:pt x="80" y="4"/>
                      <a:pt x="80" y="4"/>
                      <a:pt x="80" y="4"/>
                    </a:cubicBezTo>
                    <a:cubicBezTo>
                      <a:pt x="80" y="12"/>
                      <a:pt x="80" y="12"/>
                      <a:pt x="80" y="12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4"/>
                    </a:lnTo>
                    <a:close/>
                    <a:moveTo>
                      <a:pt x="58" y="78"/>
                    </a:moveTo>
                    <a:cubicBezTo>
                      <a:pt x="38" y="58"/>
                      <a:pt x="38" y="58"/>
                      <a:pt x="38" y="58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78" y="58"/>
                      <a:pt x="78" y="58"/>
                      <a:pt x="78" y="58"/>
                    </a:cubicBezTo>
                    <a:lnTo>
                      <a:pt x="58" y="78"/>
                    </a:lnTo>
                    <a:close/>
                    <a:moveTo>
                      <a:pt x="112" y="96"/>
                    </a:moveTo>
                    <a:cubicBezTo>
                      <a:pt x="84" y="96"/>
                      <a:pt x="84" y="96"/>
                      <a:pt x="84" y="96"/>
                    </a:cubicBezTo>
                    <a:cubicBezTo>
                      <a:pt x="84" y="76"/>
                      <a:pt x="84" y="76"/>
                      <a:pt x="84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12" y="76"/>
                      <a:pt x="112" y="76"/>
                      <a:pt x="112" y="76"/>
                    </a:cubicBezTo>
                    <a:lnTo>
                      <a:pt x="112" y="96"/>
                    </a:lnTo>
                    <a:close/>
                    <a:moveTo>
                      <a:pt x="120" y="84"/>
                    </a:moveTo>
                    <a:cubicBezTo>
                      <a:pt x="116" y="84"/>
                      <a:pt x="116" y="84"/>
                      <a:pt x="116" y="84"/>
                    </a:cubicBezTo>
                    <a:cubicBezTo>
                      <a:pt x="116" y="72"/>
                      <a:pt x="116" y="72"/>
                      <a:pt x="116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0" y="56"/>
                      <a:pt x="100" y="56"/>
                      <a:pt x="100" y="56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120" y="16"/>
                      <a:pt x="120" y="16"/>
                      <a:pt x="120" y="16"/>
                    </a:cubicBezTo>
                    <a:lnTo>
                      <a:pt x="120" y="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59765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04824" y="-55672"/>
            <a:ext cx="8429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R2E requests for the IC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894" y="621436"/>
            <a:ext cx="497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Over the last couple of months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1" y="1452435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  <a:p>
            <a:endParaRPr lang="en-GB"/>
          </a:p>
        </p:txBody>
      </p:sp>
      <p:pic>
        <p:nvPicPr>
          <p:cNvPr id="1026" name="Picture 2" descr="Bildergebnis fÃ¼r cern accelerator complex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2" t="4795" r="7643" b="27081"/>
          <a:stretch/>
        </p:blipFill>
        <p:spPr bwMode="auto">
          <a:xfrm>
            <a:off x="104824" y="1630307"/>
            <a:ext cx="6393338" cy="395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347158" y="1274561"/>
            <a:ext cx="574001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LINAC4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Possible R2E induced failures at preamplifiers close to the stripping foil (</a:t>
            </a:r>
            <a:r>
              <a:rPr lang="en-US" sz="1600" b="1" dirty="0"/>
              <a:t>BE-BI</a:t>
            </a:r>
            <a:r>
              <a:rPr lang="en-US" sz="1600" dirty="0"/>
              <a:t>), mitigation 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PSB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Upgrade of the BTV system, radiation maps needed (</a:t>
            </a:r>
            <a:r>
              <a:rPr lang="en-US" sz="1600" b="1" dirty="0"/>
              <a:t>BE-BI</a:t>
            </a:r>
            <a:r>
              <a:rPr lang="en-US" sz="160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Benchmark of FLUKA radiation maps with OF sensors (</a:t>
            </a:r>
            <a:r>
              <a:rPr lang="en-US" sz="1600" b="1" dirty="0"/>
              <a:t>EN-EA</a:t>
            </a:r>
            <a:r>
              <a:rPr lang="en-US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LSS5 installation BTV system, radiation map and mitigation actions (</a:t>
            </a:r>
            <a:r>
              <a:rPr lang="en-US" sz="1600" b="1" dirty="0"/>
              <a:t>BE-BI</a:t>
            </a:r>
            <a:r>
              <a:rPr lang="en-US" sz="160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 LSS5 CV skid installation, mitigation action (</a:t>
            </a:r>
            <a:r>
              <a:rPr lang="en-US" sz="1600" b="1" dirty="0"/>
              <a:t>EN-CV</a:t>
            </a:r>
            <a:r>
              <a:rPr lang="en-US" sz="160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 LSS5 BCTW relocation, radiation map and mitigation action (</a:t>
            </a:r>
            <a:r>
              <a:rPr lang="en-US" sz="1600" b="1" dirty="0"/>
              <a:t>BE-BI</a:t>
            </a:r>
            <a:r>
              <a:rPr lang="en-US" sz="160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 LSS4/LSS6 gamma factory electronics. Radiation map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Upgrade of the BTV system, relocation of sensitive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BDF test area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 Possible R2E induced failures in PLCs, mitigation actions (</a:t>
            </a:r>
            <a:r>
              <a:rPr lang="en-US" sz="1600" b="1" dirty="0"/>
              <a:t>EN-STI</a:t>
            </a:r>
            <a:r>
              <a:rPr lang="en-US" sz="1600" dirty="0"/>
              <a:t>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03993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5534" y="-55672"/>
            <a:ext cx="9949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Case Study: SPS LSS5 dump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894" y="621436"/>
            <a:ext cx="497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R2E requests for SPS LSS5 dump area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7895" t="3506" b="13708"/>
          <a:stretch/>
        </p:blipFill>
        <p:spPr>
          <a:xfrm>
            <a:off x="0" y="981075"/>
            <a:ext cx="7138035" cy="59216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1" y="1452435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  <a:p>
            <a:endParaRPr lang="en-GB"/>
          </a:p>
        </p:txBody>
      </p:sp>
      <p:sp>
        <p:nvSpPr>
          <p:cNvPr id="2" name="Parallelogram 1"/>
          <p:cNvSpPr/>
          <p:nvPr/>
        </p:nvSpPr>
        <p:spPr>
          <a:xfrm>
            <a:off x="5646575" y="981075"/>
            <a:ext cx="4398177" cy="7451677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796585" y="1590185"/>
            <a:ext cx="50412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SPS LSS5 – EXCX5 cavern</a:t>
            </a:r>
            <a:r>
              <a:rPr lang="en-US" dirty="0"/>
              <a:t>, new beam dump region in Sextant 5 after relocation from LSS1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Historically low-radiation levels, different equipment stored 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radiation environment due to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Three different requests for this area received for three different applications and different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of them solved or ongoing activities, thanks to the </a:t>
            </a:r>
            <a:r>
              <a:rPr lang="en-US" b="1" dirty="0"/>
              <a:t>collective effort of the whole R2E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r>
              <a:rPr lang="en-US" dirty="0"/>
              <a:t>To highlight the efforts and describe the objectives of the LHC Injector Chain work package, region will be presented as case study.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718798">
            <a:off x="5263981" y="5613869"/>
            <a:ext cx="20676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Picture by W. Van den Broucke</a:t>
            </a:r>
            <a:endParaRPr lang="en-US" sz="1100" b="1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77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5534" y="-55672"/>
            <a:ext cx="9949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Case Study: SPS LSS5 dump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894" y="621436"/>
            <a:ext cx="497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R2E requests for SPS LSS5 dump area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7895" t="3506" b="13708"/>
          <a:stretch/>
        </p:blipFill>
        <p:spPr>
          <a:xfrm>
            <a:off x="0" y="981075"/>
            <a:ext cx="7138035" cy="59216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1" y="1452435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  <a:p>
            <a:endParaRPr lang="en-GB"/>
          </a:p>
        </p:txBody>
      </p:sp>
      <p:sp>
        <p:nvSpPr>
          <p:cNvPr id="2" name="Parallelogram 1"/>
          <p:cNvSpPr/>
          <p:nvPr/>
        </p:nvSpPr>
        <p:spPr>
          <a:xfrm>
            <a:off x="5646575" y="981075"/>
            <a:ext cx="4398177" cy="7451677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949054" y="2649242"/>
            <a:ext cx="504123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/>
              <a:t>Requests that will be highlighted:</a:t>
            </a:r>
          </a:p>
          <a:p>
            <a:endParaRPr lang="en-US" sz="2400" b="1"/>
          </a:p>
          <a:p>
            <a:pPr marL="342900" indent="-342900">
              <a:buFont typeface="+mj-lt"/>
              <a:buAutoNum type="arabicPeriod"/>
            </a:pPr>
            <a:r>
              <a:rPr lang="en-US" sz="2400"/>
              <a:t>BTV systems (BE-BI)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/>
              <a:t>Beam dump cooling and ventilation (CV) skid (EN-CV)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/>
              <a:t>BCTW system (BE-BI)</a:t>
            </a:r>
          </a:p>
          <a:p>
            <a:endParaRPr lang="en-US" sz="2400"/>
          </a:p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6718798">
            <a:off x="5263981" y="5613869"/>
            <a:ext cx="20676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Picture by W. Van den Broucke</a:t>
            </a:r>
            <a:endParaRPr lang="en-US" sz="1100" b="1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596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FDB2-56DE-4E54-BABF-9A195AF0E27B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-55671"/>
            <a:ext cx="10296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4800">
                <a:solidFill>
                  <a:srgbClr val="E0E0E0"/>
                </a:solidFill>
                <a:latin typeface="Franklin Gothic Heavy" panose="020B0903020102020204" pitchFamily="34" charset="0"/>
              </a:rPr>
              <a:t>SPS LSS5 dump | BTV systems</a:t>
            </a:r>
            <a:endParaRPr lang="en-GB" sz="4800">
              <a:solidFill>
                <a:srgbClr val="E0E0E0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938" y="652215"/>
            <a:ext cx="4976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Franklin Gothic Heavy" panose="020B0903020102020204" pitchFamily="34" charset="0"/>
              </a:rPr>
              <a:t>Overview BTV system</a:t>
            </a:r>
            <a:endParaRPr lang="en-GB" sz="540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3712"/>
          <a:stretch/>
        </p:blipFill>
        <p:spPr>
          <a:xfrm>
            <a:off x="515938" y="1389974"/>
            <a:ext cx="6114504" cy="47171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5567" y="6185608"/>
            <a:ext cx="66371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Animation provided by </a:t>
            </a:r>
            <a:r>
              <a:rPr lang="en-US" sz="1100" b="1"/>
              <a:t>S. Burger</a:t>
            </a:r>
          </a:p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18364" y="1214220"/>
            <a:ext cx="1897039" cy="6009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585421" y="1700746"/>
            <a:ext cx="50412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Already explained by </a:t>
            </a:r>
            <a:r>
              <a:rPr lang="en-US" b="1" dirty="0"/>
              <a:t>T. </a:t>
            </a:r>
            <a:r>
              <a:rPr lang="en-US" b="1" dirty="0" err="1"/>
              <a:t>Lefevre</a:t>
            </a:r>
            <a:r>
              <a:rPr lang="en-US" b="1" dirty="0"/>
              <a:t> </a:t>
            </a:r>
            <a:r>
              <a:rPr lang="en-US" dirty="0"/>
              <a:t>yesterday, in a nutshell: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 department provides operation parameters of the beam, key values: position, size, profile, length, Intensity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BTV (Beam TV) </a:t>
            </a:r>
            <a:r>
              <a:rPr lang="en-US" dirty="0"/>
              <a:t>system used, consisting of </a:t>
            </a:r>
            <a:r>
              <a:rPr lang="en-US" dirty="0" err="1"/>
              <a:t>i</a:t>
            </a:r>
            <a:r>
              <a:rPr lang="en-US" dirty="0"/>
              <a:t>) a luminescent beam screen/radiator that is inserted into the vacuum chamber ii) a detector (camera) that observes/detects emitted light.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 to now based on analogue cameras (standard CCD) or ”</a:t>
            </a:r>
            <a:r>
              <a:rPr lang="en-US" dirty="0" err="1"/>
              <a:t>radhard</a:t>
            </a:r>
            <a:r>
              <a:rPr lang="en-US" dirty="0"/>
              <a:t>” solutions (tube based, </a:t>
            </a:r>
            <a:r>
              <a:rPr lang="en-US" dirty="0" err="1"/>
              <a:t>ThermoFisher</a:t>
            </a:r>
            <a:r>
              <a:rPr lang="en-US" dirty="0"/>
              <a:t> …) used at CERN -&gt; Upgrade to digital COTS ones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042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2170</Words>
  <Application>Microsoft Macintosh PowerPoint</Application>
  <PresentationFormat>Widescreen</PresentationFormat>
  <Paragraphs>295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Franklin Gothic Book</vt:lpstr>
      <vt:lpstr>Franklin Gothic Demi Cond</vt:lpstr>
      <vt:lpstr>Franklin Gothic Heavy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Krawina</dc:creator>
  <cp:lastModifiedBy>Melanie Krawina</cp:lastModifiedBy>
  <cp:revision>10</cp:revision>
  <dcterms:created xsi:type="dcterms:W3CDTF">2018-01-17T14:55:09Z</dcterms:created>
  <dcterms:modified xsi:type="dcterms:W3CDTF">2018-12-12T14:48:29Z</dcterms:modified>
</cp:coreProperties>
</file>