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70" r:id="rId4"/>
    <p:sldId id="258" r:id="rId5"/>
    <p:sldId id="266" r:id="rId6"/>
    <p:sldId id="260" r:id="rId7"/>
    <p:sldId id="259" r:id="rId8"/>
    <p:sldId id="267" r:id="rId9"/>
    <p:sldId id="268" r:id="rId10"/>
    <p:sldId id="262" r:id="rId11"/>
    <p:sldId id="265" r:id="rId12"/>
    <p:sldId id="264" r:id="rId13"/>
    <p:sldId id="271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3CB2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napToObjects="1">
      <p:cViewPr varScale="1">
        <p:scale>
          <a:sx n="152" d="100"/>
          <a:sy n="152" d="100"/>
        </p:scale>
        <p:origin x="480" y="13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11/12/2018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88116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Overview of WP X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1723286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Author, Contributors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2443155"/>
            <a:ext cx="2946400" cy="146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 – [title]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  <p:pic>
        <p:nvPicPr>
          <p:cNvPr id="1028" name="Picture 4" descr="Image result for r2e logo cern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10" y="4631593"/>
            <a:ext cx="436788" cy="42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</a:t>
            </a:r>
            <a:r>
              <a:rPr lang="en-GB" dirty="0" smtClean="0"/>
              <a:t>adiation </a:t>
            </a:r>
            <a:r>
              <a:rPr lang="en-GB" dirty="0"/>
              <a:t>hardness of pressure sensors </a:t>
            </a:r>
            <a:r>
              <a:rPr lang="en-GB" dirty="0" smtClean="0"/>
              <a:t>for 0-100 </a:t>
            </a:r>
            <a:r>
              <a:rPr lang="en-GB" dirty="0"/>
              <a:t>mbar range</a:t>
            </a:r>
            <a:endParaRPr lang="en-GB" sz="36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9946" y="1767428"/>
            <a:ext cx="3982371" cy="584485"/>
          </a:xfrm>
        </p:spPr>
        <p:txBody>
          <a:bodyPr>
            <a:normAutofit/>
          </a:bodyPr>
          <a:lstStyle/>
          <a:p>
            <a:r>
              <a:rPr lang="en-US" dirty="0" smtClean="0"/>
              <a:t>Michal Les, Juan </a:t>
            </a:r>
            <a:r>
              <a:rPr lang="en-US" dirty="0" smtClean="0"/>
              <a:t>Casas-Cubillos</a:t>
            </a:r>
            <a:endParaRPr lang="en-US" dirty="0" smtClean="0"/>
          </a:p>
          <a:p>
            <a:r>
              <a:rPr lang="en-US" dirty="0" err="1" smtClean="0"/>
              <a:t>Indico</a:t>
            </a:r>
            <a:r>
              <a:rPr lang="en-US" dirty="0" smtClean="0"/>
              <a:t> </a:t>
            </a:r>
            <a:r>
              <a:rPr lang="en-US" dirty="0"/>
              <a:t>link: https://indico.cern.ch/event/760345/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9596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Co60 comparison to reference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240924" cy="3203145"/>
          </a:xfrm>
        </p:spPr>
        <p:txBody>
          <a:bodyPr/>
          <a:lstStyle/>
          <a:p>
            <a:r>
              <a:rPr lang="en-US" dirty="0" smtClean="0"/>
              <a:t>Total dose:11.47 </a:t>
            </a:r>
            <a:r>
              <a:rPr lang="en-US" dirty="0" err="1" smtClean="0"/>
              <a:t>kGy</a:t>
            </a:r>
            <a:r>
              <a:rPr lang="en-US" dirty="0"/>
              <a:t> </a:t>
            </a:r>
            <a:r>
              <a:rPr lang="en-US" dirty="0" smtClean="0"/>
              <a:t>with </a:t>
            </a:r>
            <a:r>
              <a:rPr lang="en-US" dirty="0"/>
              <a:t>dose </a:t>
            </a:r>
            <a:r>
              <a:rPr lang="en-US" dirty="0" smtClean="0"/>
              <a:t>rate: </a:t>
            </a:r>
            <a:r>
              <a:rPr lang="en-US" dirty="0"/>
              <a:t>55.88 </a:t>
            </a:r>
            <a:r>
              <a:rPr lang="en-US" dirty="0" err="1" smtClean="0"/>
              <a:t>Gy</a:t>
            </a:r>
            <a:r>
              <a:rPr lang="en-US" dirty="0" smtClean="0"/>
              <a:t>/h</a:t>
            </a:r>
          </a:p>
          <a:p>
            <a:r>
              <a:rPr lang="en-US" dirty="0" smtClean="0"/>
              <a:t>Error increased from ~0.2% -&gt; ~1.1%</a:t>
            </a:r>
          </a:p>
          <a:p>
            <a:r>
              <a:rPr lang="en-US" dirty="0" smtClean="0"/>
              <a:t>Error function could be more less approximated by line</a:t>
            </a:r>
          </a:p>
          <a:p>
            <a:r>
              <a:rPr lang="en-US" dirty="0" smtClean="0"/>
              <a:t>Error stays constant when radiation is terminated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</a:t>
            </a:r>
            <a:r>
              <a:rPr lang="en-US" dirty="0" smtClean="0"/>
              <a:t>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110" y="835956"/>
            <a:ext cx="4199424" cy="314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38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Co60 </a:t>
            </a:r>
            <a:r>
              <a:rPr lang="en-US" dirty="0" err="1" smtClean="0"/>
              <a:t>thermodiodes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127412" cy="3203145"/>
          </a:xfrm>
        </p:spPr>
        <p:txBody>
          <a:bodyPr/>
          <a:lstStyle/>
          <a:p>
            <a:r>
              <a:rPr lang="en-US" dirty="0" err="1"/>
              <a:t>Thermodiodes</a:t>
            </a:r>
            <a:r>
              <a:rPr lang="en-US" dirty="0"/>
              <a:t> used </a:t>
            </a:r>
            <a:r>
              <a:rPr lang="en-US" dirty="0" smtClean="0"/>
              <a:t>originally </a:t>
            </a:r>
            <a:r>
              <a:rPr lang="en-US" dirty="0"/>
              <a:t>for temperature compensation cannot be used for reliable temperature measurement in radiation</a:t>
            </a:r>
          </a:p>
          <a:p>
            <a:r>
              <a:rPr lang="en-US" dirty="0"/>
              <a:t>Diodes saturate with </a:t>
            </a:r>
            <a:r>
              <a:rPr lang="en-US" dirty="0" smtClean="0"/>
              <a:t>dose but still error is enormous</a:t>
            </a:r>
          </a:p>
          <a:p>
            <a:r>
              <a:rPr lang="en-US" dirty="0" smtClean="0"/>
              <a:t>Error stays constant after stopping radiation</a:t>
            </a:r>
            <a:endParaRPr lang="en-GB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</a:t>
            </a:r>
            <a:r>
              <a:rPr lang="en-US" dirty="0" smtClean="0"/>
              <a:t>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361" y="994205"/>
            <a:ext cx="3600851" cy="27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82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ABB pressure sensors can be used in high LHC radiation but with limited accuracy</a:t>
            </a:r>
          </a:p>
          <a:p>
            <a:r>
              <a:rPr lang="en-GB" dirty="0" smtClean="0"/>
              <a:t>To achieve sufficient accuracy it is needed to add another temperature sensor e.g. PT1000 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</a:t>
            </a:r>
            <a:r>
              <a:rPr lang="en-US" dirty="0" smtClean="0"/>
              <a:t>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68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</a:t>
            </a:r>
            <a:r>
              <a:rPr lang="en-US" smtClean="0"/>
              <a:t>Annual </a:t>
            </a:r>
            <a:r>
              <a:rPr lang="en-US" smtClean="0"/>
              <a:t>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175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817" y="1109892"/>
            <a:ext cx="3258580" cy="29408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9892"/>
            <a:ext cx="4543621" cy="322877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ABB 266AST 0-60 mbar absolute sensor</a:t>
            </a:r>
          </a:p>
          <a:p>
            <a:r>
              <a:rPr lang="en-US" dirty="0" smtClean="0"/>
              <a:t>Same technology for differential and gauge sensors up to 600 bar</a:t>
            </a:r>
          </a:p>
          <a:p>
            <a:r>
              <a:rPr lang="en-US" dirty="0" smtClean="0"/>
              <a:t>ABB </a:t>
            </a:r>
            <a:r>
              <a:rPr lang="en-US" dirty="0" err="1" smtClean="0"/>
              <a:t>piezoresitive</a:t>
            </a:r>
            <a:r>
              <a:rPr lang="en-US" dirty="0" smtClean="0"/>
              <a:t> sensor with a bridge</a:t>
            </a:r>
          </a:p>
          <a:p>
            <a:r>
              <a:rPr lang="en-US" dirty="0" smtClean="0"/>
              <a:t>Striped from any electronics</a:t>
            </a:r>
          </a:p>
          <a:p>
            <a:r>
              <a:rPr lang="en-US" dirty="0" smtClean="0"/>
              <a:t>Originally </a:t>
            </a:r>
            <a:r>
              <a:rPr lang="en-US" dirty="0" err="1" smtClean="0"/>
              <a:t>thermodiode</a:t>
            </a:r>
            <a:r>
              <a:rPr lang="en-US" dirty="0" smtClean="0"/>
              <a:t> for temperature compensation</a:t>
            </a:r>
          </a:p>
          <a:p>
            <a:r>
              <a:rPr lang="en-US" dirty="0" smtClean="0"/>
              <a:t>PT1000- additional sensor (radiation resistant)</a:t>
            </a:r>
          </a:p>
          <a:p>
            <a:r>
              <a:rPr lang="en-US" dirty="0" smtClean="0"/>
              <a:t>Active sensor: 0.04% or 0.025% </a:t>
            </a:r>
            <a:endParaRPr lang="en-US" dirty="0"/>
          </a:p>
          <a:p>
            <a:r>
              <a:rPr lang="en-US" dirty="0" smtClean="0"/>
              <a:t>Passive with cable: ~0.3%</a:t>
            </a:r>
          </a:p>
          <a:p>
            <a:pPr marL="36576" indent="0">
              <a:buNone/>
            </a:pPr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</a:t>
            </a:r>
            <a:r>
              <a:rPr lang="en-US" dirty="0" smtClean="0"/>
              <a:t>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953" y="2073419"/>
            <a:ext cx="738806" cy="1363464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endCxn id="10" idx="1"/>
          </p:cNvCxnSpPr>
          <p:nvPr/>
        </p:nvCxnSpPr>
        <p:spPr>
          <a:xfrm>
            <a:off x="6968359" y="2755151"/>
            <a:ext cx="74059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444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PCB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</a:t>
            </a:r>
            <a:r>
              <a:rPr lang="en-US" dirty="0" smtClean="0"/>
              <a:t>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41" t="31579" r="14295" b="36406"/>
          <a:stretch/>
        </p:blipFill>
        <p:spPr bwMode="auto">
          <a:xfrm>
            <a:off x="5873171" y="773158"/>
            <a:ext cx="1927607" cy="14629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7321506" y="773157"/>
            <a:ext cx="479272" cy="14942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\\cern.ch\dfs\Users\m\mjles\Desktop\New folder\IMG_20180214_14174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171" y="2357906"/>
            <a:ext cx="1706771" cy="157402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Oval 14"/>
          <p:cNvSpPr/>
          <p:nvPr/>
        </p:nvSpPr>
        <p:spPr>
          <a:xfrm>
            <a:off x="7119708" y="1394087"/>
            <a:ext cx="258554" cy="32842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624314" y="1305385"/>
            <a:ext cx="415579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D0 is originally inside the sensor and cannot be removed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WordFip</a:t>
            </a:r>
            <a:r>
              <a:rPr lang="en-GB" dirty="0" smtClean="0"/>
              <a:t> card cannot measure bridge with D0 because it measure resistance for positive and negative current and if current is too big it rises error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 new configuration measurement for negative current gives </a:t>
            </a:r>
            <a:r>
              <a:rPr lang="en-GB" dirty="0" err="1" smtClean="0"/>
              <a:t>Vout</a:t>
            </a:r>
            <a:r>
              <a:rPr lang="en-GB" dirty="0" smtClean="0"/>
              <a:t>=0 and not affect measurement significantly</a:t>
            </a:r>
          </a:p>
        </p:txBody>
      </p:sp>
    </p:spTree>
    <p:extLst>
      <p:ext uri="{BB962C8B-B14F-4D97-AF65-F5344CB8AC3E}">
        <p14:creationId xmlns:p14="http://schemas.microsoft.com/office/powerpoint/2010/main" val="1708663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radiation test - Charm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5861619" cy="3203145"/>
          </a:xfrm>
        </p:spPr>
        <p:txBody>
          <a:bodyPr/>
          <a:lstStyle/>
          <a:p>
            <a:r>
              <a:rPr lang="en-US" dirty="0" smtClean="0"/>
              <a:t>Two sets with sensors </a:t>
            </a:r>
          </a:p>
          <a:p>
            <a:r>
              <a:rPr lang="en-US" dirty="0" smtClean="0"/>
              <a:t>One for 3 weeks</a:t>
            </a:r>
          </a:p>
          <a:p>
            <a:r>
              <a:rPr lang="en-US" dirty="0" smtClean="0"/>
              <a:t>Second for 2 weeks</a:t>
            </a:r>
          </a:p>
          <a:p>
            <a:r>
              <a:rPr lang="en-US" dirty="0" smtClean="0"/>
              <a:t>Pressure changed by temperature according to </a:t>
            </a:r>
            <a:r>
              <a:rPr lang="en-US" dirty="0" err="1" smtClean="0"/>
              <a:t>nRT</a:t>
            </a:r>
            <a:r>
              <a:rPr lang="en-US" dirty="0" smtClean="0"/>
              <a:t>=</a:t>
            </a:r>
            <a:r>
              <a:rPr lang="en-US" dirty="0" err="1" smtClean="0"/>
              <a:t>pV</a:t>
            </a:r>
            <a:endParaRPr lang="en-US" dirty="0" smtClean="0"/>
          </a:p>
          <a:p>
            <a:r>
              <a:rPr lang="en-US" dirty="0" smtClean="0"/>
              <a:t>Radiation ~3.57Gy/h</a:t>
            </a:r>
          </a:p>
          <a:p>
            <a:r>
              <a:rPr lang="en-US" dirty="0" smtClean="0"/>
              <a:t>Total dose </a:t>
            </a:r>
            <a:r>
              <a:rPr lang="en-US" dirty="0"/>
              <a:t>1800Gy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</a:t>
            </a:r>
            <a:r>
              <a:rPr lang="en-US" dirty="0" smtClean="0"/>
              <a:t>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375" y="994205"/>
            <a:ext cx="1548006" cy="2078933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6630556" y="2226091"/>
            <a:ext cx="640501" cy="49188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93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Charm setup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026" y="993775"/>
            <a:ext cx="3203575" cy="320357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</a:t>
            </a:r>
            <a:r>
              <a:rPr lang="en-US" dirty="0" smtClean="0"/>
              <a:t>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11" name="Straight Arrow Connector 10"/>
          <p:cNvCxnSpPr>
            <a:stCxn id="29" idx="1"/>
          </p:cNvCxnSpPr>
          <p:nvPr/>
        </p:nvCxnSpPr>
        <p:spPr>
          <a:xfrm flipH="1">
            <a:off x="4988210" y="2279681"/>
            <a:ext cx="1828800" cy="12885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30" idx="1"/>
          </p:cNvCxnSpPr>
          <p:nvPr/>
        </p:nvCxnSpPr>
        <p:spPr>
          <a:xfrm flipH="1">
            <a:off x="5297214" y="3444916"/>
            <a:ext cx="1519796" cy="1811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26" idx="3"/>
          </p:cNvCxnSpPr>
          <p:nvPr/>
        </p:nvCxnSpPr>
        <p:spPr>
          <a:xfrm>
            <a:off x="1671144" y="2377440"/>
            <a:ext cx="2043622" cy="1387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27" idx="3"/>
          </p:cNvCxnSpPr>
          <p:nvPr/>
        </p:nvCxnSpPr>
        <p:spPr>
          <a:xfrm flipV="1">
            <a:off x="1671145" y="3127881"/>
            <a:ext cx="2617076" cy="1785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76118" y="2192774"/>
            <a:ext cx="1195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Sensor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476118" y="2983251"/>
            <a:ext cx="1195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Piping for Volume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6817010" y="1818016"/>
            <a:ext cx="17972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Resistor heater with fan for distributing heat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6817010" y="2983251"/>
            <a:ext cx="17972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Valve: closed and with cap at the end</a:t>
            </a:r>
            <a:endParaRPr lang="en-GB" dirty="0"/>
          </a:p>
        </p:txBody>
      </p:sp>
      <p:cxnSp>
        <p:nvCxnSpPr>
          <p:cNvPr id="45" name="Straight Arrow Connector 44"/>
          <p:cNvCxnSpPr>
            <a:stCxn id="47" idx="1"/>
          </p:cNvCxnSpPr>
          <p:nvPr/>
        </p:nvCxnSpPr>
        <p:spPr>
          <a:xfrm flipH="1">
            <a:off x="5442260" y="1369996"/>
            <a:ext cx="1444525" cy="16946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886785" y="1046830"/>
            <a:ext cx="1797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Electrical connection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76118" y="891989"/>
            <a:ext cx="1450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EPS for thermal insulation</a:t>
            </a:r>
            <a:endParaRPr lang="en-GB" dirty="0"/>
          </a:p>
        </p:txBody>
      </p:sp>
      <p:cxnSp>
        <p:nvCxnSpPr>
          <p:cNvPr id="19" name="Straight Arrow Connector 18"/>
          <p:cNvCxnSpPr>
            <a:stCxn id="8" idx="3"/>
          </p:cNvCxnSpPr>
          <p:nvPr/>
        </p:nvCxnSpPr>
        <p:spPr>
          <a:xfrm>
            <a:off x="1926546" y="1353654"/>
            <a:ext cx="1333355" cy="5018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696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CHARM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stable pressure reference spoiled results. Probably because of leakage or </a:t>
            </a:r>
            <a:r>
              <a:rPr lang="en-US" dirty="0" err="1" smtClean="0"/>
              <a:t>outgasing</a:t>
            </a:r>
            <a:r>
              <a:rPr lang="en-US" dirty="0" smtClean="0"/>
              <a:t>. </a:t>
            </a:r>
            <a:r>
              <a:rPr lang="en-US" dirty="0" err="1" smtClean="0"/>
              <a:t>Outgasing</a:t>
            </a:r>
            <a:r>
              <a:rPr lang="en-US" dirty="0" smtClean="0"/>
              <a:t> would explain non ideal gas behavior</a:t>
            </a:r>
          </a:p>
          <a:p>
            <a:r>
              <a:rPr lang="en-US" dirty="0" smtClean="0"/>
              <a:t>But sensor is still better than </a:t>
            </a:r>
            <a:r>
              <a:rPr lang="en-US" dirty="0"/>
              <a:t>2</a:t>
            </a:r>
            <a:r>
              <a:rPr lang="en-US" dirty="0" smtClean="0"/>
              <a:t>% with ~1800Gy which is probably better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</a:t>
            </a:r>
            <a:r>
              <a:rPr lang="en-US" dirty="0" smtClean="0"/>
              <a:t>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8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radiation - Co60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ABB in front of Co60 - </a:t>
            </a:r>
            <a:r>
              <a:rPr lang="en-US" dirty="0"/>
              <a:t>55.88 </a:t>
            </a:r>
            <a:r>
              <a:rPr lang="en-US" dirty="0" err="1"/>
              <a:t>Gy</a:t>
            </a:r>
            <a:r>
              <a:rPr lang="en-US" dirty="0"/>
              <a:t>/h</a:t>
            </a:r>
            <a:endParaRPr lang="en-US" dirty="0" smtClean="0"/>
          </a:p>
          <a:p>
            <a:r>
              <a:rPr lang="en-US" dirty="0" smtClean="0"/>
              <a:t>One ABB very close but out of radiation area – 25 </a:t>
            </a:r>
            <a:r>
              <a:rPr lang="en-US" dirty="0" err="1" smtClean="0"/>
              <a:t>mGy</a:t>
            </a:r>
            <a:r>
              <a:rPr lang="en-US" dirty="0" smtClean="0"/>
              <a:t>/h</a:t>
            </a:r>
          </a:p>
          <a:p>
            <a:r>
              <a:rPr lang="en-US" dirty="0" smtClean="0"/>
              <a:t>Low pressure test bench and MKS </a:t>
            </a:r>
            <a:r>
              <a:rPr lang="en-US" dirty="0" err="1" smtClean="0"/>
              <a:t>baratron</a:t>
            </a:r>
            <a:r>
              <a:rPr lang="en-US" dirty="0" smtClean="0"/>
              <a:t> reference outside radiation room</a:t>
            </a:r>
          </a:p>
          <a:p>
            <a:r>
              <a:rPr lang="en-US" dirty="0" smtClean="0"/>
              <a:t>Testing full range 0-60 mbar but in stable temperature 22,5</a:t>
            </a:r>
            <a:r>
              <a:rPr lang="en-US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̊ 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</a:t>
            </a:r>
            <a:r>
              <a:rPr lang="en-US" dirty="0" smtClean="0"/>
              <a:t>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10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Co60 setup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43" y="1451156"/>
            <a:ext cx="1576220" cy="135464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</a:t>
            </a:r>
            <a:r>
              <a:rPr lang="en-US" dirty="0" smtClean="0"/>
              <a:t>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720" y="1459160"/>
            <a:ext cx="1346637" cy="13466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43" y="2933707"/>
            <a:ext cx="846073" cy="15559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9443" y="983116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Radiated sensors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535516" y="3538292"/>
            <a:ext cx="1762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Reference ABB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843089" y="1587064"/>
            <a:ext cx="18113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 bench with </a:t>
            </a:r>
          </a:p>
          <a:p>
            <a:r>
              <a:rPr lang="en-US" dirty="0" smtClean="0"/>
              <a:t>MKS </a:t>
            </a:r>
            <a:r>
              <a:rPr lang="en-US" dirty="0" err="1" smtClean="0"/>
              <a:t>baratron</a:t>
            </a:r>
            <a:r>
              <a:rPr lang="en-US" dirty="0" smtClean="0"/>
              <a:t> reference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364" y="3110870"/>
            <a:ext cx="2196712" cy="137877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433076" y="3537996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Acquisition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364" y="1061000"/>
            <a:ext cx="1606725" cy="195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99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against received dose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</a:t>
            </a:r>
            <a:r>
              <a:rPr lang="en-US" dirty="0" smtClean="0"/>
              <a:t>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261" y="200330"/>
            <a:ext cx="2852363" cy="21392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346" y="2520895"/>
            <a:ext cx="2826240" cy="211968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7200" y="1000834"/>
            <a:ext cx="47359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Error vary for different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Both sensor behaves similar but one is almost symmetric and another has bigger error close to 0 mbar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Asymmetry and nonlinearities may be result of conditioning by third degree polynomial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Polynomial depends with temperature but it this test it was stable enough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3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2423</TotalTime>
  <Words>529</Words>
  <Application>Microsoft Office PowerPoint</Application>
  <PresentationFormat>On-screen Show (16:9)</PresentationFormat>
  <Paragraphs>101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Ebrima</vt:lpstr>
      <vt:lpstr>CERN2Corporate16-9</vt:lpstr>
      <vt:lpstr>Radiation hardness of pressure sensors for 0-100 mbar range</vt:lpstr>
      <vt:lpstr>Sensor overview</vt:lpstr>
      <vt:lpstr>Additional PCB</vt:lpstr>
      <vt:lpstr>First radiation test - Charm</vt:lpstr>
      <vt:lpstr>Charm setup</vt:lpstr>
      <vt:lpstr>CHARM results</vt:lpstr>
      <vt:lpstr>Second radiation - Co60</vt:lpstr>
      <vt:lpstr>Co60 setup</vt:lpstr>
      <vt:lpstr>Error against received dose</vt:lpstr>
      <vt:lpstr>Co60 comparison to reference</vt:lpstr>
      <vt:lpstr>Co60 thermodiodes</vt:lpstr>
      <vt:lpstr>Conclusions</vt:lpstr>
      <vt:lpstr>Questions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Michal Jozef Les</cp:lastModifiedBy>
  <cp:revision>67</cp:revision>
  <dcterms:created xsi:type="dcterms:W3CDTF">2016-04-26T16:44:32Z</dcterms:created>
  <dcterms:modified xsi:type="dcterms:W3CDTF">2018-12-11T14:49:24Z</dcterms:modified>
</cp:coreProperties>
</file>