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77" r:id="rId4"/>
    <p:sldId id="276" r:id="rId5"/>
    <p:sldId id="258" r:id="rId6"/>
    <p:sldId id="269" r:id="rId7"/>
    <p:sldId id="271" r:id="rId8"/>
    <p:sldId id="272" r:id="rId9"/>
    <p:sldId id="273" r:id="rId10"/>
    <p:sldId id="270" r:id="rId11"/>
    <p:sldId id="274" r:id="rId12"/>
    <p:sldId id="275" r:id="rId13"/>
    <p:sldId id="268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kki Julien" initials="MJ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37"/>
    <p:restoredTop sz="94428"/>
  </p:normalViewPr>
  <p:slideViewPr>
    <p:cSldViewPr snapToGrid="0" snapToObjects="1">
      <p:cViewPr varScale="1">
        <p:scale>
          <a:sx n="143" d="100"/>
          <a:sy n="143" d="100"/>
        </p:scale>
        <p:origin x="200" y="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tif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7485465" y="4767263"/>
            <a:ext cx="82315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12/4/18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D12D7B8-7B0C-1046-AFA1-9C330A9A75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1276" y="4563493"/>
            <a:ext cx="1097524" cy="40754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6DE52CC-DA24-5945-AEDA-0081FD981D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52978" y="4563493"/>
            <a:ext cx="905228" cy="45979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4EFC9BD-163A-4B44-96F2-01ECF56E785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66249" y="4525854"/>
            <a:ext cx="1183736" cy="50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hyperlink" Target="https://cds.cern.ch/record/227609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3.png"/><Relationship Id="rId7" Type="http://schemas.openxmlformats.org/officeDocument/2006/relationships/image" Target="../media/image6.tif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9CB6BC3C-7241-E04A-908A-0D217877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67106"/>
            <a:ext cx="8226854" cy="705332"/>
          </a:xfrm>
        </p:spPr>
        <p:txBody>
          <a:bodyPr>
            <a:noAutofit/>
          </a:bodyPr>
          <a:lstStyle/>
          <a:p>
            <a:r>
              <a:rPr lang="fr-CH" sz="2000" b="1" dirty="0"/>
              <a:t>Optical </a:t>
            </a:r>
            <a:r>
              <a:rPr lang="fr-CH" sz="2000" b="1" dirty="0" err="1"/>
              <a:t>sensing</a:t>
            </a:r>
            <a:r>
              <a:rPr lang="fr-CH" sz="2000" b="1" dirty="0"/>
              <a:t> – performance</a:t>
            </a:r>
            <a:endParaRPr lang="fr-FR" sz="2000" i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C42244A-73A7-4C49-B9AF-2214B1F7F9CF}"/>
              </a:ext>
            </a:extLst>
          </p:cNvPr>
          <p:cNvSpPr txBox="1"/>
          <p:nvPr/>
        </p:nvSpPr>
        <p:spPr>
          <a:xfrm>
            <a:off x="209234" y="759019"/>
            <a:ext cx="8245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Typical results (X-rays, room temperature)</a:t>
            </a:r>
            <a:br>
              <a:rPr lang="en-US" dirty="0"/>
            </a:br>
            <a:r>
              <a:rPr lang="en-US" dirty="0"/>
              <a:t>Accessible time resolution: ~ 1ms (limited by the lifetime of the luminescence)</a:t>
            </a:r>
            <a:br>
              <a:rPr lang="en-US" dirty="0"/>
            </a:br>
            <a:r>
              <a:rPr lang="en-US" dirty="0"/>
              <a:t>Knowing the time duration </a:t>
            </a:r>
            <a:r>
              <a:rPr lang="en-US" dirty="0">
                <a:sym typeface="Wingdings" panose="05000000000000000000" pitchFamily="2" charset="2"/>
              </a:rPr>
              <a:t> dose can be easily deduced too through RIL</a:t>
            </a:r>
            <a:endParaRPr lang="en-US" sz="16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583" y="1855394"/>
            <a:ext cx="4845824" cy="2496848"/>
          </a:xfrm>
          <a:prstGeom prst="rect">
            <a:avLst/>
          </a:prstGeom>
        </p:spPr>
      </p:pic>
      <p:pic>
        <p:nvPicPr>
          <p:cNvPr id="15" name="Imag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209234" y="1815479"/>
            <a:ext cx="3450687" cy="257667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968556E-3157-1C41-BD54-EDF48885BF8C}"/>
              </a:ext>
            </a:extLst>
          </p:cNvPr>
          <p:cNvSpPr txBox="1"/>
          <p:nvPr/>
        </p:nvSpPr>
        <p:spPr>
          <a:xfrm rot="-5400000">
            <a:off x="3580997" y="291915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Delta (V)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46D0926-EAB0-084B-A567-5C4325B0DEA0}"/>
              </a:ext>
            </a:extLst>
          </p:cNvPr>
          <p:cNvSpPr txBox="1"/>
          <p:nvPr/>
        </p:nvSpPr>
        <p:spPr>
          <a:xfrm>
            <a:off x="5881035" y="3884767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Dose rate (gy/s) 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94D0FB3-E965-E64C-A18D-97084AA3872C}"/>
              </a:ext>
            </a:extLst>
          </p:cNvPr>
          <p:cNvSpPr txBox="1"/>
          <p:nvPr/>
        </p:nvSpPr>
        <p:spPr>
          <a:xfrm>
            <a:off x="4743141" y="2734485"/>
            <a:ext cx="10438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/>
              <a:t>40uGy/s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A63BF40-287D-E642-A8A1-61861BDA01E7}"/>
              </a:ext>
            </a:extLst>
          </p:cNvPr>
          <p:cNvSpPr txBox="1"/>
          <p:nvPr/>
        </p:nvSpPr>
        <p:spPr>
          <a:xfrm>
            <a:off x="6939814" y="1860380"/>
            <a:ext cx="10567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/>
              <a:t>12.5gy/s</a:t>
            </a:r>
            <a:endParaRPr lang="fr-FR" dirty="0"/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6E1BA14-4E1C-2542-A75D-610535243305}"/>
              </a:ext>
            </a:extLst>
          </p:cNvPr>
          <p:cNvCxnSpPr/>
          <p:nvPr/>
        </p:nvCxnSpPr>
        <p:spPr>
          <a:xfrm flipH="1">
            <a:off x="4686659" y="3103596"/>
            <a:ext cx="578420" cy="7584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0AEBB422-44AB-3D4D-BAEF-105096973D24}"/>
              </a:ext>
            </a:extLst>
          </p:cNvPr>
          <p:cNvCxnSpPr>
            <a:stCxn id="11" idx="3"/>
          </p:cNvCxnSpPr>
          <p:nvPr/>
        </p:nvCxnSpPr>
        <p:spPr>
          <a:xfrm>
            <a:off x="7996514" y="2045046"/>
            <a:ext cx="439574" cy="1992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1AE4B94C-69F7-5B48-AEF5-724E7A330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276" y="4563493"/>
            <a:ext cx="1097524" cy="40754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7AAD4CE-3E69-964B-A2B3-C4E285C739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2978" y="4563493"/>
            <a:ext cx="905228" cy="45979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AB5410E-2C61-BD4D-BCD2-1A168D1B3C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6249" y="4525854"/>
            <a:ext cx="1183736" cy="507316"/>
          </a:xfrm>
          <a:prstGeom prst="rect">
            <a:avLst/>
          </a:prstGeom>
        </p:spPr>
      </p:pic>
      <p:sp>
        <p:nvSpPr>
          <p:cNvPr id="21" name="Espace réservé de la date 2">
            <a:extLst>
              <a:ext uri="{FF2B5EF4-FFF2-40B4-BE49-F238E27FC236}">
                <a16:creationId xmlns:a16="http://schemas.microsoft.com/office/drawing/2014/main" id="{C32CA41E-4249-C046-AF60-3D7175579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44094" y="4633693"/>
            <a:ext cx="950323" cy="273844"/>
          </a:xfrm>
        </p:spPr>
        <p:txBody>
          <a:bodyPr/>
          <a:lstStyle/>
          <a:p>
            <a:r>
              <a:rPr lang="en-US" dirty="0"/>
              <a:t>12/12/2018</a:t>
            </a:r>
          </a:p>
        </p:txBody>
      </p:sp>
      <p:sp>
        <p:nvSpPr>
          <p:cNvPr id="22" name="Espace réservé du pied de page 3">
            <a:extLst>
              <a:ext uri="{FF2B5EF4-FFF2-40B4-BE49-F238E27FC236}">
                <a16:creationId xmlns:a16="http://schemas.microsoft.com/office/drawing/2014/main" id="{3AC0B307-08E4-344D-A31E-1C09A87F77B7}"/>
              </a:ext>
            </a:extLst>
          </p:cNvPr>
          <p:cNvSpPr txBox="1">
            <a:spLocks/>
          </p:cNvSpPr>
          <p:nvPr/>
        </p:nvSpPr>
        <p:spPr>
          <a:xfrm>
            <a:off x="4401683" y="463369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R2E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959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AD85FC-F923-2C4B-9E67-FDAA00108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200" dirty="0"/>
              <a:t>Conclusion and </a:t>
            </a:r>
            <a:r>
              <a:rPr lang="fr-CH" sz="3200" dirty="0" err="1"/>
              <a:t>Outlooks</a:t>
            </a:r>
            <a:r>
              <a:rPr lang="fr-CH" sz="3200" dirty="0"/>
              <a:t> </a:t>
            </a:r>
            <a:endParaRPr lang="fr-FR" sz="32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3A7D1C-1214-5041-A0CE-B13BDAABF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sz="1800" dirty="0"/>
              <a:t>CNES and CERN </a:t>
            </a:r>
            <a:r>
              <a:rPr lang="fr-CH" sz="1800" dirty="0" err="1"/>
              <a:t>needs</a:t>
            </a:r>
            <a:r>
              <a:rPr lang="fr-CH" sz="1800" dirty="0"/>
              <a:t> are </a:t>
            </a:r>
            <a:r>
              <a:rPr lang="fr-CH" sz="1800" dirty="0" err="1"/>
              <a:t>overlapping</a:t>
            </a:r>
            <a:endParaRPr lang="fr-CH" sz="1800" dirty="0"/>
          </a:p>
          <a:p>
            <a:r>
              <a:rPr lang="fr-CH" sz="1800" dirty="0"/>
              <a:t>CNES R&amp;T on-</a:t>
            </a:r>
            <a:r>
              <a:rPr lang="fr-CH" sz="1800" dirty="0" err="1"/>
              <a:t>going</a:t>
            </a:r>
            <a:r>
              <a:rPr lang="fr-CH" sz="1800" dirty="0"/>
              <a:t> </a:t>
            </a:r>
            <a:r>
              <a:rPr lang="fr-CH" sz="1800" dirty="0" err="1"/>
              <a:t>with</a:t>
            </a:r>
            <a:r>
              <a:rPr lang="fr-CH" sz="1800" dirty="0"/>
              <a:t> </a:t>
            </a:r>
            <a:r>
              <a:rPr lang="fr-CH" sz="1800" dirty="0" err="1"/>
              <a:t>Lab</a:t>
            </a:r>
            <a:r>
              <a:rPr lang="fr-CH" sz="1800" dirty="0"/>
              <a:t> Hubert Curien</a:t>
            </a:r>
          </a:p>
          <a:p>
            <a:r>
              <a:rPr lang="fr-CH" sz="1800" dirty="0" err="1"/>
              <a:t>Promising</a:t>
            </a:r>
            <a:r>
              <a:rPr lang="fr-CH" sz="1800" dirty="0"/>
              <a:t> </a:t>
            </a:r>
            <a:r>
              <a:rPr lang="fr-CH" sz="1800" dirty="0" err="1"/>
              <a:t>results</a:t>
            </a:r>
            <a:r>
              <a:rPr lang="fr-CH" sz="1800" dirty="0"/>
              <a:t> </a:t>
            </a:r>
            <a:r>
              <a:rPr lang="fr-CH" sz="1800" dirty="0" err="1"/>
              <a:t>already</a:t>
            </a:r>
            <a:r>
              <a:rPr lang="fr-CH" sz="1800" dirty="0"/>
              <a:t> </a:t>
            </a:r>
            <a:r>
              <a:rPr lang="fr-CH" sz="1800" dirty="0" err="1"/>
              <a:t>fulfilling</a:t>
            </a:r>
            <a:r>
              <a:rPr lang="fr-CH" sz="1800" dirty="0"/>
              <a:t> the high dose rate </a:t>
            </a:r>
            <a:r>
              <a:rPr lang="fr-CH" sz="1800" dirty="0" err="1"/>
              <a:t>requirements</a:t>
            </a:r>
            <a:r>
              <a:rPr lang="fr-CH" sz="1800" dirty="0"/>
              <a:t>, and </a:t>
            </a:r>
            <a:r>
              <a:rPr lang="fr-CH" sz="1800" dirty="0" err="1"/>
              <a:t>getting</a:t>
            </a:r>
            <a:r>
              <a:rPr lang="fr-CH" sz="1800" dirty="0"/>
              <a:t> close to the </a:t>
            </a:r>
            <a:r>
              <a:rPr lang="fr-CH" sz="1800" dirty="0" err="1"/>
              <a:t>low</a:t>
            </a:r>
            <a:r>
              <a:rPr lang="fr-CH" sz="1800" dirty="0"/>
              <a:t> dose rate </a:t>
            </a:r>
            <a:r>
              <a:rPr lang="fr-CH" sz="1800" dirty="0" err="1"/>
              <a:t>ones</a:t>
            </a:r>
            <a:r>
              <a:rPr lang="fr-CH" sz="1800" dirty="0"/>
              <a:t>. </a:t>
            </a:r>
          </a:p>
          <a:p>
            <a:pPr marL="36576" indent="0">
              <a:buNone/>
            </a:pPr>
            <a:r>
              <a:rPr lang="fr-CH" sz="1800" dirty="0" err="1"/>
              <a:t>Outlooks</a:t>
            </a:r>
            <a:r>
              <a:rPr lang="fr-CH" sz="1800" dirty="0"/>
              <a:t>: </a:t>
            </a:r>
          </a:p>
          <a:p>
            <a:pPr>
              <a:buFont typeface="Wingdings" pitchFamily="2" charset="2"/>
              <a:buChar char="Ø"/>
            </a:pPr>
            <a:r>
              <a:rPr lang="fr-CH" sz="1800" dirty="0"/>
              <a:t>	</a:t>
            </a:r>
            <a:r>
              <a:rPr lang="fr-CH" sz="1800" dirty="0" err="1"/>
              <a:t>Improvement</a:t>
            </a:r>
            <a:r>
              <a:rPr lang="fr-CH" sz="1800" dirty="0"/>
              <a:t> to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carried</a:t>
            </a:r>
            <a:r>
              <a:rPr lang="fr-CH" sz="1800" dirty="0"/>
              <a:t> out on the RIL setup (noise, </a:t>
            </a:r>
            <a:r>
              <a:rPr lang="fr-CH" sz="1800" dirty="0" err="1"/>
              <a:t>optical</a:t>
            </a:r>
            <a:r>
              <a:rPr lang="fr-CH" sz="1800" dirty="0"/>
              <a:t> </a:t>
            </a:r>
            <a:r>
              <a:rPr lang="fr-CH" sz="1800" dirty="0" err="1"/>
              <a:t>looses</a:t>
            </a:r>
            <a:r>
              <a:rPr lang="fr-CH" sz="1800" dirty="0"/>
              <a:t>, etc…)</a:t>
            </a:r>
          </a:p>
          <a:p>
            <a:pPr>
              <a:buFont typeface="Wingdings" pitchFamily="2" charset="2"/>
              <a:buChar char="Ø"/>
            </a:pPr>
            <a:r>
              <a:rPr lang="fr-CH" sz="1800" dirty="0"/>
              <a:t>Large Investigation to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carried</a:t>
            </a:r>
            <a:r>
              <a:rPr lang="fr-CH" sz="1800" dirty="0"/>
              <a:t> out on </a:t>
            </a:r>
            <a:r>
              <a:rPr lang="fr-CH" sz="1800" dirty="0" err="1"/>
              <a:t>other</a:t>
            </a:r>
            <a:r>
              <a:rPr lang="fr-CH" sz="1800" dirty="0"/>
              <a:t> </a:t>
            </a:r>
            <a:r>
              <a:rPr lang="fr-CH" sz="1800" dirty="0" err="1"/>
              <a:t>availables</a:t>
            </a:r>
            <a:r>
              <a:rPr lang="fr-CH" sz="1800" dirty="0"/>
              <a:t> technologies </a:t>
            </a:r>
            <a:r>
              <a:rPr lang="fr-CH" sz="1800" dirty="0" err="1"/>
              <a:t>potentially</a:t>
            </a:r>
            <a:r>
              <a:rPr lang="fr-CH" sz="1800" dirty="0"/>
              <a:t> meeting the </a:t>
            </a:r>
            <a:r>
              <a:rPr lang="fr-CH" sz="1800" dirty="0" err="1"/>
              <a:t>requirements</a:t>
            </a:r>
            <a:r>
              <a:rPr lang="fr-CH" sz="1800" dirty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fr-CH" sz="1800" dirty="0"/>
              <a:t>On-</a:t>
            </a:r>
            <a:r>
              <a:rPr lang="fr-CH" sz="1800" dirty="0" err="1"/>
              <a:t>going</a:t>
            </a:r>
            <a:r>
              <a:rPr lang="fr-CH" sz="1800" dirty="0"/>
              <a:t> investigations on RIL setup and </a:t>
            </a:r>
            <a:r>
              <a:rPr lang="fr-CH" sz="1800" dirty="0" err="1"/>
              <a:t>additionnal</a:t>
            </a:r>
            <a:r>
              <a:rPr lang="fr-CH" sz="1800" dirty="0"/>
              <a:t> </a:t>
            </a:r>
            <a:r>
              <a:rPr lang="fr-CH" sz="1800" dirty="0" err="1"/>
              <a:t>characterization</a:t>
            </a:r>
            <a:r>
              <a:rPr lang="fr-CH" sz="1800" dirty="0"/>
              <a:t> of </a:t>
            </a:r>
            <a:r>
              <a:rPr lang="fr-CH" sz="1800" dirty="0" err="1"/>
              <a:t>differents</a:t>
            </a:r>
            <a:r>
              <a:rPr lang="fr-CH" sz="1800" dirty="0"/>
              <a:t> </a:t>
            </a:r>
            <a:r>
              <a:rPr lang="fr-CH" sz="1800" dirty="0" err="1"/>
              <a:t>samples</a:t>
            </a:r>
            <a:r>
              <a:rPr lang="fr-CH" sz="1800" dirty="0"/>
              <a:t> </a:t>
            </a:r>
            <a:r>
              <a:rPr lang="fr-CH" sz="1800" dirty="0" err="1"/>
              <a:t>potentially</a:t>
            </a:r>
            <a:r>
              <a:rPr lang="fr-CH" sz="1800" dirty="0"/>
              <a:t> </a:t>
            </a:r>
            <a:r>
              <a:rPr lang="fr-CH" sz="1800" dirty="0" err="1"/>
              <a:t>interesting</a:t>
            </a:r>
            <a:r>
              <a:rPr lang="fr-CH" sz="1800" dirty="0"/>
              <a:t> for </a:t>
            </a:r>
            <a:r>
              <a:rPr lang="fr-CH" sz="1800" dirty="0" err="1"/>
              <a:t>this</a:t>
            </a:r>
            <a:r>
              <a:rPr lang="fr-CH" sz="1800" dirty="0"/>
              <a:t> application. </a:t>
            </a:r>
          </a:p>
          <a:p>
            <a:pPr>
              <a:buFont typeface="Wingdings" pitchFamily="2" charset="2"/>
              <a:buChar char="Ø"/>
            </a:pPr>
            <a:endParaRPr lang="fr-CH" sz="1800" dirty="0"/>
          </a:p>
          <a:p>
            <a:pPr>
              <a:buFont typeface="Wingdings" pitchFamily="2" charset="2"/>
              <a:buChar char="Ø"/>
            </a:pPr>
            <a:endParaRPr lang="fr-FR" sz="180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5D94EC-9911-8147-A919-14773D78AE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8D73A26-D564-444A-A4F6-F58264244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76" y="4563493"/>
            <a:ext cx="1097524" cy="40754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BC748CE-373F-8544-A98B-033964F78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978" y="4563493"/>
            <a:ext cx="905228" cy="4597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D7C630E-4C3A-104D-B22B-CA0EDB2A7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6249" y="4525854"/>
            <a:ext cx="1183736" cy="507316"/>
          </a:xfrm>
          <a:prstGeom prst="rect">
            <a:avLst/>
          </a:prstGeom>
        </p:spPr>
      </p:pic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F6E4600B-8515-8042-B572-703049D21E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44094" y="4633693"/>
            <a:ext cx="950323" cy="273844"/>
          </a:xfrm>
        </p:spPr>
        <p:txBody>
          <a:bodyPr/>
          <a:lstStyle/>
          <a:p>
            <a:r>
              <a:rPr lang="en-US" dirty="0"/>
              <a:t>12/12/2018</a:t>
            </a:r>
          </a:p>
        </p:txBody>
      </p:sp>
      <p:sp>
        <p:nvSpPr>
          <p:cNvPr id="11" name="Espace réservé du pied de page 3">
            <a:extLst>
              <a:ext uri="{FF2B5EF4-FFF2-40B4-BE49-F238E27FC236}">
                <a16:creationId xmlns:a16="http://schemas.microsoft.com/office/drawing/2014/main" id="{33C117EA-66FC-3E4E-B057-93679C843BA6}"/>
              </a:ext>
            </a:extLst>
          </p:cNvPr>
          <p:cNvSpPr txBox="1">
            <a:spLocks/>
          </p:cNvSpPr>
          <p:nvPr/>
        </p:nvSpPr>
        <p:spPr>
          <a:xfrm>
            <a:off x="4401683" y="463369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R2E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421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9EB75F-BB93-2144-B7CE-3FAA41F68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329" y="1845875"/>
            <a:ext cx="7009027" cy="705332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Thanks</a:t>
            </a:r>
            <a:r>
              <a:rPr lang="fr-CH" dirty="0"/>
              <a:t> for </a:t>
            </a:r>
            <a:r>
              <a:rPr lang="fr-CH" dirty="0" err="1"/>
              <a:t>your</a:t>
            </a:r>
            <a:r>
              <a:rPr lang="fr-CH" dirty="0"/>
              <a:t> attention !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5C30F3-10EB-4646-A307-93DA831F63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07FB3B2-E4FC-294B-8183-F559A74A3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76" y="4563493"/>
            <a:ext cx="1097524" cy="40754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0DC6629-5FAA-3A47-9443-9E6172DF6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978" y="4563493"/>
            <a:ext cx="905228" cy="45979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3D67E58-78F0-234B-BA2B-F9775AFB1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6249" y="4525854"/>
            <a:ext cx="1183736" cy="507316"/>
          </a:xfrm>
          <a:prstGeom prst="rect">
            <a:avLst/>
          </a:prstGeom>
        </p:spPr>
      </p:pic>
      <p:sp>
        <p:nvSpPr>
          <p:cNvPr id="10" name="Espace réservé de la date 2">
            <a:extLst>
              <a:ext uri="{FF2B5EF4-FFF2-40B4-BE49-F238E27FC236}">
                <a16:creationId xmlns:a16="http://schemas.microsoft.com/office/drawing/2014/main" id="{16A55FEA-6E1D-704D-9D4E-EF63605A7B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44094" y="4633693"/>
            <a:ext cx="950323" cy="273844"/>
          </a:xfrm>
        </p:spPr>
        <p:txBody>
          <a:bodyPr/>
          <a:lstStyle/>
          <a:p>
            <a:r>
              <a:rPr lang="en-US" dirty="0"/>
              <a:t>12/12/2018</a:t>
            </a:r>
          </a:p>
        </p:txBody>
      </p:sp>
      <p:sp>
        <p:nvSpPr>
          <p:cNvPr id="11" name="Espace réservé du pied de page 3">
            <a:extLst>
              <a:ext uri="{FF2B5EF4-FFF2-40B4-BE49-F238E27FC236}">
                <a16:creationId xmlns:a16="http://schemas.microsoft.com/office/drawing/2014/main" id="{8A60F8DD-C039-4B4A-A182-F8E0C0507F9E}"/>
              </a:ext>
            </a:extLst>
          </p:cNvPr>
          <p:cNvSpPr txBox="1">
            <a:spLocks/>
          </p:cNvSpPr>
          <p:nvPr/>
        </p:nvSpPr>
        <p:spPr>
          <a:xfrm>
            <a:off x="4401683" y="463369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R2E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303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A52D16-B711-4546-9AC8-0D67AB163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540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9E2509F7-9E72-EC4E-B6DE-42BD8C355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01684" cy="226136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69D3DED-94FA-B942-9018-C4DBC239F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1683" y="0"/>
            <a:ext cx="4742317" cy="2261364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r-CH" sz="3100" dirty="0"/>
              <a:t> </a:t>
            </a:r>
            <a:br>
              <a:rPr lang="fr-CH" dirty="0"/>
            </a:br>
            <a:r>
              <a:rPr lang="fr-FR" sz="2200" b="1" dirty="0" err="1"/>
              <a:t>From</a:t>
            </a:r>
            <a:r>
              <a:rPr lang="fr-FR" sz="2200" b="1" dirty="0"/>
              <a:t> </a:t>
            </a:r>
            <a:r>
              <a:rPr lang="fr-FR" sz="2200" b="1" dirty="0" err="1"/>
              <a:t>Accelerators</a:t>
            </a:r>
            <a:r>
              <a:rPr lang="fr-FR" sz="2200" b="1" dirty="0"/>
              <a:t> to </a:t>
            </a:r>
            <a:r>
              <a:rPr lang="fr-FR" sz="2200" b="1" dirty="0" err="1"/>
              <a:t>Space</a:t>
            </a:r>
            <a:r>
              <a:rPr lang="fr-FR" sz="2200" b="1" dirty="0"/>
              <a:t> Applications: </a:t>
            </a:r>
            <a:r>
              <a:rPr lang="fr-FR" sz="2200" b="1" dirty="0" err="1"/>
              <a:t>Projects</a:t>
            </a:r>
            <a:r>
              <a:rPr lang="fr-FR" sz="2200" b="1" dirty="0"/>
              <a:t> </a:t>
            </a:r>
            <a:r>
              <a:rPr lang="fr-FR" sz="2200" b="1" dirty="0" err="1"/>
              <a:t>within</a:t>
            </a:r>
            <a:r>
              <a:rPr lang="fr-FR" sz="2200" b="1" dirty="0"/>
              <a:t> the collaboration agreement </a:t>
            </a:r>
            <a:r>
              <a:rPr lang="fr-FR" sz="2200" b="1" dirty="0" err="1"/>
              <a:t>with</a:t>
            </a:r>
            <a:r>
              <a:rPr lang="fr-FR" sz="2200" b="1" dirty="0"/>
              <a:t> CNES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B6224CC-58BB-334A-9FC4-385730CF23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44094" y="4633693"/>
            <a:ext cx="950323" cy="273844"/>
          </a:xfrm>
        </p:spPr>
        <p:txBody>
          <a:bodyPr/>
          <a:lstStyle/>
          <a:p>
            <a:r>
              <a:rPr lang="en-US" dirty="0"/>
              <a:t>12/12/2018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6688498-540C-3F4D-96CB-7F06239F988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401683" y="4633693"/>
            <a:ext cx="2895600" cy="273844"/>
          </a:xfrm>
        </p:spPr>
        <p:txBody>
          <a:bodyPr/>
          <a:lstStyle/>
          <a:p>
            <a:r>
              <a:rPr lang="en-US" dirty="0"/>
              <a:t>Annual R2E meeting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EF6917-4CE2-304A-AA52-A39B27A33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06DEFC1-6DF2-AB4F-93A5-AE927580E6D9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0" y="2261364"/>
            <a:ext cx="4401681" cy="2212568"/>
          </a:xfrm>
          <a:solidFill>
            <a:schemeClr val="accent1"/>
          </a:solidFill>
        </p:spPr>
        <p:txBody>
          <a:bodyPr wrap="square" anchor="ctr" anchorCtr="0">
            <a:noAutofit/>
          </a:bodyPr>
          <a:lstStyle/>
          <a:p>
            <a:pPr algn="ctr"/>
            <a:r>
              <a:rPr lang="fr-CH" sz="1600" b="1" i="1" dirty="0" err="1"/>
              <a:t>Nourdine</a:t>
            </a:r>
            <a:r>
              <a:rPr lang="fr-CH" sz="1600" b="1" i="1" dirty="0"/>
              <a:t> KERBOUB (CERN) </a:t>
            </a:r>
          </a:p>
          <a:p>
            <a:pPr algn="ctr"/>
            <a:r>
              <a:rPr lang="fr-CH" sz="1600" b="1" i="1" dirty="0"/>
              <a:t>Diego Di Francesca, Julien </a:t>
            </a:r>
            <a:r>
              <a:rPr lang="fr-CH" sz="1600" b="1" i="1" dirty="0" err="1"/>
              <a:t>Mekki</a:t>
            </a:r>
            <a:r>
              <a:rPr lang="fr-CH" sz="1600" b="1" i="1" dirty="0"/>
              <a:t>, Emmanuelle Aubert, Paul </a:t>
            </a:r>
            <a:r>
              <a:rPr lang="fr-CH" sz="1600" b="1" i="1" dirty="0" err="1"/>
              <a:t>Peronnard</a:t>
            </a:r>
            <a:r>
              <a:rPr lang="fr-CH" sz="1600" b="1" i="1" dirty="0"/>
              <a:t>, Yacine Kadi, </a:t>
            </a:r>
            <a:r>
              <a:rPr lang="fr-CH" sz="1600" b="1" i="1" dirty="0" err="1"/>
              <a:t>Rubén</a:t>
            </a:r>
            <a:r>
              <a:rPr lang="fr-CH" sz="1600" b="1" i="1" dirty="0"/>
              <a:t> Garcia Alia, Salvatore </a:t>
            </a:r>
            <a:r>
              <a:rPr lang="fr-CH" sz="1600" b="1" i="1" dirty="0" err="1"/>
              <a:t>Danzeca</a:t>
            </a:r>
            <a:r>
              <a:rPr lang="fr-CH" sz="1600" b="1" i="1" dirty="0"/>
              <a:t>, Sylvain Girard, Hicham El </a:t>
            </a:r>
            <a:r>
              <a:rPr lang="fr-CH" sz="1600" b="1" i="1" dirty="0" err="1"/>
              <a:t>Hamzaoui</a:t>
            </a:r>
            <a:r>
              <a:rPr lang="fr-CH" sz="1600" b="1" i="1" dirty="0"/>
              <a:t>, Markus </a:t>
            </a:r>
            <a:r>
              <a:rPr lang="fr-CH" sz="1600" b="1" i="1" dirty="0" err="1"/>
              <a:t>Brugger</a:t>
            </a:r>
            <a:r>
              <a:rPr lang="fr-CH" sz="1600" b="1" i="1" dirty="0"/>
              <a:t>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DF0B7F5-6A79-2A4E-A946-1192DD4C4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1684" y="2261364"/>
            <a:ext cx="4742318" cy="221256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BEF01C8-5F77-9943-8A5F-1FB4A46DE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030" y="1825541"/>
            <a:ext cx="907303" cy="87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00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F14E5F-FB9B-9F47-A884-BC40C2C00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6854" cy="705332"/>
          </a:xfrm>
        </p:spPr>
        <p:txBody>
          <a:bodyPr>
            <a:noAutofit/>
          </a:bodyPr>
          <a:lstStyle/>
          <a:p>
            <a:r>
              <a:rPr lang="fr-CH" sz="2000" dirty="0" err="1"/>
              <a:t>Comparison</a:t>
            </a:r>
            <a:r>
              <a:rPr lang="fr-CH" sz="2000" dirty="0"/>
              <a:t> of CHARM estimation and in-flight </a:t>
            </a:r>
            <a:r>
              <a:rPr lang="fr-CH" sz="2000" dirty="0" err="1"/>
              <a:t>measurement</a:t>
            </a:r>
            <a:endParaRPr lang="fr-FR" sz="200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637991-1E9D-2D49-9E9A-BB8549320B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12/11/18</a:t>
            </a:fld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FC11E5-3E8D-BC4C-9F34-EB80BC89C4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E64A1F-C010-4C4B-BC23-A3B6720C0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9" y="3287705"/>
            <a:ext cx="3914660" cy="11397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504561A-A437-7849-86C6-BB5D8A941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600" y="595712"/>
            <a:ext cx="2056885" cy="1527758"/>
          </a:xfrm>
          <a:prstGeom prst="rect">
            <a:avLst/>
          </a:prstGeom>
        </p:spPr>
      </p:pic>
      <p:grpSp>
        <p:nvGrpSpPr>
          <p:cNvPr id="8" name="Group 25">
            <a:extLst>
              <a:ext uri="{FF2B5EF4-FFF2-40B4-BE49-F238E27FC236}">
                <a16:creationId xmlns:a16="http://schemas.microsoft.com/office/drawing/2014/main" id="{AB17DC06-7E91-D447-AD9E-DD6920A3856E}"/>
              </a:ext>
            </a:extLst>
          </p:cNvPr>
          <p:cNvGrpSpPr/>
          <p:nvPr/>
        </p:nvGrpSpPr>
        <p:grpSpPr>
          <a:xfrm>
            <a:off x="7290398" y="2644768"/>
            <a:ext cx="1396402" cy="1408713"/>
            <a:chOff x="4933949" y="1403919"/>
            <a:chExt cx="3190875" cy="3190875"/>
          </a:xfrm>
        </p:grpSpPr>
        <p:pic>
          <p:nvPicPr>
            <p:cNvPr id="9" name="Picture 26">
              <a:extLst>
                <a:ext uri="{FF2B5EF4-FFF2-40B4-BE49-F238E27FC236}">
                  <a16:creationId xmlns:a16="http://schemas.microsoft.com/office/drawing/2014/main" id="{B8AFEE28-E515-E948-AFE2-4712BDA84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3949" y="1403919"/>
              <a:ext cx="3190875" cy="3190875"/>
            </a:xfrm>
            <a:prstGeom prst="rect">
              <a:avLst/>
            </a:prstGeom>
          </p:spPr>
        </p:pic>
        <p:sp>
          <p:nvSpPr>
            <p:cNvPr id="10" name="Oval 27">
              <a:extLst>
                <a:ext uri="{FF2B5EF4-FFF2-40B4-BE49-F238E27FC236}">
                  <a16:creationId xmlns:a16="http://schemas.microsoft.com/office/drawing/2014/main" id="{76C8F374-37FD-CA4A-919B-612227867A9D}"/>
                </a:ext>
              </a:extLst>
            </p:cNvPr>
            <p:cNvSpPr/>
            <p:nvPr/>
          </p:nvSpPr>
          <p:spPr>
            <a:xfrm>
              <a:off x="5133501" y="1603471"/>
              <a:ext cx="2791770" cy="2791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28">
              <a:extLst>
                <a:ext uri="{FF2B5EF4-FFF2-40B4-BE49-F238E27FC236}">
                  <a16:creationId xmlns:a16="http://schemas.microsoft.com/office/drawing/2014/main" id="{A8045684-A3D2-8D4C-A87C-2D0DBAF1F5AA}"/>
                </a:ext>
              </a:extLst>
            </p:cNvPr>
            <p:cNvSpPr/>
            <p:nvPr/>
          </p:nvSpPr>
          <p:spPr>
            <a:xfrm>
              <a:off x="5206160" y="1676130"/>
              <a:ext cx="2646452" cy="2646452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29">
              <a:extLst>
                <a:ext uri="{FF2B5EF4-FFF2-40B4-BE49-F238E27FC236}">
                  <a16:creationId xmlns:a16="http://schemas.microsoft.com/office/drawing/2014/main" id="{8A6CE775-7EFA-3846-AF48-8E39E31FCA45}"/>
                </a:ext>
              </a:extLst>
            </p:cNvPr>
            <p:cNvSpPr/>
            <p:nvPr/>
          </p:nvSpPr>
          <p:spPr>
            <a:xfrm>
              <a:off x="5496831" y="1966802"/>
              <a:ext cx="2065109" cy="20651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30">
              <a:extLst>
                <a:ext uri="{FF2B5EF4-FFF2-40B4-BE49-F238E27FC236}">
                  <a16:creationId xmlns:a16="http://schemas.microsoft.com/office/drawing/2014/main" id="{8DD18789-47C5-E248-B67A-20CE8F7B0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4569" y="2152975"/>
              <a:ext cx="1489633" cy="1692763"/>
            </a:xfrm>
            <a:prstGeom prst="rect">
              <a:avLst/>
            </a:prstGeom>
          </p:spPr>
        </p:pic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A1A6C319-77F9-F246-B7F8-F7A49CE040F9}"/>
              </a:ext>
            </a:extLst>
          </p:cNvPr>
          <p:cNvSpPr txBox="1"/>
          <p:nvPr/>
        </p:nvSpPr>
        <p:spPr>
          <a:xfrm>
            <a:off x="41159" y="580786"/>
            <a:ext cx="6786282" cy="267765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i="1" dirty="0"/>
              <a:t>Main goal : </a:t>
            </a:r>
            <a:r>
              <a:rPr lang="fr-CH" sz="1400" i="1" dirty="0" err="1"/>
              <a:t>Investigate</a:t>
            </a:r>
            <a:r>
              <a:rPr lang="fr-CH" sz="1400" i="1" dirty="0"/>
              <a:t> the relevance of CHARM to </a:t>
            </a:r>
            <a:r>
              <a:rPr lang="fr-CH" sz="1400" i="1" dirty="0" err="1"/>
              <a:t>reproduce</a:t>
            </a:r>
            <a:r>
              <a:rPr lang="fr-CH" sz="1400" i="1" dirty="0"/>
              <a:t> the LEO </a:t>
            </a:r>
            <a:r>
              <a:rPr lang="fr-CH" sz="1400" i="1" dirty="0" err="1"/>
              <a:t>orbit</a:t>
            </a:r>
            <a:r>
              <a:rPr lang="fr-CH" sz="1400" b="1" i="1" dirty="0"/>
              <a:t> </a:t>
            </a:r>
            <a:r>
              <a:rPr lang="fr-CH" sz="1400" dirty="0" err="1"/>
              <a:t>dominated</a:t>
            </a:r>
            <a:r>
              <a:rPr lang="fr-CH" sz="1400" dirty="0"/>
              <a:t> by </a:t>
            </a:r>
            <a:r>
              <a:rPr lang="fr-CH" sz="1400" dirty="0" err="1"/>
              <a:t>trapped</a:t>
            </a:r>
            <a:r>
              <a:rPr lang="fr-CH" sz="1400" dirty="0"/>
              <a:t> protons </a:t>
            </a:r>
            <a:r>
              <a:rPr lang="fr-CH" sz="1400" dirty="0" err="1"/>
              <a:t>within</a:t>
            </a:r>
            <a:r>
              <a:rPr lang="fr-CH" sz="1400" dirty="0"/>
              <a:t> the radiation </a:t>
            </a:r>
            <a:r>
              <a:rPr lang="fr-CH" sz="1400" dirty="0" err="1"/>
              <a:t>hardness</a:t>
            </a:r>
            <a:r>
              <a:rPr lang="fr-CH" sz="1400" dirty="0"/>
              <a:t> assurance. </a:t>
            </a:r>
          </a:p>
          <a:p>
            <a:endParaRPr lang="fr-CH" sz="1400" dirty="0"/>
          </a:p>
          <a:p>
            <a:r>
              <a:rPr lang="fr-CH" sz="1400" b="1" dirty="0" err="1"/>
              <a:t>Context</a:t>
            </a:r>
            <a:r>
              <a:rPr lang="fr-CH" sz="1400" b="1" dirty="0"/>
              <a:t> : </a:t>
            </a:r>
            <a:r>
              <a:rPr lang="fr-CH" sz="1400" dirty="0"/>
              <a:t>A SRAM memory (Brillance </a:t>
            </a:r>
            <a:r>
              <a:rPr lang="fr-CH" sz="1400" dirty="0" err="1"/>
              <a:t>SemiConductor</a:t>
            </a:r>
            <a:r>
              <a:rPr lang="fr-CH" sz="1400" dirty="0"/>
              <a:t>) </a:t>
            </a:r>
            <a:r>
              <a:rPr lang="fr-CH" sz="1400" dirty="0" err="1"/>
              <a:t>with</a:t>
            </a:r>
            <a:r>
              <a:rPr lang="fr-CH" sz="1400" dirty="0"/>
              <a:t> </a:t>
            </a:r>
            <a:r>
              <a:rPr lang="fr-CH" sz="1400" dirty="0" err="1"/>
              <a:t>very</a:t>
            </a:r>
            <a:r>
              <a:rPr lang="fr-CH" sz="1400" dirty="0"/>
              <a:t> </a:t>
            </a:r>
            <a:r>
              <a:rPr lang="fr-CH" sz="1400" dirty="0" err="1"/>
              <a:t>low</a:t>
            </a:r>
            <a:r>
              <a:rPr lang="fr-CH" sz="1400" dirty="0"/>
              <a:t> LET </a:t>
            </a:r>
            <a:r>
              <a:rPr lang="fr-CH" sz="1400" dirty="0" err="1"/>
              <a:t>threslhold</a:t>
            </a:r>
            <a:r>
              <a:rPr lang="fr-CH" sz="1400" dirty="0"/>
              <a:t>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placed</a:t>
            </a:r>
            <a:r>
              <a:rPr lang="fr-CH" sz="1400" dirty="0"/>
              <a:t> in a CNES satellite in LEO </a:t>
            </a:r>
            <a:r>
              <a:rPr lang="fr-CH" sz="1400" dirty="0" err="1"/>
              <a:t>orbit</a:t>
            </a:r>
            <a:r>
              <a:rPr lang="fr-CH" sz="1400" dirty="0"/>
              <a:t> (1336km,61°) and </a:t>
            </a:r>
            <a:r>
              <a:rPr lang="fr-CH" sz="1400" dirty="0" err="1"/>
              <a:t>monitored</a:t>
            </a:r>
            <a:r>
              <a:rPr lang="fr-CH" sz="1400" dirty="0"/>
              <a:t> to </a:t>
            </a:r>
            <a:r>
              <a:rPr lang="fr-CH" sz="1400" dirty="0" err="1"/>
              <a:t>detect</a:t>
            </a:r>
            <a:r>
              <a:rPr lang="fr-CH" sz="1400" dirty="0"/>
              <a:t> </a:t>
            </a:r>
            <a:r>
              <a:rPr lang="fr-CH" sz="1400" dirty="0" err="1"/>
              <a:t>SELs</a:t>
            </a:r>
            <a:r>
              <a:rPr lang="fr-CH" sz="1400" dirty="0"/>
              <a:t>. On </a:t>
            </a:r>
            <a:r>
              <a:rPr lang="fr-CH" sz="1400" dirty="0" err="1"/>
              <a:t>ground</a:t>
            </a:r>
            <a:r>
              <a:rPr lang="fr-CH" sz="1400" dirty="0"/>
              <a:t> :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CH" sz="1400" dirty="0"/>
              <a:t>A CHARM </a:t>
            </a:r>
            <a:r>
              <a:rPr lang="fr-CH" sz="1400" dirty="0" err="1"/>
              <a:t>measurement</a:t>
            </a:r>
            <a:r>
              <a:rPr lang="fr-CH" sz="1400" dirty="0"/>
              <a:t> </a:t>
            </a:r>
            <a:r>
              <a:rPr lang="fr-CH" sz="1400" dirty="0" err="1"/>
              <a:t>gives</a:t>
            </a:r>
            <a:r>
              <a:rPr lang="fr-CH" sz="1400" dirty="0"/>
              <a:t> the HEH cross section.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fr-CH" sz="1400" dirty="0"/>
              <a:t>Mixed </a:t>
            </a:r>
            <a:r>
              <a:rPr lang="fr-CH" sz="1400" dirty="0" err="1"/>
              <a:t>field</a:t>
            </a:r>
            <a:r>
              <a:rPr lang="fr-CH" sz="1400" dirty="0"/>
              <a:t> estimation of the SEL rate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fr-CH" sz="1400" dirty="0"/>
              <a:t>Mono-</a:t>
            </a:r>
            <a:r>
              <a:rPr lang="fr-CH" sz="1400" dirty="0" err="1"/>
              <a:t>energetic</a:t>
            </a:r>
            <a:r>
              <a:rPr lang="fr-CH" sz="1400" dirty="0"/>
              <a:t> </a:t>
            </a:r>
            <a:r>
              <a:rPr lang="fr-CH" sz="1400" dirty="0" err="1"/>
              <a:t>measurement</a:t>
            </a:r>
            <a:endParaRPr lang="fr-CH" sz="1400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fr-CH" sz="1400" dirty="0"/>
              <a:t>Standard estimation of the SEL rate </a:t>
            </a:r>
          </a:p>
          <a:p>
            <a:r>
              <a:rPr lang="fr-CH" sz="1400" b="1" dirty="0" err="1">
                <a:solidFill>
                  <a:srgbClr val="FF0000"/>
                </a:solidFill>
              </a:rPr>
              <a:t>Results</a:t>
            </a:r>
            <a:r>
              <a:rPr lang="fr-CH" sz="1400" b="1" dirty="0">
                <a:solidFill>
                  <a:srgbClr val="FF0000"/>
                </a:solidFill>
              </a:rPr>
              <a:t> </a:t>
            </a:r>
            <a:r>
              <a:rPr lang="fr-CH" sz="1400" b="1" dirty="0" err="1">
                <a:solidFill>
                  <a:srgbClr val="FF0000"/>
                </a:solidFill>
              </a:rPr>
              <a:t>presented</a:t>
            </a:r>
            <a:r>
              <a:rPr lang="fr-CH" sz="1400" b="1" dirty="0">
                <a:solidFill>
                  <a:srgbClr val="FF0000"/>
                </a:solidFill>
              </a:rPr>
              <a:t> as oral </a:t>
            </a:r>
            <a:r>
              <a:rPr lang="fr-CH" sz="1400" b="1" dirty="0" err="1">
                <a:solidFill>
                  <a:srgbClr val="FF0000"/>
                </a:solidFill>
              </a:rPr>
              <a:t>presentation</a:t>
            </a:r>
            <a:r>
              <a:rPr lang="fr-CH" sz="1400" b="1" dirty="0">
                <a:solidFill>
                  <a:srgbClr val="FF0000"/>
                </a:solidFill>
              </a:rPr>
              <a:t> at RADECS 2018, </a:t>
            </a:r>
            <a:r>
              <a:rPr lang="fr-CH" sz="1400" b="1" dirty="0" err="1">
                <a:solidFill>
                  <a:srgbClr val="FF0000"/>
                </a:solidFill>
              </a:rPr>
              <a:t>under</a:t>
            </a:r>
            <a:r>
              <a:rPr lang="fr-CH" sz="1400" b="1" dirty="0">
                <a:solidFill>
                  <a:srgbClr val="FF0000"/>
                </a:solidFill>
              </a:rPr>
              <a:t> </a:t>
            </a:r>
            <a:r>
              <a:rPr lang="fr-CH" sz="1400" b="1" dirty="0" err="1">
                <a:solidFill>
                  <a:srgbClr val="FF0000"/>
                </a:solidFill>
              </a:rPr>
              <a:t>review</a:t>
            </a:r>
            <a:r>
              <a:rPr lang="fr-CH" sz="1400" b="1" dirty="0">
                <a:solidFill>
                  <a:srgbClr val="FF0000"/>
                </a:solidFill>
              </a:rPr>
              <a:t> </a:t>
            </a:r>
            <a:r>
              <a:rPr lang="fr-CH" sz="1400" b="1" dirty="0" err="1">
                <a:solidFill>
                  <a:srgbClr val="FF0000"/>
                </a:solidFill>
              </a:rPr>
              <a:t>process</a:t>
            </a:r>
            <a:r>
              <a:rPr lang="fr-CH" sz="1400" b="1" dirty="0">
                <a:solidFill>
                  <a:srgbClr val="FF0000"/>
                </a:solidFill>
              </a:rPr>
              <a:t> for IEEE TNS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6E4C370-CEB7-534A-98E9-4C266CCF3DF8}"/>
              </a:ext>
            </a:extLst>
          </p:cNvPr>
          <p:cNvSpPr txBox="1"/>
          <p:nvPr/>
        </p:nvSpPr>
        <p:spPr>
          <a:xfrm>
            <a:off x="4187297" y="3456250"/>
            <a:ext cx="28716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fr-CH" sz="1400" b="1" dirty="0">
                <a:solidFill>
                  <a:srgbClr val="00B050"/>
                </a:solidFill>
              </a:rPr>
              <a:t>Relative good agreement of the CHARM estimation </a:t>
            </a:r>
            <a:r>
              <a:rPr lang="fr-CH" sz="1400" b="1" dirty="0" err="1">
                <a:solidFill>
                  <a:srgbClr val="00B050"/>
                </a:solidFill>
              </a:rPr>
              <a:t>with</a:t>
            </a:r>
            <a:r>
              <a:rPr lang="fr-CH" sz="1400" b="1" dirty="0">
                <a:solidFill>
                  <a:srgbClr val="00B050"/>
                </a:solidFill>
              </a:rPr>
              <a:t> respect to </a:t>
            </a:r>
            <a:r>
              <a:rPr lang="fr-CH" sz="1400" b="1" dirty="0" err="1">
                <a:solidFill>
                  <a:srgbClr val="00B050"/>
                </a:solidFill>
              </a:rPr>
              <a:t>space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r>
              <a:rPr lang="fr-CH" sz="1400" b="1" dirty="0" err="1">
                <a:solidFill>
                  <a:srgbClr val="00B050"/>
                </a:solidFill>
              </a:rPr>
              <a:t>measurement</a:t>
            </a:r>
            <a:r>
              <a:rPr lang="fr-CH" sz="1400" b="1" dirty="0">
                <a:solidFill>
                  <a:srgbClr val="00B050"/>
                </a:solidFill>
              </a:rPr>
              <a:t> </a:t>
            </a:r>
            <a:endParaRPr lang="fr-FR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68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CB2AF2-B7CB-994D-A414-2A0E08137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68" y="31705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NIMPH </a:t>
            </a:r>
            <a:r>
              <a:rPr lang="fr-CH" sz="2400" dirty="0" err="1"/>
              <a:t>Cubesat</a:t>
            </a:r>
            <a:r>
              <a:rPr lang="fr-CH" sz="2400" dirty="0"/>
              <a:t>: A CERN </a:t>
            </a:r>
            <a:r>
              <a:rPr lang="fr-CH" sz="2400" dirty="0" err="1"/>
              <a:t>payload</a:t>
            </a:r>
            <a:r>
              <a:rPr lang="fr-CH" sz="2400" dirty="0"/>
              <a:t> to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r>
              <a:rPr lang="fr-CH" sz="2400" dirty="0" err="1"/>
              <a:t>flown</a:t>
            </a:r>
            <a:r>
              <a:rPr lang="fr-CH" sz="2400" dirty="0"/>
              <a:t> in LEO </a:t>
            </a:r>
            <a:r>
              <a:rPr lang="fr-CH" sz="2400" dirty="0" err="1"/>
              <a:t>orbit</a:t>
            </a:r>
            <a:endParaRPr lang="fr-FR" sz="240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2D84257-EA15-C640-9D90-18AC526E1D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12/11/18</a:t>
            </a:fld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7E35EEA-F07E-BC48-B6B3-49E48C14E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D60F244-2375-7148-A9A1-7CCD9352E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8" y="583938"/>
            <a:ext cx="2251184" cy="147076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2AA3A9F-4926-4744-8D4C-446B7D9BAE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52" t="-330" r="20946" b="6668"/>
          <a:stretch/>
        </p:blipFill>
        <p:spPr>
          <a:xfrm>
            <a:off x="6508376" y="2098281"/>
            <a:ext cx="2262981" cy="226298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EEE1A737-A25A-EC4D-9C9E-BD2DD7798B57}"/>
              </a:ext>
            </a:extLst>
          </p:cNvPr>
          <p:cNvSpPr txBox="1"/>
          <p:nvPr/>
        </p:nvSpPr>
        <p:spPr>
          <a:xfrm>
            <a:off x="81768" y="2606936"/>
            <a:ext cx="6122893" cy="17543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 err="1"/>
              <a:t>Payload</a:t>
            </a:r>
            <a:r>
              <a:rPr lang="fr-CH" sz="1200" dirty="0"/>
              <a:t> </a:t>
            </a:r>
            <a:r>
              <a:rPr lang="fr-CH" sz="1200" dirty="0" err="1"/>
              <a:t>developped</a:t>
            </a:r>
            <a:r>
              <a:rPr lang="fr-CH" sz="1200" dirty="0"/>
              <a:t> by CERN for CELESTA </a:t>
            </a:r>
            <a:r>
              <a:rPr lang="fr-CH" sz="1200" dirty="0" err="1"/>
              <a:t>cubesat</a:t>
            </a:r>
            <a:r>
              <a:rPr lang="fr-CH" sz="1200" dirty="0"/>
              <a:t> </a:t>
            </a:r>
            <a:r>
              <a:rPr lang="fr-CH" sz="1200" dirty="0" err="1"/>
              <a:t>adapted</a:t>
            </a:r>
            <a:r>
              <a:rPr lang="fr-CH" sz="1200" dirty="0"/>
              <a:t> </a:t>
            </a:r>
            <a:r>
              <a:rPr lang="fr-CH" sz="1200" dirty="0" err="1"/>
              <a:t>from</a:t>
            </a:r>
            <a:r>
              <a:rPr lang="fr-CH" sz="1200" dirty="0"/>
              <a:t> the RADMON system </a:t>
            </a:r>
            <a:r>
              <a:rPr lang="fr-CH" sz="1200" dirty="0" err="1"/>
              <a:t>used</a:t>
            </a:r>
            <a:r>
              <a:rPr lang="fr-CH" sz="1200" dirty="0"/>
              <a:t> in LHC and </a:t>
            </a:r>
            <a:r>
              <a:rPr lang="fr-CH" sz="1200" dirty="0" err="1"/>
              <a:t>CERN’s</a:t>
            </a:r>
            <a:r>
              <a:rPr lang="fr-CH" sz="1200" dirty="0"/>
              <a:t> tunnels.</a:t>
            </a:r>
          </a:p>
          <a:p>
            <a:r>
              <a:rPr lang="fr-CH" sz="1200" dirty="0"/>
              <a:t>Main </a:t>
            </a:r>
            <a:r>
              <a:rPr lang="fr-CH" sz="1200" dirty="0" err="1"/>
              <a:t>features</a:t>
            </a:r>
            <a:r>
              <a:rPr lang="fr-CH" sz="1200" dirty="0"/>
              <a:t> - </a:t>
            </a:r>
            <a:r>
              <a:rPr lang="fr-CH" sz="1200" dirty="0" err="1"/>
              <a:t>Measurement</a:t>
            </a:r>
            <a:r>
              <a:rPr lang="fr-CH" sz="1200" dirty="0"/>
              <a:t> of the radiation </a:t>
            </a:r>
            <a:r>
              <a:rPr lang="fr-CH" sz="1200" dirty="0" err="1"/>
              <a:t>environment</a:t>
            </a:r>
            <a:r>
              <a:rPr lang="fr-CH" sz="1200" dirty="0"/>
              <a:t> by </a:t>
            </a:r>
            <a:r>
              <a:rPr lang="fr-CH" sz="1200" dirty="0" err="1"/>
              <a:t>means</a:t>
            </a:r>
            <a:r>
              <a:rPr lang="fr-CH" sz="1200" dirty="0"/>
              <a:t> of </a:t>
            </a:r>
            <a:r>
              <a:rPr lang="fr-CH" sz="1200" dirty="0" err="1"/>
              <a:t>its</a:t>
            </a:r>
            <a:r>
              <a:rPr lang="fr-CH" sz="1200" dirty="0"/>
              <a:t> </a:t>
            </a:r>
            <a:r>
              <a:rPr lang="fr-CH" sz="1200" dirty="0" err="1"/>
              <a:t>effects</a:t>
            </a:r>
            <a:r>
              <a:rPr lang="fr-CH" sz="1200" dirty="0"/>
              <a:t> on </a:t>
            </a:r>
            <a:r>
              <a:rPr lang="fr-CH" sz="1200" dirty="0" err="1"/>
              <a:t>electronics</a:t>
            </a:r>
            <a:r>
              <a:rPr lang="fr-CH" sz="1200" dirty="0"/>
              <a:t>:</a:t>
            </a:r>
          </a:p>
          <a:p>
            <a:pPr marL="628650" lvl="1" indent="-171450">
              <a:buFont typeface="Wingdings" pitchFamily="2" charset="2"/>
              <a:buChar char="Ø"/>
            </a:pPr>
            <a:r>
              <a:rPr lang="fr-CH" sz="1200" dirty="0"/>
              <a:t>TID </a:t>
            </a:r>
            <a:r>
              <a:rPr lang="fr-CH" sz="1200" dirty="0" err="1"/>
              <a:t>through</a:t>
            </a:r>
            <a:r>
              <a:rPr lang="fr-CH" sz="1200" dirty="0"/>
              <a:t> </a:t>
            </a:r>
            <a:r>
              <a:rPr lang="fr-CH" sz="1200" dirty="0" err="1"/>
              <a:t>Radfets</a:t>
            </a:r>
            <a:endParaRPr lang="fr-CH" sz="1200" dirty="0"/>
          </a:p>
          <a:p>
            <a:pPr marL="628650" lvl="1" indent="-171450">
              <a:buFont typeface="Wingdings" pitchFamily="2" charset="2"/>
              <a:buChar char="Ø"/>
            </a:pPr>
            <a:r>
              <a:rPr lang="fr-CH" sz="1200" dirty="0"/>
              <a:t>HEH flux </a:t>
            </a:r>
            <a:r>
              <a:rPr lang="fr-CH" sz="1200" dirty="0" err="1"/>
              <a:t>through</a:t>
            </a:r>
            <a:r>
              <a:rPr lang="fr-CH" sz="1200" dirty="0"/>
              <a:t> </a:t>
            </a:r>
            <a:r>
              <a:rPr lang="fr-CH" sz="1200" dirty="0" err="1"/>
              <a:t>SRAMs</a:t>
            </a:r>
            <a:r>
              <a:rPr lang="fr-CH" sz="1200" dirty="0"/>
              <a:t> </a:t>
            </a:r>
            <a:r>
              <a:rPr lang="fr-CH" sz="1200" dirty="0" err="1"/>
              <a:t>memories</a:t>
            </a:r>
            <a:endParaRPr lang="fr-CH" sz="1200" dirty="0"/>
          </a:p>
          <a:p>
            <a:pPr marL="628650" lvl="1" indent="-171450">
              <a:buFont typeface="Wingdings" pitchFamily="2" charset="2"/>
              <a:buChar char="Ø"/>
            </a:pPr>
            <a:r>
              <a:rPr lang="fr-CH" sz="1200" dirty="0"/>
              <a:t>1MeV.neutrons </a:t>
            </a:r>
            <a:r>
              <a:rPr lang="fr-CH" sz="1200" dirty="0" err="1"/>
              <a:t>equivalent</a:t>
            </a:r>
            <a:r>
              <a:rPr lang="fr-CH" sz="1200" dirty="0"/>
              <a:t> fluence </a:t>
            </a:r>
            <a:r>
              <a:rPr lang="fr-CH" sz="1200" dirty="0" err="1"/>
              <a:t>with</a:t>
            </a:r>
            <a:r>
              <a:rPr lang="fr-CH" sz="1200" dirty="0"/>
              <a:t> PIN diodes</a:t>
            </a:r>
          </a:p>
          <a:p>
            <a:r>
              <a:rPr lang="fr-CH" sz="1200" dirty="0"/>
              <a:t>More informations </a:t>
            </a:r>
            <a:r>
              <a:rPr lang="fr-CH" sz="1200" dirty="0" err="1"/>
              <a:t>here</a:t>
            </a:r>
            <a:r>
              <a:rPr lang="fr-CH" sz="1200" dirty="0"/>
              <a:t> : </a:t>
            </a:r>
            <a:r>
              <a:rPr lang="fr-CH" sz="1200" dirty="0">
                <a:hlinkClick r:id="rId4"/>
              </a:rPr>
              <a:t>https://cds.cern.ch/record/2276097</a:t>
            </a:r>
            <a:r>
              <a:rPr lang="fr-CH" sz="1200" dirty="0"/>
              <a:t> (</a:t>
            </a:r>
            <a:r>
              <a:rPr lang="fr-CH" sz="1200" dirty="0" err="1"/>
              <a:t>Rafaello</a:t>
            </a:r>
            <a:r>
              <a:rPr lang="fr-CH" sz="1200" dirty="0"/>
              <a:t> </a:t>
            </a:r>
            <a:r>
              <a:rPr lang="fr-CH" sz="1200" dirty="0" err="1"/>
              <a:t>Secondo’s</a:t>
            </a:r>
            <a:r>
              <a:rPr lang="fr-CH" sz="1200" dirty="0"/>
              <a:t> </a:t>
            </a:r>
            <a:r>
              <a:rPr lang="fr-CH" sz="1200" dirty="0" err="1"/>
              <a:t>thesis</a:t>
            </a:r>
            <a:r>
              <a:rPr lang="fr-CH" sz="1200" dirty="0"/>
              <a:t> - </a:t>
            </a:r>
            <a:r>
              <a:rPr lang="fr-CH" sz="1200" dirty="0" err="1"/>
              <a:t>Datasheet</a:t>
            </a:r>
            <a:r>
              <a:rPr lang="fr-CH" sz="1200" dirty="0"/>
              <a:t> </a:t>
            </a:r>
            <a:r>
              <a:rPr lang="fr-CH" sz="1200" dirty="0" err="1"/>
              <a:t>available</a:t>
            </a:r>
            <a:r>
              <a:rPr lang="fr-CH" sz="1200" dirty="0"/>
              <a:t> </a:t>
            </a:r>
            <a:r>
              <a:rPr lang="fr-CH" sz="1200" dirty="0" err="1"/>
              <a:t>soon</a:t>
            </a:r>
            <a:r>
              <a:rPr lang="fr-CH" sz="1200" dirty="0"/>
              <a:t>) 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E74FD8E-A570-B445-85E9-8CF2660A7026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6204661" y="2895600"/>
            <a:ext cx="1092610" cy="5884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70CA83D3-25D4-604F-9C7F-18A6C0929B17}"/>
              </a:ext>
            </a:extLst>
          </p:cNvPr>
          <p:cNvSpPr txBox="1"/>
          <p:nvPr/>
        </p:nvSpPr>
        <p:spPr>
          <a:xfrm>
            <a:off x="2474259" y="583938"/>
            <a:ext cx="6359851" cy="138499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i="1" dirty="0"/>
              <a:t>NIMPH: </a:t>
            </a:r>
            <a:r>
              <a:rPr lang="fr-CH" sz="1400" b="1" i="1" dirty="0" err="1"/>
              <a:t>Nanosatellite</a:t>
            </a:r>
            <a:r>
              <a:rPr lang="fr-CH" sz="1400" b="1" i="1" dirty="0"/>
              <a:t> to </a:t>
            </a:r>
            <a:r>
              <a:rPr lang="fr-CH" sz="1400" b="1" i="1" dirty="0" err="1"/>
              <a:t>Investigate</a:t>
            </a:r>
            <a:r>
              <a:rPr lang="fr-CH" sz="1400" b="1" i="1" dirty="0"/>
              <a:t> </a:t>
            </a:r>
            <a:r>
              <a:rPr lang="fr-CH" sz="1400" b="1" i="1" dirty="0" err="1"/>
              <a:t>Microwave</a:t>
            </a:r>
            <a:r>
              <a:rPr lang="fr-CH" sz="1400" b="1" i="1" dirty="0"/>
              <a:t> and </a:t>
            </a:r>
            <a:r>
              <a:rPr lang="fr-CH" sz="1400" b="1" i="1" dirty="0" err="1"/>
              <a:t>Photonics</a:t>
            </a:r>
            <a:r>
              <a:rPr lang="fr-CH" sz="1400" b="1" i="1" dirty="0"/>
              <a:t> Hardware</a:t>
            </a:r>
          </a:p>
          <a:p>
            <a:r>
              <a:rPr lang="fr-CH" sz="1400" b="1" dirty="0"/>
              <a:t>Main goal : </a:t>
            </a:r>
            <a:r>
              <a:rPr lang="fr-CH" sz="1400" dirty="0" err="1"/>
              <a:t>Evaluate</a:t>
            </a:r>
            <a:r>
              <a:rPr lang="fr-CH" sz="1400" dirty="0"/>
              <a:t> the </a:t>
            </a:r>
            <a:r>
              <a:rPr lang="fr-CH" sz="1400" dirty="0" err="1"/>
              <a:t>behaviour</a:t>
            </a:r>
            <a:r>
              <a:rPr lang="fr-CH" sz="1400" dirty="0"/>
              <a:t> of an EDFA (Erbium </a:t>
            </a:r>
            <a:r>
              <a:rPr lang="fr-CH" sz="1400" dirty="0" err="1"/>
              <a:t>doped</a:t>
            </a:r>
            <a:r>
              <a:rPr lang="fr-CH" sz="1400" dirty="0"/>
              <a:t> Optical </a:t>
            </a:r>
            <a:r>
              <a:rPr lang="fr-CH" sz="1400" dirty="0" err="1"/>
              <a:t>fiber</a:t>
            </a:r>
            <a:r>
              <a:rPr lang="fr-CH" sz="1400" dirty="0"/>
              <a:t> amplifier). </a:t>
            </a:r>
          </a:p>
          <a:p>
            <a:r>
              <a:rPr lang="fr-CH" sz="1400" dirty="0"/>
              <a:t>The </a:t>
            </a:r>
            <a:r>
              <a:rPr lang="fr-CH" sz="1400" dirty="0" err="1"/>
              <a:t>fiber</a:t>
            </a:r>
            <a:r>
              <a:rPr lang="fr-CH" sz="1400" dirty="0"/>
              <a:t>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meant</a:t>
            </a:r>
            <a:r>
              <a:rPr lang="fr-CH" sz="1400" dirty="0"/>
              <a:t> to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subject</a:t>
            </a:r>
            <a:r>
              <a:rPr lang="fr-CH" sz="1400" dirty="0"/>
              <a:t> of </a:t>
            </a:r>
            <a:r>
              <a:rPr lang="fr-CH" sz="1400" dirty="0" err="1"/>
              <a:t>harsh</a:t>
            </a:r>
            <a:r>
              <a:rPr lang="fr-CH" sz="1400" dirty="0"/>
              <a:t> </a:t>
            </a:r>
            <a:r>
              <a:rPr lang="fr-CH" sz="1400" dirty="0" err="1"/>
              <a:t>environment</a:t>
            </a:r>
            <a:r>
              <a:rPr lang="fr-CH" sz="1400" dirty="0"/>
              <a:t> (20krad) in LEO </a:t>
            </a:r>
            <a:r>
              <a:rPr lang="fr-CH" sz="1400" dirty="0" err="1"/>
              <a:t>orbits</a:t>
            </a:r>
            <a:r>
              <a:rPr lang="fr-CH" sz="1400" dirty="0"/>
              <a:t> </a:t>
            </a:r>
            <a:r>
              <a:rPr lang="fr-CH" sz="1400" dirty="0" err="1"/>
              <a:t>during</a:t>
            </a:r>
            <a:r>
              <a:rPr lang="fr-CH" sz="1400" dirty="0"/>
              <a:t> 2years and </a:t>
            </a:r>
            <a:r>
              <a:rPr lang="fr-CH" sz="1400" dirty="0" err="1"/>
              <a:t>monitored</a:t>
            </a:r>
            <a:r>
              <a:rPr lang="fr-CH" sz="1400" dirty="0"/>
              <a:t> by </a:t>
            </a:r>
            <a:r>
              <a:rPr lang="fr-CH" sz="1400" dirty="0" err="1"/>
              <a:t>radfets</a:t>
            </a:r>
            <a:r>
              <a:rPr lang="fr-CH" sz="1400" dirty="0"/>
              <a:t> </a:t>
            </a:r>
            <a:r>
              <a:rPr lang="fr-CH" sz="1400" dirty="0" err="1"/>
              <a:t>from</a:t>
            </a:r>
            <a:r>
              <a:rPr lang="fr-CH" sz="1400" dirty="0"/>
              <a:t> </a:t>
            </a:r>
            <a:r>
              <a:rPr lang="fr-CH" sz="1400" dirty="0" err="1"/>
              <a:t>LAAS’s</a:t>
            </a:r>
            <a:r>
              <a:rPr lang="fr-CH" sz="1400" dirty="0"/>
              <a:t> (Toulouse) and </a:t>
            </a:r>
            <a:r>
              <a:rPr lang="fr-CH" sz="1400" dirty="0" err="1"/>
              <a:t>CERN’s</a:t>
            </a:r>
            <a:r>
              <a:rPr lang="fr-CH" sz="1400" dirty="0"/>
              <a:t> </a:t>
            </a:r>
            <a:r>
              <a:rPr lang="fr-CH" sz="1400" dirty="0" err="1"/>
              <a:t>payloads</a:t>
            </a:r>
            <a:r>
              <a:rPr lang="fr-CH" sz="1400" dirty="0"/>
              <a:t>. </a:t>
            </a:r>
            <a:endParaRPr lang="fr-FR" sz="1400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FAD58B4-EC64-A840-AAEC-0FAFB02E20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076" y="2067505"/>
            <a:ext cx="5411523" cy="45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908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4496C9-6003-8644-B3C9-8644A82DB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706" y="27150"/>
            <a:ext cx="7058670" cy="547688"/>
          </a:xfrm>
        </p:spPr>
        <p:txBody>
          <a:bodyPr>
            <a:normAutofit fontScale="90000"/>
          </a:bodyPr>
          <a:lstStyle/>
          <a:p>
            <a:r>
              <a:rPr lang="fr-CH" dirty="0"/>
              <a:t>Optical </a:t>
            </a:r>
            <a:r>
              <a:rPr lang="fr-CH" dirty="0" err="1"/>
              <a:t>sensing</a:t>
            </a:r>
            <a:r>
              <a:rPr lang="fr-CH" dirty="0"/>
              <a:t> : A future </a:t>
            </a:r>
            <a:r>
              <a:rPr lang="fr-CH" dirty="0" err="1"/>
              <a:t>dosimeter</a:t>
            </a:r>
            <a:r>
              <a:rPr lang="fr-CH" dirty="0"/>
              <a:t> for </a:t>
            </a:r>
            <a:r>
              <a:rPr lang="fr-CH" dirty="0" err="1"/>
              <a:t>Space</a:t>
            </a:r>
            <a:r>
              <a:rPr lang="fr-CH" dirty="0"/>
              <a:t> and Accelerator applications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1BA463B-D39D-C34F-B685-62C589D3ED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89294" y="741453"/>
            <a:ext cx="4697506" cy="1305694"/>
          </a:xfrm>
          <a:ln>
            <a:solidFill>
              <a:schemeClr val="accent6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fr-CH" sz="1600" dirty="0"/>
              <a:t>Project </a:t>
            </a:r>
            <a:r>
              <a:rPr lang="fr-CH" sz="1600" dirty="0" err="1"/>
              <a:t>included</a:t>
            </a:r>
            <a:r>
              <a:rPr lang="fr-CH" sz="1600" dirty="0"/>
              <a:t> in the </a:t>
            </a:r>
            <a:r>
              <a:rPr lang="fr-CH" sz="1600" dirty="0" err="1"/>
              <a:t>cooperation</a:t>
            </a:r>
            <a:r>
              <a:rPr lang="fr-CH" sz="1600" dirty="0"/>
              <a:t> agreement </a:t>
            </a:r>
            <a:r>
              <a:rPr lang="fr-CH" sz="1600" dirty="0" err="1"/>
              <a:t>between</a:t>
            </a:r>
            <a:r>
              <a:rPr lang="fr-CH" sz="1600" dirty="0"/>
              <a:t> CNES/CERN </a:t>
            </a:r>
            <a:r>
              <a:rPr lang="fr-CH" sz="1600" dirty="0" err="1"/>
              <a:t>signed</a:t>
            </a:r>
            <a:r>
              <a:rPr lang="fr-CH" sz="1600" dirty="0"/>
              <a:t> in 2017.</a:t>
            </a:r>
          </a:p>
          <a:p>
            <a:r>
              <a:rPr lang="fr-CH" sz="1600" dirty="0" err="1"/>
              <a:t>Currently</a:t>
            </a:r>
            <a:r>
              <a:rPr lang="fr-CH" sz="1600" dirty="0"/>
              <a:t> in </a:t>
            </a:r>
            <a:r>
              <a:rPr lang="fr-CH" sz="1600" dirty="0" err="1"/>
              <a:t>strong</a:t>
            </a:r>
            <a:r>
              <a:rPr lang="fr-CH" sz="1600" dirty="0"/>
              <a:t> collaboration </a:t>
            </a:r>
            <a:r>
              <a:rPr lang="fr-CH" sz="1600" dirty="0" err="1"/>
              <a:t>with</a:t>
            </a:r>
            <a:r>
              <a:rPr lang="fr-CH" sz="1600" dirty="0"/>
              <a:t> Hubert Curien </a:t>
            </a:r>
            <a:r>
              <a:rPr lang="fr-CH" sz="1600" dirty="0" err="1"/>
              <a:t>laboratory</a:t>
            </a:r>
            <a:r>
              <a:rPr lang="fr-CH" sz="1600" dirty="0"/>
              <a:t> (</a:t>
            </a:r>
            <a:r>
              <a:rPr lang="fr-CH" sz="1600" dirty="0" err="1"/>
              <a:t>Saint-Etienne,France</a:t>
            </a:r>
            <a:r>
              <a:rPr lang="fr-CH" sz="1600" dirty="0"/>
              <a:t>)</a:t>
            </a:r>
          </a:p>
          <a:p>
            <a:r>
              <a:rPr lang="fr-CH" sz="1600" dirty="0"/>
              <a:t>CNES R&amp;D </a:t>
            </a:r>
            <a:r>
              <a:rPr lang="fr-CH" sz="1600" dirty="0" err="1"/>
              <a:t>study</a:t>
            </a:r>
            <a:r>
              <a:rPr lang="fr-CH" sz="1600" dirty="0"/>
              <a:t> on-</a:t>
            </a:r>
            <a:r>
              <a:rPr lang="fr-CH" sz="1600" dirty="0" err="1"/>
              <a:t>going</a:t>
            </a:r>
            <a:r>
              <a:rPr lang="fr-CH" sz="1600" dirty="0"/>
              <a:t> </a:t>
            </a:r>
            <a:r>
              <a:rPr lang="fr-CH" sz="1600" dirty="0" err="1"/>
              <a:t>led</a:t>
            </a:r>
            <a:r>
              <a:rPr lang="fr-CH" sz="1600" dirty="0"/>
              <a:t> by the Hubert Curien </a:t>
            </a:r>
            <a:r>
              <a:rPr lang="fr-CH" sz="1600" dirty="0" err="1"/>
              <a:t>laboratory</a:t>
            </a:r>
            <a:r>
              <a:rPr lang="fr-CH" sz="1600" dirty="0"/>
              <a:t> </a:t>
            </a:r>
            <a:endParaRPr lang="fr-FR" sz="160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EEC6301-34C4-A74E-BCBD-05B6B4043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12/11/18</a:t>
            </a:fld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E597ADD-D476-8C4A-8913-8944CA4E8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0286436-FD51-584C-8A3F-F42CFDB1A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89" y="651481"/>
            <a:ext cx="3539684" cy="1818512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B2EE905-1BDA-8E4E-B747-9237F32B4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487" y="2337376"/>
            <a:ext cx="3176313" cy="189014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11883CEA-C504-3243-A0CA-CA355E0803C0}"/>
              </a:ext>
            </a:extLst>
          </p:cNvPr>
          <p:cNvSpPr txBox="1">
            <a:spLocks/>
          </p:cNvSpPr>
          <p:nvPr/>
        </p:nvSpPr>
        <p:spPr>
          <a:xfrm>
            <a:off x="292405" y="2546636"/>
            <a:ext cx="4810530" cy="1743829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fr-CH" sz="1800" b="1" dirty="0" err="1"/>
              <a:t>Developpement</a:t>
            </a:r>
            <a:r>
              <a:rPr lang="fr-CH" sz="1800" b="1" dirty="0"/>
              <a:t> of a New </a:t>
            </a:r>
            <a:r>
              <a:rPr lang="fr-CH" sz="1800" b="1" dirty="0" err="1"/>
              <a:t>dosimeter</a:t>
            </a:r>
            <a:r>
              <a:rPr lang="fr-CH" sz="1800" b="1" dirty="0"/>
              <a:t> </a:t>
            </a:r>
            <a:r>
              <a:rPr lang="fr-CH" sz="1800" b="1" dirty="0" err="1"/>
              <a:t>using</a:t>
            </a:r>
            <a:r>
              <a:rPr lang="fr-CH" sz="1800" b="1" dirty="0"/>
              <a:t> </a:t>
            </a:r>
            <a:r>
              <a:rPr lang="fr-CH" sz="1800" b="1" dirty="0" err="1"/>
              <a:t>optical</a:t>
            </a:r>
            <a:r>
              <a:rPr lang="fr-CH" sz="1800" b="1" dirty="0"/>
              <a:t> </a:t>
            </a:r>
            <a:r>
              <a:rPr lang="fr-CH" sz="1800" b="1" dirty="0" err="1"/>
              <a:t>sensing</a:t>
            </a:r>
            <a:r>
              <a:rPr lang="fr-CH" sz="1800" b="1" dirty="0"/>
              <a:t> </a:t>
            </a:r>
            <a:r>
              <a:rPr lang="fr-CH" sz="1800" b="1" dirty="0" err="1"/>
              <a:t>suitable</a:t>
            </a:r>
            <a:r>
              <a:rPr lang="fr-CH" sz="1800" b="1" dirty="0"/>
              <a:t> for :</a:t>
            </a:r>
          </a:p>
          <a:p>
            <a:pPr lvl="1"/>
            <a:r>
              <a:rPr lang="fr-CH" sz="1600" b="1" dirty="0" err="1"/>
              <a:t>Space</a:t>
            </a:r>
            <a:r>
              <a:rPr lang="fr-CH" sz="1600" b="1" dirty="0"/>
              <a:t> application in CNES </a:t>
            </a:r>
            <a:r>
              <a:rPr lang="fr-CH" sz="1600" b="1" dirty="0" err="1"/>
              <a:t>projects</a:t>
            </a:r>
            <a:endParaRPr lang="fr-CH" sz="1600" b="1" dirty="0"/>
          </a:p>
          <a:p>
            <a:pPr lvl="1"/>
            <a:r>
              <a:rPr lang="fr-CH" sz="1600" b="1" dirty="0"/>
              <a:t>Monitoring of the radiation </a:t>
            </a:r>
            <a:r>
              <a:rPr lang="fr-CH" sz="1600" b="1" dirty="0" err="1"/>
              <a:t>level</a:t>
            </a:r>
            <a:r>
              <a:rPr lang="fr-CH" sz="1600" b="1" dirty="0"/>
              <a:t> in CERN </a:t>
            </a:r>
            <a:r>
              <a:rPr lang="fr-CH" sz="1600" b="1" dirty="0" err="1"/>
              <a:t>accelerators</a:t>
            </a:r>
            <a:r>
              <a:rPr lang="fr-CH" sz="1600" b="1" dirty="0"/>
              <a:t> and </a:t>
            </a:r>
            <a:r>
              <a:rPr lang="fr-CH" sz="1600" b="1" dirty="0" err="1"/>
              <a:t>facilities</a:t>
            </a:r>
            <a:r>
              <a:rPr lang="fr-CH" sz="1600" b="1" dirty="0"/>
              <a:t>.</a:t>
            </a:r>
            <a:endParaRPr lang="fr-FR" sz="1600" b="1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D1FF1E2-47F1-A247-B68D-75269259C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276" y="4563493"/>
            <a:ext cx="1097524" cy="40754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F385437-FF80-A047-B0BD-4E392318E2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2978" y="4563493"/>
            <a:ext cx="905228" cy="4597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88343E0-2957-904A-8AED-B0E89FDB44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6249" y="4525854"/>
            <a:ext cx="1183736" cy="507316"/>
          </a:xfrm>
          <a:prstGeom prst="rect">
            <a:avLst/>
          </a:prstGeom>
        </p:spPr>
      </p:pic>
      <p:sp>
        <p:nvSpPr>
          <p:cNvPr id="14" name="Espace réservé de la date 2">
            <a:extLst>
              <a:ext uri="{FF2B5EF4-FFF2-40B4-BE49-F238E27FC236}">
                <a16:creationId xmlns:a16="http://schemas.microsoft.com/office/drawing/2014/main" id="{DCEA3A3E-190E-854B-B3DC-32472AE675F6}"/>
              </a:ext>
            </a:extLst>
          </p:cNvPr>
          <p:cNvSpPr txBox="1">
            <a:spLocks/>
          </p:cNvSpPr>
          <p:nvPr/>
        </p:nvSpPr>
        <p:spPr>
          <a:xfrm>
            <a:off x="7244094" y="4633693"/>
            <a:ext cx="950323" cy="273844"/>
          </a:xfrm>
          <a:prstGeom prst="rect">
            <a:avLst/>
          </a:prstGeom>
        </p:spPr>
        <p:txBody>
          <a:bodyPr vert="horz" lIns="45720" tIns="0" rIns="45720" bIns="0" anchor="b">
            <a:normAutofit fontScale="925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16" name="Espace réservé de la date 2">
            <a:extLst>
              <a:ext uri="{FF2B5EF4-FFF2-40B4-BE49-F238E27FC236}">
                <a16:creationId xmlns:a16="http://schemas.microsoft.com/office/drawing/2014/main" id="{641CD392-F0AA-6A44-A301-3975630DCB26}"/>
              </a:ext>
            </a:extLst>
          </p:cNvPr>
          <p:cNvSpPr txBox="1">
            <a:spLocks/>
          </p:cNvSpPr>
          <p:nvPr/>
        </p:nvSpPr>
        <p:spPr>
          <a:xfrm>
            <a:off x="6905098" y="4800308"/>
            <a:ext cx="950323" cy="273844"/>
          </a:xfrm>
          <a:prstGeom prst="rect">
            <a:avLst/>
          </a:prstGeom>
        </p:spPr>
        <p:txBody>
          <a:bodyPr vert="horz" lIns="45720" tIns="0" rIns="45720" bIns="0" anchor="b">
            <a:normAutofit fontScale="925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17" name="Espace réservé du pied de page 3">
            <a:extLst>
              <a:ext uri="{FF2B5EF4-FFF2-40B4-BE49-F238E27FC236}">
                <a16:creationId xmlns:a16="http://schemas.microsoft.com/office/drawing/2014/main" id="{EB23D5A4-5304-DB4F-987C-3FE96694B5F2}"/>
              </a:ext>
            </a:extLst>
          </p:cNvPr>
          <p:cNvSpPr txBox="1">
            <a:spLocks/>
          </p:cNvSpPr>
          <p:nvPr/>
        </p:nvSpPr>
        <p:spPr>
          <a:xfrm>
            <a:off x="4551991" y="462018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R2E meeting</a:t>
            </a:r>
          </a:p>
        </p:txBody>
      </p:sp>
    </p:spTree>
    <p:extLst>
      <p:ext uri="{BB962C8B-B14F-4D97-AF65-F5344CB8AC3E}">
        <p14:creationId xmlns:p14="http://schemas.microsoft.com/office/powerpoint/2010/main" val="3648192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370870-0C60-664D-A1EE-AC6D75CB7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7946"/>
            <a:ext cx="3200400" cy="363921"/>
          </a:xfrm>
        </p:spPr>
        <p:txBody>
          <a:bodyPr/>
          <a:lstStyle/>
          <a:p>
            <a:r>
              <a:rPr lang="fr-CH" dirty="0" err="1"/>
              <a:t>Specifications</a:t>
            </a:r>
            <a:r>
              <a:rPr lang="fr-CH" dirty="0"/>
              <a:t> </a:t>
            </a:r>
            <a:r>
              <a:rPr lang="fr-CH" dirty="0" err="1"/>
              <a:t>definition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B14CFA-291B-BF43-A391-AD7F571EC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43644A-1240-E949-9C60-DF5AE6888FBE}"/>
              </a:ext>
            </a:extLst>
          </p:cNvPr>
          <p:cNvSpPr txBox="1"/>
          <p:nvPr/>
        </p:nvSpPr>
        <p:spPr>
          <a:xfrm>
            <a:off x="127386" y="523691"/>
            <a:ext cx="4588721" cy="132343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Steps followed:    </a:t>
            </a:r>
          </a:p>
          <a:p>
            <a:r>
              <a:rPr lang="en-US" sz="1600" dirty="0"/>
              <a:t>	- CNES needs </a:t>
            </a:r>
            <a:r>
              <a:rPr lang="en-US" sz="1600" dirty="0">
                <a:latin typeface="Calibri"/>
                <a:cs typeface="Calibri"/>
              </a:rPr>
              <a:t>→</a:t>
            </a:r>
            <a:r>
              <a:rPr lang="en-US" sz="1600" dirty="0"/>
              <a:t> Specifications </a:t>
            </a:r>
          </a:p>
          <a:p>
            <a:r>
              <a:rPr lang="en-US" sz="1600" dirty="0"/>
              <a:t>	- CERN needs </a:t>
            </a:r>
            <a:r>
              <a:rPr lang="en-US" sz="1600" dirty="0">
                <a:latin typeface="Calibri"/>
                <a:cs typeface="Calibri"/>
              </a:rPr>
              <a:t>→</a:t>
            </a:r>
            <a:r>
              <a:rPr lang="en-US" sz="1600" dirty="0"/>
              <a:t> Specifications</a:t>
            </a:r>
          </a:p>
          <a:p>
            <a:r>
              <a:rPr lang="en-US" sz="1600" dirty="0"/>
              <a:t>	- Experimental measurements</a:t>
            </a:r>
          </a:p>
          <a:p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Overlaps</a:t>
            </a:r>
            <a:r>
              <a:rPr lang="en-US" sz="1600" b="1" dirty="0"/>
              <a:t> </a:t>
            </a:r>
            <a:r>
              <a:rPr lang="en-US" sz="1600" b="1" dirty="0">
                <a:solidFill>
                  <a:srgbClr val="FF0000"/>
                </a:solidFill>
              </a:rPr>
              <a:t>between CNES and CERN needs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5B61613-9CEF-F344-BDEF-EC57083A59F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0151" y="1975556"/>
            <a:ext cx="4367671" cy="233108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0" name="Rectangle à coins arrondis 9">
            <a:extLst>
              <a:ext uri="{FF2B5EF4-FFF2-40B4-BE49-F238E27FC236}">
                <a16:creationId xmlns:a16="http://schemas.microsoft.com/office/drawing/2014/main" id="{837156F3-4C01-164D-AE9F-09F6914B15DF}"/>
              </a:ext>
            </a:extLst>
          </p:cNvPr>
          <p:cNvSpPr/>
          <p:nvPr/>
        </p:nvSpPr>
        <p:spPr>
          <a:xfrm>
            <a:off x="5116323" y="541867"/>
            <a:ext cx="2731911" cy="92568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Example</a:t>
            </a:r>
            <a:r>
              <a:rPr lang="fr-CH" dirty="0"/>
              <a:t> of variations of dose rate </a:t>
            </a:r>
            <a:r>
              <a:rPr lang="fr-CH" dirty="0" err="1"/>
              <a:t>seen</a:t>
            </a:r>
            <a:r>
              <a:rPr lang="fr-CH" dirty="0"/>
              <a:t> </a:t>
            </a:r>
            <a:r>
              <a:rPr lang="fr-CH" dirty="0" err="1"/>
              <a:t>along</a:t>
            </a:r>
            <a:r>
              <a:rPr lang="fr-CH" dirty="0"/>
              <a:t> orbite </a:t>
            </a:r>
            <a:endParaRPr lang="fr-FR" dirty="0"/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4BEC7332-0B19-414A-A1E1-E3DB79B39F9D}"/>
              </a:ext>
            </a:extLst>
          </p:cNvPr>
          <p:cNvCxnSpPr>
            <a:cxnSpLocks/>
          </p:cNvCxnSpPr>
          <p:nvPr/>
        </p:nvCxnSpPr>
        <p:spPr>
          <a:xfrm flipH="1">
            <a:off x="4447822" y="1463035"/>
            <a:ext cx="1910147" cy="51252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4">
            <a:extLst>
              <a:ext uri="{FF2B5EF4-FFF2-40B4-BE49-F238E27FC236}">
                <a16:creationId xmlns:a16="http://schemas.microsoft.com/office/drawing/2014/main" id="{C6C22A93-5C97-0F48-BF6B-D69DE6B1E80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775201" y="2010401"/>
            <a:ext cx="4116094" cy="2209496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DBEC2C0-F693-E241-B082-58D36E48D9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276" y="4563493"/>
            <a:ext cx="1097524" cy="40754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47C15DC-297C-8C4A-88DD-50EF3227D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2978" y="4563493"/>
            <a:ext cx="905228" cy="45979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342D28F-2BC6-FB41-805C-C4A2AC7530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6249" y="4525854"/>
            <a:ext cx="1183736" cy="507316"/>
          </a:xfrm>
          <a:prstGeom prst="rect">
            <a:avLst/>
          </a:prstGeom>
        </p:spPr>
      </p:pic>
      <p:sp>
        <p:nvSpPr>
          <p:cNvPr id="17" name="Espace réservé de la date 2">
            <a:extLst>
              <a:ext uri="{FF2B5EF4-FFF2-40B4-BE49-F238E27FC236}">
                <a16:creationId xmlns:a16="http://schemas.microsoft.com/office/drawing/2014/main" id="{016AFBFD-FBB0-5E43-8937-EF685F9F0D39}"/>
              </a:ext>
            </a:extLst>
          </p:cNvPr>
          <p:cNvSpPr txBox="1">
            <a:spLocks/>
          </p:cNvSpPr>
          <p:nvPr/>
        </p:nvSpPr>
        <p:spPr>
          <a:xfrm>
            <a:off x="7244094" y="4633693"/>
            <a:ext cx="950323" cy="273844"/>
          </a:xfrm>
          <a:prstGeom prst="rect">
            <a:avLst/>
          </a:prstGeom>
        </p:spPr>
        <p:txBody>
          <a:bodyPr vert="horz" lIns="45720" tIns="0" rIns="45720" bIns="0" anchor="b">
            <a:normAutofit fontScale="925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18" name="Espace réservé du pied de page 3">
            <a:extLst>
              <a:ext uri="{FF2B5EF4-FFF2-40B4-BE49-F238E27FC236}">
                <a16:creationId xmlns:a16="http://schemas.microsoft.com/office/drawing/2014/main" id="{32A209B8-6332-EE48-942E-1A605B44344C}"/>
              </a:ext>
            </a:extLst>
          </p:cNvPr>
          <p:cNvSpPr txBox="1">
            <a:spLocks/>
          </p:cNvSpPr>
          <p:nvPr/>
        </p:nvSpPr>
        <p:spPr>
          <a:xfrm>
            <a:off x="4401683" y="463369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R2E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369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F8F155-FA0C-B94A-AED2-3C05CCFA8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867" y="223102"/>
            <a:ext cx="4815068" cy="838054"/>
          </a:xfrm>
        </p:spPr>
        <p:txBody>
          <a:bodyPr>
            <a:normAutofit/>
          </a:bodyPr>
          <a:lstStyle/>
          <a:p>
            <a:r>
              <a:rPr lang="fr-CH" dirty="0" err="1"/>
              <a:t>Preliminary</a:t>
            </a:r>
            <a:r>
              <a:rPr lang="fr-CH" dirty="0"/>
              <a:t> </a:t>
            </a:r>
            <a:r>
              <a:rPr lang="fr-CH" dirty="0" err="1"/>
              <a:t>specifications</a:t>
            </a:r>
            <a:r>
              <a:rPr lang="fr-CH" dirty="0"/>
              <a:t> of the </a:t>
            </a:r>
            <a:r>
              <a:rPr lang="fr-CH" dirty="0" err="1"/>
              <a:t>expected</a:t>
            </a:r>
            <a:r>
              <a:rPr lang="fr-CH" dirty="0"/>
              <a:t> </a:t>
            </a:r>
            <a:r>
              <a:rPr lang="fr-CH" dirty="0" err="1"/>
              <a:t>dosimeter</a:t>
            </a:r>
            <a:r>
              <a:rPr lang="fr-CH" dirty="0"/>
              <a:t> 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5141627-B63E-6F44-824E-A2EC710F46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07126CC-523B-2B4D-AE11-57C2914CB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88" y="1061156"/>
            <a:ext cx="7835900" cy="16510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0A0ADDB-4FBD-714A-A361-1303B95A34E1}"/>
              </a:ext>
            </a:extLst>
          </p:cNvPr>
          <p:cNvSpPr txBox="1"/>
          <p:nvPr/>
        </p:nvSpPr>
        <p:spPr>
          <a:xfrm>
            <a:off x="174878" y="3088545"/>
            <a:ext cx="8646393" cy="92333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CH" dirty="0"/>
              <a:t>CNES </a:t>
            </a:r>
            <a:r>
              <a:rPr lang="fr-CH" dirty="0" err="1"/>
              <a:t>needs</a:t>
            </a:r>
            <a:r>
              <a:rPr lang="fr-CH" dirty="0"/>
              <a:t> </a:t>
            </a:r>
            <a:r>
              <a:rPr lang="fr-CH" dirty="0" err="1"/>
              <a:t>mainly</a:t>
            </a:r>
            <a:r>
              <a:rPr lang="fr-CH" dirty="0"/>
              <a:t> </a:t>
            </a:r>
            <a:r>
              <a:rPr lang="fr-CH" dirty="0" err="1"/>
              <a:t>driven</a:t>
            </a:r>
            <a:r>
              <a:rPr lang="fr-CH" dirty="0"/>
              <a:t> by </a:t>
            </a:r>
            <a:r>
              <a:rPr lang="fr-CH" dirty="0" err="1"/>
              <a:t>low</a:t>
            </a:r>
            <a:r>
              <a:rPr lang="fr-CH" dirty="0"/>
              <a:t> dose rate </a:t>
            </a:r>
            <a:r>
              <a:rPr lang="fr-CH" dirty="0" err="1"/>
              <a:t>measurement</a:t>
            </a:r>
            <a:r>
              <a:rPr lang="fr-CH" dirty="0"/>
              <a:t> </a:t>
            </a:r>
            <a:r>
              <a:rPr lang="fr-CH" dirty="0" err="1"/>
              <a:t>whereas</a:t>
            </a:r>
            <a:r>
              <a:rPr lang="fr-CH" dirty="0"/>
              <a:t> CERN </a:t>
            </a:r>
            <a:r>
              <a:rPr lang="fr-CH" dirty="0" err="1"/>
              <a:t>needs</a:t>
            </a:r>
            <a:r>
              <a:rPr lang="fr-CH" dirty="0"/>
              <a:t> are </a:t>
            </a:r>
            <a:r>
              <a:rPr lang="fr-CH" dirty="0" err="1"/>
              <a:t>meanly</a:t>
            </a:r>
            <a:r>
              <a:rPr lang="fr-CH" dirty="0"/>
              <a:t> </a:t>
            </a:r>
            <a:r>
              <a:rPr lang="fr-CH" dirty="0" err="1"/>
              <a:t>driven</a:t>
            </a:r>
            <a:r>
              <a:rPr lang="fr-CH" dirty="0"/>
              <a:t> by a high Dose range </a:t>
            </a:r>
            <a:r>
              <a:rPr lang="fr-CH" dirty="0" err="1"/>
              <a:t>measurement</a:t>
            </a:r>
            <a:r>
              <a:rPr lang="fr-CH" dirty="0"/>
              <a:t> </a:t>
            </a:r>
            <a:r>
              <a:rPr lang="fr-CH" dirty="0" err="1"/>
              <a:t>ability</a:t>
            </a:r>
            <a:r>
              <a:rPr lang="fr-CH" dirty="0"/>
              <a:t>. </a:t>
            </a:r>
          </a:p>
          <a:p>
            <a:r>
              <a:rPr lang="fr-CH" dirty="0" err="1"/>
              <a:t>Overlap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the CERN/CNES </a:t>
            </a:r>
            <a:r>
              <a:rPr lang="fr-CH" dirty="0" err="1"/>
              <a:t>needs</a:t>
            </a:r>
            <a:r>
              <a:rPr lang="fr-CH" dirty="0"/>
              <a:t>. 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A58C82B-E040-F245-AE24-AD2B15813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76" y="4563493"/>
            <a:ext cx="1097524" cy="40754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A0090FB-F7A4-554F-B1F3-E929BA373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978" y="4563493"/>
            <a:ext cx="905228" cy="4597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051964E-C930-4642-9928-1FD60E31E4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6249" y="4525854"/>
            <a:ext cx="1183736" cy="507316"/>
          </a:xfrm>
          <a:prstGeom prst="rect">
            <a:avLst/>
          </a:prstGeom>
        </p:spPr>
      </p:pic>
      <p:sp>
        <p:nvSpPr>
          <p:cNvPr id="14" name="Espace réservé de la date 2">
            <a:extLst>
              <a:ext uri="{FF2B5EF4-FFF2-40B4-BE49-F238E27FC236}">
                <a16:creationId xmlns:a16="http://schemas.microsoft.com/office/drawing/2014/main" id="{9F3BEE4D-D22A-BE4C-96E0-A513801FB0A5}"/>
              </a:ext>
            </a:extLst>
          </p:cNvPr>
          <p:cNvSpPr txBox="1">
            <a:spLocks/>
          </p:cNvSpPr>
          <p:nvPr/>
        </p:nvSpPr>
        <p:spPr>
          <a:xfrm>
            <a:off x="7244094" y="4633693"/>
            <a:ext cx="950323" cy="273844"/>
          </a:xfrm>
          <a:prstGeom prst="rect">
            <a:avLst/>
          </a:prstGeom>
        </p:spPr>
        <p:txBody>
          <a:bodyPr vert="horz" lIns="45720" tIns="0" rIns="45720" bIns="0" anchor="b">
            <a:normAutofit fontScale="925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15" name="Espace réservé du pied de page 3">
            <a:extLst>
              <a:ext uri="{FF2B5EF4-FFF2-40B4-BE49-F238E27FC236}">
                <a16:creationId xmlns:a16="http://schemas.microsoft.com/office/drawing/2014/main" id="{D1DE250A-B184-0046-A9DE-0B5B2C225D1E}"/>
              </a:ext>
            </a:extLst>
          </p:cNvPr>
          <p:cNvSpPr txBox="1">
            <a:spLocks/>
          </p:cNvSpPr>
          <p:nvPr/>
        </p:nvSpPr>
        <p:spPr>
          <a:xfrm>
            <a:off x="4401683" y="463369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R2E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705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98A2981-244D-3340-9B4A-D3078DA1A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103EF4B-5964-AE43-A1D1-B588BB9E6023}"/>
              </a:ext>
            </a:extLst>
          </p:cNvPr>
          <p:cNvSpPr txBox="1"/>
          <p:nvPr/>
        </p:nvSpPr>
        <p:spPr>
          <a:xfrm>
            <a:off x="90311" y="120697"/>
            <a:ext cx="6207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/>
              <a:t>Technology</a:t>
            </a:r>
            <a:r>
              <a:rPr lang="fr-CH" b="1" dirty="0"/>
              <a:t> </a:t>
            </a:r>
            <a:r>
              <a:rPr lang="fr-CH" b="1" dirty="0" err="1"/>
              <a:t>actually</a:t>
            </a:r>
            <a:r>
              <a:rPr lang="fr-CH" b="1" dirty="0"/>
              <a:t> </a:t>
            </a:r>
            <a:r>
              <a:rPr lang="fr-CH" b="1" dirty="0" err="1"/>
              <a:t>identified</a:t>
            </a:r>
            <a:r>
              <a:rPr lang="fr-CH" b="1" dirty="0"/>
              <a:t> and </a:t>
            </a:r>
            <a:r>
              <a:rPr lang="fr-CH" b="1" dirty="0" err="1"/>
              <a:t>under</a:t>
            </a:r>
            <a:r>
              <a:rPr lang="fr-CH" b="1" dirty="0"/>
              <a:t> investigation</a:t>
            </a:r>
            <a:r>
              <a:rPr lang="fr-CH" dirty="0"/>
              <a:t>:</a:t>
            </a:r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F1AAAED-544C-144C-B0F1-99CB3681397D}"/>
              </a:ext>
            </a:extLst>
          </p:cNvPr>
          <p:cNvSpPr txBox="1"/>
          <p:nvPr/>
        </p:nvSpPr>
        <p:spPr>
          <a:xfrm>
            <a:off x="90311" y="452455"/>
            <a:ext cx="8952090" cy="107721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/>
              <a:t>Radiation </a:t>
            </a:r>
            <a:r>
              <a:rPr lang="fr-CH" sz="1600" dirty="0" err="1"/>
              <a:t>Induced</a:t>
            </a:r>
            <a:r>
              <a:rPr lang="fr-CH" sz="1600" dirty="0"/>
              <a:t> luminescence (RIL) : Light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emitted</a:t>
            </a:r>
            <a:r>
              <a:rPr lang="fr-CH" sz="1600" dirty="0"/>
              <a:t> by the </a:t>
            </a:r>
            <a:r>
              <a:rPr lang="fr-CH" sz="1600" dirty="0" err="1"/>
              <a:t>fiber</a:t>
            </a:r>
            <a:r>
              <a:rPr lang="fr-CH" sz="1600" dirty="0"/>
              <a:t> </a:t>
            </a:r>
            <a:r>
              <a:rPr lang="fr-CH" sz="1600" dirty="0" err="1"/>
              <a:t>itself</a:t>
            </a:r>
            <a:r>
              <a:rPr lang="fr-CH" sz="1600" dirty="0"/>
              <a:t> </a:t>
            </a:r>
            <a:r>
              <a:rPr lang="fr-CH" sz="1600" dirty="0" err="1"/>
              <a:t>under</a:t>
            </a:r>
            <a:r>
              <a:rPr lang="fr-CH" sz="1600" dirty="0"/>
              <a:t> irradiation and </a:t>
            </a:r>
          </a:p>
          <a:p>
            <a:r>
              <a:rPr lang="fr-CH" sz="1600" dirty="0" err="1"/>
              <a:t>guided</a:t>
            </a:r>
            <a:r>
              <a:rPr lang="fr-CH" sz="1600" dirty="0"/>
              <a:t> </a:t>
            </a:r>
            <a:r>
              <a:rPr lang="fr-CH" sz="1600" dirty="0" err="1"/>
              <a:t>towards</a:t>
            </a:r>
            <a:r>
              <a:rPr lang="fr-CH" sz="1600" dirty="0"/>
              <a:t> a detector. The power of the light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proportional</a:t>
            </a:r>
            <a:r>
              <a:rPr lang="fr-CH" sz="1600" dirty="0"/>
              <a:t> to the dose rate.</a:t>
            </a:r>
          </a:p>
          <a:p>
            <a:r>
              <a:rPr lang="fr-CH" sz="1600" dirty="0"/>
              <a:t> 	</a:t>
            </a:r>
            <a:r>
              <a:rPr lang="fr-CH" sz="1600" dirty="0">
                <a:sym typeface="Wingdings" panose="05000000000000000000" pitchFamily="2" charset="2"/>
              </a:rPr>
              <a:t></a:t>
            </a:r>
            <a:r>
              <a:rPr lang="fr-CH" sz="1600" dirty="0"/>
              <a:t> </a:t>
            </a:r>
            <a:r>
              <a:rPr lang="fr-CH" sz="1600" dirty="0" err="1"/>
              <a:t>technology</a:t>
            </a:r>
            <a:r>
              <a:rPr lang="fr-CH" sz="1600" dirty="0"/>
              <a:t> </a:t>
            </a:r>
            <a:r>
              <a:rPr lang="fr-CH" sz="1600" dirty="0" err="1"/>
              <a:t>already</a:t>
            </a:r>
            <a:r>
              <a:rPr lang="fr-CH" sz="1600" dirty="0"/>
              <a:t> </a:t>
            </a:r>
            <a:r>
              <a:rPr lang="fr-CH" sz="1600" dirty="0" err="1"/>
              <a:t>used</a:t>
            </a:r>
            <a:r>
              <a:rPr lang="fr-CH" sz="1600" dirty="0"/>
              <a:t> (</a:t>
            </a:r>
            <a:r>
              <a:rPr lang="fr-CH" sz="1600" dirty="0" err="1"/>
              <a:t>medicine</a:t>
            </a:r>
            <a:r>
              <a:rPr lang="fr-CH" sz="1600" dirty="0"/>
              <a:t>) and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 err="1"/>
              <a:t>recent</a:t>
            </a:r>
            <a:r>
              <a:rPr lang="fr-CH" sz="1600" dirty="0"/>
              <a:t> </a:t>
            </a:r>
            <a:r>
              <a:rPr lang="fr-CH" sz="1600" dirty="0" err="1"/>
              <a:t>breakthrough</a:t>
            </a:r>
            <a:r>
              <a:rPr lang="fr-CH" sz="1600" dirty="0"/>
              <a:t> in </a:t>
            </a:r>
            <a:r>
              <a:rPr lang="fr-CH" sz="1600" dirty="0" err="1"/>
              <a:t>material</a:t>
            </a:r>
            <a:r>
              <a:rPr lang="fr-CH" sz="1600" dirty="0"/>
              <a:t> design</a:t>
            </a:r>
          </a:p>
          <a:p>
            <a:r>
              <a:rPr lang="fr-CH" sz="1600" dirty="0"/>
              <a:t>	</a:t>
            </a:r>
            <a:r>
              <a:rPr lang="fr-CH" sz="1600" dirty="0">
                <a:sym typeface="Wingdings" panose="05000000000000000000" pitchFamily="2" charset="2"/>
              </a:rPr>
              <a:t></a:t>
            </a:r>
            <a:r>
              <a:rPr lang="fr-CH" sz="1600" dirty="0"/>
              <a:t> </a:t>
            </a:r>
            <a:r>
              <a:rPr lang="fr-CH" sz="1600" dirty="0" err="1"/>
              <a:t>Allows</a:t>
            </a:r>
            <a:r>
              <a:rPr lang="fr-CH" sz="1600" dirty="0"/>
              <a:t> simple &amp; </a:t>
            </a:r>
            <a:r>
              <a:rPr lang="fr-CH" sz="1600" dirty="0" err="1"/>
              <a:t>miniaturized</a:t>
            </a:r>
            <a:r>
              <a:rPr lang="fr-CH" sz="1600" dirty="0"/>
              <a:t> setup (one detector)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 err="1"/>
              <a:t>low</a:t>
            </a:r>
            <a:r>
              <a:rPr lang="fr-CH" sz="1600" dirty="0"/>
              <a:t> </a:t>
            </a:r>
            <a:r>
              <a:rPr lang="fr-CH" sz="1600" dirty="0" err="1"/>
              <a:t>energy</a:t>
            </a:r>
            <a:r>
              <a:rPr lang="fr-CH" sz="1600" dirty="0"/>
              <a:t> </a:t>
            </a:r>
            <a:r>
              <a:rPr lang="fr-CH" sz="1600" dirty="0" err="1"/>
              <a:t>consumption</a:t>
            </a:r>
            <a:endParaRPr lang="fr-FR" sz="1600" dirty="0"/>
          </a:p>
        </p:txBody>
      </p:sp>
      <p:pic>
        <p:nvPicPr>
          <p:cNvPr id="10" name="Espace réservé du contenu 7">
            <a:extLst>
              <a:ext uri="{FF2B5EF4-FFF2-40B4-BE49-F238E27FC236}">
                <a16:creationId xmlns:a16="http://schemas.microsoft.com/office/drawing/2014/main" id="{2FA0ABD8-6275-1547-AF32-65B7E038F92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500" y="1610240"/>
            <a:ext cx="4800435" cy="2727133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id="{E37C11DE-648A-C04F-9022-D1A912DC0911}"/>
              </a:ext>
            </a:extLst>
          </p:cNvPr>
          <p:cNvSpPr/>
          <p:nvPr/>
        </p:nvSpPr>
        <p:spPr>
          <a:xfrm>
            <a:off x="6435823" y="1704622"/>
            <a:ext cx="2235200" cy="109502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Schematic</a:t>
            </a:r>
            <a:r>
              <a:rPr lang="fr-CH" dirty="0"/>
              <a:t> of the </a:t>
            </a:r>
            <a:r>
              <a:rPr lang="fr-CH" dirty="0" err="1"/>
              <a:t>current</a:t>
            </a:r>
            <a:r>
              <a:rPr lang="fr-CH" dirty="0"/>
              <a:t> setup </a:t>
            </a:r>
            <a:endParaRPr lang="fr-FR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3CC778D8-A1D3-9544-9E76-0FD5B6B9D1F2}"/>
              </a:ext>
            </a:extLst>
          </p:cNvPr>
          <p:cNvCxnSpPr>
            <a:stCxn id="11" idx="1"/>
            <a:endCxn id="10" idx="3"/>
          </p:cNvCxnSpPr>
          <p:nvPr/>
        </p:nvCxnSpPr>
        <p:spPr>
          <a:xfrm flipH="1">
            <a:off x="5102935" y="2252133"/>
            <a:ext cx="1332888" cy="72167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2EC70451-B3CC-C040-A59A-EFA7538CAF03}"/>
              </a:ext>
            </a:extLst>
          </p:cNvPr>
          <p:cNvSpPr txBox="1"/>
          <p:nvPr/>
        </p:nvSpPr>
        <p:spPr>
          <a:xfrm>
            <a:off x="5182756" y="3341510"/>
            <a:ext cx="3612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CH" dirty="0" err="1">
                <a:solidFill>
                  <a:srgbClr val="FF0000"/>
                </a:solidFill>
              </a:rPr>
              <a:t>Very</a:t>
            </a:r>
            <a:r>
              <a:rPr lang="fr-CH" dirty="0">
                <a:solidFill>
                  <a:srgbClr val="FF0000"/>
                </a:solidFill>
              </a:rPr>
              <a:t> simple setup in </a:t>
            </a:r>
            <a:r>
              <a:rPr lang="fr-CH" dirty="0" err="1">
                <a:solidFill>
                  <a:srgbClr val="FF0000"/>
                </a:solidFill>
              </a:rPr>
              <a:t>terms</a:t>
            </a:r>
            <a:r>
              <a:rPr lang="fr-CH" dirty="0">
                <a:solidFill>
                  <a:srgbClr val="FF0000"/>
                </a:solidFill>
              </a:rPr>
              <a:t> of </a:t>
            </a:r>
            <a:r>
              <a:rPr lang="fr-CH" dirty="0" err="1">
                <a:solidFill>
                  <a:srgbClr val="FF0000"/>
                </a:solidFill>
              </a:rPr>
              <a:t>complexity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71ADD08-9620-CF49-BFBC-B416FF4DE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76" y="4563493"/>
            <a:ext cx="1097524" cy="40754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3F3C9A3-1A42-8742-9B35-F493D936C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2978" y="4563493"/>
            <a:ext cx="905228" cy="45979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2CDA9C4-9818-1D42-AD35-DD21D14B51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6249" y="4525854"/>
            <a:ext cx="1183736" cy="507316"/>
          </a:xfrm>
          <a:prstGeom prst="rect">
            <a:avLst/>
          </a:prstGeom>
        </p:spPr>
      </p:pic>
      <p:sp>
        <p:nvSpPr>
          <p:cNvPr id="20" name="Espace réservé de la date 2">
            <a:extLst>
              <a:ext uri="{FF2B5EF4-FFF2-40B4-BE49-F238E27FC236}">
                <a16:creationId xmlns:a16="http://schemas.microsoft.com/office/drawing/2014/main" id="{AED4780A-F16B-DF4E-A3C8-64C5B01ABFF7}"/>
              </a:ext>
            </a:extLst>
          </p:cNvPr>
          <p:cNvSpPr txBox="1">
            <a:spLocks/>
          </p:cNvSpPr>
          <p:nvPr/>
        </p:nvSpPr>
        <p:spPr>
          <a:xfrm>
            <a:off x="7244094" y="4633693"/>
            <a:ext cx="950323" cy="273844"/>
          </a:xfrm>
          <a:prstGeom prst="rect">
            <a:avLst/>
          </a:prstGeom>
        </p:spPr>
        <p:txBody>
          <a:bodyPr vert="horz" lIns="45720" tIns="0" rIns="45720" bIns="0" anchor="b">
            <a:normAutofit fontScale="925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21" name="Espace réservé du pied de page 3">
            <a:extLst>
              <a:ext uri="{FF2B5EF4-FFF2-40B4-BE49-F238E27FC236}">
                <a16:creationId xmlns:a16="http://schemas.microsoft.com/office/drawing/2014/main" id="{A3C3E2F4-4953-0E4A-B654-964F2AD76FAF}"/>
              </a:ext>
            </a:extLst>
          </p:cNvPr>
          <p:cNvSpPr txBox="1">
            <a:spLocks/>
          </p:cNvSpPr>
          <p:nvPr/>
        </p:nvSpPr>
        <p:spPr>
          <a:xfrm>
            <a:off x="4401683" y="463369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R2E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43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FB03-726D-744F-845A-504967C56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9CB6BC3C-7241-E04A-908A-0D217877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67106"/>
            <a:ext cx="8226854" cy="705332"/>
          </a:xfrm>
        </p:spPr>
        <p:txBody>
          <a:bodyPr>
            <a:noAutofit/>
          </a:bodyPr>
          <a:lstStyle/>
          <a:p>
            <a:r>
              <a:rPr lang="fr-CH" sz="2000" b="1" dirty="0"/>
              <a:t>Optical </a:t>
            </a:r>
            <a:r>
              <a:rPr lang="fr-CH" sz="2000" b="1" dirty="0" err="1"/>
              <a:t>sensing</a:t>
            </a:r>
            <a:r>
              <a:rPr lang="fr-CH" sz="2000" b="1" dirty="0"/>
              <a:t> – </a:t>
            </a:r>
            <a:r>
              <a:rPr lang="fr-CH" sz="2000" b="1" dirty="0" err="1"/>
              <a:t>Status</a:t>
            </a:r>
            <a:r>
              <a:rPr lang="fr-CH" sz="2000" b="1" dirty="0"/>
              <a:t> of the </a:t>
            </a:r>
            <a:r>
              <a:rPr lang="fr-CH" sz="2000" b="1" dirty="0" err="1"/>
              <a:t>project</a:t>
            </a:r>
            <a:endParaRPr lang="fr-FR" sz="2000" i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C42244A-73A7-4C49-B9AF-2214B1F7F9CF}"/>
              </a:ext>
            </a:extLst>
          </p:cNvPr>
          <p:cNvSpPr txBox="1"/>
          <p:nvPr/>
        </p:nvSpPr>
        <p:spPr>
          <a:xfrm>
            <a:off x="70300" y="2748720"/>
            <a:ext cx="808105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Results : </a:t>
            </a:r>
          </a:p>
          <a:p>
            <a:r>
              <a:rPr lang="en-US" sz="1600" dirty="0"/>
              <a:t>	</a:t>
            </a:r>
            <a:r>
              <a:rPr lang="en-US" sz="1400" dirty="0"/>
              <a:t>- Very simple and low-cost setup</a:t>
            </a:r>
          </a:p>
          <a:p>
            <a:r>
              <a:rPr lang="en-US" sz="1400" dirty="0"/>
              <a:t>	- Good sensitivity and linearity of the tested new materials (</a:t>
            </a:r>
            <a:r>
              <a:rPr lang="en-US" sz="1400" dirty="0" err="1"/>
              <a:t>nitrogen,cerium,copper</a:t>
            </a:r>
            <a:r>
              <a:rPr lang="en-US" sz="1400" dirty="0"/>
              <a:t>... </a:t>
            </a:r>
            <a:r>
              <a:rPr lang="en-US" sz="1400" dirty="0" err="1"/>
              <a:t>Etc</a:t>
            </a:r>
            <a:r>
              <a:rPr lang="en-US" sz="1400" dirty="0"/>
              <a:t>)</a:t>
            </a:r>
          </a:p>
          <a:p>
            <a:r>
              <a:rPr lang="en-US" sz="1400" dirty="0"/>
              <a:t>	- Low dose rate measurement promising (40uGy/s under X-rays </a:t>
            </a:r>
            <a:r>
              <a:rPr lang="en-US" sz="1400" dirty="0">
                <a:sym typeface="Wingdings" panose="05000000000000000000" pitchFamily="2" charset="2"/>
              </a:rPr>
              <a:t></a:t>
            </a:r>
            <a:r>
              <a:rPr lang="en-US" sz="1400" dirty="0"/>
              <a:t> limited by the</a:t>
            </a:r>
          </a:p>
          <a:p>
            <a:r>
              <a:rPr lang="en-US" sz="1400" dirty="0"/>
              <a:t>	irradiation facility)</a:t>
            </a:r>
          </a:p>
          <a:p>
            <a:r>
              <a:rPr lang="en-US" sz="1400" dirty="0"/>
              <a:t>	- Still big margins (material, detector, signal processing) to improve the performance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40730" y="615313"/>
            <a:ext cx="2941070" cy="22058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50227" y="689280"/>
            <a:ext cx="5552062" cy="209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Work carried out : </a:t>
            </a:r>
          </a:p>
          <a:p>
            <a:r>
              <a:rPr lang="en-US" sz="1200" dirty="0"/>
              <a:t>	- Definition of an experimental setup</a:t>
            </a:r>
          </a:p>
          <a:p>
            <a:r>
              <a:rPr lang="en-US" sz="1200" dirty="0"/>
              <a:t>	- Experiment campaigns in several facilities :</a:t>
            </a:r>
          </a:p>
          <a:p>
            <a:r>
              <a:rPr lang="en-US" sz="1200" dirty="0"/>
              <a:t>		- Saint-Etienne, X-rays (Jan 2018)</a:t>
            </a:r>
          </a:p>
          <a:p>
            <a:r>
              <a:rPr lang="en-US" sz="1200" dirty="0"/>
              <a:t>		- </a:t>
            </a:r>
            <a:r>
              <a:rPr lang="en-US" sz="1200" dirty="0" err="1"/>
              <a:t>ChipIR</a:t>
            </a:r>
            <a:r>
              <a:rPr lang="en-US" sz="1200" dirty="0"/>
              <a:t> (</a:t>
            </a:r>
            <a:r>
              <a:rPr lang="en-US" sz="1200" dirty="0" err="1"/>
              <a:t>Oxford,UK</a:t>
            </a:r>
            <a:r>
              <a:rPr lang="en-US" sz="1200" dirty="0"/>
              <a:t>), High Energy Neutrons (March 		2018)</a:t>
            </a:r>
          </a:p>
          <a:p>
            <a:r>
              <a:rPr lang="en-US" sz="1200" dirty="0"/>
              <a:t>		- Grenoble ILL, Low energy neutrons, (March 2018)</a:t>
            </a:r>
          </a:p>
          <a:p>
            <a:r>
              <a:rPr lang="en-US" sz="1200" dirty="0"/>
              <a:t>		- CERN, Cobalt 60 gamma (May 2018)</a:t>
            </a:r>
          </a:p>
          <a:p>
            <a:r>
              <a:rPr lang="en-US" sz="1200" dirty="0"/>
              <a:t>		- TRIUMF, Protons, Vancouver, Canada (April 2018)</a:t>
            </a: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63" y="1701282"/>
            <a:ext cx="2478642" cy="475356"/>
          </a:xfrm>
          <a:prstGeom prst="rect">
            <a:avLst/>
          </a:prstGeom>
        </p:spPr>
      </p:pic>
      <p:sp>
        <p:nvSpPr>
          <p:cNvPr id="9" name="AutoShape 2" descr="Résultat de recherche d'images pour &quot;Grenoble ILL logo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601735"/>
            <a:ext cx="874303" cy="87430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2232064"/>
            <a:ext cx="1737029" cy="53052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904AFB2-1844-C949-B7B4-3EB2E85BFD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276" y="4563493"/>
            <a:ext cx="1097524" cy="40754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0FA39F9-507D-7842-86F9-101813393B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2978" y="4563493"/>
            <a:ext cx="905228" cy="45979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5B60C42-9B1C-C841-ADF6-2FFF324BE3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66249" y="4525854"/>
            <a:ext cx="1183736" cy="507316"/>
          </a:xfrm>
          <a:prstGeom prst="rect">
            <a:avLst/>
          </a:prstGeom>
        </p:spPr>
      </p:pic>
      <p:sp>
        <p:nvSpPr>
          <p:cNvPr id="20" name="Espace réservé de la date 2">
            <a:extLst>
              <a:ext uri="{FF2B5EF4-FFF2-40B4-BE49-F238E27FC236}">
                <a16:creationId xmlns:a16="http://schemas.microsoft.com/office/drawing/2014/main" id="{4E47E43F-91B2-4941-8286-A0385D6F5C15}"/>
              </a:ext>
            </a:extLst>
          </p:cNvPr>
          <p:cNvSpPr txBox="1">
            <a:spLocks/>
          </p:cNvSpPr>
          <p:nvPr/>
        </p:nvSpPr>
        <p:spPr>
          <a:xfrm>
            <a:off x="7244094" y="4633693"/>
            <a:ext cx="9503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12/12/2018</a:t>
            </a:r>
            <a:endParaRPr lang="en-US" dirty="0"/>
          </a:p>
        </p:txBody>
      </p:sp>
      <p:sp>
        <p:nvSpPr>
          <p:cNvPr id="21" name="Espace réservé du pied de page 3">
            <a:extLst>
              <a:ext uri="{FF2B5EF4-FFF2-40B4-BE49-F238E27FC236}">
                <a16:creationId xmlns:a16="http://schemas.microsoft.com/office/drawing/2014/main" id="{932C11EF-7268-4841-90D7-EA8075CE5F43}"/>
              </a:ext>
            </a:extLst>
          </p:cNvPr>
          <p:cNvSpPr txBox="1">
            <a:spLocks/>
          </p:cNvSpPr>
          <p:nvPr/>
        </p:nvSpPr>
        <p:spPr>
          <a:xfrm>
            <a:off x="4401683" y="463369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Annual R2E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6029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12845</TotalTime>
  <Words>619</Words>
  <Application>Microsoft Macintosh PowerPoint</Application>
  <PresentationFormat>Affichage à l'écran (16:9)</PresentationFormat>
  <Paragraphs>110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Optima</vt:lpstr>
      <vt:lpstr>Wingdings</vt:lpstr>
      <vt:lpstr>CERNCorporate16-9</vt:lpstr>
      <vt:lpstr>Présentation PowerPoint</vt:lpstr>
      <vt:lpstr>  From Accelerators to Space Applications: Projects within the collaboration agreement with CNES </vt:lpstr>
      <vt:lpstr>Comparison of CHARM estimation and in-flight measurement</vt:lpstr>
      <vt:lpstr>NIMPH Cubesat: A CERN payload to be flown in LEO orbit</vt:lpstr>
      <vt:lpstr>Optical sensing : A future dosimeter for Space and Accelerator applications</vt:lpstr>
      <vt:lpstr>Specifications definition</vt:lpstr>
      <vt:lpstr>Preliminary specifications of the expected dosimeter </vt:lpstr>
      <vt:lpstr>Présentation PowerPoint</vt:lpstr>
      <vt:lpstr>Optical sensing – Status of the project</vt:lpstr>
      <vt:lpstr>Optical sensing – performance</vt:lpstr>
      <vt:lpstr>Conclusion and Outlooks </vt:lpstr>
      <vt:lpstr>Thanks for your attention !</vt:lpstr>
      <vt:lpstr>Présentation PowerPoint</vt:lpstr>
    </vt:vector>
  </TitlesOfParts>
  <Company>cern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Nourdine Kerboub</cp:lastModifiedBy>
  <cp:revision>42</cp:revision>
  <dcterms:created xsi:type="dcterms:W3CDTF">2012-11-30T11:04:26Z</dcterms:created>
  <dcterms:modified xsi:type="dcterms:W3CDTF">2018-12-11T22:01:59Z</dcterms:modified>
</cp:coreProperties>
</file>